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tiff" ContentType="image/tif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01" r:id="rId1"/>
  </p:sldMasterIdLst>
  <p:notesMasterIdLst>
    <p:notesMasterId r:id="rId121"/>
  </p:notesMasterIdLst>
  <p:sldIdLst>
    <p:sldId id="1540" r:id="rId2"/>
    <p:sldId id="1929" r:id="rId3"/>
    <p:sldId id="1938" r:id="rId4"/>
    <p:sldId id="1957" r:id="rId5"/>
    <p:sldId id="1930" r:id="rId6"/>
    <p:sldId id="1931" r:id="rId7"/>
    <p:sldId id="1958" r:id="rId8"/>
    <p:sldId id="1959" r:id="rId9"/>
    <p:sldId id="1960" r:id="rId10"/>
    <p:sldId id="1961" r:id="rId11"/>
    <p:sldId id="1962" r:id="rId12"/>
    <p:sldId id="1963" r:id="rId13"/>
    <p:sldId id="1932" r:id="rId14"/>
    <p:sldId id="1933" r:id="rId15"/>
    <p:sldId id="1934" r:id="rId16"/>
    <p:sldId id="1966" r:id="rId17"/>
    <p:sldId id="1935" r:id="rId18"/>
    <p:sldId id="1937" r:id="rId19"/>
    <p:sldId id="1939" r:id="rId20"/>
    <p:sldId id="1940" r:id="rId21"/>
    <p:sldId id="1941" r:id="rId22"/>
    <p:sldId id="1942" r:id="rId23"/>
    <p:sldId id="1943" r:id="rId24"/>
    <p:sldId id="1967" r:id="rId25"/>
    <p:sldId id="1968" r:id="rId26"/>
    <p:sldId id="1944" r:id="rId27"/>
    <p:sldId id="1969" r:id="rId28"/>
    <p:sldId id="1945" r:id="rId29"/>
    <p:sldId id="1946" r:id="rId30"/>
    <p:sldId id="1947" r:id="rId31"/>
    <p:sldId id="1948" r:id="rId32"/>
    <p:sldId id="1949" r:id="rId33"/>
    <p:sldId id="1970" r:id="rId34"/>
    <p:sldId id="1950" r:id="rId35"/>
    <p:sldId id="1951" r:id="rId36"/>
    <p:sldId id="1952" r:id="rId37"/>
    <p:sldId id="1971" r:id="rId38"/>
    <p:sldId id="1953" r:id="rId39"/>
    <p:sldId id="1972" r:id="rId40"/>
    <p:sldId id="1955" r:id="rId41"/>
    <p:sldId id="2048" r:id="rId42"/>
    <p:sldId id="2049" r:id="rId43"/>
    <p:sldId id="2050" r:id="rId44"/>
    <p:sldId id="2051" r:id="rId45"/>
    <p:sldId id="2052" r:id="rId46"/>
    <p:sldId id="2053" r:id="rId47"/>
    <p:sldId id="2054" r:id="rId48"/>
    <p:sldId id="2055" r:id="rId49"/>
    <p:sldId id="2056" r:id="rId50"/>
    <p:sldId id="2057" r:id="rId51"/>
    <p:sldId id="2058" r:id="rId52"/>
    <p:sldId id="2059" r:id="rId53"/>
    <p:sldId id="2060" r:id="rId54"/>
    <p:sldId id="2061" r:id="rId55"/>
    <p:sldId id="2062" r:id="rId56"/>
    <p:sldId id="2063" r:id="rId57"/>
    <p:sldId id="2064" r:id="rId58"/>
    <p:sldId id="2065" r:id="rId59"/>
    <p:sldId id="2066" r:id="rId60"/>
    <p:sldId id="2067" r:id="rId61"/>
    <p:sldId id="2068" r:id="rId62"/>
    <p:sldId id="2069" r:id="rId63"/>
    <p:sldId id="2070" r:id="rId64"/>
    <p:sldId id="2071" r:id="rId65"/>
    <p:sldId id="2072" r:id="rId66"/>
    <p:sldId id="2073" r:id="rId67"/>
    <p:sldId id="2074" r:id="rId68"/>
    <p:sldId id="2075" r:id="rId69"/>
    <p:sldId id="2076" r:id="rId70"/>
    <p:sldId id="2077" r:id="rId71"/>
    <p:sldId id="2078" r:id="rId72"/>
    <p:sldId id="2079" r:id="rId73"/>
    <p:sldId id="2080" r:id="rId74"/>
    <p:sldId id="2081" r:id="rId75"/>
    <p:sldId id="2082" r:id="rId76"/>
    <p:sldId id="2083" r:id="rId77"/>
    <p:sldId id="2084" r:id="rId78"/>
    <p:sldId id="2085" r:id="rId79"/>
    <p:sldId id="2086" r:id="rId80"/>
    <p:sldId id="2087" r:id="rId81"/>
    <p:sldId id="2088" r:id="rId82"/>
    <p:sldId id="2089" r:id="rId83"/>
    <p:sldId id="2090" r:id="rId84"/>
    <p:sldId id="2091" r:id="rId85"/>
    <p:sldId id="2092" r:id="rId86"/>
    <p:sldId id="2093" r:id="rId87"/>
    <p:sldId id="2094" r:id="rId88"/>
    <p:sldId id="2095" r:id="rId89"/>
    <p:sldId id="2096" r:id="rId90"/>
    <p:sldId id="2097" r:id="rId91"/>
    <p:sldId id="2098" r:id="rId92"/>
    <p:sldId id="2099" r:id="rId93"/>
    <p:sldId id="2100" r:id="rId94"/>
    <p:sldId id="2101" r:id="rId95"/>
    <p:sldId id="2102" r:id="rId96"/>
    <p:sldId id="2103" r:id="rId97"/>
    <p:sldId id="2104" r:id="rId98"/>
    <p:sldId id="2105" r:id="rId99"/>
    <p:sldId id="2106" r:id="rId100"/>
    <p:sldId id="2107" r:id="rId101"/>
    <p:sldId id="2108" r:id="rId102"/>
    <p:sldId id="2109" r:id="rId103"/>
    <p:sldId id="2110" r:id="rId104"/>
    <p:sldId id="2032" r:id="rId105"/>
    <p:sldId id="2033" r:id="rId106"/>
    <p:sldId id="2034" r:id="rId107"/>
    <p:sldId id="2035" r:id="rId108"/>
    <p:sldId id="2036" r:id="rId109"/>
    <p:sldId id="2037" r:id="rId110"/>
    <p:sldId id="2038" r:id="rId111"/>
    <p:sldId id="2039" r:id="rId112"/>
    <p:sldId id="2040" r:id="rId113"/>
    <p:sldId id="2041" r:id="rId114"/>
    <p:sldId id="2042" r:id="rId115"/>
    <p:sldId id="2043" r:id="rId116"/>
    <p:sldId id="2044" r:id="rId117"/>
    <p:sldId id="2045" r:id="rId118"/>
    <p:sldId id="2046" r:id="rId119"/>
    <p:sldId id="2047" r:id="rId120"/>
  </p:sldIdLst>
  <p:sldSz cx="9144000" cy="6858000" type="screen4x3"/>
  <p:notesSz cx="6858000" cy="9144000"/>
  <p:defaultTextStyle>
    <a:defPPr>
      <a:defRPr lang="en-US"/>
    </a:defPPr>
    <a:lvl1pPr algn="l" rtl="0" fontAlgn="base">
      <a:spcBef>
        <a:spcPct val="0"/>
      </a:spcBef>
      <a:spcAft>
        <a:spcPct val="0"/>
      </a:spcAft>
      <a:defRPr i="1" kern="1200">
        <a:solidFill>
          <a:schemeClr val="tx1"/>
        </a:solidFill>
        <a:latin typeface="Arial" charset="0"/>
        <a:ea typeface="+mn-ea"/>
        <a:cs typeface="+mn-cs"/>
      </a:defRPr>
    </a:lvl1pPr>
    <a:lvl2pPr marL="457200" algn="l" rtl="0" fontAlgn="base">
      <a:spcBef>
        <a:spcPct val="0"/>
      </a:spcBef>
      <a:spcAft>
        <a:spcPct val="0"/>
      </a:spcAft>
      <a:defRPr i="1" kern="1200">
        <a:solidFill>
          <a:schemeClr val="tx1"/>
        </a:solidFill>
        <a:latin typeface="Arial" charset="0"/>
        <a:ea typeface="+mn-ea"/>
        <a:cs typeface="+mn-cs"/>
      </a:defRPr>
    </a:lvl2pPr>
    <a:lvl3pPr marL="914400" algn="l" rtl="0" fontAlgn="base">
      <a:spcBef>
        <a:spcPct val="0"/>
      </a:spcBef>
      <a:spcAft>
        <a:spcPct val="0"/>
      </a:spcAft>
      <a:defRPr i="1" kern="1200">
        <a:solidFill>
          <a:schemeClr val="tx1"/>
        </a:solidFill>
        <a:latin typeface="Arial" charset="0"/>
        <a:ea typeface="+mn-ea"/>
        <a:cs typeface="+mn-cs"/>
      </a:defRPr>
    </a:lvl3pPr>
    <a:lvl4pPr marL="1371600" algn="l" rtl="0" fontAlgn="base">
      <a:spcBef>
        <a:spcPct val="0"/>
      </a:spcBef>
      <a:spcAft>
        <a:spcPct val="0"/>
      </a:spcAft>
      <a:defRPr i="1" kern="1200">
        <a:solidFill>
          <a:schemeClr val="tx1"/>
        </a:solidFill>
        <a:latin typeface="Arial" charset="0"/>
        <a:ea typeface="+mn-ea"/>
        <a:cs typeface="+mn-cs"/>
      </a:defRPr>
    </a:lvl4pPr>
    <a:lvl5pPr marL="1828800" algn="l" rtl="0" fontAlgn="base">
      <a:spcBef>
        <a:spcPct val="0"/>
      </a:spcBef>
      <a:spcAft>
        <a:spcPct val="0"/>
      </a:spcAft>
      <a:defRPr i="1" kern="1200">
        <a:solidFill>
          <a:schemeClr val="tx1"/>
        </a:solidFill>
        <a:latin typeface="Arial" charset="0"/>
        <a:ea typeface="+mn-ea"/>
        <a:cs typeface="+mn-cs"/>
      </a:defRPr>
    </a:lvl5pPr>
    <a:lvl6pPr marL="2286000" algn="l" defTabSz="914400" rtl="0" eaLnBrk="1" latinLnBrk="0" hangingPunct="1">
      <a:defRPr i="1" kern="1200">
        <a:solidFill>
          <a:schemeClr val="tx1"/>
        </a:solidFill>
        <a:latin typeface="Arial" charset="0"/>
        <a:ea typeface="+mn-ea"/>
        <a:cs typeface="+mn-cs"/>
      </a:defRPr>
    </a:lvl6pPr>
    <a:lvl7pPr marL="2743200" algn="l" defTabSz="914400" rtl="0" eaLnBrk="1" latinLnBrk="0" hangingPunct="1">
      <a:defRPr i="1" kern="1200">
        <a:solidFill>
          <a:schemeClr val="tx1"/>
        </a:solidFill>
        <a:latin typeface="Arial" charset="0"/>
        <a:ea typeface="+mn-ea"/>
        <a:cs typeface="+mn-cs"/>
      </a:defRPr>
    </a:lvl7pPr>
    <a:lvl8pPr marL="3200400" algn="l" defTabSz="914400" rtl="0" eaLnBrk="1" latinLnBrk="0" hangingPunct="1">
      <a:defRPr i="1" kern="1200">
        <a:solidFill>
          <a:schemeClr val="tx1"/>
        </a:solidFill>
        <a:latin typeface="Arial" charset="0"/>
        <a:ea typeface="+mn-ea"/>
        <a:cs typeface="+mn-cs"/>
      </a:defRPr>
    </a:lvl8pPr>
    <a:lvl9pPr marL="3657600" algn="l" defTabSz="914400" rtl="0" eaLnBrk="1" latinLnBrk="0" hangingPunct="1">
      <a:defRPr i="1"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01"/>
    <a:srgbClr val="00FF99"/>
    <a:srgbClr val="00FFFF"/>
    <a:srgbClr val="00FF00"/>
    <a:srgbClr val="00FFCC"/>
    <a:srgbClr val="FFFF19"/>
    <a:srgbClr val="FFCC00"/>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4595" autoAdjust="0"/>
  </p:normalViewPr>
  <p:slideViewPr>
    <p:cSldViewPr>
      <p:cViewPr>
        <p:scale>
          <a:sx n="77" d="100"/>
          <a:sy n="77" d="100"/>
        </p:scale>
        <p:origin x="-86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7A32106-5937-4DBD-BDE5-32E624E9708E}" type="datetimeFigureOut">
              <a:rPr lang="es-AR"/>
              <a:pPr>
                <a:defRPr/>
              </a:pPr>
              <a:t>23/9/2015</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AR"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AR"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A4B29A0-01A3-4D3F-AC22-A065173CAA6A}" type="slidenum">
              <a:rPr lang="es-AR"/>
              <a:pPr>
                <a:defRPr/>
              </a:pPr>
              <a:t>‹Nº›</a:t>
            </a:fld>
            <a:endParaRPr lang="es-AR"/>
          </a:p>
        </p:txBody>
      </p:sp>
    </p:spTree>
    <p:extLst>
      <p:ext uri="{BB962C8B-B14F-4D97-AF65-F5344CB8AC3E}">
        <p14:creationId xmlns:p14="http://schemas.microsoft.com/office/powerpoint/2010/main" val="24568173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410"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smtClean="0"/>
          </a:p>
        </p:txBody>
      </p:sp>
      <p:sp>
        <p:nvSpPr>
          <p:cNvPr id="17411"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EDE12D-D960-4376-9C4D-B0B175ED74FB}" type="slidenum">
              <a:rPr lang="es-AR" smtClean="0"/>
              <a:pPr/>
              <a:t>2</a:t>
            </a:fld>
            <a:endParaRPr lang="es-AR" smtClean="0"/>
          </a:p>
        </p:txBody>
      </p:sp>
    </p:spTree>
    <p:extLst>
      <p:ext uri="{BB962C8B-B14F-4D97-AF65-F5344CB8AC3E}">
        <p14:creationId xmlns:p14="http://schemas.microsoft.com/office/powerpoint/2010/main" val="1075488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410"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smtClean="0"/>
          </a:p>
        </p:txBody>
      </p:sp>
      <p:sp>
        <p:nvSpPr>
          <p:cNvPr id="17411"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EDE12D-D960-4376-9C4D-B0B175ED74FB}" type="slidenum">
              <a:rPr lang="es-AR" smtClean="0"/>
              <a:pPr/>
              <a:t>3</a:t>
            </a:fld>
            <a:endParaRPr lang="es-AR" smtClean="0"/>
          </a:p>
        </p:txBody>
      </p:sp>
    </p:spTree>
    <p:extLst>
      <p:ext uri="{BB962C8B-B14F-4D97-AF65-F5344CB8AC3E}">
        <p14:creationId xmlns:p14="http://schemas.microsoft.com/office/powerpoint/2010/main" val="1075488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7410"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smtClean="0"/>
          </a:p>
        </p:txBody>
      </p:sp>
      <p:sp>
        <p:nvSpPr>
          <p:cNvPr id="17411"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EDE12D-D960-4376-9C4D-B0B175ED74FB}" type="slidenum">
              <a:rPr lang="es-AR" smtClean="0"/>
              <a:pPr/>
              <a:t>19</a:t>
            </a:fld>
            <a:endParaRPr lang="es-AR" smtClean="0"/>
          </a:p>
        </p:txBody>
      </p:sp>
    </p:spTree>
    <p:extLst>
      <p:ext uri="{BB962C8B-B14F-4D97-AF65-F5344CB8AC3E}">
        <p14:creationId xmlns:p14="http://schemas.microsoft.com/office/powerpoint/2010/main" val="1075488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pPr>
              <a:defRPr/>
            </a:pPr>
            <a:endParaRPr lang="en-US"/>
          </a:p>
        </p:txBody>
      </p:sp>
      <p:sp>
        <p:nvSpPr>
          <p:cNvPr id="19" name="18 Marcador de pie de página"/>
          <p:cNvSpPr>
            <a:spLocks noGrp="1"/>
          </p:cNvSpPr>
          <p:nvPr>
            <p:ph type="ftr" sz="quarter" idx="11"/>
          </p:nvPr>
        </p:nvSpPr>
        <p:spPr/>
        <p:txBody>
          <a:bodyPr/>
          <a:lstStyle/>
          <a:p>
            <a:pPr>
              <a:defRPr/>
            </a:pPr>
            <a:endParaRPr lang="en-US"/>
          </a:p>
        </p:txBody>
      </p:sp>
      <p:sp>
        <p:nvSpPr>
          <p:cNvPr id="27" name="26 Marcador de número de diapositiva"/>
          <p:cNvSpPr>
            <a:spLocks noGrp="1"/>
          </p:cNvSpPr>
          <p:nvPr>
            <p:ph type="sldNum" sz="quarter" idx="12"/>
          </p:nvPr>
        </p:nvSpPr>
        <p:spPr/>
        <p:txBody>
          <a:bodyPr/>
          <a:lstStyle/>
          <a:p>
            <a:pPr>
              <a:defRPr/>
            </a:pPr>
            <a:fld id="{A46ABF49-ED71-43E2-B6D7-EAFCC5375C7E}" type="slidenum">
              <a:rPr lang="en-US" smtClean="0"/>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FFE335E6-DEE1-496A-866A-9F094806BCF7}" type="slidenum">
              <a:rPr lang="en-US" smtClean="0"/>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561AA9EE-29F7-4C4A-B4F9-32F76C1835A5}" type="slidenum">
              <a:rPr lang="en-US" smtClean="0"/>
              <a:pPr>
                <a:defRPr/>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a:t>Haga clic para modificar el estilo de título del patrón</a:t>
            </a:r>
            <a:endParaRPr lang="es-AR"/>
          </a:p>
        </p:txBody>
      </p:sp>
      <p:sp>
        <p:nvSpPr>
          <p:cNvPr id="3" name="2 Marcador de texto"/>
          <p:cNvSpPr>
            <a:spLocks noGrp="1"/>
          </p:cNvSpPr>
          <p:nvPr>
            <p:ph type="body" sz="half" idx="1"/>
          </p:nvPr>
        </p:nvSpPr>
        <p:spPr>
          <a:xfrm>
            <a:off x="457200" y="1600200"/>
            <a:ext cx="40386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4648200" y="1600200"/>
            <a:ext cx="40386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fecha"/>
          <p:cNvSpPr>
            <a:spLocks noGrp="1"/>
          </p:cNvSpPr>
          <p:nvPr>
            <p:ph type="dt" sz="half" idx="10"/>
          </p:nvPr>
        </p:nvSpPr>
        <p:spPr>
          <a:xfrm>
            <a:off x="457200" y="6245225"/>
            <a:ext cx="2133600" cy="476250"/>
          </a:xfrm>
        </p:spPr>
        <p:txBody>
          <a:bodyPr/>
          <a:lstStyle>
            <a:lvl1pPr>
              <a:defRPr/>
            </a:lvl1pPr>
          </a:lstStyle>
          <a:p>
            <a:endParaRPr lang="en-US"/>
          </a:p>
        </p:txBody>
      </p:sp>
      <p:sp>
        <p:nvSpPr>
          <p:cNvPr id="6" name="5 Marcador de pie de página"/>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6 Marcador de número de diapositiva"/>
          <p:cNvSpPr>
            <a:spLocks noGrp="1"/>
          </p:cNvSpPr>
          <p:nvPr>
            <p:ph type="sldNum" sz="quarter" idx="12"/>
          </p:nvPr>
        </p:nvSpPr>
        <p:spPr>
          <a:xfrm>
            <a:off x="6553200" y="6245225"/>
            <a:ext cx="2133600" cy="476250"/>
          </a:xfrm>
        </p:spPr>
        <p:txBody>
          <a:bodyPr/>
          <a:lstStyle>
            <a:lvl1pPr>
              <a:defRPr/>
            </a:lvl1pPr>
          </a:lstStyle>
          <a:p>
            <a:fld id="{BAA5C039-F6D9-49ED-AA18-BCFD5E9D131B}" type="slidenum">
              <a:rPr lang="en-US"/>
              <a:pPr/>
              <a:t>‹Nº›</a:t>
            </a:fld>
            <a:endParaRPr lang="en-US"/>
          </a:p>
        </p:txBody>
      </p:sp>
    </p:spTree>
    <p:extLst>
      <p:ext uri="{BB962C8B-B14F-4D97-AF65-F5344CB8AC3E}">
        <p14:creationId xmlns:p14="http://schemas.microsoft.com/office/powerpoint/2010/main" val="79568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78F1083D-C195-403E-95C5-C7B40929957F}" type="slidenum">
              <a:rPr lang="en-US" smtClean="0"/>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endParaRPr lang="en-US"/>
          </a:p>
        </p:txBody>
      </p:sp>
      <p:sp>
        <p:nvSpPr>
          <p:cNvPr id="6" name="5 Marcador de número de diapositiva"/>
          <p:cNvSpPr>
            <a:spLocks noGrp="1"/>
          </p:cNvSpPr>
          <p:nvPr>
            <p:ph type="sldNum" sz="quarter" idx="12"/>
          </p:nvPr>
        </p:nvSpPr>
        <p:spPr/>
        <p:txBody>
          <a:bodyPr/>
          <a:lstStyle/>
          <a:p>
            <a:pPr>
              <a:defRPr/>
            </a:pPr>
            <a:fld id="{63638346-A9F7-4BA9-A7A0-6F276B08D6DB}" type="slidenum">
              <a:rPr lang="en-US" smtClean="0"/>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endParaRPr lang="en-US"/>
          </a:p>
        </p:txBody>
      </p:sp>
      <p:sp>
        <p:nvSpPr>
          <p:cNvPr id="6" name="5 Marcador de pie de página"/>
          <p:cNvSpPr>
            <a:spLocks noGrp="1"/>
          </p:cNvSpPr>
          <p:nvPr>
            <p:ph type="ftr" sz="quarter" idx="11"/>
          </p:nvPr>
        </p:nvSpPr>
        <p:spPr/>
        <p:txBody>
          <a:bodyPr/>
          <a:lstStyle/>
          <a:p>
            <a:pPr>
              <a:defRPr/>
            </a:pPr>
            <a:endParaRPr lang="en-US"/>
          </a:p>
        </p:txBody>
      </p:sp>
      <p:sp>
        <p:nvSpPr>
          <p:cNvPr id="7" name="6 Marcador de número de diapositiva"/>
          <p:cNvSpPr>
            <a:spLocks noGrp="1"/>
          </p:cNvSpPr>
          <p:nvPr>
            <p:ph type="sldNum" sz="quarter" idx="12"/>
          </p:nvPr>
        </p:nvSpPr>
        <p:spPr/>
        <p:txBody>
          <a:bodyPr/>
          <a:lstStyle/>
          <a:p>
            <a:pPr>
              <a:defRPr/>
            </a:pPr>
            <a:fld id="{2543CDA7-BB76-4C8F-89F6-65816F576B3F}" type="slidenum">
              <a:rPr lang="en-US" smtClean="0"/>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pPr>
              <a:defRPr/>
            </a:pPr>
            <a:endParaRPr lang="en-US"/>
          </a:p>
        </p:txBody>
      </p:sp>
      <p:sp>
        <p:nvSpPr>
          <p:cNvPr id="8" name="7 Marcador de pie de página"/>
          <p:cNvSpPr>
            <a:spLocks noGrp="1"/>
          </p:cNvSpPr>
          <p:nvPr>
            <p:ph type="ftr" sz="quarter" idx="11"/>
          </p:nvPr>
        </p:nvSpPr>
        <p:spPr/>
        <p:txBody>
          <a:bodyPr/>
          <a:lstStyle/>
          <a:p>
            <a:pPr>
              <a:defRPr/>
            </a:pPr>
            <a:endParaRPr lang="en-US"/>
          </a:p>
        </p:txBody>
      </p:sp>
      <p:sp>
        <p:nvSpPr>
          <p:cNvPr id="9" name="8 Marcador de número de diapositiva"/>
          <p:cNvSpPr>
            <a:spLocks noGrp="1"/>
          </p:cNvSpPr>
          <p:nvPr>
            <p:ph type="sldNum" sz="quarter" idx="12"/>
          </p:nvPr>
        </p:nvSpPr>
        <p:spPr/>
        <p:txBody>
          <a:bodyPr/>
          <a:lstStyle/>
          <a:p>
            <a:pPr>
              <a:defRPr/>
            </a:pPr>
            <a:fld id="{9D5DC71A-46B7-4480-A78B-86A0AE227C74}" type="slidenum">
              <a:rPr lang="en-US" smtClean="0"/>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pPr>
              <a:defRPr/>
            </a:pPr>
            <a:endParaRPr lang="en-US"/>
          </a:p>
        </p:txBody>
      </p:sp>
      <p:sp>
        <p:nvSpPr>
          <p:cNvPr id="4" name="3 Marcador de pie de página"/>
          <p:cNvSpPr>
            <a:spLocks noGrp="1"/>
          </p:cNvSpPr>
          <p:nvPr>
            <p:ph type="ftr" sz="quarter" idx="11"/>
          </p:nvPr>
        </p:nvSpPr>
        <p:spPr/>
        <p:txBody>
          <a:bodyPr/>
          <a:lstStyle/>
          <a:p>
            <a:pPr>
              <a:defRPr/>
            </a:pPr>
            <a:endParaRPr lang="en-US"/>
          </a:p>
        </p:txBody>
      </p:sp>
      <p:sp>
        <p:nvSpPr>
          <p:cNvPr id="5" name="4 Marcador de número de diapositiva"/>
          <p:cNvSpPr>
            <a:spLocks noGrp="1"/>
          </p:cNvSpPr>
          <p:nvPr>
            <p:ph type="sldNum" sz="quarter" idx="12"/>
          </p:nvPr>
        </p:nvSpPr>
        <p:spPr/>
        <p:txBody>
          <a:bodyPr/>
          <a:lstStyle/>
          <a:p>
            <a:pPr>
              <a:defRPr/>
            </a:pPr>
            <a:fld id="{D0992CCE-CC27-43AC-8C4C-C7B77DA85024}" type="slidenum">
              <a:rPr lang="en-US" smtClean="0"/>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endParaRPr lang="en-US"/>
          </a:p>
        </p:txBody>
      </p:sp>
      <p:sp>
        <p:nvSpPr>
          <p:cNvPr id="3" name="2 Marcador de pie de página"/>
          <p:cNvSpPr>
            <a:spLocks noGrp="1"/>
          </p:cNvSpPr>
          <p:nvPr>
            <p:ph type="ftr" sz="quarter" idx="11"/>
          </p:nvPr>
        </p:nvSpPr>
        <p:spPr/>
        <p:txBody>
          <a:bodyPr/>
          <a:lstStyle/>
          <a:p>
            <a:pPr>
              <a:defRPr/>
            </a:pPr>
            <a:endParaRPr lang="en-US"/>
          </a:p>
        </p:txBody>
      </p:sp>
      <p:sp>
        <p:nvSpPr>
          <p:cNvPr id="4" name="3 Marcador de número de diapositiva"/>
          <p:cNvSpPr>
            <a:spLocks noGrp="1"/>
          </p:cNvSpPr>
          <p:nvPr>
            <p:ph type="sldNum" sz="quarter" idx="12"/>
          </p:nvPr>
        </p:nvSpPr>
        <p:spPr/>
        <p:txBody>
          <a:bodyPr/>
          <a:lstStyle/>
          <a:p>
            <a:pPr>
              <a:defRPr/>
            </a:pPr>
            <a:fld id="{6D1907C8-254B-4588-ABA5-5794C4193B62}" type="slidenum">
              <a:rPr lang="en-US" smtClean="0"/>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endParaRPr lang="en-US"/>
          </a:p>
        </p:txBody>
      </p:sp>
      <p:sp>
        <p:nvSpPr>
          <p:cNvPr id="6" name="5 Marcador de pie de página"/>
          <p:cNvSpPr>
            <a:spLocks noGrp="1"/>
          </p:cNvSpPr>
          <p:nvPr>
            <p:ph type="ftr" sz="quarter" idx="11"/>
          </p:nvPr>
        </p:nvSpPr>
        <p:spPr/>
        <p:txBody>
          <a:bodyPr/>
          <a:lstStyle/>
          <a:p>
            <a:pPr>
              <a:defRPr/>
            </a:pPr>
            <a:endParaRPr lang="en-US"/>
          </a:p>
        </p:txBody>
      </p:sp>
      <p:sp>
        <p:nvSpPr>
          <p:cNvPr id="7" name="6 Marcador de número de diapositiva"/>
          <p:cNvSpPr>
            <a:spLocks noGrp="1"/>
          </p:cNvSpPr>
          <p:nvPr>
            <p:ph type="sldNum" sz="quarter" idx="12"/>
          </p:nvPr>
        </p:nvSpPr>
        <p:spPr/>
        <p:txBody>
          <a:bodyPr/>
          <a:lstStyle/>
          <a:p>
            <a:pPr>
              <a:defRPr/>
            </a:pPr>
            <a:fld id="{7289C5A1-EF53-4327-8286-AB9B05421B36}" type="slidenum">
              <a:rPr lang="en-US" smtClean="0"/>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pPr>
              <a:defRPr/>
            </a:pPr>
            <a:endParaRPr lang="en-US"/>
          </a:p>
        </p:txBody>
      </p:sp>
      <p:sp>
        <p:nvSpPr>
          <p:cNvPr id="6" name="5 Marcador de pie de página"/>
          <p:cNvSpPr>
            <a:spLocks noGrp="1"/>
          </p:cNvSpPr>
          <p:nvPr>
            <p:ph type="ftr" sz="quarter" idx="11"/>
          </p:nvPr>
        </p:nvSpPr>
        <p:spPr/>
        <p:txBody>
          <a:bodyPr/>
          <a:lstStyle/>
          <a:p>
            <a:pPr>
              <a:defRPr/>
            </a:pPr>
            <a:endParaRPr lang="en-US"/>
          </a:p>
        </p:txBody>
      </p:sp>
      <p:sp>
        <p:nvSpPr>
          <p:cNvPr id="7" name="6 Marcador de número de diapositiva"/>
          <p:cNvSpPr>
            <a:spLocks noGrp="1"/>
          </p:cNvSpPr>
          <p:nvPr>
            <p:ph type="sldNum" sz="quarter" idx="12"/>
          </p:nvPr>
        </p:nvSpPr>
        <p:spPr>
          <a:xfrm>
            <a:off x="8077200" y="6356350"/>
            <a:ext cx="609600" cy="365125"/>
          </a:xfrm>
        </p:spPr>
        <p:txBody>
          <a:bodyPr/>
          <a:lstStyle/>
          <a:p>
            <a:pPr>
              <a:defRPr/>
            </a:pPr>
            <a:fld id="{BB70C32E-D400-4171-9346-177B11FFDFC8}" type="slidenum">
              <a:rPr lang="en-US" smtClean="0"/>
              <a:pPr>
                <a:defRPr/>
              </a:pPr>
              <a:t>‹Nº›</a:t>
            </a:fld>
            <a:endParaRPr lang="en-U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4D6C"/>
        </a:solidFill>
        <a:effectLst/>
      </p:bgPr>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DC45953-7826-409E-8D46-B8B1306219A2}" type="slidenum">
              <a:rPr lang="en-US" smtClean="0"/>
              <a:pPr>
                <a:defRPr/>
              </a:pPr>
              <a:t>‹Nº›</a:t>
            </a:fld>
            <a:endParaRPr lang="en-U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 id="2147483913"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tiff"/></Relationships>
</file>

<file path=ppt/slides/_rels/slide2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tiff"/></Relationships>
</file>

<file path=ppt/slides/_rels/slide3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tiff"/><Relationship Id="rId5" Type="http://schemas.openxmlformats.org/officeDocument/2006/relationships/image" Target="../media/image2.tiff"/><Relationship Id="rId4" Type="http://schemas.openxmlformats.org/officeDocument/2006/relationships/image" Target="../media/image4.png"/></Relationships>
</file>

<file path=ppt/slides/_rels/slide9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3.tiff"/><Relationship Id="rId5" Type="http://schemas.openxmlformats.org/officeDocument/2006/relationships/image" Target="../media/image2.tiff"/><Relationship Id="rId4" Type="http://schemas.openxmlformats.org/officeDocument/2006/relationships/image" Target="../media/image5.png"/></Relationships>
</file>

<file path=ppt/slides/_rels/slide9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9" name="Rectangle 3"/>
          <p:cNvSpPr>
            <a:spLocks noGrp="1" noChangeArrowheads="1"/>
          </p:cNvSpPr>
          <p:nvPr>
            <p:ph type="subTitle" idx="1"/>
          </p:nvPr>
        </p:nvSpPr>
        <p:spPr>
          <a:xfrm>
            <a:off x="685800" y="457200"/>
            <a:ext cx="7772400" cy="5791200"/>
          </a:xfrm>
        </p:spPr>
        <p:txBody>
          <a:bodyPr>
            <a:normAutofit/>
          </a:bodyPr>
          <a:lstStyle/>
          <a:p>
            <a:pPr algn="ctr" eaLnBrk="1" hangingPunct="1">
              <a:defRPr/>
            </a:pPr>
            <a:endParaRPr lang="es-AR" b="1" dirty="0">
              <a:solidFill>
                <a:srgbClr val="00FF00"/>
              </a:solidFill>
              <a:effectLst>
                <a:outerShdw blurRad="38100" dist="38100" dir="2700000" algn="tl">
                  <a:srgbClr val="000000">
                    <a:alpha val="43137"/>
                  </a:srgbClr>
                </a:outerShdw>
              </a:effectLst>
              <a:latin typeface="Papyrus" pitchFamily="66" charset="0"/>
            </a:endParaRPr>
          </a:p>
          <a:p>
            <a:pPr algn="ctr" eaLnBrk="1" hangingPunct="1">
              <a:defRPr/>
            </a:pPr>
            <a:r>
              <a:rPr lang="es-AR" sz="3200" b="1" dirty="0" smtClean="0">
                <a:solidFill>
                  <a:srgbClr val="00FF00"/>
                </a:solidFill>
                <a:effectLst>
                  <a:outerShdw blurRad="38100" dist="38100" dir="2700000" algn="tl">
                    <a:srgbClr val="000000">
                      <a:alpha val="43137"/>
                    </a:srgbClr>
                  </a:outerShdw>
                </a:effectLst>
                <a:latin typeface="Papyrus" pitchFamily="66" charset="0"/>
              </a:rPr>
              <a:t>Consejo Profesional de Ciencias </a:t>
            </a:r>
            <a:r>
              <a:rPr lang="es-AR" sz="3200" b="1" dirty="0" err="1" smtClean="0">
                <a:solidFill>
                  <a:srgbClr val="00FF00"/>
                </a:solidFill>
                <a:effectLst>
                  <a:outerShdw blurRad="38100" dist="38100" dir="2700000" algn="tl">
                    <a:srgbClr val="000000">
                      <a:alpha val="43137"/>
                    </a:srgbClr>
                  </a:outerShdw>
                </a:effectLst>
                <a:latin typeface="Papyrus" pitchFamily="66" charset="0"/>
              </a:rPr>
              <a:t>Economicas</a:t>
            </a:r>
            <a:r>
              <a:rPr lang="es-AR" sz="3200" b="1" dirty="0" smtClean="0">
                <a:solidFill>
                  <a:srgbClr val="00FF00"/>
                </a:solidFill>
                <a:effectLst>
                  <a:outerShdw blurRad="38100" dist="38100" dir="2700000" algn="tl">
                    <a:srgbClr val="000000">
                      <a:alpha val="43137"/>
                    </a:srgbClr>
                  </a:outerShdw>
                </a:effectLst>
                <a:latin typeface="Papyrus" pitchFamily="66" charset="0"/>
              </a:rPr>
              <a:t> de la Provincia </a:t>
            </a:r>
            <a:r>
              <a:rPr lang="es-AR" sz="3200" b="1" smtClean="0">
                <a:solidFill>
                  <a:srgbClr val="00FF00"/>
                </a:solidFill>
                <a:effectLst>
                  <a:outerShdw blurRad="38100" dist="38100" dir="2700000" algn="tl">
                    <a:srgbClr val="000000">
                      <a:alpha val="43137"/>
                    </a:srgbClr>
                  </a:outerShdw>
                </a:effectLst>
                <a:latin typeface="Papyrus" pitchFamily="66" charset="0"/>
              </a:rPr>
              <a:t>de La Pampa</a:t>
            </a:r>
            <a:endParaRPr lang="es-AR" sz="3200" b="1" dirty="0" smtClean="0">
              <a:solidFill>
                <a:srgbClr val="00FF00"/>
              </a:solidFill>
              <a:effectLst>
                <a:outerShdw blurRad="38100" dist="38100" dir="2700000" algn="tl">
                  <a:srgbClr val="000000">
                    <a:alpha val="43137"/>
                  </a:srgbClr>
                </a:outerShdw>
              </a:effectLst>
              <a:latin typeface="Papyrus" pitchFamily="66" charset="0"/>
            </a:endParaRPr>
          </a:p>
          <a:p>
            <a:pPr algn="ctr" eaLnBrk="1" hangingPunct="1">
              <a:defRPr/>
            </a:pPr>
            <a:endParaRPr lang="es-AR" b="1" dirty="0" smtClean="0">
              <a:solidFill>
                <a:srgbClr val="FFFF00"/>
              </a:solidFill>
              <a:effectLst>
                <a:outerShdw blurRad="38100" dist="38100" dir="2700000" algn="tl">
                  <a:srgbClr val="000000">
                    <a:alpha val="43137"/>
                  </a:srgbClr>
                </a:outerShdw>
              </a:effectLst>
              <a:latin typeface="Papyrus" pitchFamily="66" charset="0"/>
            </a:endParaRPr>
          </a:p>
          <a:p>
            <a:pPr algn="ctr" eaLnBrk="1" hangingPunct="1">
              <a:defRPr/>
            </a:pPr>
            <a:r>
              <a:rPr lang="es-AR" b="1" smtClean="0">
                <a:solidFill>
                  <a:srgbClr val="FFC000"/>
                </a:solidFill>
                <a:effectLst>
                  <a:outerShdw blurRad="38100" dist="38100" dir="2700000" algn="tl">
                    <a:srgbClr val="000000">
                      <a:alpha val="43137"/>
                    </a:srgbClr>
                  </a:outerShdw>
                </a:effectLst>
                <a:latin typeface="Papyrus" pitchFamily="66" charset="0"/>
              </a:rPr>
              <a:t>SANTA ROSA  Y GRAL PICO</a:t>
            </a:r>
            <a:endParaRPr lang="es-AR" b="1" dirty="0">
              <a:solidFill>
                <a:srgbClr val="FFC000"/>
              </a:solidFill>
              <a:effectLst>
                <a:outerShdw blurRad="38100" dist="38100" dir="2700000" algn="tl">
                  <a:srgbClr val="000000">
                    <a:alpha val="43137"/>
                  </a:srgbClr>
                </a:outerShdw>
              </a:effectLst>
              <a:latin typeface="Papyrus" pitchFamily="66" charset="0"/>
            </a:endParaRPr>
          </a:p>
          <a:p>
            <a:pPr algn="ctr" eaLnBrk="1" hangingPunct="1">
              <a:defRPr/>
            </a:pPr>
            <a:endParaRPr lang="es-AR" b="1" dirty="0" smtClean="0">
              <a:solidFill>
                <a:srgbClr val="FFFF00"/>
              </a:solidFill>
              <a:effectLst>
                <a:outerShdw blurRad="38100" dist="38100" dir="2700000" algn="tl">
                  <a:srgbClr val="000000">
                    <a:alpha val="43137"/>
                  </a:srgbClr>
                </a:outerShdw>
              </a:effectLst>
              <a:latin typeface="Papyrus" pitchFamily="66" charset="0"/>
            </a:endParaRPr>
          </a:p>
          <a:p>
            <a:pPr algn="ctr" eaLnBrk="1" hangingPunct="1">
              <a:defRPr/>
            </a:pPr>
            <a:r>
              <a:rPr lang="es-AR" b="1" dirty="0" smtClean="0">
                <a:solidFill>
                  <a:srgbClr val="00FFCC"/>
                </a:solidFill>
                <a:effectLst>
                  <a:outerShdw blurRad="38100" dist="38100" dir="2700000" algn="tl">
                    <a:srgbClr val="000000">
                      <a:alpha val="43137"/>
                    </a:srgbClr>
                  </a:outerShdw>
                </a:effectLst>
                <a:latin typeface="Papyrus" pitchFamily="66" charset="0"/>
              </a:rPr>
              <a:t>ACTUALIZACIÒN LABORAL</a:t>
            </a:r>
          </a:p>
          <a:p>
            <a:pPr marR="0" algn="ctr"/>
            <a:endParaRPr lang="es-MX" sz="2400" b="1" smtClean="0">
              <a:solidFill>
                <a:srgbClr val="FF9900"/>
              </a:solidFill>
              <a:effectLst>
                <a:outerShdw blurRad="38100" dist="38100" dir="2700000" algn="tl">
                  <a:srgbClr val="000000"/>
                </a:outerShdw>
              </a:effectLst>
              <a:latin typeface="Papyrus" pitchFamily="66" charset="0"/>
            </a:endParaRPr>
          </a:p>
          <a:p>
            <a:pPr marR="0" algn="ctr"/>
            <a:r>
              <a:rPr lang="es-MX" sz="2400" b="1" smtClean="0">
                <a:solidFill>
                  <a:srgbClr val="FF9900"/>
                </a:solidFill>
                <a:effectLst>
                  <a:outerShdw blurRad="38100" dist="38100" dir="2700000" algn="tl">
                    <a:srgbClr val="000000"/>
                  </a:outerShdw>
                </a:effectLst>
                <a:latin typeface="Papyrus" pitchFamily="66" charset="0"/>
              </a:rPr>
              <a:t>SEPTIEMBRE 2015</a:t>
            </a:r>
            <a:endParaRPr lang="es-MX" sz="2400" b="1">
              <a:solidFill>
                <a:srgbClr val="FF9900"/>
              </a:solidFill>
              <a:effectLst>
                <a:outerShdw blurRad="38100" dist="38100" dir="2700000" algn="tl">
                  <a:srgbClr val="000000"/>
                </a:outerShdw>
              </a:effectLst>
              <a:latin typeface="Papyrus" pitchFamily="66" charset="0"/>
            </a:endParaRPr>
          </a:p>
          <a:p>
            <a:pPr marR="0" algn="ctr"/>
            <a:endParaRPr lang="es-MX" sz="2400" b="1" smtClean="0">
              <a:solidFill>
                <a:srgbClr val="FFFF00"/>
              </a:solidFill>
              <a:effectLst>
                <a:outerShdw blurRad="38100" dist="38100" dir="2700000" algn="tl">
                  <a:srgbClr val="000000"/>
                </a:outerShdw>
              </a:effectLst>
              <a:latin typeface="Papyrus" pitchFamily="66" charset="0"/>
            </a:endParaRPr>
          </a:p>
          <a:p>
            <a:pPr marR="0" algn="ctr"/>
            <a:r>
              <a:rPr lang="es-MX" sz="2400" b="1" smtClean="0">
                <a:solidFill>
                  <a:srgbClr val="FFFF00"/>
                </a:solidFill>
                <a:effectLst>
                  <a:outerShdw blurRad="38100" dist="38100" dir="2700000" algn="tl">
                    <a:srgbClr val="000000"/>
                  </a:outerShdw>
                </a:effectLst>
                <a:latin typeface="Papyrus" pitchFamily="66" charset="0"/>
              </a:rPr>
              <a:t>Dr</a:t>
            </a:r>
            <a:r>
              <a:rPr lang="es-MX" sz="2400" b="1">
                <a:solidFill>
                  <a:srgbClr val="FFFF00"/>
                </a:solidFill>
                <a:effectLst>
                  <a:outerShdw blurRad="38100" dist="38100" dir="2700000" algn="tl">
                    <a:srgbClr val="000000"/>
                  </a:outerShdw>
                </a:effectLst>
                <a:latin typeface="Papyrus" pitchFamily="66" charset="0"/>
              </a:rPr>
              <a:t>. GUSTAVO R. SEGU</a:t>
            </a:r>
            <a:endParaRPr lang="en-US" sz="2400" b="1">
              <a:solidFill>
                <a:srgbClr val="FFFF00"/>
              </a:solidFill>
              <a:effectLst>
                <a:outerShdw blurRad="38100" dist="38100" dir="2700000" algn="tl">
                  <a:srgbClr val="000000"/>
                </a:outerShdw>
              </a:effectLst>
              <a:latin typeface="Papyrus" pitchFamily="66" charset="0"/>
            </a:endParaRPr>
          </a:p>
          <a:p>
            <a:pPr algn="ctr" eaLnBrk="1" hangingPunct="1">
              <a:defRPr/>
            </a:pPr>
            <a:endParaRPr lang="es-AR" b="1" dirty="0" smtClean="0">
              <a:solidFill>
                <a:srgbClr val="FFFF00"/>
              </a:solidFill>
              <a:effectLst>
                <a:outerShdw blurRad="38100" dist="38100" dir="2700000" algn="tl">
                  <a:srgbClr val="000000">
                    <a:alpha val="43137"/>
                  </a:srgbClr>
                </a:outerShdw>
              </a:effectLst>
              <a:latin typeface="Papyrus" pitchFamily="66" charset="0"/>
            </a:endParaRPr>
          </a:p>
          <a:p>
            <a:pPr algn="ctr" eaLnBrk="1" hangingPunct="1">
              <a:defRPr/>
            </a:pPr>
            <a:endParaRPr lang="es-AR" b="1" dirty="0">
              <a:solidFill>
                <a:srgbClr val="FFFF00"/>
              </a:solidFill>
              <a:effectLst>
                <a:outerShdw blurRad="38100" dist="38100" dir="2700000" algn="tl">
                  <a:srgbClr val="000000">
                    <a:alpha val="43137"/>
                  </a:srgbClr>
                </a:outerShdw>
              </a:effectLst>
              <a:latin typeface="Papyrus" pitchFamily="66" charset="0"/>
            </a:endParaRPr>
          </a:p>
          <a:p>
            <a:pPr algn="ctr" eaLnBrk="1" hangingPunct="1">
              <a:defRPr/>
            </a:pPr>
            <a:endParaRPr lang="es-AR" b="1" dirty="0" smtClean="0">
              <a:solidFill>
                <a:srgbClr val="FFFF00"/>
              </a:solidFill>
              <a:effectLst>
                <a:outerShdw blurRad="38100" dist="38100" dir="2700000" algn="tl">
                  <a:srgbClr val="000000">
                    <a:alpha val="43137"/>
                  </a:srgbClr>
                </a:outerShdw>
              </a:effectLst>
              <a:latin typeface="Papyrus" pitchFamily="66" charset="0"/>
            </a:endParaRPr>
          </a:p>
        </p:txBody>
      </p:sp>
      <p:pic>
        <p:nvPicPr>
          <p:cNvPr id="3" name="2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4" name="3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466540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587206"/>
          </a:xfrm>
        </p:spPr>
        <p:txBody>
          <a:bodyPr>
            <a:normAutofit/>
          </a:bodyPr>
          <a:lstStyle/>
          <a:p>
            <a:pPr marL="609600" indent="-60960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LIBRO DE SUELDOS DIGITAL  - LEY DE CONTRATO DE TRABAJO</a:t>
            </a:r>
          </a:p>
          <a:p>
            <a:pPr marL="0" indent="0">
              <a:buNone/>
            </a:pPr>
            <a:r>
              <a:rPr lang="es-AR" sz="1800" b="1">
                <a:solidFill>
                  <a:srgbClr val="00FF00"/>
                </a:solidFill>
                <a:effectLst>
                  <a:outerShdw blurRad="38100" dist="38100" dir="2700000" algn="tl">
                    <a:srgbClr val="000000">
                      <a:alpha val="43137"/>
                    </a:srgbClr>
                  </a:outerShdw>
                </a:effectLst>
              </a:rPr>
              <a:t>LIBRO ESPECIAL. FORMALIDADES. PROHI BICIONES </a:t>
            </a:r>
          </a:p>
          <a:p>
            <a:pPr marL="0" indent="0">
              <a:buNone/>
            </a:pPr>
            <a:r>
              <a:rPr lang="es-ES" sz="1800" b="1">
                <a:solidFill>
                  <a:srgbClr val="FFC000"/>
                </a:solidFill>
                <a:effectLst>
                  <a:outerShdw blurRad="38100" dist="38100" dir="2700000" algn="tl">
                    <a:srgbClr val="000000">
                      <a:alpha val="43137"/>
                    </a:srgbClr>
                  </a:outerShdw>
                </a:effectLst>
              </a:rPr>
              <a:t>REGISTROS, PLANILLAS Y OTROS ELEMENTOS DE CONTROL.</a:t>
            </a:r>
          </a:p>
          <a:p>
            <a:pPr marL="0" indent="0">
              <a:buNone/>
            </a:pPr>
            <a:r>
              <a:rPr lang="es-ES" sz="1800" b="1">
                <a:solidFill>
                  <a:srgbClr val="FFC000"/>
                </a:solidFill>
                <a:effectLst>
                  <a:outerShdw blurRad="38100" dist="38100" dir="2700000" algn="tl">
                    <a:srgbClr val="000000">
                      <a:alpha val="43137"/>
                    </a:srgbClr>
                  </a:outerShdw>
                </a:effectLst>
              </a:rPr>
              <a:t>SITUACIONES GENERALES, ESPECIALES Y CONVENCIONALES</a:t>
            </a:r>
          </a:p>
          <a:p>
            <a:pPr marL="0" indent="0">
              <a:buNone/>
            </a:pPr>
            <a:endParaRPr lang="es-ES" sz="1800">
              <a:effectLst>
                <a:outerShdw blurRad="38100" dist="38100" dir="2700000" algn="tl">
                  <a:srgbClr val="000000">
                    <a:alpha val="43137"/>
                  </a:srgbClr>
                </a:outerShdw>
              </a:effectLst>
            </a:endParaRPr>
          </a:p>
          <a:p>
            <a:pPr marL="0" indent="0">
              <a:buNone/>
            </a:pPr>
            <a:r>
              <a:rPr lang="es-ES" sz="1800" b="1">
                <a:solidFill>
                  <a:srgbClr val="00FFFF"/>
                </a:solidFill>
                <a:effectLst>
                  <a:outerShdw blurRad="38100" dist="38100" dir="2700000" algn="tl">
                    <a:srgbClr val="000000">
                      <a:alpha val="43137"/>
                    </a:srgbClr>
                  </a:outerShdw>
                </a:effectLst>
              </a:rPr>
              <a:t>“Libro autorizado y rubricado”. </a:t>
            </a:r>
            <a:r>
              <a:rPr lang="es-ES" sz="1800">
                <a:effectLst>
                  <a:outerShdw blurRad="38100" dist="38100" dir="2700000" algn="tl">
                    <a:srgbClr val="000000">
                      <a:alpha val="43137"/>
                    </a:srgbClr>
                  </a:outerShdw>
                </a:effectLst>
              </a:rPr>
              <a:t>Ley 12.713 de Trabajo a Domicilio; “libreta gratuita del trabajador” otorgada en forma gratuita por la autoridad de aplicación y “Libro de Actas de inspecciones realizadas”. Arts. 6 y 7</a:t>
            </a:r>
          </a:p>
          <a:p>
            <a:pPr marL="0" indent="0">
              <a:buNone/>
            </a:pPr>
            <a:endParaRPr lang="es-ES" sz="1800" u="sng" smtClean="0">
              <a:effectLst>
                <a:outerShdw blurRad="38100" dist="38100" dir="2700000" algn="tl">
                  <a:srgbClr val="000000">
                    <a:alpha val="43137"/>
                  </a:srgbClr>
                </a:outerShdw>
              </a:effectLst>
            </a:endParaRPr>
          </a:p>
          <a:p>
            <a:pPr marL="0" indent="0">
              <a:buNone/>
            </a:pPr>
            <a:r>
              <a:rPr lang="es-ES" sz="1800" b="1" u="sng" smtClean="0">
                <a:solidFill>
                  <a:srgbClr val="00FFFF"/>
                </a:solidFill>
                <a:effectLst>
                  <a:outerShdw blurRad="38100" dist="38100" dir="2700000" algn="tl">
                    <a:srgbClr val="000000">
                      <a:alpha val="43137"/>
                    </a:srgbClr>
                  </a:outerShdw>
                </a:effectLst>
              </a:rPr>
              <a:t>Ley </a:t>
            </a:r>
            <a:r>
              <a:rPr lang="es-ES" sz="1800" b="1" u="sng">
                <a:solidFill>
                  <a:srgbClr val="00FFFF"/>
                </a:solidFill>
                <a:effectLst>
                  <a:outerShdw blurRad="38100" dist="38100" dir="2700000" algn="tl">
                    <a:srgbClr val="000000">
                      <a:alpha val="43137"/>
                    </a:srgbClr>
                  </a:outerShdw>
                </a:effectLst>
              </a:rPr>
              <a:t>12.867</a:t>
            </a:r>
            <a:r>
              <a:rPr lang="es-ES" sz="1800" b="1">
                <a:solidFill>
                  <a:srgbClr val="00FFFF"/>
                </a:solidFill>
                <a:effectLst>
                  <a:outerShdw blurRad="38100" dist="38100" dir="2700000" algn="tl">
                    <a:srgbClr val="000000">
                      <a:alpha val="43137"/>
                    </a:srgbClr>
                  </a:outerShdw>
                </a:effectLst>
              </a:rPr>
              <a:t>. Choferes particulares. </a:t>
            </a:r>
            <a:r>
              <a:rPr lang="es-ES" sz="1800">
                <a:effectLst>
                  <a:outerShdw blurRad="38100" dist="38100" dir="2700000" algn="tl">
                    <a:srgbClr val="000000">
                      <a:alpha val="43137"/>
                    </a:srgbClr>
                  </a:outerShdw>
                </a:effectLst>
              </a:rPr>
              <a:t>Libreta de Trabajo. (régimen inaplicable)</a:t>
            </a:r>
          </a:p>
          <a:p>
            <a:pPr marL="0" indent="0">
              <a:buNone/>
            </a:pPr>
            <a:endParaRPr lang="es-ES" sz="1800" u="sng" smtClean="0">
              <a:effectLst>
                <a:outerShdw blurRad="38100" dist="38100" dir="2700000" algn="tl">
                  <a:srgbClr val="000000">
                    <a:alpha val="43137"/>
                  </a:srgbClr>
                </a:outerShdw>
              </a:effectLst>
            </a:endParaRPr>
          </a:p>
          <a:p>
            <a:pPr marL="0" indent="0">
              <a:buNone/>
            </a:pPr>
            <a:r>
              <a:rPr lang="es-ES" sz="1800" b="1" u="sng" smtClean="0">
                <a:solidFill>
                  <a:srgbClr val="00FFFF"/>
                </a:solidFill>
                <a:effectLst>
                  <a:outerShdw blurRad="38100" dist="38100" dir="2700000" algn="tl">
                    <a:srgbClr val="000000">
                      <a:alpha val="43137"/>
                    </a:srgbClr>
                  </a:outerShdw>
                </a:effectLst>
              </a:rPr>
              <a:t>Ley </a:t>
            </a:r>
            <a:r>
              <a:rPr lang="es-ES" sz="1800" b="1" u="sng">
                <a:solidFill>
                  <a:srgbClr val="00FFFF"/>
                </a:solidFill>
                <a:effectLst>
                  <a:outerShdw blurRad="38100" dist="38100" dir="2700000" algn="tl">
                    <a:srgbClr val="000000">
                      <a:alpha val="43137"/>
                    </a:srgbClr>
                  </a:outerShdw>
                </a:effectLst>
              </a:rPr>
              <a:t>24.467</a:t>
            </a:r>
            <a:r>
              <a:rPr lang="es-ES" sz="1800" b="1">
                <a:solidFill>
                  <a:srgbClr val="00FFFF"/>
                </a:solidFill>
                <a:effectLst>
                  <a:outerShdw blurRad="38100" dist="38100" dir="2700000" algn="tl">
                    <a:srgbClr val="000000">
                      <a:alpha val="43137"/>
                    </a:srgbClr>
                  </a:outerShdw>
                </a:effectLst>
              </a:rPr>
              <a:t>. Ley de PYMES. </a:t>
            </a:r>
            <a:r>
              <a:rPr lang="es-ES" sz="1800">
                <a:effectLst>
                  <a:outerShdw blurRad="38100" dist="38100" dir="2700000" algn="tl">
                    <a:srgbClr val="000000">
                      <a:alpha val="43137"/>
                    </a:srgbClr>
                  </a:outerShdw>
                </a:effectLst>
              </a:rPr>
              <a:t>Art. 84 permite a las PYMES sustituir el libro especial de sueldos por el “Registro Único de Personal”, con similares requisitos</a:t>
            </a:r>
          </a:p>
          <a:p>
            <a:pPr marL="0" indent="0">
              <a:buNone/>
            </a:pPr>
            <a:endParaRPr lang="es-ES" sz="1800" u="sng" smtClean="0">
              <a:effectLst>
                <a:outerShdw blurRad="38100" dist="38100" dir="2700000" algn="tl">
                  <a:srgbClr val="000000">
                    <a:alpha val="43137"/>
                  </a:srgbClr>
                </a:outerShdw>
              </a:effectLst>
            </a:endParaRPr>
          </a:p>
          <a:p>
            <a:pPr marL="0" indent="0">
              <a:buNone/>
            </a:pPr>
            <a:r>
              <a:rPr lang="es-ES" sz="1800" b="1" u="sng" smtClean="0">
                <a:solidFill>
                  <a:srgbClr val="00FFFF"/>
                </a:solidFill>
                <a:effectLst>
                  <a:outerShdw blurRad="38100" dist="38100" dir="2700000" algn="tl">
                    <a:srgbClr val="000000">
                      <a:alpha val="43137"/>
                    </a:srgbClr>
                  </a:outerShdw>
                </a:effectLst>
              </a:rPr>
              <a:t>Leyes </a:t>
            </a:r>
            <a:r>
              <a:rPr lang="es-ES" sz="1800" b="1" u="sng">
                <a:solidFill>
                  <a:srgbClr val="00FFFF"/>
                </a:solidFill>
                <a:effectLst>
                  <a:outerShdw blurRad="38100" dist="38100" dir="2700000" algn="tl">
                    <a:srgbClr val="000000">
                      <a:alpha val="43137"/>
                    </a:srgbClr>
                  </a:outerShdw>
                </a:effectLst>
              </a:rPr>
              <a:t>26.727 y 25.191</a:t>
            </a:r>
            <a:r>
              <a:rPr lang="es-ES" sz="1800" b="1">
                <a:solidFill>
                  <a:srgbClr val="00FFFF"/>
                </a:solidFill>
                <a:effectLst>
                  <a:outerShdw blurRad="38100" dist="38100" dir="2700000" algn="tl">
                    <a:srgbClr val="000000">
                      <a:alpha val="43137"/>
                    </a:srgbClr>
                  </a:outerShdw>
                </a:effectLst>
              </a:rPr>
              <a:t>. Régimen Trabajadores Rurales </a:t>
            </a:r>
            <a:r>
              <a:rPr lang="es-ES" sz="1800">
                <a:effectLst>
                  <a:outerShdw blurRad="38100" dist="38100" dir="2700000" algn="tl">
                    <a:srgbClr val="000000">
                      <a:alpha val="43137"/>
                    </a:srgbClr>
                  </a:outerShdw>
                </a:effectLst>
              </a:rPr>
              <a:t>y Registro Nacional de Trabajadores Rurales y Empleadores. Libreta de trabajo del trabajador rural (art. 1º). Régimen anterior Ley 22.248, libro especial art. 122 </a:t>
            </a:r>
          </a:p>
          <a:p>
            <a:endParaRPr lang="es-AR" sz="1800"/>
          </a:p>
          <a:p>
            <a:pPr marL="609600" indent="-609600" fontAlgn="auto">
              <a:spcAft>
                <a:spcPts val="0"/>
              </a:spcAft>
              <a:buClr>
                <a:schemeClr val="accent3"/>
              </a:buClr>
              <a:buFont typeface="Wingdings 2"/>
              <a:buNone/>
              <a:defRPr/>
            </a:pPr>
            <a:endParaRPr lang="es-AR" sz="1800" b="1" smtClean="0">
              <a:solidFill>
                <a:srgbClr val="FFFF19"/>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240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86243809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87043" name="Rectangle 3"/>
          <p:cNvSpPr>
            <a:spLocks noGrp="1" noChangeArrowheads="1"/>
          </p:cNvSpPr>
          <p:nvPr>
            <p:ph type="subTitle" idx="1"/>
          </p:nvPr>
        </p:nvSpPr>
        <p:spPr>
          <a:xfrm>
            <a:off x="685800" y="1371600"/>
            <a:ext cx="7772400" cy="4876800"/>
          </a:xfrm>
        </p:spPr>
        <p:txBody>
          <a:bodyPr/>
          <a:lstStyle/>
          <a:p>
            <a:pPr algn="l"/>
            <a:r>
              <a:rPr lang="es-AR" sz="1800" b="1" dirty="0" smtClean="0">
                <a:solidFill>
                  <a:srgbClr val="FFFF00"/>
                </a:solidFill>
                <a:effectLst>
                  <a:outerShdw blurRad="38100" dist="38100" dir="2700000" algn="tl">
                    <a:srgbClr val="000000">
                      <a:alpha val="43137"/>
                    </a:srgbClr>
                  </a:outerShdw>
                </a:effectLst>
              </a:rPr>
              <a:t>EXTENSIÓN DE LA JORNADA DE TRABAJO</a:t>
            </a:r>
          </a:p>
          <a:p>
            <a:pPr algn="l"/>
            <a:r>
              <a:rPr lang="es-AR" sz="1800" b="1" dirty="0" smtClean="0">
                <a:solidFill>
                  <a:srgbClr val="00FF00"/>
                </a:solidFill>
                <a:effectLst>
                  <a:outerShdw blurRad="38100" dist="38100" dir="2700000" algn="tl">
                    <a:srgbClr val="000000">
                      <a:alpha val="43137"/>
                    </a:srgbClr>
                  </a:outerShdw>
                </a:effectLst>
              </a:rPr>
              <a:t>DESCANSO SEMANAL</a:t>
            </a:r>
          </a:p>
          <a:p>
            <a:pPr algn="l">
              <a:buFontTx/>
              <a:buNone/>
            </a:pPr>
            <a:endParaRPr lang="es-AR" sz="1800" b="1" dirty="0">
              <a:solidFill>
                <a:srgbClr val="FFCC00"/>
              </a:solidFill>
              <a:effectLst>
                <a:outerShdw blurRad="38100" dist="38100" dir="2700000" algn="tl">
                  <a:srgbClr val="000000">
                    <a:alpha val="43137"/>
                  </a:srgbClr>
                </a:outerShdw>
              </a:effectLst>
            </a:endParaRPr>
          </a:p>
          <a:p>
            <a:pPr algn="l">
              <a:buFontTx/>
              <a:buNone/>
            </a:pPr>
            <a:r>
              <a:rPr lang="es-AR" sz="1800" b="1" u="sng" dirty="0">
                <a:solidFill>
                  <a:srgbClr val="00FFCC"/>
                </a:solidFill>
                <a:effectLst>
                  <a:outerShdw blurRad="38100" dist="38100" dir="2700000" algn="tl">
                    <a:srgbClr val="000000">
                      <a:alpha val="43137"/>
                    </a:srgbClr>
                  </a:outerShdw>
                </a:effectLst>
              </a:rPr>
              <a:t>Remuneración durante el descanso semanal</a:t>
            </a:r>
          </a:p>
          <a:p>
            <a:pPr algn="l">
              <a:buFontTx/>
              <a:buNone/>
            </a:pPr>
            <a:endParaRPr lang="es-AR" sz="1800" b="1" u="sng" dirty="0">
              <a:solidFill>
                <a:schemeClr val="tx2"/>
              </a:solidFill>
              <a:effectLst>
                <a:outerShdw blurRad="38100" dist="38100" dir="2700000" algn="tl">
                  <a:srgbClr val="000000">
                    <a:alpha val="43137"/>
                  </a:srgbClr>
                </a:outerShdw>
              </a:effectLst>
            </a:endParaRPr>
          </a:p>
          <a:p>
            <a:pPr algn="l">
              <a:buFontTx/>
              <a:buNone/>
            </a:pPr>
            <a:r>
              <a:rPr lang="es-AR" sz="1900" b="1" dirty="0">
                <a:solidFill>
                  <a:srgbClr val="00FFCC"/>
                </a:solidFill>
                <a:effectLst>
                  <a:outerShdw blurRad="38100" dist="38100" dir="2700000" algn="tl">
                    <a:srgbClr val="000000">
                      <a:alpha val="43137"/>
                    </a:srgbClr>
                  </a:outerShdw>
                </a:effectLst>
              </a:rPr>
              <a:t>Art. 205 –  LCT: </a:t>
            </a:r>
            <a:r>
              <a:rPr lang="es-AR" sz="1900" dirty="0">
                <a:effectLst>
                  <a:outerShdw blurRad="38100" dist="38100" dir="2700000" algn="tl">
                    <a:srgbClr val="000000">
                      <a:alpha val="43137"/>
                    </a:srgbClr>
                  </a:outerShdw>
                </a:effectLst>
              </a:rPr>
              <a:t>“La prohibición de trabajo establecida en el artículo 204 no llevará aparejada la disminución o supresión de la </a:t>
            </a:r>
            <a:r>
              <a:rPr lang="es-AR" sz="1900" dirty="0" smtClean="0">
                <a:effectLst>
                  <a:outerShdw blurRad="38100" dist="38100" dir="2700000" algn="tl">
                    <a:srgbClr val="000000">
                      <a:alpha val="43137"/>
                    </a:srgbClr>
                  </a:outerShdw>
                </a:effectLst>
              </a:rPr>
              <a:t>remuneración </a:t>
            </a:r>
            <a:r>
              <a:rPr lang="es-AR" sz="1900" dirty="0">
                <a:effectLst>
                  <a:outerShdw blurRad="38100" dist="38100" dir="2700000" algn="tl">
                    <a:srgbClr val="000000">
                      <a:alpha val="43137"/>
                    </a:srgbClr>
                  </a:outerShdw>
                </a:effectLst>
              </a:rPr>
              <a:t>que tuviere asignada el trabajador en los días y horas a que se refiere la misma ni importará disminución del total semanal de horas de trabajo”</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778978552"/>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89091" name="Rectangle 3"/>
          <p:cNvSpPr>
            <a:spLocks noGrp="1" noChangeArrowheads="1"/>
          </p:cNvSpPr>
          <p:nvPr>
            <p:ph type="subTitle" idx="1"/>
          </p:nvPr>
        </p:nvSpPr>
        <p:spPr>
          <a:xfrm>
            <a:off x="685800" y="1371600"/>
            <a:ext cx="7772400" cy="4876800"/>
          </a:xfrm>
        </p:spPr>
        <p:txBody>
          <a:bodyPr/>
          <a:lstStyle/>
          <a:p>
            <a:pPr algn="l"/>
            <a:r>
              <a:rPr lang="es-AR" sz="1800" b="1" dirty="0" smtClean="0">
                <a:solidFill>
                  <a:srgbClr val="FFFF00"/>
                </a:solidFill>
                <a:effectLst>
                  <a:outerShdw blurRad="38100" dist="38100" dir="2700000" algn="tl">
                    <a:srgbClr val="000000">
                      <a:alpha val="43137"/>
                    </a:srgbClr>
                  </a:outerShdw>
                </a:effectLst>
              </a:rPr>
              <a:t>EXTENSIÓN DE LA JORNADA DE TRABAJO</a:t>
            </a:r>
          </a:p>
          <a:p>
            <a:pPr algn="l"/>
            <a:r>
              <a:rPr lang="es-AR" sz="1800" b="1" dirty="0" smtClean="0">
                <a:solidFill>
                  <a:srgbClr val="00FF00"/>
                </a:solidFill>
                <a:effectLst>
                  <a:outerShdw blurRad="38100" dist="38100" dir="2700000" algn="tl">
                    <a:srgbClr val="000000">
                      <a:alpha val="43137"/>
                    </a:srgbClr>
                  </a:outerShdw>
                </a:effectLst>
              </a:rPr>
              <a:t>DESCANSO SEMANAL</a:t>
            </a:r>
          </a:p>
          <a:p>
            <a:pPr algn="l">
              <a:buFontTx/>
              <a:buNone/>
            </a:pPr>
            <a:endParaRPr lang="es-AR" sz="1800" b="1" dirty="0">
              <a:solidFill>
                <a:srgbClr val="FFCC00"/>
              </a:solidFill>
              <a:effectLst>
                <a:outerShdw blurRad="38100" dist="38100" dir="2700000" algn="tl">
                  <a:srgbClr val="000000">
                    <a:alpha val="43137"/>
                  </a:srgbClr>
                </a:outerShdw>
              </a:effectLst>
            </a:endParaRPr>
          </a:p>
          <a:p>
            <a:pPr algn="l">
              <a:buFontTx/>
              <a:buNone/>
            </a:pPr>
            <a:r>
              <a:rPr lang="es-AR" sz="1800" b="1" u="sng" dirty="0">
                <a:solidFill>
                  <a:srgbClr val="FFFF00"/>
                </a:solidFill>
                <a:effectLst>
                  <a:outerShdw blurRad="38100" dist="38100" dir="2700000" algn="tl">
                    <a:srgbClr val="000000">
                      <a:alpha val="43137"/>
                    </a:srgbClr>
                  </a:outerShdw>
                </a:effectLst>
              </a:rPr>
              <a:t>Trabajo durante el descanso semanal – Franco compensatorio</a:t>
            </a:r>
          </a:p>
          <a:p>
            <a:pPr algn="l">
              <a:buFontTx/>
              <a:buNone/>
            </a:pPr>
            <a:endParaRPr lang="es-AR" sz="1800" b="1" u="sng" dirty="0">
              <a:solidFill>
                <a:srgbClr val="FFFF00"/>
              </a:solidFill>
              <a:effectLst>
                <a:outerShdw blurRad="38100" dist="38100" dir="2700000" algn="tl">
                  <a:srgbClr val="000000">
                    <a:alpha val="43137"/>
                  </a:srgbClr>
                </a:outerShdw>
              </a:effectLst>
            </a:endParaRPr>
          </a:p>
          <a:p>
            <a:pPr algn="l">
              <a:buFontTx/>
              <a:buNone/>
            </a:pPr>
            <a:r>
              <a:rPr lang="es-AR" sz="1600" b="1" dirty="0">
                <a:solidFill>
                  <a:srgbClr val="00FFCC"/>
                </a:solidFill>
                <a:effectLst>
                  <a:outerShdw blurRad="38100" dist="38100" dir="2700000" algn="tl">
                    <a:srgbClr val="000000">
                      <a:alpha val="43137"/>
                    </a:srgbClr>
                  </a:outerShdw>
                </a:effectLst>
              </a:rPr>
              <a:t>Art. 207 –  LCT</a:t>
            </a:r>
            <a:r>
              <a:rPr lang="es-AR" sz="1600" dirty="0">
                <a:solidFill>
                  <a:srgbClr val="00FFCC"/>
                </a:solidFill>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“Cuando el trabajador prestare servicios en los días y horas mencionados en el artículo 204, medie o no autorización, sea por disposición del empleador o por cualquiera de las circunstancias previstas en el artículo 203, o por estar comprendido en las excepciones que con carácter permanente o transitorio se dicten, </a:t>
            </a:r>
            <a:r>
              <a:rPr lang="es-AR" sz="1600" u="sng" dirty="0">
                <a:solidFill>
                  <a:srgbClr val="FFFF00"/>
                </a:solidFill>
                <a:effectLst>
                  <a:outerShdw blurRad="38100" dist="38100" dir="2700000" algn="tl">
                    <a:srgbClr val="000000">
                      <a:alpha val="43137"/>
                    </a:srgbClr>
                  </a:outerShdw>
                </a:effectLst>
              </a:rPr>
              <a:t>y se omitiere el otorgamiento de descanso compensatorio en tiempo y forma</a:t>
            </a:r>
            <a:r>
              <a:rPr lang="es-AR" sz="1600" dirty="0">
                <a:effectLst>
                  <a:outerShdw blurRad="38100" dist="38100" dir="2700000" algn="tl">
                    <a:srgbClr val="000000">
                      <a:alpha val="43137"/>
                    </a:srgbClr>
                  </a:outerShdw>
                </a:effectLst>
              </a:rPr>
              <a:t>, el trabajador </a:t>
            </a:r>
            <a:r>
              <a:rPr lang="es-AR" sz="1600" u="sng" dirty="0">
                <a:solidFill>
                  <a:srgbClr val="FFCC00"/>
                </a:solidFill>
                <a:effectLst>
                  <a:outerShdw blurRad="38100" dist="38100" dir="2700000" algn="tl">
                    <a:srgbClr val="000000">
                      <a:alpha val="43137"/>
                    </a:srgbClr>
                  </a:outerShdw>
                </a:effectLst>
              </a:rPr>
              <a:t>podrá hacer uso de ese derecho a partir del primer día hábil de la semana subsiguiente, previa comunicación formal de ello efectuada con una anticipación no menor de 24 horas</a:t>
            </a:r>
            <a:r>
              <a:rPr lang="es-AR" sz="1600" dirty="0">
                <a:effectLst>
                  <a:outerShdw blurRad="38100" dist="38100" dir="2700000" algn="tl">
                    <a:srgbClr val="000000">
                      <a:alpha val="43137"/>
                    </a:srgbClr>
                  </a:outerShdw>
                </a:effectLst>
              </a:rPr>
              <a:t>.</a:t>
            </a:r>
          </a:p>
          <a:p>
            <a:pPr algn="l">
              <a:buFontTx/>
              <a:buNone/>
            </a:pPr>
            <a:r>
              <a:rPr lang="es-AR" sz="1600" dirty="0">
                <a:effectLst>
                  <a:outerShdw blurRad="38100" dist="38100" dir="2700000" algn="tl">
                    <a:srgbClr val="000000">
                      <a:alpha val="43137"/>
                    </a:srgbClr>
                  </a:outerShdw>
                </a:effectLst>
              </a:rPr>
              <a:t>El empleador en tal caso, </a:t>
            </a:r>
            <a:r>
              <a:rPr lang="es-AR" sz="1600" u="sng" dirty="0">
                <a:solidFill>
                  <a:srgbClr val="FFFF00"/>
                </a:solidFill>
                <a:effectLst>
                  <a:outerShdw blurRad="38100" dist="38100" dir="2700000" algn="tl">
                    <a:srgbClr val="000000">
                      <a:alpha val="43137"/>
                    </a:srgbClr>
                  </a:outerShdw>
                </a:effectLst>
              </a:rPr>
              <a:t>estará obligado a abonar el salario habitual con el 100% de recargo</a:t>
            </a:r>
            <a:r>
              <a:rPr lang="es-AR" sz="1600" dirty="0">
                <a:effectLst>
                  <a:outerShdw blurRad="38100" dist="38100" dir="2700000" algn="tl">
                    <a:srgbClr val="000000">
                      <a:alpha val="43137"/>
                    </a:srgbClr>
                  </a:outerShdw>
                </a:effectLst>
              </a:rPr>
              <a:t>”</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19068864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90115" name="Rectangle 3"/>
          <p:cNvSpPr>
            <a:spLocks noGrp="1" noChangeArrowheads="1"/>
          </p:cNvSpPr>
          <p:nvPr>
            <p:ph type="subTitle" idx="1"/>
          </p:nvPr>
        </p:nvSpPr>
        <p:spPr>
          <a:xfrm>
            <a:off x="685800" y="1371600"/>
            <a:ext cx="7772400" cy="4876800"/>
          </a:xfrm>
        </p:spPr>
        <p:txBody>
          <a:bodyPr/>
          <a:lstStyle/>
          <a:p>
            <a:pPr algn="l">
              <a:lnSpc>
                <a:spcPct val="90000"/>
              </a:lnSpc>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lnSpc>
                <a:spcPct val="90000"/>
              </a:lnSpc>
              <a:buFontTx/>
              <a:buNone/>
            </a:pPr>
            <a:r>
              <a:rPr lang="es-AR" sz="1800" b="1" dirty="0">
                <a:solidFill>
                  <a:srgbClr val="00FF00"/>
                </a:solidFill>
                <a:effectLst>
                  <a:outerShdw blurRad="38100" dist="38100" dir="2700000" algn="tl">
                    <a:srgbClr val="000000">
                      <a:alpha val="43137"/>
                    </a:srgbClr>
                  </a:outerShdw>
                </a:effectLst>
              </a:rPr>
              <a:t>TRABAJO DE MENORES</a:t>
            </a:r>
          </a:p>
          <a:p>
            <a:pPr algn="l">
              <a:lnSpc>
                <a:spcPct val="90000"/>
              </a:lnSpc>
              <a:buFontTx/>
              <a:buNone/>
            </a:pPr>
            <a:endParaRPr lang="es-AR" sz="1800" b="1" dirty="0">
              <a:solidFill>
                <a:srgbClr val="FFFF00"/>
              </a:solidFill>
              <a:effectLst>
                <a:outerShdw blurRad="38100" dist="38100" dir="2700000" algn="tl">
                  <a:srgbClr val="000000">
                    <a:alpha val="43137"/>
                  </a:srgbClr>
                </a:outerShdw>
              </a:effectLst>
            </a:endParaRPr>
          </a:p>
          <a:p>
            <a:pPr algn="l">
              <a:lnSpc>
                <a:spcPct val="90000"/>
              </a:lnSpc>
              <a:buFontTx/>
              <a:buNone/>
            </a:pPr>
            <a:r>
              <a:rPr lang="es-AR" sz="1800" b="1" u="sng" dirty="0">
                <a:solidFill>
                  <a:srgbClr val="FFCC00"/>
                </a:solidFill>
                <a:effectLst>
                  <a:outerShdw blurRad="38100" dist="38100" dir="2700000" algn="tl">
                    <a:srgbClr val="000000">
                      <a:alpha val="43137"/>
                    </a:srgbClr>
                  </a:outerShdw>
                </a:effectLst>
              </a:rPr>
              <a:t>Extensión de la jornada</a:t>
            </a:r>
          </a:p>
          <a:p>
            <a:pPr algn="l">
              <a:lnSpc>
                <a:spcPct val="90000"/>
              </a:lnSpc>
              <a:buFontTx/>
              <a:buNone/>
            </a:pPr>
            <a:r>
              <a:rPr lang="es-AR" sz="1600" b="1" dirty="0">
                <a:solidFill>
                  <a:srgbClr val="00FFCC"/>
                </a:solidFill>
                <a:effectLst>
                  <a:outerShdw blurRad="38100" dist="38100" dir="2700000" algn="tl">
                    <a:srgbClr val="000000">
                      <a:alpha val="43137"/>
                    </a:srgbClr>
                  </a:outerShdw>
                </a:effectLst>
              </a:rPr>
              <a:t>Art. 190 –  LCT: </a:t>
            </a:r>
            <a:r>
              <a:rPr lang="es-AR" sz="1600" dirty="0">
                <a:effectLst>
                  <a:outerShdw blurRad="38100" dist="38100" dir="2700000" algn="tl">
                    <a:srgbClr val="000000">
                      <a:alpha val="43137"/>
                    </a:srgbClr>
                  </a:outerShdw>
                </a:effectLst>
              </a:rPr>
              <a:t>“No podrá ocuparse a personas de 16 años a 18 años en ningún tipo de tarea durante mas de 6 horas o 36 </a:t>
            </a:r>
            <a:r>
              <a:rPr lang="es-AR" sz="1600" dirty="0" err="1">
                <a:effectLst>
                  <a:outerShdw blurRad="38100" dist="38100" dir="2700000" algn="tl">
                    <a:srgbClr val="000000">
                      <a:alpha val="43137"/>
                    </a:srgbClr>
                  </a:outerShdw>
                </a:effectLst>
              </a:rPr>
              <a:t>hotras</a:t>
            </a:r>
            <a:r>
              <a:rPr lang="es-AR" sz="1600" dirty="0">
                <a:effectLst>
                  <a:outerShdw blurRad="38100" dist="38100" dir="2700000" algn="tl">
                    <a:srgbClr val="000000">
                      <a:alpha val="43137"/>
                    </a:srgbClr>
                  </a:outerShdw>
                </a:effectLst>
              </a:rPr>
              <a:t> semanales (…)”</a:t>
            </a:r>
          </a:p>
          <a:p>
            <a:pPr algn="l">
              <a:lnSpc>
                <a:spcPct val="90000"/>
              </a:lnSpc>
              <a:buFontTx/>
              <a:buNone/>
            </a:pPr>
            <a:endParaRPr lang="es-AR" sz="1600" dirty="0">
              <a:effectLst>
                <a:outerShdw blurRad="38100" dist="38100" dir="2700000" algn="tl">
                  <a:srgbClr val="000000">
                    <a:alpha val="43137"/>
                  </a:srgbClr>
                </a:outerShdw>
              </a:effectLst>
            </a:endParaRPr>
          </a:p>
          <a:p>
            <a:pPr algn="l">
              <a:lnSpc>
                <a:spcPct val="90000"/>
              </a:lnSpc>
              <a:buFontTx/>
              <a:buNone/>
            </a:pPr>
            <a:r>
              <a:rPr lang="es-AR" sz="1600" b="1" u="sng" dirty="0">
                <a:solidFill>
                  <a:srgbClr val="FFCC00"/>
                </a:solidFill>
                <a:effectLst>
                  <a:outerShdw blurRad="38100" dist="38100" dir="2700000" algn="tl">
                    <a:srgbClr val="000000">
                      <a:alpha val="43137"/>
                    </a:srgbClr>
                  </a:outerShdw>
                </a:effectLst>
              </a:rPr>
              <a:t>Distribución desigual</a:t>
            </a:r>
            <a:endParaRPr lang="es-AR" sz="1600" dirty="0">
              <a:solidFill>
                <a:srgbClr val="FFCC00"/>
              </a:solidFill>
              <a:effectLst>
                <a:outerShdw blurRad="38100" dist="38100" dir="2700000" algn="tl">
                  <a:srgbClr val="000000">
                    <a:alpha val="43137"/>
                  </a:srgbClr>
                </a:outerShdw>
              </a:effectLst>
            </a:endParaRPr>
          </a:p>
          <a:p>
            <a:pPr algn="l">
              <a:lnSpc>
                <a:spcPct val="90000"/>
              </a:lnSpc>
              <a:buFontTx/>
              <a:buNone/>
            </a:pPr>
            <a:r>
              <a:rPr lang="es-AR" sz="1600" b="1" dirty="0">
                <a:solidFill>
                  <a:srgbClr val="00FFCC"/>
                </a:solidFill>
                <a:effectLst>
                  <a:outerShdw blurRad="38100" dist="38100" dir="2700000" algn="tl">
                    <a:srgbClr val="000000">
                      <a:alpha val="43137"/>
                    </a:srgbClr>
                  </a:outerShdw>
                </a:effectLst>
              </a:rPr>
              <a:t>Art. 190 – LCT: </a:t>
            </a:r>
            <a:r>
              <a:rPr lang="es-AR" sz="1600" dirty="0">
                <a:effectLst>
                  <a:outerShdw blurRad="38100" dist="38100" dir="2700000" algn="tl">
                    <a:srgbClr val="000000">
                      <a:alpha val="43137"/>
                    </a:srgbClr>
                  </a:outerShdw>
                </a:effectLst>
              </a:rPr>
              <a:t>“ (…) La distribución desigual de las horas laborables no podrá superar las 7 horas diarias (…)”</a:t>
            </a:r>
          </a:p>
          <a:p>
            <a:pPr algn="l">
              <a:lnSpc>
                <a:spcPct val="90000"/>
              </a:lnSpc>
              <a:buFontTx/>
              <a:buNone/>
            </a:pPr>
            <a:endParaRPr lang="es-AR" sz="1600" dirty="0">
              <a:effectLst>
                <a:outerShdw blurRad="38100" dist="38100" dir="2700000" algn="tl">
                  <a:srgbClr val="000000">
                    <a:alpha val="43137"/>
                  </a:srgbClr>
                </a:outerShdw>
              </a:effectLst>
            </a:endParaRPr>
          </a:p>
          <a:p>
            <a:pPr algn="l">
              <a:lnSpc>
                <a:spcPct val="90000"/>
              </a:lnSpc>
              <a:buFontTx/>
              <a:buNone/>
            </a:pPr>
            <a:r>
              <a:rPr lang="es-AR" sz="1600" b="1" u="sng" dirty="0">
                <a:solidFill>
                  <a:srgbClr val="FFCC00"/>
                </a:solidFill>
                <a:effectLst>
                  <a:outerShdw blurRad="38100" dist="38100" dir="2700000" algn="tl">
                    <a:srgbClr val="000000">
                      <a:alpha val="43137"/>
                    </a:srgbClr>
                  </a:outerShdw>
                </a:effectLst>
              </a:rPr>
              <a:t>Extensión de la jornada máxima legal</a:t>
            </a:r>
          </a:p>
          <a:p>
            <a:pPr algn="l">
              <a:lnSpc>
                <a:spcPct val="90000"/>
              </a:lnSpc>
              <a:buFontTx/>
              <a:buNone/>
            </a:pPr>
            <a:r>
              <a:rPr lang="es-AR" sz="1600" b="1" dirty="0">
                <a:solidFill>
                  <a:srgbClr val="00FFCC"/>
                </a:solidFill>
                <a:effectLst>
                  <a:outerShdw blurRad="38100" dist="38100" dir="2700000" algn="tl">
                    <a:srgbClr val="000000">
                      <a:alpha val="43137"/>
                    </a:srgbClr>
                  </a:outerShdw>
                </a:effectLst>
              </a:rPr>
              <a:t>Art. 190 – LCT: </a:t>
            </a:r>
            <a:r>
              <a:rPr lang="es-AR" sz="1600" dirty="0">
                <a:effectLst>
                  <a:outerShdw blurRad="38100" dist="38100" dir="2700000" algn="tl">
                    <a:srgbClr val="000000">
                      <a:alpha val="43137"/>
                    </a:srgbClr>
                  </a:outerShdw>
                </a:effectLst>
              </a:rPr>
              <a:t>“La jornada de las personas menores de mas de 18 años, previa autorización de la autoridad administrativa laboral de cada jurisdicción, podrá extenderse a 8 horas diarias y 48 horas semanales (…)”</a:t>
            </a:r>
          </a:p>
          <a:p>
            <a:pPr algn="l">
              <a:lnSpc>
                <a:spcPct val="90000"/>
              </a:lnSpc>
              <a:buFontTx/>
              <a:buNone/>
            </a:pPr>
            <a:endParaRPr lang="es-AR" sz="1600" dirty="0"/>
          </a:p>
          <a:p>
            <a:pPr algn="l">
              <a:lnSpc>
                <a:spcPct val="90000"/>
              </a:lnSpc>
              <a:buFontTx/>
              <a:buNone/>
            </a:pPr>
            <a:r>
              <a:rPr lang="es-AR" sz="1600" dirty="0"/>
              <a:t> </a:t>
            </a:r>
            <a:endParaRPr lang="es-AR" sz="1600" b="1" u="sng"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989947594"/>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91139" name="Rectangle 3"/>
          <p:cNvSpPr>
            <a:spLocks noGrp="1" noChangeArrowheads="1"/>
          </p:cNvSpPr>
          <p:nvPr>
            <p:ph type="subTitle" idx="1"/>
          </p:nvPr>
        </p:nvSpPr>
        <p:spPr>
          <a:xfrm>
            <a:off x="685800" y="1371600"/>
            <a:ext cx="7772400" cy="4876800"/>
          </a:xfrm>
        </p:spPr>
        <p:txBody>
          <a:bodyPr/>
          <a:lstStyle/>
          <a:p>
            <a:pPr algn="l">
              <a:lnSpc>
                <a:spcPct val="90000"/>
              </a:lnSpc>
            </a:pPr>
            <a:r>
              <a:rPr lang="es-AR" sz="1800" b="1" dirty="0" smtClean="0">
                <a:solidFill>
                  <a:srgbClr val="FFFF00"/>
                </a:solidFill>
                <a:effectLst>
                  <a:outerShdw blurRad="38100" dist="38100" dir="2700000" algn="tl">
                    <a:srgbClr val="000000">
                      <a:alpha val="43137"/>
                    </a:srgbClr>
                  </a:outerShdw>
                </a:effectLst>
              </a:rPr>
              <a:t>EXTENSIÓN DE LA JORNADA DE TRABAJO</a:t>
            </a:r>
          </a:p>
          <a:p>
            <a:pPr algn="l">
              <a:lnSpc>
                <a:spcPct val="90000"/>
              </a:lnSpc>
            </a:pPr>
            <a:r>
              <a:rPr lang="es-AR" sz="1800" b="1" dirty="0" smtClean="0">
                <a:solidFill>
                  <a:srgbClr val="00FF00"/>
                </a:solidFill>
                <a:effectLst>
                  <a:outerShdw blurRad="38100" dist="38100" dir="2700000" algn="tl">
                    <a:srgbClr val="000000">
                      <a:alpha val="43137"/>
                    </a:srgbClr>
                  </a:outerShdw>
                </a:effectLst>
              </a:rPr>
              <a:t>TRABAJO DE MENORES</a:t>
            </a:r>
          </a:p>
          <a:p>
            <a:pPr algn="l">
              <a:buFontTx/>
              <a:buNone/>
            </a:pPr>
            <a:endParaRPr lang="es-AR" sz="1800" b="1" dirty="0">
              <a:solidFill>
                <a:srgbClr val="FFFF00"/>
              </a:solidFill>
              <a:effectLst>
                <a:outerShdw blurRad="38100" dist="38100" dir="2700000" algn="tl">
                  <a:srgbClr val="000000">
                    <a:alpha val="43137"/>
                  </a:srgbClr>
                </a:outerShdw>
              </a:effectLst>
            </a:endParaRPr>
          </a:p>
          <a:p>
            <a:pPr algn="l">
              <a:buFontTx/>
              <a:buNone/>
            </a:pPr>
            <a:r>
              <a:rPr lang="es-AR" sz="1800" b="1" u="sng" dirty="0">
                <a:solidFill>
                  <a:srgbClr val="FFCC00"/>
                </a:solidFill>
                <a:effectLst>
                  <a:outerShdw blurRad="38100" dist="38100" dir="2700000" algn="tl">
                    <a:srgbClr val="000000">
                      <a:alpha val="43137"/>
                    </a:srgbClr>
                  </a:outerShdw>
                </a:effectLst>
              </a:rPr>
              <a:t>Trabajo nocturno</a:t>
            </a:r>
          </a:p>
          <a:p>
            <a:pPr algn="l">
              <a:buFontTx/>
              <a:buNone/>
            </a:pPr>
            <a:r>
              <a:rPr lang="es-AR" sz="1600" b="1" dirty="0">
                <a:solidFill>
                  <a:srgbClr val="00FFCC"/>
                </a:solidFill>
                <a:effectLst>
                  <a:outerShdw blurRad="38100" dist="38100" dir="2700000" algn="tl">
                    <a:srgbClr val="000000">
                      <a:alpha val="43137"/>
                    </a:srgbClr>
                  </a:outerShdw>
                </a:effectLst>
              </a:rPr>
              <a:t>Art. 190 –  LCT: </a:t>
            </a:r>
            <a:r>
              <a:rPr lang="es-AR" sz="1600" dirty="0">
                <a:effectLst>
                  <a:outerShdw blurRad="38100" dist="38100" dir="2700000" algn="tl">
                    <a:srgbClr val="000000">
                      <a:alpha val="43137"/>
                    </a:srgbClr>
                  </a:outerShdw>
                </a:effectLst>
              </a:rPr>
              <a:t>“No se podrá ocupar a personas menores de 18 años en trabajos nocturnos, entendiéndose como tales el intervalo comprendido entre las </a:t>
            </a:r>
            <a:r>
              <a:rPr lang="es-AR" sz="1600" dirty="0">
                <a:solidFill>
                  <a:srgbClr val="FFFF00"/>
                </a:solidFill>
                <a:effectLst>
                  <a:outerShdw blurRad="38100" dist="38100" dir="2700000" algn="tl">
                    <a:srgbClr val="000000">
                      <a:alpha val="43137"/>
                    </a:srgbClr>
                  </a:outerShdw>
                </a:effectLst>
              </a:rPr>
              <a:t>20 horas y las 6 horas del día siguiente</a:t>
            </a:r>
            <a:r>
              <a:rPr lang="es-AR" sz="1600" dirty="0">
                <a:effectLst>
                  <a:outerShdw blurRad="38100" dist="38100" dir="2700000" algn="tl">
                    <a:srgbClr val="000000">
                      <a:alpha val="43137"/>
                    </a:srgbClr>
                  </a:outerShdw>
                </a:effectLst>
              </a:rPr>
              <a:t>. En los casos de establecimientos fabriles que desarrollen tareas en tres turnos diarios que abarquen las 24 horas del día, el período de prohibición absoluta en cuanto al empleo de personas menores, estará regido por este Título, sustituyéndose la prohibición por un lapso comprendido entre las </a:t>
            </a:r>
            <a:r>
              <a:rPr lang="es-AR" sz="1600" u="sng" dirty="0">
                <a:solidFill>
                  <a:srgbClr val="FFFF00"/>
                </a:solidFill>
                <a:effectLst>
                  <a:outerShdw blurRad="38100" dist="38100" dir="2700000" algn="tl">
                    <a:srgbClr val="000000">
                      <a:alpha val="43137"/>
                    </a:srgbClr>
                  </a:outerShdw>
                </a:effectLst>
              </a:rPr>
              <a:t>22 horas y las 6 horas del día siguiente</a:t>
            </a:r>
            <a:r>
              <a:rPr lang="es-AR" sz="1600" dirty="0">
                <a:effectLst>
                  <a:outerShdw blurRad="38100" dist="38100" dir="2700000" algn="tl">
                    <a:srgbClr val="000000">
                      <a:alpha val="43137"/>
                    </a:srgbClr>
                  </a:outerShdw>
                </a:effectLst>
              </a:rPr>
              <a:t>, pero sólo para las personas menores de mas de 16 años”</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b="1" u="sng" dirty="0">
                <a:solidFill>
                  <a:srgbClr val="FFCC00"/>
                </a:solidFill>
                <a:effectLst>
                  <a:outerShdw blurRad="38100" dist="38100" dir="2700000" algn="tl">
                    <a:srgbClr val="000000">
                      <a:alpha val="43137"/>
                    </a:srgbClr>
                  </a:outerShdw>
                </a:effectLst>
              </a:rPr>
              <a:t>Jornada mixta</a:t>
            </a:r>
            <a:endParaRPr lang="es-AR" sz="1600" dirty="0">
              <a:solidFill>
                <a:srgbClr val="FFCC00"/>
              </a:solidFill>
              <a:effectLst>
                <a:outerShdw blurRad="38100" dist="38100" dir="2700000" algn="tl">
                  <a:srgbClr val="000000">
                    <a:alpha val="43137"/>
                  </a:srgbClr>
                </a:outerShdw>
              </a:effectLst>
            </a:endParaRPr>
          </a:p>
          <a:p>
            <a:pPr algn="l">
              <a:buFontTx/>
              <a:buNone/>
            </a:pPr>
            <a:r>
              <a:rPr lang="es-AR" sz="1600" dirty="0">
                <a:effectLst>
                  <a:outerShdw blurRad="38100" dist="38100" dir="2700000" algn="tl">
                    <a:srgbClr val="000000">
                      <a:alpha val="43137"/>
                    </a:srgbClr>
                  </a:outerShdw>
                </a:effectLst>
              </a:rPr>
              <a:t>Al estar prohibida la jornada nocturna, también se considera prohibida la realización</a:t>
            </a:r>
            <a:endParaRPr lang="es-AR" sz="1600" b="1" u="sng" dirty="0">
              <a:effectLst>
                <a:outerShdw blurRad="38100" dist="38100" dir="2700000" algn="tl">
                  <a:srgbClr val="000000">
                    <a:alpha val="43137"/>
                  </a:srgbClr>
                </a:outerShdw>
              </a:effectLst>
            </a:endParaRPr>
          </a:p>
          <a:p>
            <a:pPr algn="l">
              <a:buFontTx/>
              <a:buNone/>
            </a:pPr>
            <a:r>
              <a:rPr lang="es-AR" sz="1600" dirty="0">
                <a:effectLst>
                  <a:outerShdw blurRad="38100" dist="38100" dir="2700000" algn="tl">
                    <a:srgbClr val="000000">
                      <a:alpha val="43137"/>
                    </a:srgbClr>
                  </a:outerShdw>
                </a:effectLst>
              </a:rPr>
              <a:t>de tareas en jornada mixta.</a:t>
            </a:r>
          </a:p>
          <a:p>
            <a:pPr algn="l">
              <a:buFontTx/>
              <a:buNone/>
            </a:pPr>
            <a:r>
              <a:rPr lang="es-AR" sz="1600" dirty="0"/>
              <a:t> </a:t>
            </a:r>
            <a:endParaRPr lang="es-AR" sz="1600" b="1" u="sng"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02519046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pPr eaLnBrk="1" hangingPunct="1">
              <a:defRPr/>
            </a:pPr>
            <a:endParaRPr lang="en-US" sz="3200" b="1" dirty="0" smtClean="0"/>
          </a:p>
        </p:txBody>
      </p:sp>
      <p:sp>
        <p:nvSpPr>
          <p:cNvPr id="67587" name="Rectangle 3"/>
          <p:cNvSpPr>
            <a:spLocks noGrp="1" noChangeArrowheads="1"/>
          </p:cNvSpPr>
          <p:nvPr>
            <p:ph type="subTitle" idx="1"/>
          </p:nvPr>
        </p:nvSpPr>
        <p:spPr>
          <a:xfrm>
            <a:off x="685800" y="1371600"/>
            <a:ext cx="7772400" cy="4876800"/>
          </a:xfrm>
        </p:spPr>
        <p:txBody>
          <a:bodyPr/>
          <a:lstStyle/>
          <a:p>
            <a:pPr algn="l" eaLnBrk="1" hangingPunct="1">
              <a:buFontTx/>
              <a:buNone/>
              <a:defRPr/>
            </a:pPr>
            <a:endParaRPr lang="es-MX" sz="1900" b="1" dirty="0" smtClean="0">
              <a:effectLst>
                <a:outerShdw blurRad="38100" dist="38100" dir="2700000" algn="tl">
                  <a:srgbClr val="000000">
                    <a:alpha val="43137"/>
                  </a:srgbClr>
                </a:outerShdw>
              </a:effectLst>
              <a:latin typeface="Papyrus" pitchFamily="66" charset="0"/>
            </a:endParaRPr>
          </a:p>
          <a:p>
            <a:pPr algn="l" eaLnBrk="1" hangingPunct="1">
              <a:buFontTx/>
              <a:buNone/>
              <a:defRPr/>
            </a:pPr>
            <a:endParaRPr lang="es-MX" sz="1900" b="1" dirty="0" smtClean="0">
              <a:effectLst>
                <a:outerShdw blurRad="38100" dist="38100" dir="2700000" algn="tl">
                  <a:srgbClr val="000000">
                    <a:alpha val="43137"/>
                  </a:srgbClr>
                </a:outerShdw>
              </a:effectLst>
              <a:latin typeface="Papyrus" pitchFamily="66" charset="0"/>
            </a:endParaRPr>
          </a:p>
          <a:p>
            <a:pPr eaLnBrk="1" hangingPunct="1">
              <a:buFontTx/>
              <a:buNone/>
              <a:defRPr/>
            </a:pPr>
            <a:r>
              <a:rPr lang="es-MX" sz="2400" b="1" dirty="0" smtClean="0">
                <a:solidFill>
                  <a:srgbClr val="00FF00"/>
                </a:solidFill>
                <a:effectLst>
                  <a:outerShdw blurRad="38100" dist="38100" dir="2700000" algn="tl">
                    <a:srgbClr val="000000">
                      <a:alpha val="43137"/>
                    </a:srgbClr>
                  </a:outerShdw>
                </a:effectLst>
                <a:latin typeface="Papyrus" pitchFamily="66" charset="0"/>
              </a:rPr>
              <a:t>DESPIDO POR JUBILACIÓN</a:t>
            </a:r>
          </a:p>
          <a:p>
            <a:pPr eaLnBrk="1" hangingPunct="1">
              <a:buFontTx/>
              <a:buNone/>
              <a:defRPr/>
            </a:pPr>
            <a:endParaRPr lang="es-MX" sz="2400" b="1" dirty="0" smtClean="0">
              <a:solidFill>
                <a:srgbClr val="00FF00"/>
              </a:solidFill>
              <a:effectLst>
                <a:outerShdw blurRad="38100" dist="38100" dir="2700000" algn="tl">
                  <a:srgbClr val="000000">
                    <a:alpha val="43137"/>
                  </a:srgbClr>
                </a:outerShdw>
              </a:effectLst>
              <a:latin typeface="Papyrus" pitchFamily="66" charset="0"/>
            </a:endParaRPr>
          </a:p>
          <a:p>
            <a:pPr eaLnBrk="1" hangingPunct="1">
              <a:buFontTx/>
              <a:buNone/>
              <a:defRPr/>
            </a:pPr>
            <a:r>
              <a:rPr lang="es-MX" sz="2400" b="1" dirty="0" smtClean="0">
                <a:solidFill>
                  <a:schemeClr val="accent1">
                    <a:lumMod val="60000"/>
                    <a:lumOff val="40000"/>
                  </a:schemeClr>
                </a:solidFill>
                <a:effectLst>
                  <a:outerShdw blurRad="38100" dist="38100" dir="2700000" algn="tl">
                    <a:srgbClr val="000000">
                      <a:alpha val="43137"/>
                    </a:srgbClr>
                  </a:outerShdw>
                </a:effectLst>
                <a:latin typeface="Papyrus" pitchFamily="66" charset="0"/>
              </a:rPr>
              <a:t>REINGRESO DEL TRABAJADOR JUBILADO</a:t>
            </a:r>
          </a:p>
          <a:p>
            <a:pPr eaLnBrk="1" hangingPunct="1">
              <a:buFontTx/>
              <a:buNone/>
              <a:defRPr/>
            </a:pPr>
            <a:endParaRPr lang="es-MX" sz="2400" b="1" dirty="0" smtClean="0">
              <a:solidFill>
                <a:schemeClr val="accent1">
                  <a:lumMod val="60000"/>
                  <a:lumOff val="40000"/>
                </a:schemeClr>
              </a:solidFill>
              <a:effectLst>
                <a:outerShdw blurRad="38100" dist="38100" dir="2700000" algn="tl">
                  <a:srgbClr val="000000">
                    <a:alpha val="43137"/>
                  </a:srgbClr>
                </a:outerShdw>
              </a:effectLst>
              <a:latin typeface="Papyrus" pitchFamily="66" charset="0"/>
            </a:endParaRPr>
          </a:p>
          <a:p>
            <a:pPr eaLnBrk="1" hangingPunct="1">
              <a:buFontTx/>
              <a:buNone/>
              <a:defRPr/>
            </a:pPr>
            <a:r>
              <a:rPr lang="es-MX" sz="2400" b="1" dirty="0" smtClean="0">
                <a:solidFill>
                  <a:srgbClr val="FFFF19"/>
                </a:solidFill>
                <a:effectLst>
                  <a:outerShdw blurRad="38100" dist="38100" dir="2700000" algn="tl">
                    <a:srgbClr val="000000">
                      <a:alpha val="43137"/>
                    </a:srgbClr>
                  </a:outerShdw>
                </a:effectLst>
                <a:latin typeface="Papyrus" pitchFamily="66" charset="0"/>
              </a:rPr>
              <a:t>ART. 225 Y 253 LCT</a:t>
            </a:r>
          </a:p>
          <a:p>
            <a:pPr eaLnBrk="1" hangingPunct="1">
              <a:buFontTx/>
              <a:buNone/>
              <a:defRPr/>
            </a:pPr>
            <a:endParaRPr lang="es-MX" sz="2400" b="1" dirty="0" smtClean="0">
              <a:solidFill>
                <a:schemeClr val="accent3">
                  <a:lumMod val="60000"/>
                  <a:lumOff val="40000"/>
                </a:schemeClr>
              </a:solidFill>
              <a:effectLst>
                <a:outerShdw blurRad="38100" dist="38100" dir="2700000" algn="tl">
                  <a:srgbClr val="000000">
                    <a:alpha val="43137"/>
                  </a:srgbClr>
                </a:outerShdw>
              </a:effectLst>
              <a:latin typeface="Papyrus" pitchFamily="66" charset="0"/>
            </a:endParaRPr>
          </a:p>
          <a:p>
            <a:pPr eaLnBrk="1" hangingPunct="1">
              <a:buFontTx/>
              <a:buNone/>
              <a:defRPr/>
            </a:pPr>
            <a:endParaRPr lang="es-MX" sz="2400" b="1" dirty="0" smtClean="0">
              <a:solidFill>
                <a:schemeClr val="accent1">
                  <a:lumMod val="60000"/>
                  <a:lumOff val="40000"/>
                </a:schemeClr>
              </a:solidFill>
              <a:effectLst>
                <a:outerShdw blurRad="38100" dist="38100" dir="2700000" algn="tl">
                  <a:srgbClr val="000000">
                    <a:alpha val="43137"/>
                  </a:srgbClr>
                </a:outerShdw>
              </a:effectLst>
              <a:latin typeface="Papyrus" pitchFamily="66" charset="0"/>
            </a:endParaRPr>
          </a:p>
          <a:p>
            <a:pPr eaLnBrk="1" hangingPunct="1">
              <a:buFontTx/>
              <a:buNone/>
              <a:defRPr/>
            </a:pPr>
            <a:endParaRPr lang="es-MX" sz="2400" b="1" dirty="0" smtClean="0">
              <a:solidFill>
                <a:srgbClr val="FFFF01"/>
              </a:solidFill>
            </a:endParaRPr>
          </a:p>
          <a:p>
            <a:pPr eaLnBrk="1" hangingPunct="1">
              <a:buFontTx/>
              <a:buNone/>
              <a:defRPr/>
            </a:pPr>
            <a:endParaRPr lang="es-MX" sz="2400" b="1" dirty="0" smtClean="0">
              <a:solidFill>
                <a:srgbClr val="66FF99"/>
              </a:solidFill>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20673735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eaLnBrk="1" hangingPunct="1">
              <a:defRPr/>
            </a:pPr>
            <a:r>
              <a:rPr lang="es-ES_tradnl" sz="2000" b="1" dirty="0" smtClean="0">
                <a:solidFill>
                  <a:srgbClr val="FFFF19"/>
                </a:solidFill>
                <a:effectLst>
                  <a:outerShdw blurRad="38100" dist="38100" dir="2700000" algn="tl">
                    <a:srgbClr val="000000">
                      <a:alpha val="43137"/>
                    </a:srgbClr>
                  </a:outerShdw>
                </a:effectLst>
              </a:rPr>
              <a:t>DESPIDO POR JUBILACIÓN</a:t>
            </a:r>
            <a:endParaRPr lang="es-MX" sz="2000" b="1" dirty="0" smtClean="0">
              <a:solidFill>
                <a:srgbClr val="FFFF19"/>
              </a:solidFill>
              <a:effectLst>
                <a:outerShdw blurRad="38100" dist="38100" dir="2700000" algn="tl">
                  <a:srgbClr val="000000">
                    <a:alpha val="43137"/>
                  </a:srgbClr>
                </a:outerShdw>
              </a:effectLst>
            </a:endParaRPr>
          </a:p>
        </p:txBody>
      </p:sp>
      <p:sp>
        <p:nvSpPr>
          <p:cNvPr id="128003" name="Rectangle 3"/>
          <p:cNvSpPr>
            <a:spLocks noGrp="1" noChangeArrowheads="1"/>
          </p:cNvSpPr>
          <p:nvPr>
            <p:ph type="body" idx="1"/>
          </p:nvPr>
        </p:nvSpPr>
        <p:spPr>
          <a:xfrm>
            <a:off x="457200" y="1052513"/>
            <a:ext cx="8377238" cy="5805487"/>
          </a:xfrm>
        </p:spPr>
        <p:txBody>
          <a:bodyPr/>
          <a:lstStyle/>
          <a:p>
            <a:pPr marL="0" indent="0">
              <a:buFont typeface="Wingdings" pitchFamily="2" charset="2"/>
              <a:buNone/>
              <a:defRPr/>
            </a:pPr>
            <a:r>
              <a:rPr lang="es-MX" sz="1800" b="1" dirty="0" smtClean="0">
                <a:solidFill>
                  <a:srgbClr val="00FF00"/>
                </a:solidFill>
                <a:effectLst>
                  <a:outerShdw blurRad="38100" dist="38100" dir="2700000" algn="tl">
                    <a:srgbClr val="000000">
                      <a:alpha val="43137"/>
                    </a:srgbClr>
                  </a:outerShdw>
                </a:effectLst>
              </a:rPr>
              <a:t>DESPIDO DEL TRABAJADOR JUBILADO</a:t>
            </a:r>
            <a:endParaRPr lang="es-AR" sz="1800" b="1" dirty="0" smtClean="0">
              <a:solidFill>
                <a:srgbClr val="00FF00"/>
              </a:solidFill>
              <a:effectLst>
                <a:outerShdw blurRad="38100" dist="38100" dir="2700000" algn="tl">
                  <a:srgbClr val="000000">
                    <a:alpha val="43137"/>
                  </a:srgbClr>
                </a:outerShdw>
              </a:effectLst>
            </a:endParaRPr>
          </a:p>
          <a:p>
            <a:pPr marL="0" indent="0">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 252 -</a:t>
            </a:r>
            <a:r>
              <a:rPr lang="es-AR" sz="1800" dirty="0" smtClean="0">
                <a:effectLst>
                  <a:outerShdw blurRad="38100" dist="38100" dir="2700000" algn="tl">
                    <a:srgbClr val="000000">
                      <a:alpha val="43137"/>
                    </a:srgbClr>
                  </a:outerShdw>
                </a:effectLst>
              </a:rPr>
              <a:t> Cuando el trabajador(1) reuniere los requisitos necesarios para obtener una de las prestaciones de la ley 24241, el empleador podrá intimarlo a que inicie los trámites pertinentes extendiéndole los certificados de servicios y demás documentación necesaria a esos fines. A partir de ese momento el empleador deberá mantener la relación de trabajo hasta que el trabajador obtenga el beneficio y por un plazo máximo de 1 (un) año. </a:t>
            </a:r>
          </a:p>
          <a:p>
            <a:pPr marL="0" indent="0">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a:buFont typeface="Wingdings" pitchFamily="2" charset="2"/>
              <a:buNone/>
              <a:defRPr/>
            </a:pPr>
            <a:r>
              <a:rPr lang="es-AR" sz="1800" dirty="0" smtClean="0">
                <a:effectLst>
                  <a:outerShdw blurRad="38100" dist="38100" dir="2700000" algn="tl">
                    <a:srgbClr val="000000">
                      <a:alpha val="43137"/>
                    </a:srgbClr>
                  </a:outerShdw>
                </a:effectLst>
              </a:rPr>
              <a:t>Concedido el beneficio, o vencido dicho plazo, el contrato de trabajo quedará extinguido sin obligación para el empleador del pago de la indemnización por antigüedad que prevean las leyes o estatutos profesionales. </a:t>
            </a:r>
          </a:p>
          <a:p>
            <a:pPr marL="0" indent="0">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a:buFont typeface="Wingdings" pitchFamily="2" charset="2"/>
              <a:buNone/>
              <a:defRPr/>
            </a:pPr>
            <a:r>
              <a:rPr lang="es-AR" sz="1800" dirty="0" smtClean="0">
                <a:effectLst>
                  <a:outerShdw blurRad="38100" dist="38100" dir="2700000" algn="tl">
                    <a:srgbClr val="000000">
                      <a:alpha val="43137"/>
                    </a:srgbClr>
                  </a:outerShdw>
                </a:effectLst>
              </a:rPr>
              <a:t>La intimación a que se refiere el primer párrafo de este artículo implicará la notificación del preaviso establecido por la presente ley o disposiciones similares contenidas en otros estatutos, cuyo plazo se considerará comprendido dentro del término durante el cual el empleador deberá mantener la relación de trabajo. </a:t>
            </a:r>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8212282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a:defRPr/>
            </a:pPr>
            <a:r>
              <a:rPr lang="es-ES_tradnl" sz="2000" b="1" dirty="0" smtClean="0">
                <a:solidFill>
                  <a:srgbClr val="FFFF00"/>
                </a:solidFill>
                <a:effectLst>
                  <a:outerShdw blurRad="38100" dist="38100" dir="2700000" algn="tl">
                    <a:srgbClr val="000000">
                      <a:alpha val="43137"/>
                    </a:srgbClr>
                  </a:outerShdw>
                </a:effectLst>
              </a:rPr>
              <a:t>DESPIDO POR JUBILACIÓN</a:t>
            </a:r>
            <a:endParaRPr lang="es-MX" sz="2000" b="1" dirty="0" smtClean="0">
              <a:solidFill>
                <a:srgbClr val="FFFF00"/>
              </a:solidFill>
              <a:effectLst>
                <a:outerShdw blurRad="38100" dist="38100" dir="2700000" algn="tl">
                  <a:srgbClr val="000000">
                    <a:alpha val="43137"/>
                  </a:srgbClr>
                </a:outerShdw>
              </a:effectLst>
            </a:endParaRPr>
          </a:p>
        </p:txBody>
      </p:sp>
      <p:sp>
        <p:nvSpPr>
          <p:cNvPr id="128003" name="Rectangle 3"/>
          <p:cNvSpPr>
            <a:spLocks noGrp="1" noChangeArrowheads="1"/>
          </p:cNvSpPr>
          <p:nvPr>
            <p:ph type="body" idx="1"/>
          </p:nvPr>
        </p:nvSpPr>
        <p:spPr>
          <a:xfrm>
            <a:off x="457200" y="1052513"/>
            <a:ext cx="8377238" cy="5805487"/>
          </a:xfrm>
        </p:spPr>
        <p:txBody>
          <a:bodyPr/>
          <a:lstStyle/>
          <a:p>
            <a:pPr marL="0" indent="0">
              <a:buFont typeface="Wingdings" pitchFamily="2" charset="2"/>
              <a:buNone/>
              <a:defRPr/>
            </a:pPr>
            <a:r>
              <a:rPr lang="es-MX" sz="2000" b="1" dirty="0" smtClean="0">
                <a:solidFill>
                  <a:srgbClr val="00FF00"/>
                </a:solidFill>
                <a:effectLst>
                  <a:outerShdw blurRad="38100" dist="38100" dir="2700000" algn="tl">
                    <a:srgbClr val="000000">
                      <a:alpha val="43137"/>
                    </a:srgbClr>
                  </a:outerShdw>
                </a:effectLst>
              </a:rPr>
              <a:t>TRABAJADOR QUE REUNE LOS REQUISITOS – INTIMACIÓN A INICIAR EL TRAMITE </a:t>
            </a:r>
          </a:p>
          <a:p>
            <a:pPr marL="0" indent="0">
              <a:buFont typeface="Wingdings" pitchFamily="2" charset="2"/>
              <a:buNone/>
              <a:defRPr/>
            </a:pPr>
            <a:r>
              <a:rPr lang="es-MX" sz="2000" b="1" smtClean="0">
                <a:solidFill>
                  <a:srgbClr val="FFFF00"/>
                </a:solidFill>
                <a:effectLst>
                  <a:outerShdw blurRad="38100" dist="38100" dir="2700000" algn="tl">
                    <a:srgbClr val="000000">
                      <a:alpha val="43137"/>
                    </a:srgbClr>
                  </a:outerShdw>
                </a:effectLst>
              </a:rPr>
              <a:t>D 679/1995</a:t>
            </a:r>
            <a:endParaRPr lang="es-AR" sz="2000" b="1" dirty="0" smtClean="0">
              <a:solidFill>
                <a:srgbClr val="FFFF00"/>
              </a:solidFill>
              <a:effectLst>
                <a:outerShdw blurRad="38100" dist="38100" dir="2700000" algn="tl">
                  <a:srgbClr val="000000">
                    <a:alpha val="43137"/>
                  </a:srgbClr>
                </a:outerShdw>
              </a:effectLst>
            </a:endParaRPr>
          </a:p>
          <a:p>
            <a:pPr marL="0" indent="0">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a:buFont typeface="Wingdings" pitchFamily="2" charset="2"/>
              <a:buNone/>
              <a:defRPr/>
            </a:pPr>
            <a:r>
              <a:rPr lang="es-AR" sz="1800" b="1" dirty="0" smtClean="0">
                <a:solidFill>
                  <a:srgbClr val="00FFCC"/>
                </a:solidFill>
                <a:effectLst>
                  <a:outerShdw blurRad="38100" dist="38100" dir="2700000" algn="tl">
                    <a:srgbClr val="000000">
                      <a:alpha val="43137"/>
                    </a:srgbClr>
                  </a:outerShdw>
                </a:effectLst>
              </a:rPr>
              <a:t>Art. 5 - </a:t>
            </a:r>
            <a:r>
              <a:rPr lang="es-AR" sz="1800" dirty="0" smtClean="0">
                <a:effectLst>
                  <a:outerShdw blurRad="38100" dist="38100" dir="2700000" algn="tl">
                    <a:srgbClr val="000000">
                      <a:alpha val="43137"/>
                    </a:srgbClr>
                  </a:outerShdw>
                </a:effectLst>
              </a:rPr>
              <a:t>El empleador podrá hacer uso de la facultad otorgada por el artículo 252 del régimen de contrato de trabajo (L. 20744 </a:t>
            </a:r>
            <a:r>
              <a:rPr lang="es-AR" sz="1800" dirty="0" err="1" smtClean="0">
                <a:effectLst>
                  <a:outerShdw blurRad="38100" dist="38100" dir="2700000" algn="tl">
                    <a:srgbClr val="000000">
                      <a:alpha val="43137"/>
                    </a:srgbClr>
                  </a:outerShdw>
                </a:effectLst>
              </a:rPr>
              <a:t>t.o</a:t>
            </a:r>
            <a:r>
              <a:rPr lang="es-AR" sz="1800" dirty="0" smtClean="0">
                <a:effectLst>
                  <a:outerShdw blurRad="38100" dist="38100" dir="2700000" algn="tl">
                    <a:srgbClr val="000000">
                      <a:alpha val="43137"/>
                    </a:srgbClr>
                  </a:outerShdw>
                </a:effectLst>
              </a:rPr>
              <a:t>. D. 390/76 y su modificatoria 24347) cuando el </a:t>
            </a:r>
            <a:r>
              <a:rPr lang="es-AR" sz="1800" b="1" dirty="0" smtClean="0">
                <a:solidFill>
                  <a:srgbClr val="FFFF00"/>
                </a:solidFill>
                <a:effectLst>
                  <a:outerShdw blurRad="38100" dist="38100" dir="2700000" algn="tl">
                    <a:srgbClr val="000000">
                      <a:alpha val="43137"/>
                    </a:srgbClr>
                  </a:outerShdw>
                </a:effectLst>
              </a:rPr>
              <a:t>trabajador reuniere los requisitos necesarios para acceder a la Prestación Básica Universal (PBU)</a:t>
            </a:r>
            <a:r>
              <a:rPr lang="es-AR" sz="1800" dirty="0" smtClean="0">
                <a:solidFill>
                  <a:srgbClr val="FFFF00"/>
                </a:solidFill>
                <a:effectLst>
                  <a:outerShdw blurRad="38100" dist="38100" dir="2700000" algn="tl">
                    <a:srgbClr val="000000">
                      <a:alpha val="43137"/>
                    </a:srgbClr>
                  </a:outerShdw>
                </a:effectLst>
              </a:rPr>
              <a:t>, </a:t>
            </a:r>
            <a:r>
              <a:rPr lang="es-AR" sz="1800" dirty="0" smtClean="0">
                <a:effectLst>
                  <a:outerShdw blurRad="38100" dist="38100" dir="2700000" algn="tl">
                    <a:srgbClr val="000000">
                      <a:alpha val="43137"/>
                    </a:srgbClr>
                  </a:outerShdw>
                </a:effectLst>
              </a:rPr>
              <a:t>salvo en el supuesto previsto por el segundo párrafo del artículo 19 de la ley 24241. </a:t>
            </a:r>
          </a:p>
          <a:p>
            <a:pPr marL="0" indent="0">
              <a:buFont typeface="Wingdings" pitchFamily="2" charset="2"/>
              <a:buNone/>
              <a:defRPr/>
            </a:pPr>
            <a:endParaRPr lang="es-MX" sz="1800" b="1" dirty="0">
              <a:solidFill>
                <a:srgbClr val="FFC000"/>
              </a:solidFill>
              <a:effectLst>
                <a:outerShdw blurRad="38100" dist="38100" dir="2700000" algn="tl">
                  <a:srgbClr val="000000">
                    <a:alpha val="43137"/>
                  </a:srgbClr>
                </a:outerShdw>
              </a:effectLst>
            </a:endParaRPr>
          </a:p>
          <a:p>
            <a:pPr marL="0" indent="0">
              <a:buFont typeface="Wingdings" pitchFamily="2" charset="2"/>
              <a:buNone/>
              <a:defRPr/>
            </a:pPr>
            <a:r>
              <a:rPr lang="es-MX" sz="1800" b="1" dirty="0" smtClean="0">
                <a:solidFill>
                  <a:srgbClr val="FFC000"/>
                </a:solidFill>
                <a:effectLst>
                  <a:outerShdw blurRad="38100" dist="38100" dir="2700000" algn="tl">
                    <a:srgbClr val="000000">
                      <a:alpha val="43137"/>
                    </a:srgbClr>
                  </a:outerShdw>
                </a:effectLst>
              </a:rPr>
              <a:t>Art. 19 LCT segundo párrafo: </a:t>
            </a:r>
            <a:r>
              <a:rPr lang="es-MX" sz="1800" dirty="0" smtClean="0">
                <a:effectLst>
                  <a:outerShdw blurRad="38100" dist="38100" dir="2700000" algn="tl">
                    <a:srgbClr val="000000">
                      <a:alpha val="43137"/>
                    </a:srgbClr>
                  </a:outerShdw>
                </a:effectLst>
              </a:rPr>
              <a:t>Opción de las trabajadoras por continuar prestando servicios hasta los 65 años</a:t>
            </a:r>
            <a:endParaRPr lang="es-AR" sz="18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5111750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a:defRPr/>
            </a:pPr>
            <a:r>
              <a:rPr lang="es-ES_tradnl" sz="2000" b="1" dirty="0" smtClean="0">
                <a:solidFill>
                  <a:srgbClr val="FFFF00"/>
                </a:solidFill>
                <a:effectLst>
                  <a:outerShdw blurRad="38100" dist="38100" dir="2700000" algn="tl">
                    <a:srgbClr val="000000">
                      <a:alpha val="43137"/>
                    </a:srgbClr>
                  </a:outerShdw>
                </a:effectLst>
              </a:rPr>
              <a:t>DESPIDO POR JUBILACIÓN</a:t>
            </a:r>
            <a:endParaRPr lang="es-MX" sz="2000" b="1" dirty="0" smtClean="0">
              <a:solidFill>
                <a:srgbClr val="FFFF00"/>
              </a:solidFill>
              <a:effectLst>
                <a:outerShdw blurRad="38100" dist="38100" dir="2700000" algn="tl">
                  <a:srgbClr val="000000">
                    <a:alpha val="43137"/>
                  </a:srgbClr>
                </a:outerShdw>
              </a:effectLst>
            </a:endParaRPr>
          </a:p>
        </p:txBody>
      </p:sp>
      <p:sp>
        <p:nvSpPr>
          <p:cNvPr id="128003" name="Rectangle 3"/>
          <p:cNvSpPr>
            <a:spLocks noGrp="1" noChangeArrowheads="1"/>
          </p:cNvSpPr>
          <p:nvPr>
            <p:ph type="body" idx="1"/>
          </p:nvPr>
        </p:nvSpPr>
        <p:spPr>
          <a:xfrm>
            <a:off x="457200" y="1052513"/>
            <a:ext cx="8377238" cy="5805487"/>
          </a:xfrm>
        </p:spPr>
        <p:txBody>
          <a:bodyPr/>
          <a:lstStyle/>
          <a:p>
            <a:pPr marL="0" indent="0">
              <a:buFont typeface="Wingdings" pitchFamily="2" charset="2"/>
              <a:buNone/>
              <a:defRPr/>
            </a:pPr>
            <a:r>
              <a:rPr lang="es-MX" sz="1800" b="1" dirty="0" smtClean="0">
                <a:solidFill>
                  <a:srgbClr val="00FF00"/>
                </a:solidFill>
                <a:effectLst>
                  <a:outerShdw blurRad="38100" dist="38100" dir="2700000" algn="tl">
                    <a:srgbClr val="000000">
                      <a:alpha val="43137"/>
                    </a:srgbClr>
                  </a:outerShdw>
                </a:effectLst>
              </a:rPr>
              <a:t>DESPIDO DEL TRABAJADOR JUBILADO</a:t>
            </a:r>
            <a:endParaRPr lang="es-AR" sz="1800" b="1" dirty="0" smtClean="0">
              <a:solidFill>
                <a:srgbClr val="00FF00"/>
              </a:solidFill>
              <a:effectLst>
                <a:outerShdw blurRad="38100" dist="38100" dir="2700000" algn="tl">
                  <a:srgbClr val="000000">
                    <a:alpha val="43137"/>
                  </a:srgbClr>
                </a:outerShdw>
              </a:effectLst>
            </a:endParaRPr>
          </a:p>
          <a:p>
            <a:pPr marL="0" indent="0">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a:buFont typeface="Wingdings" pitchFamily="2" charset="2"/>
              <a:buNone/>
              <a:defRPr/>
            </a:pPr>
            <a:r>
              <a:rPr lang="es-AR" sz="1800" b="1" dirty="0" smtClean="0">
                <a:solidFill>
                  <a:srgbClr val="00FFFF"/>
                </a:solidFill>
                <a:effectLst>
                  <a:outerShdw blurRad="38100" dist="38100" dir="2700000" algn="tl">
                    <a:srgbClr val="000000">
                      <a:alpha val="43137"/>
                    </a:srgbClr>
                  </a:outerShdw>
                </a:effectLst>
              </a:rPr>
              <a:t>Art. 253 - </a:t>
            </a:r>
            <a:r>
              <a:rPr lang="es-AR" sz="1800" dirty="0" smtClean="0">
                <a:effectLst>
                  <a:outerShdw blurRad="38100" dist="38100" dir="2700000" algn="tl">
                    <a:srgbClr val="000000">
                      <a:alpha val="43137"/>
                    </a:srgbClr>
                  </a:outerShdw>
                </a:effectLst>
              </a:rPr>
              <a:t>En caso de que el trabajador titular de un beneficio previsional de cualquier régimen volviera a prestar servicios en relación de dependencia, sin que ello implique violación a la legislación vigente, el empleador podrá disponer la extinción del contrato invocando esa situación, con obligación de preavisarlo y abonar la indemnización en razón de la antigüedad prevista en el artículo 245 de esta ley o, en su caso, lo dispuesto en el artículo 247. </a:t>
            </a:r>
          </a:p>
          <a:p>
            <a:pPr marL="0" indent="0">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a:buFont typeface="Wingdings" pitchFamily="2" charset="2"/>
              <a:buNone/>
              <a:defRPr/>
            </a:pPr>
            <a:r>
              <a:rPr lang="es-AR" sz="1800" dirty="0" smtClean="0">
                <a:effectLst>
                  <a:outerShdw blurRad="38100" dist="38100" dir="2700000" algn="tl">
                    <a:srgbClr val="000000">
                      <a:alpha val="43137"/>
                    </a:srgbClr>
                  </a:outerShdw>
                </a:effectLst>
              </a:rPr>
              <a:t>En este supuesto sólo se computará como antigüedad el tiempo de servicios posterior al cese. </a:t>
            </a:r>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74134201"/>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a:defRPr/>
            </a:pPr>
            <a:r>
              <a:rPr lang="es-ES_tradnl" sz="2000" b="1" dirty="0" smtClean="0">
                <a:solidFill>
                  <a:srgbClr val="FFFF00"/>
                </a:solidFill>
                <a:effectLst>
                  <a:outerShdw blurRad="38100" dist="38100" dir="2700000" algn="tl">
                    <a:srgbClr val="000000">
                      <a:alpha val="43137"/>
                    </a:srgbClr>
                  </a:outerShdw>
                </a:effectLst>
              </a:rPr>
              <a:t>DESPIDO POR JUBILACIÓN</a:t>
            </a:r>
            <a:endParaRPr lang="es-MX" sz="2000" b="1" dirty="0" smtClean="0">
              <a:solidFill>
                <a:srgbClr val="FFFF00"/>
              </a:solidFill>
              <a:effectLst>
                <a:outerShdw blurRad="38100" dist="38100" dir="2700000" algn="tl">
                  <a:srgbClr val="000000">
                    <a:alpha val="43137"/>
                  </a:srgbClr>
                </a:outerShdw>
              </a:effectLst>
            </a:endParaRPr>
          </a:p>
        </p:txBody>
      </p:sp>
      <p:sp>
        <p:nvSpPr>
          <p:cNvPr id="128003" name="Rectangle 3"/>
          <p:cNvSpPr>
            <a:spLocks noGrp="1" noChangeArrowheads="1"/>
          </p:cNvSpPr>
          <p:nvPr>
            <p:ph type="body" idx="1"/>
          </p:nvPr>
        </p:nvSpPr>
        <p:spPr>
          <a:xfrm>
            <a:off x="457200" y="1052513"/>
            <a:ext cx="8377238" cy="5805487"/>
          </a:xfrm>
        </p:spPr>
        <p:txBody>
          <a:bodyPr/>
          <a:lstStyle/>
          <a:p>
            <a:pPr marL="0" indent="0">
              <a:buFont typeface="Wingdings" pitchFamily="2" charset="2"/>
              <a:buNone/>
              <a:defRPr/>
            </a:pPr>
            <a:r>
              <a:rPr lang="es-MX" sz="2000" b="1" dirty="0" smtClean="0">
                <a:solidFill>
                  <a:srgbClr val="00FFCC"/>
                </a:solidFill>
                <a:effectLst>
                  <a:outerShdw blurRad="38100" dist="38100" dir="2700000" algn="tl">
                    <a:srgbClr val="000000">
                      <a:alpha val="43137"/>
                    </a:srgbClr>
                  </a:outerShdw>
                </a:effectLst>
              </a:rPr>
              <a:t>PLENARIO 322 - COUTO DE CAPA - CNTRAB</a:t>
            </a:r>
            <a:endParaRPr lang="es-AR" sz="2000" b="1" dirty="0" smtClean="0">
              <a:solidFill>
                <a:srgbClr val="00FFCC"/>
              </a:solidFill>
              <a:effectLst>
                <a:outerShdw blurRad="38100" dist="38100" dir="2700000" algn="tl">
                  <a:srgbClr val="000000">
                    <a:alpha val="43137"/>
                  </a:srgbClr>
                </a:outerShdw>
              </a:effectLst>
            </a:endParaRPr>
          </a:p>
          <a:p>
            <a:pPr marL="0" indent="0">
              <a:buFont typeface="Wingdings" pitchFamily="2" charset="2"/>
              <a:buNone/>
              <a:defRPr/>
            </a:pPr>
            <a:r>
              <a:rPr lang="es-AR" sz="2000" b="1" dirty="0" smtClean="0">
                <a:solidFill>
                  <a:srgbClr val="00FF00"/>
                </a:solidFill>
                <a:effectLst>
                  <a:outerShdw blurRad="38100" dist="38100" dir="2700000" algn="tl">
                    <a:srgbClr val="000000">
                      <a:alpha val="43137"/>
                    </a:srgbClr>
                  </a:outerShdw>
                </a:effectLst>
              </a:rPr>
              <a:t>“Couto de Capa, Irene Marta c/AREVA SA - </a:t>
            </a:r>
            <a:r>
              <a:rPr lang="es-AR" sz="2000" b="1" dirty="0" err="1" smtClean="0">
                <a:solidFill>
                  <a:srgbClr val="00FF00"/>
                </a:solidFill>
                <a:effectLst>
                  <a:outerShdw blurRad="38100" dist="38100" dir="2700000" algn="tl">
                    <a:srgbClr val="000000">
                      <a:alpha val="43137"/>
                    </a:srgbClr>
                  </a:outerShdw>
                </a:effectLst>
              </a:rPr>
              <a:t>CNTrab</a:t>
            </a:r>
            <a:r>
              <a:rPr lang="es-AR" sz="2000" b="1" dirty="0" smtClean="0">
                <a:solidFill>
                  <a:srgbClr val="00FF00"/>
                </a:solidFill>
                <a:effectLst>
                  <a:outerShdw blurRad="38100" dist="38100" dir="2700000" algn="tl">
                    <a:srgbClr val="000000">
                      <a:alpha val="43137"/>
                    </a:srgbClr>
                  </a:outerShdw>
                </a:effectLst>
              </a:rPr>
              <a:t>. - Plenario 321 - 5/6/2009” </a:t>
            </a:r>
          </a:p>
          <a:p>
            <a:pPr marL="0" indent="0">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a:buFont typeface="Wingdings" pitchFamily="2" charset="2"/>
              <a:buNone/>
              <a:defRPr/>
            </a:pPr>
            <a:endParaRPr lang="es-AR" sz="1800" dirty="0">
              <a:effectLst>
                <a:outerShdw blurRad="38100" dist="38100" dir="2700000" algn="tl">
                  <a:srgbClr val="000000">
                    <a:alpha val="43137"/>
                  </a:srgbClr>
                </a:outerShdw>
              </a:effectLst>
            </a:endParaRPr>
          </a:p>
          <a:p>
            <a:pPr marL="0" indent="0">
              <a:buFont typeface="Wingdings" pitchFamily="2" charset="2"/>
              <a:buNone/>
              <a:defRPr/>
            </a:pPr>
            <a:r>
              <a:rPr lang="es-AR" sz="1800" i="1" dirty="0" smtClean="0">
                <a:effectLst>
                  <a:outerShdw blurRad="38100" dist="38100" dir="2700000" algn="tl">
                    <a:srgbClr val="000000">
                      <a:alpha val="43137"/>
                    </a:srgbClr>
                  </a:outerShdw>
                </a:effectLst>
              </a:rPr>
              <a:t>“Es aplicable lo dispuesto por el artículo 253 último párrafo de la ley de contrato de trabajo al caso de un trabajador que sigue prestando servicios sin interrupción a las órdenes del mismo empleador, luego del goce del beneficio de la jubilación.” </a:t>
            </a:r>
          </a:p>
          <a:p>
            <a:pPr marL="0" indent="0">
              <a:buFont typeface="Wingdings" pitchFamily="2" charset="2"/>
              <a:buNone/>
              <a:defRPr/>
            </a:pPr>
            <a:endParaRPr lang="es-AR" sz="1800" dirty="0" smtClean="0"/>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666741150"/>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a:defRPr/>
            </a:pPr>
            <a:r>
              <a:rPr lang="es-ES_tradnl" sz="2000" b="1" dirty="0" smtClean="0">
                <a:solidFill>
                  <a:srgbClr val="FFFF00"/>
                </a:solidFill>
                <a:effectLst>
                  <a:outerShdw blurRad="38100" dist="38100" dir="2700000" algn="tl">
                    <a:srgbClr val="000000">
                      <a:alpha val="43137"/>
                    </a:srgbClr>
                  </a:outerShdw>
                </a:effectLst>
              </a:rPr>
              <a:t>DESPIDO POR JUBILACIÓN</a:t>
            </a:r>
            <a:endParaRPr lang="es-MX" sz="2000" b="1" dirty="0" smtClean="0">
              <a:solidFill>
                <a:srgbClr val="FFFF00"/>
              </a:solidFill>
              <a:effectLst>
                <a:outerShdw blurRad="38100" dist="38100" dir="2700000" algn="tl">
                  <a:srgbClr val="000000">
                    <a:alpha val="43137"/>
                  </a:srgbClr>
                </a:outerShdw>
              </a:effectLst>
            </a:endParaRPr>
          </a:p>
        </p:txBody>
      </p:sp>
      <p:sp>
        <p:nvSpPr>
          <p:cNvPr id="128003" name="Rectangle 3"/>
          <p:cNvSpPr>
            <a:spLocks noGrp="1" noChangeArrowheads="1"/>
          </p:cNvSpPr>
          <p:nvPr>
            <p:ph type="body" idx="1"/>
          </p:nvPr>
        </p:nvSpPr>
        <p:spPr>
          <a:xfrm>
            <a:off x="457200" y="1052513"/>
            <a:ext cx="8377238" cy="5805487"/>
          </a:xfrm>
        </p:spPr>
        <p:txBody>
          <a:bodyPr/>
          <a:lstStyle/>
          <a:p>
            <a:pPr marL="0" indent="0">
              <a:buFont typeface="Wingdings" pitchFamily="2" charset="2"/>
              <a:buNone/>
              <a:defRPr/>
            </a:pPr>
            <a:r>
              <a:rPr lang="es-MX" sz="2000" b="1" dirty="0" smtClean="0">
                <a:solidFill>
                  <a:srgbClr val="00FFCC"/>
                </a:solidFill>
                <a:effectLst>
                  <a:outerShdw blurRad="38100" dist="38100" dir="2700000" algn="tl">
                    <a:srgbClr val="000000">
                      <a:alpha val="43137"/>
                    </a:srgbClr>
                  </a:outerShdw>
                </a:effectLst>
              </a:rPr>
              <a:t>SUPREMA CORTE DE LA PROVINCIA DE BUENOS AIRES</a:t>
            </a:r>
            <a:endParaRPr lang="es-AR" sz="2000" b="1" dirty="0" smtClean="0">
              <a:solidFill>
                <a:srgbClr val="00FFCC"/>
              </a:solidFill>
              <a:effectLst>
                <a:outerShdw blurRad="38100" dist="38100" dir="2700000" algn="tl">
                  <a:srgbClr val="000000">
                    <a:alpha val="43137"/>
                  </a:srgbClr>
                </a:outerShdw>
              </a:effectLst>
            </a:endParaRPr>
          </a:p>
          <a:p>
            <a:pPr marL="0" indent="0">
              <a:buFont typeface="Wingdings" pitchFamily="2" charset="2"/>
              <a:buNone/>
              <a:defRPr/>
            </a:pPr>
            <a:r>
              <a:rPr lang="es-AR" sz="2000" b="1" dirty="0" smtClean="0">
                <a:solidFill>
                  <a:srgbClr val="00FF00"/>
                </a:solidFill>
                <a:effectLst>
                  <a:outerShdw blurRad="38100" dist="38100" dir="2700000" algn="tl">
                    <a:srgbClr val="000000">
                      <a:alpha val="43137"/>
                    </a:srgbClr>
                  </a:outerShdw>
                </a:effectLst>
              </a:rPr>
              <a:t>“</a:t>
            </a:r>
            <a:r>
              <a:rPr lang="es-AR" sz="2000" b="1" dirty="0">
                <a:solidFill>
                  <a:srgbClr val="00FF00"/>
                </a:solidFill>
                <a:effectLst>
                  <a:outerShdw blurRad="38100" dist="38100" dir="2700000" algn="tl">
                    <a:srgbClr val="000000">
                      <a:alpha val="43137"/>
                    </a:srgbClr>
                  </a:outerShdw>
                </a:effectLst>
              </a:rPr>
              <a:t>Frigerio, Domingo Luis c/Caja de Previsión y Seguro Médico de la </a:t>
            </a:r>
            <a:r>
              <a:rPr lang="es-AR" sz="2000" b="1" dirty="0" err="1">
                <a:solidFill>
                  <a:srgbClr val="00FF00"/>
                </a:solidFill>
                <a:effectLst>
                  <a:outerShdw blurRad="38100" dist="38100" dir="2700000" algn="tl">
                    <a:srgbClr val="000000">
                      <a:alpha val="43137"/>
                    </a:srgbClr>
                  </a:outerShdw>
                </a:effectLst>
              </a:rPr>
              <a:t>Pcia</a:t>
            </a:r>
            <a:r>
              <a:rPr lang="es-AR" sz="2000" b="1" dirty="0">
                <a:solidFill>
                  <a:srgbClr val="00FF00"/>
                </a:solidFill>
                <a:effectLst>
                  <a:outerShdw blurRad="38100" dist="38100" dir="2700000" algn="tl">
                    <a:srgbClr val="000000">
                      <a:alpha val="43137"/>
                    </a:srgbClr>
                  </a:outerShdw>
                </a:effectLst>
              </a:rPr>
              <a:t>. de Bs. As. Diferencia indemnización por </a:t>
            </a:r>
            <a:r>
              <a:rPr lang="es-AR" sz="2000" b="1" dirty="0" smtClean="0">
                <a:solidFill>
                  <a:srgbClr val="00FF00"/>
                </a:solidFill>
                <a:effectLst>
                  <a:outerShdw blurRad="38100" dist="38100" dir="2700000" algn="tl">
                    <a:srgbClr val="000000">
                      <a:alpha val="43137"/>
                    </a:srgbClr>
                  </a:outerShdw>
                </a:effectLst>
              </a:rPr>
              <a:t>despido – 4/6/2003” </a:t>
            </a:r>
          </a:p>
          <a:p>
            <a:pPr marL="0" indent="0">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a:buFont typeface="Wingdings" pitchFamily="2" charset="2"/>
              <a:buNone/>
              <a:defRPr/>
            </a:pPr>
            <a:r>
              <a:rPr lang="es-AR" sz="1800" dirty="0" smtClean="0">
                <a:effectLst>
                  <a:outerShdw blurRad="38100" dist="38100" dir="2700000" algn="tl">
                    <a:srgbClr val="000000">
                      <a:alpha val="43137"/>
                    </a:srgbClr>
                  </a:outerShdw>
                </a:effectLst>
              </a:rPr>
              <a:t>El </a:t>
            </a:r>
            <a:r>
              <a:rPr lang="es-AR" sz="1800" dirty="0">
                <a:effectLst>
                  <a:outerShdw blurRad="38100" dist="38100" dir="2700000" algn="tl">
                    <a:srgbClr val="000000">
                      <a:alpha val="43137"/>
                    </a:srgbClr>
                  </a:outerShdw>
                </a:effectLst>
              </a:rPr>
              <a:t>tribunal de grado estructura su decisión esencialmente en asignarle a la circunstancia de que al momento del otorgamiento del beneficio jubilatorio tanto trabajador como empleador plasmaron la vocación de no conclusión del vínculo laboral, presupuesto que conforme su interpretación impone la no aplicación de la norma legal antes mencionada y esta opinión se debe confirmar.</a:t>
            </a:r>
          </a:p>
          <a:p>
            <a:pPr marL="0" indent="0">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a:buFont typeface="Wingdings" pitchFamily="2" charset="2"/>
              <a:buNone/>
              <a:defRPr/>
            </a:pPr>
            <a:r>
              <a:rPr lang="es-AR" sz="1800" dirty="0" smtClean="0">
                <a:effectLst>
                  <a:outerShdw blurRad="38100" dist="38100" dir="2700000" algn="tl">
                    <a:srgbClr val="000000">
                      <a:alpha val="43137"/>
                    </a:srgbClr>
                  </a:outerShdw>
                </a:effectLst>
              </a:rPr>
              <a:t>De </a:t>
            </a:r>
            <a:r>
              <a:rPr lang="es-AR" sz="1800" dirty="0">
                <a:effectLst>
                  <a:outerShdw blurRad="38100" dist="38100" dir="2700000" algn="tl">
                    <a:srgbClr val="000000">
                      <a:alpha val="43137"/>
                    </a:srgbClr>
                  </a:outerShdw>
                </a:effectLst>
              </a:rPr>
              <a:t>las circunstancias fácticas que arribaron firmes ante esta instancia se desprende, en lo que interesa para la solución del conflicto: que el desempeño laboral del actor ocurrió desde el ingreso el 15XI1972 y sin solución de continuidad prestó servicios hasta su único cese sucedido el 24 de julio de 1998 en que fue despedido sin causa</a:t>
            </a:r>
            <a:r>
              <a:rPr lang="es-AR" sz="1800" dirty="0" smtClean="0">
                <a:effectLst>
                  <a:outerShdw blurRad="38100" dist="38100" dir="2700000" algn="tl">
                    <a:srgbClr val="000000">
                      <a:alpha val="43137"/>
                    </a:srgbClr>
                  </a:outerShdw>
                </a:effectLst>
              </a:rPr>
              <a:t>.</a:t>
            </a:r>
            <a:endParaRPr lang="es-AR" sz="1800" dirty="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177286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rmAutofit/>
          </a:bodyPr>
          <a:lstStyle/>
          <a:p>
            <a:pPr marL="609600" indent="-60960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LIBRO DE SUELDOS DIGITAL  - LEY DE CONTRATO DE TRABAJO</a:t>
            </a:r>
          </a:p>
          <a:p>
            <a:pPr marL="0" indent="0">
              <a:buNone/>
            </a:pPr>
            <a:r>
              <a:rPr lang="es-AR" sz="1800" b="1">
                <a:solidFill>
                  <a:srgbClr val="00FF00"/>
                </a:solidFill>
                <a:effectLst>
                  <a:outerShdw blurRad="38100" dist="38100" dir="2700000" algn="tl">
                    <a:srgbClr val="000000">
                      <a:alpha val="43137"/>
                    </a:srgbClr>
                  </a:outerShdw>
                </a:effectLst>
              </a:rPr>
              <a:t>LIBRO ESPECIAL. FORMALIDADES. PROHI BICIONES </a:t>
            </a:r>
          </a:p>
          <a:p>
            <a:pPr marL="0" indent="0">
              <a:buNone/>
            </a:pPr>
            <a:r>
              <a:rPr lang="es-ES" sz="1800" b="1">
                <a:solidFill>
                  <a:srgbClr val="FFC000"/>
                </a:solidFill>
                <a:effectLst>
                  <a:outerShdw blurRad="38100" dist="38100" dir="2700000" algn="tl">
                    <a:srgbClr val="000000">
                      <a:alpha val="43137"/>
                    </a:srgbClr>
                  </a:outerShdw>
                </a:effectLst>
              </a:rPr>
              <a:t>REGISTROS, PLANILLAS Y OTROS ELEMENTOS DE CONTROL.</a:t>
            </a:r>
          </a:p>
          <a:p>
            <a:pPr marL="0" indent="0">
              <a:buNone/>
            </a:pPr>
            <a:r>
              <a:rPr lang="es-ES" sz="1800" b="1">
                <a:solidFill>
                  <a:srgbClr val="FFC000"/>
                </a:solidFill>
                <a:effectLst>
                  <a:outerShdw blurRad="38100" dist="38100" dir="2700000" algn="tl">
                    <a:srgbClr val="000000">
                      <a:alpha val="43137"/>
                    </a:srgbClr>
                  </a:outerShdw>
                </a:effectLst>
              </a:rPr>
              <a:t>SITUACIONES GENERALES, ESPECIALES Y CONVENCIONALES</a:t>
            </a:r>
          </a:p>
          <a:p>
            <a:endParaRPr lang="es-ES" sz="1800">
              <a:effectLst>
                <a:outerShdw blurRad="38100" dist="38100" dir="2700000" algn="tl">
                  <a:srgbClr val="000000">
                    <a:alpha val="43137"/>
                  </a:srgbClr>
                </a:outerShdw>
              </a:effectLst>
            </a:endParaRPr>
          </a:p>
          <a:p>
            <a:pPr marL="0" indent="0" algn="just">
              <a:buNone/>
            </a:pPr>
            <a:r>
              <a:rPr lang="es-ES" sz="1800" b="1" u="sng">
                <a:solidFill>
                  <a:srgbClr val="00FFFF"/>
                </a:solidFill>
                <a:effectLst>
                  <a:outerShdw blurRad="38100" dist="38100" dir="2700000" algn="tl">
                    <a:srgbClr val="000000">
                      <a:alpha val="43137"/>
                    </a:srgbClr>
                  </a:outerShdw>
                </a:effectLst>
              </a:rPr>
              <a:t>Ley 22.250</a:t>
            </a:r>
            <a:r>
              <a:rPr lang="es-ES" sz="1800" b="1">
                <a:solidFill>
                  <a:srgbClr val="00FFFF"/>
                </a:solidFill>
                <a:effectLst>
                  <a:outerShdw blurRad="38100" dist="38100" dir="2700000" algn="tl">
                    <a:srgbClr val="000000">
                      <a:alpha val="43137"/>
                    </a:srgbClr>
                  </a:outerShdw>
                </a:effectLst>
              </a:rPr>
              <a:t>. Régimen de la industria de la construcción. </a:t>
            </a:r>
            <a:r>
              <a:rPr lang="es-ES" sz="1800">
                <a:effectLst>
                  <a:outerShdw blurRad="38100" dist="38100" dir="2700000" algn="tl">
                    <a:srgbClr val="000000">
                      <a:alpha val="43137"/>
                    </a:srgbClr>
                  </a:outerShdw>
                </a:effectLst>
              </a:rPr>
              <a:t>Libreta de aportes (art. 13). Autoridad de aplicación IERIC</a:t>
            </a:r>
          </a:p>
          <a:p>
            <a:pPr marL="342900" indent="-342900" algn="just">
              <a:buFont typeface="Arial" panose="020B0604020202020204" pitchFamily="34" charset="0"/>
              <a:buChar char="•"/>
            </a:pPr>
            <a:endParaRPr lang="es-ES" sz="1800">
              <a:effectLst>
                <a:outerShdw blurRad="38100" dist="38100" dir="2700000" algn="tl">
                  <a:srgbClr val="000000">
                    <a:alpha val="43137"/>
                  </a:srgbClr>
                </a:outerShdw>
              </a:effectLst>
            </a:endParaRPr>
          </a:p>
          <a:p>
            <a:pPr marL="0" indent="0" algn="just">
              <a:buNone/>
            </a:pPr>
            <a:r>
              <a:rPr lang="es-ES" sz="1800" b="1" u="sng">
                <a:solidFill>
                  <a:srgbClr val="00FFFF"/>
                </a:solidFill>
                <a:effectLst>
                  <a:outerShdw blurRad="38100" dist="38100" dir="2700000" algn="tl">
                    <a:srgbClr val="000000">
                      <a:alpha val="43137"/>
                    </a:srgbClr>
                  </a:outerShdw>
                </a:effectLst>
              </a:rPr>
              <a:t>Ley 23.947. Estatuto del peluquero y CCT 347/2002</a:t>
            </a:r>
            <a:r>
              <a:rPr lang="es-ES" sz="1800" b="1">
                <a:solidFill>
                  <a:srgbClr val="00FFFF"/>
                </a:solidFill>
                <a:effectLst>
                  <a:outerShdw blurRad="38100" dist="38100" dir="2700000" algn="tl">
                    <a:srgbClr val="000000">
                      <a:alpha val="43137"/>
                    </a:srgbClr>
                  </a:outerShdw>
                </a:effectLst>
              </a:rPr>
              <a:t>. </a:t>
            </a:r>
            <a:r>
              <a:rPr lang="es-ES" sz="1800">
                <a:effectLst>
                  <a:outerShdw blurRad="38100" dist="38100" dir="2700000" algn="tl">
                    <a:srgbClr val="000000">
                      <a:alpha val="43137"/>
                    </a:srgbClr>
                  </a:outerShdw>
                </a:effectLst>
              </a:rPr>
              <a:t>“Libro especial” registrado y rubricado en las mismas condiciones que los libros laborales (art. 6º y 7º). Detalle de facturación</a:t>
            </a:r>
          </a:p>
          <a:p>
            <a:pPr marL="342900" indent="-342900" algn="just">
              <a:buFont typeface="Arial" panose="020B0604020202020204" pitchFamily="34" charset="0"/>
              <a:buChar char="•"/>
            </a:pPr>
            <a:endParaRPr lang="es-ES" sz="1800">
              <a:effectLst>
                <a:outerShdw blurRad="38100" dist="38100" dir="2700000" algn="tl">
                  <a:srgbClr val="000000">
                    <a:alpha val="43137"/>
                  </a:srgbClr>
                </a:outerShdw>
              </a:effectLst>
            </a:endParaRPr>
          </a:p>
          <a:p>
            <a:pPr marL="0" indent="0" algn="just">
              <a:buNone/>
            </a:pPr>
            <a:r>
              <a:rPr lang="es-ES" sz="1800" b="1" u="sng">
                <a:solidFill>
                  <a:srgbClr val="00FFFF"/>
                </a:solidFill>
                <a:effectLst>
                  <a:outerShdw blurRad="38100" dist="38100" dir="2700000" algn="tl">
                    <a:srgbClr val="000000">
                      <a:alpha val="43137"/>
                    </a:srgbClr>
                  </a:outerShdw>
                </a:effectLst>
              </a:rPr>
              <a:t>CCT 40/89</a:t>
            </a:r>
            <a:r>
              <a:rPr lang="es-ES" sz="1800" b="1">
                <a:solidFill>
                  <a:srgbClr val="00FFFF"/>
                </a:solidFill>
                <a:effectLst>
                  <a:outerShdw blurRad="38100" dist="38100" dir="2700000" algn="tl">
                    <a:srgbClr val="000000">
                      <a:alpha val="43137"/>
                    </a:srgbClr>
                  </a:outerShdw>
                </a:effectLst>
              </a:rPr>
              <a:t>. Camioneros.</a:t>
            </a:r>
            <a:r>
              <a:rPr lang="es-ES" sz="1800">
                <a:effectLst>
                  <a:outerShdw blurRad="38100" dist="38100" dir="2700000" algn="tl">
                    <a:srgbClr val="000000">
                      <a:alpha val="43137"/>
                    </a:srgbClr>
                  </a:outerShdw>
                </a:effectLst>
              </a:rPr>
              <a:t> Planillas de kilometraje</a:t>
            </a:r>
          </a:p>
          <a:p>
            <a:endParaRPr lang="es-AR" sz="1800"/>
          </a:p>
          <a:p>
            <a:pPr marL="609600" indent="-609600" fontAlgn="auto">
              <a:spcAft>
                <a:spcPts val="0"/>
              </a:spcAft>
              <a:buClr>
                <a:schemeClr val="accent3"/>
              </a:buClr>
              <a:buFont typeface="Wingdings 2"/>
              <a:buNone/>
              <a:defRPr/>
            </a:pPr>
            <a:endParaRPr lang="es-AR" sz="1800" b="1" smtClean="0">
              <a:solidFill>
                <a:srgbClr val="FFFF19"/>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240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14766573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a:defRPr/>
            </a:pPr>
            <a:r>
              <a:rPr lang="es-ES_tradnl" sz="2000" b="1" dirty="0" smtClean="0">
                <a:solidFill>
                  <a:srgbClr val="FFFF00"/>
                </a:solidFill>
                <a:effectLst>
                  <a:outerShdw blurRad="38100" dist="38100" dir="2700000" algn="tl">
                    <a:srgbClr val="000000">
                      <a:alpha val="43137"/>
                    </a:srgbClr>
                  </a:outerShdw>
                </a:effectLst>
              </a:rPr>
              <a:t>DESPIDO POR JUBILACIÓN</a:t>
            </a:r>
            <a:endParaRPr lang="es-MX" sz="2000" b="1" dirty="0" smtClean="0">
              <a:solidFill>
                <a:srgbClr val="FFFF00"/>
              </a:solidFill>
              <a:effectLst>
                <a:outerShdw blurRad="38100" dist="38100" dir="2700000" algn="tl">
                  <a:srgbClr val="000000">
                    <a:alpha val="43137"/>
                  </a:srgbClr>
                </a:outerShdw>
              </a:effectLst>
            </a:endParaRPr>
          </a:p>
        </p:txBody>
      </p:sp>
      <p:sp>
        <p:nvSpPr>
          <p:cNvPr id="128003" name="Rectangle 3"/>
          <p:cNvSpPr>
            <a:spLocks noGrp="1" noChangeArrowheads="1"/>
          </p:cNvSpPr>
          <p:nvPr>
            <p:ph type="body" idx="1"/>
          </p:nvPr>
        </p:nvSpPr>
        <p:spPr>
          <a:xfrm>
            <a:off x="457200" y="1052513"/>
            <a:ext cx="8377238" cy="5805487"/>
          </a:xfrm>
        </p:spPr>
        <p:txBody>
          <a:bodyPr/>
          <a:lstStyle/>
          <a:p>
            <a:pPr marL="0" indent="0">
              <a:buFont typeface="Wingdings" pitchFamily="2" charset="2"/>
              <a:buNone/>
              <a:defRPr/>
            </a:pPr>
            <a:r>
              <a:rPr lang="es-MX" sz="2000" b="1" dirty="0" smtClean="0">
                <a:solidFill>
                  <a:srgbClr val="00FFCC"/>
                </a:solidFill>
                <a:effectLst>
                  <a:outerShdw blurRad="38100" dist="38100" dir="2700000" algn="tl">
                    <a:srgbClr val="000000">
                      <a:alpha val="43137"/>
                    </a:srgbClr>
                  </a:outerShdw>
                </a:effectLst>
              </a:rPr>
              <a:t>SUPREMA CORTE DE LA PROVINCIA DE BUENOS AIRES</a:t>
            </a:r>
            <a:endParaRPr lang="es-AR" sz="2000" b="1" dirty="0" smtClean="0">
              <a:solidFill>
                <a:srgbClr val="00FFCC"/>
              </a:solidFill>
              <a:effectLst>
                <a:outerShdw blurRad="38100" dist="38100" dir="2700000" algn="tl">
                  <a:srgbClr val="000000">
                    <a:alpha val="43137"/>
                  </a:srgbClr>
                </a:outerShdw>
              </a:effectLst>
            </a:endParaRPr>
          </a:p>
          <a:p>
            <a:pPr marL="0" indent="0">
              <a:buFont typeface="Wingdings" pitchFamily="2" charset="2"/>
              <a:buNone/>
              <a:defRPr/>
            </a:pPr>
            <a:r>
              <a:rPr lang="es-AR" sz="2000" b="1" dirty="0" smtClean="0">
                <a:solidFill>
                  <a:srgbClr val="00FF00"/>
                </a:solidFill>
                <a:effectLst>
                  <a:outerShdw blurRad="38100" dist="38100" dir="2700000" algn="tl">
                    <a:srgbClr val="000000">
                      <a:alpha val="43137"/>
                    </a:srgbClr>
                  </a:outerShdw>
                </a:effectLst>
              </a:rPr>
              <a:t>“</a:t>
            </a:r>
            <a:r>
              <a:rPr lang="es-AR" sz="2000" b="1" dirty="0">
                <a:solidFill>
                  <a:srgbClr val="00FF00"/>
                </a:solidFill>
                <a:effectLst>
                  <a:outerShdw blurRad="38100" dist="38100" dir="2700000" algn="tl">
                    <a:srgbClr val="000000">
                      <a:alpha val="43137"/>
                    </a:srgbClr>
                  </a:outerShdw>
                </a:effectLst>
              </a:rPr>
              <a:t>Frigerio, Domingo Luis c/Caja de Previsión y Seguro Médico de la </a:t>
            </a:r>
            <a:r>
              <a:rPr lang="es-AR" sz="2000" b="1" dirty="0" err="1">
                <a:solidFill>
                  <a:srgbClr val="00FF00"/>
                </a:solidFill>
                <a:effectLst>
                  <a:outerShdw blurRad="38100" dist="38100" dir="2700000" algn="tl">
                    <a:srgbClr val="000000">
                      <a:alpha val="43137"/>
                    </a:srgbClr>
                  </a:outerShdw>
                </a:effectLst>
              </a:rPr>
              <a:t>Pcia</a:t>
            </a:r>
            <a:r>
              <a:rPr lang="es-AR" sz="2000" b="1" dirty="0">
                <a:solidFill>
                  <a:srgbClr val="00FF00"/>
                </a:solidFill>
                <a:effectLst>
                  <a:outerShdw blurRad="38100" dist="38100" dir="2700000" algn="tl">
                    <a:srgbClr val="000000">
                      <a:alpha val="43137"/>
                    </a:srgbClr>
                  </a:outerShdw>
                </a:effectLst>
              </a:rPr>
              <a:t>. de Bs. As. Diferencia indemnización por </a:t>
            </a:r>
            <a:r>
              <a:rPr lang="es-AR" sz="2000" b="1" dirty="0" smtClean="0">
                <a:solidFill>
                  <a:srgbClr val="00FF00"/>
                </a:solidFill>
                <a:effectLst>
                  <a:outerShdw blurRad="38100" dist="38100" dir="2700000" algn="tl">
                    <a:srgbClr val="000000">
                      <a:alpha val="43137"/>
                    </a:srgbClr>
                  </a:outerShdw>
                </a:effectLst>
              </a:rPr>
              <a:t>despido – 4/6/2003” </a:t>
            </a:r>
          </a:p>
          <a:p>
            <a:pPr marL="0" indent="0">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a:buFont typeface="Wingdings" pitchFamily="2" charset="2"/>
              <a:buNone/>
              <a:defRPr/>
            </a:pPr>
            <a:r>
              <a:rPr lang="es-AR" sz="1800" dirty="0" smtClean="0">
                <a:effectLst>
                  <a:outerShdw blurRad="38100" dist="38100" dir="2700000" algn="tl">
                    <a:srgbClr val="000000">
                      <a:alpha val="43137"/>
                    </a:srgbClr>
                  </a:outerShdw>
                </a:effectLst>
              </a:rPr>
              <a:t>El </a:t>
            </a:r>
            <a:r>
              <a:rPr lang="es-AR" sz="1800" dirty="0">
                <a:effectLst>
                  <a:outerShdw blurRad="38100" dist="38100" dir="2700000" algn="tl">
                    <a:srgbClr val="000000">
                      <a:alpha val="43137"/>
                    </a:srgbClr>
                  </a:outerShdw>
                </a:effectLst>
              </a:rPr>
              <a:t>accionante, entonces, no interrumpió su trabajo, nunca cesó en forma efectiva desde que no se puede computar como tal el otorgamiento del beneficio previsional de su jubilación. El texto de la ley es claro en el sentido que el dependiente jubilado despedido sin causa y que reingrese a sus tareas sólo puede computar en su favor la antigüedad de la relación a los fines indemnizatorios del tiempo posterior al primer cese, situación que no se configura en el caso de autos.</a:t>
            </a:r>
          </a:p>
          <a:p>
            <a:pPr marL="0" indent="0">
              <a:buFont typeface="Wingdings" pitchFamily="2" charset="2"/>
              <a:buNone/>
              <a:defRPr/>
            </a:pPr>
            <a:endParaRPr lang="es-AR" sz="1800" dirty="0" smtClean="0"/>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17516927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a:defRPr/>
            </a:pPr>
            <a:r>
              <a:rPr lang="es-ES_tradnl" sz="2000" b="1" dirty="0" smtClean="0">
                <a:solidFill>
                  <a:srgbClr val="FFFF00"/>
                </a:solidFill>
                <a:effectLst>
                  <a:outerShdw blurRad="38100" dist="38100" dir="2700000" algn="tl">
                    <a:srgbClr val="000000">
                      <a:alpha val="43137"/>
                    </a:srgbClr>
                  </a:outerShdw>
                </a:effectLst>
              </a:rPr>
              <a:t>DESPIDO POR JUBILACIÓN</a:t>
            </a:r>
            <a:endParaRPr lang="es-MX" sz="2000" b="1" dirty="0" smtClean="0">
              <a:solidFill>
                <a:srgbClr val="FFFF00"/>
              </a:solidFill>
              <a:effectLst>
                <a:outerShdw blurRad="38100" dist="38100" dir="2700000" algn="tl">
                  <a:srgbClr val="000000">
                    <a:alpha val="43137"/>
                  </a:srgbClr>
                </a:outerShdw>
              </a:effectLst>
            </a:endParaRPr>
          </a:p>
        </p:txBody>
      </p:sp>
      <p:sp>
        <p:nvSpPr>
          <p:cNvPr id="128003" name="Rectangle 3"/>
          <p:cNvSpPr>
            <a:spLocks noGrp="1" noChangeArrowheads="1"/>
          </p:cNvSpPr>
          <p:nvPr>
            <p:ph type="body" idx="1"/>
          </p:nvPr>
        </p:nvSpPr>
        <p:spPr>
          <a:xfrm>
            <a:off x="400534" y="1052513"/>
            <a:ext cx="8377238" cy="5805487"/>
          </a:xfrm>
        </p:spPr>
        <p:txBody>
          <a:bodyPr/>
          <a:lstStyle/>
          <a:p>
            <a:pPr marL="0" indent="0">
              <a:buFont typeface="Wingdings" pitchFamily="2" charset="2"/>
              <a:buNone/>
              <a:defRPr/>
            </a:pPr>
            <a:r>
              <a:rPr lang="es-MX" sz="2000" b="1" dirty="0" smtClean="0">
                <a:solidFill>
                  <a:srgbClr val="00FFCC"/>
                </a:solidFill>
                <a:effectLst>
                  <a:outerShdw blurRad="38100" dist="38100" dir="2700000" algn="tl">
                    <a:srgbClr val="000000">
                      <a:alpha val="43137"/>
                    </a:srgbClr>
                  </a:outerShdw>
                </a:effectLst>
              </a:rPr>
              <a:t>SUPREMA CORTE DE LA PROVINCIA DE BUENOS AIRES</a:t>
            </a:r>
            <a:endParaRPr lang="es-AR" sz="2000" b="1" dirty="0" smtClean="0">
              <a:solidFill>
                <a:srgbClr val="00FFCC"/>
              </a:solidFill>
              <a:effectLst>
                <a:outerShdw blurRad="38100" dist="38100" dir="2700000" algn="tl">
                  <a:srgbClr val="000000">
                    <a:alpha val="43137"/>
                  </a:srgbClr>
                </a:outerShdw>
              </a:effectLst>
            </a:endParaRPr>
          </a:p>
          <a:p>
            <a:pPr marL="0" indent="0">
              <a:buFont typeface="Wingdings" pitchFamily="2" charset="2"/>
              <a:buNone/>
              <a:defRPr/>
            </a:pPr>
            <a:r>
              <a:rPr lang="es-AR" sz="2000" b="1" dirty="0" smtClean="0">
                <a:solidFill>
                  <a:srgbClr val="00FF00"/>
                </a:solidFill>
                <a:effectLst>
                  <a:outerShdw blurRad="38100" dist="38100" dir="2700000" algn="tl">
                    <a:srgbClr val="000000">
                      <a:alpha val="43137"/>
                    </a:srgbClr>
                  </a:outerShdw>
                </a:effectLst>
              </a:rPr>
              <a:t>“</a:t>
            </a:r>
            <a:r>
              <a:rPr lang="es-AR" sz="2000" b="1" dirty="0">
                <a:solidFill>
                  <a:srgbClr val="00FF00"/>
                </a:solidFill>
                <a:effectLst>
                  <a:outerShdw blurRad="38100" dist="38100" dir="2700000" algn="tl">
                    <a:srgbClr val="000000">
                      <a:alpha val="43137"/>
                    </a:srgbClr>
                  </a:outerShdw>
                </a:effectLst>
              </a:rPr>
              <a:t>Frigerio, Domingo Luis c/Caja de Previsión y Seguro Médico de la </a:t>
            </a:r>
            <a:r>
              <a:rPr lang="es-AR" sz="2000" b="1" dirty="0" err="1">
                <a:solidFill>
                  <a:srgbClr val="00FF00"/>
                </a:solidFill>
                <a:effectLst>
                  <a:outerShdw blurRad="38100" dist="38100" dir="2700000" algn="tl">
                    <a:srgbClr val="000000">
                      <a:alpha val="43137"/>
                    </a:srgbClr>
                  </a:outerShdw>
                </a:effectLst>
              </a:rPr>
              <a:t>Pcia</a:t>
            </a:r>
            <a:r>
              <a:rPr lang="es-AR" sz="2000" b="1" dirty="0">
                <a:solidFill>
                  <a:srgbClr val="00FF00"/>
                </a:solidFill>
                <a:effectLst>
                  <a:outerShdw blurRad="38100" dist="38100" dir="2700000" algn="tl">
                    <a:srgbClr val="000000">
                      <a:alpha val="43137"/>
                    </a:srgbClr>
                  </a:outerShdw>
                </a:effectLst>
              </a:rPr>
              <a:t>. de Bs. As. Diferencia indemnización por </a:t>
            </a:r>
            <a:r>
              <a:rPr lang="es-AR" sz="2000" b="1" dirty="0" smtClean="0">
                <a:solidFill>
                  <a:srgbClr val="00FF00"/>
                </a:solidFill>
                <a:effectLst>
                  <a:outerShdw blurRad="38100" dist="38100" dir="2700000" algn="tl">
                    <a:srgbClr val="000000">
                      <a:alpha val="43137"/>
                    </a:srgbClr>
                  </a:outerShdw>
                </a:effectLst>
              </a:rPr>
              <a:t>despido – 4/6/2003” </a:t>
            </a:r>
          </a:p>
          <a:p>
            <a:pPr marL="0" indent="0">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a:buFont typeface="Wingdings" pitchFamily="2" charset="2"/>
              <a:buNone/>
              <a:defRPr/>
            </a:pPr>
            <a:r>
              <a:rPr lang="es-AR" sz="1800" dirty="0">
                <a:effectLst>
                  <a:outerShdw blurRad="38100" dist="38100" dir="2700000" algn="tl">
                    <a:srgbClr val="000000">
                      <a:alpha val="43137"/>
                    </a:srgbClr>
                  </a:outerShdw>
                </a:effectLst>
              </a:rPr>
              <a:t>Es así entonces que el presupuesto de operatividad del art. 253 de la Ley de Contrato de Trabajo en su primer párrafo, no se cumple desde que el mismo se refiere al trabajador que “volviera a prestar servicios” secuencia que impone una rescisión anterior que en autos no aconteció, conforme a la prueba acreditada y en cuya conclusión el a quo estableció que desde su ingreso el reclamante prestó servicios sin solución de continuidad hasta su único cese ocurrido por despido sin causa el 24VII1998.</a:t>
            </a:r>
          </a:p>
          <a:p>
            <a:pPr marL="0" indent="0">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a:buFont typeface="Wingdings" pitchFamily="2" charset="2"/>
              <a:buNone/>
              <a:defRPr/>
            </a:pPr>
            <a:r>
              <a:rPr lang="es-AR" sz="1800" dirty="0" smtClean="0">
                <a:effectLst>
                  <a:outerShdw blurRad="38100" dist="38100" dir="2700000" algn="tl">
                    <a:srgbClr val="000000">
                      <a:alpha val="43137"/>
                    </a:srgbClr>
                  </a:outerShdw>
                </a:effectLst>
              </a:rPr>
              <a:t>Lo </a:t>
            </a:r>
            <a:r>
              <a:rPr lang="es-AR" sz="1800" dirty="0">
                <a:effectLst>
                  <a:outerShdw blurRad="38100" dist="38100" dir="2700000" algn="tl">
                    <a:srgbClr val="000000">
                      <a:alpha val="43137"/>
                    </a:srgbClr>
                  </a:outerShdw>
                </a:effectLst>
              </a:rPr>
              <a:t>mismo sucede con el segundo párrafo agregado por la ley 24.347 el que expresamente se refiere a que “sólo se computará como antigüedad el tiempo de servicios posterior al cese” debiendo entenderse que se refiere a la efectiva extinción de la relación de trabajo subordinada y su posterior reintegro al trabajo, presupuesto que conforme a lo verificado en la especie tampoco se acreditó en autos.</a:t>
            </a:r>
          </a:p>
          <a:p>
            <a:pPr marL="0" indent="0">
              <a:buFont typeface="Wingdings" pitchFamily="2" charset="2"/>
              <a:buNone/>
              <a:defRPr/>
            </a:pPr>
            <a:endParaRPr lang="es-AR" sz="1800" dirty="0" smtClean="0"/>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490949745"/>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a:defRPr/>
            </a:pPr>
            <a:r>
              <a:rPr lang="es-ES_tradnl" sz="2000" b="1" dirty="0" smtClean="0">
                <a:solidFill>
                  <a:srgbClr val="FFFF00"/>
                </a:solidFill>
                <a:effectLst>
                  <a:outerShdw blurRad="38100" dist="38100" dir="2700000" algn="tl">
                    <a:srgbClr val="000000">
                      <a:alpha val="43137"/>
                    </a:srgbClr>
                  </a:outerShdw>
                </a:effectLst>
              </a:rPr>
              <a:t>DESPIDO POR JUBILACIÓN</a:t>
            </a:r>
            <a:endParaRPr lang="es-MX" sz="2000" b="1" dirty="0" smtClean="0">
              <a:solidFill>
                <a:srgbClr val="FFFF00"/>
              </a:solidFill>
              <a:effectLst>
                <a:outerShdw blurRad="38100" dist="38100" dir="2700000" algn="tl">
                  <a:srgbClr val="000000">
                    <a:alpha val="43137"/>
                  </a:srgbClr>
                </a:outerShdw>
              </a:effectLst>
            </a:endParaRPr>
          </a:p>
        </p:txBody>
      </p:sp>
      <p:sp>
        <p:nvSpPr>
          <p:cNvPr id="128003" name="Rectangle 3"/>
          <p:cNvSpPr>
            <a:spLocks noGrp="1" noChangeArrowheads="1"/>
          </p:cNvSpPr>
          <p:nvPr>
            <p:ph type="body" idx="1"/>
          </p:nvPr>
        </p:nvSpPr>
        <p:spPr>
          <a:xfrm>
            <a:off x="457200" y="1052513"/>
            <a:ext cx="8377238" cy="5805487"/>
          </a:xfrm>
        </p:spPr>
        <p:txBody>
          <a:bodyPr/>
          <a:lstStyle/>
          <a:p>
            <a:pPr marL="0" indent="0">
              <a:buFont typeface="Wingdings" pitchFamily="2" charset="2"/>
              <a:buNone/>
              <a:defRPr/>
            </a:pPr>
            <a:r>
              <a:rPr lang="es-MX" sz="2000" b="1" dirty="0" smtClean="0">
                <a:solidFill>
                  <a:srgbClr val="00FFCC"/>
                </a:solidFill>
                <a:effectLst>
                  <a:outerShdw blurRad="38100" dist="38100" dir="2700000" algn="tl">
                    <a:srgbClr val="000000">
                      <a:alpha val="43137"/>
                    </a:srgbClr>
                  </a:outerShdw>
                </a:effectLst>
              </a:rPr>
              <a:t>SUPREMA CORTE DE LA PROVINCIA DE BUENOS AIRES</a:t>
            </a:r>
            <a:endParaRPr lang="es-AR" sz="2000" b="1" dirty="0" smtClean="0">
              <a:solidFill>
                <a:srgbClr val="00FFCC"/>
              </a:solidFill>
              <a:effectLst>
                <a:outerShdw blurRad="38100" dist="38100" dir="2700000" algn="tl">
                  <a:srgbClr val="000000">
                    <a:alpha val="43137"/>
                  </a:srgbClr>
                </a:outerShdw>
              </a:effectLst>
            </a:endParaRPr>
          </a:p>
          <a:p>
            <a:pPr marL="0" indent="0">
              <a:buFont typeface="Wingdings" pitchFamily="2" charset="2"/>
              <a:buNone/>
              <a:defRPr/>
            </a:pPr>
            <a:r>
              <a:rPr lang="es-AR" sz="2000" b="1" dirty="0" smtClean="0">
                <a:solidFill>
                  <a:srgbClr val="00FF00"/>
                </a:solidFill>
                <a:effectLst>
                  <a:outerShdw blurRad="38100" dist="38100" dir="2700000" algn="tl">
                    <a:srgbClr val="000000">
                      <a:alpha val="43137"/>
                    </a:srgbClr>
                  </a:outerShdw>
                </a:effectLst>
              </a:rPr>
              <a:t>“</a:t>
            </a:r>
            <a:r>
              <a:rPr lang="es-AR" sz="2000" b="1" dirty="0">
                <a:solidFill>
                  <a:srgbClr val="00FF00"/>
                </a:solidFill>
                <a:effectLst>
                  <a:outerShdw blurRad="38100" dist="38100" dir="2700000" algn="tl">
                    <a:srgbClr val="000000">
                      <a:alpha val="43137"/>
                    </a:srgbClr>
                  </a:outerShdw>
                </a:effectLst>
              </a:rPr>
              <a:t>Frigerio, Domingo Luis c/Caja de Previsión y Seguro Médico de la </a:t>
            </a:r>
            <a:r>
              <a:rPr lang="es-AR" sz="2000" b="1" dirty="0" err="1">
                <a:solidFill>
                  <a:srgbClr val="00FF00"/>
                </a:solidFill>
                <a:effectLst>
                  <a:outerShdw blurRad="38100" dist="38100" dir="2700000" algn="tl">
                    <a:srgbClr val="000000">
                      <a:alpha val="43137"/>
                    </a:srgbClr>
                  </a:outerShdw>
                </a:effectLst>
              </a:rPr>
              <a:t>Pcia</a:t>
            </a:r>
            <a:r>
              <a:rPr lang="es-AR" sz="2000" b="1" dirty="0">
                <a:solidFill>
                  <a:srgbClr val="00FF00"/>
                </a:solidFill>
                <a:effectLst>
                  <a:outerShdw blurRad="38100" dist="38100" dir="2700000" algn="tl">
                    <a:srgbClr val="000000">
                      <a:alpha val="43137"/>
                    </a:srgbClr>
                  </a:outerShdw>
                </a:effectLst>
              </a:rPr>
              <a:t>. de Bs. As. Diferencia indemnización por </a:t>
            </a:r>
            <a:r>
              <a:rPr lang="es-AR" sz="2000" b="1" dirty="0" smtClean="0">
                <a:solidFill>
                  <a:srgbClr val="00FF00"/>
                </a:solidFill>
                <a:effectLst>
                  <a:outerShdw blurRad="38100" dist="38100" dir="2700000" algn="tl">
                    <a:srgbClr val="000000">
                      <a:alpha val="43137"/>
                    </a:srgbClr>
                  </a:outerShdw>
                </a:effectLst>
              </a:rPr>
              <a:t>despido – 4/6/2003” </a:t>
            </a:r>
          </a:p>
          <a:p>
            <a:pPr marL="0" indent="0">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a:buFont typeface="Wingdings" pitchFamily="2" charset="2"/>
              <a:buNone/>
              <a:defRPr/>
            </a:pPr>
            <a:r>
              <a:rPr lang="es-AR" sz="1800" dirty="0" smtClean="0">
                <a:effectLst>
                  <a:outerShdw blurRad="38100" dist="38100" dir="2700000" algn="tl">
                    <a:srgbClr val="000000">
                      <a:alpha val="43137"/>
                    </a:srgbClr>
                  </a:outerShdw>
                </a:effectLst>
              </a:rPr>
              <a:t>En </a:t>
            </a:r>
            <a:r>
              <a:rPr lang="es-AR" sz="1800" dirty="0">
                <a:effectLst>
                  <a:outerShdw blurRad="38100" dist="38100" dir="2700000" algn="tl">
                    <a:srgbClr val="000000">
                      <a:alpha val="43137"/>
                    </a:srgbClr>
                  </a:outerShdw>
                </a:effectLst>
              </a:rPr>
              <a:t>consecuencia es mi opinión, la indemnización por antigüedad que corresponde pagar al señor Frigerio que continuó sin interrupción trabajando desde su ingreso el 15IX1972 en la Caja de Previsión y Seguro Médico de la Provincia, no obstante que se acogió al beneficio previsional pero sin cese, por lo cual debe determinarse su antigüedad conforme lo decidió el tribunal a quo, o sea computando todo el tiempo de prestación de servicios desde su ingreso el 15IX1972 (art. 245 de la L.C.T.) hasta la fecha en que se produjo su único cese por su despido sin causa del 24VII1998.</a:t>
            </a:r>
          </a:p>
          <a:p>
            <a:pPr marL="0" indent="0">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408046383"/>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eaLnBrk="1" hangingPunct="1">
              <a:defRPr/>
            </a:pPr>
            <a:r>
              <a:rPr lang="es-ES_tradnl" sz="2000" b="1" dirty="0" smtClean="0">
                <a:solidFill>
                  <a:srgbClr val="FFFF00"/>
                </a:solidFill>
                <a:effectLst>
                  <a:outerShdw blurRad="38100" dist="38100" dir="2700000" algn="tl">
                    <a:srgbClr val="000000">
                      <a:alpha val="43137"/>
                    </a:srgbClr>
                  </a:outerShdw>
                </a:effectLst>
              </a:rPr>
              <a:t>DESPIDO POR JUBILACIÓN</a:t>
            </a:r>
            <a:endParaRPr lang="es-MX" sz="2000" b="1" dirty="0" smtClean="0">
              <a:solidFill>
                <a:srgbClr val="FFFF00"/>
              </a:solidFill>
              <a:effectLst>
                <a:outerShdw blurRad="38100" dist="38100" dir="2700000" algn="tl">
                  <a:srgbClr val="000000">
                    <a:alpha val="43137"/>
                  </a:srgbClr>
                </a:outerShdw>
              </a:effectLst>
            </a:endParaRPr>
          </a:p>
        </p:txBody>
      </p:sp>
      <p:sp>
        <p:nvSpPr>
          <p:cNvPr id="128003" name="Rectangle 3"/>
          <p:cNvSpPr>
            <a:spLocks noGrp="1" noChangeArrowheads="1"/>
          </p:cNvSpPr>
          <p:nvPr>
            <p:ph type="body" idx="1"/>
          </p:nvPr>
        </p:nvSpPr>
        <p:spPr>
          <a:xfrm>
            <a:off x="457200" y="1052513"/>
            <a:ext cx="8377238" cy="5805487"/>
          </a:xfrm>
        </p:spPr>
        <p:txBody>
          <a:bodyPr/>
          <a:lstStyle/>
          <a:p>
            <a:pPr marL="0" indent="0">
              <a:buFont typeface="Wingdings" pitchFamily="2" charset="2"/>
              <a:buNone/>
              <a:defRPr/>
            </a:pPr>
            <a:r>
              <a:rPr lang="es-MX" sz="2000" b="1" dirty="0" smtClean="0">
                <a:solidFill>
                  <a:srgbClr val="00FFCC"/>
                </a:solidFill>
                <a:effectLst>
                  <a:outerShdw blurRad="38100" dist="38100" dir="2700000" algn="tl">
                    <a:srgbClr val="000000">
                      <a:alpha val="43137"/>
                    </a:srgbClr>
                  </a:outerShdw>
                </a:effectLst>
              </a:rPr>
              <a:t>SUPREMA CORTE DE LA PROVINCIA DE BUENOS AIRES</a:t>
            </a:r>
            <a:endParaRPr lang="es-AR" sz="2000" b="1" dirty="0" smtClean="0">
              <a:solidFill>
                <a:srgbClr val="00FFCC"/>
              </a:solidFill>
              <a:effectLst>
                <a:outerShdw blurRad="38100" dist="38100" dir="2700000" algn="tl">
                  <a:srgbClr val="000000">
                    <a:alpha val="43137"/>
                  </a:srgbClr>
                </a:outerShdw>
              </a:effectLst>
            </a:endParaRPr>
          </a:p>
          <a:p>
            <a:pPr marL="0" indent="0">
              <a:buFont typeface="Wingdings" pitchFamily="2" charset="2"/>
              <a:buNone/>
              <a:defRPr/>
            </a:pPr>
            <a:r>
              <a:rPr lang="es-AR" sz="2000" b="1" dirty="0" smtClean="0">
                <a:solidFill>
                  <a:srgbClr val="FFFF19"/>
                </a:solidFill>
                <a:effectLst>
                  <a:outerShdw blurRad="38100" dist="38100" dir="2700000" algn="tl">
                    <a:srgbClr val="000000">
                      <a:alpha val="43137"/>
                    </a:srgbClr>
                  </a:outerShdw>
                </a:effectLst>
              </a:rPr>
              <a:t>"</a:t>
            </a:r>
            <a:r>
              <a:rPr lang="es-AR" sz="2000" b="1" dirty="0" err="1" smtClean="0">
                <a:solidFill>
                  <a:srgbClr val="FFFF19"/>
                </a:solidFill>
                <a:effectLst>
                  <a:outerShdw blurRad="38100" dist="38100" dir="2700000" algn="tl">
                    <a:srgbClr val="000000">
                      <a:alpha val="43137"/>
                    </a:srgbClr>
                  </a:outerShdw>
                </a:effectLst>
              </a:rPr>
              <a:t>Maciel</a:t>
            </a:r>
            <a:r>
              <a:rPr lang="es-AR" sz="2000" b="1" dirty="0" smtClean="0">
                <a:solidFill>
                  <a:srgbClr val="FFFF19"/>
                </a:solidFill>
                <a:effectLst>
                  <a:outerShdw blurRad="38100" dist="38100" dir="2700000" algn="tl">
                    <a:srgbClr val="000000">
                      <a:alpha val="43137"/>
                    </a:srgbClr>
                  </a:outerShdw>
                </a:effectLst>
              </a:rPr>
              <a:t>, Jorge c/ Argón S.A. Enfermedad profesional – 5/5/2010”</a:t>
            </a:r>
          </a:p>
          <a:p>
            <a:pPr>
              <a:buNone/>
            </a:pPr>
            <a:endParaRPr lang="es-AR" sz="1800" dirty="0" smtClean="0">
              <a:effectLst>
                <a:outerShdw blurRad="38100" dist="38100" dir="2700000" algn="tl">
                  <a:srgbClr val="000000">
                    <a:alpha val="43137"/>
                  </a:srgbClr>
                </a:outerShdw>
              </a:effectLst>
            </a:endParaRPr>
          </a:p>
          <a:p>
            <a:pPr>
              <a:buNone/>
            </a:pPr>
            <a:r>
              <a:rPr lang="es-AR" sz="1800" dirty="0" smtClean="0">
                <a:effectLst>
                  <a:outerShdw blurRad="38100" dist="38100" dir="2700000" algn="tl">
                    <a:srgbClr val="000000">
                      <a:alpha val="43137"/>
                    </a:srgbClr>
                  </a:outerShdw>
                </a:effectLst>
              </a:rPr>
              <a:t>En </a:t>
            </a:r>
            <a:r>
              <a:rPr lang="es-AR" sz="1800" dirty="0">
                <a:effectLst>
                  <a:outerShdw blurRad="38100" dist="38100" dir="2700000" algn="tl">
                    <a:srgbClr val="000000">
                      <a:alpha val="43137"/>
                    </a:srgbClr>
                  </a:outerShdw>
                </a:effectLst>
              </a:rPr>
              <a:t>consecuencia es mi opinión, la indemnización por antigüedad que corresponde </a:t>
            </a:r>
            <a:endParaRPr lang="es-AR" sz="1800" dirty="0" smtClean="0">
              <a:effectLst>
                <a:outerShdw blurRad="38100" dist="38100" dir="2700000" algn="tl">
                  <a:srgbClr val="000000">
                    <a:alpha val="43137"/>
                  </a:srgbClr>
                </a:outerShdw>
              </a:effectLst>
            </a:endParaRPr>
          </a:p>
          <a:p>
            <a:pPr>
              <a:buNone/>
            </a:pPr>
            <a:r>
              <a:rPr lang="es-AR" sz="1800" dirty="0" smtClean="0">
                <a:effectLst>
                  <a:outerShdw blurRad="38100" dist="38100" dir="2700000" algn="tl">
                    <a:srgbClr val="000000">
                      <a:alpha val="43137"/>
                    </a:srgbClr>
                  </a:outerShdw>
                </a:effectLst>
              </a:rPr>
              <a:t>Adhiero al voto del juez de primer término, dejando expresamente señalado que </a:t>
            </a:r>
          </a:p>
          <a:p>
            <a:pPr>
              <a:buNone/>
            </a:pPr>
            <a:r>
              <a:rPr lang="es-AR" sz="1800" dirty="0" smtClean="0">
                <a:effectLst>
                  <a:outerShdw blurRad="38100" dist="38100" dir="2700000" algn="tl">
                    <a:srgbClr val="000000">
                      <a:alpha val="43137"/>
                    </a:srgbClr>
                  </a:outerShdw>
                </a:effectLst>
              </a:rPr>
              <a:t>con ello, y específicamente en lo que respecta a la solución dada a la temática que </a:t>
            </a:r>
          </a:p>
          <a:p>
            <a:pPr>
              <a:buNone/>
            </a:pPr>
            <a:r>
              <a:rPr lang="es-AR" sz="1800" dirty="0" smtClean="0">
                <a:effectLst>
                  <a:outerShdw blurRad="38100" dist="38100" dir="2700000" algn="tl">
                    <a:srgbClr val="000000">
                      <a:alpha val="43137"/>
                    </a:srgbClr>
                  </a:outerShdw>
                </a:effectLst>
              </a:rPr>
              <a:t>aborda el colega en el punto III.3, se muda la posición distinta que esta Corte </a:t>
            </a:r>
          </a:p>
          <a:p>
            <a:pPr>
              <a:buNone/>
            </a:pPr>
            <a:r>
              <a:rPr lang="es-AR" sz="1800" dirty="0" smtClean="0">
                <a:effectLst>
                  <a:outerShdw blurRad="38100" dist="38100" dir="2700000" algn="tl">
                    <a:srgbClr val="000000">
                      <a:alpha val="43137"/>
                    </a:srgbClr>
                  </a:outerShdw>
                </a:effectLst>
              </a:rPr>
              <a:t>sostuviera al votar en las causas L. 78.989, "Frigerio", </a:t>
            </a:r>
            <a:r>
              <a:rPr lang="es-AR" sz="1800" dirty="0" err="1" smtClean="0">
                <a:effectLst>
                  <a:outerShdw blurRad="38100" dist="38100" dir="2700000" algn="tl">
                    <a:srgbClr val="000000">
                      <a:alpha val="43137"/>
                    </a:srgbClr>
                  </a:outerShdw>
                </a:effectLst>
              </a:rPr>
              <a:t>sent</a:t>
            </a:r>
            <a:r>
              <a:rPr lang="es-AR" sz="1800" dirty="0" smtClean="0">
                <a:effectLst>
                  <a:outerShdw blurRad="38100" dist="38100" dir="2700000" algn="tl">
                    <a:srgbClr val="000000">
                      <a:alpha val="43137"/>
                    </a:srgbClr>
                  </a:outerShdw>
                </a:effectLst>
              </a:rPr>
              <a:t>. del 4-VI-2003 y L. </a:t>
            </a:r>
          </a:p>
          <a:p>
            <a:pPr>
              <a:buNone/>
            </a:pPr>
            <a:r>
              <a:rPr lang="es-AR" sz="1800" dirty="0" smtClean="0">
                <a:effectLst>
                  <a:outerShdw blurRad="38100" dist="38100" dir="2700000" algn="tl">
                    <a:srgbClr val="000000">
                      <a:alpha val="43137"/>
                    </a:srgbClr>
                  </a:outerShdw>
                </a:effectLst>
              </a:rPr>
              <a:t>87.744, "Herrera", </a:t>
            </a:r>
            <a:r>
              <a:rPr lang="es-AR" sz="1800" dirty="0" err="1" smtClean="0">
                <a:effectLst>
                  <a:outerShdw blurRad="38100" dist="38100" dir="2700000" algn="tl">
                    <a:srgbClr val="000000">
                      <a:alpha val="43137"/>
                    </a:srgbClr>
                  </a:outerShdw>
                </a:effectLst>
              </a:rPr>
              <a:t>sent</a:t>
            </a:r>
            <a:r>
              <a:rPr lang="es-AR" sz="1800" dirty="0" smtClean="0">
                <a:effectLst>
                  <a:outerShdw blurRad="38100" dist="38100" dir="2700000" algn="tl">
                    <a:srgbClr val="000000">
                      <a:alpha val="43137"/>
                    </a:srgbClr>
                  </a:outerShdw>
                </a:effectLst>
              </a:rPr>
              <a:t>. del 1-IV-2004, temperamento del cual participé. </a:t>
            </a:r>
          </a:p>
          <a:p>
            <a:pPr>
              <a:buNone/>
            </a:pPr>
            <a:endParaRPr lang="es-AR" sz="1800" dirty="0" smtClean="0">
              <a:effectLst>
                <a:outerShdw blurRad="38100" dist="38100" dir="2700000" algn="tl">
                  <a:srgbClr val="000000">
                    <a:alpha val="43137"/>
                  </a:srgbClr>
                </a:outerShdw>
              </a:effectLst>
            </a:endParaRPr>
          </a:p>
          <a:p>
            <a:pPr>
              <a:buNone/>
            </a:pPr>
            <a:r>
              <a:rPr lang="es-AR" sz="1800" dirty="0" smtClean="0">
                <a:effectLst>
                  <a:outerShdw blurRad="38100" dist="38100" dir="2700000" algn="tl">
                    <a:srgbClr val="000000">
                      <a:alpha val="43137"/>
                    </a:srgbClr>
                  </a:outerShdw>
                </a:effectLst>
              </a:rPr>
              <a:t>De mi parte, un renovado análisis de la problemática involucrada me convence </a:t>
            </a:r>
          </a:p>
          <a:p>
            <a:pPr>
              <a:buNone/>
            </a:pPr>
            <a:r>
              <a:rPr lang="es-AR" sz="1800" dirty="0" smtClean="0">
                <a:effectLst>
                  <a:outerShdw blurRad="38100" dist="38100" dir="2700000" algn="tl">
                    <a:srgbClr val="000000">
                      <a:alpha val="43137"/>
                    </a:srgbClr>
                  </a:outerShdw>
                </a:effectLst>
              </a:rPr>
              <a:t>del acierto que lleva computar a los fines de la indemnización por despido que </a:t>
            </a:r>
          </a:p>
          <a:p>
            <a:pPr>
              <a:buNone/>
            </a:pPr>
            <a:r>
              <a:rPr lang="es-AR" sz="1800" dirty="0" smtClean="0">
                <a:effectLst>
                  <a:outerShdw blurRad="38100" dist="38100" dir="2700000" algn="tl">
                    <a:srgbClr val="000000">
                      <a:alpha val="43137"/>
                    </a:srgbClr>
                  </a:outerShdw>
                </a:effectLst>
              </a:rPr>
              <a:t>corresponde abonar al trabajador que obtuvo ‑sin registro del cese de la relación de </a:t>
            </a:r>
          </a:p>
          <a:p>
            <a:pPr>
              <a:buNone/>
            </a:pPr>
            <a:r>
              <a:rPr lang="es-AR" sz="1800" dirty="0" smtClean="0">
                <a:effectLst>
                  <a:outerShdw blurRad="38100" dist="38100" dir="2700000" algn="tl">
                    <a:srgbClr val="000000">
                      <a:alpha val="43137"/>
                    </a:srgbClr>
                  </a:outerShdw>
                </a:effectLst>
              </a:rPr>
              <a:t>trabajo‑ el beneficio previsional, únicamente la antigüedad que hubiere adquirido </a:t>
            </a:r>
          </a:p>
          <a:p>
            <a:pPr>
              <a:buNone/>
            </a:pPr>
            <a:r>
              <a:rPr lang="es-AR" sz="1800" dirty="0" smtClean="0">
                <a:effectLst>
                  <a:outerShdw blurRad="38100" dist="38100" dir="2700000" algn="tl">
                    <a:srgbClr val="000000">
                      <a:alpha val="43137"/>
                    </a:srgbClr>
                  </a:outerShdw>
                </a:effectLst>
              </a:rPr>
              <a:t>con posterioridad a la concesión de la prestación previsional.</a:t>
            </a:r>
          </a:p>
          <a:p>
            <a:pPr marL="0" indent="0">
              <a:buFont typeface="Wingdings" pitchFamily="2" charset="2"/>
              <a:buNone/>
              <a:defRPr/>
            </a:pPr>
            <a:endParaRPr lang="es-AR" sz="1800" dirty="0">
              <a:effectLst>
                <a:outerShdw blurRad="38100" dist="38100" dir="2700000" algn="tl">
                  <a:srgbClr val="000000">
                    <a:alpha val="43137"/>
                  </a:srgbClr>
                </a:outerShdw>
              </a:effectLst>
            </a:endParaRPr>
          </a:p>
          <a:p>
            <a:pPr marL="0" indent="0">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64329368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a:defRPr/>
            </a:pPr>
            <a:r>
              <a:rPr lang="es-ES_tradnl" sz="2000" b="1" dirty="0" smtClean="0">
                <a:solidFill>
                  <a:srgbClr val="FFFF00"/>
                </a:solidFill>
                <a:effectLst>
                  <a:outerShdw blurRad="38100" dist="38100" dir="2700000" algn="tl">
                    <a:srgbClr val="000000">
                      <a:alpha val="43137"/>
                    </a:srgbClr>
                  </a:outerShdw>
                </a:effectLst>
              </a:rPr>
              <a:t>DESPIDO POR JUBILACIÓN</a:t>
            </a:r>
            <a:endParaRPr lang="es-MX" sz="2000" b="1" dirty="0" smtClean="0">
              <a:solidFill>
                <a:srgbClr val="FFFF00"/>
              </a:solidFill>
              <a:effectLst>
                <a:outerShdw blurRad="38100" dist="38100" dir="2700000" algn="tl">
                  <a:srgbClr val="000000">
                    <a:alpha val="43137"/>
                  </a:srgbClr>
                </a:outerShdw>
              </a:effectLst>
            </a:endParaRPr>
          </a:p>
        </p:txBody>
      </p:sp>
      <p:sp>
        <p:nvSpPr>
          <p:cNvPr id="128003" name="Rectangle 3"/>
          <p:cNvSpPr>
            <a:spLocks noGrp="1" noChangeArrowheads="1"/>
          </p:cNvSpPr>
          <p:nvPr>
            <p:ph type="body" idx="1"/>
          </p:nvPr>
        </p:nvSpPr>
        <p:spPr>
          <a:xfrm>
            <a:off x="457200" y="1052513"/>
            <a:ext cx="8377238" cy="5805487"/>
          </a:xfrm>
        </p:spPr>
        <p:txBody>
          <a:bodyPr>
            <a:normAutofit/>
          </a:bodyPr>
          <a:lstStyle/>
          <a:p>
            <a:pPr marL="0" indent="0">
              <a:buFont typeface="Wingdings" pitchFamily="2" charset="2"/>
              <a:buNone/>
              <a:defRPr/>
            </a:pPr>
            <a:r>
              <a:rPr lang="es-MX" sz="2000" b="1" dirty="0" smtClean="0">
                <a:solidFill>
                  <a:srgbClr val="00FFCC"/>
                </a:solidFill>
                <a:effectLst>
                  <a:outerShdw blurRad="38100" dist="38100" dir="2700000" algn="tl">
                    <a:srgbClr val="000000">
                      <a:alpha val="43137"/>
                    </a:srgbClr>
                  </a:outerShdw>
                </a:effectLst>
              </a:rPr>
              <a:t>SUPREMA CORTE DE LA PROVINCIA DE BUENOS AIRES</a:t>
            </a:r>
            <a:endParaRPr lang="es-AR" sz="2000" b="1" dirty="0" smtClean="0">
              <a:solidFill>
                <a:srgbClr val="00FFCC"/>
              </a:solidFill>
              <a:effectLst>
                <a:outerShdw blurRad="38100" dist="38100" dir="2700000" algn="tl">
                  <a:srgbClr val="000000">
                    <a:alpha val="43137"/>
                  </a:srgbClr>
                </a:outerShdw>
              </a:effectLst>
            </a:endParaRPr>
          </a:p>
          <a:p>
            <a:pPr marL="0" indent="0">
              <a:buFont typeface="Wingdings" pitchFamily="2" charset="2"/>
              <a:buNone/>
              <a:defRPr/>
            </a:pPr>
            <a:r>
              <a:rPr lang="es-AR" sz="2000" b="1" dirty="0" smtClean="0">
                <a:solidFill>
                  <a:srgbClr val="FFFF19"/>
                </a:solidFill>
                <a:effectLst>
                  <a:outerShdw blurRad="38100" dist="38100" dir="2700000" algn="tl">
                    <a:srgbClr val="000000">
                      <a:alpha val="43137"/>
                    </a:srgbClr>
                  </a:outerShdw>
                </a:effectLst>
              </a:rPr>
              <a:t>"</a:t>
            </a:r>
            <a:r>
              <a:rPr lang="es-AR" sz="2000" b="1" dirty="0" err="1" smtClean="0">
                <a:solidFill>
                  <a:srgbClr val="FFFF19"/>
                </a:solidFill>
                <a:effectLst>
                  <a:outerShdw blurRad="38100" dist="38100" dir="2700000" algn="tl">
                    <a:srgbClr val="000000">
                      <a:alpha val="43137"/>
                    </a:srgbClr>
                  </a:outerShdw>
                </a:effectLst>
              </a:rPr>
              <a:t>Maciel</a:t>
            </a:r>
            <a:r>
              <a:rPr lang="es-AR" sz="2000" b="1" dirty="0" smtClean="0">
                <a:solidFill>
                  <a:srgbClr val="FFFF19"/>
                </a:solidFill>
                <a:effectLst>
                  <a:outerShdw blurRad="38100" dist="38100" dir="2700000" algn="tl">
                    <a:srgbClr val="000000">
                      <a:alpha val="43137"/>
                    </a:srgbClr>
                  </a:outerShdw>
                </a:effectLst>
              </a:rPr>
              <a:t>, Jorge c/ Argón S.A. Enfermedad profesional – 5/5/2010”</a:t>
            </a:r>
          </a:p>
          <a:p>
            <a:pPr>
              <a:buNone/>
            </a:pPr>
            <a:endParaRPr lang="es-AR" sz="1800" dirty="0" smtClean="0">
              <a:effectLst>
                <a:outerShdw blurRad="38100" dist="38100" dir="2700000" algn="tl">
                  <a:srgbClr val="000000">
                    <a:alpha val="43137"/>
                  </a:srgbClr>
                </a:outerShdw>
              </a:effectLst>
            </a:endParaRPr>
          </a:p>
          <a:p>
            <a:pPr>
              <a:buNone/>
            </a:pPr>
            <a:r>
              <a:rPr lang="es-AR" sz="1800" dirty="0" smtClean="0">
                <a:effectLst>
                  <a:outerShdw blurRad="38100" dist="38100" dir="2700000" algn="tl">
                    <a:srgbClr val="000000">
                      <a:alpha val="43137"/>
                    </a:srgbClr>
                  </a:outerShdw>
                </a:effectLst>
              </a:rPr>
              <a:t>Para concluir de la manera expuesta resulta esencial interpretar la norma prevista </a:t>
            </a:r>
          </a:p>
          <a:p>
            <a:pPr>
              <a:buNone/>
            </a:pPr>
            <a:r>
              <a:rPr lang="es-AR" sz="1800" dirty="0" smtClean="0">
                <a:effectLst>
                  <a:outerShdw blurRad="38100" dist="38100" dir="2700000" algn="tl">
                    <a:srgbClr val="000000">
                      <a:alpha val="43137"/>
                    </a:srgbClr>
                  </a:outerShdw>
                </a:effectLst>
              </a:rPr>
              <a:t>en el actual art. 253 de la Ley de Contrato de Trabajo en el contexto del capítulo que </a:t>
            </a:r>
          </a:p>
          <a:p>
            <a:pPr>
              <a:buNone/>
            </a:pPr>
            <a:r>
              <a:rPr lang="es-AR" sz="1800" dirty="0" smtClean="0">
                <a:effectLst>
                  <a:outerShdw blurRad="38100" dist="38100" dir="2700000" algn="tl">
                    <a:srgbClr val="000000">
                      <a:alpha val="43137"/>
                    </a:srgbClr>
                  </a:outerShdw>
                </a:effectLst>
              </a:rPr>
              <a:t>le sirve de marco, esto es la extinción del contrato de trabajo por jubilación del </a:t>
            </a:r>
          </a:p>
          <a:p>
            <a:pPr>
              <a:buNone/>
            </a:pPr>
            <a:r>
              <a:rPr lang="es-AR" sz="1800" dirty="0" smtClean="0">
                <a:effectLst>
                  <a:outerShdw blurRad="38100" dist="38100" dir="2700000" algn="tl">
                    <a:srgbClr val="000000">
                      <a:alpha val="43137"/>
                    </a:srgbClr>
                  </a:outerShdw>
                </a:effectLst>
              </a:rPr>
              <a:t>trabajador. </a:t>
            </a:r>
          </a:p>
          <a:p>
            <a:pPr>
              <a:buNone/>
            </a:pPr>
            <a:endParaRPr lang="es-AR" sz="1800" dirty="0" smtClean="0">
              <a:effectLst>
                <a:outerShdw blurRad="38100" dist="38100" dir="2700000" algn="tl">
                  <a:srgbClr val="000000">
                    <a:alpha val="43137"/>
                  </a:srgbClr>
                </a:outerShdw>
              </a:effectLst>
            </a:endParaRPr>
          </a:p>
          <a:p>
            <a:pPr>
              <a:buNone/>
            </a:pPr>
            <a:r>
              <a:rPr lang="es-AR" sz="1800" dirty="0" smtClean="0">
                <a:effectLst>
                  <a:outerShdw blurRad="38100" dist="38100" dir="2700000" algn="tl">
                    <a:srgbClr val="000000">
                      <a:alpha val="43137"/>
                    </a:srgbClr>
                  </a:outerShdw>
                </a:effectLst>
              </a:rPr>
              <a:t>En esa línea no puede dejar de tenerse presente que el art. 252 que abre ese Capítulo </a:t>
            </a:r>
          </a:p>
          <a:p>
            <a:pPr>
              <a:buNone/>
            </a:pPr>
            <a:r>
              <a:rPr lang="es-AR" sz="1800" dirty="0" smtClean="0">
                <a:effectLst>
                  <a:outerShdw blurRad="38100" dist="38100" dir="2700000" algn="tl">
                    <a:srgbClr val="000000">
                      <a:alpha val="43137"/>
                    </a:srgbClr>
                  </a:outerShdw>
                </a:effectLst>
              </a:rPr>
              <a:t>X del Título X de la Ley de Contrato de Trabajo establece que la extinción del </a:t>
            </a:r>
          </a:p>
          <a:p>
            <a:pPr>
              <a:buNone/>
            </a:pPr>
            <a:r>
              <a:rPr lang="es-AR" sz="1800" dirty="0" smtClean="0">
                <a:effectLst>
                  <a:outerShdw blurRad="38100" dist="38100" dir="2700000" algn="tl">
                    <a:srgbClr val="000000">
                      <a:alpha val="43137"/>
                    </a:srgbClr>
                  </a:outerShdw>
                </a:effectLst>
              </a:rPr>
              <a:t>contrato de trabajo por concesión del beneficio previsional excluye la procedencia </a:t>
            </a:r>
          </a:p>
          <a:p>
            <a:pPr>
              <a:buNone/>
            </a:pPr>
            <a:r>
              <a:rPr lang="es-AR" sz="1800" dirty="0" smtClean="0">
                <a:effectLst>
                  <a:outerShdw blurRad="38100" dist="38100" dir="2700000" algn="tl">
                    <a:srgbClr val="000000">
                      <a:alpha val="43137"/>
                    </a:srgbClr>
                  </a:outerShdw>
                </a:effectLst>
              </a:rPr>
              <a:t>de la indemnización por antigüedad.</a:t>
            </a:r>
          </a:p>
          <a:p>
            <a:pPr marL="0" indent="0">
              <a:buFont typeface="Wingdings" pitchFamily="2" charset="2"/>
              <a:buNone/>
              <a:defRPr/>
            </a:pPr>
            <a:endParaRPr lang="es-AR" sz="1800" dirty="0">
              <a:effectLst>
                <a:outerShdw blurRad="38100" dist="38100" dir="2700000" algn="tl">
                  <a:srgbClr val="000000">
                    <a:alpha val="43137"/>
                  </a:srgbClr>
                </a:outerShdw>
              </a:effectLst>
            </a:endParaRPr>
          </a:p>
          <a:p>
            <a:pPr marL="0" indent="0">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31976834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eaLnBrk="1" hangingPunct="1">
              <a:defRPr/>
            </a:pPr>
            <a:r>
              <a:rPr lang="es-ES_tradnl" sz="2000" b="1" dirty="0" smtClean="0">
                <a:solidFill>
                  <a:srgbClr val="FFFF00"/>
                </a:solidFill>
                <a:effectLst>
                  <a:outerShdw blurRad="38100" dist="38100" dir="2700000" algn="tl">
                    <a:srgbClr val="000000">
                      <a:alpha val="43137"/>
                    </a:srgbClr>
                  </a:outerShdw>
                </a:effectLst>
              </a:rPr>
              <a:t>DESPIDO POR JUBILACIÓN</a:t>
            </a:r>
            <a:endParaRPr lang="es-MX" sz="2000" b="1" dirty="0" smtClean="0">
              <a:solidFill>
                <a:srgbClr val="FFFF00"/>
              </a:solidFill>
              <a:effectLst>
                <a:outerShdw blurRad="38100" dist="38100" dir="2700000" algn="tl">
                  <a:srgbClr val="000000">
                    <a:alpha val="43137"/>
                  </a:srgbClr>
                </a:outerShdw>
              </a:effectLst>
            </a:endParaRPr>
          </a:p>
        </p:txBody>
      </p:sp>
      <p:sp>
        <p:nvSpPr>
          <p:cNvPr id="128003" name="Rectangle 3"/>
          <p:cNvSpPr>
            <a:spLocks noGrp="1" noChangeArrowheads="1"/>
          </p:cNvSpPr>
          <p:nvPr>
            <p:ph type="body" idx="1"/>
          </p:nvPr>
        </p:nvSpPr>
        <p:spPr>
          <a:xfrm>
            <a:off x="457200" y="1052513"/>
            <a:ext cx="8377238" cy="5805487"/>
          </a:xfrm>
        </p:spPr>
        <p:txBody>
          <a:bodyPr>
            <a:normAutofit/>
          </a:bodyPr>
          <a:lstStyle/>
          <a:p>
            <a:pPr marL="0" indent="0">
              <a:buFont typeface="Wingdings" pitchFamily="2" charset="2"/>
              <a:buNone/>
              <a:defRPr/>
            </a:pPr>
            <a:r>
              <a:rPr lang="es-MX" sz="2000" b="1" dirty="0" smtClean="0">
                <a:solidFill>
                  <a:srgbClr val="00FFCC"/>
                </a:solidFill>
                <a:effectLst>
                  <a:outerShdw blurRad="38100" dist="38100" dir="2700000" algn="tl">
                    <a:srgbClr val="000000">
                      <a:alpha val="43137"/>
                    </a:srgbClr>
                  </a:outerShdw>
                </a:effectLst>
              </a:rPr>
              <a:t>SUPREMA CORTE DE LA PROVINCIA DE BUENOS AIRES</a:t>
            </a:r>
            <a:endParaRPr lang="es-AR" sz="2000" b="1" dirty="0" smtClean="0">
              <a:solidFill>
                <a:srgbClr val="00FFCC"/>
              </a:solidFill>
              <a:effectLst>
                <a:outerShdw blurRad="38100" dist="38100" dir="2700000" algn="tl">
                  <a:srgbClr val="000000">
                    <a:alpha val="43137"/>
                  </a:srgbClr>
                </a:outerShdw>
              </a:effectLst>
            </a:endParaRPr>
          </a:p>
          <a:p>
            <a:pPr marL="0" indent="0">
              <a:buFont typeface="Wingdings" pitchFamily="2" charset="2"/>
              <a:buNone/>
              <a:defRPr/>
            </a:pPr>
            <a:r>
              <a:rPr lang="es-AR" sz="2000" b="1" dirty="0" smtClean="0">
                <a:solidFill>
                  <a:srgbClr val="FFFF19"/>
                </a:solidFill>
                <a:effectLst>
                  <a:outerShdw blurRad="38100" dist="38100" dir="2700000" algn="tl">
                    <a:srgbClr val="000000">
                      <a:alpha val="43137"/>
                    </a:srgbClr>
                  </a:outerShdw>
                </a:effectLst>
              </a:rPr>
              <a:t>"</a:t>
            </a:r>
            <a:r>
              <a:rPr lang="es-AR" sz="2000" b="1" dirty="0" err="1" smtClean="0">
                <a:solidFill>
                  <a:srgbClr val="FFFF19"/>
                </a:solidFill>
                <a:effectLst>
                  <a:outerShdw blurRad="38100" dist="38100" dir="2700000" algn="tl">
                    <a:srgbClr val="000000">
                      <a:alpha val="43137"/>
                    </a:srgbClr>
                  </a:outerShdw>
                </a:effectLst>
              </a:rPr>
              <a:t>Maciel</a:t>
            </a:r>
            <a:r>
              <a:rPr lang="es-AR" sz="2000" b="1" dirty="0" smtClean="0">
                <a:solidFill>
                  <a:srgbClr val="FFFF19"/>
                </a:solidFill>
                <a:effectLst>
                  <a:outerShdw blurRad="38100" dist="38100" dir="2700000" algn="tl">
                    <a:srgbClr val="000000">
                      <a:alpha val="43137"/>
                    </a:srgbClr>
                  </a:outerShdw>
                </a:effectLst>
              </a:rPr>
              <a:t>, Jorge c/ Argón S.A. Enfermedad profesional – 5/5/2010”</a:t>
            </a:r>
          </a:p>
          <a:p>
            <a:pPr>
              <a:buNone/>
            </a:pPr>
            <a:endParaRPr lang="es-AR" sz="1800" dirty="0" smtClean="0">
              <a:effectLst>
                <a:outerShdw blurRad="38100" dist="38100" dir="2700000" algn="tl">
                  <a:srgbClr val="000000">
                    <a:alpha val="43137"/>
                  </a:srgbClr>
                </a:outerShdw>
              </a:effectLst>
            </a:endParaRPr>
          </a:p>
          <a:p>
            <a:pPr>
              <a:buNone/>
            </a:pPr>
            <a:r>
              <a:rPr lang="es-AR" sz="1800" dirty="0" smtClean="0">
                <a:effectLst>
                  <a:outerShdw blurRad="38100" dist="38100" dir="2700000" algn="tl">
                    <a:srgbClr val="000000">
                      <a:alpha val="43137"/>
                    </a:srgbClr>
                  </a:outerShdw>
                </a:effectLst>
              </a:rPr>
              <a:t>Y todo ello claro, bajo la compatibilidad entre la percepción de un haber jubilatorio </a:t>
            </a:r>
          </a:p>
          <a:p>
            <a:pPr>
              <a:buNone/>
            </a:pPr>
            <a:r>
              <a:rPr lang="es-AR" sz="1800" dirty="0" smtClean="0">
                <a:effectLst>
                  <a:outerShdw blurRad="38100" dist="38100" dir="2700000" algn="tl">
                    <a:srgbClr val="000000">
                      <a:alpha val="43137"/>
                    </a:srgbClr>
                  </a:outerShdw>
                </a:effectLst>
              </a:rPr>
              <a:t>(fuera de los supuestos de prestaciones por invalidez u aquéllas derivadas de </a:t>
            </a:r>
          </a:p>
          <a:p>
            <a:pPr>
              <a:buNone/>
            </a:pPr>
            <a:r>
              <a:rPr lang="es-AR" sz="1800" dirty="0" smtClean="0">
                <a:effectLst>
                  <a:outerShdw blurRad="38100" dist="38100" dir="2700000" algn="tl">
                    <a:srgbClr val="000000">
                      <a:alpha val="43137"/>
                    </a:srgbClr>
                  </a:outerShdw>
                </a:effectLst>
              </a:rPr>
              <a:t>regímenes para quienes prestaron servicios en "tareas penosas, riesgosas e </a:t>
            </a:r>
          </a:p>
          <a:p>
            <a:pPr>
              <a:buNone/>
            </a:pPr>
            <a:r>
              <a:rPr lang="es-AR" sz="1800" dirty="0" smtClean="0">
                <a:effectLst>
                  <a:outerShdw blurRad="38100" dist="38100" dir="2700000" algn="tl">
                    <a:srgbClr val="000000">
                      <a:alpha val="43137"/>
                    </a:srgbClr>
                  </a:outerShdw>
                </a:effectLst>
              </a:rPr>
              <a:t>insalubres, determinantes de vejez o agotamiento prematuro") y la actividad en </a:t>
            </a:r>
          </a:p>
          <a:p>
            <a:pPr>
              <a:buNone/>
            </a:pPr>
            <a:r>
              <a:rPr lang="es-AR" sz="1800" dirty="0" smtClean="0">
                <a:effectLst>
                  <a:outerShdw blurRad="38100" dist="38100" dir="2700000" algn="tl">
                    <a:srgbClr val="000000">
                      <a:alpha val="43137"/>
                    </a:srgbClr>
                  </a:outerShdw>
                </a:effectLst>
              </a:rPr>
              <a:t>relación de dependencia, y que se consagra como regla en el ámbito de la previsión </a:t>
            </a:r>
          </a:p>
          <a:p>
            <a:pPr>
              <a:buNone/>
            </a:pPr>
            <a:r>
              <a:rPr lang="es-AR" sz="1800" dirty="0" smtClean="0">
                <a:effectLst>
                  <a:outerShdw blurRad="38100" dist="38100" dir="2700000" algn="tl">
                    <a:srgbClr val="000000">
                      <a:alpha val="43137"/>
                    </a:srgbClr>
                  </a:outerShdw>
                </a:effectLst>
              </a:rPr>
              <a:t>social a partir de las reformas introducidas en el año 1995 por la ley 24.463 (B.O., 30-</a:t>
            </a:r>
          </a:p>
          <a:p>
            <a:pPr>
              <a:buNone/>
            </a:pPr>
            <a:r>
              <a:rPr lang="es-AR" sz="1800" dirty="0" smtClean="0">
                <a:effectLst>
                  <a:outerShdw blurRad="38100" dist="38100" dir="2700000" algn="tl">
                    <a:srgbClr val="000000">
                      <a:alpha val="43137"/>
                    </a:srgbClr>
                  </a:outerShdw>
                </a:effectLst>
              </a:rPr>
              <a:t>III-1995).</a:t>
            </a:r>
          </a:p>
          <a:p>
            <a:pPr>
              <a:buNone/>
            </a:pPr>
            <a:endParaRPr lang="es-AR" sz="1800" dirty="0" smtClean="0">
              <a:effectLst>
                <a:outerShdw blurRad="38100" dist="38100" dir="2700000" algn="tl">
                  <a:srgbClr val="000000">
                    <a:alpha val="43137"/>
                  </a:srgbClr>
                </a:outerShdw>
              </a:effectLst>
            </a:endParaRPr>
          </a:p>
          <a:p>
            <a:pPr>
              <a:buNone/>
            </a:pPr>
            <a:r>
              <a:rPr lang="es-AR" sz="1800" dirty="0" smtClean="0">
                <a:effectLst>
                  <a:outerShdw blurRad="38100" dist="38100" dir="2700000" algn="tl">
                    <a:srgbClr val="000000">
                      <a:alpha val="43137"/>
                    </a:srgbClr>
                  </a:outerShdw>
                </a:effectLst>
              </a:rPr>
              <a:t>Por lo expuesto, y reiterando mi adhesión al juez de primer voto, doy el mío por la </a:t>
            </a:r>
          </a:p>
          <a:p>
            <a:pPr>
              <a:buNone/>
            </a:pPr>
            <a:r>
              <a:rPr lang="es-AR" sz="1800" dirty="0" smtClean="0">
                <a:effectLst>
                  <a:outerShdw blurRad="38100" dist="38100" dir="2700000" algn="tl">
                    <a:srgbClr val="000000">
                      <a:alpha val="43137"/>
                    </a:srgbClr>
                  </a:outerShdw>
                </a:effectLst>
              </a:rPr>
              <a:t>afirmativa.</a:t>
            </a:r>
          </a:p>
          <a:p>
            <a:pPr marL="0" indent="0">
              <a:buFont typeface="Wingdings" pitchFamily="2" charset="2"/>
              <a:buNone/>
              <a:defRPr/>
            </a:pPr>
            <a:endParaRPr lang="es-AR" sz="1800" dirty="0">
              <a:effectLst>
                <a:outerShdw blurRad="38100" dist="38100" dir="2700000" algn="tl">
                  <a:srgbClr val="000000">
                    <a:alpha val="43137"/>
                  </a:srgbClr>
                </a:outerShdw>
              </a:effectLst>
            </a:endParaRPr>
          </a:p>
          <a:p>
            <a:pPr marL="0" indent="0">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249087277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428625"/>
          </a:xfrm>
        </p:spPr>
        <p:txBody>
          <a:bodyPr/>
          <a:lstStyle/>
          <a:p>
            <a:pPr algn="r" eaLnBrk="1" hangingPunct="1">
              <a:defRPr/>
            </a:pPr>
            <a:r>
              <a:rPr lang="es-ES_tradnl" sz="2000" b="1" dirty="0" smtClean="0">
                <a:solidFill>
                  <a:srgbClr val="FFFF00"/>
                </a:solidFill>
                <a:effectLst>
                  <a:outerShdw blurRad="38100" dist="38100" dir="2700000" algn="tl">
                    <a:srgbClr val="000000">
                      <a:alpha val="43137"/>
                    </a:srgbClr>
                  </a:outerShdw>
                </a:effectLst>
              </a:rPr>
              <a:t>DESPIDO POR JUBILACIÓN</a:t>
            </a:r>
            <a:endParaRPr lang="es-MX" sz="2000" b="1" dirty="0" smtClean="0">
              <a:solidFill>
                <a:srgbClr val="FFFF00"/>
              </a:solidFill>
              <a:effectLst>
                <a:outerShdw blurRad="38100" dist="38100" dir="2700000" algn="tl">
                  <a:srgbClr val="000000">
                    <a:alpha val="43137"/>
                  </a:srgbClr>
                </a:outerShdw>
              </a:effectLst>
            </a:endParaRPr>
          </a:p>
        </p:txBody>
      </p:sp>
      <p:sp>
        <p:nvSpPr>
          <p:cNvPr id="128003" name="Rectangle 3"/>
          <p:cNvSpPr>
            <a:spLocks noGrp="1" noChangeArrowheads="1"/>
          </p:cNvSpPr>
          <p:nvPr>
            <p:ph type="body" idx="1"/>
          </p:nvPr>
        </p:nvSpPr>
        <p:spPr>
          <a:xfrm>
            <a:off x="457200" y="838201"/>
            <a:ext cx="8377238" cy="6019800"/>
          </a:xfrm>
        </p:spPr>
        <p:txBody>
          <a:bodyPr>
            <a:normAutofit fontScale="85000" lnSpcReduction="10000"/>
          </a:bodyPr>
          <a:lstStyle/>
          <a:p>
            <a:pPr marL="0" indent="0">
              <a:buFont typeface="Wingdings" pitchFamily="2" charset="2"/>
              <a:buNone/>
              <a:defRPr/>
            </a:pPr>
            <a:r>
              <a:rPr lang="es-MX" sz="2000" b="1" dirty="0" smtClean="0">
                <a:solidFill>
                  <a:srgbClr val="00FFCC"/>
                </a:solidFill>
                <a:effectLst>
                  <a:outerShdw blurRad="38100" dist="38100" dir="2700000" algn="tl">
                    <a:srgbClr val="000000">
                      <a:alpha val="43137"/>
                    </a:srgbClr>
                  </a:outerShdw>
                </a:effectLst>
              </a:rPr>
              <a:t>SUPREMA CORTE DE LA PROVINCIA DE BUENOS AIRES</a:t>
            </a:r>
            <a:endParaRPr lang="es-AR" sz="2000" b="1" dirty="0" smtClean="0">
              <a:solidFill>
                <a:srgbClr val="00FFCC"/>
              </a:solidFill>
              <a:effectLst>
                <a:outerShdw blurRad="38100" dist="38100" dir="2700000" algn="tl">
                  <a:srgbClr val="000000">
                    <a:alpha val="43137"/>
                  </a:srgbClr>
                </a:outerShdw>
              </a:effectLst>
            </a:endParaRPr>
          </a:p>
          <a:p>
            <a:pPr marL="0" indent="0">
              <a:buNone/>
            </a:pPr>
            <a:r>
              <a:rPr lang="es-AR" sz="2000" b="1" dirty="0" smtClean="0">
                <a:solidFill>
                  <a:srgbClr val="FFFF19"/>
                </a:solidFill>
                <a:effectLst>
                  <a:outerShdw blurRad="38100" dist="38100" dir="2700000" algn="tl">
                    <a:srgbClr val="000000">
                      <a:alpha val="43137"/>
                    </a:srgbClr>
                  </a:outerShdw>
                </a:effectLst>
              </a:rPr>
              <a:t>“</a:t>
            </a:r>
            <a:r>
              <a:rPr lang="es-AR" sz="2000" b="1" dirty="0" err="1">
                <a:solidFill>
                  <a:srgbClr val="FFFF19"/>
                </a:solidFill>
                <a:effectLst>
                  <a:outerShdw blurRad="38100" dist="38100" dir="2700000" algn="tl">
                    <a:srgbClr val="000000">
                      <a:alpha val="43137"/>
                    </a:srgbClr>
                  </a:outerShdw>
                </a:effectLst>
              </a:rPr>
              <a:t>Liptak</a:t>
            </a:r>
            <a:r>
              <a:rPr lang="es-AR" sz="2000" b="1" dirty="0">
                <a:solidFill>
                  <a:srgbClr val="FFFF19"/>
                </a:solidFill>
                <a:effectLst>
                  <a:outerShdw blurRad="38100" dist="38100" dir="2700000" algn="tl">
                    <a:srgbClr val="000000">
                      <a:alpha val="43137"/>
                    </a:srgbClr>
                  </a:outerShdw>
                </a:effectLst>
              </a:rPr>
              <a:t> </a:t>
            </a:r>
            <a:r>
              <a:rPr lang="es-AR" sz="2000" b="1" dirty="0" err="1">
                <a:solidFill>
                  <a:srgbClr val="FFFF19"/>
                </a:solidFill>
                <a:effectLst>
                  <a:outerShdw blurRad="38100" dist="38100" dir="2700000" algn="tl">
                    <a:srgbClr val="000000">
                      <a:alpha val="43137"/>
                    </a:srgbClr>
                  </a:outerShdw>
                </a:effectLst>
              </a:rPr>
              <a:t>Ghiloni</a:t>
            </a:r>
            <a:r>
              <a:rPr lang="es-AR" sz="2000" b="1" dirty="0">
                <a:solidFill>
                  <a:srgbClr val="FFFF19"/>
                </a:solidFill>
                <a:effectLst>
                  <a:outerShdw blurRad="38100" dist="38100" dir="2700000" algn="tl">
                    <a:srgbClr val="000000">
                      <a:alpha val="43137"/>
                    </a:srgbClr>
                  </a:outerShdw>
                </a:effectLst>
              </a:rPr>
              <a:t>, Enrique c/Roberto L. </a:t>
            </a:r>
            <a:r>
              <a:rPr lang="es-AR" sz="2000" b="1" dirty="0" err="1">
                <a:solidFill>
                  <a:srgbClr val="FFFF19"/>
                </a:solidFill>
                <a:effectLst>
                  <a:outerShdw blurRad="38100" dist="38100" dir="2700000" algn="tl">
                    <a:srgbClr val="000000">
                      <a:alpha val="43137"/>
                    </a:srgbClr>
                  </a:outerShdw>
                </a:effectLst>
              </a:rPr>
              <a:t>Bottino</a:t>
            </a:r>
            <a:r>
              <a:rPr lang="es-AR" sz="2000" b="1" dirty="0">
                <a:solidFill>
                  <a:srgbClr val="FFFF19"/>
                </a:solidFill>
                <a:effectLst>
                  <a:outerShdw blurRad="38100" dist="38100" dir="2700000" algn="tl">
                    <a:srgbClr val="000000">
                      <a:alpha val="43137"/>
                    </a:srgbClr>
                  </a:outerShdw>
                </a:effectLst>
              </a:rPr>
              <a:t> SACIF s/indemnización por antigüedad” (5/5/2010), </a:t>
            </a:r>
            <a:endParaRPr lang="es-AR" sz="2000" b="1" dirty="0" smtClean="0">
              <a:solidFill>
                <a:srgbClr val="FFFF19"/>
              </a:solidFill>
              <a:effectLst>
                <a:outerShdw blurRad="38100" dist="38100" dir="2700000" algn="tl">
                  <a:srgbClr val="000000">
                    <a:alpha val="43137"/>
                  </a:srgbClr>
                </a:outerShdw>
              </a:effectLst>
            </a:endParaRPr>
          </a:p>
          <a:p>
            <a:pPr marL="0" indent="0">
              <a:buNone/>
            </a:pPr>
            <a:r>
              <a:rPr lang="es-AR" sz="2000" b="1" dirty="0" smtClean="0">
                <a:solidFill>
                  <a:srgbClr val="FFFF19"/>
                </a:solidFill>
                <a:effectLst>
                  <a:outerShdw blurRad="38100" dist="38100" dir="2700000" algn="tl">
                    <a:srgbClr val="000000">
                      <a:alpha val="43137"/>
                    </a:srgbClr>
                  </a:outerShdw>
                </a:effectLst>
              </a:rPr>
              <a:t>Reafirmado </a:t>
            </a:r>
            <a:r>
              <a:rPr lang="es-AR" sz="2000" b="1" dirty="0">
                <a:solidFill>
                  <a:srgbClr val="FFFF19"/>
                </a:solidFill>
                <a:effectLst>
                  <a:outerShdw blurRad="38100" dist="38100" dir="2700000" algn="tl">
                    <a:srgbClr val="000000">
                      <a:alpha val="43137"/>
                    </a:srgbClr>
                  </a:outerShdw>
                </a:effectLst>
              </a:rPr>
              <a:t>en autos “Cachero, José Román c/Televisión Federal SA (TELEFE SA) s/indemnización por despido” (20/3/2013</a:t>
            </a:r>
            <a:r>
              <a:rPr lang="es-AR" sz="2000" b="1" dirty="0" smtClean="0">
                <a:solidFill>
                  <a:srgbClr val="FFFF19"/>
                </a:solidFill>
                <a:effectLst>
                  <a:outerShdw blurRad="38100" dist="38100" dir="2700000" algn="tl">
                    <a:srgbClr val="000000">
                      <a:alpha val="43137"/>
                    </a:srgbClr>
                  </a:outerShdw>
                </a:effectLst>
              </a:rPr>
              <a:t>)</a:t>
            </a:r>
            <a:r>
              <a:rPr lang="es-AR" sz="2000" dirty="0" smtClean="0">
                <a:effectLst>
                  <a:outerShdw blurRad="38100" dist="38100" dir="2700000" algn="tl">
                    <a:srgbClr val="000000">
                      <a:alpha val="43137"/>
                    </a:srgbClr>
                  </a:outerShdw>
                </a:effectLst>
              </a:rPr>
              <a:t> </a:t>
            </a:r>
          </a:p>
          <a:p>
            <a:pPr marL="0" indent="0">
              <a:buNone/>
            </a:pPr>
            <a:r>
              <a:rPr lang="es-AR" sz="2000" dirty="0" smtClean="0">
                <a:effectLst>
                  <a:outerShdw blurRad="38100" dist="38100" dir="2700000" algn="tl">
                    <a:srgbClr val="000000">
                      <a:alpha val="43137"/>
                    </a:srgbClr>
                  </a:outerShdw>
                </a:effectLst>
              </a:rPr>
              <a:t>“Solo </a:t>
            </a:r>
            <a:r>
              <a:rPr lang="es-AR" sz="2000" dirty="0">
                <a:effectLst>
                  <a:outerShdw blurRad="38100" dist="38100" dir="2700000" algn="tl">
                    <a:srgbClr val="000000">
                      <a:alpha val="43137"/>
                    </a:srgbClr>
                  </a:outerShdw>
                </a:effectLst>
              </a:rPr>
              <a:t>resulta computable a los efectos del cálculo de la indemnización por despido la antigüedad acumulada por el trabajador con posterioridad a la obtención del beneficio previsional. Ello, tanto en el caso en que el dependiente hubiera cesado definitivamente y reingresado posteriormente a las órdenes del mismo empleador, como en el supuesto de que hubiera continuado trabajando en la empresa después de obtenido el beneficio, sin solución de continuidad… la norma prevista en el actual artículo 253 de la ley de contrato de trabajo no puede interpretarse con abstracción de lo decidido por el legislador al contemplar la hipótesis de la extinción por jubilación del trabajador (art. 252, ley cit.), que ante su configuración, excluye la procedencia de la indemnización por antigüedad; por lo tanto, al prescribir aquella, contemplando el reingreso, que en el caso de despido ulterior solo debe computarse como antigüedad el tiempo de servicios posterior al cese, ha querido evitar que se indemnice al trabajador, teniendo en cuenta los mismos períodos de trabajo en virtud de los cuales logró obtener el beneficio jubilatorio o, como bien lo apuntara el doctor </a:t>
            </a:r>
            <a:r>
              <a:rPr lang="es-AR" sz="2000" dirty="0" err="1">
                <a:effectLst>
                  <a:outerShdw blurRad="38100" dist="38100" dir="2700000" algn="tl">
                    <a:srgbClr val="000000">
                      <a:alpha val="43137"/>
                    </a:srgbClr>
                  </a:outerShdw>
                </a:effectLst>
              </a:rPr>
              <a:t>Roncoroni</a:t>
            </a:r>
            <a:r>
              <a:rPr lang="es-AR" sz="2000" dirty="0">
                <a:effectLst>
                  <a:outerShdw blurRad="38100" dist="38100" dir="2700000" algn="tl">
                    <a:srgbClr val="000000">
                      <a:alpha val="43137"/>
                    </a:srgbClr>
                  </a:outerShdw>
                </a:effectLst>
              </a:rPr>
              <a:t> al votar en la causa L. 78989, ‘Frigerio’ (</a:t>
            </a:r>
            <a:r>
              <a:rPr lang="es-AR" sz="2000" dirty="0" err="1">
                <a:effectLst>
                  <a:outerShdw blurRad="38100" dist="38100" dir="2700000" algn="tl">
                    <a:srgbClr val="000000">
                      <a:alpha val="43137"/>
                    </a:srgbClr>
                  </a:outerShdw>
                </a:effectLst>
              </a:rPr>
              <a:t>sent</a:t>
            </a:r>
            <a:r>
              <a:rPr lang="es-AR" sz="2000" dirty="0">
                <a:effectLst>
                  <a:outerShdw blurRad="38100" dist="38100" dir="2700000" algn="tl">
                    <a:srgbClr val="000000">
                      <a:alpha val="43137"/>
                    </a:srgbClr>
                  </a:outerShdw>
                </a:effectLst>
              </a:rPr>
              <a:t>. de 4/6/2003), tiene por objeto impedir una doble capitalización de la antigüedad desvirtuando con ello el fin específico de protección que de ella dimana para configurar así un enriquecimiento injustificado del trabajador a expensas del Estado y del empleador”. </a:t>
            </a:r>
          </a:p>
          <a:p>
            <a:pPr marL="0" indent="0">
              <a:buFont typeface="Wingdings" pitchFamily="2" charset="2"/>
              <a:buNone/>
              <a:defRPr/>
            </a:pPr>
            <a:endParaRPr lang="es-AR" sz="1800" dirty="0">
              <a:effectLst>
                <a:outerShdw blurRad="38100" dist="38100" dir="2700000" algn="tl">
                  <a:srgbClr val="000000">
                    <a:alpha val="43137"/>
                  </a:srgbClr>
                </a:outerShdw>
              </a:effectLst>
            </a:endParaRPr>
          </a:p>
          <a:p>
            <a:pPr marL="0" indent="0">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334810933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eaLnBrk="1" hangingPunct="1">
              <a:defRPr/>
            </a:pPr>
            <a:r>
              <a:rPr lang="es-ES_tradnl" sz="2000" b="1" dirty="0" smtClean="0">
                <a:solidFill>
                  <a:srgbClr val="FFFF00"/>
                </a:solidFill>
                <a:effectLst>
                  <a:outerShdw blurRad="38100" dist="38100" dir="2700000" algn="tl">
                    <a:srgbClr val="000000">
                      <a:alpha val="43137"/>
                    </a:srgbClr>
                  </a:outerShdw>
                </a:effectLst>
              </a:rPr>
              <a:t>DESPIDO POR JUBILACIÓN</a:t>
            </a:r>
            <a:endParaRPr lang="es-MX" sz="2000" b="1" dirty="0" smtClean="0">
              <a:solidFill>
                <a:srgbClr val="FFFF00"/>
              </a:solidFill>
              <a:effectLst>
                <a:outerShdw blurRad="38100" dist="38100" dir="2700000" algn="tl">
                  <a:srgbClr val="000000">
                    <a:alpha val="43137"/>
                  </a:srgbClr>
                </a:outerShdw>
              </a:effectLst>
            </a:endParaRPr>
          </a:p>
        </p:txBody>
      </p:sp>
      <p:sp>
        <p:nvSpPr>
          <p:cNvPr id="128003" name="Rectangle 3"/>
          <p:cNvSpPr>
            <a:spLocks noGrp="1" noChangeArrowheads="1"/>
          </p:cNvSpPr>
          <p:nvPr>
            <p:ph type="body" idx="1"/>
          </p:nvPr>
        </p:nvSpPr>
        <p:spPr>
          <a:xfrm>
            <a:off x="457200" y="1052513"/>
            <a:ext cx="8377238" cy="5805487"/>
          </a:xfrm>
        </p:spPr>
        <p:txBody>
          <a:bodyPr>
            <a:normAutofit lnSpcReduction="10000"/>
          </a:bodyPr>
          <a:lstStyle/>
          <a:p>
            <a:pPr marL="0" indent="0">
              <a:buFont typeface="Wingdings" pitchFamily="2" charset="2"/>
              <a:buNone/>
              <a:defRPr/>
            </a:pPr>
            <a:r>
              <a:rPr lang="es-MX" sz="2000" b="1" dirty="0" smtClean="0">
                <a:solidFill>
                  <a:srgbClr val="00FFCC"/>
                </a:solidFill>
                <a:effectLst>
                  <a:outerShdw blurRad="38100" dist="38100" dir="2700000" algn="tl">
                    <a:srgbClr val="000000">
                      <a:alpha val="43137"/>
                    </a:srgbClr>
                  </a:outerShdw>
                </a:effectLst>
              </a:rPr>
              <a:t>SUPREMA CORTE DE LA PROVINCIA DE </a:t>
            </a:r>
            <a:r>
              <a:rPr lang="es-AR" sz="2000" b="1" dirty="0" smtClean="0">
                <a:solidFill>
                  <a:srgbClr val="00FFCC"/>
                </a:solidFill>
                <a:effectLst>
                  <a:outerShdw blurRad="38100" dist="38100" dir="2700000" algn="tl">
                    <a:srgbClr val="000000">
                      <a:alpha val="43137"/>
                    </a:srgbClr>
                  </a:outerShdw>
                </a:effectLst>
              </a:rPr>
              <a:t>TUCUMAN</a:t>
            </a:r>
          </a:p>
          <a:p>
            <a:pPr marL="0" indent="0">
              <a:buNone/>
            </a:pPr>
            <a:r>
              <a:rPr lang="es-AR" sz="1800" b="1" dirty="0" smtClean="0">
                <a:solidFill>
                  <a:srgbClr val="FFFF19"/>
                </a:solidFill>
              </a:rPr>
              <a:t>“</a:t>
            </a:r>
            <a:r>
              <a:rPr lang="es-AR" sz="1800" b="1" dirty="0">
                <a:solidFill>
                  <a:srgbClr val="FFFF19"/>
                </a:solidFill>
              </a:rPr>
              <a:t>Barros, Ramón Héctor vs. Cía. Azucarera </a:t>
            </a:r>
            <a:r>
              <a:rPr lang="es-AR" sz="1800" b="1" dirty="0" smtClean="0">
                <a:solidFill>
                  <a:srgbClr val="FFFF19"/>
                </a:solidFill>
              </a:rPr>
              <a:t>Concepción </a:t>
            </a:r>
            <a:r>
              <a:rPr lang="es-AR" sz="1800" b="1" dirty="0">
                <a:solidFill>
                  <a:srgbClr val="FFFF19"/>
                </a:solidFill>
              </a:rPr>
              <a:t>SA </a:t>
            </a:r>
            <a:r>
              <a:rPr lang="es-AR" sz="1800" b="1" dirty="0" smtClean="0">
                <a:solidFill>
                  <a:srgbClr val="FFFF19"/>
                </a:solidFill>
              </a:rPr>
              <a:t>s/despido – 31/7/2012 – Sala en lo Laboral y Contencioso Administrativo de la </a:t>
            </a:r>
            <a:r>
              <a:rPr lang="es-AR" sz="1800" b="1" dirty="0" err="1" smtClean="0">
                <a:solidFill>
                  <a:srgbClr val="FFFF19"/>
                </a:solidFill>
              </a:rPr>
              <a:t>CSJTucuman</a:t>
            </a:r>
            <a:r>
              <a:rPr lang="es-AR" sz="1800" b="1" dirty="0" smtClean="0">
                <a:solidFill>
                  <a:srgbClr val="FFFF19"/>
                </a:solidFill>
              </a:rPr>
              <a:t>”, </a:t>
            </a:r>
          </a:p>
          <a:p>
            <a:pPr marL="0" indent="0">
              <a:buNone/>
            </a:pPr>
            <a:r>
              <a:rPr lang="es-AR" sz="1800" dirty="0"/>
              <a:t>R</a:t>
            </a:r>
            <a:r>
              <a:rPr lang="es-AR" sz="1800" dirty="0" smtClean="0"/>
              <a:t>esolvió </a:t>
            </a:r>
            <a:r>
              <a:rPr lang="es-AR" sz="1800" dirty="0"/>
              <a:t>“dejar sin efecto el cálculo del rubro indemnización por antigüedad calculada con prescindencia de lo dispuesto por el artículo 253 (último párr.) de la LCT”, señalando al respecto lo siguiente: “Atento a la doctrina judicial imperante en el orden nacional a partir del antes citado acuerdo plenario de la CNAT y a la posición ahora sustentada por la SCJBA, y en el convencimiento de que razones de seguridad jurídica tornan conveniente examinar nuevamente la cuestión atinente a la interpretación del artículo 253, último párrafo, de la LCT, concluyo que existen sólidos argumentos en virtud de los cuales resulta prudente modificar el criterio interpretativo sostenido anteriormente por esta Corte. En efecto, en una interpretación sistemática, superadora de la literalidad de la norma bajo análisis y tendiente a desentrañar la intención del legislador y los fines perseguidos por la norma en armonía con el resto del ordenamiento jurídico en general, luce acertado el criterio según el cual la limitación en la antigüedad dispuesta en el último párrafo del artículo 253 de la LCT debe aplicarse tanto en el caso de cese efectivo y reingreso, como cuando no existe solución de continuidad entre el inicio del goce del beneficio jubilatorio y la reanudación de las tareas a las órdenes del mismo empleador. </a:t>
            </a: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014788801"/>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eaLnBrk="1" hangingPunct="1">
              <a:defRPr/>
            </a:pPr>
            <a:r>
              <a:rPr lang="es-ES_tradnl" sz="2000" b="1" dirty="0" smtClean="0">
                <a:solidFill>
                  <a:srgbClr val="FFFF00"/>
                </a:solidFill>
                <a:effectLst>
                  <a:outerShdw blurRad="38100" dist="38100" dir="2700000" algn="tl">
                    <a:srgbClr val="000000">
                      <a:alpha val="43137"/>
                    </a:srgbClr>
                  </a:outerShdw>
                </a:effectLst>
              </a:rPr>
              <a:t>DESPIDO POR JUBILACIÓN</a:t>
            </a:r>
            <a:endParaRPr lang="es-MX" sz="2000" b="1" dirty="0" smtClean="0">
              <a:solidFill>
                <a:srgbClr val="FFFF00"/>
              </a:solidFill>
              <a:effectLst>
                <a:outerShdw blurRad="38100" dist="38100" dir="2700000" algn="tl">
                  <a:srgbClr val="000000">
                    <a:alpha val="43137"/>
                  </a:srgbClr>
                </a:outerShdw>
              </a:effectLst>
            </a:endParaRPr>
          </a:p>
        </p:txBody>
      </p:sp>
      <p:sp>
        <p:nvSpPr>
          <p:cNvPr id="128003" name="Rectangle 3"/>
          <p:cNvSpPr>
            <a:spLocks noGrp="1" noChangeArrowheads="1"/>
          </p:cNvSpPr>
          <p:nvPr>
            <p:ph type="body" idx="1"/>
          </p:nvPr>
        </p:nvSpPr>
        <p:spPr>
          <a:xfrm>
            <a:off x="457200" y="1052513"/>
            <a:ext cx="8377238" cy="5805487"/>
          </a:xfrm>
        </p:spPr>
        <p:txBody>
          <a:bodyPr>
            <a:normAutofit/>
          </a:bodyPr>
          <a:lstStyle/>
          <a:p>
            <a:pPr marL="0" indent="0">
              <a:buFont typeface="Wingdings" pitchFamily="2" charset="2"/>
              <a:buNone/>
              <a:defRPr/>
            </a:pPr>
            <a:r>
              <a:rPr lang="es-MX" sz="2000" b="1" dirty="0">
                <a:solidFill>
                  <a:srgbClr val="00FFCC"/>
                </a:solidFill>
                <a:effectLst>
                  <a:outerShdw blurRad="38100" dist="38100" dir="2700000" algn="tl">
                    <a:srgbClr val="000000">
                      <a:alpha val="43137"/>
                    </a:srgbClr>
                  </a:outerShdw>
                </a:effectLst>
              </a:rPr>
              <a:t>SUPREMA CORTE DE LA PROVINCIA DE </a:t>
            </a:r>
            <a:r>
              <a:rPr lang="es-AR" sz="2000" b="1" dirty="0">
                <a:solidFill>
                  <a:srgbClr val="00FFCC"/>
                </a:solidFill>
                <a:effectLst>
                  <a:outerShdw blurRad="38100" dist="38100" dir="2700000" algn="tl">
                    <a:srgbClr val="000000">
                      <a:alpha val="43137"/>
                    </a:srgbClr>
                  </a:outerShdw>
                </a:effectLst>
              </a:rPr>
              <a:t>TUCUMAN</a:t>
            </a:r>
          </a:p>
          <a:p>
            <a:pPr marL="0" indent="0">
              <a:buNone/>
            </a:pPr>
            <a:r>
              <a:rPr lang="es-AR" sz="1800" b="1" dirty="0">
                <a:solidFill>
                  <a:srgbClr val="FFFF19"/>
                </a:solidFill>
              </a:rPr>
              <a:t>“Barros, Ramón Héctor vs. Cía. Azucarera Concepción SA s/despido – 31/7/2012 – Sala en lo Laboral y Contencioso Administrativo de la </a:t>
            </a:r>
            <a:r>
              <a:rPr lang="es-AR" sz="1800" b="1" dirty="0" err="1">
                <a:solidFill>
                  <a:srgbClr val="FFFF19"/>
                </a:solidFill>
              </a:rPr>
              <a:t>CSJTucuman</a:t>
            </a:r>
            <a:r>
              <a:rPr lang="es-AR" sz="1800" b="1" dirty="0">
                <a:solidFill>
                  <a:srgbClr val="FFFF19"/>
                </a:solidFill>
              </a:rPr>
              <a:t>”, </a:t>
            </a:r>
          </a:p>
          <a:p>
            <a:pPr marL="0" indent="0">
              <a:buNone/>
            </a:pPr>
            <a:r>
              <a:rPr lang="es-AR" sz="1800" dirty="0" smtClean="0"/>
              <a:t>“</a:t>
            </a:r>
            <a:r>
              <a:rPr lang="es-AR" sz="1800" dirty="0"/>
              <a:t>Es que la razón de la reforma del artículo 253 de la LCT introducida por la ley 24347 se encuentra estrechamente vinculada a la supresión de la incompatibilidad que antes establecía la ley 24241 entre el goce efectivo del beneficio de la jubilación y la continuidad de la prestación de servicios en relación de dependencia. En la actualidad resulta compatible la calidad de beneficiario de prestaciones del régimen previsional -con las limitaciones legalmente establecidas- con el ‘reingreso’ a la actividad remunerada, tanto en relación de dependencia como en carácter de autónomos (de conformidad a lo expresamente dispuesto por el art. 34, L. 24241). No obstante, el efectivo goce del beneficio de la jubilación ordinaria supone la extinción del contrato de trabajo, aun cuando no exista una diferencia ostensible entre el antes y el después de la obtención del beneficio en lo concerniente a la prestación de servicios para el mismo </a:t>
            </a:r>
            <a:r>
              <a:rPr lang="es-AR" sz="1800" dirty="0" smtClean="0"/>
              <a:t>empleador.”</a:t>
            </a:r>
            <a:endParaRPr lang="es-AR" sz="1800" dirty="0"/>
          </a:p>
          <a:p>
            <a:pPr marL="0" indent="0">
              <a:buFont typeface="Wingdings" pitchFamily="2" charset="2"/>
              <a:buNone/>
              <a:defRPr/>
            </a:pPr>
            <a:endParaRPr lang="es-AR" sz="1800" dirty="0">
              <a:effectLst>
                <a:outerShdw blurRad="38100" dist="38100" dir="2700000" algn="tl">
                  <a:srgbClr val="000000">
                    <a:alpha val="43137"/>
                  </a:srgbClr>
                </a:outerShdw>
              </a:effectLst>
            </a:endParaRPr>
          </a:p>
          <a:p>
            <a:pPr marL="0" indent="0">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1510881889"/>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395288" y="333375"/>
            <a:ext cx="8385175" cy="576263"/>
          </a:xfrm>
        </p:spPr>
        <p:txBody>
          <a:bodyPr/>
          <a:lstStyle/>
          <a:p>
            <a:pPr algn="r" eaLnBrk="1" hangingPunct="1">
              <a:defRPr/>
            </a:pPr>
            <a:r>
              <a:rPr lang="es-ES_tradnl" sz="2000" b="1" dirty="0" smtClean="0">
                <a:solidFill>
                  <a:srgbClr val="FFFF00"/>
                </a:solidFill>
                <a:effectLst>
                  <a:outerShdw blurRad="38100" dist="38100" dir="2700000" algn="tl">
                    <a:srgbClr val="000000">
                      <a:alpha val="43137"/>
                    </a:srgbClr>
                  </a:outerShdw>
                </a:effectLst>
              </a:rPr>
              <a:t>DESPIDO POR JUBILACIÓN</a:t>
            </a:r>
            <a:endParaRPr lang="es-MX" sz="2000" b="1" dirty="0" smtClean="0">
              <a:solidFill>
                <a:srgbClr val="FFFF00"/>
              </a:solidFill>
              <a:effectLst>
                <a:outerShdw blurRad="38100" dist="38100" dir="2700000" algn="tl">
                  <a:srgbClr val="000000">
                    <a:alpha val="43137"/>
                  </a:srgbClr>
                </a:outerShdw>
              </a:effectLst>
            </a:endParaRPr>
          </a:p>
        </p:txBody>
      </p:sp>
      <p:sp>
        <p:nvSpPr>
          <p:cNvPr id="128003" name="Rectangle 3"/>
          <p:cNvSpPr>
            <a:spLocks noGrp="1" noChangeArrowheads="1"/>
          </p:cNvSpPr>
          <p:nvPr>
            <p:ph type="body" idx="1"/>
          </p:nvPr>
        </p:nvSpPr>
        <p:spPr>
          <a:xfrm>
            <a:off x="457200" y="1052513"/>
            <a:ext cx="8377238" cy="5805487"/>
          </a:xfrm>
        </p:spPr>
        <p:txBody>
          <a:bodyPr>
            <a:normAutofit/>
          </a:bodyPr>
          <a:lstStyle/>
          <a:p>
            <a:pPr marL="0" indent="0">
              <a:buFont typeface="Wingdings" pitchFamily="2" charset="2"/>
              <a:buNone/>
              <a:defRPr/>
            </a:pPr>
            <a:r>
              <a:rPr lang="es-MX" sz="2000" b="1" dirty="0">
                <a:solidFill>
                  <a:srgbClr val="00FFCC"/>
                </a:solidFill>
                <a:effectLst>
                  <a:outerShdw blurRad="38100" dist="38100" dir="2700000" algn="tl">
                    <a:srgbClr val="000000">
                      <a:alpha val="43137"/>
                    </a:srgbClr>
                  </a:outerShdw>
                </a:effectLst>
              </a:rPr>
              <a:t>SUPREMA CORTE DE LA PROVINCIA DE </a:t>
            </a:r>
            <a:r>
              <a:rPr lang="es-AR" sz="2000" b="1" dirty="0">
                <a:solidFill>
                  <a:srgbClr val="00FFCC"/>
                </a:solidFill>
                <a:effectLst>
                  <a:outerShdw blurRad="38100" dist="38100" dir="2700000" algn="tl">
                    <a:srgbClr val="000000">
                      <a:alpha val="43137"/>
                    </a:srgbClr>
                  </a:outerShdw>
                </a:effectLst>
              </a:rPr>
              <a:t>TUCUMAN</a:t>
            </a:r>
          </a:p>
          <a:p>
            <a:pPr marL="0" indent="0">
              <a:buNone/>
            </a:pPr>
            <a:r>
              <a:rPr lang="es-AR" sz="1800" b="1" dirty="0">
                <a:solidFill>
                  <a:srgbClr val="FFFF19"/>
                </a:solidFill>
              </a:rPr>
              <a:t>“Barros, Ramón Héctor vs. Cía. Azucarera Concepción SA s/despido – 31/7/2012 – Sala en lo Laboral y Contencioso Administrativo de la </a:t>
            </a:r>
            <a:r>
              <a:rPr lang="es-AR" sz="1800" b="1" dirty="0" err="1">
                <a:solidFill>
                  <a:srgbClr val="FFFF19"/>
                </a:solidFill>
              </a:rPr>
              <a:t>CSJTucuman</a:t>
            </a:r>
            <a:r>
              <a:rPr lang="es-AR" sz="1800" b="1" dirty="0">
                <a:solidFill>
                  <a:srgbClr val="FFFF19"/>
                </a:solidFill>
              </a:rPr>
              <a:t>”, </a:t>
            </a:r>
          </a:p>
          <a:p>
            <a:pPr marL="0" indent="0">
              <a:buNone/>
            </a:pPr>
            <a:r>
              <a:rPr lang="es-AR" sz="1800" dirty="0" smtClean="0"/>
              <a:t>“Es </a:t>
            </a:r>
            <a:r>
              <a:rPr lang="es-AR" sz="1800" dirty="0"/>
              <a:t>del caso señalar que el artículo 91 de la LCT prescribe que el contrato de trabajo por tiempo indeterminado está destinado a durar hasta que el trabajador se encuentre en condiciones de gozar de los beneficios que le asignan los regímenes de seguridad social. El artículo 252 de la LCT establece que, concedido uno de los beneficios que prevé el régimen de la ley 24241, el contrato de trabajo quedará extinguido. A su vez, el artículo 34 de la ley, citada en último término, autoriza a los beneficiarios de las prestaciones allí contempladas a “reingresar” a la actividad remunerada. En este contexto normativo, es dable afirmar que el artículo 253 de la LCT, por su parte, no distingue entre un retorno inmediato a la actividad laboral y un reingreso temporalmente espaciado. En el marco expuesto, el pase al estado de pasividad opera con la obtención del beneficio previsional aun cuando en los hechos, al día siguiente, el trabajador concurra a prestar servicios pues tal prestación configura el ‘reingreso’ al que aluden los artículos 34 de la ley 24241 y 253 de la LCT.” </a:t>
            </a:r>
          </a:p>
          <a:p>
            <a:pPr marL="0" indent="0">
              <a:buFont typeface="Wingdings" pitchFamily="2" charset="2"/>
              <a:buNone/>
              <a:defRPr/>
            </a:pPr>
            <a:endParaRPr lang="es-AR" sz="1800" dirty="0">
              <a:effectLst>
                <a:outerShdw blurRad="38100" dist="38100" dir="2700000" algn="tl">
                  <a:srgbClr val="000000">
                    <a:alpha val="43137"/>
                  </a:srgbClr>
                </a:outerShdw>
              </a:effectLst>
            </a:endParaRPr>
          </a:p>
          <a:p>
            <a:pPr marL="0" indent="0">
              <a:buFont typeface="Wingdings" pitchFamily="2" charset="2"/>
              <a:buNone/>
              <a:defRPr/>
            </a:pPr>
            <a:endParaRPr lang="es-AR" sz="1800" dirty="0" smtClean="0">
              <a:effectLst>
                <a:outerShdw blurRad="38100" dist="38100" dir="2700000" algn="tl">
                  <a:srgbClr val="000000">
                    <a:alpha val="43137"/>
                  </a:srgbClr>
                </a:outerShdw>
              </a:effectLst>
            </a:endParaRPr>
          </a:p>
          <a:p>
            <a:pPr marL="0" indent="0" eaLnBrk="1" hangingPunct="1">
              <a:buFont typeface="Wingdings" pitchFamily="2" charset="2"/>
              <a:buNone/>
              <a:defRPr/>
            </a:pPr>
            <a:endParaRPr lang="es-MX" sz="1600" dirty="0" smtClean="0">
              <a:effectLst>
                <a:outerShdw blurRad="38100" dist="38100" dir="2700000" algn="tl">
                  <a:srgbClr val="000000">
                    <a:alpha val="43137"/>
                  </a:srgbClr>
                </a:outerShdw>
              </a:effectLst>
            </a:endParaRPr>
          </a:p>
        </p:txBody>
      </p:sp>
      <p:pic>
        <p:nvPicPr>
          <p:cNvPr id="4" name="3 Imagen" descr="Firma.jpg"/>
          <p:cNvPicPr>
            <a:picLocks noChangeAspect="1"/>
          </p:cNvPicPr>
          <p:nvPr/>
        </p:nvPicPr>
        <p:blipFill>
          <a:blip r:embed="rId2" cstate="print"/>
          <a:stretch>
            <a:fillRect/>
          </a:stretch>
        </p:blipFill>
        <p:spPr>
          <a:xfrm>
            <a:off x="6400800" y="6324600"/>
            <a:ext cx="2074333" cy="353356"/>
          </a:xfrm>
          <a:prstGeom prst="rect">
            <a:avLst/>
          </a:prstGeom>
        </p:spPr>
      </p:pic>
      <p:pic>
        <p:nvPicPr>
          <p:cNvPr id="5" name="4 Imagen" descr="Monograma.tif"/>
          <p:cNvPicPr>
            <a:picLocks noChangeAspect="1"/>
          </p:cNvPicPr>
          <p:nvPr/>
        </p:nvPicPr>
        <p:blipFill>
          <a:blip r:embed="rId3" cstate="print"/>
          <a:stretch>
            <a:fillRect/>
          </a:stretch>
        </p:blipFill>
        <p:spPr>
          <a:xfrm>
            <a:off x="8563946" y="5943600"/>
            <a:ext cx="427653" cy="757410"/>
          </a:xfrm>
          <a:prstGeom prst="rect">
            <a:avLst/>
          </a:prstGeom>
        </p:spPr>
      </p:pic>
    </p:spTree>
    <p:extLst>
      <p:ext uri="{BB962C8B-B14F-4D97-AF65-F5344CB8AC3E}">
        <p14:creationId xmlns:p14="http://schemas.microsoft.com/office/powerpoint/2010/main" val="4887140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rmAutofit/>
          </a:bodyPr>
          <a:lstStyle/>
          <a:p>
            <a:pPr marL="609600" indent="-60960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LIBRO DE SUELDOS DIGITAL  - LEY DE CONTRATO DE TRABAJO</a:t>
            </a:r>
          </a:p>
          <a:p>
            <a:pPr marL="0" indent="0">
              <a:buNone/>
            </a:pPr>
            <a:r>
              <a:rPr lang="es-AR" sz="1800" b="1">
                <a:solidFill>
                  <a:srgbClr val="00FF00"/>
                </a:solidFill>
                <a:effectLst>
                  <a:outerShdw blurRad="38100" dist="38100" dir="2700000" algn="tl">
                    <a:srgbClr val="000000">
                      <a:alpha val="43137"/>
                    </a:srgbClr>
                  </a:outerShdw>
                </a:effectLst>
              </a:rPr>
              <a:t>LIBRO ESPECIAL. FORMALIDADES. PROHI BICIONES </a:t>
            </a:r>
            <a:endParaRPr lang="es-AR" sz="1800" b="1" smtClean="0">
              <a:solidFill>
                <a:srgbClr val="00FF00"/>
              </a:solidFill>
              <a:effectLst>
                <a:outerShdw blurRad="38100" dist="38100" dir="2700000" algn="tl">
                  <a:srgbClr val="000000">
                    <a:alpha val="43137"/>
                  </a:srgbClr>
                </a:outerShdw>
              </a:effectLst>
            </a:endParaRPr>
          </a:p>
          <a:p>
            <a:pPr marL="0" indent="0">
              <a:buNone/>
            </a:pPr>
            <a:endParaRPr lang="es-AR" sz="1800" b="1" u="sng">
              <a:solidFill>
                <a:srgbClr val="00FF00"/>
              </a:solidFill>
              <a:effectLst>
                <a:outerShdw blurRad="38100" dist="38100" dir="2700000" algn="tl">
                  <a:srgbClr val="000000">
                    <a:alpha val="43137"/>
                  </a:srgbClr>
                </a:outerShdw>
              </a:effectLst>
            </a:endParaRPr>
          </a:p>
          <a:p>
            <a:pPr marL="0" indent="0">
              <a:buNone/>
            </a:pPr>
            <a:r>
              <a:rPr lang="es-ES" sz="1800" b="1" smtClean="0">
                <a:solidFill>
                  <a:srgbClr val="00FF99"/>
                </a:solidFill>
                <a:effectLst>
                  <a:outerShdw blurRad="38100" dist="38100" dir="2700000" algn="tl">
                    <a:srgbClr val="000000">
                      <a:alpha val="43137"/>
                    </a:srgbClr>
                  </a:outerShdw>
                </a:effectLst>
              </a:rPr>
              <a:t>ART. 55. </a:t>
            </a:r>
            <a:r>
              <a:rPr lang="es-ES" sz="1800" b="1" smtClean="0">
                <a:effectLst>
                  <a:outerShdw blurRad="38100" dist="38100" dir="2700000" algn="tl">
                    <a:srgbClr val="000000">
                      <a:alpha val="43137"/>
                    </a:srgbClr>
                  </a:outerShdw>
                </a:effectLst>
              </a:rPr>
              <a:t>— </a:t>
            </a:r>
            <a:r>
              <a:rPr lang="es-ES" sz="1800" b="1" smtClean="0">
                <a:solidFill>
                  <a:srgbClr val="FFFF19"/>
                </a:solidFill>
                <a:effectLst>
                  <a:outerShdw blurRad="38100" dist="38100" dir="2700000" algn="tl">
                    <a:srgbClr val="000000">
                      <a:alpha val="43137"/>
                    </a:srgbClr>
                  </a:outerShdw>
                </a:effectLst>
              </a:rPr>
              <a:t>OMISIÓN DE SU EXHIBICIÓN.</a:t>
            </a:r>
          </a:p>
          <a:p>
            <a:pPr algn="just"/>
            <a:endParaRPr lang="es-ES" sz="1800">
              <a:effectLst>
                <a:outerShdw blurRad="38100" dist="38100" dir="2700000" algn="tl">
                  <a:srgbClr val="000000">
                    <a:alpha val="43137"/>
                  </a:srgbClr>
                </a:outerShdw>
              </a:effectLst>
            </a:endParaRPr>
          </a:p>
          <a:p>
            <a:pPr marL="0" indent="0" algn="just">
              <a:buNone/>
            </a:pPr>
            <a:r>
              <a:rPr lang="es-ES" sz="1800">
                <a:effectLst>
                  <a:outerShdw blurRad="38100" dist="38100" dir="2700000" algn="tl">
                    <a:srgbClr val="000000">
                      <a:alpha val="43137"/>
                    </a:srgbClr>
                  </a:outerShdw>
                </a:effectLst>
              </a:rPr>
              <a:t>La falta de exhibición o requerimiento judicial o administrativo del libro, registro, planilla u otros elementos de contralor previstos por los artículos 52 y 54 será tenida como presunción a favor de las afirmaciones del trabajador o de sus causa-habientes, sobre las circunstancias que debían constar en tales asientos</a:t>
            </a:r>
          </a:p>
          <a:p>
            <a:endParaRPr lang="es-AR" sz="1800"/>
          </a:p>
          <a:p>
            <a:pPr marL="609600" indent="-609600" fontAlgn="auto">
              <a:spcAft>
                <a:spcPts val="0"/>
              </a:spcAft>
              <a:buClr>
                <a:schemeClr val="accent3"/>
              </a:buClr>
              <a:buFont typeface="Wingdings 2"/>
              <a:buNone/>
              <a:defRPr/>
            </a:pPr>
            <a:endParaRPr lang="es-AR" sz="1800" b="1" smtClean="0">
              <a:solidFill>
                <a:srgbClr val="FFFF19"/>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240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043600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534400" cy="5587206"/>
          </a:xfrm>
        </p:spPr>
        <p:txBody>
          <a:bodyPr>
            <a:normAutofit/>
          </a:bodyPr>
          <a:lstStyle/>
          <a:p>
            <a:pPr marL="609600" indent="-609600" fontAlgn="auto">
              <a:spcAft>
                <a:spcPts val="0"/>
              </a:spcAft>
              <a:buClr>
                <a:schemeClr val="accent3"/>
              </a:buClr>
              <a:buFont typeface="Wingdings 2"/>
              <a:buNone/>
              <a:defRPr/>
            </a:pPr>
            <a:r>
              <a:rPr lang="es-AR" sz="2000" b="1" smtClean="0">
                <a:solidFill>
                  <a:srgbClr val="FFFF19"/>
                </a:solidFill>
                <a:effectLst>
                  <a:outerShdw blurRad="38100" dist="38100" dir="2700000" algn="tl">
                    <a:srgbClr val="000000">
                      <a:alpha val="43137"/>
                    </a:srgbClr>
                  </a:outerShdw>
                </a:effectLst>
              </a:rPr>
              <a:t>LIBRO DE SUELDOS DIGITAL  - RC (AFIP-MTESS) 3669-941/2014</a:t>
            </a:r>
          </a:p>
          <a:p>
            <a:pPr marL="0" indent="0">
              <a:buNone/>
            </a:pPr>
            <a:endParaRPr lang="es-AR" sz="180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r>
              <a:rPr lang="es-AR" sz="2000" b="1" smtClean="0">
                <a:solidFill>
                  <a:srgbClr val="00FFFF"/>
                </a:solidFill>
                <a:effectLst>
                  <a:outerShdw blurRad="38100" dist="38100" dir="2700000" algn="tl">
                    <a:srgbClr val="000000">
                      <a:alpha val="43137"/>
                    </a:srgbClr>
                  </a:outerShdw>
                </a:effectLst>
              </a:rPr>
              <a:t>SUJETOS COMPRENDIDOS</a:t>
            </a:r>
          </a:p>
          <a:p>
            <a:pPr marL="609600" indent="-609600">
              <a:buNone/>
              <a:defRPr/>
            </a:pPr>
            <a:r>
              <a:rPr lang="es-AR" sz="2000" b="1" smtClean="0">
                <a:solidFill>
                  <a:srgbClr val="00FF99"/>
                </a:solidFill>
                <a:effectLst>
                  <a:outerShdw blurRad="38100" dist="38100" dir="2700000" algn="tl">
                    <a:srgbClr val="000000">
                      <a:alpha val="43137"/>
                    </a:srgbClr>
                  </a:outerShdw>
                </a:effectLst>
              </a:rPr>
              <a:t>Art</a:t>
            </a:r>
            <a:r>
              <a:rPr lang="es-AR" sz="2000" b="1">
                <a:solidFill>
                  <a:srgbClr val="00FF99"/>
                </a:solidFill>
                <a:effectLst>
                  <a:outerShdw blurRad="38100" dist="38100" dir="2700000" algn="tl">
                    <a:srgbClr val="000000">
                      <a:alpha val="43137"/>
                    </a:srgbClr>
                  </a:outerShdw>
                </a:effectLst>
              </a:rPr>
              <a:t>. 1 - </a:t>
            </a:r>
            <a:r>
              <a:rPr lang="es-AR" sz="2000" b="1">
                <a:solidFill>
                  <a:srgbClr val="FFFF00"/>
                </a:solidFill>
                <a:effectLst>
                  <a:outerShdw blurRad="38100" dist="38100" dir="2700000" algn="tl">
                    <a:srgbClr val="000000">
                      <a:alpha val="43137"/>
                    </a:srgbClr>
                  </a:outerShdw>
                </a:effectLst>
              </a:rPr>
              <a:t>Los empleadores </a:t>
            </a:r>
            <a:r>
              <a:rPr lang="es-AR" sz="2000">
                <a:effectLst>
                  <a:outerShdw blurRad="38100" dist="38100" dir="2700000" algn="tl">
                    <a:srgbClr val="000000">
                      <a:alpha val="43137"/>
                    </a:srgbClr>
                  </a:outerShdw>
                </a:effectLst>
              </a:rPr>
              <a:t>que confeccionen el Libro Especial </a:t>
            </a:r>
            <a:r>
              <a:rPr lang="es-AR" sz="2000" smtClean="0">
                <a:effectLst>
                  <a:outerShdw blurRad="38100" dist="38100" dir="2700000" algn="tl">
                    <a:srgbClr val="000000">
                      <a:alpha val="43137"/>
                    </a:srgbClr>
                  </a:outerShdw>
                </a:effectLst>
              </a:rPr>
              <a:t>previsto </a:t>
            </a:r>
            <a:r>
              <a:rPr lang="es-AR" sz="2000">
                <a:effectLst>
                  <a:outerShdw blurRad="38100" dist="38100" dir="2700000" algn="tl">
                    <a:srgbClr val="000000">
                      <a:alpha val="43137"/>
                    </a:srgbClr>
                  </a:outerShdw>
                </a:effectLst>
              </a:rPr>
              <a:t>en el </a:t>
            </a:r>
            <a:endParaRPr lang="es-AR" sz="2000" smtClean="0">
              <a:effectLst>
                <a:outerShdw blurRad="38100" dist="38100" dir="2700000" algn="tl">
                  <a:srgbClr val="000000">
                    <a:alpha val="43137"/>
                  </a:srgbClr>
                </a:outerShdw>
              </a:effectLst>
            </a:endParaRPr>
          </a:p>
          <a:p>
            <a:pPr marL="609600" indent="-609600">
              <a:buNone/>
              <a:defRPr/>
            </a:pPr>
            <a:r>
              <a:rPr lang="es-AR" sz="2000" smtClean="0">
                <a:effectLst>
                  <a:outerShdw blurRad="38100" dist="38100" dir="2700000" algn="tl">
                    <a:srgbClr val="000000">
                      <a:alpha val="43137"/>
                    </a:srgbClr>
                  </a:outerShdw>
                </a:effectLst>
              </a:rPr>
              <a:t>artículo </a:t>
            </a:r>
            <a:r>
              <a:rPr lang="es-AR" sz="2000">
                <a:effectLst>
                  <a:outerShdw blurRad="38100" dist="38100" dir="2700000" algn="tl">
                    <a:srgbClr val="000000">
                      <a:alpha val="43137"/>
                    </a:srgbClr>
                  </a:outerShdw>
                </a:effectLst>
              </a:rPr>
              <a:t>52 de la ley 20744, texto ordenado en 1976 y </a:t>
            </a:r>
            <a:r>
              <a:rPr lang="es-AR" sz="2000" smtClean="0">
                <a:effectLst>
                  <a:outerShdw blurRad="38100" dist="38100" dir="2700000" algn="tl">
                    <a:srgbClr val="000000">
                      <a:alpha val="43137"/>
                    </a:srgbClr>
                  </a:outerShdw>
                </a:effectLst>
              </a:rPr>
              <a:t>sus </a:t>
            </a:r>
            <a:r>
              <a:rPr lang="es-AR" sz="2000">
                <a:effectLst>
                  <a:outerShdw blurRad="38100" dist="38100" dir="2700000" algn="tl">
                    <a:srgbClr val="000000">
                      <a:alpha val="43137"/>
                    </a:srgbClr>
                  </a:outerShdw>
                </a:effectLst>
              </a:rPr>
              <a:t>modificaciones, </a:t>
            </a:r>
            <a:endParaRPr lang="es-AR" sz="2000" smtClean="0">
              <a:effectLst>
                <a:outerShdw blurRad="38100" dist="38100" dir="2700000" algn="tl">
                  <a:srgbClr val="000000">
                    <a:alpha val="43137"/>
                  </a:srgbClr>
                </a:outerShdw>
              </a:effectLst>
            </a:endParaRPr>
          </a:p>
          <a:p>
            <a:pPr marL="609600" indent="-609600">
              <a:buNone/>
              <a:defRPr/>
            </a:pPr>
            <a:r>
              <a:rPr lang="es-AR" sz="2000" b="1" smtClean="0">
                <a:solidFill>
                  <a:srgbClr val="FFFF00"/>
                </a:solidFill>
                <a:effectLst>
                  <a:outerShdw blurRad="38100" dist="38100" dir="2700000" algn="tl">
                    <a:srgbClr val="000000">
                      <a:alpha val="43137"/>
                    </a:srgbClr>
                  </a:outerShdw>
                </a:effectLst>
              </a:rPr>
              <a:t>mediante </a:t>
            </a:r>
            <a:r>
              <a:rPr lang="es-AR" sz="2000" b="1">
                <a:solidFill>
                  <a:srgbClr val="FFFF00"/>
                </a:solidFill>
                <a:effectLst>
                  <a:outerShdw blurRad="38100" dist="38100" dir="2700000" algn="tl">
                    <a:srgbClr val="000000">
                      <a:alpha val="43137"/>
                    </a:srgbClr>
                  </a:outerShdw>
                </a:effectLst>
              </a:rPr>
              <a:t>el registro de hojas móviles</a:t>
            </a:r>
            <a:r>
              <a:rPr lang="es-AR" sz="2000" b="1">
                <a:effectLst>
                  <a:outerShdw blurRad="38100" dist="38100" dir="2700000" algn="tl">
                    <a:srgbClr val="000000">
                      <a:alpha val="43137"/>
                    </a:srgbClr>
                  </a:outerShdw>
                </a:effectLst>
              </a:rPr>
              <a:t> </a:t>
            </a:r>
            <a:r>
              <a:rPr lang="es-AR" sz="2000">
                <a:effectLst>
                  <a:outerShdw blurRad="38100" dist="38100" dir="2700000" algn="tl">
                    <a:srgbClr val="000000">
                      <a:alpha val="43137"/>
                    </a:srgbClr>
                  </a:outerShdw>
                </a:effectLst>
              </a:rPr>
              <a:t>a que se </a:t>
            </a:r>
            <a:r>
              <a:rPr lang="es-AR" sz="2000" smtClean="0">
                <a:effectLst>
                  <a:outerShdw blurRad="38100" dist="38100" dir="2700000" algn="tl">
                    <a:srgbClr val="000000">
                      <a:alpha val="43137"/>
                    </a:srgbClr>
                  </a:outerShdw>
                </a:effectLst>
              </a:rPr>
              <a:t>refiere </a:t>
            </a:r>
            <a:r>
              <a:rPr lang="es-AR" sz="2000">
                <a:effectLst>
                  <a:outerShdw blurRad="38100" dist="38100" dir="2700000" algn="tl">
                    <a:srgbClr val="000000">
                      <a:alpha val="43137"/>
                    </a:srgbClr>
                  </a:outerShdw>
                </a:effectLst>
              </a:rPr>
              <a:t>el punto 4 del </a:t>
            </a:r>
            <a:endParaRPr lang="es-AR" sz="2000" smtClean="0">
              <a:effectLst>
                <a:outerShdw blurRad="38100" dist="38100" dir="2700000" algn="tl">
                  <a:srgbClr val="000000">
                    <a:alpha val="43137"/>
                  </a:srgbClr>
                </a:outerShdw>
              </a:effectLst>
            </a:endParaRPr>
          </a:p>
          <a:p>
            <a:pPr marL="609600" indent="-609600">
              <a:buNone/>
              <a:defRPr/>
            </a:pPr>
            <a:r>
              <a:rPr lang="es-AR" sz="2000" smtClean="0">
                <a:effectLst>
                  <a:outerShdw blurRad="38100" dist="38100" dir="2700000" algn="tl">
                    <a:srgbClr val="000000">
                      <a:alpha val="43137"/>
                    </a:srgbClr>
                  </a:outerShdw>
                </a:effectLst>
              </a:rPr>
              <a:t>citado artículo</a:t>
            </a:r>
            <a:r>
              <a:rPr lang="es-AR" sz="2000">
                <a:effectLst>
                  <a:outerShdw blurRad="38100" dist="38100" dir="2700000" algn="tl">
                    <a:srgbClr val="000000">
                      <a:alpha val="43137"/>
                    </a:srgbClr>
                  </a:outerShdw>
                </a:effectLst>
              </a:rPr>
              <a:t>, </a:t>
            </a:r>
            <a:r>
              <a:rPr lang="es-AR" sz="2000">
                <a:solidFill>
                  <a:srgbClr val="FFC000"/>
                </a:solidFill>
                <a:effectLst>
                  <a:outerShdw blurRad="38100" dist="38100" dir="2700000" algn="tl">
                    <a:srgbClr val="000000">
                      <a:alpha val="43137"/>
                    </a:srgbClr>
                  </a:outerShdw>
                </a:effectLst>
              </a:rPr>
              <a:t>debe</a:t>
            </a:r>
            <a:r>
              <a:rPr lang="es-AR" sz="2000" b="1">
                <a:solidFill>
                  <a:srgbClr val="FFC000"/>
                </a:solidFill>
                <a:effectLst>
                  <a:outerShdw blurRad="38100" dist="38100" dir="2700000" algn="tl">
                    <a:srgbClr val="000000">
                      <a:alpha val="43137"/>
                    </a:srgbClr>
                  </a:outerShdw>
                </a:effectLst>
              </a:rPr>
              <a:t>rán emitir dichas hojas </a:t>
            </a:r>
            <a:r>
              <a:rPr lang="es-AR" sz="2000" b="1" smtClean="0">
                <a:solidFill>
                  <a:srgbClr val="FFC000"/>
                </a:solidFill>
                <a:effectLst>
                  <a:outerShdw blurRad="38100" dist="38100" dir="2700000" algn="tl">
                    <a:srgbClr val="000000">
                      <a:alpha val="43137"/>
                    </a:srgbClr>
                  </a:outerShdw>
                </a:effectLst>
              </a:rPr>
              <a:t>vía </a:t>
            </a:r>
            <a:r>
              <a:rPr lang="es-AR" sz="2000" b="1">
                <a:solidFill>
                  <a:srgbClr val="FFC000"/>
                </a:solidFill>
                <a:effectLst>
                  <a:outerShdw blurRad="38100" dist="38100" dir="2700000" algn="tl">
                    <a:srgbClr val="000000">
                      <a:alpha val="43137"/>
                    </a:srgbClr>
                  </a:outerShdw>
                </a:effectLst>
              </a:rPr>
              <a:t>“Internet” </a:t>
            </a:r>
            <a:r>
              <a:rPr lang="es-AR" sz="2000">
                <a:effectLst>
                  <a:outerShdw blurRad="38100" dist="38100" dir="2700000" algn="tl">
                    <a:srgbClr val="000000">
                      <a:alpha val="43137"/>
                    </a:srgbClr>
                  </a:outerShdw>
                </a:effectLst>
              </a:rPr>
              <a:t>mediante la </a:t>
            </a:r>
            <a:endParaRPr lang="es-AR" sz="2000" smtClean="0">
              <a:effectLst>
                <a:outerShdw blurRad="38100" dist="38100" dir="2700000" algn="tl">
                  <a:srgbClr val="000000">
                    <a:alpha val="43137"/>
                  </a:srgbClr>
                </a:outerShdw>
              </a:effectLst>
            </a:endParaRPr>
          </a:p>
          <a:p>
            <a:pPr marL="609600" indent="-609600">
              <a:buNone/>
              <a:defRPr/>
            </a:pPr>
            <a:r>
              <a:rPr lang="es-AR" sz="2000" smtClean="0">
                <a:effectLst>
                  <a:outerShdw blurRad="38100" dist="38100" dir="2700000" algn="tl">
                    <a:srgbClr val="000000">
                      <a:alpha val="43137"/>
                    </a:srgbClr>
                  </a:outerShdw>
                </a:effectLst>
              </a:rPr>
              <a:t>utilización del </a:t>
            </a:r>
            <a:r>
              <a:rPr lang="es-AR" sz="2000">
                <a:effectLst>
                  <a:outerShdw blurRad="38100" dist="38100" dir="2700000" algn="tl">
                    <a:srgbClr val="000000">
                      <a:alpha val="43137"/>
                    </a:srgbClr>
                  </a:outerShdw>
                </a:effectLst>
              </a:rPr>
              <a:t>sistema informático que </a:t>
            </a:r>
            <a:r>
              <a:rPr lang="es-AR" sz="2000" smtClean="0">
                <a:effectLst>
                  <a:outerShdw blurRad="38100" dist="38100" dir="2700000" algn="tl">
                    <a:srgbClr val="000000">
                      <a:alpha val="43137"/>
                    </a:srgbClr>
                  </a:outerShdw>
                </a:effectLst>
              </a:rPr>
              <a:t>desarrollará </a:t>
            </a:r>
            <a:r>
              <a:rPr lang="es-AR" sz="2000">
                <a:effectLst>
                  <a:outerShdw blurRad="38100" dist="38100" dir="2700000" algn="tl">
                    <a:srgbClr val="000000">
                      <a:alpha val="43137"/>
                    </a:srgbClr>
                  </a:outerShdw>
                </a:effectLst>
              </a:rPr>
              <a:t>la Administración </a:t>
            </a:r>
            <a:endParaRPr lang="es-AR" sz="2000" smtClean="0">
              <a:effectLst>
                <a:outerShdw blurRad="38100" dist="38100" dir="2700000" algn="tl">
                  <a:srgbClr val="000000">
                    <a:alpha val="43137"/>
                  </a:srgbClr>
                </a:outerShdw>
              </a:effectLst>
            </a:endParaRPr>
          </a:p>
          <a:p>
            <a:pPr marL="609600" indent="-609600">
              <a:buNone/>
              <a:defRPr/>
            </a:pPr>
            <a:r>
              <a:rPr lang="es-AR" sz="2000" smtClean="0">
                <a:effectLst>
                  <a:outerShdw blurRad="38100" dist="38100" dir="2700000" algn="tl">
                    <a:srgbClr val="000000">
                      <a:alpha val="43137"/>
                    </a:srgbClr>
                  </a:outerShdw>
                </a:effectLst>
              </a:rPr>
              <a:t>Federal </a:t>
            </a:r>
            <a:r>
              <a:rPr lang="es-AR" sz="2000">
                <a:effectLst>
                  <a:outerShdw blurRad="38100" dist="38100" dir="2700000" algn="tl">
                    <a:srgbClr val="000000">
                      <a:alpha val="43137"/>
                    </a:srgbClr>
                  </a:outerShdw>
                </a:effectLst>
              </a:rPr>
              <a:t>de </a:t>
            </a:r>
            <a:r>
              <a:rPr lang="es-AR" sz="2000" smtClean="0">
                <a:effectLst>
                  <a:outerShdw blurRad="38100" dist="38100" dir="2700000" algn="tl">
                    <a:srgbClr val="000000">
                      <a:alpha val="43137"/>
                    </a:srgbClr>
                  </a:outerShdw>
                </a:effectLst>
              </a:rPr>
              <a:t>Ingresos </a:t>
            </a:r>
            <a:r>
              <a:rPr lang="es-AR" sz="2000">
                <a:effectLst>
                  <a:outerShdw blurRad="38100" dist="38100" dir="2700000" algn="tl">
                    <a:srgbClr val="000000">
                      <a:alpha val="43137"/>
                    </a:srgbClr>
                  </a:outerShdw>
                </a:effectLst>
              </a:rPr>
              <a:t>Públicos, </a:t>
            </a:r>
            <a:r>
              <a:rPr lang="es-AR" sz="2000" smtClean="0">
                <a:effectLst>
                  <a:outerShdw blurRad="38100" dist="38100" dir="2700000" algn="tl">
                    <a:srgbClr val="000000">
                      <a:alpha val="43137"/>
                    </a:srgbClr>
                  </a:outerShdw>
                </a:effectLst>
              </a:rPr>
              <a:t>entidad </a:t>
            </a:r>
            <a:r>
              <a:rPr lang="es-AR" sz="2000">
                <a:effectLst>
                  <a:outerShdw blurRad="38100" dist="38100" dir="2700000" algn="tl">
                    <a:srgbClr val="000000">
                      <a:alpha val="43137"/>
                    </a:srgbClr>
                  </a:outerShdw>
                </a:effectLst>
              </a:rPr>
              <a:t>autárquica en el ámbito del </a:t>
            </a:r>
            <a:r>
              <a:rPr lang="es-AR" sz="2000" smtClean="0">
                <a:effectLst>
                  <a:outerShdw blurRad="38100" dist="38100" dir="2700000" algn="tl">
                    <a:srgbClr val="000000">
                      <a:alpha val="43137"/>
                    </a:srgbClr>
                  </a:outerShdw>
                </a:effectLst>
              </a:rPr>
              <a:t>Ministerio</a:t>
            </a:r>
          </a:p>
          <a:p>
            <a:pPr marL="609600" indent="-609600">
              <a:buNone/>
              <a:defRPr/>
            </a:pPr>
            <a:r>
              <a:rPr lang="es-AR" sz="2000" smtClean="0">
                <a:effectLst>
                  <a:outerShdw blurRad="38100" dist="38100" dir="2700000" algn="tl">
                    <a:srgbClr val="000000">
                      <a:alpha val="43137"/>
                    </a:srgbClr>
                  </a:outerShdw>
                </a:effectLst>
              </a:rPr>
              <a:t>de Economía </a:t>
            </a:r>
            <a:r>
              <a:rPr lang="es-AR" sz="2000">
                <a:effectLst>
                  <a:outerShdw blurRad="38100" dist="38100" dir="2700000" algn="tl">
                    <a:srgbClr val="000000">
                      <a:alpha val="43137"/>
                    </a:srgbClr>
                  </a:outerShdw>
                </a:effectLst>
              </a:rPr>
              <a:t>y </a:t>
            </a:r>
            <a:r>
              <a:rPr lang="es-AR" sz="2000" smtClean="0">
                <a:effectLst>
                  <a:outerShdw blurRad="38100" dist="38100" dir="2700000" algn="tl">
                    <a:srgbClr val="000000">
                      <a:alpha val="43137"/>
                    </a:srgbClr>
                  </a:outerShdw>
                </a:effectLst>
              </a:rPr>
              <a:t>Finanzas </a:t>
            </a:r>
            <a:r>
              <a:rPr lang="es-AR" sz="2000">
                <a:effectLst>
                  <a:outerShdw blurRad="38100" dist="38100" dir="2700000" algn="tl">
                    <a:srgbClr val="000000">
                      <a:alpha val="43137"/>
                    </a:srgbClr>
                  </a:outerShdw>
                </a:effectLst>
              </a:rPr>
              <a:t>Públicas, conforme a las formalidades y requisitos </a:t>
            </a:r>
            <a:endParaRPr lang="es-AR" sz="2000" smtClean="0">
              <a:effectLst>
                <a:outerShdw blurRad="38100" dist="38100" dir="2700000" algn="tl">
                  <a:srgbClr val="000000">
                    <a:alpha val="43137"/>
                  </a:srgbClr>
                </a:outerShdw>
              </a:effectLst>
            </a:endParaRPr>
          </a:p>
          <a:p>
            <a:pPr marL="609600" indent="-609600">
              <a:buNone/>
              <a:defRPr/>
            </a:pPr>
            <a:r>
              <a:rPr lang="es-AR" sz="2000" smtClean="0">
                <a:effectLst>
                  <a:outerShdw blurRad="38100" dist="38100" dir="2700000" algn="tl">
                    <a:srgbClr val="000000">
                      <a:alpha val="43137"/>
                    </a:srgbClr>
                  </a:outerShdw>
                </a:effectLst>
              </a:rPr>
              <a:t>establecidos </a:t>
            </a:r>
            <a:r>
              <a:rPr lang="es-AR" sz="2000">
                <a:effectLst>
                  <a:outerShdw blurRad="38100" dist="38100" dir="2700000" algn="tl">
                    <a:srgbClr val="000000">
                      <a:alpha val="43137"/>
                    </a:srgbClr>
                  </a:outerShdw>
                </a:effectLst>
              </a:rPr>
              <a:t>por la citada ley, y </a:t>
            </a:r>
            <a:r>
              <a:rPr lang="es-AR" sz="2000" b="1">
                <a:solidFill>
                  <a:srgbClr val="00FF99"/>
                </a:solidFill>
                <a:effectLst>
                  <a:outerShdw blurRad="38100" dist="38100" dir="2700000" algn="tl">
                    <a:srgbClr val="000000">
                      <a:alpha val="43137"/>
                    </a:srgbClr>
                  </a:outerShdw>
                </a:effectLst>
              </a:rPr>
              <a:t>al cual se accederá mediante la </a:t>
            </a:r>
            <a:endParaRPr lang="es-AR" sz="2000" b="1" smtClean="0">
              <a:solidFill>
                <a:srgbClr val="00FF99"/>
              </a:solidFill>
              <a:effectLst>
                <a:outerShdw blurRad="38100" dist="38100" dir="2700000" algn="tl">
                  <a:srgbClr val="000000">
                    <a:alpha val="43137"/>
                  </a:srgbClr>
                </a:outerShdw>
              </a:effectLst>
            </a:endParaRPr>
          </a:p>
          <a:p>
            <a:pPr marL="609600" indent="-609600">
              <a:buNone/>
              <a:defRPr/>
            </a:pPr>
            <a:r>
              <a:rPr lang="es-AR" sz="2000" b="1" smtClean="0">
                <a:solidFill>
                  <a:srgbClr val="00FF99"/>
                </a:solidFill>
                <a:effectLst>
                  <a:outerShdw blurRad="38100" dist="38100" dir="2700000" algn="tl">
                    <a:srgbClr val="000000">
                      <a:alpha val="43137"/>
                    </a:srgbClr>
                  </a:outerShdw>
                </a:effectLst>
              </a:rPr>
              <a:t>utilización de </a:t>
            </a:r>
            <a:r>
              <a:rPr lang="es-AR" sz="2000" b="1">
                <a:solidFill>
                  <a:srgbClr val="00FF99"/>
                </a:solidFill>
                <a:effectLst>
                  <a:outerShdw blurRad="38100" dist="38100" dir="2700000" algn="tl">
                    <a:srgbClr val="000000">
                      <a:alpha val="43137"/>
                    </a:srgbClr>
                  </a:outerShdw>
                </a:effectLst>
              </a:rPr>
              <a:t>la respectiva “Clave Fiscal”, </a:t>
            </a:r>
            <a:r>
              <a:rPr lang="es-AR" sz="2000">
                <a:effectLst>
                  <a:outerShdw blurRad="38100" dist="38100" dir="2700000" algn="tl">
                    <a:srgbClr val="000000">
                      <a:alpha val="43137"/>
                    </a:srgbClr>
                  </a:outerShdw>
                </a:effectLst>
              </a:rPr>
              <a:t>obtenida de acuerdo con </a:t>
            </a:r>
            <a:r>
              <a:rPr lang="es-AR" sz="2000" smtClean="0">
                <a:effectLst>
                  <a:outerShdw blurRad="38100" dist="38100" dir="2700000" algn="tl">
                    <a:srgbClr val="000000">
                      <a:alpha val="43137"/>
                    </a:srgbClr>
                  </a:outerShdw>
                </a:effectLst>
              </a:rPr>
              <a:t>el </a:t>
            </a:r>
          </a:p>
          <a:p>
            <a:pPr marL="609600" indent="-609600">
              <a:buNone/>
              <a:defRPr/>
            </a:pPr>
            <a:r>
              <a:rPr lang="es-AR" sz="2000" smtClean="0">
                <a:effectLst>
                  <a:outerShdw blurRad="38100" dist="38100" dir="2700000" algn="tl">
                    <a:srgbClr val="000000">
                      <a:alpha val="43137"/>
                    </a:srgbClr>
                  </a:outerShdw>
                </a:effectLst>
              </a:rPr>
              <a:t>procedimiento dispuesto </a:t>
            </a:r>
            <a:r>
              <a:rPr lang="es-AR" sz="2000">
                <a:effectLst>
                  <a:outerShdw blurRad="38100" dist="38100" dir="2700000" algn="tl">
                    <a:srgbClr val="000000">
                      <a:alpha val="43137"/>
                    </a:srgbClr>
                  </a:outerShdw>
                </a:effectLst>
              </a:rPr>
              <a:t>por la resolución general 2239, sus </a:t>
            </a:r>
            <a:r>
              <a:rPr lang="es-AR" sz="2000" smtClean="0">
                <a:effectLst>
                  <a:outerShdw blurRad="38100" dist="38100" dir="2700000" algn="tl">
                    <a:srgbClr val="000000">
                      <a:alpha val="43137"/>
                    </a:srgbClr>
                  </a:outerShdw>
                </a:effectLst>
              </a:rPr>
              <a:t>modificatorias </a:t>
            </a:r>
            <a:r>
              <a:rPr lang="es-AR" sz="2000">
                <a:effectLst>
                  <a:outerShdw blurRad="38100" dist="38100" dir="2700000" algn="tl">
                    <a:srgbClr val="000000">
                      <a:alpha val="43137"/>
                    </a:srgbClr>
                  </a:outerShdw>
                </a:effectLst>
              </a:rPr>
              <a:t>y </a:t>
            </a:r>
            <a:endParaRPr lang="es-AR" sz="2000" smtClean="0">
              <a:effectLst>
                <a:outerShdw blurRad="38100" dist="38100" dir="2700000" algn="tl">
                  <a:srgbClr val="000000">
                    <a:alpha val="43137"/>
                  </a:srgbClr>
                </a:outerShdw>
              </a:effectLst>
            </a:endParaRPr>
          </a:p>
          <a:p>
            <a:pPr marL="609600" indent="-609600">
              <a:buNone/>
              <a:defRPr/>
            </a:pPr>
            <a:r>
              <a:rPr lang="es-AR" sz="2000" smtClean="0">
                <a:effectLst>
                  <a:outerShdw blurRad="38100" dist="38100" dir="2700000" algn="tl">
                    <a:srgbClr val="000000">
                      <a:alpha val="43137"/>
                    </a:srgbClr>
                  </a:outerShdw>
                </a:effectLst>
              </a:rPr>
              <a:t>complementarias</a:t>
            </a:r>
            <a:r>
              <a:rPr lang="es-AR" sz="2000">
                <a:effectLst>
                  <a:outerShdw blurRad="38100" dist="38100" dir="2700000" algn="tl">
                    <a:srgbClr val="000000">
                      <a:alpha val="43137"/>
                    </a:srgbClr>
                  </a:outerShdw>
                </a:effectLst>
              </a:rPr>
              <a:t>.</a:t>
            </a:r>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603925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407819"/>
          </a:xfrm>
        </p:spPr>
        <p:txBody>
          <a:bodyPr>
            <a:normAutofit/>
          </a:bodyPr>
          <a:lstStyle/>
          <a:p>
            <a:pPr marL="609600" indent="-609600" fontAlgn="auto">
              <a:spcAft>
                <a:spcPts val="0"/>
              </a:spcAft>
              <a:buClr>
                <a:schemeClr val="accent3"/>
              </a:buClr>
              <a:buFont typeface="Wingdings 2"/>
              <a:buNone/>
              <a:defRPr/>
            </a:pPr>
            <a:r>
              <a:rPr lang="es-AR" sz="2000" b="1" smtClean="0">
                <a:solidFill>
                  <a:srgbClr val="FFFF19"/>
                </a:solidFill>
                <a:effectLst>
                  <a:outerShdw blurRad="38100" dist="38100" dir="2700000" algn="tl">
                    <a:srgbClr val="000000">
                      <a:alpha val="43137"/>
                    </a:srgbClr>
                  </a:outerShdw>
                </a:effectLst>
              </a:rPr>
              <a:t>LIBRO DE SUELDOS DIGITAL  - RC (AFIP-MTESS) 3669-941/2014</a:t>
            </a:r>
          </a:p>
          <a:p>
            <a:pPr marL="609600" indent="-609600" fontAlgn="auto">
              <a:spcAft>
                <a:spcPts val="0"/>
              </a:spcAft>
              <a:buClr>
                <a:schemeClr val="accent3"/>
              </a:buClr>
              <a:buFont typeface="Wingdings 2"/>
              <a:buNone/>
              <a:defRPr/>
            </a:pPr>
            <a:r>
              <a:rPr lang="es-AR" sz="2000" b="1" smtClean="0">
                <a:solidFill>
                  <a:srgbClr val="00FFFF"/>
                </a:solidFill>
                <a:effectLst>
                  <a:outerShdw blurRad="38100" dist="38100" dir="2700000" algn="tl">
                    <a:srgbClr val="000000">
                      <a:alpha val="43137"/>
                    </a:srgbClr>
                  </a:outerShdw>
                </a:effectLst>
              </a:rPr>
              <a:t>INFORMACIÓN DEL SISTEMA</a:t>
            </a:r>
          </a:p>
          <a:p>
            <a:pPr marL="0" indent="0">
              <a:buNone/>
            </a:pPr>
            <a:endParaRPr lang="es-AR" sz="2000" b="1" smtClean="0">
              <a:solidFill>
                <a:srgbClr val="00FF99"/>
              </a:solidFill>
              <a:effectLst>
                <a:outerShdw blurRad="38100" dist="38100" dir="2700000" algn="tl">
                  <a:srgbClr val="000000">
                    <a:alpha val="43137"/>
                  </a:srgbClr>
                </a:outerShdw>
              </a:effectLst>
            </a:endParaRPr>
          </a:p>
          <a:p>
            <a:pPr marL="0" indent="0">
              <a:buNone/>
            </a:pPr>
            <a:r>
              <a:rPr lang="es-AR" sz="2000" b="1" smtClean="0">
                <a:solidFill>
                  <a:srgbClr val="00FF99"/>
                </a:solidFill>
                <a:effectLst>
                  <a:outerShdw blurRad="38100" dist="38100" dir="2700000" algn="tl">
                    <a:srgbClr val="000000">
                      <a:alpha val="43137"/>
                    </a:srgbClr>
                  </a:outerShdw>
                </a:effectLst>
              </a:rPr>
              <a:t>Art</a:t>
            </a:r>
            <a:r>
              <a:rPr lang="es-AR" sz="2000" b="1">
                <a:solidFill>
                  <a:srgbClr val="00FF99"/>
                </a:solidFill>
                <a:effectLst>
                  <a:outerShdw blurRad="38100" dist="38100" dir="2700000" algn="tl">
                    <a:srgbClr val="000000">
                      <a:alpha val="43137"/>
                    </a:srgbClr>
                  </a:outerShdw>
                </a:effectLst>
              </a:rPr>
              <a:t>. 2 </a:t>
            </a:r>
            <a:r>
              <a:rPr lang="es-AR" sz="2000">
                <a:effectLst>
                  <a:outerShdw blurRad="38100" dist="38100" dir="2700000" algn="tl">
                    <a:srgbClr val="000000">
                      <a:alpha val="43137"/>
                    </a:srgbClr>
                  </a:outerShdw>
                </a:effectLst>
              </a:rPr>
              <a:t>- El sistema informático a que se refiere el artículo anterior </a:t>
            </a:r>
            <a:r>
              <a:rPr lang="es-AR" sz="2000" b="1">
                <a:solidFill>
                  <a:srgbClr val="FFFF00"/>
                </a:solidFill>
                <a:effectLst>
                  <a:outerShdw blurRad="38100" dist="38100" dir="2700000" algn="tl">
                    <a:srgbClr val="000000">
                      <a:alpha val="43137"/>
                    </a:srgbClr>
                  </a:outerShdw>
                </a:effectLst>
              </a:rPr>
              <a:t>operará utilizando la </a:t>
            </a:r>
            <a:r>
              <a:rPr lang="es-AR" sz="2000" b="1">
                <a:solidFill>
                  <a:srgbClr val="00FF99"/>
                </a:solidFill>
                <a:effectLst>
                  <a:outerShdw blurRad="38100" dist="38100" dir="2700000" algn="tl">
                    <a:srgbClr val="000000">
                      <a:alpha val="43137"/>
                    </a:srgbClr>
                  </a:outerShdw>
                </a:effectLst>
              </a:rPr>
              <a:t>información proveniente de</a:t>
            </a:r>
            <a:r>
              <a:rPr lang="es-AR" sz="2000">
                <a:effectLst>
                  <a:outerShdw blurRad="38100" dist="38100" dir="2700000" algn="tl">
                    <a:srgbClr val="000000">
                      <a:alpha val="43137"/>
                    </a:srgbClr>
                  </a:outerShdw>
                </a:effectLst>
              </a:rPr>
              <a:t>:</a:t>
            </a:r>
          </a:p>
          <a:p>
            <a:pPr marL="0" indent="0">
              <a:buNone/>
            </a:pPr>
            <a:endParaRPr lang="es-AR" sz="2000" smtClean="0">
              <a:effectLst>
                <a:outerShdw blurRad="38100" dist="38100" dir="2700000" algn="tl">
                  <a:srgbClr val="000000">
                    <a:alpha val="43137"/>
                  </a:srgbClr>
                </a:outerShdw>
              </a:effectLst>
            </a:endParaRPr>
          </a:p>
          <a:p>
            <a:pPr marL="0" indent="0">
              <a:buNone/>
            </a:pPr>
            <a:r>
              <a:rPr lang="es-AR" sz="2000" smtClean="0">
                <a:effectLst>
                  <a:outerShdw blurRad="38100" dist="38100" dir="2700000" algn="tl">
                    <a:srgbClr val="000000">
                      <a:alpha val="43137"/>
                    </a:srgbClr>
                  </a:outerShdw>
                </a:effectLst>
              </a:rPr>
              <a:t>a</a:t>
            </a:r>
            <a:r>
              <a:rPr lang="es-AR" sz="2000">
                <a:effectLst>
                  <a:outerShdw blurRad="38100" dist="38100" dir="2700000" algn="tl">
                    <a:srgbClr val="000000">
                      <a:alpha val="43137"/>
                    </a:srgbClr>
                  </a:outerShdw>
                </a:effectLst>
              </a:rPr>
              <a:t>) </a:t>
            </a:r>
            <a:r>
              <a:rPr lang="es-AR" sz="2000">
                <a:solidFill>
                  <a:srgbClr val="FFFF00"/>
                </a:solidFill>
                <a:effectLst>
                  <a:outerShdw blurRad="38100" dist="38100" dir="2700000" algn="tl">
                    <a:srgbClr val="000000">
                      <a:alpha val="43137"/>
                    </a:srgbClr>
                  </a:outerShdw>
                </a:effectLst>
              </a:rPr>
              <a:t>las declaraciones juradas </a:t>
            </a:r>
            <a:r>
              <a:rPr lang="es-AR" sz="2000">
                <a:effectLst>
                  <a:outerShdw blurRad="38100" dist="38100" dir="2700000" algn="tl">
                    <a:srgbClr val="000000">
                      <a:alpha val="43137"/>
                    </a:srgbClr>
                  </a:outerShdw>
                </a:effectLst>
              </a:rPr>
              <a:t>determinativas y nominativas de aportes y contribuciones con destino a los distintos subsistemas de la seguridad social, presentadas por los empleadores,</a:t>
            </a:r>
          </a:p>
          <a:p>
            <a:pPr marL="0" indent="0">
              <a:buNone/>
            </a:pPr>
            <a:r>
              <a:rPr lang="es-AR" sz="2000">
                <a:effectLst>
                  <a:outerShdw blurRad="38100" dist="38100" dir="2700000" algn="tl">
                    <a:srgbClr val="000000">
                      <a:alpha val="43137"/>
                    </a:srgbClr>
                  </a:outerShdw>
                </a:effectLst>
              </a:rPr>
              <a:t>b) </a:t>
            </a:r>
            <a:r>
              <a:rPr lang="es-AR" sz="2000">
                <a:solidFill>
                  <a:srgbClr val="FFC000"/>
                </a:solidFill>
                <a:effectLst>
                  <a:outerShdw blurRad="38100" dist="38100" dir="2700000" algn="tl">
                    <a:srgbClr val="000000">
                      <a:alpha val="43137"/>
                    </a:srgbClr>
                  </a:outerShdw>
                </a:effectLst>
              </a:rPr>
              <a:t>el sistema “Simplificación registral”,</a:t>
            </a:r>
            <a:r>
              <a:rPr lang="es-AR" sz="2000">
                <a:effectLst>
                  <a:outerShdw blurRad="38100" dist="38100" dir="2700000" algn="tl">
                    <a:srgbClr val="000000">
                      <a:alpha val="43137"/>
                    </a:srgbClr>
                  </a:outerShdw>
                </a:effectLst>
              </a:rPr>
              <a:t> y</a:t>
            </a:r>
          </a:p>
          <a:p>
            <a:pPr marL="0" indent="0">
              <a:buNone/>
            </a:pPr>
            <a:r>
              <a:rPr lang="es-AR" sz="2000">
                <a:effectLst>
                  <a:outerShdw blurRad="38100" dist="38100" dir="2700000" algn="tl">
                    <a:srgbClr val="000000">
                      <a:alpha val="43137"/>
                    </a:srgbClr>
                  </a:outerShdw>
                </a:effectLst>
              </a:rPr>
              <a:t>c) </a:t>
            </a:r>
            <a:r>
              <a:rPr lang="es-AR" sz="2000">
                <a:solidFill>
                  <a:srgbClr val="00FF00"/>
                </a:solidFill>
                <a:effectLst>
                  <a:outerShdw blurRad="38100" dist="38100" dir="2700000" algn="tl">
                    <a:srgbClr val="000000">
                      <a:alpha val="43137"/>
                    </a:srgbClr>
                  </a:outerShdw>
                </a:effectLst>
              </a:rPr>
              <a:t>el “Sistema Registral”.</a:t>
            </a:r>
          </a:p>
          <a:p>
            <a:pPr marL="0" indent="0">
              <a:buNone/>
            </a:pPr>
            <a:endParaRPr lang="es-AR" sz="2000" smtClean="0">
              <a:effectLst>
                <a:outerShdw blurRad="38100" dist="38100" dir="2700000" algn="tl">
                  <a:srgbClr val="000000">
                    <a:alpha val="43137"/>
                  </a:srgbClr>
                </a:outerShdw>
              </a:effectLst>
            </a:endParaRPr>
          </a:p>
          <a:p>
            <a:pPr marL="0" indent="0">
              <a:buNone/>
            </a:pPr>
            <a:r>
              <a:rPr lang="es-AR" sz="2000" smtClean="0">
                <a:effectLst>
                  <a:outerShdw blurRad="38100" dist="38100" dir="2700000" algn="tl">
                    <a:srgbClr val="000000">
                      <a:alpha val="43137"/>
                    </a:srgbClr>
                  </a:outerShdw>
                </a:effectLst>
              </a:rPr>
              <a:t>Asimismo</a:t>
            </a:r>
            <a:r>
              <a:rPr lang="es-AR" sz="2000">
                <a:effectLst>
                  <a:outerShdw blurRad="38100" dist="38100" dir="2700000" algn="tl">
                    <a:srgbClr val="000000">
                      <a:alpha val="43137"/>
                    </a:srgbClr>
                  </a:outerShdw>
                </a:effectLst>
              </a:rPr>
              <a:t>, incorporará los datos que se le requieran al empleador en la oportunidad y según las modalidades que disponga la Administración Federal de Ingresos Públicos.</a:t>
            </a:r>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1383576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rmAutofit/>
          </a:bodyPr>
          <a:lstStyle/>
          <a:p>
            <a:pPr marL="609600" indent="-609600" fontAlgn="auto">
              <a:spcAft>
                <a:spcPts val="0"/>
              </a:spcAft>
              <a:buClr>
                <a:schemeClr val="accent3"/>
              </a:buClr>
              <a:buFont typeface="Wingdings 2"/>
              <a:buNone/>
              <a:defRPr/>
            </a:pPr>
            <a:r>
              <a:rPr lang="es-AR" sz="2000" b="1" smtClean="0">
                <a:solidFill>
                  <a:srgbClr val="FFFF19"/>
                </a:solidFill>
                <a:effectLst>
                  <a:outerShdw blurRad="38100" dist="38100" dir="2700000" algn="tl">
                    <a:srgbClr val="000000">
                      <a:alpha val="43137"/>
                    </a:srgbClr>
                  </a:outerShdw>
                </a:effectLst>
              </a:rPr>
              <a:t>LIBRO DE SUELDOS DIGITAL  - RC (AFIP-MTESS) 3669-941/2014</a:t>
            </a:r>
          </a:p>
          <a:p>
            <a:pPr marL="0" indent="0">
              <a:buNone/>
            </a:pPr>
            <a:endParaRPr lang="es-AR" sz="180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r>
              <a:rPr lang="es-AR" sz="2000" b="1" smtClean="0">
                <a:solidFill>
                  <a:srgbClr val="00FFFF"/>
                </a:solidFill>
                <a:effectLst>
                  <a:outerShdw blurRad="38100" dist="38100" dir="2700000" algn="tl">
                    <a:srgbClr val="000000">
                      <a:alpha val="43137"/>
                    </a:srgbClr>
                  </a:outerShdw>
                </a:effectLst>
              </a:rPr>
              <a:t>ACCESIBILIDAD</a:t>
            </a:r>
          </a:p>
          <a:p>
            <a:pPr marL="0" indent="0">
              <a:buNone/>
            </a:pPr>
            <a:r>
              <a:rPr lang="es-AR" sz="2000" b="1">
                <a:solidFill>
                  <a:srgbClr val="00FF99"/>
                </a:solidFill>
                <a:effectLst>
                  <a:outerShdw blurRad="38100" dist="38100" dir="2700000" algn="tl">
                    <a:srgbClr val="000000">
                      <a:alpha val="43137"/>
                    </a:srgbClr>
                  </a:outerShdw>
                </a:effectLst>
              </a:rPr>
              <a:t>Art. 3 - </a:t>
            </a:r>
            <a:r>
              <a:rPr lang="es-AR" sz="2000">
                <a:effectLst>
                  <a:outerShdw blurRad="38100" dist="38100" dir="2700000" algn="tl">
                    <a:srgbClr val="000000">
                      <a:alpha val="43137"/>
                    </a:srgbClr>
                  </a:outerShdw>
                </a:effectLst>
              </a:rPr>
              <a:t>Dicho sistema estará disponible en </a:t>
            </a:r>
            <a:r>
              <a:rPr lang="es-AR" sz="2000" b="1">
                <a:solidFill>
                  <a:srgbClr val="FFFF00"/>
                </a:solidFill>
                <a:effectLst>
                  <a:outerShdw blurRad="38100" dist="38100" dir="2700000" algn="tl">
                    <a:srgbClr val="000000">
                      <a:alpha val="43137"/>
                    </a:srgbClr>
                  </a:outerShdw>
                </a:effectLst>
              </a:rPr>
              <a:t>los sitios “web” </a:t>
            </a:r>
            <a:r>
              <a:rPr lang="es-AR" sz="2000">
                <a:effectLst>
                  <a:outerShdw blurRad="38100" dist="38100" dir="2700000" algn="tl">
                    <a:srgbClr val="000000">
                      <a:alpha val="43137"/>
                    </a:srgbClr>
                  </a:outerShdw>
                </a:effectLst>
              </a:rPr>
              <a:t>de la Administración Federal de Ingresos Públicos (http://www.afip.gob.ar) y del Ministerio de Trabajo, Empleo y Seguridad Social (http://www.trabajo.gob.ar).</a:t>
            </a:r>
          </a:p>
          <a:p>
            <a:pPr marL="0" indent="0">
              <a:buNone/>
            </a:pPr>
            <a:endParaRPr lang="es-AR" sz="2000" smtClean="0">
              <a:effectLst>
                <a:outerShdw blurRad="38100" dist="38100" dir="2700000" algn="tl">
                  <a:srgbClr val="000000">
                    <a:alpha val="43137"/>
                  </a:srgbClr>
                </a:outerShdw>
              </a:effectLst>
            </a:endParaRPr>
          </a:p>
          <a:p>
            <a:pPr marL="0" indent="0">
              <a:buNone/>
            </a:pPr>
            <a:r>
              <a:rPr lang="es-AR" sz="2000" b="1" smtClean="0">
                <a:solidFill>
                  <a:srgbClr val="00FFFF"/>
                </a:solidFill>
                <a:effectLst>
                  <a:outerShdw blurRad="38100" dist="38100" dir="2700000" algn="tl">
                    <a:srgbClr val="000000">
                      <a:alpha val="43137"/>
                    </a:srgbClr>
                  </a:outerShdw>
                </a:effectLst>
              </a:rPr>
              <a:t>OBLIGATORIEDAD Y OBLIGATORIEDAD</a:t>
            </a:r>
            <a:endParaRPr lang="es-AR" sz="2000" b="1">
              <a:solidFill>
                <a:srgbClr val="00FFFF"/>
              </a:solidFill>
              <a:effectLst>
                <a:outerShdw blurRad="38100" dist="38100" dir="2700000" algn="tl">
                  <a:srgbClr val="000000">
                    <a:alpha val="43137"/>
                  </a:srgbClr>
                </a:outerShdw>
              </a:effectLst>
            </a:endParaRPr>
          </a:p>
          <a:p>
            <a:pPr marL="0" indent="0">
              <a:buNone/>
            </a:pPr>
            <a:r>
              <a:rPr lang="es-AR" sz="2000" b="1" smtClean="0">
                <a:solidFill>
                  <a:srgbClr val="00FF99"/>
                </a:solidFill>
                <a:effectLst>
                  <a:outerShdw blurRad="38100" dist="38100" dir="2700000" algn="tl">
                    <a:srgbClr val="000000">
                      <a:alpha val="43137"/>
                    </a:srgbClr>
                  </a:outerShdw>
                </a:effectLst>
              </a:rPr>
              <a:t>Art</a:t>
            </a:r>
            <a:r>
              <a:rPr lang="es-AR" sz="2000" b="1">
                <a:solidFill>
                  <a:srgbClr val="00FF99"/>
                </a:solidFill>
                <a:effectLst>
                  <a:outerShdw blurRad="38100" dist="38100" dir="2700000" algn="tl">
                    <a:srgbClr val="000000">
                      <a:alpha val="43137"/>
                    </a:srgbClr>
                  </a:outerShdw>
                </a:effectLst>
              </a:rPr>
              <a:t>. 4 - </a:t>
            </a:r>
            <a:r>
              <a:rPr lang="es-AR" sz="2000">
                <a:effectLst>
                  <a:outerShdw blurRad="38100" dist="38100" dir="2700000" algn="tl">
                    <a:srgbClr val="000000">
                      <a:alpha val="43137"/>
                    </a:srgbClr>
                  </a:outerShdw>
                </a:effectLst>
              </a:rPr>
              <a:t>La obligatoriedad de utilización del sistema </a:t>
            </a:r>
            <a:r>
              <a:rPr lang="es-AR" sz="2000" b="1">
                <a:solidFill>
                  <a:srgbClr val="FFFF00"/>
                </a:solidFill>
                <a:effectLst>
                  <a:outerShdw blurRad="38100" dist="38100" dir="2700000" algn="tl">
                    <a:srgbClr val="000000">
                      <a:alpha val="43137"/>
                    </a:srgbClr>
                  </a:outerShdw>
                </a:effectLst>
              </a:rPr>
              <a:t>se dispondrá en forma progresiva hasta alcanzar a la totalidad de los empleadores</a:t>
            </a:r>
            <a:r>
              <a:rPr lang="es-AR" sz="2000">
                <a:effectLst>
                  <a:outerShdw blurRad="38100" dist="38100" dir="2700000" algn="tl">
                    <a:srgbClr val="000000">
                      <a:alpha val="43137"/>
                    </a:srgbClr>
                  </a:outerShdw>
                </a:effectLst>
              </a:rPr>
              <a:t>, una vez cumplidas todas las etapas de implementación que definirá la Administración Federal de Ingresos Públicos.</a:t>
            </a:r>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636816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rmAutofit/>
          </a:bodyPr>
          <a:lstStyle/>
          <a:p>
            <a:pPr marL="609600" indent="-609600" fontAlgn="auto">
              <a:spcAft>
                <a:spcPts val="0"/>
              </a:spcAft>
              <a:buClr>
                <a:schemeClr val="accent3"/>
              </a:buClr>
              <a:buFont typeface="Wingdings 2"/>
              <a:buNone/>
              <a:defRPr/>
            </a:pPr>
            <a:r>
              <a:rPr lang="es-AR" sz="2000" b="1" smtClean="0">
                <a:solidFill>
                  <a:srgbClr val="FFFF19"/>
                </a:solidFill>
                <a:effectLst>
                  <a:outerShdw blurRad="38100" dist="38100" dir="2700000" algn="tl">
                    <a:srgbClr val="000000">
                      <a:alpha val="43137"/>
                    </a:srgbClr>
                  </a:outerShdw>
                </a:effectLst>
              </a:rPr>
              <a:t>LIBRO DE SUELDOS DIGITAL  - RC (AFIP-MTESS) 3669-941/2014</a:t>
            </a:r>
          </a:p>
          <a:p>
            <a:pPr marL="0" indent="0">
              <a:buNone/>
            </a:pPr>
            <a:endParaRPr lang="es-AR" sz="200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r>
              <a:rPr lang="es-AR" sz="2000" b="1" smtClean="0">
                <a:solidFill>
                  <a:srgbClr val="00FFFF"/>
                </a:solidFill>
                <a:effectLst>
                  <a:outerShdw blurRad="38100" dist="38100" dir="2700000" algn="tl">
                    <a:srgbClr val="000000">
                      <a:alpha val="43137"/>
                    </a:srgbClr>
                  </a:outerShdw>
                </a:effectLst>
              </a:rPr>
              <a:t>INCORPORACION DE LAS JURISDICCIONES PROVINCIALES</a:t>
            </a:r>
          </a:p>
          <a:p>
            <a:pPr marL="0" indent="0">
              <a:buNone/>
            </a:pPr>
            <a:endParaRPr lang="es-AR" sz="2000" smtClean="0">
              <a:effectLst>
                <a:outerShdw blurRad="38100" dist="38100" dir="2700000" algn="tl">
                  <a:srgbClr val="000000">
                    <a:alpha val="43137"/>
                  </a:srgbClr>
                </a:outerShdw>
              </a:effectLst>
            </a:endParaRPr>
          </a:p>
          <a:p>
            <a:pPr marL="0" indent="0">
              <a:buNone/>
            </a:pPr>
            <a:r>
              <a:rPr lang="es-AR" sz="2000" b="1" smtClean="0">
                <a:solidFill>
                  <a:srgbClr val="00FF99"/>
                </a:solidFill>
                <a:effectLst>
                  <a:outerShdw blurRad="38100" dist="38100" dir="2700000" algn="tl">
                    <a:srgbClr val="000000">
                      <a:alpha val="43137"/>
                    </a:srgbClr>
                  </a:outerShdw>
                </a:effectLst>
              </a:rPr>
              <a:t>Art</a:t>
            </a:r>
            <a:r>
              <a:rPr lang="es-AR" sz="2000" b="1">
                <a:solidFill>
                  <a:srgbClr val="00FF99"/>
                </a:solidFill>
                <a:effectLst>
                  <a:outerShdw blurRad="38100" dist="38100" dir="2700000" algn="tl">
                    <a:srgbClr val="000000">
                      <a:alpha val="43137"/>
                    </a:srgbClr>
                  </a:outerShdw>
                </a:effectLst>
              </a:rPr>
              <a:t>. 5 - </a:t>
            </a:r>
            <a:r>
              <a:rPr lang="es-AR" sz="2000">
                <a:effectLst>
                  <a:outerShdw blurRad="38100" dist="38100" dir="2700000" algn="tl">
                    <a:srgbClr val="000000">
                      <a:alpha val="43137"/>
                    </a:srgbClr>
                  </a:outerShdw>
                </a:effectLst>
              </a:rPr>
              <a:t>La Administración Federal de Ingresos Públicos </a:t>
            </a:r>
            <a:r>
              <a:rPr lang="es-AR" sz="2000" b="1">
                <a:solidFill>
                  <a:srgbClr val="FFFF19"/>
                </a:solidFill>
                <a:effectLst>
                  <a:outerShdw blurRad="38100" dist="38100" dir="2700000" algn="tl">
                    <a:srgbClr val="000000">
                      <a:alpha val="43137"/>
                    </a:srgbClr>
                  </a:outerShdw>
                </a:effectLst>
              </a:rPr>
              <a:t>celebrará con las autoridades administrativas locales en materia del trabajo, los convenios tendientes a instrumentar la rúbrica y facilitar la percepción de los aranceles </a:t>
            </a:r>
            <a:r>
              <a:rPr lang="es-AR" sz="2000">
                <a:effectLst>
                  <a:outerShdw blurRad="38100" dist="38100" dir="2700000" algn="tl">
                    <a:srgbClr val="000000">
                      <a:alpha val="43137"/>
                    </a:srgbClr>
                  </a:outerShdw>
                </a:effectLst>
              </a:rPr>
              <a:t>por la actividad de habilitación de las hojas móviles del Libro Especial previsto en el artículo 52 de la ley 20744, texto ordenado en 1976 y sus modificaciones</a:t>
            </a:r>
            <a:r>
              <a:rPr lang="es-AR" sz="2000" smtClean="0">
                <a:effectLst>
                  <a:outerShdw blurRad="38100" dist="38100" dir="2700000" algn="tl">
                    <a:srgbClr val="000000">
                      <a:alpha val="43137"/>
                    </a:srgbClr>
                  </a:outerShdw>
                </a:effectLst>
              </a:rPr>
              <a:t>.</a:t>
            </a:r>
          </a:p>
          <a:p>
            <a:pPr marL="0" indent="0">
              <a:buNone/>
            </a:pPr>
            <a:endParaRPr lang="es-AR" sz="2000">
              <a:effectLst>
                <a:outerShdw blurRad="38100" dist="38100" dir="2700000" algn="tl">
                  <a:srgbClr val="000000">
                    <a:alpha val="43137"/>
                  </a:srgbClr>
                </a:outerShdw>
              </a:effectLst>
            </a:endParaRPr>
          </a:p>
          <a:p>
            <a:pPr marL="0" indent="0">
              <a:buNone/>
            </a:pPr>
            <a:r>
              <a:rPr lang="es-AR" sz="2000">
                <a:effectLst>
                  <a:outerShdw blurRad="38100" dist="38100" dir="2700000" algn="tl">
                    <a:srgbClr val="000000">
                      <a:alpha val="43137"/>
                    </a:srgbClr>
                  </a:outerShdw>
                </a:effectLst>
              </a:rPr>
              <a:t>Las </a:t>
            </a:r>
            <a:r>
              <a:rPr lang="es-AR" sz="2000" b="1">
                <a:solidFill>
                  <a:srgbClr val="FFC000"/>
                </a:solidFill>
                <a:effectLst>
                  <a:outerShdw blurRad="38100" dist="38100" dir="2700000" algn="tl">
                    <a:srgbClr val="000000">
                      <a:alpha val="43137"/>
                    </a:srgbClr>
                  </a:outerShdw>
                </a:effectLst>
              </a:rPr>
              <a:t>autoridades locales </a:t>
            </a:r>
            <a:r>
              <a:rPr lang="es-AR" sz="2000">
                <a:effectLst>
                  <a:outerShdw blurRad="38100" dist="38100" dir="2700000" algn="tl">
                    <a:srgbClr val="000000">
                      <a:alpha val="43137"/>
                    </a:srgbClr>
                  </a:outerShdw>
                </a:effectLst>
              </a:rPr>
              <a:t>que celebren los convenios </a:t>
            </a:r>
            <a:r>
              <a:rPr lang="es-AR" sz="2000" b="1">
                <a:solidFill>
                  <a:srgbClr val="00FF00"/>
                </a:solidFill>
                <a:effectLst>
                  <a:outerShdw blurRad="38100" dist="38100" dir="2700000" algn="tl">
                    <a:srgbClr val="000000">
                      <a:alpha val="43137"/>
                    </a:srgbClr>
                  </a:outerShdw>
                </a:effectLst>
              </a:rPr>
              <a:t>tendrán acceso a la </a:t>
            </a:r>
            <a:r>
              <a:rPr lang="es-AR" sz="2000" b="1">
                <a:solidFill>
                  <a:srgbClr val="FFFF01"/>
                </a:solidFill>
                <a:effectLst>
                  <a:outerShdw blurRad="38100" dist="38100" dir="2700000" algn="tl">
                    <a:srgbClr val="000000">
                      <a:alpha val="43137"/>
                    </a:srgbClr>
                  </a:outerShdw>
                </a:effectLst>
              </a:rPr>
              <a:t>totalidad de la información para la conformación de sus propias bases de datos </a:t>
            </a:r>
            <a:r>
              <a:rPr lang="es-AR" sz="2000" b="1">
                <a:solidFill>
                  <a:srgbClr val="00FF00"/>
                </a:solidFill>
                <a:effectLst>
                  <a:outerShdw blurRad="38100" dist="38100" dir="2700000" algn="tl">
                    <a:srgbClr val="000000">
                      <a:alpha val="43137"/>
                    </a:srgbClr>
                  </a:outerShdw>
                </a:effectLst>
              </a:rPr>
              <a:t>y a una consulta “en línea” con la citada Administración Federal.</a:t>
            </a:r>
          </a:p>
          <a:p>
            <a:pPr marL="0" indent="0">
              <a:buNone/>
            </a:pPr>
            <a:endParaRPr lang="es-AR" sz="2000"/>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61732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rmAutofit/>
          </a:bodyPr>
          <a:lstStyle/>
          <a:p>
            <a:pPr marL="609600" indent="-609600" fontAlgn="auto">
              <a:spcAft>
                <a:spcPts val="0"/>
              </a:spcAft>
              <a:buClr>
                <a:schemeClr val="accent3"/>
              </a:buClr>
              <a:buFont typeface="Wingdings 2"/>
              <a:buNone/>
              <a:defRPr/>
            </a:pPr>
            <a:r>
              <a:rPr lang="es-AR" sz="2000" b="1" smtClean="0">
                <a:solidFill>
                  <a:srgbClr val="FFFF19"/>
                </a:solidFill>
                <a:effectLst>
                  <a:outerShdw blurRad="38100" dist="38100" dir="2700000" algn="tl">
                    <a:srgbClr val="000000">
                      <a:alpha val="43137"/>
                    </a:srgbClr>
                  </a:outerShdw>
                </a:effectLst>
              </a:rPr>
              <a:t>LIBRO DE SUELDOS DIGITAL  - RC (AFIP-MTESS) 3669-941/2014</a:t>
            </a:r>
          </a:p>
          <a:p>
            <a:pPr marL="0" indent="0">
              <a:buNone/>
            </a:pPr>
            <a:endParaRPr lang="es-AR" sz="200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r>
              <a:rPr lang="es-AR" sz="2000" b="1" smtClean="0">
                <a:solidFill>
                  <a:srgbClr val="00FFFF"/>
                </a:solidFill>
                <a:effectLst>
                  <a:outerShdw blurRad="38100" dist="38100" dir="2700000" algn="tl">
                    <a:srgbClr val="000000">
                      <a:alpha val="43137"/>
                    </a:srgbClr>
                  </a:outerShdw>
                </a:effectLst>
              </a:rPr>
              <a:t>CERTIFICADO ART. 80 LCT</a:t>
            </a:r>
          </a:p>
          <a:p>
            <a:pPr marL="609600" indent="-609600" fontAlgn="auto">
              <a:spcAft>
                <a:spcPts val="0"/>
              </a:spcAft>
              <a:buClr>
                <a:schemeClr val="accent3"/>
              </a:buClr>
              <a:buFont typeface="Wingdings 2"/>
              <a:buNone/>
              <a:defRPr/>
            </a:pPr>
            <a:endParaRPr lang="es-AR" sz="1800" b="1" smtClean="0">
              <a:solidFill>
                <a:srgbClr val="FFFF19"/>
              </a:solidFill>
              <a:effectLst>
                <a:outerShdw blurRad="38100" dist="38100" dir="2700000" algn="tl">
                  <a:srgbClr val="000000">
                    <a:alpha val="43137"/>
                  </a:srgbClr>
                </a:outerShdw>
              </a:effectLst>
            </a:endParaRPr>
          </a:p>
          <a:p>
            <a:pPr marL="0" indent="0">
              <a:buNone/>
            </a:pPr>
            <a:r>
              <a:rPr lang="es-AR" sz="2000" b="1" smtClean="0">
                <a:solidFill>
                  <a:srgbClr val="00FF99"/>
                </a:solidFill>
                <a:effectLst>
                  <a:outerShdw blurRad="38100" dist="38100" dir="2700000" algn="tl">
                    <a:srgbClr val="000000">
                      <a:alpha val="43137"/>
                    </a:srgbClr>
                  </a:outerShdw>
                </a:effectLst>
              </a:rPr>
              <a:t>Art</a:t>
            </a:r>
            <a:r>
              <a:rPr lang="es-AR" sz="2000" b="1">
                <a:solidFill>
                  <a:srgbClr val="00FF99"/>
                </a:solidFill>
                <a:effectLst>
                  <a:outerShdw blurRad="38100" dist="38100" dir="2700000" algn="tl">
                    <a:srgbClr val="000000">
                      <a:alpha val="43137"/>
                    </a:srgbClr>
                  </a:outerShdw>
                </a:effectLst>
              </a:rPr>
              <a:t>. 6 - </a:t>
            </a:r>
            <a:r>
              <a:rPr lang="es-AR" sz="2000">
                <a:effectLst>
                  <a:outerShdw blurRad="38100" dist="38100" dir="2700000" algn="tl">
                    <a:srgbClr val="000000">
                      <a:alpha val="43137"/>
                    </a:srgbClr>
                  </a:outerShdw>
                </a:effectLst>
              </a:rPr>
              <a:t>Los empleadores deberán generar y emitir el certificado de trabajo establecido por el artículo 80 de la ley 20744, texto ordenado en 1976 y sus modificaciones, exclusivamente mediante el sistema informático aprobado por la resolución general 2316.</a:t>
            </a:r>
          </a:p>
          <a:p>
            <a:pPr marL="0" indent="0">
              <a:buNone/>
            </a:pPr>
            <a:endParaRPr lang="es-AR" sz="2000"/>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1867785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rmAutofit/>
          </a:bodyPr>
          <a:lstStyle/>
          <a:p>
            <a:pPr marL="609600" indent="-609600" fontAlgn="auto">
              <a:spcAft>
                <a:spcPts val="0"/>
              </a:spcAft>
              <a:buClr>
                <a:schemeClr val="accent3"/>
              </a:buClr>
              <a:buFont typeface="Wingdings 2"/>
              <a:buNone/>
              <a:defRPr/>
            </a:pPr>
            <a:r>
              <a:rPr lang="es-AR" sz="2000" b="1" smtClean="0">
                <a:solidFill>
                  <a:srgbClr val="FFFF19"/>
                </a:solidFill>
                <a:effectLst>
                  <a:outerShdw blurRad="38100" dist="38100" dir="2700000" algn="tl">
                    <a:srgbClr val="000000">
                      <a:alpha val="43137"/>
                    </a:srgbClr>
                  </a:outerShdw>
                </a:effectLst>
              </a:rPr>
              <a:t>LIBRO DE SUELDOS DIGITAL  - RC (AFIP-MTESS) 3669-941/2014</a:t>
            </a:r>
          </a:p>
          <a:p>
            <a:pPr marL="0" indent="0">
              <a:buNone/>
            </a:pPr>
            <a:endParaRPr lang="es-AR" sz="200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r>
              <a:rPr lang="es-AR" sz="2000" b="1" smtClean="0">
                <a:solidFill>
                  <a:srgbClr val="00FFFF"/>
                </a:solidFill>
                <a:effectLst>
                  <a:outerShdw blurRad="38100" dist="38100" dir="2700000" algn="tl">
                    <a:srgbClr val="000000">
                      <a:alpha val="43137"/>
                    </a:srgbClr>
                  </a:outerShdw>
                </a:effectLst>
              </a:rPr>
              <a:t>VIGENCIA Y APLICACIÓN</a:t>
            </a:r>
          </a:p>
          <a:p>
            <a:pPr marL="0" indent="0">
              <a:buNone/>
            </a:pPr>
            <a:r>
              <a:rPr lang="es-AR" sz="2000" b="1">
                <a:solidFill>
                  <a:srgbClr val="FFFF01"/>
                </a:solidFill>
                <a:effectLst>
                  <a:outerShdw blurRad="38100" dist="38100" dir="2700000" algn="tl">
                    <a:srgbClr val="000000">
                      <a:alpha val="43137"/>
                    </a:srgbClr>
                  </a:outerShdw>
                </a:effectLst>
              </a:rPr>
              <a:t>BO: </a:t>
            </a:r>
            <a:r>
              <a:rPr lang="es-AR" sz="2000" smtClean="0">
                <a:effectLst>
                  <a:outerShdw blurRad="38100" dist="38100" dir="2700000" algn="tl">
                    <a:srgbClr val="000000">
                      <a:alpha val="43137"/>
                    </a:srgbClr>
                  </a:outerShdw>
                </a:effectLst>
              </a:rPr>
              <a:t>30/6/2015</a:t>
            </a:r>
          </a:p>
          <a:p>
            <a:pPr marL="0" indent="0">
              <a:buNone/>
            </a:pPr>
            <a:r>
              <a:rPr lang="es-AR" sz="2000" b="1" smtClean="0">
                <a:solidFill>
                  <a:srgbClr val="FFC000"/>
                </a:solidFill>
                <a:effectLst>
                  <a:outerShdw blurRad="38100" dist="38100" dir="2700000" algn="tl">
                    <a:srgbClr val="000000">
                      <a:alpha val="43137"/>
                    </a:srgbClr>
                  </a:outerShdw>
                </a:effectLst>
              </a:rPr>
              <a:t>Vigencia</a:t>
            </a:r>
            <a:r>
              <a:rPr lang="es-AR" sz="2000" b="1">
                <a:solidFill>
                  <a:srgbClr val="FFC000"/>
                </a:solidFill>
                <a:effectLst>
                  <a:outerShdw blurRad="38100" dist="38100" dir="2700000" algn="tl">
                    <a:srgbClr val="000000">
                      <a:alpha val="43137"/>
                    </a:srgbClr>
                  </a:outerShdw>
                </a:effectLst>
              </a:rPr>
              <a:t>: </a:t>
            </a:r>
            <a:r>
              <a:rPr lang="es-AR" sz="2000">
                <a:effectLst>
                  <a:outerShdw blurRad="38100" dist="38100" dir="2700000" algn="tl">
                    <a:srgbClr val="000000">
                      <a:alpha val="43137"/>
                    </a:srgbClr>
                  </a:outerShdw>
                </a:effectLst>
              </a:rPr>
              <a:t>30/6/2015</a:t>
            </a:r>
          </a:p>
          <a:p>
            <a:pPr marL="0" indent="0">
              <a:buNone/>
            </a:pPr>
            <a:endParaRPr lang="es-AR" sz="2000" smtClean="0">
              <a:effectLst>
                <a:outerShdw blurRad="38100" dist="38100" dir="2700000" algn="tl">
                  <a:srgbClr val="000000">
                    <a:alpha val="43137"/>
                  </a:srgbClr>
                </a:outerShdw>
              </a:effectLst>
            </a:endParaRPr>
          </a:p>
          <a:p>
            <a:pPr marL="0" indent="0">
              <a:buNone/>
            </a:pPr>
            <a:r>
              <a:rPr lang="es-AR" sz="2000" b="1" smtClean="0">
                <a:solidFill>
                  <a:srgbClr val="00FF00"/>
                </a:solidFill>
                <a:effectLst>
                  <a:outerShdw blurRad="38100" dist="38100" dir="2700000" algn="tl">
                    <a:srgbClr val="000000">
                      <a:alpha val="43137"/>
                    </a:srgbClr>
                  </a:outerShdw>
                </a:effectLst>
              </a:rPr>
              <a:t>Aplicación</a:t>
            </a:r>
            <a:r>
              <a:rPr lang="es-AR" sz="2000" b="1">
                <a:solidFill>
                  <a:srgbClr val="00FF00"/>
                </a:solidFill>
                <a:effectLst>
                  <a:outerShdw blurRad="38100" dist="38100" dir="2700000" algn="tl">
                    <a:srgbClr val="000000">
                      <a:alpha val="43137"/>
                    </a:srgbClr>
                  </a:outerShdw>
                </a:effectLst>
              </a:rPr>
              <a:t>:</a:t>
            </a:r>
          </a:p>
          <a:p>
            <a:pPr marL="0" indent="0">
              <a:buNone/>
            </a:pPr>
            <a:r>
              <a:rPr lang="es-AR" sz="2000" b="1" smtClean="0">
                <a:solidFill>
                  <a:srgbClr val="00FFFF"/>
                </a:solidFill>
                <a:effectLst>
                  <a:outerShdw blurRad="38100" dist="38100" dir="2700000" algn="tl">
                    <a:srgbClr val="000000">
                      <a:alpha val="43137"/>
                    </a:srgbClr>
                  </a:outerShdw>
                </a:effectLst>
              </a:rPr>
              <a:t>a</a:t>
            </a:r>
            <a:r>
              <a:rPr lang="es-AR" sz="2000" b="1">
                <a:solidFill>
                  <a:srgbClr val="00FFFF"/>
                </a:solidFill>
                <a:effectLst>
                  <a:outerShdw blurRad="38100" dist="38100" dir="2700000" algn="tl">
                    <a:srgbClr val="000000">
                      <a:alpha val="43137"/>
                    </a:srgbClr>
                  </a:outerShdw>
                </a:effectLst>
              </a:rPr>
              <a:t>) Emisión de hojas móviles </a:t>
            </a:r>
            <a:r>
              <a:rPr lang="es-AR" sz="2000">
                <a:effectLst>
                  <a:outerShdw blurRad="38100" dist="38100" dir="2700000" algn="tl">
                    <a:srgbClr val="000000">
                      <a:alpha val="43137"/>
                    </a:srgbClr>
                  </a:outerShdw>
                </a:effectLst>
              </a:rPr>
              <a:t>-art. 52, L. 20744, t.o. en 1976 y sus modif.-: conforme se disponga oportunamente, de acuerdo con lo previsto en el artículo 4.</a:t>
            </a:r>
          </a:p>
          <a:p>
            <a:pPr marL="0" indent="0">
              <a:buNone/>
            </a:pPr>
            <a:endParaRPr lang="es-AR" sz="2000" smtClean="0">
              <a:effectLst>
                <a:outerShdw blurRad="38100" dist="38100" dir="2700000" algn="tl">
                  <a:srgbClr val="000000">
                    <a:alpha val="43137"/>
                  </a:srgbClr>
                </a:outerShdw>
              </a:effectLst>
            </a:endParaRPr>
          </a:p>
          <a:p>
            <a:pPr marL="0" indent="0">
              <a:buNone/>
            </a:pPr>
            <a:r>
              <a:rPr lang="es-AR" sz="2000" b="1" smtClean="0">
                <a:solidFill>
                  <a:srgbClr val="00FFFF"/>
                </a:solidFill>
                <a:effectLst>
                  <a:outerShdw blurRad="38100" dist="38100" dir="2700000" algn="tl">
                    <a:srgbClr val="000000">
                      <a:alpha val="43137"/>
                    </a:srgbClr>
                  </a:outerShdw>
                </a:effectLst>
              </a:rPr>
              <a:t>b</a:t>
            </a:r>
            <a:r>
              <a:rPr lang="es-AR" sz="2000" b="1">
                <a:solidFill>
                  <a:srgbClr val="00FFFF"/>
                </a:solidFill>
                <a:effectLst>
                  <a:outerShdw blurRad="38100" dist="38100" dir="2700000" algn="tl">
                    <a:srgbClr val="000000">
                      <a:alpha val="43137"/>
                    </a:srgbClr>
                  </a:outerShdw>
                </a:effectLst>
              </a:rPr>
              <a:t>) Emisión del certificado de trabajo </a:t>
            </a:r>
            <a:r>
              <a:rPr lang="es-AR" sz="2000">
                <a:effectLst>
                  <a:outerShdw blurRad="38100" dist="38100" dir="2700000" algn="tl">
                    <a:srgbClr val="000000">
                      <a:alpha val="43137"/>
                    </a:srgbClr>
                  </a:outerShdw>
                </a:effectLst>
              </a:rPr>
              <a:t>-art. 80, L. 20744, t.o. en 1976 y sus modif.-: a partir del primer día del segundo mes posterior a la fecha de vigencia.</a:t>
            </a:r>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1430850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685800" y="914400"/>
            <a:ext cx="7772400" cy="5334000"/>
          </a:xfrm>
        </p:spPr>
        <p:txBody>
          <a:bodyPr>
            <a:normAutofit/>
          </a:bodyPr>
          <a:lstStyle/>
          <a:p>
            <a:pPr marR="0"/>
            <a:endParaRPr lang="es-MX" sz="2800" b="1" dirty="0" smtClean="0">
              <a:solidFill>
                <a:srgbClr val="00FFFF"/>
              </a:solidFill>
              <a:effectLst>
                <a:outerShdw blurRad="38100" dist="38100" dir="2700000" algn="tl">
                  <a:srgbClr val="000000"/>
                </a:outerShdw>
              </a:effectLst>
            </a:endParaRPr>
          </a:p>
          <a:p>
            <a:pPr marR="0" algn="ctr"/>
            <a:endParaRPr lang="es-AR" sz="2800" b="1" smtClean="0">
              <a:solidFill>
                <a:srgbClr val="00FFCC"/>
              </a:solidFill>
              <a:effectLst>
                <a:outerShdw blurRad="38100" dist="38100" dir="2700000" algn="tl">
                  <a:srgbClr val="000000"/>
                </a:outerShdw>
              </a:effectLst>
              <a:latin typeface="Papyrus" pitchFamily="66" charset="0"/>
            </a:endParaRPr>
          </a:p>
          <a:p>
            <a:pPr marR="0" algn="ctr"/>
            <a:r>
              <a:rPr lang="es-AR" sz="4000" b="1">
                <a:solidFill>
                  <a:srgbClr val="00FFFF"/>
                </a:solidFill>
                <a:effectLst>
                  <a:outerShdw blurRad="38100" dist="38100" dir="2700000" algn="tl">
                    <a:srgbClr val="000000">
                      <a:alpha val="43137"/>
                    </a:srgbClr>
                  </a:outerShdw>
                </a:effectLst>
                <a:latin typeface="Papyrus" pitchFamily="66" charset="0"/>
              </a:rPr>
              <a:t>LIBRO DE SUELDOS DIGITAL</a:t>
            </a:r>
            <a:endParaRPr lang="es-MX" sz="4000" b="1">
              <a:solidFill>
                <a:srgbClr val="00FFFF"/>
              </a:solidFill>
              <a:effectLst>
                <a:outerShdw blurRad="38100" dist="38100" dir="2700000" algn="tl">
                  <a:srgbClr val="000000">
                    <a:alpha val="43137"/>
                  </a:srgbClr>
                </a:outerShdw>
              </a:effectLst>
              <a:latin typeface="Papyrus" pitchFamily="66" charset="0"/>
            </a:endParaRPr>
          </a:p>
          <a:p>
            <a:pPr marR="0" algn="ctr"/>
            <a:endParaRPr lang="es-AR" sz="2800" smtClean="0">
              <a:effectLst>
                <a:outerShdw blurRad="38100" dist="38100" dir="2700000" algn="tl">
                  <a:srgbClr val="000000">
                    <a:alpha val="43137"/>
                  </a:srgbClr>
                </a:outerShdw>
              </a:effectLst>
              <a:latin typeface="Papyrus" panose="03070502060502030205" pitchFamily="66" charset="0"/>
            </a:endParaRPr>
          </a:p>
          <a:p>
            <a:pPr marR="0" algn="ctr"/>
            <a:endParaRPr lang="es-AR" sz="3200" b="1" smtClean="0">
              <a:solidFill>
                <a:srgbClr val="FFFF19"/>
              </a:solidFill>
              <a:effectLst>
                <a:outerShdw blurRad="38100" dist="38100" dir="2700000" algn="tl">
                  <a:srgbClr val="000000">
                    <a:alpha val="43137"/>
                  </a:srgbClr>
                </a:outerShdw>
              </a:effectLst>
              <a:latin typeface="Papyrus" panose="03070502060502030205" pitchFamily="66" charset="0"/>
            </a:endParaRPr>
          </a:p>
          <a:p>
            <a:pPr marR="0" algn="ctr"/>
            <a:r>
              <a:rPr lang="es-AR" sz="4800" b="1" smtClean="0">
                <a:solidFill>
                  <a:srgbClr val="FFFF01"/>
                </a:solidFill>
                <a:effectLst>
                  <a:outerShdw blurRad="38100" dist="38100" dir="2700000" algn="tl">
                    <a:srgbClr val="000000">
                      <a:alpha val="43137"/>
                    </a:srgbClr>
                  </a:outerShdw>
                </a:effectLst>
                <a:latin typeface="Papyrus" panose="03070502060502030205" pitchFamily="66" charset="0"/>
              </a:rPr>
              <a:t>RG (AFIP</a:t>
            </a:r>
            <a:r>
              <a:rPr lang="es-AR" sz="4800" b="1">
                <a:solidFill>
                  <a:srgbClr val="FFFF01"/>
                </a:solidFill>
                <a:effectLst>
                  <a:outerShdw blurRad="38100" dist="38100" dir="2700000" algn="tl">
                    <a:srgbClr val="000000">
                      <a:alpha val="43137"/>
                    </a:srgbClr>
                  </a:outerShdw>
                </a:effectLst>
                <a:latin typeface="Papyrus" panose="03070502060502030205" pitchFamily="66" charset="0"/>
              </a:rPr>
              <a:t>) 3781</a:t>
            </a:r>
            <a:endParaRPr lang="es-MX" sz="4800" b="1" dirty="0" smtClean="0">
              <a:solidFill>
                <a:srgbClr val="FFFF01"/>
              </a:solidFill>
              <a:effectLst>
                <a:outerShdw blurRad="38100" dist="38100" dir="2700000" algn="tl">
                  <a:srgbClr val="000000">
                    <a:alpha val="43137"/>
                  </a:srgbClr>
                </a:outerShdw>
              </a:effectLst>
              <a:latin typeface="Papyrus" pitchFamily="66" charset="0"/>
            </a:endParaRPr>
          </a:p>
          <a:p>
            <a:pPr marR="0" algn="ctr"/>
            <a:endParaRPr lang="es-MX" sz="2800" b="1" dirty="0" smtClean="0">
              <a:effectLst>
                <a:outerShdw blurRad="38100" dist="38100" dir="2700000" algn="tl">
                  <a:srgbClr val="000000"/>
                </a:outerShdw>
              </a:effectLst>
              <a:latin typeface="Papyrus" pitchFamily="66" charset="0"/>
            </a:endParaRPr>
          </a:p>
        </p:txBody>
      </p:sp>
      <p:pic>
        <p:nvPicPr>
          <p:cNvPr id="16386" name="6 Imagen" descr="Monograma.tif"/>
          <p:cNvPicPr>
            <a:picLocks noChangeAspect="1"/>
          </p:cNvPicPr>
          <p:nvPr/>
        </p:nvPicPr>
        <p:blipFill>
          <a:blip r:embed="rId3"/>
          <a:srcRect/>
          <a:stretch>
            <a:fillRect/>
          </a:stretch>
        </p:blipFill>
        <p:spPr bwMode="auto">
          <a:xfrm>
            <a:off x="8564563" y="5943600"/>
            <a:ext cx="427037" cy="757238"/>
          </a:xfrm>
          <a:prstGeom prst="rect">
            <a:avLst/>
          </a:prstGeom>
          <a:noFill/>
          <a:ln w="9525">
            <a:noFill/>
            <a:miter lim="800000"/>
            <a:headEnd/>
            <a:tailEnd/>
          </a:ln>
        </p:spPr>
      </p:pic>
      <p:pic>
        <p:nvPicPr>
          <p:cNvPr id="16387" name="4 Imagen" descr="Firma.jpg"/>
          <p:cNvPicPr>
            <a:picLocks noChangeAspect="1"/>
          </p:cNvPicPr>
          <p:nvPr/>
        </p:nvPicPr>
        <p:blipFill>
          <a:blip r:embed="rId4"/>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260643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685800" y="914400"/>
            <a:ext cx="7772400" cy="5334000"/>
          </a:xfrm>
        </p:spPr>
        <p:txBody>
          <a:bodyPr>
            <a:normAutofit/>
          </a:bodyPr>
          <a:lstStyle/>
          <a:p>
            <a:pPr marR="0"/>
            <a:endParaRPr lang="es-MX" sz="2800" b="1" dirty="0" smtClean="0">
              <a:solidFill>
                <a:srgbClr val="00FFFF"/>
              </a:solidFill>
              <a:effectLst>
                <a:outerShdw blurRad="38100" dist="38100" dir="2700000" algn="tl">
                  <a:srgbClr val="000000"/>
                </a:outerShdw>
              </a:effectLst>
            </a:endParaRPr>
          </a:p>
          <a:p>
            <a:pPr marR="0" algn="ctr"/>
            <a:endParaRPr lang="es-AR" sz="2800" b="1" smtClean="0">
              <a:solidFill>
                <a:srgbClr val="00FFCC"/>
              </a:solidFill>
              <a:effectLst>
                <a:outerShdw blurRad="38100" dist="38100" dir="2700000" algn="tl">
                  <a:srgbClr val="000000"/>
                </a:outerShdw>
              </a:effectLst>
              <a:latin typeface="Papyrus" pitchFamily="66" charset="0"/>
            </a:endParaRPr>
          </a:p>
          <a:p>
            <a:pPr marR="0" algn="ctr"/>
            <a:r>
              <a:rPr lang="es-AR" sz="2800" b="1" dirty="0" smtClean="0">
                <a:solidFill>
                  <a:srgbClr val="00FFCC"/>
                </a:solidFill>
                <a:effectLst>
                  <a:outerShdw blurRad="38100" dist="38100" dir="2700000" algn="tl">
                    <a:srgbClr val="000000">
                      <a:alpha val="43137"/>
                    </a:srgbClr>
                  </a:outerShdw>
                </a:effectLst>
                <a:latin typeface="Papyrus" pitchFamily="66" charset="0"/>
              </a:rPr>
              <a:t>LIBRO DE SUELDOS DIGITAL</a:t>
            </a:r>
            <a:endParaRPr lang="es-MX" sz="2800" b="1" dirty="0" smtClean="0">
              <a:solidFill>
                <a:srgbClr val="00FFCC"/>
              </a:solidFill>
              <a:effectLst>
                <a:outerShdw blurRad="38100" dist="38100" dir="2700000" algn="tl">
                  <a:srgbClr val="000000">
                    <a:alpha val="43137"/>
                  </a:srgbClr>
                </a:outerShdw>
              </a:effectLst>
              <a:latin typeface="Papyrus" pitchFamily="66" charset="0"/>
            </a:endParaRPr>
          </a:p>
          <a:p>
            <a:pPr marR="0" algn="ctr"/>
            <a:endParaRPr lang="es-AR" sz="2800" dirty="0" smtClean="0">
              <a:effectLst>
                <a:outerShdw blurRad="38100" dist="38100" dir="2700000" algn="tl">
                  <a:srgbClr val="000000">
                    <a:alpha val="43137"/>
                  </a:srgbClr>
                </a:outerShdw>
              </a:effectLst>
              <a:latin typeface="Papyrus" panose="03070502060502030205" pitchFamily="66" charset="0"/>
            </a:endParaRPr>
          </a:p>
          <a:p>
            <a:pPr marR="0" algn="ctr"/>
            <a:r>
              <a:rPr lang="es-AR" sz="3200" b="1" dirty="0" smtClean="0">
                <a:solidFill>
                  <a:srgbClr val="FFC000"/>
                </a:solidFill>
                <a:effectLst>
                  <a:outerShdw blurRad="38100" dist="38100" dir="2700000" algn="tl">
                    <a:srgbClr val="000000">
                      <a:alpha val="43137"/>
                    </a:srgbClr>
                  </a:outerShdw>
                </a:effectLst>
                <a:latin typeface="Papyrus" panose="03070502060502030205" pitchFamily="66" charset="0"/>
              </a:rPr>
              <a:t>RC </a:t>
            </a:r>
            <a:r>
              <a:rPr lang="es-AR" sz="3200" b="1" dirty="0">
                <a:solidFill>
                  <a:srgbClr val="FFC000"/>
                </a:solidFill>
                <a:effectLst>
                  <a:outerShdw blurRad="38100" dist="38100" dir="2700000" algn="tl">
                    <a:srgbClr val="000000">
                      <a:alpha val="43137"/>
                    </a:srgbClr>
                  </a:outerShdw>
                </a:effectLst>
                <a:latin typeface="Papyrus" panose="03070502060502030205" pitchFamily="66" charset="0"/>
              </a:rPr>
              <a:t>(AFIP - MTESS) 3669-941/2014</a:t>
            </a:r>
            <a:endParaRPr lang="es-MX" sz="3200" b="1" dirty="0" smtClean="0">
              <a:solidFill>
                <a:srgbClr val="FFC000"/>
              </a:solidFill>
              <a:effectLst>
                <a:outerShdw blurRad="38100" dist="38100" dir="2700000" algn="tl">
                  <a:srgbClr val="000000">
                    <a:alpha val="43137"/>
                  </a:srgbClr>
                </a:outerShdw>
              </a:effectLst>
              <a:latin typeface="Papyrus" pitchFamily="66" charset="0"/>
            </a:endParaRPr>
          </a:p>
          <a:p>
            <a:pPr marR="0" algn="ctr"/>
            <a:endParaRPr lang="es-AR" sz="3200" b="1" dirty="0" smtClean="0">
              <a:solidFill>
                <a:srgbClr val="FFFF19"/>
              </a:solidFill>
              <a:effectLst>
                <a:outerShdw blurRad="38100" dist="38100" dir="2700000" algn="tl">
                  <a:srgbClr val="000000">
                    <a:alpha val="43137"/>
                  </a:srgbClr>
                </a:outerShdw>
              </a:effectLst>
              <a:latin typeface="Papyrus" panose="03070502060502030205" pitchFamily="66" charset="0"/>
            </a:endParaRPr>
          </a:p>
          <a:p>
            <a:pPr marR="0" algn="ctr"/>
            <a:r>
              <a:rPr lang="es-AR" sz="3200" b="1" dirty="0" smtClean="0">
                <a:solidFill>
                  <a:srgbClr val="FFFF19"/>
                </a:solidFill>
                <a:effectLst>
                  <a:outerShdw blurRad="38100" dist="38100" dir="2700000" algn="tl">
                    <a:srgbClr val="000000">
                      <a:alpha val="43137"/>
                    </a:srgbClr>
                  </a:outerShdw>
                </a:effectLst>
                <a:latin typeface="Papyrus" panose="03070502060502030205" pitchFamily="66" charset="0"/>
              </a:rPr>
              <a:t>RG (AFIP</a:t>
            </a:r>
            <a:r>
              <a:rPr lang="es-AR" sz="3200" b="1" dirty="0">
                <a:solidFill>
                  <a:srgbClr val="FFFF19"/>
                </a:solidFill>
                <a:effectLst>
                  <a:outerShdw blurRad="38100" dist="38100" dir="2700000" algn="tl">
                    <a:srgbClr val="000000">
                      <a:alpha val="43137"/>
                    </a:srgbClr>
                  </a:outerShdw>
                </a:effectLst>
                <a:latin typeface="Papyrus" panose="03070502060502030205" pitchFamily="66" charset="0"/>
              </a:rPr>
              <a:t>) 3781</a:t>
            </a:r>
            <a:endParaRPr lang="es-MX" sz="3200" b="1" dirty="0" smtClean="0">
              <a:solidFill>
                <a:srgbClr val="FFFF19"/>
              </a:solidFill>
              <a:effectLst>
                <a:outerShdw blurRad="38100" dist="38100" dir="2700000" algn="tl">
                  <a:srgbClr val="000000">
                    <a:alpha val="43137"/>
                  </a:srgbClr>
                </a:outerShdw>
              </a:effectLst>
              <a:latin typeface="Papyrus" pitchFamily="66" charset="0"/>
            </a:endParaRPr>
          </a:p>
          <a:p>
            <a:pPr marR="0" algn="ctr"/>
            <a:endParaRPr lang="es-MX" sz="2800" b="1" dirty="0" smtClean="0">
              <a:effectLst>
                <a:outerShdw blurRad="38100" dist="38100" dir="2700000" algn="tl">
                  <a:srgbClr val="000000"/>
                </a:outerShdw>
              </a:effectLst>
              <a:latin typeface="Papyrus" pitchFamily="66" charset="0"/>
            </a:endParaRPr>
          </a:p>
        </p:txBody>
      </p:sp>
      <p:pic>
        <p:nvPicPr>
          <p:cNvPr id="16386" name="6 Imagen" descr="Monograma.tif"/>
          <p:cNvPicPr>
            <a:picLocks noChangeAspect="1"/>
          </p:cNvPicPr>
          <p:nvPr/>
        </p:nvPicPr>
        <p:blipFill>
          <a:blip r:embed="rId3"/>
          <a:srcRect/>
          <a:stretch>
            <a:fillRect/>
          </a:stretch>
        </p:blipFill>
        <p:spPr bwMode="auto">
          <a:xfrm>
            <a:off x="8564563" y="5943600"/>
            <a:ext cx="427037" cy="757238"/>
          </a:xfrm>
          <a:prstGeom prst="rect">
            <a:avLst/>
          </a:prstGeom>
          <a:noFill/>
          <a:ln w="9525">
            <a:noFill/>
            <a:miter lim="800000"/>
            <a:headEnd/>
            <a:tailEnd/>
          </a:ln>
        </p:spPr>
      </p:pic>
      <p:pic>
        <p:nvPicPr>
          <p:cNvPr id="16387" name="4 Imagen" descr="Firma.jpg"/>
          <p:cNvPicPr>
            <a:picLocks noChangeAspect="1"/>
          </p:cNvPicPr>
          <p:nvPr/>
        </p:nvPicPr>
        <p:blipFill>
          <a:blip r:embed="rId4"/>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8607346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530225"/>
          </a:xfrm>
        </p:spPr>
        <p:txBody>
          <a:bodyPr>
            <a:normAutofit/>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304799" y="762000"/>
            <a:ext cx="8473281" cy="5739606"/>
          </a:xfrm>
        </p:spPr>
        <p:txBody>
          <a:bodyPr>
            <a:normAutofit/>
          </a:bodyPr>
          <a:lstStyle/>
          <a:p>
            <a:pPr marL="609600" indent="-609600" fontAlgn="auto">
              <a:spcAft>
                <a:spcPts val="0"/>
              </a:spcAft>
              <a:buClr>
                <a:schemeClr val="accent3"/>
              </a:buClr>
              <a:buFont typeface="Wingdings 2"/>
              <a:buNone/>
              <a:defRPr/>
            </a:pPr>
            <a:r>
              <a:rPr lang="es-AR" sz="2000" b="1" smtClean="0">
                <a:solidFill>
                  <a:srgbClr val="FFFF19"/>
                </a:solidFill>
                <a:effectLst>
                  <a:outerShdw blurRad="38100" dist="38100" dir="2700000" algn="tl">
                    <a:srgbClr val="000000">
                      <a:alpha val="43137"/>
                    </a:srgbClr>
                  </a:outerShdw>
                </a:effectLst>
              </a:rPr>
              <a:t>LIBRO DE SUELDOS DIGITAL  - RG (AFIP) 3781</a:t>
            </a:r>
          </a:p>
          <a:p>
            <a:pPr marL="0" indent="0">
              <a:buNone/>
            </a:pPr>
            <a:r>
              <a:rPr lang="es-AR" sz="2000" b="1" smtClean="0">
                <a:solidFill>
                  <a:srgbClr val="00FFFF"/>
                </a:solidFill>
                <a:effectLst>
                  <a:outerShdw blurRad="38100" dist="38100" dir="2700000" algn="tl">
                    <a:srgbClr val="000000">
                      <a:alpha val="43137"/>
                    </a:srgbClr>
                  </a:outerShdw>
                </a:effectLst>
              </a:rPr>
              <a:t>EMISIÓN </a:t>
            </a:r>
            <a:r>
              <a:rPr lang="es-AR" sz="2000" b="1">
                <a:solidFill>
                  <a:srgbClr val="00FFFF"/>
                </a:solidFill>
                <a:effectLst>
                  <a:outerShdw blurRad="38100" dist="38100" dir="2700000" algn="tl">
                    <a:srgbClr val="000000">
                      <a:alpha val="43137"/>
                    </a:srgbClr>
                  </a:outerShdw>
                </a:effectLst>
              </a:rPr>
              <a:t>DE HOJAS </a:t>
            </a:r>
            <a:r>
              <a:rPr lang="es-AR" sz="2000" b="1" smtClean="0">
                <a:solidFill>
                  <a:srgbClr val="00FFFF"/>
                </a:solidFill>
                <a:effectLst>
                  <a:outerShdw blurRad="38100" dist="38100" dir="2700000" algn="tl">
                    <a:srgbClr val="000000">
                      <a:alpha val="43137"/>
                    </a:srgbClr>
                  </a:outerShdw>
                </a:effectLst>
              </a:rPr>
              <a:t>MÓVILES</a:t>
            </a:r>
          </a:p>
          <a:p>
            <a:pPr marL="0" indent="0">
              <a:buNone/>
            </a:pPr>
            <a:r>
              <a:rPr lang="es-AR" sz="2000" b="1" smtClean="0">
                <a:solidFill>
                  <a:srgbClr val="FFC000"/>
                </a:solidFill>
                <a:effectLst>
                  <a:outerShdw blurRad="38100" dist="38100" dir="2700000" algn="tl">
                    <a:srgbClr val="000000">
                      <a:alpha val="43137"/>
                    </a:srgbClr>
                  </a:outerShdw>
                </a:effectLst>
              </a:rPr>
              <a:t>APROBACIÓN DEL SISTEMA INFORMATICO </a:t>
            </a:r>
            <a:endParaRPr lang="es-AR" sz="2000" b="1">
              <a:solidFill>
                <a:srgbClr val="FFC000"/>
              </a:solidFill>
              <a:effectLst>
                <a:outerShdw blurRad="38100" dist="38100" dir="2700000" algn="tl">
                  <a:srgbClr val="000000">
                    <a:alpha val="43137"/>
                  </a:srgbClr>
                </a:outerShdw>
              </a:effectLst>
            </a:endParaRPr>
          </a:p>
          <a:p>
            <a:pPr marL="0" indent="0">
              <a:buNone/>
            </a:pPr>
            <a:endParaRPr lang="es-AR" sz="2000" b="1" smtClean="0">
              <a:solidFill>
                <a:srgbClr val="00FF99"/>
              </a:solidFill>
              <a:effectLst>
                <a:outerShdw blurRad="38100" dist="38100" dir="2700000" algn="tl">
                  <a:srgbClr val="000000">
                    <a:alpha val="43137"/>
                  </a:srgbClr>
                </a:outerShdw>
              </a:effectLst>
            </a:endParaRPr>
          </a:p>
          <a:p>
            <a:pPr marL="0" indent="0">
              <a:buNone/>
            </a:pPr>
            <a:r>
              <a:rPr lang="es-AR" sz="2000" b="1" smtClean="0">
                <a:solidFill>
                  <a:srgbClr val="00FF99"/>
                </a:solidFill>
                <a:effectLst>
                  <a:outerShdw blurRad="38100" dist="38100" dir="2700000" algn="tl">
                    <a:srgbClr val="000000">
                      <a:alpha val="43137"/>
                    </a:srgbClr>
                  </a:outerShdw>
                </a:effectLst>
              </a:rPr>
              <a:t>Art</a:t>
            </a:r>
            <a:r>
              <a:rPr lang="es-AR" sz="2000" b="1">
                <a:solidFill>
                  <a:srgbClr val="00FF99"/>
                </a:solidFill>
                <a:effectLst>
                  <a:outerShdw blurRad="38100" dist="38100" dir="2700000" algn="tl">
                    <a:srgbClr val="000000">
                      <a:alpha val="43137"/>
                    </a:srgbClr>
                  </a:outerShdw>
                </a:effectLst>
              </a:rPr>
              <a:t>. 1 - </a:t>
            </a:r>
            <a:r>
              <a:rPr lang="es-AR" sz="2000">
                <a:effectLst>
                  <a:outerShdw blurRad="38100" dist="38100" dir="2700000" algn="tl">
                    <a:srgbClr val="000000">
                      <a:alpha val="43137"/>
                    </a:srgbClr>
                  </a:outerShdw>
                </a:effectLst>
              </a:rPr>
              <a:t>A los fines establecidos por la resolución conjunta 3669 (AFIP) y 941 (MTESS), </a:t>
            </a:r>
            <a:r>
              <a:rPr lang="es-AR" sz="2000" b="1">
                <a:solidFill>
                  <a:srgbClr val="FFFF00"/>
                </a:solidFill>
                <a:effectLst>
                  <a:outerShdw blurRad="38100" dist="38100" dir="2700000" algn="tl">
                    <a:srgbClr val="000000">
                      <a:alpha val="43137"/>
                    </a:srgbClr>
                  </a:outerShdw>
                </a:effectLst>
              </a:rPr>
              <a:t>los empleadores que confeccionen el Libro Especial dispuesto por el artículo 52 </a:t>
            </a:r>
            <a:r>
              <a:rPr lang="es-AR" sz="2000">
                <a:effectLst>
                  <a:outerShdw blurRad="38100" dist="38100" dir="2700000" algn="tl">
                    <a:srgbClr val="000000">
                      <a:alpha val="43137"/>
                    </a:srgbClr>
                  </a:outerShdw>
                </a:effectLst>
              </a:rPr>
              <a:t>de la ley 20744, texto ordenado en 1976 y sus modificaciones, </a:t>
            </a:r>
            <a:r>
              <a:rPr lang="es-AR" sz="2000" b="1">
                <a:solidFill>
                  <a:srgbClr val="FFFF00"/>
                </a:solidFill>
                <a:effectLst>
                  <a:outerShdw blurRad="38100" dist="38100" dir="2700000" algn="tl">
                    <a:srgbClr val="000000">
                      <a:alpha val="43137"/>
                    </a:srgbClr>
                  </a:outerShdw>
                </a:effectLst>
              </a:rPr>
              <a:t>en adelante “Libro de Sueldos Digital”,</a:t>
            </a:r>
            <a:r>
              <a:rPr lang="es-AR" sz="2000">
                <a:effectLst>
                  <a:outerShdw blurRad="38100" dist="38100" dir="2700000" algn="tl">
                    <a:srgbClr val="000000">
                      <a:alpha val="43137"/>
                    </a:srgbClr>
                  </a:outerShdw>
                </a:effectLst>
              </a:rPr>
              <a:t> </a:t>
            </a:r>
            <a:r>
              <a:rPr lang="es-AR" sz="2000" b="1">
                <a:solidFill>
                  <a:srgbClr val="00FFFF"/>
                </a:solidFill>
                <a:effectLst>
                  <a:outerShdw blurRad="38100" dist="38100" dir="2700000" algn="tl">
                    <a:srgbClr val="000000">
                      <a:alpha val="43137"/>
                    </a:srgbClr>
                  </a:outerShdw>
                </a:effectLst>
              </a:rPr>
              <a:t>mediante el registro en hojas móviles </a:t>
            </a:r>
            <a:r>
              <a:rPr lang="es-AR" sz="2000">
                <a:effectLst>
                  <a:outerShdw blurRad="38100" dist="38100" dir="2700000" algn="tl">
                    <a:srgbClr val="000000">
                      <a:alpha val="43137"/>
                    </a:srgbClr>
                  </a:outerShdw>
                </a:effectLst>
              </a:rPr>
              <a:t>-conforme lo prevé el pto. 4 del citado art.- </a:t>
            </a:r>
            <a:r>
              <a:rPr lang="es-AR" sz="2000" b="1">
                <a:solidFill>
                  <a:srgbClr val="FFFF01"/>
                </a:solidFill>
                <a:effectLst>
                  <a:outerShdw blurRad="38100" dist="38100" dir="2700000" algn="tl">
                    <a:srgbClr val="000000">
                      <a:alpha val="43137"/>
                    </a:srgbClr>
                  </a:outerShdw>
                </a:effectLst>
              </a:rPr>
              <a:t>deberán emitir dichas hojas vía “Internet” utilizando el sistema informático denominado </a:t>
            </a:r>
            <a:r>
              <a:rPr lang="es-AR" sz="2000" b="1">
                <a:solidFill>
                  <a:srgbClr val="FFC000"/>
                </a:solidFill>
                <a:effectLst>
                  <a:outerShdw blurRad="38100" dist="38100" dir="2700000" algn="tl">
                    <a:srgbClr val="000000">
                      <a:alpha val="43137"/>
                    </a:srgbClr>
                  </a:outerShdw>
                </a:effectLst>
              </a:rPr>
              <a:t>“Libro de Sueldos Digital”</a:t>
            </a:r>
            <a:r>
              <a:rPr lang="es-AR" sz="2000" b="1">
                <a:solidFill>
                  <a:srgbClr val="FFFF01"/>
                </a:solidFill>
                <a:effectLst>
                  <a:outerShdw blurRad="38100" dist="38100" dir="2700000" algn="tl">
                    <a:srgbClr val="000000">
                      <a:alpha val="43137"/>
                    </a:srgbClr>
                  </a:outerShdw>
                </a:effectLst>
              </a:rPr>
              <a:t> </a:t>
            </a:r>
            <a:r>
              <a:rPr lang="es-AR" sz="2000">
                <a:effectLst>
                  <a:outerShdw blurRad="38100" dist="38100" dir="2700000" algn="tl">
                    <a:srgbClr val="000000">
                      <a:alpha val="43137"/>
                    </a:srgbClr>
                  </a:outerShdw>
                </a:effectLst>
              </a:rPr>
              <a:t>que se aprueba por la presente, al cual </a:t>
            </a:r>
            <a:r>
              <a:rPr lang="es-AR" sz="2000" b="1">
                <a:solidFill>
                  <a:srgbClr val="00FF99"/>
                </a:solidFill>
                <a:effectLst>
                  <a:outerShdw blurRad="38100" dist="38100" dir="2700000" algn="tl">
                    <a:srgbClr val="000000">
                      <a:alpha val="43137"/>
                    </a:srgbClr>
                  </a:outerShdw>
                </a:effectLst>
              </a:rPr>
              <a:t>se accederá a través del sitio “web” </a:t>
            </a:r>
            <a:r>
              <a:rPr lang="es-AR" sz="2000">
                <a:effectLst>
                  <a:outerShdw blurRad="38100" dist="38100" dir="2700000" algn="tl">
                    <a:srgbClr val="000000">
                      <a:alpha val="43137"/>
                    </a:srgbClr>
                  </a:outerShdw>
                </a:effectLst>
              </a:rPr>
              <a:t>institucional (http://www.afip.gob.ar) </a:t>
            </a:r>
            <a:r>
              <a:rPr lang="es-AR" sz="2000" b="1">
                <a:solidFill>
                  <a:srgbClr val="FFC000"/>
                </a:solidFill>
                <a:effectLst>
                  <a:outerShdw blurRad="38100" dist="38100" dir="2700000" algn="tl">
                    <a:srgbClr val="000000">
                      <a:alpha val="43137"/>
                    </a:srgbClr>
                  </a:outerShdw>
                </a:effectLst>
              </a:rPr>
              <a:t>con la respectiva “Clave Fiscal”, </a:t>
            </a:r>
            <a:r>
              <a:rPr lang="es-AR" sz="2000">
                <a:effectLst>
                  <a:outerShdw blurRad="38100" dist="38100" dir="2700000" algn="tl">
                    <a:srgbClr val="000000">
                      <a:alpha val="43137"/>
                    </a:srgbClr>
                  </a:outerShdw>
                </a:effectLst>
              </a:rPr>
              <a:t>obtenida conforme las disposiciones de la resolución general 3713.</a:t>
            </a:r>
          </a:p>
          <a:p>
            <a:pPr marL="0" indent="0">
              <a:buNone/>
            </a:pPr>
            <a:r>
              <a:rPr lang="es-AR" sz="2000">
                <a:effectLst>
                  <a:outerShdw blurRad="38100" dist="38100" dir="2700000" algn="tl">
                    <a:srgbClr val="000000">
                      <a:alpha val="43137"/>
                    </a:srgbClr>
                  </a:outerShdw>
                </a:effectLst>
              </a:rPr>
              <a:t>El mencionado sistema estará disponible también en el sitio “web” del Ministerio de Trabajo, Empleo y Seguridad Social (http://www.trabajo.gob.ar).</a:t>
            </a:r>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574628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587206"/>
          </a:xfrm>
        </p:spPr>
        <p:txBody>
          <a:bodyPr>
            <a:normAutofit lnSpcReduction="10000"/>
          </a:bodyPr>
          <a:lstStyle/>
          <a:p>
            <a:pPr marL="609600" indent="-609600" fontAlgn="auto">
              <a:spcAft>
                <a:spcPts val="0"/>
              </a:spcAft>
              <a:buClr>
                <a:schemeClr val="accent3"/>
              </a:buClr>
              <a:buFont typeface="Wingdings 2"/>
              <a:buNone/>
              <a:defRPr/>
            </a:pPr>
            <a:r>
              <a:rPr lang="es-AR" sz="2200" b="1" smtClean="0">
                <a:solidFill>
                  <a:srgbClr val="FFFF19"/>
                </a:solidFill>
                <a:effectLst>
                  <a:outerShdw blurRad="38100" dist="38100" dir="2700000" algn="tl">
                    <a:srgbClr val="000000">
                      <a:alpha val="43137"/>
                    </a:srgbClr>
                  </a:outerShdw>
                </a:effectLst>
              </a:rPr>
              <a:t>LIBRO DE SUELDOS DIGITAL  - RG (AFIP) 3781</a:t>
            </a:r>
          </a:p>
          <a:p>
            <a:pPr marL="0" indent="0">
              <a:buNone/>
            </a:pPr>
            <a:r>
              <a:rPr lang="es-AR" sz="2200" b="1" smtClean="0">
                <a:solidFill>
                  <a:srgbClr val="00FFFF"/>
                </a:solidFill>
                <a:effectLst>
                  <a:outerShdw blurRad="38100" dist="38100" dir="2700000" algn="tl">
                    <a:srgbClr val="000000">
                      <a:alpha val="43137"/>
                    </a:srgbClr>
                  </a:outerShdw>
                </a:effectLst>
              </a:rPr>
              <a:t>INCLUSIÓN DE SUJETOS</a:t>
            </a:r>
            <a:endParaRPr lang="es-AR" sz="2200" b="1">
              <a:solidFill>
                <a:srgbClr val="00FFFF"/>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b="1" smtClean="0">
              <a:solidFill>
                <a:srgbClr val="FFFF19"/>
              </a:solidFill>
              <a:effectLst>
                <a:outerShdw blurRad="38100" dist="38100" dir="2700000" algn="tl">
                  <a:srgbClr val="000000">
                    <a:alpha val="43137"/>
                  </a:srgbClr>
                </a:outerShdw>
              </a:effectLst>
            </a:endParaRPr>
          </a:p>
          <a:p>
            <a:pPr marL="0" indent="0">
              <a:buNone/>
            </a:pPr>
            <a:r>
              <a:rPr lang="es-AR" sz="2000" b="1">
                <a:solidFill>
                  <a:srgbClr val="00FF99"/>
                </a:solidFill>
                <a:effectLst>
                  <a:outerShdw blurRad="38100" dist="38100" dir="2700000" algn="tl">
                    <a:srgbClr val="000000">
                      <a:alpha val="43137"/>
                    </a:srgbClr>
                  </a:outerShdw>
                </a:effectLst>
              </a:rPr>
              <a:t>Art. 2 - </a:t>
            </a:r>
            <a:r>
              <a:rPr lang="es-AR" sz="2000">
                <a:effectLst>
                  <a:outerShdw blurRad="38100" dist="38100" dir="2700000" algn="tl">
                    <a:srgbClr val="000000">
                      <a:alpha val="43137"/>
                    </a:srgbClr>
                  </a:outerShdw>
                </a:effectLst>
              </a:rPr>
              <a:t>Esta Administración Federal </a:t>
            </a:r>
            <a:r>
              <a:rPr lang="es-AR" sz="2000" b="1">
                <a:solidFill>
                  <a:srgbClr val="FFFF00"/>
                </a:solidFill>
                <a:effectLst>
                  <a:outerShdw blurRad="38100" dist="38100" dir="2700000" algn="tl">
                    <a:srgbClr val="000000">
                      <a:alpha val="43137"/>
                    </a:srgbClr>
                  </a:outerShdw>
                </a:effectLst>
              </a:rPr>
              <a:t>notificará a los empleadores que deberán confeccionar las hojas móviles </a:t>
            </a:r>
            <a:r>
              <a:rPr lang="es-AR" sz="2000">
                <a:effectLst>
                  <a:outerShdw blurRad="38100" dist="38100" dir="2700000" algn="tl">
                    <a:srgbClr val="000000">
                      <a:alpha val="43137"/>
                    </a:srgbClr>
                  </a:outerShdw>
                </a:effectLst>
              </a:rPr>
              <a:t>mediante el sistema mencionado en el artículo anterior, </a:t>
            </a:r>
            <a:r>
              <a:rPr lang="es-AR" sz="2000" b="1">
                <a:solidFill>
                  <a:srgbClr val="00FFFF"/>
                </a:solidFill>
                <a:effectLst>
                  <a:outerShdw blurRad="38100" dist="38100" dir="2700000" algn="tl">
                    <a:srgbClr val="000000">
                      <a:alpha val="43137"/>
                    </a:srgbClr>
                  </a:outerShdw>
                </a:effectLst>
              </a:rPr>
              <a:t>siendo exclusivamente estos los que deberán utilizar dicho sistema </a:t>
            </a:r>
            <a:r>
              <a:rPr lang="es-AR" sz="2000">
                <a:effectLst>
                  <a:outerShdw blurRad="38100" dist="38100" dir="2700000" algn="tl">
                    <a:srgbClr val="000000">
                      <a:alpha val="43137"/>
                    </a:srgbClr>
                  </a:outerShdw>
                </a:effectLst>
              </a:rPr>
              <a:t>a partir de ese momento y como única alternativa viable a dichos efectos.</a:t>
            </a:r>
          </a:p>
          <a:p>
            <a:pPr marL="0" indent="0">
              <a:buNone/>
            </a:pPr>
            <a:r>
              <a:rPr lang="es-AR" sz="2000" b="1">
                <a:solidFill>
                  <a:srgbClr val="FFC000"/>
                </a:solidFill>
                <a:effectLst>
                  <a:outerShdw blurRad="38100" dist="38100" dir="2700000" algn="tl">
                    <a:srgbClr val="000000">
                      <a:alpha val="43137"/>
                    </a:srgbClr>
                  </a:outerShdw>
                </a:effectLst>
              </a:rPr>
              <a:t>La notificación </a:t>
            </a:r>
            <a:r>
              <a:rPr lang="es-AR" sz="2000">
                <a:effectLst>
                  <a:outerShdw blurRad="38100" dist="38100" dir="2700000" algn="tl">
                    <a:srgbClr val="000000">
                      <a:alpha val="43137"/>
                    </a:srgbClr>
                  </a:outerShdw>
                </a:effectLst>
              </a:rPr>
              <a:t>se efectuará a través de alguno de los procedimientos dispuestos </a:t>
            </a:r>
            <a:r>
              <a:rPr lang="es-AR" sz="2000" b="1">
                <a:solidFill>
                  <a:srgbClr val="00FF00"/>
                </a:solidFill>
                <a:effectLst>
                  <a:outerShdw blurRad="38100" dist="38100" dir="2700000" algn="tl">
                    <a:srgbClr val="000000">
                      <a:alpha val="43137"/>
                    </a:srgbClr>
                  </a:outerShdw>
                </a:effectLst>
              </a:rPr>
              <a:t>por el artículo 100 de la ley 11683</a:t>
            </a:r>
            <a:r>
              <a:rPr lang="es-AR" sz="2000">
                <a:effectLst>
                  <a:outerShdw blurRad="38100" dist="38100" dir="2700000" algn="tl">
                    <a:srgbClr val="000000">
                      <a:alpha val="43137"/>
                    </a:srgbClr>
                  </a:outerShdw>
                </a:effectLst>
              </a:rPr>
              <a:t>, texto ordenado en 1998 y sus modificaciones, cuando la misma se realice en forma individual o</a:t>
            </a:r>
            <a:r>
              <a:rPr lang="es-AR" sz="2000" b="1">
                <a:solidFill>
                  <a:srgbClr val="FFFF00"/>
                </a:solidFill>
                <a:effectLst>
                  <a:outerShdw blurRad="38100" dist="38100" dir="2700000" algn="tl">
                    <a:srgbClr val="000000">
                      <a:alpha val="43137"/>
                    </a:srgbClr>
                  </a:outerShdw>
                </a:effectLst>
              </a:rPr>
              <a:t>, mediante el dictado de una resolución general,</a:t>
            </a:r>
            <a:r>
              <a:rPr lang="es-AR" sz="2000">
                <a:effectLst>
                  <a:outerShdw blurRad="38100" dist="38100" dir="2700000" algn="tl">
                    <a:srgbClr val="000000">
                      <a:alpha val="43137"/>
                    </a:srgbClr>
                  </a:outerShdw>
                </a:effectLst>
              </a:rPr>
              <a:t> cuando se incluyan en forma masiva empleadores de </a:t>
            </a:r>
            <a:r>
              <a:rPr lang="es-AR" sz="2000" b="1">
                <a:solidFill>
                  <a:srgbClr val="00FFCC"/>
                </a:solidFill>
                <a:effectLst>
                  <a:outerShdw blurRad="38100" dist="38100" dir="2700000" algn="tl">
                    <a:srgbClr val="000000">
                      <a:alpha val="43137"/>
                    </a:srgbClr>
                  </a:outerShdw>
                </a:effectLst>
              </a:rPr>
              <a:t>determinadas actividades, sectores y/o jurisdicciones provinciales.</a:t>
            </a:r>
          </a:p>
          <a:p>
            <a:pPr marL="0" indent="0">
              <a:buNone/>
            </a:pPr>
            <a:r>
              <a:rPr lang="es-AR" sz="2000">
                <a:effectLst>
                  <a:outerShdw blurRad="38100" dist="38100" dir="2700000" algn="tl">
                    <a:srgbClr val="000000">
                      <a:alpha val="43137"/>
                    </a:srgbClr>
                  </a:outerShdw>
                </a:effectLst>
              </a:rPr>
              <a:t>El listado de empleadores obligados -en forma individual o comprendidos en un grupo o sector de empleadores- </a:t>
            </a:r>
            <a:r>
              <a:rPr lang="es-AR" sz="2000">
                <a:solidFill>
                  <a:srgbClr val="00FF00"/>
                </a:solidFill>
                <a:effectLst>
                  <a:outerShdw blurRad="38100" dist="38100" dir="2700000" algn="tl">
                    <a:srgbClr val="000000">
                      <a:alpha val="43137"/>
                    </a:srgbClr>
                  </a:outerShdw>
                </a:effectLst>
              </a:rPr>
              <a:t>será publicado por esta Administración Federal y por el Ministerio de Trabajo, Empleo y Seguridad Social en sus respectivos sitios “web”.</a:t>
            </a:r>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505994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rmAutofit/>
          </a:bodyPr>
          <a:lstStyle/>
          <a:p>
            <a:pPr marL="609600" indent="-609600" fontAlgn="auto">
              <a:spcAft>
                <a:spcPts val="0"/>
              </a:spcAft>
              <a:buClr>
                <a:schemeClr val="accent3"/>
              </a:buClr>
              <a:buFont typeface="Wingdings 2"/>
              <a:buNone/>
              <a:defRPr/>
            </a:pPr>
            <a:r>
              <a:rPr lang="es-AR" sz="2000" b="1" smtClean="0">
                <a:solidFill>
                  <a:srgbClr val="FFFF19"/>
                </a:solidFill>
                <a:effectLst>
                  <a:outerShdw blurRad="38100" dist="38100" dir="2700000" algn="tl">
                    <a:srgbClr val="000000">
                      <a:alpha val="43137"/>
                    </a:srgbClr>
                  </a:outerShdw>
                </a:effectLst>
              </a:rPr>
              <a:t>LIBRO DE SUELDOS DIGITAL  - RG (AFIP) 3781</a:t>
            </a:r>
          </a:p>
          <a:p>
            <a:pPr marL="0" indent="0">
              <a:buNone/>
            </a:pPr>
            <a:endParaRPr lang="es-AR" sz="2000">
              <a:effectLst>
                <a:outerShdw blurRad="38100" dist="38100" dir="2700000" algn="tl">
                  <a:srgbClr val="000000">
                    <a:alpha val="43137"/>
                  </a:srgbClr>
                </a:outerShdw>
              </a:effectLst>
            </a:endParaRPr>
          </a:p>
          <a:p>
            <a:pPr marL="0" indent="0">
              <a:buNone/>
            </a:pPr>
            <a:r>
              <a:rPr lang="es-AR" sz="2000" b="1">
                <a:solidFill>
                  <a:srgbClr val="00FFFF"/>
                </a:solidFill>
                <a:effectLst>
                  <a:outerShdw blurRad="38100" dist="38100" dir="2700000" algn="tl">
                    <a:srgbClr val="000000">
                      <a:alpha val="43137"/>
                    </a:srgbClr>
                  </a:outerShdw>
                </a:effectLst>
              </a:rPr>
              <a:t>INFORMACIÓN DEL SISTEMA</a:t>
            </a:r>
          </a:p>
          <a:p>
            <a:pPr marL="0" indent="0">
              <a:buNone/>
            </a:pPr>
            <a:endParaRPr lang="es-AR" sz="2000" smtClean="0">
              <a:effectLst>
                <a:outerShdw blurRad="38100" dist="38100" dir="2700000" algn="tl">
                  <a:srgbClr val="000000">
                    <a:alpha val="43137"/>
                  </a:srgbClr>
                </a:outerShdw>
              </a:effectLst>
            </a:endParaRPr>
          </a:p>
          <a:p>
            <a:pPr marL="0" indent="0">
              <a:buNone/>
            </a:pPr>
            <a:r>
              <a:rPr lang="es-AR" sz="2000" b="1" smtClean="0">
                <a:solidFill>
                  <a:srgbClr val="00FF99"/>
                </a:solidFill>
                <a:effectLst>
                  <a:outerShdw blurRad="38100" dist="38100" dir="2700000" algn="tl">
                    <a:srgbClr val="000000">
                      <a:alpha val="43137"/>
                    </a:srgbClr>
                  </a:outerShdw>
                </a:effectLst>
              </a:rPr>
              <a:t>Art</a:t>
            </a:r>
            <a:r>
              <a:rPr lang="es-AR" sz="2000" b="1">
                <a:solidFill>
                  <a:srgbClr val="00FF99"/>
                </a:solidFill>
                <a:effectLst>
                  <a:outerShdw blurRad="38100" dist="38100" dir="2700000" algn="tl">
                    <a:srgbClr val="000000">
                      <a:alpha val="43137"/>
                    </a:srgbClr>
                  </a:outerShdw>
                </a:effectLst>
              </a:rPr>
              <a:t>. 3 - </a:t>
            </a:r>
            <a:r>
              <a:rPr lang="es-AR" sz="2000">
                <a:effectLst>
                  <a:outerShdw blurRad="38100" dist="38100" dir="2700000" algn="tl">
                    <a:srgbClr val="000000">
                      <a:alpha val="43137"/>
                    </a:srgbClr>
                  </a:outerShdw>
                </a:effectLst>
              </a:rPr>
              <a:t>Para confeccionar las hojas móviles el sistema utilizará la información proveniente de:</a:t>
            </a:r>
          </a:p>
          <a:p>
            <a:pPr marL="0" indent="0">
              <a:buNone/>
            </a:pPr>
            <a:endParaRPr lang="es-AR" sz="2000" smtClean="0">
              <a:effectLst>
                <a:outerShdw blurRad="38100" dist="38100" dir="2700000" algn="tl">
                  <a:srgbClr val="000000">
                    <a:alpha val="43137"/>
                  </a:srgbClr>
                </a:outerShdw>
              </a:effectLst>
            </a:endParaRPr>
          </a:p>
          <a:p>
            <a:pPr marL="0" indent="0">
              <a:buNone/>
            </a:pPr>
            <a:r>
              <a:rPr lang="es-AR" sz="2000" b="1" smtClean="0">
                <a:solidFill>
                  <a:srgbClr val="FFFF00"/>
                </a:solidFill>
                <a:effectLst>
                  <a:outerShdw blurRad="38100" dist="38100" dir="2700000" algn="tl">
                    <a:srgbClr val="000000">
                      <a:alpha val="43137"/>
                    </a:srgbClr>
                  </a:outerShdw>
                </a:effectLst>
              </a:rPr>
              <a:t>a</a:t>
            </a:r>
            <a:r>
              <a:rPr lang="es-AR" sz="2000" b="1">
                <a:solidFill>
                  <a:srgbClr val="FFFF00"/>
                </a:solidFill>
                <a:effectLst>
                  <a:outerShdw blurRad="38100" dist="38100" dir="2700000" algn="tl">
                    <a:srgbClr val="000000">
                      <a:alpha val="43137"/>
                    </a:srgbClr>
                  </a:outerShdw>
                </a:effectLst>
              </a:rPr>
              <a:t>) Las declaraciones juradas determinativas </a:t>
            </a:r>
            <a:r>
              <a:rPr lang="es-AR" sz="2000">
                <a:effectLst>
                  <a:outerShdw blurRad="38100" dist="38100" dir="2700000" algn="tl">
                    <a:srgbClr val="000000">
                      <a:alpha val="43137"/>
                    </a:srgbClr>
                  </a:outerShdw>
                </a:effectLst>
              </a:rPr>
              <a:t>y nominativas de aportes y contribuciones con destino a los distintos subsistemas de la seguridad social, presentadas por los empleadores,</a:t>
            </a:r>
          </a:p>
          <a:p>
            <a:pPr marL="0" indent="0">
              <a:buNone/>
            </a:pPr>
            <a:endParaRPr lang="es-AR" sz="2000" smtClean="0">
              <a:effectLst>
                <a:outerShdw blurRad="38100" dist="38100" dir="2700000" algn="tl">
                  <a:srgbClr val="000000">
                    <a:alpha val="43137"/>
                  </a:srgbClr>
                </a:outerShdw>
              </a:effectLst>
            </a:endParaRPr>
          </a:p>
          <a:p>
            <a:pPr marL="0" indent="0">
              <a:buNone/>
            </a:pPr>
            <a:r>
              <a:rPr lang="es-AR" sz="2000" b="1" smtClean="0">
                <a:solidFill>
                  <a:srgbClr val="FFC000"/>
                </a:solidFill>
                <a:effectLst>
                  <a:outerShdw blurRad="38100" dist="38100" dir="2700000" algn="tl">
                    <a:srgbClr val="000000">
                      <a:alpha val="43137"/>
                    </a:srgbClr>
                  </a:outerShdw>
                </a:effectLst>
              </a:rPr>
              <a:t>b</a:t>
            </a:r>
            <a:r>
              <a:rPr lang="es-AR" sz="2000" b="1">
                <a:solidFill>
                  <a:srgbClr val="FFC000"/>
                </a:solidFill>
                <a:effectLst>
                  <a:outerShdw blurRad="38100" dist="38100" dir="2700000" algn="tl">
                    <a:srgbClr val="000000">
                      <a:alpha val="43137"/>
                    </a:srgbClr>
                  </a:outerShdw>
                </a:effectLst>
              </a:rPr>
              <a:t>) el sistema “Simplificación registral”, </a:t>
            </a:r>
            <a:r>
              <a:rPr lang="es-AR" sz="2000">
                <a:effectLst>
                  <a:outerShdw blurRad="38100" dist="38100" dir="2700000" algn="tl">
                    <a:srgbClr val="000000">
                      <a:alpha val="43137"/>
                    </a:srgbClr>
                  </a:outerShdw>
                </a:effectLst>
              </a:rPr>
              <a:t>y</a:t>
            </a:r>
          </a:p>
          <a:p>
            <a:pPr marL="0" indent="0">
              <a:buNone/>
            </a:pPr>
            <a:endParaRPr lang="es-AR" sz="2000" smtClean="0">
              <a:effectLst>
                <a:outerShdw blurRad="38100" dist="38100" dir="2700000" algn="tl">
                  <a:srgbClr val="000000">
                    <a:alpha val="43137"/>
                  </a:srgbClr>
                </a:outerShdw>
              </a:effectLst>
            </a:endParaRPr>
          </a:p>
          <a:p>
            <a:pPr marL="0" indent="0">
              <a:buNone/>
            </a:pPr>
            <a:r>
              <a:rPr lang="es-AR" sz="2000" b="1" smtClean="0">
                <a:solidFill>
                  <a:srgbClr val="00FFFF"/>
                </a:solidFill>
                <a:effectLst>
                  <a:outerShdw blurRad="38100" dist="38100" dir="2700000" algn="tl">
                    <a:srgbClr val="000000">
                      <a:alpha val="43137"/>
                    </a:srgbClr>
                  </a:outerShdw>
                </a:effectLst>
              </a:rPr>
              <a:t>c</a:t>
            </a:r>
            <a:r>
              <a:rPr lang="es-AR" sz="2000" b="1">
                <a:solidFill>
                  <a:srgbClr val="00FFFF"/>
                </a:solidFill>
                <a:effectLst>
                  <a:outerShdw blurRad="38100" dist="38100" dir="2700000" algn="tl">
                    <a:srgbClr val="000000">
                      <a:alpha val="43137"/>
                    </a:srgbClr>
                  </a:outerShdw>
                </a:effectLst>
              </a:rPr>
              <a:t>) el “Sistema Registral”.</a:t>
            </a:r>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6593721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410200"/>
          </a:xfrm>
        </p:spPr>
        <p:txBody>
          <a:bodyPr>
            <a:normAutofit/>
          </a:bodyPr>
          <a:lstStyle/>
          <a:p>
            <a:pPr marL="609600" indent="-609600" fontAlgn="auto">
              <a:spcAft>
                <a:spcPts val="0"/>
              </a:spcAft>
              <a:buClr>
                <a:schemeClr val="accent3"/>
              </a:buClr>
              <a:buFont typeface="Wingdings 2"/>
              <a:buNone/>
              <a:defRPr/>
            </a:pPr>
            <a:r>
              <a:rPr lang="es-AR" sz="2000" b="1" smtClean="0">
                <a:solidFill>
                  <a:srgbClr val="FFFF19"/>
                </a:solidFill>
                <a:effectLst>
                  <a:outerShdw blurRad="38100" dist="38100" dir="2700000" algn="tl">
                    <a:srgbClr val="000000">
                      <a:alpha val="43137"/>
                    </a:srgbClr>
                  </a:outerShdw>
                </a:effectLst>
              </a:rPr>
              <a:t>LIBRO DE SUELDOS DIGITAL  - RG (AFIP) 3781</a:t>
            </a:r>
          </a:p>
          <a:p>
            <a:pPr marL="0" indent="0">
              <a:buNone/>
            </a:pPr>
            <a:r>
              <a:rPr lang="es-AR" sz="2000" b="1" smtClean="0">
                <a:solidFill>
                  <a:srgbClr val="00FFFF"/>
                </a:solidFill>
                <a:effectLst>
                  <a:outerShdw blurRad="38100" dist="38100" dir="2700000" algn="tl">
                    <a:srgbClr val="000000">
                      <a:alpha val="43137"/>
                    </a:srgbClr>
                  </a:outerShdw>
                </a:effectLst>
              </a:rPr>
              <a:t>PROCEDIMIENTO</a:t>
            </a:r>
            <a:endParaRPr lang="es-AR" sz="2000" b="1">
              <a:solidFill>
                <a:srgbClr val="00FFFF"/>
              </a:solidFill>
              <a:effectLst>
                <a:outerShdw blurRad="38100" dist="38100" dir="2700000" algn="tl">
                  <a:srgbClr val="000000">
                    <a:alpha val="43137"/>
                  </a:srgbClr>
                </a:outerShdw>
              </a:effectLst>
            </a:endParaRPr>
          </a:p>
          <a:p>
            <a:pPr marL="0" indent="0">
              <a:buNone/>
            </a:pPr>
            <a:r>
              <a:rPr lang="es-AR" sz="2000" b="1" smtClean="0">
                <a:solidFill>
                  <a:srgbClr val="00FF00"/>
                </a:solidFill>
                <a:effectLst>
                  <a:outerShdw blurRad="38100" dist="38100" dir="2700000" algn="tl">
                    <a:srgbClr val="000000">
                      <a:alpha val="43137"/>
                    </a:srgbClr>
                  </a:outerShdw>
                </a:effectLst>
              </a:rPr>
              <a:t>DECLARACIÓN DE JURISDICCIÓN – SELECCIÓN DE PROVINCIA</a:t>
            </a:r>
          </a:p>
          <a:p>
            <a:pPr marL="0" indent="0">
              <a:buNone/>
            </a:pPr>
            <a:endParaRPr lang="es-AR" sz="2000" smtClean="0">
              <a:effectLst>
                <a:outerShdw blurRad="38100" dist="38100" dir="2700000" algn="tl">
                  <a:srgbClr val="000000">
                    <a:alpha val="43137"/>
                  </a:srgbClr>
                </a:outerShdw>
              </a:effectLst>
            </a:endParaRPr>
          </a:p>
          <a:p>
            <a:pPr marL="0" indent="0">
              <a:buNone/>
            </a:pPr>
            <a:r>
              <a:rPr lang="es-AR" sz="2000" b="1" smtClean="0">
                <a:solidFill>
                  <a:srgbClr val="00FF99"/>
                </a:solidFill>
                <a:effectLst>
                  <a:outerShdw blurRad="38100" dist="38100" dir="2700000" algn="tl">
                    <a:srgbClr val="000000">
                      <a:alpha val="43137"/>
                    </a:srgbClr>
                  </a:outerShdw>
                </a:effectLst>
              </a:rPr>
              <a:t>Art</a:t>
            </a:r>
            <a:r>
              <a:rPr lang="es-AR" sz="2000" b="1">
                <a:solidFill>
                  <a:srgbClr val="00FF99"/>
                </a:solidFill>
                <a:effectLst>
                  <a:outerShdw blurRad="38100" dist="38100" dir="2700000" algn="tl">
                    <a:srgbClr val="000000">
                      <a:alpha val="43137"/>
                    </a:srgbClr>
                  </a:outerShdw>
                </a:effectLst>
              </a:rPr>
              <a:t>. 4 - </a:t>
            </a:r>
            <a:r>
              <a:rPr lang="es-AR" sz="2000">
                <a:effectLst>
                  <a:outerShdw blurRad="38100" dist="38100" dir="2700000" algn="tl">
                    <a:srgbClr val="000000">
                      <a:alpha val="43137"/>
                    </a:srgbClr>
                  </a:outerShdw>
                </a:effectLst>
              </a:rPr>
              <a:t>Los sujetos obligados a utilizar el sistema deberán cumplir con el siguiente procedimiento:</a:t>
            </a:r>
          </a:p>
          <a:p>
            <a:pPr marL="0" indent="0">
              <a:buNone/>
            </a:pPr>
            <a:endParaRPr lang="es-AR" sz="2000" smtClean="0">
              <a:effectLst>
                <a:outerShdw blurRad="38100" dist="38100" dir="2700000" algn="tl">
                  <a:srgbClr val="000000">
                    <a:alpha val="43137"/>
                  </a:srgbClr>
                </a:outerShdw>
              </a:effectLst>
            </a:endParaRPr>
          </a:p>
          <a:p>
            <a:pPr marL="0" indent="0">
              <a:buNone/>
            </a:pPr>
            <a:r>
              <a:rPr lang="es-AR" sz="2000" b="1" smtClean="0">
                <a:solidFill>
                  <a:srgbClr val="FFFF00"/>
                </a:solidFill>
                <a:effectLst>
                  <a:outerShdw blurRad="38100" dist="38100" dir="2700000" algn="tl">
                    <a:srgbClr val="000000">
                      <a:alpha val="43137"/>
                    </a:srgbClr>
                  </a:outerShdw>
                </a:effectLst>
              </a:rPr>
              <a:t>a</a:t>
            </a:r>
            <a:r>
              <a:rPr lang="es-AR" sz="2000" b="1">
                <a:solidFill>
                  <a:srgbClr val="FFFF00"/>
                </a:solidFill>
                <a:effectLst>
                  <a:outerShdw blurRad="38100" dist="38100" dir="2700000" algn="tl">
                    <a:srgbClr val="000000">
                      <a:alpha val="43137"/>
                    </a:srgbClr>
                  </a:outerShdw>
                </a:effectLst>
              </a:rPr>
              <a:t>) Declarar en el “Sistema Registral”</a:t>
            </a:r>
            <a:r>
              <a:rPr lang="es-AR" sz="2000">
                <a:effectLst>
                  <a:outerShdw blurRad="38100" dist="38100" dir="2700000" algn="tl">
                    <a:srgbClr val="000000">
                      <a:alpha val="43137"/>
                    </a:srgbClr>
                  </a:outerShdw>
                </a:effectLst>
              </a:rPr>
              <a:t> </a:t>
            </a:r>
            <a:r>
              <a:rPr lang="es-AR" sz="2000" b="1">
                <a:solidFill>
                  <a:srgbClr val="00FF99"/>
                </a:solidFill>
                <a:effectLst>
                  <a:outerShdw blurRad="38100" dist="38100" dir="2700000" algn="tl">
                    <a:srgbClr val="000000">
                      <a:alpha val="43137"/>
                    </a:srgbClr>
                  </a:outerShdw>
                </a:effectLst>
              </a:rPr>
              <a:t>la jurisdicción de rúbrica del </a:t>
            </a:r>
            <a:r>
              <a:rPr lang="es-AR" sz="2000" b="1">
                <a:solidFill>
                  <a:srgbClr val="FF9900"/>
                </a:solidFill>
                <a:effectLst>
                  <a:outerShdw blurRad="38100" dist="38100" dir="2700000" algn="tl">
                    <a:srgbClr val="000000">
                      <a:alpha val="43137"/>
                    </a:srgbClr>
                  </a:outerShdw>
                </a:effectLst>
              </a:rPr>
              <a:t>“Libro de Sueldos Digital”, </a:t>
            </a:r>
            <a:r>
              <a:rPr lang="es-AR" sz="2000">
                <a:effectLst>
                  <a:outerShdw blurRad="38100" dist="38100" dir="2700000" algn="tl">
                    <a:srgbClr val="000000">
                      <a:alpha val="43137"/>
                    </a:srgbClr>
                  </a:outerShdw>
                </a:effectLst>
              </a:rPr>
              <a:t>debiéndose </a:t>
            </a:r>
            <a:r>
              <a:rPr lang="es-AR" sz="2000" b="1">
                <a:solidFill>
                  <a:srgbClr val="FFFF00"/>
                </a:solidFill>
                <a:effectLst>
                  <a:outerShdw blurRad="38100" dist="38100" dir="2700000" algn="tl">
                    <a:srgbClr val="000000">
                      <a:alpha val="43137"/>
                    </a:srgbClr>
                  </a:outerShdw>
                </a:effectLst>
              </a:rPr>
              <a:t>seleccionar la provincia </a:t>
            </a:r>
            <a:r>
              <a:rPr lang="es-AR" sz="2000">
                <a:effectLst>
                  <a:outerShdw blurRad="38100" dist="38100" dir="2700000" algn="tl">
                    <a:srgbClr val="000000">
                      <a:alpha val="43137"/>
                    </a:srgbClr>
                  </a:outerShdw>
                </a:effectLst>
              </a:rPr>
              <a:t>que corresponda a la autoridad administrativa local en materia de trabajo.</a:t>
            </a:r>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99120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761999"/>
            <a:ext cx="8229600" cy="5916613"/>
          </a:xfrm>
        </p:spPr>
        <p:txBody>
          <a:bodyPr>
            <a:normAutofit/>
          </a:bodyPr>
          <a:lstStyle/>
          <a:p>
            <a:pPr marL="609600" indent="-609600">
              <a:buNone/>
              <a:defRPr/>
            </a:pPr>
            <a:r>
              <a:rPr lang="es-AR" sz="2000" b="1">
                <a:solidFill>
                  <a:srgbClr val="FFFF19"/>
                </a:solidFill>
                <a:effectLst>
                  <a:outerShdw blurRad="38100" dist="38100" dir="2700000" algn="tl">
                    <a:srgbClr val="000000">
                      <a:alpha val="43137"/>
                    </a:srgbClr>
                  </a:outerShdw>
                </a:effectLst>
              </a:rPr>
              <a:t>LIBRO DE SUELDOS DIGITAL  - RG (AFIP) 3781</a:t>
            </a:r>
          </a:p>
          <a:p>
            <a:pPr marL="0" indent="0">
              <a:buNone/>
            </a:pPr>
            <a:r>
              <a:rPr lang="es-AR" sz="2000" b="1">
                <a:solidFill>
                  <a:srgbClr val="00FFFF"/>
                </a:solidFill>
                <a:effectLst>
                  <a:outerShdw blurRad="38100" dist="38100" dir="2700000" algn="tl">
                    <a:srgbClr val="000000">
                      <a:alpha val="43137"/>
                    </a:srgbClr>
                  </a:outerShdw>
                </a:effectLst>
              </a:rPr>
              <a:t>PROCEDIMIENTO</a:t>
            </a:r>
          </a:p>
          <a:p>
            <a:pPr marL="0" indent="0">
              <a:buNone/>
            </a:pPr>
            <a:r>
              <a:rPr lang="es-AR" sz="2000" b="1" smtClean="0">
                <a:solidFill>
                  <a:srgbClr val="00FF00"/>
                </a:solidFill>
                <a:effectLst>
                  <a:outerShdw blurRad="38100" dist="38100" dir="2700000" algn="tl">
                    <a:srgbClr val="000000">
                      <a:alpha val="43137"/>
                    </a:srgbClr>
                  </a:outerShdw>
                </a:effectLst>
              </a:rPr>
              <a:t>INGRESO AL SERVICIO Y PARAMETRIZACIÓN</a:t>
            </a:r>
            <a:endParaRPr lang="es-AR" sz="2000" b="1">
              <a:solidFill>
                <a:srgbClr val="00FF00"/>
              </a:solidFill>
              <a:effectLst>
                <a:outerShdw blurRad="38100" dist="38100" dir="2700000" algn="tl">
                  <a:srgbClr val="000000">
                    <a:alpha val="43137"/>
                  </a:srgbClr>
                </a:outerShdw>
              </a:effectLst>
            </a:endParaRPr>
          </a:p>
          <a:p>
            <a:pPr marL="0" indent="0">
              <a:buNone/>
            </a:pPr>
            <a:endParaRPr lang="es-AR" sz="2000">
              <a:effectLst>
                <a:outerShdw blurRad="38100" dist="38100" dir="2700000" algn="tl">
                  <a:srgbClr val="000000">
                    <a:alpha val="43137"/>
                  </a:srgbClr>
                </a:outerShdw>
              </a:effectLst>
            </a:endParaRPr>
          </a:p>
          <a:p>
            <a:pPr marL="0" indent="0">
              <a:buNone/>
            </a:pPr>
            <a:r>
              <a:rPr lang="es-AR" sz="2000" b="1" smtClean="0">
                <a:solidFill>
                  <a:srgbClr val="FFFF00"/>
                </a:solidFill>
                <a:effectLst>
                  <a:outerShdw blurRad="38100" dist="38100" dir="2700000" algn="tl">
                    <a:srgbClr val="000000">
                      <a:alpha val="43137"/>
                    </a:srgbClr>
                  </a:outerShdw>
                </a:effectLst>
              </a:rPr>
              <a:t>b</a:t>
            </a:r>
            <a:r>
              <a:rPr lang="es-AR" sz="2000" b="1">
                <a:solidFill>
                  <a:srgbClr val="FFFF00"/>
                </a:solidFill>
                <a:effectLst>
                  <a:outerShdw blurRad="38100" dist="38100" dir="2700000" algn="tl">
                    <a:srgbClr val="000000">
                      <a:alpha val="43137"/>
                    </a:srgbClr>
                  </a:outerShdw>
                </a:effectLst>
              </a:rPr>
              <a:t>) Ingresar al servicio “Libro de Sueldos Digital” y configurar los parámetros </a:t>
            </a:r>
            <a:r>
              <a:rPr lang="es-AR" sz="2000">
                <a:effectLst>
                  <a:outerShdw blurRad="38100" dist="38100" dir="2700000" algn="tl">
                    <a:srgbClr val="000000">
                      <a:alpha val="43137"/>
                    </a:srgbClr>
                  </a:outerShdw>
                </a:effectLst>
              </a:rPr>
              <a:t>a partir del menú inicial que posee el sistema, </a:t>
            </a:r>
            <a:r>
              <a:rPr lang="es-AR" sz="2000" b="1">
                <a:solidFill>
                  <a:srgbClr val="FFC000"/>
                </a:solidFill>
                <a:effectLst>
                  <a:outerShdw blurRad="38100" dist="38100" dir="2700000" algn="tl">
                    <a:srgbClr val="000000">
                      <a:alpha val="43137"/>
                    </a:srgbClr>
                  </a:outerShdw>
                </a:effectLst>
              </a:rPr>
              <a:t>registrando todos los conceptos que se utilicen para la liquidación de los sueldos </a:t>
            </a:r>
            <a:r>
              <a:rPr lang="es-AR" sz="2000">
                <a:effectLst>
                  <a:outerShdw blurRad="38100" dist="38100" dir="2700000" algn="tl">
                    <a:srgbClr val="000000">
                      <a:alpha val="43137"/>
                    </a:srgbClr>
                  </a:outerShdw>
                </a:effectLst>
              </a:rPr>
              <a:t>y jornales, </a:t>
            </a:r>
            <a:r>
              <a:rPr lang="es-AR" sz="2000" b="1">
                <a:solidFill>
                  <a:srgbClr val="00FFFF"/>
                </a:solidFill>
                <a:effectLst>
                  <a:outerShdw blurRad="38100" dist="38100" dir="2700000" algn="tl">
                    <a:srgbClr val="000000">
                      <a:alpha val="43137"/>
                    </a:srgbClr>
                  </a:outerShdw>
                </a:effectLst>
              </a:rPr>
              <a:t>asociando cada uno de ellos con los de la grilla universal predefinida por esta Administración </a:t>
            </a:r>
            <a:r>
              <a:rPr lang="es-AR" sz="2000">
                <a:effectLst>
                  <a:outerShdw blurRad="38100" dist="38100" dir="2700000" algn="tl">
                    <a:srgbClr val="000000">
                      <a:alpha val="43137"/>
                    </a:srgbClr>
                  </a:outerShdw>
                </a:effectLst>
              </a:rPr>
              <a:t>Federal </a:t>
            </a:r>
            <a:r>
              <a:rPr lang="es-AR" sz="2000" b="1">
                <a:solidFill>
                  <a:srgbClr val="00FF00"/>
                </a:solidFill>
                <a:effectLst>
                  <a:outerShdw blurRad="38100" dist="38100" dir="2700000" algn="tl">
                    <a:srgbClr val="000000">
                      <a:alpha val="43137"/>
                    </a:srgbClr>
                  </a:outerShdw>
                </a:effectLst>
              </a:rPr>
              <a:t>e indicando a qué subsistema de la seguridad social se vincula cada uno.</a:t>
            </a:r>
            <a:r>
              <a:rPr lang="es-AR" sz="2000">
                <a:solidFill>
                  <a:srgbClr val="00FF00"/>
                </a:solidFill>
                <a:effectLst>
                  <a:outerShdw blurRad="38100" dist="38100" dir="2700000" algn="tl">
                    <a:srgbClr val="000000">
                      <a:alpha val="43137"/>
                    </a:srgbClr>
                  </a:outerShdw>
                </a:effectLst>
              </a:rPr>
              <a:t> </a:t>
            </a:r>
            <a:endParaRPr lang="es-AR" sz="2000" smtClean="0">
              <a:solidFill>
                <a:srgbClr val="00FF00"/>
              </a:solidFill>
              <a:effectLst>
                <a:outerShdw blurRad="38100" dist="38100" dir="2700000" algn="tl">
                  <a:srgbClr val="000000">
                    <a:alpha val="43137"/>
                  </a:srgbClr>
                </a:outerShdw>
              </a:effectLst>
            </a:endParaRPr>
          </a:p>
          <a:p>
            <a:pPr marL="0" indent="0">
              <a:buNone/>
            </a:pPr>
            <a:endParaRPr lang="es-AR" sz="2000">
              <a:effectLst>
                <a:outerShdw blurRad="38100" dist="38100" dir="2700000" algn="tl">
                  <a:srgbClr val="000000">
                    <a:alpha val="43137"/>
                  </a:srgbClr>
                </a:outerShdw>
              </a:effectLst>
            </a:endParaRPr>
          </a:p>
          <a:p>
            <a:pPr marL="0" indent="0">
              <a:buNone/>
            </a:pPr>
            <a:r>
              <a:rPr lang="es-AR" sz="2000" smtClean="0">
                <a:effectLst>
                  <a:outerShdw blurRad="38100" dist="38100" dir="2700000" algn="tl">
                    <a:srgbClr val="000000">
                      <a:alpha val="43137"/>
                    </a:srgbClr>
                  </a:outerShdw>
                </a:effectLst>
              </a:rPr>
              <a:t>Esta </a:t>
            </a:r>
            <a:r>
              <a:rPr lang="es-AR" sz="2000">
                <a:effectLst>
                  <a:outerShdw blurRad="38100" dist="38100" dir="2700000" algn="tl">
                    <a:srgbClr val="000000">
                      <a:alpha val="43137"/>
                    </a:srgbClr>
                  </a:outerShdw>
                </a:effectLst>
              </a:rPr>
              <a:t>acción </a:t>
            </a:r>
            <a:r>
              <a:rPr lang="es-AR" sz="2000" b="1">
                <a:solidFill>
                  <a:srgbClr val="FFFF00"/>
                </a:solidFill>
                <a:effectLst>
                  <a:outerShdw blurRad="38100" dist="38100" dir="2700000" algn="tl">
                    <a:srgbClr val="000000">
                      <a:alpha val="43137"/>
                    </a:srgbClr>
                  </a:outerShdw>
                </a:effectLst>
              </a:rPr>
              <a:t>se realizará al utilizar por primera vez el sistema o cuando exista una modificación en los registros </a:t>
            </a:r>
            <a:r>
              <a:rPr lang="es-AR" sz="2000">
                <a:effectLst>
                  <a:outerShdw blurRad="38100" dist="38100" dir="2700000" algn="tl">
                    <a:srgbClr val="000000">
                      <a:alpha val="43137"/>
                    </a:srgbClr>
                  </a:outerShdw>
                </a:effectLst>
              </a:rPr>
              <a:t>por la creación o baja de conceptos en la liquidación de sueldos y jornales.</a:t>
            </a:r>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68016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761999"/>
            <a:ext cx="8229600" cy="5916613"/>
          </a:xfrm>
        </p:spPr>
        <p:txBody>
          <a:bodyPr>
            <a:normAutofit/>
          </a:bodyPr>
          <a:lstStyle/>
          <a:p>
            <a:pPr marL="609600" indent="-609600">
              <a:buNone/>
              <a:defRPr/>
            </a:pPr>
            <a:r>
              <a:rPr lang="es-AR" sz="2000" b="1">
                <a:solidFill>
                  <a:srgbClr val="FFFF19"/>
                </a:solidFill>
                <a:effectLst>
                  <a:outerShdw blurRad="38100" dist="38100" dir="2700000" algn="tl">
                    <a:srgbClr val="000000">
                      <a:alpha val="43137"/>
                    </a:srgbClr>
                  </a:outerShdw>
                </a:effectLst>
              </a:rPr>
              <a:t>LIBRO DE SUELDOS DIGITAL  - RG (AFIP) 3781</a:t>
            </a:r>
          </a:p>
          <a:p>
            <a:pPr marL="0" indent="0">
              <a:buNone/>
            </a:pPr>
            <a:r>
              <a:rPr lang="es-AR" sz="2000" b="1">
                <a:solidFill>
                  <a:srgbClr val="00FFFF"/>
                </a:solidFill>
                <a:effectLst>
                  <a:outerShdw blurRad="38100" dist="38100" dir="2700000" algn="tl">
                    <a:srgbClr val="000000">
                      <a:alpha val="43137"/>
                    </a:srgbClr>
                  </a:outerShdw>
                </a:effectLst>
              </a:rPr>
              <a:t>PROCEDIMIENTO</a:t>
            </a:r>
          </a:p>
          <a:p>
            <a:pPr marL="0" indent="0">
              <a:buNone/>
            </a:pPr>
            <a:r>
              <a:rPr lang="es-AR" sz="2000" b="1" smtClean="0">
                <a:solidFill>
                  <a:srgbClr val="00FF00"/>
                </a:solidFill>
                <a:effectLst>
                  <a:outerShdw blurRad="38100" dist="38100" dir="2700000" algn="tl">
                    <a:srgbClr val="000000">
                      <a:alpha val="43137"/>
                    </a:srgbClr>
                  </a:outerShdw>
                </a:effectLst>
              </a:rPr>
              <a:t>INGRESO AL SERVICIO Y PARAMETRIZACIÓN</a:t>
            </a:r>
            <a:endParaRPr lang="es-AR" sz="2000" b="1">
              <a:solidFill>
                <a:srgbClr val="00FF00"/>
              </a:solidFill>
              <a:effectLst>
                <a:outerShdw blurRad="38100" dist="38100" dir="2700000" algn="tl">
                  <a:srgbClr val="000000">
                    <a:alpha val="43137"/>
                  </a:srgbClr>
                </a:outerShdw>
              </a:effectLst>
            </a:endParaRPr>
          </a:p>
          <a:p>
            <a:pPr marL="0" indent="0">
              <a:buNone/>
            </a:pPr>
            <a:endParaRPr lang="es-AR" sz="2000">
              <a:effectLst>
                <a:outerShdw blurRad="38100" dist="38100" dir="2700000" algn="tl">
                  <a:srgbClr val="000000">
                    <a:alpha val="43137"/>
                  </a:srgbClr>
                </a:outerShdw>
              </a:effectLst>
            </a:endParaRPr>
          </a:p>
          <a:p>
            <a:pPr marL="0" indent="0">
              <a:buNone/>
            </a:pPr>
            <a:r>
              <a:rPr lang="es-AR" sz="2000" b="1" smtClean="0">
                <a:solidFill>
                  <a:srgbClr val="FFFF00"/>
                </a:solidFill>
                <a:effectLst>
                  <a:outerShdw blurRad="38100" dist="38100" dir="2700000" algn="tl">
                    <a:srgbClr val="000000">
                      <a:alpha val="43137"/>
                    </a:srgbClr>
                  </a:outerShdw>
                </a:effectLst>
              </a:rPr>
              <a:t>b</a:t>
            </a:r>
            <a:r>
              <a:rPr lang="es-AR" sz="2000" b="1">
                <a:solidFill>
                  <a:srgbClr val="FFFF00"/>
                </a:solidFill>
                <a:effectLst>
                  <a:outerShdw blurRad="38100" dist="38100" dir="2700000" algn="tl">
                    <a:srgbClr val="000000">
                      <a:alpha val="43137"/>
                    </a:srgbClr>
                  </a:outerShdw>
                </a:effectLst>
              </a:rPr>
              <a:t>) </a:t>
            </a:r>
            <a:r>
              <a:rPr lang="es-AR" sz="2000" b="1" smtClean="0">
                <a:solidFill>
                  <a:srgbClr val="FFFF00"/>
                </a:solidFill>
                <a:effectLst>
                  <a:outerShdw blurRad="38100" dist="38100" dir="2700000" algn="tl">
                    <a:srgbClr val="000000">
                      <a:alpha val="43137"/>
                    </a:srgbClr>
                  </a:outerShdw>
                </a:effectLst>
              </a:rPr>
              <a:t>...</a:t>
            </a:r>
          </a:p>
          <a:p>
            <a:pPr marL="0" indent="0">
              <a:buNone/>
            </a:pPr>
            <a:endParaRPr lang="es-AR" sz="2000">
              <a:effectLst>
                <a:outerShdw blurRad="38100" dist="38100" dir="2700000" algn="tl">
                  <a:srgbClr val="000000">
                    <a:alpha val="43137"/>
                  </a:srgbClr>
                </a:outerShdw>
              </a:effectLst>
            </a:endParaRPr>
          </a:p>
          <a:p>
            <a:pPr marL="0" indent="0">
              <a:buNone/>
            </a:pPr>
            <a:r>
              <a:rPr lang="es-AR" sz="2000">
                <a:effectLst>
                  <a:outerShdw blurRad="38100" dist="38100" dir="2700000" algn="tl">
                    <a:srgbClr val="000000">
                      <a:alpha val="43137"/>
                    </a:srgbClr>
                  </a:outerShdw>
                </a:effectLst>
              </a:rPr>
              <a:t>La configuración de parámetros aludida en el párrafo anterior, </a:t>
            </a:r>
            <a:r>
              <a:rPr lang="es-AR" sz="2000" b="1">
                <a:solidFill>
                  <a:srgbClr val="FFFF00"/>
                </a:solidFill>
                <a:effectLst>
                  <a:outerShdw blurRad="38100" dist="38100" dir="2700000" algn="tl">
                    <a:srgbClr val="000000">
                      <a:alpha val="43137"/>
                    </a:srgbClr>
                  </a:outerShdw>
                </a:effectLst>
              </a:rPr>
              <a:t>se podrá realizar en forma manual </a:t>
            </a:r>
            <a:r>
              <a:rPr lang="es-AR" sz="2000">
                <a:effectLst>
                  <a:outerShdw blurRad="38100" dist="38100" dir="2700000" algn="tl">
                    <a:srgbClr val="000000">
                      <a:alpha val="43137"/>
                    </a:srgbClr>
                  </a:outerShdw>
                </a:effectLst>
              </a:rPr>
              <a:t>completando los campos requeridos por el sistema </a:t>
            </a:r>
            <a:r>
              <a:rPr lang="es-AR" sz="2000" b="1">
                <a:solidFill>
                  <a:srgbClr val="00FFFF"/>
                </a:solidFill>
                <a:effectLst>
                  <a:outerShdw blurRad="38100" dist="38100" dir="2700000" algn="tl">
                    <a:srgbClr val="000000">
                      <a:alpha val="43137"/>
                    </a:srgbClr>
                  </a:outerShdw>
                </a:effectLst>
              </a:rPr>
              <a:t>o por importación masiva de datos mediante el envío de un archivo</a:t>
            </a:r>
            <a:r>
              <a:rPr lang="es-AR" sz="2000" b="1">
                <a:effectLst>
                  <a:outerShdw blurRad="38100" dist="38100" dir="2700000" algn="tl">
                    <a:srgbClr val="000000">
                      <a:alpha val="43137"/>
                    </a:srgbClr>
                  </a:outerShdw>
                </a:effectLst>
              </a:rPr>
              <a:t> </a:t>
            </a:r>
            <a:r>
              <a:rPr lang="es-AR" sz="2000">
                <a:effectLst>
                  <a:outerShdw blurRad="38100" dist="38100" dir="2700000" algn="tl">
                    <a:srgbClr val="000000">
                      <a:alpha val="43137"/>
                    </a:srgbClr>
                  </a:outerShdw>
                </a:effectLst>
              </a:rPr>
              <a:t>cuyo diseño de registros obra en el micrositio http://www.afip.gob.ar/LibrodeSueldosDigital/ dentro del sitio “web” institucional.</a:t>
            </a:r>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4803285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410200"/>
          </a:xfrm>
        </p:spPr>
        <p:txBody>
          <a:bodyPr>
            <a:normAutofit/>
          </a:bodyPr>
          <a:lstStyle/>
          <a:p>
            <a:pPr marL="609600" indent="-609600">
              <a:buNone/>
              <a:defRPr/>
            </a:pPr>
            <a:r>
              <a:rPr lang="es-AR" sz="2000" b="1">
                <a:solidFill>
                  <a:srgbClr val="FFFF19"/>
                </a:solidFill>
                <a:effectLst>
                  <a:outerShdw blurRad="38100" dist="38100" dir="2700000" algn="tl">
                    <a:srgbClr val="000000">
                      <a:alpha val="43137"/>
                    </a:srgbClr>
                  </a:outerShdw>
                </a:effectLst>
              </a:rPr>
              <a:t>LIBRO DE SUELDOS DIGITAL  - RG (AFIP) 3781</a:t>
            </a:r>
          </a:p>
          <a:p>
            <a:pPr marL="0" indent="0">
              <a:buNone/>
            </a:pPr>
            <a:r>
              <a:rPr lang="es-AR" sz="2000" b="1">
                <a:solidFill>
                  <a:srgbClr val="00FFFF"/>
                </a:solidFill>
                <a:effectLst>
                  <a:outerShdw blurRad="38100" dist="38100" dir="2700000" algn="tl">
                    <a:srgbClr val="000000">
                      <a:alpha val="43137"/>
                    </a:srgbClr>
                  </a:outerShdw>
                </a:effectLst>
              </a:rPr>
              <a:t>PROCEDIMIENTO</a:t>
            </a:r>
          </a:p>
          <a:p>
            <a:pPr marL="0" indent="0">
              <a:buNone/>
            </a:pPr>
            <a:r>
              <a:rPr lang="es-AR" sz="2000" b="1" smtClean="0">
                <a:solidFill>
                  <a:srgbClr val="00FF00"/>
                </a:solidFill>
                <a:effectLst>
                  <a:outerShdw blurRad="38100" dist="38100" dir="2700000" algn="tl">
                    <a:srgbClr val="000000">
                      <a:alpha val="43137"/>
                    </a:srgbClr>
                  </a:outerShdw>
                </a:effectLst>
              </a:rPr>
              <a:t>CARGA DE DATOS </a:t>
            </a:r>
            <a:endParaRPr lang="es-AR" sz="2000" b="1">
              <a:solidFill>
                <a:srgbClr val="00FF00"/>
              </a:solidFill>
              <a:effectLst>
                <a:outerShdw blurRad="38100" dist="38100" dir="2700000" algn="tl">
                  <a:srgbClr val="000000">
                    <a:alpha val="43137"/>
                  </a:srgbClr>
                </a:outerShdw>
              </a:effectLst>
            </a:endParaRPr>
          </a:p>
          <a:p>
            <a:pPr marL="0" indent="0">
              <a:buNone/>
            </a:pPr>
            <a:r>
              <a:rPr lang="es-AR" sz="2000" b="1">
                <a:solidFill>
                  <a:srgbClr val="00FF99"/>
                </a:solidFill>
                <a:effectLst>
                  <a:outerShdw blurRad="38100" dist="38100" dir="2700000" algn="tl">
                    <a:srgbClr val="000000">
                      <a:alpha val="43137"/>
                    </a:srgbClr>
                  </a:outerShdw>
                </a:effectLst>
              </a:rPr>
              <a:t>Art. 4 - </a:t>
            </a:r>
          </a:p>
          <a:p>
            <a:pPr marL="0" indent="0">
              <a:buNone/>
            </a:pPr>
            <a:r>
              <a:rPr lang="es-AR" sz="2000" b="1">
                <a:solidFill>
                  <a:srgbClr val="FFFF01"/>
                </a:solidFill>
                <a:effectLst>
                  <a:outerShdw blurRad="38100" dist="38100" dir="2700000" algn="tl">
                    <a:srgbClr val="000000">
                      <a:alpha val="43137"/>
                    </a:srgbClr>
                  </a:outerShdw>
                </a:effectLst>
              </a:rPr>
              <a:t>c) Cargar en el sistema los datos para la conformación del “Libro de Sueldos Digital” </a:t>
            </a:r>
            <a:r>
              <a:rPr lang="es-AR" sz="2000">
                <a:effectLst>
                  <a:outerShdw blurRad="38100" dist="38100" dir="2700000" algn="tl">
                    <a:srgbClr val="000000">
                      <a:alpha val="43137"/>
                    </a:srgbClr>
                  </a:outerShdw>
                </a:effectLst>
              </a:rPr>
              <a:t>mediante alguna de las siguientes modalidades:</a:t>
            </a:r>
          </a:p>
          <a:p>
            <a:pPr marL="0" indent="0">
              <a:buNone/>
            </a:pPr>
            <a:endParaRPr lang="es-AR" sz="2000" smtClean="0">
              <a:effectLst>
                <a:outerShdw blurRad="38100" dist="38100" dir="2700000" algn="tl">
                  <a:srgbClr val="000000">
                    <a:alpha val="43137"/>
                  </a:srgbClr>
                </a:outerShdw>
              </a:effectLst>
            </a:endParaRPr>
          </a:p>
          <a:p>
            <a:pPr marL="0" indent="0">
              <a:buNone/>
            </a:pPr>
            <a:r>
              <a:rPr lang="es-AR" sz="2000" b="1" smtClean="0">
                <a:solidFill>
                  <a:srgbClr val="FF9900"/>
                </a:solidFill>
                <a:effectLst>
                  <a:outerShdw blurRad="38100" dist="38100" dir="2700000" algn="tl">
                    <a:srgbClr val="000000">
                      <a:alpha val="43137"/>
                    </a:srgbClr>
                  </a:outerShdw>
                </a:effectLst>
              </a:rPr>
              <a:t>1</a:t>
            </a:r>
            <a:r>
              <a:rPr lang="es-AR" sz="2000" b="1">
                <a:solidFill>
                  <a:srgbClr val="FF9900"/>
                </a:solidFill>
                <a:effectLst>
                  <a:outerShdw blurRad="38100" dist="38100" dir="2700000" algn="tl">
                    <a:srgbClr val="000000">
                      <a:alpha val="43137"/>
                    </a:srgbClr>
                  </a:outerShdw>
                </a:effectLst>
              </a:rPr>
              <a:t>. Ingreso manual: </a:t>
            </a:r>
            <a:r>
              <a:rPr lang="es-AR" sz="2000">
                <a:effectLst>
                  <a:outerShdw blurRad="38100" dist="38100" dir="2700000" algn="tl">
                    <a:srgbClr val="000000">
                      <a:alpha val="43137"/>
                    </a:srgbClr>
                  </a:outerShdw>
                </a:effectLst>
              </a:rPr>
              <a:t>Completando los campos requeridos por el sistema.</a:t>
            </a:r>
          </a:p>
          <a:p>
            <a:pPr marL="0" indent="0">
              <a:buNone/>
            </a:pPr>
            <a:endParaRPr lang="es-AR" sz="2000" b="1" smtClean="0">
              <a:solidFill>
                <a:srgbClr val="00FFFF"/>
              </a:solidFill>
              <a:effectLst>
                <a:outerShdw blurRad="38100" dist="38100" dir="2700000" algn="tl">
                  <a:srgbClr val="000000">
                    <a:alpha val="43137"/>
                  </a:srgbClr>
                </a:outerShdw>
              </a:effectLst>
            </a:endParaRPr>
          </a:p>
          <a:p>
            <a:pPr marL="0" indent="0">
              <a:buNone/>
            </a:pPr>
            <a:r>
              <a:rPr lang="es-AR" sz="2000" b="1" smtClean="0">
                <a:solidFill>
                  <a:srgbClr val="00FFFF"/>
                </a:solidFill>
                <a:effectLst>
                  <a:outerShdw blurRad="38100" dist="38100" dir="2700000" algn="tl">
                    <a:srgbClr val="000000">
                      <a:alpha val="43137"/>
                    </a:srgbClr>
                  </a:outerShdw>
                </a:effectLst>
              </a:rPr>
              <a:t>2</a:t>
            </a:r>
            <a:r>
              <a:rPr lang="es-AR" sz="2000" b="1">
                <a:solidFill>
                  <a:srgbClr val="00FFFF"/>
                </a:solidFill>
                <a:effectLst>
                  <a:outerShdw blurRad="38100" dist="38100" dir="2700000" algn="tl">
                    <a:srgbClr val="000000">
                      <a:alpha val="43137"/>
                    </a:srgbClr>
                  </a:outerShdw>
                </a:effectLst>
              </a:rPr>
              <a:t>. Importación de archivos estandarizados vía “web”, </a:t>
            </a:r>
            <a:r>
              <a:rPr lang="es-AR" sz="2000">
                <a:effectLst>
                  <a:outerShdw blurRad="38100" dist="38100" dir="2700000" algn="tl">
                    <a:srgbClr val="000000">
                      <a:alpha val="43137"/>
                    </a:srgbClr>
                  </a:outerShdw>
                </a:effectLst>
              </a:rPr>
              <a:t>con clave fiscal, una vez finalizado el proceso de cada liquidación de sueldos y jornales, en cuyo caso </a:t>
            </a:r>
            <a:r>
              <a:rPr lang="es-AR" sz="2000" b="1">
                <a:solidFill>
                  <a:srgbClr val="FFC000"/>
                </a:solidFill>
                <a:effectLst>
                  <a:outerShdw blurRad="38100" dist="38100" dir="2700000" algn="tl">
                    <a:srgbClr val="000000">
                      <a:alpha val="43137"/>
                    </a:srgbClr>
                  </a:outerShdw>
                </a:effectLst>
              </a:rPr>
              <a:t>se utilizará el diseño de registros </a:t>
            </a:r>
            <a:r>
              <a:rPr lang="es-AR" sz="2000">
                <a:effectLst>
                  <a:outerShdw blurRad="38100" dist="38100" dir="2700000" algn="tl">
                    <a:srgbClr val="000000">
                      <a:alpha val="43137"/>
                    </a:srgbClr>
                  </a:outerShdw>
                </a:effectLst>
              </a:rPr>
              <a:t>que obra en el micrositio http://www.afip.gob.ar/LibrodeSueldosDigital/ dentro del sitio “web” institucional.</a:t>
            </a:r>
          </a:p>
          <a:p>
            <a:pPr marL="0" indent="0">
              <a:buNone/>
            </a:pPr>
            <a:endParaRPr lang="es-AR" sz="2000" smtClean="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4985785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410200"/>
          </a:xfrm>
        </p:spPr>
        <p:txBody>
          <a:bodyPr>
            <a:normAutofit/>
          </a:bodyPr>
          <a:lstStyle/>
          <a:p>
            <a:pPr marL="609600" indent="-609600">
              <a:buNone/>
              <a:defRPr/>
            </a:pPr>
            <a:r>
              <a:rPr lang="es-AR" sz="2000" b="1">
                <a:solidFill>
                  <a:srgbClr val="FFFF19"/>
                </a:solidFill>
                <a:effectLst>
                  <a:outerShdw blurRad="38100" dist="38100" dir="2700000" algn="tl">
                    <a:srgbClr val="000000">
                      <a:alpha val="43137"/>
                    </a:srgbClr>
                  </a:outerShdw>
                </a:effectLst>
              </a:rPr>
              <a:t>LIBRO DE SUELDOS DIGITAL  - RG (AFIP) 3781</a:t>
            </a:r>
          </a:p>
          <a:p>
            <a:pPr marL="0" indent="0">
              <a:buNone/>
            </a:pPr>
            <a:r>
              <a:rPr lang="es-AR" sz="2000" b="1">
                <a:solidFill>
                  <a:srgbClr val="00FFFF"/>
                </a:solidFill>
                <a:effectLst>
                  <a:outerShdw blurRad="38100" dist="38100" dir="2700000" algn="tl">
                    <a:srgbClr val="000000">
                      <a:alpha val="43137"/>
                    </a:srgbClr>
                  </a:outerShdw>
                </a:effectLst>
              </a:rPr>
              <a:t>PROCEDIMIENTO</a:t>
            </a:r>
          </a:p>
          <a:p>
            <a:pPr marL="0" indent="0">
              <a:buNone/>
            </a:pPr>
            <a:r>
              <a:rPr lang="es-AR" sz="2000" b="1" smtClean="0">
                <a:solidFill>
                  <a:srgbClr val="FFC000"/>
                </a:solidFill>
                <a:effectLst>
                  <a:outerShdw blurRad="38100" dist="38100" dir="2700000" algn="tl">
                    <a:srgbClr val="000000">
                      <a:alpha val="43137"/>
                    </a:srgbClr>
                  </a:outerShdw>
                </a:effectLst>
              </a:rPr>
              <a:t>TRANSIMISIÓN ELECTRONICA. Y BORRADOR PARA CONFORMIDAD DEL EMPLEADOR</a:t>
            </a:r>
            <a:endParaRPr lang="es-AR" sz="2000" b="1">
              <a:solidFill>
                <a:srgbClr val="FFC000"/>
              </a:solidFill>
              <a:effectLst>
                <a:outerShdw blurRad="38100" dist="38100" dir="2700000" algn="tl">
                  <a:srgbClr val="000000">
                    <a:alpha val="43137"/>
                  </a:srgbClr>
                </a:outerShdw>
              </a:effectLst>
            </a:endParaRPr>
          </a:p>
          <a:p>
            <a:pPr marL="0" indent="0">
              <a:buNone/>
            </a:pPr>
            <a:r>
              <a:rPr lang="es-AR" sz="2000" b="1">
                <a:solidFill>
                  <a:srgbClr val="00FF99"/>
                </a:solidFill>
                <a:effectLst>
                  <a:outerShdw blurRad="38100" dist="38100" dir="2700000" algn="tl">
                    <a:srgbClr val="000000">
                      <a:alpha val="43137"/>
                    </a:srgbClr>
                  </a:outerShdw>
                </a:effectLst>
              </a:rPr>
              <a:t>Art. 4 - </a:t>
            </a:r>
          </a:p>
          <a:p>
            <a:pPr marL="0" indent="0">
              <a:buNone/>
            </a:pPr>
            <a:r>
              <a:rPr lang="es-AR" sz="2000" b="1">
                <a:solidFill>
                  <a:srgbClr val="FFFF00"/>
                </a:solidFill>
                <a:effectLst>
                  <a:outerShdw blurRad="38100" dist="38100" dir="2700000" algn="tl">
                    <a:srgbClr val="000000">
                      <a:alpha val="43137"/>
                    </a:srgbClr>
                  </a:outerShdw>
                </a:effectLst>
              </a:rPr>
              <a:t>c) </a:t>
            </a:r>
            <a:r>
              <a:rPr lang="es-AR" sz="2000" b="1" smtClean="0">
                <a:solidFill>
                  <a:srgbClr val="FFFF00"/>
                </a:solidFill>
                <a:effectLst>
                  <a:outerShdw blurRad="38100" dist="38100" dir="2700000" algn="tl">
                    <a:srgbClr val="000000">
                      <a:alpha val="43137"/>
                    </a:srgbClr>
                  </a:outerShdw>
                </a:effectLst>
              </a:rPr>
              <a:t>...</a:t>
            </a:r>
            <a:endParaRPr lang="es-AR" sz="2000" b="1">
              <a:solidFill>
                <a:srgbClr val="FFFF00"/>
              </a:solidFill>
              <a:effectLst>
                <a:outerShdw blurRad="38100" dist="38100" dir="2700000" algn="tl">
                  <a:srgbClr val="000000">
                    <a:alpha val="43137"/>
                  </a:srgbClr>
                </a:outerShdw>
              </a:effectLst>
            </a:endParaRPr>
          </a:p>
          <a:p>
            <a:pPr marL="0" indent="0">
              <a:buNone/>
            </a:pPr>
            <a:endParaRPr lang="es-AR" sz="2000" smtClean="0">
              <a:effectLst>
                <a:outerShdw blurRad="38100" dist="38100" dir="2700000" algn="tl">
                  <a:srgbClr val="000000">
                    <a:alpha val="43137"/>
                  </a:srgbClr>
                </a:outerShdw>
              </a:effectLst>
            </a:endParaRPr>
          </a:p>
          <a:p>
            <a:pPr marL="0" indent="0">
              <a:buNone/>
            </a:pPr>
            <a:r>
              <a:rPr lang="es-AR" sz="2000" b="1" smtClean="0">
                <a:solidFill>
                  <a:srgbClr val="FFFF01"/>
                </a:solidFill>
                <a:effectLst>
                  <a:outerShdw blurRad="38100" dist="38100" dir="2700000" algn="tl">
                    <a:srgbClr val="000000">
                      <a:alpha val="43137"/>
                    </a:srgbClr>
                  </a:outerShdw>
                </a:effectLst>
              </a:rPr>
              <a:t>Una </a:t>
            </a:r>
            <a:r>
              <a:rPr lang="es-AR" sz="2000" b="1">
                <a:solidFill>
                  <a:srgbClr val="FFFF01"/>
                </a:solidFill>
                <a:effectLst>
                  <a:outerShdw blurRad="38100" dist="38100" dir="2700000" algn="tl">
                    <a:srgbClr val="000000">
                      <a:alpha val="43137"/>
                    </a:srgbClr>
                  </a:outerShdw>
                </a:effectLst>
              </a:rPr>
              <a:t>vez cumplido lo indicado </a:t>
            </a:r>
            <a:r>
              <a:rPr lang="es-AR" sz="2000">
                <a:effectLst>
                  <a:outerShdw blurRad="38100" dist="38100" dir="2700000" algn="tl">
                    <a:srgbClr val="000000">
                      <a:alpha val="43137"/>
                    </a:srgbClr>
                  </a:outerShdw>
                </a:effectLst>
              </a:rPr>
              <a:t>en los incisos precedentes, </a:t>
            </a:r>
            <a:r>
              <a:rPr lang="es-AR" sz="2000" b="1">
                <a:solidFill>
                  <a:srgbClr val="00FFFF"/>
                </a:solidFill>
                <a:effectLst>
                  <a:outerShdw blurRad="38100" dist="38100" dir="2700000" algn="tl">
                    <a:srgbClr val="000000">
                      <a:alpha val="43137"/>
                    </a:srgbClr>
                  </a:outerShdw>
                </a:effectLst>
              </a:rPr>
              <a:t>la información deberá ser </a:t>
            </a:r>
            <a:r>
              <a:rPr lang="es-AR" sz="2000" b="1">
                <a:solidFill>
                  <a:srgbClr val="FFC000"/>
                </a:solidFill>
                <a:effectLst>
                  <a:outerShdw blurRad="38100" dist="38100" dir="2700000" algn="tl">
                    <a:srgbClr val="000000">
                      <a:alpha val="43137"/>
                    </a:srgbClr>
                  </a:outerShdw>
                </a:effectLst>
              </a:rPr>
              <a:t>transmitida electrónicamente.</a:t>
            </a:r>
            <a:r>
              <a:rPr lang="es-AR" sz="2000">
                <a:solidFill>
                  <a:srgbClr val="FFC000"/>
                </a:solidFill>
                <a:effectLst>
                  <a:outerShdw blurRad="38100" dist="38100" dir="2700000" algn="tl">
                    <a:srgbClr val="000000">
                      <a:alpha val="43137"/>
                    </a:srgbClr>
                  </a:outerShdw>
                </a:effectLst>
              </a:rPr>
              <a:t> </a:t>
            </a:r>
            <a:endParaRPr lang="es-AR" sz="2000" smtClean="0">
              <a:solidFill>
                <a:srgbClr val="FFC000"/>
              </a:solidFill>
              <a:effectLst>
                <a:outerShdw blurRad="38100" dist="38100" dir="2700000" algn="tl">
                  <a:srgbClr val="000000">
                    <a:alpha val="43137"/>
                  </a:srgbClr>
                </a:outerShdw>
              </a:effectLst>
            </a:endParaRPr>
          </a:p>
          <a:p>
            <a:pPr marL="0" indent="0">
              <a:buNone/>
            </a:pPr>
            <a:endParaRPr lang="es-AR" sz="2000">
              <a:effectLst>
                <a:outerShdw blurRad="38100" dist="38100" dir="2700000" algn="tl">
                  <a:srgbClr val="000000">
                    <a:alpha val="43137"/>
                  </a:srgbClr>
                </a:outerShdw>
              </a:effectLst>
            </a:endParaRPr>
          </a:p>
          <a:p>
            <a:pPr marL="0" indent="0">
              <a:buNone/>
            </a:pPr>
            <a:r>
              <a:rPr lang="es-AR" sz="2000" smtClean="0">
                <a:effectLst>
                  <a:outerShdw blurRad="38100" dist="38100" dir="2700000" algn="tl">
                    <a:srgbClr val="000000">
                      <a:alpha val="43137"/>
                    </a:srgbClr>
                  </a:outerShdw>
                </a:effectLst>
              </a:rPr>
              <a:t>De </a:t>
            </a:r>
            <a:r>
              <a:rPr lang="es-AR" sz="2000">
                <a:effectLst>
                  <a:outerShdw blurRad="38100" dist="38100" dir="2700000" algn="tl">
                    <a:srgbClr val="000000">
                      <a:alpha val="43137"/>
                    </a:srgbClr>
                  </a:outerShdw>
                </a:effectLst>
              </a:rPr>
              <a:t>resultar </a:t>
            </a:r>
            <a:r>
              <a:rPr lang="es-AR" sz="2000" b="1">
                <a:solidFill>
                  <a:srgbClr val="00FF99"/>
                </a:solidFill>
                <a:effectLst>
                  <a:outerShdw blurRad="38100" dist="38100" dir="2700000" algn="tl">
                    <a:srgbClr val="000000">
                      <a:alpha val="43137"/>
                    </a:srgbClr>
                  </a:outerShdw>
                </a:effectLst>
              </a:rPr>
              <a:t>aceptada dicha transmisión</a:t>
            </a:r>
            <a:r>
              <a:rPr lang="es-AR" sz="2000">
                <a:effectLst>
                  <a:outerShdw blurRad="38100" dist="38100" dir="2700000" algn="tl">
                    <a:srgbClr val="000000">
                      <a:alpha val="43137"/>
                    </a:srgbClr>
                  </a:outerShdw>
                </a:effectLst>
              </a:rPr>
              <a:t>, </a:t>
            </a:r>
            <a:r>
              <a:rPr lang="es-AR" sz="2000" b="1">
                <a:solidFill>
                  <a:srgbClr val="FFFF00"/>
                </a:solidFill>
                <a:effectLst>
                  <a:outerShdw blurRad="38100" dist="38100" dir="2700000" algn="tl">
                    <a:srgbClr val="000000">
                      <a:alpha val="43137"/>
                    </a:srgbClr>
                  </a:outerShdw>
                </a:effectLst>
              </a:rPr>
              <a:t>el sistema emitirá un archivo estandarizado conteniendo las hojas del libro en borrador</a:t>
            </a:r>
            <a:r>
              <a:rPr lang="es-AR" sz="2000">
                <a:effectLst>
                  <a:outerShdw blurRad="38100" dist="38100" dir="2700000" algn="tl">
                    <a:srgbClr val="000000">
                      <a:alpha val="43137"/>
                    </a:srgbClr>
                  </a:outerShdw>
                </a:effectLst>
              </a:rPr>
              <a:t>, </a:t>
            </a:r>
            <a:r>
              <a:rPr lang="es-AR" sz="2000" b="1">
                <a:solidFill>
                  <a:srgbClr val="FF9900"/>
                </a:solidFill>
                <a:effectLst>
                  <a:outerShdw blurRad="38100" dist="38100" dir="2700000" algn="tl">
                    <a:srgbClr val="000000">
                      <a:alpha val="43137"/>
                    </a:srgbClr>
                  </a:outerShdw>
                </a:effectLst>
              </a:rPr>
              <a:t>el que será enviado al empleador para su revisión y posterior conformidad.</a:t>
            </a:r>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9232747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rmAutofit lnSpcReduction="10000"/>
          </a:bodyPr>
          <a:lstStyle/>
          <a:p>
            <a:pPr marL="609600" indent="-609600">
              <a:buNone/>
              <a:defRPr/>
            </a:pPr>
            <a:r>
              <a:rPr lang="es-AR" sz="2000" b="1">
                <a:solidFill>
                  <a:srgbClr val="FFFF19"/>
                </a:solidFill>
                <a:effectLst>
                  <a:outerShdw blurRad="38100" dist="38100" dir="2700000" algn="tl">
                    <a:srgbClr val="000000">
                      <a:alpha val="43137"/>
                    </a:srgbClr>
                  </a:outerShdw>
                </a:effectLst>
              </a:rPr>
              <a:t>LIBRO DE SUELDOS DIGITAL  - RG (AFIP) 3781</a:t>
            </a:r>
          </a:p>
          <a:p>
            <a:pPr marL="0" indent="0">
              <a:buNone/>
            </a:pPr>
            <a:r>
              <a:rPr lang="es-AR" sz="2000" b="1">
                <a:solidFill>
                  <a:srgbClr val="00FFFF"/>
                </a:solidFill>
                <a:effectLst>
                  <a:outerShdw blurRad="38100" dist="38100" dir="2700000" algn="tl">
                    <a:srgbClr val="000000">
                      <a:alpha val="43137"/>
                    </a:srgbClr>
                  </a:outerShdw>
                </a:effectLst>
              </a:rPr>
              <a:t>PROCEDIMIENTO</a:t>
            </a:r>
          </a:p>
          <a:p>
            <a:pPr marL="0" indent="0">
              <a:buNone/>
            </a:pPr>
            <a:r>
              <a:rPr lang="es-AR" sz="2000" b="1" smtClean="0">
                <a:solidFill>
                  <a:srgbClr val="FFC000"/>
                </a:solidFill>
                <a:effectLst>
                  <a:outerShdw blurRad="38100" dist="38100" dir="2700000" algn="tl">
                    <a:srgbClr val="000000">
                      <a:alpha val="43137"/>
                    </a:srgbClr>
                  </a:outerShdw>
                </a:effectLst>
              </a:rPr>
              <a:t>CONFORMIDAD </a:t>
            </a:r>
            <a:r>
              <a:rPr lang="es-AR" sz="2000" b="1">
                <a:solidFill>
                  <a:srgbClr val="FFC000"/>
                </a:solidFill>
                <a:effectLst>
                  <a:outerShdw blurRad="38100" dist="38100" dir="2700000" algn="tl">
                    <a:srgbClr val="000000">
                      <a:alpha val="43137"/>
                    </a:srgbClr>
                  </a:outerShdw>
                </a:effectLst>
              </a:rPr>
              <a:t>DEL EMPLEADOR</a:t>
            </a:r>
          </a:p>
          <a:p>
            <a:pPr marL="0" indent="0">
              <a:buNone/>
            </a:pPr>
            <a:endParaRPr lang="es-AR" sz="2000">
              <a:effectLst>
                <a:outerShdw blurRad="38100" dist="38100" dir="2700000" algn="tl">
                  <a:srgbClr val="000000">
                    <a:alpha val="43137"/>
                  </a:srgbClr>
                </a:outerShdw>
              </a:effectLst>
            </a:endParaRPr>
          </a:p>
          <a:p>
            <a:pPr marL="0" indent="0">
              <a:buNone/>
            </a:pPr>
            <a:r>
              <a:rPr lang="es-AR" sz="2000" b="1">
                <a:solidFill>
                  <a:srgbClr val="00FF99"/>
                </a:solidFill>
                <a:effectLst>
                  <a:outerShdw blurRad="38100" dist="38100" dir="2700000" algn="tl">
                    <a:srgbClr val="000000">
                      <a:alpha val="43137"/>
                    </a:srgbClr>
                  </a:outerShdw>
                </a:effectLst>
              </a:rPr>
              <a:t>Art. 4 - </a:t>
            </a:r>
          </a:p>
          <a:p>
            <a:pPr marL="0" indent="0">
              <a:buNone/>
            </a:pPr>
            <a:r>
              <a:rPr lang="es-AR" sz="2000" b="1" smtClean="0">
                <a:solidFill>
                  <a:srgbClr val="FFFF00"/>
                </a:solidFill>
                <a:effectLst>
                  <a:outerShdw blurRad="38100" dist="38100" dir="2700000" algn="tl">
                    <a:srgbClr val="000000">
                      <a:alpha val="43137"/>
                    </a:srgbClr>
                  </a:outerShdw>
                </a:effectLst>
              </a:rPr>
              <a:t>La </a:t>
            </a:r>
            <a:r>
              <a:rPr lang="es-AR" sz="2000" b="1">
                <a:solidFill>
                  <a:srgbClr val="FFFF00"/>
                </a:solidFill>
                <a:effectLst>
                  <a:outerShdw blurRad="38100" dist="38100" dir="2700000" algn="tl">
                    <a:srgbClr val="000000">
                      <a:alpha val="43137"/>
                    </a:srgbClr>
                  </a:outerShdw>
                </a:effectLst>
              </a:rPr>
              <a:t>conformidad por parte del empleador </a:t>
            </a:r>
            <a:r>
              <a:rPr lang="es-AR" sz="2000">
                <a:effectLst>
                  <a:outerShdw blurRad="38100" dist="38100" dir="2700000" algn="tl">
                    <a:srgbClr val="000000">
                      <a:alpha val="43137"/>
                    </a:srgbClr>
                  </a:outerShdw>
                </a:effectLst>
              </a:rPr>
              <a:t>del contenido del libro a emitir por el sistema, </a:t>
            </a:r>
            <a:r>
              <a:rPr lang="es-AR" sz="2000" b="1">
                <a:solidFill>
                  <a:srgbClr val="00FFFF"/>
                </a:solidFill>
                <a:effectLst>
                  <a:outerShdw blurRad="38100" dist="38100" dir="2700000" algn="tl">
                    <a:srgbClr val="000000">
                      <a:alpha val="43137"/>
                    </a:srgbClr>
                  </a:outerShdw>
                </a:effectLst>
              </a:rPr>
              <a:t>se prestará mediante la transferencia electrónica del </a:t>
            </a:r>
            <a:r>
              <a:rPr lang="es-AR" sz="2000" b="1">
                <a:solidFill>
                  <a:srgbClr val="00FF00"/>
                </a:solidFill>
                <a:effectLst>
                  <a:outerShdw blurRad="38100" dist="38100" dir="2700000" algn="tl">
                    <a:srgbClr val="000000">
                      <a:alpha val="43137"/>
                    </a:srgbClr>
                  </a:outerShdw>
                </a:effectLst>
              </a:rPr>
              <a:t>formulario de declaración jurada F. 8351 </a:t>
            </a:r>
            <a:r>
              <a:rPr lang="es-AR" sz="2000" b="1">
                <a:solidFill>
                  <a:srgbClr val="00FFFF"/>
                </a:solidFill>
                <a:effectLst>
                  <a:outerShdw blurRad="38100" dist="38100" dir="2700000" algn="tl">
                    <a:srgbClr val="000000">
                      <a:alpha val="43137"/>
                    </a:srgbClr>
                  </a:outerShdw>
                </a:effectLst>
              </a:rPr>
              <a:t>“Digesto Resumen Libro de Sueldos Digital” </a:t>
            </a:r>
            <a:r>
              <a:rPr lang="es-AR" sz="2000">
                <a:effectLst>
                  <a:outerShdw blurRad="38100" dist="38100" dir="2700000" algn="tl">
                    <a:srgbClr val="000000">
                      <a:alpha val="43137"/>
                    </a:srgbClr>
                  </a:outerShdw>
                </a:effectLst>
              </a:rPr>
              <a:t>-disponible en formato “pdf”-, el cual </a:t>
            </a:r>
            <a:r>
              <a:rPr lang="es-AR" sz="2000" b="1">
                <a:solidFill>
                  <a:srgbClr val="FFC000"/>
                </a:solidFill>
                <a:effectLst>
                  <a:outerShdw blurRad="38100" dist="38100" dir="2700000" algn="tl">
                    <a:srgbClr val="000000">
                      <a:alpha val="43137"/>
                    </a:srgbClr>
                  </a:outerShdw>
                </a:effectLst>
              </a:rPr>
              <a:t>deberá contar con firma digital </a:t>
            </a:r>
            <a:r>
              <a:rPr lang="es-AR" sz="2000">
                <a:effectLst>
                  <a:outerShdw blurRad="38100" dist="38100" dir="2700000" algn="tl">
                    <a:srgbClr val="000000">
                      <a:alpha val="43137"/>
                    </a:srgbClr>
                  </a:outerShdw>
                </a:effectLst>
              </a:rPr>
              <a:t>de acuerdo con el procedimiento previsto en la resolución general 3380 y las especificaciones que se consignan en el Anexo I</a:t>
            </a:r>
            <a:r>
              <a:rPr lang="es-AR" sz="2000" smtClean="0">
                <a:effectLst>
                  <a:outerShdw blurRad="38100" dist="38100" dir="2700000" algn="tl">
                    <a:srgbClr val="000000">
                      <a:alpha val="43137"/>
                    </a:srgbClr>
                  </a:outerShdw>
                </a:effectLst>
              </a:rPr>
              <a:t>.</a:t>
            </a:r>
          </a:p>
          <a:p>
            <a:pPr marL="0" indent="0">
              <a:buNone/>
            </a:pPr>
            <a:r>
              <a:rPr lang="es-AR" sz="2000">
                <a:effectLst>
                  <a:outerShdw blurRad="38100" dist="38100" dir="2700000" algn="tl">
                    <a:srgbClr val="000000">
                      <a:alpha val="43137"/>
                    </a:srgbClr>
                  </a:outerShdw>
                </a:effectLst>
              </a:rPr>
              <a:t>Esta Administración Federal podrá establecer, para determinados empleadores, </a:t>
            </a:r>
            <a:r>
              <a:rPr lang="es-AR" sz="2000">
                <a:solidFill>
                  <a:srgbClr val="FFFF00"/>
                </a:solidFill>
                <a:effectLst>
                  <a:outerShdw blurRad="38100" dist="38100" dir="2700000" algn="tl">
                    <a:srgbClr val="000000">
                      <a:alpha val="43137"/>
                    </a:srgbClr>
                  </a:outerShdw>
                </a:effectLst>
              </a:rPr>
              <a:t>que el requisito de firma digital no sea exigible</a:t>
            </a:r>
            <a:r>
              <a:rPr lang="es-AR" sz="2000">
                <a:effectLst>
                  <a:outerShdw blurRad="38100" dist="38100" dir="2700000" algn="tl">
                    <a:srgbClr val="000000">
                      <a:alpha val="43137"/>
                    </a:srgbClr>
                  </a:outerShdw>
                </a:effectLst>
              </a:rPr>
              <a:t>, a cuyo fin efectuará la publicación pertinente en el micrositio referido en el punto 2 del inciso c) precedente.</a:t>
            </a:r>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7708231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rmAutofit lnSpcReduction="10000"/>
          </a:bodyPr>
          <a:lstStyle/>
          <a:p>
            <a:pPr marL="609600" indent="-609600">
              <a:buNone/>
              <a:defRPr/>
            </a:pPr>
            <a:r>
              <a:rPr lang="es-AR" sz="2000" b="1">
                <a:solidFill>
                  <a:srgbClr val="FFFF19"/>
                </a:solidFill>
                <a:effectLst>
                  <a:outerShdw blurRad="38100" dist="38100" dir="2700000" algn="tl">
                    <a:srgbClr val="000000">
                      <a:alpha val="43137"/>
                    </a:srgbClr>
                  </a:outerShdw>
                </a:effectLst>
              </a:rPr>
              <a:t>LIBRO DE SUELDOS DIGITAL  - RG (AFIP) 3781</a:t>
            </a:r>
          </a:p>
          <a:p>
            <a:pPr marL="0" indent="0">
              <a:buNone/>
            </a:pPr>
            <a:r>
              <a:rPr lang="es-AR" sz="2000" b="1">
                <a:solidFill>
                  <a:srgbClr val="00FFFF"/>
                </a:solidFill>
                <a:effectLst>
                  <a:outerShdw blurRad="38100" dist="38100" dir="2700000" algn="tl">
                    <a:srgbClr val="000000">
                      <a:alpha val="43137"/>
                    </a:srgbClr>
                  </a:outerShdw>
                </a:effectLst>
              </a:rPr>
              <a:t>PROCEDIMIENTO</a:t>
            </a:r>
          </a:p>
          <a:p>
            <a:pPr marL="0" indent="0">
              <a:buNone/>
            </a:pPr>
            <a:r>
              <a:rPr lang="es-AR" sz="2000" b="1" smtClean="0">
                <a:solidFill>
                  <a:srgbClr val="FFC000"/>
                </a:solidFill>
                <a:effectLst>
                  <a:outerShdw blurRad="38100" dist="38100" dir="2700000" algn="tl">
                    <a:srgbClr val="000000">
                      <a:alpha val="43137"/>
                    </a:srgbClr>
                  </a:outerShdw>
                </a:effectLst>
              </a:rPr>
              <a:t>RECTIFICACIONES</a:t>
            </a:r>
            <a:endParaRPr lang="es-AR" sz="2000" b="1">
              <a:solidFill>
                <a:srgbClr val="FFC000"/>
              </a:solidFill>
              <a:effectLst>
                <a:outerShdw blurRad="38100" dist="38100" dir="2700000" algn="tl">
                  <a:srgbClr val="000000">
                    <a:alpha val="43137"/>
                  </a:srgbClr>
                </a:outerShdw>
              </a:effectLst>
            </a:endParaRPr>
          </a:p>
          <a:p>
            <a:pPr marL="0" indent="0">
              <a:buNone/>
            </a:pPr>
            <a:endParaRPr lang="es-AR" sz="1800">
              <a:effectLst>
                <a:outerShdw blurRad="38100" dist="38100" dir="2700000" algn="tl">
                  <a:srgbClr val="000000">
                    <a:alpha val="43137"/>
                  </a:srgbClr>
                </a:outerShdw>
              </a:effectLst>
            </a:endParaRPr>
          </a:p>
          <a:p>
            <a:pPr marL="0" indent="0">
              <a:buNone/>
            </a:pPr>
            <a:r>
              <a:rPr lang="es-AR" sz="1800" b="1">
                <a:solidFill>
                  <a:srgbClr val="00FF99"/>
                </a:solidFill>
                <a:effectLst>
                  <a:outerShdw blurRad="38100" dist="38100" dir="2700000" algn="tl">
                    <a:srgbClr val="000000">
                      <a:alpha val="43137"/>
                    </a:srgbClr>
                  </a:outerShdw>
                </a:effectLst>
              </a:rPr>
              <a:t>Art. 4 - </a:t>
            </a:r>
          </a:p>
          <a:p>
            <a:pPr marL="0" indent="0">
              <a:buNone/>
            </a:pPr>
            <a:r>
              <a:rPr lang="es-AR" sz="1800">
                <a:effectLst>
                  <a:outerShdw blurRad="38100" dist="38100" dir="2700000" algn="tl">
                    <a:srgbClr val="000000">
                      <a:alpha val="43137"/>
                    </a:srgbClr>
                  </a:outerShdw>
                </a:effectLst>
              </a:rPr>
              <a:t>Las rectificaciones que pudieren corresponder </a:t>
            </a:r>
            <a:r>
              <a:rPr lang="es-AR" sz="1800">
                <a:solidFill>
                  <a:srgbClr val="FFFF00"/>
                </a:solidFill>
                <a:effectLst>
                  <a:outerShdw blurRad="38100" dist="38100" dir="2700000" algn="tl">
                    <a:srgbClr val="000000">
                      <a:alpha val="43137"/>
                    </a:srgbClr>
                  </a:outerShdw>
                </a:effectLst>
              </a:rPr>
              <a:t>se realizarán mediante el sistema establecido por el artículo 1</a:t>
            </a:r>
            <a:r>
              <a:rPr lang="es-AR" sz="1800">
                <a:effectLst>
                  <a:outerShdw blurRad="38100" dist="38100" dir="2700000" algn="tl">
                    <a:srgbClr val="000000">
                      <a:alpha val="43137"/>
                    </a:srgbClr>
                  </a:outerShdw>
                </a:effectLst>
              </a:rPr>
              <a:t>, no obstante, las correspondientes declaraciones juradas -formulario F. 931- rectificativas deberán confeccionarse conforme se indica a continuación:</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solidFill>
                  <a:srgbClr val="00FFFF"/>
                </a:solidFill>
                <a:effectLst>
                  <a:outerShdw blurRad="38100" dist="38100" dir="2700000" algn="tl">
                    <a:srgbClr val="000000">
                      <a:alpha val="43137"/>
                    </a:srgbClr>
                  </a:outerShdw>
                </a:effectLst>
              </a:rPr>
              <a:t>1</a:t>
            </a:r>
            <a:r>
              <a:rPr lang="es-AR" sz="1800">
                <a:solidFill>
                  <a:srgbClr val="00FFFF"/>
                </a:solidFill>
                <a:effectLst>
                  <a:outerShdw blurRad="38100" dist="38100" dir="2700000" algn="tl">
                    <a:srgbClr val="000000">
                      <a:alpha val="43137"/>
                    </a:srgbClr>
                  </a:outerShdw>
                </a:effectLst>
              </a:rPr>
              <a:t>. Por los períodos a partir de su incorporación a la obligación de emisión de las hojas móviles mediante la utilización del sistema que se aprueba por la presente: a través del sistema “Declaración en línea”.</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solidFill>
                  <a:srgbClr val="FFFF00"/>
                </a:solidFill>
                <a:effectLst>
                  <a:outerShdw blurRad="38100" dist="38100" dir="2700000" algn="tl">
                    <a:srgbClr val="000000">
                      <a:alpha val="43137"/>
                    </a:srgbClr>
                  </a:outerShdw>
                </a:effectLst>
              </a:rPr>
              <a:t>2</a:t>
            </a:r>
            <a:r>
              <a:rPr lang="es-AR" sz="1800">
                <a:solidFill>
                  <a:srgbClr val="FFFF00"/>
                </a:solidFill>
                <a:effectLst>
                  <a:outerShdw blurRad="38100" dist="38100" dir="2700000" algn="tl">
                    <a:srgbClr val="000000">
                      <a:alpha val="43137"/>
                    </a:srgbClr>
                  </a:outerShdw>
                </a:effectLst>
              </a:rPr>
              <a:t>. Por los períodos anteriores a dicha incorporación: mediante la modalidad de confección de las declaraciones juradas -“Sistema de Cálculo de Obligaciones de la Seguridad Social - SICOSS” o “Declaración en línea</a:t>
            </a:r>
            <a:r>
              <a:rPr lang="es-AR" sz="1800">
                <a:effectLst>
                  <a:outerShdw blurRad="38100" dist="38100" dir="2700000" algn="tl">
                    <a:srgbClr val="000000">
                      <a:alpha val="43137"/>
                    </a:srgbClr>
                  </a:outerShdw>
                </a:effectLst>
              </a:rPr>
              <a:t>”, según corresponda- que el empleador utilizó para la confección de la declaración jurada original.</a:t>
            </a:r>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077839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685800" y="914400"/>
            <a:ext cx="7772400" cy="5334000"/>
          </a:xfrm>
        </p:spPr>
        <p:txBody>
          <a:bodyPr>
            <a:normAutofit/>
          </a:bodyPr>
          <a:lstStyle/>
          <a:p>
            <a:pPr marR="0"/>
            <a:endParaRPr lang="es-MX" sz="2800" b="1" dirty="0" smtClean="0">
              <a:solidFill>
                <a:srgbClr val="00FFFF"/>
              </a:solidFill>
              <a:effectLst>
                <a:outerShdw blurRad="38100" dist="38100" dir="2700000" algn="tl">
                  <a:srgbClr val="000000"/>
                </a:outerShdw>
              </a:effectLst>
            </a:endParaRPr>
          </a:p>
          <a:p>
            <a:pPr marR="0" algn="ctr"/>
            <a:endParaRPr lang="es-AR" sz="2800" b="1" smtClean="0">
              <a:solidFill>
                <a:srgbClr val="00FFCC"/>
              </a:solidFill>
              <a:effectLst>
                <a:outerShdw blurRad="38100" dist="38100" dir="2700000" algn="tl">
                  <a:srgbClr val="000000"/>
                </a:outerShdw>
              </a:effectLst>
              <a:latin typeface="Papyrus" pitchFamily="66" charset="0"/>
            </a:endParaRPr>
          </a:p>
          <a:p>
            <a:pPr marR="0" algn="ctr"/>
            <a:r>
              <a:rPr lang="es-AR" sz="4000" b="1">
                <a:solidFill>
                  <a:srgbClr val="00FFFF"/>
                </a:solidFill>
                <a:effectLst>
                  <a:outerShdw blurRad="38100" dist="38100" dir="2700000" algn="tl">
                    <a:srgbClr val="000000">
                      <a:alpha val="43137"/>
                    </a:srgbClr>
                  </a:outerShdw>
                </a:effectLst>
                <a:latin typeface="Papyrus" pitchFamily="66" charset="0"/>
              </a:rPr>
              <a:t>LIBRO DE SUELDOS DIGITAL</a:t>
            </a:r>
            <a:endParaRPr lang="es-MX" sz="4000" b="1">
              <a:solidFill>
                <a:srgbClr val="00FFFF"/>
              </a:solidFill>
              <a:effectLst>
                <a:outerShdw blurRad="38100" dist="38100" dir="2700000" algn="tl">
                  <a:srgbClr val="000000">
                    <a:alpha val="43137"/>
                  </a:srgbClr>
                </a:outerShdw>
              </a:effectLst>
              <a:latin typeface="Papyrus" pitchFamily="66" charset="0"/>
            </a:endParaRPr>
          </a:p>
          <a:p>
            <a:pPr marR="0" algn="ctr"/>
            <a:endParaRPr lang="es-AR" sz="2800" smtClean="0">
              <a:effectLst>
                <a:outerShdw blurRad="38100" dist="38100" dir="2700000" algn="tl">
                  <a:srgbClr val="000000">
                    <a:alpha val="43137"/>
                  </a:srgbClr>
                </a:outerShdw>
              </a:effectLst>
              <a:latin typeface="Papyrus" panose="03070502060502030205" pitchFamily="66" charset="0"/>
            </a:endParaRPr>
          </a:p>
          <a:p>
            <a:pPr marR="0" algn="ctr"/>
            <a:r>
              <a:rPr lang="es-AR" sz="4400" b="1" smtClean="0">
                <a:solidFill>
                  <a:srgbClr val="FFFF01"/>
                </a:solidFill>
                <a:effectLst>
                  <a:outerShdw blurRad="38100" dist="38100" dir="2700000" algn="tl">
                    <a:srgbClr val="000000">
                      <a:alpha val="43137"/>
                    </a:srgbClr>
                  </a:outerShdw>
                </a:effectLst>
                <a:latin typeface="Papyrus" panose="03070502060502030205" pitchFamily="66" charset="0"/>
              </a:rPr>
              <a:t>RC </a:t>
            </a:r>
            <a:r>
              <a:rPr lang="es-AR" sz="4400" b="1">
                <a:solidFill>
                  <a:srgbClr val="FFFF01"/>
                </a:solidFill>
                <a:effectLst>
                  <a:outerShdw blurRad="38100" dist="38100" dir="2700000" algn="tl">
                    <a:srgbClr val="000000">
                      <a:alpha val="43137"/>
                    </a:srgbClr>
                  </a:outerShdw>
                </a:effectLst>
                <a:latin typeface="Papyrus" panose="03070502060502030205" pitchFamily="66" charset="0"/>
              </a:rPr>
              <a:t>(AFIP - MTESS) 3669-941/2014</a:t>
            </a:r>
            <a:endParaRPr lang="es-MX" sz="4400" b="1" smtClean="0">
              <a:solidFill>
                <a:srgbClr val="FFFF01"/>
              </a:solidFill>
              <a:effectLst>
                <a:outerShdw blurRad="38100" dist="38100" dir="2700000" algn="tl">
                  <a:srgbClr val="000000">
                    <a:alpha val="43137"/>
                  </a:srgbClr>
                </a:outerShdw>
              </a:effectLst>
              <a:latin typeface="Papyrus" pitchFamily="66" charset="0"/>
            </a:endParaRPr>
          </a:p>
          <a:p>
            <a:pPr marR="0" algn="ctr"/>
            <a:endParaRPr lang="es-AR" sz="3200" b="1" smtClean="0">
              <a:solidFill>
                <a:srgbClr val="FFFF19"/>
              </a:solidFill>
              <a:effectLst>
                <a:outerShdw blurRad="38100" dist="38100" dir="2700000" algn="tl">
                  <a:srgbClr val="000000">
                    <a:alpha val="43137"/>
                  </a:srgbClr>
                </a:outerShdw>
              </a:effectLst>
              <a:latin typeface="Papyrus" panose="03070502060502030205" pitchFamily="66" charset="0"/>
            </a:endParaRPr>
          </a:p>
          <a:p>
            <a:pPr marR="0" algn="ctr"/>
            <a:endParaRPr lang="es-MX" sz="2800" b="1" dirty="0" smtClean="0">
              <a:effectLst>
                <a:outerShdw blurRad="38100" dist="38100" dir="2700000" algn="tl">
                  <a:srgbClr val="000000"/>
                </a:outerShdw>
              </a:effectLst>
              <a:latin typeface="Papyrus" pitchFamily="66" charset="0"/>
            </a:endParaRPr>
          </a:p>
        </p:txBody>
      </p:sp>
      <p:pic>
        <p:nvPicPr>
          <p:cNvPr id="16386" name="6 Imagen" descr="Monograma.tif"/>
          <p:cNvPicPr>
            <a:picLocks noChangeAspect="1"/>
          </p:cNvPicPr>
          <p:nvPr/>
        </p:nvPicPr>
        <p:blipFill>
          <a:blip r:embed="rId3"/>
          <a:srcRect/>
          <a:stretch>
            <a:fillRect/>
          </a:stretch>
        </p:blipFill>
        <p:spPr bwMode="auto">
          <a:xfrm>
            <a:off x="8564563" y="5943600"/>
            <a:ext cx="427037" cy="757238"/>
          </a:xfrm>
          <a:prstGeom prst="rect">
            <a:avLst/>
          </a:prstGeom>
          <a:noFill/>
          <a:ln w="9525">
            <a:noFill/>
            <a:miter lim="800000"/>
            <a:headEnd/>
            <a:tailEnd/>
          </a:ln>
        </p:spPr>
      </p:pic>
      <p:pic>
        <p:nvPicPr>
          <p:cNvPr id="16387" name="4 Imagen" descr="Firma.jpg"/>
          <p:cNvPicPr>
            <a:picLocks noChangeAspect="1"/>
          </p:cNvPicPr>
          <p:nvPr/>
        </p:nvPicPr>
        <p:blipFill>
          <a:blip r:embed="rId4"/>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15421857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rmAutofit/>
          </a:bodyPr>
          <a:lstStyle/>
          <a:p>
            <a:pPr marL="609600" indent="-609600">
              <a:buNone/>
              <a:defRPr/>
            </a:pPr>
            <a:r>
              <a:rPr lang="es-AR" sz="2000" b="1">
                <a:solidFill>
                  <a:srgbClr val="FFFF19"/>
                </a:solidFill>
                <a:effectLst>
                  <a:outerShdw blurRad="38100" dist="38100" dir="2700000" algn="tl">
                    <a:srgbClr val="000000">
                      <a:alpha val="43137"/>
                    </a:srgbClr>
                  </a:outerShdw>
                </a:effectLst>
              </a:rPr>
              <a:t>LIBRO DE SUELDOS DIGITAL  - RG (AFIP) 3781</a:t>
            </a:r>
          </a:p>
          <a:p>
            <a:pPr marL="0" indent="0">
              <a:buNone/>
            </a:pPr>
            <a:r>
              <a:rPr lang="es-AR" sz="2000" b="1">
                <a:solidFill>
                  <a:srgbClr val="00FFFF"/>
                </a:solidFill>
                <a:effectLst>
                  <a:outerShdw blurRad="38100" dist="38100" dir="2700000" algn="tl">
                    <a:srgbClr val="000000">
                      <a:alpha val="43137"/>
                    </a:srgbClr>
                  </a:outerShdw>
                </a:effectLst>
              </a:rPr>
              <a:t>PROCEDIMIENTO</a:t>
            </a:r>
          </a:p>
          <a:p>
            <a:pPr marL="0" indent="0">
              <a:buNone/>
            </a:pPr>
            <a:r>
              <a:rPr lang="es-AR" sz="2000" b="1" smtClean="0">
                <a:solidFill>
                  <a:srgbClr val="00FF00"/>
                </a:solidFill>
                <a:effectLst>
                  <a:outerShdw blurRad="38100" dist="38100" dir="2700000" algn="tl">
                    <a:srgbClr val="000000">
                      <a:alpha val="43137"/>
                    </a:srgbClr>
                  </a:outerShdw>
                </a:effectLst>
              </a:rPr>
              <a:t>IMPRESION DE LAS HOJAS MOVILES</a:t>
            </a:r>
            <a:endParaRPr lang="es-AR" sz="2000" b="1">
              <a:solidFill>
                <a:srgbClr val="00FF00"/>
              </a:solidFill>
              <a:effectLst>
                <a:outerShdw blurRad="38100" dist="38100" dir="2700000" algn="tl">
                  <a:srgbClr val="000000">
                    <a:alpha val="43137"/>
                  </a:srgbClr>
                </a:outerShdw>
              </a:effectLst>
            </a:endParaRPr>
          </a:p>
          <a:p>
            <a:pPr marL="0" indent="0">
              <a:buNone/>
            </a:pPr>
            <a:endParaRPr lang="es-AR" sz="2000">
              <a:effectLst>
                <a:outerShdw blurRad="38100" dist="38100" dir="2700000" algn="tl">
                  <a:srgbClr val="000000">
                    <a:alpha val="43137"/>
                  </a:srgbClr>
                </a:outerShdw>
              </a:effectLst>
            </a:endParaRPr>
          </a:p>
          <a:p>
            <a:pPr marL="0" indent="0">
              <a:buNone/>
            </a:pPr>
            <a:r>
              <a:rPr lang="es-AR" sz="2000" b="1">
                <a:solidFill>
                  <a:srgbClr val="00FF99"/>
                </a:solidFill>
                <a:effectLst>
                  <a:outerShdw blurRad="38100" dist="38100" dir="2700000" algn="tl">
                    <a:srgbClr val="000000">
                      <a:alpha val="43137"/>
                    </a:srgbClr>
                  </a:outerShdw>
                </a:effectLst>
              </a:rPr>
              <a:t>Art. 4 - </a:t>
            </a:r>
          </a:p>
          <a:p>
            <a:pPr marL="0" indent="0">
              <a:buNone/>
            </a:pPr>
            <a:endParaRPr lang="es-AR" sz="2000" smtClean="0">
              <a:effectLst>
                <a:outerShdw blurRad="38100" dist="38100" dir="2700000" algn="tl">
                  <a:srgbClr val="000000">
                    <a:alpha val="43137"/>
                  </a:srgbClr>
                </a:outerShdw>
              </a:effectLst>
            </a:endParaRPr>
          </a:p>
          <a:p>
            <a:pPr marL="0" indent="0">
              <a:buNone/>
            </a:pPr>
            <a:r>
              <a:rPr lang="es-AR" sz="2000" b="1" smtClean="0">
                <a:solidFill>
                  <a:srgbClr val="FFFF00"/>
                </a:solidFill>
                <a:effectLst>
                  <a:outerShdw blurRad="38100" dist="38100" dir="2700000" algn="tl">
                    <a:srgbClr val="000000">
                      <a:alpha val="43137"/>
                    </a:srgbClr>
                  </a:outerShdw>
                </a:effectLst>
              </a:rPr>
              <a:t>d</a:t>
            </a:r>
            <a:r>
              <a:rPr lang="es-AR" sz="2000" b="1">
                <a:solidFill>
                  <a:srgbClr val="FFFF00"/>
                </a:solidFill>
                <a:effectLst>
                  <a:outerShdw blurRad="38100" dist="38100" dir="2700000" algn="tl">
                    <a:srgbClr val="000000">
                      <a:alpha val="43137"/>
                    </a:srgbClr>
                  </a:outerShdw>
                </a:effectLst>
              </a:rPr>
              <a:t>) Imprimir las hojas del “Libro de Sueldos Digital” </a:t>
            </a:r>
            <a:r>
              <a:rPr lang="es-AR" sz="2000">
                <a:effectLst>
                  <a:outerShdw blurRad="38100" dist="38100" dir="2700000" algn="tl">
                    <a:srgbClr val="000000">
                      <a:alpha val="43137"/>
                    </a:srgbClr>
                  </a:outerShdw>
                </a:effectLst>
              </a:rPr>
              <a:t>correspondientes, ajustándose a los requerimientos de la autoridad jurisdiccional en materia del trabajo, </a:t>
            </a:r>
            <a:r>
              <a:rPr lang="es-AR" sz="2000" b="1">
                <a:solidFill>
                  <a:srgbClr val="00FFFF"/>
                </a:solidFill>
                <a:effectLst>
                  <a:outerShdw blurRad="38100" dist="38100" dir="2700000" algn="tl">
                    <a:srgbClr val="000000">
                      <a:alpha val="43137"/>
                    </a:srgbClr>
                  </a:outerShdw>
                </a:effectLst>
              </a:rPr>
              <a:t>las cuales se encontrarán contenidas en un archivo que será puesto a disposición del empleador a través del servicio “e-ventanilla”.</a:t>
            </a:r>
            <a:endParaRPr lang="es-AR" sz="2000" b="1" smtClean="0">
              <a:solidFill>
                <a:srgbClr val="00FFFF"/>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41599732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rmAutofit/>
          </a:bodyPr>
          <a:lstStyle/>
          <a:p>
            <a:pPr marL="609600" indent="-609600" fontAlgn="auto">
              <a:spcAft>
                <a:spcPts val="0"/>
              </a:spcAft>
              <a:buClr>
                <a:schemeClr val="accent3"/>
              </a:buClr>
              <a:buFont typeface="Wingdings 2"/>
              <a:buNone/>
              <a:defRPr/>
            </a:pPr>
            <a:r>
              <a:rPr lang="es-AR" sz="2000" b="1" smtClean="0">
                <a:solidFill>
                  <a:srgbClr val="FFFF19"/>
                </a:solidFill>
                <a:effectLst>
                  <a:outerShdw blurRad="38100" dist="38100" dir="2700000" algn="tl">
                    <a:srgbClr val="000000">
                      <a:alpha val="43137"/>
                    </a:srgbClr>
                  </a:outerShdw>
                </a:effectLst>
              </a:rPr>
              <a:t>LIBRO DE SUELDOS DIGITAL  - RG (AFIP) 3781</a:t>
            </a:r>
          </a:p>
          <a:p>
            <a:pPr marL="0" indent="0">
              <a:buNone/>
            </a:pPr>
            <a:r>
              <a:rPr lang="es-AR" sz="2000" b="1" smtClean="0">
                <a:solidFill>
                  <a:srgbClr val="FFC000"/>
                </a:solidFill>
                <a:effectLst>
                  <a:outerShdw blurRad="38100" dist="38100" dir="2700000" algn="tl">
                    <a:srgbClr val="000000">
                      <a:alpha val="43137"/>
                    </a:srgbClr>
                  </a:outerShdw>
                </a:effectLst>
              </a:rPr>
              <a:t>VERACIDAD DE LOS DATOS IMPRESOS</a:t>
            </a:r>
          </a:p>
          <a:p>
            <a:pPr marL="0" indent="0">
              <a:buNone/>
            </a:pPr>
            <a:r>
              <a:rPr lang="es-AR" sz="2000" b="1" smtClean="0">
                <a:solidFill>
                  <a:srgbClr val="00FFFF"/>
                </a:solidFill>
                <a:effectLst>
                  <a:outerShdw blurRad="38100" dist="38100" dir="2700000" algn="tl">
                    <a:srgbClr val="000000">
                      <a:alpha val="43137"/>
                    </a:srgbClr>
                  </a:outerShdw>
                </a:effectLst>
              </a:rPr>
              <a:t>CONSULTA EN LINEA</a:t>
            </a:r>
            <a:endParaRPr lang="es-AR" sz="2000" b="1">
              <a:solidFill>
                <a:srgbClr val="00FFFF"/>
              </a:solidFill>
              <a:effectLst>
                <a:outerShdw blurRad="38100" dist="38100" dir="2700000" algn="tl">
                  <a:srgbClr val="000000">
                    <a:alpha val="43137"/>
                  </a:srgbClr>
                </a:outerShdw>
              </a:effectLst>
            </a:endParaRPr>
          </a:p>
          <a:p>
            <a:pPr marL="0" indent="0">
              <a:buNone/>
            </a:pPr>
            <a:endParaRPr lang="es-AR" sz="2000" smtClean="0">
              <a:effectLst>
                <a:outerShdw blurRad="38100" dist="38100" dir="2700000" algn="tl">
                  <a:srgbClr val="000000">
                    <a:alpha val="43137"/>
                  </a:srgbClr>
                </a:outerShdw>
              </a:effectLst>
            </a:endParaRPr>
          </a:p>
          <a:p>
            <a:pPr marL="0" indent="0">
              <a:buNone/>
            </a:pPr>
            <a:endParaRPr lang="es-AR" sz="2000">
              <a:effectLst>
                <a:outerShdw blurRad="38100" dist="38100" dir="2700000" algn="tl">
                  <a:srgbClr val="000000">
                    <a:alpha val="43137"/>
                  </a:srgbClr>
                </a:outerShdw>
              </a:effectLst>
            </a:endParaRPr>
          </a:p>
          <a:p>
            <a:pPr marL="0" indent="0">
              <a:buNone/>
            </a:pPr>
            <a:r>
              <a:rPr lang="es-AR" sz="2000" b="1" smtClean="0">
                <a:solidFill>
                  <a:srgbClr val="00FF99"/>
                </a:solidFill>
                <a:effectLst>
                  <a:outerShdw blurRad="38100" dist="38100" dir="2700000" algn="tl">
                    <a:srgbClr val="000000">
                      <a:alpha val="43137"/>
                    </a:srgbClr>
                  </a:outerShdw>
                </a:effectLst>
              </a:rPr>
              <a:t>Art</a:t>
            </a:r>
            <a:r>
              <a:rPr lang="es-AR" sz="2000" b="1">
                <a:solidFill>
                  <a:srgbClr val="00FF99"/>
                </a:solidFill>
                <a:effectLst>
                  <a:outerShdw blurRad="38100" dist="38100" dir="2700000" algn="tl">
                    <a:srgbClr val="000000">
                      <a:alpha val="43137"/>
                    </a:srgbClr>
                  </a:outerShdw>
                </a:effectLst>
              </a:rPr>
              <a:t>. 5 - </a:t>
            </a:r>
            <a:r>
              <a:rPr lang="es-AR" sz="2000">
                <a:effectLst>
                  <a:outerShdw blurRad="38100" dist="38100" dir="2700000" algn="tl">
                    <a:srgbClr val="000000">
                      <a:alpha val="43137"/>
                    </a:srgbClr>
                  </a:outerShdw>
                </a:effectLst>
              </a:rPr>
              <a:t>La veracidad de los datos impresos del “Libro de Sueldos Digital” </a:t>
            </a:r>
            <a:r>
              <a:rPr lang="es-AR" sz="2000" b="1">
                <a:solidFill>
                  <a:srgbClr val="FFFF00"/>
                </a:solidFill>
                <a:effectLst>
                  <a:outerShdw blurRad="38100" dist="38100" dir="2700000" algn="tl">
                    <a:srgbClr val="000000">
                      <a:alpha val="43137"/>
                    </a:srgbClr>
                  </a:outerShdw>
                </a:effectLst>
              </a:rPr>
              <a:t>podrá ser verificada por las autoridades de aplicación o por los trabajadores, </a:t>
            </a:r>
            <a:r>
              <a:rPr lang="es-AR" sz="2000" b="1">
                <a:solidFill>
                  <a:srgbClr val="00FFFF"/>
                </a:solidFill>
                <a:effectLst>
                  <a:outerShdw blurRad="38100" dist="38100" dir="2700000" algn="tl">
                    <a:srgbClr val="000000">
                      <a:alpha val="43137"/>
                    </a:srgbClr>
                  </a:outerShdw>
                </a:effectLst>
              </a:rPr>
              <a:t>accediendo a una consulta “en línea” </a:t>
            </a:r>
            <a:r>
              <a:rPr lang="es-AR" sz="2000">
                <a:effectLst>
                  <a:outerShdw blurRad="38100" dist="38100" dir="2700000" algn="tl">
                    <a:srgbClr val="000000">
                      <a:alpha val="43137"/>
                    </a:srgbClr>
                  </a:outerShdw>
                </a:effectLst>
              </a:rPr>
              <a:t>con este Organismo mediante la utilización de clave fiscal, a través de los servicios “web” habilitados a tal fin.</a:t>
            </a:r>
            <a:endParaRPr lang="es-AR" sz="20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832125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762000"/>
            <a:ext cx="8534400" cy="5739606"/>
          </a:xfrm>
        </p:spPr>
        <p:txBody>
          <a:bodyPr>
            <a:noAutofit/>
          </a:bodyPr>
          <a:lstStyle/>
          <a:p>
            <a:pPr marL="609600" indent="-60960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LIBRO DE SUELDOS DIGITAL  - RG (AFIP) 3781</a:t>
            </a:r>
          </a:p>
          <a:p>
            <a:pPr marL="0" indent="0">
              <a:buNone/>
            </a:pPr>
            <a:r>
              <a:rPr lang="es-AR" sz="1800" b="1" smtClean="0">
                <a:solidFill>
                  <a:srgbClr val="FFC000"/>
                </a:solidFill>
                <a:effectLst>
                  <a:outerShdw blurRad="38100" dist="38100" dir="2700000" algn="tl">
                    <a:srgbClr val="000000">
                      <a:alpha val="43137"/>
                    </a:srgbClr>
                  </a:outerShdw>
                </a:effectLst>
              </a:rPr>
              <a:t>HABILITACIÓN </a:t>
            </a:r>
            <a:r>
              <a:rPr lang="es-AR" sz="1800" b="1">
                <a:solidFill>
                  <a:srgbClr val="FFC000"/>
                </a:solidFill>
                <a:effectLst>
                  <a:outerShdw blurRad="38100" dist="38100" dir="2700000" algn="tl">
                    <a:srgbClr val="000000">
                      <a:alpha val="43137"/>
                    </a:srgbClr>
                  </a:outerShdw>
                </a:effectLst>
              </a:rPr>
              <a:t>DE HOJAS MÓVILES POR AUTORIDADES LOCALES</a:t>
            </a:r>
          </a:p>
          <a:p>
            <a:pPr marL="0" indent="0">
              <a:buNone/>
            </a:pPr>
            <a:r>
              <a:rPr lang="es-AR" sz="1800" b="1">
                <a:solidFill>
                  <a:srgbClr val="00FFFF"/>
                </a:solidFill>
                <a:effectLst>
                  <a:outerShdw blurRad="38100" dist="38100" dir="2700000" algn="tl">
                    <a:srgbClr val="000000">
                      <a:alpha val="43137"/>
                    </a:srgbClr>
                  </a:outerShdw>
                </a:effectLst>
              </a:rPr>
              <a:t>PERCEPCIÓN DE ARANCELES</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b="1" smtClean="0">
                <a:solidFill>
                  <a:srgbClr val="00FF99"/>
                </a:solidFill>
                <a:effectLst>
                  <a:outerShdw blurRad="38100" dist="38100" dir="2700000" algn="tl">
                    <a:srgbClr val="000000">
                      <a:alpha val="43137"/>
                    </a:srgbClr>
                  </a:outerShdw>
                </a:effectLst>
              </a:rPr>
              <a:t>Art</a:t>
            </a:r>
            <a:r>
              <a:rPr lang="es-AR" sz="1800" b="1">
                <a:solidFill>
                  <a:srgbClr val="00FF99"/>
                </a:solidFill>
                <a:effectLst>
                  <a:outerShdw blurRad="38100" dist="38100" dir="2700000" algn="tl">
                    <a:srgbClr val="000000">
                      <a:alpha val="43137"/>
                    </a:srgbClr>
                  </a:outerShdw>
                </a:effectLst>
              </a:rPr>
              <a:t>. 6 - </a:t>
            </a:r>
            <a:r>
              <a:rPr lang="es-AR" sz="1800">
                <a:effectLst>
                  <a:outerShdw blurRad="38100" dist="38100" dir="2700000" algn="tl">
                    <a:srgbClr val="000000">
                      <a:alpha val="43137"/>
                    </a:srgbClr>
                  </a:outerShdw>
                </a:effectLst>
              </a:rPr>
              <a:t>Las autoridades administrativas locales en materia del </a:t>
            </a:r>
            <a:r>
              <a:rPr lang="es-AR" sz="1800" b="1">
                <a:solidFill>
                  <a:srgbClr val="FFFF00"/>
                </a:solidFill>
                <a:effectLst>
                  <a:outerShdw blurRad="38100" dist="38100" dir="2700000" algn="tl">
                    <a:srgbClr val="000000">
                      <a:alpha val="43137"/>
                    </a:srgbClr>
                  </a:outerShdw>
                </a:effectLst>
              </a:rPr>
              <a:t>trabajo podrán celebrar convenios con este Organismo</a:t>
            </a:r>
            <a:r>
              <a:rPr lang="es-AR" sz="1800">
                <a:effectLst>
                  <a:outerShdw blurRad="38100" dist="38100" dir="2700000" algn="tl">
                    <a:srgbClr val="000000">
                      <a:alpha val="43137"/>
                    </a:srgbClr>
                  </a:outerShdw>
                </a:effectLst>
              </a:rPr>
              <a:t>, en los términos generales del modelo que consta en el Anexo II y sin perjuicio de la intervención de las áreas competentes, </a:t>
            </a:r>
            <a:r>
              <a:rPr lang="es-AR" sz="1800" b="1">
                <a:solidFill>
                  <a:srgbClr val="00FFFF"/>
                </a:solidFill>
                <a:effectLst>
                  <a:outerShdw blurRad="38100" dist="38100" dir="2700000" algn="tl">
                    <a:srgbClr val="000000">
                      <a:alpha val="43137"/>
                    </a:srgbClr>
                  </a:outerShdw>
                </a:effectLst>
              </a:rPr>
              <a:t>para instrumentar la rúbrica y facilitar la percepción de los aranceles </a:t>
            </a:r>
            <a:r>
              <a:rPr lang="es-AR" sz="1800">
                <a:effectLst>
                  <a:outerShdw blurRad="38100" dist="38100" dir="2700000" algn="tl">
                    <a:srgbClr val="000000">
                      <a:alpha val="43137"/>
                    </a:srgbClr>
                  </a:outerShdw>
                </a:effectLst>
              </a:rPr>
              <a:t>por la actividad de habilitación de las hojas móviles del “Libro de Sueldos Digital”.</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effectLst>
                  <a:outerShdw blurRad="38100" dist="38100" dir="2700000" algn="tl">
                    <a:srgbClr val="000000">
                      <a:alpha val="43137"/>
                    </a:srgbClr>
                  </a:outerShdw>
                </a:effectLst>
              </a:rPr>
              <a:t>Celebrado </a:t>
            </a:r>
            <a:r>
              <a:rPr lang="es-AR" sz="1800">
                <a:effectLst>
                  <a:outerShdw blurRad="38100" dist="38100" dir="2700000" algn="tl">
                    <a:srgbClr val="000000">
                      <a:alpha val="43137"/>
                    </a:srgbClr>
                  </a:outerShdw>
                </a:effectLst>
              </a:rPr>
              <a:t>el convenio, </a:t>
            </a:r>
            <a:r>
              <a:rPr lang="es-AR" sz="1800" b="1">
                <a:solidFill>
                  <a:srgbClr val="FFFF00"/>
                </a:solidFill>
                <a:effectLst>
                  <a:outerShdw blurRad="38100" dist="38100" dir="2700000" algn="tl">
                    <a:srgbClr val="000000">
                      <a:alpha val="43137"/>
                    </a:srgbClr>
                  </a:outerShdw>
                </a:effectLst>
              </a:rPr>
              <a:t>el ingreso de dichos aranceles será efectuado por los empleadores mediante la utilización del </a:t>
            </a:r>
            <a:r>
              <a:rPr lang="es-AR" sz="1800" b="1">
                <a:solidFill>
                  <a:srgbClr val="00FF99"/>
                </a:solidFill>
                <a:effectLst>
                  <a:outerShdw blurRad="38100" dist="38100" dir="2700000" algn="tl">
                    <a:srgbClr val="000000">
                      <a:alpha val="43137"/>
                    </a:srgbClr>
                  </a:outerShdw>
                </a:effectLst>
              </a:rPr>
              <a:t>volante electrónico de pago (VEP), </a:t>
            </a:r>
            <a:r>
              <a:rPr lang="es-AR" sz="1800">
                <a:effectLst>
                  <a:outerShdw blurRad="38100" dist="38100" dir="2700000" algn="tl">
                    <a:srgbClr val="000000">
                      <a:alpha val="43137"/>
                    </a:srgbClr>
                  </a:outerShdw>
                </a:effectLst>
              </a:rPr>
              <a:t>conforme lo dispuesto por la resolución general 1778 y sus modificatorias.</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effectLst>
                  <a:outerShdw blurRad="38100" dist="38100" dir="2700000" algn="tl">
                    <a:srgbClr val="000000">
                      <a:alpha val="43137"/>
                    </a:srgbClr>
                  </a:outerShdw>
                </a:effectLst>
              </a:rPr>
              <a:t>El </a:t>
            </a:r>
            <a:r>
              <a:rPr lang="es-AR" sz="1800" b="1">
                <a:solidFill>
                  <a:srgbClr val="00FFFF"/>
                </a:solidFill>
                <a:effectLst>
                  <a:outerShdw blurRad="38100" dist="38100" dir="2700000" algn="tl">
                    <a:srgbClr val="000000">
                      <a:alpha val="43137"/>
                    </a:srgbClr>
                  </a:outerShdw>
                </a:effectLst>
              </a:rPr>
              <a:t>listado de jurisdicciones que hayan celebrado el referido convenio </a:t>
            </a:r>
            <a:r>
              <a:rPr lang="es-AR" sz="1800">
                <a:effectLst>
                  <a:outerShdw blurRad="38100" dist="38100" dir="2700000" algn="tl">
                    <a:srgbClr val="000000">
                      <a:alpha val="43137"/>
                    </a:srgbClr>
                  </a:outerShdw>
                </a:effectLst>
              </a:rPr>
              <a:t>será publicado por esta Administración Federal y por el Ministerio de Trabajo, Empleo y Seguridad Social en sus respectivos sitios “web</a:t>
            </a:r>
            <a:r>
              <a:rPr lang="es-AR" sz="1800" smtClean="0">
                <a:effectLst>
                  <a:outerShdw blurRad="38100" dist="38100" dir="2700000" algn="tl">
                    <a:srgbClr val="000000">
                      <a:alpha val="43137"/>
                    </a:srgbClr>
                  </a:outerShdw>
                </a:effectLst>
              </a:rPr>
              <a:t>”.</a:t>
            </a:r>
            <a:endParaRPr lang="es-AR" sz="180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4356070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rmAutofit/>
          </a:bodyPr>
          <a:lstStyle/>
          <a:p>
            <a:pPr marL="609600" indent="-609600" fontAlgn="auto">
              <a:spcAft>
                <a:spcPts val="0"/>
              </a:spcAft>
              <a:buClr>
                <a:schemeClr val="accent3"/>
              </a:buClr>
              <a:buFont typeface="Wingdings 2"/>
              <a:buNone/>
              <a:defRPr/>
            </a:pPr>
            <a:r>
              <a:rPr lang="es-AR" sz="2000" b="1" smtClean="0">
                <a:solidFill>
                  <a:srgbClr val="FFFF19"/>
                </a:solidFill>
                <a:effectLst>
                  <a:outerShdw blurRad="38100" dist="38100" dir="2700000" algn="tl">
                    <a:srgbClr val="000000">
                      <a:alpha val="43137"/>
                    </a:srgbClr>
                  </a:outerShdw>
                </a:effectLst>
              </a:rPr>
              <a:t>LIBRO DE SUELDOS DIGITAL  - RG (AFIP) 3781</a:t>
            </a:r>
          </a:p>
          <a:p>
            <a:pPr marL="0" indent="0">
              <a:buNone/>
            </a:pPr>
            <a:r>
              <a:rPr lang="es-AR" sz="2000" b="1" smtClean="0">
                <a:solidFill>
                  <a:srgbClr val="FFC000"/>
                </a:solidFill>
                <a:effectLst>
                  <a:outerShdw blurRad="38100" dist="38100" dir="2700000" algn="tl">
                    <a:srgbClr val="000000">
                      <a:alpha val="43137"/>
                    </a:srgbClr>
                  </a:outerShdw>
                </a:effectLst>
              </a:rPr>
              <a:t>HABILITACIÓN </a:t>
            </a:r>
            <a:r>
              <a:rPr lang="es-AR" sz="2000" b="1">
                <a:solidFill>
                  <a:srgbClr val="FFC000"/>
                </a:solidFill>
                <a:effectLst>
                  <a:outerShdw blurRad="38100" dist="38100" dir="2700000" algn="tl">
                    <a:srgbClr val="000000">
                      <a:alpha val="43137"/>
                    </a:srgbClr>
                  </a:outerShdw>
                </a:effectLst>
              </a:rPr>
              <a:t>DE HOJAS MÓVILES POR AUTORIDADES LOCALES</a:t>
            </a:r>
          </a:p>
          <a:p>
            <a:pPr marL="0" indent="0">
              <a:buNone/>
            </a:pPr>
            <a:r>
              <a:rPr lang="es-AR" sz="2000" b="1" smtClean="0">
                <a:solidFill>
                  <a:srgbClr val="00FFFF"/>
                </a:solidFill>
                <a:effectLst>
                  <a:outerShdw blurRad="38100" dist="38100" dir="2700000" algn="tl">
                    <a:srgbClr val="000000">
                      <a:alpha val="43137"/>
                    </a:srgbClr>
                  </a:outerShdw>
                </a:effectLst>
              </a:rPr>
              <a:t>ACCESO A LA INFORMACIÓN</a:t>
            </a:r>
            <a:endParaRPr lang="es-AR" sz="2000" b="1">
              <a:solidFill>
                <a:srgbClr val="00FFFF"/>
              </a:solidFill>
              <a:effectLst>
                <a:outerShdw blurRad="38100" dist="38100" dir="2700000" algn="tl">
                  <a:srgbClr val="000000">
                    <a:alpha val="43137"/>
                  </a:srgbClr>
                </a:outerShdw>
              </a:effectLst>
            </a:endParaRPr>
          </a:p>
          <a:p>
            <a:pPr marL="0" indent="0">
              <a:buNone/>
            </a:pPr>
            <a:endParaRPr lang="es-AR" sz="2000" smtClean="0">
              <a:effectLst>
                <a:outerShdw blurRad="38100" dist="38100" dir="2700000" algn="tl">
                  <a:srgbClr val="000000">
                    <a:alpha val="43137"/>
                  </a:srgbClr>
                </a:outerShdw>
              </a:effectLst>
            </a:endParaRPr>
          </a:p>
          <a:p>
            <a:pPr marL="0" indent="0">
              <a:buNone/>
            </a:pPr>
            <a:r>
              <a:rPr lang="es-AR" sz="2000" b="1" smtClean="0">
                <a:solidFill>
                  <a:srgbClr val="00FF99"/>
                </a:solidFill>
                <a:effectLst>
                  <a:outerShdw blurRad="38100" dist="38100" dir="2700000" algn="tl">
                    <a:srgbClr val="000000">
                      <a:alpha val="43137"/>
                    </a:srgbClr>
                  </a:outerShdw>
                </a:effectLst>
              </a:rPr>
              <a:t>Art</a:t>
            </a:r>
            <a:r>
              <a:rPr lang="es-AR" sz="2000" b="1">
                <a:solidFill>
                  <a:srgbClr val="00FF99"/>
                </a:solidFill>
                <a:effectLst>
                  <a:outerShdw blurRad="38100" dist="38100" dir="2700000" algn="tl">
                    <a:srgbClr val="000000">
                      <a:alpha val="43137"/>
                    </a:srgbClr>
                  </a:outerShdw>
                </a:effectLst>
              </a:rPr>
              <a:t>. 7 - </a:t>
            </a:r>
            <a:r>
              <a:rPr lang="es-AR" sz="2000">
                <a:effectLst>
                  <a:outerShdw blurRad="38100" dist="38100" dir="2700000" algn="tl">
                    <a:srgbClr val="000000">
                      <a:alpha val="43137"/>
                    </a:srgbClr>
                  </a:outerShdw>
                </a:effectLst>
              </a:rPr>
              <a:t>Las autoridades locales que celebren los convenios </a:t>
            </a:r>
            <a:r>
              <a:rPr lang="es-AR" sz="2000" b="1">
                <a:solidFill>
                  <a:srgbClr val="FFFF00"/>
                </a:solidFill>
                <a:effectLst>
                  <a:outerShdw blurRad="38100" dist="38100" dir="2700000" algn="tl">
                    <a:srgbClr val="000000">
                      <a:alpha val="43137"/>
                    </a:srgbClr>
                  </a:outerShdw>
                </a:effectLst>
              </a:rPr>
              <a:t>tendrán acceso a la información </a:t>
            </a:r>
            <a:r>
              <a:rPr lang="es-AR" sz="2000">
                <a:effectLst>
                  <a:outerShdw blurRad="38100" dist="38100" dir="2700000" algn="tl">
                    <a:srgbClr val="000000">
                      <a:alpha val="43137"/>
                    </a:srgbClr>
                  </a:outerShdw>
                </a:effectLst>
              </a:rPr>
              <a:t>-circunscripta al ámbito de su jurisdicción- para la conformación de sus propias bases de datos </a:t>
            </a:r>
            <a:r>
              <a:rPr lang="es-AR" sz="2000" b="1">
                <a:solidFill>
                  <a:srgbClr val="00FFFF"/>
                </a:solidFill>
                <a:effectLst>
                  <a:outerShdw blurRad="38100" dist="38100" dir="2700000" algn="tl">
                    <a:srgbClr val="000000">
                      <a:alpha val="43137"/>
                    </a:srgbClr>
                  </a:outerShdw>
                </a:effectLst>
              </a:rPr>
              <a:t>y a una consulta “en línea” </a:t>
            </a:r>
            <a:r>
              <a:rPr lang="es-AR" sz="2000">
                <a:effectLst>
                  <a:outerShdw blurRad="38100" dist="38100" dir="2700000" algn="tl">
                    <a:srgbClr val="000000">
                      <a:alpha val="43137"/>
                    </a:srgbClr>
                  </a:outerShdw>
                </a:effectLst>
              </a:rPr>
              <a:t>con esta Administración Federal.</a:t>
            </a: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40160293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rmAutofit/>
          </a:bodyPr>
          <a:lstStyle/>
          <a:p>
            <a:pPr marL="609600" indent="-60960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LIBRO DE SUELDOS DIGITAL  - RG (AFIP) 3781</a:t>
            </a:r>
          </a:p>
          <a:p>
            <a:pPr marL="0" indent="0">
              <a:buNone/>
            </a:pPr>
            <a:r>
              <a:rPr lang="es-AR" sz="1800" b="1" smtClean="0">
                <a:solidFill>
                  <a:srgbClr val="00FFFF"/>
                </a:solidFill>
                <a:effectLst>
                  <a:outerShdw blurRad="38100" dist="38100" dir="2700000" algn="tl">
                    <a:srgbClr val="000000">
                      <a:alpha val="43137"/>
                    </a:srgbClr>
                  </a:outerShdw>
                </a:effectLst>
              </a:rPr>
              <a:t>CONFECCIÓN </a:t>
            </a:r>
            <a:r>
              <a:rPr lang="es-AR" sz="1800" b="1">
                <a:solidFill>
                  <a:srgbClr val="00FFFF"/>
                </a:solidFill>
                <a:effectLst>
                  <a:outerShdw blurRad="38100" dist="38100" dir="2700000" algn="tl">
                    <a:srgbClr val="000000">
                      <a:alpha val="43137"/>
                    </a:srgbClr>
                  </a:outerShdw>
                </a:effectLst>
              </a:rPr>
              <a:t>VÍA “INTERNET” DE </a:t>
            </a:r>
            <a:r>
              <a:rPr lang="es-AR" sz="1800" b="1" smtClean="0">
                <a:solidFill>
                  <a:srgbClr val="00FFFF"/>
                </a:solidFill>
                <a:effectLst>
                  <a:outerShdw blurRad="38100" dist="38100" dir="2700000" algn="tl">
                    <a:srgbClr val="000000">
                      <a:alpha val="43137"/>
                    </a:srgbClr>
                  </a:outerShdw>
                </a:effectLst>
              </a:rPr>
              <a:t>LAS DDJJ DETERMINATIVAS </a:t>
            </a:r>
            <a:r>
              <a:rPr lang="es-AR" sz="1800" b="1">
                <a:solidFill>
                  <a:srgbClr val="00FFFF"/>
                </a:solidFill>
                <a:effectLst>
                  <a:outerShdw blurRad="38100" dist="38100" dir="2700000" algn="tl">
                    <a:srgbClr val="000000">
                      <a:alpha val="43137"/>
                    </a:srgbClr>
                  </a:outerShdw>
                </a:effectLst>
              </a:rPr>
              <a:t>DE APORTES Y CONTRIBUCIONES</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b="1" smtClean="0">
                <a:solidFill>
                  <a:srgbClr val="00FF99"/>
                </a:solidFill>
                <a:effectLst>
                  <a:outerShdw blurRad="38100" dist="38100" dir="2700000" algn="tl">
                    <a:srgbClr val="000000">
                      <a:alpha val="43137"/>
                    </a:srgbClr>
                  </a:outerShdw>
                </a:effectLst>
              </a:rPr>
              <a:t>Art</a:t>
            </a:r>
            <a:r>
              <a:rPr lang="es-AR" sz="1800" b="1">
                <a:solidFill>
                  <a:srgbClr val="00FF99"/>
                </a:solidFill>
                <a:effectLst>
                  <a:outerShdw blurRad="38100" dist="38100" dir="2700000" algn="tl">
                    <a:srgbClr val="000000">
                      <a:alpha val="43137"/>
                    </a:srgbClr>
                  </a:outerShdw>
                </a:effectLst>
              </a:rPr>
              <a:t>. 8 - </a:t>
            </a:r>
            <a:r>
              <a:rPr lang="es-AR" sz="1800">
                <a:effectLst>
                  <a:outerShdw blurRad="38100" dist="38100" dir="2700000" algn="tl">
                    <a:srgbClr val="000000">
                      <a:alpha val="43137"/>
                    </a:srgbClr>
                  </a:outerShdw>
                </a:effectLst>
              </a:rPr>
              <a:t>Los empleadores </a:t>
            </a:r>
            <a:r>
              <a:rPr lang="es-AR" sz="1800" b="1">
                <a:solidFill>
                  <a:srgbClr val="FFFF00"/>
                </a:solidFill>
                <a:effectLst>
                  <a:outerShdw blurRad="38100" dist="38100" dir="2700000" algn="tl">
                    <a:srgbClr val="000000">
                      <a:alpha val="43137"/>
                    </a:srgbClr>
                  </a:outerShdw>
                </a:effectLst>
              </a:rPr>
              <a:t>que resulten obligados a la utilización del sistema</a:t>
            </a:r>
            <a:r>
              <a:rPr lang="es-AR" sz="1800">
                <a:effectLst>
                  <a:outerShdw blurRad="38100" dist="38100" dir="2700000" algn="tl">
                    <a:srgbClr val="000000">
                      <a:alpha val="43137"/>
                    </a:srgbClr>
                  </a:outerShdw>
                </a:effectLst>
              </a:rPr>
              <a:t> de emisión de hojas móviles, </a:t>
            </a:r>
            <a:r>
              <a:rPr lang="es-AR" sz="1800" b="1">
                <a:solidFill>
                  <a:srgbClr val="FF9900"/>
                </a:solidFill>
                <a:effectLst>
                  <a:outerShdw blurRad="38100" dist="38100" dir="2700000" algn="tl">
                    <a:srgbClr val="000000">
                      <a:alpha val="43137"/>
                    </a:srgbClr>
                  </a:outerShdw>
                </a:effectLst>
              </a:rPr>
              <a:t>a partir de su incorporación al mismo, </a:t>
            </a:r>
            <a:r>
              <a:rPr lang="es-AR" sz="1800" b="1">
                <a:solidFill>
                  <a:srgbClr val="FFFF00"/>
                </a:solidFill>
                <a:effectLst>
                  <a:outerShdw blurRad="38100" dist="38100" dir="2700000" algn="tl">
                    <a:srgbClr val="000000">
                      <a:alpha val="43137"/>
                    </a:srgbClr>
                  </a:outerShdw>
                </a:effectLst>
              </a:rPr>
              <a:t>deberán confeccionar las respectivas declaraciones juradas </a:t>
            </a:r>
            <a:r>
              <a:rPr lang="es-AR" sz="1800">
                <a:effectLst>
                  <a:outerShdw blurRad="38100" dist="38100" dir="2700000" algn="tl">
                    <a:srgbClr val="000000">
                      <a:alpha val="43137"/>
                    </a:srgbClr>
                  </a:outerShdw>
                </a:effectLst>
              </a:rPr>
              <a:t>formulario F. 931, mediante la utilización del sistema </a:t>
            </a:r>
            <a:r>
              <a:rPr lang="es-AR" sz="1800" b="1">
                <a:solidFill>
                  <a:srgbClr val="00FF99"/>
                </a:solidFill>
                <a:effectLst>
                  <a:outerShdw blurRad="38100" dist="38100" dir="2700000" algn="tl">
                    <a:srgbClr val="000000">
                      <a:alpha val="43137"/>
                    </a:srgbClr>
                  </a:outerShdw>
                </a:effectLst>
              </a:rPr>
              <a:t>“Declaración en línea” </a:t>
            </a:r>
            <a:r>
              <a:rPr lang="es-AR" sz="1800">
                <a:effectLst>
                  <a:outerShdw blurRad="38100" dist="38100" dir="2700000" algn="tl">
                    <a:srgbClr val="000000">
                      <a:alpha val="43137"/>
                    </a:srgbClr>
                  </a:outerShdw>
                </a:effectLst>
              </a:rPr>
              <a:t>aprobado por la resolución general 2192, sus modificatorias y complementarias.</a:t>
            </a:r>
          </a:p>
          <a:p>
            <a:pPr marL="0" indent="0">
              <a:buNone/>
            </a:pPr>
            <a:endParaRPr lang="es-AR" sz="1800" smtClean="0">
              <a:effectLst>
                <a:outerShdw blurRad="38100" dist="38100" dir="2700000" algn="tl">
                  <a:srgbClr val="000000">
                    <a:alpha val="43137"/>
                  </a:srgbClr>
                </a:outerShdw>
              </a:effectLst>
            </a:endParaRPr>
          </a:p>
          <a:p>
            <a:pPr marL="0" indent="0">
              <a:buNone/>
            </a:pPr>
            <a:endParaRPr lang="es-AR" sz="1800">
              <a:effectLst>
                <a:outerShdw blurRad="38100" dist="38100" dir="2700000" algn="tl">
                  <a:srgbClr val="000000">
                    <a:alpha val="43137"/>
                  </a:srgbClr>
                </a:outerShdw>
              </a:effectLst>
            </a:endParaRPr>
          </a:p>
          <a:p>
            <a:pPr marL="0" indent="0">
              <a:buNone/>
            </a:pPr>
            <a:r>
              <a:rPr lang="es-AR" sz="1800" b="1" smtClean="0">
                <a:solidFill>
                  <a:srgbClr val="00FF99"/>
                </a:solidFill>
                <a:effectLst>
                  <a:outerShdw blurRad="38100" dist="38100" dir="2700000" algn="tl">
                    <a:srgbClr val="000000">
                      <a:alpha val="43137"/>
                    </a:srgbClr>
                  </a:outerShdw>
                </a:effectLst>
              </a:rPr>
              <a:t>Art</a:t>
            </a:r>
            <a:r>
              <a:rPr lang="es-AR" sz="1800" b="1">
                <a:solidFill>
                  <a:srgbClr val="00FF99"/>
                </a:solidFill>
                <a:effectLst>
                  <a:outerShdw blurRad="38100" dist="38100" dir="2700000" algn="tl">
                    <a:srgbClr val="000000">
                      <a:alpha val="43137"/>
                    </a:srgbClr>
                  </a:outerShdw>
                </a:effectLst>
              </a:rPr>
              <a:t>. 9 - </a:t>
            </a:r>
            <a:r>
              <a:rPr lang="es-AR" sz="1800">
                <a:effectLst>
                  <a:outerShdw blurRad="38100" dist="38100" dir="2700000" algn="tl">
                    <a:srgbClr val="000000">
                      <a:alpha val="43137"/>
                    </a:srgbClr>
                  </a:outerShdw>
                </a:effectLst>
              </a:rPr>
              <a:t>El sistema </a:t>
            </a:r>
            <a:r>
              <a:rPr lang="es-AR" sz="1800" b="1">
                <a:solidFill>
                  <a:srgbClr val="FFFF00"/>
                </a:solidFill>
                <a:effectLst>
                  <a:outerShdw blurRad="38100" dist="38100" dir="2700000" algn="tl">
                    <a:srgbClr val="000000">
                      <a:alpha val="43137"/>
                    </a:srgbClr>
                  </a:outerShdw>
                </a:effectLst>
              </a:rPr>
              <a:t>“Declaración en línea” </a:t>
            </a:r>
            <a:r>
              <a:rPr lang="es-AR" sz="1800" b="1">
                <a:solidFill>
                  <a:srgbClr val="00FFFF"/>
                </a:solidFill>
                <a:effectLst>
                  <a:outerShdw blurRad="38100" dist="38100" dir="2700000" algn="tl">
                    <a:srgbClr val="000000">
                      <a:alpha val="43137"/>
                    </a:srgbClr>
                  </a:outerShdw>
                </a:effectLst>
              </a:rPr>
              <a:t>verificará </a:t>
            </a:r>
            <a:r>
              <a:rPr lang="es-AR" sz="1800" b="1">
                <a:solidFill>
                  <a:srgbClr val="FFFF00"/>
                </a:solidFill>
                <a:effectLst>
                  <a:outerShdw blurRad="38100" dist="38100" dir="2700000" algn="tl">
                    <a:srgbClr val="000000">
                      <a:alpha val="43137"/>
                    </a:srgbClr>
                  </a:outerShdw>
                </a:effectLst>
              </a:rPr>
              <a:t>que el empleador haya dado la conformidad prevista en el artículo 4</a:t>
            </a:r>
            <a:r>
              <a:rPr lang="es-AR" sz="1800" b="1">
                <a:solidFill>
                  <a:srgbClr val="FF9900"/>
                </a:solidFill>
                <a:effectLst>
                  <a:outerShdw blurRad="38100" dist="38100" dir="2700000" algn="tl">
                    <a:srgbClr val="000000">
                      <a:alpha val="43137"/>
                    </a:srgbClr>
                  </a:outerShdw>
                </a:effectLst>
              </a:rPr>
              <a:t>, lo que habilitará la confección de la respectiva declaración </a:t>
            </a:r>
            <a:r>
              <a:rPr lang="es-AR" sz="1800" b="1" smtClean="0">
                <a:solidFill>
                  <a:srgbClr val="FF9900"/>
                </a:solidFill>
                <a:effectLst>
                  <a:outerShdw blurRad="38100" dist="38100" dir="2700000" algn="tl">
                    <a:srgbClr val="000000">
                      <a:alpha val="43137"/>
                    </a:srgbClr>
                  </a:outerShdw>
                </a:effectLst>
              </a:rPr>
              <a:t>jurada.</a:t>
            </a:r>
          </a:p>
          <a:p>
            <a:pPr marL="0" indent="0">
              <a:buNone/>
            </a:pPr>
            <a:r>
              <a:rPr lang="es-AR" sz="1800" smtClean="0">
                <a:effectLst>
                  <a:outerShdw blurRad="38100" dist="38100" dir="2700000" algn="tl">
                    <a:srgbClr val="000000">
                      <a:alpha val="43137"/>
                    </a:srgbClr>
                  </a:outerShdw>
                </a:effectLst>
              </a:rPr>
              <a:t>Lo </a:t>
            </a:r>
            <a:r>
              <a:rPr lang="es-AR" sz="1800">
                <a:effectLst>
                  <a:outerShdw blurRad="38100" dist="38100" dir="2700000" algn="tl">
                    <a:srgbClr val="000000">
                      <a:alpha val="43137"/>
                    </a:srgbClr>
                  </a:outerShdw>
                </a:effectLst>
              </a:rPr>
              <a:t>expuesto en el párrafo precedente </a:t>
            </a:r>
            <a:r>
              <a:rPr lang="es-AR" sz="1800" b="1">
                <a:solidFill>
                  <a:srgbClr val="00FF00"/>
                </a:solidFill>
                <a:effectLst>
                  <a:outerShdw blurRad="38100" dist="38100" dir="2700000" algn="tl">
                    <a:srgbClr val="000000">
                      <a:alpha val="43137"/>
                    </a:srgbClr>
                  </a:outerShdw>
                </a:effectLst>
              </a:rPr>
              <a:t>en nada altera el vencimiento general </a:t>
            </a:r>
            <a:r>
              <a:rPr lang="es-AR" sz="1800">
                <a:effectLst>
                  <a:outerShdw blurRad="38100" dist="38100" dir="2700000" algn="tl">
                    <a:srgbClr val="000000">
                      <a:alpha val="43137"/>
                    </a:srgbClr>
                  </a:outerShdw>
                </a:effectLst>
              </a:rPr>
              <a:t>para la presentación del formulario de declaración jurada F. 931 y el pago del saldo resultante del mismo.</a:t>
            </a: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42877275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rmAutofit/>
          </a:bodyPr>
          <a:lstStyle/>
          <a:p>
            <a:pPr marL="609600" indent="-609600" fontAlgn="auto">
              <a:spcAft>
                <a:spcPts val="0"/>
              </a:spcAft>
              <a:buClr>
                <a:schemeClr val="accent3"/>
              </a:buClr>
              <a:buFont typeface="Wingdings 2"/>
              <a:buNone/>
              <a:defRPr/>
            </a:pPr>
            <a:r>
              <a:rPr lang="es-AR" sz="2000" b="1" smtClean="0">
                <a:solidFill>
                  <a:srgbClr val="FFFF19"/>
                </a:solidFill>
                <a:effectLst>
                  <a:outerShdw blurRad="38100" dist="38100" dir="2700000" algn="tl">
                    <a:srgbClr val="000000">
                      <a:alpha val="43137"/>
                    </a:srgbClr>
                  </a:outerShdw>
                </a:effectLst>
              </a:rPr>
              <a:t>LIBRO DE SUELDOS DIGITAL  - RG (AFIP) 3781</a:t>
            </a:r>
          </a:p>
          <a:p>
            <a:pPr marL="0" indent="0">
              <a:buNone/>
            </a:pPr>
            <a:r>
              <a:rPr lang="es-AR" sz="2000" b="1" smtClean="0">
                <a:solidFill>
                  <a:srgbClr val="FF9900"/>
                </a:solidFill>
                <a:effectLst>
                  <a:outerShdw blurRad="38100" dist="38100" dir="2700000" algn="tl">
                    <a:srgbClr val="000000">
                      <a:alpha val="43137"/>
                    </a:srgbClr>
                  </a:outerShdw>
                </a:effectLst>
              </a:rPr>
              <a:t>CERTIFICADO DE TRABAJO DEL ART. 80 LCT</a:t>
            </a:r>
          </a:p>
          <a:p>
            <a:pPr marL="0" indent="0">
              <a:buNone/>
            </a:pPr>
            <a:endParaRPr lang="es-AR" sz="2000" smtClean="0">
              <a:effectLst>
                <a:outerShdw blurRad="38100" dist="38100" dir="2700000" algn="tl">
                  <a:srgbClr val="000000">
                    <a:alpha val="43137"/>
                  </a:srgbClr>
                </a:outerShdw>
              </a:effectLst>
            </a:endParaRPr>
          </a:p>
          <a:p>
            <a:pPr marL="0" indent="0">
              <a:buNone/>
            </a:pPr>
            <a:r>
              <a:rPr lang="es-AR" sz="2000" b="1" smtClean="0">
                <a:solidFill>
                  <a:srgbClr val="00FF99"/>
                </a:solidFill>
                <a:effectLst>
                  <a:outerShdw blurRad="38100" dist="38100" dir="2700000" algn="tl">
                    <a:srgbClr val="000000">
                      <a:alpha val="43137"/>
                    </a:srgbClr>
                  </a:outerShdw>
                </a:effectLst>
              </a:rPr>
              <a:t>Art</a:t>
            </a:r>
            <a:r>
              <a:rPr lang="es-AR" sz="2000" b="1">
                <a:solidFill>
                  <a:srgbClr val="00FF99"/>
                </a:solidFill>
                <a:effectLst>
                  <a:outerShdw blurRad="38100" dist="38100" dir="2700000" algn="tl">
                    <a:srgbClr val="000000">
                      <a:alpha val="43137"/>
                    </a:srgbClr>
                  </a:outerShdw>
                </a:effectLst>
              </a:rPr>
              <a:t>. 10 - </a:t>
            </a:r>
            <a:r>
              <a:rPr lang="es-AR" sz="2000">
                <a:effectLst>
                  <a:outerShdw blurRad="38100" dist="38100" dir="2700000" algn="tl">
                    <a:srgbClr val="000000">
                      <a:alpha val="43137"/>
                    </a:srgbClr>
                  </a:outerShdw>
                </a:effectLst>
              </a:rPr>
              <a:t>El Certificado de Trabajo establecido por el artículo 80 de la ley 20744, texto ordenado en 1976 y sus modificaciones, </a:t>
            </a:r>
            <a:r>
              <a:rPr lang="es-AR" sz="2000" b="1">
                <a:solidFill>
                  <a:srgbClr val="FFFF01"/>
                </a:solidFill>
                <a:effectLst>
                  <a:outerShdw blurRad="38100" dist="38100" dir="2700000" algn="tl">
                    <a:srgbClr val="000000">
                      <a:alpha val="43137"/>
                    </a:srgbClr>
                  </a:outerShdw>
                </a:effectLst>
              </a:rPr>
              <a:t>se emitirá exclusivamente</a:t>
            </a:r>
            <a:r>
              <a:rPr lang="es-AR" sz="2000">
                <a:effectLst>
                  <a:outerShdw blurRad="38100" dist="38100" dir="2700000" algn="tl">
                    <a:srgbClr val="000000">
                      <a:alpha val="43137"/>
                    </a:srgbClr>
                  </a:outerShdw>
                </a:effectLst>
              </a:rPr>
              <a:t> mediante el sistema informático aprobado por la resolución general 2316</a:t>
            </a:r>
            <a:r>
              <a:rPr lang="es-AR" sz="2000" smtClean="0">
                <a:effectLst>
                  <a:outerShdw blurRad="38100" dist="38100" dir="2700000" algn="tl">
                    <a:srgbClr val="000000">
                      <a:alpha val="43137"/>
                    </a:srgbClr>
                  </a:outerShdw>
                </a:effectLst>
              </a:rPr>
              <a:t>.</a:t>
            </a:r>
            <a:r>
              <a:rPr lang="es-AR" sz="2000">
                <a:effectLst>
                  <a:outerShdw blurRad="38100" dist="38100" dir="2700000" algn="tl">
                    <a:srgbClr val="000000">
                      <a:alpha val="43137"/>
                    </a:srgbClr>
                  </a:outerShdw>
                </a:effectLst>
              </a:rPr>
              <a:t>  </a:t>
            </a:r>
            <a:endParaRPr lang="es-AR" sz="2000" smtClean="0">
              <a:effectLst>
                <a:outerShdw blurRad="38100" dist="38100" dir="2700000" algn="tl">
                  <a:srgbClr val="000000">
                    <a:alpha val="43137"/>
                  </a:srgbClr>
                </a:outerShdw>
              </a:effectLst>
            </a:endParaRPr>
          </a:p>
          <a:p>
            <a:pPr marL="0" indent="0">
              <a:buNone/>
            </a:pPr>
            <a:endParaRPr lang="es-AR" sz="2000">
              <a:effectLst>
                <a:outerShdw blurRad="38100" dist="38100" dir="2700000" algn="tl">
                  <a:srgbClr val="000000">
                    <a:alpha val="43137"/>
                  </a:srgbClr>
                </a:outerShdw>
              </a:effectLst>
            </a:endParaRPr>
          </a:p>
          <a:p>
            <a:pPr marL="0" indent="0">
              <a:buNone/>
            </a:pPr>
            <a:r>
              <a:rPr lang="es-AR" sz="2000" b="1" smtClean="0">
                <a:solidFill>
                  <a:srgbClr val="00FFCC"/>
                </a:solidFill>
                <a:effectLst>
                  <a:outerShdw blurRad="38100" dist="38100" dir="2700000" algn="tl">
                    <a:srgbClr val="000000">
                      <a:alpha val="43137"/>
                    </a:srgbClr>
                  </a:outerShdw>
                </a:effectLst>
              </a:rPr>
              <a:t>Art</a:t>
            </a:r>
            <a:r>
              <a:rPr lang="es-AR" sz="2000" b="1">
                <a:solidFill>
                  <a:srgbClr val="00FFCC"/>
                </a:solidFill>
                <a:effectLst>
                  <a:outerShdw blurRad="38100" dist="38100" dir="2700000" algn="tl">
                    <a:srgbClr val="000000">
                      <a:alpha val="43137"/>
                    </a:srgbClr>
                  </a:outerShdw>
                </a:effectLst>
              </a:rPr>
              <a:t>. 11 - </a:t>
            </a:r>
            <a:r>
              <a:rPr lang="es-AR" sz="2000">
                <a:effectLst>
                  <a:outerShdw blurRad="38100" dist="38100" dir="2700000" algn="tl">
                    <a:srgbClr val="000000">
                      <a:alpha val="43137"/>
                    </a:srgbClr>
                  </a:outerShdw>
                </a:effectLst>
              </a:rPr>
              <a:t>A dicho sistema </a:t>
            </a:r>
            <a:r>
              <a:rPr lang="es-AR" sz="2000" b="1">
                <a:solidFill>
                  <a:srgbClr val="FFFF00"/>
                </a:solidFill>
                <a:effectLst>
                  <a:outerShdw blurRad="38100" dist="38100" dir="2700000" algn="tl">
                    <a:srgbClr val="000000">
                      <a:alpha val="43137"/>
                    </a:srgbClr>
                  </a:outerShdw>
                </a:effectLst>
              </a:rPr>
              <a:t>se podrá acceder a través del sitio “web”</a:t>
            </a:r>
            <a:r>
              <a:rPr lang="es-AR" sz="2000">
                <a:effectLst>
                  <a:outerShdw blurRad="38100" dist="38100" dir="2700000" algn="tl">
                    <a:srgbClr val="000000">
                      <a:alpha val="43137"/>
                    </a:srgbClr>
                  </a:outerShdw>
                </a:effectLst>
              </a:rPr>
              <a:t> de este Organismo (http://www.afip.gob.ar). Para ingresar al mismo se deberá utilizar la </a:t>
            </a:r>
            <a:r>
              <a:rPr lang="es-AR" sz="2000" b="1">
                <a:solidFill>
                  <a:srgbClr val="FF9900"/>
                </a:solidFill>
                <a:effectLst>
                  <a:outerShdw blurRad="38100" dist="38100" dir="2700000" algn="tl">
                    <a:srgbClr val="000000">
                      <a:alpha val="43137"/>
                    </a:srgbClr>
                  </a:outerShdw>
                </a:effectLst>
              </a:rPr>
              <a:t>respectiva “Clave Fiscal”</a:t>
            </a:r>
            <a:r>
              <a:rPr lang="es-AR" sz="2000">
                <a:effectLst>
                  <a:outerShdw blurRad="38100" dist="38100" dir="2700000" algn="tl">
                    <a:srgbClr val="000000">
                      <a:alpha val="43137"/>
                    </a:srgbClr>
                  </a:outerShdw>
                </a:effectLst>
              </a:rPr>
              <a:t> obtenida conforme a la resolución general </a:t>
            </a:r>
            <a:r>
              <a:rPr lang="es-AR" sz="2000" smtClean="0">
                <a:effectLst>
                  <a:outerShdw blurRad="38100" dist="38100" dir="2700000" algn="tl">
                    <a:srgbClr val="000000">
                      <a:alpha val="43137"/>
                    </a:srgbClr>
                  </a:outerShdw>
                </a:effectLst>
              </a:rPr>
              <a:t>3713.</a:t>
            </a:r>
          </a:p>
          <a:p>
            <a:pPr marL="0" indent="0">
              <a:buNone/>
            </a:pPr>
            <a:r>
              <a:rPr lang="es-AR" sz="2000" smtClean="0">
                <a:effectLst>
                  <a:outerShdw blurRad="38100" dist="38100" dir="2700000" algn="tl">
                    <a:srgbClr val="000000">
                      <a:alpha val="43137"/>
                    </a:srgbClr>
                  </a:outerShdw>
                </a:effectLst>
              </a:rPr>
              <a:t>A </a:t>
            </a:r>
            <a:r>
              <a:rPr lang="es-AR" sz="2000">
                <a:effectLst>
                  <a:outerShdw blurRad="38100" dist="38100" dir="2700000" algn="tl">
                    <a:srgbClr val="000000">
                      <a:alpha val="43137"/>
                    </a:srgbClr>
                  </a:outerShdw>
                </a:effectLst>
              </a:rPr>
              <a:t>tal fin se deberán observar las instrucciones previstas en la ayuda disponible en el citado sitio “web”.</a:t>
            </a: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1903109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Autofit/>
          </a:bodyPr>
          <a:lstStyle/>
          <a:p>
            <a:pPr marL="609600" indent="-609600" fontAlgn="auto">
              <a:spcAft>
                <a:spcPts val="0"/>
              </a:spcAft>
              <a:buClr>
                <a:schemeClr val="accent3"/>
              </a:buClr>
              <a:buFont typeface="Wingdings 2"/>
              <a:buNone/>
              <a:defRPr/>
            </a:pPr>
            <a:r>
              <a:rPr lang="es-AR" sz="2000" b="1" smtClean="0">
                <a:solidFill>
                  <a:srgbClr val="FFFF19"/>
                </a:solidFill>
                <a:effectLst>
                  <a:outerShdw blurRad="38100" dist="38100" dir="2700000" algn="tl">
                    <a:srgbClr val="000000">
                      <a:alpha val="43137"/>
                    </a:srgbClr>
                  </a:outerShdw>
                </a:effectLst>
              </a:rPr>
              <a:t>LIBRO DE SUELDOS DIGITAL  - RG (AFIP) 3781</a:t>
            </a:r>
          </a:p>
          <a:p>
            <a:pPr marL="0" indent="0">
              <a:buNone/>
            </a:pPr>
            <a:r>
              <a:rPr lang="es-AR" sz="2000" b="1" smtClean="0">
                <a:solidFill>
                  <a:srgbClr val="00FFCC"/>
                </a:solidFill>
                <a:effectLst>
                  <a:outerShdw blurRad="38100" dist="38100" dir="2700000" algn="tl">
                    <a:srgbClr val="000000">
                      <a:alpha val="43137"/>
                    </a:srgbClr>
                  </a:outerShdw>
                </a:effectLst>
              </a:rPr>
              <a:t>CERTIFICADO DE TRABAJO ART. 80 LCT</a:t>
            </a:r>
          </a:p>
          <a:p>
            <a:pPr marL="0" indent="0">
              <a:buNone/>
            </a:pPr>
            <a:r>
              <a:rPr lang="es-AR" sz="2000" b="1" smtClean="0">
                <a:solidFill>
                  <a:srgbClr val="FFC000"/>
                </a:solidFill>
                <a:effectLst>
                  <a:outerShdw blurRad="38100" dist="38100" dir="2700000" algn="tl">
                    <a:srgbClr val="000000">
                      <a:alpha val="43137"/>
                    </a:srgbClr>
                  </a:outerShdw>
                </a:effectLst>
              </a:rPr>
              <a:t>FORMULARIO F. 984</a:t>
            </a:r>
            <a:endParaRPr lang="es-AR" sz="2000" b="1">
              <a:solidFill>
                <a:srgbClr val="FFC000"/>
              </a:solidFill>
              <a:effectLst>
                <a:outerShdw blurRad="38100" dist="38100" dir="2700000" algn="tl">
                  <a:srgbClr val="000000">
                    <a:alpha val="43137"/>
                  </a:srgbClr>
                </a:outerShdw>
              </a:effectLst>
            </a:endParaRPr>
          </a:p>
          <a:p>
            <a:pPr marL="0" indent="0">
              <a:buNone/>
            </a:pPr>
            <a:endParaRPr lang="es-AR" sz="2000" smtClean="0">
              <a:effectLst>
                <a:outerShdw blurRad="38100" dist="38100" dir="2700000" algn="tl">
                  <a:srgbClr val="000000">
                    <a:alpha val="43137"/>
                  </a:srgbClr>
                </a:outerShdw>
              </a:effectLst>
            </a:endParaRPr>
          </a:p>
          <a:p>
            <a:pPr marL="0" indent="0">
              <a:buNone/>
            </a:pPr>
            <a:r>
              <a:rPr lang="es-AR" sz="2000" b="1" smtClean="0">
                <a:solidFill>
                  <a:srgbClr val="00FF99"/>
                </a:solidFill>
                <a:effectLst>
                  <a:outerShdw blurRad="38100" dist="38100" dir="2700000" algn="tl">
                    <a:srgbClr val="000000">
                      <a:alpha val="43137"/>
                    </a:srgbClr>
                  </a:outerShdw>
                </a:effectLst>
              </a:rPr>
              <a:t>Art</a:t>
            </a:r>
            <a:r>
              <a:rPr lang="es-AR" sz="2000" b="1">
                <a:solidFill>
                  <a:srgbClr val="00FF99"/>
                </a:solidFill>
                <a:effectLst>
                  <a:outerShdw blurRad="38100" dist="38100" dir="2700000" algn="tl">
                    <a:srgbClr val="000000">
                      <a:alpha val="43137"/>
                    </a:srgbClr>
                  </a:outerShdw>
                </a:effectLst>
              </a:rPr>
              <a:t>. 12 - </a:t>
            </a:r>
            <a:r>
              <a:rPr lang="es-AR" sz="2000">
                <a:effectLst>
                  <a:outerShdw blurRad="38100" dist="38100" dir="2700000" algn="tl">
                    <a:srgbClr val="000000">
                      <a:alpha val="43137"/>
                    </a:srgbClr>
                  </a:outerShdw>
                </a:effectLst>
              </a:rPr>
              <a:t>El Certificado de Trabajo </a:t>
            </a:r>
            <a:r>
              <a:rPr lang="es-AR" sz="2000" b="1">
                <a:solidFill>
                  <a:srgbClr val="FFFF00"/>
                </a:solidFill>
                <a:effectLst>
                  <a:outerShdw blurRad="38100" dist="38100" dir="2700000" algn="tl">
                    <a:srgbClr val="000000">
                      <a:alpha val="43137"/>
                    </a:srgbClr>
                  </a:outerShdw>
                </a:effectLst>
              </a:rPr>
              <a:t>se otorgará a través del sistema mediante el formulario F. 984 “Certificado de Trabajo Artículo 80 - LCT”. </a:t>
            </a:r>
            <a:r>
              <a:rPr lang="es-AR" sz="2000">
                <a:effectLst>
                  <a:outerShdw blurRad="38100" dist="38100" dir="2700000" algn="tl">
                    <a:srgbClr val="000000">
                      <a:alpha val="43137"/>
                    </a:srgbClr>
                  </a:outerShdw>
                </a:effectLst>
              </a:rPr>
              <a:t>El mismo se emitirá </a:t>
            </a:r>
            <a:r>
              <a:rPr lang="es-AR" sz="2000" b="1">
                <a:solidFill>
                  <a:srgbClr val="00FFCC"/>
                </a:solidFill>
                <a:effectLst>
                  <a:outerShdw blurRad="38100" dist="38100" dir="2700000" algn="tl">
                    <a:srgbClr val="000000">
                      <a:alpha val="43137"/>
                    </a:srgbClr>
                  </a:outerShdw>
                </a:effectLst>
              </a:rPr>
              <a:t>por duplicado </a:t>
            </a:r>
            <a:r>
              <a:rPr lang="es-AR" sz="2000">
                <a:effectLst>
                  <a:outerShdw blurRad="38100" dist="38100" dir="2700000" algn="tl">
                    <a:srgbClr val="000000">
                      <a:alpha val="43137"/>
                    </a:srgbClr>
                  </a:outerShdw>
                </a:effectLst>
              </a:rPr>
              <a:t>y para su validez </a:t>
            </a:r>
            <a:r>
              <a:rPr lang="es-AR" sz="2000" b="1">
                <a:solidFill>
                  <a:srgbClr val="FF9900"/>
                </a:solidFill>
                <a:effectLst>
                  <a:outerShdw blurRad="38100" dist="38100" dir="2700000" algn="tl">
                    <a:srgbClr val="000000">
                      <a:alpha val="43137"/>
                    </a:srgbClr>
                  </a:outerShdw>
                </a:effectLst>
              </a:rPr>
              <a:t>deberá contar con las firmas de la autoridad responsable</a:t>
            </a:r>
            <a:r>
              <a:rPr lang="es-AR" sz="2000">
                <a:effectLst>
                  <a:outerShdw blurRad="38100" dist="38100" dir="2700000" algn="tl">
                    <a:srgbClr val="000000">
                      <a:alpha val="43137"/>
                    </a:srgbClr>
                  </a:outerShdw>
                </a:effectLst>
              </a:rPr>
              <a:t> -o del apoderado legal del empleador- y del trabajador, destinándose el original para este último y el duplicado para el empleador.</a:t>
            </a:r>
          </a:p>
          <a:p>
            <a:pPr marL="0" indent="0">
              <a:buNone/>
            </a:pPr>
            <a:endParaRPr lang="es-AR" sz="200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14227905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Autofit/>
          </a:bodyPr>
          <a:lstStyle/>
          <a:p>
            <a:pPr marL="609600" indent="-609600" fontAlgn="auto">
              <a:spcAft>
                <a:spcPts val="0"/>
              </a:spcAft>
              <a:buClr>
                <a:schemeClr val="accent3"/>
              </a:buClr>
              <a:buFont typeface="Wingdings 2"/>
              <a:buNone/>
              <a:defRPr/>
            </a:pPr>
            <a:r>
              <a:rPr lang="es-AR" sz="2000" b="1" smtClean="0">
                <a:solidFill>
                  <a:srgbClr val="FFFF19"/>
                </a:solidFill>
                <a:effectLst>
                  <a:outerShdw blurRad="38100" dist="38100" dir="2700000" algn="tl">
                    <a:srgbClr val="000000">
                      <a:alpha val="43137"/>
                    </a:srgbClr>
                  </a:outerShdw>
                </a:effectLst>
              </a:rPr>
              <a:t>LIBRO DE SUELDOS DIGITAL  - RG (AFIP) 3781</a:t>
            </a:r>
          </a:p>
          <a:p>
            <a:pPr marL="0" indent="0">
              <a:buNone/>
            </a:pPr>
            <a:r>
              <a:rPr lang="es-AR" sz="2000" b="1" smtClean="0">
                <a:solidFill>
                  <a:srgbClr val="00FFCC"/>
                </a:solidFill>
                <a:effectLst>
                  <a:outerShdw blurRad="38100" dist="38100" dir="2700000" algn="tl">
                    <a:srgbClr val="000000">
                      <a:alpha val="43137"/>
                    </a:srgbClr>
                  </a:outerShdw>
                </a:effectLst>
              </a:rPr>
              <a:t>CERTIFICADO DE TRABAJO ART. 80 LCT</a:t>
            </a:r>
          </a:p>
          <a:p>
            <a:pPr marL="0" indent="0">
              <a:buNone/>
            </a:pPr>
            <a:r>
              <a:rPr lang="es-AR" sz="2000" b="1" smtClean="0">
                <a:solidFill>
                  <a:srgbClr val="FFC000"/>
                </a:solidFill>
                <a:effectLst>
                  <a:outerShdw blurRad="38100" dist="38100" dir="2700000" algn="tl">
                    <a:srgbClr val="000000">
                      <a:alpha val="43137"/>
                    </a:srgbClr>
                  </a:outerShdw>
                </a:effectLst>
              </a:rPr>
              <a:t>PERIODOS ANTERIORES A JUNIO 1994</a:t>
            </a:r>
            <a:endParaRPr lang="es-AR" sz="2000" b="1">
              <a:solidFill>
                <a:srgbClr val="FFC000"/>
              </a:solidFill>
              <a:effectLst>
                <a:outerShdw blurRad="38100" dist="38100" dir="2700000" algn="tl">
                  <a:srgbClr val="000000">
                    <a:alpha val="43137"/>
                  </a:srgbClr>
                </a:outerShdw>
              </a:effectLst>
            </a:endParaRPr>
          </a:p>
          <a:p>
            <a:pPr marL="0" indent="0">
              <a:buNone/>
            </a:pPr>
            <a:endParaRPr lang="es-AR" sz="2000" smtClean="0">
              <a:effectLst>
                <a:outerShdw blurRad="38100" dist="38100" dir="2700000" algn="tl">
                  <a:srgbClr val="000000">
                    <a:alpha val="43137"/>
                  </a:srgbClr>
                </a:outerShdw>
              </a:effectLst>
            </a:endParaRPr>
          </a:p>
          <a:p>
            <a:pPr marL="0" indent="0">
              <a:buNone/>
            </a:pPr>
            <a:endParaRPr lang="es-AR" sz="2000">
              <a:effectLst>
                <a:outerShdw blurRad="38100" dist="38100" dir="2700000" algn="tl">
                  <a:srgbClr val="000000">
                    <a:alpha val="43137"/>
                  </a:srgbClr>
                </a:outerShdw>
              </a:effectLst>
            </a:endParaRPr>
          </a:p>
          <a:p>
            <a:pPr marL="0" indent="0">
              <a:buNone/>
            </a:pPr>
            <a:r>
              <a:rPr lang="es-AR" sz="2000" b="1" smtClean="0">
                <a:solidFill>
                  <a:srgbClr val="00FF99"/>
                </a:solidFill>
                <a:effectLst>
                  <a:outerShdw blurRad="38100" dist="38100" dir="2700000" algn="tl">
                    <a:srgbClr val="000000">
                      <a:alpha val="43137"/>
                    </a:srgbClr>
                  </a:outerShdw>
                </a:effectLst>
              </a:rPr>
              <a:t>Art</a:t>
            </a:r>
            <a:r>
              <a:rPr lang="es-AR" sz="2000" b="1">
                <a:solidFill>
                  <a:srgbClr val="00FF99"/>
                </a:solidFill>
                <a:effectLst>
                  <a:outerShdw blurRad="38100" dist="38100" dir="2700000" algn="tl">
                    <a:srgbClr val="000000">
                      <a:alpha val="43137"/>
                    </a:srgbClr>
                  </a:outerShdw>
                </a:effectLst>
              </a:rPr>
              <a:t>. 13 - </a:t>
            </a:r>
            <a:r>
              <a:rPr lang="es-AR" sz="2000">
                <a:effectLst>
                  <a:outerShdw blurRad="38100" dist="38100" dir="2700000" algn="tl">
                    <a:srgbClr val="000000">
                      <a:alpha val="43137"/>
                    </a:srgbClr>
                  </a:outerShdw>
                </a:effectLst>
              </a:rPr>
              <a:t>En caso que</a:t>
            </a:r>
            <a:r>
              <a:rPr lang="es-AR" sz="2000" b="1">
                <a:solidFill>
                  <a:srgbClr val="00FF00"/>
                </a:solidFill>
                <a:effectLst>
                  <a:outerShdw blurRad="38100" dist="38100" dir="2700000" algn="tl">
                    <a:srgbClr val="000000">
                      <a:alpha val="43137"/>
                    </a:srgbClr>
                  </a:outerShdw>
                </a:effectLst>
              </a:rPr>
              <a:t> la certificación comprenda períodos hasta el mes de junio de 1994, </a:t>
            </a:r>
            <a:r>
              <a:rPr lang="es-AR" sz="2000">
                <a:effectLst>
                  <a:outerShdw blurRad="38100" dist="38100" dir="2700000" algn="tl">
                    <a:srgbClr val="000000">
                      <a:alpha val="43137"/>
                    </a:srgbClr>
                  </a:outerShdw>
                </a:effectLst>
              </a:rPr>
              <a:t>inclusive, </a:t>
            </a:r>
            <a:r>
              <a:rPr lang="es-AR" sz="2000" b="1">
                <a:solidFill>
                  <a:srgbClr val="FFFF01"/>
                </a:solidFill>
                <a:effectLst>
                  <a:outerShdw blurRad="38100" dist="38100" dir="2700000" algn="tl">
                    <a:srgbClr val="000000">
                      <a:alpha val="43137"/>
                    </a:srgbClr>
                  </a:outerShdw>
                </a:effectLst>
              </a:rPr>
              <a:t>por tales períodos el certificado emitido por el sistema se complementará con otra constancia de iguales características y datos, confeccionada por el empleador de acuerdo con los registros que obren en el libro de sueldos y jornales </a:t>
            </a:r>
            <a:r>
              <a:rPr lang="es-AR" sz="2000">
                <a:effectLst>
                  <a:outerShdw blurRad="38100" dist="38100" dir="2700000" algn="tl">
                    <a:srgbClr val="000000">
                      <a:alpha val="43137"/>
                    </a:srgbClr>
                  </a:outerShdw>
                </a:effectLst>
              </a:rPr>
              <a:t>que este último hubiere utilizado en los períodos involucrados.</a:t>
            </a: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5897171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Autofit/>
          </a:bodyPr>
          <a:lstStyle/>
          <a:p>
            <a:pPr marL="609600" indent="-609600" fontAlgn="auto">
              <a:spcAft>
                <a:spcPts val="0"/>
              </a:spcAft>
              <a:buClr>
                <a:schemeClr val="accent3"/>
              </a:buClr>
              <a:buFont typeface="Wingdings 2"/>
              <a:buNone/>
              <a:defRPr/>
            </a:pPr>
            <a:r>
              <a:rPr lang="es-AR" sz="2000" b="1" smtClean="0">
                <a:solidFill>
                  <a:srgbClr val="FFFF19"/>
                </a:solidFill>
                <a:effectLst>
                  <a:outerShdw blurRad="38100" dist="38100" dir="2700000" algn="tl">
                    <a:srgbClr val="000000">
                      <a:alpha val="43137"/>
                    </a:srgbClr>
                  </a:outerShdw>
                </a:effectLst>
              </a:rPr>
              <a:t>LIBRO DE SUELDOS DIGITAL  - RG (AFIP) 3781</a:t>
            </a:r>
          </a:p>
          <a:p>
            <a:pPr marL="0" indent="0">
              <a:buNone/>
            </a:pPr>
            <a:endParaRPr lang="es-AR" sz="2000">
              <a:effectLst>
                <a:outerShdw blurRad="38100" dist="38100" dir="2700000" algn="tl">
                  <a:srgbClr val="000000">
                    <a:alpha val="43137"/>
                  </a:srgbClr>
                </a:outerShdw>
              </a:effectLst>
            </a:endParaRPr>
          </a:p>
          <a:p>
            <a:pPr marL="0" indent="0">
              <a:buNone/>
            </a:pPr>
            <a:r>
              <a:rPr lang="es-AR" sz="2000" b="1" smtClean="0">
                <a:solidFill>
                  <a:srgbClr val="FFC000"/>
                </a:solidFill>
                <a:effectLst>
                  <a:outerShdw blurRad="38100" dist="38100" dir="2700000" algn="tl">
                    <a:srgbClr val="000000">
                      <a:alpha val="43137"/>
                    </a:srgbClr>
                  </a:outerShdw>
                </a:effectLst>
              </a:rPr>
              <a:t>PUESTA A DISPOSICION DEL MTESS</a:t>
            </a:r>
            <a:endParaRPr lang="es-AR" sz="2000" b="1">
              <a:solidFill>
                <a:srgbClr val="FFC000"/>
              </a:solidFill>
              <a:effectLst>
                <a:outerShdw blurRad="38100" dist="38100" dir="2700000" algn="tl">
                  <a:srgbClr val="000000">
                    <a:alpha val="43137"/>
                  </a:srgbClr>
                </a:outerShdw>
              </a:effectLst>
            </a:endParaRPr>
          </a:p>
          <a:p>
            <a:pPr marL="0" indent="0">
              <a:buNone/>
            </a:pPr>
            <a:r>
              <a:rPr lang="es-AR" sz="2000" b="1" smtClean="0">
                <a:solidFill>
                  <a:srgbClr val="00FFCC"/>
                </a:solidFill>
                <a:effectLst>
                  <a:outerShdw blurRad="38100" dist="38100" dir="2700000" algn="tl">
                    <a:srgbClr val="000000">
                      <a:alpha val="43137"/>
                    </a:srgbClr>
                  </a:outerShdw>
                </a:effectLst>
              </a:rPr>
              <a:t>Art</a:t>
            </a:r>
            <a:r>
              <a:rPr lang="es-AR" sz="2000" b="1">
                <a:solidFill>
                  <a:srgbClr val="00FFCC"/>
                </a:solidFill>
                <a:effectLst>
                  <a:outerShdw blurRad="38100" dist="38100" dir="2700000" algn="tl">
                    <a:srgbClr val="000000">
                      <a:alpha val="43137"/>
                    </a:srgbClr>
                  </a:outerShdw>
                </a:effectLst>
              </a:rPr>
              <a:t>. 14 - </a:t>
            </a:r>
            <a:r>
              <a:rPr lang="es-AR" sz="2000">
                <a:effectLst>
                  <a:outerShdw blurRad="38100" dist="38100" dir="2700000" algn="tl">
                    <a:srgbClr val="000000">
                      <a:alpha val="43137"/>
                    </a:srgbClr>
                  </a:outerShdw>
                </a:effectLst>
              </a:rPr>
              <a:t>La totalidad de la información transmitida por los contribuyentes obligados a operar en el sistema de hojas móviles </a:t>
            </a:r>
            <a:r>
              <a:rPr lang="es-AR" sz="2000" b="1">
                <a:solidFill>
                  <a:srgbClr val="FFFF00"/>
                </a:solidFill>
                <a:effectLst>
                  <a:outerShdw blurRad="38100" dist="38100" dir="2700000" algn="tl">
                    <a:srgbClr val="000000">
                      <a:alpha val="43137"/>
                    </a:srgbClr>
                  </a:outerShdw>
                </a:effectLst>
              </a:rPr>
              <a:t>se pondrá a disposición del Ministerio de Trabajo, Empleo y Seguridad Social.</a:t>
            </a:r>
          </a:p>
          <a:p>
            <a:pPr marL="0" indent="0">
              <a:buNone/>
            </a:pPr>
            <a:endParaRPr lang="es-AR" sz="2000" smtClean="0">
              <a:effectLst>
                <a:outerShdw blurRad="38100" dist="38100" dir="2700000" algn="tl">
                  <a:srgbClr val="000000">
                    <a:alpha val="43137"/>
                  </a:srgbClr>
                </a:outerShdw>
              </a:effectLst>
            </a:endParaRPr>
          </a:p>
          <a:p>
            <a:pPr marL="0" indent="0">
              <a:buNone/>
            </a:pPr>
            <a:r>
              <a:rPr lang="es-AR" sz="2000" b="1" smtClean="0">
                <a:solidFill>
                  <a:srgbClr val="FFC000"/>
                </a:solidFill>
                <a:effectLst>
                  <a:outerShdw blurRad="38100" dist="38100" dir="2700000" algn="tl">
                    <a:srgbClr val="000000">
                      <a:alpha val="43137"/>
                    </a:srgbClr>
                  </a:outerShdw>
                </a:effectLst>
              </a:rPr>
              <a:t>DECLARACIÓN JURADA INFORMATIVA</a:t>
            </a:r>
          </a:p>
          <a:p>
            <a:pPr marL="0" indent="0">
              <a:buNone/>
            </a:pPr>
            <a:r>
              <a:rPr lang="es-AR" sz="2000" b="1" smtClean="0">
                <a:solidFill>
                  <a:srgbClr val="00FFCC"/>
                </a:solidFill>
                <a:effectLst>
                  <a:outerShdw blurRad="38100" dist="38100" dir="2700000" algn="tl">
                    <a:srgbClr val="000000">
                      <a:alpha val="43137"/>
                    </a:srgbClr>
                  </a:outerShdw>
                </a:effectLst>
              </a:rPr>
              <a:t>Art</a:t>
            </a:r>
            <a:r>
              <a:rPr lang="es-AR" sz="2000" b="1">
                <a:solidFill>
                  <a:srgbClr val="00FFCC"/>
                </a:solidFill>
                <a:effectLst>
                  <a:outerShdw blurRad="38100" dist="38100" dir="2700000" algn="tl">
                    <a:srgbClr val="000000">
                      <a:alpha val="43137"/>
                    </a:srgbClr>
                  </a:outerShdw>
                </a:effectLst>
              </a:rPr>
              <a:t>. 15 - </a:t>
            </a:r>
            <a:r>
              <a:rPr lang="es-AR" sz="2000">
                <a:effectLst>
                  <a:outerShdw blurRad="38100" dist="38100" dir="2700000" algn="tl">
                    <a:srgbClr val="000000">
                      <a:alpha val="43137"/>
                    </a:srgbClr>
                  </a:outerShdw>
                </a:effectLst>
              </a:rPr>
              <a:t>Los empleadores obligados a la utilización del sistema </a:t>
            </a:r>
            <a:r>
              <a:rPr lang="es-AR" sz="2000" b="1">
                <a:solidFill>
                  <a:srgbClr val="00FF00"/>
                </a:solidFill>
                <a:effectLst>
                  <a:outerShdw blurRad="38100" dist="38100" dir="2700000" algn="tl">
                    <a:srgbClr val="000000">
                      <a:alpha val="43137"/>
                    </a:srgbClr>
                  </a:outerShdw>
                </a:effectLst>
              </a:rPr>
              <a:t>quedan exceptuados de cumplir con el régimen de información dispuesto por la resolución general 3279,</a:t>
            </a:r>
            <a:r>
              <a:rPr lang="es-AR" sz="2000">
                <a:effectLst>
                  <a:outerShdw blurRad="38100" dist="38100" dir="2700000" algn="tl">
                    <a:srgbClr val="000000">
                      <a:alpha val="43137"/>
                    </a:srgbClr>
                  </a:outerShdw>
                </a:effectLst>
              </a:rPr>
              <a:t> relativo a los conceptos no remunerativos incluidos en la retribución de trabajadores en relación de </a:t>
            </a:r>
            <a:r>
              <a:rPr lang="es-AR" sz="2000" smtClean="0">
                <a:effectLst>
                  <a:outerShdw blurRad="38100" dist="38100" dir="2700000" algn="tl">
                    <a:srgbClr val="000000">
                      <a:alpha val="43137"/>
                    </a:srgbClr>
                  </a:outerShdw>
                </a:effectLst>
              </a:rPr>
              <a:t>dependencia.</a:t>
            </a:r>
          </a:p>
          <a:p>
            <a:pPr marL="0" indent="0">
              <a:buNone/>
            </a:pPr>
            <a:endParaRPr lang="es-AR" sz="20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6984611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Autofit/>
          </a:bodyPr>
          <a:lstStyle/>
          <a:p>
            <a:pPr marL="609600" indent="-609600" fontAlgn="auto">
              <a:spcAft>
                <a:spcPts val="0"/>
              </a:spcAft>
              <a:buClr>
                <a:schemeClr val="accent3"/>
              </a:buClr>
              <a:buFont typeface="Wingdings 2"/>
              <a:buNone/>
              <a:defRPr/>
            </a:pPr>
            <a:r>
              <a:rPr lang="es-AR" sz="2000" b="1" smtClean="0">
                <a:solidFill>
                  <a:srgbClr val="FFFF19"/>
                </a:solidFill>
                <a:effectLst>
                  <a:outerShdw blurRad="38100" dist="38100" dir="2700000" algn="tl">
                    <a:srgbClr val="000000">
                      <a:alpha val="43137"/>
                    </a:srgbClr>
                  </a:outerShdw>
                </a:effectLst>
              </a:rPr>
              <a:t>LIBRO DE SUELDOS DIGITAL  - RG (AFIP) 3781</a:t>
            </a:r>
          </a:p>
          <a:p>
            <a:pPr marL="0" indent="0">
              <a:buNone/>
            </a:pPr>
            <a:endParaRPr lang="es-AR" sz="2000">
              <a:effectLst>
                <a:outerShdw blurRad="38100" dist="38100" dir="2700000" algn="tl">
                  <a:srgbClr val="000000">
                    <a:alpha val="43137"/>
                  </a:srgbClr>
                </a:outerShdw>
              </a:effectLst>
            </a:endParaRPr>
          </a:p>
          <a:p>
            <a:pPr marL="0" indent="0">
              <a:buNone/>
            </a:pPr>
            <a:endParaRPr lang="es-AR" sz="2000" smtClean="0">
              <a:effectLst>
                <a:outerShdw blurRad="38100" dist="38100" dir="2700000" algn="tl">
                  <a:srgbClr val="000000">
                    <a:alpha val="43137"/>
                  </a:srgbClr>
                </a:outerShdw>
              </a:effectLst>
            </a:endParaRPr>
          </a:p>
          <a:p>
            <a:pPr marL="0" indent="0">
              <a:buNone/>
            </a:pPr>
            <a:r>
              <a:rPr lang="es-AR" sz="2000" b="1" smtClean="0">
                <a:solidFill>
                  <a:srgbClr val="FFC000"/>
                </a:solidFill>
                <a:effectLst>
                  <a:outerShdw blurRad="38100" dist="38100" dir="2700000" algn="tl">
                    <a:srgbClr val="000000">
                      <a:alpha val="43137"/>
                    </a:srgbClr>
                  </a:outerShdw>
                </a:effectLst>
              </a:rPr>
              <a:t>SANCIONES</a:t>
            </a:r>
            <a:endParaRPr lang="es-AR" sz="2000" b="1">
              <a:solidFill>
                <a:srgbClr val="FFC000"/>
              </a:solidFill>
              <a:effectLst>
                <a:outerShdw blurRad="38100" dist="38100" dir="2700000" algn="tl">
                  <a:srgbClr val="000000">
                    <a:alpha val="43137"/>
                  </a:srgbClr>
                </a:outerShdw>
              </a:effectLst>
            </a:endParaRPr>
          </a:p>
          <a:p>
            <a:pPr marL="0" indent="0">
              <a:buNone/>
            </a:pPr>
            <a:r>
              <a:rPr lang="es-AR" sz="2000" b="1" smtClean="0">
                <a:solidFill>
                  <a:srgbClr val="00FF99"/>
                </a:solidFill>
                <a:effectLst>
                  <a:outerShdw blurRad="38100" dist="38100" dir="2700000" algn="tl">
                    <a:srgbClr val="000000">
                      <a:alpha val="43137"/>
                    </a:srgbClr>
                  </a:outerShdw>
                </a:effectLst>
              </a:rPr>
              <a:t>Art</a:t>
            </a:r>
            <a:r>
              <a:rPr lang="es-AR" sz="2000" b="1">
                <a:solidFill>
                  <a:srgbClr val="00FF99"/>
                </a:solidFill>
                <a:effectLst>
                  <a:outerShdw blurRad="38100" dist="38100" dir="2700000" algn="tl">
                    <a:srgbClr val="000000">
                      <a:alpha val="43137"/>
                    </a:srgbClr>
                  </a:outerShdw>
                </a:effectLst>
              </a:rPr>
              <a:t>. 16 - </a:t>
            </a:r>
            <a:r>
              <a:rPr lang="es-AR" sz="2000">
                <a:effectLst>
                  <a:outerShdw blurRad="38100" dist="38100" dir="2700000" algn="tl">
                    <a:srgbClr val="000000">
                      <a:alpha val="43137"/>
                    </a:srgbClr>
                  </a:outerShdw>
                </a:effectLst>
              </a:rPr>
              <a:t>Ante el incumplimiento a las obligaciones que se disponen por la presente, esta Administración Federal </a:t>
            </a:r>
            <a:r>
              <a:rPr lang="es-AR" sz="2000" b="1">
                <a:solidFill>
                  <a:srgbClr val="00FFFF"/>
                </a:solidFill>
                <a:effectLst>
                  <a:outerShdw blurRad="38100" dist="38100" dir="2700000" algn="tl">
                    <a:srgbClr val="000000">
                      <a:alpha val="43137"/>
                    </a:srgbClr>
                  </a:outerShdw>
                </a:effectLst>
              </a:rPr>
              <a:t>aplicará las sanciones previstas en la ley 11683,</a:t>
            </a:r>
            <a:r>
              <a:rPr lang="es-AR" sz="2000">
                <a:effectLst>
                  <a:outerShdw blurRad="38100" dist="38100" dir="2700000" algn="tl">
                    <a:srgbClr val="000000">
                      <a:alpha val="43137"/>
                    </a:srgbClr>
                  </a:outerShdw>
                </a:effectLst>
              </a:rPr>
              <a:t> texto ordenado en 1998 y sus modificaciones </a:t>
            </a:r>
            <a:r>
              <a:rPr lang="es-AR" sz="2000" b="1">
                <a:solidFill>
                  <a:srgbClr val="FFFF00"/>
                </a:solidFill>
                <a:effectLst>
                  <a:outerShdw blurRad="38100" dist="38100" dir="2700000" algn="tl">
                    <a:srgbClr val="000000">
                      <a:alpha val="43137"/>
                    </a:srgbClr>
                  </a:outerShdw>
                </a:effectLst>
              </a:rPr>
              <a:t>y la resolución general 1566</a:t>
            </a:r>
            <a:r>
              <a:rPr lang="es-AR" sz="2000">
                <a:effectLst>
                  <a:outerShdw blurRad="38100" dist="38100" dir="2700000" algn="tl">
                    <a:srgbClr val="000000">
                      <a:alpha val="43137"/>
                    </a:srgbClr>
                  </a:outerShdw>
                </a:effectLst>
              </a:rPr>
              <a:t> texto sustituido en 2010 y sus modificatorias, sin perjuicio de las demás sanciones que pudieren corresponder.</a:t>
            </a: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335141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rmAutofit lnSpcReduction="10000"/>
          </a:bodyPr>
          <a:lstStyle/>
          <a:p>
            <a:pPr marL="609600" indent="-60960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LIBRO DE SUELDOS DIGITAL  - LEY DE CONTRATO DE TRABAJO</a:t>
            </a:r>
          </a:p>
          <a:p>
            <a:pPr marL="0" indent="0">
              <a:buNone/>
            </a:pPr>
            <a:r>
              <a:rPr lang="es-AR" sz="1800" b="1">
                <a:solidFill>
                  <a:srgbClr val="00FF00"/>
                </a:solidFill>
                <a:effectLst>
                  <a:outerShdw blurRad="38100" dist="38100" dir="2700000" algn="tl">
                    <a:srgbClr val="000000">
                      <a:alpha val="43137"/>
                    </a:srgbClr>
                  </a:outerShdw>
                </a:effectLst>
              </a:rPr>
              <a:t>LIBRO ESPECIAL. FORMALIDADES. PROHI BICIONES </a:t>
            </a:r>
          </a:p>
          <a:p>
            <a:pPr marL="0" indent="0">
              <a:buNone/>
            </a:pPr>
            <a:endParaRPr lang="es-AR" sz="1800" smtClean="0">
              <a:effectLst>
                <a:outerShdw blurRad="38100" dist="38100" dir="2700000" algn="tl">
                  <a:srgbClr val="000000">
                    <a:alpha val="43137"/>
                  </a:srgbClr>
                </a:outerShdw>
              </a:effectLst>
            </a:endParaRPr>
          </a:p>
          <a:p>
            <a:pPr marL="0" indent="0">
              <a:buNone/>
            </a:pPr>
            <a:r>
              <a:rPr lang="es-ES" sz="1800" b="1" u="sng" smtClean="0">
                <a:solidFill>
                  <a:srgbClr val="FFC000"/>
                </a:solidFill>
                <a:effectLst>
                  <a:outerShdw blurRad="38100" dist="38100" dir="2700000" algn="tl">
                    <a:srgbClr val="000000">
                      <a:alpha val="43137"/>
                    </a:srgbClr>
                  </a:outerShdw>
                </a:effectLst>
              </a:rPr>
              <a:t>REGISTRACIÓN LABORAL. ART. 7º DE LA LEY 24.013</a:t>
            </a:r>
          </a:p>
          <a:p>
            <a:pPr marL="0" indent="0">
              <a:buNone/>
            </a:pPr>
            <a:endParaRPr lang="es-ES" sz="1800">
              <a:effectLst>
                <a:outerShdw blurRad="38100" dist="38100" dir="2700000" algn="tl">
                  <a:srgbClr val="000000">
                    <a:alpha val="43137"/>
                  </a:srgbClr>
                </a:outerShdw>
              </a:effectLst>
            </a:endParaRPr>
          </a:p>
          <a:p>
            <a:pPr marL="0" indent="0">
              <a:buNone/>
            </a:pPr>
            <a:r>
              <a:rPr lang="es-ES" sz="1800">
                <a:effectLst>
                  <a:outerShdw blurRad="38100" dist="38100" dir="2700000" algn="tl">
                    <a:srgbClr val="000000">
                      <a:alpha val="43137"/>
                    </a:srgbClr>
                  </a:outerShdw>
                </a:effectLst>
              </a:rPr>
              <a:t>Se entiende que la </a:t>
            </a:r>
            <a:r>
              <a:rPr lang="es-ES" sz="1800" b="1">
                <a:solidFill>
                  <a:srgbClr val="FFFF19"/>
                </a:solidFill>
                <a:effectLst>
                  <a:outerShdw blurRad="38100" dist="38100" dir="2700000" algn="tl">
                    <a:srgbClr val="000000">
                      <a:alpha val="43137"/>
                    </a:srgbClr>
                  </a:outerShdw>
                </a:effectLst>
              </a:rPr>
              <a:t>relación o contrato de trabajo ha sido registrada </a:t>
            </a:r>
            <a:r>
              <a:rPr lang="es-ES" sz="1800">
                <a:effectLst>
                  <a:outerShdw blurRad="38100" dist="38100" dir="2700000" algn="tl">
                    <a:srgbClr val="000000">
                      <a:alpha val="43137"/>
                    </a:srgbClr>
                  </a:outerShdw>
                </a:effectLst>
              </a:rPr>
              <a:t>cuando el empleador hubiese cumplido con las siguientes pautas: </a:t>
            </a:r>
          </a:p>
          <a:p>
            <a:pPr marL="0" indent="0">
              <a:buNone/>
            </a:pPr>
            <a:r>
              <a:rPr lang="es-ES" sz="1800">
                <a:effectLst>
                  <a:outerShdw blurRad="38100" dist="38100" dir="2700000" algn="tl">
                    <a:srgbClr val="000000">
                      <a:alpha val="43137"/>
                    </a:srgbClr>
                  </a:outerShdw>
                </a:effectLst>
              </a:rPr>
              <a:t>a) Registración en el libro especial del artículo 52 de LCT, o en la documentación laboral que haga sus veces, según lo previsto en los regímenes jurídicos particulares;</a:t>
            </a:r>
          </a:p>
          <a:p>
            <a:pPr marL="0" indent="0">
              <a:buNone/>
            </a:pPr>
            <a:r>
              <a:rPr lang="es-ES" sz="1800">
                <a:effectLst>
                  <a:outerShdw blurRad="38100" dist="38100" dir="2700000" algn="tl">
                    <a:srgbClr val="000000">
                      <a:alpha val="43137"/>
                    </a:srgbClr>
                  </a:outerShdw>
                </a:effectLst>
              </a:rPr>
              <a:t>b) La inscripción del empleador y la afiliación del trabajador a los distintos subsistemas de la seguridad social. </a:t>
            </a:r>
          </a:p>
          <a:p>
            <a:pPr marL="0" indent="0">
              <a:buNone/>
            </a:pPr>
            <a:r>
              <a:rPr lang="es-ES" sz="1800">
                <a:effectLst>
                  <a:outerShdw blurRad="38100" dist="38100" dir="2700000" algn="tl">
                    <a:srgbClr val="000000">
                      <a:alpha val="43137"/>
                    </a:srgbClr>
                  </a:outerShdw>
                </a:effectLst>
              </a:rPr>
              <a:t>Las relaciones laborales que no cumplieren con los requisitos fijados en los incisos precedentes se considerarán no registradas. </a:t>
            </a:r>
          </a:p>
          <a:p>
            <a:pPr marL="609600" indent="-609600" fontAlgn="auto">
              <a:spcAft>
                <a:spcPts val="0"/>
              </a:spcAft>
              <a:buClr>
                <a:schemeClr val="accent3"/>
              </a:buClr>
              <a:buFont typeface="Wingdings 2"/>
              <a:buNone/>
              <a:defRPr/>
            </a:pPr>
            <a:endParaRPr lang="es-AR" sz="1800" b="1" smtClean="0">
              <a:solidFill>
                <a:srgbClr val="FFFF19"/>
              </a:solidFill>
              <a:effectLst>
                <a:outerShdw blurRad="38100" dist="38100" dir="2700000" algn="tl">
                  <a:srgbClr val="000000">
                    <a:alpha val="43137"/>
                  </a:srgbClr>
                </a:outerShdw>
              </a:effectLst>
            </a:endParaRPr>
          </a:p>
          <a:p>
            <a:pPr marL="0" indent="0">
              <a:buNone/>
              <a:defRPr/>
            </a:pPr>
            <a:r>
              <a:rPr lang="es-ES" sz="1800" b="1" smtClean="0">
                <a:solidFill>
                  <a:schemeClr val="accent4">
                    <a:lumMod val="60000"/>
                    <a:lumOff val="40000"/>
                  </a:schemeClr>
                </a:solidFill>
                <a:effectLst>
                  <a:outerShdw blurRad="38100" dist="38100" dir="2700000" algn="tl">
                    <a:srgbClr val="000000">
                      <a:alpha val="43137"/>
                    </a:srgbClr>
                  </a:outerShdw>
                </a:effectLst>
              </a:rPr>
              <a:t>Código </a:t>
            </a:r>
            <a:r>
              <a:rPr lang="es-ES" sz="1800" b="1">
                <a:solidFill>
                  <a:schemeClr val="accent4">
                    <a:lumMod val="60000"/>
                    <a:lumOff val="40000"/>
                  </a:schemeClr>
                </a:solidFill>
                <a:effectLst>
                  <a:outerShdw blurRad="38100" dist="38100" dir="2700000" algn="tl">
                    <a:srgbClr val="000000">
                      <a:alpha val="43137"/>
                    </a:srgbClr>
                  </a:outerShdw>
                </a:effectLst>
              </a:rPr>
              <a:t>Civil y Comercial Ley 26.994</a:t>
            </a:r>
            <a:r>
              <a:rPr lang="es-ES" sz="1800">
                <a:solidFill>
                  <a:schemeClr val="accent4">
                    <a:lumMod val="60000"/>
                    <a:lumOff val="40000"/>
                  </a:schemeClr>
                </a:solidFill>
                <a:effectLst>
                  <a:outerShdw blurRad="38100" dist="38100" dir="2700000" algn="tl">
                    <a:srgbClr val="000000">
                      <a:alpha val="43137"/>
                    </a:srgbClr>
                  </a:outerShdw>
                </a:effectLst>
              </a:rPr>
              <a:t>. </a:t>
            </a:r>
            <a:r>
              <a:rPr lang="es-ES" sz="1800">
                <a:effectLst>
                  <a:outerShdw blurRad="38100" dist="38100" dir="2700000" algn="tl">
                    <a:srgbClr val="000000">
                      <a:alpha val="43137"/>
                    </a:srgbClr>
                  </a:outerShdw>
                </a:effectLst>
              </a:rPr>
              <a:t>Libro I. Parte General. Título IV. Hechos y </a:t>
            </a:r>
            <a:endParaRPr lang="es-ES" sz="1800" smtClean="0">
              <a:effectLst>
                <a:outerShdw blurRad="38100" dist="38100" dir="2700000" algn="tl">
                  <a:srgbClr val="000000">
                    <a:alpha val="43137"/>
                  </a:srgbClr>
                </a:outerShdw>
              </a:effectLst>
            </a:endParaRPr>
          </a:p>
          <a:p>
            <a:pPr marL="0" indent="0">
              <a:buNone/>
              <a:defRPr/>
            </a:pPr>
            <a:r>
              <a:rPr lang="es-ES" sz="1800" smtClean="0">
                <a:effectLst>
                  <a:outerShdw blurRad="38100" dist="38100" dir="2700000" algn="tl">
                    <a:srgbClr val="000000">
                      <a:alpha val="43137"/>
                    </a:srgbClr>
                  </a:outerShdw>
                </a:effectLst>
              </a:rPr>
              <a:t>Actos </a:t>
            </a:r>
            <a:r>
              <a:rPr lang="es-ES" sz="1800">
                <a:effectLst>
                  <a:outerShdw blurRad="38100" dist="38100" dir="2700000" algn="tl">
                    <a:srgbClr val="000000">
                      <a:alpha val="43137"/>
                    </a:srgbClr>
                  </a:outerShdw>
                </a:effectLst>
              </a:rPr>
              <a:t>Jurídicos. Capítulo 5. Sección 7ª Contabilidad y Estados Contables. Artículos 320 a 331 </a:t>
            </a:r>
          </a:p>
          <a:p>
            <a:pPr marL="609600" indent="-609600" fontAlgn="auto">
              <a:spcAft>
                <a:spcPts val="0"/>
              </a:spcAft>
              <a:buClr>
                <a:schemeClr val="accent3"/>
              </a:buClr>
              <a:buFont typeface="Wingdings 2"/>
              <a:buNone/>
              <a:defRPr/>
            </a:pPr>
            <a:endParaRPr lang="es-AR" sz="1800" b="1" smtClean="0">
              <a:solidFill>
                <a:srgbClr val="FFFF19"/>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240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8698712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rmAutofit/>
          </a:bodyPr>
          <a:lstStyle/>
          <a:p>
            <a:pPr marL="609600" indent="-609600" fontAlgn="auto">
              <a:spcAft>
                <a:spcPts val="0"/>
              </a:spcAft>
              <a:buClr>
                <a:schemeClr val="accent3"/>
              </a:buClr>
              <a:buFont typeface="Wingdings 2"/>
              <a:buNone/>
              <a:defRPr/>
            </a:pPr>
            <a:r>
              <a:rPr lang="es-AR" sz="2000" b="1" smtClean="0">
                <a:solidFill>
                  <a:srgbClr val="FFFF19"/>
                </a:solidFill>
                <a:effectLst>
                  <a:outerShdw blurRad="38100" dist="38100" dir="2700000" algn="tl">
                    <a:srgbClr val="000000">
                      <a:alpha val="43137"/>
                    </a:srgbClr>
                  </a:outerShdw>
                </a:effectLst>
              </a:rPr>
              <a:t>LIBRO DE SUELDOS DIGITAL  - RG (AFIP) 3781</a:t>
            </a:r>
          </a:p>
          <a:p>
            <a:pPr marL="0" indent="0">
              <a:buNone/>
            </a:pPr>
            <a:endParaRPr lang="es-AR" sz="2000">
              <a:effectLst>
                <a:outerShdw blurRad="38100" dist="38100" dir="2700000" algn="tl">
                  <a:srgbClr val="000000">
                    <a:alpha val="43137"/>
                  </a:srgbClr>
                </a:outerShdw>
              </a:effectLst>
            </a:endParaRPr>
          </a:p>
          <a:p>
            <a:pPr marL="0" indent="0">
              <a:buNone/>
            </a:pPr>
            <a:r>
              <a:rPr lang="es-AR" sz="2000" b="1">
                <a:solidFill>
                  <a:srgbClr val="00FFFF"/>
                </a:solidFill>
                <a:effectLst>
                  <a:outerShdw blurRad="38100" dist="38100" dir="2700000" algn="tl">
                    <a:srgbClr val="000000">
                      <a:alpha val="43137"/>
                    </a:srgbClr>
                  </a:outerShdw>
                </a:effectLst>
              </a:rPr>
              <a:t>BO: </a:t>
            </a:r>
            <a:r>
              <a:rPr lang="es-AR" sz="2000" smtClean="0">
                <a:effectLst>
                  <a:outerShdw blurRad="38100" dist="38100" dir="2700000" algn="tl">
                    <a:srgbClr val="000000">
                      <a:alpha val="43137"/>
                    </a:srgbClr>
                  </a:outerShdw>
                </a:effectLst>
              </a:rPr>
              <a:t>30/6/2015</a:t>
            </a:r>
          </a:p>
          <a:p>
            <a:pPr marL="0" indent="0">
              <a:buNone/>
            </a:pPr>
            <a:r>
              <a:rPr lang="es-AR" sz="2000" b="1">
                <a:solidFill>
                  <a:srgbClr val="FFFF01"/>
                </a:solidFill>
                <a:effectLst>
                  <a:outerShdw blurRad="38100" dist="38100" dir="2700000" algn="tl">
                    <a:srgbClr val="000000">
                      <a:alpha val="43137"/>
                    </a:srgbClr>
                  </a:outerShdw>
                </a:effectLst>
              </a:rPr>
              <a:t>Vigencia: </a:t>
            </a:r>
            <a:r>
              <a:rPr lang="es-AR" sz="2000">
                <a:effectLst>
                  <a:outerShdw blurRad="38100" dist="38100" dir="2700000" algn="tl">
                    <a:srgbClr val="000000">
                      <a:alpha val="43137"/>
                    </a:srgbClr>
                  </a:outerShdw>
                </a:effectLst>
              </a:rPr>
              <a:t>30/6/2015</a:t>
            </a:r>
          </a:p>
          <a:p>
            <a:pPr marL="0" indent="0">
              <a:buNone/>
            </a:pPr>
            <a:r>
              <a:rPr lang="es-AR" sz="2000" b="1">
                <a:solidFill>
                  <a:srgbClr val="FF9900"/>
                </a:solidFill>
                <a:effectLst>
                  <a:outerShdw blurRad="38100" dist="38100" dir="2700000" algn="tl">
                    <a:srgbClr val="000000">
                      <a:alpha val="43137"/>
                    </a:srgbClr>
                  </a:outerShdw>
                </a:effectLst>
              </a:rPr>
              <a:t>Aplicación: </a:t>
            </a:r>
            <a:endParaRPr lang="es-AR" sz="2000" b="1" smtClean="0">
              <a:solidFill>
                <a:srgbClr val="FF9900"/>
              </a:solidFill>
              <a:effectLst>
                <a:outerShdw blurRad="38100" dist="38100" dir="2700000" algn="tl">
                  <a:srgbClr val="000000">
                    <a:alpha val="43137"/>
                  </a:srgbClr>
                </a:outerShdw>
              </a:effectLst>
            </a:endParaRPr>
          </a:p>
          <a:p>
            <a:pPr marL="0" indent="0">
              <a:buNone/>
            </a:pPr>
            <a:r>
              <a:rPr lang="es-AR" sz="2000" b="1" smtClean="0">
                <a:solidFill>
                  <a:srgbClr val="00FFFF"/>
                </a:solidFill>
                <a:effectLst>
                  <a:outerShdw blurRad="38100" dist="38100" dir="2700000" algn="tl">
                    <a:srgbClr val="000000">
                      <a:alpha val="43137"/>
                    </a:srgbClr>
                  </a:outerShdw>
                </a:effectLst>
              </a:rPr>
              <a:t>a</a:t>
            </a:r>
            <a:r>
              <a:rPr lang="es-AR" sz="2000" b="1">
                <a:solidFill>
                  <a:srgbClr val="00FFFF"/>
                </a:solidFill>
                <a:effectLst>
                  <a:outerShdw blurRad="38100" dist="38100" dir="2700000" algn="tl">
                    <a:srgbClr val="000000">
                      <a:alpha val="43137"/>
                    </a:srgbClr>
                  </a:outerShdw>
                </a:effectLst>
              </a:rPr>
              <a:t>) Emisión de hojas móviles </a:t>
            </a:r>
            <a:r>
              <a:rPr lang="es-AR" sz="2000">
                <a:effectLst>
                  <a:outerShdw blurRad="38100" dist="38100" dir="2700000" algn="tl">
                    <a:srgbClr val="000000">
                      <a:alpha val="43137"/>
                    </a:srgbClr>
                  </a:outerShdw>
                </a:effectLst>
              </a:rPr>
              <a:t>-art. 52 de la L. 20744, t.o. en 1976 y sus modificaciones-: a partir de la fecha que se indique en la notificación que este Organismo efectuará en forma particular a cada empleador o, desde el momento que lo disponga una resolución general cuando se incluyan en forma masiva empleadores de determinadas actividades, sectores y/o jurisdicciones provinciales.</a:t>
            </a:r>
          </a:p>
          <a:p>
            <a:pPr marL="0" indent="0">
              <a:buNone/>
            </a:pPr>
            <a:endParaRPr lang="es-AR" sz="2000" smtClean="0">
              <a:effectLst>
                <a:outerShdw blurRad="38100" dist="38100" dir="2700000" algn="tl">
                  <a:srgbClr val="000000">
                    <a:alpha val="43137"/>
                  </a:srgbClr>
                </a:outerShdw>
              </a:effectLst>
            </a:endParaRPr>
          </a:p>
          <a:p>
            <a:pPr marL="0" indent="0">
              <a:buNone/>
            </a:pPr>
            <a:r>
              <a:rPr lang="es-AR" sz="2000" b="1" smtClean="0">
                <a:solidFill>
                  <a:srgbClr val="00FF99"/>
                </a:solidFill>
                <a:effectLst>
                  <a:outerShdw blurRad="38100" dist="38100" dir="2700000" algn="tl">
                    <a:srgbClr val="000000">
                      <a:alpha val="43137"/>
                    </a:srgbClr>
                  </a:outerShdw>
                </a:effectLst>
              </a:rPr>
              <a:t>b</a:t>
            </a:r>
            <a:r>
              <a:rPr lang="es-AR" sz="2000" b="1">
                <a:solidFill>
                  <a:srgbClr val="00FF99"/>
                </a:solidFill>
                <a:effectLst>
                  <a:outerShdw blurRad="38100" dist="38100" dir="2700000" algn="tl">
                    <a:srgbClr val="000000">
                      <a:alpha val="43137"/>
                    </a:srgbClr>
                  </a:outerShdw>
                </a:effectLst>
              </a:rPr>
              <a:t>) Emisión del certificado de trabajo </a:t>
            </a:r>
            <a:r>
              <a:rPr lang="es-AR" sz="2000">
                <a:effectLst>
                  <a:outerShdw blurRad="38100" dist="38100" dir="2700000" algn="tl">
                    <a:srgbClr val="000000">
                      <a:alpha val="43137"/>
                    </a:srgbClr>
                  </a:outerShdw>
                </a:effectLst>
              </a:rPr>
              <a:t>-art. 80 de la L. 20744, t.o. en 1976 y sus modificaciones-: a partir de la fecha prevista en el inciso b) del artículo 7 de la resolución general 3669.</a:t>
            </a:r>
          </a:p>
          <a:p>
            <a:endParaRPr lang="es-AR" sz="1600"/>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5542615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81000"/>
            <a:ext cx="7772400" cy="685800"/>
          </a:xfrm>
        </p:spPr>
        <p:txBody>
          <a:bodyPr/>
          <a:lstStyle/>
          <a:p>
            <a:pPr eaLnBrk="1" hangingPunct="1">
              <a:defRPr/>
            </a:pPr>
            <a:r>
              <a:rPr lang="es-AR" sz="3600" b="1" smtClean="0"/>
              <a:t> </a:t>
            </a:r>
            <a:endParaRPr lang="en-US" sz="3600" b="1" smtClean="0"/>
          </a:p>
        </p:txBody>
      </p:sp>
      <p:sp>
        <p:nvSpPr>
          <p:cNvPr id="4099" name="Rectangle 3"/>
          <p:cNvSpPr>
            <a:spLocks noGrp="1" noChangeArrowheads="1"/>
          </p:cNvSpPr>
          <p:nvPr>
            <p:ph type="subTitle" idx="1"/>
          </p:nvPr>
        </p:nvSpPr>
        <p:spPr>
          <a:xfrm>
            <a:off x="685800" y="1371600"/>
            <a:ext cx="7772400" cy="4876800"/>
          </a:xfrm>
        </p:spPr>
        <p:txBody>
          <a:bodyPr>
            <a:normAutofit/>
          </a:bodyPr>
          <a:lstStyle/>
          <a:p>
            <a:pPr eaLnBrk="1" hangingPunct="1">
              <a:defRPr/>
            </a:pPr>
            <a:r>
              <a:rPr lang="en-US" sz="3200" b="1" smtClean="0">
                <a:solidFill>
                  <a:srgbClr val="00FF00"/>
                </a:solidFill>
                <a:effectLst>
                  <a:outerShdw blurRad="38100" dist="38100" dir="2700000" algn="tl">
                    <a:srgbClr val="000000">
                      <a:alpha val="43137"/>
                    </a:srgbClr>
                  </a:outerShdw>
                </a:effectLst>
                <a:latin typeface="Papyrus" pitchFamily="66" charset="0"/>
              </a:rPr>
              <a:t>JORNADA </a:t>
            </a:r>
            <a:r>
              <a:rPr lang="en-US" sz="3200" b="1" dirty="0" smtClean="0">
                <a:solidFill>
                  <a:srgbClr val="00FF00"/>
                </a:solidFill>
                <a:effectLst>
                  <a:outerShdw blurRad="38100" dist="38100" dir="2700000" algn="tl">
                    <a:srgbClr val="000000">
                      <a:alpha val="43137"/>
                    </a:srgbClr>
                  </a:outerShdw>
                </a:effectLst>
                <a:latin typeface="Papyrus" pitchFamily="66" charset="0"/>
              </a:rPr>
              <a:t>DE TRABAJO </a:t>
            </a:r>
          </a:p>
          <a:p>
            <a:pPr eaLnBrk="1" hangingPunct="1">
              <a:defRPr/>
            </a:pPr>
            <a:endParaRPr lang="en-US" sz="3200" b="1" dirty="0" smtClean="0">
              <a:solidFill>
                <a:srgbClr val="00FFCC"/>
              </a:solidFill>
              <a:effectLst>
                <a:outerShdw blurRad="38100" dist="38100" dir="2700000" algn="tl">
                  <a:srgbClr val="000000">
                    <a:alpha val="43137"/>
                  </a:srgbClr>
                </a:outerShdw>
              </a:effectLst>
              <a:latin typeface="Papyrus" pitchFamily="66" charset="0"/>
            </a:endParaRPr>
          </a:p>
          <a:p>
            <a:pPr eaLnBrk="1" hangingPunct="1">
              <a:defRPr/>
            </a:pPr>
            <a:r>
              <a:rPr lang="en-US" sz="3200" b="1" dirty="0" smtClean="0">
                <a:solidFill>
                  <a:srgbClr val="00FFCC"/>
                </a:solidFill>
                <a:effectLst>
                  <a:outerShdw blurRad="38100" dist="38100" dir="2700000" algn="tl">
                    <a:srgbClr val="000000">
                      <a:alpha val="43137"/>
                    </a:srgbClr>
                  </a:outerShdw>
                </a:effectLst>
                <a:latin typeface="Papyrus" pitchFamily="66" charset="0"/>
              </a:rPr>
              <a:t>DESCANSOS</a:t>
            </a:r>
          </a:p>
          <a:p>
            <a:pPr eaLnBrk="1" hangingPunct="1">
              <a:defRPr/>
            </a:pPr>
            <a:endParaRPr lang="en-US" sz="3200" b="1" dirty="0" smtClean="0">
              <a:solidFill>
                <a:srgbClr val="FF9900"/>
              </a:solidFill>
              <a:effectLst>
                <a:outerShdw blurRad="38100" dist="38100" dir="2700000" algn="tl">
                  <a:srgbClr val="000000">
                    <a:alpha val="43137"/>
                  </a:srgbClr>
                </a:outerShdw>
              </a:effectLst>
              <a:latin typeface="Papyrus" pitchFamily="66" charset="0"/>
            </a:endParaRPr>
          </a:p>
          <a:p>
            <a:pPr eaLnBrk="1" hangingPunct="1">
              <a:defRPr/>
            </a:pPr>
            <a:r>
              <a:rPr lang="en-US" sz="3200" b="1" dirty="0" smtClean="0">
                <a:solidFill>
                  <a:srgbClr val="FF9900"/>
                </a:solidFill>
                <a:effectLst>
                  <a:outerShdw blurRad="38100" dist="38100" dir="2700000" algn="tl">
                    <a:srgbClr val="000000">
                      <a:alpha val="43137"/>
                    </a:srgbClr>
                  </a:outerShdw>
                </a:effectLst>
                <a:latin typeface="Papyrus" pitchFamily="66" charset="0"/>
              </a:rPr>
              <a:t>HORAS EXTRAS  </a:t>
            </a:r>
          </a:p>
          <a:p>
            <a:pPr eaLnBrk="1" hangingPunct="1">
              <a:defRPr/>
            </a:pPr>
            <a:endParaRPr lang="en-US" sz="3200" b="1" dirty="0" smtClean="0">
              <a:solidFill>
                <a:srgbClr val="FFFF00"/>
              </a:solidFill>
              <a:effectLst>
                <a:outerShdw blurRad="38100" dist="38100" dir="2700000" algn="tl">
                  <a:srgbClr val="000000">
                    <a:alpha val="43137"/>
                  </a:srgbClr>
                </a:outerShdw>
              </a:effectLst>
              <a:latin typeface="Papyrus" pitchFamily="66" charset="0"/>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384355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81000"/>
            <a:ext cx="7772400" cy="685800"/>
          </a:xfrm>
        </p:spPr>
        <p:txBody>
          <a:bodyPr/>
          <a:lstStyle/>
          <a:p>
            <a:endParaRPr lang="en-US" sz="3600" b="1" dirty="0"/>
          </a:p>
        </p:txBody>
      </p:sp>
      <p:sp>
        <p:nvSpPr>
          <p:cNvPr id="4099" name="Rectangle 3"/>
          <p:cNvSpPr>
            <a:spLocks noGrp="1" noChangeArrowheads="1"/>
          </p:cNvSpPr>
          <p:nvPr>
            <p:ph type="subTitle" idx="1"/>
          </p:nvPr>
        </p:nvSpPr>
        <p:spPr>
          <a:xfrm>
            <a:off x="685800" y="1371600"/>
            <a:ext cx="7772400" cy="4876800"/>
          </a:xfrm>
        </p:spPr>
        <p:txBody>
          <a:bodyPr/>
          <a:lstStyle/>
          <a:p>
            <a:endParaRPr lang="es-AR" b="1" dirty="0"/>
          </a:p>
          <a:p>
            <a:r>
              <a:rPr lang="es-AR" sz="3200" b="1" dirty="0" smtClean="0">
                <a:solidFill>
                  <a:srgbClr val="00FFCC"/>
                </a:solidFill>
                <a:effectLst>
                  <a:outerShdw blurRad="38100" dist="38100" dir="2700000" algn="tl">
                    <a:srgbClr val="000000">
                      <a:alpha val="43137"/>
                    </a:srgbClr>
                  </a:outerShdw>
                </a:effectLst>
                <a:latin typeface="Papyrus" pitchFamily="66" charset="0"/>
              </a:rPr>
              <a:t>JORNADA </a:t>
            </a:r>
            <a:r>
              <a:rPr lang="es-AR" sz="3200" b="1" dirty="0">
                <a:solidFill>
                  <a:srgbClr val="00FFCC"/>
                </a:solidFill>
                <a:effectLst>
                  <a:outerShdw blurRad="38100" dist="38100" dir="2700000" algn="tl">
                    <a:srgbClr val="000000">
                      <a:alpha val="43137"/>
                    </a:srgbClr>
                  </a:outerShdw>
                </a:effectLst>
                <a:latin typeface="Papyrus" pitchFamily="66" charset="0"/>
              </a:rPr>
              <a:t>DE TRABAJO</a:t>
            </a:r>
          </a:p>
          <a:p>
            <a:endParaRPr lang="es-AR" sz="3200" b="1" dirty="0" smtClean="0">
              <a:solidFill>
                <a:srgbClr val="00FF00"/>
              </a:solidFill>
              <a:effectLst>
                <a:outerShdw blurRad="38100" dist="38100" dir="2700000" algn="tl">
                  <a:srgbClr val="000000">
                    <a:alpha val="43137"/>
                  </a:srgbClr>
                </a:outerShdw>
              </a:effectLst>
              <a:latin typeface="Papyrus" pitchFamily="66" charset="0"/>
            </a:endParaRPr>
          </a:p>
          <a:p>
            <a:r>
              <a:rPr lang="es-AR" sz="3200" b="1" dirty="0" smtClean="0">
                <a:solidFill>
                  <a:srgbClr val="00FF00"/>
                </a:solidFill>
                <a:effectLst>
                  <a:outerShdw blurRad="38100" dist="38100" dir="2700000" algn="tl">
                    <a:srgbClr val="000000">
                      <a:alpha val="43137"/>
                    </a:srgbClr>
                  </a:outerShdw>
                </a:effectLst>
                <a:latin typeface="Papyrus" pitchFamily="66" charset="0"/>
              </a:rPr>
              <a:t>LEY de JORNADA de TRABAJO</a:t>
            </a:r>
          </a:p>
          <a:p>
            <a:endParaRPr lang="es-AR" sz="3200" b="1" dirty="0" smtClean="0">
              <a:solidFill>
                <a:schemeClr val="accent1">
                  <a:lumMod val="60000"/>
                  <a:lumOff val="40000"/>
                </a:schemeClr>
              </a:solidFill>
              <a:effectLst>
                <a:outerShdw blurRad="38100" dist="38100" dir="2700000" algn="tl">
                  <a:srgbClr val="000000">
                    <a:alpha val="43137"/>
                  </a:srgbClr>
                </a:outerShdw>
              </a:effectLst>
              <a:latin typeface="Papyrus" pitchFamily="66" charset="0"/>
            </a:endParaRPr>
          </a:p>
          <a:p>
            <a:r>
              <a:rPr lang="es-AR" sz="3200" b="1" dirty="0" smtClean="0">
                <a:solidFill>
                  <a:srgbClr val="FFFF01"/>
                </a:solidFill>
                <a:effectLst>
                  <a:outerShdw blurRad="38100" dist="38100" dir="2700000" algn="tl">
                    <a:srgbClr val="000000">
                      <a:alpha val="43137"/>
                    </a:srgbClr>
                  </a:outerShdw>
                </a:effectLst>
                <a:latin typeface="Papyrus" pitchFamily="66" charset="0"/>
              </a:rPr>
              <a:t>LEY </a:t>
            </a:r>
            <a:r>
              <a:rPr lang="es-AR" sz="3200" b="1" dirty="0">
                <a:solidFill>
                  <a:srgbClr val="FFFF01"/>
                </a:solidFill>
                <a:effectLst>
                  <a:outerShdw blurRad="38100" dist="38100" dir="2700000" algn="tl">
                    <a:srgbClr val="000000">
                      <a:alpha val="43137"/>
                    </a:srgbClr>
                  </a:outerShdw>
                </a:effectLst>
                <a:latin typeface="Papyrus" pitchFamily="66" charset="0"/>
              </a:rPr>
              <a:t>DE CONTRATO DE TRABAJO</a:t>
            </a:r>
            <a:endParaRPr lang="en-US" sz="3200" b="1" dirty="0">
              <a:solidFill>
                <a:srgbClr val="FFFF01"/>
              </a:solidFill>
              <a:effectLst>
                <a:outerShdw blurRad="38100" dist="38100" dir="2700000" algn="tl">
                  <a:srgbClr val="000000">
                    <a:alpha val="43137"/>
                  </a:srgbClr>
                </a:outerShdw>
              </a:effectLst>
              <a:latin typeface="Papyrus" pitchFamily="66" charset="0"/>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1459120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685800" y="381000"/>
            <a:ext cx="7772400" cy="685800"/>
          </a:xfrm>
        </p:spPr>
        <p:txBody>
          <a:bodyPr/>
          <a:lstStyle/>
          <a:p>
            <a:r>
              <a:rPr lang="en-US" sz="3200" b="1" dirty="0"/>
              <a:t>TEMAS DE JORNADA DE TRABAJO</a:t>
            </a:r>
          </a:p>
        </p:txBody>
      </p:sp>
      <p:sp>
        <p:nvSpPr>
          <p:cNvPr id="46083" name="Rectangle 3"/>
          <p:cNvSpPr>
            <a:spLocks noGrp="1" noChangeArrowheads="1"/>
          </p:cNvSpPr>
          <p:nvPr>
            <p:ph type="subTitle" idx="1"/>
          </p:nvPr>
        </p:nvSpPr>
        <p:spPr>
          <a:xfrm>
            <a:off x="685800" y="1371600"/>
            <a:ext cx="7772400" cy="4876800"/>
          </a:xfrm>
        </p:spPr>
        <p:txBody>
          <a:bodyPr>
            <a:noAutofit/>
          </a:bodyPr>
          <a:lstStyle/>
          <a:p>
            <a:pPr algn="l">
              <a:buFontTx/>
              <a:buNone/>
            </a:pPr>
            <a:r>
              <a:rPr lang="es-AR" sz="1800" b="1" dirty="0">
                <a:solidFill>
                  <a:srgbClr val="FFFF00"/>
                </a:solidFill>
                <a:effectLst>
                  <a:outerShdw blurRad="38100" dist="38100" dir="2700000" algn="tl">
                    <a:srgbClr val="000000">
                      <a:alpha val="43137"/>
                    </a:srgbClr>
                  </a:outerShdw>
                </a:effectLst>
              </a:rPr>
              <a:t>PRINCIPALES NORMAS QUE RIGEN LA JORNADA DE TRABAJO</a:t>
            </a:r>
          </a:p>
          <a:p>
            <a:pPr algn="l">
              <a:buFontTx/>
              <a:buNone/>
            </a:pPr>
            <a:r>
              <a:rPr lang="es-AR" sz="1800" b="1" dirty="0">
                <a:solidFill>
                  <a:srgbClr val="FFFF00"/>
                </a:solidFill>
                <a:effectLst>
                  <a:outerShdw blurRad="38100" dist="38100" dir="2700000" algn="tl">
                    <a:srgbClr val="000000">
                      <a:alpha val="43137"/>
                    </a:srgbClr>
                  </a:outerShdw>
                </a:effectLst>
              </a:rPr>
              <a:t>Y EL DESCANSO DIARIO Y SEMANAL</a:t>
            </a:r>
          </a:p>
          <a:p>
            <a:pPr algn="l">
              <a:buFontTx/>
              <a:buNone/>
            </a:pPr>
            <a:endParaRPr lang="es-AR" sz="1800" b="1" dirty="0">
              <a:effectLst>
                <a:outerShdw blurRad="38100" dist="38100" dir="2700000" algn="tl">
                  <a:srgbClr val="000000">
                    <a:alpha val="43137"/>
                  </a:srgbClr>
                </a:outerShdw>
              </a:effectLst>
            </a:endParaRPr>
          </a:p>
          <a:p>
            <a:pPr algn="l">
              <a:buFontTx/>
              <a:buNone/>
            </a:pPr>
            <a:r>
              <a:rPr lang="es-AR" sz="1800" dirty="0" smtClean="0">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Ley  de Contrato de Trabajo: Arts. 196 a 207 (entre otros)</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dirty="0">
                <a:effectLst>
                  <a:outerShdw blurRad="38100" dist="38100" dir="2700000" algn="tl">
                    <a:srgbClr val="000000">
                      <a:alpha val="43137"/>
                    </a:srgbClr>
                  </a:outerShdw>
                </a:effectLst>
              </a:rPr>
              <a:t>- Ley de Jornada de Trabajo: L. 11544 (1929)</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dirty="0">
                <a:effectLst>
                  <a:outerShdw blurRad="38100" dist="38100" dir="2700000" algn="tl">
                    <a:srgbClr val="000000">
                      <a:alpha val="43137"/>
                    </a:srgbClr>
                  </a:outerShdw>
                </a:effectLst>
              </a:rPr>
              <a:t>- Reglamentación L. 11544: D. 16115/1933</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dirty="0">
                <a:effectLst>
                  <a:outerShdw blurRad="38100" dist="38100" dir="2700000" algn="tl">
                    <a:srgbClr val="000000">
                      <a:alpha val="43137"/>
                    </a:srgbClr>
                  </a:outerShdw>
                </a:effectLst>
              </a:rPr>
              <a:t>- Serenos: R. (DNT) 25/1/1937; R (DNT) 23/12/1937 y R (</a:t>
            </a:r>
            <a:r>
              <a:rPr lang="es-AR" sz="1800" dirty="0" err="1">
                <a:effectLst>
                  <a:outerShdw blurRad="38100" dist="38100" dir="2700000" algn="tl">
                    <a:srgbClr val="000000">
                      <a:alpha val="43137"/>
                    </a:srgbClr>
                  </a:outerShdw>
                </a:effectLst>
              </a:rPr>
              <a:t>STyP</a:t>
            </a:r>
            <a:r>
              <a:rPr lang="es-AR" sz="1800" dirty="0">
                <a:effectLst>
                  <a:outerShdw blurRad="38100" dist="38100" dir="2700000" algn="tl">
                    <a:srgbClr val="000000">
                      <a:alpha val="43137"/>
                    </a:srgbClr>
                  </a:outerShdw>
                </a:effectLst>
              </a:rPr>
              <a:t>) 26/11/1945</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dirty="0">
                <a:effectLst>
                  <a:outerShdw blurRad="38100" dist="38100" dir="2700000" algn="tl">
                    <a:srgbClr val="000000">
                      <a:alpha val="43137"/>
                    </a:srgbClr>
                  </a:outerShdw>
                </a:effectLst>
              </a:rPr>
              <a:t>- Régimen de descanso semanal: LCT, arts. 204, 205, 206 y 207 - L. 18204</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dirty="0">
                <a:effectLst>
                  <a:outerShdw blurRad="38100" dist="38100" dir="2700000" algn="tl">
                    <a:srgbClr val="000000">
                      <a:alpha val="43137"/>
                    </a:srgbClr>
                  </a:outerShdw>
                </a:effectLst>
              </a:rPr>
              <a:t>- Horas extras: D. 484/2000</a:t>
            </a:r>
          </a:p>
          <a:p>
            <a:pPr algn="l">
              <a:buFontTx/>
              <a:buNone/>
            </a:pPr>
            <a:endParaRPr lang="es-AR" sz="18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3647787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67587"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MARCO REGULATORIO</a:t>
            </a:r>
          </a:p>
          <a:p>
            <a:pPr algn="l">
              <a:buFontTx/>
              <a:buNone/>
            </a:pPr>
            <a:endParaRPr lang="es-AR" sz="1800" b="1" dirty="0">
              <a:effectLst>
                <a:outerShdw blurRad="38100" dist="38100" dir="2700000" algn="tl">
                  <a:srgbClr val="000000">
                    <a:alpha val="43137"/>
                  </a:srgbClr>
                </a:outerShdw>
              </a:effectLst>
            </a:endParaRPr>
          </a:p>
          <a:p>
            <a:pPr algn="l">
              <a:buFontTx/>
              <a:buNone/>
            </a:pPr>
            <a:endParaRPr lang="es-AR" sz="1600" dirty="0">
              <a:effectLst>
                <a:outerShdw blurRad="38100" dist="38100" dir="2700000" algn="tl">
                  <a:srgbClr val="000000">
                    <a:alpha val="43137"/>
                  </a:srgbClr>
                </a:outerShdw>
              </a:effectLst>
            </a:endParaRPr>
          </a:p>
          <a:p>
            <a:pPr algn="l">
              <a:buFontTx/>
              <a:buNone/>
            </a:pPr>
            <a:endParaRPr lang="es-AR" sz="1900" dirty="0">
              <a:effectLst>
                <a:outerShdw blurRad="38100" dist="38100" dir="2700000" algn="tl">
                  <a:srgbClr val="000000">
                    <a:alpha val="43137"/>
                  </a:srgbClr>
                </a:outerShdw>
              </a:effectLst>
            </a:endParaRPr>
          </a:p>
          <a:p>
            <a:pPr algn="l"/>
            <a:r>
              <a:rPr lang="es-AR" sz="1900" b="1" dirty="0" smtClean="0">
                <a:solidFill>
                  <a:srgbClr val="00FFCC"/>
                </a:solidFill>
                <a:effectLst>
                  <a:outerShdw blurRad="38100" dist="38100" dir="2700000" algn="tl">
                    <a:srgbClr val="000000">
                      <a:alpha val="43137"/>
                    </a:srgbClr>
                  </a:outerShdw>
                </a:effectLst>
              </a:rPr>
              <a:t>Art.  196 LCT: </a:t>
            </a:r>
            <a:r>
              <a:rPr lang="es-AR" sz="1900" dirty="0" smtClean="0">
                <a:effectLst>
                  <a:outerShdw blurRad="38100" dist="38100" dir="2700000" algn="tl">
                    <a:srgbClr val="000000">
                      <a:alpha val="43137"/>
                    </a:srgbClr>
                  </a:outerShdw>
                </a:effectLst>
              </a:rPr>
              <a:t>“La jornada de trabajo es uniforme para toda la Nación y se regirá por la ley 11544, con exclusión de toda disposición provincial en contrario, salvo en los aspectos que en el presente Título se modifiquen o aclaren”</a:t>
            </a:r>
            <a:endParaRPr lang="es-AR" sz="19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1135965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68611"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1"/>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CONCEPTO DE JORNADA DE TRABAJO</a:t>
            </a:r>
          </a:p>
          <a:p>
            <a:pPr algn="l">
              <a:buFontTx/>
              <a:buNone/>
            </a:pPr>
            <a:endParaRPr lang="es-AR" sz="1900" b="1" dirty="0">
              <a:effectLst>
                <a:outerShdw blurRad="38100" dist="38100" dir="2700000" algn="tl">
                  <a:srgbClr val="000000">
                    <a:alpha val="43137"/>
                  </a:srgbClr>
                </a:outerShdw>
              </a:effectLst>
            </a:endParaRPr>
          </a:p>
          <a:p>
            <a:pPr algn="l"/>
            <a:r>
              <a:rPr lang="es-AR" sz="1900" b="1" dirty="0" smtClean="0">
                <a:solidFill>
                  <a:srgbClr val="00FF99"/>
                </a:solidFill>
                <a:effectLst>
                  <a:outerShdw blurRad="38100" dist="38100" dir="2700000" algn="tl">
                    <a:srgbClr val="000000">
                      <a:alpha val="43137"/>
                    </a:srgbClr>
                  </a:outerShdw>
                </a:effectLst>
              </a:rPr>
              <a:t>Art. 197 LCT: </a:t>
            </a:r>
            <a:r>
              <a:rPr lang="es-AR" sz="1900" dirty="0" smtClean="0">
                <a:effectLst>
                  <a:outerShdw blurRad="38100" dist="38100" dir="2700000" algn="tl">
                    <a:srgbClr val="000000">
                      <a:alpha val="43137"/>
                    </a:srgbClr>
                  </a:outerShdw>
                </a:effectLst>
              </a:rPr>
              <a:t>“Se entiende por jornada de trabajo todo el tiempo durante el cual el trabajador esté a disposición del empleador en tanto no pueda disponer de su actividad en beneficio propio.</a:t>
            </a:r>
          </a:p>
          <a:p>
            <a:pPr algn="l"/>
            <a:r>
              <a:rPr lang="es-AR" sz="1900" dirty="0" smtClean="0">
                <a:effectLst>
                  <a:outerShdw blurRad="38100" dist="38100" dir="2700000" algn="tl">
                    <a:srgbClr val="000000">
                      <a:alpha val="43137"/>
                    </a:srgbClr>
                  </a:outerShdw>
                </a:effectLst>
              </a:rPr>
              <a:t>Integran la jornada de trabajo los períodos de inactividad a que obligue la prestación contratada, con exclusión de los que se produzcan por decisión unilateral del trabajador.</a:t>
            </a:r>
          </a:p>
          <a:p>
            <a:pPr algn="l"/>
            <a:endParaRPr lang="es-AR" sz="1900" dirty="0" smtClean="0">
              <a:effectLst>
                <a:outerShdw blurRad="38100" dist="38100" dir="2700000" algn="tl">
                  <a:srgbClr val="000000">
                    <a:alpha val="43137"/>
                  </a:srgbClr>
                </a:outerShdw>
              </a:effectLst>
            </a:endParaRPr>
          </a:p>
          <a:p>
            <a:pPr algn="l"/>
            <a:r>
              <a:rPr lang="es-AR" sz="1900" b="1" u="sng" dirty="0" smtClean="0">
                <a:solidFill>
                  <a:srgbClr val="00FF99"/>
                </a:solidFill>
                <a:effectLst>
                  <a:outerShdw blurRad="38100" dist="38100" dir="2700000" algn="tl">
                    <a:srgbClr val="000000">
                      <a:alpha val="43137"/>
                    </a:srgbClr>
                  </a:outerShdw>
                </a:effectLst>
              </a:rPr>
              <a:t>Concepto</a:t>
            </a:r>
            <a:r>
              <a:rPr lang="es-AR" sz="1900" dirty="0" smtClean="0">
                <a:solidFill>
                  <a:srgbClr val="00FF99"/>
                </a:solidFill>
                <a:effectLst>
                  <a:outerShdw blurRad="38100" dist="38100" dir="2700000" algn="tl">
                    <a:srgbClr val="000000">
                      <a:alpha val="43137"/>
                    </a:srgbClr>
                  </a:outerShdw>
                </a:effectLst>
              </a:rPr>
              <a:t>: </a:t>
            </a:r>
            <a:r>
              <a:rPr lang="es-AR" sz="1900" dirty="0" smtClean="0">
                <a:effectLst>
                  <a:outerShdw blurRad="38100" dist="38100" dir="2700000" algn="tl">
                    <a:srgbClr val="000000">
                      <a:alpha val="43137"/>
                    </a:srgbClr>
                  </a:outerShdw>
                </a:effectLst>
              </a:rPr>
              <a:t>Realización de tareas, puesta de la fuerza de trabajo al servicio del empleador.</a:t>
            </a:r>
            <a:endParaRPr lang="es-AR" sz="19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1905741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71683"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99"/>
                </a:solidFill>
                <a:effectLst>
                  <a:outerShdw blurRad="38100" dist="38100" dir="2700000" algn="tl">
                    <a:srgbClr val="000000">
                      <a:alpha val="43137"/>
                    </a:srgbClr>
                  </a:outerShdw>
                </a:effectLst>
              </a:rPr>
              <a:t>EXTENSIÓN MÁXIMA DE LA JORNADA MÁXIMA LEGAL</a:t>
            </a:r>
          </a:p>
          <a:p>
            <a:pPr algn="l">
              <a:buFontTx/>
              <a:buNone/>
            </a:pPr>
            <a:endParaRPr lang="es-AR" sz="1800" b="1" dirty="0">
              <a:effectLst>
                <a:outerShdw blurRad="38100" dist="38100" dir="2700000" algn="tl">
                  <a:srgbClr val="000000">
                    <a:alpha val="43137"/>
                  </a:srgbClr>
                </a:outerShdw>
              </a:effectLst>
            </a:endParaRPr>
          </a:p>
          <a:p>
            <a:pPr algn="l">
              <a:buFontTx/>
              <a:buNone/>
            </a:pPr>
            <a:r>
              <a:rPr lang="es-AR" sz="1800" b="1" dirty="0">
                <a:solidFill>
                  <a:srgbClr val="FFC000"/>
                </a:solidFill>
                <a:effectLst>
                  <a:outerShdw blurRad="38100" dist="38100" dir="2700000" algn="tl">
                    <a:srgbClr val="000000">
                      <a:alpha val="43137"/>
                    </a:srgbClr>
                  </a:outerShdw>
                </a:effectLst>
              </a:rPr>
              <a:t>Ley 11544 – Ley de Jornada de Trabajo</a:t>
            </a:r>
            <a:endParaRPr lang="es-AR" sz="1800" dirty="0">
              <a:solidFill>
                <a:srgbClr val="FFC000"/>
              </a:solidFill>
              <a:effectLst>
                <a:outerShdw blurRad="38100" dist="38100" dir="2700000" algn="tl">
                  <a:srgbClr val="000000">
                    <a:alpha val="43137"/>
                  </a:srgbClr>
                </a:outerShdw>
              </a:effectLst>
            </a:endParaRP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b="1" dirty="0">
                <a:solidFill>
                  <a:srgbClr val="00FFCC"/>
                </a:solidFill>
                <a:effectLst>
                  <a:outerShdw blurRad="38100" dist="38100" dir="2700000" algn="tl">
                    <a:srgbClr val="000000">
                      <a:alpha val="43137"/>
                    </a:srgbClr>
                  </a:outerShdw>
                </a:effectLst>
              </a:rPr>
              <a:t>Art. 1 : </a:t>
            </a:r>
            <a:r>
              <a:rPr lang="es-AR" sz="1800" dirty="0">
                <a:effectLst>
                  <a:outerShdw blurRad="38100" dist="38100" dir="2700000" algn="tl">
                    <a:srgbClr val="000000">
                      <a:alpha val="43137"/>
                    </a:srgbClr>
                  </a:outerShdw>
                </a:effectLst>
              </a:rPr>
              <a:t>“La duración del trabajo no podrá exceder de 8 horas diarias o cuarenta y ocho semanales …”</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dirty="0">
                <a:effectLst>
                  <a:outerShdw blurRad="38100" dist="38100" dir="2700000" algn="tl">
                    <a:srgbClr val="000000">
                      <a:alpha val="43137"/>
                    </a:srgbClr>
                  </a:outerShdw>
                </a:effectLst>
              </a:rPr>
              <a:t>Exclusiones:</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b="1" dirty="0">
                <a:solidFill>
                  <a:srgbClr val="00FFCC"/>
                </a:solidFill>
                <a:effectLst>
                  <a:outerShdw blurRad="38100" dist="38100" dir="2700000" algn="tl">
                    <a:srgbClr val="000000">
                      <a:alpha val="43137"/>
                    </a:srgbClr>
                  </a:outerShdw>
                </a:effectLst>
              </a:rPr>
              <a:t>Art. 1: </a:t>
            </a:r>
            <a:r>
              <a:rPr lang="es-AR" sz="1800" dirty="0">
                <a:effectLst>
                  <a:outerShdw blurRad="38100" dist="38100" dir="2700000" algn="tl">
                    <a:srgbClr val="000000">
                      <a:alpha val="43137"/>
                    </a:srgbClr>
                  </a:outerShdw>
                </a:effectLst>
              </a:rPr>
              <a:t>“ … No </a:t>
            </a:r>
            <a:r>
              <a:rPr lang="es-AR" sz="1800" dirty="0" err="1">
                <a:effectLst>
                  <a:outerShdw blurRad="38100" dist="38100" dir="2700000" algn="tl">
                    <a:srgbClr val="000000">
                      <a:alpha val="43137"/>
                    </a:srgbClr>
                  </a:outerShdw>
                </a:effectLst>
              </a:rPr>
              <a:t>estan</a:t>
            </a:r>
            <a:r>
              <a:rPr lang="es-AR" sz="1800" dirty="0">
                <a:effectLst>
                  <a:outerShdw blurRad="38100" dist="38100" dir="2700000" algn="tl">
                    <a:srgbClr val="000000">
                      <a:alpha val="43137"/>
                    </a:srgbClr>
                  </a:outerShdw>
                </a:effectLst>
              </a:rPr>
              <a:t> comprendidos en las disposiciones de esta ley, los </a:t>
            </a:r>
            <a:r>
              <a:rPr lang="es-AR" sz="1800" u="sng" dirty="0">
                <a:effectLst>
                  <a:outerShdw blurRad="38100" dist="38100" dir="2700000" algn="tl">
                    <a:srgbClr val="000000">
                      <a:alpha val="43137"/>
                    </a:srgbClr>
                  </a:outerShdw>
                </a:effectLst>
              </a:rPr>
              <a:t>trabajos agrícolas, ganaderos y los del servicio doméstico</a:t>
            </a:r>
            <a:r>
              <a:rPr lang="es-AR" sz="1800" dirty="0">
                <a:effectLst>
                  <a:outerShdw blurRad="38100" dist="38100" dir="2700000" algn="tl">
                    <a:srgbClr val="000000">
                      <a:alpha val="43137"/>
                    </a:srgbClr>
                  </a:outerShdw>
                </a:effectLst>
              </a:rPr>
              <a:t> y los establecimientos en que trabajen solamente </a:t>
            </a:r>
            <a:r>
              <a:rPr lang="es-AR" sz="1800" dirty="0" err="1">
                <a:effectLst>
                  <a:outerShdw blurRad="38100" dist="38100" dir="2700000" algn="tl">
                    <a:srgbClr val="000000">
                      <a:alpha val="43137"/>
                    </a:srgbClr>
                  </a:outerShdw>
                </a:effectLst>
              </a:rPr>
              <a:t>mienbros</a:t>
            </a:r>
            <a:r>
              <a:rPr lang="es-AR" sz="1800" dirty="0">
                <a:effectLst>
                  <a:outerShdw blurRad="38100" dist="38100" dir="2700000" algn="tl">
                    <a:srgbClr val="000000">
                      <a:alpha val="43137"/>
                    </a:srgbClr>
                  </a:outerShdw>
                </a:effectLst>
              </a:rPr>
              <a:t> de la familia del jefe, dueño, empresario, gerente, director o habilitado principal”.</a:t>
            </a:r>
            <a:endParaRPr lang="es-AR" sz="1800" b="1"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90897881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04451"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1"/>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99"/>
                </a:solidFill>
                <a:effectLst>
                  <a:outerShdw blurRad="38100" dist="38100" dir="2700000" algn="tl">
                    <a:srgbClr val="000000">
                      <a:alpha val="43137"/>
                    </a:srgbClr>
                  </a:outerShdw>
                </a:effectLst>
              </a:rPr>
              <a:t>EXTENSIÓN MÁXIMA DE LA JORNADA MÁXIMA LEGAL</a:t>
            </a:r>
          </a:p>
          <a:p>
            <a:pPr algn="l">
              <a:buFontTx/>
              <a:buNone/>
            </a:pPr>
            <a:endParaRPr lang="es-AR" sz="1800" b="1" dirty="0">
              <a:effectLst>
                <a:outerShdw blurRad="38100" dist="38100" dir="2700000" algn="tl">
                  <a:srgbClr val="000000">
                    <a:alpha val="43137"/>
                  </a:srgbClr>
                </a:outerShdw>
              </a:effectLst>
            </a:endParaRPr>
          </a:p>
          <a:p>
            <a:pPr algn="l">
              <a:buFontTx/>
              <a:buNone/>
            </a:pPr>
            <a:endParaRPr lang="es-AR" sz="1800" b="1" dirty="0">
              <a:effectLst>
                <a:outerShdw blurRad="38100" dist="38100" dir="2700000" algn="tl">
                  <a:srgbClr val="000000">
                    <a:alpha val="43137"/>
                  </a:srgbClr>
                </a:outerShdw>
              </a:effectLst>
            </a:endParaRPr>
          </a:p>
          <a:p>
            <a:pPr algn="l">
              <a:buFontTx/>
              <a:buNone/>
            </a:pPr>
            <a:r>
              <a:rPr lang="es-AR" sz="1800" b="1" dirty="0">
                <a:solidFill>
                  <a:srgbClr val="FFC000"/>
                </a:solidFill>
                <a:effectLst>
                  <a:outerShdw blurRad="38100" dist="38100" dir="2700000" algn="tl">
                    <a:srgbClr val="000000">
                      <a:alpha val="43137"/>
                    </a:srgbClr>
                  </a:outerShdw>
                </a:effectLst>
              </a:rPr>
              <a:t>D. 16115/1933 – Reglamentario de la Ley 11544 </a:t>
            </a:r>
          </a:p>
          <a:p>
            <a:pPr algn="l">
              <a:buFontTx/>
              <a:buNone/>
            </a:pPr>
            <a:r>
              <a:rPr lang="es-AR" sz="2000" b="1" dirty="0">
                <a:solidFill>
                  <a:srgbClr val="00FFCC"/>
                </a:solidFill>
                <a:effectLst>
                  <a:outerShdw blurRad="38100" dist="38100" dir="2700000" algn="tl">
                    <a:srgbClr val="000000">
                      <a:alpha val="43137"/>
                    </a:srgbClr>
                  </a:outerShdw>
                </a:effectLst>
              </a:rPr>
              <a:t>Art. 1 :  </a:t>
            </a:r>
            <a:r>
              <a:rPr lang="es-AR" sz="2000" dirty="0">
                <a:effectLst>
                  <a:outerShdw blurRad="38100" dist="38100" dir="2700000" algn="tl">
                    <a:srgbClr val="000000">
                      <a:alpha val="43137"/>
                    </a:srgbClr>
                  </a:outerShdw>
                </a:effectLst>
              </a:rPr>
              <a:t>Establece la “ … Limitación del trabajo a razón de 8 horas por día laborable de la semana, a condición de que las tareas del sábado terminen a las 13 horas, salvo los casos exceptuados por los decretos reglamentarios …”.</a:t>
            </a:r>
            <a:endParaRPr lang="es-AR" sz="2000" b="1"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53665372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457200" y="277813"/>
            <a:ext cx="8229600" cy="636587"/>
          </a:xfrm>
        </p:spPr>
        <p:txBody>
          <a:bodyPr/>
          <a:lstStyle/>
          <a:p>
            <a:pPr algn="r"/>
            <a:r>
              <a:rPr lang="es-MX" sz="3200" dirty="0">
                <a:solidFill>
                  <a:schemeClr val="folHlink"/>
                </a:solidFill>
              </a:rPr>
              <a:t>TEMAS DE JORNADA DE </a:t>
            </a:r>
            <a:r>
              <a:rPr lang="es-MX" sz="3200" dirty="0" smtClean="0">
                <a:solidFill>
                  <a:schemeClr val="folHlink"/>
                </a:solidFill>
              </a:rPr>
              <a:t>TRABAJO</a:t>
            </a:r>
            <a:endParaRPr lang="es-MX" sz="3200" dirty="0">
              <a:solidFill>
                <a:schemeClr val="folHlink"/>
              </a:solidFill>
            </a:endParaRPr>
          </a:p>
        </p:txBody>
      </p:sp>
      <p:sp>
        <p:nvSpPr>
          <p:cNvPr id="122883" name="Rectangle 3"/>
          <p:cNvSpPr>
            <a:spLocks noGrp="1" noChangeArrowheads="1"/>
          </p:cNvSpPr>
          <p:nvPr>
            <p:ph type="body" sz="half" idx="1"/>
          </p:nvPr>
        </p:nvSpPr>
        <p:spPr>
          <a:xfrm>
            <a:off x="827088" y="1268413"/>
            <a:ext cx="7550150" cy="5187950"/>
          </a:xfrm>
        </p:spPr>
        <p:txBody>
          <a:bodyPr/>
          <a:lstStyle/>
          <a:p>
            <a:pPr>
              <a:buFont typeface="Wingdings" pitchFamily="2" charset="2"/>
              <a:buNone/>
            </a:pPr>
            <a:r>
              <a:rPr lang="es-MX" sz="1600" b="1" dirty="0">
                <a:solidFill>
                  <a:srgbClr val="FFFF00"/>
                </a:solidFill>
                <a:effectLst>
                  <a:outerShdw blurRad="38100" dist="38100" dir="2700000" algn="tl">
                    <a:srgbClr val="000000">
                      <a:alpha val="43137"/>
                    </a:srgbClr>
                  </a:outerShdw>
                </a:effectLst>
              </a:rPr>
              <a:t>EXTENSIÓN DE LA JORNADA - LIMITE MAXIMO</a:t>
            </a:r>
            <a:endParaRPr lang="es-MX" sz="1600" dirty="0">
              <a:solidFill>
                <a:srgbClr val="FFFF00"/>
              </a:solidFill>
              <a:effectLst>
                <a:outerShdw blurRad="38100" dist="38100" dir="2700000" algn="tl">
                  <a:srgbClr val="000000">
                    <a:alpha val="43137"/>
                  </a:srgbClr>
                </a:outerShdw>
              </a:effectLst>
            </a:endParaRPr>
          </a:p>
        </p:txBody>
      </p:sp>
      <p:graphicFrame>
        <p:nvGraphicFramePr>
          <p:cNvPr id="122904" name="Group 24"/>
          <p:cNvGraphicFramePr>
            <a:graphicFrameLocks noGrp="1"/>
          </p:cNvGraphicFramePr>
          <p:nvPr>
            <p:ph sz="half" idx="2"/>
          </p:nvPr>
        </p:nvGraphicFramePr>
        <p:xfrm>
          <a:off x="990600" y="1981200"/>
          <a:ext cx="7729538" cy="3901821"/>
        </p:xfrm>
        <a:graphic>
          <a:graphicData uri="http://schemas.openxmlformats.org/drawingml/2006/table">
            <a:tbl>
              <a:tblPr/>
              <a:tblGrid>
                <a:gridCol w="3865563"/>
                <a:gridCol w="3863975"/>
              </a:tblGrid>
              <a:tr h="6381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Trabajadores</a:t>
                      </a:r>
                      <a:r>
                        <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rPr>
                        <a:t> </a:t>
                      </a: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mayores</a:t>
                      </a:r>
                      <a:r>
                        <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rPr>
                        <a:t> - </a:t>
                      </a: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Jornada</a:t>
                      </a:r>
                      <a:r>
                        <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rPr>
                        <a:t> </a:t>
                      </a: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diurna</a:t>
                      </a:r>
                      <a:endPar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hlink"/>
                          </a:solidFill>
                          <a:effectLst>
                            <a:outerShdw blurRad="38100" dist="38100" dir="2700000" algn="tl">
                              <a:srgbClr val="000000"/>
                            </a:outerShdw>
                          </a:effectLst>
                          <a:latin typeface="Arial" charset="0"/>
                        </a:rPr>
                        <a:t>48 horas semanales</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s-AR" sz="1600" b="0" i="0" u="none" strike="noStrike" cap="none" normalizeH="0" baseline="0" smtClean="0">
                          <a:ln>
                            <a:noFill/>
                          </a:ln>
                          <a:solidFill>
                            <a:schemeClr val="hlink"/>
                          </a:solidFill>
                          <a:effectLst>
                            <a:outerShdw blurRad="38100" dist="38100" dir="2700000" algn="tl">
                              <a:srgbClr val="000000"/>
                            </a:outerShdw>
                          </a:effectLst>
                          <a:latin typeface="Arial" charset="0"/>
                        </a:rPr>
                        <a:t>8 diarias</a:t>
                      </a:r>
                      <a:endParaRPr kumimoji="0" lang="en-US" sz="1600" b="0" i="0"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81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Trabajadores</a:t>
                      </a:r>
                      <a:r>
                        <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rPr>
                        <a:t> </a:t>
                      </a: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mayores</a:t>
                      </a:r>
                      <a:r>
                        <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rPr>
                        <a:t> - </a:t>
                      </a: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Jornada</a:t>
                      </a:r>
                      <a:r>
                        <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rPr>
                        <a:t> </a:t>
                      </a:r>
                      <a:r>
                        <a:rPr kumimoji="0" lang="en-US" sz="1600" b="1" i="0" u="none" strike="noStrike" cap="none" normalizeH="0" baseline="0" dirty="0" err="1" smtClean="0">
                          <a:ln>
                            <a:noFill/>
                          </a:ln>
                          <a:solidFill>
                            <a:srgbClr val="FFCC00"/>
                          </a:solidFill>
                          <a:effectLst>
                            <a:outerShdw blurRad="38100" dist="38100" dir="2700000" algn="tl">
                              <a:srgbClr val="000000"/>
                            </a:outerShdw>
                          </a:effectLst>
                          <a:latin typeface="Arial" charset="0"/>
                        </a:rPr>
                        <a:t>nocturna</a:t>
                      </a:r>
                      <a:endParaRPr kumimoji="0" lang="en-US" sz="1600" b="1" i="0" u="none" strike="noStrike" cap="none" normalizeH="0" baseline="0" dirty="0" smtClean="0">
                        <a:ln>
                          <a:noFill/>
                        </a:ln>
                        <a:solidFill>
                          <a:srgbClr val="FFCC00"/>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hlink"/>
                          </a:solidFill>
                          <a:effectLst>
                            <a:outerShdw blurRad="38100" dist="38100" dir="2700000" algn="tl">
                              <a:srgbClr val="000000"/>
                            </a:outerShdw>
                          </a:effectLst>
                          <a:latin typeface="Arial" charset="0"/>
                        </a:rPr>
                        <a:t>42 horas semanales</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s-AR" sz="1600" b="0" i="0" u="none" strike="noStrike" cap="none" normalizeH="0" baseline="0" smtClean="0">
                          <a:ln>
                            <a:noFill/>
                          </a:ln>
                          <a:solidFill>
                            <a:schemeClr val="hlink"/>
                          </a:solidFill>
                          <a:effectLst>
                            <a:outerShdw blurRad="38100" dist="38100" dir="2700000" algn="tl">
                              <a:srgbClr val="000000"/>
                            </a:outerShdw>
                          </a:effectLst>
                          <a:latin typeface="Arial" charset="0"/>
                        </a:rPr>
                        <a:t>7 horas diarias</a:t>
                      </a:r>
                      <a:endParaRPr kumimoji="0" lang="en-US" sz="1600" b="0" i="0"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81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smtClean="0">
                          <a:ln>
                            <a:noFill/>
                          </a:ln>
                          <a:solidFill>
                            <a:srgbClr val="FFCC00"/>
                          </a:solidFill>
                          <a:effectLst>
                            <a:outerShdw blurRad="38100" dist="38100" dir="2700000" algn="tl">
                              <a:srgbClr val="000000"/>
                            </a:outerShdw>
                          </a:effectLst>
                          <a:latin typeface="Arial" charset="0"/>
                        </a:rPr>
                        <a:t>Trabajadores mayores - Trabajo insalubre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hlink"/>
                          </a:solidFill>
                          <a:effectLst>
                            <a:outerShdw blurRad="38100" dist="38100" dir="2700000" algn="tl">
                              <a:srgbClr val="000000"/>
                            </a:outerShdw>
                          </a:effectLst>
                          <a:latin typeface="Arial" charset="0"/>
                        </a:rPr>
                        <a:t>36 horas</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s-AR" sz="1600" b="0" i="0" u="none" strike="noStrike" cap="none" normalizeH="0" baseline="0" smtClean="0">
                          <a:ln>
                            <a:noFill/>
                          </a:ln>
                          <a:solidFill>
                            <a:schemeClr val="hlink"/>
                          </a:solidFill>
                          <a:effectLst>
                            <a:outerShdw blurRad="38100" dist="38100" dir="2700000" algn="tl">
                              <a:srgbClr val="000000"/>
                            </a:outerShdw>
                          </a:effectLst>
                          <a:latin typeface="Arial" charset="0"/>
                        </a:rPr>
                        <a:t>6 horas diarias</a:t>
                      </a:r>
                      <a:endParaRPr kumimoji="0" lang="en-US" sz="1600" b="0" i="0"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81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smtClean="0">
                          <a:ln>
                            <a:noFill/>
                          </a:ln>
                          <a:solidFill>
                            <a:srgbClr val="FFCC00"/>
                          </a:solidFill>
                          <a:effectLst>
                            <a:outerShdw blurRad="38100" dist="38100" dir="2700000" algn="tl">
                              <a:srgbClr val="000000"/>
                            </a:outerShdw>
                          </a:effectLst>
                          <a:latin typeface="Arial" charset="0"/>
                        </a:rPr>
                        <a:t>Menores de 14 a 16 años - Jornada diurna – Solo en empresas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smtClean="0">
                          <a:ln>
                            <a:noFill/>
                          </a:ln>
                          <a:solidFill>
                            <a:srgbClr val="FFCC00"/>
                          </a:solidFill>
                          <a:effectLst>
                            <a:outerShdw blurRad="38100" dist="38100" dir="2700000" algn="tl">
                              <a:srgbClr val="000000"/>
                            </a:outerShdw>
                          </a:effectLst>
                          <a:latin typeface="Arial" charset="0"/>
                        </a:rPr>
                        <a:t>familiares. Art. 189 bis LCT.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smtClean="0">
                          <a:ln>
                            <a:noFill/>
                          </a:ln>
                          <a:solidFill>
                            <a:schemeClr val="hlink"/>
                          </a:solidFill>
                          <a:effectLst>
                            <a:outerShdw blurRad="38100" dist="38100" dir="2700000" algn="tl">
                              <a:srgbClr val="000000"/>
                            </a:outerShdw>
                          </a:effectLst>
                          <a:latin typeface="Arial" charset="0"/>
                        </a:rPr>
                        <a:t>3 horas diarias</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s-AR" sz="1600" b="0" i="0" u="none" strike="noStrike" cap="none" normalizeH="0" baseline="0" smtClean="0">
                          <a:ln>
                            <a:noFill/>
                          </a:ln>
                          <a:solidFill>
                            <a:schemeClr val="hlink"/>
                          </a:solidFill>
                          <a:effectLst>
                            <a:outerShdw blurRad="38100" dist="38100" dir="2700000" algn="tl">
                              <a:srgbClr val="000000"/>
                            </a:outerShdw>
                          </a:effectLst>
                          <a:latin typeface="Arial" charset="0"/>
                        </a:rPr>
                        <a:t>15 horas semanales</a:t>
                      </a:r>
                      <a:endParaRPr kumimoji="0" lang="en-US" sz="1600" b="0" i="0" u="none" strike="noStrike" cap="none" normalizeH="0" baseline="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53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1" i="0" u="none" strike="noStrike" cap="none" normalizeH="0" baseline="0" smtClean="0">
                          <a:ln>
                            <a:noFill/>
                          </a:ln>
                          <a:solidFill>
                            <a:srgbClr val="FFCC00"/>
                          </a:solidFill>
                          <a:effectLst>
                            <a:outerShdw blurRad="38100" dist="38100" dir="2700000" algn="tl">
                              <a:srgbClr val="000000"/>
                            </a:outerShdw>
                          </a:effectLst>
                          <a:latin typeface="Arial" charset="0"/>
                        </a:rPr>
                        <a:t>Menores de más de 16 años - Jornada diurna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s-AR" sz="1600" b="0" i="0" u="none" strike="noStrike" cap="none" normalizeH="0" baseline="0" dirty="0" smtClean="0">
                          <a:ln>
                            <a:noFill/>
                          </a:ln>
                          <a:solidFill>
                            <a:schemeClr val="hlink"/>
                          </a:solidFill>
                          <a:effectLst>
                            <a:outerShdw blurRad="38100" dist="38100" dir="2700000" algn="tl">
                              <a:srgbClr val="000000"/>
                            </a:outerShdw>
                          </a:effectLst>
                          <a:latin typeface="Arial" charset="0"/>
                        </a:rPr>
                        <a:t>6 horas diarias o </a:t>
                      </a:r>
                      <a:r>
                        <a:rPr kumimoji="0" lang="en-US" sz="1600" b="0" i="0" u="none" strike="noStrike" cap="none" normalizeH="0" baseline="0" dirty="0" smtClean="0">
                          <a:ln>
                            <a:noFill/>
                          </a:ln>
                          <a:solidFill>
                            <a:schemeClr val="hlink"/>
                          </a:solidFill>
                          <a:effectLst>
                            <a:outerShdw blurRad="38100" dist="38100" dir="2700000" algn="tl">
                              <a:srgbClr val="000000"/>
                            </a:outerShdw>
                          </a:effectLst>
                          <a:latin typeface="Arial" charset="0"/>
                        </a:rPr>
                        <a:t>36 </a:t>
                      </a:r>
                      <a:r>
                        <a:rPr kumimoji="0" lang="en-US" sz="1600" b="0" i="0" u="none" strike="noStrike" cap="none" normalizeH="0" baseline="0" dirty="0" err="1" smtClean="0">
                          <a:ln>
                            <a:noFill/>
                          </a:ln>
                          <a:solidFill>
                            <a:schemeClr val="hlink"/>
                          </a:solidFill>
                          <a:effectLst>
                            <a:outerShdw blurRad="38100" dist="38100" dir="2700000" algn="tl">
                              <a:srgbClr val="000000"/>
                            </a:outerShdw>
                          </a:effectLst>
                          <a:latin typeface="Arial" charset="0"/>
                        </a:rPr>
                        <a:t>horas</a:t>
                      </a:r>
                      <a:r>
                        <a:rPr kumimoji="0" lang="en-US" sz="1600" b="0" i="0" u="none" strike="noStrike" cap="none" normalizeH="0" baseline="0" dirty="0" smtClean="0">
                          <a:ln>
                            <a:noFill/>
                          </a:ln>
                          <a:solidFill>
                            <a:schemeClr val="hlink"/>
                          </a:solidFill>
                          <a:effectLst>
                            <a:outerShdw blurRad="38100" dist="38100" dir="2700000" algn="tl">
                              <a:srgbClr val="000000"/>
                            </a:outerShdw>
                          </a:effectLst>
                          <a:latin typeface="Arial" charset="0"/>
                        </a:rPr>
                        <a:t> </a:t>
                      </a:r>
                      <a:r>
                        <a:rPr kumimoji="0" lang="en-US" sz="1600" b="0" i="0" u="none" strike="noStrike" cap="none" normalizeH="0" baseline="0" dirty="0" err="1" smtClean="0">
                          <a:ln>
                            <a:noFill/>
                          </a:ln>
                          <a:solidFill>
                            <a:schemeClr val="hlink"/>
                          </a:solidFill>
                          <a:effectLst>
                            <a:outerShdw blurRad="38100" dist="38100" dir="2700000" algn="tl">
                              <a:srgbClr val="000000"/>
                            </a:outerShdw>
                          </a:effectLst>
                          <a:latin typeface="Arial" charset="0"/>
                        </a:rPr>
                        <a:t>semanales</a:t>
                      </a:r>
                      <a:r>
                        <a:rPr kumimoji="0" lang="en-US" sz="1600" b="0" i="0" u="none" strike="noStrike" cap="none" normalizeH="0" baseline="0" dirty="0" smtClean="0">
                          <a:ln>
                            <a:noFill/>
                          </a:ln>
                          <a:solidFill>
                            <a:schemeClr val="hlink"/>
                          </a:solidFill>
                          <a:effectLst>
                            <a:outerShdw blurRad="38100" dist="38100" dir="2700000" algn="tl">
                              <a:srgbClr val="000000"/>
                            </a:outerShdw>
                          </a:effectLst>
                          <a:latin typeface="Arial" charset="0"/>
                        </a:rPr>
                        <a:t> – </a:t>
                      </a:r>
                      <a:r>
                        <a:rPr kumimoji="0" lang="en-US" sz="1600" b="0" i="0" u="none" strike="noStrike" cap="none" normalizeH="0" baseline="0" dirty="0" err="1" smtClean="0">
                          <a:ln>
                            <a:noFill/>
                          </a:ln>
                          <a:solidFill>
                            <a:schemeClr val="hlink"/>
                          </a:solidFill>
                          <a:effectLst>
                            <a:outerShdw blurRad="38100" dist="38100" dir="2700000" algn="tl">
                              <a:srgbClr val="000000"/>
                            </a:outerShdw>
                          </a:effectLst>
                          <a:latin typeface="Arial" charset="0"/>
                        </a:rPr>
                        <a:t>Distribución</a:t>
                      </a:r>
                      <a:r>
                        <a:rPr kumimoji="0" lang="en-US" sz="1600" b="0" i="0" u="none" strike="noStrike" cap="none" normalizeH="0" baseline="0" dirty="0" smtClean="0">
                          <a:ln>
                            <a:noFill/>
                          </a:ln>
                          <a:solidFill>
                            <a:schemeClr val="hlink"/>
                          </a:solidFill>
                          <a:effectLst>
                            <a:outerShdw blurRad="38100" dist="38100" dir="2700000" algn="tl">
                              <a:srgbClr val="000000"/>
                            </a:outerShdw>
                          </a:effectLst>
                          <a:latin typeface="Arial" charset="0"/>
                        </a:rPr>
                        <a:t> </a:t>
                      </a:r>
                      <a:r>
                        <a:rPr kumimoji="0" lang="en-US" sz="1600" b="0" i="0" u="none" strike="noStrike" cap="none" normalizeH="0" baseline="0" dirty="0" err="1" smtClean="0">
                          <a:ln>
                            <a:noFill/>
                          </a:ln>
                          <a:solidFill>
                            <a:schemeClr val="hlink"/>
                          </a:solidFill>
                          <a:effectLst>
                            <a:outerShdw blurRad="38100" dist="38100" dir="2700000" algn="tl">
                              <a:srgbClr val="000000"/>
                            </a:outerShdw>
                          </a:effectLst>
                          <a:latin typeface="Arial" charset="0"/>
                        </a:rPr>
                        <a:t>desigual</a:t>
                      </a:r>
                      <a:r>
                        <a:rPr kumimoji="0" lang="en-US" sz="1600" b="0" i="0" u="none" strike="noStrike" cap="none" normalizeH="0" baseline="0" dirty="0" smtClean="0">
                          <a:ln>
                            <a:noFill/>
                          </a:ln>
                          <a:solidFill>
                            <a:schemeClr val="hlink"/>
                          </a:solidFill>
                          <a:effectLst>
                            <a:outerShdw blurRad="38100" dist="38100" dir="2700000" algn="tl">
                              <a:srgbClr val="000000"/>
                            </a:outerShdw>
                          </a:effectLst>
                          <a:latin typeface="Arial" charset="0"/>
                        </a:rPr>
                        <a:t> : 7 </a:t>
                      </a:r>
                      <a:r>
                        <a:rPr kumimoji="0" lang="en-US" sz="1600" b="0" i="0" u="none" strike="noStrike" cap="none" normalizeH="0" baseline="0" dirty="0" err="1" smtClean="0">
                          <a:ln>
                            <a:noFill/>
                          </a:ln>
                          <a:solidFill>
                            <a:schemeClr val="hlink"/>
                          </a:solidFill>
                          <a:effectLst>
                            <a:outerShdw blurRad="38100" dist="38100" dir="2700000" algn="tl">
                              <a:srgbClr val="000000"/>
                            </a:outerShdw>
                          </a:effectLst>
                          <a:latin typeface="Arial" charset="0"/>
                        </a:rPr>
                        <a:t>horas</a:t>
                      </a:r>
                      <a:r>
                        <a:rPr kumimoji="0" lang="en-US" sz="1600" b="0" i="0" u="none" strike="noStrike" cap="none" normalizeH="0" baseline="0" dirty="0" smtClean="0">
                          <a:ln>
                            <a:noFill/>
                          </a:ln>
                          <a:solidFill>
                            <a:schemeClr val="hlink"/>
                          </a:solidFill>
                          <a:effectLst>
                            <a:outerShdw blurRad="38100" dist="38100" dir="2700000" algn="tl">
                              <a:srgbClr val="000000"/>
                            </a:outerShdw>
                          </a:effectLst>
                          <a:latin typeface="Arial" charset="0"/>
                        </a:rPr>
                        <a:t> </a:t>
                      </a:r>
                      <a:r>
                        <a:rPr kumimoji="0" lang="en-US" sz="1600" b="0" i="0" u="none" strike="noStrike" cap="none" normalizeH="0" baseline="0" dirty="0" err="1" smtClean="0">
                          <a:ln>
                            <a:noFill/>
                          </a:ln>
                          <a:solidFill>
                            <a:schemeClr val="hlink"/>
                          </a:solidFill>
                          <a:effectLst>
                            <a:outerShdw blurRad="38100" dist="38100" dir="2700000" algn="tl">
                              <a:srgbClr val="000000"/>
                            </a:outerShdw>
                          </a:effectLst>
                          <a:latin typeface="Arial" charset="0"/>
                        </a:rPr>
                        <a:t>por</a:t>
                      </a:r>
                      <a:r>
                        <a:rPr kumimoji="0" lang="en-US" sz="1600" b="0" i="0" u="none" strike="noStrike" cap="none" normalizeH="0" baseline="0" dirty="0" smtClean="0">
                          <a:ln>
                            <a:noFill/>
                          </a:ln>
                          <a:solidFill>
                            <a:schemeClr val="hlink"/>
                          </a:solidFill>
                          <a:effectLst>
                            <a:outerShdw blurRad="38100" dist="38100" dir="2700000" algn="tl">
                              <a:srgbClr val="000000"/>
                            </a:outerShdw>
                          </a:effectLst>
                          <a:latin typeface="Arial" charset="0"/>
                        </a:rPr>
                        <a:t> </a:t>
                      </a:r>
                      <a:r>
                        <a:rPr kumimoji="0" lang="en-US" sz="1600" b="0" i="0" u="none" strike="noStrike" cap="none" normalizeH="0" baseline="0" dirty="0" err="1" smtClean="0">
                          <a:ln>
                            <a:noFill/>
                          </a:ln>
                          <a:solidFill>
                            <a:schemeClr val="hlink"/>
                          </a:solidFill>
                          <a:effectLst>
                            <a:outerShdw blurRad="38100" dist="38100" dir="2700000" algn="tl">
                              <a:srgbClr val="000000"/>
                            </a:outerShdw>
                          </a:effectLst>
                          <a:latin typeface="Arial" charset="0"/>
                        </a:rPr>
                        <a:t>día</a:t>
                      </a:r>
                      <a:r>
                        <a:rPr kumimoji="0" lang="en-US" sz="1600" b="0" i="0" u="none" strike="noStrike" cap="none" normalizeH="0" baseline="0" dirty="0" smtClean="0">
                          <a:ln>
                            <a:noFill/>
                          </a:ln>
                          <a:solidFill>
                            <a:schemeClr val="hlink"/>
                          </a:solidFill>
                          <a:effectLst>
                            <a:outerShdw blurRad="38100" dist="38100" dir="2700000" algn="tl">
                              <a:srgbClr val="000000"/>
                            </a:outerShdw>
                          </a:effectLst>
                          <a:latin typeface="Arial" charset="0"/>
                        </a:rPr>
                        <a:t>.</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1600" b="0" i="0" u="none" strike="noStrike" cap="none" normalizeH="0" baseline="0" dirty="0" smtClean="0">
                          <a:ln>
                            <a:noFill/>
                          </a:ln>
                          <a:solidFill>
                            <a:schemeClr val="hlink"/>
                          </a:solidFill>
                          <a:effectLst>
                            <a:outerShdw blurRad="38100" dist="38100" dir="2700000" algn="tl">
                              <a:srgbClr val="000000"/>
                            </a:outerShdw>
                          </a:effectLst>
                          <a:latin typeface="Arial" charset="0"/>
                        </a:rPr>
                        <a:t>48 </a:t>
                      </a:r>
                      <a:r>
                        <a:rPr kumimoji="0" lang="en-US" sz="1600" b="0" i="0" u="none" strike="noStrike" cap="none" normalizeH="0" baseline="0" dirty="0" err="1" smtClean="0">
                          <a:ln>
                            <a:noFill/>
                          </a:ln>
                          <a:solidFill>
                            <a:schemeClr val="hlink"/>
                          </a:solidFill>
                          <a:effectLst>
                            <a:outerShdw blurRad="38100" dist="38100" dir="2700000" algn="tl">
                              <a:srgbClr val="000000"/>
                            </a:outerShdw>
                          </a:effectLst>
                          <a:latin typeface="Arial" charset="0"/>
                        </a:rPr>
                        <a:t>horas</a:t>
                      </a:r>
                      <a:r>
                        <a:rPr kumimoji="0" lang="en-US" sz="1600" b="0" i="0" u="none" strike="noStrike" cap="none" normalizeH="0" baseline="0" dirty="0" smtClean="0">
                          <a:ln>
                            <a:noFill/>
                          </a:ln>
                          <a:solidFill>
                            <a:schemeClr val="hlink"/>
                          </a:solidFill>
                          <a:effectLst>
                            <a:outerShdw blurRad="38100" dist="38100" dir="2700000" algn="tl">
                              <a:srgbClr val="000000"/>
                            </a:outerShdw>
                          </a:effectLst>
                          <a:latin typeface="Arial" charset="0"/>
                        </a:rPr>
                        <a:t> </a:t>
                      </a:r>
                      <a:r>
                        <a:rPr kumimoji="0" lang="en-US" sz="1600" b="0" i="0" u="none" strike="noStrike" cap="none" normalizeH="0" baseline="0" dirty="0" err="1" smtClean="0">
                          <a:ln>
                            <a:noFill/>
                          </a:ln>
                          <a:solidFill>
                            <a:schemeClr val="hlink"/>
                          </a:solidFill>
                          <a:effectLst>
                            <a:outerShdw blurRad="38100" dist="38100" dir="2700000" algn="tl">
                              <a:srgbClr val="000000"/>
                            </a:outerShdw>
                          </a:effectLst>
                          <a:latin typeface="Arial" charset="0"/>
                        </a:rPr>
                        <a:t>previa</a:t>
                      </a:r>
                      <a:r>
                        <a:rPr kumimoji="0" lang="en-US" sz="1600" b="0" i="0" u="none" strike="noStrike" cap="none" normalizeH="0" baseline="0" dirty="0" smtClean="0">
                          <a:ln>
                            <a:noFill/>
                          </a:ln>
                          <a:solidFill>
                            <a:schemeClr val="hlink"/>
                          </a:solidFill>
                          <a:effectLst>
                            <a:outerShdw blurRad="38100" dist="38100" dir="2700000" algn="tl">
                              <a:srgbClr val="000000"/>
                            </a:outerShdw>
                          </a:effectLst>
                          <a:latin typeface="Arial" charset="0"/>
                        </a:rPr>
                        <a:t> </a:t>
                      </a:r>
                      <a:r>
                        <a:rPr kumimoji="0" lang="en-US" sz="1600" b="0" i="0" u="none" strike="noStrike" cap="none" normalizeH="0" baseline="0" dirty="0" err="1" smtClean="0">
                          <a:ln>
                            <a:noFill/>
                          </a:ln>
                          <a:solidFill>
                            <a:schemeClr val="hlink"/>
                          </a:solidFill>
                          <a:effectLst>
                            <a:outerShdw blurRad="38100" dist="38100" dir="2700000" algn="tl">
                              <a:srgbClr val="000000"/>
                            </a:outerShdw>
                          </a:effectLst>
                          <a:latin typeface="Arial" charset="0"/>
                        </a:rPr>
                        <a:t>autorización</a:t>
                      </a:r>
                      <a:r>
                        <a:rPr kumimoji="0" lang="en-US" sz="1600" b="0" i="0" u="none" strike="noStrike" cap="none" normalizeH="0" baseline="0" dirty="0" smtClean="0">
                          <a:ln>
                            <a:noFill/>
                          </a:ln>
                          <a:solidFill>
                            <a:schemeClr val="hlink"/>
                          </a:solidFill>
                          <a:effectLst>
                            <a:outerShdw blurRad="38100" dist="38100" dir="2700000" algn="tl">
                              <a:srgbClr val="000000"/>
                            </a:outerShdw>
                          </a:effectLst>
                          <a:latin typeface="Arial" charset="0"/>
                        </a:rPr>
                        <a:t> de la </a:t>
                      </a:r>
                      <a:r>
                        <a:rPr kumimoji="0" lang="en-US" sz="1600" b="0" i="0" u="none" strike="noStrike" cap="none" normalizeH="0" baseline="0" dirty="0" err="1" smtClean="0">
                          <a:ln>
                            <a:noFill/>
                          </a:ln>
                          <a:solidFill>
                            <a:schemeClr val="hlink"/>
                          </a:solidFill>
                          <a:effectLst>
                            <a:outerShdw blurRad="38100" dist="38100" dir="2700000" algn="tl">
                              <a:srgbClr val="000000"/>
                            </a:outerShdw>
                          </a:effectLst>
                          <a:latin typeface="Arial" charset="0"/>
                        </a:rPr>
                        <a:t>autoridad</a:t>
                      </a:r>
                      <a:r>
                        <a:rPr kumimoji="0" lang="en-US" sz="1600" b="0" i="0" u="none" strike="noStrike" cap="none" normalizeH="0" baseline="0" dirty="0" smtClean="0">
                          <a:ln>
                            <a:noFill/>
                          </a:ln>
                          <a:solidFill>
                            <a:schemeClr val="hlink"/>
                          </a:solidFill>
                          <a:effectLst>
                            <a:outerShdw blurRad="38100" dist="38100" dir="2700000" algn="tl">
                              <a:srgbClr val="000000"/>
                            </a:outerShdw>
                          </a:effectLst>
                          <a:latin typeface="Arial" charset="0"/>
                        </a:rPr>
                        <a:t> </a:t>
                      </a:r>
                      <a:r>
                        <a:rPr kumimoji="0" lang="en-US" sz="1600" b="0" i="0" u="none" strike="noStrike" cap="none" normalizeH="0" baseline="0" dirty="0" err="1" smtClean="0">
                          <a:ln>
                            <a:noFill/>
                          </a:ln>
                          <a:solidFill>
                            <a:schemeClr val="hlink"/>
                          </a:solidFill>
                          <a:effectLst>
                            <a:outerShdw blurRad="38100" dist="38100" dir="2700000" algn="tl">
                              <a:srgbClr val="000000"/>
                            </a:outerShdw>
                          </a:effectLst>
                          <a:latin typeface="Arial" charset="0"/>
                        </a:rPr>
                        <a:t>administrativa</a:t>
                      </a:r>
                      <a:endParaRPr kumimoji="0" lang="en-US" sz="1600" b="0" i="0" u="none" strike="noStrike" cap="none" normalizeH="0" baseline="0" dirty="0" smtClean="0">
                        <a:ln>
                          <a:noFill/>
                        </a:ln>
                        <a:solidFill>
                          <a:schemeClr val="hlink"/>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5" name="4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6" name="5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7905866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75779"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EXTENSIÓN MÁXIMA DE LA JORNADA MÁXIMA LEGAL</a:t>
            </a:r>
          </a:p>
          <a:p>
            <a:pPr algn="l">
              <a:buFontTx/>
              <a:buNone/>
            </a:pPr>
            <a:endParaRPr lang="es-AR" sz="1800" b="1" dirty="0">
              <a:effectLst>
                <a:outerShdw blurRad="38100" dist="38100" dir="2700000" algn="tl">
                  <a:srgbClr val="000000">
                    <a:alpha val="43137"/>
                  </a:srgbClr>
                </a:outerShdw>
              </a:effectLst>
            </a:endParaRPr>
          </a:p>
          <a:p>
            <a:pPr algn="l">
              <a:buFontTx/>
              <a:buNone/>
            </a:pPr>
            <a:r>
              <a:rPr lang="es-AR" sz="1800" b="1" u="sng" dirty="0">
                <a:solidFill>
                  <a:srgbClr val="FF9900"/>
                </a:solidFill>
                <a:effectLst>
                  <a:outerShdw blurRad="38100" dist="38100" dir="2700000" algn="tl">
                    <a:srgbClr val="000000">
                      <a:alpha val="43137"/>
                    </a:srgbClr>
                  </a:outerShdw>
                </a:effectLst>
              </a:rPr>
              <a:t>Excepciones al Límite máximo</a:t>
            </a:r>
          </a:p>
          <a:p>
            <a:pPr algn="l">
              <a:buFontTx/>
              <a:buNone/>
            </a:pPr>
            <a:endParaRPr lang="es-AR" sz="1800" b="1" u="sng" dirty="0">
              <a:effectLst>
                <a:outerShdw blurRad="38100" dist="38100" dir="2700000" algn="tl">
                  <a:srgbClr val="000000">
                    <a:alpha val="43137"/>
                  </a:srgbClr>
                </a:outerShdw>
              </a:effectLst>
            </a:endParaRPr>
          </a:p>
          <a:p>
            <a:pPr algn="l">
              <a:buFontTx/>
              <a:buNone/>
            </a:pPr>
            <a:r>
              <a:rPr lang="es-AR" sz="1800" b="1" dirty="0">
                <a:solidFill>
                  <a:srgbClr val="00FFCC"/>
                </a:solidFill>
                <a:effectLst>
                  <a:outerShdw blurRad="38100" dist="38100" dir="2700000" algn="tl">
                    <a:srgbClr val="000000">
                      <a:alpha val="43137"/>
                    </a:srgbClr>
                  </a:outerShdw>
                </a:effectLst>
              </a:rPr>
              <a:t>Art. 199 – LCT: </a:t>
            </a:r>
            <a:r>
              <a:rPr lang="es-AR" sz="1900" dirty="0">
                <a:effectLst>
                  <a:outerShdw blurRad="38100" dist="38100" dir="2700000" algn="tl">
                    <a:srgbClr val="000000">
                      <a:alpha val="43137"/>
                    </a:srgbClr>
                  </a:outerShdw>
                </a:effectLst>
              </a:rPr>
              <a:t>“El límite de duración del trabajo admitirá las excepciones que las leyes consagren en razón de la índole de la actividad, del carácter del empleo del trabajador y de las circunstancias permanentes o temporarias que hagan admisibles las mismas, en las condiciones que fije la reglamentación”</a:t>
            </a:r>
          </a:p>
          <a:p>
            <a:pPr algn="l">
              <a:buFontTx/>
              <a:buNone/>
            </a:pPr>
            <a:endParaRPr lang="es-AR" sz="1900" dirty="0"/>
          </a:p>
          <a:p>
            <a:pPr algn="l">
              <a:buFontTx/>
              <a:buNone/>
            </a:pPr>
            <a:endParaRPr lang="es-AR" sz="1800" b="1" dirty="0"/>
          </a:p>
          <a:p>
            <a:pPr algn="l">
              <a:buFontTx/>
              <a:buNone/>
            </a:pPr>
            <a:endParaRPr lang="es-AR" sz="1800" b="1"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139427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rmAutofit/>
          </a:bodyPr>
          <a:lstStyle/>
          <a:p>
            <a:pPr marL="609600" indent="-60960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LIBRO DE SUELDOS DIGITAL  - LEY DE CONTRATO DE TRABAJO</a:t>
            </a:r>
          </a:p>
          <a:p>
            <a:pPr marL="0" indent="0">
              <a:buNone/>
            </a:pPr>
            <a:r>
              <a:rPr lang="es-AR" sz="1800" b="1">
                <a:solidFill>
                  <a:srgbClr val="00FF00"/>
                </a:solidFill>
                <a:effectLst>
                  <a:outerShdw blurRad="38100" dist="38100" dir="2700000" algn="tl">
                    <a:srgbClr val="000000">
                      <a:alpha val="43137"/>
                    </a:srgbClr>
                  </a:outerShdw>
                </a:effectLst>
              </a:rPr>
              <a:t>LIBRO ESPECIAL. FORMALIDADES. </a:t>
            </a:r>
            <a:r>
              <a:rPr lang="es-AR" sz="1800" b="1" smtClean="0">
                <a:solidFill>
                  <a:srgbClr val="00FF00"/>
                </a:solidFill>
                <a:effectLst>
                  <a:outerShdw blurRad="38100" dist="38100" dir="2700000" algn="tl">
                    <a:srgbClr val="000000">
                      <a:alpha val="43137"/>
                    </a:srgbClr>
                  </a:outerShdw>
                </a:effectLst>
              </a:rPr>
              <a:t>PROHIBICIONES </a:t>
            </a:r>
            <a:endParaRPr lang="es-AR" sz="1800" b="1">
              <a:solidFill>
                <a:srgbClr val="00FF00"/>
              </a:solidFill>
              <a:effectLst>
                <a:outerShdw blurRad="38100" dist="38100" dir="2700000" algn="tl">
                  <a:srgbClr val="000000">
                    <a:alpha val="43137"/>
                  </a:srgbClr>
                </a:outerShdw>
              </a:effectLst>
            </a:endParaRP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b="1" smtClean="0">
                <a:solidFill>
                  <a:srgbClr val="00FFFF"/>
                </a:solidFill>
                <a:effectLst>
                  <a:outerShdw blurRad="38100" dist="38100" dir="2700000" algn="tl">
                    <a:srgbClr val="000000">
                      <a:alpha val="43137"/>
                    </a:srgbClr>
                  </a:outerShdw>
                </a:effectLst>
              </a:rPr>
              <a:t>Art</a:t>
            </a:r>
            <a:r>
              <a:rPr lang="es-AR" sz="1800" b="1">
                <a:solidFill>
                  <a:srgbClr val="00FFFF"/>
                </a:solidFill>
                <a:effectLst>
                  <a:outerShdw blurRad="38100" dist="38100" dir="2700000" algn="tl">
                    <a:srgbClr val="000000">
                      <a:alpha val="43137"/>
                    </a:srgbClr>
                  </a:outerShdw>
                </a:effectLst>
              </a:rPr>
              <a:t>. 52 - </a:t>
            </a:r>
            <a:r>
              <a:rPr lang="es-AR" sz="1800">
                <a:effectLst>
                  <a:outerShdw blurRad="38100" dist="38100" dir="2700000" algn="tl">
                    <a:srgbClr val="000000">
                      <a:alpha val="43137"/>
                    </a:srgbClr>
                  </a:outerShdw>
                </a:effectLst>
              </a:rPr>
              <a:t>Los empleadores </a:t>
            </a:r>
            <a:r>
              <a:rPr lang="es-AR" sz="1800" b="1">
                <a:solidFill>
                  <a:srgbClr val="FFFF19"/>
                </a:solidFill>
                <a:effectLst>
                  <a:outerShdw blurRad="38100" dist="38100" dir="2700000" algn="tl">
                    <a:srgbClr val="000000">
                      <a:alpha val="43137"/>
                    </a:srgbClr>
                  </a:outerShdw>
                </a:effectLst>
              </a:rPr>
              <a:t>deberán llevar un libro especial</a:t>
            </a:r>
            <a:r>
              <a:rPr lang="es-AR" sz="1800">
                <a:effectLst>
                  <a:outerShdw blurRad="38100" dist="38100" dir="2700000" algn="tl">
                    <a:srgbClr val="000000">
                      <a:alpha val="43137"/>
                    </a:srgbClr>
                  </a:outerShdw>
                </a:effectLst>
              </a:rPr>
              <a:t>, registrado y rubricado, en las mismas condiciones que se exigen para los libros principales de comercio, en el que se consignará</a:t>
            </a:r>
            <a:r>
              <a:rPr lang="es-AR" sz="1800" smtClean="0">
                <a:effectLst>
                  <a:outerShdw blurRad="38100" dist="38100" dir="2700000" algn="tl">
                    <a:srgbClr val="000000">
                      <a:alpha val="43137"/>
                    </a:srgbClr>
                  </a:outerShdw>
                </a:effectLst>
              </a:rPr>
              <a:t>:</a:t>
            </a:r>
          </a:p>
          <a:p>
            <a:pPr marL="0" indent="0">
              <a:buNone/>
            </a:pPr>
            <a:endParaRPr lang="es-AR" sz="1800">
              <a:effectLst>
                <a:outerShdw blurRad="38100" dist="38100" dir="2700000" algn="tl">
                  <a:srgbClr val="000000">
                    <a:alpha val="43137"/>
                  </a:srgbClr>
                </a:outerShdw>
              </a:effectLst>
            </a:endParaRPr>
          </a:p>
          <a:p>
            <a:pPr marL="0" indent="0">
              <a:buNone/>
            </a:pPr>
            <a:r>
              <a:rPr lang="es-AR" sz="1800">
                <a:effectLst>
                  <a:outerShdw blurRad="38100" dist="38100" dir="2700000" algn="tl">
                    <a:srgbClr val="000000">
                      <a:alpha val="43137"/>
                    </a:srgbClr>
                  </a:outerShdw>
                </a:effectLst>
              </a:rPr>
              <a:t>a) individualización íntegra y actualizada del empleador; </a:t>
            </a:r>
          </a:p>
          <a:p>
            <a:pPr marL="0" indent="0">
              <a:buNone/>
            </a:pPr>
            <a:r>
              <a:rPr lang="es-AR" sz="1800">
                <a:effectLst>
                  <a:outerShdw blurRad="38100" dist="38100" dir="2700000" algn="tl">
                    <a:srgbClr val="000000">
                      <a:alpha val="43137"/>
                    </a:srgbClr>
                  </a:outerShdw>
                </a:effectLst>
              </a:rPr>
              <a:t>b) nombre del trabajador; </a:t>
            </a:r>
          </a:p>
          <a:p>
            <a:pPr marL="0" indent="0">
              <a:buNone/>
            </a:pPr>
            <a:r>
              <a:rPr lang="es-AR" sz="1800">
                <a:effectLst>
                  <a:outerShdw blurRad="38100" dist="38100" dir="2700000" algn="tl">
                    <a:srgbClr val="000000">
                      <a:alpha val="43137"/>
                    </a:srgbClr>
                  </a:outerShdw>
                </a:effectLst>
              </a:rPr>
              <a:t>c) estado civil; </a:t>
            </a:r>
          </a:p>
          <a:p>
            <a:pPr marL="0" indent="0">
              <a:buNone/>
            </a:pPr>
            <a:r>
              <a:rPr lang="es-AR" sz="1800">
                <a:effectLst>
                  <a:outerShdw blurRad="38100" dist="38100" dir="2700000" algn="tl">
                    <a:srgbClr val="000000">
                      <a:alpha val="43137"/>
                    </a:srgbClr>
                  </a:outerShdw>
                </a:effectLst>
              </a:rPr>
              <a:t>d) fecha de ingreso y egreso; </a:t>
            </a:r>
          </a:p>
          <a:p>
            <a:pPr marL="0" indent="0">
              <a:buNone/>
            </a:pPr>
            <a:r>
              <a:rPr lang="es-AR" sz="1800" smtClean="0">
                <a:effectLst>
                  <a:outerShdw blurRad="38100" dist="38100" dir="2700000" algn="tl">
                    <a:srgbClr val="000000">
                      <a:alpha val="43137"/>
                    </a:srgbClr>
                  </a:outerShdw>
                </a:effectLst>
              </a:rPr>
              <a:t>e</a:t>
            </a:r>
            <a:r>
              <a:rPr lang="es-AR" sz="1800">
                <a:effectLst>
                  <a:outerShdw blurRad="38100" dist="38100" dir="2700000" algn="tl">
                    <a:srgbClr val="000000">
                      <a:alpha val="43137"/>
                    </a:srgbClr>
                  </a:outerShdw>
                </a:effectLst>
              </a:rPr>
              <a:t>) remuneraciones asignadas y percibidas; </a:t>
            </a:r>
          </a:p>
          <a:p>
            <a:pPr marL="0" indent="0">
              <a:buNone/>
            </a:pPr>
            <a:r>
              <a:rPr lang="es-AR" sz="1800">
                <a:effectLst>
                  <a:outerShdw blurRad="38100" dist="38100" dir="2700000" algn="tl">
                    <a:srgbClr val="000000">
                      <a:alpha val="43137"/>
                    </a:srgbClr>
                  </a:outerShdw>
                </a:effectLst>
              </a:rPr>
              <a:t>f) individualización de personas que generen derecho a la percepción de asignaciones familiares; </a:t>
            </a:r>
          </a:p>
          <a:p>
            <a:pPr marL="0" indent="0">
              <a:buNone/>
            </a:pPr>
            <a:r>
              <a:rPr lang="es-AR" sz="1800">
                <a:effectLst>
                  <a:outerShdw blurRad="38100" dist="38100" dir="2700000" algn="tl">
                    <a:srgbClr val="000000">
                      <a:alpha val="43137"/>
                    </a:srgbClr>
                  </a:outerShdw>
                </a:effectLst>
              </a:rPr>
              <a:t>g) demás datos que permitan una exacta evaluación de las obligaciones a su cargo; </a:t>
            </a:r>
          </a:p>
          <a:p>
            <a:pPr marL="0" indent="0">
              <a:buNone/>
            </a:pPr>
            <a:r>
              <a:rPr lang="es-AR" sz="1800">
                <a:effectLst>
                  <a:outerShdw blurRad="38100" dist="38100" dir="2700000" algn="tl">
                    <a:srgbClr val="000000">
                      <a:alpha val="43137"/>
                    </a:srgbClr>
                  </a:outerShdw>
                </a:effectLst>
              </a:rPr>
              <a:t>h) los que establezca la reglamentación. </a:t>
            </a:r>
          </a:p>
          <a:p>
            <a:pPr marL="609600" indent="-609600" fontAlgn="auto">
              <a:spcAft>
                <a:spcPts val="0"/>
              </a:spcAft>
              <a:buClr>
                <a:schemeClr val="accent3"/>
              </a:buClr>
              <a:buFont typeface="Wingdings 2"/>
              <a:buNone/>
              <a:defRPr/>
            </a:pPr>
            <a:endParaRPr lang="es-AR" sz="1800" b="1" smtClean="0">
              <a:solidFill>
                <a:srgbClr val="FFFF19"/>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240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39127380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99331" name="Rectangle 3"/>
          <p:cNvSpPr>
            <a:spLocks noGrp="1" noChangeArrowheads="1"/>
          </p:cNvSpPr>
          <p:nvPr>
            <p:ph type="subTitle" idx="1"/>
          </p:nvPr>
        </p:nvSpPr>
        <p:spPr>
          <a:xfrm>
            <a:off x="685800" y="1371600"/>
            <a:ext cx="7772400" cy="4876800"/>
          </a:xfrm>
        </p:spPr>
        <p:txBody>
          <a:bodyPr/>
          <a:lstStyle/>
          <a:p>
            <a:pPr marL="609600" indent="-609600" algn="l">
              <a:lnSpc>
                <a:spcPct val="90000"/>
              </a:lnSpc>
              <a:buFontTx/>
              <a:buNone/>
            </a:pPr>
            <a:r>
              <a:rPr lang="es-AR" sz="1800" b="1" dirty="0">
                <a:solidFill>
                  <a:srgbClr val="FFFF01"/>
                </a:solidFill>
                <a:effectLst>
                  <a:outerShdw blurRad="38100" dist="38100" dir="2700000" algn="tl">
                    <a:srgbClr val="000000">
                      <a:alpha val="43137"/>
                    </a:srgbClr>
                  </a:outerShdw>
                </a:effectLst>
              </a:rPr>
              <a:t>EXTENSIÓN DE LA JORNADA DE TRABAJO</a:t>
            </a:r>
          </a:p>
          <a:p>
            <a:pPr marL="609600" indent="-609600" algn="l">
              <a:lnSpc>
                <a:spcPct val="90000"/>
              </a:lnSpc>
              <a:buFontTx/>
              <a:buNone/>
            </a:pPr>
            <a:r>
              <a:rPr lang="es-AR" sz="1800" b="1" dirty="0">
                <a:solidFill>
                  <a:srgbClr val="00FF00"/>
                </a:solidFill>
                <a:effectLst>
                  <a:outerShdw blurRad="38100" dist="38100" dir="2700000" algn="tl">
                    <a:srgbClr val="000000">
                      <a:alpha val="43137"/>
                    </a:srgbClr>
                  </a:outerShdw>
                </a:effectLst>
              </a:rPr>
              <a:t>EXTENSIÓN MÁXIMA DE LA JORNADA MÁXIMA LEGAL</a:t>
            </a:r>
          </a:p>
          <a:p>
            <a:pPr marL="609600" indent="-609600" algn="l">
              <a:lnSpc>
                <a:spcPct val="90000"/>
              </a:lnSpc>
              <a:buFontTx/>
              <a:buNone/>
            </a:pPr>
            <a:r>
              <a:rPr lang="es-AR" sz="1800" b="1" u="sng" dirty="0">
                <a:solidFill>
                  <a:srgbClr val="FF9900"/>
                </a:solidFill>
                <a:effectLst>
                  <a:outerShdw blurRad="38100" dist="38100" dir="2700000" algn="tl">
                    <a:srgbClr val="000000">
                      <a:alpha val="43137"/>
                    </a:srgbClr>
                  </a:outerShdw>
                </a:effectLst>
              </a:rPr>
              <a:t>Excepciones al Límite máximo – Ley de Jornada de Trabajo 11544</a:t>
            </a:r>
          </a:p>
          <a:p>
            <a:pPr marL="609600" indent="-609600" algn="l">
              <a:lnSpc>
                <a:spcPct val="90000"/>
              </a:lnSpc>
              <a:buFontTx/>
              <a:buNone/>
            </a:pPr>
            <a:r>
              <a:rPr lang="es-AR" sz="1600" b="1" dirty="0">
                <a:effectLst>
                  <a:outerShdw blurRad="38100" dist="38100" dir="2700000" algn="tl">
                    <a:srgbClr val="000000">
                      <a:alpha val="43137"/>
                    </a:srgbClr>
                  </a:outerShdw>
                </a:effectLst>
              </a:rPr>
              <a:t>Art. 3: </a:t>
            </a:r>
            <a:r>
              <a:rPr lang="es-AR" sz="1600" dirty="0">
                <a:effectLst>
                  <a:outerShdw blurRad="38100" dist="38100" dir="2700000" algn="tl">
                    <a:srgbClr val="000000">
                      <a:alpha val="43137"/>
                    </a:srgbClr>
                  </a:outerShdw>
                </a:effectLst>
              </a:rPr>
              <a:t>“… Solo se admitirán las siguientes excepciones:</a:t>
            </a:r>
          </a:p>
          <a:p>
            <a:pPr marL="609600" indent="-609600" algn="l">
              <a:lnSpc>
                <a:spcPct val="90000"/>
              </a:lnSpc>
              <a:buFontTx/>
              <a:buNone/>
            </a:pPr>
            <a:endParaRPr lang="es-AR" sz="1600" dirty="0">
              <a:effectLst>
                <a:outerShdw blurRad="38100" dist="38100" dir="2700000" algn="tl">
                  <a:srgbClr val="000000">
                    <a:alpha val="43137"/>
                  </a:srgbClr>
                </a:outerShdw>
              </a:effectLst>
            </a:endParaRPr>
          </a:p>
          <a:p>
            <a:pPr marL="609600" indent="-609600" algn="l">
              <a:lnSpc>
                <a:spcPct val="90000"/>
              </a:lnSpc>
            </a:pPr>
            <a:r>
              <a:rPr lang="es-AR" sz="1600" dirty="0" smtClean="0"/>
              <a:t>a) Directores y gerentes (antes empleos de dirección y vigilancia)</a:t>
            </a:r>
          </a:p>
          <a:p>
            <a:pPr marL="609600" indent="-609600" algn="l">
              <a:lnSpc>
                <a:spcPct val="90000"/>
              </a:lnSpc>
              <a:buFontTx/>
              <a:buNone/>
            </a:pPr>
            <a:endParaRPr lang="es-AR" sz="1600" dirty="0">
              <a:effectLst>
                <a:outerShdw blurRad="38100" dist="38100" dir="2700000" algn="tl">
                  <a:srgbClr val="000000">
                    <a:alpha val="43137"/>
                  </a:srgbClr>
                </a:outerShdw>
              </a:effectLst>
            </a:endParaRPr>
          </a:p>
          <a:p>
            <a:pPr marL="609600" indent="-609600" algn="l">
              <a:lnSpc>
                <a:spcPct val="90000"/>
              </a:lnSpc>
              <a:buFontTx/>
              <a:buNone/>
            </a:pPr>
            <a:r>
              <a:rPr lang="es-AR" sz="1600" dirty="0">
                <a:effectLst>
                  <a:outerShdw blurRad="38100" dist="38100" dir="2700000" algn="tl">
                    <a:srgbClr val="000000">
                      <a:alpha val="43137"/>
                    </a:srgbClr>
                  </a:outerShdw>
                </a:effectLst>
              </a:rPr>
              <a:t>b) Trabajos por equipos</a:t>
            </a:r>
          </a:p>
          <a:p>
            <a:pPr marL="609600" indent="-609600" algn="l">
              <a:lnSpc>
                <a:spcPct val="90000"/>
              </a:lnSpc>
              <a:buFontTx/>
              <a:buNone/>
            </a:pPr>
            <a:endParaRPr lang="es-AR" sz="1600" dirty="0">
              <a:effectLst>
                <a:outerShdw blurRad="38100" dist="38100" dir="2700000" algn="tl">
                  <a:srgbClr val="000000">
                    <a:alpha val="43137"/>
                  </a:srgbClr>
                </a:outerShdw>
              </a:effectLst>
            </a:endParaRPr>
          </a:p>
          <a:p>
            <a:pPr marL="609600" indent="-609600" algn="l">
              <a:lnSpc>
                <a:spcPct val="90000"/>
              </a:lnSpc>
              <a:buFontTx/>
              <a:buNone/>
            </a:pPr>
            <a:r>
              <a:rPr lang="es-AR" sz="1600" dirty="0">
                <a:effectLst>
                  <a:outerShdw blurRad="38100" dist="38100" dir="2700000" algn="tl">
                    <a:srgbClr val="000000">
                      <a:alpha val="43137"/>
                    </a:srgbClr>
                  </a:outerShdw>
                </a:effectLst>
              </a:rPr>
              <a:t>c) En caso de </a:t>
            </a:r>
            <a:r>
              <a:rPr lang="es-AR" sz="1600" u="sng" dirty="0">
                <a:solidFill>
                  <a:srgbClr val="FFFF00"/>
                </a:solidFill>
                <a:effectLst>
                  <a:outerShdw blurRad="38100" dist="38100" dir="2700000" algn="tl">
                    <a:srgbClr val="000000">
                      <a:alpha val="43137"/>
                    </a:srgbClr>
                  </a:outerShdw>
                </a:effectLst>
              </a:rPr>
              <a:t>accidente ocurrido o inminente</a:t>
            </a:r>
            <a:r>
              <a:rPr lang="es-AR" sz="1600" dirty="0">
                <a:effectLst>
                  <a:outerShdw blurRad="38100" dist="38100" dir="2700000" algn="tl">
                    <a:srgbClr val="000000">
                      <a:alpha val="43137"/>
                    </a:srgbClr>
                  </a:outerShdw>
                </a:effectLst>
              </a:rPr>
              <a:t>, o en caso de </a:t>
            </a:r>
            <a:r>
              <a:rPr lang="es-AR" sz="1600" u="sng" dirty="0">
                <a:solidFill>
                  <a:srgbClr val="FFFF00"/>
                </a:solidFill>
                <a:effectLst>
                  <a:outerShdw blurRad="38100" dist="38100" dir="2700000" algn="tl">
                    <a:srgbClr val="000000">
                      <a:alpha val="43137"/>
                    </a:srgbClr>
                  </a:outerShdw>
                </a:effectLst>
              </a:rPr>
              <a:t>trabajo de urgencia a </a:t>
            </a:r>
          </a:p>
          <a:p>
            <a:pPr marL="609600" indent="-609600" algn="l">
              <a:lnSpc>
                <a:spcPct val="90000"/>
              </a:lnSpc>
              <a:buFontTx/>
              <a:buNone/>
            </a:pPr>
            <a:r>
              <a:rPr lang="es-AR" sz="1600" dirty="0">
                <a:solidFill>
                  <a:srgbClr val="FFFF00"/>
                </a:solidFill>
                <a:effectLst>
                  <a:outerShdw blurRad="38100" dist="38100" dir="2700000" algn="tl">
                    <a:srgbClr val="000000">
                      <a:alpha val="43137"/>
                    </a:srgbClr>
                  </a:outerShdw>
                </a:effectLst>
              </a:rPr>
              <a:t>    </a:t>
            </a:r>
            <a:r>
              <a:rPr lang="es-AR" sz="1600" u="sng" dirty="0">
                <a:solidFill>
                  <a:srgbClr val="FFFF00"/>
                </a:solidFill>
                <a:effectLst>
                  <a:outerShdw blurRad="38100" dist="38100" dir="2700000" algn="tl">
                    <a:srgbClr val="000000">
                      <a:alpha val="43137"/>
                    </a:srgbClr>
                  </a:outerShdw>
                </a:effectLst>
              </a:rPr>
              <a:t>efectuarse en las máquinas, herramientas, o instalaciones, o en caso de fuerza </a:t>
            </a:r>
          </a:p>
          <a:p>
            <a:pPr marL="609600" indent="-609600" algn="l">
              <a:lnSpc>
                <a:spcPct val="90000"/>
              </a:lnSpc>
              <a:buFontTx/>
              <a:buNone/>
            </a:pPr>
            <a:r>
              <a:rPr lang="es-AR" sz="1600" dirty="0">
                <a:solidFill>
                  <a:srgbClr val="FFFF00"/>
                </a:solidFill>
                <a:effectLst>
                  <a:outerShdw blurRad="38100" dist="38100" dir="2700000" algn="tl">
                    <a:srgbClr val="000000">
                      <a:alpha val="43137"/>
                    </a:srgbClr>
                  </a:outerShdw>
                </a:effectLst>
              </a:rPr>
              <a:t>    </a:t>
            </a:r>
            <a:r>
              <a:rPr lang="es-AR" sz="1600" u="sng" dirty="0">
                <a:solidFill>
                  <a:srgbClr val="FFFF00"/>
                </a:solidFill>
                <a:effectLst>
                  <a:outerShdw blurRad="38100" dist="38100" dir="2700000" algn="tl">
                    <a:srgbClr val="000000">
                      <a:alpha val="43137"/>
                    </a:srgbClr>
                  </a:outerShdw>
                </a:effectLst>
              </a:rPr>
              <a:t>mayor</a:t>
            </a:r>
            <a:r>
              <a:rPr lang="es-AR" sz="1600" dirty="0">
                <a:effectLst>
                  <a:outerShdw blurRad="38100" dist="38100" dir="2700000" algn="tl">
                    <a:srgbClr val="000000">
                      <a:alpha val="43137"/>
                    </a:srgbClr>
                  </a:outerShdw>
                </a:effectLst>
              </a:rPr>
              <a:t>, pero tan sólo en la medida necesaria para evitar que un inconveniente </a:t>
            </a:r>
          </a:p>
          <a:p>
            <a:pPr marL="609600" indent="-609600" algn="l">
              <a:lnSpc>
                <a:spcPct val="90000"/>
              </a:lnSpc>
              <a:buFontTx/>
              <a:buNone/>
            </a:pPr>
            <a:r>
              <a:rPr lang="es-AR" sz="1600" dirty="0">
                <a:effectLst>
                  <a:outerShdw blurRad="38100" dist="38100" dir="2700000" algn="tl">
                    <a:srgbClr val="000000">
                      <a:alpha val="43137"/>
                    </a:srgbClr>
                  </a:outerShdw>
                </a:effectLst>
              </a:rPr>
              <a:t>    serio ocurra en la marcha regular del establecimiento y únicamente cuando el </a:t>
            </a:r>
          </a:p>
          <a:p>
            <a:pPr marL="609600" indent="-609600" algn="l">
              <a:lnSpc>
                <a:spcPct val="90000"/>
              </a:lnSpc>
              <a:buFontTx/>
              <a:buNone/>
            </a:pPr>
            <a:r>
              <a:rPr lang="es-AR" sz="1600" dirty="0">
                <a:effectLst>
                  <a:outerShdw blurRad="38100" dist="38100" dir="2700000" algn="tl">
                    <a:srgbClr val="000000">
                      <a:alpha val="43137"/>
                    </a:srgbClr>
                  </a:outerShdw>
                </a:effectLst>
              </a:rPr>
              <a:t>    trabajo no pueda ser efectuado durante la jornada normal, debiendo comunicarse </a:t>
            </a:r>
          </a:p>
          <a:p>
            <a:pPr marL="609600" indent="-609600" algn="l">
              <a:lnSpc>
                <a:spcPct val="90000"/>
              </a:lnSpc>
              <a:buFontTx/>
              <a:buNone/>
            </a:pPr>
            <a:r>
              <a:rPr lang="es-AR" sz="1600" dirty="0">
                <a:effectLst>
                  <a:outerShdw blurRad="38100" dist="38100" dir="2700000" algn="tl">
                    <a:srgbClr val="000000">
                      <a:alpha val="43137"/>
                    </a:srgbClr>
                  </a:outerShdw>
                </a:effectLst>
              </a:rPr>
              <a:t>    el hecho de inmediato a las autoridades encargadas de velar por el cumplimiento </a:t>
            </a:r>
          </a:p>
          <a:p>
            <a:pPr marL="609600" indent="-609600" algn="l">
              <a:lnSpc>
                <a:spcPct val="90000"/>
              </a:lnSpc>
              <a:buFontTx/>
              <a:buNone/>
            </a:pPr>
            <a:r>
              <a:rPr lang="es-AR" sz="1600" dirty="0">
                <a:effectLst>
                  <a:outerShdw blurRad="38100" dist="38100" dir="2700000" algn="tl">
                    <a:srgbClr val="000000">
                      <a:alpha val="43137"/>
                    </a:srgbClr>
                  </a:outerShdw>
                </a:effectLst>
              </a:rPr>
              <a:t>    de la presente ley”</a:t>
            </a:r>
            <a:endParaRPr lang="es-AR" sz="1600" b="1"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19337436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13667" name="Rectangle 3"/>
          <p:cNvSpPr>
            <a:spLocks noGrp="1" noChangeArrowheads="1"/>
          </p:cNvSpPr>
          <p:nvPr>
            <p:ph type="subTitle" idx="1"/>
          </p:nvPr>
        </p:nvSpPr>
        <p:spPr>
          <a:xfrm>
            <a:off x="685800" y="1371600"/>
            <a:ext cx="7772400" cy="4876800"/>
          </a:xfrm>
        </p:spPr>
        <p:txBody>
          <a:bodyPr/>
          <a:lstStyle/>
          <a:p>
            <a:pPr marL="609600" indent="-609600"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marL="609600" indent="-609600" algn="l">
              <a:buFontTx/>
              <a:buNone/>
            </a:pPr>
            <a:r>
              <a:rPr lang="es-AR" sz="1800" b="1" dirty="0">
                <a:solidFill>
                  <a:srgbClr val="00FF00"/>
                </a:solidFill>
                <a:effectLst>
                  <a:outerShdw blurRad="38100" dist="38100" dir="2700000" algn="tl">
                    <a:srgbClr val="000000">
                      <a:alpha val="43137"/>
                    </a:srgbClr>
                  </a:outerShdw>
                </a:effectLst>
              </a:rPr>
              <a:t>EXTENSIÓN MÁXIMA DE LA JORNADA MÁXIMA LEGAL</a:t>
            </a:r>
          </a:p>
          <a:p>
            <a:pPr marL="609600" indent="-609600" algn="l">
              <a:buFontTx/>
              <a:buNone/>
            </a:pPr>
            <a:r>
              <a:rPr lang="es-AR" sz="2000" b="1" u="sng" dirty="0">
                <a:solidFill>
                  <a:srgbClr val="00FFCC"/>
                </a:solidFill>
                <a:effectLst>
                  <a:outerShdw blurRad="38100" dist="38100" dir="2700000" algn="tl">
                    <a:srgbClr val="000000">
                      <a:alpha val="43137"/>
                    </a:srgbClr>
                  </a:outerShdw>
                </a:effectLst>
              </a:rPr>
              <a:t>EMPLEOS DE DIRECCIÓN Y VIGILANCIA</a:t>
            </a:r>
          </a:p>
          <a:p>
            <a:pPr marL="609600" indent="-609600" algn="l">
              <a:buFontTx/>
              <a:buNone/>
            </a:pPr>
            <a:endParaRPr lang="es-AR" sz="2000" b="1" u="sng" dirty="0">
              <a:solidFill>
                <a:schemeClr val="tx2"/>
              </a:solidFill>
              <a:effectLst>
                <a:outerShdw blurRad="38100" dist="38100" dir="2700000" algn="tl">
                  <a:srgbClr val="000000">
                    <a:alpha val="43137"/>
                  </a:srgbClr>
                </a:outerShdw>
              </a:effectLst>
            </a:endParaRPr>
          </a:p>
          <a:p>
            <a:pPr marL="609600" indent="-609600" algn="l">
              <a:buFontTx/>
              <a:buNone/>
            </a:pPr>
            <a:r>
              <a:rPr lang="es-AR" sz="1800" b="1" u="sng" dirty="0">
                <a:solidFill>
                  <a:srgbClr val="FF9900"/>
                </a:solidFill>
                <a:effectLst>
                  <a:outerShdw blurRad="38100" dist="38100" dir="2700000" algn="tl">
                    <a:srgbClr val="000000">
                      <a:alpha val="43137"/>
                    </a:srgbClr>
                  </a:outerShdw>
                </a:effectLst>
              </a:rPr>
              <a:t>D. 16115/1933 reglamentario de la Ley de Jornada de Trabajo 11544</a:t>
            </a:r>
          </a:p>
          <a:p>
            <a:pPr marL="609600" indent="-609600" algn="l">
              <a:buFontTx/>
              <a:buNone/>
            </a:pPr>
            <a:r>
              <a:rPr lang="es-AR" sz="1600" b="1" dirty="0">
                <a:solidFill>
                  <a:srgbClr val="00FFCC"/>
                </a:solidFill>
                <a:effectLst>
                  <a:outerShdw blurRad="38100" dist="38100" dir="2700000" algn="tl">
                    <a:srgbClr val="000000">
                      <a:alpha val="43137"/>
                    </a:srgbClr>
                  </a:outerShdw>
                </a:effectLst>
              </a:rPr>
              <a:t>Art. 10: </a:t>
            </a:r>
            <a:r>
              <a:rPr lang="es-AR" sz="1600" dirty="0">
                <a:effectLst>
                  <a:outerShdw blurRad="38100" dist="38100" dir="2700000" algn="tl">
                    <a:srgbClr val="000000">
                      <a:alpha val="43137"/>
                    </a:srgbClr>
                  </a:outerShdw>
                </a:effectLst>
              </a:rPr>
              <a:t>“Se entenderán comprendidos dentro de la denominación de empleados de </a:t>
            </a:r>
          </a:p>
          <a:p>
            <a:pPr marL="609600" indent="-609600" algn="l">
              <a:buFontTx/>
              <a:buNone/>
            </a:pPr>
            <a:r>
              <a:rPr lang="es-AR" sz="1600" dirty="0">
                <a:effectLst>
                  <a:outerShdw blurRad="38100" dist="38100" dir="2700000" algn="tl">
                    <a:srgbClr val="000000">
                      <a:alpha val="43137"/>
                    </a:srgbClr>
                  </a:outerShdw>
                </a:effectLst>
              </a:rPr>
              <a:t>dirección y vigilancia:</a:t>
            </a:r>
          </a:p>
          <a:p>
            <a:pPr marL="609600" indent="-609600" algn="l">
              <a:buFontTx/>
              <a:buNone/>
            </a:pPr>
            <a:r>
              <a:rPr lang="es-AR" sz="1600" dirty="0">
                <a:effectLst>
                  <a:outerShdw blurRad="38100" dist="38100" dir="2700000" algn="tl">
                    <a:srgbClr val="000000">
                      <a:alpha val="43137"/>
                    </a:srgbClr>
                  </a:outerShdw>
                </a:effectLst>
              </a:rPr>
              <a:t>a) El jefe, gerente, director o habilitado principal</a:t>
            </a:r>
          </a:p>
          <a:p>
            <a:pPr marL="609600" indent="-609600" algn="l">
              <a:buFontTx/>
              <a:buNone/>
            </a:pPr>
            <a:endParaRPr lang="es-AR" sz="1600" dirty="0">
              <a:effectLst>
                <a:outerShdw blurRad="38100" dist="38100" dir="2700000" algn="tl">
                  <a:srgbClr val="000000">
                    <a:alpha val="43137"/>
                  </a:srgbClr>
                </a:outerShdw>
              </a:effectLst>
            </a:endParaRPr>
          </a:p>
          <a:p>
            <a:pPr marL="609600" indent="-609600" algn="l">
              <a:buFontTx/>
              <a:buNone/>
            </a:pPr>
            <a:r>
              <a:rPr lang="es-AR" sz="1600" dirty="0">
                <a:effectLst>
                  <a:outerShdw blurRad="38100" dist="38100" dir="2700000" algn="tl">
                    <a:srgbClr val="000000">
                      <a:alpha val="43137"/>
                    </a:srgbClr>
                  </a:outerShdw>
                </a:effectLst>
              </a:rPr>
              <a:t>b) Los altos empleados administrativos o técnicos que sustituyan a las personas </a:t>
            </a:r>
          </a:p>
          <a:p>
            <a:pPr marL="609600" indent="-609600" algn="l">
              <a:buFontTx/>
              <a:buNone/>
            </a:pPr>
            <a:r>
              <a:rPr lang="es-AR" sz="1600" dirty="0">
                <a:effectLst>
                  <a:outerShdw blurRad="38100" dist="38100" dir="2700000" algn="tl">
                    <a:srgbClr val="000000">
                      <a:alpha val="43137"/>
                    </a:srgbClr>
                  </a:outerShdw>
                </a:effectLst>
              </a:rPr>
              <a:t>indicadas en la dirección o mando del lugar; subgerentes; profesionales liberales </a:t>
            </a:r>
          </a:p>
          <a:p>
            <a:pPr marL="609600" indent="-609600" algn="l">
              <a:buFontTx/>
              <a:buNone/>
            </a:pPr>
            <a:r>
              <a:rPr lang="es-AR" sz="1600" dirty="0">
                <a:effectLst>
                  <a:outerShdw blurRad="38100" dist="38100" dir="2700000" algn="tl">
                    <a:srgbClr val="000000">
                      <a:alpha val="43137"/>
                    </a:srgbClr>
                  </a:outerShdw>
                </a:effectLst>
              </a:rPr>
              <a:t>dedicados exclusivamente al ejercicio de las funciones de su competencia o que </a:t>
            </a:r>
          </a:p>
          <a:p>
            <a:pPr marL="609600" indent="-609600" algn="l">
              <a:buFontTx/>
              <a:buNone/>
            </a:pPr>
            <a:r>
              <a:rPr lang="es-AR" sz="1600" dirty="0">
                <a:effectLst>
                  <a:outerShdw blurRad="38100" dist="38100" dir="2700000" algn="tl">
                    <a:srgbClr val="000000">
                      <a:alpha val="43137"/>
                    </a:srgbClr>
                  </a:outerShdw>
                </a:effectLst>
              </a:rPr>
              <a:t>acumulen a su cometido, algún cargo de dirección o vigilancia; personal de </a:t>
            </a:r>
          </a:p>
          <a:p>
            <a:pPr marL="609600" indent="-609600" algn="l">
              <a:buFontTx/>
              <a:buNone/>
            </a:pPr>
            <a:r>
              <a:rPr lang="es-AR" sz="1600" dirty="0">
                <a:effectLst>
                  <a:outerShdw blurRad="38100" dist="38100" dir="2700000" algn="tl">
                    <a:srgbClr val="000000">
                      <a:alpha val="43137"/>
                    </a:srgbClr>
                  </a:outerShdw>
                </a:effectLst>
              </a:rPr>
              <a:t>secretaría que se halle afecto a la dirección o gerencia y que no sea meramente </a:t>
            </a:r>
          </a:p>
          <a:p>
            <a:pPr marL="609600" indent="-609600" algn="l">
              <a:buFontTx/>
              <a:buNone/>
            </a:pPr>
            <a:r>
              <a:rPr lang="es-AR" sz="1600" dirty="0">
                <a:effectLst>
                  <a:outerShdw blurRad="38100" dist="38100" dir="2700000" algn="tl">
                    <a:srgbClr val="000000">
                      <a:alpha val="43137"/>
                    </a:srgbClr>
                  </a:outerShdw>
                </a:effectLst>
              </a:rPr>
              <a:t>subalterno; jefes de sección, de departamentos, etc.</a:t>
            </a:r>
          </a:p>
          <a:p>
            <a:pPr marL="609600" indent="-609600" algn="l">
              <a:buFontTx/>
              <a:buNone/>
            </a:pPr>
            <a:endParaRPr lang="es-AR" sz="1600" dirty="0"/>
          </a:p>
          <a:p>
            <a:pPr marL="609600" indent="-609600"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68581801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14691" name="Rectangle 3"/>
          <p:cNvSpPr>
            <a:spLocks noGrp="1" noChangeArrowheads="1"/>
          </p:cNvSpPr>
          <p:nvPr>
            <p:ph type="subTitle" idx="1"/>
          </p:nvPr>
        </p:nvSpPr>
        <p:spPr>
          <a:xfrm>
            <a:off x="685800" y="1371600"/>
            <a:ext cx="7772400" cy="4876800"/>
          </a:xfrm>
        </p:spPr>
        <p:txBody>
          <a:bodyPr/>
          <a:lstStyle/>
          <a:p>
            <a:pPr marL="609600" indent="-609600"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marL="609600" indent="-609600" algn="l">
              <a:buFontTx/>
              <a:buNone/>
            </a:pPr>
            <a:r>
              <a:rPr lang="es-AR" sz="1800" b="1" dirty="0">
                <a:solidFill>
                  <a:srgbClr val="00FF00"/>
                </a:solidFill>
                <a:effectLst>
                  <a:outerShdw blurRad="38100" dist="38100" dir="2700000" algn="tl">
                    <a:srgbClr val="000000">
                      <a:alpha val="43137"/>
                    </a:srgbClr>
                  </a:outerShdw>
                </a:effectLst>
              </a:rPr>
              <a:t>EXTENSIÓN MÁXIMA DE LA JORNADA MÁXIMA LEGAL</a:t>
            </a:r>
          </a:p>
          <a:p>
            <a:pPr marL="609600" indent="-609600" algn="l">
              <a:buFontTx/>
              <a:buNone/>
            </a:pPr>
            <a:r>
              <a:rPr lang="es-AR" sz="1800" b="1" u="sng" dirty="0">
                <a:solidFill>
                  <a:srgbClr val="00FFCC"/>
                </a:solidFill>
                <a:effectLst>
                  <a:outerShdw blurRad="38100" dist="38100" dir="2700000" algn="tl">
                    <a:srgbClr val="000000">
                      <a:alpha val="43137"/>
                    </a:srgbClr>
                  </a:outerShdw>
                </a:effectLst>
              </a:rPr>
              <a:t>PERSONAL DE VIGILANCIA - SERENOS</a:t>
            </a:r>
          </a:p>
          <a:p>
            <a:pPr marL="609600" indent="-609600" algn="l">
              <a:buFontTx/>
              <a:buNone/>
            </a:pPr>
            <a:endParaRPr lang="es-AR" sz="1600" dirty="0">
              <a:solidFill>
                <a:schemeClr val="tx2"/>
              </a:solidFill>
              <a:effectLst>
                <a:outerShdw blurRad="38100" dist="38100" dir="2700000" algn="tl">
                  <a:srgbClr val="000000">
                    <a:alpha val="43137"/>
                  </a:srgbClr>
                </a:outerShdw>
              </a:effectLst>
            </a:endParaRPr>
          </a:p>
          <a:p>
            <a:pPr marL="609600" indent="-609600" algn="l">
              <a:buFontTx/>
              <a:buNone/>
            </a:pPr>
            <a:r>
              <a:rPr lang="es-AR" sz="1600" b="1" dirty="0">
                <a:solidFill>
                  <a:srgbClr val="FF9900"/>
                </a:solidFill>
                <a:effectLst>
                  <a:outerShdw blurRad="38100" dist="38100" dir="2700000" algn="tl">
                    <a:srgbClr val="000000">
                      <a:alpha val="43137"/>
                    </a:srgbClr>
                  </a:outerShdw>
                </a:effectLst>
              </a:rPr>
              <a:t>R (DNT) 25/1/1937 – Jornada de Trabajo</a:t>
            </a:r>
          </a:p>
          <a:p>
            <a:pPr marL="609600" indent="-609600" algn="l">
              <a:buFontTx/>
              <a:buNone/>
            </a:pPr>
            <a:endParaRPr lang="es-AR" sz="1600" b="1" dirty="0">
              <a:effectLst>
                <a:outerShdw blurRad="38100" dist="38100" dir="2700000" algn="tl">
                  <a:srgbClr val="000000">
                    <a:alpha val="43137"/>
                  </a:srgbClr>
                </a:outerShdw>
              </a:effectLst>
            </a:endParaRPr>
          </a:p>
          <a:p>
            <a:pPr marL="609600" indent="-609600" algn="l">
              <a:buFontTx/>
              <a:buNone/>
            </a:pPr>
            <a:r>
              <a:rPr lang="es-AR" sz="1600" dirty="0">
                <a:effectLst>
                  <a:outerShdw blurRad="38100" dist="38100" dir="2700000" algn="tl">
                    <a:srgbClr val="000000">
                      <a:alpha val="43137"/>
                    </a:srgbClr>
                  </a:outerShdw>
                </a:effectLst>
              </a:rPr>
              <a:t>En consideración a la </a:t>
            </a:r>
            <a:r>
              <a:rPr lang="es-AR" sz="1600" b="1" u="sng" dirty="0">
                <a:solidFill>
                  <a:srgbClr val="FFCC00"/>
                </a:solidFill>
                <a:effectLst>
                  <a:outerShdw blurRad="38100" dist="38100" dir="2700000" algn="tl">
                    <a:srgbClr val="000000">
                      <a:alpha val="43137"/>
                    </a:srgbClr>
                  </a:outerShdw>
                </a:effectLst>
              </a:rPr>
              <a:t>naturaleza intermitente del trabajo</a:t>
            </a:r>
            <a:r>
              <a:rPr lang="es-AR" sz="1600" dirty="0">
                <a:effectLst>
                  <a:outerShdw blurRad="38100" dist="38100" dir="2700000" algn="tl">
                    <a:srgbClr val="000000">
                      <a:alpha val="43137"/>
                    </a:srgbClr>
                  </a:outerShdw>
                </a:effectLst>
              </a:rPr>
              <a:t> del personal de serenos </a:t>
            </a:r>
          </a:p>
          <a:p>
            <a:pPr marL="609600" indent="-609600" algn="l">
              <a:buFontTx/>
              <a:buNone/>
            </a:pPr>
            <a:r>
              <a:rPr lang="es-AR" sz="1600" dirty="0">
                <a:effectLst>
                  <a:outerShdw blurRad="38100" dist="38100" dir="2700000" algn="tl">
                    <a:srgbClr val="000000">
                      <a:alpha val="43137"/>
                    </a:srgbClr>
                  </a:outerShdw>
                </a:effectLst>
              </a:rPr>
              <a:t>nocturnos, se podrán asignar </a:t>
            </a:r>
            <a:r>
              <a:rPr lang="es-AR" sz="1600" b="1" u="sng" dirty="0">
                <a:solidFill>
                  <a:srgbClr val="FFCC00"/>
                </a:solidFill>
                <a:effectLst>
                  <a:outerShdw blurRad="38100" dist="38100" dir="2700000" algn="tl">
                    <a:srgbClr val="000000">
                      <a:alpha val="43137"/>
                    </a:srgbClr>
                  </a:outerShdw>
                </a:effectLst>
              </a:rPr>
              <a:t>jornadas de trabajo</a:t>
            </a:r>
            <a:r>
              <a:rPr lang="es-AR" sz="1600" dirty="0">
                <a:effectLst>
                  <a:outerShdw blurRad="38100" dist="38100" dir="2700000" algn="tl">
                    <a:srgbClr val="000000">
                      <a:alpha val="43137"/>
                    </a:srgbClr>
                  </a:outerShdw>
                </a:effectLst>
              </a:rPr>
              <a:t> que abarquen todo el tiempo </a:t>
            </a:r>
          </a:p>
          <a:p>
            <a:pPr marL="609600" indent="-609600" algn="l">
              <a:buFontTx/>
              <a:buNone/>
            </a:pPr>
            <a:r>
              <a:rPr lang="es-AR" sz="1600" dirty="0">
                <a:effectLst>
                  <a:outerShdw blurRad="38100" dist="38100" dir="2700000" algn="tl">
                    <a:srgbClr val="000000">
                      <a:alpha val="43137"/>
                    </a:srgbClr>
                  </a:outerShdw>
                </a:effectLst>
              </a:rPr>
              <a:t>comprendido </a:t>
            </a:r>
            <a:r>
              <a:rPr lang="es-AR" sz="1600" b="1" u="sng" dirty="0">
                <a:solidFill>
                  <a:srgbClr val="FFCC00"/>
                </a:solidFill>
                <a:effectLst>
                  <a:outerShdw blurRad="38100" dist="38100" dir="2700000" algn="tl">
                    <a:srgbClr val="000000">
                      <a:alpha val="43137"/>
                    </a:srgbClr>
                  </a:outerShdw>
                </a:effectLst>
              </a:rPr>
              <a:t>entre las horas de cierre y apertura efectivas, hasta un máximo </a:t>
            </a:r>
          </a:p>
          <a:p>
            <a:pPr marL="609600" indent="-609600" algn="l">
              <a:buFontTx/>
              <a:buNone/>
            </a:pPr>
            <a:r>
              <a:rPr lang="es-AR" sz="1600" b="1" u="sng" dirty="0">
                <a:solidFill>
                  <a:srgbClr val="FFCC00"/>
                </a:solidFill>
                <a:effectLst>
                  <a:outerShdw blurRad="38100" dist="38100" dir="2700000" algn="tl">
                    <a:srgbClr val="000000">
                      <a:alpha val="43137"/>
                    </a:srgbClr>
                  </a:outerShdw>
                </a:effectLst>
              </a:rPr>
              <a:t>de 12 horas por noche de servicio</a:t>
            </a:r>
            <a:r>
              <a:rPr lang="es-AR" sz="1600" dirty="0">
                <a:effectLst>
                  <a:outerShdw blurRad="38100" dist="38100" dir="2700000" algn="tl">
                    <a:srgbClr val="000000">
                      <a:alpha val="43137"/>
                    </a:srgbClr>
                  </a:outerShdw>
                </a:effectLst>
              </a:rPr>
              <a:t>.</a:t>
            </a:r>
          </a:p>
          <a:p>
            <a:pPr marL="609600" indent="-609600" algn="l">
              <a:buFontTx/>
              <a:buNone/>
            </a:pPr>
            <a:endParaRPr lang="es-AR" sz="1600" dirty="0">
              <a:effectLst>
                <a:outerShdw blurRad="38100" dist="38100" dir="2700000" algn="tl">
                  <a:srgbClr val="000000">
                    <a:alpha val="43137"/>
                  </a:srgbClr>
                </a:outerShdw>
              </a:effectLst>
            </a:endParaRPr>
          </a:p>
          <a:p>
            <a:pPr marL="609600" indent="-609600" algn="l">
              <a:buFontTx/>
              <a:buNone/>
            </a:pPr>
            <a:r>
              <a:rPr lang="es-AR" sz="1600" b="1" u="sng" dirty="0">
                <a:solidFill>
                  <a:srgbClr val="FFFF00"/>
                </a:solidFill>
                <a:effectLst>
                  <a:outerShdw blurRad="38100" dist="38100" dir="2700000" algn="tl">
                    <a:srgbClr val="000000">
                      <a:alpha val="43137"/>
                    </a:srgbClr>
                  </a:outerShdw>
                </a:effectLst>
              </a:rPr>
              <a:t>PROHIBICIÓN</a:t>
            </a:r>
            <a:r>
              <a:rPr lang="es-AR" sz="1600" dirty="0">
                <a:solidFill>
                  <a:srgbClr val="FFFF00"/>
                </a:solidFill>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No podrá hacerse uso de esta excepción cuando se encomienden </a:t>
            </a:r>
          </a:p>
          <a:p>
            <a:pPr marL="609600" indent="-609600" algn="l">
              <a:buFontTx/>
              <a:buNone/>
            </a:pPr>
            <a:r>
              <a:rPr lang="es-AR" sz="1600" dirty="0">
                <a:effectLst>
                  <a:outerShdw blurRad="38100" dist="38100" dir="2700000" algn="tl">
                    <a:srgbClr val="000000">
                      <a:alpha val="43137"/>
                    </a:srgbClr>
                  </a:outerShdw>
                </a:effectLst>
              </a:rPr>
              <a:t>al citado personal otros servicios que los de vigilancia y custodia.</a:t>
            </a:r>
          </a:p>
          <a:p>
            <a:pPr marL="609600" indent="-609600" algn="l">
              <a:buFontTx/>
              <a:buNone/>
            </a:pPr>
            <a:endParaRPr lang="es-AR" sz="1600" dirty="0"/>
          </a:p>
          <a:p>
            <a:pPr marL="609600" indent="-609600"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57332547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15715" name="Rectangle 3"/>
          <p:cNvSpPr>
            <a:spLocks noGrp="1" noChangeArrowheads="1"/>
          </p:cNvSpPr>
          <p:nvPr>
            <p:ph type="subTitle" idx="1"/>
          </p:nvPr>
        </p:nvSpPr>
        <p:spPr>
          <a:xfrm>
            <a:off x="685800" y="1371600"/>
            <a:ext cx="7772400" cy="4876800"/>
          </a:xfrm>
        </p:spPr>
        <p:txBody>
          <a:bodyPr/>
          <a:lstStyle/>
          <a:p>
            <a:pPr marL="609600" indent="-609600"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marL="609600" indent="-609600" algn="l">
              <a:buFontTx/>
              <a:buNone/>
            </a:pPr>
            <a:r>
              <a:rPr lang="es-AR" sz="1800" b="1" dirty="0">
                <a:solidFill>
                  <a:srgbClr val="00FF00"/>
                </a:solidFill>
                <a:effectLst>
                  <a:outerShdw blurRad="38100" dist="38100" dir="2700000" algn="tl">
                    <a:srgbClr val="000000">
                      <a:alpha val="43137"/>
                    </a:srgbClr>
                  </a:outerShdw>
                </a:effectLst>
              </a:rPr>
              <a:t>EXTENSIÓN MÁXIMA DE LA JORNADA MÁXIMA LEGAL</a:t>
            </a:r>
          </a:p>
          <a:p>
            <a:pPr marL="609600" indent="-609600" algn="l">
              <a:buFontTx/>
              <a:buNone/>
            </a:pPr>
            <a:r>
              <a:rPr lang="es-AR" sz="1800" b="1" u="sng" dirty="0">
                <a:solidFill>
                  <a:srgbClr val="00FF99"/>
                </a:solidFill>
                <a:effectLst>
                  <a:outerShdw blurRad="38100" dist="38100" dir="2700000" algn="tl">
                    <a:srgbClr val="000000">
                      <a:alpha val="43137"/>
                    </a:srgbClr>
                  </a:outerShdw>
                </a:effectLst>
              </a:rPr>
              <a:t>PERSONAL DE VIGILANCIA - SERENOS</a:t>
            </a:r>
          </a:p>
          <a:p>
            <a:pPr marL="609600" indent="-609600" algn="l">
              <a:buFontTx/>
              <a:buNone/>
            </a:pPr>
            <a:endParaRPr lang="es-AR" sz="1600" dirty="0">
              <a:effectLst>
                <a:outerShdw blurRad="38100" dist="38100" dir="2700000" algn="tl">
                  <a:srgbClr val="000000">
                    <a:alpha val="43137"/>
                  </a:srgbClr>
                </a:outerShdw>
              </a:effectLst>
            </a:endParaRPr>
          </a:p>
          <a:p>
            <a:pPr marL="609600" indent="-609600" algn="l">
              <a:buFontTx/>
              <a:buNone/>
            </a:pPr>
            <a:r>
              <a:rPr lang="es-AR" sz="1600" b="1" dirty="0">
                <a:solidFill>
                  <a:srgbClr val="FFCC00"/>
                </a:solidFill>
                <a:effectLst>
                  <a:outerShdw blurRad="38100" dist="38100" dir="2700000" algn="tl">
                    <a:srgbClr val="000000">
                      <a:alpha val="43137"/>
                    </a:srgbClr>
                  </a:outerShdw>
                </a:effectLst>
              </a:rPr>
              <a:t>R (DNT) 23/121937</a:t>
            </a:r>
          </a:p>
          <a:p>
            <a:pPr marL="609600" indent="-609600" algn="l">
              <a:buFontTx/>
              <a:buNone/>
            </a:pPr>
            <a:r>
              <a:rPr lang="es-AR" sz="1600" b="1" u="sng" dirty="0">
                <a:solidFill>
                  <a:srgbClr val="FFFF01"/>
                </a:solidFill>
                <a:effectLst>
                  <a:outerShdw blurRad="38100" dist="38100" dir="2700000" algn="tl">
                    <a:srgbClr val="000000">
                      <a:alpha val="43137"/>
                    </a:srgbClr>
                  </a:outerShdw>
                </a:effectLst>
              </a:rPr>
              <a:t>Descanso semanal</a:t>
            </a:r>
          </a:p>
          <a:p>
            <a:pPr marL="609600" indent="-609600" algn="l">
              <a:buFontTx/>
              <a:buNone/>
            </a:pPr>
            <a:endParaRPr lang="es-AR" sz="1600" b="1" dirty="0">
              <a:effectLst>
                <a:outerShdw blurRad="38100" dist="38100" dir="2700000" algn="tl">
                  <a:srgbClr val="000000">
                    <a:alpha val="43137"/>
                  </a:srgbClr>
                </a:outerShdw>
              </a:effectLst>
            </a:endParaRPr>
          </a:p>
          <a:p>
            <a:pPr marL="609600" indent="-609600" algn="l">
              <a:buFontTx/>
              <a:buNone/>
            </a:pPr>
            <a:r>
              <a:rPr lang="es-AR" sz="1800" dirty="0">
                <a:effectLst>
                  <a:outerShdw blurRad="38100" dist="38100" dir="2700000" algn="tl">
                    <a:srgbClr val="000000">
                      <a:alpha val="43137"/>
                    </a:srgbClr>
                  </a:outerShdw>
                </a:effectLst>
              </a:rPr>
              <a:t>El descanso hebdomadario que corresponde otorgar al personal de empleados </a:t>
            </a:r>
            <a:endParaRPr lang="es-AR" sz="1800" dirty="0" smtClean="0">
              <a:effectLst>
                <a:outerShdw blurRad="38100" dist="38100" dir="2700000" algn="tl">
                  <a:srgbClr val="000000">
                    <a:alpha val="43137"/>
                  </a:srgbClr>
                </a:outerShdw>
              </a:effectLst>
            </a:endParaRPr>
          </a:p>
          <a:p>
            <a:pPr marL="609600" indent="-609600" algn="l">
              <a:buFontTx/>
              <a:buNone/>
            </a:pPr>
            <a:r>
              <a:rPr lang="es-AR" sz="1800" dirty="0" smtClean="0">
                <a:effectLst>
                  <a:outerShdw blurRad="38100" dist="38100" dir="2700000" algn="tl">
                    <a:srgbClr val="000000">
                      <a:alpha val="43137"/>
                    </a:srgbClr>
                  </a:outerShdw>
                </a:effectLst>
              </a:rPr>
              <a:t>u obreros </a:t>
            </a:r>
            <a:r>
              <a:rPr lang="es-AR" sz="1800" dirty="0">
                <a:effectLst>
                  <a:outerShdw blurRad="38100" dist="38100" dir="2700000" algn="tl">
                    <a:srgbClr val="000000">
                      <a:alpha val="43137"/>
                    </a:srgbClr>
                  </a:outerShdw>
                </a:effectLst>
              </a:rPr>
              <a:t>que realicen servicios nocturnos deberá ser de </a:t>
            </a:r>
            <a:r>
              <a:rPr lang="es-AR" sz="1800" b="1" u="sng" dirty="0">
                <a:solidFill>
                  <a:srgbClr val="FFCC00"/>
                </a:solidFill>
                <a:effectLst>
                  <a:outerShdw blurRad="38100" dist="38100" dir="2700000" algn="tl">
                    <a:srgbClr val="000000">
                      <a:alpha val="43137"/>
                    </a:srgbClr>
                  </a:outerShdw>
                </a:effectLst>
              </a:rPr>
              <a:t>35 horas </a:t>
            </a:r>
            <a:endParaRPr lang="es-AR" sz="1800" b="1" u="sng" dirty="0" smtClean="0">
              <a:solidFill>
                <a:srgbClr val="FFCC00"/>
              </a:solidFill>
              <a:effectLst>
                <a:outerShdw blurRad="38100" dist="38100" dir="2700000" algn="tl">
                  <a:srgbClr val="000000">
                    <a:alpha val="43137"/>
                  </a:srgbClr>
                </a:outerShdw>
              </a:effectLst>
            </a:endParaRPr>
          </a:p>
          <a:p>
            <a:pPr marL="609600" indent="-609600" algn="l">
              <a:buFontTx/>
              <a:buNone/>
            </a:pPr>
            <a:r>
              <a:rPr lang="es-AR" sz="1800" b="1" u="sng" dirty="0" smtClean="0">
                <a:solidFill>
                  <a:srgbClr val="FFCC00"/>
                </a:solidFill>
                <a:effectLst>
                  <a:outerShdw blurRad="38100" dist="38100" dir="2700000" algn="tl">
                    <a:srgbClr val="000000">
                      <a:alpha val="43137"/>
                    </a:srgbClr>
                  </a:outerShdw>
                </a:effectLst>
              </a:rPr>
              <a:t>Consecutivas como </a:t>
            </a:r>
            <a:r>
              <a:rPr lang="es-AR" sz="1800" b="1" u="sng" dirty="0">
                <a:solidFill>
                  <a:srgbClr val="FFCC00"/>
                </a:solidFill>
                <a:effectLst>
                  <a:outerShdw blurRad="38100" dist="38100" dir="2700000" algn="tl">
                    <a:srgbClr val="000000">
                      <a:alpha val="43137"/>
                    </a:srgbClr>
                  </a:outerShdw>
                </a:effectLst>
              </a:rPr>
              <a:t>mínimo</a:t>
            </a:r>
            <a:r>
              <a:rPr lang="es-AR" sz="1800" dirty="0">
                <a:effectLst>
                  <a:outerShdw blurRad="38100" dist="38100" dir="2700000" algn="tl">
                    <a:srgbClr val="000000">
                      <a:alpha val="43137"/>
                    </a:srgbClr>
                  </a:outerShdw>
                </a:effectLst>
              </a:rPr>
              <a:t>, que podrán comenzar a contarse </a:t>
            </a:r>
            <a:endParaRPr lang="es-AR" sz="1800" dirty="0" smtClean="0">
              <a:effectLst>
                <a:outerShdw blurRad="38100" dist="38100" dir="2700000" algn="tl">
                  <a:srgbClr val="000000">
                    <a:alpha val="43137"/>
                  </a:srgbClr>
                </a:outerShdw>
              </a:effectLst>
            </a:endParaRPr>
          </a:p>
          <a:p>
            <a:pPr marL="609600" indent="-609600" algn="l">
              <a:buFontTx/>
              <a:buNone/>
            </a:pPr>
            <a:r>
              <a:rPr lang="es-AR" sz="1800" dirty="0" smtClean="0">
                <a:effectLst>
                  <a:outerShdw blurRad="38100" dist="38100" dir="2700000" algn="tl">
                    <a:srgbClr val="000000">
                      <a:alpha val="43137"/>
                    </a:srgbClr>
                  </a:outerShdw>
                </a:effectLst>
              </a:rPr>
              <a:t>inmediatamente </a:t>
            </a:r>
            <a:r>
              <a:rPr lang="es-AR" sz="1800" dirty="0">
                <a:effectLst>
                  <a:outerShdw blurRad="38100" dist="38100" dir="2700000" algn="tl">
                    <a:srgbClr val="000000">
                      <a:alpha val="43137"/>
                    </a:srgbClr>
                  </a:outerShdw>
                </a:effectLst>
              </a:rPr>
              <a:t>después de finalizada una jornada de trabajo.</a:t>
            </a:r>
          </a:p>
          <a:p>
            <a:pPr marL="609600" indent="-609600" algn="l">
              <a:buFontTx/>
              <a:buNone/>
            </a:pPr>
            <a:endParaRPr lang="es-AR" sz="1800" dirty="0"/>
          </a:p>
          <a:p>
            <a:pPr marL="609600" indent="-609600" algn="l">
              <a:buFontTx/>
              <a:buNone/>
            </a:pPr>
            <a:endParaRPr lang="es-AR" sz="1600" dirty="0"/>
          </a:p>
          <a:p>
            <a:pPr marL="609600" indent="-609600" algn="l">
              <a:buFontTx/>
              <a:buNone/>
            </a:pPr>
            <a:endParaRPr lang="es-AR" sz="1600" dirty="0"/>
          </a:p>
          <a:p>
            <a:pPr marL="609600" indent="-609600" algn="l">
              <a:buFontTx/>
              <a:buNone/>
            </a:pPr>
            <a:endParaRPr lang="es-AR" sz="1600" dirty="0"/>
          </a:p>
          <a:p>
            <a:pPr marL="609600" indent="-609600"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11205017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16739" name="Rectangle 3"/>
          <p:cNvSpPr>
            <a:spLocks noGrp="1" noChangeArrowheads="1"/>
          </p:cNvSpPr>
          <p:nvPr>
            <p:ph type="subTitle" idx="1"/>
          </p:nvPr>
        </p:nvSpPr>
        <p:spPr>
          <a:xfrm>
            <a:off x="685800" y="1371600"/>
            <a:ext cx="7772400" cy="4876800"/>
          </a:xfrm>
        </p:spPr>
        <p:txBody>
          <a:bodyPr/>
          <a:lstStyle/>
          <a:p>
            <a:pPr marL="609600" indent="-609600" algn="l">
              <a:buFontTx/>
              <a:buNone/>
            </a:pPr>
            <a:r>
              <a:rPr lang="es-AR" sz="1800" b="1" dirty="0">
                <a:solidFill>
                  <a:srgbClr val="FFFF01"/>
                </a:solidFill>
                <a:effectLst>
                  <a:outerShdw blurRad="38100" dist="38100" dir="2700000" algn="tl">
                    <a:srgbClr val="000000">
                      <a:alpha val="43137"/>
                    </a:srgbClr>
                  </a:outerShdw>
                </a:effectLst>
              </a:rPr>
              <a:t>EXTENSIÓN DE LA JORNADA DE TRABAJO</a:t>
            </a:r>
          </a:p>
          <a:p>
            <a:pPr marL="609600" indent="-609600" algn="l">
              <a:buFontTx/>
              <a:buNone/>
            </a:pPr>
            <a:r>
              <a:rPr lang="es-AR" sz="1800" b="1" dirty="0">
                <a:solidFill>
                  <a:srgbClr val="00FF00"/>
                </a:solidFill>
                <a:effectLst>
                  <a:outerShdw blurRad="38100" dist="38100" dir="2700000" algn="tl">
                    <a:srgbClr val="000000">
                      <a:alpha val="43137"/>
                    </a:srgbClr>
                  </a:outerShdw>
                </a:effectLst>
              </a:rPr>
              <a:t>EXTENSIÓN MÁXIMA DE LA JORNADA MÁXIMA LEGAL</a:t>
            </a:r>
          </a:p>
          <a:p>
            <a:pPr marL="609600" indent="-609600" algn="l">
              <a:buFontTx/>
              <a:buNone/>
            </a:pPr>
            <a:r>
              <a:rPr lang="es-AR" sz="1800" b="1" u="sng" dirty="0">
                <a:solidFill>
                  <a:srgbClr val="00FF99"/>
                </a:solidFill>
                <a:effectLst>
                  <a:outerShdw blurRad="38100" dist="38100" dir="2700000" algn="tl">
                    <a:srgbClr val="000000">
                      <a:alpha val="43137"/>
                    </a:srgbClr>
                  </a:outerShdw>
                </a:effectLst>
              </a:rPr>
              <a:t>Personal de Vigilancia – Serenos: </a:t>
            </a:r>
          </a:p>
          <a:p>
            <a:pPr marL="609600" indent="-609600" algn="l">
              <a:buFontTx/>
              <a:buNone/>
            </a:pPr>
            <a:endParaRPr lang="es-AR" sz="1600" dirty="0">
              <a:solidFill>
                <a:schemeClr val="hlink"/>
              </a:solidFill>
              <a:effectLst>
                <a:outerShdw blurRad="38100" dist="38100" dir="2700000" algn="tl">
                  <a:srgbClr val="000000">
                    <a:alpha val="43137"/>
                  </a:srgbClr>
                </a:outerShdw>
              </a:effectLst>
            </a:endParaRPr>
          </a:p>
          <a:p>
            <a:pPr marL="609600" indent="-609600" algn="l">
              <a:buFontTx/>
              <a:buNone/>
            </a:pPr>
            <a:r>
              <a:rPr lang="es-AR" sz="1600" b="1" dirty="0">
                <a:solidFill>
                  <a:srgbClr val="FFFF01"/>
                </a:solidFill>
                <a:effectLst>
                  <a:outerShdw blurRad="38100" dist="38100" dir="2700000" algn="tl">
                    <a:srgbClr val="000000">
                      <a:alpha val="43137"/>
                    </a:srgbClr>
                  </a:outerShdw>
                </a:effectLst>
              </a:rPr>
              <a:t>R (</a:t>
            </a:r>
            <a:r>
              <a:rPr lang="es-AR" sz="1600" b="1" dirty="0" err="1">
                <a:solidFill>
                  <a:srgbClr val="FFFF01"/>
                </a:solidFill>
                <a:effectLst>
                  <a:outerShdw blurRad="38100" dist="38100" dir="2700000" algn="tl">
                    <a:srgbClr val="000000">
                      <a:alpha val="43137"/>
                    </a:srgbClr>
                  </a:outerShdw>
                </a:effectLst>
              </a:rPr>
              <a:t>STyP</a:t>
            </a:r>
            <a:r>
              <a:rPr lang="es-AR" sz="1600" b="1" dirty="0">
                <a:solidFill>
                  <a:srgbClr val="FFFF01"/>
                </a:solidFill>
                <a:effectLst>
                  <a:outerShdw blurRad="38100" dist="38100" dir="2700000" algn="tl">
                    <a:srgbClr val="000000">
                      <a:alpha val="43137"/>
                    </a:srgbClr>
                  </a:outerShdw>
                </a:effectLst>
              </a:rPr>
              <a:t>) 146/1945: </a:t>
            </a:r>
            <a:r>
              <a:rPr lang="es-AR" sz="1600" b="1" u="sng" dirty="0">
                <a:solidFill>
                  <a:srgbClr val="FFFF01"/>
                </a:solidFill>
                <a:effectLst>
                  <a:outerShdw blurRad="38100" dist="38100" dir="2700000" algn="tl">
                    <a:srgbClr val="000000">
                      <a:alpha val="43137"/>
                    </a:srgbClr>
                  </a:outerShdw>
                </a:effectLst>
              </a:rPr>
              <a:t>ACLARACIONES RESPECTO A SU ENCUADRE</a:t>
            </a:r>
          </a:p>
          <a:p>
            <a:pPr marL="609600" indent="-609600" algn="l">
              <a:buFontTx/>
              <a:buNone/>
            </a:pPr>
            <a:endParaRPr lang="es-AR" sz="1600" b="1" u="sng" dirty="0">
              <a:solidFill>
                <a:schemeClr val="tx2"/>
              </a:solidFill>
              <a:effectLst>
                <a:outerShdw blurRad="38100" dist="38100" dir="2700000" algn="tl">
                  <a:srgbClr val="000000">
                    <a:alpha val="43137"/>
                  </a:srgbClr>
                </a:outerShdw>
              </a:effectLst>
            </a:endParaRPr>
          </a:p>
          <a:p>
            <a:pPr marL="609600" indent="-609600" algn="l">
              <a:buFontTx/>
              <a:buNone/>
            </a:pPr>
            <a:r>
              <a:rPr lang="es-AR" sz="1600" dirty="0">
                <a:effectLst>
                  <a:outerShdw blurRad="38100" dist="38100" dir="2700000" algn="tl">
                    <a:srgbClr val="000000">
                      <a:alpha val="43137"/>
                    </a:srgbClr>
                  </a:outerShdw>
                </a:effectLst>
              </a:rPr>
              <a:t>La extensión de la jornada de trabajo a los serenos, será admitida únicamente </a:t>
            </a:r>
          </a:p>
          <a:p>
            <a:pPr marL="609600" indent="-609600" algn="l">
              <a:buFontTx/>
              <a:buNone/>
            </a:pPr>
            <a:r>
              <a:rPr lang="es-AR" sz="1600" dirty="0">
                <a:effectLst>
                  <a:outerShdw blurRad="38100" dist="38100" dir="2700000" algn="tl">
                    <a:srgbClr val="000000">
                      <a:alpha val="43137"/>
                    </a:srgbClr>
                  </a:outerShdw>
                </a:effectLst>
              </a:rPr>
              <a:t>cuando éstos realicen sus tareas en las condiciones previstas por las citadas </a:t>
            </a:r>
          </a:p>
          <a:p>
            <a:pPr marL="609600" indent="-609600" algn="l">
              <a:buFontTx/>
              <a:buNone/>
            </a:pPr>
            <a:r>
              <a:rPr lang="es-AR" sz="1600" dirty="0">
                <a:effectLst>
                  <a:outerShdw blurRad="38100" dist="38100" dir="2700000" algn="tl">
                    <a:srgbClr val="000000">
                      <a:alpha val="43137"/>
                    </a:srgbClr>
                  </a:outerShdw>
                </a:effectLst>
              </a:rPr>
              <a:t>disposiciones, y en cuanto a </a:t>
            </a:r>
            <a:r>
              <a:rPr lang="es-AR" sz="1600" b="1" u="sng" dirty="0">
                <a:solidFill>
                  <a:srgbClr val="FFCC00"/>
                </a:solidFill>
                <a:effectLst>
                  <a:outerShdw blurRad="38100" dist="38100" dir="2700000" algn="tl">
                    <a:srgbClr val="000000">
                      <a:alpha val="43137"/>
                    </a:srgbClr>
                  </a:outerShdw>
                </a:effectLst>
              </a:rPr>
              <a:t>su ejecución no requiera sino la acción de mera </a:t>
            </a:r>
          </a:p>
          <a:p>
            <a:pPr marL="609600" indent="-609600" algn="l">
              <a:buFontTx/>
              <a:buNone/>
            </a:pPr>
            <a:r>
              <a:rPr lang="es-AR" sz="1600" b="1" u="sng" dirty="0">
                <a:solidFill>
                  <a:srgbClr val="FFCC00"/>
                </a:solidFill>
                <a:effectLst>
                  <a:outerShdw blurRad="38100" dist="38100" dir="2700000" algn="tl">
                    <a:srgbClr val="000000">
                      <a:alpha val="43137"/>
                    </a:srgbClr>
                  </a:outerShdw>
                </a:effectLst>
              </a:rPr>
              <a:t>presencia o estadía</a:t>
            </a:r>
            <a:r>
              <a:rPr lang="es-AR" sz="1600" dirty="0">
                <a:effectLst>
                  <a:outerShdw blurRad="38100" dist="38100" dir="2700000" algn="tl">
                    <a:srgbClr val="000000">
                      <a:alpha val="43137"/>
                    </a:srgbClr>
                  </a:outerShdw>
                </a:effectLst>
              </a:rPr>
              <a:t> en el lugar confiado a su custodia.</a:t>
            </a:r>
          </a:p>
          <a:p>
            <a:pPr marL="609600" indent="-609600" algn="l">
              <a:buFontTx/>
              <a:buNone/>
            </a:pPr>
            <a:endParaRPr lang="es-AR" sz="1600" dirty="0">
              <a:effectLst>
                <a:outerShdw blurRad="38100" dist="38100" dir="2700000" algn="tl">
                  <a:srgbClr val="000000">
                    <a:alpha val="43137"/>
                  </a:srgbClr>
                </a:outerShdw>
              </a:effectLst>
            </a:endParaRPr>
          </a:p>
          <a:p>
            <a:pPr marL="609600" indent="-609600" algn="l">
              <a:buFontTx/>
              <a:buNone/>
            </a:pPr>
            <a:r>
              <a:rPr lang="es-AR" sz="1600" dirty="0">
                <a:effectLst>
                  <a:outerShdw blurRad="38100" dist="38100" dir="2700000" algn="tl">
                    <a:srgbClr val="000000">
                      <a:alpha val="43137"/>
                    </a:srgbClr>
                  </a:outerShdw>
                </a:effectLst>
              </a:rPr>
              <a:t>Cuando lleven aparejada la obligación de ejecutar una </a:t>
            </a:r>
            <a:r>
              <a:rPr lang="es-AR" sz="1600" b="1" u="sng" dirty="0">
                <a:solidFill>
                  <a:srgbClr val="FFCC00"/>
                </a:solidFill>
                <a:effectLst>
                  <a:outerShdw blurRad="38100" dist="38100" dir="2700000" algn="tl">
                    <a:srgbClr val="000000">
                      <a:alpha val="43137"/>
                    </a:srgbClr>
                  </a:outerShdw>
                </a:effectLst>
              </a:rPr>
              <a:t>actividad cualquiera en </a:t>
            </a:r>
          </a:p>
          <a:p>
            <a:pPr marL="609600" indent="-609600" algn="l">
              <a:buFontTx/>
              <a:buNone/>
            </a:pPr>
            <a:r>
              <a:rPr lang="es-AR" sz="1600" b="1" u="sng" dirty="0">
                <a:solidFill>
                  <a:srgbClr val="FFCC00"/>
                </a:solidFill>
                <a:effectLst>
                  <a:outerShdw blurRad="38100" dist="38100" dir="2700000" algn="tl">
                    <a:srgbClr val="000000">
                      <a:alpha val="43137"/>
                    </a:srgbClr>
                  </a:outerShdw>
                </a:effectLst>
              </a:rPr>
              <a:t>forma regular o periódica, o cuando de algún modo se ejercite contralor sobre </a:t>
            </a:r>
          </a:p>
          <a:p>
            <a:pPr marL="609600" indent="-609600" algn="l">
              <a:buFontTx/>
              <a:buNone/>
            </a:pPr>
            <a:r>
              <a:rPr lang="es-AR" sz="1600" b="1" u="sng" dirty="0">
                <a:solidFill>
                  <a:srgbClr val="FFCC00"/>
                </a:solidFill>
                <a:effectLst>
                  <a:outerShdw blurRad="38100" dist="38100" dir="2700000" algn="tl">
                    <a:srgbClr val="000000">
                      <a:alpha val="43137"/>
                    </a:srgbClr>
                  </a:outerShdw>
                </a:effectLst>
              </a:rPr>
              <a:t>las mismas</a:t>
            </a:r>
            <a:r>
              <a:rPr lang="es-AR" sz="1600" dirty="0">
                <a:effectLst>
                  <a:outerShdw blurRad="38100" dist="38100" dir="2700000" algn="tl">
                    <a:srgbClr val="000000">
                      <a:alpha val="43137"/>
                    </a:srgbClr>
                  </a:outerShdw>
                </a:effectLst>
              </a:rPr>
              <a:t>, no regirán las disposiciones citadas, limitándose la duración de la </a:t>
            </a:r>
          </a:p>
          <a:p>
            <a:pPr marL="609600" indent="-609600" algn="l">
              <a:buFontTx/>
              <a:buNone/>
            </a:pPr>
            <a:r>
              <a:rPr lang="es-AR" sz="1600" dirty="0">
                <a:effectLst>
                  <a:outerShdw blurRad="38100" dist="38100" dir="2700000" algn="tl">
                    <a:srgbClr val="000000">
                      <a:alpha val="43137"/>
                    </a:srgbClr>
                  </a:outerShdw>
                </a:effectLst>
              </a:rPr>
              <a:t>jornada a 8 horas diarias o 48 horas semanales.</a:t>
            </a:r>
          </a:p>
          <a:p>
            <a:pPr marL="609600" indent="-609600" algn="l">
              <a:buFontTx/>
              <a:buNone/>
            </a:pPr>
            <a:endParaRPr lang="es-AR" sz="1600" dirty="0"/>
          </a:p>
          <a:p>
            <a:pPr marL="609600" indent="-609600"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08385358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72707"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1"/>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REDUCCIÓN DE LA JORNADA MÁXIMA LEGAL</a:t>
            </a:r>
          </a:p>
          <a:p>
            <a:pPr algn="l">
              <a:buFontTx/>
              <a:buNone/>
            </a:pPr>
            <a:endParaRPr lang="es-AR" sz="1600" b="1" dirty="0">
              <a:effectLst>
                <a:outerShdw blurRad="38100" dist="38100" dir="2700000" algn="tl">
                  <a:srgbClr val="000000">
                    <a:alpha val="43137"/>
                  </a:srgbClr>
                </a:outerShdw>
              </a:effectLst>
            </a:endParaRP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b="1" dirty="0">
                <a:solidFill>
                  <a:srgbClr val="00FF99"/>
                </a:solidFill>
                <a:effectLst>
                  <a:outerShdw blurRad="38100" dist="38100" dir="2700000" algn="tl">
                    <a:srgbClr val="000000">
                      <a:alpha val="43137"/>
                    </a:srgbClr>
                  </a:outerShdw>
                </a:effectLst>
              </a:rPr>
              <a:t>Art. 198 LCT: </a:t>
            </a:r>
            <a:r>
              <a:rPr lang="es-AR" sz="1600" dirty="0">
                <a:effectLst>
                  <a:outerShdw blurRad="38100" dist="38100" dir="2700000" algn="tl">
                    <a:srgbClr val="000000">
                      <a:alpha val="43137"/>
                    </a:srgbClr>
                  </a:outerShdw>
                </a:effectLst>
              </a:rPr>
              <a:t>“La reducción de la jornada máxima legal solamente procederá </a:t>
            </a:r>
            <a:r>
              <a:rPr lang="es-AR" sz="1600" b="1" u="sng" dirty="0">
                <a:solidFill>
                  <a:srgbClr val="FFCC00"/>
                </a:solidFill>
                <a:effectLst>
                  <a:outerShdw blurRad="38100" dist="38100" dir="2700000" algn="tl">
                    <a:srgbClr val="000000">
                      <a:alpha val="43137"/>
                    </a:srgbClr>
                  </a:outerShdw>
                </a:effectLst>
              </a:rPr>
              <a:t>cuando lo establezcan las disposiciones nacionales reglamentarias  de la materia</a:t>
            </a:r>
            <a:r>
              <a:rPr lang="es-AR" sz="1600" dirty="0">
                <a:effectLst>
                  <a:outerShdw blurRad="38100" dist="38100" dir="2700000" algn="tl">
                    <a:srgbClr val="000000">
                      <a:alpha val="43137"/>
                    </a:srgbClr>
                  </a:outerShdw>
                </a:effectLst>
              </a:rPr>
              <a:t>, </a:t>
            </a:r>
            <a:r>
              <a:rPr lang="es-AR" sz="1600" b="1" u="sng" dirty="0">
                <a:solidFill>
                  <a:srgbClr val="FFCC00"/>
                </a:solidFill>
                <a:effectLst>
                  <a:outerShdw blurRad="38100" dist="38100" dir="2700000" algn="tl">
                    <a:srgbClr val="000000">
                      <a:alpha val="43137"/>
                    </a:srgbClr>
                  </a:outerShdw>
                </a:effectLst>
              </a:rPr>
              <a:t>estipulación particular de los contratos individuales o convenios colectivos de trabajo</a:t>
            </a:r>
            <a:r>
              <a:rPr lang="es-AR" sz="1600" dirty="0">
                <a:effectLst>
                  <a:outerShdw blurRad="38100" dist="38100" dir="2700000" algn="tl">
                    <a:srgbClr val="000000">
                      <a:alpha val="43137"/>
                    </a:srgbClr>
                  </a:outerShdw>
                </a:effectLst>
              </a:rPr>
              <a:t>. Estos últimos podrán establecer métodos de cálculo de la jornada máxima en base a promedio, de acuerdo con las características de la actividad”</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b="1" u="sng" dirty="0">
                <a:solidFill>
                  <a:srgbClr val="FFCC00"/>
                </a:solidFill>
                <a:effectLst>
                  <a:outerShdw blurRad="38100" dist="38100" dir="2700000" algn="tl">
                    <a:srgbClr val="000000">
                      <a:alpha val="43137"/>
                    </a:srgbClr>
                  </a:outerShdw>
                </a:effectLst>
              </a:rPr>
              <a:t>IMPORTANTE</a:t>
            </a:r>
            <a:r>
              <a:rPr lang="es-AR" sz="1600" dirty="0">
                <a:effectLst>
                  <a:outerShdw blurRad="38100" dist="38100" dir="2700000" algn="tl">
                    <a:srgbClr val="000000">
                      <a:alpha val="43137"/>
                    </a:srgbClr>
                  </a:outerShdw>
                </a:effectLst>
              </a:rPr>
              <a:t>:  No es lo mismo la </a:t>
            </a:r>
            <a:r>
              <a:rPr lang="es-AR" sz="1600" dirty="0">
                <a:solidFill>
                  <a:srgbClr val="FFFF00"/>
                </a:solidFill>
                <a:effectLst>
                  <a:outerShdw blurRad="38100" dist="38100" dir="2700000" algn="tl">
                    <a:srgbClr val="000000">
                      <a:alpha val="43137"/>
                    </a:srgbClr>
                  </a:outerShdw>
                </a:effectLst>
              </a:rPr>
              <a:t>REDUCCION DE LA JORNADA MAXIMA LEGAL, que la REDUCCION DE LA JORNADA DE TRABAJO</a:t>
            </a:r>
          </a:p>
          <a:p>
            <a:pPr algn="l">
              <a:buFontTx/>
              <a:buNone/>
            </a:pPr>
            <a:endParaRPr lang="es-AR" sz="1600" dirty="0"/>
          </a:p>
          <a:p>
            <a:pPr algn="l">
              <a:buFontTx/>
              <a:buNone/>
            </a:pPr>
            <a:endParaRPr lang="es-AR" sz="1600" dirty="0"/>
          </a:p>
          <a:p>
            <a:pPr algn="l">
              <a:buFontTx/>
              <a:buNone/>
            </a:pPr>
            <a:endParaRPr lang="es-AR" sz="1600" dirty="0"/>
          </a:p>
          <a:p>
            <a:pPr algn="l">
              <a:buFontTx/>
              <a:buNone/>
            </a:pPr>
            <a:endParaRPr lang="es-AR" sz="1600" dirty="0"/>
          </a:p>
          <a:p>
            <a:pPr algn="l">
              <a:buFontTx/>
              <a:buNone/>
            </a:pPr>
            <a:endParaRPr lang="es-AR" sz="18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53603876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31075"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REDUCCIÓN DE LA JORNADA MÁXIMA LEGAL</a:t>
            </a:r>
          </a:p>
          <a:p>
            <a:pPr algn="l">
              <a:buFontTx/>
              <a:buNone/>
            </a:pPr>
            <a:endParaRPr lang="es-AR" sz="1600" b="1" dirty="0">
              <a:effectLst>
                <a:outerShdw blurRad="38100" dist="38100" dir="2700000" algn="tl">
                  <a:srgbClr val="000000">
                    <a:alpha val="43137"/>
                  </a:srgbClr>
                </a:outerShdw>
              </a:effectLst>
            </a:endParaRPr>
          </a:p>
          <a:p>
            <a:pPr algn="l">
              <a:buFontTx/>
              <a:buNone/>
            </a:pPr>
            <a:r>
              <a:rPr lang="es-AR" sz="2000" b="1" dirty="0">
                <a:solidFill>
                  <a:srgbClr val="00FF99"/>
                </a:solidFill>
                <a:effectLst>
                  <a:outerShdw blurRad="38100" dist="38100" dir="2700000" algn="tl">
                    <a:srgbClr val="000000">
                      <a:alpha val="43137"/>
                    </a:srgbClr>
                  </a:outerShdw>
                </a:effectLst>
              </a:rPr>
              <a:t>CCT 108/1975 – SANIDAD – INSTITUTOS SIN INTERNACIÓN</a:t>
            </a:r>
          </a:p>
          <a:p>
            <a:pPr algn="l"/>
            <a:endParaRPr lang="es-ES" sz="1600" b="1" dirty="0">
              <a:solidFill>
                <a:srgbClr val="FFCC00"/>
              </a:solidFill>
              <a:effectLst>
                <a:outerShdw blurRad="38100" dist="38100" dir="2700000" algn="tl">
                  <a:srgbClr val="000000">
                    <a:alpha val="43137"/>
                  </a:srgbClr>
                </a:outerShdw>
              </a:effectLst>
            </a:endParaRPr>
          </a:p>
          <a:p>
            <a:pPr algn="l"/>
            <a:r>
              <a:rPr lang="es-ES" sz="1600" b="1" dirty="0">
                <a:solidFill>
                  <a:srgbClr val="00FFCC"/>
                </a:solidFill>
                <a:effectLst>
                  <a:outerShdw blurRad="38100" dist="38100" dir="2700000" algn="tl">
                    <a:srgbClr val="000000">
                      <a:alpha val="43137"/>
                    </a:srgbClr>
                  </a:outerShdw>
                </a:effectLst>
              </a:rPr>
              <a:t>Art. 19</a:t>
            </a:r>
            <a:r>
              <a:rPr lang="es-ES" sz="1600" dirty="0">
                <a:solidFill>
                  <a:srgbClr val="00FFCC"/>
                </a:solidFill>
                <a:effectLst>
                  <a:outerShdw blurRad="38100" dist="38100" dir="2700000" algn="tl">
                    <a:srgbClr val="000000">
                      <a:alpha val="43137"/>
                    </a:srgbClr>
                  </a:outerShdw>
                </a:effectLst>
              </a:rPr>
              <a:t> - </a:t>
            </a:r>
            <a:r>
              <a:rPr lang="es-ES" sz="1600" b="1" dirty="0">
                <a:solidFill>
                  <a:srgbClr val="00FFCC"/>
                </a:solidFill>
                <a:effectLst>
                  <a:outerShdw blurRad="38100" dist="38100" dir="2700000" algn="tl">
                    <a:srgbClr val="000000">
                      <a:alpha val="43137"/>
                    </a:srgbClr>
                  </a:outerShdw>
                </a:effectLst>
              </a:rPr>
              <a:t>Jornada de trabajo:</a:t>
            </a:r>
            <a:r>
              <a:rPr lang="es-ES" sz="1600" dirty="0">
                <a:solidFill>
                  <a:srgbClr val="00FFCC"/>
                </a:solidFill>
                <a:effectLst>
                  <a:outerShdw blurRad="38100" dist="38100" dir="2700000" algn="tl">
                    <a:srgbClr val="000000">
                      <a:alpha val="43137"/>
                    </a:srgbClr>
                  </a:outerShdw>
                </a:effectLst>
              </a:rPr>
              <a:t> </a:t>
            </a:r>
            <a:r>
              <a:rPr lang="es-ES" sz="1600" dirty="0">
                <a:effectLst>
                  <a:outerShdw blurRad="38100" dist="38100" dir="2700000" algn="tl">
                    <a:srgbClr val="000000">
                      <a:alpha val="43137"/>
                    </a:srgbClr>
                  </a:outerShdw>
                </a:effectLst>
              </a:rPr>
              <a:t>Los establecimientos respetarán las jornadas normales y habituales de trabajo. A los efectos de la remuneración se considera que ésta debe ser la fijada en este convenio, cuando la jornada habitual no es inferior en más de un 25% a lo normal de la categoría.</a:t>
            </a:r>
          </a:p>
          <a:p>
            <a:pPr algn="l"/>
            <a:r>
              <a:rPr lang="es-ES" sz="1600" dirty="0">
                <a:effectLst>
                  <a:outerShdw blurRad="38100" dist="38100" dir="2700000" algn="tl">
                    <a:srgbClr val="000000">
                      <a:alpha val="43137"/>
                    </a:srgbClr>
                  </a:outerShdw>
                </a:effectLst>
              </a:rPr>
              <a:t>Cuando la jornada sea menos del 75% de la normal el pago se reducirá proporcionalmente, tomando en cuenta la jornada mínima que hace acreedor al pago completo.</a:t>
            </a:r>
          </a:p>
          <a:p>
            <a:pPr algn="l"/>
            <a:endParaRPr lang="es-ES" sz="1600" dirty="0">
              <a:effectLst>
                <a:outerShdw blurRad="38100" dist="38100" dir="2700000" algn="tl">
                  <a:srgbClr val="000000">
                    <a:alpha val="43137"/>
                  </a:srgbClr>
                </a:outerShdw>
              </a:effectLst>
            </a:endParaRPr>
          </a:p>
          <a:p>
            <a:pPr algn="l"/>
            <a:r>
              <a:rPr lang="es-ES" sz="1600" dirty="0">
                <a:effectLst>
                  <a:outerShdw blurRad="38100" dist="38100" dir="2700000" algn="tl">
                    <a:srgbClr val="000000">
                      <a:alpha val="43137"/>
                    </a:srgbClr>
                  </a:outerShdw>
                </a:effectLst>
              </a:rPr>
              <a:t>Se considera jornada normal la fijada por ley, con las siguientes excepciones:</a:t>
            </a:r>
          </a:p>
          <a:p>
            <a:pPr algn="l">
              <a:buFontTx/>
              <a:buNone/>
            </a:pPr>
            <a:endParaRPr lang="es-AR" sz="1600" dirty="0">
              <a:effectLst>
                <a:outerShdw blurRad="38100" dist="38100" dir="2700000" algn="tl">
                  <a:srgbClr val="000000">
                    <a:alpha val="43137"/>
                  </a:srgbClr>
                </a:outerShdw>
              </a:effectLst>
            </a:endParaRPr>
          </a:p>
          <a:p>
            <a:pPr algn="l">
              <a:buFontTx/>
              <a:buNone/>
            </a:pPr>
            <a:endParaRPr lang="es-AR" sz="1600" dirty="0"/>
          </a:p>
          <a:p>
            <a:pPr algn="l">
              <a:buFontTx/>
              <a:buNone/>
            </a:pPr>
            <a:endParaRPr lang="es-AR" sz="1600" dirty="0"/>
          </a:p>
          <a:p>
            <a:pPr algn="l">
              <a:buFontTx/>
              <a:buNone/>
            </a:pPr>
            <a:endParaRPr lang="es-AR" sz="18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1987332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30051" name="Rectangle 3"/>
          <p:cNvSpPr>
            <a:spLocks noGrp="1" noChangeArrowheads="1"/>
          </p:cNvSpPr>
          <p:nvPr>
            <p:ph type="subTitle" idx="1"/>
          </p:nvPr>
        </p:nvSpPr>
        <p:spPr>
          <a:xfrm>
            <a:off x="685800" y="1371600"/>
            <a:ext cx="7772400" cy="5486400"/>
          </a:xfrm>
        </p:spPr>
        <p:txBody>
          <a:bodyPr/>
          <a:lstStyle/>
          <a:p>
            <a:pPr marL="228600" indent="-228600" algn="l">
              <a:lnSpc>
                <a:spcPct val="80000"/>
              </a:lnSpc>
              <a:buFontTx/>
              <a:buNone/>
            </a:pPr>
            <a:r>
              <a:rPr lang="es-AR" sz="1600" b="1" dirty="0">
                <a:solidFill>
                  <a:srgbClr val="FFFF00"/>
                </a:solidFill>
                <a:effectLst>
                  <a:outerShdw blurRad="38100" dist="38100" dir="2700000" algn="tl">
                    <a:srgbClr val="000000">
                      <a:alpha val="43137"/>
                    </a:srgbClr>
                  </a:outerShdw>
                </a:effectLst>
              </a:rPr>
              <a:t>EXTENSIÓN DE LA JORNADA DE TRABAJO</a:t>
            </a:r>
          </a:p>
          <a:p>
            <a:pPr marL="228600" indent="-228600" algn="l">
              <a:lnSpc>
                <a:spcPct val="80000"/>
              </a:lnSpc>
              <a:buFontTx/>
              <a:buNone/>
            </a:pPr>
            <a:r>
              <a:rPr lang="es-AR" sz="1600" b="1" dirty="0">
                <a:solidFill>
                  <a:srgbClr val="00FF00"/>
                </a:solidFill>
                <a:effectLst>
                  <a:outerShdw blurRad="38100" dist="38100" dir="2700000" algn="tl">
                    <a:srgbClr val="000000">
                      <a:alpha val="43137"/>
                    </a:srgbClr>
                  </a:outerShdw>
                </a:effectLst>
              </a:rPr>
              <a:t>REDUCCIÓN DE LA JORNADA MÁXIMA LEGAL</a:t>
            </a:r>
          </a:p>
          <a:p>
            <a:pPr marL="228600" indent="-228600" algn="l">
              <a:lnSpc>
                <a:spcPct val="80000"/>
              </a:lnSpc>
              <a:buFontTx/>
              <a:buNone/>
            </a:pPr>
            <a:r>
              <a:rPr lang="es-AR" sz="2000" b="1" dirty="0">
                <a:solidFill>
                  <a:srgbClr val="00FFCC"/>
                </a:solidFill>
                <a:effectLst>
                  <a:outerShdw blurRad="38100" dist="38100" dir="2700000" algn="tl">
                    <a:srgbClr val="000000">
                      <a:alpha val="43137"/>
                    </a:srgbClr>
                  </a:outerShdw>
                </a:effectLst>
              </a:rPr>
              <a:t>CCT 108/1975 – SANIDAD – INSTITUTOS SIN INTERNACIÓN</a:t>
            </a:r>
          </a:p>
          <a:p>
            <a:pPr marL="228600" indent="-228600" algn="l">
              <a:lnSpc>
                <a:spcPct val="80000"/>
              </a:lnSpc>
            </a:pPr>
            <a:r>
              <a:rPr lang="es-ES" sz="1600" dirty="0" smtClean="0">
                <a:effectLst>
                  <a:outerShdw blurRad="38100" dist="38100" dir="2700000" algn="tl">
                    <a:srgbClr val="000000">
                      <a:alpha val="43137"/>
                    </a:srgbClr>
                  </a:outerShdw>
                </a:effectLst>
              </a:rPr>
              <a:t>Se </a:t>
            </a:r>
            <a:r>
              <a:rPr lang="es-ES" sz="1600" dirty="0">
                <a:effectLst>
                  <a:outerShdw blurRad="38100" dist="38100" dir="2700000" algn="tl">
                    <a:srgbClr val="000000">
                      <a:alpha val="43137"/>
                    </a:srgbClr>
                  </a:outerShdw>
                </a:effectLst>
              </a:rPr>
              <a:t>considera jornada normal la fijada por ley, con las siguientes excepciones:</a:t>
            </a:r>
          </a:p>
          <a:p>
            <a:pPr marL="228600" indent="-228600" algn="l">
              <a:lnSpc>
                <a:spcPct val="80000"/>
              </a:lnSpc>
            </a:pPr>
            <a:r>
              <a:rPr lang="es-ES" sz="1600" dirty="0">
                <a:effectLst>
                  <a:outerShdw blurRad="38100" dist="38100" dir="2700000" algn="tl">
                    <a:srgbClr val="000000">
                      <a:alpha val="43137"/>
                    </a:srgbClr>
                  </a:outerShdw>
                </a:effectLst>
              </a:rPr>
              <a:t>1.-El personal técnico radiólogo y ayudante de radiología de primera categoría que realice: a) toma de radiografías o de revelado dentro del área de influencia de los rayos; b) aplicación de radioterapia superficial y profunda de rayos X; c) aplicación y/o manipulación de elementos radioactivos, tales como </a:t>
            </a:r>
            <a:r>
              <a:rPr lang="es-ES" sz="1600" dirty="0" err="1">
                <a:effectLst>
                  <a:outerShdw blurRad="38100" dist="38100" dir="2700000" algn="tl">
                    <a:srgbClr val="000000">
                      <a:alpha val="43137"/>
                    </a:srgbClr>
                  </a:outerShdw>
                </a:effectLst>
              </a:rPr>
              <a:t>radium</a:t>
            </a:r>
            <a:r>
              <a:rPr lang="es-ES" sz="1600" dirty="0">
                <a:effectLst>
                  <a:outerShdw blurRad="38100" dist="38100" dir="2700000" algn="tl">
                    <a:srgbClr val="000000">
                      <a:alpha val="43137"/>
                    </a:srgbClr>
                  </a:outerShdw>
                </a:effectLst>
              </a:rPr>
              <a:t>, cobalto e isótopos radioactivos; tendrá una jornada de trabajo de </a:t>
            </a:r>
            <a:r>
              <a:rPr lang="es-ES" sz="1600" u="sng" dirty="0">
                <a:solidFill>
                  <a:srgbClr val="FFCC00"/>
                </a:solidFill>
                <a:effectLst>
                  <a:outerShdw blurRad="38100" dist="38100" dir="2700000" algn="tl">
                    <a:srgbClr val="000000">
                      <a:alpha val="43137"/>
                    </a:srgbClr>
                  </a:outerShdw>
                </a:effectLst>
              </a:rPr>
              <a:t>cuatro horas diarias y veinticuatro semanales</a:t>
            </a:r>
            <a:r>
              <a:rPr lang="es-ES" sz="1600" dirty="0">
                <a:effectLst>
                  <a:outerShdw blurRad="38100" dist="38100" dir="2700000" algn="tl">
                    <a:srgbClr val="000000">
                      <a:alpha val="43137"/>
                    </a:srgbClr>
                  </a:outerShdw>
                </a:effectLst>
              </a:rPr>
              <a:t>. Los ayudantes de laboratorio, los ayudantes de radiología de tercera categoría y demás personal que realice las tareas antes detalladas tendrá una jornada de </a:t>
            </a:r>
            <a:r>
              <a:rPr lang="es-ES" sz="1600" u="sng" dirty="0">
                <a:solidFill>
                  <a:srgbClr val="FFCC00"/>
                </a:solidFill>
                <a:effectLst>
                  <a:outerShdw blurRad="38100" dist="38100" dir="2700000" algn="tl">
                    <a:srgbClr val="000000">
                      <a:alpha val="43137"/>
                    </a:srgbClr>
                  </a:outerShdw>
                </a:effectLst>
              </a:rPr>
              <a:t>seis horas diarias y treinta y seis semanales</a:t>
            </a:r>
            <a:r>
              <a:rPr lang="es-ES" sz="1600" dirty="0">
                <a:effectLst>
                  <a:outerShdw blurRad="38100" dist="38100" dir="2700000" algn="tl">
                    <a:srgbClr val="000000">
                      <a:alpha val="43137"/>
                    </a:srgbClr>
                  </a:outerShdw>
                </a:effectLst>
              </a:rPr>
              <a:t>.</a:t>
            </a:r>
          </a:p>
          <a:p>
            <a:pPr marL="228600" indent="-228600" algn="l">
              <a:lnSpc>
                <a:spcPct val="80000"/>
              </a:lnSpc>
              <a:buFont typeface="Wingdings" pitchFamily="2" charset="2"/>
              <a:buChar char="Ø"/>
            </a:pPr>
            <a:endParaRPr lang="es-ES" sz="1600" dirty="0">
              <a:effectLst>
                <a:outerShdw blurRad="38100" dist="38100" dir="2700000" algn="tl">
                  <a:srgbClr val="000000">
                    <a:alpha val="43137"/>
                  </a:srgbClr>
                </a:outerShdw>
              </a:effectLst>
            </a:endParaRPr>
          </a:p>
          <a:p>
            <a:pPr marL="228600" indent="-228600" algn="l">
              <a:lnSpc>
                <a:spcPct val="80000"/>
              </a:lnSpc>
            </a:pPr>
            <a:r>
              <a:rPr lang="es-ES" sz="1600" dirty="0">
                <a:effectLst>
                  <a:outerShdw blurRad="38100" dist="38100" dir="2700000" algn="tl">
                    <a:srgbClr val="000000">
                      <a:alpha val="43137"/>
                    </a:srgbClr>
                  </a:outerShdw>
                </a:effectLst>
              </a:rPr>
              <a:t>    A partir del 1/1/92 la parte patronal podrá contratar al personal consignado en el primer párrafo del presente artículo. Si le abonaren </a:t>
            </a:r>
            <a:r>
              <a:rPr lang="es-ES" sz="1600" u="sng" dirty="0">
                <a:solidFill>
                  <a:srgbClr val="FFCC00"/>
                </a:solidFill>
                <a:effectLst>
                  <a:outerShdw blurRad="38100" dist="38100" dir="2700000" algn="tl">
                    <a:srgbClr val="000000">
                      <a:alpha val="43137"/>
                    </a:srgbClr>
                  </a:outerShdw>
                </a:effectLst>
              </a:rPr>
              <a:t>un adicional del 50% sobre el salario básico correspondiente a la primera categoría, su horario normal será de 6 horas diarias y 36 horas semanales</a:t>
            </a:r>
            <a:r>
              <a:rPr lang="es-ES" sz="1600" dirty="0">
                <a:effectLst>
                  <a:outerShdw blurRad="38100" dist="38100" dir="2700000" algn="tl">
                    <a:srgbClr val="000000">
                      <a:alpha val="43137"/>
                    </a:srgbClr>
                  </a:outerShdw>
                </a:effectLst>
              </a:rPr>
              <a:t>. Igualmente el personal comprendido en el segundo párrafo de este inciso así como el personal de laboratorio a que refiere el inciso 3), segundo párrafo, de este mismo artículo, se desempeñará con un horario normal de </a:t>
            </a:r>
            <a:r>
              <a:rPr lang="es-ES" sz="1600" u="sng" dirty="0">
                <a:solidFill>
                  <a:srgbClr val="FFCC00"/>
                </a:solidFill>
                <a:effectLst>
                  <a:outerShdw blurRad="38100" dist="38100" dir="2700000" algn="tl">
                    <a:srgbClr val="000000">
                      <a:alpha val="43137"/>
                    </a:srgbClr>
                  </a:outerShdw>
                </a:effectLst>
              </a:rPr>
              <a:t>8 horas diarias y 48 horas semanales y se le abonará un adicional del 33% sobre el salario básico de su categoría</a:t>
            </a:r>
            <a:r>
              <a:rPr lang="es-ES" sz="1600" dirty="0">
                <a:effectLst>
                  <a:outerShdw blurRad="38100" dist="38100" dir="2700000" algn="tl">
                    <a:srgbClr val="000000">
                      <a:alpha val="43137"/>
                    </a:srgbClr>
                  </a:outerShdw>
                </a:effectLst>
              </a:rPr>
              <a:t>. Con relación al personal existente al 31/12/91 continuará con el horario y salario anterior, salvo que, a propuesta de su principal, aceptare las nuevas condiciones aquí detalladas.</a:t>
            </a:r>
            <a:endParaRPr lang="es-AR" sz="1600" dirty="0">
              <a:effectLst>
                <a:outerShdw blurRad="38100" dist="38100" dir="2700000" algn="tl">
                  <a:srgbClr val="000000">
                    <a:alpha val="43137"/>
                  </a:srgbClr>
                </a:outerShdw>
              </a:effectLst>
            </a:endParaRPr>
          </a:p>
          <a:p>
            <a:pPr marL="228600" indent="-228600" algn="l">
              <a:lnSpc>
                <a:spcPct val="80000"/>
              </a:lnSpc>
              <a:buFontTx/>
              <a:buNone/>
            </a:pPr>
            <a:endParaRPr lang="es-AR" sz="1600" dirty="0"/>
          </a:p>
          <a:p>
            <a:pPr marL="228600" indent="-228600" algn="l">
              <a:lnSpc>
                <a:spcPct val="80000"/>
              </a:lnSpc>
              <a:buFontTx/>
              <a:buNone/>
            </a:pPr>
            <a:endParaRPr lang="es-AR" sz="1200" dirty="0"/>
          </a:p>
          <a:p>
            <a:pPr marL="228600" indent="-228600" algn="l">
              <a:lnSpc>
                <a:spcPct val="80000"/>
              </a:lnSpc>
              <a:buFontTx/>
              <a:buNone/>
            </a:pPr>
            <a:endParaRPr lang="es-AR" sz="1200" dirty="0"/>
          </a:p>
          <a:p>
            <a:pPr marL="228600" indent="-228600" algn="l">
              <a:lnSpc>
                <a:spcPct val="80000"/>
              </a:lnSpc>
              <a:buFontTx/>
              <a:buNone/>
            </a:pPr>
            <a:endParaRPr lang="es-AR" sz="14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710785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32099" name="Rectangle 3"/>
          <p:cNvSpPr>
            <a:spLocks noGrp="1" noChangeArrowheads="1"/>
          </p:cNvSpPr>
          <p:nvPr>
            <p:ph type="subTitle" idx="1"/>
          </p:nvPr>
        </p:nvSpPr>
        <p:spPr>
          <a:xfrm>
            <a:off x="685800" y="1371600"/>
            <a:ext cx="7772400" cy="4876800"/>
          </a:xfrm>
        </p:spPr>
        <p:txBody>
          <a:bodyPr/>
          <a:lstStyle/>
          <a:p>
            <a:pPr algn="l">
              <a:lnSpc>
                <a:spcPct val="80000"/>
              </a:lnSpc>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lnSpc>
                <a:spcPct val="80000"/>
              </a:lnSpc>
              <a:buFontTx/>
              <a:buNone/>
            </a:pPr>
            <a:r>
              <a:rPr lang="es-AR" sz="1800" b="1" dirty="0">
                <a:solidFill>
                  <a:srgbClr val="00FF99"/>
                </a:solidFill>
                <a:effectLst>
                  <a:outerShdw blurRad="38100" dist="38100" dir="2700000" algn="tl">
                    <a:srgbClr val="000000">
                      <a:alpha val="43137"/>
                    </a:srgbClr>
                  </a:outerShdw>
                </a:effectLst>
              </a:rPr>
              <a:t>REDUCCIÓN DE LA JORNADA MÁXIMA LEGAL</a:t>
            </a:r>
          </a:p>
          <a:p>
            <a:pPr algn="l">
              <a:lnSpc>
                <a:spcPct val="80000"/>
              </a:lnSpc>
              <a:buFontTx/>
              <a:buNone/>
            </a:pPr>
            <a:r>
              <a:rPr lang="es-AR" sz="2000" b="1" dirty="0">
                <a:solidFill>
                  <a:srgbClr val="00FFCC"/>
                </a:solidFill>
                <a:effectLst>
                  <a:outerShdw blurRad="38100" dist="38100" dir="2700000" algn="tl">
                    <a:srgbClr val="000000">
                      <a:alpha val="43137"/>
                    </a:srgbClr>
                  </a:outerShdw>
                </a:effectLst>
              </a:rPr>
              <a:t>CCT 108/1975 – SANIDAD – INSTITUTOS SIN INTERNACIÓN</a:t>
            </a:r>
          </a:p>
          <a:p>
            <a:pPr algn="l">
              <a:lnSpc>
                <a:spcPct val="80000"/>
              </a:lnSpc>
              <a:buFontTx/>
              <a:buNone/>
            </a:pPr>
            <a:endParaRPr lang="es-AR" sz="1600" b="1" dirty="0">
              <a:effectLst>
                <a:outerShdw blurRad="38100" dist="38100" dir="2700000" algn="tl">
                  <a:srgbClr val="000000">
                    <a:alpha val="43137"/>
                  </a:srgbClr>
                </a:outerShdw>
              </a:effectLst>
            </a:endParaRPr>
          </a:p>
          <a:p>
            <a:pPr algn="l">
              <a:lnSpc>
                <a:spcPct val="80000"/>
              </a:lnSpc>
            </a:pPr>
            <a:r>
              <a:rPr lang="es-ES" sz="1600" dirty="0">
                <a:effectLst>
                  <a:outerShdw blurRad="38100" dist="38100" dir="2700000" algn="tl">
                    <a:srgbClr val="000000">
                      <a:alpha val="43137"/>
                    </a:srgbClr>
                  </a:outerShdw>
                </a:effectLst>
              </a:rPr>
              <a:t>Se considera jornada normal la fijada por ley, con las siguientes excepciones:</a:t>
            </a:r>
          </a:p>
          <a:p>
            <a:pPr algn="l">
              <a:lnSpc>
                <a:spcPct val="80000"/>
              </a:lnSpc>
            </a:pPr>
            <a:endParaRPr lang="es-ES" sz="1600" dirty="0">
              <a:effectLst>
                <a:outerShdw blurRad="38100" dist="38100" dir="2700000" algn="tl">
                  <a:srgbClr val="000000">
                    <a:alpha val="43137"/>
                  </a:srgbClr>
                </a:outerShdw>
              </a:effectLst>
            </a:endParaRPr>
          </a:p>
          <a:p>
            <a:pPr algn="l">
              <a:lnSpc>
                <a:spcPct val="80000"/>
              </a:lnSpc>
            </a:pPr>
            <a:r>
              <a:rPr lang="es-ES" sz="1600" dirty="0">
                <a:effectLst>
                  <a:outerShdw blurRad="38100" dist="38100" dir="2700000" algn="tl">
                    <a:srgbClr val="000000">
                      <a:alpha val="43137"/>
                    </a:srgbClr>
                  </a:outerShdw>
                </a:effectLst>
              </a:rPr>
              <a:t>2. - Las obstétricas tendrán como jornada normal la de </a:t>
            </a:r>
            <a:r>
              <a:rPr lang="es-ES" sz="1600" u="sng" dirty="0">
                <a:solidFill>
                  <a:srgbClr val="FFCC00"/>
                </a:solidFill>
                <a:effectLst>
                  <a:outerShdw blurRad="38100" dist="38100" dir="2700000" algn="tl">
                    <a:srgbClr val="000000">
                      <a:alpha val="43137"/>
                    </a:srgbClr>
                  </a:outerShdw>
                </a:effectLst>
              </a:rPr>
              <a:t>24 horas semanales</a:t>
            </a:r>
            <a:r>
              <a:rPr lang="es-ES" sz="1600" dirty="0">
                <a:effectLst>
                  <a:outerShdw blurRad="38100" dist="38100" dir="2700000" algn="tl">
                    <a:srgbClr val="000000">
                      <a:alpha val="43137"/>
                    </a:srgbClr>
                  </a:outerShdw>
                </a:effectLst>
              </a:rPr>
              <a:t>, que pueden ser </a:t>
            </a:r>
            <a:r>
              <a:rPr lang="es-ES" sz="1600" u="sng" dirty="0">
                <a:solidFill>
                  <a:schemeClr val="hlink"/>
                </a:solidFill>
                <a:effectLst>
                  <a:outerShdw blurRad="38100" dist="38100" dir="2700000" algn="tl">
                    <a:srgbClr val="000000">
                      <a:alpha val="43137"/>
                    </a:srgbClr>
                  </a:outerShdw>
                </a:effectLst>
              </a:rPr>
              <a:t>distribuidas en forma desigual</a:t>
            </a:r>
            <a:r>
              <a:rPr lang="es-ES" sz="1600" dirty="0">
                <a:effectLst>
                  <a:outerShdw blurRad="38100" dist="38100" dir="2700000" algn="tl">
                    <a:srgbClr val="000000">
                      <a:alpha val="43137"/>
                    </a:srgbClr>
                  </a:outerShdw>
                </a:effectLst>
              </a:rPr>
              <a:t>, pero fijando como máximo </a:t>
            </a:r>
            <a:r>
              <a:rPr lang="es-ES" sz="1600" u="sng" dirty="0">
                <a:solidFill>
                  <a:srgbClr val="FFCC00"/>
                </a:solidFill>
                <a:effectLst>
                  <a:outerShdw blurRad="38100" dist="38100" dir="2700000" algn="tl">
                    <a:srgbClr val="000000">
                      <a:alpha val="43137"/>
                    </a:srgbClr>
                  </a:outerShdw>
                </a:effectLst>
              </a:rPr>
              <a:t>dos guardias semanales de 12 horas cada una y debiendo tener libre un domingo por medio</a:t>
            </a:r>
            <a:r>
              <a:rPr lang="es-ES" sz="1600" dirty="0">
                <a:effectLst>
                  <a:outerShdw blurRad="38100" dist="38100" dir="2700000" algn="tl">
                    <a:srgbClr val="000000">
                      <a:alpha val="43137"/>
                    </a:srgbClr>
                  </a:outerShdw>
                </a:effectLst>
              </a:rPr>
              <a:t>.</a:t>
            </a:r>
          </a:p>
          <a:p>
            <a:pPr algn="l">
              <a:lnSpc>
                <a:spcPct val="80000"/>
              </a:lnSpc>
            </a:pPr>
            <a:endParaRPr lang="es-ES" sz="1600" dirty="0">
              <a:effectLst>
                <a:outerShdw blurRad="38100" dist="38100" dir="2700000" algn="tl">
                  <a:srgbClr val="000000">
                    <a:alpha val="43137"/>
                  </a:srgbClr>
                </a:outerShdw>
              </a:effectLst>
            </a:endParaRPr>
          </a:p>
          <a:p>
            <a:pPr algn="l">
              <a:lnSpc>
                <a:spcPct val="80000"/>
              </a:lnSpc>
            </a:pPr>
            <a:r>
              <a:rPr lang="es-ES" sz="1600" dirty="0">
                <a:effectLst>
                  <a:outerShdw blurRad="38100" dist="38100" dir="2700000" algn="tl">
                    <a:srgbClr val="000000">
                      <a:alpha val="43137"/>
                    </a:srgbClr>
                  </a:outerShdw>
                </a:effectLst>
              </a:rPr>
              <a:t>3.- La jornada normal para el personal de laboratorio y telefonistas será de </a:t>
            </a:r>
            <a:r>
              <a:rPr lang="es-ES" sz="1600" u="sng" dirty="0">
                <a:solidFill>
                  <a:schemeClr val="hlink"/>
                </a:solidFill>
                <a:effectLst>
                  <a:outerShdw blurRad="38100" dist="38100" dir="2700000" algn="tl">
                    <a:srgbClr val="000000">
                      <a:alpha val="43137"/>
                    </a:srgbClr>
                  </a:outerShdw>
                </a:effectLst>
              </a:rPr>
              <a:t>6 (seis) horas diarias y 36 (treinta y seis) semanales</a:t>
            </a:r>
            <a:r>
              <a:rPr lang="es-ES" sz="1600" dirty="0">
                <a:effectLst>
                  <a:outerShdw blurRad="38100" dist="38100" dir="2700000" algn="tl">
                    <a:srgbClr val="000000">
                      <a:alpha val="43137"/>
                    </a:srgbClr>
                  </a:outerShdw>
                </a:effectLst>
              </a:rPr>
              <a:t>. El personal de laboratorio que se incorpore a partir del 1/2/92 si se le abonare el </a:t>
            </a:r>
            <a:r>
              <a:rPr lang="es-ES" sz="1600" u="sng" dirty="0">
                <a:solidFill>
                  <a:schemeClr val="hlink"/>
                </a:solidFill>
                <a:effectLst>
                  <a:outerShdw blurRad="38100" dist="38100" dir="2700000" algn="tl">
                    <a:srgbClr val="000000">
                      <a:alpha val="43137"/>
                    </a:srgbClr>
                  </a:outerShdw>
                </a:effectLst>
              </a:rPr>
              <a:t>33% sobre su salario básico tendrá una jornada mensual de 8 horas diarias y 48 horas semanales</a:t>
            </a:r>
            <a:r>
              <a:rPr lang="es-ES" sz="1600" dirty="0">
                <a:effectLst>
                  <a:outerShdw blurRad="38100" dist="38100" dir="2700000" algn="tl">
                    <a:srgbClr val="000000">
                      <a:alpha val="43137"/>
                    </a:srgbClr>
                  </a:outerShdw>
                </a:effectLst>
              </a:rPr>
              <a:t>.</a:t>
            </a:r>
          </a:p>
          <a:p>
            <a:pPr algn="l">
              <a:lnSpc>
                <a:spcPct val="80000"/>
              </a:lnSpc>
            </a:pPr>
            <a:endParaRPr lang="es-ES" sz="1600" dirty="0">
              <a:effectLst>
                <a:outerShdw blurRad="38100" dist="38100" dir="2700000" algn="tl">
                  <a:srgbClr val="000000">
                    <a:alpha val="43137"/>
                  </a:srgbClr>
                </a:outerShdw>
              </a:effectLst>
            </a:endParaRPr>
          </a:p>
          <a:p>
            <a:pPr algn="l">
              <a:lnSpc>
                <a:spcPct val="80000"/>
              </a:lnSpc>
            </a:pPr>
            <a:r>
              <a:rPr lang="es-ES" sz="1600" dirty="0">
                <a:effectLst>
                  <a:outerShdw blurRad="38100" dist="38100" dir="2700000" algn="tl">
                    <a:srgbClr val="000000">
                      <a:alpha val="43137"/>
                    </a:srgbClr>
                  </a:outerShdw>
                </a:effectLst>
              </a:rPr>
              <a:t>La jornada normal para los telefonistas será de </a:t>
            </a:r>
            <a:r>
              <a:rPr lang="es-ES" sz="1600" u="sng" dirty="0">
                <a:solidFill>
                  <a:srgbClr val="FFCC00"/>
                </a:solidFill>
                <a:effectLst>
                  <a:outerShdw blurRad="38100" dist="38100" dir="2700000" algn="tl">
                    <a:srgbClr val="000000">
                      <a:alpha val="43137"/>
                    </a:srgbClr>
                  </a:outerShdw>
                </a:effectLst>
              </a:rPr>
              <a:t>6 horas diarias y 36 semanales</a:t>
            </a:r>
            <a:r>
              <a:rPr lang="es-ES" sz="1600" dirty="0">
                <a:effectLst>
                  <a:outerShdw blurRad="38100" dist="38100" dir="2700000" algn="tl">
                    <a:srgbClr val="000000">
                      <a:alpha val="43137"/>
                    </a:srgbClr>
                  </a:outerShdw>
                </a:effectLst>
              </a:rPr>
              <a:t>. El personal de telefonistas que se incorpore a partir del 1/2/92 si el conmutador telefónico es del tipo automático, tendrá una jornada normal de </a:t>
            </a:r>
            <a:r>
              <a:rPr lang="es-ES" sz="1600" u="sng" dirty="0">
                <a:solidFill>
                  <a:srgbClr val="FFCC00"/>
                </a:solidFill>
                <a:effectLst>
                  <a:outerShdw blurRad="38100" dist="38100" dir="2700000" algn="tl">
                    <a:srgbClr val="000000">
                      <a:alpha val="43137"/>
                    </a:srgbClr>
                  </a:outerShdw>
                </a:effectLst>
              </a:rPr>
              <a:t>8 horas diarias y 48 horas semanales</a:t>
            </a:r>
            <a:r>
              <a:rPr lang="es-ES" sz="1600" dirty="0">
                <a:effectLst>
                  <a:outerShdw blurRad="38100" dist="38100" dir="2700000" algn="tl">
                    <a:srgbClr val="000000">
                      <a:alpha val="43137"/>
                    </a:srgbClr>
                  </a:outerShdw>
                </a:effectLst>
              </a:rPr>
              <a:t>. Continuará siendo </a:t>
            </a:r>
            <a:r>
              <a:rPr lang="es-ES" sz="1600" u="sng" dirty="0">
                <a:solidFill>
                  <a:srgbClr val="FFCC00"/>
                </a:solidFill>
                <a:effectLst>
                  <a:outerShdw blurRad="38100" dist="38100" dir="2700000" algn="tl">
                    <a:srgbClr val="000000">
                      <a:alpha val="43137"/>
                    </a:srgbClr>
                  </a:outerShdw>
                </a:effectLst>
              </a:rPr>
              <a:t>de 6 horas diarias y 36 horas semanales</a:t>
            </a:r>
            <a:r>
              <a:rPr lang="es-ES" sz="1600" dirty="0">
                <a:effectLst>
                  <a:outerShdw blurRad="38100" dist="38100" dir="2700000" algn="tl">
                    <a:srgbClr val="000000">
                      <a:alpha val="43137"/>
                    </a:srgbClr>
                  </a:outerShdw>
                </a:effectLst>
              </a:rPr>
              <a:t> si utilizare sistema de clavijas. </a:t>
            </a:r>
            <a:endParaRPr lang="es-AR" sz="1600" dirty="0">
              <a:effectLst>
                <a:outerShdw blurRad="38100" dist="38100" dir="2700000" algn="tl">
                  <a:srgbClr val="000000">
                    <a:alpha val="43137"/>
                  </a:srgbClr>
                </a:outerShdw>
              </a:effectLst>
            </a:endParaRPr>
          </a:p>
          <a:p>
            <a:pPr algn="l">
              <a:lnSpc>
                <a:spcPct val="80000"/>
              </a:lnSpc>
              <a:buFontTx/>
              <a:buNone/>
            </a:pPr>
            <a:endParaRPr lang="es-AR" sz="1600" dirty="0"/>
          </a:p>
          <a:p>
            <a:pPr algn="l">
              <a:lnSpc>
                <a:spcPct val="80000"/>
              </a:lnSpc>
              <a:buFontTx/>
              <a:buNone/>
            </a:pPr>
            <a:endParaRPr lang="es-AR" sz="1600" dirty="0"/>
          </a:p>
          <a:p>
            <a:pPr algn="l">
              <a:lnSpc>
                <a:spcPct val="80000"/>
              </a:lnSpc>
              <a:buFontTx/>
              <a:buNone/>
            </a:pPr>
            <a:endParaRPr lang="es-AR" sz="1600" dirty="0"/>
          </a:p>
          <a:p>
            <a:pPr algn="l">
              <a:lnSpc>
                <a:spcPct val="80000"/>
              </a:lnSpc>
              <a:buFontTx/>
              <a:buNone/>
            </a:pPr>
            <a:endParaRPr lang="es-AR" sz="1600" dirty="0"/>
          </a:p>
          <a:p>
            <a:pPr algn="l">
              <a:lnSpc>
                <a:spcPct val="80000"/>
              </a:lnSpc>
              <a:buFontTx/>
              <a:buNone/>
            </a:pPr>
            <a:endParaRPr lang="es-AR" sz="18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89322154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17763"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1"/>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REDUCCIÓN DE LA JORNADA MÁXIMA LEGAL</a:t>
            </a:r>
          </a:p>
          <a:p>
            <a:pPr algn="l">
              <a:buFontTx/>
              <a:buNone/>
            </a:pPr>
            <a:r>
              <a:rPr lang="es-AR" sz="1600" b="1" dirty="0">
                <a:solidFill>
                  <a:srgbClr val="00FFCC"/>
                </a:solidFill>
                <a:effectLst>
                  <a:outerShdw blurRad="38100" dist="38100" dir="2700000" algn="tl">
                    <a:srgbClr val="000000">
                      <a:alpha val="43137"/>
                    </a:srgbClr>
                  </a:outerShdw>
                </a:effectLst>
              </a:rPr>
              <a:t>REDUCCIÓN POR CONVENIO COLECTIVO</a:t>
            </a:r>
          </a:p>
          <a:p>
            <a:pPr algn="l">
              <a:buFontTx/>
              <a:buNone/>
            </a:pPr>
            <a:endParaRPr lang="es-AR" sz="1600" b="1" dirty="0">
              <a:solidFill>
                <a:srgbClr val="FFCC00"/>
              </a:solidFill>
              <a:effectLst>
                <a:outerShdw blurRad="38100" dist="38100" dir="2700000" algn="tl">
                  <a:srgbClr val="000000">
                    <a:alpha val="43137"/>
                  </a:srgbClr>
                </a:outerShdw>
              </a:effectLst>
            </a:endParaRPr>
          </a:p>
          <a:p>
            <a:pPr algn="l">
              <a:buFontTx/>
              <a:buNone/>
            </a:pPr>
            <a:r>
              <a:rPr lang="es-AR" sz="1600" b="1" dirty="0">
                <a:solidFill>
                  <a:srgbClr val="FFCC00"/>
                </a:solidFill>
                <a:effectLst>
                  <a:outerShdw blurRad="38100" dist="38100" dir="2700000" algn="tl">
                    <a:srgbClr val="000000">
                      <a:alpha val="43137"/>
                    </a:srgbClr>
                  </a:outerShdw>
                </a:effectLst>
              </a:rPr>
              <a:t>CCT 462/2006 -</a:t>
            </a:r>
            <a:r>
              <a:rPr lang="es-AR" sz="1600" b="1" dirty="0">
                <a:effectLst>
                  <a:outerShdw blurRad="38100" dist="38100" dir="2700000" algn="tl">
                    <a:srgbClr val="000000">
                      <a:alpha val="43137"/>
                    </a:srgbClr>
                  </a:outerShdw>
                </a:effectLst>
              </a:rPr>
              <a:t> </a:t>
            </a:r>
            <a:r>
              <a:rPr lang="es-AR" sz="1600" b="1" dirty="0">
                <a:solidFill>
                  <a:srgbClr val="FFCC00"/>
                </a:solidFill>
                <a:effectLst>
                  <a:outerShdw blurRad="38100" dist="38100" dir="2700000" algn="tl">
                    <a:srgbClr val="000000">
                      <a:alpha val="43137"/>
                    </a:srgbClr>
                  </a:outerShdw>
                </a:effectLst>
              </a:rPr>
              <a:t>ENTIDADES CIVILES Y DEPORTIVAS</a:t>
            </a:r>
          </a:p>
          <a:p>
            <a:pPr algn="l">
              <a:buFontTx/>
              <a:buNone/>
            </a:pPr>
            <a:endParaRPr lang="es-AR" sz="1600" b="1" dirty="0">
              <a:solidFill>
                <a:srgbClr val="FFCC00"/>
              </a:solidFill>
              <a:effectLst>
                <a:outerShdw blurRad="38100" dist="38100" dir="2700000" algn="tl">
                  <a:srgbClr val="000000">
                    <a:alpha val="43137"/>
                  </a:srgbClr>
                </a:outerShdw>
              </a:effectLst>
            </a:endParaRPr>
          </a:p>
          <a:p>
            <a:pPr algn="l">
              <a:buFontTx/>
              <a:buNone/>
            </a:pPr>
            <a:r>
              <a:rPr lang="es-AR" sz="1600" b="1" dirty="0">
                <a:solidFill>
                  <a:srgbClr val="00FFCC"/>
                </a:solidFill>
                <a:effectLst>
                  <a:outerShdw blurRad="38100" dist="38100" dir="2700000" algn="tl">
                    <a:srgbClr val="000000">
                      <a:alpha val="43137"/>
                    </a:srgbClr>
                  </a:outerShdw>
                </a:effectLst>
              </a:rPr>
              <a:t>Art. 6 - </a:t>
            </a:r>
            <a:r>
              <a:rPr lang="es-AR" sz="1600" dirty="0">
                <a:effectLst>
                  <a:outerShdw blurRad="38100" dist="38100" dir="2700000" algn="tl">
                    <a:srgbClr val="000000">
                      <a:alpha val="43137"/>
                    </a:srgbClr>
                  </a:outerShdw>
                </a:effectLst>
              </a:rPr>
              <a:t>La jornada ordinaria será de </a:t>
            </a:r>
            <a:r>
              <a:rPr lang="es-AR" sz="1600" u="sng" dirty="0">
                <a:solidFill>
                  <a:srgbClr val="FFCC00"/>
                </a:solidFill>
                <a:effectLst>
                  <a:outerShdw blurRad="38100" dist="38100" dir="2700000" algn="tl">
                    <a:srgbClr val="000000">
                      <a:alpha val="43137"/>
                    </a:srgbClr>
                  </a:outerShdw>
                </a:effectLst>
              </a:rPr>
              <a:t>8 horas diarias o 44 horas semanales</a:t>
            </a:r>
            <a:r>
              <a:rPr lang="es-AR" sz="1600" dirty="0">
                <a:effectLst>
                  <a:outerShdw blurRad="38100" dist="38100" dir="2700000" algn="tl">
                    <a:srgbClr val="000000">
                      <a:alpha val="43137"/>
                    </a:srgbClr>
                  </a:outerShdw>
                </a:effectLst>
              </a:rPr>
              <a:t>. Las horas que excedan la jornada normal y habitual del trabajador se abonarán como </a:t>
            </a:r>
            <a:r>
              <a:rPr lang="es-AR" sz="1600" u="sng" dirty="0">
                <a:solidFill>
                  <a:srgbClr val="FFCC00"/>
                </a:solidFill>
                <a:effectLst>
                  <a:outerShdw blurRad="38100" dist="38100" dir="2700000" algn="tl">
                    <a:srgbClr val="000000">
                      <a:alpha val="43137"/>
                    </a:srgbClr>
                  </a:outerShdw>
                </a:effectLst>
              </a:rPr>
              <a:t>extras</a:t>
            </a:r>
            <a:r>
              <a:rPr lang="es-AR" sz="1600" dirty="0">
                <a:effectLst>
                  <a:outerShdw blurRad="38100" dist="38100" dir="2700000" algn="tl">
                    <a:srgbClr val="000000">
                      <a:alpha val="43137"/>
                    </a:srgbClr>
                  </a:outerShdw>
                </a:effectLst>
              </a:rPr>
              <a:t> con el recargo de las leyes vigentes. En lo demás se aplicará la ley 20744, la ley 11544, decretos reglamentarios y las normas legales que eventualmente se dicten en materia de jornada de trabajo durante la vigencia de este convenio colectivo. </a:t>
            </a:r>
          </a:p>
          <a:p>
            <a:pPr algn="l">
              <a:buFontTx/>
              <a:buNone/>
            </a:pPr>
            <a:r>
              <a:rPr lang="es-AR" sz="1600" dirty="0">
                <a:effectLst>
                  <a:outerShdw blurRad="38100" dist="38100" dir="2700000" algn="tl">
                    <a:srgbClr val="000000">
                      <a:alpha val="43137"/>
                    </a:srgbClr>
                  </a:outerShdw>
                </a:effectLst>
              </a:rPr>
              <a:t>El empleador podrá organizar una distribución desigual de las horas que integran la jornada habitual del trabajador, entre los días laborables de la semana. Pero el exceso de tiempo que supere la jornada habitual, para compensar la jornada inferior, no podrá exceder de una hora, conforme lo previsto en normas vigentes.</a:t>
            </a:r>
          </a:p>
          <a:p>
            <a:pPr algn="l">
              <a:buFontTx/>
              <a:buNone/>
            </a:pPr>
            <a:endParaRPr lang="es-AR" sz="1600" dirty="0"/>
          </a:p>
          <a:p>
            <a:pPr algn="l">
              <a:buFontTx/>
              <a:buNone/>
            </a:pPr>
            <a:endParaRPr lang="es-AR" sz="18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327319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rmAutofit/>
          </a:bodyPr>
          <a:lstStyle/>
          <a:p>
            <a:pPr marL="609600" indent="-60960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LIBRO DE SUELDOS DIGITAL  - LEY DE CONTRATO DE TRABAJO</a:t>
            </a:r>
          </a:p>
          <a:p>
            <a:pPr marL="0" indent="0">
              <a:buNone/>
            </a:pPr>
            <a:r>
              <a:rPr lang="es-AR" sz="1800" b="1">
                <a:solidFill>
                  <a:srgbClr val="00FF00"/>
                </a:solidFill>
                <a:effectLst>
                  <a:outerShdw blurRad="38100" dist="38100" dir="2700000" algn="tl">
                    <a:srgbClr val="000000">
                      <a:alpha val="43137"/>
                    </a:srgbClr>
                  </a:outerShdw>
                </a:effectLst>
              </a:rPr>
              <a:t>LIBRO ESPECIAL. FORMALIDADES. </a:t>
            </a:r>
            <a:r>
              <a:rPr lang="es-AR" sz="1800" b="1" smtClean="0">
                <a:solidFill>
                  <a:srgbClr val="00FF00"/>
                </a:solidFill>
                <a:effectLst>
                  <a:outerShdw blurRad="38100" dist="38100" dir="2700000" algn="tl">
                    <a:srgbClr val="000000">
                      <a:alpha val="43137"/>
                    </a:srgbClr>
                  </a:outerShdw>
                </a:effectLst>
              </a:rPr>
              <a:t>PROHIBICIONES </a:t>
            </a:r>
            <a:endParaRPr lang="es-AR" sz="1800" b="1">
              <a:solidFill>
                <a:srgbClr val="00FF00"/>
              </a:solidFill>
              <a:effectLst>
                <a:outerShdw blurRad="38100" dist="38100" dir="2700000" algn="tl">
                  <a:srgbClr val="000000">
                    <a:alpha val="43137"/>
                  </a:srgbClr>
                </a:outerShdw>
              </a:effectLst>
            </a:endParaRPr>
          </a:p>
          <a:p>
            <a:pPr marL="0" indent="0">
              <a:buNone/>
            </a:pPr>
            <a:r>
              <a:rPr lang="es-AR" sz="1800" b="1" smtClean="0">
                <a:solidFill>
                  <a:srgbClr val="00FFFF"/>
                </a:solidFill>
                <a:effectLst>
                  <a:outerShdw blurRad="38100" dist="38100" dir="2700000" algn="tl">
                    <a:srgbClr val="000000">
                      <a:alpha val="43137"/>
                    </a:srgbClr>
                  </a:outerShdw>
                </a:effectLst>
              </a:rPr>
              <a:t>Art</a:t>
            </a:r>
            <a:r>
              <a:rPr lang="es-AR" sz="1800" b="1">
                <a:solidFill>
                  <a:srgbClr val="00FFFF"/>
                </a:solidFill>
                <a:effectLst>
                  <a:outerShdw blurRad="38100" dist="38100" dir="2700000" algn="tl">
                    <a:srgbClr val="000000">
                      <a:alpha val="43137"/>
                    </a:srgbClr>
                  </a:outerShdw>
                </a:effectLst>
              </a:rPr>
              <a:t>. 52 </a:t>
            </a:r>
            <a:r>
              <a:rPr lang="es-AR" sz="1800" b="1" smtClean="0">
                <a:solidFill>
                  <a:srgbClr val="00FFFF"/>
                </a:solidFill>
                <a:effectLst>
                  <a:outerShdw blurRad="38100" dist="38100" dir="2700000" algn="tl">
                    <a:srgbClr val="000000">
                      <a:alpha val="43137"/>
                    </a:srgbClr>
                  </a:outerShdw>
                </a:effectLst>
              </a:rPr>
              <a:t>– </a:t>
            </a:r>
            <a:r>
              <a:rPr lang="es-AR" sz="1800" smtClean="0">
                <a:effectLst>
                  <a:outerShdw blurRad="38100" dist="38100" dir="2700000" algn="tl">
                    <a:srgbClr val="000000">
                      <a:alpha val="43137"/>
                    </a:srgbClr>
                  </a:outerShdw>
                </a:effectLst>
              </a:rPr>
              <a:t>(...)</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effectLst>
                  <a:outerShdw blurRad="38100" dist="38100" dir="2700000" algn="tl">
                    <a:srgbClr val="000000">
                      <a:alpha val="43137"/>
                    </a:srgbClr>
                  </a:outerShdw>
                </a:effectLst>
              </a:rPr>
              <a:t>Se </a:t>
            </a:r>
            <a:r>
              <a:rPr lang="es-AR" sz="1800">
                <a:effectLst>
                  <a:outerShdw blurRad="38100" dist="38100" dir="2700000" algn="tl">
                    <a:srgbClr val="000000">
                      <a:alpha val="43137"/>
                    </a:srgbClr>
                  </a:outerShdw>
                </a:effectLst>
              </a:rPr>
              <a:t>prohíbe:</a:t>
            </a:r>
          </a:p>
          <a:p>
            <a:pPr marL="0" indent="0">
              <a:buNone/>
            </a:pPr>
            <a:endParaRPr lang="es-AR" sz="1800" smtClean="0">
              <a:effectLst>
                <a:outerShdw blurRad="38100" dist="38100" dir="2700000" algn="tl">
                  <a:srgbClr val="000000">
                    <a:alpha val="43137"/>
                  </a:srgbClr>
                </a:outerShdw>
              </a:effectLst>
            </a:endParaRPr>
          </a:p>
          <a:p>
            <a:pPr marL="0" indent="0">
              <a:buNone/>
            </a:pPr>
            <a:r>
              <a:rPr lang="es-AR" sz="1800" smtClean="0">
                <a:effectLst>
                  <a:outerShdw blurRad="38100" dist="38100" dir="2700000" algn="tl">
                    <a:srgbClr val="000000">
                      <a:alpha val="43137"/>
                    </a:srgbClr>
                  </a:outerShdw>
                </a:effectLst>
              </a:rPr>
              <a:t>1</a:t>
            </a:r>
            <a:r>
              <a:rPr lang="es-AR" sz="1800">
                <a:effectLst>
                  <a:outerShdw blurRad="38100" dist="38100" dir="2700000" algn="tl">
                    <a:srgbClr val="000000">
                      <a:alpha val="43137"/>
                    </a:srgbClr>
                  </a:outerShdw>
                </a:effectLst>
              </a:rPr>
              <a:t>. Alterar los registros correspondientes a cada persona empleada. </a:t>
            </a:r>
          </a:p>
          <a:p>
            <a:pPr marL="0" indent="0">
              <a:buNone/>
            </a:pPr>
            <a:r>
              <a:rPr lang="es-AR" sz="1800">
                <a:effectLst>
                  <a:outerShdw blurRad="38100" dist="38100" dir="2700000" algn="tl">
                    <a:srgbClr val="000000">
                      <a:alpha val="43137"/>
                    </a:srgbClr>
                  </a:outerShdw>
                </a:effectLst>
              </a:rPr>
              <a:t>2. Dejar blancos o espacios. </a:t>
            </a:r>
          </a:p>
          <a:p>
            <a:pPr marL="0" indent="0">
              <a:buNone/>
            </a:pPr>
            <a:r>
              <a:rPr lang="es-AR" sz="1800">
                <a:effectLst>
                  <a:outerShdw blurRad="38100" dist="38100" dir="2700000" algn="tl">
                    <a:srgbClr val="000000">
                      <a:alpha val="43137"/>
                    </a:srgbClr>
                  </a:outerShdw>
                </a:effectLst>
              </a:rPr>
              <a:t>3. Hacer interlineaciones, raspaduras o enmiendas, las que deberán ser salvadas en el cuadro o espacio respectivo, con firma del trabajador a que se refiere el asiento y control de la autoridad administrativa. </a:t>
            </a:r>
          </a:p>
          <a:p>
            <a:pPr marL="0" indent="0">
              <a:buNone/>
            </a:pPr>
            <a:r>
              <a:rPr lang="es-AR" sz="1800" smtClean="0">
                <a:effectLst>
                  <a:outerShdw blurRad="38100" dist="38100" dir="2700000" algn="tl">
                    <a:srgbClr val="000000">
                      <a:alpha val="43137"/>
                    </a:srgbClr>
                  </a:outerShdw>
                </a:effectLst>
              </a:rPr>
              <a:t>4</a:t>
            </a:r>
            <a:r>
              <a:rPr lang="es-AR" sz="1800">
                <a:effectLst>
                  <a:outerShdw blurRad="38100" dist="38100" dir="2700000" algn="tl">
                    <a:srgbClr val="000000">
                      <a:alpha val="43137"/>
                    </a:srgbClr>
                  </a:outerShdw>
                </a:effectLst>
              </a:rPr>
              <a:t>. Tachar anotaciones, suprimir fojas o alterar su foliatura o registro. </a:t>
            </a:r>
            <a:r>
              <a:rPr lang="es-AR" sz="1800" b="1">
                <a:solidFill>
                  <a:srgbClr val="FFFF19"/>
                </a:solidFill>
                <a:effectLst>
                  <a:outerShdw blurRad="38100" dist="38100" dir="2700000" algn="tl">
                    <a:srgbClr val="000000">
                      <a:alpha val="43137"/>
                    </a:srgbClr>
                  </a:outerShdw>
                </a:effectLst>
              </a:rPr>
              <a:t>Tratándose de registro de hojas móviles, </a:t>
            </a:r>
            <a:r>
              <a:rPr lang="es-AR" sz="1800">
                <a:effectLst>
                  <a:outerShdw blurRad="38100" dist="38100" dir="2700000" algn="tl">
                    <a:srgbClr val="000000">
                      <a:alpha val="43137"/>
                    </a:srgbClr>
                  </a:outerShdw>
                </a:effectLst>
              </a:rPr>
              <a:t>su habilitación se hará por la autoridad administrativa, debiendo estar precedido cada conjunto de hojas, por una constancia extendida por dicha autoridad, de la que resulte su número y fecha de habilitación. </a:t>
            </a:r>
          </a:p>
          <a:p>
            <a:endParaRPr lang="es-AR" sz="1800"/>
          </a:p>
          <a:p>
            <a:pPr marL="609600" indent="-609600" fontAlgn="auto">
              <a:spcAft>
                <a:spcPts val="0"/>
              </a:spcAft>
              <a:buClr>
                <a:schemeClr val="accent3"/>
              </a:buClr>
              <a:buFont typeface="Wingdings 2"/>
              <a:buNone/>
              <a:defRPr/>
            </a:pPr>
            <a:endParaRPr lang="es-AR" sz="1800" b="1" smtClean="0">
              <a:solidFill>
                <a:srgbClr val="FFFF19"/>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240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253648807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73731"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JORNADA REDUCIDA</a:t>
            </a:r>
          </a:p>
          <a:p>
            <a:pPr algn="l">
              <a:buFontTx/>
              <a:buNone/>
            </a:pPr>
            <a:r>
              <a:rPr lang="es-AR" sz="1800" b="1" dirty="0">
                <a:solidFill>
                  <a:srgbClr val="00FFCC"/>
                </a:solidFill>
                <a:effectLst>
                  <a:outerShdw blurRad="38100" dist="38100" dir="2700000" algn="tl">
                    <a:srgbClr val="000000">
                      <a:alpha val="43137"/>
                    </a:srgbClr>
                  </a:outerShdw>
                </a:effectLst>
              </a:rPr>
              <a:t>LÍMITE MÍNIMO DE LA JORNADA</a:t>
            </a:r>
          </a:p>
          <a:p>
            <a:pPr algn="l">
              <a:buFontTx/>
              <a:buNone/>
            </a:pPr>
            <a:endParaRPr lang="es-AR" sz="1600" b="1" dirty="0">
              <a:effectLst>
                <a:outerShdw blurRad="38100" dist="38100" dir="2700000" algn="tl">
                  <a:srgbClr val="000000">
                    <a:alpha val="43137"/>
                  </a:srgbClr>
                </a:outerShdw>
              </a:effectLst>
            </a:endParaRPr>
          </a:p>
          <a:p>
            <a:pPr algn="l">
              <a:buFontTx/>
              <a:buNone/>
            </a:pPr>
            <a:r>
              <a:rPr lang="es-AR" sz="1600" b="1" u="sng" dirty="0">
                <a:solidFill>
                  <a:srgbClr val="FFC000"/>
                </a:solidFill>
                <a:effectLst>
                  <a:outerShdw blurRad="38100" dist="38100" dir="2700000" algn="tl">
                    <a:srgbClr val="000000">
                      <a:alpha val="43137"/>
                    </a:srgbClr>
                  </a:outerShdw>
                </a:effectLst>
              </a:rPr>
              <a:t>Ley 11544 – Ley de Jornada de Trabajo</a:t>
            </a:r>
            <a:r>
              <a:rPr lang="es-AR" sz="1600" b="1" dirty="0">
                <a:solidFill>
                  <a:srgbClr val="FFC000"/>
                </a:solidFill>
                <a:effectLst>
                  <a:outerShdw blurRad="38100" dist="38100" dir="2700000" algn="tl">
                    <a:srgbClr val="000000">
                      <a:alpha val="43137"/>
                    </a:srgbClr>
                  </a:outerShdw>
                </a:effectLst>
              </a:rPr>
              <a:t> </a:t>
            </a:r>
          </a:p>
          <a:p>
            <a:pPr algn="l">
              <a:buFontTx/>
              <a:buNone/>
            </a:pPr>
            <a:endParaRPr lang="es-AR" sz="1600" dirty="0">
              <a:effectLst>
                <a:outerShdw blurRad="38100" dist="38100" dir="2700000" algn="tl">
                  <a:srgbClr val="000000">
                    <a:alpha val="43137"/>
                  </a:srgbClr>
                </a:outerShdw>
              </a:effectLst>
            </a:endParaRP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b="1" dirty="0">
                <a:solidFill>
                  <a:srgbClr val="00FFCC"/>
                </a:solidFill>
                <a:effectLst>
                  <a:outerShdw blurRad="38100" dist="38100" dir="2700000" algn="tl">
                    <a:srgbClr val="000000">
                      <a:alpha val="43137"/>
                    </a:srgbClr>
                  </a:outerShdw>
                </a:effectLst>
              </a:rPr>
              <a:t>Art.1 : </a:t>
            </a:r>
            <a:r>
              <a:rPr lang="es-AR" sz="1600" dirty="0">
                <a:effectLst>
                  <a:outerShdw blurRad="38100" dist="38100" dir="2700000" algn="tl">
                    <a:srgbClr val="000000">
                      <a:alpha val="43137"/>
                    </a:srgbClr>
                  </a:outerShdw>
                </a:effectLst>
              </a:rPr>
              <a:t>“ … La limitación establecida por esta ley es máxima y no impide una duración del trabajo menor de 8 horas diarias o 48 horas semanales para las explotaciones señaladas”</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b="1" dirty="0">
                <a:solidFill>
                  <a:srgbClr val="FFFF01"/>
                </a:solidFill>
                <a:effectLst>
                  <a:outerShdw blurRad="38100" dist="38100" dir="2700000" algn="tl">
                    <a:srgbClr val="000000">
                      <a:alpha val="43137"/>
                    </a:srgbClr>
                  </a:outerShdw>
                </a:effectLst>
              </a:rPr>
              <a:t>LIMITE MINIMO: </a:t>
            </a:r>
          </a:p>
          <a:p>
            <a:pPr algn="l">
              <a:buFontTx/>
              <a:buNone/>
            </a:pPr>
            <a:r>
              <a:rPr lang="es-AR" sz="1600" dirty="0">
                <a:effectLst>
                  <a:outerShdw blurRad="38100" dist="38100" dir="2700000" algn="tl">
                    <a:srgbClr val="000000">
                      <a:alpha val="43137"/>
                    </a:srgbClr>
                  </a:outerShdw>
                </a:effectLst>
              </a:rPr>
              <a:t>- No hay límite mínimo establecido por la LJT y la LCT</a:t>
            </a:r>
          </a:p>
          <a:p>
            <a:pPr algn="l">
              <a:buFontTx/>
              <a:buNone/>
            </a:pPr>
            <a:r>
              <a:rPr lang="es-AR" sz="1600" dirty="0">
                <a:effectLst>
                  <a:outerShdw blurRad="38100" dist="38100" dir="2700000" algn="tl">
                    <a:srgbClr val="000000">
                      <a:alpha val="43137"/>
                    </a:srgbClr>
                  </a:outerShdw>
                </a:effectLst>
              </a:rPr>
              <a:t>- Los convenios pueden establecer uno</a:t>
            </a:r>
          </a:p>
          <a:p>
            <a:pPr algn="l">
              <a:buFontTx/>
              <a:buNone/>
            </a:pPr>
            <a:r>
              <a:rPr lang="es-AR" sz="1600" dirty="0">
                <a:effectLst>
                  <a:outerShdw blurRad="38100" dist="38100" dir="2700000" algn="tl">
                    <a:srgbClr val="000000">
                      <a:alpha val="43137"/>
                    </a:srgbClr>
                  </a:outerShdw>
                </a:effectLst>
              </a:rPr>
              <a:t>- Los convenios pueden establecer remuneraciones no proporcionales para los casos de contrato a tiempo parcial.</a:t>
            </a:r>
          </a:p>
          <a:p>
            <a:pPr algn="l">
              <a:buFontTx/>
              <a:buNone/>
            </a:pPr>
            <a:endParaRPr lang="es-AR" sz="1600" dirty="0"/>
          </a:p>
          <a:p>
            <a:pPr algn="l">
              <a:buFontTx/>
              <a:buNone/>
            </a:pPr>
            <a:endParaRPr lang="es-AR" sz="18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63710320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24931" name="Rectangle 3"/>
          <p:cNvSpPr>
            <a:spLocks noGrp="1" noChangeArrowheads="1"/>
          </p:cNvSpPr>
          <p:nvPr>
            <p:ph type="subTitle" idx="1"/>
          </p:nvPr>
        </p:nvSpPr>
        <p:spPr>
          <a:xfrm>
            <a:off x="685800" y="1371600"/>
            <a:ext cx="7772400" cy="4876800"/>
          </a:xfrm>
        </p:spPr>
        <p:txBody>
          <a:bodyPr/>
          <a:lstStyle/>
          <a:p>
            <a:pPr algn="l">
              <a:lnSpc>
                <a:spcPct val="80000"/>
              </a:lnSpc>
              <a:buFontTx/>
              <a:buNone/>
            </a:pPr>
            <a:r>
              <a:rPr lang="es-AR" sz="1800" b="1" dirty="0">
                <a:solidFill>
                  <a:srgbClr val="FFFF01"/>
                </a:solidFill>
                <a:effectLst>
                  <a:outerShdw blurRad="38100" dist="38100" dir="2700000" algn="tl">
                    <a:srgbClr val="000000">
                      <a:alpha val="43137"/>
                    </a:srgbClr>
                  </a:outerShdw>
                </a:effectLst>
              </a:rPr>
              <a:t>EXTENSIÓN DE LA JORNADA DE TRABAJO</a:t>
            </a:r>
          </a:p>
          <a:p>
            <a:pPr algn="l">
              <a:lnSpc>
                <a:spcPct val="80000"/>
              </a:lnSpc>
              <a:buFontTx/>
              <a:buNone/>
            </a:pPr>
            <a:r>
              <a:rPr lang="es-AR" sz="1800" b="1" dirty="0" smtClean="0">
                <a:solidFill>
                  <a:srgbClr val="00FF00"/>
                </a:solidFill>
                <a:effectLst>
                  <a:outerShdw blurRad="38100" dist="38100" dir="2700000" algn="tl">
                    <a:srgbClr val="000000">
                      <a:alpha val="43137"/>
                    </a:srgbClr>
                  </a:outerShdw>
                </a:effectLst>
              </a:rPr>
              <a:t>JORNADA </a:t>
            </a:r>
            <a:r>
              <a:rPr lang="es-AR" sz="1800" b="1" dirty="0">
                <a:solidFill>
                  <a:srgbClr val="00FF00"/>
                </a:solidFill>
                <a:effectLst>
                  <a:outerShdw blurRad="38100" dist="38100" dir="2700000" algn="tl">
                    <a:srgbClr val="000000">
                      <a:alpha val="43137"/>
                    </a:srgbClr>
                  </a:outerShdw>
                </a:effectLst>
              </a:rPr>
              <a:t>REDUCIDA Y CONTRATO A TIEMPO PARCIAL</a:t>
            </a:r>
            <a:r>
              <a:rPr lang="en-US" sz="1800" dirty="0">
                <a:solidFill>
                  <a:srgbClr val="00FF00"/>
                </a:solidFill>
                <a:effectLst>
                  <a:outerShdw blurRad="38100" dist="38100" dir="2700000" algn="tl">
                    <a:srgbClr val="000000">
                      <a:alpha val="43137"/>
                    </a:srgbClr>
                  </a:outerShdw>
                </a:effectLst>
              </a:rPr>
              <a:t> </a:t>
            </a:r>
          </a:p>
          <a:p>
            <a:pPr algn="l">
              <a:lnSpc>
                <a:spcPct val="80000"/>
              </a:lnSpc>
              <a:buFontTx/>
              <a:buNone/>
            </a:pPr>
            <a:r>
              <a:rPr lang="en-US" sz="1800" b="1" dirty="0">
                <a:solidFill>
                  <a:srgbClr val="00FFCC"/>
                </a:solidFill>
                <a:effectLst>
                  <a:outerShdw blurRad="38100" dist="38100" dir="2700000" algn="tl">
                    <a:srgbClr val="000000">
                      <a:alpha val="43137"/>
                    </a:srgbClr>
                  </a:outerShdw>
                </a:effectLst>
              </a:rPr>
              <a:t>LEY DE CONTRATO DE TRABAJO – ART. 92 TER</a:t>
            </a:r>
          </a:p>
          <a:p>
            <a:pPr algn="l">
              <a:lnSpc>
                <a:spcPct val="80000"/>
              </a:lnSpc>
              <a:buFontTx/>
              <a:buNone/>
            </a:pPr>
            <a:endParaRPr lang="en-US" sz="1800" dirty="0">
              <a:solidFill>
                <a:schemeClr val="tx2"/>
              </a:solidFill>
              <a:effectLst>
                <a:outerShdw blurRad="38100" dist="38100" dir="2700000" algn="tl">
                  <a:srgbClr val="000000">
                    <a:alpha val="43137"/>
                  </a:srgbClr>
                </a:outerShdw>
              </a:effectLst>
            </a:endParaRPr>
          </a:p>
          <a:p>
            <a:pPr algn="l">
              <a:lnSpc>
                <a:spcPct val="80000"/>
              </a:lnSpc>
              <a:buFontTx/>
              <a:buNone/>
            </a:pPr>
            <a:r>
              <a:rPr lang="en-US" sz="1800" dirty="0">
                <a:effectLst>
                  <a:outerShdw blurRad="38100" dist="38100" dir="2700000" algn="tl">
                    <a:srgbClr val="000000">
                      <a:alpha val="43137"/>
                    </a:srgbClr>
                  </a:outerShdw>
                </a:effectLst>
              </a:rPr>
              <a:t>1. El </a:t>
            </a:r>
            <a:r>
              <a:rPr lang="en-US" sz="1800" dirty="0" err="1">
                <a:effectLst>
                  <a:outerShdw blurRad="38100" dist="38100" dir="2700000" algn="tl">
                    <a:srgbClr val="000000">
                      <a:alpha val="43137"/>
                    </a:srgbClr>
                  </a:outerShdw>
                </a:effectLst>
              </a:rPr>
              <a:t>contrato</a:t>
            </a:r>
            <a:r>
              <a:rPr lang="en-US" sz="1800" dirty="0">
                <a:effectLst>
                  <a:outerShdw blurRad="38100" dist="38100" dir="2700000" algn="tl">
                    <a:srgbClr val="000000">
                      <a:alpha val="43137"/>
                    </a:srgbClr>
                  </a:outerShdw>
                </a:effectLst>
              </a:rPr>
              <a:t> de </a:t>
            </a:r>
            <a:r>
              <a:rPr lang="en-US" sz="1800" dirty="0" err="1">
                <a:effectLst>
                  <a:outerShdw blurRad="38100" dist="38100" dir="2700000" algn="tl">
                    <a:srgbClr val="000000">
                      <a:alpha val="43137"/>
                    </a:srgbClr>
                  </a:outerShdw>
                </a:effectLst>
              </a:rPr>
              <a:t>trabajo</a:t>
            </a:r>
            <a:r>
              <a:rPr lang="en-US" sz="1800" dirty="0">
                <a:effectLst>
                  <a:outerShdw blurRad="38100" dist="38100" dir="2700000" algn="tl">
                    <a:srgbClr val="000000">
                      <a:alpha val="43137"/>
                    </a:srgbClr>
                  </a:outerShdw>
                </a:effectLst>
              </a:rPr>
              <a:t> a </a:t>
            </a:r>
            <a:r>
              <a:rPr lang="en-US" sz="1800" dirty="0" err="1">
                <a:effectLst>
                  <a:outerShdw blurRad="38100" dist="38100" dir="2700000" algn="tl">
                    <a:srgbClr val="000000">
                      <a:alpha val="43137"/>
                    </a:srgbClr>
                  </a:outerShdw>
                </a:effectLst>
              </a:rPr>
              <a:t>tiempo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parcial</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es</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aquel</a:t>
            </a:r>
            <a:r>
              <a:rPr lang="en-US" sz="1800" dirty="0">
                <a:effectLst>
                  <a:outerShdw blurRad="38100" dist="38100" dir="2700000" algn="tl">
                    <a:srgbClr val="000000">
                      <a:alpha val="43137"/>
                    </a:srgbClr>
                  </a:outerShdw>
                </a:effectLst>
              </a:rPr>
              <a:t> en </a:t>
            </a:r>
            <a:r>
              <a:rPr lang="en-US" sz="1800" dirty="0" err="1">
                <a:effectLst>
                  <a:outerShdw blurRad="38100" dist="38100" dir="2700000" algn="tl">
                    <a:srgbClr val="000000">
                      <a:alpha val="43137"/>
                    </a:srgbClr>
                  </a:outerShdw>
                </a:effectLst>
              </a:rPr>
              <a:t>virtud</a:t>
            </a:r>
            <a:r>
              <a:rPr lang="en-US" sz="1800" dirty="0">
                <a:effectLst>
                  <a:outerShdw blurRad="38100" dist="38100" dir="2700000" algn="tl">
                    <a:srgbClr val="000000">
                      <a:alpha val="43137"/>
                    </a:srgbClr>
                  </a:outerShdw>
                </a:effectLst>
              </a:rPr>
              <a:t> del </a:t>
            </a:r>
            <a:r>
              <a:rPr lang="en-US" sz="1800" dirty="0" err="1">
                <a:effectLst>
                  <a:outerShdw blurRad="38100" dist="38100" dir="2700000" algn="tl">
                    <a:srgbClr val="000000">
                      <a:alpha val="43137"/>
                    </a:srgbClr>
                  </a:outerShdw>
                </a:effectLst>
              </a:rPr>
              <a:t>cual</a:t>
            </a:r>
            <a:r>
              <a:rPr lang="en-US" sz="1800" dirty="0">
                <a:effectLst>
                  <a:outerShdw blurRad="38100" dist="38100" dir="2700000" algn="tl">
                    <a:srgbClr val="000000">
                      <a:alpha val="43137"/>
                    </a:srgbClr>
                  </a:outerShdw>
                </a:effectLst>
              </a:rPr>
              <a:t> el </a:t>
            </a:r>
            <a:r>
              <a:rPr lang="en-US" sz="1800" dirty="0" err="1">
                <a:effectLst>
                  <a:outerShdw blurRad="38100" dist="38100" dir="2700000" algn="tl">
                    <a:srgbClr val="000000">
                      <a:alpha val="43137"/>
                    </a:srgbClr>
                  </a:outerShdw>
                </a:effectLst>
              </a:rPr>
              <a:t>trabajador</a:t>
            </a:r>
            <a:r>
              <a:rPr lang="en-US" sz="1800" dirty="0">
                <a:effectLst>
                  <a:outerShdw blurRad="38100" dist="38100" dir="2700000" algn="tl">
                    <a:srgbClr val="000000">
                      <a:alpha val="43137"/>
                    </a:srgbClr>
                  </a:outerShdw>
                </a:effectLst>
              </a:rPr>
              <a:t> se </a:t>
            </a:r>
            <a:r>
              <a:rPr lang="en-US" sz="1800" dirty="0" err="1">
                <a:effectLst>
                  <a:outerShdw blurRad="38100" dist="38100" dir="2700000" algn="tl">
                    <a:srgbClr val="000000">
                      <a:alpha val="43137"/>
                    </a:srgbClr>
                  </a:outerShdw>
                </a:effectLst>
              </a:rPr>
              <a:t>obliga</a:t>
            </a:r>
            <a:r>
              <a:rPr lang="en-US" sz="1800" dirty="0">
                <a:effectLst>
                  <a:outerShdw blurRad="38100" dist="38100" dir="2700000" algn="tl">
                    <a:srgbClr val="000000">
                      <a:alpha val="43137"/>
                    </a:srgbClr>
                  </a:outerShdw>
                </a:effectLst>
              </a:rPr>
              <a:t> a </a:t>
            </a:r>
            <a:r>
              <a:rPr lang="en-US" sz="1800" dirty="0" err="1">
                <a:effectLst>
                  <a:outerShdw blurRad="38100" dist="38100" dir="2700000" algn="tl">
                    <a:srgbClr val="000000">
                      <a:alpha val="43137"/>
                    </a:srgbClr>
                  </a:outerShdw>
                </a:effectLst>
              </a:rPr>
              <a:t>prestar</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servicios</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durante</a:t>
            </a:r>
            <a:r>
              <a:rPr lang="en-US" sz="1800" dirty="0">
                <a:effectLst>
                  <a:outerShdw blurRad="38100" dist="38100" dir="2700000" algn="tl">
                    <a:srgbClr val="000000">
                      <a:alpha val="43137"/>
                    </a:srgbClr>
                  </a:outerShdw>
                </a:effectLst>
              </a:rPr>
              <a:t> un </a:t>
            </a:r>
            <a:r>
              <a:rPr lang="en-US" sz="1800" dirty="0" err="1">
                <a:effectLst>
                  <a:outerShdw blurRad="38100" dist="38100" dir="2700000" algn="tl">
                    <a:srgbClr val="000000">
                      <a:alpha val="43137"/>
                    </a:srgbClr>
                  </a:outerShdw>
                </a:effectLst>
              </a:rPr>
              <a:t>determinado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número</a:t>
            </a:r>
            <a:r>
              <a:rPr lang="en-US" sz="1800" dirty="0">
                <a:effectLst>
                  <a:outerShdw blurRad="38100" dist="38100" dir="2700000" algn="tl">
                    <a:srgbClr val="000000">
                      <a:alpha val="43137"/>
                    </a:srgbClr>
                  </a:outerShdw>
                </a:effectLst>
              </a:rPr>
              <a:t> de </a:t>
            </a:r>
            <a:r>
              <a:rPr lang="en-US" sz="1800" b="1" u="sng" dirty="0" err="1">
                <a:solidFill>
                  <a:srgbClr val="FFCC00"/>
                </a:solidFill>
                <a:effectLst>
                  <a:outerShdw blurRad="38100" dist="38100" dir="2700000" algn="tl">
                    <a:srgbClr val="000000">
                      <a:alpha val="43137"/>
                    </a:srgbClr>
                  </a:outerShdw>
                </a:effectLst>
              </a:rPr>
              <a:t>horas</a:t>
            </a:r>
            <a:r>
              <a:rPr lang="en-US" sz="1800" b="1" u="sng" dirty="0">
                <a:solidFill>
                  <a:srgbClr val="FFCC00"/>
                </a:solidFill>
                <a:effectLst>
                  <a:outerShdw blurRad="38100" dist="38100" dir="2700000" algn="tl">
                    <a:srgbClr val="000000">
                      <a:alpha val="43137"/>
                    </a:srgbClr>
                  </a:outerShdw>
                </a:effectLst>
              </a:rPr>
              <a:t> al </a:t>
            </a:r>
            <a:r>
              <a:rPr lang="en-US" sz="1800" b="1" u="sng" dirty="0" err="1">
                <a:solidFill>
                  <a:srgbClr val="FFCC00"/>
                </a:solidFill>
                <a:effectLst>
                  <a:outerShdw blurRad="38100" dist="38100" dir="2700000" algn="tl">
                    <a:srgbClr val="000000">
                      <a:alpha val="43137"/>
                    </a:srgbClr>
                  </a:outerShdw>
                </a:effectLst>
              </a:rPr>
              <a:t>día</a:t>
            </a:r>
            <a:r>
              <a:rPr lang="en-US" sz="1800" b="1" u="sng" dirty="0">
                <a:solidFill>
                  <a:srgbClr val="FFCC00"/>
                </a:solidFill>
                <a:effectLst>
                  <a:outerShdw blurRad="38100" dist="38100" dir="2700000" algn="tl">
                    <a:srgbClr val="000000">
                      <a:alpha val="43137"/>
                    </a:srgbClr>
                  </a:outerShdw>
                </a:effectLst>
              </a:rPr>
              <a:t> o a la </a:t>
            </a:r>
            <a:r>
              <a:rPr lang="en-US" sz="1800" b="1" u="sng" dirty="0" err="1">
                <a:solidFill>
                  <a:srgbClr val="FFCC00"/>
                </a:solidFill>
                <a:effectLst>
                  <a:outerShdw blurRad="38100" dist="38100" dir="2700000" algn="tl">
                    <a:srgbClr val="000000">
                      <a:alpha val="43137"/>
                    </a:srgbClr>
                  </a:outerShdw>
                </a:effectLst>
              </a:rPr>
              <a:t>semana</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inferiores</a:t>
            </a:r>
            <a:r>
              <a:rPr lang="en-US" sz="1800" dirty="0">
                <a:effectLst>
                  <a:outerShdw blurRad="38100" dist="38100" dir="2700000" algn="tl">
                    <a:srgbClr val="000000">
                      <a:alpha val="43137"/>
                    </a:srgbClr>
                  </a:outerShdw>
                </a:effectLst>
              </a:rPr>
              <a:t> a </a:t>
            </a:r>
            <a:r>
              <a:rPr lang="en-US" sz="1800" dirty="0" err="1">
                <a:effectLst>
                  <a:outerShdw blurRad="38100" dist="38100" dir="2700000" algn="tl">
                    <a:srgbClr val="000000">
                      <a:alpha val="43137"/>
                    </a:srgbClr>
                  </a:outerShdw>
                </a:effectLst>
              </a:rPr>
              <a:t>las</a:t>
            </a:r>
            <a:r>
              <a:rPr lang="en-US" sz="1800" dirty="0">
                <a:effectLst>
                  <a:outerShdw blurRad="38100" dist="38100" dir="2700000" algn="tl">
                    <a:srgbClr val="000000">
                      <a:alpha val="43137"/>
                    </a:srgbClr>
                  </a:outerShdw>
                </a:effectLst>
              </a:rPr>
              <a:t> dos </a:t>
            </a:r>
            <a:r>
              <a:rPr lang="en-US" sz="1800" dirty="0" err="1">
                <a:effectLst>
                  <a:outerShdw blurRad="38100" dist="38100" dir="2700000" algn="tl">
                    <a:srgbClr val="000000">
                      <a:alpha val="43137"/>
                    </a:srgbClr>
                  </a:outerShdw>
                </a:effectLst>
              </a:rPr>
              <a:t>terceras</a:t>
            </a:r>
            <a:r>
              <a:rPr lang="en-US" sz="1800" dirty="0">
                <a:effectLst>
                  <a:outerShdw blurRad="38100" dist="38100" dir="2700000" algn="tl">
                    <a:srgbClr val="000000">
                      <a:alpha val="43137"/>
                    </a:srgbClr>
                  </a:outerShdw>
                </a:effectLst>
              </a:rPr>
              <a:t> (2/3) </a:t>
            </a:r>
            <a:r>
              <a:rPr lang="en-US" sz="1800" dirty="0" err="1">
                <a:effectLst>
                  <a:outerShdw blurRad="38100" dist="38100" dir="2700000" algn="tl">
                    <a:srgbClr val="000000">
                      <a:alpha val="43137"/>
                    </a:srgbClr>
                  </a:outerShdw>
                </a:effectLst>
              </a:rPr>
              <a:t>partes</a:t>
            </a:r>
            <a:r>
              <a:rPr lang="en-US" sz="1800" dirty="0">
                <a:effectLst>
                  <a:outerShdw blurRad="38100" dist="38100" dir="2700000" algn="tl">
                    <a:srgbClr val="000000">
                      <a:alpha val="43137"/>
                    </a:srgbClr>
                  </a:outerShdw>
                </a:effectLst>
              </a:rPr>
              <a:t> de la </a:t>
            </a:r>
            <a:r>
              <a:rPr lang="en-US" sz="1800" dirty="0" err="1">
                <a:effectLst>
                  <a:outerShdw blurRad="38100" dist="38100" dir="2700000" algn="tl">
                    <a:srgbClr val="000000">
                      <a:alpha val="43137"/>
                    </a:srgbClr>
                  </a:outerShdw>
                </a:effectLst>
              </a:rPr>
              <a:t>jornada</a:t>
            </a:r>
            <a:r>
              <a:rPr lang="en-US" sz="1800" dirty="0">
                <a:effectLst>
                  <a:outerShdw blurRad="38100" dist="38100" dir="2700000" algn="tl">
                    <a:srgbClr val="000000">
                      <a:alpha val="43137"/>
                    </a:srgbClr>
                  </a:outerShdw>
                </a:effectLst>
              </a:rPr>
              <a:t> habitual de la </a:t>
            </a:r>
            <a:r>
              <a:rPr lang="en-US" sz="1800" dirty="0" err="1">
                <a:effectLst>
                  <a:outerShdw blurRad="38100" dist="38100" dir="2700000" algn="tl">
                    <a:srgbClr val="000000">
                      <a:alpha val="43137"/>
                    </a:srgbClr>
                  </a:outerShdw>
                </a:effectLst>
              </a:rPr>
              <a:t>actividad</a:t>
            </a:r>
            <a:r>
              <a:rPr lang="en-US" sz="1800" dirty="0">
                <a:effectLst>
                  <a:outerShdw blurRad="38100" dist="38100" dir="2700000" algn="tl">
                    <a:srgbClr val="000000">
                      <a:alpha val="43137"/>
                    </a:srgbClr>
                  </a:outerShdw>
                </a:effectLst>
              </a:rPr>
              <a:t>. En </a:t>
            </a:r>
            <a:r>
              <a:rPr lang="en-US" sz="1800" dirty="0" err="1">
                <a:effectLst>
                  <a:outerShdw blurRad="38100" dist="38100" dir="2700000" algn="tl">
                    <a:srgbClr val="000000">
                      <a:alpha val="43137"/>
                    </a:srgbClr>
                  </a:outerShdw>
                </a:effectLst>
              </a:rPr>
              <a:t>este</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caso</a:t>
            </a:r>
            <a:r>
              <a:rPr lang="en-US" sz="1800" dirty="0">
                <a:effectLst>
                  <a:outerShdw blurRad="38100" dist="38100" dir="2700000" algn="tl">
                    <a:srgbClr val="000000">
                      <a:alpha val="43137"/>
                    </a:srgbClr>
                  </a:outerShdw>
                </a:effectLst>
              </a:rPr>
              <a:t> la </a:t>
            </a:r>
            <a:r>
              <a:rPr lang="en-US" sz="1800" dirty="0" err="1">
                <a:effectLst>
                  <a:outerShdw blurRad="38100" dist="38100" dir="2700000" algn="tl">
                    <a:srgbClr val="000000">
                      <a:alpha val="43137"/>
                    </a:srgbClr>
                  </a:outerShdw>
                </a:effectLst>
              </a:rPr>
              <a:t>remuneración</a:t>
            </a:r>
            <a:r>
              <a:rPr lang="en-US" sz="1800" dirty="0">
                <a:effectLst>
                  <a:outerShdw blurRad="38100" dist="38100" dir="2700000" algn="tl">
                    <a:srgbClr val="000000">
                      <a:alpha val="43137"/>
                    </a:srgbClr>
                  </a:outerShdw>
                </a:effectLst>
              </a:rPr>
              <a:t> no </a:t>
            </a:r>
            <a:r>
              <a:rPr lang="en-US" sz="1800" dirty="0" err="1">
                <a:effectLst>
                  <a:outerShdw blurRad="38100" dist="38100" dir="2700000" algn="tl">
                    <a:srgbClr val="000000">
                      <a:alpha val="43137"/>
                    </a:srgbClr>
                  </a:outerShdw>
                </a:effectLst>
              </a:rPr>
              <a:t>podrá</a:t>
            </a:r>
            <a:r>
              <a:rPr lang="en-US" sz="1800" dirty="0">
                <a:effectLst>
                  <a:outerShdw blurRad="38100" dist="38100" dir="2700000" algn="tl">
                    <a:srgbClr val="000000">
                      <a:alpha val="43137"/>
                    </a:srgbClr>
                  </a:outerShdw>
                </a:effectLst>
              </a:rPr>
              <a:t> ser inferior a la </a:t>
            </a:r>
            <a:r>
              <a:rPr lang="en-US" sz="1800" dirty="0" err="1">
                <a:effectLst>
                  <a:outerShdw blurRad="38100" dist="38100" dir="2700000" algn="tl">
                    <a:srgbClr val="000000">
                      <a:alpha val="43137"/>
                    </a:srgbClr>
                  </a:outerShdw>
                </a:effectLst>
              </a:rPr>
              <a:t>proporcional</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que</a:t>
            </a:r>
            <a:r>
              <a:rPr lang="en-US" sz="1800" dirty="0">
                <a:effectLst>
                  <a:outerShdw blurRad="38100" dist="38100" dir="2700000" algn="tl">
                    <a:srgbClr val="000000">
                      <a:alpha val="43137"/>
                    </a:srgbClr>
                  </a:outerShdw>
                </a:effectLst>
              </a:rPr>
              <a:t> le </a:t>
            </a:r>
            <a:r>
              <a:rPr lang="en-US" sz="1800" dirty="0" err="1">
                <a:effectLst>
                  <a:outerShdw blurRad="38100" dist="38100" dir="2700000" algn="tl">
                    <a:srgbClr val="000000">
                      <a:alpha val="43137"/>
                    </a:srgbClr>
                  </a:outerShdw>
                </a:effectLst>
              </a:rPr>
              <a:t>corresponda</a:t>
            </a:r>
            <a:r>
              <a:rPr lang="en-US" sz="1800" dirty="0">
                <a:effectLst>
                  <a:outerShdw blurRad="38100" dist="38100" dir="2700000" algn="tl">
                    <a:srgbClr val="000000">
                      <a:alpha val="43137"/>
                    </a:srgbClr>
                  </a:outerShdw>
                </a:effectLst>
              </a:rPr>
              <a:t> a un </a:t>
            </a:r>
            <a:r>
              <a:rPr lang="en-US" sz="1800" dirty="0" err="1">
                <a:effectLst>
                  <a:outerShdw blurRad="38100" dist="38100" dir="2700000" algn="tl">
                    <a:srgbClr val="000000">
                      <a:alpha val="43137"/>
                    </a:srgbClr>
                  </a:outerShdw>
                </a:effectLst>
              </a:rPr>
              <a:t>trabajador</a:t>
            </a:r>
            <a:r>
              <a:rPr lang="en-US" sz="1800" dirty="0">
                <a:effectLst>
                  <a:outerShdw blurRad="38100" dist="38100" dir="2700000" algn="tl">
                    <a:srgbClr val="000000">
                      <a:alpha val="43137"/>
                    </a:srgbClr>
                  </a:outerShdw>
                </a:effectLst>
              </a:rPr>
              <a:t> a </a:t>
            </a:r>
            <a:r>
              <a:rPr lang="en-US" sz="1800" dirty="0" err="1">
                <a:effectLst>
                  <a:outerShdw blurRad="38100" dist="38100" dir="2700000" algn="tl">
                    <a:srgbClr val="000000">
                      <a:alpha val="43137"/>
                    </a:srgbClr>
                  </a:outerShdw>
                </a:effectLst>
              </a:rPr>
              <a:t>tiempo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completo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establecida</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por</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ley</a:t>
            </a:r>
            <a:r>
              <a:rPr lang="en-US" sz="1800" dirty="0">
                <a:effectLst>
                  <a:outerShdw blurRad="38100" dist="38100" dir="2700000" algn="tl">
                    <a:srgbClr val="000000">
                      <a:alpha val="43137"/>
                    </a:srgbClr>
                  </a:outerShdw>
                </a:effectLst>
              </a:rPr>
              <a:t> o </a:t>
            </a:r>
            <a:r>
              <a:rPr lang="en-US" sz="1800" dirty="0" err="1">
                <a:effectLst>
                  <a:outerShdw blurRad="38100" dist="38100" dir="2700000" algn="tl">
                    <a:srgbClr val="000000">
                      <a:alpha val="43137"/>
                    </a:srgbClr>
                  </a:outerShdw>
                </a:effectLst>
              </a:rPr>
              <a:t>convenio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colectivo</a:t>
            </a:r>
            <a:r>
              <a:rPr lang="en-US" sz="1800" dirty="0">
                <a:effectLst>
                  <a:outerShdw blurRad="38100" dist="38100" dir="2700000" algn="tl">
                    <a:srgbClr val="000000">
                      <a:alpha val="43137"/>
                    </a:srgbClr>
                  </a:outerShdw>
                </a:effectLst>
              </a:rPr>
              <a:t>, de la </a:t>
            </a:r>
            <a:r>
              <a:rPr lang="en-US" sz="1800" dirty="0" err="1">
                <a:effectLst>
                  <a:outerShdw blurRad="38100" dist="38100" dir="2700000" algn="tl">
                    <a:srgbClr val="000000">
                      <a:alpha val="43137"/>
                    </a:srgbClr>
                  </a:outerShdw>
                </a:effectLst>
              </a:rPr>
              <a:t>misma</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categoría</a:t>
            </a:r>
            <a:r>
              <a:rPr lang="en-US" sz="1800" dirty="0">
                <a:effectLst>
                  <a:outerShdw blurRad="38100" dist="38100" dir="2700000" algn="tl">
                    <a:srgbClr val="000000">
                      <a:alpha val="43137"/>
                    </a:srgbClr>
                  </a:outerShdw>
                </a:effectLst>
              </a:rPr>
              <a:t> o </a:t>
            </a:r>
            <a:r>
              <a:rPr lang="en-US" sz="1800" dirty="0" err="1">
                <a:effectLst>
                  <a:outerShdw blurRad="38100" dist="38100" dir="2700000" algn="tl">
                    <a:srgbClr val="000000">
                      <a:alpha val="43137"/>
                    </a:srgbClr>
                  </a:outerShdw>
                </a:effectLst>
              </a:rPr>
              <a:t>puesto</a:t>
            </a:r>
            <a:r>
              <a:rPr lang="en-US" sz="1800" dirty="0">
                <a:effectLst>
                  <a:outerShdw blurRad="38100" dist="38100" dir="2700000" algn="tl">
                    <a:srgbClr val="000000">
                      <a:alpha val="43137"/>
                    </a:srgbClr>
                  </a:outerShdw>
                </a:effectLst>
              </a:rPr>
              <a:t> de </a:t>
            </a:r>
            <a:r>
              <a:rPr lang="en-US" sz="1800" dirty="0" err="1">
                <a:effectLst>
                  <a:outerShdw blurRad="38100" dist="38100" dir="2700000" algn="tl">
                    <a:srgbClr val="000000">
                      <a:alpha val="43137"/>
                    </a:srgbClr>
                  </a:outerShdw>
                </a:effectLst>
              </a:rPr>
              <a:t>trabajo</a:t>
            </a:r>
            <a:r>
              <a:rPr lang="en-US" sz="1800" dirty="0">
                <a:effectLst>
                  <a:outerShdw blurRad="38100" dist="38100" dir="2700000" algn="tl">
                    <a:srgbClr val="000000">
                      <a:alpha val="43137"/>
                    </a:srgbClr>
                  </a:outerShdw>
                </a:effectLst>
              </a:rPr>
              <a:t>. </a:t>
            </a:r>
            <a:r>
              <a:rPr lang="en-US" sz="1800" b="1" u="sng" dirty="0">
                <a:solidFill>
                  <a:srgbClr val="FFCC00"/>
                </a:solidFill>
                <a:effectLst>
                  <a:outerShdw blurRad="38100" dist="38100" dir="2700000" algn="tl">
                    <a:srgbClr val="000000">
                      <a:alpha val="43137"/>
                    </a:srgbClr>
                  </a:outerShdw>
                </a:effectLst>
              </a:rPr>
              <a:t>Si la </a:t>
            </a:r>
            <a:r>
              <a:rPr lang="en-US" sz="1800" b="1" u="sng" dirty="0" err="1">
                <a:solidFill>
                  <a:srgbClr val="FFCC00"/>
                </a:solidFill>
                <a:effectLst>
                  <a:outerShdw blurRad="38100" dist="38100" dir="2700000" algn="tl">
                    <a:srgbClr val="000000">
                      <a:alpha val="43137"/>
                    </a:srgbClr>
                  </a:outerShdw>
                </a:effectLst>
              </a:rPr>
              <a:t>jornada</a:t>
            </a:r>
            <a:r>
              <a:rPr lang="en-US" sz="1800" b="1" u="sng" dirty="0">
                <a:solidFill>
                  <a:srgbClr val="FFCC00"/>
                </a:solidFill>
                <a:effectLst>
                  <a:outerShdw blurRad="38100" dist="38100" dir="2700000" algn="tl">
                    <a:srgbClr val="000000">
                      <a:alpha val="43137"/>
                    </a:srgbClr>
                  </a:outerShdw>
                </a:effectLst>
              </a:rPr>
              <a:t> </a:t>
            </a:r>
            <a:r>
              <a:rPr lang="en-US" sz="1800" b="1" u="sng" dirty="0" err="1">
                <a:solidFill>
                  <a:srgbClr val="FFCC00"/>
                </a:solidFill>
                <a:effectLst>
                  <a:outerShdw blurRad="38100" dist="38100" dir="2700000" algn="tl">
                    <a:srgbClr val="000000">
                      <a:alpha val="43137"/>
                    </a:srgbClr>
                  </a:outerShdw>
                </a:effectLst>
              </a:rPr>
              <a:t>pactada</a:t>
            </a:r>
            <a:r>
              <a:rPr lang="en-US" sz="1800" b="1" u="sng" dirty="0">
                <a:solidFill>
                  <a:srgbClr val="FFCC00"/>
                </a:solidFill>
                <a:effectLst>
                  <a:outerShdw blurRad="38100" dist="38100" dir="2700000" algn="tl">
                    <a:srgbClr val="000000">
                      <a:alpha val="43137"/>
                    </a:srgbClr>
                  </a:outerShdw>
                </a:effectLst>
              </a:rPr>
              <a:t> </a:t>
            </a:r>
            <a:r>
              <a:rPr lang="en-US" sz="1800" b="1" u="sng" dirty="0" err="1">
                <a:solidFill>
                  <a:srgbClr val="FFCC00"/>
                </a:solidFill>
                <a:effectLst>
                  <a:outerShdw blurRad="38100" dist="38100" dir="2700000" algn="tl">
                    <a:srgbClr val="000000">
                      <a:alpha val="43137"/>
                    </a:srgbClr>
                  </a:outerShdw>
                </a:effectLst>
              </a:rPr>
              <a:t>supera</a:t>
            </a:r>
            <a:r>
              <a:rPr lang="en-US" sz="1800" b="1" u="sng" dirty="0">
                <a:solidFill>
                  <a:srgbClr val="FFCC00"/>
                </a:solidFill>
                <a:effectLst>
                  <a:outerShdw blurRad="38100" dist="38100" dir="2700000" algn="tl">
                    <a:srgbClr val="000000">
                      <a:alpha val="43137"/>
                    </a:srgbClr>
                  </a:outerShdw>
                </a:effectLst>
              </a:rPr>
              <a:t> </a:t>
            </a:r>
            <a:r>
              <a:rPr lang="en-US" sz="1800" b="1" u="sng" dirty="0" err="1">
                <a:solidFill>
                  <a:srgbClr val="FFCC00"/>
                </a:solidFill>
                <a:effectLst>
                  <a:outerShdw blurRad="38100" dist="38100" dir="2700000" algn="tl">
                    <a:srgbClr val="000000">
                      <a:alpha val="43137"/>
                    </a:srgbClr>
                  </a:outerShdw>
                </a:effectLst>
              </a:rPr>
              <a:t>esa</a:t>
            </a:r>
            <a:r>
              <a:rPr lang="en-US" sz="1800" b="1" u="sng" dirty="0">
                <a:solidFill>
                  <a:srgbClr val="FFCC00"/>
                </a:solidFill>
                <a:effectLst>
                  <a:outerShdw blurRad="38100" dist="38100" dir="2700000" algn="tl">
                    <a:srgbClr val="000000">
                      <a:alpha val="43137"/>
                    </a:srgbClr>
                  </a:outerShdw>
                </a:effectLst>
              </a:rPr>
              <a:t> </a:t>
            </a:r>
            <a:r>
              <a:rPr lang="en-US" sz="1800" b="1" u="sng" dirty="0" err="1">
                <a:solidFill>
                  <a:srgbClr val="FFCC00"/>
                </a:solidFill>
                <a:effectLst>
                  <a:outerShdw blurRad="38100" dist="38100" dir="2700000" algn="tl">
                    <a:srgbClr val="000000">
                      <a:alpha val="43137"/>
                    </a:srgbClr>
                  </a:outerShdw>
                </a:effectLst>
              </a:rPr>
              <a:t>proporción</a:t>
            </a:r>
            <a:r>
              <a:rPr lang="en-US" sz="1800" b="1" u="sng" dirty="0">
                <a:solidFill>
                  <a:srgbClr val="FFCC00"/>
                </a:solidFill>
                <a:effectLst>
                  <a:outerShdw blurRad="38100" dist="38100" dir="2700000" algn="tl">
                    <a:srgbClr val="000000">
                      <a:alpha val="43137"/>
                    </a:srgbClr>
                  </a:outerShdw>
                </a:effectLst>
              </a:rPr>
              <a:t>, el </a:t>
            </a:r>
            <a:r>
              <a:rPr lang="en-US" sz="1800" b="1" u="sng" dirty="0" err="1">
                <a:solidFill>
                  <a:srgbClr val="FFCC00"/>
                </a:solidFill>
                <a:effectLst>
                  <a:outerShdw blurRad="38100" dist="38100" dir="2700000" algn="tl">
                    <a:srgbClr val="000000">
                      <a:alpha val="43137"/>
                    </a:srgbClr>
                  </a:outerShdw>
                </a:effectLst>
              </a:rPr>
              <a:t>empleador</a:t>
            </a:r>
            <a:r>
              <a:rPr lang="en-US" sz="1800" b="1" u="sng" dirty="0">
                <a:solidFill>
                  <a:srgbClr val="FFCC00"/>
                </a:solidFill>
                <a:effectLst>
                  <a:outerShdw blurRad="38100" dist="38100" dir="2700000" algn="tl">
                    <a:srgbClr val="000000">
                      <a:alpha val="43137"/>
                    </a:srgbClr>
                  </a:outerShdw>
                </a:effectLst>
              </a:rPr>
              <a:t> </a:t>
            </a:r>
            <a:r>
              <a:rPr lang="en-US" sz="1800" b="1" u="sng" dirty="0" err="1">
                <a:solidFill>
                  <a:srgbClr val="FFCC00"/>
                </a:solidFill>
                <a:effectLst>
                  <a:outerShdw blurRad="38100" dist="38100" dir="2700000" algn="tl">
                    <a:srgbClr val="000000">
                      <a:alpha val="43137"/>
                    </a:srgbClr>
                  </a:outerShdw>
                </a:effectLst>
              </a:rPr>
              <a:t>deberá</a:t>
            </a:r>
            <a:r>
              <a:rPr lang="en-US" sz="1800" b="1" u="sng" dirty="0">
                <a:solidFill>
                  <a:srgbClr val="FFCC00"/>
                </a:solidFill>
                <a:effectLst>
                  <a:outerShdw blurRad="38100" dist="38100" dir="2700000" algn="tl">
                    <a:srgbClr val="000000">
                      <a:alpha val="43137"/>
                    </a:srgbClr>
                  </a:outerShdw>
                </a:effectLst>
              </a:rPr>
              <a:t> </a:t>
            </a:r>
            <a:r>
              <a:rPr lang="en-US" sz="1800" b="1" u="sng" dirty="0" err="1">
                <a:solidFill>
                  <a:srgbClr val="FFCC00"/>
                </a:solidFill>
                <a:effectLst>
                  <a:outerShdw blurRad="38100" dist="38100" dir="2700000" algn="tl">
                    <a:srgbClr val="000000">
                      <a:alpha val="43137"/>
                    </a:srgbClr>
                  </a:outerShdw>
                </a:effectLst>
              </a:rPr>
              <a:t>abonar</a:t>
            </a:r>
            <a:r>
              <a:rPr lang="en-US" sz="1800" b="1" u="sng" dirty="0">
                <a:solidFill>
                  <a:srgbClr val="FFCC00"/>
                </a:solidFill>
                <a:effectLst>
                  <a:outerShdw blurRad="38100" dist="38100" dir="2700000" algn="tl">
                    <a:srgbClr val="000000">
                      <a:alpha val="43137"/>
                    </a:srgbClr>
                  </a:outerShdw>
                </a:effectLst>
              </a:rPr>
              <a:t> la </a:t>
            </a:r>
            <a:r>
              <a:rPr lang="en-US" sz="1800" b="1" u="sng" dirty="0" err="1">
                <a:solidFill>
                  <a:srgbClr val="FFCC00"/>
                </a:solidFill>
                <a:effectLst>
                  <a:outerShdw blurRad="38100" dist="38100" dir="2700000" algn="tl">
                    <a:srgbClr val="000000">
                      <a:alpha val="43137"/>
                    </a:srgbClr>
                  </a:outerShdw>
                </a:effectLst>
              </a:rPr>
              <a:t>remuneración</a:t>
            </a:r>
            <a:r>
              <a:rPr lang="en-US" sz="1800" b="1" u="sng" dirty="0">
                <a:solidFill>
                  <a:srgbClr val="FFCC00"/>
                </a:solidFill>
                <a:effectLst>
                  <a:outerShdw blurRad="38100" dist="38100" dir="2700000" algn="tl">
                    <a:srgbClr val="000000">
                      <a:alpha val="43137"/>
                    </a:srgbClr>
                  </a:outerShdw>
                </a:effectLst>
              </a:rPr>
              <a:t> </a:t>
            </a:r>
            <a:r>
              <a:rPr lang="en-US" sz="1800" b="1" u="sng" dirty="0" err="1">
                <a:solidFill>
                  <a:srgbClr val="FFCC00"/>
                </a:solidFill>
                <a:effectLst>
                  <a:outerShdw blurRad="38100" dist="38100" dir="2700000" algn="tl">
                    <a:srgbClr val="000000">
                      <a:alpha val="43137"/>
                    </a:srgbClr>
                  </a:outerShdw>
                </a:effectLst>
              </a:rPr>
              <a:t>correspondiente</a:t>
            </a:r>
            <a:r>
              <a:rPr lang="en-US" sz="1800" b="1" u="sng" dirty="0">
                <a:solidFill>
                  <a:srgbClr val="FFCC00"/>
                </a:solidFill>
                <a:effectLst>
                  <a:outerShdw blurRad="38100" dist="38100" dir="2700000" algn="tl">
                    <a:srgbClr val="000000">
                      <a:alpha val="43137"/>
                    </a:srgbClr>
                  </a:outerShdw>
                </a:effectLst>
              </a:rPr>
              <a:t> a un </a:t>
            </a:r>
            <a:r>
              <a:rPr lang="en-US" sz="1800" b="1" u="sng" dirty="0" err="1">
                <a:solidFill>
                  <a:srgbClr val="FFCC00"/>
                </a:solidFill>
                <a:effectLst>
                  <a:outerShdw blurRad="38100" dist="38100" dir="2700000" algn="tl">
                    <a:srgbClr val="000000">
                      <a:alpha val="43137"/>
                    </a:srgbClr>
                  </a:outerShdw>
                </a:effectLst>
              </a:rPr>
              <a:t>trabajador</a:t>
            </a:r>
            <a:r>
              <a:rPr lang="en-US" sz="1800" b="1" u="sng" dirty="0">
                <a:solidFill>
                  <a:srgbClr val="FFCC00"/>
                </a:solidFill>
                <a:effectLst>
                  <a:outerShdw blurRad="38100" dist="38100" dir="2700000" algn="tl">
                    <a:srgbClr val="000000">
                      <a:alpha val="43137"/>
                    </a:srgbClr>
                  </a:outerShdw>
                </a:effectLst>
              </a:rPr>
              <a:t> de </a:t>
            </a:r>
            <a:r>
              <a:rPr lang="en-US" sz="1800" b="1" u="sng" dirty="0" err="1">
                <a:solidFill>
                  <a:srgbClr val="FFCC00"/>
                </a:solidFill>
                <a:effectLst>
                  <a:outerShdw blurRad="38100" dist="38100" dir="2700000" algn="tl">
                    <a:srgbClr val="000000">
                      <a:alpha val="43137"/>
                    </a:srgbClr>
                  </a:outerShdw>
                </a:effectLst>
              </a:rPr>
              <a:t>jornada</a:t>
            </a:r>
            <a:r>
              <a:rPr lang="en-US" sz="1800" b="1" u="sng" dirty="0">
                <a:solidFill>
                  <a:srgbClr val="FFCC00"/>
                </a:solidFill>
                <a:effectLst>
                  <a:outerShdw blurRad="38100" dist="38100" dir="2700000" algn="tl">
                    <a:srgbClr val="000000">
                      <a:alpha val="43137"/>
                    </a:srgbClr>
                  </a:outerShdw>
                </a:effectLst>
              </a:rPr>
              <a:t> </a:t>
            </a:r>
            <a:r>
              <a:rPr lang="en-US" sz="1800" b="1" u="sng" dirty="0" err="1">
                <a:solidFill>
                  <a:srgbClr val="FFCC00"/>
                </a:solidFill>
                <a:effectLst>
                  <a:outerShdw blurRad="38100" dist="38100" dir="2700000" algn="tl">
                    <a:srgbClr val="000000">
                      <a:alpha val="43137"/>
                    </a:srgbClr>
                  </a:outerShdw>
                </a:effectLst>
              </a:rPr>
              <a:t>completa</a:t>
            </a:r>
            <a:r>
              <a:rPr lang="en-US" sz="1800" b="1" u="sng" dirty="0">
                <a:solidFill>
                  <a:srgbClr val="FFCC00"/>
                </a:solidFill>
                <a:effectLst>
                  <a:outerShdw blurRad="38100" dist="38100" dir="2700000" algn="tl">
                    <a:srgbClr val="000000">
                      <a:alpha val="43137"/>
                    </a:srgbClr>
                  </a:outerShdw>
                </a:effectLst>
              </a:rPr>
              <a:t>.</a:t>
            </a:r>
            <a:endParaRPr lang="es-AR" sz="1800" b="1" u="sng" dirty="0">
              <a:solidFill>
                <a:srgbClr val="FFCC00"/>
              </a:solidFill>
              <a:effectLst>
                <a:outerShdw blurRad="38100" dist="38100" dir="2700000" algn="tl">
                  <a:srgbClr val="000000">
                    <a:alpha val="43137"/>
                  </a:srgbClr>
                </a:outerShdw>
              </a:effectLst>
            </a:endParaRPr>
          </a:p>
          <a:p>
            <a:pPr algn="l">
              <a:lnSpc>
                <a:spcPct val="80000"/>
              </a:lnSpc>
            </a:pPr>
            <a:endParaRPr lang="es-AR" sz="18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00715323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25955" name="Rectangle 3"/>
          <p:cNvSpPr>
            <a:spLocks noGrp="1" noChangeArrowheads="1"/>
          </p:cNvSpPr>
          <p:nvPr>
            <p:ph type="subTitle" idx="1"/>
          </p:nvPr>
        </p:nvSpPr>
        <p:spPr>
          <a:xfrm>
            <a:off x="685800" y="1371600"/>
            <a:ext cx="7772400" cy="4876800"/>
          </a:xfrm>
        </p:spPr>
        <p:txBody>
          <a:bodyPr/>
          <a:lstStyle/>
          <a:p>
            <a:pPr algn="l">
              <a:lnSpc>
                <a:spcPct val="80000"/>
              </a:lnSpc>
            </a:pPr>
            <a:r>
              <a:rPr lang="es-AR" sz="1800" b="1" dirty="0" smtClean="0">
                <a:solidFill>
                  <a:srgbClr val="FFFF01"/>
                </a:solidFill>
                <a:effectLst>
                  <a:outerShdw blurRad="38100" dist="38100" dir="2700000" algn="tl">
                    <a:srgbClr val="000000">
                      <a:alpha val="43137"/>
                    </a:srgbClr>
                  </a:outerShdw>
                </a:effectLst>
              </a:rPr>
              <a:t>EXTENSIÓN DE LA JORNADA DE TRABAJO</a:t>
            </a:r>
          </a:p>
          <a:p>
            <a:pPr algn="l">
              <a:lnSpc>
                <a:spcPct val="80000"/>
              </a:lnSpc>
            </a:pPr>
            <a:r>
              <a:rPr lang="es-AR" sz="1800" b="1" dirty="0" smtClean="0">
                <a:solidFill>
                  <a:srgbClr val="00FF00"/>
                </a:solidFill>
                <a:effectLst>
                  <a:outerShdw blurRad="38100" dist="38100" dir="2700000" algn="tl">
                    <a:srgbClr val="000000">
                      <a:alpha val="43137"/>
                    </a:srgbClr>
                  </a:outerShdw>
                </a:effectLst>
              </a:rPr>
              <a:t>JORNADA REDUCIDA Y CONTRATO A TIEMPO PARCIAL</a:t>
            </a:r>
            <a:r>
              <a:rPr lang="en-US" sz="1800" dirty="0" smtClean="0">
                <a:solidFill>
                  <a:srgbClr val="00FF00"/>
                </a:solidFill>
                <a:effectLst>
                  <a:outerShdw blurRad="38100" dist="38100" dir="2700000" algn="tl">
                    <a:srgbClr val="000000">
                      <a:alpha val="43137"/>
                    </a:srgbClr>
                  </a:outerShdw>
                </a:effectLst>
              </a:rPr>
              <a:t> </a:t>
            </a:r>
          </a:p>
          <a:p>
            <a:pPr algn="l">
              <a:lnSpc>
                <a:spcPct val="80000"/>
              </a:lnSpc>
            </a:pPr>
            <a:r>
              <a:rPr lang="en-US" sz="1800" b="1" dirty="0" smtClean="0">
                <a:solidFill>
                  <a:srgbClr val="00FFCC"/>
                </a:solidFill>
                <a:effectLst>
                  <a:outerShdw blurRad="38100" dist="38100" dir="2700000" algn="tl">
                    <a:srgbClr val="000000">
                      <a:alpha val="43137"/>
                    </a:srgbClr>
                  </a:outerShdw>
                </a:effectLst>
              </a:rPr>
              <a:t>LEY DE CONTRATO DE TRABAJO – ART. 92 TER</a:t>
            </a:r>
          </a:p>
          <a:p>
            <a:pPr algn="l"/>
            <a:endParaRPr lang="en-US" sz="1800" b="1" dirty="0">
              <a:solidFill>
                <a:schemeClr val="hlink"/>
              </a:solidFill>
              <a:effectLst>
                <a:outerShdw blurRad="38100" dist="38100" dir="2700000" algn="tl">
                  <a:srgbClr val="000000">
                    <a:alpha val="43137"/>
                  </a:srgbClr>
                </a:outerShdw>
              </a:effectLst>
            </a:endParaRPr>
          </a:p>
          <a:p>
            <a:pPr algn="l"/>
            <a:r>
              <a:rPr lang="en-US" sz="1800" dirty="0">
                <a:effectLst>
                  <a:outerShdw blurRad="38100" dist="38100" dir="2700000" algn="tl">
                    <a:srgbClr val="000000">
                      <a:alpha val="43137"/>
                    </a:srgbClr>
                  </a:outerShdw>
                </a:effectLst>
              </a:rPr>
              <a:t>2. Los </a:t>
            </a:r>
            <a:r>
              <a:rPr lang="en-US" sz="1800" dirty="0" err="1">
                <a:effectLst>
                  <a:outerShdw blurRad="38100" dist="38100" dir="2700000" algn="tl">
                    <a:srgbClr val="000000">
                      <a:alpha val="43137"/>
                    </a:srgbClr>
                  </a:outerShdw>
                </a:effectLst>
              </a:rPr>
              <a:t>trabajadores</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contratados</a:t>
            </a:r>
            <a:r>
              <a:rPr lang="en-US" sz="1800" dirty="0">
                <a:effectLst>
                  <a:outerShdw blurRad="38100" dist="38100" dir="2700000" algn="tl">
                    <a:srgbClr val="000000">
                      <a:alpha val="43137"/>
                    </a:srgbClr>
                  </a:outerShdw>
                </a:effectLst>
              </a:rPr>
              <a:t> a </a:t>
            </a:r>
            <a:r>
              <a:rPr lang="en-US" sz="1800" dirty="0" err="1">
                <a:effectLst>
                  <a:outerShdw blurRad="38100" dist="38100" dir="2700000" algn="tl">
                    <a:srgbClr val="000000">
                      <a:alpha val="43137"/>
                    </a:srgbClr>
                  </a:outerShdw>
                </a:effectLst>
              </a:rPr>
              <a:t>tiempo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parcial</a:t>
            </a:r>
            <a:r>
              <a:rPr lang="en-US" sz="1800" dirty="0">
                <a:effectLst>
                  <a:outerShdw blurRad="38100" dist="38100" dir="2700000" algn="tl">
                    <a:srgbClr val="000000">
                      <a:alpha val="43137"/>
                    </a:srgbClr>
                  </a:outerShdw>
                </a:effectLst>
              </a:rPr>
              <a:t> no </a:t>
            </a:r>
            <a:r>
              <a:rPr lang="en-US" sz="1800" dirty="0" err="1">
                <a:effectLst>
                  <a:outerShdw blurRad="38100" dist="38100" dir="2700000" algn="tl">
                    <a:srgbClr val="000000">
                      <a:alpha val="43137"/>
                    </a:srgbClr>
                  </a:outerShdw>
                </a:effectLst>
              </a:rPr>
              <a:t>podrán</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realizar</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horas</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suplementarias</a:t>
            </a:r>
            <a:r>
              <a:rPr lang="en-US" sz="1800" dirty="0">
                <a:effectLst>
                  <a:outerShdw blurRad="38100" dist="38100" dir="2700000" algn="tl">
                    <a:srgbClr val="000000">
                      <a:alpha val="43137"/>
                    </a:srgbClr>
                  </a:outerShdw>
                </a:effectLst>
              </a:rPr>
              <a:t> o </a:t>
            </a:r>
            <a:r>
              <a:rPr lang="en-US" sz="1800" dirty="0" err="1">
                <a:effectLst>
                  <a:outerShdw blurRad="38100" dist="38100" dir="2700000" algn="tl">
                    <a:srgbClr val="000000">
                      <a:alpha val="43137"/>
                    </a:srgbClr>
                  </a:outerShdw>
                </a:effectLst>
              </a:rPr>
              <a:t>extraordinarias</a:t>
            </a:r>
            <a:r>
              <a:rPr lang="en-US" sz="1800" dirty="0">
                <a:effectLst>
                  <a:outerShdw blurRad="38100" dist="38100" dir="2700000" algn="tl">
                    <a:srgbClr val="000000">
                      <a:alpha val="43137"/>
                    </a:srgbClr>
                  </a:outerShdw>
                </a:effectLst>
              </a:rPr>
              <a:t>, salvo el </a:t>
            </a:r>
            <a:r>
              <a:rPr lang="en-US" sz="1800" dirty="0" err="1">
                <a:effectLst>
                  <a:outerShdw blurRad="38100" dist="38100" dir="2700000" algn="tl">
                    <a:srgbClr val="000000">
                      <a:alpha val="43137"/>
                    </a:srgbClr>
                  </a:outerShdw>
                </a:effectLst>
              </a:rPr>
              <a:t>caso</a:t>
            </a:r>
            <a:r>
              <a:rPr lang="en-US" sz="1800" dirty="0">
                <a:effectLst>
                  <a:outerShdw blurRad="38100" dist="38100" dir="2700000" algn="tl">
                    <a:srgbClr val="000000">
                      <a:alpha val="43137"/>
                    </a:srgbClr>
                  </a:outerShdw>
                </a:effectLst>
              </a:rPr>
              <a:t> del </a:t>
            </a:r>
            <a:r>
              <a:rPr lang="en-US" sz="1800" dirty="0" err="1">
                <a:effectLst>
                  <a:outerShdw blurRad="38100" dist="38100" dir="2700000" algn="tl">
                    <a:srgbClr val="000000">
                      <a:alpha val="43137"/>
                    </a:srgbClr>
                  </a:outerShdw>
                </a:effectLst>
              </a:rPr>
              <a:t>artículo</a:t>
            </a:r>
            <a:r>
              <a:rPr lang="en-US" sz="1800" dirty="0">
                <a:effectLst>
                  <a:outerShdw blurRad="38100" dist="38100" dir="2700000" algn="tl">
                    <a:srgbClr val="000000">
                      <a:alpha val="43137"/>
                    </a:srgbClr>
                  </a:outerShdw>
                </a:effectLst>
              </a:rPr>
              <a:t> 89 de la </a:t>
            </a:r>
            <a:r>
              <a:rPr lang="en-US" sz="1800" dirty="0" err="1">
                <a:effectLst>
                  <a:outerShdw blurRad="38100" dist="38100" dir="2700000" algn="tl">
                    <a:srgbClr val="000000">
                      <a:alpha val="43137"/>
                    </a:srgbClr>
                  </a:outerShdw>
                </a:effectLst>
              </a:rPr>
              <a:t>presente</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ley</a:t>
            </a:r>
            <a:r>
              <a:rPr lang="en-US" sz="1800" dirty="0">
                <a:effectLst>
                  <a:outerShdw blurRad="38100" dist="38100" dir="2700000" algn="tl">
                    <a:srgbClr val="000000">
                      <a:alpha val="43137"/>
                    </a:srgbClr>
                  </a:outerShdw>
                </a:effectLst>
              </a:rPr>
              <a:t>. </a:t>
            </a:r>
            <a:r>
              <a:rPr lang="en-US" sz="1800" b="1" dirty="0">
                <a:solidFill>
                  <a:srgbClr val="FFCC00"/>
                </a:solidFill>
                <a:effectLst>
                  <a:outerShdw blurRad="38100" dist="38100" dir="2700000" algn="tl">
                    <a:srgbClr val="000000">
                      <a:alpha val="43137"/>
                    </a:srgbClr>
                  </a:outerShdw>
                </a:effectLst>
              </a:rPr>
              <a:t>La </a:t>
            </a:r>
            <a:r>
              <a:rPr lang="en-US" sz="1800" b="1" dirty="0" err="1">
                <a:solidFill>
                  <a:srgbClr val="FFCC00"/>
                </a:solidFill>
                <a:effectLst>
                  <a:outerShdw blurRad="38100" dist="38100" dir="2700000" algn="tl">
                    <a:srgbClr val="000000">
                      <a:alpha val="43137"/>
                    </a:srgbClr>
                  </a:outerShdw>
                </a:effectLst>
              </a:rPr>
              <a:t>violación</a:t>
            </a:r>
            <a:r>
              <a:rPr lang="en-US" sz="1800" b="1" dirty="0">
                <a:solidFill>
                  <a:srgbClr val="FFCC00"/>
                </a:solidFill>
                <a:effectLst>
                  <a:outerShdw blurRad="38100" dist="38100" dir="2700000" algn="tl">
                    <a:srgbClr val="000000">
                      <a:alpha val="43137"/>
                    </a:srgbClr>
                  </a:outerShdw>
                </a:effectLst>
              </a:rPr>
              <a:t> del </a:t>
            </a:r>
            <a:r>
              <a:rPr lang="en-US" sz="1800" b="1" dirty="0" err="1">
                <a:solidFill>
                  <a:srgbClr val="FFCC00"/>
                </a:solidFill>
                <a:effectLst>
                  <a:outerShdw blurRad="38100" dist="38100" dir="2700000" algn="tl">
                    <a:srgbClr val="000000">
                      <a:alpha val="43137"/>
                    </a:srgbClr>
                  </a:outerShdw>
                </a:effectLst>
              </a:rPr>
              <a:t>límite</a:t>
            </a:r>
            <a:r>
              <a:rPr lang="en-US" sz="1800" b="1" dirty="0">
                <a:solidFill>
                  <a:srgbClr val="FFCC00"/>
                </a:solidFill>
                <a:effectLst>
                  <a:outerShdw blurRad="38100" dist="38100" dir="2700000" algn="tl">
                    <a:srgbClr val="000000">
                      <a:alpha val="43137"/>
                    </a:srgbClr>
                  </a:outerShdw>
                </a:effectLst>
              </a:rPr>
              <a:t> de </a:t>
            </a:r>
            <a:r>
              <a:rPr lang="en-US" sz="1800" b="1" dirty="0" err="1">
                <a:solidFill>
                  <a:srgbClr val="FFCC00"/>
                </a:solidFill>
                <a:effectLst>
                  <a:outerShdw blurRad="38100" dist="38100" dir="2700000" algn="tl">
                    <a:srgbClr val="000000">
                      <a:alpha val="43137"/>
                    </a:srgbClr>
                  </a:outerShdw>
                </a:effectLst>
              </a:rPr>
              <a:t>jornada</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establecido</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para</a:t>
            </a:r>
            <a:r>
              <a:rPr lang="en-US" sz="1800" b="1" dirty="0">
                <a:solidFill>
                  <a:srgbClr val="FFCC00"/>
                </a:solidFill>
                <a:effectLst>
                  <a:outerShdw blurRad="38100" dist="38100" dir="2700000" algn="tl">
                    <a:srgbClr val="000000">
                      <a:alpha val="43137"/>
                    </a:srgbClr>
                  </a:outerShdw>
                </a:effectLst>
              </a:rPr>
              <a:t> el </a:t>
            </a:r>
            <a:r>
              <a:rPr lang="en-US" sz="1800" b="1" dirty="0" err="1">
                <a:solidFill>
                  <a:srgbClr val="FFCC00"/>
                </a:solidFill>
                <a:effectLst>
                  <a:outerShdw blurRad="38100" dist="38100" dir="2700000" algn="tl">
                    <a:srgbClr val="000000">
                      <a:alpha val="43137"/>
                    </a:srgbClr>
                  </a:outerShdw>
                </a:effectLst>
              </a:rPr>
              <a:t>contrato</a:t>
            </a:r>
            <a:r>
              <a:rPr lang="en-US" sz="1800" b="1" dirty="0">
                <a:solidFill>
                  <a:srgbClr val="FFCC00"/>
                </a:solidFill>
                <a:effectLst>
                  <a:outerShdw blurRad="38100" dist="38100" dir="2700000" algn="tl">
                    <a:srgbClr val="000000">
                      <a:alpha val="43137"/>
                    </a:srgbClr>
                  </a:outerShdw>
                </a:effectLst>
              </a:rPr>
              <a:t> a </a:t>
            </a:r>
            <a:r>
              <a:rPr lang="en-US" sz="1800" b="1" dirty="0" err="1">
                <a:solidFill>
                  <a:srgbClr val="FFCC00"/>
                </a:solidFill>
                <a:effectLst>
                  <a:outerShdw blurRad="38100" dist="38100" dir="2700000" algn="tl">
                    <a:srgbClr val="000000">
                      <a:alpha val="43137"/>
                    </a:srgbClr>
                  </a:outerShdw>
                </a:effectLst>
              </a:rPr>
              <a:t>tiempo</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parcial</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generará</a:t>
            </a:r>
            <a:r>
              <a:rPr lang="en-US" sz="1800" b="1" dirty="0">
                <a:solidFill>
                  <a:srgbClr val="FFCC00"/>
                </a:solidFill>
                <a:effectLst>
                  <a:outerShdw blurRad="38100" dist="38100" dir="2700000" algn="tl">
                    <a:srgbClr val="000000">
                      <a:alpha val="43137"/>
                    </a:srgbClr>
                  </a:outerShdw>
                </a:effectLst>
              </a:rPr>
              <a:t> la </a:t>
            </a:r>
            <a:r>
              <a:rPr lang="en-US" sz="1800" b="1" dirty="0" err="1">
                <a:solidFill>
                  <a:srgbClr val="FFCC00"/>
                </a:solidFill>
                <a:effectLst>
                  <a:outerShdw blurRad="38100" dist="38100" dir="2700000" algn="tl">
                    <a:srgbClr val="000000">
                      <a:alpha val="43137"/>
                    </a:srgbClr>
                  </a:outerShdw>
                </a:effectLst>
              </a:rPr>
              <a:t>obligación</a:t>
            </a:r>
            <a:r>
              <a:rPr lang="en-US" sz="1800" b="1" dirty="0">
                <a:solidFill>
                  <a:srgbClr val="FFCC00"/>
                </a:solidFill>
                <a:effectLst>
                  <a:outerShdw blurRad="38100" dist="38100" dir="2700000" algn="tl">
                    <a:srgbClr val="000000">
                      <a:alpha val="43137"/>
                    </a:srgbClr>
                  </a:outerShdw>
                </a:effectLst>
              </a:rPr>
              <a:t> del </a:t>
            </a:r>
            <a:r>
              <a:rPr lang="en-US" sz="1800" b="1" dirty="0" err="1">
                <a:solidFill>
                  <a:srgbClr val="FFCC00"/>
                </a:solidFill>
                <a:effectLst>
                  <a:outerShdw blurRad="38100" dist="38100" dir="2700000" algn="tl">
                    <a:srgbClr val="000000">
                      <a:alpha val="43137"/>
                    </a:srgbClr>
                  </a:outerShdw>
                </a:effectLst>
              </a:rPr>
              <a:t>empleador</a:t>
            </a:r>
            <a:r>
              <a:rPr lang="en-US" sz="1800" b="1" dirty="0">
                <a:solidFill>
                  <a:srgbClr val="FFCC00"/>
                </a:solidFill>
                <a:effectLst>
                  <a:outerShdw blurRad="38100" dist="38100" dir="2700000" algn="tl">
                    <a:srgbClr val="000000">
                      <a:alpha val="43137"/>
                    </a:srgbClr>
                  </a:outerShdw>
                </a:effectLst>
              </a:rPr>
              <a:t> de </a:t>
            </a:r>
            <a:r>
              <a:rPr lang="en-US" sz="1800" b="1" dirty="0" err="1">
                <a:solidFill>
                  <a:srgbClr val="FFCC00"/>
                </a:solidFill>
                <a:effectLst>
                  <a:outerShdw blurRad="38100" dist="38100" dir="2700000" algn="tl">
                    <a:srgbClr val="000000">
                      <a:alpha val="43137"/>
                    </a:srgbClr>
                  </a:outerShdw>
                </a:effectLst>
              </a:rPr>
              <a:t>abonar</a:t>
            </a:r>
            <a:r>
              <a:rPr lang="en-US" sz="1800" b="1" dirty="0">
                <a:solidFill>
                  <a:srgbClr val="FFCC00"/>
                </a:solidFill>
                <a:effectLst>
                  <a:outerShdw blurRad="38100" dist="38100" dir="2700000" algn="tl">
                    <a:srgbClr val="000000">
                      <a:alpha val="43137"/>
                    </a:srgbClr>
                  </a:outerShdw>
                </a:effectLst>
              </a:rPr>
              <a:t> el </a:t>
            </a:r>
            <a:r>
              <a:rPr lang="en-US" sz="1800" b="1" dirty="0" err="1">
                <a:solidFill>
                  <a:srgbClr val="FFCC00"/>
                </a:solidFill>
                <a:effectLst>
                  <a:outerShdw blurRad="38100" dist="38100" dir="2700000" algn="tl">
                    <a:srgbClr val="000000">
                      <a:alpha val="43137"/>
                    </a:srgbClr>
                  </a:outerShdw>
                </a:effectLst>
              </a:rPr>
              <a:t>salario</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correspondiente</a:t>
            </a:r>
            <a:r>
              <a:rPr lang="en-US" sz="1800" b="1" dirty="0">
                <a:solidFill>
                  <a:srgbClr val="FFCC00"/>
                </a:solidFill>
                <a:effectLst>
                  <a:outerShdw blurRad="38100" dist="38100" dir="2700000" algn="tl">
                    <a:srgbClr val="000000">
                      <a:alpha val="43137"/>
                    </a:srgbClr>
                  </a:outerShdw>
                </a:effectLst>
              </a:rPr>
              <a:t> a la </a:t>
            </a:r>
            <a:r>
              <a:rPr lang="en-US" sz="1800" b="1" dirty="0" err="1">
                <a:solidFill>
                  <a:srgbClr val="FFCC00"/>
                </a:solidFill>
                <a:effectLst>
                  <a:outerShdw blurRad="38100" dist="38100" dir="2700000" algn="tl">
                    <a:srgbClr val="000000">
                      <a:alpha val="43137"/>
                    </a:srgbClr>
                  </a:outerShdw>
                </a:effectLst>
              </a:rPr>
              <a:t>jornada</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completa</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para</a:t>
            </a:r>
            <a:r>
              <a:rPr lang="en-US" sz="1800" b="1" dirty="0">
                <a:solidFill>
                  <a:srgbClr val="FFCC00"/>
                </a:solidFill>
                <a:effectLst>
                  <a:outerShdw blurRad="38100" dist="38100" dir="2700000" algn="tl">
                    <a:srgbClr val="000000">
                      <a:alpha val="43137"/>
                    </a:srgbClr>
                  </a:outerShdw>
                </a:effectLst>
              </a:rPr>
              <a:t> el </a:t>
            </a:r>
            <a:r>
              <a:rPr lang="en-US" sz="1800" b="1" dirty="0" err="1">
                <a:solidFill>
                  <a:srgbClr val="FFCC00"/>
                </a:solidFill>
                <a:effectLst>
                  <a:outerShdw blurRad="38100" dist="38100" dir="2700000" algn="tl">
                    <a:srgbClr val="000000">
                      <a:alpha val="43137"/>
                    </a:srgbClr>
                  </a:outerShdw>
                </a:effectLst>
              </a:rPr>
              <a:t>mes</a:t>
            </a:r>
            <a:r>
              <a:rPr lang="en-US" sz="1800" b="1" dirty="0">
                <a:solidFill>
                  <a:srgbClr val="FFCC00"/>
                </a:solidFill>
                <a:effectLst>
                  <a:outerShdw blurRad="38100" dist="38100" dir="2700000" algn="tl">
                    <a:srgbClr val="000000">
                      <a:alpha val="43137"/>
                    </a:srgbClr>
                  </a:outerShdw>
                </a:effectLst>
              </a:rPr>
              <a:t> en </a:t>
            </a:r>
            <a:r>
              <a:rPr lang="en-US" sz="1800" b="1" dirty="0" err="1">
                <a:solidFill>
                  <a:srgbClr val="FFCC00"/>
                </a:solidFill>
                <a:effectLst>
                  <a:outerShdw blurRad="38100" dist="38100" dir="2700000" algn="tl">
                    <a:srgbClr val="000000">
                      <a:alpha val="43137"/>
                    </a:srgbClr>
                  </a:outerShdw>
                </a:effectLst>
              </a:rPr>
              <a:t>que</a:t>
            </a:r>
            <a:r>
              <a:rPr lang="en-US" sz="1800" b="1" dirty="0">
                <a:solidFill>
                  <a:srgbClr val="FFCC00"/>
                </a:solidFill>
                <a:effectLst>
                  <a:outerShdw blurRad="38100" dist="38100" dir="2700000" algn="tl">
                    <a:srgbClr val="000000">
                      <a:alpha val="43137"/>
                    </a:srgbClr>
                  </a:outerShdw>
                </a:effectLst>
              </a:rPr>
              <a:t> se </a:t>
            </a:r>
            <a:r>
              <a:rPr lang="en-US" sz="1800" b="1" dirty="0" err="1">
                <a:solidFill>
                  <a:srgbClr val="FFCC00"/>
                </a:solidFill>
                <a:effectLst>
                  <a:outerShdw blurRad="38100" dist="38100" dir="2700000" algn="tl">
                    <a:srgbClr val="000000">
                      <a:alpha val="43137"/>
                    </a:srgbClr>
                  </a:outerShdw>
                </a:effectLst>
              </a:rPr>
              <a:t>hubiere</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efectivizado</a:t>
            </a:r>
            <a:r>
              <a:rPr lang="en-US" sz="1800" b="1" dirty="0">
                <a:solidFill>
                  <a:srgbClr val="FFCC00"/>
                </a:solidFill>
                <a:effectLst>
                  <a:outerShdw blurRad="38100" dist="38100" dir="2700000" algn="tl">
                    <a:srgbClr val="000000">
                      <a:alpha val="43137"/>
                    </a:srgbClr>
                  </a:outerShdw>
                </a:effectLst>
              </a:rPr>
              <a:t> la </a:t>
            </a:r>
            <a:r>
              <a:rPr lang="en-US" sz="1800" b="1" dirty="0" err="1">
                <a:solidFill>
                  <a:srgbClr val="FFCC00"/>
                </a:solidFill>
                <a:effectLst>
                  <a:outerShdw blurRad="38100" dist="38100" dir="2700000" algn="tl">
                    <a:srgbClr val="000000">
                      <a:alpha val="43137"/>
                    </a:srgbClr>
                  </a:outerShdw>
                </a:effectLst>
              </a:rPr>
              <a:t>misma</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ello</a:t>
            </a:r>
            <a:r>
              <a:rPr lang="en-US" sz="1800" b="1" dirty="0">
                <a:solidFill>
                  <a:srgbClr val="FFCC00"/>
                </a:solidFill>
                <a:effectLst>
                  <a:outerShdw blurRad="38100" dist="38100" dir="2700000" algn="tl">
                    <a:srgbClr val="000000">
                      <a:alpha val="43137"/>
                    </a:srgbClr>
                  </a:outerShdw>
                </a:effectLst>
              </a:rPr>
              <a:t> sin </a:t>
            </a:r>
            <a:r>
              <a:rPr lang="en-US" sz="1800" b="1" dirty="0" err="1">
                <a:solidFill>
                  <a:srgbClr val="FFCC00"/>
                </a:solidFill>
                <a:effectLst>
                  <a:outerShdw blurRad="38100" dist="38100" dir="2700000" algn="tl">
                    <a:srgbClr val="000000">
                      <a:alpha val="43137"/>
                    </a:srgbClr>
                  </a:outerShdw>
                </a:effectLst>
              </a:rPr>
              <a:t>perjuicio</a:t>
            </a:r>
            <a:r>
              <a:rPr lang="en-US" sz="1800" b="1" dirty="0">
                <a:solidFill>
                  <a:srgbClr val="FFCC00"/>
                </a:solidFill>
                <a:effectLst>
                  <a:outerShdw blurRad="38100" dist="38100" dir="2700000" algn="tl">
                    <a:srgbClr val="000000">
                      <a:alpha val="43137"/>
                    </a:srgbClr>
                  </a:outerShdw>
                </a:effectLst>
              </a:rPr>
              <a:t> de </a:t>
            </a:r>
            <a:r>
              <a:rPr lang="en-US" sz="1800" b="1" dirty="0" err="1">
                <a:solidFill>
                  <a:srgbClr val="FFCC00"/>
                </a:solidFill>
                <a:effectLst>
                  <a:outerShdw blurRad="38100" dist="38100" dir="2700000" algn="tl">
                    <a:srgbClr val="000000">
                      <a:alpha val="43137"/>
                    </a:srgbClr>
                  </a:outerShdw>
                </a:effectLst>
              </a:rPr>
              <a:t>otras</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consecuencias</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que</a:t>
            </a:r>
            <a:r>
              <a:rPr lang="en-US" sz="1800" b="1" dirty="0">
                <a:solidFill>
                  <a:srgbClr val="FFCC00"/>
                </a:solidFill>
                <a:effectLst>
                  <a:outerShdw blurRad="38100" dist="38100" dir="2700000" algn="tl">
                    <a:srgbClr val="000000">
                      <a:alpha val="43137"/>
                    </a:srgbClr>
                  </a:outerShdw>
                </a:effectLst>
              </a:rPr>
              <a:t> se </a:t>
            </a:r>
            <a:r>
              <a:rPr lang="en-US" sz="1800" b="1" dirty="0" err="1">
                <a:solidFill>
                  <a:srgbClr val="FFCC00"/>
                </a:solidFill>
                <a:effectLst>
                  <a:outerShdw blurRad="38100" dist="38100" dir="2700000" algn="tl">
                    <a:srgbClr val="000000">
                      <a:alpha val="43137"/>
                    </a:srgbClr>
                  </a:outerShdw>
                </a:effectLst>
              </a:rPr>
              <a:t>deriven</a:t>
            </a:r>
            <a:r>
              <a:rPr lang="en-US" sz="1800" b="1" dirty="0">
                <a:solidFill>
                  <a:srgbClr val="FFCC00"/>
                </a:solidFill>
                <a:effectLst>
                  <a:outerShdw blurRad="38100" dist="38100" dir="2700000" algn="tl">
                    <a:srgbClr val="000000">
                      <a:alpha val="43137"/>
                    </a:srgbClr>
                  </a:outerShdw>
                </a:effectLst>
              </a:rPr>
              <a:t> de </a:t>
            </a:r>
            <a:r>
              <a:rPr lang="en-US" sz="1800" b="1" dirty="0" err="1">
                <a:solidFill>
                  <a:srgbClr val="FFCC00"/>
                </a:solidFill>
                <a:effectLst>
                  <a:outerShdw blurRad="38100" dist="38100" dir="2700000" algn="tl">
                    <a:srgbClr val="000000">
                      <a:alpha val="43137"/>
                    </a:srgbClr>
                  </a:outerShdw>
                </a:effectLst>
              </a:rPr>
              <a:t>este</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incumplimiento</a:t>
            </a:r>
            <a:r>
              <a:rPr lang="en-US" sz="1800" b="1" dirty="0">
                <a:solidFill>
                  <a:srgbClr val="FFCC00"/>
                </a:solidFill>
                <a:effectLst>
                  <a:outerShdw blurRad="38100" dist="38100" dir="2700000" algn="tl">
                    <a:srgbClr val="000000">
                      <a:alpha val="43137"/>
                    </a:srgbClr>
                  </a:outerShdw>
                </a:effectLst>
              </a:rPr>
              <a:t>. </a:t>
            </a:r>
            <a:endParaRPr lang="es-AR" sz="1800" b="1" dirty="0">
              <a:solidFill>
                <a:srgbClr val="FFCC00"/>
              </a:solidFill>
              <a:effectLst>
                <a:outerShdw blurRad="38100" dist="38100" dir="2700000" algn="tl">
                  <a:srgbClr val="000000">
                    <a:alpha val="43137"/>
                  </a:srgbClr>
                </a:outerShdw>
              </a:effectLst>
            </a:endParaRPr>
          </a:p>
          <a:p>
            <a:pPr algn="l"/>
            <a:endParaRPr lang="en-US" sz="1800" b="1" dirty="0">
              <a:solidFill>
                <a:srgbClr val="FFCC00"/>
              </a:solidFill>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38637899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26979" name="Rectangle 3"/>
          <p:cNvSpPr>
            <a:spLocks noGrp="1" noChangeArrowheads="1"/>
          </p:cNvSpPr>
          <p:nvPr>
            <p:ph type="subTitle" idx="1"/>
          </p:nvPr>
        </p:nvSpPr>
        <p:spPr>
          <a:xfrm>
            <a:off x="685800" y="1371600"/>
            <a:ext cx="7772400" cy="4876800"/>
          </a:xfrm>
        </p:spPr>
        <p:txBody>
          <a:bodyPr/>
          <a:lstStyle/>
          <a:p>
            <a:pPr algn="l">
              <a:lnSpc>
                <a:spcPct val="80000"/>
              </a:lnSpc>
            </a:pPr>
            <a:r>
              <a:rPr lang="es-AR" sz="1800" b="1" dirty="0" smtClean="0">
                <a:solidFill>
                  <a:srgbClr val="FFFF01"/>
                </a:solidFill>
                <a:effectLst>
                  <a:outerShdw blurRad="38100" dist="38100" dir="2700000" algn="tl">
                    <a:srgbClr val="000000">
                      <a:alpha val="43137"/>
                    </a:srgbClr>
                  </a:outerShdw>
                </a:effectLst>
              </a:rPr>
              <a:t>EXTENSIÓN DE LA JORNADA DE TRABAJO</a:t>
            </a:r>
          </a:p>
          <a:p>
            <a:pPr algn="l">
              <a:lnSpc>
                <a:spcPct val="80000"/>
              </a:lnSpc>
            </a:pPr>
            <a:r>
              <a:rPr lang="es-AR" sz="1800" b="1" dirty="0" smtClean="0">
                <a:solidFill>
                  <a:srgbClr val="00FF00"/>
                </a:solidFill>
                <a:effectLst>
                  <a:outerShdw blurRad="38100" dist="38100" dir="2700000" algn="tl">
                    <a:srgbClr val="000000">
                      <a:alpha val="43137"/>
                    </a:srgbClr>
                  </a:outerShdw>
                </a:effectLst>
              </a:rPr>
              <a:t>JORNADA REDUCIDA Y CONTRATO A TIEMPO PARCIAL</a:t>
            </a:r>
            <a:r>
              <a:rPr lang="en-US" sz="1800" dirty="0" smtClean="0">
                <a:solidFill>
                  <a:srgbClr val="00FF00"/>
                </a:solidFill>
                <a:effectLst>
                  <a:outerShdw blurRad="38100" dist="38100" dir="2700000" algn="tl">
                    <a:srgbClr val="000000">
                      <a:alpha val="43137"/>
                    </a:srgbClr>
                  </a:outerShdw>
                </a:effectLst>
              </a:rPr>
              <a:t> </a:t>
            </a:r>
          </a:p>
          <a:p>
            <a:pPr algn="l">
              <a:lnSpc>
                <a:spcPct val="80000"/>
              </a:lnSpc>
            </a:pPr>
            <a:r>
              <a:rPr lang="en-US" sz="1800" b="1" dirty="0" smtClean="0">
                <a:solidFill>
                  <a:srgbClr val="00FFCC"/>
                </a:solidFill>
                <a:effectLst>
                  <a:outerShdw blurRad="38100" dist="38100" dir="2700000" algn="tl">
                    <a:srgbClr val="000000">
                      <a:alpha val="43137"/>
                    </a:srgbClr>
                  </a:outerShdw>
                </a:effectLst>
              </a:rPr>
              <a:t>LEY DE CONTRATO DE TRABAJO – ART. 92 TER</a:t>
            </a:r>
          </a:p>
          <a:p>
            <a:pPr algn="l"/>
            <a:endParaRPr lang="en-US" sz="1800" b="1" dirty="0">
              <a:solidFill>
                <a:schemeClr val="hlink"/>
              </a:solidFill>
              <a:effectLst>
                <a:outerShdw blurRad="38100" dist="38100" dir="2700000" algn="tl">
                  <a:srgbClr val="000000">
                    <a:alpha val="43137"/>
                  </a:srgbClr>
                </a:outerShdw>
              </a:effectLst>
            </a:endParaRPr>
          </a:p>
          <a:p>
            <a:pPr algn="l"/>
            <a:r>
              <a:rPr lang="en-US" sz="1900" dirty="0">
                <a:effectLst>
                  <a:outerShdw blurRad="38100" dist="38100" dir="2700000" algn="tl">
                    <a:srgbClr val="000000">
                      <a:alpha val="43137"/>
                    </a:srgbClr>
                  </a:outerShdw>
                </a:effectLst>
              </a:rPr>
              <a:t>3. Las </a:t>
            </a:r>
            <a:r>
              <a:rPr lang="en-US" sz="1900" dirty="0" err="1">
                <a:effectLst>
                  <a:outerShdw blurRad="38100" dist="38100" dir="2700000" algn="tl">
                    <a:srgbClr val="000000">
                      <a:alpha val="43137"/>
                    </a:srgbClr>
                  </a:outerShdw>
                </a:effectLst>
              </a:rPr>
              <a:t>cotizaciones</a:t>
            </a:r>
            <a:r>
              <a:rPr lang="en-US" sz="1900" dirty="0">
                <a:effectLst>
                  <a:outerShdw blurRad="38100" dist="38100" dir="2700000" algn="tl">
                    <a:srgbClr val="000000">
                      <a:alpha val="43137"/>
                    </a:srgbClr>
                  </a:outerShdw>
                </a:effectLst>
              </a:rPr>
              <a:t> a la </a:t>
            </a:r>
            <a:r>
              <a:rPr lang="en-US" sz="1900" dirty="0" err="1">
                <a:effectLst>
                  <a:outerShdw blurRad="38100" dist="38100" dir="2700000" algn="tl">
                    <a:srgbClr val="000000">
                      <a:alpha val="43137"/>
                    </a:srgbClr>
                  </a:outerShdw>
                </a:effectLst>
              </a:rPr>
              <a:t>seguridad</a:t>
            </a:r>
            <a:r>
              <a:rPr lang="en-US" sz="1900" dirty="0">
                <a:effectLst>
                  <a:outerShdw blurRad="38100" dist="38100" dir="2700000" algn="tl">
                    <a:srgbClr val="000000">
                      <a:alpha val="43137"/>
                    </a:srgbClr>
                  </a:outerShdw>
                </a:effectLst>
              </a:rPr>
              <a:t> social y </a:t>
            </a:r>
            <a:r>
              <a:rPr lang="en-US" sz="1900" dirty="0" err="1">
                <a:effectLst>
                  <a:outerShdw blurRad="38100" dist="38100" dir="2700000" algn="tl">
                    <a:srgbClr val="000000">
                      <a:alpha val="43137"/>
                    </a:srgbClr>
                  </a:outerShdw>
                </a:effectLst>
              </a:rPr>
              <a:t>las</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demás</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que</a:t>
            </a:r>
            <a:r>
              <a:rPr lang="en-US" sz="1900" dirty="0">
                <a:effectLst>
                  <a:outerShdw blurRad="38100" dist="38100" dir="2700000" algn="tl">
                    <a:srgbClr val="000000">
                      <a:alpha val="43137"/>
                    </a:srgbClr>
                  </a:outerShdw>
                </a:effectLst>
              </a:rPr>
              <a:t> se </a:t>
            </a:r>
            <a:r>
              <a:rPr lang="en-US" sz="1900" dirty="0" err="1">
                <a:effectLst>
                  <a:outerShdw blurRad="38100" dist="38100" dir="2700000" algn="tl">
                    <a:srgbClr val="000000">
                      <a:alpha val="43137"/>
                    </a:srgbClr>
                  </a:outerShdw>
                </a:effectLst>
              </a:rPr>
              <a:t>recaudan</a:t>
            </a:r>
            <a:r>
              <a:rPr lang="en-US" sz="1900" dirty="0">
                <a:effectLst>
                  <a:outerShdw blurRad="38100" dist="38100" dir="2700000" algn="tl">
                    <a:srgbClr val="000000">
                      <a:alpha val="43137"/>
                    </a:srgbClr>
                  </a:outerShdw>
                </a:effectLst>
              </a:rPr>
              <a:t> con </a:t>
            </a:r>
            <a:r>
              <a:rPr lang="en-US" sz="1900" dirty="0" err="1">
                <a:effectLst>
                  <a:outerShdw blurRad="38100" dist="38100" dir="2700000" algn="tl">
                    <a:srgbClr val="000000">
                      <a:alpha val="43137"/>
                    </a:srgbClr>
                  </a:outerShdw>
                </a:effectLst>
              </a:rPr>
              <a:t>ésta</a:t>
            </a:r>
            <a:r>
              <a:rPr lang="en-US" sz="1900" dirty="0">
                <a:effectLst>
                  <a:outerShdw blurRad="38100" dist="38100" dir="2700000" algn="tl">
                    <a:srgbClr val="000000">
                      <a:alpha val="43137"/>
                    </a:srgbClr>
                  </a:outerShdw>
                </a:effectLst>
              </a:rPr>
              <a:t>, se </a:t>
            </a:r>
            <a:r>
              <a:rPr lang="en-US" sz="1900" dirty="0" err="1">
                <a:effectLst>
                  <a:outerShdw blurRad="38100" dist="38100" dir="2700000" algn="tl">
                    <a:srgbClr val="000000">
                      <a:alpha val="43137"/>
                    </a:srgbClr>
                  </a:outerShdw>
                </a:effectLst>
              </a:rPr>
              <a:t>efectuarán</a:t>
            </a:r>
            <a:r>
              <a:rPr lang="en-US" sz="1900" dirty="0">
                <a:effectLst>
                  <a:outerShdw blurRad="38100" dist="38100" dir="2700000" algn="tl">
                    <a:srgbClr val="000000">
                      <a:alpha val="43137"/>
                    </a:srgbClr>
                  </a:outerShdw>
                </a:effectLst>
              </a:rPr>
              <a:t> en </a:t>
            </a:r>
            <a:r>
              <a:rPr lang="en-US" sz="1900" dirty="0" err="1">
                <a:effectLst>
                  <a:outerShdw blurRad="38100" dist="38100" dir="2700000" algn="tl">
                    <a:srgbClr val="000000">
                      <a:alpha val="43137"/>
                    </a:srgbClr>
                  </a:outerShdw>
                </a:effectLst>
              </a:rPr>
              <a:t>proporción</a:t>
            </a:r>
            <a:r>
              <a:rPr lang="en-US" sz="1900" dirty="0">
                <a:effectLst>
                  <a:outerShdw blurRad="38100" dist="38100" dir="2700000" algn="tl">
                    <a:srgbClr val="000000">
                      <a:alpha val="43137"/>
                    </a:srgbClr>
                  </a:outerShdw>
                </a:effectLst>
              </a:rPr>
              <a:t> a la </a:t>
            </a:r>
            <a:r>
              <a:rPr lang="en-US" sz="1900" dirty="0" err="1">
                <a:effectLst>
                  <a:outerShdw blurRad="38100" dist="38100" dir="2700000" algn="tl">
                    <a:srgbClr val="000000">
                      <a:alpha val="43137"/>
                    </a:srgbClr>
                  </a:outerShdw>
                </a:effectLst>
              </a:rPr>
              <a:t>remuneración</a:t>
            </a:r>
            <a:r>
              <a:rPr lang="en-US" sz="1900" dirty="0">
                <a:effectLst>
                  <a:outerShdw blurRad="38100" dist="38100" dir="2700000" algn="tl">
                    <a:srgbClr val="000000">
                      <a:alpha val="43137"/>
                    </a:srgbClr>
                  </a:outerShdw>
                </a:effectLst>
              </a:rPr>
              <a:t> del </a:t>
            </a:r>
            <a:r>
              <a:rPr lang="en-US" sz="1900" dirty="0" err="1">
                <a:effectLst>
                  <a:outerShdw blurRad="38100" dist="38100" dir="2700000" algn="tl">
                    <a:srgbClr val="000000">
                      <a:alpha val="43137"/>
                    </a:srgbClr>
                  </a:outerShdw>
                </a:effectLst>
              </a:rPr>
              <a:t>trabajador</a:t>
            </a:r>
            <a:r>
              <a:rPr lang="en-US" sz="1900" dirty="0">
                <a:effectLst>
                  <a:outerShdw blurRad="38100" dist="38100" dir="2700000" algn="tl">
                    <a:srgbClr val="000000">
                      <a:alpha val="43137"/>
                    </a:srgbClr>
                  </a:outerShdw>
                </a:effectLst>
              </a:rPr>
              <a:t> y </a:t>
            </a:r>
            <a:r>
              <a:rPr lang="en-US" sz="1900" dirty="0" err="1">
                <a:effectLst>
                  <a:outerShdw blurRad="38100" dist="38100" dir="2700000" algn="tl">
                    <a:srgbClr val="000000">
                      <a:alpha val="43137"/>
                    </a:srgbClr>
                  </a:outerShdw>
                </a:effectLst>
              </a:rPr>
              <a:t>serán</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unificadas</a:t>
            </a:r>
            <a:r>
              <a:rPr lang="en-US" sz="1900" dirty="0">
                <a:effectLst>
                  <a:outerShdw blurRad="38100" dist="38100" dir="2700000" algn="tl">
                    <a:srgbClr val="000000">
                      <a:alpha val="43137"/>
                    </a:srgbClr>
                  </a:outerShdw>
                </a:effectLst>
              </a:rPr>
              <a:t> en </a:t>
            </a:r>
            <a:r>
              <a:rPr lang="en-US" sz="1900" dirty="0" err="1">
                <a:effectLst>
                  <a:outerShdw blurRad="38100" dist="38100" dir="2700000" algn="tl">
                    <a:srgbClr val="000000">
                      <a:alpha val="43137"/>
                    </a:srgbClr>
                  </a:outerShdw>
                </a:effectLst>
              </a:rPr>
              <a:t>caso</a:t>
            </a:r>
            <a:r>
              <a:rPr lang="en-US" sz="1900" dirty="0">
                <a:effectLst>
                  <a:outerShdw blurRad="38100" dist="38100" dir="2700000" algn="tl">
                    <a:srgbClr val="000000">
                      <a:alpha val="43137"/>
                    </a:srgbClr>
                  </a:outerShdw>
                </a:effectLst>
              </a:rPr>
              <a:t> de </a:t>
            </a:r>
            <a:r>
              <a:rPr lang="en-US" sz="1900" dirty="0" err="1">
                <a:effectLst>
                  <a:outerShdw blurRad="38100" dist="38100" dir="2700000" algn="tl">
                    <a:srgbClr val="000000">
                      <a:alpha val="43137"/>
                    </a:srgbClr>
                  </a:outerShdw>
                </a:effectLst>
              </a:rPr>
              <a:t>pluriempleo</a:t>
            </a:r>
            <a:r>
              <a:rPr lang="en-US" sz="1900" dirty="0">
                <a:effectLst>
                  <a:outerShdw blurRad="38100" dist="38100" dir="2700000" algn="tl">
                    <a:srgbClr val="000000">
                      <a:alpha val="43137"/>
                    </a:srgbClr>
                  </a:outerShdw>
                </a:effectLst>
              </a:rPr>
              <a:t>. En </a:t>
            </a:r>
            <a:r>
              <a:rPr lang="en-US" sz="1900" dirty="0" err="1">
                <a:effectLst>
                  <a:outerShdw blurRad="38100" dist="38100" dir="2700000" algn="tl">
                    <a:srgbClr val="000000">
                      <a:alpha val="43137"/>
                    </a:srgbClr>
                  </a:outerShdw>
                </a:effectLst>
              </a:rPr>
              <a:t>este</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último</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supuesto</a:t>
            </a:r>
            <a:r>
              <a:rPr lang="en-US" sz="1900" dirty="0">
                <a:effectLst>
                  <a:outerShdw blurRad="38100" dist="38100" dir="2700000" algn="tl">
                    <a:srgbClr val="000000">
                      <a:alpha val="43137"/>
                    </a:srgbClr>
                  </a:outerShdw>
                </a:effectLst>
              </a:rPr>
              <a:t>, el </a:t>
            </a:r>
            <a:r>
              <a:rPr lang="en-US" sz="1900" dirty="0" err="1">
                <a:effectLst>
                  <a:outerShdw blurRad="38100" dist="38100" dir="2700000" algn="tl">
                    <a:srgbClr val="000000">
                      <a:alpha val="43137"/>
                    </a:srgbClr>
                  </a:outerShdw>
                </a:effectLst>
              </a:rPr>
              <a:t>trabajador</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deberá</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elegir</a:t>
            </a:r>
            <a:r>
              <a:rPr lang="en-US" sz="1900" dirty="0">
                <a:effectLst>
                  <a:outerShdw blurRad="38100" dist="38100" dir="2700000" algn="tl">
                    <a:srgbClr val="000000">
                      <a:alpha val="43137"/>
                    </a:srgbClr>
                  </a:outerShdw>
                </a:effectLst>
              </a:rPr>
              <a:t> entre </a:t>
            </a:r>
            <a:r>
              <a:rPr lang="en-US" sz="1900" dirty="0" err="1">
                <a:effectLst>
                  <a:outerShdw blurRad="38100" dist="38100" dir="2700000" algn="tl">
                    <a:srgbClr val="000000">
                      <a:alpha val="43137"/>
                    </a:srgbClr>
                  </a:outerShdw>
                </a:effectLst>
              </a:rPr>
              <a:t>las</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obras</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sociales</a:t>
            </a:r>
            <a:r>
              <a:rPr lang="en-US" sz="1900" dirty="0">
                <a:effectLst>
                  <a:outerShdw blurRad="38100" dist="38100" dir="2700000" algn="tl">
                    <a:srgbClr val="000000">
                      <a:alpha val="43137"/>
                    </a:srgbClr>
                  </a:outerShdw>
                </a:effectLst>
              </a:rPr>
              <a:t> a </a:t>
            </a:r>
            <a:r>
              <a:rPr lang="en-US" sz="1900" dirty="0" err="1">
                <a:effectLst>
                  <a:outerShdw blurRad="38100" dist="38100" dir="2700000" algn="tl">
                    <a:srgbClr val="000000">
                      <a:alpha val="43137"/>
                    </a:srgbClr>
                  </a:outerShdw>
                </a:effectLst>
              </a:rPr>
              <a:t>las</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que</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aporte</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aquella</a:t>
            </a:r>
            <a:r>
              <a:rPr lang="en-US" sz="1900" dirty="0">
                <a:effectLst>
                  <a:outerShdw blurRad="38100" dist="38100" dir="2700000" algn="tl">
                    <a:srgbClr val="000000">
                      <a:alpha val="43137"/>
                    </a:srgbClr>
                  </a:outerShdw>
                </a:effectLst>
              </a:rPr>
              <a:t> a la </a:t>
            </a:r>
            <a:r>
              <a:rPr lang="en-US" sz="1900" dirty="0" err="1">
                <a:effectLst>
                  <a:outerShdw blurRad="38100" dist="38100" dir="2700000" algn="tl">
                    <a:srgbClr val="000000">
                      <a:alpha val="43137"/>
                    </a:srgbClr>
                  </a:outerShdw>
                </a:effectLst>
              </a:rPr>
              <a:t>cual</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pertenecerá</a:t>
            </a:r>
            <a:r>
              <a:rPr lang="en-US" sz="1900" dirty="0">
                <a:effectLst>
                  <a:outerShdw blurRad="38100" dist="38100" dir="2700000" algn="tl">
                    <a:srgbClr val="000000">
                      <a:alpha val="43137"/>
                    </a:srgbClr>
                  </a:outerShdw>
                </a:effectLst>
              </a:rPr>
              <a:t>. </a:t>
            </a:r>
            <a:endParaRPr lang="en-US" sz="1900" dirty="0">
              <a:solidFill>
                <a:srgbClr val="FFCC00"/>
              </a:solidFill>
              <a:effectLst>
                <a:outerShdw blurRad="38100" dist="38100" dir="2700000" algn="tl">
                  <a:srgbClr val="000000">
                    <a:alpha val="43137"/>
                  </a:srgbClr>
                </a:outerShdw>
              </a:effectLst>
            </a:endParaRPr>
          </a:p>
          <a:p>
            <a:pPr algn="l"/>
            <a:endParaRPr lang="en-US" sz="19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14373081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28003" name="Rectangle 3"/>
          <p:cNvSpPr>
            <a:spLocks noGrp="1" noChangeArrowheads="1"/>
          </p:cNvSpPr>
          <p:nvPr>
            <p:ph type="subTitle" idx="1"/>
          </p:nvPr>
        </p:nvSpPr>
        <p:spPr>
          <a:xfrm>
            <a:off x="685800" y="1371600"/>
            <a:ext cx="7772400" cy="4876800"/>
          </a:xfrm>
        </p:spPr>
        <p:txBody>
          <a:bodyPr/>
          <a:lstStyle/>
          <a:p>
            <a:pPr algn="l">
              <a:lnSpc>
                <a:spcPct val="80000"/>
              </a:lnSpc>
            </a:pPr>
            <a:r>
              <a:rPr lang="es-AR" sz="1800" b="1" dirty="0" smtClean="0">
                <a:solidFill>
                  <a:srgbClr val="FFFF01"/>
                </a:solidFill>
                <a:effectLst>
                  <a:outerShdw blurRad="38100" dist="38100" dir="2700000" algn="tl">
                    <a:srgbClr val="000000">
                      <a:alpha val="43137"/>
                    </a:srgbClr>
                  </a:outerShdw>
                </a:effectLst>
              </a:rPr>
              <a:t>EXTENSIÓN DE LA JORNADA DE TRABAJO</a:t>
            </a:r>
          </a:p>
          <a:p>
            <a:pPr algn="l">
              <a:lnSpc>
                <a:spcPct val="80000"/>
              </a:lnSpc>
            </a:pPr>
            <a:r>
              <a:rPr lang="es-AR" sz="1800" b="1" dirty="0" smtClean="0">
                <a:solidFill>
                  <a:srgbClr val="00FF00"/>
                </a:solidFill>
                <a:effectLst>
                  <a:outerShdw blurRad="38100" dist="38100" dir="2700000" algn="tl">
                    <a:srgbClr val="000000">
                      <a:alpha val="43137"/>
                    </a:srgbClr>
                  </a:outerShdw>
                </a:effectLst>
              </a:rPr>
              <a:t>JORNADA REDUCIDA Y CONTRATO A TIEMPO PARCIAL</a:t>
            </a:r>
            <a:r>
              <a:rPr lang="en-US" sz="1800" dirty="0" smtClean="0">
                <a:solidFill>
                  <a:srgbClr val="00FF00"/>
                </a:solidFill>
                <a:effectLst>
                  <a:outerShdw blurRad="38100" dist="38100" dir="2700000" algn="tl">
                    <a:srgbClr val="000000">
                      <a:alpha val="43137"/>
                    </a:srgbClr>
                  </a:outerShdw>
                </a:effectLst>
              </a:rPr>
              <a:t> </a:t>
            </a:r>
          </a:p>
          <a:p>
            <a:pPr algn="l">
              <a:lnSpc>
                <a:spcPct val="80000"/>
              </a:lnSpc>
            </a:pPr>
            <a:r>
              <a:rPr lang="en-US" sz="1800" b="1" dirty="0" smtClean="0">
                <a:solidFill>
                  <a:srgbClr val="00FFCC"/>
                </a:solidFill>
                <a:effectLst>
                  <a:outerShdw blurRad="38100" dist="38100" dir="2700000" algn="tl">
                    <a:srgbClr val="000000">
                      <a:alpha val="43137"/>
                    </a:srgbClr>
                  </a:outerShdw>
                </a:effectLst>
              </a:rPr>
              <a:t>LEY DE CONTRATO DE TRABAJO – ART. 92 TER</a:t>
            </a:r>
          </a:p>
          <a:p>
            <a:pPr algn="l">
              <a:lnSpc>
                <a:spcPct val="90000"/>
              </a:lnSpc>
            </a:pPr>
            <a:endParaRPr lang="en-US" sz="1800" b="1" dirty="0">
              <a:solidFill>
                <a:schemeClr val="hlink"/>
              </a:solidFill>
              <a:effectLst>
                <a:outerShdw blurRad="38100" dist="38100" dir="2700000" algn="tl">
                  <a:srgbClr val="000000">
                    <a:alpha val="43137"/>
                  </a:srgbClr>
                </a:outerShdw>
              </a:effectLst>
            </a:endParaRPr>
          </a:p>
          <a:p>
            <a:pPr algn="l">
              <a:lnSpc>
                <a:spcPct val="90000"/>
              </a:lnSpc>
            </a:pPr>
            <a:r>
              <a:rPr lang="en-US" sz="1800" dirty="0">
                <a:effectLst>
                  <a:outerShdw blurRad="38100" dist="38100" dir="2700000" algn="tl">
                    <a:srgbClr val="000000">
                      <a:alpha val="43137"/>
                    </a:srgbClr>
                  </a:outerShdw>
                </a:effectLst>
              </a:rPr>
              <a:t>4. Las </a:t>
            </a:r>
            <a:r>
              <a:rPr lang="en-US" sz="1800" dirty="0" err="1">
                <a:effectLst>
                  <a:outerShdw blurRad="38100" dist="38100" dir="2700000" algn="tl">
                    <a:srgbClr val="000000">
                      <a:alpha val="43137"/>
                    </a:srgbClr>
                  </a:outerShdw>
                </a:effectLst>
              </a:rPr>
              <a:t>prestaciones</a:t>
            </a:r>
            <a:r>
              <a:rPr lang="en-US" sz="1800" dirty="0">
                <a:effectLst>
                  <a:outerShdw blurRad="38100" dist="38100" dir="2700000" algn="tl">
                    <a:srgbClr val="000000">
                      <a:alpha val="43137"/>
                    </a:srgbClr>
                  </a:outerShdw>
                </a:effectLst>
              </a:rPr>
              <a:t> de la </a:t>
            </a:r>
            <a:r>
              <a:rPr lang="en-US" sz="1800" dirty="0" err="1">
                <a:effectLst>
                  <a:outerShdw blurRad="38100" dist="38100" dir="2700000" algn="tl">
                    <a:srgbClr val="000000">
                      <a:alpha val="43137"/>
                    </a:srgbClr>
                  </a:outerShdw>
                </a:effectLst>
              </a:rPr>
              <a:t>seguridad</a:t>
            </a:r>
            <a:r>
              <a:rPr lang="en-US" sz="1800" dirty="0">
                <a:effectLst>
                  <a:outerShdw blurRad="38100" dist="38100" dir="2700000" algn="tl">
                    <a:srgbClr val="000000">
                      <a:alpha val="43137"/>
                    </a:srgbClr>
                  </a:outerShdw>
                </a:effectLst>
              </a:rPr>
              <a:t> social se </a:t>
            </a:r>
            <a:r>
              <a:rPr lang="en-US" sz="1800" dirty="0" err="1">
                <a:effectLst>
                  <a:outerShdw blurRad="38100" dist="38100" dir="2700000" algn="tl">
                    <a:srgbClr val="000000">
                      <a:alpha val="43137"/>
                    </a:srgbClr>
                  </a:outerShdw>
                </a:effectLst>
              </a:rPr>
              <a:t>determinarán</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reglamentariamente</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teniendo</a:t>
            </a:r>
            <a:r>
              <a:rPr lang="en-US" sz="1800" dirty="0">
                <a:effectLst>
                  <a:outerShdw blurRad="38100" dist="38100" dir="2700000" algn="tl">
                    <a:srgbClr val="000000">
                      <a:alpha val="43137"/>
                    </a:srgbClr>
                  </a:outerShdw>
                </a:effectLst>
              </a:rPr>
              <a:t> en </a:t>
            </a:r>
            <a:r>
              <a:rPr lang="en-US" sz="1800" dirty="0" err="1">
                <a:effectLst>
                  <a:outerShdw blurRad="38100" dist="38100" dir="2700000" algn="tl">
                    <a:srgbClr val="000000">
                      <a:alpha val="43137"/>
                    </a:srgbClr>
                  </a:outerShdw>
                </a:effectLst>
              </a:rPr>
              <a:t>cuenta</a:t>
            </a:r>
            <a:r>
              <a:rPr lang="en-US" sz="1800" dirty="0">
                <a:effectLst>
                  <a:outerShdw blurRad="38100" dist="38100" dir="2700000" algn="tl">
                    <a:srgbClr val="000000">
                      <a:alpha val="43137"/>
                    </a:srgbClr>
                  </a:outerShdw>
                </a:effectLst>
              </a:rPr>
              <a:t> el </a:t>
            </a:r>
            <a:r>
              <a:rPr lang="en-US" sz="1800" dirty="0" err="1">
                <a:effectLst>
                  <a:outerShdw blurRad="38100" dist="38100" dir="2700000" algn="tl">
                    <a:srgbClr val="000000">
                      <a:alpha val="43137"/>
                    </a:srgbClr>
                  </a:outerShdw>
                </a:effectLst>
              </a:rPr>
              <a:t>tiempo</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trabajado</a:t>
            </a:r>
            <a:r>
              <a:rPr lang="en-US" sz="1800" dirty="0">
                <a:effectLst>
                  <a:outerShdw blurRad="38100" dist="38100" dir="2700000" algn="tl">
                    <a:srgbClr val="000000">
                      <a:alpha val="43137"/>
                    </a:srgbClr>
                  </a:outerShdw>
                </a:effectLst>
              </a:rPr>
              <a:t>, los </a:t>
            </a:r>
            <a:r>
              <a:rPr lang="en-US" sz="1800" dirty="0" err="1">
                <a:effectLst>
                  <a:outerShdw blurRad="38100" dist="38100" dir="2700000" algn="tl">
                    <a:srgbClr val="000000">
                      <a:alpha val="43137"/>
                    </a:srgbClr>
                  </a:outerShdw>
                </a:effectLst>
              </a:rPr>
              <a:t>aportes</a:t>
            </a:r>
            <a:r>
              <a:rPr lang="en-US" sz="1800" dirty="0">
                <a:effectLst>
                  <a:outerShdw blurRad="38100" dist="38100" dir="2700000" algn="tl">
                    <a:srgbClr val="000000">
                      <a:alpha val="43137"/>
                    </a:srgbClr>
                  </a:outerShdw>
                </a:effectLst>
              </a:rPr>
              <a:t> y </a:t>
            </a:r>
            <a:r>
              <a:rPr lang="en-US" sz="1800" dirty="0" err="1">
                <a:effectLst>
                  <a:outerShdw blurRad="38100" dist="38100" dir="2700000" algn="tl">
                    <a:srgbClr val="000000">
                      <a:alpha val="43137"/>
                    </a:srgbClr>
                  </a:outerShdw>
                </a:effectLst>
              </a:rPr>
              <a:t>las</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contribuciones</a:t>
            </a:r>
            <a:r>
              <a:rPr lang="en-US" sz="1800" dirty="0">
                <a:effectLst>
                  <a:outerShdw blurRad="38100" dist="38100" dir="2700000" algn="tl">
                    <a:srgbClr val="000000">
                      <a:alpha val="43137"/>
                    </a:srgbClr>
                  </a:outerShdw>
                </a:effectLst>
              </a:rPr>
              <a:t> </a:t>
            </a:r>
            <a:r>
              <a:rPr lang="en-US" sz="1800" dirty="0" err="1">
                <a:effectLst>
                  <a:outerShdw blurRad="38100" dist="38100" dir="2700000" algn="tl">
                    <a:srgbClr val="000000">
                      <a:alpha val="43137"/>
                    </a:srgbClr>
                  </a:outerShdw>
                </a:effectLst>
              </a:rPr>
              <a:t>efectuadas</a:t>
            </a:r>
            <a:r>
              <a:rPr lang="en-US" sz="1800" dirty="0">
                <a:effectLst>
                  <a:outerShdw blurRad="38100" dist="38100" dir="2700000" algn="tl">
                    <a:srgbClr val="000000">
                      <a:alpha val="43137"/>
                    </a:srgbClr>
                  </a:outerShdw>
                </a:effectLst>
              </a:rPr>
              <a:t>. </a:t>
            </a:r>
            <a:r>
              <a:rPr lang="en-US" sz="1800" b="1" dirty="0">
                <a:solidFill>
                  <a:srgbClr val="FFCC00"/>
                </a:solidFill>
                <a:effectLst>
                  <a:outerShdw blurRad="38100" dist="38100" dir="2700000" algn="tl">
                    <a:srgbClr val="000000">
                      <a:alpha val="43137"/>
                    </a:srgbClr>
                  </a:outerShdw>
                </a:effectLst>
              </a:rPr>
              <a:t>Los </a:t>
            </a:r>
            <a:r>
              <a:rPr lang="en-US" sz="1800" b="1" dirty="0" err="1">
                <a:solidFill>
                  <a:srgbClr val="FFCC00"/>
                </a:solidFill>
                <a:effectLst>
                  <a:outerShdw blurRad="38100" dist="38100" dir="2700000" algn="tl">
                    <a:srgbClr val="000000">
                      <a:alpha val="43137"/>
                    </a:srgbClr>
                  </a:outerShdw>
                </a:effectLst>
              </a:rPr>
              <a:t>aportes</a:t>
            </a:r>
            <a:r>
              <a:rPr lang="en-US" sz="1800" b="1" dirty="0">
                <a:solidFill>
                  <a:srgbClr val="FFCC00"/>
                </a:solidFill>
                <a:effectLst>
                  <a:outerShdw blurRad="38100" dist="38100" dir="2700000" algn="tl">
                    <a:srgbClr val="000000">
                      <a:alpha val="43137"/>
                    </a:srgbClr>
                  </a:outerShdw>
                </a:effectLst>
              </a:rPr>
              <a:t> y </a:t>
            </a:r>
            <a:r>
              <a:rPr lang="en-US" sz="1800" b="1" dirty="0" err="1">
                <a:solidFill>
                  <a:srgbClr val="FFCC00"/>
                </a:solidFill>
                <a:effectLst>
                  <a:outerShdw blurRad="38100" dist="38100" dir="2700000" algn="tl">
                    <a:srgbClr val="000000">
                      <a:alpha val="43137"/>
                    </a:srgbClr>
                  </a:outerShdw>
                </a:effectLst>
              </a:rPr>
              <a:t>contribuciones</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para</a:t>
            </a:r>
            <a:r>
              <a:rPr lang="en-US" sz="1800" b="1" dirty="0">
                <a:solidFill>
                  <a:srgbClr val="FFCC00"/>
                </a:solidFill>
                <a:effectLst>
                  <a:outerShdw blurRad="38100" dist="38100" dir="2700000" algn="tl">
                    <a:srgbClr val="000000">
                      <a:alpha val="43137"/>
                    </a:srgbClr>
                  </a:outerShdw>
                </a:effectLst>
              </a:rPr>
              <a:t> la </a:t>
            </a:r>
            <a:r>
              <a:rPr lang="en-US" sz="1800" b="1" dirty="0" err="1">
                <a:solidFill>
                  <a:srgbClr val="FFCC00"/>
                </a:solidFill>
                <a:effectLst>
                  <a:outerShdw blurRad="38100" dist="38100" dir="2700000" algn="tl">
                    <a:srgbClr val="000000">
                      <a:alpha val="43137"/>
                    </a:srgbClr>
                  </a:outerShdw>
                </a:effectLst>
              </a:rPr>
              <a:t>obra</a:t>
            </a:r>
            <a:r>
              <a:rPr lang="en-US" sz="1800" b="1" dirty="0">
                <a:solidFill>
                  <a:srgbClr val="FFCC00"/>
                </a:solidFill>
                <a:effectLst>
                  <a:outerShdw blurRad="38100" dist="38100" dir="2700000" algn="tl">
                    <a:srgbClr val="000000">
                      <a:alpha val="43137"/>
                    </a:srgbClr>
                  </a:outerShdw>
                </a:effectLst>
              </a:rPr>
              <a:t> social </a:t>
            </a:r>
            <a:r>
              <a:rPr lang="en-US" sz="1800" b="1" dirty="0" err="1">
                <a:solidFill>
                  <a:srgbClr val="FFCC00"/>
                </a:solidFill>
                <a:effectLst>
                  <a:outerShdw blurRad="38100" dist="38100" dir="2700000" algn="tl">
                    <a:srgbClr val="000000">
                      <a:alpha val="43137"/>
                    </a:srgbClr>
                  </a:outerShdw>
                </a:effectLst>
              </a:rPr>
              <a:t>serán</a:t>
            </a:r>
            <a:r>
              <a:rPr lang="en-US" sz="1800" b="1" dirty="0">
                <a:solidFill>
                  <a:srgbClr val="FFCC00"/>
                </a:solidFill>
                <a:effectLst>
                  <a:outerShdw blurRad="38100" dist="38100" dir="2700000" algn="tl">
                    <a:srgbClr val="000000">
                      <a:alpha val="43137"/>
                    </a:srgbClr>
                  </a:outerShdw>
                </a:effectLst>
              </a:rPr>
              <a:t> los </a:t>
            </a:r>
            <a:r>
              <a:rPr lang="en-US" sz="1800" b="1" dirty="0" err="1">
                <a:solidFill>
                  <a:srgbClr val="FFCC00"/>
                </a:solidFill>
                <a:effectLst>
                  <a:outerShdw blurRad="38100" dist="38100" dir="2700000" algn="tl">
                    <a:srgbClr val="000000">
                      <a:alpha val="43137"/>
                    </a:srgbClr>
                  </a:outerShdw>
                </a:effectLst>
              </a:rPr>
              <a:t>que</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correspondan</a:t>
            </a:r>
            <a:r>
              <a:rPr lang="en-US" sz="1800" b="1" dirty="0">
                <a:solidFill>
                  <a:srgbClr val="FFCC00"/>
                </a:solidFill>
                <a:effectLst>
                  <a:outerShdw blurRad="38100" dist="38100" dir="2700000" algn="tl">
                    <a:srgbClr val="000000">
                      <a:alpha val="43137"/>
                    </a:srgbClr>
                  </a:outerShdw>
                </a:effectLst>
              </a:rPr>
              <a:t> a un </a:t>
            </a:r>
            <a:r>
              <a:rPr lang="en-US" sz="1800" b="1" dirty="0" err="1">
                <a:solidFill>
                  <a:srgbClr val="FFCC00"/>
                </a:solidFill>
                <a:effectLst>
                  <a:outerShdw blurRad="38100" dist="38100" dir="2700000" algn="tl">
                    <a:srgbClr val="000000">
                      <a:alpha val="43137"/>
                    </a:srgbClr>
                  </a:outerShdw>
                </a:effectLst>
              </a:rPr>
              <a:t>trabajador</a:t>
            </a:r>
            <a:r>
              <a:rPr lang="en-US" sz="1800" b="1" dirty="0">
                <a:solidFill>
                  <a:srgbClr val="FFCC00"/>
                </a:solidFill>
                <a:effectLst>
                  <a:outerShdw blurRad="38100" dist="38100" dir="2700000" algn="tl">
                    <a:srgbClr val="000000">
                      <a:alpha val="43137"/>
                    </a:srgbClr>
                  </a:outerShdw>
                </a:effectLst>
              </a:rPr>
              <a:t>, de </a:t>
            </a:r>
            <a:r>
              <a:rPr lang="en-US" sz="1800" b="1" dirty="0" err="1">
                <a:solidFill>
                  <a:srgbClr val="FFCC00"/>
                </a:solidFill>
                <a:effectLst>
                  <a:outerShdw blurRad="38100" dist="38100" dir="2700000" algn="tl">
                    <a:srgbClr val="000000">
                      <a:alpha val="43137"/>
                    </a:srgbClr>
                  </a:outerShdw>
                </a:effectLst>
              </a:rPr>
              <a:t>tiempo</a:t>
            </a:r>
            <a:r>
              <a:rPr lang="en-US" sz="1800" b="1" dirty="0">
                <a:solidFill>
                  <a:srgbClr val="FFCC00"/>
                </a:solidFill>
                <a:effectLst>
                  <a:outerShdw blurRad="38100" dist="38100" dir="2700000" algn="tl">
                    <a:srgbClr val="000000">
                      <a:alpha val="43137"/>
                    </a:srgbClr>
                  </a:outerShdw>
                </a:effectLst>
              </a:rPr>
              <a:t> </a:t>
            </a:r>
            <a:r>
              <a:rPr lang="en-US" sz="1800" b="1" dirty="0" err="1">
                <a:solidFill>
                  <a:srgbClr val="FFCC00"/>
                </a:solidFill>
                <a:effectLst>
                  <a:outerShdw blurRad="38100" dist="38100" dir="2700000" algn="tl">
                    <a:srgbClr val="000000">
                      <a:alpha val="43137"/>
                    </a:srgbClr>
                  </a:outerShdw>
                </a:effectLst>
              </a:rPr>
              <a:t>completo</a:t>
            </a:r>
            <a:r>
              <a:rPr lang="en-US" sz="1800" b="1" dirty="0">
                <a:solidFill>
                  <a:srgbClr val="FFCC00"/>
                </a:solidFill>
                <a:effectLst>
                  <a:outerShdw blurRad="38100" dist="38100" dir="2700000" algn="tl">
                    <a:srgbClr val="000000">
                      <a:alpha val="43137"/>
                    </a:srgbClr>
                  </a:outerShdw>
                </a:effectLst>
              </a:rPr>
              <a:t> de la </a:t>
            </a:r>
            <a:r>
              <a:rPr lang="en-US" sz="1800" b="1" dirty="0" err="1">
                <a:solidFill>
                  <a:srgbClr val="FFCC00"/>
                </a:solidFill>
                <a:effectLst>
                  <a:outerShdw blurRad="38100" dist="38100" dir="2700000" algn="tl">
                    <a:srgbClr val="000000">
                      <a:alpha val="43137"/>
                    </a:srgbClr>
                  </a:outerShdw>
                </a:effectLst>
              </a:rPr>
              <a:t>categoría</a:t>
            </a:r>
            <a:r>
              <a:rPr lang="en-US" sz="1800" b="1" dirty="0">
                <a:solidFill>
                  <a:srgbClr val="FFCC00"/>
                </a:solidFill>
                <a:effectLst>
                  <a:outerShdw blurRad="38100" dist="38100" dir="2700000" algn="tl">
                    <a:srgbClr val="000000">
                      <a:alpha val="43137"/>
                    </a:srgbClr>
                  </a:outerShdw>
                </a:effectLst>
              </a:rPr>
              <a:t> en </a:t>
            </a:r>
            <a:r>
              <a:rPr lang="en-US" sz="1800" b="1" dirty="0" err="1">
                <a:solidFill>
                  <a:srgbClr val="FFCC00"/>
                </a:solidFill>
                <a:effectLst>
                  <a:outerShdw blurRad="38100" dist="38100" dir="2700000" algn="tl">
                    <a:srgbClr val="000000">
                      <a:alpha val="43137"/>
                    </a:srgbClr>
                  </a:outerShdw>
                </a:effectLst>
              </a:rPr>
              <a:t>que</a:t>
            </a:r>
            <a:r>
              <a:rPr lang="en-US" sz="1800" b="1" dirty="0">
                <a:solidFill>
                  <a:srgbClr val="FFCC00"/>
                </a:solidFill>
                <a:effectLst>
                  <a:outerShdw blurRad="38100" dist="38100" dir="2700000" algn="tl">
                    <a:srgbClr val="000000">
                      <a:alpha val="43137"/>
                    </a:srgbClr>
                  </a:outerShdw>
                </a:effectLst>
              </a:rPr>
              <a:t> se </a:t>
            </a:r>
            <a:r>
              <a:rPr lang="en-US" sz="1800" b="1" dirty="0" err="1">
                <a:solidFill>
                  <a:srgbClr val="FFCC00"/>
                </a:solidFill>
                <a:effectLst>
                  <a:outerShdw blurRad="38100" dist="38100" dir="2700000" algn="tl">
                    <a:srgbClr val="000000">
                      <a:alpha val="43137"/>
                    </a:srgbClr>
                  </a:outerShdw>
                </a:effectLst>
              </a:rPr>
              <a:t>desempeña</a:t>
            </a:r>
            <a:r>
              <a:rPr lang="en-US" sz="1800" b="1" dirty="0">
                <a:solidFill>
                  <a:srgbClr val="FFCC00"/>
                </a:solidFill>
                <a:effectLst>
                  <a:outerShdw blurRad="38100" dist="38100" dir="2700000" algn="tl">
                    <a:srgbClr val="000000">
                      <a:alpha val="43137"/>
                    </a:srgbClr>
                  </a:outerShdw>
                </a:effectLst>
              </a:rPr>
              <a:t> el </a:t>
            </a:r>
            <a:r>
              <a:rPr lang="en-US" sz="1800" b="1" dirty="0" err="1">
                <a:solidFill>
                  <a:srgbClr val="FFCC00"/>
                </a:solidFill>
                <a:effectLst>
                  <a:outerShdw blurRad="38100" dist="38100" dir="2700000" algn="tl">
                    <a:srgbClr val="000000">
                      <a:alpha val="43137"/>
                    </a:srgbClr>
                  </a:outerShdw>
                </a:effectLst>
              </a:rPr>
              <a:t>trabajador</a:t>
            </a:r>
            <a:r>
              <a:rPr lang="en-US" sz="1800" b="1" dirty="0">
                <a:solidFill>
                  <a:srgbClr val="FFCC00"/>
                </a:solidFill>
                <a:effectLst>
                  <a:outerShdw blurRad="38100" dist="38100" dir="2700000" algn="tl">
                    <a:srgbClr val="000000">
                      <a:alpha val="43137"/>
                    </a:srgbClr>
                  </a:outerShdw>
                </a:effectLst>
              </a:rPr>
              <a:t>. </a:t>
            </a:r>
          </a:p>
          <a:p>
            <a:pPr algn="l">
              <a:lnSpc>
                <a:spcPct val="90000"/>
              </a:lnSpc>
            </a:pPr>
            <a:endParaRPr lang="en-US" sz="1800" b="1" dirty="0">
              <a:solidFill>
                <a:srgbClr val="FFCC00"/>
              </a:solidFill>
            </a:endParaRPr>
          </a:p>
          <a:p>
            <a:pPr algn="l">
              <a:lnSpc>
                <a:spcPct val="90000"/>
              </a:lnSpc>
            </a:pPr>
            <a:endParaRPr lang="en-US" sz="1800" b="1" dirty="0">
              <a:solidFill>
                <a:schemeClr val="hlink"/>
              </a:solidFill>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01080522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29027" name="Rectangle 3"/>
          <p:cNvSpPr>
            <a:spLocks noGrp="1" noChangeArrowheads="1"/>
          </p:cNvSpPr>
          <p:nvPr>
            <p:ph type="subTitle" idx="1"/>
          </p:nvPr>
        </p:nvSpPr>
        <p:spPr>
          <a:xfrm>
            <a:off x="685800" y="1371600"/>
            <a:ext cx="7772400" cy="4876800"/>
          </a:xfrm>
        </p:spPr>
        <p:txBody>
          <a:bodyPr/>
          <a:lstStyle/>
          <a:p>
            <a:pPr algn="l">
              <a:lnSpc>
                <a:spcPct val="80000"/>
              </a:lnSpc>
            </a:pPr>
            <a:r>
              <a:rPr lang="es-AR" sz="1800" b="1" dirty="0" smtClean="0">
                <a:solidFill>
                  <a:srgbClr val="FFFF01"/>
                </a:solidFill>
                <a:effectLst>
                  <a:outerShdw blurRad="38100" dist="38100" dir="2700000" algn="tl">
                    <a:srgbClr val="000000">
                      <a:alpha val="43137"/>
                    </a:srgbClr>
                  </a:outerShdw>
                </a:effectLst>
              </a:rPr>
              <a:t>EXTENSIÓN DE LA JORNADA DE TRABAJO</a:t>
            </a:r>
          </a:p>
          <a:p>
            <a:pPr algn="l">
              <a:lnSpc>
                <a:spcPct val="80000"/>
              </a:lnSpc>
            </a:pPr>
            <a:r>
              <a:rPr lang="es-AR" sz="1800" b="1" dirty="0" smtClean="0">
                <a:solidFill>
                  <a:srgbClr val="00FF00"/>
                </a:solidFill>
                <a:effectLst>
                  <a:outerShdw blurRad="38100" dist="38100" dir="2700000" algn="tl">
                    <a:srgbClr val="000000">
                      <a:alpha val="43137"/>
                    </a:srgbClr>
                  </a:outerShdw>
                </a:effectLst>
              </a:rPr>
              <a:t>JORNADA REDUCIDA Y CONTRATO A TIEMPO PARCIAL</a:t>
            </a:r>
            <a:r>
              <a:rPr lang="en-US" sz="1800" dirty="0" smtClean="0">
                <a:solidFill>
                  <a:srgbClr val="00FF00"/>
                </a:solidFill>
                <a:effectLst>
                  <a:outerShdw blurRad="38100" dist="38100" dir="2700000" algn="tl">
                    <a:srgbClr val="000000">
                      <a:alpha val="43137"/>
                    </a:srgbClr>
                  </a:outerShdw>
                </a:effectLst>
              </a:rPr>
              <a:t> </a:t>
            </a:r>
          </a:p>
          <a:p>
            <a:pPr algn="l">
              <a:lnSpc>
                <a:spcPct val="80000"/>
              </a:lnSpc>
            </a:pPr>
            <a:r>
              <a:rPr lang="en-US" sz="1800" b="1" dirty="0" smtClean="0">
                <a:solidFill>
                  <a:srgbClr val="00FFCC"/>
                </a:solidFill>
                <a:effectLst>
                  <a:outerShdw blurRad="38100" dist="38100" dir="2700000" algn="tl">
                    <a:srgbClr val="000000">
                      <a:alpha val="43137"/>
                    </a:srgbClr>
                  </a:outerShdw>
                </a:effectLst>
              </a:rPr>
              <a:t>LEY DE CONTRATO DE TRABAJO – ART. 92 TER</a:t>
            </a:r>
          </a:p>
          <a:p>
            <a:pPr algn="l">
              <a:lnSpc>
                <a:spcPct val="90000"/>
              </a:lnSpc>
              <a:buFontTx/>
              <a:buNone/>
            </a:pPr>
            <a:endParaRPr lang="en-US" sz="1800" dirty="0">
              <a:effectLst>
                <a:outerShdw blurRad="38100" dist="38100" dir="2700000" algn="tl">
                  <a:srgbClr val="000000">
                    <a:alpha val="43137"/>
                  </a:srgbClr>
                </a:outerShdw>
              </a:effectLst>
            </a:endParaRPr>
          </a:p>
          <a:p>
            <a:pPr algn="l">
              <a:lnSpc>
                <a:spcPct val="90000"/>
              </a:lnSpc>
            </a:pPr>
            <a:r>
              <a:rPr lang="en-US" sz="1600" dirty="0">
                <a:effectLst>
                  <a:outerShdw blurRad="38100" dist="38100" dir="2700000" algn="tl">
                    <a:srgbClr val="000000">
                      <a:alpha val="43137"/>
                    </a:srgbClr>
                  </a:outerShdw>
                </a:effectLst>
              </a:rPr>
              <a:t>5. </a:t>
            </a:r>
            <a:r>
              <a:rPr lang="en-US" sz="1900" b="1" dirty="0">
                <a:solidFill>
                  <a:srgbClr val="FFCC00"/>
                </a:solidFill>
                <a:effectLst>
                  <a:outerShdw blurRad="38100" dist="38100" dir="2700000" algn="tl">
                    <a:srgbClr val="000000">
                      <a:alpha val="43137"/>
                    </a:srgbClr>
                  </a:outerShdw>
                </a:effectLst>
              </a:rPr>
              <a:t>Los </a:t>
            </a:r>
            <a:r>
              <a:rPr lang="en-US" sz="1900" b="1" dirty="0" err="1">
                <a:solidFill>
                  <a:srgbClr val="FFCC00"/>
                </a:solidFill>
                <a:effectLst>
                  <a:outerShdw blurRad="38100" dist="38100" dir="2700000" algn="tl">
                    <a:srgbClr val="000000">
                      <a:alpha val="43137"/>
                    </a:srgbClr>
                  </a:outerShdw>
                </a:effectLst>
              </a:rPr>
              <a:t>convenios</a:t>
            </a:r>
            <a:r>
              <a:rPr lang="en-US" sz="1900" b="1" dirty="0">
                <a:solidFill>
                  <a:srgbClr val="FFCC00"/>
                </a:solidFill>
                <a:effectLst>
                  <a:outerShdw blurRad="38100" dist="38100" dir="2700000" algn="tl">
                    <a:srgbClr val="000000">
                      <a:alpha val="43137"/>
                    </a:srgbClr>
                  </a:outerShdw>
                </a:effectLst>
              </a:rPr>
              <a:t> </a:t>
            </a:r>
            <a:r>
              <a:rPr lang="en-US" sz="1900" b="1" dirty="0" err="1">
                <a:solidFill>
                  <a:srgbClr val="FFCC00"/>
                </a:solidFill>
                <a:effectLst>
                  <a:outerShdw blurRad="38100" dist="38100" dir="2700000" algn="tl">
                    <a:srgbClr val="000000">
                      <a:alpha val="43137"/>
                    </a:srgbClr>
                  </a:outerShdw>
                </a:effectLst>
              </a:rPr>
              <a:t>colectivos</a:t>
            </a:r>
            <a:r>
              <a:rPr lang="en-US" sz="1900" b="1" dirty="0">
                <a:solidFill>
                  <a:srgbClr val="FFCC00"/>
                </a:solidFill>
                <a:effectLst>
                  <a:outerShdw blurRad="38100" dist="38100" dir="2700000" algn="tl">
                    <a:srgbClr val="000000">
                      <a:alpha val="43137"/>
                    </a:srgbClr>
                  </a:outerShdw>
                </a:effectLst>
              </a:rPr>
              <a:t> de </a:t>
            </a:r>
            <a:r>
              <a:rPr lang="en-US" sz="1900" b="1" dirty="0" err="1">
                <a:solidFill>
                  <a:srgbClr val="FFCC00"/>
                </a:solidFill>
                <a:effectLst>
                  <a:outerShdw blurRad="38100" dist="38100" dir="2700000" algn="tl">
                    <a:srgbClr val="000000">
                      <a:alpha val="43137"/>
                    </a:srgbClr>
                  </a:outerShdw>
                </a:effectLst>
              </a:rPr>
              <a:t>trabajo</a:t>
            </a:r>
            <a:r>
              <a:rPr lang="en-US" sz="1900" b="1" dirty="0">
                <a:solidFill>
                  <a:srgbClr val="FFCC00"/>
                </a:solidFill>
                <a:effectLst>
                  <a:outerShdw blurRad="38100" dist="38100" dir="2700000" algn="tl">
                    <a:srgbClr val="000000">
                      <a:alpha val="43137"/>
                    </a:srgbClr>
                  </a:outerShdw>
                </a:effectLst>
              </a:rPr>
              <a:t> </a:t>
            </a:r>
            <a:r>
              <a:rPr lang="en-US" sz="1900" b="1" dirty="0" err="1">
                <a:solidFill>
                  <a:srgbClr val="FFCC00"/>
                </a:solidFill>
                <a:effectLst>
                  <a:outerShdw blurRad="38100" dist="38100" dir="2700000" algn="tl">
                    <a:srgbClr val="000000">
                      <a:alpha val="43137"/>
                    </a:srgbClr>
                  </a:outerShdw>
                </a:effectLst>
              </a:rPr>
              <a:t>determinarán</a:t>
            </a:r>
            <a:r>
              <a:rPr lang="en-US" sz="1900" b="1" dirty="0">
                <a:solidFill>
                  <a:srgbClr val="FFCC00"/>
                </a:solidFill>
                <a:effectLst>
                  <a:outerShdw blurRad="38100" dist="38100" dir="2700000" algn="tl">
                    <a:srgbClr val="000000">
                      <a:alpha val="43137"/>
                    </a:srgbClr>
                  </a:outerShdw>
                </a:effectLst>
              </a:rPr>
              <a:t> el </a:t>
            </a:r>
            <a:r>
              <a:rPr lang="en-US" sz="1900" b="1" dirty="0" err="1">
                <a:solidFill>
                  <a:srgbClr val="FFCC00"/>
                </a:solidFill>
                <a:effectLst>
                  <a:outerShdw blurRad="38100" dist="38100" dir="2700000" algn="tl">
                    <a:srgbClr val="000000">
                      <a:alpha val="43137"/>
                    </a:srgbClr>
                  </a:outerShdw>
                </a:effectLst>
              </a:rPr>
              <a:t>porcentaje</a:t>
            </a:r>
            <a:r>
              <a:rPr lang="en-US" sz="1900" b="1" dirty="0">
                <a:solidFill>
                  <a:srgbClr val="FFCC00"/>
                </a:solidFill>
                <a:effectLst>
                  <a:outerShdw blurRad="38100" dist="38100" dir="2700000" algn="tl">
                    <a:srgbClr val="000000">
                      <a:alpha val="43137"/>
                    </a:srgbClr>
                  </a:outerShdw>
                </a:effectLst>
              </a:rPr>
              <a:t> </a:t>
            </a:r>
            <a:r>
              <a:rPr lang="en-US" sz="1900" b="1" dirty="0" err="1">
                <a:solidFill>
                  <a:srgbClr val="FFCC00"/>
                </a:solidFill>
                <a:effectLst>
                  <a:outerShdw blurRad="38100" dist="38100" dir="2700000" algn="tl">
                    <a:srgbClr val="000000">
                      <a:alpha val="43137"/>
                    </a:srgbClr>
                  </a:outerShdw>
                </a:effectLst>
              </a:rPr>
              <a:t>máximo</a:t>
            </a:r>
            <a:r>
              <a:rPr lang="en-US" sz="1900" b="1" dirty="0">
                <a:solidFill>
                  <a:srgbClr val="FFCC00"/>
                </a:solidFill>
                <a:effectLst>
                  <a:outerShdw blurRad="38100" dist="38100" dir="2700000" algn="tl">
                    <a:srgbClr val="000000">
                      <a:alpha val="43137"/>
                    </a:srgbClr>
                  </a:outerShdw>
                </a:effectLst>
              </a:rPr>
              <a:t> de </a:t>
            </a:r>
            <a:r>
              <a:rPr lang="en-US" sz="1900" b="1" dirty="0" err="1">
                <a:solidFill>
                  <a:srgbClr val="FFCC00"/>
                </a:solidFill>
                <a:effectLst>
                  <a:outerShdw blurRad="38100" dist="38100" dir="2700000" algn="tl">
                    <a:srgbClr val="000000">
                      <a:alpha val="43137"/>
                    </a:srgbClr>
                  </a:outerShdw>
                </a:effectLst>
              </a:rPr>
              <a:t>trabajadores</a:t>
            </a:r>
            <a:r>
              <a:rPr lang="en-US" sz="1900" b="1" dirty="0">
                <a:solidFill>
                  <a:srgbClr val="FFCC00"/>
                </a:solidFill>
                <a:effectLst>
                  <a:outerShdw blurRad="38100" dist="38100" dir="2700000" algn="tl">
                    <a:srgbClr val="000000">
                      <a:alpha val="43137"/>
                    </a:srgbClr>
                  </a:outerShdw>
                </a:effectLst>
              </a:rPr>
              <a:t> a </a:t>
            </a:r>
            <a:r>
              <a:rPr lang="en-US" sz="1900" b="1" dirty="0" err="1">
                <a:solidFill>
                  <a:srgbClr val="FFCC00"/>
                </a:solidFill>
                <a:effectLst>
                  <a:outerShdw blurRad="38100" dist="38100" dir="2700000" algn="tl">
                    <a:srgbClr val="000000">
                      <a:alpha val="43137"/>
                    </a:srgbClr>
                  </a:outerShdw>
                </a:effectLst>
              </a:rPr>
              <a:t>tiempo</a:t>
            </a:r>
            <a:r>
              <a:rPr lang="en-US" sz="1900" b="1" dirty="0">
                <a:solidFill>
                  <a:srgbClr val="FFCC00"/>
                </a:solidFill>
                <a:effectLst>
                  <a:outerShdw blurRad="38100" dist="38100" dir="2700000" algn="tl">
                    <a:srgbClr val="000000">
                      <a:alpha val="43137"/>
                    </a:srgbClr>
                  </a:outerShdw>
                </a:effectLst>
              </a:rPr>
              <a:t> </a:t>
            </a:r>
            <a:r>
              <a:rPr lang="en-US" sz="1900" b="1" dirty="0" err="1">
                <a:solidFill>
                  <a:srgbClr val="FFCC00"/>
                </a:solidFill>
                <a:effectLst>
                  <a:outerShdw blurRad="38100" dist="38100" dir="2700000" algn="tl">
                    <a:srgbClr val="000000">
                      <a:alpha val="43137"/>
                    </a:srgbClr>
                  </a:outerShdw>
                </a:effectLst>
              </a:rPr>
              <a:t>parcial</a:t>
            </a:r>
            <a:r>
              <a:rPr lang="en-US" sz="1900" b="1" dirty="0">
                <a:solidFill>
                  <a:srgbClr val="FFCC00"/>
                </a:solidFill>
                <a:effectLst>
                  <a:outerShdw blurRad="38100" dist="38100" dir="2700000" algn="tl">
                    <a:srgbClr val="000000">
                      <a:alpha val="43137"/>
                    </a:srgbClr>
                  </a:outerShdw>
                </a:effectLst>
              </a:rPr>
              <a:t> </a:t>
            </a:r>
            <a:r>
              <a:rPr lang="en-US" sz="1900" b="1" dirty="0" err="1">
                <a:solidFill>
                  <a:srgbClr val="FFCC00"/>
                </a:solidFill>
                <a:effectLst>
                  <a:outerShdw blurRad="38100" dist="38100" dir="2700000" algn="tl">
                    <a:srgbClr val="000000">
                      <a:alpha val="43137"/>
                    </a:srgbClr>
                  </a:outerShdw>
                </a:effectLst>
              </a:rPr>
              <a:t>que</a:t>
            </a:r>
            <a:r>
              <a:rPr lang="en-US" sz="1900" b="1" dirty="0">
                <a:solidFill>
                  <a:srgbClr val="FFCC00"/>
                </a:solidFill>
                <a:effectLst>
                  <a:outerShdw blurRad="38100" dist="38100" dir="2700000" algn="tl">
                    <a:srgbClr val="000000">
                      <a:alpha val="43137"/>
                    </a:srgbClr>
                  </a:outerShdw>
                </a:effectLst>
              </a:rPr>
              <a:t> en </a:t>
            </a:r>
            <a:r>
              <a:rPr lang="en-US" sz="1900" b="1" dirty="0" err="1">
                <a:solidFill>
                  <a:srgbClr val="FFCC00"/>
                </a:solidFill>
                <a:effectLst>
                  <a:outerShdw blurRad="38100" dist="38100" dir="2700000" algn="tl">
                    <a:srgbClr val="000000">
                      <a:alpha val="43137"/>
                    </a:srgbClr>
                  </a:outerShdw>
                </a:effectLst>
              </a:rPr>
              <a:t>cada</a:t>
            </a:r>
            <a:r>
              <a:rPr lang="en-US" sz="1900" b="1" dirty="0">
                <a:solidFill>
                  <a:srgbClr val="FFCC00"/>
                </a:solidFill>
                <a:effectLst>
                  <a:outerShdw blurRad="38100" dist="38100" dir="2700000" algn="tl">
                    <a:srgbClr val="000000">
                      <a:alpha val="43137"/>
                    </a:srgbClr>
                  </a:outerShdw>
                </a:effectLst>
              </a:rPr>
              <a:t> </a:t>
            </a:r>
            <a:r>
              <a:rPr lang="en-US" sz="1900" b="1" dirty="0" err="1">
                <a:solidFill>
                  <a:srgbClr val="FFCC00"/>
                </a:solidFill>
                <a:effectLst>
                  <a:outerShdw blurRad="38100" dist="38100" dir="2700000" algn="tl">
                    <a:srgbClr val="000000">
                      <a:alpha val="43137"/>
                    </a:srgbClr>
                  </a:outerShdw>
                </a:effectLst>
              </a:rPr>
              <a:t>establecimiento</a:t>
            </a:r>
            <a:r>
              <a:rPr lang="en-US" sz="1900" b="1" dirty="0">
                <a:solidFill>
                  <a:srgbClr val="FFCC00"/>
                </a:solidFill>
                <a:effectLst>
                  <a:outerShdw blurRad="38100" dist="38100" dir="2700000" algn="tl">
                    <a:srgbClr val="000000">
                      <a:alpha val="43137"/>
                    </a:srgbClr>
                  </a:outerShdw>
                </a:effectLst>
              </a:rPr>
              <a:t> se </a:t>
            </a:r>
            <a:r>
              <a:rPr lang="en-US" sz="1900" b="1" dirty="0" err="1">
                <a:solidFill>
                  <a:srgbClr val="FFCC00"/>
                </a:solidFill>
                <a:effectLst>
                  <a:outerShdw blurRad="38100" dist="38100" dir="2700000" algn="tl">
                    <a:srgbClr val="000000">
                      <a:alpha val="43137"/>
                    </a:srgbClr>
                  </a:outerShdw>
                </a:effectLst>
              </a:rPr>
              <a:t>desempeñarán</a:t>
            </a:r>
            <a:r>
              <a:rPr lang="en-US" sz="1900" b="1" dirty="0">
                <a:solidFill>
                  <a:srgbClr val="FFCC00"/>
                </a:solidFill>
                <a:effectLst>
                  <a:outerShdw blurRad="38100" dist="38100" dir="2700000" algn="tl">
                    <a:srgbClr val="000000">
                      <a:alpha val="43137"/>
                    </a:srgbClr>
                  </a:outerShdw>
                </a:effectLst>
              </a:rPr>
              <a:t> </a:t>
            </a:r>
            <a:r>
              <a:rPr lang="en-US" sz="1900" b="1" dirty="0" err="1">
                <a:solidFill>
                  <a:srgbClr val="FFCC00"/>
                </a:solidFill>
                <a:effectLst>
                  <a:outerShdw blurRad="38100" dist="38100" dir="2700000" algn="tl">
                    <a:srgbClr val="000000">
                      <a:alpha val="43137"/>
                    </a:srgbClr>
                  </a:outerShdw>
                </a:effectLst>
              </a:rPr>
              <a:t>bajo</a:t>
            </a:r>
            <a:r>
              <a:rPr lang="en-US" sz="1900" b="1" dirty="0">
                <a:solidFill>
                  <a:srgbClr val="FFCC00"/>
                </a:solidFill>
                <a:effectLst>
                  <a:outerShdw blurRad="38100" dist="38100" dir="2700000" algn="tl">
                    <a:srgbClr val="000000">
                      <a:alpha val="43137"/>
                    </a:srgbClr>
                  </a:outerShdw>
                </a:effectLst>
              </a:rPr>
              <a:t> </a:t>
            </a:r>
            <a:r>
              <a:rPr lang="en-US" sz="1900" b="1" dirty="0" err="1">
                <a:solidFill>
                  <a:srgbClr val="FFCC00"/>
                </a:solidFill>
                <a:effectLst>
                  <a:outerShdw blurRad="38100" dist="38100" dir="2700000" algn="tl">
                    <a:srgbClr val="000000">
                      <a:alpha val="43137"/>
                    </a:srgbClr>
                  </a:outerShdw>
                </a:effectLst>
              </a:rPr>
              <a:t>esta</a:t>
            </a:r>
            <a:r>
              <a:rPr lang="en-US" sz="1900" b="1" dirty="0">
                <a:solidFill>
                  <a:srgbClr val="FFCC00"/>
                </a:solidFill>
                <a:effectLst>
                  <a:outerShdw blurRad="38100" dist="38100" dir="2700000" algn="tl">
                    <a:srgbClr val="000000">
                      <a:alpha val="43137"/>
                    </a:srgbClr>
                  </a:outerShdw>
                </a:effectLst>
              </a:rPr>
              <a:t> </a:t>
            </a:r>
            <a:r>
              <a:rPr lang="en-US" sz="1900" b="1" dirty="0" err="1">
                <a:solidFill>
                  <a:srgbClr val="FFCC00"/>
                </a:solidFill>
                <a:effectLst>
                  <a:outerShdw blurRad="38100" dist="38100" dir="2700000" algn="tl">
                    <a:srgbClr val="000000">
                      <a:alpha val="43137"/>
                    </a:srgbClr>
                  </a:outerShdw>
                </a:effectLst>
              </a:rPr>
              <a:t>modalidad</a:t>
            </a:r>
            <a:r>
              <a:rPr lang="en-US" sz="1900" b="1" dirty="0">
                <a:solidFill>
                  <a:srgbClr val="FFCC00"/>
                </a:solidFill>
                <a:effectLst>
                  <a:outerShdw blurRad="38100" dist="38100" dir="2700000" algn="tl">
                    <a:srgbClr val="000000">
                      <a:alpha val="43137"/>
                    </a:srgbClr>
                  </a:outerShdw>
                </a:effectLst>
              </a:rPr>
              <a:t> contractual.</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Asimismo</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podrán</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establecer</a:t>
            </a:r>
            <a:r>
              <a:rPr lang="en-US" sz="1900" dirty="0">
                <a:effectLst>
                  <a:outerShdw blurRad="38100" dist="38100" dir="2700000" algn="tl">
                    <a:srgbClr val="000000">
                      <a:alpha val="43137"/>
                    </a:srgbClr>
                  </a:outerShdw>
                </a:effectLst>
              </a:rPr>
              <a:t> la </a:t>
            </a:r>
            <a:r>
              <a:rPr lang="en-US" sz="1900" dirty="0" err="1">
                <a:effectLst>
                  <a:outerShdw blurRad="38100" dist="38100" dir="2700000" algn="tl">
                    <a:srgbClr val="000000">
                      <a:alpha val="43137"/>
                    </a:srgbClr>
                  </a:outerShdw>
                </a:effectLst>
              </a:rPr>
              <a:t>prioridad</a:t>
            </a:r>
            <a:r>
              <a:rPr lang="en-US" sz="1900" dirty="0">
                <a:effectLst>
                  <a:outerShdw blurRad="38100" dist="38100" dir="2700000" algn="tl">
                    <a:srgbClr val="000000">
                      <a:alpha val="43137"/>
                    </a:srgbClr>
                  </a:outerShdw>
                </a:effectLst>
              </a:rPr>
              <a:t> de los </a:t>
            </a:r>
            <a:r>
              <a:rPr lang="en-US" sz="1900" dirty="0" err="1">
                <a:effectLst>
                  <a:outerShdw blurRad="38100" dist="38100" dir="2700000" algn="tl">
                    <a:srgbClr val="000000">
                      <a:alpha val="43137"/>
                    </a:srgbClr>
                  </a:outerShdw>
                </a:effectLst>
              </a:rPr>
              <a:t>mismos</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para</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ocupar</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las</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vacantes</a:t>
            </a:r>
            <a:r>
              <a:rPr lang="en-US" sz="1900" dirty="0">
                <a:effectLst>
                  <a:outerShdw blurRad="38100" dist="38100" dir="2700000" algn="tl">
                    <a:srgbClr val="000000">
                      <a:alpha val="43137"/>
                    </a:srgbClr>
                  </a:outerShdw>
                </a:effectLst>
              </a:rPr>
              <a:t> a </a:t>
            </a:r>
            <a:r>
              <a:rPr lang="en-US" sz="1900" dirty="0" err="1">
                <a:effectLst>
                  <a:outerShdw blurRad="38100" dist="38100" dir="2700000" algn="tl">
                    <a:srgbClr val="000000">
                      <a:alpha val="43137"/>
                    </a:srgbClr>
                  </a:outerShdw>
                </a:effectLst>
              </a:rPr>
              <a:t>tiempo</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completo</a:t>
            </a:r>
            <a:r>
              <a:rPr lang="en-US" sz="1900" dirty="0">
                <a:effectLst>
                  <a:outerShdw blurRad="38100" dist="38100" dir="2700000" algn="tl">
                    <a:srgbClr val="000000">
                      <a:alpha val="43137"/>
                    </a:srgbClr>
                  </a:outerShdw>
                </a:effectLst>
              </a:rPr>
              <a:t> </a:t>
            </a:r>
            <a:r>
              <a:rPr lang="en-US" sz="1900" dirty="0" err="1">
                <a:effectLst>
                  <a:outerShdw blurRad="38100" dist="38100" dir="2700000" algn="tl">
                    <a:srgbClr val="000000">
                      <a:alpha val="43137"/>
                    </a:srgbClr>
                  </a:outerShdw>
                </a:effectLst>
              </a:rPr>
              <a:t>que</a:t>
            </a:r>
            <a:r>
              <a:rPr lang="en-US" sz="1900" dirty="0">
                <a:effectLst>
                  <a:outerShdw blurRad="38100" dist="38100" dir="2700000" algn="tl">
                    <a:srgbClr val="000000">
                      <a:alpha val="43137"/>
                    </a:srgbClr>
                  </a:outerShdw>
                </a:effectLst>
              </a:rPr>
              <a:t> se </a:t>
            </a:r>
            <a:r>
              <a:rPr lang="en-US" sz="1900" dirty="0" err="1">
                <a:effectLst>
                  <a:outerShdw blurRad="38100" dist="38100" dir="2700000" algn="tl">
                    <a:srgbClr val="000000">
                      <a:alpha val="43137"/>
                    </a:srgbClr>
                  </a:outerShdw>
                </a:effectLst>
              </a:rPr>
              <a:t>produjeren</a:t>
            </a:r>
            <a:r>
              <a:rPr lang="en-US" sz="1900" dirty="0">
                <a:effectLst>
                  <a:outerShdw blurRad="38100" dist="38100" dir="2700000" algn="tl">
                    <a:srgbClr val="000000">
                      <a:alpha val="43137"/>
                    </a:srgbClr>
                  </a:outerShdw>
                </a:effectLst>
              </a:rPr>
              <a:t> en la </a:t>
            </a:r>
            <a:r>
              <a:rPr lang="en-US" sz="1900" dirty="0" err="1">
                <a:effectLst>
                  <a:outerShdw blurRad="38100" dist="38100" dir="2700000" algn="tl">
                    <a:srgbClr val="000000">
                      <a:alpha val="43137"/>
                    </a:srgbClr>
                  </a:outerShdw>
                </a:effectLst>
              </a:rPr>
              <a:t>empresa</a:t>
            </a:r>
            <a:r>
              <a:rPr lang="en-US" sz="1900" dirty="0">
                <a:effectLst>
                  <a:outerShdw blurRad="38100" dist="38100" dir="2700000" algn="tl">
                    <a:srgbClr val="000000">
                      <a:alpha val="43137"/>
                    </a:srgbClr>
                  </a:outerShdw>
                </a:effectLst>
              </a:rPr>
              <a:t>. </a:t>
            </a:r>
          </a:p>
          <a:p>
            <a:pPr algn="l">
              <a:lnSpc>
                <a:spcPct val="90000"/>
              </a:lnSpc>
            </a:pPr>
            <a:endParaRPr lang="es-AR" sz="19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69216671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69635"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DISTRIBUCIÓN DESIGUAL DE LAS HORAS DE TRABAJO</a:t>
            </a:r>
          </a:p>
          <a:p>
            <a:pPr algn="l">
              <a:buFontTx/>
              <a:buNone/>
            </a:pPr>
            <a:endParaRPr lang="es-AR" sz="1800" b="1" dirty="0">
              <a:effectLst>
                <a:outerShdw blurRad="38100" dist="38100" dir="2700000" algn="tl">
                  <a:srgbClr val="000000">
                    <a:alpha val="43137"/>
                  </a:srgbClr>
                </a:outerShdw>
              </a:effectLst>
            </a:endParaRPr>
          </a:p>
          <a:p>
            <a:pPr algn="l">
              <a:buFontTx/>
              <a:buNone/>
            </a:pPr>
            <a:r>
              <a:rPr lang="es-AR" sz="1900" b="1" dirty="0">
                <a:solidFill>
                  <a:srgbClr val="00FFCC"/>
                </a:solidFill>
                <a:effectLst>
                  <a:outerShdw blurRad="38100" dist="38100" dir="2700000" algn="tl">
                    <a:srgbClr val="000000">
                      <a:alpha val="43137"/>
                    </a:srgbClr>
                  </a:outerShdw>
                </a:effectLst>
              </a:rPr>
              <a:t>Art. 197 – LCT: </a:t>
            </a:r>
            <a:r>
              <a:rPr lang="es-AR" sz="1900" dirty="0">
                <a:effectLst>
                  <a:outerShdw blurRad="38100" dist="38100" dir="2700000" algn="tl">
                    <a:srgbClr val="000000">
                      <a:alpha val="43137"/>
                    </a:srgbClr>
                  </a:outerShdw>
                </a:effectLst>
              </a:rPr>
              <a:t>“ (…) La distribución de las horas de trabajo será facultad privativa del empleador y la diagramación de los horarios, sea por el sistema de turnos fijos o bajo el sistema rotativo del trabajo por equipos</a:t>
            </a:r>
            <a:r>
              <a:rPr lang="es-AR" sz="1900" dirty="0">
                <a:solidFill>
                  <a:srgbClr val="FFFF01"/>
                </a:solidFill>
                <a:effectLst>
                  <a:outerShdw blurRad="38100" dist="38100" dir="2700000" algn="tl">
                    <a:srgbClr val="000000">
                      <a:alpha val="43137"/>
                    </a:srgbClr>
                  </a:outerShdw>
                </a:effectLst>
              </a:rPr>
              <a:t> </a:t>
            </a:r>
            <a:r>
              <a:rPr lang="es-AR" sz="1900" u="sng" dirty="0">
                <a:solidFill>
                  <a:srgbClr val="FFFF01"/>
                </a:solidFill>
                <a:effectLst>
                  <a:outerShdw blurRad="38100" dist="38100" dir="2700000" algn="tl">
                    <a:srgbClr val="000000">
                      <a:alpha val="43137"/>
                    </a:srgbClr>
                  </a:outerShdw>
                </a:effectLst>
              </a:rPr>
              <a:t>no estará sujeta a la previa autorización administrativa</a:t>
            </a:r>
            <a:r>
              <a:rPr lang="es-AR" sz="1900" dirty="0">
                <a:effectLst>
                  <a:outerShdw blurRad="38100" dist="38100" dir="2700000" algn="tl">
                    <a:srgbClr val="000000">
                      <a:alpha val="43137"/>
                    </a:srgbClr>
                  </a:outerShdw>
                </a:effectLst>
              </a:rPr>
              <a:t>, pero aquél deberá hacerlos conocer mediante anuncios colocados en lugares visibles del establecimiento para conocimiento público de los trabajadores (…)”.</a:t>
            </a:r>
          </a:p>
          <a:p>
            <a:pPr algn="l">
              <a:buFontTx/>
              <a:buNone/>
            </a:pPr>
            <a:endParaRPr lang="es-AR" sz="1900" dirty="0"/>
          </a:p>
          <a:p>
            <a:pPr algn="l">
              <a:buFontTx/>
              <a:buNone/>
            </a:pPr>
            <a:endParaRPr lang="es-AR" sz="1600" dirty="0"/>
          </a:p>
          <a:p>
            <a:pPr algn="l">
              <a:buFontTx/>
              <a:buNone/>
            </a:pPr>
            <a:endParaRPr lang="es-AR" sz="1600" dirty="0"/>
          </a:p>
          <a:p>
            <a:pPr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8306499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05475" name="Rectangle 3"/>
          <p:cNvSpPr>
            <a:spLocks noGrp="1" noChangeArrowheads="1"/>
          </p:cNvSpPr>
          <p:nvPr>
            <p:ph type="subTitle" idx="1"/>
          </p:nvPr>
        </p:nvSpPr>
        <p:spPr>
          <a:xfrm>
            <a:off x="685800" y="1371600"/>
            <a:ext cx="7772400" cy="4876800"/>
          </a:xfrm>
        </p:spPr>
        <p:txBody>
          <a:bodyPr/>
          <a:lstStyle/>
          <a:p>
            <a:pPr algn="l"/>
            <a:r>
              <a:rPr lang="es-AR" sz="1800" b="1" dirty="0" smtClean="0">
                <a:solidFill>
                  <a:srgbClr val="FFFF00"/>
                </a:solidFill>
                <a:effectLst>
                  <a:outerShdw blurRad="38100" dist="38100" dir="2700000" algn="tl">
                    <a:srgbClr val="000000">
                      <a:alpha val="43137"/>
                    </a:srgbClr>
                  </a:outerShdw>
                </a:effectLst>
              </a:rPr>
              <a:t>EXTENSIÓN DE LA JORNADA DE TRABAJO</a:t>
            </a:r>
          </a:p>
          <a:p>
            <a:pPr algn="l"/>
            <a:r>
              <a:rPr lang="es-AR" sz="1800" b="1" dirty="0" smtClean="0">
                <a:solidFill>
                  <a:srgbClr val="00FF00"/>
                </a:solidFill>
                <a:effectLst>
                  <a:outerShdw blurRad="38100" dist="38100" dir="2700000" algn="tl">
                    <a:srgbClr val="000000">
                      <a:alpha val="43137"/>
                    </a:srgbClr>
                  </a:outerShdw>
                </a:effectLst>
              </a:rPr>
              <a:t>DISTRIBUCIÓN DESIGUAL DE LAS HORAS DE TRABAJO</a:t>
            </a:r>
          </a:p>
          <a:p>
            <a:pPr algn="l">
              <a:buFontTx/>
              <a:buNone/>
            </a:pPr>
            <a:endParaRPr lang="es-AR" sz="1800" b="1" dirty="0">
              <a:effectLst>
                <a:outerShdw blurRad="38100" dist="38100" dir="2700000" algn="tl">
                  <a:srgbClr val="000000">
                    <a:alpha val="43137"/>
                  </a:srgbClr>
                </a:outerShdw>
              </a:effectLst>
            </a:endParaRPr>
          </a:p>
          <a:p>
            <a:pPr algn="l">
              <a:buFontTx/>
              <a:buNone/>
            </a:pPr>
            <a:r>
              <a:rPr lang="es-AR" sz="1800" b="1" u="sng" dirty="0">
                <a:solidFill>
                  <a:srgbClr val="FF9900"/>
                </a:solidFill>
                <a:effectLst>
                  <a:outerShdw blurRad="38100" dist="38100" dir="2700000" algn="tl">
                    <a:srgbClr val="000000">
                      <a:alpha val="43137"/>
                    </a:srgbClr>
                  </a:outerShdw>
                </a:effectLst>
              </a:rPr>
              <a:t>Decreto 16115/1933 – reglamentario de la Ley 11544</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b="1" dirty="0">
                <a:solidFill>
                  <a:srgbClr val="00FFCC"/>
                </a:solidFill>
                <a:effectLst>
                  <a:outerShdw blurRad="38100" dist="38100" dir="2700000" algn="tl">
                    <a:srgbClr val="000000">
                      <a:alpha val="43137"/>
                    </a:srgbClr>
                  </a:outerShdw>
                </a:effectLst>
              </a:rPr>
              <a:t>Art. 1, inciso b): </a:t>
            </a:r>
            <a:r>
              <a:rPr lang="es-AR" sz="1600" dirty="0">
                <a:effectLst>
                  <a:outerShdw blurRad="38100" dist="38100" dir="2700000" algn="tl">
                    <a:srgbClr val="000000">
                      <a:alpha val="43137"/>
                    </a:srgbClr>
                  </a:outerShdw>
                </a:effectLst>
              </a:rPr>
              <a:t>Establece la “… distribución desigual entre los días laborales de las 48 horas de trabajo semanales, </a:t>
            </a:r>
            <a:r>
              <a:rPr lang="es-AR" sz="1600" u="sng" dirty="0">
                <a:solidFill>
                  <a:srgbClr val="FFFF00"/>
                </a:solidFill>
                <a:effectLst>
                  <a:outerShdw blurRad="38100" dist="38100" dir="2700000" algn="tl">
                    <a:srgbClr val="000000">
                      <a:alpha val="43137"/>
                    </a:srgbClr>
                  </a:outerShdw>
                </a:effectLst>
              </a:rPr>
              <a:t>cuando la duración del trabajo de uno o varios días sea inferior a 8 horas</a:t>
            </a:r>
            <a:r>
              <a:rPr lang="es-AR" sz="1600" dirty="0">
                <a:solidFill>
                  <a:srgbClr val="FFFF00"/>
                </a:solidFill>
                <a:effectLst>
                  <a:outerShdw blurRad="38100" dist="38100" dir="2700000" algn="tl">
                    <a:srgbClr val="000000">
                      <a:alpha val="43137"/>
                    </a:srgbClr>
                  </a:outerShdw>
                </a:effectLst>
              </a:rPr>
              <a:t>.</a:t>
            </a:r>
          </a:p>
          <a:p>
            <a:pPr algn="l">
              <a:buFontTx/>
              <a:buNone/>
            </a:pPr>
            <a:r>
              <a:rPr lang="es-AR" sz="1600" dirty="0">
                <a:effectLst>
                  <a:outerShdw blurRad="38100" dist="38100" dir="2700000" algn="tl">
                    <a:srgbClr val="000000">
                      <a:alpha val="43137"/>
                    </a:srgbClr>
                  </a:outerShdw>
                </a:effectLst>
              </a:rPr>
              <a:t>El exceso de tiempo previsto en el presente párrafo, </a:t>
            </a:r>
            <a:r>
              <a:rPr lang="es-AR" sz="1600" u="sng" dirty="0">
                <a:solidFill>
                  <a:srgbClr val="FFFF00"/>
                </a:solidFill>
                <a:effectLst>
                  <a:outerShdw blurRad="38100" dist="38100" dir="2700000" algn="tl">
                    <a:srgbClr val="000000">
                      <a:alpha val="43137"/>
                    </a:srgbClr>
                  </a:outerShdw>
                </a:effectLst>
              </a:rPr>
              <a:t>no podrá ser superior en una hora diaria y las tareas del sábado deberán terminarse a las 13 horas</a:t>
            </a:r>
            <a:r>
              <a:rPr lang="es-AR" sz="1600" dirty="0">
                <a:effectLst>
                  <a:outerShdw blurRad="38100" dist="38100" dir="2700000" algn="tl">
                    <a:srgbClr val="000000">
                      <a:alpha val="43137"/>
                    </a:srgbClr>
                  </a:outerShdw>
                </a:effectLst>
              </a:rPr>
              <a:t>, salvo los casos exceptuados por los decretos reglamentarios de la ley 11640.</a:t>
            </a:r>
          </a:p>
          <a:p>
            <a:pPr algn="l">
              <a:buFontTx/>
              <a:buNone/>
            </a:pPr>
            <a:endParaRPr lang="es-AR" sz="1600" dirty="0"/>
          </a:p>
          <a:p>
            <a:pPr algn="l">
              <a:buFontTx/>
              <a:buNone/>
            </a:pPr>
            <a:endParaRPr lang="es-AR" sz="1600" dirty="0"/>
          </a:p>
          <a:p>
            <a:pPr algn="l">
              <a:buFontTx/>
              <a:buNone/>
            </a:pPr>
            <a:endParaRPr lang="es-AR" sz="1600" dirty="0"/>
          </a:p>
          <a:p>
            <a:pPr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77549812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70659" name="Rectangle 3"/>
          <p:cNvSpPr>
            <a:spLocks noGrp="1" noChangeArrowheads="1"/>
          </p:cNvSpPr>
          <p:nvPr>
            <p:ph type="subTitle" idx="1"/>
          </p:nvPr>
        </p:nvSpPr>
        <p:spPr>
          <a:xfrm>
            <a:off x="685800" y="1371600"/>
            <a:ext cx="7772400" cy="4876800"/>
          </a:xfrm>
        </p:spPr>
        <p:txBody>
          <a:bodyPr/>
          <a:lstStyle/>
          <a:p>
            <a:pPr algn="l"/>
            <a:r>
              <a:rPr lang="es-AR" sz="1800" b="1" dirty="0" smtClean="0">
                <a:solidFill>
                  <a:srgbClr val="FFFF00"/>
                </a:solidFill>
              </a:rPr>
              <a:t>EXTENSIÓN DE LA JORNADA DE TRABAJO</a:t>
            </a:r>
          </a:p>
          <a:p>
            <a:pPr algn="l"/>
            <a:r>
              <a:rPr lang="es-AR" sz="1800" b="1" dirty="0" smtClean="0">
                <a:solidFill>
                  <a:srgbClr val="00FF00"/>
                </a:solidFill>
              </a:rPr>
              <a:t>DISTRIBUCIÓN DESIGUAL DE LAS HORAS DE TRABAJO</a:t>
            </a:r>
          </a:p>
          <a:p>
            <a:pPr algn="l">
              <a:buFontTx/>
              <a:buNone/>
            </a:pPr>
            <a:endParaRPr lang="es-AR" sz="1800" b="1" dirty="0"/>
          </a:p>
          <a:p>
            <a:pPr algn="l">
              <a:buFontTx/>
              <a:buNone/>
            </a:pPr>
            <a:r>
              <a:rPr lang="es-AR" sz="2000" b="1" dirty="0">
                <a:solidFill>
                  <a:srgbClr val="00FFCC"/>
                </a:solidFill>
              </a:rPr>
              <a:t>Art. 197 – LCT: </a:t>
            </a:r>
            <a:r>
              <a:rPr lang="es-AR" sz="2000" dirty="0"/>
              <a:t>“ (…)  Entre el cese de una jornada y el comienzo de la otra deberá mediar una pausa no inferior a doce horas”.</a:t>
            </a:r>
          </a:p>
          <a:p>
            <a:pPr algn="l">
              <a:buFontTx/>
              <a:buNone/>
            </a:pPr>
            <a:endParaRPr lang="es-AR" sz="2000" dirty="0"/>
          </a:p>
          <a:p>
            <a:pPr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30633270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92163" name="Rectangle 3"/>
          <p:cNvSpPr>
            <a:spLocks noGrp="1" noChangeArrowheads="1"/>
          </p:cNvSpPr>
          <p:nvPr>
            <p:ph type="subTitle" idx="1"/>
          </p:nvPr>
        </p:nvSpPr>
        <p:spPr>
          <a:xfrm>
            <a:off x="685800" y="1371600"/>
            <a:ext cx="7772400" cy="4876800"/>
          </a:xfrm>
        </p:spPr>
        <p:txBody>
          <a:bodyPr/>
          <a:lstStyle/>
          <a:p>
            <a:pPr algn="l">
              <a:lnSpc>
                <a:spcPct val="90000"/>
              </a:lnSpc>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lnSpc>
                <a:spcPct val="90000"/>
              </a:lnSpc>
              <a:buFontTx/>
              <a:buNone/>
            </a:pPr>
            <a:r>
              <a:rPr lang="es-AR" sz="1800" b="1" dirty="0">
                <a:solidFill>
                  <a:srgbClr val="00FF00"/>
                </a:solidFill>
                <a:effectLst>
                  <a:outerShdw blurRad="38100" dist="38100" dir="2700000" algn="tl">
                    <a:srgbClr val="000000">
                      <a:alpha val="43137"/>
                    </a:srgbClr>
                  </a:outerShdw>
                </a:effectLst>
              </a:rPr>
              <a:t>PAUSAS DURANTE LA JORNADA</a:t>
            </a:r>
          </a:p>
          <a:p>
            <a:pPr algn="l">
              <a:lnSpc>
                <a:spcPct val="90000"/>
              </a:lnSpc>
              <a:buFontTx/>
              <a:buNone/>
            </a:pPr>
            <a:endParaRPr lang="es-AR" sz="1800" b="1" dirty="0">
              <a:effectLst>
                <a:outerShdw blurRad="38100" dist="38100" dir="2700000" algn="tl">
                  <a:srgbClr val="000000">
                    <a:alpha val="43137"/>
                  </a:srgbClr>
                </a:outerShdw>
              </a:effectLst>
            </a:endParaRPr>
          </a:p>
          <a:p>
            <a:pPr algn="l">
              <a:lnSpc>
                <a:spcPct val="90000"/>
              </a:lnSpc>
              <a:buFontTx/>
              <a:buNone/>
            </a:pPr>
            <a:r>
              <a:rPr lang="es-AR" sz="2000" b="1" u="sng" dirty="0">
                <a:solidFill>
                  <a:srgbClr val="FFCC00"/>
                </a:solidFill>
                <a:effectLst>
                  <a:outerShdw blurRad="38100" dist="38100" dir="2700000" algn="tl">
                    <a:srgbClr val="000000">
                      <a:alpha val="43137"/>
                    </a:srgbClr>
                  </a:outerShdw>
                </a:effectLst>
              </a:rPr>
              <a:t>Pausa para almorzar</a:t>
            </a:r>
          </a:p>
          <a:p>
            <a:pPr algn="l">
              <a:lnSpc>
                <a:spcPct val="90000"/>
              </a:lnSpc>
              <a:buFontTx/>
              <a:buNone/>
            </a:pPr>
            <a:r>
              <a:rPr lang="es-AR" sz="1600" dirty="0" smtClean="0">
                <a:effectLst>
                  <a:outerShdw blurRad="38100" dist="38100" dir="2700000" algn="tl">
                    <a:srgbClr val="000000">
                      <a:alpha val="43137"/>
                    </a:srgbClr>
                  </a:outerShdw>
                </a:effectLst>
              </a:rPr>
              <a:t>¿</a:t>
            </a:r>
            <a:r>
              <a:rPr lang="es-AR" sz="1600" dirty="0">
                <a:effectLst>
                  <a:outerShdw blurRad="38100" dist="38100" dir="2700000" algn="tl">
                    <a:srgbClr val="000000">
                      <a:alpha val="43137"/>
                    </a:srgbClr>
                  </a:outerShdw>
                </a:effectLst>
              </a:rPr>
              <a:t>La pausa para almorzar se considera tiempo de servicio?</a:t>
            </a:r>
          </a:p>
          <a:p>
            <a:pPr algn="l">
              <a:lnSpc>
                <a:spcPct val="90000"/>
              </a:lnSpc>
              <a:buFontTx/>
              <a:buNone/>
            </a:pPr>
            <a:endParaRPr lang="es-AR" sz="1600" dirty="0">
              <a:effectLst>
                <a:outerShdw blurRad="38100" dist="38100" dir="2700000" algn="tl">
                  <a:srgbClr val="000000">
                    <a:alpha val="43137"/>
                  </a:srgbClr>
                </a:outerShdw>
              </a:effectLst>
            </a:endParaRPr>
          </a:p>
          <a:p>
            <a:pPr algn="l">
              <a:lnSpc>
                <a:spcPct val="90000"/>
              </a:lnSpc>
              <a:buFontTx/>
              <a:buNone/>
            </a:pPr>
            <a:r>
              <a:rPr lang="es-AR" sz="2000" b="1" u="sng" dirty="0">
                <a:solidFill>
                  <a:srgbClr val="FFCC00"/>
                </a:solidFill>
                <a:effectLst>
                  <a:outerShdw blurRad="38100" dist="38100" dir="2700000" algn="tl">
                    <a:srgbClr val="000000">
                      <a:alpha val="43137"/>
                    </a:srgbClr>
                  </a:outerShdw>
                </a:effectLst>
              </a:rPr>
              <a:t>Mujeres y menores</a:t>
            </a:r>
          </a:p>
          <a:p>
            <a:pPr algn="l">
              <a:lnSpc>
                <a:spcPct val="90000"/>
              </a:lnSpc>
              <a:buFontTx/>
              <a:buNone/>
            </a:pPr>
            <a:r>
              <a:rPr lang="es-AR" sz="1600" b="1" dirty="0">
                <a:solidFill>
                  <a:srgbClr val="00FFCC"/>
                </a:solidFill>
                <a:effectLst>
                  <a:outerShdw blurRad="38100" dist="38100" dir="2700000" algn="tl">
                    <a:srgbClr val="000000">
                      <a:alpha val="43137"/>
                    </a:srgbClr>
                  </a:outerShdw>
                </a:effectLst>
              </a:rPr>
              <a:t>Art. 174 – LCT: </a:t>
            </a:r>
            <a:r>
              <a:rPr lang="es-AR" sz="1600" dirty="0">
                <a:effectLst>
                  <a:outerShdw blurRad="38100" dist="38100" dir="2700000" algn="tl">
                    <a:srgbClr val="000000">
                      <a:alpha val="43137"/>
                    </a:srgbClr>
                  </a:outerShdw>
                </a:effectLst>
              </a:rPr>
              <a:t>“Las mujeres que trabajen en horas de la mañana y de la tarde dispondrán de un descanso de </a:t>
            </a:r>
            <a:r>
              <a:rPr lang="es-AR" sz="1600" u="sng" dirty="0">
                <a:solidFill>
                  <a:schemeClr val="hlink"/>
                </a:solidFill>
                <a:effectLst>
                  <a:outerShdw blurRad="38100" dist="38100" dir="2700000" algn="tl">
                    <a:srgbClr val="000000">
                      <a:alpha val="43137"/>
                    </a:srgbClr>
                  </a:outerShdw>
                </a:effectLst>
              </a:rPr>
              <a:t>2 horas al mediodía</a:t>
            </a:r>
            <a:r>
              <a:rPr lang="es-AR" sz="1600" dirty="0">
                <a:effectLst>
                  <a:outerShdw blurRad="38100" dist="38100" dir="2700000" algn="tl">
                    <a:srgbClr val="000000">
                      <a:alpha val="43137"/>
                    </a:srgbClr>
                  </a:outerShdw>
                </a:effectLst>
              </a:rPr>
              <a:t>, salvo que por la extensión de la jornada a que estuviese sometida la trabajadora, las características de las tareas que realice, los perjuicios que la interrupción del trabajo </a:t>
            </a:r>
            <a:r>
              <a:rPr lang="es-AR" sz="1600" dirty="0" err="1">
                <a:effectLst>
                  <a:outerShdw blurRad="38100" dist="38100" dir="2700000" algn="tl">
                    <a:srgbClr val="000000">
                      <a:alpha val="43137"/>
                    </a:srgbClr>
                  </a:outerShdw>
                </a:effectLst>
              </a:rPr>
              <a:t>pudiesee</a:t>
            </a:r>
            <a:r>
              <a:rPr lang="es-AR" sz="1600" dirty="0">
                <a:effectLst>
                  <a:outerShdw blurRad="38100" dist="38100" dir="2700000" algn="tl">
                    <a:srgbClr val="000000">
                      <a:alpha val="43137"/>
                    </a:srgbClr>
                  </a:outerShdw>
                </a:effectLst>
              </a:rPr>
              <a:t> ocasionar a las propias beneficiarias o al interés general, se autorizare la adopción de horarios continuos, con supresión o reducción de dicho período de descanso”</a:t>
            </a:r>
          </a:p>
          <a:p>
            <a:pPr algn="l">
              <a:lnSpc>
                <a:spcPct val="90000"/>
              </a:lnSpc>
              <a:buFontTx/>
              <a:buNone/>
            </a:pPr>
            <a:endParaRPr lang="es-AR" sz="1600" dirty="0">
              <a:effectLst>
                <a:outerShdw blurRad="38100" dist="38100" dir="2700000" algn="tl">
                  <a:srgbClr val="000000">
                    <a:alpha val="43137"/>
                  </a:srgbClr>
                </a:outerShdw>
              </a:effectLst>
            </a:endParaRPr>
          </a:p>
          <a:p>
            <a:pPr algn="l">
              <a:lnSpc>
                <a:spcPct val="90000"/>
              </a:lnSpc>
              <a:buFontTx/>
              <a:buNone/>
            </a:pPr>
            <a:r>
              <a:rPr lang="es-AR" sz="1600" b="1" dirty="0">
                <a:solidFill>
                  <a:srgbClr val="00FFCC"/>
                </a:solidFill>
                <a:effectLst>
                  <a:outerShdw blurRad="38100" dist="38100" dir="2700000" algn="tl">
                    <a:srgbClr val="000000">
                      <a:alpha val="43137"/>
                    </a:srgbClr>
                  </a:outerShdw>
                </a:effectLst>
              </a:rPr>
              <a:t>Art. 191 – LCT:  </a:t>
            </a:r>
            <a:r>
              <a:rPr lang="es-AR" sz="1600" dirty="0" err="1">
                <a:effectLst>
                  <a:outerShdw blurRad="38100" dist="38100" dir="2700000" algn="tl">
                    <a:srgbClr val="000000">
                      <a:alpha val="43137"/>
                    </a:srgbClr>
                  </a:outerShdw>
                </a:effectLst>
              </a:rPr>
              <a:t>Idem</a:t>
            </a:r>
            <a:r>
              <a:rPr lang="es-AR" sz="1600" dirty="0">
                <a:effectLst>
                  <a:outerShdw blurRad="38100" dist="38100" dir="2700000" algn="tl">
                    <a:srgbClr val="000000">
                      <a:alpha val="43137"/>
                    </a:srgbClr>
                  </a:outerShdw>
                </a:effectLst>
              </a:rPr>
              <a:t> Menores</a:t>
            </a:r>
          </a:p>
          <a:p>
            <a:pPr algn="l">
              <a:lnSpc>
                <a:spcPct val="90000"/>
              </a:lnSpc>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266251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rmAutofit/>
          </a:bodyPr>
          <a:lstStyle/>
          <a:p>
            <a:pPr marL="609600" indent="-60960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LIBRO DE SUELDOS DIGITAL  - LEY DE CONTRATO DE TRABAJO</a:t>
            </a:r>
          </a:p>
          <a:p>
            <a:pPr marL="0" indent="0">
              <a:buNone/>
            </a:pPr>
            <a:r>
              <a:rPr lang="es-AR" sz="1800" b="1">
                <a:solidFill>
                  <a:srgbClr val="00FF00"/>
                </a:solidFill>
                <a:effectLst>
                  <a:outerShdw blurRad="38100" dist="38100" dir="2700000" algn="tl">
                    <a:srgbClr val="000000">
                      <a:alpha val="43137"/>
                    </a:srgbClr>
                  </a:outerShdw>
                </a:effectLst>
              </a:rPr>
              <a:t>LIBRO ESPECIAL. FORMALIDADES. </a:t>
            </a:r>
            <a:r>
              <a:rPr lang="es-AR" sz="1800" b="1" smtClean="0">
                <a:solidFill>
                  <a:srgbClr val="00FF00"/>
                </a:solidFill>
                <a:effectLst>
                  <a:outerShdw blurRad="38100" dist="38100" dir="2700000" algn="tl">
                    <a:srgbClr val="000000">
                      <a:alpha val="43137"/>
                    </a:srgbClr>
                  </a:outerShdw>
                </a:effectLst>
              </a:rPr>
              <a:t>PROHIBICIONES </a:t>
            </a:r>
            <a:endParaRPr lang="es-AR" sz="1800" b="1">
              <a:solidFill>
                <a:srgbClr val="00FF00"/>
              </a:solidFill>
              <a:effectLst>
                <a:outerShdw blurRad="38100" dist="38100" dir="2700000" algn="tl">
                  <a:srgbClr val="000000">
                    <a:alpha val="43137"/>
                  </a:srgbClr>
                </a:outerShdw>
              </a:effectLst>
            </a:endParaRPr>
          </a:p>
          <a:p>
            <a:pPr marL="0" indent="0">
              <a:buNone/>
            </a:pPr>
            <a:endParaRPr lang="es-ES" sz="1800" u="sng" smtClean="0">
              <a:effectLst>
                <a:outerShdw blurRad="38100" dist="38100" dir="2700000" algn="tl">
                  <a:srgbClr val="000000">
                    <a:alpha val="43137"/>
                  </a:srgbClr>
                </a:outerShdw>
              </a:effectLst>
            </a:endParaRPr>
          </a:p>
          <a:p>
            <a:pPr marL="0" indent="0">
              <a:buNone/>
            </a:pPr>
            <a:r>
              <a:rPr lang="es-ES" sz="1800" b="1" smtClean="0">
                <a:solidFill>
                  <a:srgbClr val="00FFFF"/>
                </a:solidFill>
                <a:effectLst>
                  <a:outerShdw blurRad="38100" dist="38100" dir="2700000" algn="tl">
                    <a:srgbClr val="000000">
                      <a:alpha val="43137"/>
                    </a:srgbClr>
                  </a:outerShdw>
                </a:effectLst>
              </a:rPr>
              <a:t>ART. 53. </a:t>
            </a:r>
            <a:r>
              <a:rPr lang="es-ES" sz="1800" b="1" smtClean="0">
                <a:solidFill>
                  <a:srgbClr val="FFFF00"/>
                </a:solidFill>
                <a:effectLst>
                  <a:outerShdw blurRad="38100" dist="38100" dir="2700000" algn="tl">
                    <a:srgbClr val="000000">
                      <a:alpha val="43137"/>
                    </a:srgbClr>
                  </a:outerShdw>
                </a:effectLst>
              </a:rPr>
              <a:t>— OMISIÓN DE FORMALIDADES.</a:t>
            </a:r>
          </a:p>
          <a:p>
            <a:pPr marL="0" indent="0">
              <a:buNone/>
            </a:pPr>
            <a:endParaRPr lang="es-ES" sz="1800">
              <a:effectLst>
                <a:outerShdw blurRad="38100" dist="38100" dir="2700000" algn="tl">
                  <a:srgbClr val="000000">
                    <a:alpha val="43137"/>
                  </a:srgbClr>
                </a:outerShdw>
              </a:effectLst>
            </a:endParaRPr>
          </a:p>
          <a:p>
            <a:pPr marL="0" indent="0">
              <a:buNone/>
            </a:pPr>
            <a:r>
              <a:rPr lang="es-ES" sz="1800">
                <a:effectLst>
                  <a:outerShdw blurRad="38100" dist="38100" dir="2700000" algn="tl">
                    <a:srgbClr val="000000">
                      <a:alpha val="43137"/>
                    </a:srgbClr>
                  </a:outerShdw>
                </a:effectLst>
              </a:rPr>
              <a:t>Los jueces merituarán en función de las particulares circunstancias de cada caso los libros que carezcan de algunas de las formalidades prescriptas en el artículo 52 o que tengan algunos de los defectos allí consignados.</a:t>
            </a:r>
          </a:p>
          <a:p>
            <a:endParaRPr lang="es-AR" sz="1800"/>
          </a:p>
          <a:p>
            <a:pPr marL="609600" indent="-609600" fontAlgn="auto">
              <a:spcAft>
                <a:spcPts val="0"/>
              </a:spcAft>
              <a:buClr>
                <a:schemeClr val="accent3"/>
              </a:buClr>
              <a:buFont typeface="Wingdings 2"/>
              <a:buNone/>
              <a:defRPr/>
            </a:pPr>
            <a:endParaRPr lang="es-AR" sz="1800" b="1" smtClean="0">
              <a:solidFill>
                <a:srgbClr val="FFFF19"/>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240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11749076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03427" name="Rectangle 3"/>
          <p:cNvSpPr>
            <a:spLocks noGrp="1" noChangeArrowheads="1"/>
          </p:cNvSpPr>
          <p:nvPr>
            <p:ph type="subTitle" idx="1"/>
          </p:nvPr>
        </p:nvSpPr>
        <p:spPr>
          <a:xfrm>
            <a:off x="685800" y="1371600"/>
            <a:ext cx="7772400" cy="4876800"/>
          </a:xfrm>
        </p:spPr>
        <p:txBody>
          <a:bodyPr/>
          <a:lstStyle/>
          <a:p>
            <a:pPr algn="l">
              <a:lnSpc>
                <a:spcPct val="90000"/>
              </a:lnSpc>
            </a:pPr>
            <a:r>
              <a:rPr lang="es-AR" sz="1800" b="1" dirty="0" smtClean="0">
                <a:solidFill>
                  <a:srgbClr val="FFFF00"/>
                </a:solidFill>
                <a:effectLst>
                  <a:outerShdw blurRad="38100" dist="38100" dir="2700000" algn="tl">
                    <a:srgbClr val="000000">
                      <a:alpha val="43137"/>
                    </a:srgbClr>
                  </a:outerShdw>
                </a:effectLst>
              </a:rPr>
              <a:t>EXTENSIÓN DE LA JORNADA DE TRABAJO</a:t>
            </a:r>
          </a:p>
          <a:p>
            <a:pPr algn="l">
              <a:lnSpc>
                <a:spcPct val="90000"/>
              </a:lnSpc>
            </a:pPr>
            <a:r>
              <a:rPr lang="es-AR" sz="1800" b="1" dirty="0" smtClean="0">
                <a:solidFill>
                  <a:srgbClr val="00FF00"/>
                </a:solidFill>
                <a:effectLst>
                  <a:outerShdw blurRad="38100" dist="38100" dir="2700000" algn="tl">
                    <a:srgbClr val="000000">
                      <a:alpha val="43137"/>
                    </a:srgbClr>
                  </a:outerShdw>
                </a:effectLst>
              </a:rPr>
              <a:t>PAUSAS DURANTE LA JORNADA</a:t>
            </a:r>
          </a:p>
          <a:p>
            <a:pPr algn="l">
              <a:buFontTx/>
              <a:buNone/>
            </a:pPr>
            <a:endParaRPr lang="es-AR" sz="1800" b="1" dirty="0">
              <a:effectLst>
                <a:outerShdw blurRad="38100" dist="38100" dir="2700000" algn="tl">
                  <a:srgbClr val="000000">
                    <a:alpha val="43137"/>
                  </a:srgbClr>
                </a:outerShdw>
              </a:effectLst>
            </a:endParaRPr>
          </a:p>
          <a:p>
            <a:pPr algn="l">
              <a:buFontTx/>
              <a:buNone/>
            </a:pPr>
            <a:r>
              <a:rPr lang="es-AR" sz="1600" b="1" u="sng" dirty="0">
                <a:solidFill>
                  <a:srgbClr val="FFC000"/>
                </a:solidFill>
                <a:effectLst>
                  <a:outerShdw blurRad="38100" dist="38100" dir="2700000" algn="tl">
                    <a:srgbClr val="000000">
                      <a:alpha val="43137"/>
                    </a:srgbClr>
                  </a:outerShdw>
                </a:effectLst>
              </a:rPr>
              <a:t>Ley 11544 de Jornada de Trabajo – Decreto reglamentario 11/3/1930</a:t>
            </a:r>
            <a:endParaRPr lang="es-AR" sz="1600" dirty="0">
              <a:solidFill>
                <a:srgbClr val="FFC000"/>
              </a:solidFill>
              <a:effectLst>
                <a:outerShdw blurRad="38100" dist="38100" dir="2700000" algn="tl">
                  <a:srgbClr val="000000">
                    <a:alpha val="43137"/>
                  </a:srgbClr>
                </a:outerShdw>
              </a:effectLst>
            </a:endParaRP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dirty="0">
                <a:effectLst>
                  <a:outerShdw blurRad="38100" dist="38100" dir="2700000" algn="tl">
                    <a:srgbClr val="000000">
                      <a:alpha val="43137"/>
                    </a:srgbClr>
                  </a:outerShdw>
                </a:effectLst>
              </a:rPr>
              <a:t>Art. 1: “La regla de las </a:t>
            </a:r>
            <a:r>
              <a:rPr lang="es-AR" sz="1600" u="sng" dirty="0">
                <a:solidFill>
                  <a:srgbClr val="FFFF00"/>
                </a:solidFill>
                <a:effectLst>
                  <a:outerShdw blurRad="38100" dist="38100" dir="2700000" algn="tl">
                    <a:srgbClr val="000000">
                      <a:alpha val="43137"/>
                    </a:srgbClr>
                  </a:outerShdw>
                </a:effectLst>
              </a:rPr>
              <a:t>8 horas diarias o 48 horas</a:t>
            </a:r>
            <a:r>
              <a:rPr lang="es-AR" sz="1600" dirty="0">
                <a:solidFill>
                  <a:srgbClr val="FFFF00"/>
                </a:solidFill>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semanales, establecida en el artículo 1° de la ley 11544, se refiere a la </a:t>
            </a:r>
            <a:r>
              <a:rPr lang="es-AR" sz="1600" u="sng" dirty="0">
                <a:solidFill>
                  <a:srgbClr val="FFFF00"/>
                </a:solidFill>
                <a:effectLst>
                  <a:outerShdw blurRad="38100" dist="38100" dir="2700000" algn="tl">
                    <a:srgbClr val="000000">
                      <a:alpha val="43137"/>
                    </a:srgbClr>
                  </a:outerShdw>
                </a:effectLst>
              </a:rPr>
              <a:t>duración del trabajo efectivo</a:t>
            </a:r>
            <a:r>
              <a:rPr lang="es-AR" sz="1600" dirty="0">
                <a:effectLst>
                  <a:outerShdw blurRad="38100" dist="38100" dir="2700000" algn="tl">
                    <a:srgbClr val="000000">
                      <a:alpha val="43137"/>
                    </a:srgbClr>
                  </a:outerShdw>
                </a:effectLst>
              </a:rPr>
              <a:t>.</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dirty="0">
                <a:effectLst>
                  <a:outerShdw blurRad="38100" dist="38100" dir="2700000" algn="tl">
                    <a:srgbClr val="000000">
                      <a:alpha val="43137"/>
                    </a:srgbClr>
                  </a:outerShdw>
                </a:effectLst>
              </a:rPr>
              <a:t>Para el cómputo de la jornada legal se considerará trabajo efectivo todo el tiempo que un obrero o empleado </a:t>
            </a:r>
            <a:r>
              <a:rPr lang="es-AR" sz="1600" u="sng" dirty="0">
                <a:solidFill>
                  <a:srgbClr val="FFFF00"/>
                </a:solidFill>
                <a:effectLst>
                  <a:outerShdw blurRad="38100" dist="38100" dir="2700000" algn="tl">
                    <a:srgbClr val="000000">
                      <a:alpha val="43137"/>
                    </a:srgbClr>
                  </a:outerShdw>
                </a:effectLst>
              </a:rPr>
              <a:t>deja de disponer libremente de su voluntad para estar a disposición de un patrón o superior jerárquico</a:t>
            </a:r>
            <a:r>
              <a:rPr lang="es-AR" sz="1600" dirty="0">
                <a:effectLst>
                  <a:outerShdw blurRad="38100" dist="38100" dir="2700000" algn="tl">
                    <a:srgbClr val="000000">
                      <a:alpha val="43137"/>
                    </a:srgbClr>
                  </a:outerShdw>
                </a:effectLst>
              </a:rPr>
              <a:t>, no computándose en el trabajo efectivo,</a:t>
            </a:r>
            <a:r>
              <a:rPr lang="es-AR" sz="1600" dirty="0">
                <a:solidFill>
                  <a:srgbClr val="FFFF00"/>
                </a:solidFill>
                <a:effectLst>
                  <a:outerShdw blurRad="38100" dist="38100" dir="2700000" algn="tl">
                    <a:srgbClr val="000000">
                      <a:alpha val="43137"/>
                    </a:srgbClr>
                  </a:outerShdw>
                </a:effectLst>
              </a:rPr>
              <a:t> </a:t>
            </a:r>
            <a:r>
              <a:rPr lang="es-AR" sz="1600" u="sng" dirty="0">
                <a:solidFill>
                  <a:srgbClr val="FFFF00"/>
                </a:solidFill>
                <a:effectLst>
                  <a:outerShdw blurRad="38100" dist="38100" dir="2700000" algn="tl">
                    <a:srgbClr val="000000">
                      <a:alpha val="43137"/>
                    </a:srgbClr>
                  </a:outerShdw>
                </a:effectLst>
              </a:rPr>
              <a:t>los descansos intercalados y las interrupciones apreciables en el trabajo</a:t>
            </a:r>
            <a:r>
              <a:rPr lang="es-AR" sz="1600" dirty="0">
                <a:solidFill>
                  <a:srgbClr val="FFFF00"/>
                </a:solidFill>
                <a:effectLst>
                  <a:outerShdw blurRad="38100" dist="38100" dir="2700000" algn="tl">
                    <a:srgbClr val="000000">
                      <a:alpha val="43137"/>
                    </a:srgbClr>
                  </a:outerShdw>
                </a:effectLst>
              </a:rPr>
              <a:t>”</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80620194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06499" name="Rectangle 3"/>
          <p:cNvSpPr>
            <a:spLocks noGrp="1" noChangeArrowheads="1"/>
          </p:cNvSpPr>
          <p:nvPr>
            <p:ph type="subTitle" idx="1"/>
          </p:nvPr>
        </p:nvSpPr>
        <p:spPr>
          <a:xfrm>
            <a:off x="685800" y="1371600"/>
            <a:ext cx="7772400" cy="4876800"/>
          </a:xfrm>
        </p:spPr>
        <p:txBody>
          <a:bodyPr/>
          <a:lstStyle/>
          <a:p>
            <a:pPr algn="l">
              <a:lnSpc>
                <a:spcPct val="90000"/>
              </a:lnSpc>
            </a:pPr>
            <a:r>
              <a:rPr lang="es-AR" sz="1800" b="1" dirty="0" smtClean="0">
                <a:solidFill>
                  <a:srgbClr val="FFFF00"/>
                </a:solidFill>
                <a:effectLst>
                  <a:outerShdw blurRad="38100" dist="38100" dir="2700000" algn="tl">
                    <a:srgbClr val="000000">
                      <a:alpha val="43137"/>
                    </a:srgbClr>
                  </a:outerShdw>
                </a:effectLst>
              </a:rPr>
              <a:t>EXTENSIÓN DE LA JORNADA DE TRABAJO</a:t>
            </a:r>
          </a:p>
          <a:p>
            <a:pPr algn="l">
              <a:lnSpc>
                <a:spcPct val="90000"/>
              </a:lnSpc>
            </a:pPr>
            <a:r>
              <a:rPr lang="es-AR" sz="1800" b="1" dirty="0" smtClean="0">
                <a:solidFill>
                  <a:srgbClr val="00FF00"/>
                </a:solidFill>
                <a:effectLst>
                  <a:outerShdw blurRad="38100" dist="38100" dir="2700000" algn="tl">
                    <a:srgbClr val="000000">
                      <a:alpha val="43137"/>
                    </a:srgbClr>
                  </a:outerShdw>
                </a:effectLst>
              </a:rPr>
              <a:t>PAUSAS DURANTE LA JORNADA</a:t>
            </a:r>
          </a:p>
          <a:p>
            <a:pPr algn="l">
              <a:buFontTx/>
              <a:buNone/>
            </a:pPr>
            <a:endParaRPr lang="es-AR" sz="1800" b="1" dirty="0">
              <a:effectLst>
                <a:outerShdw blurRad="38100" dist="38100" dir="2700000" algn="tl">
                  <a:srgbClr val="000000">
                    <a:alpha val="43137"/>
                  </a:srgbClr>
                </a:outerShdw>
              </a:effectLst>
            </a:endParaRPr>
          </a:p>
          <a:p>
            <a:pPr algn="l">
              <a:buFontTx/>
              <a:buNone/>
            </a:pPr>
            <a:r>
              <a:rPr lang="es-AR" sz="1600" b="1" u="sng" dirty="0">
                <a:solidFill>
                  <a:srgbClr val="FF9900"/>
                </a:solidFill>
                <a:effectLst>
                  <a:outerShdw blurRad="38100" dist="38100" dir="2700000" algn="tl">
                    <a:srgbClr val="000000">
                      <a:alpha val="43137"/>
                    </a:srgbClr>
                  </a:outerShdw>
                </a:effectLst>
              </a:rPr>
              <a:t>Decreto reglamentario 16115/1933</a:t>
            </a:r>
            <a:endParaRPr lang="es-AR" sz="1600" dirty="0">
              <a:solidFill>
                <a:srgbClr val="FF9900"/>
              </a:solidFill>
              <a:effectLst>
                <a:outerShdw blurRad="38100" dist="38100" dir="2700000" algn="tl">
                  <a:srgbClr val="000000">
                    <a:alpha val="43137"/>
                  </a:srgbClr>
                </a:outerShdw>
              </a:effectLst>
            </a:endParaRP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b="1" dirty="0">
                <a:solidFill>
                  <a:srgbClr val="00FFCC"/>
                </a:solidFill>
                <a:effectLst>
                  <a:outerShdw blurRad="38100" dist="38100" dir="2700000" algn="tl">
                    <a:srgbClr val="000000">
                      <a:alpha val="43137"/>
                    </a:srgbClr>
                  </a:outerShdw>
                </a:effectLst>
              </a:rPr>
              <a:t>Art. 1: </a:t>
            </a:r>
            <a:r>
              <a:rPr lang="es-AR" sz="1600" dirty="0">
                <a:effectLst>
                  <a:outerShdw blurRad="38100" dist="38100" dir="2700000" algn="tl">
                    <a:srgbClr val="000000">
                      <a:alpha val="43137"/>
                    </a:srgbClr>
                  </a:outerShdw>
                </a:effectLst>
              </a:rPr>
              <a:t>“ (…) Se considerará trabajo real o efectivo el tiempo durante el cual los empleados u obreros de las empresas </a:t>
            </a:r>
            <a:r>
              <a:rPr lang="es-AR" sz="1600" u="sng" dirty="0">
                <a:solidFill>
                  <a:srgbClr val="FFFF00"/>
                </a:solidFill>
                <a:effectLst>
                  <a:outerShdw blurRad="38100" dist="38100" dir="2700000" algn="tl">
                    <a:srgbClr val="000000">
                      <a:alpha val="43137"/>
                    </a:srgbClr>
                  </a:outerShdw>
                </a:effectLst>
              </a:rPr>
              <a:t>deban estar presentes en sus puestos respectivos para ejecutar las órdenes de sus superiores o encargados inmediatos</a:t>
            </a:r>
            <a:r>
              <a:rPr lang="es-AR" sz="1600" dirty="0">
                <a:solidFill>
                  <a:srgbClr val="FFFF00"/>
                </a:solidFill>
                <a:effectLst>
                  <a:outerShdw blurRad="38100" dist="38100" dir="2700000" algn="tl">
                    <a:srgbClr val="000000">
                      <a:alpha val="43137"/>
                    </a:srgbClr>
                  </a:outerShdw>
                </a:effectLst>
              </a:rPr>
              <a:t>. </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dirty="0">
                <a:effectLst>
                  <a:outerShdw blurRad="38100" dist="38100" dir="2700000" algn="tl">
                    <a:srgbClr val="000000">
                      <a:alpha val="43137"/>
                    </a:srgbClr>
                  </a:outerShdw>
                </a:effectLst>
              </a:rPr>
              <a:t>No se computará en el trabajo el tiempo del </a:t>
            </a:r>
            <a:r>
              <a:rPr lang="es-AR" sz="1600" u="sng" dirty="0">
                <a:solidFill>
                  <a:srgbClr val="FFFF00"/>
                </a:solidFill>
                <a:effectLst>
                  <a:outerShdw blurRad="38100" dist="38100" dir="2700000" algn="tl">
                    <a:srgbClr val="000000">
                      <a:alpha val="43137"/>
                    </a:srgbClr>
                  </a:outerShdw>
                </a:effectLst>
              </a:rPr>
              <a:t>traslado del domicilio</a:t>
            </a:r>
            <a:r>
              <a:rPr lang="es-AR" sz="1600" dirty="0">
                <a:solidFill>
                  <a:srgbClr val="FFFF00"/>
                </a:solidFill>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de los empleados u obreros hasta el lugar en que esas órdenes fueran impartidas, </a:t>
            </a:r>
            <a:r>
              <a:rPr lang="es-AR" sz="1600" u="sng" dirty="0">
                <a:solidFill>
                  <a:srgbClr val="FFFF00"/>
                </a:solidFill>
                <a:effectLst>
                  <a:outerShdw blurRad="38100" dist="38100" dir="2700000" algn="tl">
                    <a:srgbClr val="000000">
                      <a:alpha val="43137"/>
                    </a:srgbClr>
                  </a:outerShdw>
                </a:effectLst>
              </a:rPr>
              <a:t>ni los descansos normales intercalados y las interrupciones apreciables en el trabajo</a:t>
            </a:r>
            <a:r>
              <a:rPr lang="es-AR" sz="1600" dirty="0">
                <a:effectLst>
                  <a:outerShdw blurRad="38100" dist="38100" dir="2700000" algn="tl">
                    <a:srgbClr val="000000">
                      <a:alpha val="43137"/>
                    </a:srgbClr>
                  </a:outerShdw>
                </a:effectLst>
              </a:rPr>
              <a:t>, durante las cuales no se les exija ninguna prestación y puedan disponer de su tiempo.”</a:t>
            </a:r>
          </a:p>
          <a:p>
            <a:pPr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34138100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94211" name="Rectangle 3"/>
          <p:cNvSpPr>
            <a:spLocks noGrp="1" noChangeArrowheads="1"/>
          </p:cNvSpPr>
          <p:nvPr>
            <p:ph type="subTitle" idx="1"/>
          </p:nvPr>
        </p:nvSpPr>
        <p:spPr>
          <a:xfrm>
            <a:off x="685800" y="1371600"/>
            <a:ext cx="7772400" cy="4876800"/>
          </a:xfrm>
        </p:spPr>
        <p:txBody>
          <a:bodyPr/>
          <a:lstStyle/>
          <a:p>
            <a:pPr algn="l">
              <a:lnSpc>
                <a:spcPct val="90000"/>
              </a:lnSpc>
            </a:pPr>
            <a:r>
              <a:rPr lang="es-AR" sz="1800" b="1" dirty="0" smtClean="0">
                <a:solidFill>
                  <a:srgbClr val="FFFF00"/>
                </a:solidFill>
                <a:effectLst>
                  <a:outerShdw blurRad="38100" dist="38100" dir="2700000" algn="tl">
                    <a:srgbClr val="000000">
                      <a:alpha val="43137"/>
                    </a:srgbClr>
                  </a:outerShdw>
                </a:effectLst>
              </a:rPr>
              <a:t>EXTENSIÓN DE LA JORNADA DE TRABAJO</a:t>
            </a:r>
          </a:p>
          <a:p>
            <a:pPr algn="l">
              <a:lnSpc>
                <a:spcPct val="90000"/>
              </a:lnSpc>
            </a:pPr>
            <a:r>
              <a:rPr lang="es-AR" sz="1800" b="1" dirty="0" smtClean="0">
                <a:solidFill>
                  <a:srgbClr val="00FF00"/>
                </a:solidFill>
                <a:effectLst>
                  <a:outerShdw blurRad="38100" dist="38100" dir="2700000" algn="tl">
                    <a:srgbClr val="000000">
                      <a:alpha val="43137"/>
                    </a:srgbClr>
                  </a:outerShdw>
                </a:effectLst>
              </a:rPr>
              <a:t>PAUSAS DURANTE LA JORNADA</a:t>
            </a:r>
          </a:p>
          <a:p>
            <a:pPr algn="l">
              <a:buFontTx/>
              <a:buNone/>
            </a:pPr>
            <a:endParaRPr lang="es-AR" sz="1800" b="1" dirty="0">
              <a:effectLst>
                <a:outerShdw blurRad="38100" dist="38100" dir="2700000" algn="tl">
                  <a:srgbClr val="000000">
                    <a:alpha val="43137"/>
                  </a:srgbClr>
                </a:outerShdw>
              </a:effectLst>
            </a:endParaRPr>
          </a:p>
          <a:p>
            <a:pPr algn="l">
              <a:buFontTx/>
              <a:buNone/>
            </a:pPr>
            <a:endParaRPr lang="es-AR" sz="1600" dirty="0">
              <a:effectLst>
                <a:outerShdw blurRad="38100" dist="38100" dir="2700000" algn="tl">
                  <a:srgbClr val="000000">
                    <a:alpha val="43137"/>
                  </a:srgbClr>
                </a:outerShdw>
              </a:effectLst>
            </a:endParaRPr>
          </a:p>
          <a:p>
            <a:pPr algn="l">
              <a:buFontTx/>
              <a:buNone/>
            </a:pPr>
            <a:r>
              <a:rPr lang="es-AR" sz="1900" dirty="0">
                <a:effectLst>
                  <a:outerShdw blurRad="38100" dist="38100" dir="2700000" algn="tl">
                    <a:srgbClr val="000000">
                      <a:alpha val="43137"/>
                    </a:srgbClr>
                  </a:outerShdw>
                </a:effectLst>
              </a:rPr>
              <a:t>a) Tiempo destinado a la preparación para el inicio de la jornada</a:t>
            </a:r>
          </a:p>
          <a:p>
            <a:pPr algn="l">
              <a:buFontTx/>
              <a:buNone/>
            </a:pPr>
            <a:endParaRPr lang="es-AR" sz="1900" dirty="0">
              <a:effectLst>
                <a:outerShdw blurRad="38100" dist="38100" dir="2700000" algn="tl">
                  <a:srgbClr val="000000">
                    <a:alpha val="43137"/>
                  </a:srgbClr>
                </a:outerShdw>
              </a:effectLst>
            </a:endParaRPr>
          </a:p>
          <a:p>
            <a:pPr algn="l">
              <a:buFontTx/>
              <a:buNone/>
            </a:pPr>
            <a:r>
              <a:rPr lang="es-AR" sz="1900" dirty="0">
                <a:effectLst>
                  <a:outerShdw blurRad="38100" dist="38100" dir="2700000" algn="tl">
                    <a:srgbClr val="000000">
                      <a:alpha val="43137"/>
                    </a:srgbClr>
                  </a:outerShdw>
                </a:effectLst>
              </a:rPr>
              <a:t>b) Descansos higiénicos</a:t>
            </a:r>
          </a:p>
          <a:p>
            <a:pPr algn="l">
              <a:buFontTx/>
              <a:buNone/>
            </a:pPr>
            <a:endParaRPr lang="es-AR" sz="1900" dirty="0">
              <a:effectLst>
                <a:outerShdw blurRad="38100" dist="38100" dir="2700000" algn="tl">
                  <a:srgbClr val="000000">
                    <a:alpha val="43137"/>
                  </a:srgbClr>
                </a:outerShdw>
              </a:effectLst>
            </a:endParaRPr>
          </a:p>
          <a:p>
            <a:pPr algn="l">
              <a:buFontTx/>
              <a:buNone/>
            </a:pPr>
            <a:r>
              <a:rPr lang="es-AR" sz="1900" dirty="0">
                <a:effectLst>
                  <a:outerShdw blurRad="38100" dist="38100" dir="2700000" algn="tl">
                    <a:srgbClr val="000000">
                      <a:alpha val="43137"/>
                    </a:srgbClr>
                  </a:outerShdw>
                </a:effectLst>
              </a:rPr>
              <a:t>c) Descansos obligados por el CCT</a:t>
            </a:r>
          </a:p>
          <a:p>
            <a:pPr algn="l">
              <a:buFontTx/>
              <a:buNone/>
            </a:pPr>
            <a:endParaRPr lang="es-AR" sz="1900" dirty="0"/>
          </a:p>
          <a:p>
            <a:pPr algn="l">
              <a:buFontTx/>
              <a:buNone/>
            </a:pPr>
            <a:endParaRPr lang="es-AR" sz="1600" dirty="0"/>
          </a:p>
          <a:p>
            <a:pPr algn="l">
              <a:buFontTx/>
              <a:buNone/>
            </a:pPr>
            <a:endParaRPr lang="es-AR" sz="1600" dirty="0"/>
          </a:p>
          <a:p>
            <a:pPr algn="l">
              <a:buFontTx/>
              <a:buNone/>
            </a:pPr>
            <a:endParaRPr lang="es-AR" sz="1600" dirty="0"/>
          </a:p>
          <a:p>
            <a:pPr algn="l">
              <a:buFontTx/>
              <a:buNone/>
            </a:pPr>
            <a:endParaRPr lang="es-AR" sz="1600" dirty="0"/>
          </a:p>
          <a:p>
            <a:pPr algn="l">
              <a:buFontTx/>
              <a:buNone/>
            </a:pPr>
            <a:endParaRPr lang="es-AR" sz="1600" dirty="0"/>
          </a:p>
          <a:p>
            <a:pPr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70536228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00355" name="Rectangle 3"/>
          <p:cNvSpPr>
            <a:spLocks noGrp="1" noChangeArrowheads="1"/>
          </p:cNvSpPr>
          <p:nvPr>
            <p:ph type="subTitle" idx="1"/>
          </p:nvPr>
        </p:nvSpPr>
        <p:spPr>
          <a:xfrm>
            <a:off x="685800" y="1371600"/>
            <a:ext cx="8153400" cy="4876800"/>
          </a:xfrm>
        </p:spPr>
        <p:txBody>
          <a:bodyPr/>
          <a:lstStyle/>
          <a:p>
            <a:pPr marL="609600" indent="-609600" algn="l">
              <a:lnSpc>
                <a:spcPct val="90000"/>
              </a:lnSpc>
              <a:buFontTx/>
              <a:buNone/>
            </a:pPr>
            <a:r>
              <a:rPr lang="es-AR" sz="1800" b="1" dirty="0">
                <a:solidFill>
                  <a:srgbClr val="FFFF01"/>
                </a:solidFill>
                <a:effectLst>
                  <a:outerShdw blurRad="38100" dist="38100" dir="2700000" algn="tl">
                    <a:srgbClr val="000000">
                      <a:alpha val="43137"/>
                    </a:srgbClr>
                  </a:outerShdw>
                </a:effectLst>
              </a:rPr>
              <a:t>EXTENSIÓN DE LA JORNADA DE TRABAJO</a:t>
            </a:r>
          </a:p>
          <a:p>
            <a:pPr marL="609600" indent="-609600" algn="l">
              <a:lnSpc>
                <a:spcPct val="90000"/>
              </a:lnSpc>
              <a:buFontTx/>
              <a:buNone/>
            </a:pPr>
            <a:r>
              <a:rPr lang="es-AR" sz="1800" b="1" dirty="0">
                <a:solidFill>
                  <a:srgbClr val="00FF00"/>
                </a:solidFill>
                <a:effectLst>
                  <a:outerShdw blurRad="38100" dist="38100" dir="2700000" algn="tl">
                    <a:srgbClr val="000000">
                      <a:alpha val="43137"/>
                    </a:srgbClr>
                  </a:outerShdw>
                </a:effectLst>
              </a:rPr>
              <a:t>COMUNICACIÓN DE HORARIOS GENERALES DEL ESTABLECIMIENTO</a:t>
            </a:r>
          </a:p>
          <a:p>
            <a:pPr marL="609600" indent="-609600" algn="l">
              <a:lnSpc>
                <a:spcPct val="90000"/>
              </a:lnSpc>
              <a:buFontTx/>
              <a:buNone/>
            </a:pPr>
            <a:endParaRPr lang="es-AR" sz="1800" b="1" dirty="0">
              <a:effectLst>
                <a:outerShdw blurRad="38100" dist="38100" dir="2700000" algn="tl">
                  <a:srgbClr val="000000">
                    <a:alpha val="43137"/>
                  </a:srgbClr>
                </a:outerShdw>
              </a:effectLst>
            </a:endParaRPr>
          </a:p>
          <a:p>
            <a:pPr marL="609600" indent="-609600" algn="l">
              <a:lnSpc>
                <a:spcPct val="90000"/>
              </a:lnSpc>
              <a:buFontTx/>
              <a:buNone/>
            </a:pPr>
            <a:r>
              <a:rPr lang="es-AR" sz="2000" b="1" u="sng" dirty="0">
                <a:solidFill>
                  <a:srgbClr val="00FFCC"/>
                </a:solidFill>
                <a:effectLst>
                  <a:outerShdw blurRad="38100" dist="38100" dir="2700000" algn="tl">
                    <a:srgbClr val="000000">
                      <a:alpha val="43137"/>
                    </a:srgbClr>
                  </a:outerShdw>
                </a:effectLst>
              </a:rPr>
              <a:t>Ley 11544, Art. 6 – Ley de Jornada de Trabajo</a:t>
            </a:r>
            <a:endParaRPr lang="es-AR" sz="2000" b="1" dirty="0">
              <a:solidFill>
                <a:srgbClr val="00FFCC"/>
              </a:solidFill>
              <a:effectLst>
                <a:outerShdw blurRad="38100" dist="38100" dir="2700000" algn="tl">
                  <a:srgbClr val="000000">
                    <a:alpha val="43137"/>
                  </a:srgbClr>
                </a:outerShdw>
              </a:effectLst>
            </a:endParaRPr>
          </a:p>
          <a:p>
            <a:pPr marL="609600" indent="-609600" algn="l">
              <a:lnSpc>
                <a:spcPct val="90000"/>
              </a:lnSpc>
              <a:buFontTx/>
              <a:buNone/>
            </a:pPr>
            <a:endParaRPr lang="es-AR" sz="1600" dirty="0">
              <a:effectLst>
                <a:outerShdw blurRad="38100" dist="38100" dir="2700000" algn="tl">
                  <a:srgbClr val="000000">
                    <a:alpha val="43137"/>
                  </a:srgbClr>
                </a:outerShdw>
              </a:effectLst>
            </a:endParaRPr>
          </a:p>
          <a:p>
            <a:pPr marL="609600" indent="-609600" algn="l">
              <a:lnSpc>
                <a:spcPct val="90000"/>
              </a:lnSpc>
              <a:buFontTx/>
              <a:buNone/>
            </a:pPr>
            <a:r>
              <a:rPr lang="es-AR" sz="1600" dirty="0">
                <a:effectLst>
                  <a:outerShdw blurRad="38100" dist="38100" dir="2700000" algn="tl">
                    <a:srgbClr val="000000">
                      <a:alpha val="43137"/>
                    </a:srgbClr>
                  </a:outerShdw>
                </a:effectLst>
              </a:rPr>
              <a:t>Para facilitar el cumplimiento de la Ley de Jornada de Trabajo el empleador deberá:</a:t>
            </a:r>
          </a:p>
          <a:p>
            <a:pPr marL="609600" indent="-609600" algn="l">
              <a:lnSpc>
                <a:spcPct val="90000"/>
              </a:lnSpc>
              <a:buFontTx/>
              <a:buNone/>
            </a:pPr>
            <a:r>
              <a:rPr lang="es-AR" sz="1600" dirty="0">
                <a:effectLst>
                  <a:outerShdw blurRad="38100" dist="38100" dir="2700000" algn="tl">
                    <a:srgbClr val="000000">
                      <a:alpha val="43137"/>
                    </a:srgbClr>
                  </a:outerShdw>
                </a:effectLst>
              </a:rPr>
              <a:t>a) </a:t>
            </a:r>
            <a:r>
              <a:rPr lang="es-AR" sz="1600" u="sng" dirty="0">
                <a:solidFill>
                  <a:srgbClr val="FFFF01"/>
                </a:solidFill>
                <a:effectLst>
                  <a:outerShdw blurRad="38100" dist="38100" dir="2700000" algn="tl">
                    <a:srgbClr val="000000">
                      <a:alpha val="43137"/>
                    </a:srgbClr>
                  </a:outerShdw>
                </a:effectLst>
              </a:rPr>
              <a:t>Colocar avisos</a:t>
            </a:r>
            <a:r>
              <a:rPr lang="es-AR" sz="1600" dirty="0">
                <a:solidFill>
                  <a:srgbClr val="FFFF01"/>
                </a:solidFill>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en lugares visibles del establecimiento, indicando </a:t>
            </a:r>
            <a:r>
              <a:rPr lang="es-AR" sz="1600" u="sng" dirty="0">
                <a:solidFill>
                  <a:srgbClr val="FFFF01"/>
                </a:solidFill>
                <a:effectLst>
                  <a:outerShdw blurRad="38100" dist="38100" dir="2700000" algn="tl">
                    <a:srgbClr val="000000">
                      <a:alpha val="43137"/>
                    </a:srgbClr>
                  </a:outerShdw>
                </a:effectLst>
              </a:rPr>
              <a:t>las horas </a:t>
            </a:r>
          </a:p>
          <a:p>
            <a:pPr marL="609600" indent="-609600" algn="l">
              <a:lnSpc>
                <a:spcPct val="90000"/>
              </a:lnSpc>
              <a:buFontTx/>
              <a:buNone/>
            </a:pPr>
            <a:r>
              <a:rPr lang="es-AR" sz="1600" u="sng" dirty="0">
                <a:solidFill>
                  <a:srgbClr val="FFFF01"/>
                </a:solidFill>
                <a:effectLst>
                  <a:outerShdw blurRad="38100" dist="38100" dir="2700000" algn="tl">
                    <a:srgbClr val="000000">
                      <a:alpha val="43137"/>
                    </a:srgbClr>
                  </a:outerShdw>
                </a:effectLst>
              </a:rPr>
              <a:t> </a:t>
            </a:r>
            <a:r>
              <a:rPr lang="es-AR" sz="1600" u="sng" dirty="0" smtClean="0">
                <a:solidFill>
                  <a:srgbClr val="FFFF01"/>
                </a:solidFill>
                <a:effectLst>
                  <a:outerShdw blurRad="38100" dist="38100" dir="2700000" algn="tl">
                    <a:srgbClr val="000000">
                      <a:alpha val="43137"/>
                    </a:srgbClr>
                  </a:outerShdw>
                </a:effectLst>
              </a:rPr>
              <a:t>en </a:t>
            </a:r>
            <a:r>
              <a:rPr lang="es-AR" sz="1600" u="sng" dirty="0">
                <a:solidFill>
                  <a:srgbClr val="FFFF01"/>
                </a:solidFill>
                <a:effectLst>
                  <a:outerShdw blurRad="38100" dist="38100" dir="2700000" algn="tl">
                    <a:srgbClr val="000000">
                      <a:alpha val="43137"/>
                    </a:srgbClr>
                  </a:outerShdw>
                </a:effectLst>
              </a:rPr>
              <a:t>que comienza y termina el trabajo, o si el trabajo se efectúa por equipos</a:t>
            </a:r>
            <a:r>
              <a:rPr lang="es-AR" sz="1600" dirty="0">
                <a:solidFill>
                  <a:srgbClr val="FFFF01"/>
                </a:solidFill>
                <a:effectLst>
                  <a:outerShdw blurRad="38100" dist="38100" dir="2700000" algn="tl">
                    <a:srgbClr val="000000">
                      <a:alpha val="43137"/>
                    </a:srgbClr>
                  </a:outerShdw>
                </a:effectLst>
              </a:rPr>
              <a:t>. </a:t>
            </a:r>
            <a:endParaRPr lang="es-AR" sz="1600" b="1" u="sng" dirty="0">
              <a:solidFill>
                <a:srgbClr val="FFFF01"/>
              </a:solidFill>
              <a:effectLst>
                <a:outerShdw blurRad="38100" dist="38100" dir="2700000" algn="tl">
                  <a:srgbClr val="000000">
                    <a:alpha val="43137"/>
                  </a:srgbClr>
                </a:outerShdw>
              </a:effectLst>
            </a:endParaRPr>
          </a:p>
          <a:p>
            <a:pPr marL="609600" indent="-609600" algn="l">
              <a:lnSpc>
                <a:spcPct val="90000"/>
              </a:lnSpc>
              <a:buFontTx/>
              <a:buNone/>
            </a:pPr>
            <a:endParaRPr lang="es-AR" sz="1600" dirty="0">
              <a:effectLst>
                <a:outerShdw blurRad="38100" dist="38100" dir="2700000" algn="tl">
                  <a:srgbClr val="000000">
                    <a:alpha val="43137"/>
                  </a:srgbClr>
                </a:outerShdw>
              </a:effectLst>
            </a:endParaRPr>
          </a:p>
          <a:p>
            <a:pPr marL="609600" indent="-609600" algn="l">
              <a:lnSpc>
                <a:spcPct val="90000"/>
              </a:lnSpc>
              <a:buFontTx/>
              <a:buNone/>
            </a:pPr>
            <a:r>
              <a:rPr lang="es-AR" sz="1600" dirty="0">
                <a:effectLst>
                  <a:outerShdw blurRad="38100" dist="38100" dir="2700000" algn="tl">
                    <a:srgbClr val="000000">
                      <a:alpha val="43137"/>
                    </a:srgbClr>
                  </a:outerShdw>
                </a:effectLst>
              </a:rPr>
              <a:t>b) Hacer conocer de la misma manera los </a:t>
            </a:r>
            <a:r>
              <a:rPr lang="es-AR" sz="1600" u="sng" dirty="0">
                <a:solidFill>
                  <a:srgbClr val="FFFF01"/>
                </a:solidFill>
                <a:effectLst>
                  <a:outerShdw blurRad="38100" dist="38100" dir="2700000" algn="tl">
                    <a:srgbClr val="000000">
                      <a:alpha val="43137"/>
                    </a:srgbClr>
                  </a:outerShdw>
                </a:effectLst>
              </a:rPr>
              <a:t>descansos acordados durante la jornada</a:t>
            </a:r>
          </a:p>
          <a:p>
            <a:pPr marL="609600" indent="-609600" algn="l">
              <a:lnSpc>
                <a:spcPct val="90000"/>
              </a:lnSpc>
              <a:buFontTx/>
              <a:buNone/>
            </a:pPr>
            <a:r>
              <a:rPr lang="es-AR" sz="1600" u="sng" dirty="0">
                <a:solidFill>
                  <a:srgbClr val="FFFF01"/>
                </a:solidFill>
                <a:effectLst>
                  <a:outerShdw blurRad="38100" dist="38100" dir="2700000" algn="tl">
                    <a:srgbClr val="000000">
                      <a:alpha val="43137"/>
                    </a:srgbClr>
                  </a:outerShdw>
                </a:effectLst>
              </a:rPr>
              <a:t> </a:t>
            </a:r>
            <a:r>
              <a:rPr lang="es-AR" sz="1600" u="sng" dirty="0" smtClean="0">
                <a:solidFill>
                  <a:srgbClr val="FFFF01"/>
                </a:solidFill>
                <a:effectLst>
                  <a:outerShdw blurRad="38100" dist="38100" dir="2700000" algn="tl">
                    <a:srgbClr val="000000">
                      <a:alpha val="43137"/>
                    </a:srgbClr>
                  </a:outerShdw>
                </a:effectLst>
              </a:rPr>
              <a:t>de </a:t>
            </a:r>
            <a:r>
              <a:rPr lang="es-AR" sz="1600" u="sng" dirty="0">
                <a:solidFill>
                  <a:srgbClr val="FFFF01"/>
                </a:solidFill>
                <a:effectLst>
                  <a:outerShdw blurRad="38100" dist="38100" dir="2700000" algn="tl">
                    <a:srgbClr val="000000">
                      <a:alpha val="43137"/>
                    </a:srgbClr>
                  </a:outerShdw>
                </a:effectLst>
              </a:rPr>
              <a:t>trabajo y que no se computan con ella</a:t>
            </a:r>
            <a:r>
              <a:rPr lang="es-AR" sz="1600" dirty="0">
                <a:solidFill>
                  <a:srgbClr val="FFFF01"/>
                </a:solidFill>
                <a:effectLst>
                  <a:outerShdw blurRad="38100" dist="38100" dir="2700000" algn="tl">
                    <a:srgbClr val="000000">
                      <a:alpha val="43137"/>
                    </a:srgbClr>
                  </a:outerShdw>
                </a:effectLst>
              </a:rPr>
              <a:t>.</a:t>
            </a:r>
          </a:p>
          <a:p>
            <a:pPr marL="609600" indent="-609600" algn="l">
              <a:lnSpc>
                <a:spcPct val="90000"/>
              </a:lnSpc>
              <a:buFontTx/>
              <a:buNone/>
            </a:pPr>
            <a:endParaRPr lang="es-AR" sz="1600" dirty="0">
              <a:effectLst>
                <a:outerShdw blurRad="38100" dist="38100" dir="2700000" algn="tl">
                  <a:srgbClr val="000000">
                    <a:alpha val="43137"/>
                  </a:srgbClr>
                </a:outerShdw>
              </a:effectLst>
            </a:endParaRPr>
          </a:p>
          <a:p>
            <a:pPr marL="609600" indent="-609600" algn="l">
              <a:lnSpc>
                <a:spcPct val="90000"/>
              </a:lnSpc>
              <a:buFontTx/>
              <a:buNone/>
            </a:pPr>
            <a:r>
              <a:rPr lang="es-AR" sz="1600" dirty="0">
                <a:effectLst>
                  <a:outerShdw blurRad="38100" dist="38100" dir="2700000" algn="tl">
                    <a:srgbClr val="000000">
                      <a:alpha val="43137"/>
                    </a:srgbClr>
                  </a:outerShdw>
                </a:effectLst>
              </a:rPr>
              <a:t>c) Inscribir en un </a:t>
            </a:r>
            <a:r>
              <a:rPr lang="es-AR" sz="1600" u="sng" dirty="0">
                <a:solidFill>
                  <a:srgbClr val="FFFF01"/>
                </a:solidFill>
                <a:effectLst>
                  <a:outerShdw blurRad="38100" dist="38100" dir="2700000" algn="tl">
                    <a:srgbClr val="000000">
                      <a:alpha val="43137"/>
                    </a:srgbClr>
                  </a:outerShdw>
                </a:effectLst>
              </a:rPr>
              <a:t>registro todas las horas suplementarias</a:t>
            </a:r>
            <a:r>
              <a:rPr lang="es-AR" sz="1600" dirty="0">
                <a:solidFill>
                  <a:srgbClr val="FFFF01"/>
                </a:solidFill>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de trabajo hechas </a:t>
            </a:r>
          </a:p>
          <a:p>
            <a:pPr marL="609600" indent="-609600" algn="l">
              <a:lnSpc>
                <a:spcPct val="90000"/>
              </a:lnSpc>
              <a:buFontTx/>
              <a:buNone/>
            </a:pPr>
            <a:r>
              <a:rPr lang="es-AR" sz="1600" dirty="0">
                <a:effectLst>
                  <a:outerShdw blurRad="38100" dist="38100" dir="2700000" algn="tl">
                    <a:srgbClr val="000000">
                      <a:alpha val="43137"/>
                    </a:srgbClr>
                  </a:outerShdw>
                </a:effectLst>
              </a:rPr>
              <a:t>    efectivas</a:t>
            </a:r>
            <a:r>
              <a:rPr lang="es-AR" sz="1600" dirty="0" smtClean="0">
                <a:effectLst>
                  <a:outerShdw blurRad="38100" dist="38100" dir="2700000" algn="tl">
                    <a:srgbClr val="000000">
                      <a:alpha val="43137"/>
                    </a:srgbClr>
                  </a:outerShdw>
                </a:effectLst>
              </a:rPr>
              <a:t>.</a:t>
            </a:r>
            <a:endParaRPr lang="es-AR" sz="1600" dirty="0">
              <a:effectLst>
                <a:outerShdw blurRad="38100" dist="38100" dir="2700000" algn="tl">
                  <a:srgbClr val="000000">
                    <a:alpha val="43137"/>
                  </a:srgbClr>
                </a:outerShdw>
              </a:effectLst>
            </a:endParaRP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13101331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93187" name="Rectangle 3"/>
          <p:cNvSpPr>
            <a:spLocks noGrp="1" noChangeArrowheads="1"/>
          </p:cNvSpPr>
          <p:nvPr>
            <p:ph type="subTitle" idx="1"/>
          </p:nvPr>
        </p:nvSpPr>
        <p:spPr>
          <a:xfrm>
            <a:off x="685800" y="1371600"/>
            <a:ext cx="7772400" cy="4876800"/>
          </a:xfrm>
        </p:spPr>
        <p:txBody>
          <a:bodyPr/>
          <a:lstStyle/>
          <a:p>
            <a:pPr algn="l">
              <a:buFontTx/>
              <a:buNone/>
            </a:pPr>
            <a:r>
              <a:rPr lang="es-AR" sz="16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600" b="1" dirty="0">
                <a:solidFill>
                  <a:srgbClr val="00FF00"/>
                </a:solidFill>
                <a:effectLst>
                  <a:outerShdw blurRad="38100" dist="38100" dir="2700000" algn="tl">
                    <a:srgbClr val="000000">
                      <a:alpha val="43137"/>
                    </a:srgbClr>
                  </a:outerShdw>
                </a:effectLst>
              </a:rPr>
              <a:t>PERMISOS A RECUPERAR</a:t>
            </a:r>
          </a:p>
          <a:p>
            <a:pPr algn="l">
              <a:buFontTx/>
              <a:buNone/>
            </a:pPr>
            <a:r>
              <a:rPr lang="es-AR" sz="2000" b="1" dirty="0">
                <a:solidFill>
                  <a:srgbClr val="00FFCC"/>
                </a:solidFill>
                <a:effectLst>
                  <a:outerShdw blurRad="38100" dist="38100" dir="2700000" algn="tl">
                    <a:srgbClr val="000000">
                      <a:alpha val="43137"/>
                    </a:srgbClr>
                  </a:outerShdw>
                </a:effectLst>
              </a:rPr>
              <a:t>POR CAUSA NO PROVENIENTE DEL TRABAJADOR</a:t>
            </a:r>
          </a:p>
          <a:p>
            <a:pPr algn="l">
              <a:buFontTx/>
              <a:buNone/>
            </a:pPr>
            <a:endParaRPr lang="es-AR" sz="2000" b="1" dirty="0">
              <a:solidFill>
                <a:schemeClr val="tx2"/>
              </a:solidFill>
              <a:effectLst>
                <a:outerShdw blurRad="38100" dist="38100" dir="2700000" algn="tl">
                  <a:srgbClr val="000000">
                    <a:alpha val="43137"/>
                  </a:srgbClr>
                </a:outerShdw>
              </a:effectLst>
            </a:endParaRPr>
          </a:p>
          <a:p>
            <a:pPr algn="just"/>
            <a:r>
              <a:rPr lang="en-US" sz="1600" dirty="0">
                <a:effectLst>
                  <a:outerShdw blurRad="38100" dist="38100" dir="2700000" algn="tl">
                    <a:srgbClr val="000000">
                      <a:alpha val="43137"/>
                    </a:srgbClr>
                  </a:outerShdw>
                </a:effectLst>
              </a:rPr>
              <a:t>De </a:t>
            </a:r>
            <a:r>
              <a:rPr lang="en-US" sz="1600" dirty="0" err="1">
                <a:effectLst>
                  <a:outerShdw blurRad="38100" dist="38100" dir="2700000" algn="tl">
                    <a:srgbClr val="000000">
                      <a:alpha val="43137"/>
                    </a:srgbClr>
                  </a:outerShdw>
                </a:effectLst>
              </a:rPr>
              <a:t>acuerdo</a:t>
            </a:r>
            <a:r>
              <a:rPr lang="en-US" sz="1600" dirty="0">
                <a:effectLst>
                  <a:outerShdw blurRad="38100" dist="38100" dir="2700000" algn="tl">
                    <a:srgbClr val="000000">
                      <a:alpha val="43137"/>
                    </a:srgbClr>
                  </a:outerShdw>
                </a:effectLst>
              </a:rPr>
              <a:t> con lo </a:t>
            </a:r>
            <a:r>
              <a:rPr lang="en-US" sz="1600" dirty="0" err="1">
                <a:effectLst>
                  <a:outerShdw blurRad="38100" dist="38100" dir="2700000" algn="tl">
                    <a:srgbClr val="000000">
                      <a:alpha val="43137"/>
                    </a:srgbClr>
                  </a:outerShdw>
                </a:effectLst>
              </a:rPr>
              <a:t>establecido</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por</a:t>
            </a:r>
            <a:r>
              <a:rPr lang="en-US" sz="1600" dirty="0">
                <a:effectLst>
                  <a:outerShdw blurRad="38100" dist="38100" dir="2700000" algn="tl">
                    <a:srgbClr val="000000">
                      <a:alpha val="43137"/>
                    </a:srgbClr>
                  </a:outerShdw>
                </a:effectLst>
              </a:rPr>
              <a:t> el </a:t>
            </a:r>
            <a:r>
              <a:rPr lang="en-US" sz="1600" dirty="0" err="1">
                <a:effectLst>
                  <a:outerShdw blurRad="38100" dist="38100" dir="2700000" algn="tl">
                    <a:srgbClr val="000000">
                      <a:alpha val="43137"/>
                    </a:srgbClr>
                  </a:outerShdw>
                </a:effectLst>
              </a:rPr>
              <a:t>artículo</a:t>
            </a:r>
            <a:r>
              <a:rPr lang="en-US" sz="1600" dirty="0">
                <a:effectLst>
                  <a:outerShdw blurRad="38100" dist="38100" dir="2700000" algn="tl">
                    <a:srgbClr val="000000">
                      <a:alpha val="43137"/>
                    </a:srgbClr>
                  </a:outerShdw>
                </a:effectLst>
              </a:rPr>
              <a:t> </a:t>
            </a:r>
            <a:r>
              <a:rPr lang="en-US" sz="1600" u="sng" dirty="0">
                <a:solidFill>
                  <a:srgbClr val="FFFF00"/>
                </a:solidFill>
                <a:effectLst>
                  <a:outerShdw blurRad="38100" dist="38100" dir="2700000" algn="tl">
                    <a:srgbClr val="000000">
                      <a:alpha val="43137"/>
                    </a:srgbClr>
                  </a:outerShdw>
                </a:effectLst>
              </a:rPr>
              <a:t>16 del </a:t>
            </a:r>
            <a:r>
              <a:rPr lang="en-US" sz="1600" u="sng" dirty="0" err="1">
                <a:solidFill>
                  <a:srgbClr val="FFFF00"/>
                </a:solidFill>
                <a:effectLst>
                  <a:outerShdw blurRad="38100" dist="38100" dir="2700000" algn="tl">
                    <a:srgbClr val="000000">
                      <a:alpha val="43137"/>
                    </a:srgbClr>
                  </a:outerShdw>
                </a:effectLst>
              </a:rPr>
              <a:t>decreto</a:t>
            </a:r>
            <a:r>
              <a:rPr lang="en-US" sz="1600" u="sng" dirty="0">
                <a:solidFill>
                  <a:srgbClr val="FFFF00"/>
                </a:solidFill>
                <a:effectLst>
                  <a:outerShdw blurRad="38100" dist="38100" dir="2700000" algn="tl">
                    <a:srgbClr val="000000">
                      <a:alpha val="43137"/>
                    </a:srgbClr>
                  </a:outerShdw>
                </a:effectLst>
              </a:rPr>
              <a:t> 16115</a:t>
            </a:r>
            <a:r>
              <a:rPr lang="en-US" sz="1600" dirty="0">
                <a:effectLst>
                  <a:outerShdw blurRad="38100" dist="38100" dir="2700000" algn="tl">
                    <a:srgbClr val="000000">
                      <a:alpha val="43137"/>
                    </a:srgbClr>
                  </a:outerShdw>
                </a:effectLst>
              </a:rPr>
              <a:t>, los </a:t>
            </a:r>
            <a:r>
              <a:rPr lang="en-US" sz="1600" dirty="0" err="1" smtClean="0">
                <a:effectLst>
                  <a:outerShdw blurRad="38100" dist="38100" dir="2700000" algn="tl">
                    <a:srgbClr val="000000">
                      <a:alpha val="43137"/>
                    </a:srgbClr>
                  </a:outerShdw>
                </a:effectLst>
              </a:rPr>
              <a:t>casos</a:t>
            </a:r>
            <a:r>
              <a:rPr lang="en-US" sz="1600" dirty="0" smtClean="0">
                <a:effectLst>
                  <a:outerShdw blurRad="38100" dist="38100" dir="2700000" algn="tl">
                    <a:srgbClr val="000000">
                      <a:alpha val="43137"/>
                    </a:srgbClr>
                  </a:outerShdw>
                </a:effectLst>
              </a:rPr>
              <a:t> </a:t>
            </a:r>
            <a:r>
              <a:rPr lang="en-US" sz="1600" dirty="0">
                <a:effectLst>
                  <a:outerShdw blurRad="38100" dist="38100" dir="2700000" algn="tl">
                    <a:srgbClr val="000000">
                      <a:alpha val="43137"/>
                    </a:srgbClr>
                  </a:outerShdw>
                </a:effectLst>
              </a:rPr>
              <a:t>en </a:t>
            </a:r>
            <a:r>
              <a:rPr lang="en-US" sz="1600" dirty="0" err="1">
                <a:effectLst>
                  <a:outerShdw blurRad="38100" dist="38100" dir="2700000" algn="tl">
                    <a:srgbClr val="000000">
                      <a:alpha val="43137"/>
                    </a:srgbClr>
                  </a:outerShdw>
                </a:effectLst>
              </a:rPr>
              <a:t>que</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proceda</a:t>
            </a:r>
            <a:r>
              <a:rPr lang="en-US" sz="1600" dirty="0">
                <a:effectLst>
                  <a:outerShdw blurRad="38100" dist="38100" dir="2700000" algn="tl">
                    <a:srgbClr val="000000">
                      <a:alpha val="43137"/>
                    </a:srgbClr>
                  </a:outerShdw>
                </a:effectLst>
              </a:rPr>
              <a:t> y la </a:t>
            </a:r>
            <a:r>
              <a:rPr lang="en-US" sz="1600" dirty="0" err="1">
                <a:effectLst>
                  <a:outerShdw blurRad="38100" dist="38100" dir="2700000" algn="tl">
                    <a:srgbClr val="000000">
                      <a:alpha val="43137"/>
                    </a:srgbClr>
                  </a:outerShdw>
                </a:effectLst>
              </a:rPr>
              <a:t>extensión</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que</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pueda</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otorgarse</a:t>
            </a:r>
            <a:r>
              <a:rPr lang="en-US" sz="1600" dirty="0">
                <a:effectLst>
                  <a:outerShdw blurRad="38100" dist="38100" dir="2700000" algn="tl">
                    <a:srgbClr val="000000">
                      <a:alpha val="43137"/>
                    </a:srgbClr>
                  </a:outerShdw>
                </a:effectLst>
              </a:rPr>
              <a:t> a la </a:t>
            </a:r>
            <a:r>
              <a:rPr lang="en-US" sz="1600" dirty="0" err="1">
                <a:effectLst>
                  <a:outerShdw blurRad="38100" dist="38100" dir="2700000" algn="tl">
                    <a:srgbClr val="000000">
                      <a:alpha val="43137"/>
                    </a:srgbClr>
                  </a:outerShdw>
                </a:effectLst>
              </a:rPr>
              <a:t>jornada</a:t>
            </a:r>
            <a:r>
              <a:rPr lang="en-US" sz="1600" dirty="0">
                <a:effectLst>
                  <a:outerShdw blurRad="38100" dist="38100" dir="2700000" algn="tl">
                    <a:srgbClr val="000000">
                      <a:alpha val="43137"/>
                    </a:srgbClr>
                  </a:outerShdw>
                </a:effectLst>
              </a:rPr>
              <a:t> </a:t>
            </a:r>
            <a:r>
              <a:rPr lang="en-US" sz="1600" dirty="0" smtClean="0">
                <a:effectLst>
                  <a:outerShdw blurRad="38100" dist="38100" dir="2700000" algn="tl">
                    <a:srgbClr val="000000">
                      <a:alpha val="43137"/>
                    </a:srgbClr>
                  </a:outerShdw>
                </a:effectLst>
              </a:rPr>
              <a:t>en </a:t>
            </a:r>
            <a:r>
              <a:rPr lang="en-US" sz="1600" dirty="0" err="1">
                <a:effectLst>
                  <a:outerShdw blurRad="38100" dist="38100" dir="2700000" algn="tl">
                    <a:srgbClr val="000000">
                      <a:alpha val="43137"/>
                    </a:srgbClr>
                  </a:outerShdw>
                </a:effectLst>
              </a:rPr>
              <a:t>concepto</a:t>
            </a:r>
            <a:r>
              <a:rPr lang="en-US" sz="1600" dirty="0">
                <a:effectLst>
                  <a:outerShdw blurRad="38100" dist="38100" dir="2700000" algn="tl">
                    <a:srgbClr val="000000">
                      <a:alpha val="43137"/>
                    </a:srgbClr>
                  </a:outerShdw>
                </a:effectLst>
              </a:rPr>
              <a:t> de </a:t>
            </a:r>
            <a:r>
              <a:rPr lang="en-US" sz="1600" u="sng" dirty="0" err="1">
                <a:solidFill>
                  <a:srgbClr val="FFFF00"/>
                </a:solidFill>
                <a:effectLst>
                  <a:outerShdw blurRad="38100" dist="38100" dir="2700000" algn="tl">
                    <a:srgbClr val="000000">
                      <a:alpha val="43137"/>
                    </a:srgbClr>
                  </a:outerShdw>
                </a:effectLst>
              </a:rPr>
              <a:t>recuperación</a:t>
            </a:r>
            <a:r>
              <a:rPr lang="en-US" sz="1600" u="sng" dirty="0">
                <a:solidFill>
                  <a:srgbClr val="FFFF00"/>
                </a:solidFill>
                <a:effectLst>
                  <a:outerShdw blurRad="38100" dist="38100" dir="2700000" algn="tl">
                    <a:srgbClr val="000000">
                      <a:alpha val="43137"/>
                    </a:srgbClr>
                  </a:outerShdw>
                </a:effectLst>
              </a:rPr>
              <a:t> de </a:t>
            </a:r>
            <a:r>
              <a:rPr lang="en-US" sz="1600" u="sng" dirty="0" err="1">
                <a:solidFill>
                  <a:srgbClr val="FFFF00"/>
                </a:solidFill>
                <a:effectLst>
                  <a:outerShdw blurRad="38100" dist="38100" dir="2700000" algn="tl">
                    <a:srgbClr val="000000">
                      <a:alpha val="43137"/>
                    </a:srgbClr>
                  </a:outerShdw>
                </a:effectLst>
              </a:rPr>
              <a:t>horas</a:t>
            </a:r>
            <a:r>
              <a:rPr lang="en-US" sz="1600" u="sng" dirty="0">
                <a:solidFill>
                  <a:srgbClr val="FFFF00"/>
                </a:solidFill>
                <a:effectLst>
                  <a:outerShdw blurRad="38100" dist="38100" dir="2700000" algn="tl">
                    <a:srgbClr val="000000">
                      <a:alpha val="43137"/>
                    </a:srgbClr>
                  </a:outerShdw>
                </a:effectLst>
              </a:rPr>
              <a:t> </a:t>
            </a:r>
            <a:r>
              <a:rPr lang="en-US" sz="1600" u="sng" dirty="0" err="1">
                <a:solidFill>
                  <a:srgbClr val="FFFF00"/>
                </a:solidFill>
                <a:effectLst>
                  <a:outerShdw blurRad="38100" dist="38100" dir="2700000" algn="tl">
                    <a:srgbClr val="000000">
                      <a:alpha val="43137"/>
                    </a:srgbClr>
                  </a:outerShdw>
                </a:effectLst>
              </a:rPr>
              <a:t>perdidas</a:t>
            </a:r>
            <a:r>
              <a:rPr lang="en-US" sz="1600" u="sng" dirty="0">
                <a:solidFill>
                  <a:srgbClr val="FFFF00"/>
                </a:solidFill>
                <a:effectLst>
                  <a:outerShdw blurRad="38100" dist="38100" dir="2700000" algn="tl">
                    <a:srgbClr val="000000">
                      <a:alpha val="43137"/>
                    </a:srgbClr>
                  </a:outerShdw>
                </a:effectLst>
              </a:rPr>
              <a:t> </a:t>
            </a:r>
            <a:r>
              <a:rPr lang="en-US" sz="1800" b="1" u="sng" dirty="0" err="1">
                <a:solidFill>
                  <a:srgbClr val="FFFF00"/>
                </a:solidFill>
                <a:effectLst>
                  <a:outerShdw blurRad="38100" dist="38100" dir="2700000" algn="tl">
                    <a:srgbClr val="000000">
                      <a:alpha val="43137"/>
                    </a:srgbClr>
                  </a:outerShdw>
                </a:effectLst>
              </a:rPr>
              <a:t>por</a:t>
            </a:r>
            <a:r>
              <a:rPr lang="en-US" sz="1800" b="1" u="sng" dirty="0">
                <a:solidFill>
                  <a:srgbClr val="FFFF00"/>
                </a:solidFill>
                <a:effectLst>
                  <a:outerShdw blurRad="38100" dist="38100" dir="2700000" algn="tl">
                    <a:srgbClr val="000000">
                      <a:alpha val="43137"/>
                    </a:srgbClr>
                  </a:outerShdw>
                </a:effectLst>
              </a:rPr>
              <a:t> </a:t>
            </a:r>
            <a:r>
              <a:rPr lang="en-US" sz="1800" b="1" u="sng" dirty="0" err="1">
                <a:solidFill>
                  <a:srgbClr val="FFFF00"/>
                </a:solidFill>
                <a:effectLst>
                  <a:outerShdw blurRad="38100" dist="38100" dir="2700000" algn="tl">
                    <a:srgbClr val="000000">
                      <a:alpha val="43137"/>
                    </a:srgbClr>
                  </a:outerShdw>
                </a:effectLst>
              </a:rPr>
              <a:t>causa</a:t>
            </a:r>
            <a:r>
              <a:rPr lang="en-US" sz="1800" b="1" u="sng" dirty="0">
                <a:solidFill>
                  <a:srgbClr val="FFFF00"/>
                </a:solidFill>
                <a:effectLst>
                  <a:outerShdw blurRad="38100" dist="38100" dir="2700000" algn="tl">
                    <a:srgbClr val="000000">
                      <a:alpha val="43137"/>
                    </a:srgbClr>
                  </a:outerShdw>
                </a:effectLst>
              </a:rPr>
              <a:t> no </a:t>
            </a:r>
            <a:r>
              <a:rPr lang="en-US" sz="1800" b="1" u="sng" dirty="0" err="1" smtClean="0">
                <a:solidFill>
                  <a:srgbClr val="FFFF00"/>
                </a:solidFill>
                <a:effectLst>
                  <a:outerShdw blurRad="38100" dist="38100" dir="2700000" algn="tl">
                    <a:srgbClr val="000000">
                      <a:alpha val="43137"/>
                    </a:srgbClr>
                  </a:outerShdw>
                </a:effectLst>
              </a:rPr>
              <a:t>proveniente</a:t>
            </a:r>
            <a:r>
              <a:rPr lang="en-US" sz="1800" b="1" u="sng" dirty="0" smtClean="0">
                <a:solidFill>
                  <a:srgbClr val="FFFF00"/>
                </a:solidFill>
                <a:effectLst>
                  <a:outerShdw blurRad="38100" dist="38100" dir="2700000" algn="tl">
                    <a:srgbClr val="000000">
                      <a:alpha val="43137"/>
                    </a:srgbClr>
                  </a:outerShdw>
                </a:effectLst>
              </a:rPr>
              <a:t> </a:t>
            </a:r>
            <a:r>
              <a:rPr lang="en-US" sz="1800" b="1" u="sng" dirty="0">
                <a:solidFill>
                  <a:srgbClr val="FFFF00"/>
                </a:solidFill>
                <a:effectLst>
                  <a:outerShdw blurRad="38100" dist="38100" dir="2700000" algn="tl">
                    <a:srgbClr val="000000">
                      <a:alpha val="43137"/>
                    </a:srgbClr>
                  </a:outerShdw>
                </a:effectLst>
              </a:rPr>
              <a:t>del </a:t>
            </a:r>
            <a:r>
              <a:rPr lang="en-US" sz="1800" b="1" u="sng" dirty="0" err="1">
                <a:solidFill>
                  <a:srgbClr val="FFFF00"/>
                </a:solidFill>
                <a:effectLst>
                  <a:outerShdw blurRad="38100" dist="38100" dir="2700000" algn="tl">
                    <a:srgbClr val="000000">
                      <a:alpha val="43137"/>
                    </a:srgbClr>
                  </a:outerShdw>
                </a:effectLst>
              </a:rPr>
              <a:t>obrero</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deberán</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determinarse</a:t>
            </a:r>
            <a:r>
              <a:rPr lang="en-US" sz="1600" dirty="0">
                <a:effectLst>
                  <a:outerShdw blurRad="38100" dist="38100" dir="2700000" algn="tl">
                    <a:srgbClr val="000000">
                      <a:alpha val="43137"/>
                    </a:srgbClr>
                  </a:outerShdw>
                </a:effectLst>
              </a:rPr>
              <a:t> en los </a:t>
            </a:r>
            <a:r>
              <a:rPr lang="en-US" sz="1600" dirty="0" err="1">
                <a:effectLst>
                  <a:outerShdw blurRad="38100" dist="38100" dir="2700000" algn="tl">
                    <a:srgbClr val="000000">
                      <a:alpha val="43137"/>
                    </a:srgbClr>
                  </a:outerShdw>
                </a:effectLst>
              </a:rPr>
              <a:t>reglamentos</a:t>
            </a:r>
            <a:r>
              <a:rPr lang="en-US" sz="1600" dirty="0">
                <a:effectLst>
                  <a:outerShdw blurRad="38100" dist="38100" dir="2700000" algn="tl">
                    <a:srgbClr val="000000">
                      <a:alpha val="43137"/>
                    </a:srgbClr>
                  </a:outerShdw>
                </a:effectLst>
              </a:rPr>
              <a:t> </a:t>
            </a:r>
            <a:r>
              <a:rPr lang="en-US" sz="1600" dirty="0" err="1" smtClean="0">
                <a:effectLst>
                  <a:outerShdw blurRad="38100" dist="38100" dir="2700000" algn="tl">
                    <a:srgbClr val="000000">
                      <a:alpha val="43137"/>
                    </a:srgbClr>
                  </a:outerShdw>
                </a:effectLst>
              </a:rPr>
              <a:t>especiales</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siempre</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que</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exista</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acuerdo</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expreso</a:t>
            </a:r>
            <a:r>
              <a:rPr lang="en-US" sz="1600" dirty="0">
                <a:effectLst>
                  <a:outerShdw blurRad="38100" dist="38100" dir="2700000" algn="tl">
                    <a:srgbClr val="000000">
                      <a:alpha val="43137"/>
                    </a:srgbClr>
                  </a:outerShdw>
                </a:effectLst>
              </a:rPr>
              <a:t> entre </a:t>
            </a:r>
            <a:r>
              <a:rPr lang="en-US" sz="1600" dirty="0" err="1">
                <a:effectLst>
                  <a:outerShdw blurRad="38100" dist="38100" dir="2700000" algn="tl">
                    <a:srgbClr val="000000">
                      <a:alpha val="43137"/>
                    </a:srgbClr>
                  </a:outerShdw>
                </a:effectLst>
              </a:rPr>
              <a:t>patrones</a:t>
            </a:r>
            <a:r>
              <a:rPr lang="en-US" sz="1600" dirty="0">
                <a:effectLst>
                  <a:outerShdw blurRad="38100" dist="38100" dir="2700000" algn="tl">
                    <a:srgbClr val="000000">
                      <a:alpha val="43137"/>
                    </a:srgbClr>
                  </a:outerShdw>
                </a:effectLst>
              </a:rPr>
              <a:t> y </a:t>
            </a:r>
          </a:p>
          <a:p>
            <a:pPr algn="just"/>
            <a:r>
              <a:rPr lang="en-US" sz="1600" dirty="0" err="1">
                <a:effectLst>
                  <a:outerShdw blurRad="38100" dist="38100" dir="2700000" algn="tl">
                    <a:srgbClr val="000000">
                      <a:alpha val="43137"/>
                    </a:srgbClr>
                  </a:outerShdw>
                </a:effectLst>
              </a:rPr>
              <a:t>obreros</a:t>
            </a:r>
            <a:r>
              <a:rPr lang="en-US" sz="1600" dirty="0">
                <a:effectLst>
                  <a:outerShdw blurRad="38100" dist="38100" dir="2700000" algn="tl">
                    <a:srgbClr val="000000">
                      <a:alpha val="43137"/>
                    </a:srgbClr>
                  </a:outerShdw>
                </a:effectLst>
              </a:rPr>
              <a:t> y </a:t>
            </a:r>
            <a:r>
              <a:rPr lang="en-US" sz="1600" dirty="0" err="1">
                <a:effectLst>
                  <a:outerShdw blurRad="38100" dist="38100" dir="2700000" algn="tl">
                    <a:srgbClr val="000000">
                      <a:alpha val="43137"/>
                    </a:srgbClr>
                  </a:outerShdw>
                </a:effectLst>
              </a:rPr>
              <a:t>obedezcan</a:t>
            </a:r>
            <a:r>
              <a:rPr lang="en-US" sz="1600" dirty="0">
                <a:effectLst>
                  <a:outerShdw blurRad="38100" dist="38100" dir="2700000" algn="tl">
                    <a:srgbClr val="000000">
                      <a:alpha val="43137"/>
                    </a:srgbClr>
                  </a:outerShdw>
                </a:effectLst>
              </a:rPr>
              <a:t> a </a:t>
            </a:r>
            <a:r>
              <a:rPr lang="en-US" sz="1600" dirty="0" err="1">
                <a:effectLst>
                  <a:outerShdw blurRad="38100" dist="38100" dir="2700000" algn="tl">
                    <a:srgbClr val="000000">
                      <a:alpha val="43137"/>
                    </a:srgbClr>
                  </a:outerShdw>
                </a:effectLst>
              </a:rPr>
              <a:t>motivos</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debidamente</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fundamentados</a:t>
            </a:r>
            <a:r>
              <a:rPr lang="en-US" sz="1600" dirty="0">
                <a:effectLst>
                  <a:outerShdw blurRad="38100" dist="38100" dir="2700000" algn="tl">
                    <a:srgbClr val="000000">
                      <a:alpha val="43137"/>
                    </a:srgbClr>
                  </a:outerShdw>
                </a:effectLst>
              </a:rPr>
              <a:t>, a </a:t>
            </a:r>
            <a:r>
              <a:rPr lang="en-US" sz="1600" dirty="0" err="1">
                <a:effectLst>
                  <a:outerShdw blurRad="38100" dist="38100" dir="2700000" algn="tl">
                    <a:srgbClr val="000000">
                      <a:alpha val="43137"/>
                    </a:srgbClr>
                  </a:outerShdw>
                </a:effectLst>
              </a:rPr>
              <a:t>jucio</a:t>
            </a:r>
            <a:r>
              <a:rPr lang="en-US" sz="1600" dirty="0">
                <a:effectLst>
                  <a:outerShdw blurRad="38100" dist="38100" dir="2700000" algn="tl">
                    <a:srgbClr val="000000">
                      <a:alpha val="43137"/>
                    </a:srgbClr>
                  </a:outerShdw>
                </a:effectLst>
              </a:rPr>
              <a:t> de </a:t>
            </a:r>
            <a:r>
              <a:rPr lang="en-US" sz="1600" dirty="0" smtClean="0">
                <a:effectLst>
                  <a:outerShdw blurRad="38100" dist="38100" dir="2700000" algn="tl">
                    <a:srgbClr val="000000">
                      <a:alpha val="43137"/>
                    </a:srgbClr>
                  </a:outerShdw>
                </a:effectLst>
              </a:rPr>
              <a:t>la </a:t>
            </a:r>
            <a:r>
              <a:rPr lang="en-US" sz="1600" dirty="0" err="1">
                <a:effectLst>
                  <a:outerShdw blurRad="38100" dist="38100" dir="2700000" algn="tl">
                    <a:srgbClr val="000000">
                      <a:alpha val="43137"/>
                    </a:srgbClr>
                  </a:outerShdw>
                </a:effectLst>
              </a:rPr>
              <a:t>Autoridad</a:t>
            </a:r>
            <a:r>
              <a:rPr lang="en-US" sz="1600" dirty="0">
                <a:effectLst>
                  <a:outerShdw blurRad="38100" dist="38100" dir="2700000" algn="tl">
                    <a:srgbClr val="000000">
                      <a:alpha val="43137"/>
                    </a:srgbClr>
                  </a:outerShdw>
                </a:effectLst>
              </a:rPr>
              <a:t> de </a:t>
            </a:r>
            <a:r>
              <a:rPr lang="en-US" sz="1600" dirty="0" err="1">
                <a:effectLst>
                  <a:outerShdw blurRad="38100" dist="38100" dir="2700000" algn="tl">
                    <a:srgbClr val="000000">
                      <a:alpha val="43137"/>
                    </a:srgbClr>
                  </a:outerShdw>
                </a:effectLst>
              </a:rPr>
              <a:t>Aplicación</a:t>
            </a:r>
            <a:r>
              <a:rPr lang="en-US" sz="1600" dirty="0">
                <a:effectLst>
                  <a:outerShdw blurRad="38100" dist="38100" dir="2700000" algn="tl">
                    <a:srgbClr val="000000">
                      <a:alpha val="43137"/>
                    </a:srgbClr>
                  </a:outerShdw>
                </a:effectLst>
              </a:rPr>
              <a:t>, sin </a:t>
            </a:r>
            <a:r>
              <a:rPr lang="en-US" sz="1600" dirty="0" err="1">
                <a:effectLst>
                  <a:outerShdw blurRad="38100" dist="38100" dir="2700000" algn="tl">
                    <a:srgbClr val="000000">
                      <a:alpha val="43137"/>
                    </a:srgbClr>
                  </a:outerShdw>
                </a:effectLst>
              </a:rPr>
              <a:t>que</a:t>
            </a:r>
            <a:r>
              <a:rPr lang="en-US" sz="1600" dirty="0">
                <a:effectLst>
                  <a:outerShdw blurRad="38100" dist="38100" dir="2700000" algn="tl">
                    <a:srgbClr val="000000">
                      <a:alpha val="43137"/>
                    </a:srgbClr>
                  </a:outerShdw>
                </a:effectLst>
              </a:rPr>
              <a:t> en </a:t>
            </a:r>
            <a:r>
              <a:rPr lang="en-US" sz="1600" dirty="0" err="1">
                <a:effectLst>
                  <a:outerShdw blurRad="38100" dist="38100" dir="2700000" algn="tl">
                    <a:srgbClr val="000000">
                      <a:alpha val="43137"/>
                    </a:srgbClr>
                  </a:outerShdw>
                </a:effectLst>
              </a:rPr>
              <a:t>ningún</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caso</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pueda</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por</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tal</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motivo</a:t>
            </a:r>
            <a:r>
              <a:rPr lang="en-US" sz="1600" dirty="0">
                <a:effectLst>
                  <a:outerShdw blurRad="38100" dist="38100" dir="2700000" algn="tl">
                    <a:srgbClr val="000000">
                      <a:alpha val="43137"/>
                    </a:srgbClr>
                  </a:outerShdw>
                </a:effectLst>
              </a:rPr>
              <a:t>, </a:t>
            </a:r>
            <a:r>
              <a:rPr lang="en-US" sz="1600" dirty="0" err="1" smtClean="0">
                <a:effectLst>
                  <a:outerShdw blurRad="38100" dist="38100" dir="2700000" algn="tl">
                    <a:srgbClr val="000000">
                      <a:alpha val="43137"/>
                    </a:srgbClr>
                  </a:outerShdw>
                </a:effectLst>
              </a:rPr>
              <a:t>aumentarse</a:t>
            </a:r>
            <a:r>
              <a:rPr lang="en-US" sz="1600" dirty="0" smtClean="0">
                <a:effectLst>
                  <a:outerShdw blurRad="38100" dist="38100" dir="2700000" algn="tl">
                    <a:srgbClr val="000000">
                      <a:alpha val="43137"/>
                    </a:srgbClr>
                  </a:outerShdw>
                </a:effectLst>
              </a:rPr>
              <a:t> </a:t>
            </a:r>
            <a:r>
              <a:rPr lang="en-US" sz="1600" dirty="0">
                <a:effectLst>
                  <a:outerShdw blurRad="38100" dist="38100" dir="2700000" algn="tl">
                    <a:srgbClr val="000000">
                      <a:alpha val="43137"/>
                    </a:srgbClr>
                  </a:outerShdw>
                </a:effectLst>
              </a:rPr>
              <a:t>la </a:t>
            </a:r>
            <a:r>
              <a:rPr lang="en-US" sz="1600" dirty="0" err="1">
                <a:effectLst>
                  <a:outerShdw blurRad="38100" dist="38100" dir="2700000" algn="tl">
                    <a:srgbClr val="000000">
                      <a:alpha val="43137"/>
                    </a:srgbClr>
                  </a:outerShdw>
                </a:effectLst>
              </a:rPr>
              <a:t>jornada</a:t>
            </a:r>
            <a:r>
              <a:rPr lang="en-US" sz="1600" dirty="0">
                <a:effectLst>
                  <a:outerShdw blurRad="38100" dist="38100" dir="2700000" algn="tl">
                    <a:srgbClr val="000000">
                      <a:alpha val="43137"/>
                    </a:srgbClr>
                  </a:outerShdw>
                </a:effectLst>
              </a:rPr>
              <a:t> normal </a:t>
            </a:r>
            <a:r>
              <a:rPr lang="en-US" sz="1600" u="sng" dirty="0">
                <a:solidFill>
                  <a:srgbClr val="FFFF00"/>
                </a:solidFill>
                <a:effectLst>
                  <a:outerShdw blurRad="38100" dist="38100" dir="2700000" algn="tl">
                    <a:srgbClr val="000000">
                      <a:alpha val="43137"/>
                    </a:srgbClr>
                  </a:outerShdw>
                </a:effectLst>
              </a:rPr>
              <a:t>en </a:t>
            </a:r>
            <a:r>
              <a:rPr lang="en-US" sz="1600" u="sng" dirty="0" err="1">
                <a:solidFill>
                  <a:srgbClr val="FFFF00"/>
                </a:solidFill>
                <a:effectLst>
                  <a:outerShdw blurRad="38100" dist="38100" dir="2700000" algn="tl">
                    <a:srgbClr val="000000">
                      <a:alpha val="43137"/>
                    </a:srgbClr>
                  </a:outerShdw>
                </a:effectLst>
              </a:rPr>
              <a:t>más</a:t>
            </a:r>
            <a:r>
              <a:rPr lang="en-US" sz="1600" u="sng" dirty="0">
                <a:solidFill>
                  <a:srgbClr val="FFFF00"/>
                </a:solidFill>
                <a:effectLst>
                  <a:outerShdw blurRad="38100" dist="38100" dir="2700000" algn="tl">
                    <a:srgbClr val="000000">
                      <a:alpha val="43137"/>
                    </a:srgbClr>
                  </a:outerShdw>
                </a:effectLst>
              </a:rPr>
              <a:t> de </a:t>
            </a:r>
            <a:r>
              <a:rPr lang="en-US" sz="1600" u="sng" dirty="0" err="1">
                <a:solidFill>
                  <a:srgbClr val="FFFF00"/>
                </a:solidFill>
                <a:effectLst>
                  <a:outerShdw blurRad="38100" dist="38100" dir="2700000" algn="tl">
                    <a:srgbClr val="000000">
                      <a:alpha val="43137"/>
                    </a:srgbClr>
                  </a:outerShdw>
                </a:effectLst>
              </a:rPr>
              <a:t>una</a:t>
            </a:r>
            <a:r>
              <a:rPr lang="en-US" sz="1600" u="sng" dirty="0">
                <a:solidFill>
                  <a:srgbClr val="FFFF00"/>
                </a:solidFill>
                <a:effectLst>
                  <a:outerShdw blurRad="38100" dist="38100" dir="2700000" algn="tl">
                    <a:srgbClr val="000000">
                      <a:alpha val="43137"/>
                    </a:srgbClr>
                  </a:outerShdw>
                </a:effectLst>
              </a:rPr>
              <a:t> </a:t>
            </a:r>
            <a:r>
              <a:rPr lang="en-US" sz="1600" u="sng" dirty="0" err="1">
                <a:solidFill>
                  <a:srgbClr val="FFFF00"/>
                </a:solidFill>
                <a:effectLst>
                  <a:outerShdw blurRad="38100" dist="38100" dir="2700000" algn="tl">
                    <a:srgbClr val="000000">
                      <a:alpha val="43137"/>
                    </a:srgbClr>
                  </a:outerShdw>
                </a:effectLst>
              </a:rPr>
              <a:t>hora</a:t>
            </a:r>
            <a:r>
              <a:rPr lang="en-US" sz="1600" u="sng" dirty="0">
                <a:solidFill>
                  <a:srgbClr val="FFFF00"/>
                </a:solidFill>
                <a:effectLst>
                  <a:outerShdw blurRad="38100" dist="38100" dir="2700000" algn="tl">
                    <a:srgbClr val="000000">
                      <a:alpha val="43137"/>
                    </a:srgbClr>
                  </a:outerShdw>
                </a:effectLst>
              </a:rPr>
              <a:t> </a:t>
            </a:r>
            <a:r>
              <a:rPr lang="en-US" sz="1600" u="sng" dirty="0" err="1">
                <a:solidFill>
                  <a:srgbClr val="FFFF00"/>
                </a:solidFill>
                <a:effectLst>
                  <a:outerShdw blurRad="38100" dist="38100" dir="2700000" algn="tl">
                    <a:srgbClr val="000000">
                      <a:alpha val="43137"/>
                    </a:srgbClr>
                  </a:outerShdw>
                </a:effectLst>
              </a:rPr>
              <a:t>diaria</a:t>
            </a:r>
            <a:r>
              <a:rPr lang="en-US" sz="1600" dirty="0">
                <a:effectLst>
                  <a:outerShdw blurRad="38100" dist="38100" dir="2700000" algn="tl">
                    <a:srgbClr val="000000">
                      <a:alpha val="43137"/>
                    </a:srgbClr>
                  </a:outerShdw>
                </a:effectLst>
              </a:rPr>
              <a:t>. </a:t>
            </a:r>
            <a:endParaRPr lang="en-US" sz="1600" dirty="0" smtClean="0">
              <a:effectLst>
                <a:outerShdw blurRad="38100" dist="38100" dir="2700000" algn="tl">
                  <a:srgbClr val="000000">
                    <a:alpha val="43137"/>
                  </a:srgbClr>
                </a:outerShdw>
              </a:effectLst>
            </a:endParaRPr>
          </a:p>
          <a:p>
            <a:pPr algn="just"/>
            <a:endParaRPr lang="en-US" sz="1600" dirty="0" smtClean="0">
              <a:effectLst>
                <a:outerShdw blurRad="38100" dist="38100" dir="2700000" algn="tl">
                  <a:srgbClr val="000000">
                    <a:alpha val="43137"/>
                  </a:srgbClr>
                </a:outerShdw>
              </a:effectLst>
            </a:endParaRPr>
          </a:p>
          <a:p>
            <a:pPr algn="just"/>
            <a:r>
              <a:rPr lang="en-US" sz="1600" dirty="0" err="1" smtClean="0">
                <a:effectLst>
                  <a:outerShdw blurRad="38100" dist="38100" dir="2700000" algn="tl">
                    <a:srgbClr val="000000">
                      <a:alpha val="43137"/>
                    </a:srgbClr>
                  </a:outerShdw>
                </a:effectLst>
              </a:rPr>
              <a:t>Estas</a:t>
            </a:r>
            <a:r>
              <a:rPr lang="en-US" sz="1600" dirty="0" smtClean="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horas</a:t>
            </a:r>
            <a:r>
              <a:rPr lang="en-US" sz="1600" dirty="0">
                <a:effectLst>
                  <a:outerShdw blurRad="38100" dist="38100" dir="2700000" algn="tl">
                    <a:srgbClr val="000000">
                      <a:alpha val="43137"/>
                    </a:srgbClr>
                  </a:outerShdw>
                </a:effectLst>
              </a:rPr>
              <a:t> </a:t>
            </a:r>
            <a:r>
              <a:rPr lang="en-US" sz="1600" dirty="0" smtClean="0">
                <a:effectLst>
                  <a:outerShdw blurRad="38100" dist="38100" dir="2700000" algn="tl">
                    <a:srgbClr val="000000">
                      <a:alpha val="43137"/>
                    </a:srgbClr>
                  </a:outerShdw>
                </a:effectLst>
              </a:rPr>
              <a:t>de </a:t>
            </a:r>
            <a:r>
              <a:rPr lang="en-US" sz="1600" dirty="0" err="1">
                <a:effectLst>
                  <a:outerShdw blurRad="38100" dist="38100" dir="2700000" algn="tl">
                    <a:srgbClr val="000000">
                      <a:alpha val="43137"/>
                    </a:srgbClr>
                  </a:outerShdw>
                </a:effectLst>
              </a:rPr>
              <a:t>recuperación</a:t>
            </a:r>
            <a:r>
              <a:rPr lang="en-US" sz="1600" dirty="0">
                <a:effectLst>
                  <a:outerShdw blurRad="38100" dist="38100" dir="2700000" algn="tl">
                    <a:srgbClr val="000000">
                      <a:alpha val="43137"/>
                    </a:srgbClr>
                  </a:outerShdw>
                </a:effectLst>
              </a:rPr>
              <a:t> </a:t>
            </a:r>
            <a:r>
              <a:rPr lang="en-US" sz="1600" u="sng" dirty="0">
                <a:solidFill>
                  <a:srgbClr val="FFFF00"/>
                </a:solidFill>
                <a:effectLst>
                  <a:outerShdw blurRad="38100" dist="38100" dir="2700000" algn="tl">
                    <a:srgbClr val="000000">
                      <a:alpha val="43137"/>
                    </a:srgbClr>
                  </a:outerShdw>
                </a:effectLst>
              </a:rPr>
              <a:t>no </a:t>
            </a:r>
            <a:r>
              <a:rPr lang="en-US" sz="1600" u="sng" dirty="0" err="1">
                <a:solidFill>
                  <a:srgbClr val="FFFF00"/>
                </a:solidFill>
                <a:effectLst>
                  <a:outerShdw blurRad="38100" dist="38100" dir="2700000" algn="tl">
                    <a:srgbClr val="000000">
                      <a:alpha val="43137"/>
                    </a:srgbClr>
                  </a:outerShdw>
                </a:effectLst>
              </a:rPr>
              <a:t>darán</a:t>
            </a:r>
            <a:r>
              <a:rPr lang="en-US" sz="1600" u="sng" dirty="0">
                <a:solidFill>
                  <a:srgbClr val="FFFF00"/>
                </a:solidFill>
                <a:effectLst>
                  <a:outerShdw blurRad="38100" dist="38100" dir="2700000" algn="tl">
                    <a:srgbClr val="000000">
                      <a:alpha val="43137"/>
                    </a:srgbClr>
                  </a:outerShdw>
                </a:effectLst>
              </a:rPr>
              <a:t> </a:t>
            </a:r>
            <a:r>
              <a:rPr lang="en-US" sz="1600" u="sng" dirty="0" err="1">
                <a:solidFill>
                  <a:srgbClr val="FFFF00"/>
                </a:solidFill>
                <a:effectLst>
                  <a:outerShdw blurRad="38100" dist="38100" dir="2700000" algn="tl">
                    <a:srgbClr val="000000">
                      <a:alpha val="43137"/>
                    </a:srgbClr>
                  </a:outerShdw>
                </a:effectLst>
              </a:rPr>
              <a:t>lugar</a:t>
            </a:r>
            <a:r>
              <a:rPr lang="en-US" sz="1600" u="sng" dirty="0">
                <a:solidFill>
                  <a:srgbClr val="FFFF00"/>
                </a:solidFill>
                <a:effectLst>
                  <a:outerShdw blurRad="38100" dist="38100" dir="2700000" algn="tl">
                    <a:srgbClr val="000000">
                      <a:alpha val="43137"/>
                    </a:srgbClr>
                  </a:outerShdw>
                </a:effectLst>
              </a:rPr>
              <a:t> a </a:t>
            </a:r>
            <a:r>
              <a:rPr lang="en-US" sz="1600" u="sng" dirty="0" err="1">
                <a:solidFill>
                  <a:srgbClr val="FFFF00"/>
                </a:solidFill>
                <a:effectLst>
                  <a:outerShdw blurRad="38100" dist="38100" dir="2700000" algn="tl">
                    <a:srgbClr val="000000">
                      <a:alpha val="43137"/>
                    </a:srgbClr>
                  </a:outerShdw>
                </a:effectLst>
              </a:rPr>
              <a:t>recargo</a:t>
            </a:r>
            <a:r>
              <a:rPr lang="en-US" sz="1600" u="sng" dirty="0">
                <a:solidFill>
                  <a:srgbClr val="FFFF00"/>
                </a:solidFill>
                <a:effectLst>
                  <a:outerShdw blurRad="38100" dist="38100" dir="2700000" algn="tl">
                    <a:srgbClr val="000000">
                      <a:alpha val="43137"/>
                    </a:srgbClr>
                  </a:outerShdw>
                </a:effectLst>
              </a:rPr>
              <a:t> de </a:t>
            </a:r>
            <a:r>
              <a:rPr lang="en-US" sz="1600" u="sng" dirty="0" err="1">
                <a:solidFill>
                  <a:srgbClr val="FFFF00"/>
                </a:solidFill>
                <a:effectLst>
                  <a:outerShdw blurRad="38100" dist="38100" dir="2700000" algn="tl">
                    <a:srgbClr val="000000">
                      <a:alpha val="43137"/>
                    </a:srgbClr>
                  </a:outerShdw>
                </a:effectLst>
              </a:rPr>
              <a:t>salarios</a:t>
            </a:r>
            <a:r>
              <a:rPr lang="en-US" sz="1600" dirty="0">
                <a:solidFill>
                  <a:srgbClr val="FFFF00"/>
                </a:solidFill>
                <a:effectLst>
                  <a:outerShdw blurRad="38100" dist="38100" dir="2700000" algn="tl">
                    <a:srgbClr val="000000">
                      <a:alpha val="43137"/>
                    </a:srgbClr>
                  </a:outerShdw>
                </a:effectLst>
              </a:rPr>
              <a:t>.</a:t>
            </a:r>
            <a:endParaRPr lang="es-AR" sz="1600" dirty="0">
              <a:solidFill>
                <a:srgbClr val="FFFF00"/>
              </a:solidFill>
              <a:effectLst>
                <a:outerShdw blurRad="38100" dist="38100" dir="2700000" algn="tl">
                  <a:srgbClr val="000000">
                    <a:alpha val="43137"/>
                  </a:srgbClr>
                </a:outerShdw>
              </a:effectLst>
            </a:endParaRPr>
          </a:p>
          <a:p>
            <a:pPr algn="l">
              <a:buFontTx/>
              <a:buNone/>
            </a:pPr>
            <a:endParaRPr lang="es-AR" sz="1600" dirty="0"/>
          </a:p>
          <a:p>
            <a:pPr algn="l">
              <a:buFontTx/>
              <a:buNone/>
            </a:pPr>
            <a:endParaRPr lang="es-AR" sz="1600" dirty="0"/>
          </a:p>
          <a:p>
            <a:pPr algn="l">
              <a:buFontTx/>
              <a:buNone/>
            </a:pPr>
            <a:endParaRPr lang="es-AR" sz="1600" dirty="0"/>
          </a:p>
          <a:p>
            <a:pPr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3005449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23907"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PERMISOS A RECUPERAR</a:t>
            </a:r>
          </a:p>
          <a:p>
            <a:pPr algn="l">
              <a:buFontTx/>
              <a:buNone/>
            </a:pPr>
            <a:r>
              <a:rPr lang="es-AR" sz="2000" b="1" dirty="0">
                <a:solidFill>
                  <a:srgbClr val="00FFCC"/>
                </a:solidFill>
                <a:effectLst>
                  <a:outerShdw blurRad="38100" dist="38100" dir="2700000" algn="tl">
                    <a:srgbClr val="000000">
                      <a:alpha val="43137"/>
                    </a:srgbClr>
                  </a:outerShdw>
                </a:effectLst>
              </a:rPr>
              <a:t>POR SOLICITUD DEL TRABAJADOR</a:t>
            </a:r>
          </a:p>
          <a:p>
            <a:pPr algn="l">
              <a:buFontTx/>
              <a:buNone/>
            </a:pPr>
            <a:endParaRPr lang="es-AR" sz="1600" b="1" dirty="0">
              <a:effectLst>
                <a:outerShdw blurRad="38100" dist="38100" dir="2700000" algn="tl">
                  <a:srgbClr val="000000">
                    <a:alpha val="43137"/>
                  </a:srgbClr>
                </a:outerShdw>
              </a:effectLst>
            </a:endParaRPr>
          </a:p>
          <a:p>
            <a:pPr algn="l"/>
            <a:r>
              <a:rPr lang="en-US" sz="1600" dirty="0" err="1">
                <a:effectLst>
                  <a:outerShdw blurRad="38100" dist="38100" dir="2700000" algn="tl">
                    <a:srgbClr val="000000">
                      <a:alpha val="43137"/>
                    </a:srgbClr>
                  </a:outerShdw>
                </a:effectLst>
              </a:rPr>
              <a:t>Esta</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situación</a:t>
            </a:r>
            <a:r>
              <a:rPr lang="en-US" sz="1600" dirty="0">
                <a:effectLst>
                  <a:outerShdw blurRad="38100" dist="38100" dir="2700000" algn="tl">
                    <a:srgbClr val="000000">
                      <a:alpha val="43137"/>
                    </a:srgbClr>
                  </a:outerShdw>
                </a:effectLst>
              </a:rPr>
              <a:t> se </a:t>
            </a:r>
            <a:r>
              <a:rPr lang="en-US" sz="1600" dirty="0" err="1">
                <a:effectLst>
                  <a:outerShdw blurRad="38100" dist="38100" dir="2700000" algn="tl">
                    <a:srgbClr val="000000">
                      <a:alpha val="43137"/>
                    </a:srgbClr>
                  </a:outerShdw>
                </a:effectLst>
              </a:rPr>
              <a:t>da</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mayormente</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cuando</a:t>
            </a:r>
            <a:r>
              <a:rPr lang="en-US" sz="1600" dirty="0">
                <a:effectLst>
                  <a:outerShdw blurRad="38100" dist="38100" dir="2700000" algn="tl">
                    <a:srgbClr val="000000">
                      <a:alpha val="43137"/>
                    </a:srgbClr>
                  </a:outerShdw>
                </a:effectLst>
              </a:rPr>
              <a:t> el </a:t>
            </a:r>
            <a:r>
              <a:rPr lang="en-US" sz="1600" dirty="0" err="1">
                <a:effectLst>
                  <a:outerShdw blurRad="38100" dist="38100" dir="2700000" algn="tl">
                    <a:srgbClr val="000000">
                      <a:alpha val="43137"/>
                    </a:srgbClr>
                  </a:outerShdw>
                </a:effectLst>
              </a:rPr>
              <a:t>empleador</a:t>
            </a:r>
            <a:r>
              <a:rPr lang="en-US" sz="1600" dirty="0">
                <a:effectLst>
                  <a:outerShdw blurRad="38100" dist="38100" dir="2700000" algn="tl">
                    <a:srgbClr val="000000">
                      <a:alpha val="43137"/>
                    </a:srgbClr>
                  </a:outerShdw>
                </a:effectLst>
              </a:rPr>
              <a:t> concede </a:t>
            </a:r>
            <a:r>
              <a:rPr lang="en-US" sz="1600" dirty="0" err="1">
                <a:effectLst>
                  <a:outerShdw blurRad="38100" dist="38100" dir="2700000" algn="tl">
                    <a:srgbClr val="000000">
                      <a:alpha val="43137"/>
                    </a:srgbClr>
                  </a:outerShdw>
                </a:effectLst>
              </a:rPr>
              <a:t>permisos</a:t>
            </a:r>
            <a:r>
              <a:rPr lang="en-US" sz="1600" dirty="0">
                <a:effectLst>
                  <a:outerShdw blurRad="38100" dist="38100" dir="2700000" algn="tl">
                    <a:srgbClr val="000000">
                      <a:alpha val="43137"/>
                    </a:srgbClr>
                  </a:outerShdw>
                </a:effectLst>
              </a:rPr>
              <a:t> al </a:t>
            </a:r>
            <a:r>
              <a:rPr lang="en-US" sz="1600" dirty="0" err="1">
                <a:effectLst>
                  <a:outerShdw blurRad="38100" dist="38100" dir="2700000" algn="tl">
                    <a:srgbClr val="000000">
                      <a:alpha val="43137"/>
                    </a:srgbClr>
                  </a:outerShdw>
                </a:effectLst>
              </a:rPr>
              <a:t>trabajador</a:t>
            </a:r>
            <a:r>
              <a:rPr lang="en-US" sz="1600" dirty="0">
                <a:effectLst>
                  <a:outerShdw blurRad="38100" dist="38100" dir="2700000" algn="tl">
                    <a:srgbClr val="000000">
                      <a:alpha val="43137"/>
                    </a:srgbClr>
                  </a:outerShdw>
                </a:effectLst>
              </a:rPr>
              <a:t> "a </a:t>
            </a:r>
            <a:r>
              <a:rPr lang="en-US" sz="1600" dirty="0" err="1">
                <a:effectLst>
                  <a:outerShdw blurRad="38100" dist="38100" dir="2700000" algn="tl">
                    <a:srgbClr val="000000">
                      <a:alpha val="43137"/>
                    </a:srgbClr>
                  </a:outerShdw>
                </a:effectLst>
              </a:rPr>
              <a:t>compensar</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Esto</a:t>
            </a:r>
            <a:r>
              <a:rPr lang="en-US" sz="1600" dirty="0">
                <a:effectLst>
                  <a:outerShdw blurRad="38100" dist="38100" dir="2700000" algn="tl">
                    <a:srgbClr val="000000">
                      <a:alpha val="43137"/>
                    </a:srgbClr>
                  </a:outerShdw>
                </a:effectLst>
              </a:rPr>
              <a:t> no </a:t>
            </a:r>
            <a:r>
              <a:rPr lang="en-US" sz="1600" dirty="0" err="1">
                <a:effectLst>
                  <a:outerShdw blurRad="38100" dist="38100" dir="2700000" algn="tl">
                    <a:srgbClr val="000000">
                      <a:alpha val="43137"/>
                    </a:srgbClr>
                  </a:outerShdw>
                </a:effectLst>
              </a:rPr>
              <a:t>invalida</a:t>
            </a:r>
            <a:r>
              <a:rPr lang="en-US" sz="1600" dirty="0">
                <a:effectLst>
                  <a:outerShdw blurRad="38100" dist="38100" dir="2700000" algn="tl">
                    <a:srgbClr val="000000">
                      <a:alpha val="43137"/>
                    </a:srgbClr>
                  </a:outerShdw>
                </a:effectLst>
              </a:rPr>
              <a:t> el </a:t>
            </a:r>
            <a:r>
              <a:rPr lang="en-US" sz="1600" dirty="0" err="1">
                <a:effectLst>
                  <a:outerShdw blurRad="38100" dist="38100" dir="2700000" algn="tl">
                    <a:srgbClr val="000000">
                      <a:alpha val="43137"/>
                    </a:srgbClr>
                  </a:outerShdw>
                </a:effectLst>
              </a:rPr>
              <a:t>mecanismo</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establecido</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por</a:t>
            </a:r>
            <a:r>
              <a:rPr lang="en-US" sz="1600" dirty="0">
                <a:effectLst>
                  <a:outerShdw blurRad="38100" dist="38100" dir="2700000" algn="tl">
                    <a:srgbClr val="000000">
                      <a:alpha val="43137"/>
                    </a:srgbClr>
                  </a:outerShdw>
                </a:effectLst>
              </a:rPr>
              <a:t> la </a:t>
            </a:r>
            <a:r>
              <a:rPr lang="en-US" sz="1600" dirty="0" err="1">
                <a:effectLst>
                  <a:outerShdw blurRad="38100" dist="38100" dir="2700000" algn="tl">
                    <a:srgbClr val="000000">
                      <a:alpha val="43137"/>
                    </a:srgbClr>
                  </a:outerShdw>
                </a:effectLst>
              </a:rPr>
              <a:t>norma</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porque</a:t>
            </a:r>
            <a:r>
              <a:rPr lang="en-US" sz="1600" dirty="0">
                <a:effectLst>
                  <a:outerShdw blurRad="38100" dist="38100" dir="2700000" algn="tl">
                    <a:srgbClr val="000000">
                      <a:alpha val="43137"/>
                    </a:srgbClr>
                  </a:outerShdw>
                </a:effectLst>
              </a:rPr>
              <a:t> la </a:t>
            </a:r>
            <a:r>
              <a:rPr lang="en-US" sz="1600" dirty="0" err="1">
                <a:effectLst>
                  <a:outerShdw blurRad="38100" dist="38100" dir="2700000" algn="tl">
                    <a:srgbClr val="000000">
                      <a:alpha val="43137"/>
                    </a:srgbClr>
                  </a:outerShdw>
                </a:effectLst>
              </a:rPr>
              <a:t>imputación</a:t>
            </a:r>
            <a:r>
              <a:rPr lang="en-US" sz="1600" dirty="0">
                <a:effectLst>
                  <a:outerShdw blurRad="38100" dist="38100" dir="2700000" algn="tl">
                    <a:srgbClr val="000000">
                      <a:alpha val="43137"/>
                    </a:srgbClr>
                  </a:outerShdw>
                </a:effectLst>
              </a:rPr>
              <a:t> de </a:t>
            </a:r>
            <a:r>
              <a:rPr lang="en-US" sz="1600" dirty="0" err="1">
                <a:effectLst>
                  <a:outerShdw blurRad="38100" dist="38100" dir="2700000" algn="tl">
                    <a:srgbClr val="000000">
                      <a:alpha val="43137"/>
                    </a:srgbClr>
                  </a:outerShdw>
                </a:effectLst>
              </a:rPr>
              <a:t>causas</a:t>
            </a:r>
            <a:r>
              <a:rPr lang="en-US" sz="1600" dirty="0">
                <a:effectLst>
                  <a:outerShdw blurRad="38100" dist="38100" dir="2700000" algn="tl">
                    <a:srgbClr val="000000">
                      <a:alpha val="43137"/>
                    </a:srgbClr>
                  </a:outerShdw>
                </a:effectLst>
              </a:rPr>
              <a:t> al </a:t>
            </a:r>
            <a:r>
              <a:rPr lang="en-US" sz="1600" dirty="0" err="1">
                <a:effectLst>
                  <a:outerShdw blurRad="38100" dist="38100" dir="2700000" algn="tl">
                    <a:srgbClr val="000000">
                      <a:alpha val="43137"/>
                    </a:srgbClr>
                  </a:outerShdw>
                </a:effectLst>
              </a:rPr>
              <a:t>trabajador</a:t>
            </a:r>
            <a:r>
              <a:rPr lang="en-US" sz="1600" dirty="0">
                <a:effectLst>
                  <a:outerShdw blurRad="38100" dist="38100" dir="2700000" algn="tl">
                    <a:srgbClr val="000000">
                      <a:alpha val="43137"/>
                    </a:srgbClr>
                  </a:outerShdw>
                </a:effectLst>
              </a:rPr>
              <a:t> se </a:t>
            </a:r>
            <a:r>
              <a:rPr lang="en-US" sz="1600" dirty="0" err="1">
                <a:effectLst>
                  <a:outerShdw blurRad="38100" dist="38100" dir="2700000" algn="tl">
                    <a:srgbClr val="000000">
                      <a:alpha val="43137"/>
                    </a:srgbClr>
                  </a:outerShdw>
                </a:effectLst>
              </a:rPr>
              <a:t>refiere</a:t>
            </a:r>
            <a:r>
              <a:rPr lang="en-US" sz="1600" dirty="0">
                <a:effectLst>
                  <a:outerShdw blurRad="38100" dist="38100" dir="2700000" algn="tl">
                    <a:srgbClr val="000000">
                      <a:alpha val="43137"/>
                    </a:srgbClr>
                  </a:outerShdw>
                </a:effectLst>
              </a:rPr>
              <a:t> a la "culpa" en la </a:t>
            </a:r>
            <a:r>
              <a:rPr lang="en-US" sz="1600" dirty="0" err="1">
                <a:effectLst>
                  <a:outerShdw blurRad="38100" dist="38100" dir="2700000" algn="tl">
                    <a:srgbClr val="000000">
                      <a:alpha val="43137"/>
                    </a:srgbClr>
                  </a:outerShdw>
                </a:effectLst>
              </a:rPr>
              <a:t>ejecución</a:t>
            </a:r>
            <a:r>
              <a:rPr lang="en-US" sz="1600" dirty="0">
                <a:effectLst>
                  <a:outerShdw blurRad="38100" dist="38100" dir="2700000" algn="tl">
                    <a:srgbClr val="000000">
                      <a:alpha val="43137"/>
                    </a:srgbClr>
                  </a:outerShdw>
                </a:effectLst>
              </a:rPr>
              <a:t> de </a:t>
            </a:r>
            <a:r>
              <a:rPr lang="en-US" sz="1600" dirty="0" err="1">
                <a:effectLst>
                  <a:outerShdw blurRad="38100" dist="38100" dir="2700000" algn="tl">
                    <a:srgbClr val="000000">
                      <a:alpha val="43137"/>
                    </a:srgbClr>
                  </a:outerShdw>
                </a:effectLst>
              </a:rPr>
              <a:t>sus</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tareas</a:t>
            </a:r>
            <a:r>
              <a:rPr lang="en-US" sz="1600" dirty="0">
                <a:effectLst>
                  <a:outerShdw blurRad="38100" dist="38100" dir="2700000" algn="tl">
                    <a:srgbClr val="000000">
                      <a:alpha val="43137"/>
                    </a:srgbClr>
                  </a:outerShdw>
                </a:effectLst>
              </a:rPr>
              <a:t>. </a:t>
            </a:r>
          </a:p>
          <a:p>
            <a:pPr algn="l"/>
            <a:endParaRPr lang="en-US" sz="1600" dirty="0">
              <a:effectLst>
                <a:outerShdw blurRad="38100" dist="38100" dir="2700000" algn="tl">
                  <a:srgbClr val="000000">
                    <a:alpha val="43137"/>
                  </a:srgbClr>
                </a:outerShdw>
              </a:effectLst>
            </a:endParaRPr>
          </a:p>
          <a:p>
            <a:pPr algn="l"/>
            <a:r>
              <a:rPr lang="en-US" sz="1600" dirty="0" err="1">
                <a:effectLst>
                  <a:outerShdw blurRad="38100" dist="38100" dir="2700000" algn="tl">
                    <a:srgbClr val="000000">
                      <a:alpha val="43137"/>
                    </a:srgbClr>
                  </a:outerShdw>
                </a:effectLst>
              </a:rPr>
              <a:t>Así</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si</a:t>
            </a:r>
            <a:r>
              <a:rPr lang="en-US" sz="1600" dirty="0">
                <a:effectLst>
                  <a:outerShdw blurRad="38100" dist="38100" dir="2700000" algn="tl">
                    <a:srgbClr val="000000">
                      <a:alpha val="43137"/>
                    </a:srgbClr>
                  </a:outerShdw>
                </a:effectLst>
              </a:rPr>
              <a:t> se </a:t>
            </a:r>
            <a:r>
              <a:rPr lang="en-US" sz="1600" dirty="0" err="1">
                <a:effectLst>
                  <a:outerShdw blurRad="38100" dist="38100" dir="2700000" algn="tl">
                    <a:srgbClr val="000000">
                      <a:alpha val="43137"/>
                    </a:srgbClr>
                  </a:outerShdw>
                </a:effectLst>
              </a:rPr>
              <a:t>pacta</a:t>
            </a:r>
            <a:r>
              <a:rPr lang="en-US" sz="1600" dirty="0">
                <a:effectLst>
                  <a:outerShdw blurRad="38100" dist="38100" dir="2700000" algn="tl">
                    <a:srgbClr val="000000">
                      <a:alpha val="43137"/>
                    </a:srgbClr>
                  </a:outerShdw>
                </a:effectLst>
              </a:rPr>
              <a:t> el </a:t>
            </a:r>
            <a:r>
              <a:rPr lang="en-US" sz="1600" dirty="0" err="1">
                <a:effectLst>
                  <a:outerShdw blurRad="38100" dist="38100" dir="2700000" algn="tl">
                    <a:srgbClr val="000000">
                      <a:alpha val="43137"/>
                    </a:srgbClr>
                  </a:outerShdw>
                </a:effectLst>
              </a:rPr>
              <a:t>permiso</a:t>
            </a:r>
            <a:r>
              <a:rPr lang="en-US" sz="1600" dirty="0">
                <a:effectLst>
                  <a:outerShdw blurRad="38100" dist="38100" dir="2700000" algn="tl">
                    <a:srgbClr val="000000">
                      <a:alpha val="43137"/>
                    </a:srgbClr>
                  </a:outerShdw>
                </a:effectLst>
              </a:rPr>
              <a:t> y </a:t>
            </a:r>
            <a:r>
              <a:rPr lang="en-US" sz="1600" dirty="0" err="1">
                <a:effectLst>
                  <a:outerShdw blurRad="38100" dist="38100" dir="2700000" algn="tl">
                    <a:srgbClr val="000000">
                      <a:alpha val="43137"/>
                    </a:srgbClr>
                  </a:outerShdw>
                </a:effectLst>
              </a:rPr>
              <a:t>su</a:t>
            </a:r>
            <a:r>
              <a:rPr lang="en-US" sz="1600" dirty="0">
                <a:effectLst>
                  <a:outerShdw blurRad="38100" dist="38100" dir="2700000" algn="tl">
                    <a:srgbClr val="000000">
                      <a:alpha val="43137"/>
                    </a:srgbClr>
                  </a:outerShdw>
                </a:effectLst>
              </a:rPr>
              <a:t> forma de </a:t>
            </a:r>
            <a:r>
              <a:rPr lang="en-US" sz="1600" dirty="0" err="1">
                <a:effectLst>
                  <a:outerShdw blurRad="38100" dist="38100" dir="2700000" algn="tl">
                    <a:srgbClr val="000000">
                      <a:alpha val="43137"/>
                    </a:srgbClr>
                  </a:outerShdw>
                </a:effectLst>
              </a:rPr>
              <a:t>recuperación</a:t>
            </a:r>
            <a:r>
              <a:rPr lang="en-US" sz="1600" dirty="0">
                <a:effectLst>
                  <a:outerShdw blurRad="38100" dist="38100" dir="2700000" algn="tl">
                    <a:srgbClr val="000000">
                      <a:alpha val="43137"/>
                    </a:srgbClr>
                  </a:outerShdw>
                </a:effectLst>
              </a:rPr>
              <a:t>, no se </a:t>
            </a:r>
            <a:r>
              <a:rPr lang="en-US" sz="1600" dirty="0" err="1">
                <a:effectLst>
                  <a:outerShdw blurRad="38100" dist="38100" dir="2700000" algn="tl">
                    <a:srgbClr val="000000">
                      <a:alpha val="43137"/>
                    </a:srgbClr>
                  </a:outerShdw>
                </a:effectLst>
              </a:rPr>
              <a:t>verifica</a:t>
            </a:r>
            <a:r>
              <a:rPr lang="en-US" sz="1600" dirty="0">
                <a:effectLst>
                  <a:outerShdw blurRad="38100" dist="38100" dir="2700000" algn="tl">
                    <a:srgbClr val="000000">
                      <a:alpha val="43137"/>
                    </a:srgbClr>
                  </a:outerShdw>
                </a:effectLst>
              </a:rPr>
              <a:t> la </a:t>
            </a:r>
            <a:r>
              <a:rPr lang="en-US" sz="1600" dirty="0" err="1">
                <a:effectLst>
                  <a:outerShdw blurRad="38100" dist="38100" dir="2700000" algn="tl">
                    <a:srgbClr val="000000">
                      <a:alpha val="43137"/>
                    </a:srgbClr>
                  </a:outerShdw>
                </a:effectLst>
              </a:rPr>
              <a:t>existencia</a:t>
            </a:r>
            <a:r>
              <a:rPr lang="en-US" sz="1600" dirty="0">
                <a:effectLst>
                  <a:outerShdw blurRad="38100" dist="38100" dir="2700000" algn="tl">
                    <a:srgbClr val="000000">
                      <a:alpha val="43137"/>
                    </a:srgbClr>
                  </a:outerShdw>
                </a:effectLst>
              </a:rPr>
              <a:t> de </a:t>
            </a:r>
            <a:r>
              <a:rPr lang="en-US" sz="1600" dirty="0" err="1">
                <a:effectLst>
                  <a:outerShdw blurRad="38100" dist="38100" dir="2700000" algn="tl">
                    <a:srgbClr val="000000">
                      <a:alpha val="43137"/>
                    </a:srgbClr>
                  </a:outerShdw>
                </a:effectLst>
              </a:rPr>
              <a:t>dicha</a:t>
            </a:r>
            <a:r>
              <a:rPr lang="en-US" sz="1600" dirty="0">
                <a:effectLst>
                  <a:outerShdw blurRad="38100" dist="38100" dir="2700000" algn="tl">
                    <a:srgbClr val="000000">
                      <a:alpha val="43137"/>
                    </a:srgbClr>
                  </a:outerShdw>
                </a:effectLst>
              </a:rPr>
              <a:t> "culpa", </a:t>
            </a:r>
            <a:r>
              <a:rPr lang="en-US" sz="1600" dirty="0" err="1">
                <a:effectLst>
                  <a:outerShdw blurRad="38100" dist="38100" dir="2700000" algn="tl">
                    <a:srgbClr val="000000">
                      <a:alpha val="43137"/>
                    </a:srgbClr>
                  </a:outerShdw>
                </a:effectLst>
              </a:rPr>
              <a:t>pudiendo</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compensarse</a:t>
            </a:r>
            <a:r>
              <a:rPr lang="en-US" sz="1600" dirty="0">
                <a:effectLst>
                  <a:outerShdw blurRad="38100" dist="38100" dir="2700000" algn="tl">
                    <a:srgbClr val="000000">
                      <a:alpha val="43137"/>
                    </a:srgbClr>
                  </a:outerShdw>
                </a:effectLst>
              </a:rPr>
              <a:t> el </a:t>
            </a:r>
            <a:r>
              <a:rPr lang="en-US" sz="1600" dirty="0" err="1">
                <a:effectLst>
                  <a:outerShdw blurRad="38100" dist="38100" dir="2700000" algn="tl">
                    <a:srgbClr val="000000">
                      <a:alpha val="43137"/>
                    </a:srgbClr>
                  </a:outerShdw>
                </a:effectLst>
              </a:rPr>
              <a:t>tiempo</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solicitado</a:t>
            </a:r>
            <a:r>
              <a:rPr lang="en-US" sz="1600" dirty="0">
                <a:effectLst>
                  <a:outerShdw blurRad="38100" dist="38100" dir="2700000" algn="tl">
                    <a:srgbClr val="000000">
                      <a:alpha val="43137"/>
                    </a:srgbClr>
                  </a:outerShdw>
                </a:effectLst>
              </a:rPr>
              <a:t> con </a:t>
            </a:r>
            <a:r>
              <a:rPr lang="en-US" sz="1600" dirty="0" err="1">
                <a:effectLst>
                  <a:outerShdw blurRad="38100" dist="38100" dir="2700000" algn="tl">
                    <a:srgbClr val="000000">
                      <a:alpha val="43137"/>
                    </a:srgbClr>
                  </a:outerShdw>
                </a:effectLst>
              </a:rPr>
              <a:t>una</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recuperación</a:t>
            </a:r>
            <a:r>
              <a:rPr lang="en-US" sz="1600" dirty="0">
                <a:effectLst>
                  <a:outerShdw blurRad="38100" dist="38100" dir="2700000" algn="tl">
                    <a:srgbClr val="000000">
                      <a:alpha val="43137"/>
                    </a:srgbClr>
                  </a:outerShdw>
                </a:effectLst>
              </a:rPr>
              <a:t> sin </a:t>
            </a:r>
            <a:r>
              <a:rPr lang="en-US" sz="1600" dirty="0" err="1">
                <a:effectLst>
                  <a:outerShdw blurRad="38100" dist="38100" dir="2700000" algn="tl">
                    <a:srgbClr val="000000">
                      <a:alpha val="43137"/>
                    </a:srgbClr>
                  </a:outerShdw>
                </a:effectLst>
              </a:rPr>
              <a:t>recargos</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salariales</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Por</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ejemplo</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si</a:t>
            </a:r>
            <a:r>
              <a:rPr lang="en-US" sz="1600" dirty="0">
                <a:effectLst>
                  <a:outerShdw blurRad="38100" dist="38100" dir="2700000" algn="tl">
                    <a:srgbClr val="000000">
                      <a:alpha val="43137"/>
                    </a:srgbClr>
                  </a:outerShdw>
                </a:effectLst>
              </a:rPr>
              <a:t> el </a:t>
            </a:r>
            <a:r>
              <a:rPr lang="en-US" sz="1600" dirty="0" err="1">
                <a:effectLst>
                  <a:outerShdw blurRad="38100" dist="38100" dir="2700000" algn="tl">
                    <a:srgbClr val="000000">
                      <a:alpha val="43137"/>
                    </a:srgbClr>
                  </a:outerShdw>
                </a:effectLst>
              </a:rPr>
              <a:t>trabajador</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solicitara</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una</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licencia</a:t>
            </a:r>
            <a:r>
              <a:rPr lang="en-US" sz="1600" dirty="0">
                <a:effectLst>
                  <a:outerShdw blurRad="38100" dist="38100" dir="2700000" algn="tl">
                    <a:srgbClr val="000000">
                      <a:alpha val="43137"/>
                    </a:srgbClr>
                  </a:outerShdw>
                </a:effectLst>
              </a:rPr>
              <a:t> de 8 </a:t>
            </a:r>
            <a:r>
              <a:rPr lang="en-US" sz="1600" dirty="0" err="1">
                <a:effectLst>
                  <a:outerShdw blurRad="38100" dist="38100" dir="2700000" algn="tl">
                    <a:srgbClr val="000000">
                      <a:alpha val="43137"/>
                    </a:srgbClr>
                  </a:outerShdw>
                </a:effectLst>
              </a:rPr>
              <a:t>horas</a:t>
            </a:r>
            <a:r>
              <a:rPr lang="en-US" sz="1600" dirty="0">
                <a:effectLst>
                  <a:outerShdw blurRad="38100" dist="38100" dir="2700000" algn="tl">
                    <a:srgbClr val="000000">
                      <a:alpha val="43137"/>
                    </a:srgbClr>
                  </a:outerShdw>
                </a:effectLst>
              </a:rPr>
              <a:t> y </a:t>
            </a:r>
            <a:r>
              <a:rPr lang="en-US" sz="1600" dirty="0" err="1">
                <a:effectLst>
                  <a:outerShdw blurRad="38100" dist="38100" dir="2700000" algn="tl">
                    <a:srgbClr val="000000">
                      <a:alpha val="43137"/>
                    </a:srgbClr>
                  </a:outerShdw>
                </a:effectLst>
              </a:rPr>
              <a:t>compensara</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una</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hora</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por</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día</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durante</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ocho</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días</a:t>
            </a:r>
            <a:r>
              <a:rPr lang="en-US" sz="1600" dirty="0">
                <a:effectLst>
                  <a:outerShdw blurRad="38100" dist="38100" dir="2700000" algn="tl">
                    <a:srgbClr val="000000">
                      <a:alpha val="43137"/>
                    </a:srgbClr>
                  </a:outerShdw>
                </a:effectLst>
              </a:rPr>
              <a:t>, no </a:t>
            </a:r>
            <a:r>
              <a:rPr lang="en-US" sz="1600" dirty="0" err="1">
                <a:effectLst>
                  <a:outerShdw blurRad="38100" dist="38100" dir="2700000" algn="tl">
                    <a:srgbClr val="000000">
                      <a:alpha val="43137"/>
                    </a:srgbClr>
                  </a:outerShdw>
                </a:effectLst>
              </a:rPr>
              <a:t>habría</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pérdida</a:t>
            </a:r>
            <a:r>
              <a:rPr lang="en-US" sz="1600" dirty="0">
                <a:effectLst>
                  <a:outerShdw blurRad="38100" dist="38100" dir="2700000" algn="tl">
                    <a:srgbClr val="000000">
                      <a:alpha val="43137"/>
                    </a:srgbClr>
                  </a:outerShdw>
                </a:effectLst>
              </a:rPr>
              <a:t> en la </a:t>
            </a:r>
            <a:r>
              <a:rPr lang="en-US" sz="1600" dirty="0" err="1">
                <a:effectLst>
                  <a:outerShdw blurRad="38100" dist="38100" dir="2700000" algn="tl">
                    <a:srgbClr val="000000">
                      <a:alpha val="43137"/>
                    </a:srgbClr>
                  </a:outerShdw>
                </a:effectLst>
              </a:rPr>
              <a:t>remuneración</a:t>
            </a:r>
            <a:r>
              <a:rPr lang="en-US" sz="1600" dirty="0">
                <a:effectLst>
                  <a:outerShdw blurRad="38100" dist="38100" dir="2700000" algn="tl">
                    <a:srgbClr val="000000">
                      <a:alpha val="43137"/>
                    </a:srgbClr>
                  </a:outerShdw>
                </a:effectLst>
              </a:rPr>
              <a:t> del </a:t>
            </a:r>
            <a:r>
              <a:rPr lang="en-US" sz="1600" dirty="0" err="1">
                <a:effectLst>
                  <a:outerShdw blurRad="38100" dist="38100" dir="2700000" algn="tl">
                    <a:srgbClr val="000000">
                      <a:alpha val="43137"/>
                    </a:srgbClr>
                  </a:outerShdw>
                </a:effectLst>
              </a:rPr>
              <a:t>trabajador</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así</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como</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tampoco</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perjuicio</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alguno</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para</a:t>
            </a:r>
            <a:r>
              <a:rPr lang="en-US" sz="1600" dirty="0">
                <a:effectLst>
                  <a:outerShdw blurRad="38100" dist="38100" dir="2700000" algn="tl">
                    <a:srgbClr val="000000">
                      <a:alpha val="43137"/>
                    </a:srgbClr>
                  </a:outerShdw>
                </a:effectLst>
              </a:rPr>
              <a:t> el </a:t>
            </a:r>
            <a:r>
              <a:rPr lang="en-US" sz="1600" dirty="0" err="1">
                <a:effectLst>
                  <a:outerShdw blurRad="38100" dist="38100" dir="2700000" algn="tl">
                    <a:srgbClr val="000000">
                      <a:alpha val="43137"/>
                    </a:srgbClr>
                  </a:outerShdw>
                </a:effectLst>
              </a:rPr>
              <a:t>empleador</a:t>
            </a:r>
            <a:r>
              <a:rPr lang="en-US" sz="1600" dirty="0">
                <a:effectLst>
                  <a:outerShdw blurRad="38100" dist="38100" dir="2700000" algn="tl">
                    <a:srgbClr val="000000">
                      <a:alpha val="43137"/>
                    </a:srgbClr>
                  </a:outerShdw>
                </a:effectLst>
              </a:rPr>
              <a:t>.</a:t>
            </a:r>
          </a:p>
          <a:p>
            <a:pPr algn="l"/>
            <a:endParaRPr lang="en-US" sz="1600" dirty="0">
              <a:effectLst>
                <a:outerShdw blurRad="38100" dist="38100" dir="2700000" algn="tl">
                  <a:srgbClr val="000000">
                    <a:alpha val="43137"/>
                  </a:srgbClr>
                </a:outerShdw>
              </a:effectLst>
            </a:endParaRPr>
          </a:p>
          <a:p>
            <a:pPr algn="l"/>
            <a:r>
              <a:rPr lang="en-US" sz="1600" dirty="0">
                <a:effectLst>
                  <a:outerShdw blurRad="38100" dist="38100" dir="2700000" algn="tl">
                    <a:srgbClr val="000000">
                      <a:alpha val="43137"/>
                    </a:srgbClr>
                  </a:outerShdw>
                </a:effectLst>
              </a:rPr>
              <a:t>De Diego, </a:t>
            </a:r>
            <a:r>
              <a:rPr lang="en-US" sz="1600" dirty="0" err="1">
                <a:effectLst>
                  <a:outerShdw blurRad="38100" dist="38100" dir="2700000" algn="tl">
                    <a:srgbClr val="000000">
                      <a:alpha val="43137"/>
                    </a:srgbClr>
                  </a:outerShdw>
                </a:effectLst>
              </a:rPr>
              <a:t>Julián</a:t>
            </a:r>
            <a:r>
              <a:rPr lang="en-US" sz="1600" dirty="0">
                <a:effectLst>
                  <a:outerShdw blurRad="38100" dist="38100" dir="2700000" algn="tl">
                    <a:srgbClr val="000000">
                      <a:alpha val="43137"/>
                    </a:srgbClr>
                  </a:outerShdw>
                </a:effectLst>
              </a:rPr>
              <a:t> A. "</a:t>
            </a:r>
            <a:r>
              <a:rPr lang="en-US" sz="1600" dirty="0" err="1">
                <a:effectLst>
                  <a:outerShdw blurRad="38100" dist="38100" dir="2700000" algn="tl">
                    <a:srgbClr val="000000">
                      <a:alpha val="43137"/>
                    </a:srgbClr>
                  </a:outerShdw>
                </a:effectLst>
              </a:rPr>
              <a:t>Jornada</a:t>
            </a:r>
            <a:r>
              <a:rPr lang="en-US" sz="1600" dirty="0">
                <a:effectLst>
                  <a:outerShdw blurRad="38100" dist="38100" dir="2700000" algn="tl">
                    <a:srgbClr val="000000">
                      <a:alpha val="43137"/>
                    </a:srgbClr>
                  </a:outerShdw>
                </a:effectLst>
              </a:rPr>
              <a:t> de </a:t>
            </a:r>
            <a:r>
              <a:rPr lang="en-US" sz="1600" dirty="0" err="1">
                <a:effectLst>
                  <a:outerShdw blurRad="38100" dist="38100" dir="2700000" algn="tl">
                    <a:srgbClr val="000000">
                      <a:alpha val="43137"/>
                    </a:srgbClr>
                  </a:outerShdw>
                </a:effectLst>
              </a:rPr>
              <a:t>trabajo</a:t>
            </a:r>
            <a:r>
              <a:rPr lang="en-US" sz="1600" dirty="0">
                <a:effectLst>
                  <a:outerShdw blurRad="38100" dist="38100" dir="2700000" algn="tl">
                    <a:srgbClr val="000000">
                      <a:alpha val="43137"/>
                    </a:srgbClr>
                  </a:outerShdw>
                </a:effectLst>
              </a:rPr>
              <a:t> y </a:t>
            </a:r>
            <a:r>
              <a:rPr lang="en-US" sz="1600" dirty="0" err="1">
                <a:effectLst>
                  <a:outerShdw blurRad="38100" dist="38100" dir="2700000" algn="tl">
                    <a:srgbClr val="000000">
                      <a:alpha val="43137"/>
                    </a:srgbClr>
                  </a:outerShdw>
                </a:effectLst>
              </a:rPr>
              <a:t>descansos</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Ediciones</a:t>
            </a:r>
            <a:r>
              <a:rPr lang="en-US" sz="1600" dirty="0">
                <a:effectLst>
                  <a:outerShdw blurRad="38100" dist="38100" dir="2700000" algn="tl">
                    <a:srgbClr val="000000">
                      <a:alpha val="43137"/>
                    </a:srgbClr>
                  </a:outerShdw>
                </a:effectLst>
              </a:rPr>
              <a:t> </a:t>
            </a:r>
            <a:r>
              <a:rPr lang="en-US" sz="1600" dirty="0" err="1">
                <a:effectLst>
                  <a:outerShdw blurRad="38100" dist="38100" dir="2700000" algn="tl">
                    <a:srgbClr val="000000">
                      <a:alpha val="43137"/>
                    </a:srgbClr>
                  </a:outerShdw>
                </a:effectLst>
              </a:rPr>
              <a:t>Depalma</a:t>
            </a:r>
            <a:r>
              <a:rPr lang="en-US" sz="1600" dirty="0">
                <a:effectLst>
                  <a:outerShdw blurRad="38100" dist="38100" dir="2700000" algn="tl">
                    <a:srgbClr val="000000">
                      <a:alpha val="43137"/>
                    </a:srgbClr>
                  </a:outerShdw>
                </a:effectLst>
              </a:rPr>
              <a:t> - 1986, </a:t>
            </a:r>
            <a:r>
              <a:rPr lang="en-US" sz="1600" dirty="0" err="1">
                <a:effectLst>
                  <a:outerShdw blurRad="38100" dist="38100" dir="2700000" algn="tl">
                    <a:srgbClr val="000000">
                      <a:alpha val="43137"/>
                    </a:srgbClr>
                  </a:outerShdw>
                </a:effectLst>
              </a:rPr>
              <a:t>página</a:t>
            </a:r>
            <a:r>
              <a:rPr lang="en-US" sz="1600" dirty="0">
                <a:effectLst>
                  <a:outerShdw blurRad="38100" dist="38100" dir="2700000" algn="tl">
                    <a:srgbClr val="000000">
                      <a:alpha val="43137"/>
                    </a:srgbClr>
                  </a:outerShdw>
                </a:effectLst>
              </a:rPr>
              <a:t> 164.</a:t>
            </a:r>
            <a:endParaRPr lang="es-MX" sz="1600" dirty="0">
              <a:effectLst>
                <a:outerShdw blurRad="38100" dist="38100" dir="2700000" algn="tl">
                  <a:srgbClr val="000000">
                    <a:alpha val="43137"/>
                  </a:srgbClr>
                </a:outerShdw>
              </a:effectLst>
            </a:endParaRPr>
          </a:p>
          <a:p>
            <a:pPr algn="l">
              <a:buFontTx/>
              <a:buNone/>
            </a:pPr>
            <a:endParaRPr lang="es-AR" sz="1600" dirty="0"/>
          </a:p>
          <a:p>
            <a:pPr algn="l">
              <a:buFontTx/>
              <a:buNone/>
            </a:pPr>
            <a:endParaRPr lang="es-AR" sz="1600" dirty="0"/>
          </a:p>
          <a:p>
            <a:pPr algn="l">
              <a:buFontTx/>
              <a:buNone/>
            </a:pPr>
            <a:endParaRPr lang="es-AR" sz="1600" dirty="0"/>
          </a:p>
          <a:p>
            <a:pPr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07850691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76803"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TRABAJO NOCTURNO</a:t>
            </a:r>
          </a:p>
          <a:p>
            <a:pPr algn="l">
              <a:buFontTx/>
              <a:buNone/>
            </a:pPr>
            <a:endParaRPr lang="es-AR" sz="1800" b="1" dirty="0">
              <a:effectLst>
                <a:outerShdw blurRad="38100" dist="38100" dir="2700000" algn="tl">
                  <a:srgbClr val="000000">
                    <a:alpha val="43137"/>
                  </a:srgbClr>
                </a:outerShdw>
              </a:effectLst>
            </a:endParaRPr>
          </a:p>
          <a:p>
            <a:pPr algn="l">
              <a:buFontTx/>
              <a:buNone/>
            </a:pPr>
            <a:r>
              <a:rPr lang="es-AR" sz="1800" b="1" dirty="0">
                <a:solidFill>
                  <a:srgbClr val="00FFCC"/>
                </a:solidFill>
                <a:effectLst>
                  <a:outerShdw blurRad="38100" dist="38100" dir="2700000" algn="tl">
                    <a:srgbClr val="000000">
                      <a:alpha val="43137"/>
                    </a:srgbClr>
                  </a:outerShdw>
                </a:effectLst>
              </a:rPr>
              <a:t>Art. 200 – LCT</a:t>
            </a:r>
            <a:r>
              <a:rPr lang="es-AR" sz="1600" b="1" dirty="0">
                <a:solidFill>
                  <a:srgbClr val="00FFCC"/>
                </a:solidFill>
                <a:effectLst>
                  <a:outerShdw blurRad="38100" dist="38100" dir="2700000" algn="tl">
                    <a:srgbClr val="000000">
                      <a:alpha val="43137"/>
                    </a:srgbClr>
                  </a:outerShdw>
                </a:effectLst>
              </a:rPr>
              <a:t>:</a:t>
            </a:r>
            <a:r>
              <a:rPr lang="es-AR" sz="1600" dirty="0">
                <a:solidFill>
                  <a:srgbClr val="00FFCC"/>
                </a:solidFill>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“La jornada de trabajo </a:t>
            </a:r>
            <a:r>
              <a:rPr lang="es-AR" sz="1600" dirty="0">
                <a:solidFill>
                  <a:srgbClr val="FFFF00"/>
                </a:solidFill>
                <a:effectLst>
                  <a:outerShdw blurRad="38100" dist="38100" dir="2700000" algn="tl">
                    <a:srgbClr val="000000">
                      <a:alpha val="43137"/>
                    </a:srgbClr>
                  </a:outerShdw>
                </a:effectLst>
              </a:rPr>
              <a:t>íntegramente </a:t>
            </a:r>
            <a:r>
              <a:rPr lang="es-AR" sz="1600" dirty="0" err="1">
                <a:solidFill>
                  <a:srgbClr val="FFFF00"/>
                </a:solidFill>
                <a:effectLst>
                  <a:outerShdw blurRad="38100" dist="38100" dir="2700000" algn="tl">
                    <a:srgbClr val="000000">
                      <a:alpha val="43137"/>
                    </a:srgbClr>
                  </a:outerShdw>
                </a:effectLst>
              </a:rPr>
              <a:t>noctura</a:t>
            </a:r>
            <a:r>
              <a:rPr lang="es-AR" sz="1600" dirty="0">
                <a:solidFill>
                  <a:srgbClr val="FFFF00"/>
                </a:solidFill>
                <a:effectLst>
                  <a:outerShdw blurRad="38100" dist="38100" dir="2700000" algn="tl">
                    <a:srgbClr val="000000">
                      <a:alpha val="43137"/>
                    </a:srgbClr>
                  </a:outerShdw>
                </a:effectLst>
              </a:rPr>
              <a:t> no podrá exceder de 7 horas</a:t>
            </a:r>
            <a:r>
              <a:rPr lang="es-AR" sz="1600" dirty="0">
                <a:effectLst>
                  <a:outerShdw blurRad="38100" dist="38100" dir="2700000" algn="tl">
                    <a:srgbClr val="000000">
                      <a:alpha val="43137"/>
                    </a:srgbClr>
                  </a:outerShdw>
                </a:effectLst>
              </a:rPr>
              <a:t>, entendiéndose por tal la que se cumpla entre la hora </a:t>
            </a:r>
            <a:r>
              <a:rPr lang="es-AR" sz="1600" b="1" u="sng" dirty="0">
                <a:solidFill>
                  <a:srgbClr val="FFCC00"/>
                </a:solidFill>
                <a:effectLst>
                  <a:outerShdw blurRad="38100" dist="38100" dir="2700000" algn="tl">
                    <a:srgbClr val="000000">
                      <a:alpha val="43137"/>
                    </a:srgbClr>
                  </a:outerShdw>
                </a:effectLst>
              </a:rPr>
              <a:t>veintiuna y la hora seis del siguiente</a:t>
            </a:r>
            <a:r>
              <a:rPr lang="es-AR" sz="1600" b="1" dirty="0">
                <a:solidFill>
                  <a:srgbClr val="FFCC00"/>
                </a:solidFill>
                <a:effectLst>
                  <a:outerShdw blurRad="38100" dist="38100" dir="2700000" algn="tl">
                    <a:srgbClr val="000000">
                      <a:alpha val="43137"/>
                    </a:srgbClr>
                  </a:outerShdw>
                </a:effectLst>
              </a:rPr>
              <a:t>.</a:t>
            </a:r>
            <a:r>
              <a:rPr lang="es-AR" sz="1600" b="1" dirty="0">
                <a:effectLst>
                  <a:outerShdw blurRad="38100" dist="38100" dir="2700000" algn="tl">
                    <a:srgbClr val="000000">
                      <a:alpha val="43137"/>
                    </a:srgbClr>
                  </a:outerShdw>
                </a:effectLst>
              </a:rPr>
              <a:t> </a:t>
            </a:r>
            <a:endParaRPr lang="es-AR" sz="1600" b="1" dirty="0" smtClean="0">
              <a:effectLst>
                <a:outerShdw blurRad="38100" dist="38100" dir="2700000" algn="tl">
                  <a:srgbClr val="000000">
                    <a:alpha val="43137"/>
                  </a:srgbClr>
                </a:outerShdw>
              </a:effectLst>
            </a:endParaRPr>
          </a:p>
          <a:p>
            <a:pPr algn="l">
              <a:buFontTx/>
              <a:buNone/>
            </a:pPr>
            <a:r>
              <a:rPr lang="es-AR" sz="1600" dirty="0" smtClean="0">
                <a:effectLst>
                  <a:outerShdw blurRad="38100" dist="38100" dir="2700000" algn="tl">
                    <a:srgbClr val="000000">
                      <a:alpha val="43137"/>
                    </a:srgbClr>
                  </a:outerShdw>
                </a:effectLst>
              </a:rPr>
              <a:t>Esta </a:t>
            </a:r>
            <a:r>
              <a:rPr lang="es-AR" sz="1600" dirty="0">
                <a:effectLst>
                  <a:outerShdw blurRad="38100" dist="38100" dir="2700000" algn="tl">
                    <a:srgbClr val="000000">
                      <a:alpha val="43137"/>
                    </a:srgbClr>
                  </a:outerShdw>
                </a:effectLst>
              </a:rPr>
              <a:t>limitación no tendrá vigencia cuando se apliquen los horarios rotativos del régimen de trabajo por equipos. (…)”</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dirty="0">
                <a:effectLst>
                  <a:outerShdw blurRad="38100" dist="38100" dir="2700000" algn="tl">
                    <a:srgbClr val="000000">
                      <a:alpha val="43137"/>
                    </a:srgbClr>
                  </a:outerShdw>
                </a:effectLst>
              </a:rPr>
              <a:t>En igual sentido el art. 2 de la ley 11544 de Jornada de Trabajo.</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b="1" dirty="0">
                <a:solidFill>
                  <a:srgbClr val="00FFCC"/>
                </a:solidFill>
                <a:effectLst>
                  <a:outerShdw blurRad="38100" dist="38100" dir="2700000" algn="tl">
                    <a:srgbClr val="000000">
                      <a:alpha val="43137"/>
                    </a:srgbClr>
                  </a:outerShdw>
                </a:effectLst>
              </a:rPr>
              <a:t>D.16115/1933, art. 9: </a:t>
            </a:r>
            <a:r>
              <a:rPr lang="es-AR" sz="1600" dirty="0">
                <a:effectLst>
                  <a:outerShdw blurRad="38100" dist="38100" dir="2700000" algn="tl">
                    <a:srgbClr val="000000">
                      <a:alpha val="43137"/>
                    </a:srgbClr>
                  </a:outerShdw>
                </a:effectLst>
              </a:rPr>
              <a:t>“La jornada de trabajo </a:t>
            </a:r>
            <a:r>
              <a:rPr lang="es-AR" sz="1600" b="1" dirty="0">
                <a:effectLst>
                  <a:outerShdw blurRad="38100" dist="38100" dir="2700000" algn="tl">
                    <a:srgbClr val="000000">
                      <a:alpha val="43137"/>
                    </a:srgbClr>
                  </a:outerShdw>
                </a:effectLst>
              </a:rPr>
              <a:t>nocturno </a:t>
            </a:r>
            <a:r>
              <a:rPr lang="es-AR" sz="1600" b="1" u="sng" dirty="0">
                <a:solidFill>
                  <a:srgbClr val="FFCC00"/>
                </a:solidFill>
                <a:effectLst>
                  <a:outerShdw blurRad="38100" dist="38100" dir="2700000" algn="tl">
                    <a:srgbClr val="000000">
                      <a:alpha val="43137"/>
                    </a:srgbClr>
                  </a:outerShdw>
                </a:effectLst>
              </a:rPr>
              <a:t>no podrá exceder de 7 horas, entendiéndose como tal la que se realice habitualmente e </a:t>
            </a:r>
            <a:r>
              <a:rPr lang="es-AR" sz="1600" b="1" u="sng" dirty="0" err="1">
                <a:solidFill>
                  <a:srgbClr val="FFCC00"/>
                </a:solidFill>
                <a:effectLst>
                  <a:outerShdw blurRad="38100" dist="38100" dir="2700000" algn="tl">
                    <a:srgbClr val="000000">
                      <a:alpha val="43137"/>
                    </a:srgbClr>
                  </a:outerShdw>
                </a:effectLst>
              </a:rPr>
              <a:t>integramente</a:t>
            </a:r>
            <a:r>
              <a:rPr lang="es-AR" sz="1600" b="1" u="sng" dirty="0">
                <a:solidFill>
                  <a:srgbClr val="FFCC00"/>
                </a:solidFill>
                <a:effectLst>
                  <a:outerShdw blurRad="38100" dist="38100" dir="2700000" algn="tl">
                    <a:srgbClr val="000000">
                      <a:alpha val="43137"/>
                    </a:srgbClr>
                  </a:outerShdw>
                </a:effectLst>
              </a:rPr>
              <a:t> entre las 21 y las 6 horas</a:t>
            </a:r>
            <a:r>
              <a:rPr lang="es-AR" sz="1600" b="1" dirty="0">
                <a:effectLst>
                  <a:outerShdw blurRad="38100" dist="38100" dir="2700000" algn="tl">
                    <a:srgbClr val="000000">
                      <a:alpha val="43137"/>
                    </a:srgbClr>
                  </a:outerShdw>
                </a:effectLst>
              </a:rPr>
              <a:t>”</a:t>
            </a:r>
          </a:p>
          <a:p>
            <a:pPr algn="l">
              <a:buFontTx/>
              <a:buNone/>
            </a:pPr>
            <a:endParaRPr lang="es-AR" sz="1600" b="1" dirty="0"/>
          </a:p>
          <a:p>
            <a:pPr algn="l">
              <a:buFontTx/>
              <a:buNone/>
            </a:pPr>
            <a:endParaRPr lang="es-AR" sz="1600" dirty="0"/>
          </a:p>
          <a:p>
            <a:pPr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7081578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77827"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CC"/>
                </a:solidFill>
                <a:effectLst>
                  <a:outerShdw blurRad="38100" dist="38100" dir="2700000" algn="tl">
                    <a:srgbClr val="000000">
                      <a:alpha val="43137"/>
                    </a:srgbClr>
                  </a:outerShdw>
                </a:effectLst>
              </a:rPr>
              <a:t>JORNADA MIXTA</a:t>
            </a:r>
          </a:p>
          <a:p>
            <a:pPr algn="l">
              <a:buFontTx/>
              <a:buNone/>
            </a:pPr>
            <a:endParaRPr lang="es-AR" sz="1800" b="1" dirty="0">
              <a:effectLst>
                <a:outerShdw blurRad="38100" dist="38100" dir="2700000" algn="tl">
                  <a:srgbClr val="000000">
                    <a:alpha val="43137"/>
                  </a:srgbClr>
                </a:outerShdw>
              </a:effectLst>
            </a:endParaRPr>
          </a:p>
          <a:p>
            <a:pPr algn="l">
              <a:buFontTx/>
              <a:buNone/>
            </a:pPr>
            <a:r>
              <a:rPr lang="es-AR" sz="1600" b="1" dirty="0">
                <a:solidFill>
                  <a:srgbClr val="00FFCC"/>
                </a:solidFill>
                <a:effectLst>
                  <a:outerShdw blurRad="38100" dist="38100" dir="2700000" algn="tl">
                    <a:srgbClr val="000000">
                      <a:alpha val="43137"/>
                    </a:srgbClr>
                  </a:outerShdw>
                </a:effectLst>
              </a:rPr>
              <a:t>Art. 200 – LCT:</a:t>
            </a:r>
            <a:r>
              <a:rPr lang="es-AR" sz="1600" dirty="0">
                <a:solidFill>
                  <a:srgbClr val="00FFCC"/>
                </a:solidFill>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 (…)  Cuando se alternen horas diurnas con nocturnas </a:t>
            </a:r>
            <a:r>
              <a:rPr lang="es-AR" sz="1600" u="sng" dirty="0">
                <a:solidFill>
                  <a:srgbClr val="FFFF00"/>
                </a:solidFill>
                <a:effectLst>
                  <a:outerShdw blurRad="38100" dist="38100" dir="2700000" algn="tl">
                    <a:srgbClr val="000000">
                      <a:alpha val="43137"/>
                    </a:srgbClr>
                  </a:outerShdw>
                </a:effectLst>
              </a:rPr>
              <a:t>se reducirá proporcionalmente la jornada en 8 minutos por cada hora nocturna trabajada o se pagarán los 8 minutos de exceso como tiempo suplementario</a:t>
            </a:r>
            <a:r>
              <a:rPr lang="es-AR" sz="1600" dirty="0">
                <a:effectLst>
                  <a:outerShdw blurRad="38100" dist="38100" dir="2700000" algn="tl">
                    <a:srgbClr val="000000">
                      <a:alpha val="43137"/>
                    </a:srgbClr>
                  </a:outerShdw>
                </a:effectLst>
              </a:rPr>
              <a:t>, según las pautas del artículo 201. (…)”</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b="1" dirty="0">
                <a:solidFill>
                  <a:srgbClr val="00FFCC"/>
                </a:solidFill>
                <a:effectLst>
                  <a:outerShdw blurRad="38100" dist="38100" dir="2700000" algn="tl">
                    <a:srgbClr val="000000">
                      <a:alpha val="43137"/>
                    </a:srgbClr>
                  </a:outerShdw>
                </a:effectLst>
              </a:rPr>
              <a:t>D. 16115/1933</a:t>
            </a:r>
          </a:p>
          <a:p>
            <a:pPr algn="l">
              <a:buFontTx/>
              <a:buNone/>
            </a:pPr>
            <a:r>
              <a:rPr lang="es-AR" sz="1600" b="1" dirty="0">
                <a:solidFill>
                  <a:srgbClr val="00FFCC"/>
                </a:solidFill>
                <a:effectLst>
                  <a:outerShdw blurRad="38100" dist="38100" dir="2700000" algn="tl">
                    <a:srgbClr val="000000">
                      <a:alpha val="43137"/>
                    </a:srgbClr>
                  </a:outerShdw>
                </a:effectLst>
              </a:rPr>
              <a:t>Art. 9: </a:t>
            </a:r>
            <a:r>
              <a:rPr lang="es-AR" sz="1600" dirty="0">
                <a:effectLst>
                  <a:outerShdw blurRad="38100" dist="38100" dir="2700000" algn="tl">
                    <a:srgbClr val="000000">
                      <a:alpha val="43137"/>
                    </a:srgbClr>
                  </a:outerShdw>
                </a:effectLst>
              </a:rPr>
              <a:t>“ (…) Cuando la jornada de trabajo se prolongue mas allá de las 21 horas o se inicie antes de las 6 horas o, de cualquier otra manera, se alternen hora diurnas de trabajo con horas nocturnas,</a:t>
            </a:r>
            <a:r>
              <a:rPr lang="es-AR" sz="1600" dirty="0">
                <a:solidFill>
                  <a:srgbClr val="FFCC00"/>
                </a:solidFill>
                <a:effectLst>
                  <a:outerShdw blurRad="38100" dist="38100" dir="2700000" algn="tl">
                    <a:srgbClr val="000000">
                      <a:alpha val="43137"/>
                    </a:srgbClr>
                  </a:outerShdw>
                </a:effectLst>
              </a:rPr>
              <a:t> </a:t>
            </a:r>
            <a:r>
              <a:rPr lang="es-AR" sz="1600" u="sng" dirty="0">
                <a:solidFill>
                  <a:srgbClr val="FFCC00"/>
                </a:solidFill>
                <a:effectLst>
                  <a:outerShdw blurRad="38100" dist="38100" dir="2700000" algn="tl">
                    <a:srgbClr val="000000">
                      <a:alpha val="43137"/>
                    </a:srgbClr>
                  </a:outerShdw>
                </a:effectLst>
              </a:rPr>
              <a:t>cada una de las horas trabajadas comprendidas entre las 21 y las 6, valdrá a los efectos de completar la jornada de 8 horas, como una 1 hora y 8 minutos</a:t>
            </a:r>
            <a:r>
              <a:rPr lang="es-AR" sz="1600" dirty="0">
                <a:solidFill>
                  <a:srgbClr val="FFCC00"/>
                </a:solidFill>
                <a:effectLst>
                  <a:outerShdw blurRad="38100" dist="38100" dir="2700000" algn="tl">
                    <a:srgbClr val="000000">
                      <a:alpha val="43137"/>
                    </a:srgbClr>
                  </a:outerShdw>
                </a:effectLst>
              </a:rPr>
              <a:t> (…)”</a:t>
            </a:r>
          </a:p>
          <a:p>
            <a:pPr algn="l">
              <a:buFontTx/>
              <a:buNone/>
            </a:pPr>
            <a:endParaRPr lang="es-AR" sz="1600" dirty="0">
              <a:effectLst>
                <a:outerShdw blurRad="38100" dist="38100" dir="2700000" algn="tl">
                  <a:srgbClr val="000000">
                    <a:alpha val="43137"/>
                  </a:srgbClr>
                </a:outerShdw>
              </a:effectLst>
            </a:endParaRPr>
          </a:p>
          <a:p>
            <a:pPr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7430462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78851"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1"/>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JORNADA INSALUBRE</a:t>
            </a:r>
          </a:p>
          <a:p>
            <a:pPr algn="l">
              <a:buFontTx/>
              <a:buNone/>
            </a:pPr>
            <a:endParaRPr lang="es-AR" sz="1800" b="1" dirty="0">
              <a:solidFill>
                <a:srgbClr val="FFCC00"/>
              </a:solidFill>
              <a:effectLst>
                <a:outerShdw blurRad="38100" dist="38100" dir="2700000" algn="tl">
                  <a:srgbClr val="000000">
                    <a:alpha val="43137"/>
                  </a:srgbClr>
                </a:outerShdw>
              </a:effectLst>
            </a:endParaRPr>
          </a:p>
          <a:p>
            <a:pPr algn="l">
              <a:buFontTx/>
              <a:buNone/>
            </a:pPr>
            <a:r>
              <a:rPr lang="es-AR" sz="1800" b="1" u="sng" dirty="0">
                <a:solidFill>
                  <a:srgbClr val="00FFCC"/>
                </a:solidFill>
                <a:effectLst>
                  <a:outerShdw blurRad="38100" dist="38100" dir="2700000" algn="tl">
                    <a:srgbClr val="000000">
                      <a:alpha val="43137"/>
                    </a:srgbClr>
                  </a:outerShdw>
                </a:effectLst>
              </a:rPr>
              <a:t>Ley 11544 – Ley de Jornada de Trabajo</a:t>
            </a:r>
          </a:p>
          <a:p>
            <a:pPr algn="l">
              <a:buFontTx/>
              <a:buNone/>
            </a:pPr>
            <a:endParaRPr lang="es-AR" sz="1800" b="1" u="sng" dirty="0">
              <a:effectLst>
                <a:outerShdw blurRad="38100" dist="38100" dir="2700000" algn="tl">
                  <a:srgbClr val="000000">
                    <a:alpha val="43137"/>
                  </a:srgbClr>
                </a:outerShdw>
              </a:effectLst>
            </a:endParaRPr>
          </a:p>
          <a:p>
            <a:pPr algn="l">
              <a:buFontTx/>
              <a:buNone/>
            </a:pPr>
            <a:r>
              <a:rPr lang="es-AR" sz="1600" b="1" dirty="0">
                <a:solidFill>
                  <a:srgbClr val="00FFCC"/>
                </a:solidFill>
                <a:effectLst>
                  <a:outerShdw blurRad="38100" dist="38100" dir="2700000" algn="tl">
                    <a:srgbClr val="000000">
                      <a:alpha val="43137"/>
                    </a:srgbClr>
                  </a:outerShdw>
                </a:effectLst>
              </a:rPr>
              <a:t>Art. 2 : </a:t>
            </a:r>
            <a:r>
              <a:rPr lang="es-AR" sz="1600" dirty="0">
                <a:effectLst>
                  <a:outerShdw blurRad="38100" dist="38100" dir="2700000" algn="tl">
                    <a:srgbClr val="000000">
                      <a:alpha val="43137"/>
                    </a:srgbClr>
                  </a:outerShdw>
                </a:effectLst>
              </a:rPr>
              <a:t>“ (…) Cuando el trabajo deba realizarse en </a:t>
            </a:r>
            <a:r>
              <a:rPr lang="es-AR" sz="1600" dirty="0">
                <a:solidFill>
                  <a:srgbClr val="FFCC00"/>
                </a:solidFill>
                <a:effectLst>
                  <a:outerShdw blurRad="38100" dist="38100" dir="2700000" algn="tl">
                    <a:srgbClr val="000000">
                      <a:alpha val="43137"/>
                    </a:srgbClr>
                  </a:outerShdw>
                </a:effectLst>
              </a:rPr>
              <a:t>lugares insalubres</a:t>
            </a:r>
            <a:r>
              <a:rPr lang="es-AR" sz="1600" dirty="0">
                <a:effectLst>
                  <a:outerShdw blurRad="38100" dist="38100" dir="2700000" algn="tl">
                    <a:srgbClr val="000000">
                      <a:alpha val="43137"/>
                    </a:srgbClr>
                  </a:outerShdw>
                </a:effectLst>
              </a:rPr>
              <a:t> en los cuales la </a:t>
            </a:r>
            <a:r>
              <a:rPr lang="es-AR" sz="1600" dirty="0" err="1">
                <a:effectLst>
                  <a:outerShdw blurRad="38100" dist="38100" dir="2700000" algn="tl">
                    <a:srgbClr val="000000">
                      <a:alpha val="43137"/>
                    </a:srgbClr>
                  </a:outerShdw>
                </a:effectLst>
              </a:rPr>
              <a:t>viciación</a:t>
            </a:r>
            <a:r>
              <a:rPr lang="es-AR" sz="1600" dirty="0">
                <a:effectLst>
                  <a:outerShdw blurRad="38100" dist="38100" dir="2700000" algn="tl">
                    <a:srgbClr val="000000">
                      <a:alpha val="43137"/>
                    </a:srgbClr>
                  </a:outerShdw>
                </a:effectLst>
              </a:rPr>
              <a:t> del aire o su compresión, </a:t>
            </a:r>
            <a:r>
              <a:rPr lang="es-AR" sz="1600" dirty="0" err="1">
                <a:effectLst>
                  <a:outerShdw blurRad="38100" dist="38100" dir="2700000" algn="tl">
                    <a:srgbClr val="000000">
                      <a:alpha val="43137"/>
                    </a:srgbClr>
                  </a:outerShdw>
                </a:effectLst>
              </a:rPr>
              <a:t>emanciones</a:t>
            </a:r>
            <a:r>
              <a:rPr lang="es-AR" sz="1600" dirty="0">
                <a:effectLst>
                  <a:outerShdw blurRad="38100" dist="38100" dir="2700000" algn="tl">
                    <a:srgbClr val="000000">
                      <a:alpha val="43137"/>
                    </a:srgbClr>
                  </a:outerShdw>
                </a:effectLst>
              </a:rPr>
              <a:t> o polvos tóxicos permanentes, pongan en peligro la salud de los obreros ocupados, la duración del trabajo no excederá de </a:t>
            </a:r>
            <a:r>
              <a:rPr lang="es-AR" sz="1600" u="sng" dirty="0">
                <a:solidFill>
                  <a:srgbClr val="FFFF00"/>
                </a:solidFill>
                <a:effectLst>
                  <a:outerShdw blurRad="38100" dist="38100" dir="2700000" algn="tl">
                    <a:srgbClr val="000000">
                      <a:alpha val="43137"/>
                    </a:srgbClr>
                  </a:outerShdw>
                </a:effectLst>
              </a:rPr>
              <a:t>6 horas diarias o 36 horas semanales</a:t>
            </a:r>
            <a:r>
              <a:rPr lang="es-AR" sz="1600" dirty="0">
                <a:effectLst>
                  <a:outerShdw blurRad="38100" dist="38100" dir="2700000" algn="tl">
                    <a:srgbClr val="000000">
                      <a:alpha val="43137"/>
                    </a:srgbClr>
                  </a:outerShdw>
                </a:effectLst>
              </a:rPr>
              <a:t>.</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dirty="0">
                <a:effectLst>
                  <a:outerShdw blurRad="38100" dist="38100" dir="2700000" algn="tl">
                    <a:srgbClr val="000000">
                      <a:alpha val="43137"/>
                    </a:srgbClr>
                  </a:outerShdw>
                </a:effectLst>
              </a:rPr>
              <a:t>El Poder ejecutivo determinará, sea directamente o a solicitud de parte interesada y previo informe de las reparticiones técnicas que correspondan, los casos en que regirá la  jornada de 6 horas.”</a:t>
            </a:r>
          </a:p>
          <a:p>
            <a:pPr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19646057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98307"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1"/>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JORNADA INSALUBRE</a:t>
            </a:r>
          </a:p>
          <a:p>
            <a:pPr algn="l">
              <a:buFontTx/>
              <a:buNone/>
            </a:pPr>
            <a:endParaRPr lang="es-AR" sz="1800" b="1" dirty="0">
              <a:solidFill>
                <a:srgbClr val="FFCC00"/>
              </a:solidFill>
              <a:effectLst>
                <a:outerShdw blurRad="38100" dist="38100" dir="2700000" algn="tl">
                  <a:srgbClr val="000000">
                    <a:alpha val="43137"/>
                  </a:srgbClr>
                </a:outerShdw>
              </a:effectLst>
            </a:endParaRPr>
          </a:p>
          <a:p>
            <a:pPr algn="l">
              <a:buFontTx/>
              <a:buNone/>
            </a:pPr>
            <a:r>
              <a:rPr lang="es-AR" sz="1800" b="1" u="sng" dirty="0">
                <a:solidFill>
                  <a:srgbClr val="00FFCC"/>
                </a:solidFill>
                <a:effectLst>
                  <a:outerShdw blurRad="38100" dist="38100" dir="2700000" algn="tl">
                    <a:srgbClr val="000000">
                      <a:alpha val="43137"/>
                    </a:srgbClr>
                  </a:outerShdw>
                </a:effectLst>
              </a:rPr>
              <a:t>Declaración de insalubridad</a:t>
            </a:r>
          </a:p>
          <a:p>
            <a:pPr algn="l">
              <a:buFontTx/>
              <a:buNone/>
            </a:pPr>
            <a:endParaRPr lang="es-AR" sz="1800" b="1" u="sng" dirty="0">
              <a:effectLst>
                <a:outerShdw blurRad="38100" dist="38100" dir="2700000" algn="tl">
                  <a:srgbClr val="000000">
                    <a:alpha val="43137"/>
                  </a:srgbClr>
                </a:outerShdw>
              </a:effectLst>
            </a:endParaRPr>
          </a:p>
          <a:p>
            <a:pPr algn="l">
              <a:buFontTx/>
              <a:buNone/>
            </a:pPr>
            <a:r>
              <a:rPr lang="es-AR" sz="1600" b="1" dirty="0">
                <a:solidFill>
                  <a:srgbClr val="00FFCC"/>
                </a:solidFill>
                <a:effectLst>
                  <a:outerShdw blurRad="38100" dist="38100" dir="2700000" algn="tl">
                    <a:srgbClr val="000000">
                      <a:alpha val="43137"/>
                    </a:srgbClr>
                  </a:outerShdw>
                </a:effectLst>
              </a:rPr>
              <a:t>Art. 200 – LCT: </a:t>
            </a:r>
            <a:r>
              <a:rPr lang="es-AR" sz="1600" dirty="0">
                <a:effectLst>
                  <a:outerShdw blurRad="38100" dist="38100" dir="2700000" algn="tl">
                    <a:srgbClr val="000000">
                      <a:alpha val="43137"/>
                    </a:srgbClr>
                  </a:outerShdw>
                </a:effectLst>
              </a:rPr>
              <a:t>“ (…) En caso que </a:t>
            </a:r>
            <a:r>
              <a:rPr lang="es-AR" sz="1600" u="sng" dirty="0">
                <a:solidFill>
                  <a:srgbClr val="FFFF00"/>
                </a:solidFill>
                <a:effectLst>
                  <a:outerShdw blurRad="38100" dist="38100" dir="2700000" algn="tl">
                    <a:srgbClr val="000000">
                      <a:alpha val="43137"/>
                    </a:srgbClr>
                  </a:outerShdw>
                </a:effectLst>
              </a:rPr>
              <a:t>la autoridad de aplicación constatare el desempeño de tareas en condiciones de insalubridad</a:t>
            </a:r>
            <a:r>
              <a:rPr lang="es-AR" sz="1600" dirty="0">
                <a:effectLst>
                  <a:outerShdw blurRad="38100" dist="38100" dir="2700000" algn="tl">
                    <a:srgbClr val="000000">
                      <a:alpha val="43137"/>
                    </a:srgbClr>
                  </a:outerShdw>
                </a:effectLst>
              </a:rPr>
              <a:t>, intimará previamente al empleador a </a:t>
            </a:r>
            <a:r>
              <a:rPr lang="es-AR" sz="1600" u="sng" dirty="0">
                <a:solidFill>
                  <a:srgbClr val="FFCC00"/>
                </a:solidFill>
                <a:effectLst>
                  <a:outerShdw blurRad="38100" dist="38100" dir="2700000" algn="tl">
                    <a:srgbClr val="000000">
                      <a:alpha val="43137"/>
                    </a:srgbClr>
                  </a:outerShdw>
                </a:effectLst>
              </a:rPr>
              <a:t>adecuar ambientalmente</a:t>
            </a:r>
            <a:r>
              <a:rPr lang="es-AR" sz="1600" dirty="0">
                <a:effectLst>
                  <a:outerShdw blurRad="38100" dist="38100" dir="2700000" algn="tl">
                    <a:srgbClr val="000000">
                      <a:alpha val="43137"/>
                    </a:srgbClr>
                  </a:outerShdw>
                </a:effectLst>
              </a:rPr>
              <a:t> el lugar, establecimiento o actividad para que el trabajo se desarrolle en condiciones de salubridad dentro del plazo razonable que a tal efecto determine. </a:t>
            </a:r>
          </a:p>
          <a:p>
            <a:pPr algn="l">
              <a:buFontTx/>
              <a:buNone/>
            </a:pPr>
            <a:r>
              <a:rPr lang="es-AR" sz="1600" dirty="0">
                <a:effectLst>
                  <a:outerShdw blurRad="38100" dist="38100" dir="2700000" algn="tl">
                    <a:srgbClr val="000000">
                      <a:alpha val="43137"/>
                    </a:srgbClr>
                  </a:outerShdw>
                </a:effectLst>
              </a:rPr>
              <a:t>Si el empleador </a:t>
            </a:r>
            <a:r>
              <a:rPr lang="es-AR" sz="1600" u="sng" dirty="0">
                <a:solidFill>
                  <a:srgbClr val="FFFF00"/>
                </a:solidFill>
                <a:effectLst>
                  <a:outerShdw blurRad="38100" dist="38100" dir="2700000" algn="tl">
                    <a:srgbClr val="000000">
                      <a:alpha val="43137"/>
                    </a:srgbClr>
                  </a:outerShdw>
                </a:effectLst>
              </a:rPr>
              <a:t>no cumpliera en tiempo y forma la intimación practicada</a:t>
            </a:r>
            <a:r>
              <a:rPr lang="es-AR" sz="1600" dirty="0">
                <a:effectLst>
                  <a:outerShdw blurRad="38100" dist="38100" dir="2700000" algn="tl">
                    <a:srgbClr val="000000">
                      <a:alpha val="43137"/>
                    </a:srgbClr>
                  </a:outerShdw>
                </a:effectLst>
              </a:rPr>
              <a:t>, la Autoridad de Aplicación procederá a </a:t>
            </a:r>
            <a:r>
              <a:rPr lang="es-AR" sz="1600" b="1" u="sng" dirty="0">
                <a:solidFill>
                  <a:schemeClr val="hlink"/>
                </a:solidFill>
                <a:effectLst>
                  <a:outerShdw blurRad="38100" dist="38100" dir="2700000" algn="tl">
                    <a:srgbClr val="000000">
                      <a:alpha val="43137"/>
                    </a:srgbClr>
                  </a:outerShdw>
                </a:effectLst>
              </a:rPr>
              <a:t>calificar las tareas o condiciones ambientales</a:t>
            </a:r>
            <a:r>
              <a:rPr lang="es-AR" sz="1600" dirty="0">
                <a:effectLst>
                  <a:outerShdw blurRad="38100" dist="38100" dir="2700000" algn="tl">
                    <a:srgbClr val="000000">
                      <a:alpha val="43137"/>
                    </a:srgbClr>
                  </a:outerShdw>
                </a:effectLst>
              </a:rPr>
              <a:t> del lugar de que se trate. (…)”</a:t>
            </a:r>
          </a:p>
          <a:p>
            <a:pPr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331411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rmAutofit/>
          </a:bodyPr>
          <a:lstStyle/>
          <a:p>
            <a:pPr marL="609600" indent="-60960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LIBRO DE SUELDOS DIGITAL  - LEY DE CONTRATO DE TRABAJO</a:t>
            </a:r>
          </a:p>
          <a:p>
            <a:pPr marL="0" indent="0">
              <a:buNone/>
            </a:pPr>
            <a:r>
              <a:rPr lang="es-AR" sz="1800" b="1">
                <a:solidFill>
                  <a:srgbClr val="00FF00"/>
                </a:solidFill>
                <a:effectLst>
                  <a:outerShdw blurRad="38100" dist="38100" dir="2700000" algn="tl">
                    <a:srgbClr val="000000">
                      <a:alpha val="43137"/>
                    </a:srgbClr>
                  </a:outerShdw>
                </a:effectLst>
              </a:rPr>
              <a:t>LIBRO ESPECIAL. FORMALIDADES. </a:t>
            </a:r>
            <a:r>
              <a:rPr lang="es-AR" sz="1800" b="1" smtClean="0">
                <a:solidFill>
                  <a:srgbClr val="00FF00"/>
                </a:solidFill>
                <a:effectLst>
                  <a:outerShdw blurRad="38100" dist="38100" dir="2700000" algn="tl">
                    <a:srgbClr val="000000">
                      <a:alpha val="43137"/>
                    </a:srgbClr>
                  </a:outerShdw>
                </a:effectLst>
              </a:rPr>
              <a:t>PROHIBICIONES </a:t>
            </a:r>
            <a:endParaRPr lang="es-AR" sz="1800" b="1">
              <a:solidFill>
                <a:srgbClr val="00FF00"/>
              </a:solidFill>
              <a:effectLst>
                <a:outerShdw blurRad="38100" dist="38100" dir="2700000" algn="tl">
                  <a:srgbClr val="000000">
                    <a:alpha val="43137"/>
                  </a:srgbClr>
                </a:outerShdw>
              </a:effectLst>
            </a:endParaRPr>
          </a:p>
          <a:p>
            <a:pPr marL="0" indent="0">
              <a:buNone/>
            </a:pPr>
            <a:endParaRPr lang="es-AR" sz="1800" b="1" smtClean="0">
              <a:solidFill>
                <a:srgbClr val="00FF00"/>
              </a:solidFill>
              <a:effectLst>
                <a:outerShdw blurRad="38100" dist="38100" dir="2700000" algn="tl">
                  <a:srgbClr val="000000">
                    <a:alpha val="43137"/>
                  </a:srgbClr>
                </a:outerShdw>
              </a:effectLst>
            </a:endParaRPr>
          </a:p>
          <a:p>
            <a:pPr marL="0" indent="0">
              <a:buNone/>
            </a:pPr>
            <a:r>
              <a:rPr lang="es-ES" sz="1800" b="1" smtClean="0">
                <a:solidFill>
                  <a:srgbClr val="00FFFF"/>
                </a:solidFill>
                <a:effectLst>
                  <a:outerShdw blurRad="38100" dist="38100" dir="2700000" algn="tl">
                    <a:srgbClr val="000000">
                      <a:alpha val="43137"/>
                    </a:srgbClr>
                  </a:outerShdw>
                </a:effectLst>
              </a:rPr>
              <a:t>ART. 54. </a:t>
            </a:r>
            <a:r>
              <a:rPr lang="es-ES" sz="1800" b="1" smtClean="0">
                <a:effectLst>
                  <a:outerShdw blurRad="38100" dist="38100" dir="2700000" algn="tl">
                    <a:srgbClr val="000000">
                      <a:alpha val="43137"/>
                    </a:srgbClr>
                  </a:outerShdw>
                </a:effectLst>
              </a:rPr>
              <a:t>—</a:t>
            </a:r>
            <a:r>
              <a:rPr lang="es-ES" sz="1800" b="1" smtClean="0">
                <a:solidFill>
                  <a:srgbClr val="FFFF00"/>
                </a:solidFill>
                <a:effectLst>
                  <a:outerShdw blurRad="38100" dist="38100" dir="2700000" algn="tl">
                    <a:srgbClr val="000000">
                      <a:alpha val="43137"/>
                    </a:srgbClr>
                  </a:outerShdw>
                </a:effectLst>
              </a:rPr>
              <a:t>APLICACIÓN A LOS REGISTROS, PLANILLAS U OTROS ELEMENTOS DE CONTRALOR.</a:t>
            </a:r>
          </a:p>
          <a:p>
            <a:pPr marL="0" indent="0" algn="just">
              <a:buNone/>
            </a:pPr>
            <a:endParaRPr lang="es-ES" sz="1800">
              <a:effectLst>
                <a:outerShdw blurRad="38100" dist="38100" dir="2700000" algn="tl">
                  <a:srgbClr val="000000">
                    <a:alpha val="43137"/>
                  </a:srgbClr>
                </a:outerShdw>
              </a:effectLst>
            </a:endParaRPr>
          </a:p>
          <a:p>
            <a:pPr marL="0" indent="0" algn="just">
              <a:buNone/>
            </a:pPr>
            <a:r>
              <a:rPr lang="es-ES" sz="1800">
                <a:effectLst>
                  <a:outerShdw blurRad="38100" dist="38100" dir="2700000" algn="tl">
                    <a:srgbClr val="000000">
                      <a:alpha val="43137"/>
                    </a:srgbClr>
                  </a:outerShdw>
                </a:effectLst>
              </a:rPr>
              <a:t>La validez de los registros, planillas u otros elementos de contralor, exigidos por los estatutos profesionales o convenciones colectivas de trabajo, queda sujeta a la apreciación judicial según lo prescripto en el artículo anterior.</a:t>
            </a:r>
          </a:p>
          <a:p>
            <a:endParaRPr lang="es-AR" sz="1800"/>
          </a:p>
          <a:p>
            <a:pPr marL="609600" indent="-609600" fontAlgn="auto">
              <a:spcAft>
                <a:spcPts val="0"/>
              </a:spcAft>
              <a:buClr>
                <a:schemeClr val="accent3"/>
              </a:buClr>
              <a:buFont typeface="Wingdings 2"/>
              <a:buNone/>
              <a:defRPr/>
            </a:pPr>
            <a:endParaRPr lang="es-AR" sz="1800" b="1" smtClean="0">
              <a:solidFill>
                <a:srgbClr val="FFFF19"/>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240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415259358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80899"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JORNADA INSALUBRE</a:t>
            </a:r>
          </a:p>
          <a:p>
            <a:pPr algn="l">
              <a:buFontTx/>
              <a:buNone/>
            </a:pPr>
            <a:endParaRPr lang="es-AR" sz="1800" b="1" dirty="0">
              <a:solidFill>
                <a:srgbClr val="FFCC00"/>
              </a:solidFill>
              <a:effectLst>
                <a:outerShdw blurRad="38100" dist="38100" dir="2700000" algn="tl">
                  <a:srgbClr val="000000">
                    <a:alpha val="43137"/>
                  </a:srgbClr>
                </a:outerShdw>
              </a:effectLst>
            </a:endParaRPr>
          </a:p>
          <a:p>
            <a:pPr algn="l">
              <a:buFontTx/>
              <a:buNone/>
            </a:pPr>
            <a:r>
              <a:rPr lang="es-AR" sz="1800" b="1" u="sng" dirty="0">
                <a:solidFill>
                  <a:srgbClr val="00FFCC"/>
                </a:solidFill>
                <a:effectLst>
                  <a:outerShdw blurRad="38100" dist="38100" dir="2700000" algn="tl">
                    <a:srgbClr val="000000">
                      <a:alpha val="43137"/>
                    </a:srgbClr>
                  </a:outerShdw>
                </a:effectLst>
              </a:rPr>
              <a:t>Declaración de insalubridad</a:t>
            </a:r>
          </a:p>
          <a:p>
            <a:pPr algn="l">
              <a:buFontTx/>
              <a:buNone/>
            </a:pPr>
            <a:endParaRPr lang="es-AR" sz="1800" b="1" u="sng" dirty="0">
              <a:solidFill>
                <a:schemeClr val="tx2"/>
              </a:solidFill>
              <a:effectLst>
                <a:outerShdw blurRad="38100" dist="38100" dir="2700000" algn="tl">
                  <a:srgbClr val="000000">
                    <a:alpha val="43137"/>
                  </a:srgbClr>
                </a:outerShdw>
              </a:effectLst>
            </a:endParaRPr>
          </a:p>
          <a:p>
            <a:pPr algn="l">
              <a:buFontTx/>
              <a:buNone/>
            </a:pPr>
            <a:r>
              <a:rPr lang="es-AR" sz="1900" b="1" dirty="0">
                <a:solidFill>
                  <a:srgbClr val="FFFF00"/>
                </a:solidFill>
                <a:effectLst>
                  <a:outerShdw blurRad="38100" dist="38100" dir="2700000" algn="tl">
                    <a:srgbClr val="000000">
                      <a:alpha val="43137"/>
                    </a:srgbClr>
                  </a:outerShdw>
                </a:effectLst>
              </a:rPr>
              <a:t>Art. 200 – LCT: </a:t>
            </a:r>
            <a:r>
              <a:rPr lang="es-AR" sz="1900" dirty="0">
                <a:effectLst>
                  <a:outerShdw blurRad="38100" dist="38100" dir="2700000" algn="tl">
                    <a:srgbClr val="000000">
                      <a:alpha val="43137"/>
                    </a:srgbClr>
                  </a:outerShdw>
                </a:effectLst>
              </a:rPr>
              <a:t>“ (…) Agotada la vía administrativa, toda declaración de insalubridad, o la que deniegue dejarla sin efecto, será recurrible en los términos, formas y procedimientos que rijan para la apelación de sentencias en la jurisdicción judicial laboral de la Capital Federal. Al fundarse este recurso el apelante podrá proponer </a:t>
            </a:r>
            <a:r>
              <a:rPr lang="es-AR" sz="1900" dirty="0" err="1">
                <a:effectLst>
                  <a:outerShdw blurRad="38100" dist="38100" dir="2700000" algn="tl">
                    <a:srgbClr val="000000">
                      <a:alpha val="43137"/>
                    </a:srgbClr>
                  </a:outerShdw>
                </a:effectLst>
              </a:rPr>
              <a:t>neuvas</a:t>
            </a:r>
            <a:r>
              <a:rPr lang="es-AR" sz="1900" dirty="0">
                <a:effectLst>
                  <a:outerShdw blurRad="38100" dist="38100" dir="2700000" algn="tl">
                    <a:srgbClr val="000000">
                      <a:alpha val="43137"/>
                    </a:srgbClr>
                  </a:outerShdw>
                </a:effectLst>
              </a:rPr>
              <a:t> pruebas. (…)”</a:t>
            </a:r>
          </a:p>
          <a:p>
            <a:pPr algn="l">
              <a:buFontTx/>
              <a:buNone/>
            </a:pPr>
            <a:endParaRPr lang="es-AR" sz="19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90064888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ctrTitle"/>
          </p:nvPr>
        </p:nvSpPr>
        <p:spPr>
          <a:xfrm>
            <a:off x="685800" y="381000"/>
            <a:ext cx="7772400" cy="685800"/>
          </a:xfrm>
        </p:spPr>
        <p:txBody>
          <a:bodyPr/>
          <a:lstStyle/>
          <a:p>
            <a:r>
              <a:rPr lang="en-US" sz="3200" b="1" dirty="0"/>
              <a:t>TEMAS DE JORNADA DE TRABAJO</a:t>
            </a:r>
          </a:p>
        </p:txBody>
      </p:sp>
      <p:sp>
        <p:nvSpPr>
          <p:cNvPr id="79875"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JORNADA INSALUBRE</a:t>
            </a:r>
          </a:p>
          <a:p>
            <a:pPr algn="l">
              <a:buFontTx/>
              <a:buNone/>
            </a:pPr>
            <a:endParaRPr lang="es-AR" sz="1800" b="1" dirty="0">
              <a:solidFill>
                <a:srgbClr val="FFCC00"/>
              </a:solidFill>
              <a:effectLst>
                <a:outerShdw blurRad="38100" dist="38100" dir="2700000" algn="tl">
                  <a:srgbClr val="000000">
                    <a:alpha val="43137"/>
                  </a:srgbClr>
                </a:outerShdw>
              </a:effectLst>
            </a:endParaRPr>
          </a:p>
          <a:p>
            <a:pPr algn="l">
              <a:buFontTx/>
              <a:buNone/>
            </a:pPr>
            <a:r>
              <a:rPr lang="es-AR" sz="1800" b="1" u="sng" dirty="0">
                <a:solidFill>
                  <a:srgbClr val="00FFCC"/>
                </a:solidFill>
                <a:effectLst>
                  <a:outerShdw blurRad="38100" dist="38100" dir="2700000" algn="tl">
                    <a:srgbClr val="000000">
                      <a:alpha val="43137"/>
                    </a:srgbClr>
                  </a:outerShdw>
                </a:effectLst>
              </a:rPr>
              <a:t>Extensión de la jornada insalubre</a:t>
            </a:r>
          </a:p>
          <a:p>
            <a:pPr algn="l">
              <a:buFontTx/>
              <a:buNone/>
            </a:pPr>
            <a:endParaRPr lang="es-AR" sz="1800" b="1" u="sng" dirty="0">
              <a:effectLst>
                <a:outerShdw blurRad="38100" dist="38100" dir="2700000" algn="tl">
                  <a:srgbClr val="000000">
                    <a:alpha val="43137"/>
                  </a:srgbClr>
                </a:outerShdw>
              </a:effectLst>
            </a:endParaRPr>
          </a:p>
          <a:p>
            <a:pPr algn="l">
              <a:buFontTx/>
              <a:buNone/>
            </a:pPr>
            <a:r>
              <a:rPr lang="es-AR" sz="1600" b="1" dirty="0">
                <a:solidFill>
                  <a:srgbClr val="00FFCC"/>
                </a:solidFill>
                <a:effectLst>
                  <a:outerShdw blurRad="38100" dist="38100" dir="2700000" algn="tl">
                    <a:srgbClr val="000000">
                      <a:alpha val="43137"/>
                    </a:srgbClr>
                  </a:outerShdw>
                </a:effectLst>
              </a:rPr>
              <a:t>Art. 200 – LCT: </a:t>
            </a:r>
            <a:r>
              <a:rPr lang="es-AR" sz="1600" dirty="0">
                <a:effectLst>
                  <a:outerShdw blurRad="38100" dist="38100" dir="2700000" algn="tl">
                    <a:srgbClr val="000000">
                      <a:alpha val="43137"/>
                    </a:srgbClr>
                  </a:outerShdw>
                </a:effectLst>
              </a:rPr>
              <a:t>“ (…) La jornada de trabajo en tareas o condiciones declaradas insalubres </a:t>
            </a:r>
            <a:r>
              <a:rPr lang="es-AR" sz="1600" b="1" u="sng" dirty="0">
                <a:solidFill>
                  <a:srgbClr val="FFFF01"/>
                </a:solidFill>
                <a:effectLst>
                  <a:outerShdw blurRad="38100" dist="38100" dir="2700000" algn="tl">
                    <a:srgbClr val="000000">
                      <a:alpha val="43137"/>
                    </a:srgbClr>
                  </a:outerShdw>
                </a:effectLst>
              </a:rPr>
              <a:t>no podrá exceder de 6 horas diarias o 36 semanales</a:t>
            </a:r>
            <a:r>
              <a:rPr lang="es-AR" sz="1600" dirty="0">
                <a:solidFill>
                  <a:srgbClr val="FFFF01"/>
                </a:solidFill>
                <a:effectLst>
                  <a:outerShdw blurRad="38100" dist="38100" dir="2700000" algn="tl">
                    <a:srgbClr val="000000">
                      <a:alpha val="43137"/>
                    </a:srgbClr>
                  </a:outerShdw>
                </a:effectLst>
              </a:rPr>
              <a:t>. </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dirty="0">
                <a:effectLst>
                  <a:outerShdw blurRad="38100" dist="38100" dir="2700000" algn="tl">
                    <a:srgbClr val="000000">
                      <a:alpha val="43137"/>
                    </a:srgbClr>
                  </a:outerShdw>
                </a:effectLst>
              </a:rPr>
              <a:t>La insalubridad </a:t>
            </a:r>
            <a:r>
              <a:rPr lang="es-AR" sz="1600" u="sng" dirty="0">
                <a:solidFill>
                  <a:srgbClr val="FFFF01"/>
                </a:solidFill>
                <a:effectLst>
                  <a:outerShdw blurRad="38100" dist="38100" dir="2700000" algn="tl">
                    <a:srgbClr val="000000">
                      <a:alpha val="43137"/>
                    </a:srgbClr>
                  </a:outerShdw>
                </a:effectLst>
              </a:rPr>
              <a:t>no existirá sin declaración previa de la autoridad de aplicación</a:t>
            </a:r>
            <a:r>
              <a:rPr lang="es-AR" sz="1600" dirty="0">
                <a:effectLst>
                  <a:outerShdw blurRad="38100" dist="38100" dir="2700000" algn="tl">
                    <a:srgbClr val="000000">
                      <a:alpha val="43137"/>
                    </a:srgbClr>
                  </a:outerShdw>
                </a:effectLst>
              </a:rPr>
              <a:t>, con fundamento en dictámenes médicos de rigor científico y sólo podrá ser dejado sin efecto por la misma autoridad </a:t>
            </a:r>
            <a:r>
              <a:rPr lang="es-AR" sz="1600" u="sng" dirty="0">
                <a:solidFill>
                  <a:srgbClr val="FFCC00"/>
                </a:solidFill>
                <a:effectLst>
                  <a:outerShdw blurRad="38100" dist="38100" dir="2700000" algn="tl">
                    <a:srgbClr val="000000">
                      <a:alpha val="43137"/>
                    </a:srgbClr>
                  </a:outerShdw>
                </a:effectLst>
              </a:rPr>
              <a:t>si desaparecieran las circunstancias determinantes de la insalubridad</a:t>
            </a:r>
            <a:r>
              <a:rPr lang="es-AR" sz="1600" dirty="0">
                <a:effectLst>
                  <a:outerShdw blurRad="38100" dist="38100" dir="2700000" algn="tl">
                    <a:srgbClr val="000000">
                      <a:alpha val="43137"/>
                    </a:srgbClr>
                  </a:outerShdw>
                </a:effectLst>
              </a:rPr>
              <a:t>. </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dirty="0">
                <a:effectLst>
                  <a:outerShdw blurRad="38100" dist="38100" dir="2700000" algn="tl">
                    <a:srgbClr val="000000">
                      <a:alpha val="43137"/>
                    </a:srgbClr>
                  </a:outerShdw>
                </a:effectLst>
              </a:rPr>
              <a:t>La reducción de jornada </a:t>
            </a:r>
            <a:r>
              <a:rPr lang="es-AR" sz="1600" b="1" u="sng" dirty="0">
                <a:solidFill>
                  <a:srgbClr val="FFFF00"/>
                </a:solidFill>
                <a:effectLst>
                  <a:outerShdw blurRad="38100" dist="38100" dir="2700000" algn="tl">
                    <a:srgbClr val="000000">
                      <a:alpha val="43137"/>
                    </a:srgbClr>
                  </a:outerShdw>
                </a:effectLst>
              </a:rPr>
              <a:t>no importará disminución de las remuneraciones</a:t>
            </a:r>
            <a:r>
              <a:rPr lang="es-AR" sz="1600" b="1" dirty="0">
                <a:solidFill>
                  <a:srgbClr val="FFFF00"/>
                </a:solidFill>
                <a:effectLst>
                  <a:outerShdw blurRad="38100" dist="38100" dir="2700000" algn="tl">
                    <a:srgbClr val="000000">
                      <a:alpha val="43137"/>
                    </a:srgbClr>
                  </a:outerShdw>
                </a:effectLst>
              </a:rPr>
              <a:t>.</a:t>
            </a:r>
            <a:r>
              <a:rPr lang="es-AR" sz="1600" dirty="0">
                <a:effectLst>
                  <a:outerShdw blurRad="38100" dist="38100" dir="2700000" algn="tl">
                    <a:srgbClr val="000000">
                      <a:alpha val="43137"/>
                    </a:srgbClr>
                  </a:outerShdw>
                </a:effectLst>
              </a:rPr>
              <a:t> (…)”</a:t>
            </a:r>
          </a:p>
          <a:p>
            <a:pPr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31883542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81923"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1"/>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JORNADA INSALUBRE</a:t>
            </a:r>
          </a:p>
          <a:p>
            <a:pPr algn="l">
              <a:buFontTx/>
              <a:buNone/>
            </a:pPr>
            <a:endParaRPr lang="es-AR" sz="1800" b="1" dirty="0">
              <a:solidFill>
                <a:srgbClr val="FFCC00"/>
              </a:solidFill>
              <a:effectLst>
                <a:outerShdw blurRad="38100" dist="38100" dir="2700000" algn="tl">
                  <a:srgbClr val="000000">
                    <a:alpha val="43137"/>
                  </a:srgbClr>
                </a:outerShdw>
              </a:effectLst>
            </a:endParaRPr>
          </a:p>
          <a:p>
            <a:pPr algn="l">
              <a:buFontTx/>
              <a:buNone/>
            </a:pPr>
            <a:r>
              <a:rPr lang="es-AR" sz="1800" b="1" u="sng" dirty="0">
                <a:solidFill>
                  <a:srgbClr val="00FFCC"/>
                </a:solidFill>
                <a:effectLst>
                  <a:outerShdw blurRad="38100" dist="38100" dir="2700000" algn="tl">
                    <a:srgbClr val="000000">
                      <a:alpha val="43137"/>
                    </a:srgbClr>
                  </a:outerShdw>
                </a:effectLst>
              </a:rPr>
              <a:t>Tareas penosas, mortificantes o riesgosas</a:t>
            </a:r>
          </a:p>
          <a:p>
            <a:pPr algn="l">
              <a:buFontTx/>
              <a:buNone/>
            </a:pPr>
            <a:endParaRPr lang="es-AR" sz="1800" b="1" u="sng" dirty="0">
              <a:solidFill>
                <a:schemeClr val="tx2"/>
              </a:solidFill>
              <a:effectLst>
                <a:outerShdw blurRad="38100" dist="38100" dir="2700000" algn="tl">
                  <a:srgbClr val="000000">
                    <a:alpha val="43137"/>
                  </a:srgbClr>
                </a:outerShdw>
              </a:effectLst>
            </a:endParaRPr>
          </a:p>
          <a:p>
            <a:pPr algn="l">
              <a:buFontTx/>
              <a:buNone/>
            </a:pPr>
            <a:r>
              <a:rPr lang="es-AR" sz="1900" b="1" dirty="0">
                <a:solidFill>
                  <a:srgbClr val="00FFCC"/>
                </a:solidFill>
                <a:effectLst>
                  <a:outerShdw blurRad="38100" dist="38100" dir="2700000" algn="tl">
                    <a:srgbClr val="000000">
                      <a:alpha val="43137"/>
                    </a:srgbClr>
                  </a:outerShdw>
                </a:effectLst>
              </a:rPr>
              <a:t>Art. 200 – LCT: </a:t>
            </a:r>
            <a:r>
              <a:rPr lang="es-AR" sz="1900" dirty="0">
                <a:effectLst>
                  <a:outerShdw blurRad="38100" dist="38100" dir="2700000" algn="tl">
                    <a:srgbClr val="000000">
                      <a:alpha val="43137"/>
                    </a:srgbClr>
                  </a:outerShdw>
                </a:effectLst>
              </a:rPr>
              <a:t>“ (…) Por ley nacional se fijarán las jornadas reducidas que correspondan para tareas penosas, mortificantes o riesgosas, con indicación precisa e individualizada de las mismas. (…)”</a:t>
            </a:r>
          </a:p>
          <a:p>
            <a:pPr algn="l">
              <a:buFontTx/>
              <a:buNone/>
            </a:pPr>
            <a:endParaRPr lang="es-AR" sz="19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92321594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95235"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JORNADA INSALUBRE</a:t>
            </a:r>
          </a:p>
          <a:p>
            <a:pPr algn="l">
              <a:buFontTx/>
              <a:buNone/>
            </a:pPr>
            <a:endParaRPr lang="es-AR" sz="1800" b="1" dirty="0">
              <a:solidFill>
                <a:srgbClr val="FFCC00"/>
              </a:solidFill>
              <a:effectLst>
                <a:outerShdw blurRad="38100" dist="38100" dir="2700000" algn="tl">
                  <a:srgbClr val="000000">
                    <a:alpha val="43137"/>
                  </a:srgbClr>
                </a:outerShdw>
              </a:effectLst>
            </a:endParaRPr>
          </a:p>
          <a:p>
            <a:pPr algn="l">
              <a:buFontTx/>
              <a:buNone/>
            </a:pPr>
            <a:r>
              <a:rPr lang="es-AR" sz="1800" b="1" u="sng" dirty="0">
                <a:solidFill>
                  <a:srgbClr val="00FFCC"/>
                </a:solidFill>
                <a:effectLst>
                  <a:outerShdw blurRad="38100" dist="38100" dir="2700000" algn="tl">
                    <a:srgbClr val="000000">
                      <a:alpha val="43137"/>
                    </a:srgbClr>
                  </a:outerShdw>
                </a:effectLst>
              </a:rPr>
              <a:t>Mujeres y menores</a:t>
            </a:r>
          </a:p>
          <a:p>
            <a:pPr algn="l">
              <a:buFontTx/>
              <a:buNone/>
            </a:pPr>
            <a:endParaRPr lang="es-AR" sz="1800" u="sng" dirty="0">
              <a:solidFill>
                <a:srgbClr val="00FFCC"/>
              </a:solidFill>
              <a:effectLst>
                <a:outerShdw blurRad="38100" dist="38100" dir="2700000" algn="tl">
                  <a:srgbClr val="000000">
                    <a:alpha val="43137"/>
                  </a:srgbClr>
                </a:outerShdw>
              </a:effectLst>
            </a:endParaRPr>
          </a:p>
          <a:p>
            <a:pPr algn="l">
              <a:buFontTx/>
              <a:buNone/>
            </a:pPr>
            <a:r>
              <a:rPr lang="es-AR" sz="1600" b="1" dirty="0">
                <a:solidFill>
                  <a:srgbClr val="00FFCC"/>
                </a:solidFill>
                <a:effectLst>
                  <a:outerShdw blurRad="38100" dist="38100" dir="2700000" algn="tl">
                    <a:srgbClr val="000000">
                      <a:alpha val="43137"/>
                    </a:srgbClr>
                  </a:outerShdw>
                </a:effectLst>
              </a:rPr>
              <a:t>Art. 175 – LCT: </a:t>
            </a:r>
            <a:r>
              <a:rPr lang="es-AR" sz="1600" dirty="0">
                <a:effectLst>
                  <a:outerShdw blurRad="38100" dist="38100" dir="2700000" algn="tl">
                    <a:srgbClr val="000000">
                      <a:alpha val="43137"/>
                    </a:srgbClr>
                  </a:outerShdw>
                </a:effectLst>
              </a:rPr>
              <a:t>“ Queda </a:t>
            </a:r>
            <a:r>
              <a:rPr lang="es-AR" sz="1600" u="sng" dirty="0">
                <a:solidFill>
                  <a:srgbClr val="FFFF00"/>
                </a:solidFill>
                <a:effectLst>
                  <a:outerShdw blurRad="38100" dist="38100" dir="2700000" algn="tl">
                    <a:srgbClr val="000000">
                      <a:alpha val="43137"/>
                    </a:srgbClr>
                  </a:outerShdw>
                </a:effectLst>
              </a:rPr>
              <a:t>prohibido ocupar mujeres en trabajos que revistan carácter penoso, peligroso o insalubre</a:t>
            </a:r>
            <a:r>
              <a:rPr lang="es-AR" sz="1600" dirty="0">
                <a:effectLst>
                  <a:outerShdw blurRad="38100" dist="38100" dir="2700000" algn="tl">
                    <a:srgbClr val="000000">
                      <a:alpha val="43137"/>
                    </a:srgbClr>
                  </a:outerShdw>
                </a:effectLst>
              </a:rPr>
              <a:t>.</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dirty="0">
                <a:effectLst>
                  <a:outerShdw blurRad="38100" dist="38100" dir="2700000" algn="tl">
                    <a:srgbClr val="000000">
                      <a:alpha val="43137"/>
                    </a:srgbClr>
                  </a:outerShdw>
                </a:effectLst>
              </a:rPr>
              <a:t>La reglamentación determinará las industrias comprendidas en esta prohibición. </a:t>
            </a:r>
          </a:p>
          <a:p>
            <a:pPr algn="l">
              <a:buFontTx/>
              <a:buNone/>
            </a:pPr>
            <a:r>
              <a:rPr lang="es-AR" sz="1600" dirty="0">
                <a:effectLst>
                  <a:outerShdw blurRad="38100" dist="38100" dir="2700000" algn="tl">
                    <a:srgbClr val="000000">
                      <a:alpha val="43137"/>
                    </a:srgbClr>
                  </a:outerShdw>
                </a:effectLst>
              </a:rPr>
              <a:t>Regirá con respecto al empleo de mujeres lo dispuesto en el artículo 195”</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b="1" dirty="0">
                <a:solidFill>
                  <a:srgbClr val="00FFCC"/>
                </a:solidFill>
                <a:effectLst>
                  <a:outerShdw blurRad="38100" dist="38100" dir="2700000" algn="tl">
                    <a:srgbClr val="000000">
                      <a:alpha val="43137"/>
                    </a:srgbClr>
                  </a:outerShdw>
                </a:effectLst>
              </a:rPr>
              <a:t>Art. 191 – LCT: </a:t>
            </a:r>
            <a:r>
              <a:rPr lang="es-AR" sz="1600" dirty="0" err="1">
                <a:effectLst>
                  <a:outerShdw blurRad="38100" dist="38100" dir="2700000" algn="tl">
                    <a:srgbClr val="000000">
                      <a:alpha val="43137"/>
                    </a:srgbClr>
                  </a:outerShdw>
                </a:effectLst>
              </a:rPr>
              <a:t>Idem</a:t>
            </a:r>
            <a:r>
              <a:rPr lang="es-AR" sz="1600" dirty="0">
                <a:effectLst>
                  <a:outerShdw blurRad="38100" dist="38100" dir="2700000" algn="tl">
                    <a:srgbClr val="000000">
                      <a:alpha val="43137"/>
                    </a:srgbClr>
                  </a:outerShdw>
                </a:effectLst>
              </a:rPr>
              <a:t> Menores</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58422048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96259"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1"/>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JORNADA INSALUBRE</a:t>
            </a:r>
          </a:p>
          <a:p>
            <a:pPr algn="l">
              <a:buFontTx/>
              <a:buNone/>
            </a:pPr>
            <a:endParaRPr lang="es-AR" sz="1800" b="1" dirty="0">
              <a:solidFill>
                <a:srgbClr val="FFCC00"/>
              </a:solidFill>
              <a:effectLst>
                <a:outerShdw blurRad="38100" dist="38100" dir="2700000" algn="tl">
                  <a:srgbClr val="000000">
                    <a:alpha val="43137"/>
                  </a:srgbClr>
                </a:outerShdw>
              </a:effectLst>
            </a:endParaRPr>
          </a:p>
          <a:p>
            <a:pPr algn="l">
              <a:buFontTx/>
              <a:buNone/>
            </a:pPr>
            <a:r>
              <a:rPr lang="es-AR" sz="1800" b="1" u="sng" dirty="0">
                <a:solidFill>
                  <a:srgbClr val="00FFCC"/>
                </a:solidFill>
                <a:effectLst>
                  <a:outerShdw blurRad="38100" dist="38100" dir="2700000" algn="tl">
                    <a:srgbClr val="000000">
                      <a:alpha val="43137"/>
                    </a:srgbClr>
                  </a:outerShdw>
                </a:effectLst>
              </a:rPr>
              <a:t>Mujeres y menores – Accidente o enfermedad. Presunción de culpa del </a:t>
            </a:r>
            <a:r>
              <a:rPr lang="es-AR" sz="1800" b="1" u="sng" dirty="0" err="1">
                <a:solidFill>
                  <a:srgbClr val="00FFCC"/>
                </a:solidFill>
                <a:effectLst>
                  <a:outerShdw blurRad="38100" dist="38100" dir="2700000" algn="tl">
                    <a:srgbClr val="000000">
                      <a:alpha val="43137"/>
                    </a:srgbClr>
                  </a:outerShdw>
                </a:effectLst>
              </a:rPr>
              <a:t>empledor</a:t>
            </a:r>
            <a:endParaRPr lang="es-AR" sz="1800" b="1" u="sng" dirty="0">
              <a:solidFill>
                <a:srgbClr val="00FFCC"/>
              </a:solidFill>
              <a:effectLst>
                <a:outerShdw blurRad="38100" dist="38100" dir="2700000" algn="tl">
                  <a:srgbClr val="000000">
                    <a:alpha val="43137"/>
                  </a:srgbClr>
                </a:outerShdw>
              </a:effectLst>
            </a:endParaRPr>
          </a:p>
          <a:p>
            <a:pPr algn="l">
              <a:buFontTx/>
              <a:buNone/>
            </a:pPr>
            <a:endParaRPr lang="es-AR" sz="1800" b="1" u="sng" dirty="0">
              <a:solidFill>
                <a:schemeClr val="tx2"/>
              </a:solidFill>
              <a:effectLst>
                <a:outerShdw blurRad="38100" dist="38100" dir="2700000" algn="tl">
                  <a:srgbClr val="000000">
                    <a:alpha val="43137"/>
                  </a:srgbClr>
                </a:outerShdw>
              </a:effectLst>
            </a:endParaRPr>
          </a:p>
          <a:p>
            <a:pPr algn="l">
              <a:buFontTx/>
              <a:buNone/>
            </a:pPr>
            <a:r>
              <a:rPr lang="es-AR" sz="1600" b="1" dirty="0">
                <a:solidFill>
                  <a:srgbClr val="00FFCC"/>
                </a:solidFill>
                <a:effectLst>
                  <a:outerShdw blurRad="38100" dist="38100" dir="2700000" algn="tl">
                    <a:srgbClr val="000000">
                      <a:alpha val="43137"/>
                    </a:srgbClr>
                  </a:outerShdw>
                </a:effectLst>
              </a:rPr>
              <a:t>Art. 195 – LCT: </a:t>
            </a:r>
            <a:r>
              <a:rPr lang="es-AR" sz="1600" dirty="0">
                <a:effectLst>
                  <a:outerShdw blurRad="38100" dist="38100" dir="2700000" algn="tl">
                    <a:srgbClr val="000000">
                      <a:alpha val="43137"/>
                    </a:srgbClr>
                  </a:outerShdw>
                </a:effectLst>
              </a:rPr>
              <a:t>“ En caso de accidente de trabajo o de enfermedad de una persona trabajadora comprendida en el presente Título, si se comprueba ser su causa alguna de las tareas prohibidas a su respecto, o efectuada en condiciones que signifiquen infracción a sus requisitos, </a:t>
            </a:r>
            <a:r>
              <a:rPr lang="es-AR" sz="1600" u="sng" dirty="0">
                <a:solidFill>
                  <a:srgbClr val="FFFF00"/>
                </a:solidFill>
                <a:effectLst>
                  <a:outerShdw blurRad="38100" dist="38100" dir="2700000" algn="tl">
                    <a:srgbClr val="000000">
                      <a:alpha val="43137"/>
                    </a:srgbClr>
                  </a:outerShdw>
                </a:effectLst>
              </a:rPr>
              <a:t>se considerará por ese solo hecho al accidente o a la enfermedad como resultante de la acción u omisión del empleador</a:t>
            </a:r>
            <a:r>
              <a:rPr lang="es-AR" sz="1600" dirty="0">
                <a:effectLst>
                  <a:outerShdw blurRad="38100" dist="38100" dir="2700000" algn="tl">
                    <a:srgbClr val="000000">
                      <a:alpha val="43137"/>
                    </a:srgbClr>
                  </a:outerShdw>
                </a:effectLst>
              </a:rPr>
              <a:t>, en los términos del artículo 1072 y concordantes del Código Civil, sin admitirse prueba en contrario.</a:t>
            </a:r>
          </a:p>
          <a:p>
            <a:pPr algn="l">
              <a:buFontTx/>
              <a:buNone/>
            </a:pPr>
            <a:r>
              <a:rPr lang="es-AR" sz="1600" dirty="0">
                <a:effectLst>
                  <a:outerShdw blurRad="38100" dist="38100" dir="2700000" algn="tl">
                    <a:srgbClr val="000000">
                      <a:alpha val="43137"/>
                    </a:srgbClr>
                  </a:outerShdw>
                </a:effectLst>
              </a:rPr>
              <a:t>Si el accidente o enfermedad obedecieren al hecho de </a:t>
            </a:r>
            <a:r>
              <a:rPr lang="es-AR" sz="1600" u="sng" dirty="0">
                <a:solidFill>
                  <a:srgbClr val="FFCC00"/>
                </a:solidFill>
                <a:effectLst>
                  <a:outerShdw blurRad="38100" dist="38100" dir="2700000" algn="tl">
                    <a:srgbClr val="000000">
                      <a:alpha val="43137"/>
                    </a:srgbClr>
                  </a:outerShdw>
                </a:effectLst>
              </a:rPr>
              <a:t>encontrarse circunstancialmente</a:t>
            </a:r>
            <a:r>
              <a:rPr lang="es-AR" sz="1600" dirty="0">
                <a:effectLst>
                  <a:outerShdw blurRad="38100" dist="38100" dir="2700000" algn="tl">
                    <a:srgbClr val="000000">
                      <a:alpha val="43137"/>
                    </a:srgbClr>
                  </a:outerShdw>
                </a:effectLst>
              </a:rPr>
              <a:t> el trabajador en un sitio de trabajo en el cual fuere ilícita o prohibida su presencia sin consentimiento del empleador, </a:t>
            </a:r>
            <a:r>
              <a:rPr lang="es-AR" sz="1600" u="sng" dirty="0">
                <a:solidFill>
                  <a:srgbClr val="FFFF00"/>
                </a:solidFill>
                <a:effectLst>
                  <a:outerShdw blurRad="38100" dist="38100" dir="2700000" algn="tl">
                    <a:srgbClr val="000000">
                      <a:alpha val="43137"/>
                    </a:srgbClr>
                  </a:outerShdw>
                </a:effectLst>
              </a:rPr>
              <a:t>éste podrá probar su falta de responsabilidad</a:t>
            </a:r>
            <a:r>
              <a:rPr lang="es-AR" sz="1600" dirty="0">
                <a:effectLst>
                  <a:outerShdw blurRad="38100" dist="38100" dir="2700000" algn="tl">
                    <a:srgbClr val="000000">
                      <a:alpha val="43137"/>
                    </a:srgbClr>
                  </a:outerShdw>
                </a:effectLst>
              </a:rPr>
              <a:t>.”</a:t>
            </a:r>
          </a:p>
          <a:p>
            <a:pPr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17959061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02403" name="Rectangle 3"/>
          <p:cNvSpPr>
            <a:spLocks noGrp="1" noChangeArrowheads="1"/>
          </p:cNvSpPr>
          <p:nvPr>
            <p:ph type="subTitle" idx="1"/>
          </p:nvPr>
        </p:nvSpPr>
        <p:spPr>
          <a:xfrm>
            <a:off x="685800" y="1371600"/>
            <a:ext cx="7772400" cy="4876800"/>
          </a:xfrm>
        </p:spPr>
        <p:txBody>
          <a:bodyPr/>
          <a:lstStyle/>
          <a:p>
            <a:pPr algn="l">
              <a:lnSpc>
                <a:spcPct val="90000"/>
              </a:lnSpc>
              <a:buFontTx/>
              <a:buNone/>
            </a:pPr>
            <a:r>
              <a:rPr lang="es-AR" sz="2000" b="1" dirty="0">
                <a:solidFill>
                  <a:srgbClr val="FFFF00"/>
                </a:solidFill>
                <a:effectLst>
                  <a:outerShdw blurRad="38100" dist="38100" dir="2700000" algn="tl">
                    <a:srgbClr val="000000">
                      <a:alpha val="43137"/>
                    </a:srgbClr>
                  </a:outerShdw>
                </a:effectLst>
              </a:rPr>
              <a:t>EXTENSIÓN DE LA JORNADA DE TRABAJO</a:t>
            </a:r>
          </a:p>
          <a:p>
            <a:pPr algn="l">
              <a:lnSpc>
                <a:spcPct val="90000"/>
              </a:lnSpc>
              <a:buFontTx/>
              <a:buNone/>
            </a:pPr>
            <a:r>
              <a:rPr lang="es-AR" sz="2000" b="1" dirty="0">
                <a:solidFill>
                  <a:srgbClr val="00FF00"/>
                </a:solidFill>
                <a:effectLst>
                  <a:outerShdw blurRad="38100" dist="38100" dir="2700000" algn="tl">
                    <a:srgbClr val="000000">
                      <a:alpha val="43137"/>
                    </a:srgbClr>
                  </a:outerShdw>
                </a:effectLst>
              </a:rPr>
              <a:t>JORNADA INSALUBRE</a:t>
            </a:r>
          </a:p>
          <a:p>
            <a:pPr algn="l">
              <a:lnSpc>
                <a:spcPct val="90000"/>
              </a:lnSpc>
              <a:buFontTx/>
              <a:buNone/>
            </a:pPr>
            <a:r>
              <a:rPr lang="es-AR" sz="2000" b="1" u="sng" dirty="0">
                <a:solidFill>
                  <a:srgbClr val="00FF99"/>
                </a:solidFill>
                <a:effectLst>
                  <a:outerShdw blurRad="38100" dist="38100" dir="2700000" algn="tl">
                    <a:srgbClr val="000000">
                      <a:alpha val="43137"/>
                    </a:srgbClr>
                  </a:outerShdw>
                </a:effectLst>
              </a:rPr>
              <a:t>Trabajo Insalubre – Reglamentación D. 11/3/1930</a:t>
            </a:r>
          </a:p>
          <a:p>
            <a:pPr algn="l">
              <a:lnSpc>
                <a:spcPct val="90000"/>
              </a:lnSpc>
              <a:buFontTx/>
              <a:buNone/>
            </a:pPr>
            <a:endParaRPr lang="es-AR" sz="2000" dirty="0">
              <a:effectLst>
                <a:outerShdw blurRad="38100" dist="38100" dir="2700000" algn="tl">
                  <a:srgbClr val="000000">
                    <a:alpha val="43137"/>
                  </a:srgbClr>
                </a:outerShdw>
              </a:effectLst>
            </a:endParaRPr>
          </a:p>
          <a:p>
            <a:pPr algn="l">
              <a:lnSpc>
                <a:spcPct val="90000"/>
              </a:lnSpc>
              <a:buFontTx/>
              <a:buNone/>
            </a:pPr>
            <a:r>
              <a:rPr lang="es-AR" sz="1600" b="1" dirty="0">
                <a:solidFill>
                  <a:srgbClr val="00FFCC"/>
                </a:solidFill>
                <a:effectLst>
                  <a:outerShdw blurRad="38100" dist="38100" dir="2700000" algn="tl">
                    <a:srgbClr val="000000">
                      <a:alpha val="43137"/>
                    </a:srgbClr>
                  </a:outerShdw>
                </a:effectLst>
              </a:rPr>
              <a:t>Art. 6:</a:t>
            </a:r>
            <a:r>
              <a:rPr lang="es-AR" sz="1600" dirty="0">
                <a:solidFill>
                  <a:srgbClr val="00FFCC"/>
                </a:solidFill>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“La jornada de </a:t>
            </a:r>
            <a:r>
              <a:rPr lang="es-AR" sz="1600" u="sng" dirty="0">
                <a:solidFill>
                  <a:srgbClr val="FFFF00"/>
                </a:solidFill>
                <a:effectLst>
                  <a:outerShdw blurRad="38100" dist="38100" dir="2700000" algn="tl">
                    <a:srgbClr val="000000">
                      <a:alpha val="43137"/>
                    </a:srgbClr>
                  </a:outerShdw>
                </a:effectLst>
              </a:rPr>
              <a:t>6 horas diarias o 36 semanales </a:t>
            </a:r>
            <a:r>
              <a:rPr lang="es-AR" sz="1600" dirty="0">
                <a:effectLst>
                  <a:outerShdw blurRad="38100" dist="38100" dir="2700000" algn="tl">
                    <a:srgbClr val="000000">
                      <a:alpha val="43137"/>
                    </a:srgbClr>
                  </a:outerShdw>
                </a:effectLst>
              </a:rPr>
              <a:t>sólo tiene aplicación cuando el obrero o empleado</a:t>
            </a:r>
            <a:r>
              <a:rPr lang="es-AR" sz="1600" u="sng" dirty="0">
                <a:solidFill>
                  <a:srgbClr val="FFFF00"/>
                </a:solidFill>
                <a:effectLst>
                  <a:outerShdw blurRad="38100" dist="38100" dir="2700000" algn="tl">
                    <a:srgbClr val="000000">
                      <a:alpha val="43137"/>
                    </a:srgbClr>
                  </a:outerShdw>
                </a:effectLst>
              </a:rPr>
              <a:t> trabaja constantemente </a:t>
            </a:r>
            <a:r>
              <a:rPr lang="es-AR" sz="1600" dirty="0">
                <a:effectLst>
                  <a:outerShdw blurRad="38100" dist="38100" dir="2700000" algn="tl">
                    <a:srgbClr val="000000">
                      <a:alpha val="43137"/>
                    </a:srgbClr>
                  </a:outerShdw>
                </a:effectLst>
              </a:rPr>
              <a:t>su jornada en los lugares considerados en este decreto como insalubres.</a:t>
            </a:r>
          </a:p>
          <a:p>
            <a:pPr algn="l">
              <a:lnSpc>
                <a:spcPct val="90000"/>
              </a:lnSpc>
              <a:buFontTx/>
              <a:buNone/>
            </a:pPr>
            <a:endParaRPr lang="es-AR" sz="1600" dirty="0">
              <a:effectLst>
                <a:outerShdw blurRad="38100" dist="38100" dir="2700000" algn="tl">
                  <a:srgbClr val="000000">
                    <a:alpha val="43137"/>
                  </a:srgbClr>
                </a:outerShdw>
              </a:effectLst>
            </a:endParaRPr>
          </a:p>
          <a:p>
            <a:pPr algn="l">
              <a:lnSpc>
                <a:spcPct val="90000"/>
              </a:lnSpc>
              <a:buFontTx/>
              <a:buNone/>
            </a:pPr>
            <a:r>
              <a:rPr lang="es-AR" sz="1600" b="1" dirty="0">
                <a:effectLst>
                  <a:outerShdw blurRad="38100" dist="38100" dir="2700000" algn="tl">
                    <a:srgbClr val="000000">
                      <a:alpha val="43137"/>
                    </a:srgbClr>
                  </a:outerShdw>
                </a:effectLst>
              </a:rPr>
              <a:t>Art. 7:</a:t>
            </a:r>
            <a:r>
              <a:rPr lang="es-AR" sz="1600" dirty="0">
                <a:effectLst>
                  <a:outerShdw blurRad="38100" dist="38100" dir="2700000" algn="tl">
                    <a:srgbClr val="000000">
                      <a:alpha val="43137"/>
                    </a:srgbClr>
                  </a:outerShdw>
                </a:effectLst>
              </a:rPr>
              <a:t> Cuando la introducción de nuevos métodos de fabricación o adopción de dispositivos de prevención </a:t>
            </a:r>
            <a:r>
              <a:rPr lang="es-AR" sz="1600" u="sng" dirty="0">
                <a:solidFill>
                  <a:srgbClr val="FFFF00"/>
                </a:solidFill>
                <a:effectLst>
                  <a:outerShdw blurRad="38100" dist="38100" dir="2700000" algn="tl">
                    <a:srgbClr val="000000">
                      <a:alpha val="43137"/>
                    </a:srgbClr>
                  </a:outerShdw>
                </a:effectLst>
              </a:rPr>
              <a:t>haya hecho desaparecer el carácter de insalubre en algún lugar, establecimiento o tarea</a:t>
            </a:r>
            <a:r>
              <a:rPr lang="es-AR" sz="1600" dirty="0">
                <a:effectLst>
                  <a:outerShdw blurRad="38100" dist="38100" dir="2700000" algn="tl">
                    <a:srgbClr val="000000">
                      <a:alpha val="43137"/>
                    </a:srgbClr>
                  </a:outerShdw>
                </a:effectLst>
              </a:rPr>
              <a:t>, el poder ejecutivo a pedido de parte interesada y con intervención de las oficinas técnicas respectivas, podrá autorizar el trabajo de </a:t>
            </a:r>
            <a:r>
              <a:rPr lang="es-AR" sz="1600" u="sng" dirty="0">
                <a:solidFill>
                  <a:srgbClr val="FFFF00"/>
                </a:solidFill>
                <a:effectLst>
                  <a:outerShdw blurRad="38100" dist="38100" dir="2700000" algn="tl">
                    <a:srgbClr val="000000">
                      <a:alpha val="43137"/>
                    </a:srgbClr>
                  </a:outerShdw>
                </a:effectLst>
              </a:rPr>
              <a:t>una jornada superior a la de 6 horas diarias</a:t>
            </a:r>
            <a:r>
              <a:rPr lang="es-AR" sz="1600" dirty="0">
                <a:effectLst>
                  <a:outerShdw blurRad="38100" dist="38100" dir="2700000" algn="tl">
                    <a:srgbClr val="000000">
                      <a:alpha val="43137"/>
                    </a:srgbClr>
                  </a:outerShdw>
                </a:effectLst>
              </a:rPr>
              <a:t>.</a:t>
            </a:r>
          </a:p>
          <a:p>
            <a:pPr algn="l">
              <a:lnSpc>
                <a:spcPct val="90000"/>
              </a:lnSpc>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35614060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08547" name="Rectangle 3"/>
          <p:cNvSpPr>
            <a:spLocks noGrp="1" noChangeArrowheads="1"/>
          </p:cNvSpPr>
          <p:nvPr>
            <p:ph type="subTitle" idx="1"/>
          </p:nvPr>
        </p:nvSpPr>
        <p:spPr>
          <a:xfrm>
            <a:off x="685800" y="1371600"/>
            <a:ext cx="7772400" cy="4876800"/>
          </a:xfrm>
        </p:spPr>
        <p:txBody>
          <a:bodyPr/>
          <a:lstStyle/>
          <a:p>
            <a:pPr algn="l">
              <a:lnSpc>
                <a:spcPct val="90000"/>
              </a:lnSpc>
            </a:pPr>
            <a:r>
              <a:rPr lang="es-AR" sz="1800" b="1" dirty="0" smtClean="0">
                <a:solidFill>
                  <a:srgbClr val="FFFF00"/>
                </a:solidFill>
              </a:rPr>
              <a:t>EXTENSIÓN DE LA JORNADA DE TRABAJO</a:t>
            </a:r>
          </a:p>
          <a:p>
            <a:pPr algn="l">
              <a:lnSpc>
                <a:spcPct val="90000"/>
              </a:lnSpc>
            </a:pPr>
            <a:r>
              <a:rPr lang="es-AR" sz="1800" b="1" dirty="0" smtClean="0">
                <a:solidFill>
                  <a:srgbClr val="00FF00"/>
                </a:solidFill>
              </a:rPr>
              <a:t>JORNADA INSALUBRE</a:t>
            </a:r>
          </a:p>
          <a:p>
            <a:pPr algn="l">
              <a:buFontTx/>
              <a:buNone/>
            </a:pPr>
            <a:endParaRPr lang="es-AR" sz="1800" b="1" u="sng" dirty="0"/>
          </a:p>
          <a:p>
            <a:pPr algn="l">
              <a:buFontTx/>
              <a:buNone/>
            </a:pPr>
            <a:endParaRPr lang="es-AR" sz="1800" b="1" u="sng" dirty="0"/>
          </a:p>
          <a:p>
            <a:pPr algn="l">
              <a:buFontTx/>
              <a:buNone/>
            </a:pPr>
            <a:r>
              <a:rPr lang="es-AR" sz="1800" b="1" u="sng" dirty="0">
                <a:solidFill>
                  <a:srgbClr val="00FFCC"/>
                </a:solidFill>
              </a:rPr>
              <a:t>Trabajo Insalubre – Reglamentación D. 16115/1933</a:t>
            </a:r>
            <a:endParaRPr lang="es-AR" sz="1600" dirty="0">
              <a:solidFill>
                <a:srgbClr val="00FFCC"/>
              </a:solidFill>
            </a:endParaRPr>
          </a:p>
          <a:p>
            <a:pPr algn="l">
              <a:buFontTx/>
              <a:buNone/>
            </a:pPr>
            <a:endParaRPr lang="es-AR" sz="1600" b="1" dirty="0">
              <a:solidFill>
                <a:schemeClr val="tx2"/>
              </a:solidFill>
            </a:endParaRPr>
          </a:p>
          <a:p>
            <a:pPr algn="l">
              <a:buFontTx/>
              <a:buNone/>
            </a:pPr>
            <a:r>
              <a:rPr lang="es-AR" sz="1900" b="1" dirty="0">
                <a:solidFill>
                  <a:srgbClr val="00FFCC"/>
                </a:solidFill>
              </a:rPr>
              <a:t>Art. 8:</a:t>
            </a:r>
            <a:r>
              <a:rPr lang="es-AR" sz="1900" dirty="0">
                <a:solidFill>
                  <a:srgbClr val="00FFCC"/>
                </a:solidFill>
              </a:rPr>
              <a:t> </a:t>
            </a:r>
            <a:r>
              <a:rPr lang="es-AR" sz="1900" dirty="0"/>
              <a:t>“La jornada de 6 horas diarias o 36 horas semanales solo tendrá aplicación cuando el obrero o empleado trabaje </a:t>
            </a:r>
            <a:r>
              <a:rPr lang="es-AR" sz="1900" u="sng" dirty="0">
                <a:solidFill>
                  <a:srgbClr val="FFFF00"/>
                </a:solidFill>
              </a:rPr>
              <a:t>toda o la mayor parte de esa jornada en los lugares que se consideran insalubres, bien por las condiciones del local de trabajo o por las modalidades o naturaleza del trabajo que se ejecuta</a:t>
            </a:r>
            <a:r>
              <a:rPr lang="es-AR" sz="1900" dirty="0"/>
              <a:t>”.</a:t>
            </a:r>
          </a:p>
          <a:p>
            <a:pPr algn="l">
              <a:buFontTx/>
              <a:buNone/>
            </a:pPr>
            <a:endParaRPr lang="es-AR" sz="19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10994123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09571" name="Rectangle 3"/>
          <p:cNvSpPr>
            <a:spLocks noGrp="1" noChangeArrowheads="1"/>
          </p:cNvSpPr>
          <p:nvPr>
            <p:ph type="subTitle" idx="1"/>
          </p:nvPr>
        </p:nvSpPr>
        <p:spPr>
          <a:xfrm>
            <a:off x="685800" y="1371600"/>
            <a:ext cx="7772400" cy="4876800"/>
          </a:xfrm>
        </p:spPr>
        <p:txBody>
          <a:bodyPr/>
          <a:lstStyle/>
          <a:p>
            <a:pPr algn="l">
              <a:lnSpc>
                <a:spcPct val="90000"/>
              </a:lnSpc>
            </a:pPr>
            <a:r>
              <a:rPr lang="es-AR" sz="1800" b="1" dirty="0" smtClean="0">
                <a:solidFill>
                  <a:srgbClr val="FFFF00"/>
                </a:solidFill>
                <a:effectLst>
                  <a:outerShdw blurRad="38100" dist="38100" dir="2700000" algn="tl">
                    <a:srgbClr val="000000">
                      <a:alpha val="43137"/>
                    </a:srgbClr>
                  </a:outerShdw>
                </a:effectLst>
              </a:rPr>
              <a:t>EXTENSIÓN DE LA JORNADA DE TRABAJO</a:t>
            </a:r>
          </a:p>
          <a:p>
            <a:pPr algn="l">
              <a:lnSpc>
                <a:spcPct val="90000"/>
              </a:lnSpc>
            </a:pPr>
            <a:r>
              <a:rPr lang="es-AR" sz="1800" b="1" dirty="0" smtClean="0">
                <a:solidFill>
                  <a:srgbClr val="00FF00"/>
                </a:solidFill>
                <a:effectLst>
                  <a:outerShdw blurRad="38100" dist="38100" dir="2700000" algn="tl">
                    <a:srgbClr val="000000">
                      <a:alpha val="43137"/>
                    </a:srgbClr>
                  </a:outerShdw>
                </a:effectLst>
              </a:rPr>
              <a:t>JORNADA INSALUBRE</a:t>
            </a:r>
          </a:p>
          <a:p>
            <a:pPr algn="l">
              <a:buFontTx/>
              <a:buNone/>
            </a:pPr>
            <a:r>
              <a:rPr lang="es-AR" sz="1800" b="1" u="sng" dirty="0" smtClean="0">
                <a:solidFill>
                  <a:srgbClr val="00FFCC"/>
                </a:solidFill>
                <a:effectLst>
                  <a:outerShdw blurRad="38100" dist="38100" dir="2700000" algn="tl">
                    <a:srgbClr val="000000">
                      <a:alpha val="43137"/>
                    </a:srgbClr>
                  </a:outerShdw>
                </a:effectLst>
              </a:rPr>
              <a:t>Trabajo </a:t>
            </a:r>
            <a:r>
              <a:rPr lang="es-AR" sz="1800" b="1" u="sng" dirty="0">
                <a:solidFill>
                  <a:srgbClr val="00FFCC"/>
                </a:solidFill>
                <a:effectLst>
                  <a:outerShdw blurRad="38100" dist="38100" dir="2700000" algn="tl">
                    <a:srgbClr val="000000">
                      <a:alpha val="43137"/>
                    </a:srgbClr>
                  </a:outerShdw>
                </a:effectLst>
              </a:rPr>
              <a:t>Insalubre – Reglamentación D. 16115/1933</a:t>
            </a:r>
            <a:endParaRPr lang="es-AR" sz="1600" dirty="0">
              <a:solidFill>
                <a:srgbClr val="00FFCC"/>
              </a:solidFill>
              <a:effectLst>
                <a:outerShdw blurRad="38100" dist="38100" dir="2700000" algn="tl">
                  <a:srgbClr val="000000">
                    <a:alpha val="43137"/>
                  </a:srgbClr>
                </a:outerShdw>
              </a:effectLst>
            </a:endParaRPr>
          </a:p>
          <a:p>
            <a:pPr algn="l">
              <a:buFontTx/>
              <a:buNone/>
            </a:pPr>
            <a:endParaRPr lang="es-AR" sz="1600" b="1" dirty="0">
              <a:solidFill>
                <a:schemeClr val="tx2"/>
              </a:solidFill>
              <a:effectLst>
                <a:outerShdw blurRad="38100" dist="38100" dir="2700000" algn="tl">
                  <a:srgbClr val="000000">
                    <a:alpha val="43137"/>
                  </a:srgbClr>
                </a:outerShdw>
              </a:effectLst>
            </a:endParaRPr>
          </a:p>
          <a:p>
            <a:pPr algn="l">
              <a:buFontTx/>
              <a:buNone/>
            </a:pPr>
            <a:r>
              <a:rPr lang="es-AR" sz="1600" b="1" dirty="0">
                <a:solidFill>
                  <a:srgbClr val="FFFF00"/>
                </a:solidFill>
                <a:effectLst>
                  <a:outerShdw blurRad="38100" dist="38100" dir="2700000" algn="tl">
                    <a:srgbClr val="000000">
                      <a:alpha val="43137"/>
                    </a:srgbClr>
                  </a:outerShdw>
                </a:effectLst>
              </a:rPr>
              <a:t>ALTERNANCIA DE TRABAJO INSALUBRE CON TRABAJO SALUBRE</a:t>
            </a:r>
          </a:p>
          <a:p>
            <a:pPr algn="l">
              <a:buFontTx/>
              <a:buNone/>
            </a:pPr>
            <a:endParaRPr lang="es-AR" sz="1600" b="1" dirty="0">
              <a:effectLst>
                <a:outerShdw blurRad="38100" dist="38100" dir="2700000" algn="tl">
                  <a:srgbClr val="000000">
                    <a:alpha val="43137"/>
                  </a:srgbClr>
                </a:outerShdw>
              </a:effectLst>
            </a:endParaRPr>
          </a:p>
          <a:p>
            <a:pPr algn="l">
              <a:buFontTx/>
              <a:buNone/>
            </a:pPr>
            <a:r>
              <a:rPr lang="es-AR" sz="1600" b="1" dirty="0">
                <a:solidFill>
                  <a:srgbClr val="00FFCC"/>
                </a:solidFill>
                <a:effectLst>
                  <a:outerShdw blurRad="38100" dist="38100" dir="2700000" algn="tl">
                    <a:srgbClr val="000000">
                      <a:alpha val="43137"/>
                    </a:srgbClr>
                  </a:outerShdw>
                </a:effectLst>
              </a:rPr>
              <a:t>Art. 8: </a:t>
            </a:r>
            <a:r>
              <a:rPr lang="es-AR" sz="1600" dirty="0">
                <a:effectLst>
                  <a:outerShdw blurRad="38100" dist="38100" dir="2700000" algn="tl">
                    <a:srgbClr val="000000">
                      <a:alpha val="43137"/>
                    </a:srgbClr>
                  </a:outerShdw>
                </a:effectLst>
              </a:rPr>
              <a:t>“ (…) Si se alterna el trabajo insalubre con trabajo salubre, </a:t>
            </a:r>
            <a:r>
              <a:rPr lang="es-AR" sz="1600" b="1" u="sng" dirty="0">
                <a:solidFill>
                  <a:srgbClr val="FFCC00"/>
                </a:solidFill>
                <a:effectLst>
                  <a:outerShdw blurRad="38100" dist="38100" dir="2700000" algn="tl">
                    <a:srgbClr val="000000">
                      <a:alpha val="43137"/>
                    </a:srgbClr>
                  </a:outerShdw>
                </a:effectLst>
              </a:rPr>
              <a:t>cada hora trabajada en los primeros se considera como 1 hora y 33 minutos</a:t>
            </a:r>
            <a:r>
              <a:rPr lang="es-AR" sz="1600" dirty="0">
                <a:effectLst>
                  <a:outerShdw blurRad="38100" dist="38100" dir="2700000" algn="tl">
                    <a:srgbClr val="000000">
                      <a:alpha val="43137"/>
                    </a:srgbClr>
                  </a:outerShdw>
                </a:effectLst>
              </a:rPr>
              <a:t>; en tal caso, el personal no deberá permanecer trabajando en lugares insalubres </a:t>
            </a:r>
            <a:r>
              <a:rPr lang="es-AR" sz="1600" u="sng" dirty="0">
                <a:solidFill>
                  <a:srgbClr val="FFFF00"/>
                </a:solidFill>
                <a:effectLst>
                  <a:outerShdw blurRad="38100" dist="38100" dir="2700000" algn="tl">
                    <a:srgbClr val="000000">
                      <a:alpha val="43137"/>
                    </a:srgbClr>
                  </a:outerShdw>
                </a:effectLst>
              </a:rPr>
              <a:t>mas de tres horas</a:t>
            </a:r>
            <a:r>
              <a:rPr lang="es-AR" sz="1600" dirty="0">
                <a:effectLst>
                  <a:outerShdw blurRad="38100" dist="38100" dir="2700000" algn="tl">
                    <a:srgbClr val="000000">
                      <a:alpha val="43137"/>
                    </a:srgbClr>
                  </a:outerShdw>
                </a:effectLst>
              </a:rPr>
              <a:t>, pudiendo extenderse la jornada normal </a:t>
            </a:r>
            <a:r>
              <a:rPr lang="es-AR" sz="1600" u="sng" dirty="0">
                <a:solidFill>
                  <a:srgbClr val="00FF00"/>
                </a:solidFill>
                <a:effectLst>
                  <a:outerShdw blurRad="38100" dist="38100" dir="2700000" algn="tl">
                    <a:srgbClr val="000000">
                      <a:alpha val="43137"/>
                    </a:srgbClr>
                  </a:outerShdw>
                </a:effectLst>
              </a:rPr>
              <a:t>hasta completar el límite máximo de 8 horas diarias</a:t>
            </a:r>
            <a:r>
              <a:rPr lang="es-AR" sz="1600" dirty="0">
                <a:solidFill>
                  <a:srgbClr val="00FF00"/>
                </a:solidFill>
                <a:effectLst>
                  <a:outerShdw blurRad="38100" dist="38100" dir="2700000" algn="tl">
                    <a:srgbClr val="000000">
                      <a:alpha val="43137"/>
                    </a:srgbClr>
                  </a:outerShdw>
                </a:effectLst>
              </a:rPr>
              <a:t>”.</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2000" b="1" dirty="0">
                <a:solidFill>
                  <a:srgbClr val="FFFF00"/>
                </a:solidFill>
                <a:effectLst>
                  <a:outerShdw blurRad="38100" dist="38100" dir="2700000" algn="tl">
                    <a:srgbClr val="000000">
                      <a:alpha val="43137"/>
                    </a:srgbClr>
                  </a:outerShdw>
                </a:effectLst>
              </a:rPr>
              <a:t>Calculo de la cantidad de horas en jornada mixta</a:t>
            </a:r>
            <a:endParaRPr lang="es-AR" sz="2000" b="1" dirty="0">
              <a:solidFill>
                <a:schemeClr val="hlink"/>
              </a:solidFill>
              <a:effectLst>
                <a:outerShdw blurRad="38100" dist="38100" dir="2700000" algn="tl">
                  <a:srgbClr val="000000">
                    <a:alpha val="43137"/>
                  </a:srgbClr>
                </a:outerShdw>
              </a:effectLst>
            </a:endParaRPr>
          </a:p>
          <a:p>
            <a:pPr algn="l">
              <a:buFontTx/>
              <a:buNone/>
            </a:pPr>
            <a:r>
              <a:rPr lang="es-AR" sz="1600" dirty="0">
                <a:effectLst>
                  <a:outerShdw blurRad="38100" dist="38100" dir="2700000" algn="tl">
                    <a:srgbClr val="000000">
                      <a:alpha val="43137"/>
                    </a:srgbClr>
                  </a:outerShdw>
                </a:effectLst>
              </a:rPr>
              <a:t>3 x  93 minutos =  279 minutos = 4 horas con 39 minutos</a:t>
            </a:r>
          </a:p>
          <a:p>
            <a:pPr algn="l">
              <a:buFontTx/>
              <a:buNone/>
            </a:pPr>
            <a:r>
              <a:rPr lang="es-AR" sz="1600" dirty="0">
                <a:effectLst>
                  <a:outerShdw blurRad="38100" dist="38100" dir="2700000" algn="tl">
                    <a:srgbClr val="000000">
                      <a:alpha val="43137"/>
                    </a:srgbClr>
                  </a:outerShdw>
                </a:effectLst>
              </a:rPr>
              <a:t>Puede trabajar para completar la jornada = 3 horas con 21 minutos mas.</a:t>
            </a:r>
          </a:p>
          <a:p>
            <a:pPr algn="l">
              <a:buFontTx/>
              <a:buNone/>
            </a:pPr>
            <a:endParaRPr lang="es-AR" sz="1600" dirty="0"/>
          </a:p>
          <a:p>
            <a:pPr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51631821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10595" name="Rectangle 3"/>
          <p:cNvSpPr>
            <a:spLocks noGrp="1" noChangeArrowheads="1"/>
          </p:cNvSpPr>
          <p:nvPr>
            <p:ph type="subTitle" idx="1"/>
          </p:nvPr>
        </p:nvSpPr>
        <p:spPr>
          <a:xfrm>
            <a:off x="685800" y="1371600"/>
            <a:ext cx="7772400" cy="4876800"/>
          </a:xfrm>
        </p:spPr>
        <p:txBody>
          <a:bodyPr/>
          <a:lstStyle/>
          <a:p>
            <a:pPr algn="l">
              <a:lnSpc>
                <a:spcPct val="90000"/>
              </a:lnSpc>
            </a:pPr>
            <a:r>
              <a:rPr lang="es-AR" sz="1800" b="1" dirty="0" smtClean="0">
                <a:solidFill>
                  <a:srgbClr val="FFFF00"/>
                </a:solidFill>
                <a:effectLst>
                  <a:outerShdw blurRad="38100" dist="38100" dir="2700000" algn="tl">
                    <a:srgbClr val="000000">
                      <a:alpha val="43137"/>
                    </a:srgbClr>
                  </a:outerShdw>
                </a:effectLst>
              </a:rPr>
              <a:t>EXTENSIÓN DE LA JORNADA DE TRABAJO</a:t>
            </a:r>
          </a:p>
          <a:p>
            <a:pPr algn="l">
              <a:lnSpc>
                <a:spcPct val="90000"/>
              </a:lnSpc>
            </a:pPr>
            <a:r>
              <a:rPr lang="es-AR" sz="1800" b="1" dirty="0" smtClean="0">
                <a:solidFill>
                  <a:srgbClr val="00FF00"/>
                </a:solidFill>
                <a:effectLst>
                  <a:outerShdw blurRad="38100" dist="38100" dir="2700000" algn="tl">
                    <a:srgbClr val="000000">
                      <a:alpha val="43137"/>
                    </a:srgbClr>
                  </a:outerShdw>
                </a:effectLst>
              </a:rPr>
              <a:t>JORNADA INSALUBRE</a:t>
            </a:r>
          </a:p>
          <a:p>
            <a:pPr algn="l">
              <a:buFontTx/>
              <a:buNone/>
            </a:pPr>
            <a:r>
              <a:rPr lang="es-AR" sz="1800" b="1" u="sng" dirty="0" smtClean="0">
                <a:solidFill>
                  <a:srgbClr val="00FFCC"/>
                </a:solidFill>
                <a:effectLst>
                  <a:outerShdw blurRad="38100" dist="38100" dir="2700000" algn="tl">
                    <a:srgbClr val="000000">
                      <a:alpha val="43137"/>
                    </a:srgbClr>
                  </a:outerShdw>
                </a:effectLst>
              </a:rPr>
              <a:t>Trabajo </a:t>
            </a:r>
            <a:r>
              <a:rPr lang="es-AR" sz="1800" b="1" u="sng" dirty="0">
                <a:solidFill>
                  <a:srgbClr val="00FFCC"/>
                </a:solidFill>
                <a:effectLst>
                  <a:outerShdw blurRad="38100" dist="38100" dir="2700000" algn="tl">
                    <a:srgbClr val="000000">
                      <a:alpha val="43137"/>
                    </a:srgbClr>
                  </a:outerShdw>
                </a:effectLst>
              </a:rPr>
              <a:t>Insalubre – Reglamentación D. 16115/1933</a:t>
            </a:r>
            <a:endParaRPr lang="es-AR" sz="1600" dirty="0">
              <a:solidFill>
                <a:srgbClr val="00FFCC"/>
              </a:solidFill>
              <a:effectLst>
                <a:outerShdw blurRad="38100" dist="38100" dir="2700000" algn="tl">
                  <a:srgbClr val="000000">
                    <a:alpha val="43137"/>
                  </a:srgbClr>
                </a:outerShdw>
              </a:effectLst>
            </a:endParaRPr>
          </a:p>
          <a:p>
            <a:pPr algn="l">
              <a:buFontTx/>
              <a:buNone/>
            </a:pPr>
            <a:endParaRPr lang="es-AR" sz="1600" b="1" dirty="0">
              <a:solidFill>
                <a:schemeClr val="tx2"/>
              </a:solidFill>
              <a:effectLst>
                <a:outerShdw blurRad="38100" dist="38100" dir="2700000" algn="tl">
                  <a:srgbClr val="000000">
                    <a:alpha val="43137"/>
                  </a:srgbClr>
                </a:outerShdw>
              </a:effectLst>
            </a:endParaRPr>
          </a:p>
          <a:p>
            <a:pPr algn="l">
              <a:buFontTx/>
              <a:buNone/>
            </a:pPr>
            <a:r>
              <a:rPr lang="es-AR" sz="1600" b="1" dirty="0">
                <a:solidFill>
                  <a:srgbClr val="FFFF00"/>
                </a:solidFill>
                <a:effectLst>
                  <a:outerShdw blurRad="38100" dist="38100" dir="2700000" algn="tl">
                    <a:srgbClr val="000000">
                      <a:alpha val="43137"/>
                    </a:srgbClr>
                  </a:outerShdw>
                </a:effectLst>
              </a:rPr>
              <a:t>DISTRIBUCIÓN DESIGUAL DE LA JORNADA INSALUBRE</a:t>
            </a:r>
          </a:p>
          <a:p>
            <a:pPr algn="l">
              <a:buFontTx/>
              <a:buNone/>
            </a:pPr>
            <a:endParaRPr lang="es-AR" sz="1600" b="1" dirty="0">
              <a:solidFill>
                <a:srgbClr val="FFFF00"/>
              </a:solidFill>
              <a:effectLst>
                <a:outerShdw blurRad="38100" dist="38100" dir="2700000" algn="tl">
                  <a:srgbClr val="000000">
                    <a:alpha val="43137"/>
                  </a:srgbClr>
                </a:outerShdw>
              </a:effectLst>
            </a:endParaRPr>
          </a:p>
          <a:p>
            <a:pPr algn="l">
              <a:buFontTx/>
              <a:buNone/>
            </a:pPr>
            <a:r>
              <a:rPr lang="es-AR" sz="1600" b="1" dirty="0">
                <a:solidFill>
                  <a:srgbClr val="00FFCC"/>
                </a:solidFill>
                <a:effectLst>
                  <a:outerShdw blurRad="38100" dist="38100" dir="2700000" algn="tl">
                    <a:srgbClr val="000000">
                      <a:alpha val="43137"/>
                    </a:srgbClr>
                  </a:outerShdw>
                </a:effectLst>
              </a:rPr>
              <a:t>Art. 8:</a:t>
            </a:r>
            <a:r>
              <a:rPr lang="es-AR" sz="1600" dirty="0">
                <a:solidFill>
                  <a:srgbClr val="00FFCC"/>
                </a:solidFill>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 (…) La distribución desigual de las </a:t>
            </a:r>
            <a:r>
              <a:rPr lang="es-AR" sz="1600" u="sng" dirty="0">
                <a:solidFill>
                  <a:schemeClr val="hlink"/>
                </a:solidFill>
                <a:effectLst>
                  <a:outerShdw blurRad="38100" dist="38100" dir="2700000" algn="tl">
                    <a:srgbClr val="000000">
                      <a:alpha val="43137"/>
                    </a:srgbClr>
                  </a:outerShdw>
                </a:effectLst>
              </a:rPr>
              <a:t>36 horas semanales</a:t>
            </a:r>
            <a:r>
              <a:rPr lang="es-AR" sz="1600" dirty="0">
                <a:effectLst>
                  <a:outerShdw blurRad="38100" dist="38100" dir="2700000" algn="tl">
                    <a:srgbClr val="000000">
                      <a:alpha val="43137"/>
                    </a:srgbClr>
                  </a:outerShdw>
                </a:effectLst>
              </a:rPr>
              <a:t> se efectuará de manera que la jornada diaria no exceda de </a:t>
            </a:r>
            <a:r>
              <a:rPr lang="es-AR" sz="1600" u="sng" dirty="0">
                <a:solidFill>
                  <a:srgbClr val="FFCC00"/>
                </a:solidFill>
                <a:effectLst>
                  <a:outerShdw blurRad="38100" dist="38100" dir="2700000" algn="tl">
                    <a:srgbClr val="000000">
                      <a:alpha val="43137"/>
                    </a:srgbClr>
                  </a:outerShdw>
                </a:effectLst>
              </a:rPr>
              <a:t>7 horas</a:t>
            </a:r>
            <a:r>
              <a:rPr lang="es-AR" sz="1600" dirty="0">
                <a:effectLst>
                  <a:outerShdw blurRad="38100" dist="38100" dir="2700000" algn="tl">
                    <a:srgbClr val="000000">
                      <a:alpha val="43137"/>
                    </a:srgbClr>
                  </a:outerShdw>
                </a:effectLst>
              </a:rPr>
              <a:t> y que </a:t>
            </a:r>
            <a:r>
              <a:rPr lang="es-AR" sz="1600" u="sng" dirty="0">
                <a:solidFill>
                  <a:srgbClr val="FFCC00"/>
                </a:solidFill>
                <a:effectLst>
                  <a:outerShdw blurRad="38100" dist="38100" dir="2700000" algn="tl">
                    <a:srgbClr val="000000">
                      <a:alpha val="43137"/>
                    </a:srgbClr>
                  </a:outerShdw>
                </a:effectLst>
              </a:rPr>
              <a:t>no se prolongue mas allá de las 13 horas del sábado</a:t>
            </a:r>
            <a:r>
              <a:rPr lang="es-AR" sz="1600" dirty="0">
                <a:effectLst>
                  <a:outerShdw blurRad="38100" dist="38100" dir="2700000" algn="tl">
                    <a:srgbClr val="000000">
                      <a:alpha val="43137"/>
                    </a:srgbClr>
                  </a:outerShdw>
                </a:effectLst>
              </a:rPr>
              <a:t>, salvo en los casos exceptuados…</a:t>
            </a:r>
          </a:p>
          <a:p>
            <a:pPr algn="l">
              <a:buFontTx/>
              <a:buNone/>
            </a:pPr>
            <a:r>
              <a:rPr lang="es-AR" sz="1600" dirty="0">
                <a:effectLst>
                  <a:outerShdw blurRad="38100" dist="38100" dir="2700000" algn="tl">
                    <a:srgbClr val="000000">
                      <a:alpha val="43137"/>
                    </a:srgbClr>
                  </a:outerShdw>
                </a:effectLst>
              </a:rPr>
              <a:t>Esta facultad podrá utilizarla los patronos cuando </a:t>
            </a:r>
            <a:r>
              <a:rPr lang="es-AR" sz="1600" u="sng" dirty="0">
                <a:solidFill>
                  <a:srgbClr val="FFFF00"/>
                </a:solidFill>
                <a:effectLst>
                  <a:outerShdw blurRad="38100" dist="38100" dir="2700000" algn="tl">
                    <a:srgbClr val="000000">
                      <a:alpha val="43137"/>
                    </a:srgbClr>
                  </a:outerShdw>
                </a:effectLst>
              </a:rPr>
              <a:t>habiéndose prolongado la jornada de 8 horas, aquellos trabajos sujetos a la de 6 estén de tal modo correlacionados que la interrupción de la jornada trajese aparejado un grave perjuicio a la industria</a:t>
            </a:r>
            <a:r>
              <a:rPr lang="es-AR" sz="1600" dirty="0">
                <a:effectLst>
                  <a:outerShdw blurRad="38100" dist="38100" dir="2700000" algn="tl">
                    <a:srgbClr val="000000">
                      <a:alpha val="43137"/>
                    </a:srgbClr>
                  </a:outerShdw>
                </a:effectLst>
              </a:rPr>
              <a:t>, el cual deberá ser juzgado por la Autoridad de Aplicación al hacerse los reglamentos especiales”.</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dirty="0">
                <a:effectLst>
                  <a:outerShdw blurRad="38100" dist="38100" dir="2700000" algn="tl">
                    <a:srgbClr val="000000">
                      <a:alpha val="43137"/>
                    </a:srgbClr>
                  </a:outerShdw>
                </a:effectLst>
              </a:rPr>
              <a:t>Estos “Reglamentos especiales” nunca fueron dictados por el Poder Ejecutivo.</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09992539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82947"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HORAS SUPLEMENTARIAS</a:t>
            </a:r>
          </a:p>
          <a:p>
            <a:pPr algn="l">
              <a:buFontTx/>
              <a:buNone/>
            </a:pPr>
            <a:endParaRPr lang="es-AR" sz="1800" b="1" dirty="0">
              <a:solidFill>
                <a:srgbClr val="FFCC00"/>
              </a:solidFill>
              <a:effectLst>
                <a:outerShdw blurRad="38100" dist="38100" dir="2700000" algn="tl">
                  <a:srgbClr val="000000">
                    <a:alpha val="43137"/>
                  </a:srgbClr>
                </a:outerShdw>
              </a:effectLst>
            </a:endParaRPr>
          </a:p>
          <a:p>
            <a:pPr algn="l">
              <a:buFontTx/>
              <a:buNone/>
            </a:pPr>
            <a:endParaRPr lang="es-AR" sz="1800" b="1" u="sng" dirty="0">
              <a:effectLst>
                <a:outerShdw blurRad="38100" dist="38100" dir="2700000" algn="tl">
                  <a:srgbClr val="000000">
                    <a:alpha val="43137"/>
                  </a:srgbClr>
                </a:outerShdw>
              </a:effectLst>
            </a:endParaRPr>
          </a:p>
          <a:p>
            <a:pPr algn="l">
              <a:buFontTx/>
              <a:buNone/>
            </a:pPr>
            <a:r>
              <a:rPr lang="es-AR" sz="1600" b="1" dirty="0">
                <a:solidFill>
                  <a:srgbClr val="00FFCC"/>
                </a:solidFill>
                <a:effectLst>
                  <a:outerShdw blurRad="38100" dist="38100" dir="2700000" algn="tl">
                    <a:srgbClr val="000000">
                      <a:alpha val="43137"/>
                    </a:srgbClr>
                  </a:outerShdw>
                </a:effectLst>
              </a:rPr>
              <a:t>Art. 201 –  LCT</a:t>
            </a:r>
            <a:r>
              <a:rPr lang="es-AR" sz="1600" dirty="0">
                <a:solidFill>
                  <a:srgbClr val="00FFCC"/>
                </a:solidFill>
                <a:effectLst>
                  <a:outerShdw blurRad="38100" dist="38100" dir="2700000" algn="tl">
                    <a:srgbClr val="000000">
                      <a:alpha val="43137"/>
                    </a:srgbClr>
                  </a:outerShdw>
                </a:effectLst>
              </a:rPr>
              <a:t>: </a:t>
            </a:r>
            <a:r>
              <a:rPr lang="es-AR" sz="1800" dirty="0">
                <a:effectLst>
                  <a:outerShdw blurRad="38100" dist="38100" dir="2700000" algn="tl">
                    <a:srgbClr val="000000">
                      <a:alpha val="43137"/>
                    </a:srgbClr>
                  </a:outerShdw>
                </a:effectLst>
              </a:rPr>
              <a:t>“El empleador deberá abonar al trabajador que prestare servicios en horas suplementarias, medie o no autorización del organismo administrativo competente, </a:t>
            </a:r>
            <a:r>
              <a:rPr lang="es-AR" sz="1800" u="sng" dirty="0">
                <a:solidFill>
                  <a:srgbClr val="FFFF00"/>
                </a:solidFill>
                <a:effectLst>
                  <a:outerShdw blurRad="38100" dist="38100" dir="2700000" algn="tl">
                    <a:srgbClr val="000000">
                      <a:alpha val="43137"/>
                    </a:srgbClr>
                  </a:outerShdw>
                </a:effectLst>
              </a:rPr>
              <a:t>un recargo del 50% calculado sobre el salario habitual</a:t>
            </a:r>
            <a:r>
              <a:rPr lang="es-AR" sz="1800" dirty="0">
                <a:effectLst>
                  <a:outerShdw blurRad="38100" dist="38100" dir="2700000" algn="tl">
                    <a:srgbClr val="000000">
                      <a:alpha val="43137"/>
                    </a:srgbClr>
                  </a:outerShdw>
                </a:effectLst>
              </a:rPr>
              <a:t>, si se tratare de días comunes, y del </a:t>
            </a:r>
            <a:r>
              <a:rPr lang="es-AR" sz="1800" u="sng" dirty="0">
                <a:solidFill>
                  <a:srgbClr val="FFCC00"/>
                </a:solidFill>
                <a:effectLst>
                  <a:outerShdw blurRad="38100" dist="38100" dir="2700000" algn="tl">
                    <a:srgbClr val="000000">
                      <a:alpha val="43137"/>
                    </a:srgbClr>
                  </a:outerShdw>
                </a:effectLst>
              </a:rPr>
              <a:t>100%en días sábados después de las 13 horas, domingos y feriados</a:t>
            </a:r>
            <a:r>
              <a:rPr lang="es-AR" sz="1800" dirty="0">
                <a:effectLst>
                  <a:outerShdw blurRad="38100" dist="38100" dir="2700000" algn="tl">
                    <a:srgbClr val="000000">
                      <a:alpha val="43137"/>
                    </a:srgbClr>
                  </a:outerShdw>
                </a:effectLst>
              </a:rPr>
              <a:t>”</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907906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457200" y="460375"/>
            <a:ext cx="8229600" cy="379413"/>
          </a:xfrm>
        </p:spPr>
        <p:txBody>
          <a:bodyPr>
            <a:normAutofit fontScale="90000"/>
          </a:bodyPr>
          <a:lstStyle/>
          <a:p>
            <a:pPr algn="r" fontAlgn="auto">
              <a:spcAft>
                <a:spcPts val="0"/>
              </a:spcAft>
              <a:defRPr/>
            </a:pPr>
            <a:r>
              <a:rPr lang="es-MX" sz="2400" b="1" smtClean="0">
                <a:solidFill>
                  <a:srgbClr val="00FFCC"/>
                </a:solidFill>
                <a:effectLst>
                  <a:outerShdw blurRad="38100" dist="38100" dir="2700000" algn="tl">
                    <a:srgbClr val="000000">
                      <a:alpha val="43137"/>
                    </a:srgbClr>
                  </a:outerShdw>
                </a:effectLst>
              </a:rPr>
              <a:t>LIBRO DE SUELDOS DIGITAL</a:t>
            </a:r>
            <a:endParaRPr lang="en-US" sz="2400" b="1" dirty="0" smtClean="0">
              <a:solidFill>
                <a:srgbClr val="00FFCC"/>
              </a:solidFill>
              <a:effectLst>
                <a:outerShdw blurRad="38100" dist="38100" dir="2700000" algn="tl">
                  <a:srgbClr val="000000">
                    <a:alpha val="43137"/>
                  </a:srgbClr>
                </a:outerShdw>
              </a:effectLst>
            </a:endParaRPr>
          </a:p>
        </p:txBody>
      </p:sp>
      <p:sp>
        <p:nvSpPr>
          <p:cNvPr id="164867" name="Rectangle 3"/>
          <p:cNvSpPr>
            <a:spLocks noGrp="1" noChangeArrowheads="1"/>
          </p:cNvSpPr>
          <p:nvPr>
            <p:ph type="body" idx="1"/>
          </p:nvPr>
        </p:nvSpPr>
        <p:spPr>
          <a:xfrm>
            <a:off x="457200" y="914400"/>
            <a:ext cx="8229600" cy="5211763"/>
          </a:xfrm>
        </p:spPr>
        <p:txBody>
          <a:bodyPr>
            <a:normAutofit/>
          </a:bodyPr>
          <a:lstStyle/>
          <a:p>
            <a:pPr marL="609600" indent="-609600" fontAlgn="auto">
              <a:spcAft>
                <a:spcPts val="0"/>
              </a:spcAft>
              <a:buClr>
                <a:schemeClr val="accent3"/>
              </a:buClr>
              <a:buFont typeface="Wingdings 2"/>
              <a:buNone/>
              <a:defRPr/>
            </a:pPr>
            <a:r>
              <a:rPr lang="es-AR" sz="1800" b="1" smtClean="0">
                <a:solidFill>
                  <a:srgbClr val="FFFF19"/>
                </a:solidFill>
                <a:effectLst>
                  <a:outerShdw blurRad="38100" dist="38100" dir="2700000" algn="tl">
                    <a:srgbClr val="000000">
                      <a:alpha val="43137"/>
                    </a:srgbClr>
                  </a:outerShdw>
                </a:effectLst>
              </a:rPr>
              <a:t>LIBRO DE SUELDOS DIGITAL  - LEY DE CONTRATO DE TRABAJO</a:t>
            </a:r>
          </a:p>
          <a:p>
            <a:pPr marL="0" indent="0">
              <a:buNone/>
            </a:pPr>
            <a:r>
              <a:rPr lang="es-AR" sz="1800" b="1">
                <a:solidFill>
                  <a:srgbClr val="00FF00"/>
                </a:solidFill>
                <a:effectLst>
                  <a:outerShdw blurRad="38100" dist="38100" dir="2700000" algn="tl">
                    <a:srgbClr val="000000">
                      <a:alpha val="43137"/>
                    </a:srgbClr>
                  </a:outerShdw>
                </a:effectLst>
              </a:rPr>
              <a:t>LIBRO ESPECIAL. FORMALIDADES. PROHI BICIONES </a:t>
            </a:r>
            <a:endParaRPr lang="es-AR" sz="1800" b="1" smtClean="0">
              <a:solidFill>
                <a:srgbClr val="00FF00"/>
              </a:solidFill>
              <a:effectLst>
                <a:outerShdw blurRad="38100" dist="38100" dir="2700000" algn="tl">
                  <a:srgbClr val="000000">
                    <a:alpha val="43137"/>
                  </a:srgbClr>
                </a:outerShdw>
              </a:effectLst>
            </a:endParaRPr>
          </a:p>
          <a:p>
            <a:pPr marL="0" indent="0">
              <a:buNone/>
            </a:pPr>
            <a:r>
              <a:rPr lang="es-ES" sz="1800" b="1" smtClean="0">
                <a:solidFill>
                  <a:srgbClr val="FFC000"/>
                </a:solidFill>
                <a:effectLst>
                  <a:outerShdw blurRad="38100" dist="38100" dir="2700000" algn="tl">
                    <a:srgbClr val="000000">
                      <a:alpha val="43137"/>
                    </a:srgbClr>
                  </a:outerShdw>
                </a:effectLst>
              </a:rPr>
              <a:t>REGISTROS, PLANILLAS Y OTROS ELEMENTOS DE CONTROL.</a:t>
            </a:r>
          </a:p>
          <a:p>
            <a:pPr marL="0" indent="0">
              <a:buNone/>
            </a:pPr>
            <a:r>
              <a:rPr lang="es-ES" sz="1800" b="1" smtClean="0">
                <a:solidFill>
                  <a:srgbClr val="FFC000"/>
                </a:solidFill>
                <a:effectLst>
                  <a:outerShdw blurRad="38100" dist="38100" dir="2700000" algn="tl">
                    <a:srgbClr val="000000">
                      <a:alpha val="43137"/>
                    </a:srgbClr>
                  </a:outerShdw>
                </a:effectLst>
              </a:rPr>
              <a:t>SITUACIONES GENERALES, ESPECIALES Y CONVENCIONALES</a:t>
            </a:r>
          </a:p>
          <a:p>
            <a:endParaRPr lang="es-ES" sz="1800">
              <a:effectLst>
                <a:outerShdw blurRad="38100" dist="38100" dir="2700000" algn="tl">
                  <a:srgbClr val="000000">
                    <a:alpha val="43137"/>
                  </a:srgbClr>
                </a:outerShdw>
              </a:effectLst>
            </a:endParaRPr>
          </a:p>
          <a:p>
            <a:pPr marL="0" indent="0">
              <a:buNone/>
            </a:pPr>
            <a:r>
              <a:rPr lang="es-ES" sz="1800" b="1">
                <a:solidFill>
                  <a:srgbClr val="00FFFF"/>
                </a:solidFill>
                <a:effectLst>
                  <a:outerShdw blurRad="38100" dist="38100" dir="2700000" algn="tl">
                    <a:srgbClr val="000000">
                      <a:alpha val="43137"/>
                    </a:srgbClr>
                  </a:outerShdw>
                </a:effectLst>
              </a:rPr>
              <a:t>“Planillas de horarios y descansos” y “registro de horas extraordinarias”. </a:t>
            </a:r>
            <a:r>
              <a:rPr lang="es-ES" sz="1800">
                <a:effectLst>
                  <a:outerShdw blurRad="38100" dist="38100" dir="2700000" algn="tl">
                    <a:srgbClr val="000000">
                      <a:alpha val="43137"/>
                    </a:srgbClr>
                  </a:outerShdw>
                </a:effectLst>
              </a:rPr>
              <a:t>Ley 11.544 –Jornada Legal de Trabajo- Arts. 6 y ss. Decreto Reglamentario 16.115, arts. 20 y 21)</a:t>
            </a:r>
          </a:p>
          <a:p>
            <a:pPr marL="342900" indent="-342900">
              <a:buFont typeface="Arial" panose="020B0604020202020204" pitchFamily="34" charset="0"/>
              <a:buChar char="•"/>
            </a:pPr>
            <a:endParaRPr lang="es-ES" sz="1800">
              <a:effectLst>
                <a:outerShdw blurRad="38100" dist="38100" dir="2700000" algn="tl">
                  <a:srgbClr val="000000">
                    <a:alpha val="43137"/>
                  </a:srgbClr>
                </a:outerShdw>
              </a:effectLst>
            </a:endParaRPr>
          </a:p>
          <a:p>
            <a:pPr marL="0" indent="0">
              <a:buNone/>
            </a:pPr>
            <a:endParaRPr lang="es-ES" sz="1800" smtClean="0">
              <a:effectLst>
                <a:outerShdw blurRad="38100" dist="38100" dir="2700000" algn="tl">
                  <a:srgbClr val="000000">
                    <a:alpha val="43137"/>
                  </a:srgbClr>
                </a:outerShdw>
              </a:effectLst>
            </a:endParaRPr>
          </a:p>
          <a:p>
            <a:pPr marL="0" indent="0">
              <a:buNone/>
            </a:pPr>
            <a:endParaRPr lang="es-ES" sz="1800">
              <a:effectLst>
                <a:outerShdw blurRad="38100" dist="38100" dir="2700000" algn="tl">
                  <a:srgbClr val="000000">
                    <a:alpha val="43137"/>
                  </a:srgbClr>
                </a:outerShdw>
              </a:effectLst>
            </a:endParaRPr>
          </a:p>
          <a:p>
            <a:pPr marL="0" indent="0">
              <a:buNone/>
            </a:pPr>
            <a:r>
              <a:rPr lang="es-ES" sz="1800" b="1" smtClean="0">
                <a:solidFill>
                  <a:srgbClr val="00FFFF"/>
                </a:solidFill>
                <a:effectLst>
                  <a:outerShdw blurRad="38100" dist="38100" dir="2700000" algn="tl">
                    <a:srgbClr val="000000">
                      <a:alpha val="43137"/>
                    </a:srgbClr>
                  </a:outerShdw>
                </a:effectLst>
              </a:rPr>
              <a:t>“</a:t>
            </a:r>
            <a:r>
              <a:rPr lang="es-ES" sz="1800" b="1">
                <a:solidFill>
                  <a:srgbClr val="00FFFF"/>
                </a:solidFill>
                <a:effectLst>
                  <a:outerShdw blurRad="38100" dist="38100" dir="2700000" algn="tl">
                    <a:srgbClr val="000000">
                      <a:alpha val="43137"/>
                    </a:srgbClr>
                  </a:outerShdw>
                </a:effectLst>
              </a:rPr>
              <a:t>Libro </a:t>
            </a:r>
            <a:r>
              <a:rPr lang="es-ES" sz="1800" b="1" smtClean="0">
                <a:solidFill>
                  <a:srgbClr val="00FFFF"/>
                </a:solidFill>
                <a:effectLst>
                  <a:outerShdw blurRad="38100" dist="38100" dir="2700000" algn="tl">
                    <a:srgbClr val="000000">
                      <a:alpha val="43137"/>
                    </a:srgbClr>
                  </a:outerShdw>
                </a:effectLst>
              </a:rPr>
              <a:t>Especial de Viajantes” </a:t>
            </a:r>
            <a:r>
              <a:rPr lang="es-ES" sz="1800">
                <a:effectLst>
                  <a:outerShdw blurRad="38100" dist="38100" dir="2700000" algn="tl">
                    <a:srgbClr val="000000">
                      <a:alpha val="43137"/>
                    </a:srgbClr>
                  </a:outerShdw>
                </a:effectLst>
              </a:rPr>
              <a:t>(registrado y rubricado). Establecido por la Ley 14.546 del Estatuto de Viajantes de Comercio e Industria. Arts. 10 y 11 </a:t>
            </a:r>
          </a:p>
          <a:p>
            <a:endParaRPr lang="es-AR" sz="1800"/>
          </a:p>
          <a:p>
            <a:pPr marL="609600" indent="-609600" fontAlgn="auto">
              <a:spcAft>
                <a:spcPts val="0"/>
              </a:spcAft>
              <a:buClr>
                <a:schemeClr val="accent3"/>
              </a:buClr>
              <a:buFont typeface="Wingdings 2"/>
              <a:buNone/>
              <a:defRPr/>
            </a:pPr>
            <a:endParaRPr lang="es-AR" sz="1800" b="1" smtClean="0">
              <a:solidFill>
                <a:srgbClr val="FFFF19"/>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2400">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2000" b="1" smtClean="0">
              <a:solidFill>
                <a:srgbClr val="00FFCC"/>
              </a:solidFill>
              <a:effectLst>
                <a:outerShdw blurRad="38100" dist="38100" dir="2700000" algn="tl">
                  <a:srgbClr val="000000">
                    <a:alpha val="43137"/>
                  </a:srgbClr>
                </a:outerShdw>
              </a:effectLst>
            </a:endParaRPr>
          </a:p>
          <a:p>
            <a:pPr marL="609600" indent="-609600" fontAlgn="auto">
              <a:spcAft>
                <a:spcPts val="0"/>
              </a:spcAft>
              <a:buClr>
                <a:schemeClr val="accent3"/>
              </a:buClr>
              <a:buFont typeface="Wingdings 2"/>
              <a:buNone/>
              <a:defRPr/>
            </a:pPr>
            <a:endParaRPr lang="es-AR" sz="1800" smtClean="0">
              <a:effectLst>
                <a:outerShdw blurRad="38100" dist="38100" dir="2700000" algn="tl">
                  <a:srgbClr val="000000">
                    <a:alpha val="43137"/>
                  </a:srgbClr>
                </a:outerShdw>
              </a:effectLst>
            </a:endParaRPr>
          </a:p>
        </p:txBody>
      </p:sp>
      <p:pic>
        <p:nvPicPr>
          <p:cNvPr id="20483" name="3 Imagen" descr="Monograma.tif"/>
          <p:cNvPicPr>
            <a:picLocks noChangeAspect="1"/>
          </p:cNvPicPr>
          <p:nvPr/>
        </p:nvPicPr>
        <p:blipFill>
          <a:blip r:embed="rId2"/>
          <a:srcRect/>
          <a:stretch>
            <a:fillRect/>
          </a:stretch>
        </p:blipFill>
        <p:spPr bwMode="auto">
          <a:xfrm>
            <a:off x="8564563" y="5943600"/>
            <a:ext cx="427037" cy="757238"/>
          </a:xfrm>
          <a:prstGeom prst="rect">
            <a:avLst/>
          </a:prstGeom>
          <a:noFill/>
          <a:ln w="9525">
            <a:noFill/>
            <a:miter lim="800000"/>
            <a:headEnd/>
            <a:tailEnd/>
          </a:ln>
        </p:spPr>
      </p:pic>
      <p:pic>
        <p:nvPicPr>
          <p:cNvPr id="20484" name="4 Imagen" descr="Firma.jpg"/>
          <p:cNvPicPr>
            <a:picLocks noChangeAspect="1"/>
          </p:cNvPicPr>
          <p:nvPr/>
        </p:nvPicPr>
        <p:blipFill>
          <a:blip r:embed="rId3"/>
          <a:srcRect/>
          <a:stretch>
            <a:fillRect/>
          </a:stretch>
        </p:blipFill>
        <p:spPr bwMode="auto">
          <a:xfrm>
            <a:off x="6400800" y="6324600"/>
            <a:ext cx="2074863" cy="354013"/>
          </a:xfrm>
          <a:prstGeom prst="rect">
            <a:avLst/>
          </a:prstGeom>
          <a:noFill/>
          <a:ln w="9525">
            <a:noFill/>
            <a:miter lim="800000"/>
            <a:headEnd/>
            <a:tailEnd/>
          </a:ln>
        </p:spPr>
      </p:pic>
    </p:spTree>
    <p:extLst>
      <p:ext uri="{BB962C8B-B14F-4D97-AF65-F5344CB8AC3E}">
        <p14:creationId xmlns:p14="http://schemas.microsoft.com/office/powerpoint/2010/main" val="418244395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83971"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1"/>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HORAS SUPLEMENTARIAS</a:t>
            </a:r>
          </a:p>
          <a:p>
            <a:pPr algn="l">
              <a:buFontTx/>
              <a:buNone/>
            </a:pPr>
            <a:endParaRPr lang="es-AR" sz="1800" b="1" dirty="0">
              <a:solidFill>
                <a:srgbClr val="FFCC00"/>
              </a:solidFill>
              <a:effectLst>
                <a:outerShdw blurRad="38100" dist="38100" dir="2700000" algn="tl">
                  <a:srgbClr val="000000">
                    <a:alpha val="43137"/>
                  </a:srgbClr>
                </a:outerShdw>
              </a:effectLst>
            </a:endParaRPr>
          </a:p>
          <a:p>
            <a:pPr algn="l">
              <a:buFontTx/>
              <a:buNone/>
            </a:pPr>
            <a:r>
              <a:rPr lang="es-AR" sz="1600" b="1" u="sng" dirty="0">
                <a:solidFill>
                  <a:srgbClr val="00FFCC"/>
                </a:solidFill>
                <a:effectLst>
                  <a:outerShdw blurRad="38100" dist="38100" dir="2700000" algn="tl">
                    <a:srgbClr val="000000">
                      <a:alpha val="43137"/>
                    </a:srgbClr>
                  </a:outerShdw>
                </a:effectLst>
              </a:rPr>
              <a:t>Obligación de prestar servicios en horas suplementarias </a:t>
            </a:r>
          </a:p>
          <a:p>
            <a:pPr algn="l">
              <a:buFontTx/>
              <a:buNone/>
            </a:pPr>
            <a:r>
              <a:rPr lang="es-AR" sz="1600" b="1" u="sng" dirty="0">
                <a:solidFill>
                  <a:srgbClr val="FFCC00"/>
                </a:solidFill>
                <a:effectLst>
                  <a:outerShdw blurRad="38100" dist="38100" dir="2700000" algn="tl">
                    <a:srgbClr val="000000">
                      <a:alpha val="43137"/>
                    </a:srgbClr>
                  </a:outerShdw>
                </a:effectLst>
              </a:rPr>
              <a:t>AUXILIOS Y AYUDAS EXTRAORDINARIAS</a:t>
            </a:r>
          </a:p>
          <a:p>
            <a:pPr algn="l">
              <a:buFontTx/>
              <a:buNone/>
            </a:pPr>
            <a:endParaRPr lang="es-AR" sz="1600" dirty="0">
              <a:solidFill>
                <a:srgbClr val="FFCC00"/>
              </a:solidFill>
              <a:effectLst>
                <a:outerShdw blurRad="38100" dist="38100" dir="2700000" algn="tl">
                  <a:srgbClr val="000000">
                    <a:alpha val="43137"/>
                  </a:srgbClr>
                </a:outerShdw>
              </a:effectLst>
            </a:endParaRPr>
          </a:p>
          <a:p>
            <a:pPr algn="l">
              <a:buFontTx/>
              <a:buNone/>
            </a:pPr>
            <a:r>
              <a:rPr lang="es-AR" sz="1600" b="1" dirty="0">
                <a:solidFill>
                  <a:srgbClr val="00FFCC"/>
                </a:solidFill>
                <a:effectLst>
                  <a:outerShdw blurRad="38100" dist="38100" dir="2700000" algn="tl">
                    <a:srgbClr val="000000">
                      <a:alpha val="43137"/>
                    </a:srgbClr>
                  </a:outerShdw>
                </a:effectLst>
              </a:rPr>
              <a:t>Art. 201 –  </a:t>
            </a:r>
            <a:r>
              <a:rPr lang="es-AR" sz="1600" dirty="0">
                <a:effectLst>
                  <a:outerShdw blurRad="38100" dist="38100" dir="2700000" algn="tl">
                    <a:srgbClr val="000000">
                      <a:alpha val="43137"/>
                    </a:srgbClr>
                  </a:outerShdw>
                </a:effectLst>
              </a:rPr>
              <a:t>LCT: “El trabajador </a:t>
            </a:r>
            <a:r>
              <a:rPr lang="es-AR" sz="1600" u="sng" dirty="0">
                <a:solidFill>
                  <a:srgbClr val="FFFF00"/>
                </a:solidFill>
                <a:effectLst>
                  <a:outerShdw blurRad="38100" dist="38100" dir="2700000" algn="tl">
                    <a:srgbClr val="000000">
                      <a:alpha val="43137"/>
                    </a:srgbClr>
                  </a:outerShdw>
                </a:effectLst>
              </a:rPr>
              <a:t>no </a:t>
            </a:r>
            <a:r>
              <a:rPr lang="es-AR" sz="1600" u="sng" dirty="0" err="1">
                <a:solidFill>
                  <a:srgbClr val="FFFF00"/>
                </a:solidFill>
                <a:effectLst>
                  <a:outerShdw blurRad="38100" dist="38100" dir="2700000" algn="tl">
                    <a:srgbClr val="000000">
                      <a:alpha val="43137"/>
                    </a:srgbClr>
                  </a:outerShdw>
                </a:effectLst>
              </a:rPr>
              <a:t>estárá</a:t>
            </a:r>
            <a:r>
              <a:rPr lang="es-AR" sz="1600" u="sng" dirty="0">
                <a:solidFill>
                  <a:srgbClr val="FFFF00"/>
                </a:solidFill>
                <a:effectLst>
                  <a:outerShdw blurRad="38100" dist="38100" dir="2700000" algn="tl">
                    <a:srgbClr val="000000">
                      <a:alpha val="43137"/>
                    </a:srgbClr>
                  </a:outerShdw>
                </a:effectLst>
              </a:rPr>
              <a:t> obligado a prestar servicios en horas suplementarias</a:t>
            </a:r>
            <a:r>
              <a:rPr lang="es-AR" sz="1600" dirty="0">
                <a:effectLst>
                  <a:outerShdw blurRad="38100" dist="38100" dir="2700000" algn="tl">
                    <a:srgbClr val="000000">
                      <a:alpha val="43137"/>
                    </a:srgbClr>
                  </a:outerShdw>
                </a:effectLst>
              </a:rPr>
              <a:t>, salvo casos de peligro o accidente ocurrido o inminente de fuerza mayor, o por exigencias excepcionales de la economía nacional o de la empresa, juzgado su comportamiento en base al criterio de colaboración en el logro de los fines de la empresa”</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b="1" dirty="0">
                <a:solidFill>
                  <a:srgbClr val="00FFCC"/>
                </a:solidFill>
                <a:effectLst>
                  <a:outerShdw blurRad="38100" dist="38100" dir="2700000" algn="tl">
                    <a:srgbClr val="000000">
                      <a:alpha val="43137"/>
                    </a:srgbClr>
                  </a:outerShdw>
                </a:effectLst>
              </a:rPr>
              <a:t>Art. 89 – LCT: </a:t>
            </a:r>
            <a:r>
              <a:rPr lang="es-AR" sz="1600" dirty="0">
                <a:effectLst>
                  <a:outerShdw blurRad="38100" dist="38100" dir="2700000" algn="tl">
                    <a:srgbClr val="000000">
                      <a:alpha val="43137"/>
                    </a:srgbClr>
                  </a:outerShdw>
                </a:effectLst>
              </a:rPr>
              <a:t>“El trabajador estará obligado a prestar los </a:t>
            </a:r>
            <a:r>
              <a:rPr lang="es-AR" sz="1600" u="sng" dirty="0">
                <a:solidFill>
                  <a:srgbClr val="FFFF00"/>
                </a:solidFill>
                <a:effectLst>
                  <a:outerShdw blurRad="38100" dist="38100" dir="2700000" algn="tl">
                    <a:srgbClr val="000000">
                      <a:alpha val="43137"/>
                    </a:srgbClr>
                  </a:outerShdw>
                </a:effectLst>
              </a:rPr>
              <a:t>auxilios que se requieran en caso de peligro grave</a:t>
            </a:r>
            <a:r>
              <a:rPr lang="es-AR" sz="1600" dirty="0">
                <a:effectLst>
                  <a:outerShdw blurRad="38100" dist="38100" dir="2700000" algn="tl">
                    <a:srgbClr val="000000">
                      <a:alpha val="43137"/>
                    </a:srgbClr>
                  </a:outerShdw>
                </a:effectLst>
              </a:rPr>
              <a:t> o inminente para las personas o para las cosas incorporadas a la empresa”</a:t>
            </a:r>
          </a:p>
          <a:p>
            <a:pPr algn="l">
              <a:buFontTx/>
              <a:buNone/>
            </a:pPr>
            <a:endParaRPr lang="es-AR" sz="1600" dirty="0"/>
          </a:p>
          <a:p>
            <a:pPr algn="l">
              <a:buFontTx/>
              <a:buNone/>
            </a:pPr>
            <a:endParaRPr lang="es-AR" sz="1600" dirty="0"/>
          </a:p>
          <a:p>
            <a:pPr algn="l">
              <a:buFontTx/>
              <a:buNone/>
            </a:pPr>
            <a:endParaRPr lang="es-AR" sz="1600" dirty="0"/>
          </a:p>
          <a:p>
            <a:pPr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60811757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18787"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rPr>
              <a:t>EXTENSIÓN DE LA JORNADA DE TRABAJO</a:t>
            </a:r>
          </a:p>
          <a:p>
            <a:pPr algn="l">
              <a:buFontTx/>
              <a:buNone/>
            </a:pPr>
            <a:r>
              <a:rPr lang="es-AR" sz="1800" b="1" dirty="0">
                <a:solidFill>
                  <a:srgbClr val="00FF00"/>
                </a:solidFill>
              </a:rPr>
              <a:t>HORAS SUPLEMENTARIAS</a:t>
            </a:r>
          </a:p>
          <a:p>
            <a:pPr algn="l">
              <a:buFontTx/>
              <a:buNone/>
            </a:pPr>
            <a:endParaRPr lang="es-AR" sz="1800" b="1" dirty="0">
              <a:solidFill>
                <a:srgbClr val="FFCC00"/>
              </a:solidFill>
            </a:endParaRPr>
          </a:p>
          <a:p>
            <a:pPr algn="l">
              <a:buFontTx/>
              <a:buNone/>
            </a:pPr>
            <a:r>
              <a:rPr lang="es-AR" sz="1600" b="1" u="sng" dirty="0">
                <a:solidFill>
                  <a:srgbClr val="00FFCC"/>
                </a:solidFill>
              </a:rPr>
              <a:t>Limite máximo de horas suplementarias mensuales y anuales</a:t>
            </a:r>
          </a:p>
          <a:p>
            <a:pPr algn="l">
              <a:buFontTx/>
              <a:buNone/>
            </a:pPr>
            <a:endParaRPr lang="es-AR" sz="1600" dirty="0">
              <a:solidFill>
                <a:schemeClr val="tx2"/>
              </a:solidFill>
            </a:endParaRPr>
          </a:p>
          <a:p>
            <a:pPr algn="l">
              <a:buFontTx/>
              <a:buNone/>
            </a:pPr>
            <a:r>
              <a:rPr lang="es-AR" sz="1600" b="1" dirty="0">
                <a:solidFill>
                  <a:srgbClr val="FFCC00"/>
                </a:solidFill>
              </a:rPr>
              <a:t>D. 484/2000</a:t>
            </a:r>
          </a:p>
          <a:p>
            <a:pPr algn="l">
              <a:buFontTx/>
              <a:buNone/>
            </a:pPr>
            <a:r>
              <a:rPr lang="es-AR" sz="1600" dirty="0"/>
              <a:t>El número de horas suplementarias previsto por el art. 13 del D. 16115/1933, queda establecido en </a:t>
            </a:r>
            <a:r>
              <a:rPr lang="es-AR" sz="1600" u="sng" dirty="0">
                <a:solidFill>
                  <a:srgbClr val="FFFF00"/>
                </a:solidFill>
              </a:rPr>
              <a:t>30 horas mensuales y 200 horas anuales</a:t>
            </a:r>
            <a:r>
              <a:rPr lang="es-AR" sz="1600" dirty="0"/>
              <a:t>, sin necesidad de autorización administrativa previa y sin perjuicio de la aplicación de las previsiones legales relativas a jornada y descanso.</a:t>
            </a:r>
          </a:p>
          <a:p>
            <a:pPr algn="l">
              <a:buFontTx/>
              <a:buNone/>
            </a:pPr>
            <a:endParaRPr lang="es-AR" sz="1600" dirty="0"/>
          </a:p>
          <a:p>
            <a:pPr algn="l">
              <a:buFontTx/>
              <a:buNone/>
            </a:pPr>
            <a:r>
              <a:rPr lang="es-AR" sz="1600" b="1" dirty="0">
                <a:solidFill>
                  <a:srgbClr val="FFCC00"/>
                </a:solidFill>
              </a:rPr>
              <a:t>R (MTEYFRH) 303/2000</a:t>
            </a:r>
            <a:r>
              <a:rPr lang="es-AR" sz="1600" b="1" dirty="0"/>
              <a:t> </a:t>
            </a:r>
          </a:p>
          <a:p>
            <a:pPr algn="l">
              <a:buFontTx/>
              <a:buNone/>
            </a:pPr>
            <a:r>
              <a:rPr lang="es-AR" sz="1600" dirty="0"/>
              <a:t>- Establece que la tramitación de excepciones se hará ante la Secretaría de </a:t>
            </a:r>
          </a:p>
          <a:p>
            <a:pPr algn="l">
              <a:buFontTx/>
              <a:buNone/>
            </a:pPr>
            <a:r>
              <a:rPr lang="es-AR" sz="1600" dirty="0"/>
              <a:t>  Trabajo.</a:t>
            </a:r>
          </a:p>
          <a:p>
            <a:pPr algn="l">
              <a:buFontTx/>
              <a:buNone/>
            </a:pPr>
            <a:r>
              <a:rPr lang="es-AR" sz="1600" dirty="0"/>
              <a:t>- Dispone que el número máximo de horas se computará por año calendario.</a:t>
            </a:r>
          </a:p>
          <a:p>
            <a:pPr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58683342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84995"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1"/>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TRABAJO POR EQUIPOS</a:t>
            </a:r>
          </a:p>
          <a:p>
            <a:pPr algn="l">
              <a:buFontTx/>
              <a:buNone/>
            </a:pPr>
            <a:endParaRPr lang="es-AR" sz="1800" b="1" dirty="0">
              <a:solidFill>
                <a:srgbClr val="FFCC00"/>
              </a:solidFill>
              <a:effectLst>
                <a:outerShdw blurRad="38100" dist="38100" dir="2700000" algn="tl">
                  <a:srgbClr val="000000">
                    <a:alpha val="43137"/>
                  </a:srgbClr>
                </a:outerShdw>
              </a:effectLst>
            </a:endParaRP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b="1" dirty="0">
                <a:solidFill>
                  <a:srgbClr val="00FFCC"/>
                </a:solidFill>
                <a:effectLst>
                  <a:outerShdw blurRad="38100" dist="38100" dir="2700000" algn="tl">
                    <a:srgbClr val="000000">
                      <a:alpha val="43137"/>
                    </a:srgbClr>
                  </a:outerShdw>
                </a:effectLst>
              </a:rPr>
              <a:t>Art. 202 –  LCT: </a:t>
            </a:r>
            <a:r>
              <a:rPr lang="es-AR" sz="1600" dirty="0">
                <a:effectLst>
                  <a:outerShdw blurRad="38100" dist="38100" dir="2700000" algn="tl">
                    <a:srgbClr val="000000">
                      <a:alpha val="43137"/>
                    </a:srgbClr>
                  </a:outerShdw>
                </a:effectLst>
              </a:rPr>
              <a:t>“En el trabajo por equipo o turnos rotativos, regirá lo dispuesto por la ley 11544, sea que haya sido adoptado a fin de asegurar la </a:t>
            </a:r>
            <a:r>
              <a:rPr lang="es-AR" sz="1600" dirty="0" err="1">
                <a:effectLst>
                  <a:outerShdw blurRad="38100" dist="38100" dir="2700000" algn="tl">
                    <a:srgbClr val="000000">
                      <a:alpha val="43137"/>
                    </a:srgbClr>
                  </a:outerShdw>
                </a:effectLst>
              </a:rPr>
              <a:t>coninuidadd</a:t>
            </a:r>
            <a:r>
              <a:rPr lang="es-AR" sz="1600" dirty="0">
                <a:effectLst>
                  <a:outerShdw blurRad="38100" dist="38100" dir="2700000" algn="tl">
                    <a:srgbClr val="000000">
                      <a:alpha val="43137"/>
                    </a:srgbClr>
                  </a:outerShdw>
                </a:effectLst>
              </a:rPr>
              <a:t> de la explotación, sea por necesidad o conveniencia económica o por razones técnicas inherentes a aquélla. </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dirty="0">
                <a:effectLst>
                  <a:outerShdw blurRad="38100" dist="38100" dir="2700000" algn="tl">
                    <a:srgbClr val="000000">
                      <a:alpha val="43137"/>
                    </a:srgbClr>
                  </a:outerShdw>
                </a:effectLst>
              </a:rPr>
              <a:t>El </a:t>
            </a:r>
            <a:r>
              <a:rPr lang="es-AR" sz="1600" dirty="0">
                <a:solidFill>
                  <a:srgbClr val="FFFF00"/>
                </a:solidFill>
                <a:effectLst>
                  <a:outerShdw blurRad="38100" dist="38100" dir="2700000" algn="tl">
                    <a:srgbClr val="000000">
                      <a:alpha val="43137"/>
                    </a:srgbClr>
                  </a:outerShdw>
                </a:effectLst>
              </a:rPr>
              <a:t>descanso semanal</a:t>
            </a:r>
            <a:r>
              <a:rPr lang="es-AR" sz="1600" dirty="0">
                <a:effectLst>
                  <a:outerShdw blurRad="38100" dist="38100" dir="2700000" algn="tl">
                    <a:srgbClr val="000000">
                      <a:alpha val="43137"/>
                    </a:srgbClr>
                  </a:outerShdw>
                </a:effectLst>
              </a:rPr>
              <a:t> de los trabajadores que presten servicios bajo el régimen de trabajo por equipo, se otorgará </a:t>
            </a:r>
            <a:r>
              <a:rPr lang="es-AR" sz="1600" dirty="0">
                <a:solidFill>
                  <a:srgbClr val="FFFF00"/>
                </a:solidFill>
                <a:effectLst>
                  <a:outerShdw blurRad="38100" dist="38100" dir="2700000" algn="tl">
                    <a:srgbClr val="000000">
                      <a:alpha val="43137"/>
                    </a:srgbClr>
                  </a:outerShdw>
                </a:effectLst>
              </a:rPr>
              <a:t>al término de cada ciclo de rotación y dentro del funcionamiento del sistema</a:t>
            </a:r>
            <a:r>
              <a:rPr lang="es-AR" sz="1600" dirty="0">
                <a:effectLst>
                  <a:outerShdw blurRad="38100" dist="38100" dir="2700000" algn="tl">
                    <a:srgbClr val="000000">
                      <a:alpha val="43137"/>
                    </a:srgbClr>
                  </a:outerShdw>
                </a:effectLst>
              </a:rPr>
              <a:t>.</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dirty="0">
                <a:effectLst>
                  <a:outerShdw blurRad="38100" dist="38100" dir="2700000" algn="tl">
                    <a:srgbClr val="000000">
                      <a:alpha val="43137"/>
                    </a:srgbClr>
                  </a:outerShdw>
                </a:effectLst>
              </a:rPr>
              <a:t>La interrupción de la rotación al término de cada ciclo semanal no privará al sistema de su calificación como trabajo por equipo”</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93971406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01379" name="Rectangle 3"/>
          <p:cNvSpPr>
            <a:spLocks noGrp="1" noChangeArrowheads="1"/>
          </p:cNvSpPr>
          <p:nvPr>
            <p:ph type="subTitle" idx="1"/>
          </p:nvPr>
        </p:nvSpPr>
        <p:spPr>
          <a:xfrm>
            <a:off x="685800" y="1371600"/>
            <a:ext cx="7772400" cy="4876800"/>
          </a:xfrm>
        </p:spPr>
        <p:txBody>
          <a:bodyPr/>
          <a:lstStyle/>
          <a:p>
            <a:pPr algn="l">
              <a:lnSpc>
                <a:spcPct val="80000"/>
              </a:lnSpc>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lnSpc>
                <a:spcPct val="80000"/>
              </a:lnSpc>
              <a:buFontTx/>
              <a:buNone/>
            </a:pPr>
            <a:r>
              <a:rPr lang="es-AR" sz="1800" b="1" dirty="0">
                <a:solidFill>
                  <a:srgbClr val="00FF00"/>
                </a:solidFill>
                <a:effectLst>
                  <a:outerShdw blurRad="38100" dist="38100" dir="2700000" algn="tl">
                    <a:srgbClr val="000000">
                      <a:alpha val="43137"/>
                    </a:srgbClr>
                  </a:outerShdw>
                </a:effectLst>
              </a:rPr>
              <a:t>TRABAJO POR EQUIPOS</a:t>
            </a:r>
          </a:p>
          <a:p>
            <a:pPr algn="l">
              <a:lnSpc>
                <a:spcPct val="80000"/>
              </a:lnSpc>
              <a:buFontTx/>
              <a:buNone/>
            </a:pPr>
            <a:endParaRPr lang="es-AR" sz="1800" b="1" dirty="0">
              <a:solidFill>
                <a:srgbClr val="FFCC00"/>
              </a:solidFill>
              <a:effectLst>
                <a:outerShdw blurRad="38100" dist="38100" dir="2700000" algn="tl">
                  <a:srgbClr val="000000">
                    <a:alpha val="43137"/>
                  </a:srgbClr>
                </a:outerShdw>
              </a:effectLst>
            </a:endParaRPr>
          </a:p>
          <a:p>
            <a:pPr algn="l">
              <a:lnSpc>
                <a:spcPct val="80000"/>
              </a:lnSpc>
              <a:buFontTx/>
              <a:buNone/>
            </a:pPr>
            <a:r>
              <a:rPr lang="es-AR" sz="2000" b="1" u="sng" dirty="0">
                <a:solidFill>
                  <a:srgbClr val="00FFCC"/>
                </a:solidFill>
                <a:effectLst>
                  <a:outerShdw blurRad="38100" dist="38100" dir="2700000" algn="tl">
                    <a:srgbClr val="000000">
                      <a:alpha val="43137"/>
                    </a:srgbClr>
                  </a:outerShdw>
                </a:effectLst>
              </a:rPr>
              <a:t>Ley 11544 – Jornada de Trabajo – Límite máximo </a:t>
            </a:r>
          </a:p>
          <a:p>
            <a:pPr algn="l">
              <a:lnSpc>
                <a:spcPct val="80000"/>
              </a:lnSpc>
              <a:buFontTx/>
              <a:buNone/>
            </a:pPr>
            <a:endParaRPr lang="es-AR" sz="2000" dirty="0">
              <a:solidFill>
                <a:schemeClr val="tx2"/>
              </a:solidFill>
              <a:effectLst>
                <a:outerShdw blurRad="38100" dist="38100" dir="2700000" algn="tl">
                  <a:srgbClr val="000000">
                    <a:alpha val="43137"/>
                  </a:srgbClr>
                </a:outerShdw>
              </a:effectLst>
            </a:endParaRPr>
          </a:p>
          <a:p>
            <a:pPr algn="l">
              <a:lnSpc>
                <a:spcPct val="80000"/>
              </a:lnSpc>
              <a:buFontTx/>
              <a:buNone/>
            </a:pPr>
            <a:r>
              <a:rPr lang="es-AR" sz="1600" b="1" dirty="0">
                <a:solidFill>
                  <a:srgbClr val="00FFCC"/>
                </a:solidFill>
                <a:effectLst>
                  <a:outerShdw blurRad="38100" dist="38100" dir="2700000" algn="tl">
                    <a:srgbClr val="000000">
                      <a:alpha val="43137"/>
                    </a:srgbClr>
                  </a:outerShdw>
                </a:effectLst>
              </a:rPr>
              <a:t>Art. 3, inc. b): </a:t>
            </a:r>
            <a:r>
              <a:rPr lang="es-AR" sz="1600" dirty="0">
                <a:effectLst>
                  <a:outerShdw blurRad="38100" dist="38100" dir="2700000" algn="tl">
                    <a:srgbClr val="000000">
                      <a:alpha val="43137"/>
                    </a:srgbClr>
                  </a:outerShdw>
                </a:effectLst>
              </a:rPr>
              <a:t>“ … Cuando los trabajos se efectúen por equipos, la duración del trabajo </a:t>
            </a:r>
            <a:r>
              <a:rPr lang="es-AR" sz="1600" dirty="0">
                <a:solidFill>
                  <a:srgbClr val="FFCC00"/>
                </a:solidFill>
                <a:effectLst>
                  <a:outerShdw blurRad="38100" dist="38100" dir="2700000" algn="tl">
                    <a:srgbClr val="000000">
                      <a:alpha val="43137"/>
                    </a:srgbClr>
                  </a:outerShdw>
                </a:effectLst>
              </a:rPr>
              <a:t>podrá ser prolongada más allá de las 8 horas por día y de 48 horas</a:t>
            </a:r>
            <a:r>
              <a:rPr lang="es-AR" sz="1600" dirty="0">
                <a:effectLst>
                  <a:outerShdw blurRad="38100" dist="38100" dir="2700000" algn="tl">
                    <a:srgbClr val="000000">
                      <a:alpha val="43137"/>
                    </a:srgbClr>
                  </a:outerShdw>
                </a:effectLst>
              </a:rPr>
              <a:t> semanales, a condición de que </a:t>
            </a:r>
            <a:r>
              <a:rPr lang="es-AR" sz="1600" u="sng" dirty="0">
                <a:solidFill>
                  <a:srgbClr val="FFFF00"/>
                </a:solidFill>
                <a:effectLst>
                  <a:outerShdw blurRad="38100" dist="38100" dir="2700000" algn="tl">
                    <a:srgbClr val="000000">
                      <a:alpha val="43137"/>
                    </a:srgbClr>
                  </a:outerShdw>
                </a:effectLst>
              </a:rPr>
              <a:t>el término medio de las horas de trabajo sobre un período de tres semanas a lo menos, no exceda de 8 horas por día o de 48 horas semanales</a:t>
            </a:r>
            <a:r>
              <a:rPr lang="es-AR" sz="1600" dirty="0">
                <a:effectLst>
                  <a:outerShdw blurRad="38100" dist="38100" dir="2700000" algn="tl">
                    <a:srgbClr val="000000">
                      <a:alpha val="43137"/>
                    </a:srgbClr>
                  </a:outerShdw>
                </a:effectLst>
              </a:rPr>
              <a:t> … “</a:t>
            </a:r>
          </a:p>
          <a:p>
            <a:pPr algn="l">
              <a:lnSpc>
                <a:spcPct val="80000"/>
              </a:lnSpc>
              <a:buFontTx/>
              <a:buNone/>
            </a:pPr>
            <a:endParaRPr lang="es-AR" sz="1600" dirty="0">
              <a:effectLst>
                <a:outerShdw blurRad="38100" dist="38100" dir="2700000" algn="tl">
                  <a:srgbClr val="000000">
                    <a:alpha val="43137"/>
                  </a:srgbClr>
                </a:outerShdw>
              </a:effectLst>
            </a:endParaRPr>
          </a:p>
          <a:p>
            <a:pPr algn="l">
              <a:lnSpc>
                <a:spcPct val="80000"/>
              </a:lnSpc>
              <a:buFontTx/>
              <a:buNone/>
            </a:pPr>
            <a:r>
              <a:rPr lang="es-AR" sz="2000" b="1" u="sng" dirty="0">
                <a:solidFill>
                  <a:srgbClr val="00FFCC"/>
                </a:solidFill>
                <a:effectLst>
                  <a:outerShdw blurRad="38100" dist="38100" dir="2700000" algn="tl">
                    <a:srgbClr val="000000">
                      <a:alpha val="43137"/>
                    </a:srgbClr>
                  </a:outerShdw>
                </a:effectLst>
              </a:rPr>
              <a:t>Avisos colocados en el establecimiento</a:t>
            </a:r>
          </a:p>
          <a:p>
            <a:pPr algn="l">
              <a:lnSpc>
                <a:spcPct val="80000"/>
              </a:lnSpc>
              <a:buFontTx/>
              <a:buNone/>
            </a:pPr>
            <a:r>
              <a:rPr lang="es-AR" sz="1600" b="1" dirty="0">
                <a:solidFill>
                  <a:srgbClr val="FF9900"/>
                </a:solidFill>
                <a:effectLst>
                  <a:outerShdw blurRad="38100" dist="38100" dir="2700000" algn="tl">
                    <a:srgbClr val="000000">
                      <a:alpha val="43137"/>
                    </a:srgbClr>
                  </a:outerShdw>
                </a:effectLst>
              </a:rPr>
              <a:t>Art. 6, inc. a) – Ley 11544 de Jornada de Trabajo</a:t>
            </a:r>
          </a:p>
          <a:p>
            <a:pPr algn="l">
              <a:lnSpc>
                <a:spcPct val="80000"/>
              </a:lnSpc>
              <a:buFontTx/>
              <a:buNone/>
            </a:pPr>
            <a:r>
              <a:rPr lang="es-AR" sz="1600" dirty="0">
                <a:effectLst>
                  <a:outerShdw blurRad="38100" dist="38100" dir="2700000" algn="tl">
                    <a:srgbClr val="000000">
                      <a:alpha val="43137"/>
                    </a:srgbClr>
                  </a:outerShdw>
                </a:effectLst>
              </a:rPr>
              <a:t>El empleador deberá hacer conocer por medio de avisos visibles </a:t>
            </a:r>
            <a:r>
              <a:rPr lang="es-AR" sz="1600" u="sng" dirty="0">
                <a:solidFill>
                  <a:srgbClr val="FFFF00"/>
                </a:solidFill>
                <a:effectLst>
                  <a:outerShdw blurRad="38100" dist="38100" dir="2700000" algn="tl">
                    <a:srgbClr val="000000">
                      <a:alpha val="43137"/>
                    </a:srgbClr>
                  </a:outerShdw>
                </a:effectLst>
              </a:rPr>
              <a:t>si el trabajo se </a:t>
            </a:r>
            <a:r>
              <a:rPr lang="es-AR" sz="1600" u="sng" dirty="0" err="1">
                <a:solidFill>
                  <a:srgbClr val="FFFF00"/>
                </a:solidFill>
                <a:effectLst>
                  <a:outerShdw blurRad="38100" dist="38100" dir="2700000" algn="tl">
                    <a:srgbClr val="000000">
                      <a:alpha val="43137"/>
                    </a:srgbClr>
                  </a:outerShdw>
                </a:effectLst>
              </a:rPr>
              <a:t>efectíua</a:t>
            </a:r>
            <a:r>
              <a:rPr lang="es-AR" sz="1600" u="sng" dirty="0">
                <a:solidFill>
                  <a:srgbClr val="FFFF00"/>
                </a:solidFill>
                <a:effectLst>
                  <a:outerShdw blurRad="38100" dist="38100" dir="2700000" algn="tl">
                    <a:srgbClr val="000000">
                      <a:alpha val="43137"/>
                    </a:srgbClr>
                  </a:outerShdw>
                </a:effectLst>
              </a:rPr>
              <a:t> por equipos</a:t>
            </a:r>
            <a:r>
              <a:rPr lang="es-AR" sz="1600" dirty="0">
                <a:effectLst>
                  <a:outerShdw blurRad="38100" dist="38100" dir="2700000" algn="tl">
                    <a:srgbClr val="000000">
                      <a:alpha val="43137"/>
                    </a:srgbClr>
                  </a:outerShdw>
                </a:effectLst>
              </a:rPr>
              <a:t>.</a:t>
            </a:r>
          </a:p>
          <a:p>
            <a:pPr algn="l">
              <a:lnSpc>
                <a:spcPct val="80000"/>
              </a:lnSpc>
              <a:buFontTx/>
              <a:buNone/>
            </a:pPr>
            <a:r>
              <a:rPr lang="es-AR" sz="1600" dirty="0">
                <a:effectLst>
                  <a:outerShdw blurRad="38100" dist="38100" dir="2700000" algn="tl">
                    <a:srgbClr val="000000">
                      <a:alpha val="43137"/>
                    </a:srgbClr>
                  </a:outerShdw>
                </a:effectLst>
              </a:rPr>
              <a:t>Las </a:t>
            </a:r>
            <a:r>
              <a:rPr lang="es-AR" sz="1600" u="sng" dirty="0">
                <a:solidFill>
                  <a:srgbClr val="FFFF00"/>
                </a:solidFill>
                <a:effectLst>
                  <a:outerShdw blurRad="38100" dist="38100" dir="2700000" algn="tl">
                    <a:srgbClr val="000000">
                      <a:alpha val="43137"/>
                    </a:srgbClr>
                  </a:outerShdw>
                </a:effectLst>
              </a:rPr>
              <a:t>horas en que comienza y termina la tarea de cada equipo</a:t>
            </a:r>
            <a:r>
              <a:rPr lang="es-AR" sz="1600" dirty="0">
                <a:effectLst>
                  <a:outerShdw blurRad="38100" dist="38100" dir="2700000" algn="tl">
                    <a:srgbClr val="000000">
                      <a:alpha val="43137"/>
                    </a:srgbClr>
                  </a:outerShdw>
                </a:effectLst>
              </a:rPr>
              <a:t>, serán fijadas de tal modo que no excedan los límites prescriptos en la presente ley, y una vez modificadas, regirán en esa forma no pudiendo modificarse sin nueva comunicación hecha con la anticipación que determine el Poder Ejecutivo”</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56552878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07523"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TRABAJO POR EQUIPOS</a:t>
            </a:r>
          </a:p>
          <a:p>
            <a:pPr algn="l">
              <a:buFontTx/>
              <a:buNone/>
            </a:pPr>
            <a:r>
              <a:rPr lang="es-AR" sz="1600" b="1" u="sng" dirty="0">
                <a:solidFill>
                  <a:srgbClr val="FF9900"/>
                </a:solidFill>
                <a:effectLst>
                  <a:outerShdw blurRad="38100" dist="38100" dir="2700000" algn="tl">
                    <a:srgbClr val="000000">
                      <a:alpha val="43137"/>
                    </a:srgbClr>
                  </a:outerShdw>
                </a:effectLst>
              </a:rPr>
              <a:t>D. 16115/1933</a:t>
            </a:r>
          </a:p>
          <a:p>
            <a:pPr algn="l">
              <a:buFontTx/>
              <a:buNone/>
            </a:pPr>
            <a:endParaRPr lang="es-AR" sz="1800" b="1" dirty="0">
              <a:solidFill>
                <a:srgbClr val="FFCC00"/>
              </a:solidFill>
              <a:effectLst>
                <a:outerShdw blurRad="38100" dist="38100" dir="2700000" algn="tl">
                  <a:srgbClr val="000000">
                    <a:alpha val="43137"/>
                  </a:srgbClr>
                </a:outerShdw>
              </a:effectLst>
            </a:endParaRPr>
          </a:p>
          <a:p>
            <a:pPr algn="l">
              <a:buFontTx/>
              <a:buNone/>
            </a:pPr>
            <a:r>
              <a:rPr lang="es-AR" sz="1600" b="1" u="sng" dirty="0">
                <a:solidFill>
                  <a:srgbClr val="00FFCC"/>
                </a:solidFill>
                <a:effectLst>
                  <a:outerShdw blurRad="38100" dist="38100" dir="2700000" algn="tl">
                    <a:srgbClr val="000000">
                      <a:alpha val="43137"/>
                    </a:srgbClr>
                  </a:outerShdw>
                </a:effectLst>
              </a:rPr>
              <a:t>Art. 2:</a:t>
            </a:r>
            <a:r>
              <a:rPr lang="es-AR" sz="1600" b="1" dirty="0">
                <a:solidFill>
                  <a:srgbClr val="00FFCC"/>
                </a:solidFill>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“Cuando el trabajo se efectúe por equipos, </a:t>
            </a:r>
            <a:r>
              <a:rPr lang="es-AR" sz="1600" u="sng" dirty="0">
                <a:solidFill>
                  <a:srgbClr val="FFCC00"/>
                </a:solidFill>
                <a:effectLst>
                  <a:outerShdw blurRad="38100" dist="38100" dir="2700000" algn="tl">
                    <a:srgbClr val="000000">
                      <a:alpha val="43137"/>
                    </a:srgbClr>
                  </a:outerShdw>
                </a:effectLst>
              </a:rPr>
              <a:t>la duración podrá ser prolongada mas allá de las 8 horas diarias y de 48 horas semanales</a:t>
            </a:r>
            <a:r>
              <a:rPr lang="es-AR" sz="1600" dirty="0">
                <a:effectLst>
                  <a:outerShdw blurRad="38100" dist="38100" dir="2700000" algn="tl">
                    <a:srgbClr val="000000">
                      <a:alpha val="43137"/>
                    </a:srgbClr>
                  </a:outerShdw>
                </a:effectLst>
              </a:rPr>
              <a:t>, </a:t>
            </a:r>
            <a:r>
              <a:rPr lang="es-AR" sz="1600" dirty="0" err="1">
                <a:effectLst>
                  <a:outerShdw blurRad="38100" dist="38100" dir="2700000" algn="tl">
                    <a:srgbClr val="000000">
                      <a:alpha val="43137"/>
                    </a:srgbClr>
                  </a:outerShdw>
                </a:effectLst>
              </a:rPr>
              <a:t>distribuyento</a:t>
            </a:r>
            <a:r>
              <a:rPr lang="es-AR" sz="1600" dirty="0">
                <a:effectLst>
                  <a:outerShdw blurRad="38100" dist="38100" dir="2700000" algn="tl">
                    <a:srgbClr val="000000">
                      <a:alpha val="43137"/>
                    </a:srgbClr>
                  </a:outerShdw>
                </a:effectLst>
              </a:rPr>
              <a:t> las horas de labor sobre un período de </a:t>
            </a:r>
            <a:r>
              <a:rPr lang="es-AR" sz="1600" u="sng" dirty="0">
                <a:solidFill>
                  <a:srgbClr val="FFFF00"/>
                </a:solidFill>
                <a:effectLst>
                  <a:outerShdw blurRad="38100" dist="38100" dir="2700000" algn="tl">
                    <a:srgbClr val="000000">
                      <a:alpha val="43137"/>
                    </a:srgbClr>
                  </a:outerShdw>
                </a:effectLst>
              </a:rPr>
              <a:t>tres semanas consecutivas</a:t>
            </a:r>
            <a:r>
              <a:rPr lang="es-AR" sz="1600" dirty="0">
                <a:effectLst>
                  <a:outerShdw blurRad="38100" dist="38100" dir="2700000" algn="tl">
                    <a:srgbClr val="000000">
                      <a:alpha val="43137"/>
                    </a:srgbClr>
                  </a:outerShdw>
                </a:effectLst>
              </a:rPr>
              <a:t> o sea </a:t>
            </a:r>
            <a:r>
              <a:rPr lang="es-AR" sz="1600" u="sng" dirty="0">
                <a:solidFill>
                  <a:srgbClr val="FFFF00"/>
                </a:solidFill>
                <a:effectLst>
                  <a:outerShdw blurRad="38100" dist="38100" dir="2700000" algn="tl">
                    <a:srgbClr val="000000">
                      <a:alpha val="43137"/>
                    </a:srgbClr>
                  </a:outerShdw>
                </a:effectLst>
              </a:rPr>
              <a:t>un total de 144 horas</a:t>
            </a:r>
            <a:r>
              <a:rPr lang="es-AR" sz="1600" dirty="0">
                <a:effectLst>
                  <a:outerShdw blurRad="38100" dist="38100" dir="2700000" algn="tl">
                    <a:srgbClr val="000000">
                      <a:alpha val="43137"/>
                    </a:srgbClr>
                  </a:outerShdw>
                </a:effectLst>
              </a:rPr>
              <a:t>, en </a:t>
            </a:r>
            <a:r>
              <a:rPr lang="es-AR" sz="1600" u="sng" dirty="0">
                <a:solidFill>
                  <a:srgbClr val="FFFF00"/>
                </a:solidFill>
                <a:effectLst>
                  <a:outerShdw blurRad="38100" dist="38100" dir="2700000" algn="tl">
                    <a:srgbClr val="000000">
                      <a:alpha val="43137"/>
                    </a:srgbClr>
                  </a:outerShdw>
                </a:effectLst>
              </a:rPr>
              <a:t>18 días laborables</a:t>
            </a:r>
            <a:r>
              <a:rPr lang="es-AR" sz="1600" dirty="0">
                <a:effectLst>
                  <a:outerShdw blurRad="38100" dist="38100" dir="2700000" algn="tl">
                    <a:srgbClr val="000000">
                      <a:alpha val="43137"/>
                    </a:srgbClr>
                  </a:outerShdw>
                </a:effectLst>
              </a:rPr>
              <a:t>, en forma que el término medio de las horas de trabajo dentro del ciclo no exceda de </a:t>
            </a:r>
            <a:r>
              <a:rPr lang="es-AR" sz="1600" u="sng" dirty="0">
                <a:solidFill>
                  <a:srgbClr val="FFCC00"/>
                </a:solidFill>
                <a:effectLst>
                  <a:outerShdw blurRad="38100" dist="38100" dir="2700000" algn="tl">
                    <a:srgbClr val="000000">
                      <a:alpha val="43137"/>
                    </a:srgbClr>
                  </a:outerShdw>
                </a:effectLst>
              </a:rPr>
              <a:t>8 horas por día o 48 semanales</a:t>
            </a:r>
            <a:r>
              <a:rPr lang="es-AR" sz="1600" dirty="0">
                <a:effectLst>
                  <a:outerShdw blurRad="38100" dist="38100" dir="2700000" algn="tl">
                    <a:srgbClr val="000000">
                      <a:alpha val="43137"/>
                    </a:srgbClr>
                  </a:outerShdw>
                </a:effectLst>
              </a:rPr>
              <a:t>, sin que en ningún caso el trabajo semanal exceda de </a:t>
            </a:r>
            <a:r>
              <a:rPr lang="es-AR" sz="1600" b="1" u="sng" dirty="0">
                <a:solidFill>
                  <a:srgbClr val="FFCC00"/>
                </a:solidFill>
                <a:effectLst>
                  <a:outerShdw blurRad="38100" dist="38100" dir="2700000" algn="tl">
                    <a:srgbClr val="000000">
                      <a:alpha val="43137"/>
                    </a:srgbClr>
                  </a:outerShdw>
                </a:effectLst>
              </a:rPr>
              <a:t>56 horas</a:t>
            </a:r>
            <a:r>
              <a:rPr lang="es-AR" sz="1600" dirty="0">
                <a:effectLst>
                  <a:outerShdw blurRad="38100" dist="38100" dir="2700000" algn="tl">
                    <a:srgbClr val="000000">
                      <a:alpha val="43137"/>
                    </a:srgbClr>
                  </a:outerShdw>
                </a:effectLst>
              </a:rPr>
              <a:t>”</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dirty="0">
                <a:effectLst>
                  <a:outerShdw blurRad="38100" dist="38100" dir="2700000" algn="tl">
                    <a:srgbClr val="000000">
                      <a:alpha val="43137"/>
                    </a:srgbClr>
                  </a:outerShdw>
                </a:effectLst>
              </a:rPr>
              <a:t>- Ciclo de </a:t>
            </a:r>
            <a:r>
              <a:rPr lang="es-AR" sz="1600" u="sng" dirty="0">
                <a:solidFill>
                  <a:srgbClr val="FFFF00"/>
                </a:solidFill>
                <a:effectLst>
                  <a:outerShdw blurRad="38100" dist="38100" dir="2700000" algn="tl">
                    <a:srgbClr val="000000">
                      <a:alpha val="43137"/>
                    </a:srgbClr>
                  </a:outerShdw>
                </a:effectLst>
              </a:rPr>
              <a:t>18 días laborables</a:t>
            </a:r>
            <a:r>
              <a:rPr lang="es-AR" sz="1600" dirty="0">
                <a:effectLst>
                  <a:outerShdw blurRad="38100" dist="38100" dir="2700000" algn="tl">
                    <a:srgbClr val="000000">
                      <a:alpha val="43137"/>
                    </a:srgbClr>
                  </a:outerShdw>
                </a:effectLst>
              </a:rPr>
              <a:t> distribuidos en </a:t>
            </a:r>
            <a:r>
              <a:rPr lang="es-AR" sz="1600" u="sng" dirty="0">
                <a:solidFill>
                  <a:srgbClr val="FFFF00"/>
                </a:solidFill>
                <a:effectLst>
                  <a:outerShdw blurRad="38100" dist="38100" dir="2700000" algn="tl">
                    <a:srgbClr val="000000">
                      <a:alpha val="43137"/>
                    </a:srgbClr>
                  </a:outerShdw>
                </a:effectLst>
              </a:rPr>
              <a:t>tres semanas consecutivas</a:t>
            </a:r>
          </a:p>
          <a:p>
            <a:pPr algn="l">
              <a:buFontTx/>
              <a:buNone/>
            </a:pPr>
            <a:r>
              <a:rPr lang="es-AR" sz="1600" dirty="0">
                <a:effectLst>
                  <a:outerShdw blurRad="38100" dist="38100" dir="2700000" algn="tl">
                    <a:srgbClr val="000000">
                      <a:alpha val="43137"/>
                    </a:srgbClr>
                  </a:outerShdw>
                </a:effectLst>
              </a:rPr>
              <a:t>- 144 horas en total: 144/18 = 8 horas diarias</a:t>
            </a:r>
          </a:p>
          <a:p>
            <a:pPr algn="l">
              <a:buFontTx/>
              <a:buNone/>
            </a:pPr>
            <a:r>
              <a:rPr lang="es-AR" sz="1600" dirty="0">
                <a:effectLst>
                  <a:outerShdw blurRad="38100" dist="38100" dir="2700000" algn="tl">
                    <a:srgbClr val="000000">
                      <a:alpha val="43137"/>
                    </a:srgbClr>
                  </a:outerShdw>
                </a:effectLst>
              </a:rPr>
              <a:t>- Promedio semanal de 48 horas, hasta un máximo de 56</a:t>
            </a:r>
          </a:p>
          <a:p>
            <a:pPr algn="l">
              <a:buFontTx/>
              <a:buNone/>
            </a:pPr>
            <a:r>
              <a:rPr lang="es-AR" sz="1600" dirty="0">
                <a:effectLst>
                  <a:outerShdw blurRad="38100" dist="38100" dir="2700000" algn="tl">
                    <a:srgbClr val="000000">
                      <a:alpha val="43137"/>
                    </a:srgbClr>
                  </a:outerShdw>
                </a:effectLst>
              </a:rPr>
              <a:t>- Es decir: por ejemplo, primera semana 40 horas, segunda semana 48 horas y tercer semana 56 horas = promedio 48 horas semanales en tres semanas.</a:t>
            </a:r>
          </a:p>
          <a:p>
            <a:pPr algn="l">
              <a:buFontTx/>
              <a:buNone/>
            </a:pPr>
            <a:endParaRPr lang="es-AR" sz="1600" dirty="0"/>
          </a:p>
          <a:p>
            <a:pPr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395408620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11619"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TRABAJO POR EQUIPOS – TRABAJO NOCTURNO</a:t>
            </a:r>
          </a:p>
          <a:p>
            <a:pPr algn="l">
              <a:buFontTx/>
              <a:buNone/>
            </a:pPr>
            <a:r>
              <a:rPr lang="es-AR" sz="1800" b="1" u="sng" dirty="0">
                <a:solidFill>
                  <a:srgbClr val="00FFCC"/>
                </a:solidFill>
                <a:effectLst>
                  <a:outerShdw blurRad="38100" dist="38100" dir="2700000" algn="tl">
                    <a:srgbClr val="000000">
                      <a:alpha val="43137"/>
                    </a:srgbClr>
                  </a:outerShdw>
                </a:effectLst>
              </a:rPr>
              <a:t>D. 16115/1933</a:t>
            </a:r>
          </a:p>
          <a:p>
            <a:pPr algn="l">
              <a:buFontTx/>
              <a:buNone/>
            </a:pPr>
            <a:endParaRPr lang="es-AR" sz="1800" b="1" u="sng" dirty="0">
              <a:solidFill>
                <a:srgbClr val="00FFCC"/>
              </a:solidFill>
              <a:effectLst>
                <a:outerShdw blurRad="38100" dist="38100" dir="2700000" algn="tl">
                  <a:srgbClr val="000000">
                    <a:alpha val="43137"/>
                  </a:srgbClr>
                </a:outerShdw>
              </a:effectLst>
            </a:endParaRPr>
          </a:p>
          <a:p>
            <a:pPr algn="l">
              <a:buFontTx/>
              <a:buNone/>
            </a:pPr>
            <a:r>
              <a:rPr lang="es-AR" sz="1600" b="1" u="sng" dirty="0">
                <a:solidFill>
                  <a:srgbClr val="00FFCC"/>
                </a:solidFill>
                <a:effectLst>
                  <a:outerShdw blurRad="38100" dist="38100" dir="2700000" algn="tl">
                    <a:srgbClr val="000000">
                      <a:alpha val="43137"/>
                    </a:srgbClr>
                  </a:outerShdw>
                </a:effectLst>
              </a:rPr>
              <a:t>Art. 9:</a:t>
            </a:r>
            <a:r>
              <a:rPr lang="es-AR" sz="1600" dirty="0">
                <a:solidFill>
                  <a:srgbClr val="00FFCC"/>
                </a:solidFill>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“Cuando el trabajo se realice por equipos, el personal podrá efectuar </a:t>
            </a:r>
            <a:r>
              <a:rPr lang="es-AR" sz="1600" u="sng" dirty="0">
                <a:solidFill>
                  <a:srgbClr val="FFFF00"/>
                </a:solidFill>
                <a:effectLst>
                  <a:outerShdw blurRad="38100" dist="38100" dir="2700000" algn="tl">
                    <a:srgbClr val="000000">
                      <a:alpha val="43137"/>
                    </a:srgbClr>
                  </a:outerShdw>
                </a:effectLst>
              </a:rPr>
              <a:t>jornadas de 8 horas desde las 21 hasta las 6</a:t>
            </a:r>
            <a:r>
              <a:rPr lang="es-AR" sz="1600" dirty="0">
                <a:effectLst>
                  <a:outerShdw blurRad="38100" dist="38100" dir="2700000" algn="tl">
                    <a:srgbClr val="000000">
                      <a:alpha val="43137"/>
                    </a:srgbClr>
                  </a:outerShdw>
                </a:effectLst>
              </a:rPr>
              <a:t>, pero en compensación </a:t>
            </a:r>
            <a:r>
              <a:rPr lang="es-AR" sz="1600" u="sng" dirty="0">
                <a:solidFill>
                  <a:srgbClr val="FFCC00"/>
                </a:solidFill>
                <a:effectLst>
                  <a:outerShdw blurRad="38100" dist="38100" dir="2700000" algn="tl">
                    <a:srgbClr val="000000">
                      <a:alpha val="43137"/>
                    </a:srgbClr>
                  </a:outerShdw>
                </a:effectLst>
              </a:rPr>
              <a:t>por cada siete días de trabajo nocturno</a:t>
            </a:r>
            <a:r>
              <a:rPr lang="es-AR" sz="1600" dirty="0">
                <a:effectLst>
                  <a:outerShdw blurRad="38100" dist="38100" dir="2700000" algn="tl">
                    <a:srgbClr val="000000">
                      <a:alpha val="43137"/>
                    </a:srgbClr>
                  </a:outerShdw>
                </a:effectLst>
              </a:rPr>
              <a:t>, tendrá un descanso equivalente a una jornada de trabajo.</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dirty="0">
                <a:effectLst>
                  <a:outerShdw blurRad="38100" dist="38100" dir="2700000" algn="tl">
                    <a:srgbClr val="000000">
                      <a:alpha val="43137"/>
                    </a:srgbClr>
                  </a:outerShdw>
                </a:effectLst>
              </a:rPr>
              <a:t>Este descanso podrá suspenderse por el Poder Ejecutivo previa consulta a las entidades obreras cuando comprueben que el estado económico del país y las empresas no les permite tener el turno de relevantes.</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600" dirty="0">
                <a:effectLst>
                  <a:outerShdw blurRad="38100" dist="38100" dir="2700000" algn="tl">
                    <a:srgbClr val="000000">
                      <a:alpha val="43137"/>
                    </a:srgbClr>
                  </a:outerShdw>
                </a:effectLst>
              </a:rPr>
              <a:t>También podrá suspenderse </a:t>
            </a:r>
            <a:r>
              <a:rPr lang="es-AR" sz="1600" u="sng" dirty="0">
                <a:solidFill>
                  <a:srgbClr val="FFFF00"/>
                </a:solidFill>
                <a:effectLst>
                  <a:outerShdw blurRad="38100" dist="38100" dir="2700000" algn="tl">
                    <a:srgbClr val="000000">
                      <a:alpha val="43137"/>
                    </a:srgbClr>
                  </a:outerShdw>
                </a:effectLst>
              </a:rPr>
              <a:t>cuando haya escasez de personal especializado para el turno de relevantes que trabaje 8 horas</a:t>
            </a:r>
            <a:r>
              <a:rPr lang="es-AR" sz="1600" dirty="0">
                <a:effectLst>
                  <a:outerShdw blurRad="38100" dist="38100" dir="2700000" algn="tl">
                    <a:srgbClr val="000000">
                      <a:alpha val="43137"/>
                    </a:srgbClr>
                  </a:outerShdw>
                </a:effectLst>
              </a:rPr>
              <a:t>, en cuyo caso el trabajo efectuado en horas nocturnas se computará a efectos del pago como </a:t>
            </a:r>
            <a:r>
              <a:rPr lang="es-AR" sz="1600" u="sng" dirty="0">
                <a:solidFill>
                  <a:srgbClr val="FFCC00"/>
                </a:solidFill>
                <a:effectLst>
                  <a:outerShdw blurRad="38100" dist="38100" dir="2700000" algn="tl">
                    <a:srgbClr val="000000">
                      <a:alpha val="43137"/>
                    </a:srgbClr>
                  </a:outerShdw>
                </a:effectLst>
              </a:rPr>
              <a:t>una hora 8 minutos por cada hora trabajada</a:t>
            </a:r>
            <a:r>
              <a:rPr lang="es-AR" sz="1600" dirty="0">
                <a:effectLst>
                  <a:outerShdw blurRad="38100" dist="38100" dir="2700000" algn="tl">
                    <a:srgbClr val="000000">
                      <a:alpha val="43137"/>
                    </a:srgbClr>
                  </a:outerShdw>
                </a:effectLst>
              </a:rPr>
              <a:t>”</a:t>
            </a:r>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412283156"/>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12643"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TRABAJO POR EQUIPOS – TRABAJO NOCTURNO</a:t>
            </a:r>
          </a:p>
          <a:p>
            <a:pPr algn="l">
              <a:buFontTx/>
              <a:buNone/>
            </a:pPr>
            <a:r>
              <a:rPr lang="es-AR" sz="1800" b="1" u="sng" dirty="0">
                <a:solidFill>
                  <a:srgbClr val="00FFCC"/>
                </a:solidFill>
                <a:effectLst>
                  <a:outerShdw blurRad="38100" dist="38100" dir="2700000" algn="tl">
                    <a:srgbClr val="000000">
                      <a:alpha val="43137"/>
                    </a:srgbClr>
                  </a:outerShdw>
                </a:effectLst>
              </a:rPr>
              <a:t>D. 16115/1933</a:t>
            </a:r>
          </a:p>
          <a:p>
            <a:pPr algn="l">
              <a:buFontTx/>
              <a:buNone/>
            </a:pPr>
            <a:endParaRPr lang="es-AR" sz="1800" b="1" u="sng" dirty="0">
              <a:solidFill>
                <a:srgbClr val="00FFCC"/>
              </a:solidFill>
              <a:effectLst>
                <a:outerShdw blurRad="38100" dist="38100" dir="2700000" algn="tl">
                  <a:srgbClr val="000000">
                    <a:alpha val="43137"/>
                  </a:srgbClr>
                </a:outerShdw>
              </a:effectLst>
            </a:endParaRPr>
          </a:p>
          <a:p>
            <a:pPr algn="l">
              <a:buFontTx/>
              <a:buNone/>
            </a:pPr>
            <a:r>
              <a:rPr lang="es-AR" sz="1800" b="1" u="sng" dirty="0">
                <a:solidFill>
                  <a:srgbClr val="00FFCC"/>
                </a:solidFill>
                <a:effectLst>
                  <a:outerShdw blurRad="38100" dist="38100" dir="2700000" algn="tl">
                    <a:srgbClr val="000000">
                      <a:alpha val="43137"/>
                    </a:srgbClr>
                  </a:outerShdw>
                </a:effectLst>
              </a:rPr>
              <a:t>Art. 10:</a:t>
            </a:r>
            <a:r>
              <a:rPr lang="es-AR" sz="1600" dirty="0">
                <a:solidFill>
                  <a:srgbClr val="00FFCC"/>
                </a:solidFill>
                <a:effectLst>
                  <a:outerShdw blurRad="38100" dist="38100" dir="2700000" algn="tl">
                    <a:srgbClr val="000000">
                      <a:alpha val="43137"/>
                    </a:srgbClr>
                  </a:outerShdw>
                </a:effectLst>
              </a:rPr>
              <a:t> </a:t>
            </a:r>
            <a:r>
              <a:rPr lang="es-AR" sz="1600" dirty="0">
                <a:effectLst>
                  <a:outerShdw blurRad="38100" dist="38100" dir="2700000" algn="tl">
                    <a:srgbClr val="000000">
                      <a:alpha val="43137"/>
                    </a:srgbClr>
                  </a:outerShdw>
                </a:effectLst>
              </a:rPr>
              <a:t>“Se entenderá por equipo:</a:t>
            </a:r>
          </a:p>
          <a:p>
            <a:pPr algn="l">
              <a:buFontTx/>
              <a:buNone/>
            </a:pPr>
            <a:endParaRPr lang="es-AR" sz="1600" dirty="0">
              <a:effectLst>
                <a:outerShdw blurRad="38100" dist="38100" dir="2700000" algn="tl">
                  <a:srgbClr val="000000">
                    <a:alpha val="43137"/>
                  </a:srgbClr>
                </a:outerShdw>
              </a:effectLst>
            </a:endParaRPr>
          </a:p>
          <a:p>
            <a:pPr algn="l">
              <a:buFontTx/>
              <a:buNone/>
            </a:pPr>
            <a:r>
              <a:rPr lang="es-AR" sz="1800" dirty="0">
                <a:effectLst>
                  <a:outerShdw blurRad="38100" dist="38100" dir="2700000" algn="tl">
                    <a:srgbClr val="000000">
                      <a:alpha val="43137"/>
                    </a:srgbClr>
                  </a:outerShdw>
                </a:effectLst>
              </a:rPr>
              <a:t>a) Un número cualquiera de empleados u obreros cuya tarea comience y termine a una misma hora en trabajos que por su naturaleza, no admitan interrupciones;</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dirty="0">
                <a:effectLst>
                  <a:outerShdw blurRad="38100" dist="38100" dir="2700000" algn="tl">
                    <a:srgbClr val="000000">
                      <a:alpha val="43137"/>
                    </a:srgbClr>
                  </a:outerShdw>
                </a:effectLst>
              </a:rPr>
              <a:t>b) Un número cualquiera de empleados u obreros cuya tarea esté en tal forma coordinada que el trabajo de unos no puede realizarse sin la cooperación de los demás.</a:t>
            </a:r>
          </a:p>
          <a:p>
            <a:pPr algn="l">
              <a:buFontTx/>
              <a:buNone/>
            </a:pPr>
            <a:endParaRPr lang="es-AR" sz="1800" dirty="0"/>
          </a:p>
          <a:p>
            <a:pPr algn="l">
              <a:buFontTx/>
              <a:buNone/>
            </a:pPr>
            <a:endParaRPr lang="es-AR" sz="1600" dirty="0"/>
          </a:p>
          <a:p>
            <a:pPr algn="l">
              <a:buFontTx/>
              <a:buNone/>
            </a:pPr>
            <a:endParaRPr lang="es-AR" sz="1600" dirty="0"/>
          </a:p>
          <a:p>
            <a:pPr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187620948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19811"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1"/>
                </a:solidFill>
              </a:rPr>
              <a:t>EXTENSIÓN DE LA JORNADA DE TRABAJO</a:t>
            </a:r>
          </a:p>
          <a:p>
            <a:pPr algn="l">
              <a:buFontTx/>
              <a:buNone/>
            </a:pPr>
            <a:r>
              <a:rPr lang="es-AR" sz="1800" b="1" dirty="0">
                <a:solidFill>
                  <a:srgbClr val="00FF00"/>
                </a:solidFill>
              </a:rPr>
              <a:t>TRABAJO POR EQUIPOS – TRABAJO NOCTURNO</a:t>
            </a:r>
          </a:p>
          <a:p>
            <a:pPr algn="l">
              <a:buFontTx/>
              <a:buNone/>
            </a:pPr>
            <a:endParaRPr lang="es-AR" sz="1600" dirty="0"/>
          </a:p>
          <a:p>
            <a:pPr algn="l">
              <a:buFontTx/>
              <a:buNone/>
            </a:pPr>
            <a:endParaRPr lang="es-AR" sz="1600" dirty="0"/>
          </a:p>
          <a:p>
            <a:pPr algn="l">
              <a:buFontTx/>
              <a:buNone/>
            </a:pPr>
            <a:endParaRPr lang="es-AR" sz="1600" dirty="0"/>
          </a:p>
          <a:p>
            <a:pPr algn="l">
              <a:buFontTx/>
              <a:buNone/>
            </a:pPr>
            <a:endParaRPr lang="es-AR" sz="1600" dirty="0"/>
          </a:p>
        </p:txBody>
      </p:sp>
      <p:graphicFrame>
        <p:nvGraphicFramePr>
          <p:cNvPr id="119812" name="Object 4"/>
          <p:cNvGraphicFramePr>
            <a:graphicFrameLocks noChangeAspect="1"/>
          </p:cNvGraphicFramePr>
          <p:nvPr/>
        </p:nvGraphicFramePr>
        <p:xfrm>
          <a:off x="573088" y="2181225"/>
          <a:ext cx="7999412" cy="4067175"/>
        </p:xfrm>
        <a:graphic>
          <a:graphicData uri="http://schemas.openxmlformats.org/presentationml/2006/ole">
            <mc:AlternateContent xmlns:mc="http://schemas.openxmlformats.org/markup-compatibility/2006">
              <mc:Choice xmlns:v="urn:schemas-microsoft-com:vml" Requires="v">
                <p:oleObj spid="_x0000_s1028" name="Imagen de mapa de bits" r:id="rId3" imgW="8000000" imgH="2495238" progId="PBrush">
                  <p:embed/>
                </p:oleObj>
              </mc:Choice>
              <mc:Fallback>
                <p:oleObj name="Imagen de mapa de bits" r:id="rId3" imgW="8000000" imgH="2495238"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088" y="2181225"/>
                        <a:ext cx="7999412" cy="406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5" name="4 Imagen" descr="Monograma.tif"/>
          <p:cNvPicPr>
            <a:picLocks noChangeAspect="1"/>
          </p:cNvPicPr>
          <p:nvPr/>
        </p:nvPicPr>
        <p:blipFill>
          <a:blip r:embed="rId5" cstate="print"/>
          <a:stretch>
            <a:fillRect/>
          </a:stretch>
        </p:blipFill>
        <p:spPr>
          <a:xfrm>
            <a:off x="8563946" y="5943600"/>
            <a:ext cx="427653" cy="757410"/>
          </a:xfrm>
          <a:prstGeom prst="rect">
            <a:avLst/>
          </a:prstGeom>
        </p:spPr>
      </p:pic>
      <p:pic>
        <p:nvPicPr>
          <p:cNvPr id="6" name="5 Imagen" descr="Firma.jpg"/>
          <p:cNvPicPr>
            <a:picLocks noChangeAspect="1"/>
          </p:cNvPicPr>
          <p:nvPr/>
        </p:nvPicPr>
        <p:blipFill>
          <a:blip r:embed="rId6"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291950920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120835" name="Rectangle 3"/>
          <p:cNvSpPr>
            <a:spLocks noGrp="1" noChangeArrowheads="1"/>
          </p:cNvSpPr>
          <p:nvPr>
            <p:ph type="subTitle" idx="1"/>
          </p:nvPr>
        </p:nvSpPr>
        <p:spPr>
          <a:xfrm>
            <a:off x="685800" y="1066800"/>
            <a:ext cx="7772400" cy="51816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TRABAJO POR EQUIPOS – TRABAJO NOCTURNO</a:t>
            </a:r>
          </a:p>
          <a:p>
            <a:pPr algn="l">
              <a:buFontTx/>
              <a:buNone/>
            </a:pPr>
            <a:endParaRPr lang="es-AR" sz="1600" dirty="0"/>
          </a:p>
          <a:p>
            <a:pPr algn="l">
              <a:buFontTx/>
              <a:buNone/>
            </a:pPr>
            <a:endParaRPr lang="es-AR" sz="1600" dirty="0"/>
          </a:p>
          <a:p>
            <a:pPr algn="l">
              <a:buFontTx/>
              <a:buNone/>
            </a:pPr>
            <a:endParaRPr lang="es-AR" sz="1600" dirty="0"/>
          </a:p>
          <a:p>
            <a:pPr algn="l">
              <a:buFontTx/>
              <a:buNone/>
            </a:pPr>
            <a:endParaRPr lang="es-AR" sz="1600" dirty="0"/>
          </a:p>
        </p:txBody>
      </p:sp>
      <p:graphicFrame>
        <p:nvGraphicFramePr>
          <p:cNvPr id="120837" name="Object 5"/>
          <p:cNvGraphicFramePr>
            <a:graphicFrameLocks noChangeAspect="1"/>
          </p:cNvGraphicFramePr>
          <p:nvPr/>
        </p:nvGraphicFramePr>
        <p:xfrm>
          <a:off x="762000" y="1752600"/>
          <a:ext cx="7620000" cy="4626429"/>
        </p:xfrm>
        <a:graphic>
          <a:graphicData uri="http://schemas.openxmlformats.org/presentationml/2006/ole">
            <mc:AlternateContent xmlns:mc="http://schemas.openxmlformats.org/markup-compatibility/2006">
              <mc:Choice xmlns:v="urn:schemas-microsoft-com:vml" Requires="v">
                <p:oleObj spid="_x0000_s2052" name="Imagen de mapa de bits" r:id="rId3" imgW="5982535" imgH="5001323" progId="PBrush">
                  <p:embed/>
                </p:oleObj>
              </mc:Choice>
              <mc:Fallback>
                <p:oleObj name="Imagen de mapa de bits" r:id="rId3" imgW="5982535" imgH="5001323"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752600"/>
                        <a:ext cx="7620000" cy="462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5" name="4 Imagen" descr="Monograma.tif"/>
          <p:cNvPicPr>
            <a:picLocks noChangeAspect="1"/>
          </p:cNvPicPr>
          <p:nvPr/>
        </p:nvPicPr>
        <p:blipFill>
          <a:blip r:embed="rId5" cstate="print"/>
          <a:stretch>
            <a:fillRect/>
          </a:stretch>
        </p:blipFill>
        <p:spPr>
          <a:xfrm>
            <a:off x="8534400" y="6100590"/>
            <a:ext cx="427653" cy="757410"/>
          </a:xfrm>
          <a:prstGeom prst="rect">
            <a:avLst/>
          </a:prstGeom>
        </p:spPr>
      </p:pic>
      <p:pic>
        <p:nvPicPr>
          <p:cNvPr id="6" name="5 Imagen" descr="Firma.jpg"/>
          <p:cNvPicPr>
            <a:picLocks noChangeAspect="1"/>
          </p:cNvPicPr>
          <p:nvPr/>
        </p:nvPicPr>
        <p:blipFill>
          <a:blip r:embed="rId6" cstate="print"/>
          <a:stretch>
            <a:fillRect/>
          </a:stretch>
        </p:blipFill>
        <p:spPr>
          <a:xfrm>
            <a:off x="6400800" y="6504644"/>
            <a:ext cx="2074333" cy="353356"/>
          </a:xfrm>
          <a:prstGeom prst="rect">
            <a:avLst/>
          </a:prstGeom>
        </p:spPr>
      </p:pic>
    </p:spTree>
    <p:extLst>
      <p:ext uri="{BB962C8B-B14F-4D97-AF65-F5344CB8AC3E}">
        <p14:creationId xmlns:p14="http://schemas.microsoft.com/office/powerpoint/2010/main" val="128451376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685800" y="381000"/>
            <a:ext cx="7772400" cy="685800"/>
          </a:xfrm>
        </p:spPr>
        <p:txBody>
          <a:bodyPr/>
          <a:lstStyle/>
          <a:p>
            <a:r>
              <a:rPr lang="en-US" sz="3200" b="1"/>
              <a:t>TEMAS DE JORNADA DE TRABAJO</a:t>
            </a:r>
          </a:p>
        </p:txBody>
      </p:sp>
      <p:sp>
        <p:nvSpPr>
          <p:cNvPr id="86019" name="Rectangle 3"/>
          <p:cNvSpPr>
            <a:spLocks noGrp="1" noChangeArrowheads="1"/>
          </p:cNvSpPr>
          <p:nvPr>
            <p:ph type="subTitle" idx="1"/>
          </p:nvPr>
        </p:nvSpPr>
        <p:spPr>
          <a:xfrm>
            <a:off x="685800" y="1371600"/>
            <a:ext cx="7772400" cy="4876800"/>
          </a:xfrm>
        </p:spPr>
        <p:txBody>
          <a:bodyPr/>
          <a:lstStyle/>
          <a:p>
            <a:pPr algn="l">
              <a:buFontTx/>
              <a:buNone/>
            </a:pPr>
            <a:r>
              <a:rPr lang="es-AR" sz="1800" b="1" dirty="0">
                <a:solidFill>
                  <a:srgbClr val="FFFF00"/>
                </a:solidFill>
                <a:effectLst>
                  <a:outerShdw blurRad="38100" dist="38100" dir="2700000" algn="tl">
                    <a:srgbClr val="000000">
                      <a:alpha val="43137"/>
                    </a:srgbClr>
                  </a:outerShdw>
                </a:effectLst>
              </a:rPr>
              <a:t>EXTENSIÓN DE LA JORNADA DE TRABAJO</a:t>
            </a:r>
          </a:p>
          <a:p>
            <a:pPr algn="l">
              <a:buFontTx/>
              <a:buNone/>
            </a:pPr>
            <a:r>
              <a:rPr lang="es-AR" sz="1800" b="1" dirty="0">
                <a:solidFill>
                  <a:srgbClr val="00FF00"/>
                </a:solidFill>
                <a:effectLst>
                  <a:outerShdw blurRad="38100" dist="38100" dir="2700000" algn="tl">
                    <a:srgbClr val="000000">
                      <a:alpha val="43137"/>
                    </a:srgbClr>
                  </a:outerShdw>
                </a:effectLst>
              </a:rPr>
              <a:t>DESCANSO SEMANAL</a:t>
            </a:r>
          </a:p>
          <a:p>
            <a:pPr algn="l">
              <a:buFontTx/>
              <a:buNone/>
            </a:pPr>
            <a:endParaRPr lang="es-AR" sz="1800" b="1" dirty="0">
              <a:solidFill>
                <a:srgbClr val="FFCC00"/>
              </a:solidFill>
              <a:effectLst>
                <a:outerShdw blurRad="38100" dist="38100" dir="2700000" algn="tl">
                  <a:srgbClr val="000000">
                    <a:alpha val="43137"/>
                  </a:srgbClr>
                </a:outerShdw>
              </a:effectLst>
            </a:endParaRPr>
          </a:p>
          <a:p>
            <a:pPr algn="l">
              <a:buFontTx/>
              <a:buNone/>
            </a:pPr>
            <a:endParaRPr lang="es-AR" sz="1600" dirty="0">
              <a:effectLst>
                <a:outerShdw blurRad="38100" dist="38100" dir="2700000" algn="tl">
                  <a:srgbClr val="000000">
                    <a:alpha val="43137"/>
                  </a:srgbClr>
                </a:outerShdw>
              </a:effectLst>
            </a:endParaRPr>
          </a:p>
          <a:p>
            <a:pPr algn="l">
              <a:buFontTx/>
              <a:buNone/>
            </a:pPr>
            <a:r>
              <a:rPr lang="es-AR" sz="1800" b="1" dirty="0">
                <a:solidFill>
                  <a:srgbClr val="00FFCC"/>
                </a:solidFill>
                <a:effectLst>
                  <a:outerShdw blurRad="38100" dist="38100" dir="2700000" algn="tl">
                    <a:srgbClr val="000000">
                      <a:alpha val="43137"/>
                    </a:srgbClr>
                  </a:outerShdw>
                </a:effectLst>
              </a:rPr>
              <a:t>Art. 204 –</a:t>
            </a:r>
            <a:r>
              <a:rPr lang="es-AR" sz="1800" dirty="0">
                <a:solidFill>
                  <a:srgbClr val="00FFCC"/>
                </a:solidFill>
                <a:effectLst>
                  <a:outerShdw blurRad="38100" dist="38100" dir="2700000" algn="tl">
                    <a:srgbClr val="000000">
                      <a:alpha val="43137"/>
                    </a:srgbClr>
                  </a:outerShdw>
                </a:effectLst>
              </a:rPr>
              <a:t>  LCT: </a:t>
            </a:r>
            <a:r>
              <a:rPr lang="es-AR" sz="1800" dirty="0">
                <a:effectLst>
                  <a:outerShdw blurRad="38100" dist="38100" dir="2700000" algn="tl">
                    <a:srgbClr val="000000">
                      <a:alpha val="43137"/>
                    </a:srgbClr>
                  </a:outerShdw>
                </a:effectLst>
              </a:rPr>
              <a:t>“Queda </a:t>
            </a:r>
            <a:r>
              <a:rPr lang="es-AR" sz="1800" b="1" u="sng" dirty="0">
                <a:solidFill>
                  <a:srgbClr val="FFCC00"/>
                </a:solidFill>
                <a:effectLst>
                  <a:outerShdw blurRad="38100" dist="38100" dir="2700000" algn="tl">
                    <a:srgbClr val="000000">
                      <a:alpha val="43137"/>
                    </a:srgbClr>
                  </a:outerShdw>
                </a:effectLst>
              </a:rPr>
              <a:t>prohibida</a:t>
            </a:r>
            <a:r>
              <a:rPr lang="es-AR" sz="1800" dirty="0">
                <a:effectLst>
                  <a:outerShdw blurRad="38100" dist="38100" dir="2700000" algn="tl">
                    <a:srgbClr val="000000">
                      <a:alpha val="43137"/>
                    </a:srgbClr>
                  </a:outerShdw>
                </a:effectLst>
              </a:rPr>
              <a:t> la ocupación desde </a:t>
            </a:r>
            <a:r>
              <a:rPr lang="es-AR" sz="1800" dirty="0">
                <a:solidFill>
                  <a:srgbClr val="FFFF00"/>
                </a:solidFill>
                <a:effectLst>
                  <a:outerShdw blurRad="38100" dist="38100" dir="2700000" algn="tl">
                    <a:srgbClr val="000000">
                      <a:alpha val="43137"/>
                    </a:srgbClr>
                  </a:outerShdw>
                </a:effectLst>
              </a:rPr>
              <a:t>las </a:t>
            </a:r>
            <a:r>
              <a:rPr lang="es-AR" sz="1800" u="sng" dirty="0">
                <a:solidFill>
                  <a:srgbClr val="FFFF00"/>
                </a:solidFill>
                <a:effectLst>
                  <a:outerShdw blurRad="38100" dist="38100" dir="2700000" algn="tl">
                    <a:srgbClr val="000000">
                      <a:alpha val="43137"/>
                    </a:srgbClr>
                  </a:outerShdw>
                </a:effectLst>
              </a:rPr>
              <a:t>13 horas del día sábado hasta las 24 horas del día siguiente</a:t>
            </a:r>
            <a:r>
              <a:rPr lang="es-AR" sz="1800" dirty="0">
                <a:effectLst>
                  <a:outerShdw blurRad="38100" dist="38100" dir="2700000" algn="tl">
                    <a:srgbClr val="000000">
                      <a:alpha val="43137"/>
                    </a:srgbClr>
                  </a:outerShdw>
                </a:effectLst>
              </a:rPr>
              <a:t>, salvo en los casos de excepción previstos en el artículo precedente y los que las leyes o reglamentaciones prevean, en cuyo caso el trabajador </a:t>
            </a:r>
            <a:r>
              <a:rPr lang="es-AR" sz="1800" u="sng" dirty="0">
                <a:solidFill>
                  <a:srgbClr val="FFFF00"/>
                </a:solidFill>
                <a:effectLst>
                  <a:outerShdw blurRad="38100" dist="38100" dir="2700000" algn="tl">
                    <a:srgbClr val="000000">
                      <a:alpha val="43137"/>
                    </a:srgbClr>
                  </a:outerShdw>
                </a:effectLst>
              </a:rPr>
              <a:t>gozará de un descanso compensatorio</a:t>
            </a:r>
            <a:r>
              <a:rPr lang="es-AR" sz="1800" dirty="0">
                <a:effectLst>
                  <a:outerShdw blurRad="38100" dist="38100" dir="2700000" algn="tl">
                    <a:srgbClr val="000000">
                      <a:alpha val="43137"/>
                    </a:srgbClr>
                  </a:outerShdw>
                </a:effectLst>
              </a:rPr>
              <a:t> de la misma duración, en la forma y oportunidad que fije esas disposiciones atendiendo a la estacionalidad de la producción y otras características especiales”</a:t>
            </a:r>
          </a:p>
          <a:p>
            <a:pPr algn="l">
              <a:buFontTx/>
              <a:buNone/>
            </a:pPr>
            <a:endParaRPr lang="es-AR" sz="1800" dirty="0">
              <a:effectLst>
                <a:outerShdw blurRad="38100" dist="38100" dir="2700000" algn="tl">
                  <a:srgbClr val="000000">
                    <a:alpha val="43137"/>
                  </a:srgbClr>
                </a:outerShdw>
              </a:effectLst>
            </a:endParaRPr>
          </a:p>
          <a:p>
            <a:pPr algn="l">
              <a:buFontTx/>
              <a:buNone/>
            </a:pPr>
            <a:r>
              <a:rPr lang="es-AR" sz="1800" b="1" dirty="0">
                <a:solidFill>
                  <a:srgbClr val="00FFCC"/>
                </a:solidFill>
                <a:effectLst>
                  <a:outerShdw blurRad="38100" dist="38100" dir="2700000" algn="tl">
                    <a:srgbClr val="000000">
                      <a:alpha val="43137"/>
                    </a:srgbClr>
                  </a:outerShdw>
                </a:effectLst>
              </a:rPr>
              <a:t>Art. 206 – LCT: </a:t>
            </a:r>
            <a:r>
              <a:rPr lang="es-AR" sz="1800" dirty="0">
                <a:effectLst>
                  <a:outerShdw blurRad="38100" dist="38100" dir="2700000" algn="tl">
                    <a:srgbClr val="000000">
                      <a:alpha val="43137"/>
                    </a:srgbClr>
                  </a:outerShdw>
                </a:effectLst>
              </a:rPr>
              <a:t>“En ningún caso se podrán aplicar las excepciones que se dicten a los </a:t>
            </a:r>
            <a:r>
              <a:rPr lang="es-AR" sz="1800" dirty="0" err="1">
                <a:effectLst>
                  <a:outerShdw blurRad="38100" dist="38100" dir="2700000" algn="tl">
                    <a:srgbClr val="000000">
                      <a:alpha val="43137"/>
                    </a:srgbClr>
                  </a:outerShdw>
                </a:effectLst>
              </a:rPr>
              <a:t>rabajadores</a:t>
            </a:r>
            <a:r>
              <a:rPr lang="es-AR" sz="1800" dirty="0">
                <a:effectLst>
                  <a:outerShdw blurRad="38100" dist="38100" dir="2700000" algn="tl">
                    <a:srgbClr val="000000">
                      <a:alpha val="43137"/>
                    </a:srgbClr>
                  </a:outerShdw>
                </a:effectLst>
              </a:rPr>
              <a:t> menores de 16 años”</a:t>
            </a:r>
          </a:p>
          <a:p>
            <a:pPr algn="l">
              <a:buFontTx/>
              <a:buNone/>
            </a:pPr>
            <a:endParaRPr lang="es-AR" sz="1800" dirty="0"/>
          </a:p>
          <a:p>
            <a:pPr algn="l">
              <a:buFontTx/>
              <a:buNone/>
            </a:pPr>
            <a:endParaRPr lang="es-AR" sz="1600" dirty="0"/>
          </a:p>
          <a:p>
            <a:pPr algn="l">
              <a:buFontTx/>
              <a:buNone/>
            </a:pPr>
            <a:endParaRPr lang="es-AR" sz="1600" dirty="0"/>
          </a:p>
        </p:txBody>
      </p:sp>
      <p:pic>
        <p:nvPicPr>
          <p:cNvPr id="4" name="3 Imagen" descr="Monograma.tif"/>
          <p:cNvPicPr>
            <a:picLocks noChangeAspect="1"/>
          </p:cNvPicPr>
          <p:nvPr/>
        </p:nvPicPr>
        <p:blipFill>
          <a:blip r:embed="rId2" cstate="print"/>
          <a:stretch>
            <a:fillRect/>
          </a:stretch>
        </p:blipFill>
        <p:spPr>
          <a:xfrm>
            <a:off x="8563946" y="5943600"/>
            <a:ext cx="427653" cy="757410"/>
          </a:xfrm>
          <a:prstGeom prst="rect">
            <a:avLst/>
          </a:prstGeom>
        </p:spPr>
      </p:pic>
      <p:pic>
        <p:nvPicPr>
          <p:cNvPr id="5" name="4 Imagen" descr="Firma.jpg"/>
          <p:cNvPicPr>
            <a:picLocks noChangeAspect="1"/>
          </p:cNvPicPr>
          <p:nvPr/>
        </p:nvPicPr>
        <p:blipFill>
          <a:blip r:embed="rId3" cstate="print"/>
          <a:stretch>
            <a:fillRect/>
          </a:stretch>
        </p:blipFill>
        <p:spPr>
          <a:xfrm>
            <a:off x="6400800" y="6324600"/>
            <a:ext cx="2074333" cy="353356"/>
          </a:xfrm>
          <a:prstGeom prst="rect">
            <a:avLst/>
          </a:prstGeom>
        </p:spPr>
      </p:pic>
    </p:spTree>
    <p:extLst>
      <p:ext uri="{BB962C8B-B14F-4D97-AF65-F5344CB8AC3E}">
        <p14:creationId xmlns:p14="http://schemas.microsoft.com/office/powerpoint/2010/main" val="9688611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6225</TotalTime>
  <Words>12717</Words>
  <Application>Microsoft Office PowerPoint</Application>
  <PresentationFormat>Presentación en pantalla (4:3)</PresentationFormat>
  <Paragraphs>1146</Paragraphs>
  <Slides>119</Slides>
  <Notes>3</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119</vt:i4>
      </vt:variant>
    </vt:vector>
  </HeadingPairs>
  <TitlesOfParts>
    <vt:vector size="121" baseType="lpstr">
      <vt:lpstr>Flujo</vt:lpstr>
      <vt:lpstr>Imagen de mapa de bits</vt:lpstr>
      <vt:lpstr>Presentación de PowerPoint</vt:lpstr>
      <vt:lpstr>Presentación de PowerPoint</vt:lpstr>
      <vt:lpstr>Presentación de PowerPoint</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Presentación de PowerPoint</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LIBRO DE SUELDOS DIGITAL</vt:lpstr>
      <vt:lpstr> </vt:lpstr>
      <vt:lpstr>Presentación de PowerPoint</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TEMAS DE JORNADA DE TRABAJO</vt:lpstr>
      <vt:lpstr>Presentación de PowerPoint</vt:lpstr>
      <vt:lpstr>DESPIDO POR JUBILACIÓN</vt:lpstr>
      <vt:lpstr>DESPIDO POR JUBILACIÓN</vt:lpstr>
      <vt:lpstr>DESPIDO POR JUBILACIÓN</vt:lpstr>
      <vt:lpstr>DESPIDO POR JUBILACIÓN</vt:lpstr>
      <vt:lpstr>DESPIDO POR JUBILACIÓN</vt:lpstr>
      <vt:lpstr>DESPIDO POR JUBILACIÓN</vt:lpstr>
      <vt:lpstr>DESPIDO POR JUBILACIÓN</vt:lpstr>
      <vt:lpstr>DESPIDO POR JUBILACIÓN</vt:lpstr>
      <vt:lpstr>DESPIDO POR JUBILACIÓN</vt:lpstr>
      <vt:lpstr>DESPIDO POR JUBILACIÓN</vt:lpstr>
      <vt:lpstr>DESPIDO POR JUBILACIÓN</vt:lpstr>
      <vt:lpstr>DESPIDO POR JUBILACIÓN</vt:lpstr>
      <vt:lpstr>DESPIDO POR JUBILACIÓN</vt:lpstr>
      <vt:lpstr>DESPIDO POR JUBILACIÓN</vt:lpstr>
      <vt:lpstr>DESPIDO POR JUBILACIÓN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Gengis Kan</dc:creator>
  <cp:lastModifiedBy>Consejo</cp:lastModifiedBy>
  <cp:revision>2055</cp:revision>
  <cp:lastPrinted>1601-01-01T00:00:00Z</cp:lastPrinted>
  <dcterms:created xsi:type="dcterms:W3CDTF">1601-01-01T00:00:00Z</dcterms:created>
  <dcterms:modified xsi:type="dcterms:W3CDTF">2015-09-23T15:39:05Z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