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6"/>
  </p:notesMasterIdLst>
  <p:sldIdLst>
    <p:sldId id="302" r:id="rId2"/>
    <p:sldId id="303" r:id="rId3"/>
    <p:sldId id="291" r:id="rId4"/>
    <p:sldId id="288" r:id="rId5"/>
    <p:sldId id="276" r:id="rId6"/>
    <p:sldId id="295" r:id="rId7"/>
    <p:sldId id="296" r:id="rId8"/>
    <p:sldId id="297" r:id="rId9"/>
    <p:sldId id="298" r:id="rId10"/>
    <p:sldId id="299" r:id="rId11"/>
    <p:sldId id="300" r:id="rId12"/>
    <p:sldId id="301" r:id="rId13"/>
    <p:sldId id="305" r:id="rId14"/>
    <p:sldId id="306" r:id="rId15"/>
    <p:sldId id="308" r:id="rId16"/>
    <p:sldId id="256" r:id="rId17"/>
    <p:sldId id="281" r:id="rId18"/>
    <p:sldId id="257" r:id="rId19"/>
    <p:sldId id="258" r:id="rId20"/>
    <p:sldId id="259" r:id="rId21"/>
    <p:sldId id="310" r:id="rId22"/>
    <p:sldId id="294" r:id="rId23"/>
    <p:sldId id="313" r:id="rId24"/>
    <p:sldId id="315" r:id="rId25"/>
    <p:sldId id="316" r:id="rId26"/>
    <p:sldId id="317" r:id="rId27"/>
    <p:sldId id="318"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11" r:id="rId55"/>
  </p:sldIdLst>
  <p:sldSz cx="12192000" cy="6858000"/>
  <p:notesSz cx="7104063" cy="102346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005E1BF6-FDEA-4C82-AAA4-022F5E9D6EDA}" type="datetimeFigureOut">
              <a:rPr lang="es-AR" smtClean="0"/>
              <a:pPr/>
              <a:t>30/09/2020</a:t>
            </a:fld>
            <a:endParaRPr lang="es-AR"/>
          </a:p>
        </p:txBody>
      </p:sp>
      <p:sp>
        <p:nvSpPr>
          <p:cNvPr id="4" name="3 Marcador de imagen de diapositiva"/>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DC30B358-7D3F-4327-A2CE-2AEC2BE3BEC5}"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d885b9a3e_0_465:notes"/>
          <p:cNvSpPr>
            <a:spLocks noGrp="1" noRot="1" noChangeAspect="1"/>
          </p:cNvSpPr>
          <p:nvPr>
            <p:ph type="sldImg" idx="2"/>
          </p:nvPr>
        </p:nvSpPr>
        <p:spPr>
          <a:xfrm>
            <a:off x="394981" y="767596"/>
            <a:ext cx="6314723" cy="383798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d885b9a3e_0_465: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d885b9a3e_0_0: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d885b9a3e_0_0: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85b9a3e_0_455:notes"/>
          <p:cNvSpPr>
            <a:spLocks noGrp="1" noRot="1" noChangeAspect="1"/>
          </p:cNvSpPr>
          <p:nvPr>
            <p:ph type="sldImg" idx="2"/>
          </p:nvPr>
        </p:nvSpPr>
        <p:spPr>
          <a:xfrm>
            <a:off x="142875"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d885b9a3e_0_455: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c6f80d1ff_0_6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c6f80d1ff_0_66: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91375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141538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4DC7AF-DCC5-4D7B-A327-3AEA3FC728B5}" type="slidenum">
              <a:rPr lang="es-AR" smtClean="0"/>
              <a:pPr/>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20438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13012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4DC7AF-DCC5-4D7B-A327-3AEA3FC728B5}" type="slidenum">
              <a:rPr lang="es-AR" smtClean="0"/>
              <a:pPr/>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01205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1516280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65903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338169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cxnSp>
        <p:nvCxnSpPr>
          <p:cNvPr id="20" name="Google Shape;20;p4"/>
          <p:cNvCxnSpPr/>
          <p:nvPr/>
        </p:nvCxnSpPr>
        <p:spPr>
          <a:xfrm>
            <a:off x="572267" y="1700769"/>
            <a:ext cx="8188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415600" y="496667"/>
            <a:ext cx="11360800" cy="978000"/>
          </a:xfrm>
          <a:prstGeom prst="rect">
            <a:avLst/>
          </a:prstGeom>
        </p:spPr>
        <p:txBody>
          <a:bodyPr spcFirstLastPara="1" wrap="square" lIns="121897" tIns="121897" rIns="121897" bIns="121897"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958433"/>
            <a:ext cx="11360800" cy="4133200"/>
          </a:xfrm>
          <a:prstGeom prst="rect">
            <a:avLst/>
          </a:prstGeom>
        </p:spPr>
        <p:txBody>
          <a:bodyPr spcFirstLastPara="1" wrap="square" lIns="121897" tIns="121897" rIns="121897" bIns="121897"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AR" smtClean="0"/>
              <a:pPr/>
              <a:t>‹Nº›</a:t>
            </a:fld>
            <a:endParaRPr lang="es-A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cxnSp>
        <p:nvCxnSpPr>
          <p:cNvPr id="34" name="Google Shape;34;p7"/>
          <p:cNvCxnSpPr/>
          <p:nvPr/>
        </p:nvCxnSpPr>
        <p:spPr>
          <a:xfrm>
            <a:off x="558233" y="1943716"/>
            <a:ext cx="8188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415600" y="842400"/>
            <a:ext cx="3744000" cy="1007600"/>
          </a:xfrm>
          <a:prstGeom prst="rect">
            <a:avLst/>
          </a:prstGeom>
        </p:spPr>
        <p:txBody>
          <a:bodyPr spcFirstLastPara="1" wrap="square" lIns="121897" tIns="121897" rIns="121897" bIns="121897"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6" name="Google Shape;36;p7"/>
          <p:cNvSpPr txBox="1">
            <a:spLocks noGrp="1"/>
          </p:cNvSpPr>
          <p:nvPr>
            <p:ph type="body" idx="1"/>
          </p:nvPr>
        </p:nvSpPr>
        <p:spPr>
          <a:xfrm>
            <a:off x="415600" y="2157605"/>
            <a:ext cx="3744000" cy="3934400"/>
          </a:xfrm>
          <a:prstGeom prst="rect">
            <a:avLst/>
          </a:prstGeom>
        </p:spPr>
        <p:txBody>
          <a:bodyPr spcFirstLastPara="1" wrap="square" lIns="121897" tIns="121897" rIns="121897" bIns="121897"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 name="Google Shape;37;p7"/>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04977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07748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42627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87214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357375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25969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37304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9575CD-D34A-4294-8346-EF7751C42B89}" type="datetimeFigureOut">
              <a:rPr lang="es-AR" smtClean="0"/>
              <a:pPr/>
              <a:t>30/09/2020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88506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9575CD-D34A-4294-8346-EF7751C42B89}" type="datetimeFigureOut">
              <a:rPr lang="es-AR" smtClean="0"/>
              <a:pPr/>
              <a:t>30/09/2020</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84DC7AF-DCC5-4D7B-A327-3AEA3FC728B5}" type="slidenum">
              <a:rPr lang="es-AR" smtClean="0"/>
              <a:pPr/>
              <a:t>‹Nº›</a:t>
            </a:fld>
            <a:endParaRPr lang="es-AR"/>
          </a:p>
        </p:txBody>
      </p:sp>
    </p:spTree>
    <p:extLst>
      <p:ext uri="{BB962C8B-B14F-4D97-AF65-F5344CB8AC3E}">
        <p14:creationId xmlns="" xmlns:p14="http://schemas.microsoft.com/office/powerpoint/2010/main" val="41629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rcchorenrafa@gmail.com"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mailto:dabherens@hot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dirty="0"/>
          </a:p>
        </p:txBody>
      </p:sp>
      <p:sp>
        <p:nvSpPr>
          <p:cNvPr id="3" name="2 Subtítulo"/>
          <p:cNvSpPr>
            <a:spLocks noGrp="1"/>
          </p:cNvSpPr>
          <p:nvPr>
            <p:ph type="subTitle" idx="1"/>
          </p:nvPr>
        </p:nvSpPr>
        <p:spPr/>
        <p:txBody>
          <a:bodyPr/>
          <a:lstStyle/>
          <a:p>
            <a:endParaRPr lang="es-AR"/>
          </a:p>
        </p:txBody>
      </p:sp>
      <p:pic>
        <p:nvPicPr>
          <p:cNvPr id="1026" name="Picture 2"/>
          <p:cNvPicPr>
            <a:picLocks noChangeAspect="1" noChangeArrowheads="1"/>
          </p:cNvPicPr>
          <p:nvPr/>
        </p:nvPicPr>
        <p:blipFill>
          <a:blip r:embed="rId2" cstate="print"/>
          <a:srcRect/>
          <a:stretch>
            <a:fillRect/>
          </a:stretch>
        </p:blipFill>
        <p:spPr bwMode="auto">
          <a:xfrm>
            <a:off x="5931308" y="274320"/>
            <a:ext cx="4950914" cy="63877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Control por resultado.</a:t>
            </a:r>
          </a:p>
        </p:txBody>
      </p:sp>
      <p:sp>
        <p:nvSpPr>
          <p:cNvPr id="3" name="Marcador de contenido 2"/>
          <p:cNvSpPr>
            <a:spLocks noGrp="1"/>
          </p:cNvSpPr>
          <p:nvPr>
            <p:ph idx="1"/>
          </p:nvPr>
        </p:nvSpPr>
        <p:spPr>
          <a:xfrm>
            <a:off x="2408349" y="1905000"/>
            <a:ext cx="9096263" cy="4199586"/>
          </a:xfrm>
        </p:spPr>
        <p:txBody>
          <a:bodyPr>
            <a:normAutofit fontScale="92500" lnSpcReduction="10000"/>
          </a:bodyPr>
          <a:lstStyle/>
          <a:p>
            <a:r>
              <a:rPr lang="es-AR" dirty="0"/>
              <a:t>Sistemas y Tecnologías de control interno</a:t>
            </a:r>
          </a:p>
          <a:p>
            <a:r>
              <a:rPr lang="es-AR" dirty="0"/>
              <a:t>Sistemas y Tecnologías e instrumentos de control de gestión</a:t>
            </a:r>
          </a:p>
          <a:p>
            <a:r>
              <a:rPr lang="es-AR" dirty="0"/>
              <a:t>Sistemas y Tecnologías de evaluación del cumplimiento de metas fiscales</a:t>
            </a:r>
          </a:p>
          <a:p>
            <a:r>
              <a:rPr lang="es-AR" dirty="0"/>
              <a:t>Sistemas y Tecnologías de evaluación presupuestaria</a:t>
            </a:r>
          </a:p>
          <a:p>
            <a:r>
              <a:rPr lang="es-AR" dirty="0"/>
              <a:t>Sistemas y Tecnologías de evaluación ex ante y control ex post de proyectos de inversión, </a:t>
            </a:r>
          </a:p>
          <a:p>
            <a:r>
              <a:rPr lang="es-AR" dirty="0"/>
              <a:t>Sistemas y Tecnologías de evaluación de objetivos y metas gubernamentales</a:t>
            </a:r>
          </a:p>
          <a:p>
            <a:r>
              <a:rPr lang="es-AR" dirty="0"/>
              <a:t>Sistemas y Tecnologías de evaluación de programas</a:t>
            </a:r>
          </a:p>
          <a:p>
            <a:r>
              <a:rPr lang="es-AR" dirty="0"/>
              <a:t>Sistemas y Tecnologías de control de servicios públicos </a:t>
            </a:r>
          </a:p>
          <a:p>
            <a:r>
              <a:rPr lang="es-AR" dirty="0"/>
              <a:t>Sistemas y Tecnologías de auditoría de calidad de servicios de salud</a:t>
            </a:r>
          </a:p>
          <a:p>
            <a:r>
              <a:rPr lang="es-AR" dirty="0"/>
              <a:t>Sistemas y Tecnologías de evaluación de la calidad educativa</a:t>
            </a:r>
          </a:p>
          <a:p>
            <a:r>
              <a:rPr lang="es-AR" dirty="0"/>
              <a:t>Sistemas y Tecnologías de autoevaluación y evaluación externa de Universidades y del Sistema Científico Tecnológico</a:t>
            </a:r>
          </a:p>
        </p:txBody>
      </p:sp>
    </p:spTree>
    <p:extLst>
      <p:ext uri="{BB962C8B-B14F-4D97-AF65-F5344CB8AC3E}">
        <p14:creationId xmlns="" xmlns:p14="http://schemas.microsoft.com/office/powerpoint/2010/main" val="354641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Enfoque de gobernanza.</a:t>
            </a:r>
          </a:p>
        </p:txBody>
      </p:sp>
      <p:sp>
        <p:nvSpPr>
          <p:cNvPr id="3" name="Marcador de contenido 2"/>
          <p:cNvSpPr>
            <a:spLocks noGrp="1"/>
          </p:cNvSpPr>
          <p:nvPr>
            <p:ph idx="1"/>
          </p:nvPr>
        </p:nvSpPr>
        <p:spPr/>
        <p:txBody>
          <a:bodyPr/>
          <a:lstStyle/>
          <a:p>
            <a:r>
              <a:rPr lang="es-AR" dirty="0"/>
              <a:t>Diálogo Político y Formación de Consensos inter partidarios, interinstitucionales y multinivel.</a:t>
            </a:r>
          </a:p>
          <a:p>
            <a:r>
              <a:rPr lang="es-AR" dirty="0"/>
              <a:t>Diálogo Social y Participación de la Sociedad Civil</a:t>
            </a:r>
          </a:p>
          <a:p>
            <a:r>
              <a:rPr lang="es-AR" dirty="0"/>
              <a:t>Sistemas de comunicación institucional (diálogo ciudadano)</a:t>
            </a:r>
          </a:p>
          <a:p>
            <a:r>
              <a:rPr lang="es-AR" dirty="0"/>
              <a:t>Reforma del Servicio Civil</a:t>
            </a:r>
          </a:p>
          <a:p>
            <a:r>
              <a:rPr lang="es-AR" dirty="0"/>
              <a:t>Desarrollo de la Ética Pública y sistemas de transparencia y acceso a la información</a:t>
            </a:r>
          </a:p>
          <a:p>
            <a:r>
              <a:rPr lang="es-AR" dirty="0"/>
              <a:t>Reformas a los sistemas de compras y contrataciones</a:t>
            </a:r>
          </a:p>
          <a:p>
            <a:r>
              <a:rPr lang="es-AR" dirty="0"/>
              <a:t>Gobierno electrónico </a:t>
            </a:r>
          </a:p>
          <a:p>
            <a:r>
              <a:rPr lang="es-AR" dirty="0"/>
              <a:t>Gobierno abierto</a:t>
            </a:r>
          </a:p>
          <a:p>
            <a:endParaRPr lang="es-AR" dirty="0"/>
          </a:p>
        </p:txBody>
      </p:sp>
    </p:spTree>
    <p:extLst>
      <p:ext uri="{BB962C8B-B14F-4D97-AF65-F5344CB8AC3E}">
        <p14:creationId xmlns="" xmlns:p14="http://schemas.microsoft.com/office/powerpoint/2010/main" val="3349015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Tecnologías de Gestión y Control por Resultados.</a:t>
            </a:r>
          </a:p>
        </p:txBody>
      </p:sp>
      <p:pic>
        <p:nvPicPr>
          <p:cNvPr id="4" name="Marcador de contenido 3"/>
          <p:cNvPicPr>
            <a:picLocks noGrp="1" noChangeAspect="1"/>
          </p:cNvPicPr>
          <p:nvPr>
            <p:ph idx="1"/>
          </p:nvPr>
        </p:nvPicPr>
        <p:blipFill>
          <a:blip r:embed="rId2" cstate="print"/>
          <a:stretch>
            <a:fillRect/>
          </a:stretch>
        </p:blipFill>
        <p:spPr>
          <a:xfrm>
            <a:off x="2411428" y="2236631"/>
            <a:ext cx="7880051" cy="3778250"/>
          </a:xfrm>
          <a:prstGeom prst="rect">
            <a:avLst/>
          </a:prstGeom>
        </p:spPr>
      </p:pic>
    </p:spTree>
    <p:extLst>
      <p:ext uri="{BB962C8B-B14F-4D97-AF65-F5344CB8AC3E}">
        <p14:creationId xmlns="" xmlns:p14="http://schemas.microsoft.com/office/powerpoint/2010/main" val="218580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b="1" u="sng" dirty="0" smtClean="0"/>
              <a:t>PRESUPUESTO Y CUENTA DE INVERSIÓN</a:t>
            </a:r>
            <a:endParaRPr lang="es-AR" sz="4000" b="1" u="sng" dirty="0"/>
          </a:p>
        </p:txBody>
      </p:sp>
      <p:sp>
        <p:nvSpPr>
          <p:cNvPr id="3" name="2 Marcador de contenido"/>
          <p:cNvSpPr>
            <a:spLocks noGrp="1"/>
          </p:cNvSpPr>
          <p:nvPr>
            <p:ph idx="1"/>
          </p:nvPr>
        </p:nvSpPr>
        <p:spPr>
          <a:xfrm>
            <a:off x="2589212" y="1985554"/>
            <a:ext cx="8915400" cy="3925668"/>
          </a:xfrm>
        </p:spPr>
        <p:txBody>
          <a:bodyPr/>
          <a:lstStyle/>
          <a:p>
            <a:endParaRPr lang="es-AR" dirty="0" smtClean="0"/>
          </a:p>
          <a:p>
            <a:endParaRPr lang="es-AR" dirty="0" smtClean="0"/>
          </a:p>
          <a:p>
            <a:endParaRPr lang="es-AR" dirty="0" smtClean="0"/>
          </a:p>
          <a:p>
            <a:endParaRPr lang="es-AR" dirty="0" smtClean="0"/>
          </a:p>
          <a:p>
            <a:endParaRPr lang="es-AR" dirty="0" smtClean="0"/>
          </a:p>
          <a:p>
            <a:endParaRPr lang="es-AR" dirty="0" smtClean="0"/>
          </a:p>
          <a:p>
            <a:r>
              <a:rPr lang="es-AR" sz="3200" dirty="0" smtClean="0"/>
              <a:t>ESLABONES DE UNA MISMA CADENA</a:t>
            </a:r>
          </a:p>
          <a:p>
            <a:endParaRPr lang="es-AR" dirty="0" smtClean="0"/>
          </a:p>
          <a:p>
            <a:endParaRPr lang="es-AR" dirty="0" smtClean="0"/>
          </a:p>
          <a:p>
            <a:endParaRPr lang="es-AR" dirty="0" smtClean="0"/>
          </a:p>
          <a:p>
            <a:endParaRPr lang="es-AR" dirty="0" smtClean="0"/>
          </a:p>
          <a:p>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56367" y="1054600"/>
            <a:ext cx="11360800" cy="978000"/>
          </a:xfrm>
          <a:prstGeom prst="rect">
            <a:avLst/>
          </a:prstGeom>
        </p:spPr>
        <p:txBody>
          <a:bodyPr spcFirstLastPara="1" wrap="square" lIns="121897" tIns="121897" rIns="121897" bIns="121897" anchor="b" anchorCtr="0">
            <a:noAutofit/>
          </a:bodyPr>
          <a:lstStyle/>
          <a:p>
            <a:r>
              <a:rPr lang="es" dirty="0"/>
              <a:t>PRESUPUESTO PÚBLICO - PERSPECTIVAS</a:t>
            </a:r>
            <a:endParaRPr dirty="0"/>
          </a:p>
          <a:p>
            <a:endParaRPr sz="2500" dirty="0"/>
          </a:p>
          <a:p>
            <a:r>
              <a:rPr lang="es" sz="2500" dirty="0"/>
              <a:t>(NATURALEZA JURÍDICA MIXTA YA QUE LO PREPARA Y EJECUTA LA ADMINISTRACIÓN ACTIVA Y LO APRUEBA Y LO CONTROLA EL PARLAMENTO)</a:t>
            </a:r>
            <a:endParaRPr sz="2500" dirty="0"/>
          </a:p>
        </p:txBody>
      </p:sp>
      <p:sp>
        <p:nvSpPr>
          <p:cNvPr id="71" name="Google Shape;71;p14"/>
          <p:cNvSpPr txBox="1">
            <a:spLocks noGrp="1"/>
          </p:cNvSpPr>
          <p:nvPr>
            <p:ph type="body" idx="1"/>
          </p:nvPr>
        </p:nvSpPr>
        <p:spPr>
          <a:xfrm>
            <a:off x="129400" y="2565467"/>
            <a:ext cx="11360800" cy="4133200"/>
          </a:xfrm>
          <a:prstGeom prst="rect">
            <a:avLst/>
          </a:prstGeom>
        </p:spPr>
        <p:txBody>
          <a:bodyPr spcFirstLastPara="1" wrap="square" lIns="121897" tIns="121897" rIns="121897" bIns="121897" anchor="t" anchorCtr="0">
            <a:noAutofit/>
          </a:bodyPr>
          <a:lstStyle/>
          <a:p>
            <a:pPr marL="0" indent="0">
              <a:spcAft>
                <a:spcPts val="2133"/>
              </a:spcAft>
              <a:buNone/>
            </a:pPr>
            <a:endParaRPr dirty="0"/>
          </a:p>
        </p:txBody>
      </p:sp>
      <p:grpSp>
        <p:nvGrpSpPr>
          <p:cNvPr id="2" name="Google Shape;72;p14"/>
          <p:cNvGrpSpPr/>
          <p:nvPr/>
        </p:nvGrpSpPr>
        <p:grpSpPr>
          <a:xfrm>
            <a:off x="2129548" y="1958433"/>
            <a:ext cx="3635048" cy="3396000"/>
            <a:chOff x="1293736" y="1258050"/>
            <a:chExt cx="2726286" cy="2547000"/>
          </a:xfrm>
        </p:grpSpPr>
        <p:sp>
          <p:nvSpPr>
            <p:cNvPr id="73" name="Google Shape;73;p14"/>
            <p:cNvSpPr/>
            <p:nvPr/>
          </p:nvSpPr>
          <p:spPr>
            <a:xfrm rot="2700000">
              <a:off x="2286374" y="1011412"/>
              <a:ext cx="561726" cy="3040276"/>
            </a:xfrm>
            <a:prstGeom prst="roundRect">
              <a:avLst>
                <a:gd name="adj" fmla="val 50000"/>
              </a:avLst>
            </a:prstGeom>
            <a:solidFill>
              <a:srgbClr val="3C78D8"/>
            </a:solidFill>
            <a:ln>
              <a:noFill/>
            </a:ln>
          </p:spPr>
          <p:txBody>
            <a:bodyPr spcFirstLastPara="1" wrap="square" lIns="91425" tIns="91425" rIns="91425" bIns="91425" anchor="ctr" anchorCtr="0">
              <a:noAutofit/>
            </a:bodyPr>
            <a:lstStyle/>
            <a:p>
              <a:endParaRPr dirty="0"/>
            </a:p>
          </p:txBody>
        </p:sp>
        <p:sp>
          <p:nvSpPr>
            <p:cNvPr id="74" name="Google Shape;74;p14"/>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s" sz="1600" b="1" dirty="0">
                  <a:solidFill>
                    <a:srgbClr val="0944A1"/>
                  </a:solidFill>
                  <a:latin typeface="Roboto"/>
                  <a:ea typeface="Roboto"/>
                  <a:cs typeface="Roboto"/>
                  <a:sym typeface="Roboto"/>
                </a:rPr>
                <a:t>2</a:t>
              </a:r>
              <a:endParaRPr sz="1600" b="1" dirty="0">
                <a:solidFill>
                  <a:srgbClr val="0944A1"/>
                </a:solidFill>
                <a:latin typeface="Roboto"/>
                <a:ea typeface="Roboto"/>
                <a:cs typeface="Roboto"/>
                <a:sym typeface="Roboto"/>
              </a:endParaRPr>
            </a:p>
          </p:txBody>
        </p:sp>
        <p:sp>
          <p:nvSpPr>
            <p:cNvPr id="75" name="Google Shape;75;p14"/>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a:lnSpc>
                  <a:spcPct val="115000"/>
                </a:lnSpc>
              </a:pPr>
              <a:r>
                <a:rPr lang="es" sz="3500" b="1" dirty="0">
                  <a:solidFill>
                    <a:srgbClr val="FFFFFF"/>
                  </a:solidFill>
                  <a:latin typeface="Roboto"/>
                  <a:ea typeface="Roboto"/>
                  <a:cs typeface="Roboto"/>
                  <a:sym typeface="Roboto"/>
                </a:rPr>
                <a:t>JURÍDICA</a:t>
              </a:r>
              <a:endParaRPr sz="2900" b="1" dirty="0">
                <a:solidFill>
                  <a:srgbClr val="FFFFFF"/>
                </a:solidFill>
                <a:latin typeface="Roboto"/>
                <a:ea typeface="Roboto"/>
                <a:cs typeface="Roboto"/>
                <a:sym typeface="Roboto"/>
              </a:endParaRPr>
            </a:p>
          </p:txBody>
        </p:sp>
        <p:sp>
          <p:nvSpPr>
            <p:cNvPr id="76" name="Google Shape;76;p14"/>
            <p:cNvSpPr txBox="1"/>
            <p:nvPr/>
          </p:nvSpPr>
          <p:spPr>
            <a:xfrm rot="-2700000">
              <a:off x="1959709" y="2476722"/>
              <a:ext cx="2203628" cy="507420"/>
            </a:xfrm>
            <a:prstGeom prst="rect">
              <a:avLst/>
            </a:prstGeom>
            <a:noFill/>
            <a:ln>
              <a:noFill/>
            </a:ln>
          </p:spPr>
          <p:txBody>
            <a:bodyPr spcFirstLastPara="1" wrap="square" lIns="91425" tIns="91425" rIns="91425" bIns="91425" anchor="t" anchorCtr="0">
              <a:noAutofit/>
            </a:bodyPr>
            <a:lstStyle/>
            <a:p>
              <a:pPr>
                <a:spcAft>
                  <a:spcPts val="2133"/>
                </a:spcAft>
              </a:pPr>
              <a:r>
                <a:rPr lang="es" sz="1100" b="1" dirty="0">
                  <a:latin typeface="Roboto"/>
                  <a:ea typeface="Roboto"/>
                  <a:cs typeface="Roboto"/>
                  <a:sym typeface="Roboto"/>
                </a:rPr>
                <a:t>SE CONVIERTE EN LEY CON CARACTERÍSTICAS ESPECIALES</a:t>
              </a:r>
              <a:endParaRPr sz="1100" b="1" dirty="0">
                <a:latin typeface="Roboto"/>
                <a:ea typeface="Roboto"/>
                <a:cs typeface="Roboto"/>
                <a:sym typeface="Roboto"/>
              </a:endParaRPr>
            </a:p>
          </p:txBody>
        </p:sp>
      </p:grpSp>
      <p:grpSp>
        <p:nvGrpSpPr>
          <p:cNvPr id="3" name="Google Shape;77;p14"/>
          <p:cNvGrpSpPr/>
          <p:nvPr/>
        </p:nvGrpSpPr>
        <p:grpSpPr>
          <a:xfrm>
            <a:off x="4110711" y="1958433"/>
            <a:ext cx="3635048" cy="3396000"/>
            <a:chOff x="3203958" y="1258050"/>
            <a:chExt cx="2726286" cy="2547000"/>
          </a:xfrm>
        </p:grpSpPr>
        <p:sp>
          <p:nvSpPr>
            <p:cNvPr id="78" name="Google Shape;78;p14"/>
            <p:cNvSpPr/>
            <p:nvPr/>
          </p:nvSpPr>
          <p:spPr>
            <a:xfrm rot="2700000">
              <a:off x="4196595" y="1011412"/>
              <a:ext cx="561726" cy="3040276"/>
            </a:xfrm>
            <a:prstGeom prst="roundRect">
              <a:avLst>
                <a:gd name="adj" fmla="val 50000"/>
              </a:avLst>
            </a:prstGeom>
            <a:solidFill>
              <a:srgbClr val="3D85C6"/>
            </a:solidFill>
            <a:ln>
              <a:noFill/>
            </a:ln>
          </p:spPr>
          <p:txBody>
            <a:bodyPr spcFirstLastPara="1" wrap="square" lIns="91425" tIns="91425" rIns="91425" bIns="91425" anchor="ctr" anchorCtr="0">
              <a:noAutofit/>
            </a:bodyPr>
            <a:lstStyle/>
            <a:p>
              <a:endParaRPr dirty="0"/>
            </a:p>
          </p:txBody>
        </p:sp>
        <p:sp>
          <p:nvSpPr>
            <p:cNvPr id="79" name="Google Shape;79;p14"/>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s" sz="1600" b="1" dirty="0">
                  <a:solidFill>
                    <a:srgbClr val="0D5DDF"/>
                  </a:solidFill>
                  <a:latin typeface="Roboto"/>
                  <a:ea typeface="Roboto"/>
                  <a:cs typeface="Roboto"/>
                  <a:sym typeface="Roboto"/>
                </a:rPr>
                <a:t>3</a:t>
              </a:r>
              <a:endParaRPr sz="1600" b="1" dirty="0">
                <a:solidFill>
                  <a:srgbClr val="0D5DDF"/>
                </a:solidFill>
                <a:latin typeface="Roboto"/>
                <a:ea typeface="Roboto"/>
                <a:cs typeface="Roboto"/>
                <a:sym typeface="Roboto"/>
              </a:endParaRPr>
            </a:p>
          </p:txBody>
        </p:sp>
        <p:sp>
          <p:nvSpPr>
            <p:cNvPr id="80" name="Google Shape;80;p14"/>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a:lnSpc>
                  <a:spcPct val="115000"/>
                </a:lnSpc>
              </a:pPr>
              <a:r>
                <a:rPr lang="es" sz="2700" b="1" dirty="0">
                  <a:solidFill>
                    <a:srgbClr val="FFFFFF"/>
                  </a:solidFill>
                  <a:latin typeface="Roboto"/>
                  <a:ea typeface="Roboto"/>
                  <a:cs typeface="Roboto"/>
                  <a:sym typeface="Roboto"/>
                </a:rPr>
                <a:t>ADMINISTRATIVA</a:t>
              </a:r>
              <a:endParaRPr sz="2100" b="1" dirty="0">
                <a:solidFill>
                  <a:srgbClr val="FFFFFF"/>
                </a:solidFill>
                <a:latin typeface="Roboto"/>
                <a:ea typeface="Roboto"/>
                <a:cs typeface="Roboto"/>
                <a:sym typeface="Roboto"/>
              </a:endParaRPr>
            </a:p>
          </p:txBody>
        </p:sp>
        <p:sp>
          <p:nvSpPr>
            <p:cNvPr id="81" name="Google Shape;81;p14"/>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a:spcAft>
                  <a:spcPts val="2133"/>
                </a:spcAft>
              </a:pPr>
              <a:r>
                <a:rPr lang="es" sz="1100" b="1" dirty="0">
                  <a:latin typeface="Roboto"/>
                  <a:ea typeface="Roboto"/>
                  <a:cs typeface="Roboto"/>
                  <a:sym typeface="Roboto"/>
                </a:rPr>
                <a:t>ES PREPARADO Y EJECUTADO POR LA ADMINISTRACIÓN ACTIVA</a:t>
              </a:r>
              <a:endParaRPr sz="1100" b="1" dirty="0">
                <a:latin typeface="Roboto"/>
                <a:ea typeface="Roboto"/>
                <a:cs typeface="Roboto"/>
                <a:sym typeface="Roboto"/>
              </a:endParaRPr>
            </a:p>
          </p:txBody>
        </p:sp>
      </p:grpSp>
      <p:grpSp>
        <p:nvGrpSpPr>
          <p:cNvPr id="4" name="Google Shape;82;p14"/>
          <p:cNvGrpSpPr/>
          <p:nvPr/>
        </p:nvGrpSpPr>
        <p:grpSpPr>
          <a:xfrm>
            <a:off x="6297469" y="1904333"/>
            <a:ext cx="3635048" cy="3396000"/>
            <a:chOff x="5123977" y="1258050"/>
            <a:chExt cx="2726286" cy="2547000"/>
          </a:xfrm>
        </p:grpSpPr>
        <p:sp>
          <p:nvSpPr>
            <p:cNvPr id="83" name="Google Shape;83;p14"/>
            <p:cNvSpPr/>
            <p:nvPr/>
          </p:nvSpPr>
          <p:spPr>
            <a:xfrm rot="2700000">
              <a:off x="6116614" y="1011412"/>
              <a:ext cx="561726" cy="3040276"/>
            </a:xfrm>
            <a:prstGeom prst="roundRect">
              <a:avLst>
                <a:gd name="adj" fmla="val 50000"/>
              </a:avLst>
            </a:prstGeom>
            <a:solidFill>
              <a:srgbClr val="9FC5E8"/>
            </a:solidFill>
            <a:ln>
              <a:noFill/>
            </a:ln>
          </p:spPr>
          <p:txBody>
            <a:bodyPr spcFirstLastPara="1" wrap="square" lIns="91425" tIns="91425" rIns="91425" bIns="91425" anchor="ctr" anchorCtr="0">
              <a:noAutofit/>
            </a:bodyPr>
            <a:lstStyle/>
            <a:p>
              <a:endParaRPr dirty="0"/>
            </a:p>
          </p:txBody>
        </p:sp>
        <p:sp>
          <p:nvSpPr>
            <p:cNvPr id="84" name="Google Shape;84;p14"/>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s" sz="1600" b="1" dirty="0">
                  <a:solidFill>
                    <a:srgbClr val="307BF3"/>
                  </a:solidFill>
                  <a:latin typeface="Roboto"/>
                  <a:ea typeface="Roboto"/>
                  <a:cs typeface="Roboto"/>
                  <a:sym typeface="Roboto"/>
                </a:rPr>
                <a:t>4</a:t>
              </a:r>
              <a:endParaRPr sz="1600" b="1" dirty="0">
                <a:solidFill>
                  <a:srgbClr val="307BF3"/>
                </a:solidFill>
                <a:latin typeface="Roboto"/>
                <a:ea typeface="Roboto"/>
                <a:cs typeface="Roboto"/>
                <a:sym typeface="Roboto"/>
              </a:endParaRPr>
            </a:p>
          </p:txBody>
        </p:sp>
        <p:sp>
          <p:nvSpPr>
            <p:cNvPr id="85" name="Google Shape;85;p14"/>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a:lnSpc>
                  <a:spcPct val="115000"/>
                </a:lnSpc>
              </a:pPr>
              <a:r>
                <a:rPr lang="es" sz="3500" b="1" dirty="0">
                  <a:solidFill>
                    <a:srgbClr val="FFFFFF"/>
                  </a:solidFill>
                  <a:latin typeface="Roboto"/>
                  <a:ea typeface="Roboto"/>
                  <a:cs typeface="Roboto"/>
                  <a:sym typeface="Roboto"/>
                </a:rPr>
                <a:t>FINANCIERA</a:t>
              </a:r>
              <a:endParaRPr sz="2900" b="1" dirty="0">
                <a:solidFill>
                  <a:srgbClr val="FFFFFF"/>
                </a:solidFill>
                <a:latin typeface="Roboto"/>
                <a:ea typeface="Roboto"/>
                <a:cs typeface="Roboto"/>
                <a:sym typeface="Roboto"/>
              </a:endParaRPr>
            </a:p>
          </p:txBody>
        </p:sp>
        <p:sp>
          <p:nvSpPr>
            <p:cNvPr id="86" name="Google Shape;86;p14"/>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a:spcAft>
                  <a:spcPts val="2133"/>
                </a:spcAft>
              </a:pPr>
              <a:r>
                <a:rPr lang="es" sz="1100" dirty="0">
                  <a:latin typeface="Roboto"/>
                  <a:ea typeface="Roboto"/>
                  <a:cs typeface="Roboto"/>
                  <a:sym typeface="Roboto"/>
                </a:rPr>
                <a:t>HERRAMIENTA ESCENCIALMENTE FINANCIERA YA QUE DETERMINA RECURSOS Y GASTOS</a:t>
              </a:r>
              <a:endParaRPr sz="1100" b="1" dirty="0">
                <a:latin typeface="Roboto"/>
                <a:ea typeface="Roboto"/>
                <a:cs typeface="Roboto"/>
                <a:sym typeface="Roboto"/>
              </a:endParaRPr>
            </a:p>
          </p:txBody>
        </p:sp>
      </p:grpSp>
      <p:grpSp>
        <p:nvGrpSpPr>
          <p:cNvPr id="5" name="Google Shape;87;p14"/>
          <p:cNvGrpSpPr/>
          <p:nvPr/>
        </p:nvGrpSpPr>
        <p:grpSpPr>
          <a:xfrm>
            <a:off x="8427503" y="1855000"/>
            <a:ext cx="3635048" cy="3396000"/>
            <a:chOff x="5123977" y="1258050"/>
            <a:chExt cx="2726286" cy="2547000"/>
          </a:xfrm>
        </p:grpSpPr>
        <p:sp>
          <p:nvSpPr>
            <p:cNvPr id="88" name="Google Shape;88;p14"/>
            <p:cNvSpPr/>
            <p:nvPr/>
          </p:nvSpPr>
          <p:spPr>
            <a:xfrm rot="2700000">
              <a:off x="6116614" y="1011412"/>
              <a:ext cx="561726" cy="3040276"/>
            </a:xfrm>
            <a:prstGeom prst="roundRect">
              <a:avLst>
                <a:gd name="adj" fmla="val 50000"/>
              </a:avLst>
            </a:prstGeom>
            <a:solidFill>
              <a:srgbClr val="CFE2F3"/>
            </a:solidFill>
            <a:ln>
              <a:noFill/>
            </a:ln>
          </p:spPr>
          <p:txBody>
            <a:bodyPr spcFirstLastPara="1" wrap="square" lIns="91425" tIns="91425" rIns="91425" bIns="91425" anchor="ctr" anchorCtr="0">
              <a:noAutofit/>
            </a:bodyPr>
            <a:lstStyle/>
            <a:p>
              <a:endParaRPr dirty="0"/>
            </a:p>
          </p:txBody>
        </p:sp>
        <p:sp>
          <p:nvSpPr>
            <p:cNvPr id="89" name="Google Shape;89;p14"/>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s" sz="1600" b="1" dirty="0">
                  <a:solidFill>
                    <a:srgbClr val="307BF3"/>
                  </a:solidFill>
                  <a:latin typeface="Roboto"/>
                  <a:ea typeface="Roboto"/>
                  <a:cs typeface="Roboto"/>
                  <a:sym typeface="Roboto"/>
                </a:rPr>
                <a:t>5</a:t>
              </a:r>
              <a:endParaRPr sz="1600" b="1" dirty="0">
                <a:solidFill>
                  <a:srgbClr val="307BF3"/>
                </a:solidFill>
                <a:latin typeface="Roboto"/>
                <a:ea typeface="Roboto"/>
                <a:cs typeface="Roboto"/>
                <a:sym typeface="Roboto"/>
              </a:endParaRPr>
            </a:p>
          </p:txBody>
        </p:sp>
        <p:sp>
          <p:nvSpPr>
            <p:cNvPr id="90" name="Google Shape;90;p14"/>
            <p:cNvSpPr txBox="1"/>
            <p:nvPr/>
          </p:nvSpPr>
          <p:spPr>
            <a:xfrm rot="-2700000">
              <a:off x="5346169" y="2239078"/>
              <a:ext cx="2341513" cy="393293"/>
            </a:xfrm>
            <a:prstGeom prst="rect">
              <a:avLst/>
            </a:prstGeom>
            <a:noFill/>
            <a:ln>
              <a:noFill/>
            </a:ln>
          </p:spPr>
          <p:txBody>
            <a:bodyPr spcFirstLastPara="1" wrap="square" lIns="91425" tIns="91425" rIns="91425" bIns="91425" anchor="ctr" anchorCtr="0">
              <a:noAutofit/>
            </a:bodyPr>
            <a:lstStyle/>
            <a:p>
              <a:pPr>
                <a:lnSpc>
                  <a:spcPct val="115000"/>
                </a:lnSpc>
              </a:pPr>
              <a:r>
                <a:rPr lang="es" sz="3300" b="1" dirty="0">
                  <a:solidFill>
                    <a:srgbClr val="FFFFFF"/>
                  </a:solidFill>
                  <a:latin typeface="Roboto"/>
                  <a:ea typeface="Roboto"/>
                  <a:cs typeface="Roboto"/>
                  <a:sym typeface="Roboto"/>
                </a:rPr>
                <a:t>LEGISLATIVA</a:t>
              </a:r>
              <a:endParaRPr sz="2800" b="1" dirty="0">
                <a:solidFill>
                  <a:srgbClr val="FFFFFF"/>
                </a:solidFill>
                <a:latin typeface="Roboto"/>
                <a:ea typeface="Roboto"/>
                <a:cs typeface="Roboto"/>
                <a:sym typeface="Roboto"/>
              </a:endParaRPr>
            </a:p>
          </p:txBody>
        </p:sp>
        <p:sp>
          <p:nvSpPr>
            <p:cNvPr id="91" name="Google Shape;91;p14"/>
            <p:cNvSpPr txBox="1"/>
            <p:nvPr/>
          </p:nvSpPr>
          <p:spPr>
            <a:xfrm rot="-2700000">
              <a:off x="5789949" y="2550697"/>
              <a:ext cx="2203628" cy="507420"/>
            </a:xfrm>
            <a:prstGeom prst="rect">
              <a:avLst/>
            </a:prstGeom>
            <a:noFill/>
            <a:ln>
              <a:noFill/>
            </a:ln>
          </p:spPr>
          <p:txBody>
            <a:bodyPr spcFirstLastPara="1" wrap="square" lIns="91425" tIns="91425" rIns="91425" bIns="91425" anchor="t" anchorCtr="0">
              <a:noAutofit/>
            </a:bodyPr>
            <a:lstStyle/>
            <a:p>
              <a:pPr>
                <a:spcAft>
                  <a:spcPts val="2133"/>
                </a:spcAft>
              </a:pPr>
              <a:r>
                <a:rPr lang="es" sz="1100" b="1" dirty="0">
                  <a:latin typeface="Roboto"/>
                  <a:ea typeface="Roboto"/>
                  <a:cs typeface="Roboto"/>
                  <a:sym typeface="Roboto"/>
                </a:rPr>
                <a:t>POR SER EL PODER LEGISALATIVO QUIEN CONVIERTE EL PROYECTO EN LEY Y REALIZA EL PRINCIPAL CONTROL</a:t>
              </a:r>
              <a:endParaRPr sz="1100" b="1" dirty="0">
                <a:latin typeface="Roboto"/>
                <a:ea typeface="Roboto"/>
                <a:cs typeface="Roboto"/>
                <a:sym typeface="Roboto"/>
              </a:endParaRPr>
            </a:p>
          </p:txBody>
        </p:sp>
      </p:grpSp>
      <p:grpSp>
        <p:nvGrpSpPr>
          <p:cNvPr id="6" name="Google Shape;92;p14"/>
          <p:cNvGrpSpPr/>
          <p:nvPr/>
        </p:nvGrpSpPr>
        <p:grpSpPr>
          <a:xfrm>
            <a:off x="-85952" y="1958433"/>
            <a:ext cx="3635048" cy="3396000"/>
            <a:chOff x="1293736" y="1258050"/>
            <a:chExt cx="2726286" cy="2547000"/>
          </a:xfrm>
        </p:grpSpPr>
        <p:sp>
          <p:nvSpPr>
            <p:cNvPr id="93" name="Google Shape;93;p14"/>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endParaRPr dirty="0"/>
            </a:p>
          </p:txBody>
        </p:sp>
        <p:sp>
          <p:nvSpPr>
            <p:cNvPr id="94" name="Google Shape;94;p14"/>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algn="ctr"/>
              <a:r>
                <a:rPr lang="es" sz="1600" b="1" dirty="0">
                  <a:solidFill>
                    <a:srgbClr val="0944A1"/>
                  </a:solidFill>
                  <a:latin typeface="Roboto"/>
                  <a:ea typeface="Roboto"/>
                  <a:cs typeface="Roboto"/>
                  <a:sym typeface="Roboto"/>
                </a:rPr>
                <a:t>1</a:t>
              </a:r>
              <a:endParaRPr sz="1600" b="1" dirty="0">
                <a:solidFill>
                  <a:srgbClr val="0944A1"/>
                </a:solidFill>
                <a:latin typeface="Roboto"/>
                <a:ea typeface="Roboto"/>
                <a:cs typeface="Roboto"/>
                <a:sym typeface="Roboto"/>
              </a:endParaRPr>
            </a:p>
          </p:txBody>
        </p:sp>
        <p:sp>
          <p:nvSpPr>
            <p:cNvPr id="95" name="Google Shape;95;p14"/>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a:lnSpc>
                  <a:spcPct val="115000"/>
                </a:lnSpc>
              </a:pPr>
              <a:r>
                <a:rPr lang="es" sz="3700" b="1" dirty="0">
                  <a:solidFill>
                    <a:srgbClr val="FFFFFF"/>
                  </a:solidFill>
                  <a:latin typeface="Roboto"/>
                  <a:ea typeface="Roboto"/>
                  <a:cs typeface="Roboto"/>
                  <a:sym typeface="Roboto"/>
                </a:rPr>
                <a:t>POLÍTICA</a:t>
              </a:r>
              <a:endParaRPr sz="3200" b="1" dirty="0">
                <a:solidFill>
                  <a:srgbClr val="FFFFFF"/>
                </a:solidFill>
                <a:latin typeface="Roboto"/>
                <a:ea typeface="Roboto"/>
                <a:cs typeface="Roboto"/>
                <a:sym typeface="Roboto"/>
              </a:endParaRPr>
            </a:p>
          </p:txBody>
        </p:sp>
        <p:sp>
          <p:nvSpPr>
            <p:cNvPr id="96" name="Google Shape;96;p14"/>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a:spcAft>
                  <a:spcPts val="2133"/>
                </a:spcAft>
              </a:pPr>
              <a:r>
                <a:rPr lang="es" sz="1100" dirty="0">
                  <a:latin typeface="Roboto"/>
                  <a:ea typeface="Roboto"/>
                  <a:cs typeface="Roboto"/>
                  <a:sym typeface="Roboto"/>
                </a:rPr>
                <a:t>EXPRESA LOS PLANES DEL PARTIDO GOBERNANTE </a:t>
              </a:r>
              <a:endParaRPr sz="1100" b="1" dirty="0">
                <a:latin typeface="Roboto"/>
                <a:ea typeface="Roboto"/>
                <a:cs typeface="Roboto"/>
                <a:sym typeface="Roboto"/>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11500" y="190767"/>
            <a:ext cx="11360800" cy="978000"/>
          </a:xfrm>
          <a:prstGeom prst="rect">
            <a:avLst/>
          </a:prstGeom>
          <a:solidFill>
            <a:srgbClr val="9FC5E8"/>
          </a:solidFill>
          <a:ln w="38100" cap="flat" cmpd="sng">
            <a:solidFill>
              <a:srgbClr val="000000"/>
            </a:solidFill>
            <a:prstDash val="solid"/>
            <a:round/>
            <a:headEnd type="none" w="sm" len="sm"/>
            <a:tailEnd type="none" w="sm" len="sm"/>
          </a:ln>
        </p:spPr>
        <p:txBody>
          <a:bodyPr spcFirstLastPara="1" wrap="square" lIns="121897" tIns="121897" rIns="121897" bIns="121897" anchor="b" anchorCtr="0">
            <a:noAutofit/>
          </a:bodyPr>
          <a:lstStyle/>
          <a:p>
            <a:r>
              <a:rPr lang="es" dirty="0"/>
              <a:t>SISTEMA PRESUPUESTARIO - ETAPAS </a:t>
            </a:r>
            <a:endParaRPr dirty="0"/>
          </a:p>
        </p:txBody>
      </p:sp>
      <p:sp>
        <p:nvSpPr>
          <p:cNvPr id="116" name="Google Shape;116;p17"/>
          <p:cNvSpPr txBox="1">
            <a:spLocks noGrp="1"/>
          </p:cNvSpPr>
          <p:nvPr>
            <p:ph type="body" idx="1"/>
          </p:nvPr>
        </p:nvSpPr>
        <p:spPr>
          <a:xfrm>
            <a:off x="415600" y="1958433"/>
            <a:ext cx="11360800" cy="4133200"/>
          </a:xfrm>
          <a:prstGeom prst="rect">
            <a:avLst/>
          </a:prstGeom>
        </p:spPr>
        <p:txBody>
          <a:bodyPr spcFirstLastPara="1" wrap="square" lIns="121897" tIns="121897" rIns="121897" bIns="121897" anchor="t" anchorCtr="0">
            <a:noAutofit/>
          </a:bodyPr>
          <a:lstStyle/>
          <a:p>
            <a:pPr marL="0" indent="0">
              <a:spcAft>
                <a:spcPts val="2133"/>
              </a:spcAft>
              <a:buNone/>
            </a:pPr>
            <a:endParaRPr dirty="0"/>
          </a:p>
        </p:txBody>
      </p:sp>
      <p:grpSp>
        <p:nvGrpSpPr>
          <p:cNvPr id="2" name="Google Shape;117;p17"/>
          <p:cNvGrpSpPr/>
          <p:nvPr/>
        </p:nvGrpSpPr>
        <p:grpSpPr>
          <a:xfrm>
            <a:off x="226965" y="1586711"/>
            <a:ext cx="2624239" cy="4290181"/>
            <a:chOff x="-69200" y="1189989"/>
            <a:chExt cx="2283800" cy="3217636"/>
          </a:xfrm>
        </p:grpSpPr>
        <p:sp>
          <p:nvSpPr>
            <p:cNvPr id="118" name="Google Shape;118;p17"/>
            <p:cNvSpPr/>
            <p:nvPr/>
          </p:nvSpPr>
          <p:spPr>
            <a:xfrm>
              <a:off x="0" y="1189989"/>
              <a:ext cx="22146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algn="ctr"/>
              <a:r>
                <a:rPr lang="es" dirty="0">
                  <a:solidFill>
                    <a:srgbClr val="FFFFFF"/>
                  </a:solidFill>
                  <a:latin typeface="Roboto"/>
                  <a:ea typeface="Roboto"/>
                  <a:cs typeface="Roboto"/>
                  <a:sym typeface="Roboto"/>
                </a:rPr>
                <a:t>FORMULACIÓN</a:t>
              </a:r>
              <a:endParaRPr dirty="0">
                <a:solidFill>
                  <a:srgbClr val="FFFFFF"/>
                </a:solidFill>
                <a:latin typeface="Roboto"/>
                <a:ea typeface="Roboto"/>
                <a:cs typeface="Roboto"/>
                <a:sym typeface="Roboto"/>
              </a:endParaRPr>
            </a:p>
          </p:txBody>
        </p:sp>
        <p:sp>
          <p:nvSpPr>
            <p:cNvPr id="119" name="Google Shape;119;p17"/>
            <p:cNvSpPr txBox="1"/>
            <p:nvPr/>
          </p:nvSpPr>
          <p:spPr>
            <a:xfrm>
              <a:off x="-69200" y="2057125"/>
              <a:ext cx="2064000" cy="2350500"/>
            </a:xfrm>
            <a:prstGeom prst="rect">
              <a:avLst/>
            </a:prstGeom>
            <a:noFill/>
            <a:ln>
              <a:noFill/>
            </a:ln>
          </p:spPr>
          <p:txBody>
            <a:bodyPr spcFirstLastPara="1" wrap="square" lIns="91425" tIns="91425" rIns="91425" bIns="91425" anchor="t" anchorCtr="0">
              <a:noAutofit/>
            </a:bodyPr>
            <a:lstStyle/>
            <a:p>
              <a:pPr>
                <a:lnSpc>
                  <a:spcPct val="115000"/>
                </a:lnSpc>
              </a:pPr>
              <a:endParaRPr sz="1500" dirty="0">
                <a:latin typeface="Roboto"/>
                <a:ea typeface="Roboto"/>
                <a:cs typeface="Roboto"/>
                <a:sym typeface="Roboto"/>
              </a:endParaRPr>
            </a:p>
            <a:p>
              <a:pPr>
                <a:lnSpc>
                  <a:spcPct val="115000"/>
                </a:lnSpc>
              </a:pPr>
              <a:endParaRPr sz="1500" dirty="0">
                <a:latin typeface="Roboto"/>
                <a:ea typeface="Roboto"/>
                <a:cs typeface="Roboto"/>
                <a:sym typeface="Roboto"/>
              </a:endParaRPr>
            </a:p>
            <a:p>
              <a:pPr marL="609585" indent="-397923">
                <a:lnSpc>
                  <a:spcPct val="115000"/>
                </a:lnSpc>
                <a:buSzPts val="1100"/>
                <a:buFont typeface="Roboto"/>
                <a:buChar char="➢"/>
              </a:pPr>
              <a:r>
                <a:rPr lang="es" sz="1500" dirty="0">
                  <a:highlight>
                    <a:srgbClr val="BF9000"/>
                  </a:highlight>
                  <a:latin typeface="Roboto"/>
                  <a:ea typeface="Roboto"/>
                  <a:cs typeface="Roboto"/>
                  <a:sym typeface="Roboto"/>
                </a:rPr>
                <a:t>PLAN DE GOBIERNO</a:t>
              </a:r>
              <a:endParaRPr sz="1500" dirty="0">
                <a:highlight>
                  <a:srgbClr val="BF9000"/>
                </a:highlight>
                <a:latin typeface="Roboto"/>
                <a:ea typeface="Roboto"/>
                <a:cs typeface="Roboto"/>
                <a:sym typeface="Roboto"/>
              </a:endParaRPr>
            </a:p>
            <a:p>
              <a:pPr marL="609585">
                <a:lnSpc>
                  <a:spcPct val="115000"/>
                </a:lnSpc>
              </a:pPr>
              <a:endParaRPr sz="1500" dirty="0">
                <a:highlight>
                  <a:srgbClr val="BF90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BF9000"/>
                  </a:highlight>
                  <a:latin typeface="Roboto"/>
                  <a:ea typeface="Roboto"/>
                  <a:cs typeface="Roboto"/>
                  <a:sym typeface="Roboto"/>
                </a:rPr>
                <a:t>ESTRUCTURA</a:t>
              </a:r>
              <a:endParaRPr sz="1500" dirty="0">
                <a:highlight>
                  <a:srgbClr val="BF9000"/>
                </a:highlight>
                <a:latin typeface="Roboto"/>
                <a:ea typeface="Roboto"/>
                <a:cs typeface="Roboto"/>
                <a:sym typeface="Roboto"/>
              </a:endParaRPr>
            </a:p>
            <a:p>
              <a:pPr marL="609585">
                <a:lnSpc>
                  <a:spcPct val="115000"/>
                </a:lnSpc>
              </a:pPr>
              <a:endParaRPr sz="1500" dirty="0">
                <a:highlight>
                  <a:srgbClr val="BF9000"/>
                </a:highlight>
                <a:latin typeface="Roboto"/>
                <a:ea typeface="Roboto"/>
                <a:cs typeface="Roboto"/>
                <a:sym typeface="Roboto"/>
              </a:endParaRPr>
            </a:p>
            <a:p>
              <a:pPr marL="609585">
                <a:lnSpc>
                  <a:spcPct val="115000"/>
                </a:lnSpc>
              </a:pPr>
              <a:endParaRPr sz="1500" dirty="0">
                <a:highlight>
                  <a:srgbClr val="BF90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BF9000"/>
                  </a:highlight>
                  <a:latin typeface="Roboto"/>
                  <a:ea typeface="Roboto"/>
                  <a:cs typeface="Roboto"/>
                  <a:sym typeface="Roboto"/>
                </a:rPr>
                <a:t>OBJETIVOS Y METAS</a:t>
              </a:r>
              <a:endParaRPr sz="1500" dirty="0">
                <a:highlight>
                  <a:srgbClr val="BF9000"/>
                </a:highlight>
                <a:latin typeface="Roboto"/>
                <a:ea typeface="Roboto"/>
                <a:cs typeface="Roboto"/>
                <a:sym typeface="Roboto"/>
              </a:endParaRPr>
            </a:p>
            <a:p>
              <a:pPr marL="609585">
                <a:lnSpc>
                  <a:spcPct val="115000"/>
                </a:lnSpc>
              </a:pPr>
              <a:endParaRPr sz="1500" dirty="0">
                <a:highlight>
                  <a:srgbClr val="BF9000"/>
                </a:highlight>
                <a:latin typeface="Roboto"/>
                <a:ea typeface="Roboto"/>
                <a:cs typeface="Roboto"/>
                <a:sym typeface="Roboto"/>
              </a:endParaRPr>
            </a:p>
            <a:p>
              <a:pPr marL="609585">
                <a:lnSpc>
                  <a:spcPct val="115000"/>
                </a:lnSpc>
              </a:pPr>
              <a:endParaRPr sz="1500" dirty="0">
                <a:highlight>
                  <a:srgbClr val="BF90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BF9000"/>
                  </a:highlight>
                  <a:latin typeface="Roboto"/>
                  <a:ea typeface="Roboto"/>
                  <a:cs typeface="Roboto"/>
                  <a:sym typeface="Roboto"/>
                </a:rPr>
                <a:t>PRESENTACIÓN AL PL antes del 31/08</a:t>
              </a:r>
              <a:endParaRPr sz="1500" dirty="0">
                <a:highlight>
                  <a:srgbClr val="BF9000"/>
                </a:highlight>
                <a:latin typeface="Roboto"/>
                <a:ea typeface="Roboto"/>
                <a:cs typeface="Roboto"/>
                <a:sym typeface="Roboto"/>
              </a:endParaRPr>
            </a:p>
          </p:txBody>
        </p:sp>
      </p:grpSp>
      <p:grpSp>
        <p:nvGrpSpPr>
          <p:cNvPr id="3" name="Google Shape;120;p17"/>
          <p:cNvGrpSpPr/>
          <p:nvPr/>
        </p:nvGrpSpPr>
        <p:grpSpPr>
          <a:xfrm>
            <a:off x="2488471" y="1586367"/>
            <a:ext cx="2754488" cy="4442867"/>
            <a:chOff x="1838317" y="1189775"/>
            <a:chExt cx="2064008" cy="3332150"/>
          </a:xfrm>
        </p:grpSpPr>
        <p:sp>
          <p:nvSpPr>
            <p:cNvPr id="121" name="Google Shape;121;p17"/>
            <p:cNvSpPr/>
            <p:nvPr/>
          </p:nvSpPr>
          <p:spPr>
            <a:xfrm>
              <a:off x="1838325" y="1189775"/>
              <a:ext cx="2064000" cy="669000"/>
            </a:xfrm>
            <a:prstGeom prst="chevron">
              <a:avLst>
                <a:gd name="adj" fmla="val 50000"/>
              </a:avLst>
            </a:prstGeom>
            <a:solidFill>
              <a:srgbClr val="A72A1E"/>
            </a:solidFill>
            <a:ln>
              <a:noFill/>
            </a:ln>
          </p:spPr>
          <p:txBody>
            <a:bodyPr spcFirstLastPara="1" wrap="square" lIns="91425" tIns="91425" rIns="91425" bIns="91425" anchor="ctr" anchorCtr="0">
              <a:noAutofit/>
            </a:bodyPr>
            <a:lstStyle/>
            <a:p>
              <a:pPr algn="ctr"/>
              <a:r>
                <a:rPr lang="es" dirty="0">
                  <a:solidFill>
                    <a:srgbClr val="FFFFFF"/>
                  </a:solidFill>
                  <a:latin typeface="Roboto"/>
                  <a:ea typeface="Roboto"/>
                  <a:cs typeface="Roboto"/>
                  <a:sym typeface="Roboto"/>
                </a:rPr>
                <a:t>DEBATE LEGISLATIVO</a:t>
              </a:r>
              <a:endParaRPr dirty="0">
                <a:solidFill>
                  <a:srgbClr val="FFFFFF"/>
                </a:solidFill>
                <a:latin typeface="Roboto"/>
                <a:ea typeface="Roboto"/>
                <a:cs typeface="Roboto"/>
                <a:sym typeface="Roboto"/>
              </a:endParaRPr>
            </a:p>
          </p:txBody>
        </p:sp>
        <p:sp>
          <p:nvSpPr>
            <p:cNvPr id="122" name="Google Shape;122;p17"/>
            <p:cNvSpPr txBox="1"/>
            <p:nvPr/>
          </p:nvSpPr>
          <p:spPr>
            <a:xfrm>
              <a:off x="1838317" y="2057125"/>
              <a:ext cx="2064000" cy="2464800"/>
            </a:xfrm>
            <a:prstGeom prst="rect">
              <a:avLst/>
            </a:prstGeom>
            <a:noFill/>
            <a:ln>
              <a:noFill/>
            </a:ln>
          </p:spPr>
          <p:txBody>
            <a:bodyPr spcFirstLastPara="1" wrap="square" lIns="91425" tIns="91425" rIns="91425" bIns="91425" anchor="t" anchorCtr="0">
              <a:noAutofit/>
            </a:bodyPr>
            <a:lstStyle/>
            <a:p>
              <a:pPr>
                <a:lnSpc>
                  <a:spcPct val="115000"/>
                </a:lnSpc>
              </a:pPr>
              <a:endParaRPr sz="1500" dirty="0">
                <a:latin typeface="Roboto"/>
                <a:ea typeface="Roboto"/>
                <a:cs typeface="Roboto"/>
                <a:sym typeface="Roboto"/>
              </a:endParaRPr>
            </a:p>
            <a:p>
              <a:pPr marL="609585" indent="-397923">
                <a:lnSpc>
                  <a:spcPct val="115000"/>
                </a:lnSpc>
                <a:buSzPts val="1100"/>
                <a:buFont typeface="Roboto"/>
                <a:buChar char="➢"/>
              </a:pPr>
              <a:r>
                <a:rPr lang="es" sz="1500" dirty="0">
                  <a:highlight>
                    <a:srgbClr val="FFFF00"/>
                  </a:highlight>
                  <a:latin typeface="Roboto"/>
                  <a:ea typeface="Roboto"/>
                  <a:cs typeface="Roboto"/>
                  <a:sym typeface="Roboto"/>
                </a:rPr>
                <a:t>PREVALENCIA DE LA POLÍTICA</a:t>
              </a:r>
              <a:endParaRPr sz="1500" dirty="0">
                <a:highlight>
                  <a:srgbClr val="FFFF00"/>
                </a:highlight>
                <a:latin typeface="Roboto"/>
                <a:ea typeface="Roboto"/>
                <a:cs typeface="Roboto"/>
                <a:sym typeface="Roboto"/>
              </a:endParaRPr>
            </a:p>
            <a:p>
              <a:pPr marL="609585">
                <a:lnSpc>
                  <a:spcPct val="115000"/>
                </a:lnSpc>
              </a:pPr>
              <a:endParaRPr sz="1500" dirty="0">
                <a:highlight>
                  <a:srgbClr val="FF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FFFF00"/>
                  </a:highlight>
                  <a:latin typeface="Roboto"/>
                  <a:ea typeface="Roboto"/>
                  <a:cs typeface="Roboto"/>
                  <a:sym typeface="Roboto"/>
                </a:rPr>
                <a:t>APRUEBA - TRASFORMA EN LEY</a:t>
              </a:r>
              <a:endParaRPr sz="1500" dirty="0">
                <a:highlight>
                  <a:srgbClr val="FFFF00"/>
                </a:highlight>
                <a:latin typeface="Roboto"/>
                <a:ea typeface="Roboto"/>
                <a:cs typeface="Roboto"/>
                <a:sym typeface="Roboto"/>
              </a:endParaRPr>
            </a:p>
            <a:p>
              <a:pPr marL="609585">
                <a:lnSpc>
                  <a:spcPct val="115000"/>
                </a:lnSpc>
              </a:pPr>
              <a:endParaRPr sz="1500" dirty="0">
                <a:highlight>
                  <a:srgbClr val="FF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FFFF00"/>
                  </a:highlight>
                  <a:latin typeface="Roboto"/>
                  <a:ea typeface="Roboto"/>
                  <a:cs typeface="Roboto"/>
                  <a:sym typeface="Roboto"/>
                </a:rPr>
                <a:t>MÁXIMAS AUTORIZACIONES</a:t>
              </a:r>
              <a:endParaRPr sz="1500" dirty="0">
                <a:highlight>
                  <a:srgbClr val="FFFF00"/>
                </a:highlight>
                <a:latin typeface="Roboto"/>
                <a:ea typeface="Roboto"/>
                <a:cs typeface="Roboto"/>
                <a:sym typeface="Roboto"/>
              </a:endParaRPr>
            </a:p>
            <a:p>
              <a:pPr marL="609585">
                <a:lnSpc>
                  <a:spcPct val="115000"/>
                </a:lnSpc>
              </a:pPr>
              <a:endParaRPr sz="1500" dirty="0">
                <a:highlight>
                  <a:srgbClr val="FF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FFFF00"/>
                  </a:highlight>
                  <a:latin typeface="Roboto"/>
                  <a:ea typeface="Roboto"/>
                  <a:cs typeface="Roboto"/>
                  <a:sym typeface="Roboto"/>
                </a:rPr>
                <a:t>NO APRUEBA - RECONDUCIDO</a:t>
              </a:r>
              <a:endParaRPr sz="1500" dirty="0">
                <a:highlight>
                  <a:srgbClr val="FFFF00"/>
                </a:highlight>
                <a:latin typeface="Roboto"/>
                <a:ea typeface="Roboto"/>
                <a:cs typeface="Roboto"/>
                <a:sym typeface="Roboto"/>
              </a:endParaRPr>
            </a:p>
          </p:txBody>
        </p:sp>
      </p:grpSp>
      <p:grpSp>
        <p:nvGrpSpPr>
          <p:cNvPr id="4" name="Google Shape;123;p17"/>
          <p:cNvGrpSpPr/>
          <p:nvPr/>
        </p:nvGrpSpPr>
        <p:grpSpPr>
          <a:xfrm>
            <a:off x="4862579" y="1586367"/>
            <a:ext cx="2458651" cy="4290533"/>
            <a:chOff x="3516750" y="1189775"/>
            <a:chExt cx="2064011" cy="3217900"/>
          </a:xfrm>
        </p:grpSpPr>
        <p:sp>
          <p:nvSpPr>
            <p:cNvPr id="124" name="Google Shape;124;p17"/>
            <p:cNvSpPr/>
            <p:nvPr/>
          </p:nvSpPr>
          <p:spPr>
            <a:xfrm>
              <a:off x="3516750" y="1189775"/>
              <a:ext cx="20640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algn="ctr"/>
              <a:r>
                <a:rPr lang="es" dirty="0">
                  <a:solidFill>
                    <a:srgbClr val="FFFFFF"/>
                  </a:solidFill>
                  <a:latin typeface="Roboto"/>
                  <a:ea typeface="Roboto"/>
                  <a:cs typeface="Roboto"/>
                  <a:sym typeface="Roboto"/>
                </a:rPr>
                <a:t>EJECUCIÓN</a:t>
              </a:r>
              <a:endParaRPr dirty="0">
                <a:solidFill>
                  <a:srgbClr val="FFFFFF"/>
                </a:solidFill>
                <a:latin typeface="Roboto"/>
                <a:ea typeface="Roboto"/>
                <a:cs typeface="Roboto"/>
                <a:sym typeface="Roboto"/>
              </a:endParaRPr>
            </a:p>
          </p:txBody>
        </p:sp>
        <p:sp>
          <p:nvSpPr>
            <p:cNvPr id="125" name="Google Shape;125;p17"/>
            <p:cNvSpPr txBox="1"/>
            <p:nvPr/>
          </p:nvSpPr>
          <p:spPr>
            <a:xfrm>
              <a:off x="3621161" y="2057175"/>
              <a:ext cx="1959600" cy="2350500"/>
            </a:xfrm>
            <a:prstGeom prst="rect">
              <a:avLst/>
            </a:prstGeom>
            <a:noFill/>
            <a:ln>
              <a:noFill/>
            </a:ln>
          </p:spPr>
          <p:txBody>
            <a:bodyPr spcFirstLastPara="1" wrap="square" lIns="91425" tIns="91425" rIns="91425" bIns="91425" anchor="t" anchorCtr="0">
              <a:noAutofit/>
            </a:bodyPr>
            <a:lstStyle/>
            <a:p>
              <a:pPr>
                <a:lnSpc>
                  <a:spcPct val="115000"/>
                </a:lnSpc>
              </a:pPr>
              <a:endParaRPr sz="1500" dirty="0">
                <a:latin typeface="Roboto"/>
                <a:ea typeface="Roboto"/>
                <a:cs typeface="Roboto"/>
                <a:sym typeface="Roboto"/>
              </a:endParaRPr>
            </a:p>
            <a:p>
              <a:pPr marL="609585" indent="-397923">
                <a:lnSpc>
                  <a:spcPct val="115000"/>
                </a:lnSpc>
                <a:buSzPts val="1100"/>
                <a:buFont typeface="Roboto"/>
                <a:buChar char="➢"/>
              </a:pPr>
              <a:r>
                <a:rPr lang="es" sz="1500" dirty="0">
                  <a:highlight>
                    <a:srgbClr val="00FF00"/>
                  </a:highlight>
                  <a:latin typeface="Roboto"/>
                  <a:ea typeface="Roboto"/>
                  <a:cs typeface="Roboto"/>
                  <a:sym typeface="Roboto"/>
                </a:rPr>
                <a:t>FUNCIÓN DE GESTIÓN</a:t>
              </a:r>
              <a:endParaRPr sz="1500" dirty="0">
                <a:highlight>
                  <a:srgbClr val="00FF00"/>
                </a:highlight>
                <a:latin typeface="Roboto"/>
                <a:ea typeface="Roboto"/>
                <a:cs typeface="Roboto"/>
                <a:sym typeface="Roboto"/>
              </a:endParaRPr>
            </a:p>
            <a:p>
              <a:pPr marL="609585">
                <a:lnSpc>
                  <a:spcPct val="115000"/>
                </a:lnSpc>
              </a:pPr>
              <a:endParaRPr sz="1500" dirty="0">
                <a:highlight>
                  <a:srgbClr val="00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00FF00"/>
                  </a:highlight>
                  <a:latin typeface="Roboto"/>
                  <a:ea typeface="Roboto"/>
                  <a:cs typeface="Roboto"/>
                  <a:sym typeface="Roboto"/>
                </a:rPr>
                <a:t>POLÍTICAS PÚBLICAS</a:t>
              </a:r>
              <a:endParaRPr sz="1500" dirty="0">
                <a:highlight>
                  <a:srgbClr val="00FF00"/>
                </a:highlight>
                <a:latin typeface="Roboto"/>
                <a:ea typeface="Roboto"/>
                <a:cs typeface="Roboto"/>
                <a:sym typeface="Roboto"/>
              </a:endParaRPr>
            </a:p>
            <a:p>
              <a:pPr marL="609585">
                <a:lnSpc>
                  <a:spcPct val="115000"/>
                </a:lnSpc>
              </a:pPr>
              <a:endParaRPr sz="1500" dirty="0">
                <a:highlight>
                  <a:srgbClr val="00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00FF00"/>
                  </a:highlight>
                  <a:latin typeface="Roboto"/>
                  <a:ea typeface="Roboto"/>
                  <a:cs typeface="Roboto"/>
                  <a:sym typeface="Roboto"/>
                </a:rPr>
                <a:t>RECAUDA</a:t>
              </a:r>
              <a:endParaRPr sz="1500" dirty="0">
                <a:highlight>
                  <a:srgbClr val="00FF00"/>
                </a:highlight>
                <a:latin typeface="Roboto"/>
                <a:ea typeface="Roboto"/>
                <a:cs typeface="Roboto"/>
                <a:sym typeface="Roboto"/>
              </a:endParaRPr>
            </a:p>
            <a:p>
              <a:pPr marL="609585">
                <a:lnSpc>
                  <a:spcPct val="115000"/>
                </a:lnSpc>
              </a:pPr>
              <a:endParaRPr sz="1500" dirty="0">
                <a:highlight>
                  <a:srgbClr val="00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00FF00"/>
                  </a:highlight>
                  <a:latin typeface="Roboto"/>
                  <a:ea typeface="Roboto"/>
                  <a:cs typeface="Roboto"/>
                  <a:sym typeface="Roboto"/>
                </a:rPr>
                <a:t>GASTA</a:t>
              </a:r>
              <a:endParaRPr sz="1500" dirty="0">
                <a:highlight>
                  <a:srgbClr val="00FF00"/>
                </a:highlight>
                <a:latin typeface="Roboto"/>
                <a:ea typeface="Roboto"/>
                <a:cs typeface="Roboto"/>
                <a:sym typeface="Roboto"/>
              </a:endParaRPr>
            </a:p>
            <a:p>
              <a:pPr marL="609585">
                <a:lnSpc>
                  <a:spcPct val="115000"/>
                </a:lnSpc>
              </a:pPr>
              <a:endParaRPr sz="1500" dirty="0">
                <a:highlight>
                  <a:srgbClr val="00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00FF00"/>
                  </a:highlight>
                  <a:latin typeface="Roboto"/>
                  <a:ea typeface="Roboto"/>
                  <a:cs typeface="Roboto"/>
                  <a:sym typeface="Roboto"/>
                </a:rPr>
                <a:t>INVIERTE</a:t>
              </a:r>
              <a:endParaRPr sz="1500" dirty="0">
                <a:highlight>
                  <a:srgbClr val="00FF00"/>
                </a:highlight>
                <a:latin typeface="Roboto"/>
                <a:ea typeface="Roboto"/>
                <a:cs typeface="Roboto"/>
                <a:sym typeface="Roboto"/>
              </a:endParaRPr>
            </a:p>
            <a:p>
              <a:pPr marL="609585">
                <a:lnSpc>
                  <a:spcPct val="115000"/>
                </a:lnSpc>
              </a:pPr>
              <a:endParaRPr sz="1500" dirty="0">
                <a:highlight>
                  <a:srgbClr val="00FF00"/>
                </a:highlight>
                <a:latin typeface="Roboto"/>
                <a:ea typeface="Roboto"/>
                <a:cs typeface="Roboto"/>
                <a:sym typeface="Roboto"/>
              </a:endParaRPr>
            </a:p>
            <a:p>
              <a:pPr marL="609585" indent="-397923">
                <a:lnSpc>
                  <a:spcPct val="115000"/>
                </a:lnSpc>
                <a:buSzPts val="1100"/>
                <a:buFont typeface="Roboto"/>
                <a:buChar char="➢"/>
              </a:pPr>
              <a:r>
                <a:rPr lang="es" sz="1500" dirty="0">
                  <a:highlight>
                    <a:srgbClr val="00FF00"/>
                  </a:highlight>
                  <a:latin typeface="Roboto"/>
                  <a:ea typeface="Roboto"/>
                  <a:cs typeface="Roboto"/>
                  <a:sym typeface="Roboto"/>
                </a:rPr>
                <a:t>LOGRO DE OBJETIVOS</a:t>
              </a:r>
              <a:endParaRPr sz="1500" dirty="0">
                <a:highlight>
                  <a:srgbClr val="00FF00"/>
                </a:highlight>
                <a:latin typeface="Roboto"/>
                <a:ea typeface="Roboto"/>
                <a:cs typeface="Roboto"/>
                <a:sym typeface="Roboto"/>
              </a:endParaRPr>
            </a:p>
            <a:p>
              <a:pPr>
                <a:lnSpc>
                  <a:spcPct val="115000"/>
                </a:lnSpc>
              </a:pPr>
              <a:endParaRPr sz="1500" dirty="0">
                <a:highlight>
                  <a:srgbClr val="00FF00"/>
                </a:highlight>
                <a:latin typeface="Roboto"/>
                <a:ea typeface="Roboto"/>
                <a:cs typeface="Roboto"/>
                <a:sym typeface="Roboto"/>
              </a:endParaRPr>
            </a:p>
            <a:p>
              <a:pPr>
                <a:lnSpc>
                  <a:spcPct val="115000"/>
                </a:lnSpc>
              </a:pPr>
              <a:endParaRPr sz="1500" dirty="0">
                <a:highlight>
                  <a:srgbClr val="00FF00"/>
                </a:highlight>
                <a:latin typeface="Roboto"/>
                <a:ea typeface="Roboto"/>
                <a:cs typeface="Roboto"/>
                <a:sym typeface="Roboto"/>
              </a:endParaRPr>
            </a:p>
          </p:txBody>
        </p:sp>
      </p:grpSp>
      <p:grpSp>
        <p:nvGrpSpPr>
          <p:cNvPr id="5" name="Google Shape;126;p17"/>
          <p:cNvGrpSpPr/>
          <p:nvPr/>
        </p:nvGrpSpPr>
        <p:grpSpPr>
          <a:xfrm>
            <a:off x="9330299" y="1586367"/>
            <a:ext cx="2806765" cy="4290400"/>
            <a:chOff x="6874025" y="1189775"/>
            <a:chExt cx="2064000" cy="3217800"/>
          </a:xfrm>
        </p:grpSpPr>
        <p:sp>
          <p:nvSpPr>
            <p:cNvPr id="127" name="Google Shape;127;p17"/>
            <p:cNvSpPr/>
            <p:nvPr/>
          </p:nvSpPr>
          <p:spPr>
            <a:xfrm>
              <a:off x="6874025" y="1189775"/>
              <a:ext cx="20640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algn="ctr"/>
              <a:r>
                <a:rPr lang="es" dirty="0">
                  <a:solidFill>
                    <a:srgbClr val="FFFFFF"/>
                  </a:solidFill>
                  <a:latin typeface="Roboto"/>
                  <a:ea typeface="Roboto"/>
                  <a:cs typeface="Roboto"/>
                  <a:sym typeface="Roboto"/>
                </a:rPr>
                <a:t>RENDICIÓN DE CUENTAS</a:t>
              </a:r>
              <a:endParaRPr dirty="0">
                <a:solidFill>
                  <a:srgbClr val="FFFFFF"/>
                </a:solidFill>
                <a:latin typeface="Roboto"/>
                <a:ea typeface="Roboto"/>
                <a:cs typeface="Roboto"/>
                <a:sym typeface="Roboto"/>
              </a:endParaRPr>
            </a:p>
          </p:txBody>
        </p:sp>
        <p:sp>
          <p:nvSpPr>
            <p:cNvPr id="128" name="Google Shape;128;p17"/>
            <p:cNvSpPr txBox="1"/>
            <p:nvPr/>
          </p:nvSpPr>
          <p:spPr>
            <a:xfrm>
              <a:off x="7168320" y="1901975"/>
              <a:ext cx="1727100" cy="2505600"/>
            </a:xfrm>
            <a:prstGeom prst="rect">
              <a:avLst/>
            </a:prstGeom>
            <a:noFill/>
            <a:ln>
              <a:noFill/>
            </a:ln>
          </p:spPr>
          <p:txBody>
            <a:bodyPr spcFirstLastPara="1" wrap="square" lIns="91425" tIns="91425" rIns="91425" bIns="91425" anchor="t" anchorCtr="0">
              <a:noAutofit/>
            </a:bodyPr>
            <a:lstStyle/>
            <a:p>
              <a:pPr>
                <a:lnSpc>
                  <a:spcPct val="115000"/>
                </a:lnSpc>
              </a:pPr>
              <a:endParaRPr sz="1500" dirty="0">
                <a:latin typeface="Roboto"/>
                <a:ea typeface="Roboto"/>
                <a:cs typeface="Roboto"/>
                <a:sym typeface="Roboto"/>
              </a:endParaRPr>
            </a:p>
            <a:p>
              <a:pPr>
                <a:lnSpc>
                  <a:spcPct val="115000"/>
                </a:lnSpc>
              </a:pPr>
              <a:r>
                <a:rPr lang="es" sz="1500" b="1" u="sng" dirty="0">
                  <a:latin typeface="Roboto"/>
                  <a:ea typeface="Roboto"/>
                  <a:cs typeface="Roboto"/>
                  <a:sym typeface="Roboto"/>
                </a:rPr>
                <a:t>CUENTA DE INVERSIÓN</a:t>
              </a:r>
              <a:endParaRPr sz="1500" b="1" u="sng" dirty="0">
                <a:latin typeface="Roboto"/>
                <a:ea typeface="Roboto"/>
                <a:cs typeface="Roboto"/>
                <a:sym typeface="Roboto"/>
              </a:endParaRPr>
            </a:p>
            <a:p>
              <a:pPr marL="609585">
                <a:lnSpc>
                  <a:spcPct val="115000"/>
                </a:lnSpc>
              </a:pPr>
              <a:endParaRPr sz="1500" b="1" dirty="0">
                <a:latin typeface="Roboto"/>
                <a:ea typeface="Roboto"/>
                <a:cs typeface="Roboto"/>
                <a:sym typeface="Roboto"/>
              </a:endParaRPr>
            </a:p>
            <a:p>
              <a:pPr marL="609585" indent="-397923">
                <a:lnSpc>
                  <a:spcPct val="115000"/>
                </a:lnSpc>
                <a:buSzPts val="1100"/>
                <a:buFont typeface="Roboto"/>
                <a:buChar char="➔"/>
              </a:pPr>
              <a:r>
                <a:rPr lang="es" sz="1500" b="1" dirty="0">
                  <a:highlight>
                    <a:srgbClr val="6FA8DC"/>
                  </a:highlight>
                  <a:latin typeface="Roboto"/>
                  <a:ea typeface="Roboto"/>
                  <a:cs typeface="Roboto"/>
                  <a:sym typeface="Roboto"/>
                </a:rPr>
                <a:t>Elaboración</a:t>
              </a:r>
              <a:endParaRPr sz="1500" b="1" dirty="0">
                <a:highlight>
                  <a:srgbClr val="6FA8DC"/>
                </a:highlight>
                <a:latin typeface="Roboto"/>
                <a:ea typeface="Roboto"/>
                <a:cs typeface="Roboto"/>
                <a:sym typeface="Roboto"/>
              </a:endParaRPr>
            </a:p>
            <a:p>
              <a:pPr marL="609585">
                <a:lnSpc>
                  <a:spcPct val="115000"/>
                </a:lnSpc>
              </a:pPr>
              <a:endParaRPr sz="1500" b="1" dirty="0">
                <a:highlight>
                  <a:srgbClr val="6FA8DC"/>
                </a:highlight>
                <a:latin typeface="Roboto"/>
                <a:ea typeface="Roboto"/>
                <a:cs typeface="Roboto"/>
                <a:sym typeface="Roboto"/>
              </a:endParaRPr>
            </a:p>
            <a:p>
              <a:pPr marL="609585" indent="-397923">
                <a:lnSpc>
                  <a:spcPct val="115000"/>
                </a:lnSpc>
                <a:buSzPts val="1100"/>
                <a:buFont typeface="Roboto"/>
                <a:buChar char="➔"/>
              </a:pPr>
              <a:r>
                <a:rPr lang="es" sz="1500" b="1" dirty="0">
                  <a:highlight>
                    <a:srgbClr val="6FA8DC"/>
                  </a:highlight>
                  <a:latin typeface="Roboto"/>
                  <a:ea typeface="Roboto"/>
                  <a:cs typeface="Roboto"/>
                  <a:sym typeface="Roboto"/>
                </a:rPr>
                <a:t>Control Interno</a:t>
              </a:r>
              <a:endParaRPr sz="1500" b="1" dirty="0">
                <a:highlight>
                  <a:srgbClr val="6FA8DC"/>
                </a:highlight>
                <a:latin typeface="Roboto"/>
                <a:ea typeface="Roboto"/>
                <a:cs typeface="Roboto"/>
                <a:sym typeface="Roboto"/>
              </a:endParaRPr>
            </a:p>
            <a:p>
              <a:pPr marL="609585">
                <a:lnSpc>
                  <a:spcPct val="115000"/>
                </a:lnSpc>
              </a:pPr>
              <a:endParaRPr sz="1500" b="1" dirty="0">
                <a:highlight>
                  <a:srgbClr val="6FA8DC"/>
                </a:highlight>
                <a:latin typeface="Roboto"/>
                <a:ea typeface="Roboto"/>
                <a:cs typeface="Roboto"/>
                <a:sym typeface="Roboto"/>
              </a:endParaRPr>
            </a:p>
            <a:p>
              <a:pPr marL="609585" indent="-397923">
                <a:lnSpc>
                  <a:spcPct val="115000"/>
                </a:lnSpc>
                <a:buSzPts val="1100"/>
                <a:buFont typeface="Roboto"/>
                <a:buChar char="➔"/>
              </a:pPr>
              <a:r>
                <a:rPr lang="es" sz="1500" b="1" dirty="0">
                  <a:highlight>
                    <a:srgbClr val="6FA8DC"/>
                  </a:highlight>
                  <a:latin typeface="Roboto"/>
                  <a:ea typeface="Roboto"/>
                  <a:cs typeface="Roboto"/>
                  <a:sym typeface="Roboto"/>
                </a:rPr>
                <a:t>Control Externo</a:t>
              </a:r>
              <a:endParaRPr sz="1500" b="1" dirty="0">
                <a:highlight>
                  <a:srgbClr val="6FA8DC"/>
                </a:highlight>
                <a:latin typeface="Roboto"/>
                <a:ea typeface="Roboto"/>
                <a:cs typeface="Roboto"/>
                <a:sym typeface="Roboto"/>
              </a:endParaRPr>
            </a:p>
            <a:p>
              <a:pPr marL="609585">
                <a:lnSpc>
                  <a:spcPct val="115000"/>
                </a:lnSpc>
              </a:pPr>
              <a:endParaRPr sz="1500" b="1" dirty="0">
                <a:highlight>
                  <a:srgbClr val="6FA8DC"/>
                </a:highlight>
                <a:latin typeface="Roboto"/>
                <a:ea typeface="Roboto"/>
                <a:cs typeface="Roboto"/>
                <a:sym typeface="Roboto"/>
              </a:endParaRPr>
            </a:p>
            <a:p>
              <a:pPr marL="609585" indent="-397923">
                <a:lnSpc>
                  <a:spcPct val="115000"/>
                </a:lnSpc>
                <a:buSzPts val="1100"/>
                <a:buFont typeface="Roboto"/>
                <a:buChar char="➔"/>
              </a:pPr>
              <a:r>
                <a:rPr lang="es" sz="1500" b="1" dirty="0">
                  <a:highlight>
                    <a:srgbClr val="6FA8DC"/>
                  </a:highlight>
                  <a:latin typeface="Roboto"/>
                  <a:ea typeface="Roboto"/>
                  <a:cs typeface="Roboto"/>
                  <a:sym typeface="Roboto"/>
                </a:rPr>
                <a:t>Control Parlamentario</a:t>
              </a:r>
              <a:endParaRPr sz="1500" b="1" dirty="0">
                <a:highlight>
                  <a:srgbClr val="6FA8DC"/>
                </a:highlight>
                <a:latin typeface="Roboto"/>
                <a:ea typeface="Roboto"/>
                <a:cs typeface="Roboto"/>
                <a:sym typeface="Roboto"/>
              </a:endParaRPr>
            </a:p>
          </p:txBody>
        </p:sp>
      </p:grpSp>
      <p:grpSp>
        <p:nvGrpSpPr>
          <p:cNvPr id="6" name="Google Shape;129;p17"/>
          <p:cNvGrpSpPr/>
          <p:nvPr/>
        </p:nvGrpSpPr>
        <p:grpSpPr>
          <a:xfrm>
            <a:off x="6907188" y="1566785"/>
            <a:ext cx="2823321" cy="4916500"/>
            <a:chOff x="5195350" y="1189775"/>
            <a:chExt cx="2065644" cy="3687375"/>
          </a:xfrm>
        </p:grpSpPr>
        <p:sp>
          <p:nvSpPr>
            <p:cNvPr id="130" name="Google Shape;130;p17"/>
            <p:cNvSpPr/>
            <p:nvPr/>
          </p:nvSpPr>
          <p:spPr>
            <a:xfrm>
              <a:off x="5195350" y="1189775"/>
              <a:ext cx="2064000" cy="669000"/>
            </a:xfrm>
            <a:prstGeom prst="chevron">
              <a:avLst>
                <a:gd name="adj" fmla="val 50000"/>
              </a:avLst>
            </a:prstGeom>
            <a:solidFill>
              <a:srgbClr val="BE2F22"/>
            </a:solidFill>
            <a:ln>
              <a:noFill/>
            </a:ln>
          </p:spPr>
          <p:txBody>
            <a:bodyPr spcFirstLastPara="1" wrap="square" lIns="91425" tIns="91425" rIns="91425" bIns="91425" anchor="ctr" anchorCtr="0">
              <a:noAutofit/>
            </a:bodyPr>
            <a:lstStyle/>
            <a:p>
              <a:pPr algn="ctr"/>
              <a:r>
                <a:rPr lang="es" dirty="0">
                  <a:solidFill>
                    <a:srgbClr val="FFFFFF"/>
                  </a:solidFill>
                  <a:latin typeface="Roboto"/>
                  <a:ea typeface="Roboto"/>
                  <a:cs typeface="Roboto"/>
                  <a:sym typeface="Roboto"/>
                </a:rPr>
                <a:t>CIERRE DE CUENTAS Y EVALUACIÓN</a:t>
              </a:r>
              <a:endParaRPr dirty="0">
                <a:solidFill>
                  <a:srgbClr val="FFFFFF"/>
                </a:solidFill>
                <a:latin typeface="Roboto"/>
                <a:ea typeface="Roboto"/>
                <a:cs typeface="Roboto"/>
                <a:sym typeface="Roboto"/>
              </a:endParaRPr>
            </a:p>
          </p:txBody>
        </p:sp>
        <p:sp>
          <p:nvSpPr>
            <p:cNvPr id="131" name="Google Shape;131;p17"/>
            <p:cNvSpPr txBox="1"/>
            <p:nvPr/>
          </p:nvSpPr>
          <p:spPr>
            <a:xfrm>
              <a:off x="5196994" y="1942550"/>
              <a:ext cx="2064000" cy="2934600"/>
            </a:xfrm>
            <a:prstGeom prst="rect">
              <a:avLst/>
            </a:prstGeom>
            <a:noFill/>
            <a:ln>
              <a:noFill/>
            </a:ln>
          </p:spPr>
          <p:txBody>
            <a:bodyPr spcFirstLastPara="1" wrap="square" lIns="91425" tIns="91425" rIns="91425" bIns="91425" anchor="t" anchorCtr="0">
              <a:noAutofit/>
            </a:bodyPr>
            <a:lstStyle/>
            <a:p>
              <a:pPr>
                <a:lnSpc>
                  <a:spcPct val="115000"/>
                </a:lnSpc>
              </a:pPr>
              <a:r>
                <a:rPr lang="es" sz="1500" b="1" u="sng" dirty="0">
                  <a:latin typeface="Roboto"/>
                  <a:ea typeface="Roboto"/>
                  <a:cs typeface="Roboto"/>
                  <a:sym typeface="Roboto"/>
                </a:rPr>
                <a:t>CIERRE</a:t>
              </a:r>
              <a:r>
                <a:rPr lang="es" sz="1500" dirty="0">
                  <a:latin typeface="Roboto"/>
                  <a:ea typeface="Roboto"/>
                  <a:cs typeface="Roboto"/>
                  <a:sym typeface="Roboto"/>
                </a:rPr>
                <a:t> - CGP</a:t>
              </a:r>
              <a:endParaRPr sz="1500" dirty="0">
                <a:latin typeface="Roboto"/>
                <a:ea typeface="Roboto"/>
                <a:cs typeface="Roboto"/>
                <a:sym typeface="Roboto"/>
              </a:endParaRPr>
            </a:p>
            <a:p>
              <a:pPr>
                <a:lnSpc>
                  <a:spcPct val="115000"/>
                </a:lnSpc>
              </a:pPr>
              <a:r>
                <a:rPr lang="es" sz="1500" dirty="0">
                  <a:latin typeface="Roboto"/>
                  <a:ea typeface="Roboto"/>
                  <a:cs typeface="Roboto"/>
                  <a:sym typeface="Roboto"/>
                </a:rPr>
                <a:t>VER: </a:t>
              </a:r>
              <a:endParaRPr sz="1500" dirty="0">
                <a:latin typeface="Roboto"/>
                <a:ea typeface="Roboto"/>
                <a:cs typeface="Roboto"/>
                <a:sym typeface="Roboto"/>
              </a:endParaRPr>
            </a:p>
            <a:p>
              <a:pPr marL="609585" indent="-397923">
                <a:lnSpc>
                  <a:spcPct val="115000"/>
                </a:lnSpc>
                <a:buSzPts val="1100"/>
                <a:buFont typeface="Roboto"/>
                <a:buChar char="➢"/>
              </a:pPr>
              <a:r>
                <a:rPr lang="es" sz="1500" dirty="0">
                  <a:latin typeface="Roboto"/>
                  <a:ea typeface="Roboto"/>
                  <a:cs typeface="Roboto"/>
                  <a:sym typeface="Roboto"/>
                </a:rPr>
                <a:t>Recursos no percibidos</a:t>
              </a:r>
              <a:endParaRPr sz="1500" dirty="0">
                <a:latin typeface="Roboto"/>
                <a:ea typeface="Roboto"/>
                <a:cs typeface="Roboto"/>
                <a:sym typeface="Roboto"/>
              </a:endParaRPr>
            </a:p>
            <a:p>
              <a:pPr marL="609585" indent="-397923">
                <a:lnSpc>
                  <a:spcPct val="115000"/>
                </a:lnSpc>
                <a:buSzPts val="1100"/>
                <a:buFont typeface="Roboto"/>
                <a:buChar char="➢"/>
              </a:pPr>
              <a:r>
                <a:rPr lang="es" sz="1500" dirty="0">
                  <a:latin typeface="Roboto"/>
                  <a:ea typeface="Roboto"/>
                  <a:cs typeface="Roboto"/>
                  <a:sym typeface="Roboto"/>
                </a:rPr>
                <a:t>Gastos no devengados</a:t>
              </a:r>
              <a:endParaRPr sz="1500" dirty="0">
                <a:latin typeface="Roboto"/>
                <a:ea typeface="Roboto"/>
                <a:cs typeface="Roboto"/>
                <a:sym typeface="Roboto"/>
              </a:endParaRPr>
            </a:p>
            <a:p>
              <a:pPr marL="609585" indent="-397923">
                <a:lnSpc>
                  <a:spcPct val="115000"/>
                </a:lnSpc>
                <a:buSzPts val="1100"/>
                <a:buFont typeface="Roboto"/>
                <a:buChar char="➢"/>
              </a:pPr>
              <a:r>
                <a:rPr lang="es" sz="1500" dirty="0">
                  <a:latin typeface="Roboto"/>
                  <a:ea typeface="Roboto"/>
                  <a:cs typeface="Roboto"/>
                  <a:sym typeface="Roboto"/>
                </a:rPr>
                <a:t>Consolidación de la información de la APP </a:t>
              </a:r>
              <a:endParaRPr sz="1500" dirty="0">
                <a:latin typeface="Roboto"/>
                <a:ea typeface="Roboto"/>
                <a:cs typeface="Roboto"/>
                <a:sym typeface="Roboto"/>
              </a:endParaRPr>
            </a:p>
            <a:p>
              <a:pPr>
                <a:lnSpc>
                  <a:spcPct val="115000"/>
                </a:lnSpc>
              </a:pPr>
              <a:r>
                <a:rPr lang="es" sz="1500" b="1" u="sng" dirty="0" smtClean="0">
                  <a:latin typeface="Roboto"/>
                  <a:ea typeface="Roboto"/>
                  <a:cs typeface="Roboto"/>
                  <a:sym typeface="Roboto"/>
                </a:rPr>
                <a:t>EVALUACIÓN</a:t>
              </a:r>
              <a:r>
                <a:rPr lang="es" sz="1500" dirty="0" smtClean="0">
                  <a:latin typeface="Roboto"/>
                  <a:ea typeface="Roboto"/>
                  <a:cs typeface="Roboto"/>
                  <a:sym typeface="Roboto"/>
                </a:rPr>
                <a:t> </a:t>
              </a:r>
              <a:r>
                <a:rPr lang="es" sz="1500" dirty="0">
                  <a:latin typeface="Roboto"/>
                  <a:ea typeface="Roboto"/>
                  <a:cs typeface="Roboto"/>
                  <a:sym typeface="Roboto"/>
                </a:rPr>
                <a:t>- Sec.Gral.Pres</a:t>
              </a:r>
              <a:endParaRPr sz="1500" dirty="0">
                <a:latin typeface="Roboto"/>
                <a:ea typeface="Roboto"/>
                <a:cs typeface="Roboto"/>
                <a:sym typeface="Roboto"/>
              </a:endParaRPr>
            </a:p>
            <a:p>
              <a:pPr>
                <a:lnSpc>
                  <a:spcPct val="115000"/>
                </a:lnSpc>
              </a:pPr>
              <a:r>
                <a:rPr lang="es" sz="1500" dirty="0">
                  <a:latin typeface="Roboto"/>
                  <a:ea typeface="Roboto"/>
                  <a:cs typeface="Roboto"/>
                  <a:sym typeface="Roboto"/>
                </a:rPr>
                <a:t>VER:</a:t>
              </a:r>
              <a:endParaRPr sz="1500" dirty="0">
                <a:latin typeface="Roboto"/>
                <a:ea typeface="Roboto"/>
                <a:cs typeface="Roboto"/>
                <a:sym typeface="Roboto"/>
              </a:endParaRPr>
            </a:p>
            <a:p>
              <a:pPr marL="609585" indent="-397923">
                <a:lnSpc>
                  <a:spcPct val="115000"/>
                </a:lnSpc>
                <a:buSzPts val="1100"/>
                <a:buFont typeface="Roboto"/>
                <a:buChar char="➢"/>
              </a:pPr>
              <a:r>
                <a:rPr lang="es" sz="1500" dirty="0">
                  <a:latin typeface="Roboto"/>
                  <a:ea typeface="Roboto"/>
                  <a:cs typeface="Roboto"/>
                  <a:sym typeface="Roboto"/>
                </a:rPr>
                <a:t>Normas Técnicas Presupuest.</a:t>
              </a:r>
              <a:endParaRPr sz="1500" dirty="0">
                <a:latin typeface="Roboto"/>
                <a:ea typeface="Roboto"/>
                <a:cs typeface="Roboto"/>
                <a:sym typeface="Roboto"/>
              </a:endParaRPr>
            </a:p>
            <a:p>
              <a:pPr marL="609585" indent="-397923">
                <a:lnSpc>
                  <a:spcPct val="115000"/>
                </a:lnSpc>
                <a:buSzPts val="1100"/>
                <a:buFont typeface="Roboto"/>
                <a:buChar char="➢"/>
              </a:pPr>
              <a:r>
                <a:rPr lang="es" sz="1500" dirty="0">
                  <a:latin typeface="Roboto"/>
                  <a:ea typeface="Roboto"/>
                  <a:cs typeface="Roboto"/>
                  <a:sym typeface="Roboto"/>
                </a:rPr>
                <a:t>Análisis crítico de resultados físicos y financieros en función de lo programado</a:t>
              </a:r>
              <a:endParaRPr sz="1500" dirty="0">
                <a:latin typeface="Roboto"/>
                <a:ea typeface="Roboto"/>
                <a:cs typeface="Roboto"/>
                <a:sym typeface="Roboto"/>
              </a:endParaRPr>
            </a:p>
            <a:p>
              <a:pPr marL="609585" indent="-397923">
                <a:lnSpc>
                  <a:spcPct val="115000"/>
                </a:lnSpc>
                <a:buSzPts val="1100"/>
                <a:buFont typeface="Roboto"/>
                <a:buChar char="➢"/>
              </a:pPr>
              <a:r>
                <a:rPr lang="es" sz="1500" dirty="0">
                  <a:latin typeface="Roboto"/>
                  <a:ea typeface="Roboto"/>
                  <a:cs typeface="Roboto"/>
                  <a:sym typeface="Roboto"/>
                </a:rPr>
                <a:t>Causas de variaciones entre plan y ejecución</a:t>
              </a:r>
              <a:endParaRPr sz="1500" dirty="0">
                <a:latin typeface="Roboto"/>
                <a:ea typeface="Roboto"/>
                <a:cs typeface="Roboto"/>
                <a:sym typeface="Roboto"/>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2" y="1130878"/>
            <a:ext cx="8332073" cy="2556887"/>
          </a:xfrm>
        </p:spPr>
        <p:txBody>
          <a:bodyPr>
            <a:normAutofit fontScale="90000"/>
          </a:bodyPr>
          <a:lstStyle/>
          <a:p>
            <a:r>
              <a:rPr lang="es-AR" dirty="0" smtClean="0">
                <a:latin typeface="Britannic Bold" panose="020B0903060703020204" pitchFamily="34" charset="0"/>
              </a:rPr>
              <a:t>Importancia – Elaboración del Presupuesto.</a:t>
            </a:r>
            <a:r>
              <a:rPr lang="es-AR" dirty="0" smtClean="0"/>
              <a:t/>
            </a:r>
            <a:br>
              <a:rPr lang="es-AR" dirty="0" smtClean="0"/>
            </a:br>
            <a:endParaRPr lang="es-AR" dirty="0"/>
          </a:p>
        </p:txBody>
      </p:sp>
      <p:sp>
        <p:nvSpPr>
          <p:cNvPr id="3" name="Subtítulo 2"/>
          <p:cNvSpPr>
            <a:spLocks noGrp="1"/>
          </p:cNvSpPr>
          <p:nvPr>
            <p:ph type="subTitle" idx="1"/>
          </p:nvPr>
        </p:nvSpPr>
        <p:spPr>
          <a:xfrm>
            <a:off x="2589214" y="4095482"/>
            <a:ext cx="8332072" cy="1808181"/>
          </a:xfrm>
        </p:spPr>
        <p:txBody>
          <a:bodyPr>
            <a:normAutofit/>
          </a:bodyPr>
          <a:lstStyle/>
          <a:p>
            <a:r>
              <a:rPr lang="es-AR" sz="3500" dirty="0" smtClean="0">
                <a:solidFill>
                  <a:schemeClr val="tx1"/>
                </a:solidFill>
                <a:latin typeface="Britannic Bold" panose="020B0903060703020204" pitchFamily="34" charset="0"/>
              </a:rPr>
              <a:t>Fijación de Metas </a:t>
            </a:r>
            <a:r>
              <a:rPr lang="es-AR" sz="3500" dirty="0" err="1" smtClean="0">
                <a:solidFill>
                  <a:schemeClr val="tx1"/>
                </a:solidFill>
                <a:latin typeface="Britannic Bold" panose="020B0903060703020204" pitchFamily="34" charset="0"/>
              </a:rPr>
              <a:t>Fisicas</a:t>
            </a:r>
            <a:endParaRPr lang="es-AR" sz="3500" dirty="0" smtClean="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18007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Situación actual.</a:t>
            </a:r>
            <a:endParaRPr lang="es-AR" dirty="0">
              <a:latin typeface="Britannic Bold" panose="020B0903060703020204" pitchFamily="34" charset="0"/>
            </a:endParaRPr>
          </a:p>
        </p:txBody>
      </p:sp>
      <p:sp>
        <p:nvSpPr>
          <p:cNvPr id="3" name="Marcador de contenido 2"/>
          <p:cNvSpPr>
            <a:spLocks noGrp="1"/>
          </p:cNvSpPr>
          <p:nvPr>
            <p:ph idx="1"/>
          </p:nvPr>
        </p:nvSpPr>
        <p:spPr>
          <a:xfrm>
            <a:off x="2398557" y="1602094"/>
            <a:ext cx="8596668" cy="4971244"/>
          </a:xfrm>
        </p:spPr>
        <p:txBody>
          <a:bodyPr>
            <a:normAutofit/>
          </a:bodyPr>
          <a:lstStyle/>
          <a:p>
            <a:pPr marL="109728" indent="0">
              <a:lnSpc>
                <a:spcPct val="160000"/>
              </a:lnSpc>
              <a:spcBef>
                <a:spcPts val="400"/>
              </a:spcBef>
              <a:buSzPct val="68000"/>
              <a:buNone/>
            </a:pPr>
            <a:endParaRPr lang="es-ES" sz="2500" dirty="0">
              <a:solidFill>
                <a:prstClr val="black"/>
              </a:solidFill>
              <a:latin typeface="Britannic Bold" panose="020B0903060703020204" pitchFamily="34" charset="0"/>
            </a:endParaRPr>
          </a:p>
          <a:p>
            <a:pPr marL="452628">
              <a:lnSpc>
                <a:spcPct val="160000"/>
              </a:lnSpc>
              <a:spcBef>
                <a:spcPts val="400"/>
              </a:spcBef>
              <a:buSzPct val="68000"/>
              <a:buFont typeface="Wingdings" panose="05000000000000000000" pitchFamily="2" charset="2"/>
              <a:buChar char="q"/>
            </a:pPr>
            <a:r>
              <a:rPr lang="es-ES" sz="3200" dirty="0" smtClean="0">
                <a:solidFill>
                  <a:prstClr val="black"/>
                </a:solidFill>
                <a:latin typeface="Britannic Bold" panose="020B0903060703020204" pitchFamily="34" charset="0"/>
              </a:rPr>
              <a:t>Planificación.(Elaboración del presupuesto en términos financieros y físicos)</a:t>
            </a:r>
          </a:p>
          <a:p>
            <a:pPr marL="452628">
              <a:lnSpc>
                <a:spcPct val="160000"/>
              </a:lnSpc>
              <a:spcBef>
                <a:spcPts val="400"/>
              </a:spcBef>
              <a:buSzPct val="68000"/>
              <a:buFont typeface="Wingdings" panose="05000000000000000000" pitchFamily="2" charset="2"/>
              <a:buChar char="q"/>
            </a:pPr>
            <a:r>
              <a:rPr lang="es-ES" sz="3200" dirty="0" smtClean="0">
                <a:solidFill>
                  <a:prstClr val="black"/>
                </a:solidFill>
                <a:latin typeface="Britannic Bold" panose="020B0903060703020204" pitchFamily="34" charset="0"/>
              </a:rPr>
              <a:t>Ejecución. (Ejecución Presupuestaria)</a:t>
            </a:r>
          </a:p>
          <a:p>
            <a:pPr marL="452628">
              <a:lnSpc>
                <a:spcPct val="160000"/>
              </a:lnSpc>
              <a:spcBef>
                <a:spcPts val="400"/>
              </a:spcBef>
              <a:buSzPct val="68000"/>
              <a:buFont typeface="Wingdings" panose="05000000000000000000" pitchFamily="2" charset="2"/>
              <a:buChar char="q"/>
            </a:pPr>
            <a:r>
              <a:rPr lang="es-ES" sz="3200" dirty="0" smtClean="0">
                <a:solidFill>
                  <a:prstClr val="black"/>
                </a:solidFill>
                <a:latin typeface="Britannic Bold" panose="020B0903060703020204" pitchFamily="34" charset="0"/>
              </a:rPr>
              <a:t>Control. (Cuenta de Inversión)</a:t>
            </a:r>
            <a:endParaRPr lang="es-ES" sz="3200" dirty="0">
              <a:solidFill>
                <a:prstClr val="black"/>
              </a:solidFill>
              <a:latin typeface="Britannic Bold" panose="020B0903060703020204" pitchFamily="34" charset="0"/>
            </a:endParaRPr>
          </a:p>
          <a:p>
            <a:endParaRPr lang="es-AR" dirty="0"/>
          </a:p>
        </p:txBody>
      </p:sp>
    </p:spTree>
    <p:extLst>
      <p:ext uri="{BB962C8B-B14F-4D97-AF65-F5344CB8AC3E}">
        <p14:creationId xmlns="" xmlns:p14="http://schemas.microsoft.com/office/powerpoint/2010/main" val="235964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2892" y="609600"/>
            <a:ext cx="6979233" cy="1320800"/>
          </a:xfrm>
        </p:spPr>
        <p:txBody>
          <a:bodyPr/>
          <a:lstStyle/>
          <a:p>
            <a:r>
              <a:rPr lang="es-AR" dirty="0" smtClean="0">
                <a:latin typeface="Britannic Bold" panose="020B0903060703020204" pitchFamily="34" charset="0"/>
              </a:rPr>
              <a:t>Planificación</a:t>
            </a:r>
            <a:endParaRPr lang="es-AR" dirty="0">
              <a:latin typeface="Britannic Bold" panose="020B0903060703020204" pitchFamily="34" charset="0"/>
            </a:endParaRPr>
          </a:p>
        </p:txBody>
      </p:sp>
      <p:sp>
        <p:nvSpPr>
          <p:cNvPr id="3" name="Marcador de contenido 2"/>
          <p:cNvSpPr>
            <a:spLocks noGrp="1"/>
          </p:cNvSpPr>
          <p:nvPr>
            <p:ph idx="1"/>
          </p:nvPr>
        </p:nvSpPr>
        <p:spPr>
          <a:xfrm>
            <a:off x="2312893" y="1825625"/>
            <a:ext cx="7476565" cy="4351338"/>
          </a:xfrm>
        </p:spPr>
        <p:txBody>
          <a:bodyPr>
            <a:normAutofit fontScale="92500"/>
          </a:bodyPr>
          <a:lstStyle/>
          <a:p>
            <a:pPr marL="0" indent="0" algn="just">
              <a:lnSpc>
                <a:spcPct val="150000"/>
              </a:lnSpc>
              <a:buNone/>
            </a:pPr>
            <a:r>
              <a:rPr lang="es-AR" sz="2600" dirty="0" smtClean="0">
                <a:solidFill>
                  <a:schemeClr val="tx1"/>
                </a:solidFill>
                <a:latin typeface="Britannic Bold" panose="020B0903060703020204" pitchFamily="34" charset="0"/>
              </a:rPr>
              <a:t>Presupuesto (s/normativa vigente en cada Jurisdicción básicamente)</a:t>
            </a:r>
          </a:p>
          <a:p>
            <a:pPr marL="0" indent="0" algn="just">
              <a:lnSpc>
                <a:spcPct val="150000"/>
              </a:lnSpc>
              <a:buNone/>
            </a:pPr>
            <a:endParaRPr lang="es-AR" sz="2600" dirty="0" smtClean="0">
              <a:solidFill>
                <a:schemeClr val="tx1"/>
              </a:solidFill>
              <a:latin typeface="Britannic Bold" panose="020B0903060703020204" pitchFamily="34" charset="0"/>
            </a:endParaRPr>
          </a:p>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Información sobre recursos, gastos, fuentes y aplicaciones y resultado financiero esperado.</a:t>
            </a:r>
          </a:p>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No se identifican objetivos, programas y producción de bienes y servicios.</a:t>
            </a:r>
            <a:endParaRPr lang="es-AR" sz="26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121869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Ejecución y evaluación.</a:t>
            </a:r>
            <a:endParaRPr lang="es-AR" dirty="0">
              <a:latin typeface="Britannic Bold" panose="020B0903060703020204" pitchFamily="34" charset="0"/>
            </a:endParaRPr>
          </a:p>
        </p:txBody>
      </p:sp>
      <p:sp>
        <p:nvSpPr>
          <p:cNvPr id="3" name="Marcador de contenido 2"/>
          <p:cNvSpPr>
            <a:spLocks noGrp="1"/>
          </p:cNvSpPr>
          <p:nvPr>
            <p:ph idx="1"/>
          </p:nvPr>
        </p:nvSpPr>
        <p:spPr>
          <a:xfrm>
            <a:off x="2589212" y="2133599"/>
            <a:ext cx="8915400" cy="4401672"/>
          </a:xfrm>
        </p:spPr>
        <p:txBody>
          <a:bodyPr>
            <a:normAutofit fontScale="85000" lnSpcReduction="20000"/>
          </a:bodyPr>
          <a:lstStyle/>
          <a:p>
            <a:pPr marL="0" indent="0" algn="just">
              <a:buNone/>
            </a:pPr>
            <a:r>
              <a:rPr lang="es-AR" sz="2600" dirty="0" smtClean="0">
                <a:solidFill>
                  <a:schemeClr val="tx1"/>
                </a:solidFill>
                <a:latin typeface="Britannic Bold" panose="020B0903060703020204" pitchFamily="34" charset="0"/>
              </a:rPr>
              <a:t>Mecanismos de evaluación:</a:t>
            </a:r>
          </a:p>
          <a:p>
            <a:pPr marL="0" indent="0" algn="just">
              <a:buNone/>
            </a:pPr>
            <a:endParaRPr lang="es-AR" sz="2600" dirty="0">
              <a:solidFill>
                <a:schemeClr val="tx1"/>
              </a:solidFill>
              <a:latin typeface="Britannic Bold" panose="020B0903060703020204" pitchFamily="34" charset="0"/>
            </a:endParaRPr>
          </a:p>
          <a:p>
            <a:pPr marL="0" indent="0" algn="just">
              <a:buNone/>
            </a:pPr>
            <a:r>
              <a:rPr lang="es-AR" sz="2600" dirty="0" smtClean="0">
                <a:solidFill>
                  <a:schemeClr val="tx1"/>
                </a:solidFill>
                <a:latin typeface="Britannic Bold" panose="020B0903060703020204" pitchFamily="34" charset="0"/>
              </a:rPr>
              <a:t>La evaluación se limita al control financiero de la ejecución presupuestaria, dada la limitación de la información disponible.</a:t>
            </a:r>
          </a:p>
          <a:p>
            <a:pPr marL="0" indent="0" algn="just">
              <a:buNone/>
            </a:pPr>
            <a:endParaRPr lang="es-AR" sz="4300" dirty="0" smtClean="0">
              <a:solidFill>
                <a:schemeClr val="tx1"/>
              </a:solidFill>
              <a:latin typeface="Britannic Bold" panose="020B0903060703020204" pitchFamily="34" charset="0"/>
            </a:endParaRPr>
          </a:p>
          <a:p>
            <a:pPr marL="0" indent="0" algn="just">
              <a:buNone/>
            </a:pPr>
            <a:r>
              <a:rPr lang="es-AR" sz="4300" dirty="0" smtClean="0">
                <a:solidFill>
                  <a:srgbClr val="FF0000"/>
                </a:solidFill>
                <a:latin typeface="Britannic Bold" panose="020B0903060703020204" pitchFamily="34" charset="0"/>
              </a:rPr>
              <a:t>No hay objetivos         no hay evaluación.</a:t>
            </a:r>
          </a:p>
          <a:p>
            <a:pPr marL="0" indent="0" algn="just">
              <a:buNone/>
            </a:pPr>
            <a:endParaRPr lang="es-AR" sz="2600" dirty="0">
              <a:solidFill>
                <a:schemeClr val="tx1"/>
              </a:solidFill>
              <a:latin typeface="Britannic Bold" panose="020B0903060703020204" pitchFamily="34" charset="0"/>
            </a:endParaRPr>
          </a:p>
          <a:p>
            <a:pPr marL="0" indent="0" algn="just">
              <a:buNone/>
            </a:pPr>
            <a:r>
              <a:rPr lang="es-AR" sz="2600" dirty="0" smtClean="0">
                <a:solidFill>
                  <a:schemeClr val="tx1"/>
                </a:solidFill>
                <a:latin typeface="Britannic Bold" panose="020B0903060703020204" pitchFamily="34" charset="0"/>
              </a:rPr>
              <a:t> </a:t>
            </a:r>
          </a:p>
          <a:p>
            <a:pPr algn="just">
              <a:buFont typeface="Wingdings" panose="05000000000000000000" pitchFamily="2" charset="2"/>
              <a:buChar char="q"/>
            </a:pPr>
            <a:endParaRPr lang="es-AR" sz="2600" dirty="0" smtClean="0">
              <a:solidFill>
                <a:schemeClr val="tx1"/>
              </a:solidFill>
              <a:latin typeface="Britannic Bold" panose="020B0903060703020204" pitchFamily="34" charset="0"/>
            </a:endParaRPr>
          </a:p>
          <a:p>
            <a:pPr marL="0" indent="0" algn="just">
              <a:buNone/>
            </a:pPr>
            <a:r>
              <a:rPr lang="es-AR" sz="2600" dirty="0">
                <a:solidFill>
                  <a:schemeClr val="tx1"/>
                </a:solidFill>
                <a:latin typeface="Britannic Bold" panose="020B0903060703020204" pitchFamily="34" charset="0"/>
              </a:rPr>
              <a:t> </a:t>
            </a:r>
            <a:r>
              <a:rPr lang="es-AR" sz="2600" dirty="0" smtClean="0">
                <a:solidFill>
                  <a:schemeClr val="tx1"/>
                </a:solidFill>
                <a:latin typeface="Britannic Bold" panose="020B0903060703020204" pitchFamily="34" charset="0"/>
              </a:rPr>
              <a:t>      </a:t>
            </a:r>
            <a:endParaRPr lang="es-AR" sz="2600" dirty="0">
              <a:solidFill>
                <a:schemeClr val="tx1"/>
              </a:solidFill>
              <a:latin typeface="Britannic Bold" panose="020B0903060703020204" pitchFamily="34" charset="0"/>
            </a:endParaRPr>
          </a:p>
        </p:txBody>
      </p:sp>
      <p:sp>
        <p:nvSpPr>
          <p:cNvPr id="4" name="3 Flecha a la derecha con muesca"/>
          <p:cNvSpPr/>
          <p:nvPr/>
        </p:nvSpPr>
        <p:spPr>
          <a:xfrm>
            <a:off x="6204857" y="420624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 xmlns:p14="http://schemas.microsoft.com/office/powerpoint/2010/main" val="2891027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normAutofit/>
          </a:bodyPr>
          <a:lstStyle/>
          <a:p>
            <a:r>
              <a:rPr lang="es-AR" sz="6600" dirty="0" smtClean="0"/>
              <a:t>INTRODUCCIÓN </a:t>
            </a:r>
            <a:endParaRPr lang="es-AR" sz="6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Control.</a:t>
            </a:r>
            <a:endParaRPr lang="es-AR" dirty="0">
              <a:latin typeface="Britannic Bold" panose="020B0903060703020204" pitchFamily="34" charset="0"/>
            </a:endParaRPr>
          </a:p>
        </p:txBody>
      </p:sp>
      <p:sp>
        <p:nvSpPr>
          <p:cNvPr id="3" name="Marcador de contenido 2"/>
          <p:cNvSpPr>
            <a:spLocks noGrp="1"/>
          </p:cNvSpPr>
          <p:nvPr>
            <p:ph idx="1"/>
          </p:nvPr>
        </p:nvSpPr>
        <p:spPr>
          <a:xfrm>
            <a:off x="2589212" y="2133600"/>
            <a:ext cx="8915400" cy="4092388"/>
          </a:xfrm>
        </p:spPr>
        <p:txBody>
          <a:bodyPr>
            <a:normAutofit/>
          </a:bodyPr>
          <a:lstStyle/>
          <a:p>
            <a:pPr marL="0" indent="0" algn="just">
              <a:lnSpc>
                <a:spcPct val="150000"/>
              </a:lnSpc>
              <a:buNone/>
            </a:pPr>
            <a:r>
              <a:rPr lang="es-AR" sz="2600" dirty="0" smtClean="0">
                <a:solidFill>
                  <a:schemeClr val="tx1"/>
                </a:solidFill>
                <a:latin typeface="Britannic Bold" panose="020B0903060703020204" pitchFamily="34" charset="0"/>
              </a:rPr>
              <a:t>Cuenta de inversión: (Contenido s/cada Jurisdicción)</a:t>
            </a:r>
          </a:p>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 Cumplimiento del inciso a), estados de ejecución del presupuesto. (gastos, recursos, deuda pública, EAIF, movimientos y situación del tesoro)</a:t>
            </a:r>
          </a:p>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Incumplimiento del inc. b), objetivos y metas; economicidad, eficiencia y eficacia.</a:t>
            </a:r>
          </a:p>
        </p:txBody>
      </p:sp>
    </p:spTree>
    <p:extLst>
      <p:ext uri="{BB962C8B-B14F-4D97-AF65-F5344CB8AC3E}">
        <p14:creationId xmlns="" xmlns:p14="http://schemas.microsoft.com/office/powerpoint/2010/main" val="1040483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222069" y="0"/>
            <a:ext cx="11808821" cy="978000"/>
          </a:xfrm>
          <a:prstGeom prst="rect">
            <a:avLst/>
          </a:prstGeom>
          <a:solidFill>
            <a:srgbClr val="FFF2CC"/>
          </a:solidFill>
          <a:ln w="38100" cap="flat" cmpd="sng">
            <a:solidFill>
              <a:srgbClr val="000000"/>
            </a:solidFill>
            <a:prstDash val="solid"/>
            <a:round/>
            <a:headEnd type="none" w="sm" len="sm"/>
            <a:tailEnd type="none" w="sm" len="sm"/>
          </a:ln>
        </p:spPr>
        <p:txBody>
          <a:bodyPr spcFirstLastPara="1" wrap="square" lIns="121897" tIns="121897" rIns="121897" bIns="121897" anchor="b" anchorCtr="0">
            <a:noAutofit/>
          </a:bodyPr>
          <a:lstStyle/>
          <a:p>
            <a:pPr algn="ctr"/>
            <a:r>
              <a:rPr lang="es" dirty="0"/>
              <a:t>CUENTA DE INVERSIÓN - CONTENIDO</a:t>
            </a:r>
            <a:endParaRPr dirty="0"/>
          </a:p>
        </p:txBody>
      </p:sp>
      <p:sp>
        <p:nvSpPr>
          <p:cNvPr id="162" name="Google Shape;162;p22"/>
          <p:cNvSpPr txBox="1">
            <a:spLocks noGrp="1"/>
          </p:cNvSpPr>
          <p:nvPr>
            <p:ph type="body" idx="1"/>
          </p:nvPr>
        </p:nvSpPr>
        <p:spPr>
          <a:xfrm>
            <a:off x="415600" y="1958433"/>
            <a:ext cx="11360800" cy="4672800"/>
          </a:xfrm>
          <a:prstGeom prst="rect">
            <a:avLst/>
          </a:prstGeom>
        </p:spPr>
        <p:txBody>
          <a:bodyPr spcFirstLastPara="1" wrap="square" lIns="121897" tIns="121897" rIns="121897" bIns="121897" anchor="t" anchorCtr="0">
            <a:noAutofit/>
          </a:bodyPr>
          <a:lstStyle/>
          <a:p>
            <a:pPr marL="0" indent="0">
              <a:spcAft>
                <a:spcPts val="2133"/>
              </a:spcAft>
              <a:buNone/>
            </a:pPr>
            <a:endParaRPr dirty="0"/>
          </a:p>
        </p:txBody>
      </p:sp>
      <p:graphicFrame>
        <p:nvGraphicFramePr>
          <p:cNvPr id="163" name="Google Shape;163;p22"/>
          <p:cNvGraphicFramePr/>
          <p:nvPr/>
        </p:nvGraphicFramePr>
        <p:xfrm>
          <a:off x="300444" y="1030901"/>
          <a:ext cx="11717385" cy="5722056"/>
        </p:xfrm>
        <a:graphic>
          <a:graphicData uri="http://schemas.openxmlformats.org/drawingml/2006/table">
            <a:tbl>
              <a:tblPr>
                <a:noFill/>
              </a:tblPr>
              <a:tblGrid>
                <a:gridCol w="2343477"/>
                <a:gridCol w="2343477"/>
                <a:gridCol w="2343477"/>
                <a:gridCol w="2343477"/>
                <a:gridCol w="2343477"/>
              </a:tblGrid>
              <a:tr h="680163">
                <a:tc>
                  <a:txBody>
                    <a:bodyPr/>
                    <a:lstStyle/>
                    <a:p>
                      <a:pPr marL="0" lvl="0" indent="0" algn="ctr" rtl="0">
                        <a:spcBef>
                          <a:spcPts val="0"/>
                        </a:spcBef>
                        <a:spcAft>
                          <a:spcPts val="0"/>
                        </a:spcAft>
                        <a:buNone/>
                      </a:pPr>
                      <a:r>
                        <a:rPr lang="es" sz="1500" dirty="0"/>
                        <a:t>NACIÓN (Ley 24156)</a:t>
                      </a:r>
                      <a:endParaRPr sz="15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s" sz="1500"/>
                        <a:t>Tierra del Fuego A e IAS</a:t>
                      </a:r>
                      <a:endParaRPr sz="1500"/>
                    </a:p>
                    <a:p>
                      <a:pPr marL="0" lvl="0" indent="0" algn="ctr" rtl="0">
                        <a:spcBef>
                          <a:spcPts val="0"/>
                        </a:spcBef>
                        <a:spcAft>
                          <a:spcPts val="0"/>
                        </a:spcAft>
                        <a:buNone/>
                      </a:pPr>
                      <a:r>
                        <a:rPr lang="es" sz="1500"/>
                        <a:t>(Ley 495, Adm.Fin.)</a:t>
                      </a:r>
                      <a:endParaRPr sz="15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s" sz="1500"/>
                        <a:t>SANTA CRUZ</a:t>
                      </a:r>
                      <a:endParaRPr sz="15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s" sz="1500" dirty="0" smtClean="0"/>
                        <a:t>LA PAMPA</a:t>
                      </a:r>
                    </a:p>
                    <a:p>
                      <a:pPr marL="0" lvl="0" indent="0" algn="ctr" rtl="0">
                        <a:spcBef>
                          <a:spcPts val="0"/>
                        </a:spcBef>
                        <a:spcAft>
                          <a:spcPts val="0"/>
                        </a:spcAft>
                        <a:buNone/>
                      </a:pPr>
                      <a:r>
                        <a:rPr lang="es" sz="1500" dirty="0" smtClean="0"/>
                        <a:t>(</a:t>
                      </a:r>
                      <a:r>
                        <a:rPr lang="es-AR" sz="1500" dirty="0" smtClean="0"/>
                        <a:t>Ley</a:t>
                      </a:r>
                      <a:r>
                        <a:rPr lang="es" sz="1500" dirty="0" smtClean="0"/>
                        <a:t> 3 Ordenada)</a:t>
                      </a:r>
                      <a:endParaRPr sz="15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s" sz="1500"/>
                        <a:t>MUNI USHUAIA (Carta Orgánica, Art.183,inc.5)</a:t>
                      </a:r>
                      <a:endParaRPr sz="15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solidFill>
                      <a:srgbClr val="B7B7B7"/>
                    </a:solidFill>
                  </a:tcPr>
                </a:tc>
              </a:tr>
              <a:tr h="446447">
                <a:tc>
                  <a:txBody>
                    <a:bodyPr/>
                    <a:lstStyle/>
                    <a:p>
                      <a:pPr marL="0" lvl="0" indent="0" algn="l" rtl="0">
                        <a:spcBef>
                          <a:spcPts val="0"/>
                        </a:spcBef>
                        <a:spcAft>
                          <a:spcPts val="0"/>
                        </a:spcAft>
                        <a:buNone/>
                      </a:pPr>
                      <a:r>
                        <a:rPr lang="es" sz="1300"/>
                        <a:t>Ejecución de Gastos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Ejecución de Gastos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Ejecución de Gastos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Ejecución de Gastos</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Ejecución de Gastos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446447">
                <a:tc>
                  <a:txBody>
                    <a:bodyPr/>
                    <a:lstStyle/>
                    <a:p>
                      <a:pPr marL="0" lvl="0" indent="0" algn="l" rtl="0">
                        <a:spcBef>
                          <a:spcPts val="0"/>
                        </a:spcBef>
                        <a:spcAft>
                          <a:spcPts val="0"/>
                        </a:spcAft>
                        <a:buNone/>
                      </a:pPr>
                      <a:r>
                        <a:rPr lang="es" sz="1300"/>
                        <a:t>Ejecución de Recursos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Ejecución de Recursos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Ejecución de Recursos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Ejecución de Recursos</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Ejecución de Recursos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621015">
                <a:tc>
                  <a:txBody>
                    <a:bodyPr/>
                    <a:lstStyle/>
                    <a:p>
                      <a:pPr marL="0" lvl="0" indent="0" algn="l" rtl="0">
                        <a:spcBef>
                          <a:spcPts val="0"/>
                        </a:spcBef>
                        <a:spcAft>
                          <a:spcPts val="0"/>
                        </a:spcAft>
                        <a:buNone/>
                      </a:pPr>
                      <a:r>
                        <a:rPr lang="es" sz="1300"/>
                        <a:t>AIF (Cuenta de Resultados)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AIF (Cuenta de Resultados)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AR" sz="1300" dirty="0" smtClean="0"/>
                        <a:t>AIF (Resultados</a:t>
                      </a:r>
                      <a:r>
                        <a:rPr lang="es-AR" sz="1300" baseline="0" dirty="0" smtClean="0"/>
                        <a:t> Financiero y económico)</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Rdos.operativo, econ y financiero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446447">
                <a:tc>
                  <a:txBody>
                    <a:bodyPr/>
                    <a:lstStyle/>
                    <a:p>
                      <a:pPr marL="0" lvl="0" indent="0" algn="l" rtl="0">
                        <a:spcBef>
                          <a:spcPts val="0"/>
                        </a:spcBef>
                        <a:spcAft>
                          <a:spcPts val="0"/>
                        </a:spcAft>
                        <a:buNone/>
                      </a:pPr>
                      <a:r>
                        <a:rPr lang="es" sz="1300"/>
                        <a:t>Movimientos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Movimientos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Mov. de fondos y valores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Movimientos del Tesoro</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Movimientos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446447">
                <a:tc>
                  <a:txBody>
                    <a:bodyPr/>
                    <a:lstStyle/>
                    <a:p>
                      <a:pPr marL="0" lvl="0" indent="0" algn="l" rtl="0">
                        <a:spcBef>
                          <a:spcPts val="0"/>
                        </a:spcBef>
                        <a:spcAft>
                          <a:spcPts val="0"/>
                        </a:spcAft>
                        <a:buNone/>
                      </a:pPr>
                      <a:r>
                        <a:rPr lang="es" sz="1300"/>
                        <a:t>Situación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Situación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Situación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Situación del Tesoro</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Situación del Tesoro</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662507">
                <a:tc>
                  <a:txBody>
                    <a:bodyPr/>
                    <a:lstStyle/>
                    <a:p>
                      <a:pPr marL="0" lvl="0" indent="0" algn="l" rtl="0">
                        <a:spcBef>
                          <a:spcPts val="0"/>
                        </a:spcBef>
                        <a:spcAft>
                          <a:spcPts val="0"/>
                        </a:spcAft>
                        <a:buNone/>
                      </a:pPr>
                      <a:r>
                        <a:rPr lang="es" sz="1300"/>
                        <a:t>Deuda Pública (I,E,D e I.)</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Deuda Pública (I,E,D e I.)</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Deuda Pública</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Deuda Pública</a:t>
                      </a:r>
                      <a:endParaRPr sz="1300" dirty="0"/>
                    </a:p>
                    <a:p>
                      <a:pPr marL="0" lvl="0" indent="0" algn="l" rtl="0">
                        <a:spcBef>
                          <a:spcPts val="0"/>
                        </a:spcBef>
                        <a:spcAft>
                          <a:spcPts val="0"/>
                        </a:spcAft>
                        <a:buNone/>
                      </a:pP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Deuda Pública (I,E,D e I.)</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813246">
                <a:tc>
                  <a:txBody>
                    <a:bodyPr/>
                    <a:lstStyle/>
                    <a:p>
                      <a:pPr marL="0" lvl="0" indent="0" algn="l" rtl="0">
                        <a:spcBef>
                          <a:spcPts val="0"/>
                        </a:spcBef>
                        <a:spcAft>
                          <a:spcPts val="0"/>
                        </a:spcAft>
                        <a:buNone/>
                      </a:pPr>
                      <a:r>
                        <a:rPr lang="es" sz="1300"/>
                        <a:t>Estados Contables - Financ. AC</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Evolución de Residuos Pasivos</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AR" sz="1300" dirty="0" smtClean="0"/>
                        <a:t>Informe s/variaciones</a:t>
                      </a:r>
                      <a:r>
                        <a:rPr lang="es-AR" sz="1300" baseline="0" dirty="0" smtClean="0"/>
                        <a:t> patrimoniales producidas</a:t>
                      </a:r>
                      <a:endParaRPr sz="1300" dirty="0"/>
                    </a:p>
                    <a:p>
                      <a:pPr marL="0" lvl="0" indent="0" algn="l" rtl="0">
                        <a:spcBef>
                          <a:spcPts val="0"/>
                        </a:spcBef>
                        <a:spcAft>
                          <a:spcPts val="0"/>
                        </a:spcAft>
                        <a:buNone/>
                      </a:pP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Estados Contables (Adm.Ctral, empresas y OD)</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r h="1094561">
                <a:tc>
                  <a:txBody>
                    <a:bodyPr/>
                    <a:lstStyle/>
                    <a:p>
                      <a:pPr marL="0" lvl="0" indent="0" algn="l" rtl="0">
                        <a:spcBef>
                          <a:spcPts val="0"/>
                        </a:spcBef>
                        <a:spcAft>
                          <a:spcPts val="0"/>
                        </a:spcAft>
                        <a:buNone/>
                      </a:pPr>
                      <a:r>
                        <a:rPr lang="es" sz="1300"/>
                        <a:t>Grado cumplim metas y objetivos</a:t>
                      </a:r>
                      <a:endParaRPr sz="1300"/>
                    </a:p>
                    <a:p>
                      <a:pPr marL="0" lvl="0" indent="0" algn="l" rtl="0">
                        <a:spcBef>
                          <a:spcPts val="0"/>
                        </a:spcBef>
                        <a:spcAft>
                          <a:spcPts val="0"/>
                        </a:spcAft>
                        <a:buNone/>
                      </a:pPr>
                      <a:r>
                        <a:rPr lang="es" sz="1300"/>
                        <a:t>Evaluación de EEE</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a:t>Grado cumplim metas y objetivos</a:t>
                      </a:r>
                      <a:endParaRPr sz="1300"/>
                    </a:p>
                    <a:p>
                      <a:pPr marL="0" lvl="0" indent="0" algn="l" rtl="0">
                        <a:spcBef>
                          <a:spcPts val="0"/>
                        </a:spcBef>
                        <a:spcAft>
                          <a:spcPts val="0"/>
                        </a:spcAft>
                        <a:buNone/>
                      </a:pPr>
                      <a:r>
                        <a:rPr lang="es" sz="1300"/>
                        <a:t>Evaluación de EEE</a:t>
                      </a:r>
                      <a:endParaRPr sz="130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Situación de los Bienes del Estado</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smtClean="0"/>
                        <a:t>Análisis técnico comparativo de los</a:t>
                      </a:r>
                      <a:r>
                        <a:rPr lang="es" sz="1300" baseline="0" dirty="0" smtClean="0"/>
                        <a:t> últimos de los ppales rubros</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s" sz="1300" dirty="0"/>
                        <a:t>Grado cumplim metas y objetivos</a:t>
                      </a:r>
                      <a:endParaRPr sz="1300" dirty="0"/>
                    </a:p>
                    <a:p>
                      <a:pPr marL="0" lvl="0" indent="0" algn="l" rtl="0">
                        <a:spcBef>
                          <a:spcPts val="0"/>
                        </a:spcBef>
                        <a:spcAft>
                          <a:spcPts val="0"/>
                        </a:spcAft>
                        <a:buNone/>
                      </a:pPr>
                      <a:r>
                        <a:rPr lang="es" sz="1300" dirty="0"/>
                        <a:t>Evaluación de EEE</a:t>
                      </a:r>
                      <a:endParaRPr sz="1300" dirty="0"/>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prstClr val="black">
                    <a:lumMod val="85000"/>
                    <a:lumOff val="15000"/>
                  </a:prstClr>
                </a:solidFill>
                <a:latin typeface="Britannic Bold" panose="020B0903060703020204" pitchFamily="34" charset="0"/>
              </a:rPr>
              <a:t>Falta de indicadores</a:t>
            </a:r>
            <a:endParaRPr lang="es-AR" dirty="0">
              <a:latin typeface="Britannic Bold" panose="020B0903060703020204" pitchFamily="34" charset="0"/>
            </a:endParaRPr>
          </a:p>
        </p:txBody>
      </p:sp>
      <p:sp>
        <p:nvSpPr>
          <p:cNvPr id="3" name="Marcador de contenido 2"/>
          <p:cNvSpPr>
            <a:spLocks noGrp="1"/>
          </p:cNvSpPr>
          <p:nvPr>
            <p:ph idx="1"/>
          </p:nvPr>
        </p:nvSpPr>
        <p:spPr>
          <a:xfrm>
            <a:off x="2589212" y="1803042"/>
            <a:ext cx="8915400" cy="4108180"/>
          </a:xfrm>
        </p:spPr>
        <p:txBody>
          <a:bodyPr>
            <a:normAutofit/>
          </a:bodyPr>
          <a:lstStyle/>
          <a:p>
            <a:pPr lvl="0">
              <a:buClr>
                <a:srgbClr val="A53010"/>
              </a:buClr>
            </a:pPr>
            <a:r>
              <a:rPr lang="es-AR" sz="2600" dirty="0">
                <a:solidFill>
                  <a:prstClr val="black">
                    <a:lumMod val="75000"/>
                    <a:lumOff val="25000"/>
                  </a:prstClr>
                </a:solidFill>
                <a:latin typeface="Britannic Bold" panose="020B0903060703020204" pitchFamily="34" charset="0"/>
              </a:rPr>
              <a:t>Al no cumplirse con los parámetros legales en la elaboración del presupuesto, falta de evaluación de la ejecución presupuestaria y de rendición en los términos del articulo 92°.  </a:t>
            </a:r>
          </a:p>
          <a:p>
            <a:pPr lvl="0">
              <a:buClr>
                <a:srgbClr val="A53010"/>
              </a:buClr>
            </a:pPr>
            <a:r>
              <a:rPr lang="es-AR" sz="2600" dirty="0">
                <a:solidFill>
                  <a:prstClr val="black">
                    <a:lumMod val="75000"/>
                    <a:lumOff val="25000"/>
                  </a:prstClr>
                </a:solidFill>
                <a:latin typeface="Britannic Bold" panose="020B0903060703020204" pitchFamily="34" charset="0"/>
              </a:rPr>
              <a:t>NO EXISTENCIA O SON MUY LIMITADOS LOS INDICADORES A UTILIZAR EN LA MEDICIÓN DEL CUMPLIMIENTO DE OBJETIVO.</a:t>
            </a:r>
          </a:p>
          <a:p>
            <a:pPr lvl="0">
              <a:buClr>
                <a:srgbClr val="A53010"/>
              </a:buClr>
            </a:pPr>
            <a:r>
              <a:rPr lang="es-AR" sz="2600" dirty="0">
                <a:solidFill>
                  <a:prstClr val="black">
                    <a:lumMod val="75000"/>
                    <a:lumOff val="25000"/>
                  </a:prstClr>
                </a:solidFill>
                <a:latin typeface="Britannic Bold" panose="020B0903060703020204" pitchFamily="34" charset="0"/>
              </a:rPr>
              <a:t>OBSERVACIÓN LEGAL A LA CUENTA DE INVERSIÓN POR PARTE DEL TRIBUNAL DE CUENTAS.</a:t>
            </a:r>
          </a:p>
          <a:p>
            <a:endParaRPr lang="es-AR" dirty="0"/>
          </a:p>
        </p:txBody>
      </p:sp>
    </p:spTree>
    <p:extLst>
      <p:ext uri="{BB962C8B-B14F-4D97-AF65-F5344CB8AC3E}">
        <p14:creationId xmlns="" xmlns:p14="http://schemas.microsoft.com/office/powerpoint/2010/main" val="3238998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23695" y="1533138"/>
            <a:ext cx="7766936" cy="2556887"/>
          </a:xfrm>
        </p:spPr>
        <p:txBody>
          <a:bodyPr>
            <a:normAutofit fontScale="90000"/>
          </a:bodyPr>
          <a:lstStyle/>
          <a:p>
            <a:r>
              <a:rPr lang="es-AR" dirty="0" smtClean="0">
                <a:latin typeface="Britannic Bold" panose="020B0903060703020204" pitchFamily="34" charset="0"/>
              </a:rPr>
              <a:t>Macrosistema de control de la hacienda publica.</a:t>
            </a:r>
            <a:r>
              <a:rPr lang="es-AR" dirty="0" smtClean="0"/>
              <a:t/>
            </a:r>
            <a:br>
              <a:rPr lang="es-AR" dirty="0" smtClean="0"/>
            </a:br>
            <a:endParaRPr lang="es-AR" dirty="0"/>
          </a:p>
        </p:txBody>
      </p:sp>
      <p:sp>
        <p:nvSpPr>
          <p:cNvPr id="3" name="Subtítulo 2"/>
          <p:cNvSpPr>
            <a:spLocks noGrp="1"/>
          </p:cNvSpPr>
          <p:nvPr>
            <p:ph type="subTitle" idx="1"/>
          </p:nvPr>
        </p:nvSpPr>
        <p:spPr>
          <a:xfrm>
            <a:off x="4088674" y="4777379"/>
            <a:ext cx="7415938" cy="1126283"/>
          </a:xfrm>
        </p:spPr>
        <p:txBody>
          <a:bodyPr>
            <a:normAutofit/>
          </a:bodyPr>
          <a:lstStyle/>
          <a:p>
            <a:r>
              <a:rPr lang="es-AR" sz="2600" dirty="0" smtClean="0">
                <a:solidFill>
                  <a:schemeClr val="tx1"/>
                </a:solidFill>
                <a:latin typeface="Britannic Bold" panose="020B0903060703020204" pitchFamily="34" charset="0"/>
              </a:rPr>
              <a:t>Sistemas de Control</a:t>
            </a:r>
            <a:r>
              <a:rPr lang="es-AR" sz="2600" dirty="0" smtClean="0">
                <a:latin typeface="Britannic Bold" panose="020B0903060703020204" pitchFamily="34" charset="0"/>
              </a:rPr>
              <a:t> </a:t>
            </a:r>
            <a:r>
              <a:rPr lang="es-AR" sz="2600" dirty="0" smtClean="0">
                <a:solidFill>
                  <a:schemeClr val="tx1"/>
                </a:solidFill>
                <a:latin typeface="Britannic Bold" panose="020B0903060703020204" pitchFamily="34" charset="0"/>
              </a:rPr>
              <a:t>Interno y Externo.</a:t>
            </a:r>
          </a:p>
        </p:txBody>
      </p:sp>
    </p:spTree>
    <p:extLst>
      <p:ext uri="{BB962C8B-B14F-4D97-AF65-F5344CB8AC3E}">
        <p14:creationId xmlns="" xmlns:p14="http://schemas.microsoft.com/office/powerpoint/2010/main" val="18007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Macrosistema de control</a:t>
            </a:r>
            <a:r>
              <a:rPr lang="es-AR" dirty="0" smtClean="0"/>
              <a:t>.</a:t>
            </a:r>
            <a:br>
              <a:rPr lang="es-AR" dirty="0" smtClean="0"/>
            </a:br>
            <a:r>
              <a:rPr lang="es-AR" sz="2800" dirty="0" smtClean="0">
                <a:solidFill>
                  <a:srgbClr val="002060"/>
                </a:solidFill>
              </a:rPr>
              <a:t>(Control Integral de la Cuenta de Inversión)</a:t>
            </a:r>
            <a:endParaRPr lang="es-AR" sz="2800" dirty="0">
              <a:solidFill>
                <a:srgbClr val="002060"/>
              </a:solidFill>
            </a:endParaRPr>
          </a:p>
        </p:txBody>
      </p:sp>
      <p:sp>
        <p:nvSpPr>
          <p:cNvPr id="3" name="Marcador de contenido 2"/>
          <p:cNvSpPr>
            <a:spLocks noGrp="1"/>
          </p:cNvSpPr>
          <p:nvPr>
            <p:ph idx="1"/>
          </p:nvPr>
        </p:nvSpPr>
        <p:spPr/>
        <p:txBody>
          <a:bodyPr>
            <a:normAutofit lnSpcReduction="10000"/>
          </a:bodyPr>
          <a:lstStyle/>
          <a:p>
            <a:pPr marL="0" indent="0">
              <a:buNone/>
            </a:pPr>
            <a:r>
              <a:rPr lang="es-AR" sz="2400" dirty="0"/>
              <a:t>Los sistemas de control interno y externo constituyen un único macrosistema de control y retroalimentación de los sistemas de administración¨, para ello es necesario:</a:t>
            </a:r>
          </a:p>
          <a:p>
            <a:endParaRPr lang="es-AR" sz="2400" dirty="0"/>
          </a:p>
          <a:p>
            <a:r>
              <a:rPr lang="es-AR" sz="2400" dirty="0"/>
              <a:t>Coordinación normativa. (art. 99 inc. a))</a:t>
            </a:r>
          </a:p>
          <a:p>
            <a:r>
              <a:rPr lang="es-AR" sz="2400" dirty="0"/>
              <a:t>Cooperación o colaboración del sistema de control interno con el externo. Supervisando el adecuado funcionamiento del SCI. (art. 99 inc. e))</a:t>
            </a:r>
          </a:p>
          <a:p>
            <a:r>
              <a:rPr lang="es-AR" sz="2400" dirty="0"/>
              <a:t>Flujo de información. (art. 102 inc. b); art. 105 inc. d))</a:t>
            </a:r>
          </a:p>
          <a:p>
            <a:endParaRPr lang="es-AR" dirty="0"/>
          </a:p>
        </p:txBody>
      </p:sp>
    </p:spTree>
    <p:extLst>
      <p:ext uri="{BB962C8B-B14F-4D97-AF65-F5344CB8AC3E}">
        <p14:creationId xmlns="" xmlns:p14="http://schemas.microsoft.com/office/powerpoint/2010/main" val="499500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2754" y="609600"/>
            <a:ext cx="6849372" cy="1320800"/>
          </a:xfrm>
        </p:spPr>
        <p:txBody>
          <a:bodyPr/>
          <a:lstStyle/>
          <a:p>
            <a:r>
              <a:rPr lang="es-AR" dirty="0" smtClean="0">
                <a:latin typeface="Britannic Bold" panose="020B0903060703020204" pitchFamily="34" charset="0"/>
              </a:rPr>
              <a:t>Control Interno.</a:t>
            </a:r>
            <a:endParaRPr lang="es-AR" dirty="0">
              <a:latin typeface="Britannic Bold" panose="020B0903060703020204" pitchFamily="34" charset="0"/>
            </a:endParaRPr>
          </a:p>
        </p:txBody>
      </p:sp>
      <p:sp>
        <p:nvSpPr>
          <p:cNvPr id="3" name="Marcador de contenido 2"/>
          <p:cNvSpPr>
            <a:spLocks noGrp="1"/>
          </p:cNvSpPr>
          <p:nvPr>
            <p:ph idx="1"/>
          </p:nvPr>
        </p:nvSpPr>
        <p:spPr>
          <a:xfrm>
            <a:off x="2521131" y="1825625"/>
            <a:ext cx="8869680" cy="4351338"/>
          </a:xfrm>
        </p:spPr>
        <p:txBody>
          <a:bodyPr>
            <a:normAutofit lnSpcReduction="10000"/>
          </a:bodyPr>
          <a:lstStyle/>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“Es el que se realiza dentro de la propia organización sujeta de control.”</a:t>
            </a:r>
          </a:p>
          <a:p>
            <a:pPr algn="just">
              <a:lnSpc>
                <a:spcPct val="150000"/>
              </a:lnSpc>
              <a:buFont typeface="Wingdings" panose="05000000000000000000" pitchFamily="2" charset="2"/>
              <a:buChar char="q"/>
            </a:pPr>
            <a:endParaRPr lang="es-AR" sz="2600" dirty="0" smtClean="0">
              <a:solidFill>
                <a:schemeClr val="tx1"/>
              </a:solidFill>
              <a:latin typeface="Britannic Bold" panose="020B0903060703020204" pitchFamily="34" charset="0"/>
            </a:endParaRPr>
          </a:p>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“Es un instrumento de gestión que se utiliza para proporcionar una garantía razonable de que se cumplan los objetivos establecidos por la Dirección y que los riesgos están siendo identificados y administrados.”</a:t>
            </a:r>
            <a:endParaRPr lang="es-AR" sz="26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1218698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Control interno (modelo).</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q"/>
            </a:pPr>
            <a:r>
              <a:rPr lang="es-AR" sz="2600" dirty="0" smtClean="0">
                <a:solidFill>
                  <a:schemeClr val="tx1"/>
                </a:solidFill>
                <a:latin typeface="Britannic Bold" panose="020B0903060703020204" pitchFamily="34" charset="0"/>
              </a:rPr>
              <a:t>Normas Generales de Control Interno para el Sector Público Nacional. Res. 172/14 SIGEN. (Informe COSO).</a:t>
            </a:r>
          </a:p>
          <a:p>
            <a:pPr algn="just">
              <a:buFont typeface="Wingdings" panose="05000000000000000000" pitchFamily="2" charset="2"/>
              <a:buChar char="q"/>
            </a:pPr>
            <a:endParaRPr lang="es-AR" sz="2600" dirty="0" smtClean="0">
              <a:solidFill>
                <a:schemeClr val="tx1"/>
              </a:solidFill>
              <a:latin typeface="Britannic Bold" panose="020B0903060703020204" pitchFamily="34" charset="0"/>
            </a:endParaRPr>
          </a:p>
          <a:p>
            <a:pPr algn="just">
              <a:buFont typeface="Wingdings" panose="05000000000000000000" pitchFamily="2" charset="2"/>
              <a:buChar char="q"/>
            </a:pPr>
            <a:r>
              <a:rPr lang="es-AR" sz="2600" dirty="0" smtClean="0">
                <a:solidFill>
                  <a:schemeClr val="tx1"/>
                </a:solidFill>
                <a:latin typeface="Britannic Bold" panose="020B0903060703020204" pitchFamily="34" charset="0"/>
              </a:rPr>
              <a:t>Auditorias internas. Res. 152/02</a:t>
            </a:r>
          </a:p>
          <a:p>
            <a:pPr algn="just">
              <a:buFont typeface="Wingdings" panose="05000000000000000000" pitchFamily="2" charset="2"/>
              <a:buChar char="q"/>
            </a:pPr>
            <a:endParaRPr lang="es-AR" sz="2600" dirty="0" smtClean="0">
              <a:solidFill>
                <a:schemeClr val="tx1"/>
              </a:solidFill>
              <a:latin typeface="Britannic Bold" panose="020B0903060703020204" pitchFamily="34" charset="0"/>
            </a:endParaRPr>
          </a:p>
          <a:p>
            <a:pPr algn="just">
              <a:buFont typeface="Wingdings" panose="05000000000000000000" pitchFamily="2" charset="2"/>
              <a:buChar char="q"/>
            </a:pPr>
            <a:r>
              <a:rPr lang="es-AR" sz="2600" dirty="0" smtClean="0">
                <a:solidFill>
                  <a:schemeClr val="tx1"/>
                </a:solidFill>
                <a:latin typeface="Britannic Bold" panose="020B0903060703020204" pitchFamily="34" charset="0"/>
              </a:rPr>
              <a:t>Manual del control interno gubernamental. Res. 03/11.</a:t>
            </a:r>
            <a:endParaRPr lang="es-AR" sz="26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2891027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Res. 152/14 SIGEN.</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rmAutofit/>
          </a:bodyPr>
          <a:lstStyle/>
          <a:p>
            <a:pPr marL="0" indent="0" algn="just">
              <a:lnSpc>
                <a:spcPct val="150000"/>
              </a:lnSpc>
              <a:buNone/>
            </a:pPr>
            <a:r>
              <a:rPr lang="es-AR" sz="2600" dirty="0" smtClean="0">
                <a:solidFill>
                  <a:schemeClr val="tx1"/>
                </a:solidFill>
                <a:latin typeface="Britannic Bold" panose="020B0903060703020204" pitchFamily="34" charset="0"/>
              </a:rPr>
              <a:t>Es un proceso llevado a cabo por las autoridades superiores y el resto del personal de la entidad, diseñado con el objetivo de proporcionar un grado de seguridad razonable en cuanto a la consecución de los objetivos organizacionales (</a:t>
            </a:r>
            <a:r>
              <a:rPr lang="es-AR" sz="2600" dirty="0">
                <a:solidFill>
                  <a:schemeClr val="tx1"/>
                </a:solidFill>
                <a:latin typeface="Britannic Bold" panose="020B0903060703020204" pitchFamily="34" charset="0"/>
              </a:rPr>
              <a:t>Modelo COSO de control </a:t>
            </a:r>
            <a:r>
              <a:rPr lang="es-AR" sz="2600" dirty="0" smtClean="0">
                <a:solidFill>
                  <a:schemeClr val="tx1"/>
                </a:solidFill>
                <a:latin typeface="Britannic Bold" panose="020B0903060703020204" pitchFamily="34" charset="0"/>
              </a:rPr>
              <a:t>interno).</a:t>
            </a:r>
            <a:endParaRPr lang="es-AR" sz="26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104048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Objetivos de control interno.</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q"/>
            </a:pPr>
            <a:r>
              <a:rPr lang="es-AR" sz="2800" dirty="0" smtClean="0">
                <a:solidFill>
                  <a:schemeClr val="tx1"/>
                </a:solidFill>
                <a:latin typeface="Britannic Bold" panose="020B0903060703020204" pitchFamily="34" charset="0"/>
              </a:rPr>
              <a:t>Eficacia y Eficiencia en las operaciones.</a:t>
            </a:r>
          </a:p>
          <a:p>
            <a:pPr marL="0" indent="0" algn="just">
              <a:buNone/>
            </a:pPr>
            <a:endParaRPr lang="es-AR" sz="2800" dirty="0" smtClean="0">
              <a:solidFill>
                <a:schemeClr val="tx1"/>
              </a:solidFill>
              <a:latin typeface="Britannic Bold" panose="020B0903060703020204" pitchFamily="34" charset="0"/>
            </a:endParaRPr>
          </a:p>
          <a:p>
            <a:pPr algn="just">
              <a:buFont typeface="Wingdings" panose="05000000000000000000" pitchFamily="2" charset="2"/>
              <a:buChar char="q"/>
            </a:pPr>
            <a:r>
              <a:rPr lang="es-AR" sz="2800" dirty="0" smtClean="0">
                <a:solidFill>
                  <a:schemeClr val="tx1"/>
                </a:solidFill>
                <a:latin typeface="Britannic Bold" panose="020B0903060703020204" pitchFamily="34" charset="0"/>
              </a:rPr>
              <a:t>Confiabilidad de la Información Financiera.</a:t>
            </a:r>
          </a:p>
          <a:p>
            <a:pPr marL="0" indent="0" algn="just">
              <a:buNone/>
            </a:pPr>
            <a:endParaRPr lang="es-AR" sz="2800" dirty="0" smtClean="0">
              <a:solidFill>
                <a:schemeClr val="tx1"/>
              </a:solidFill>
              <a:latin typeface="Britannic Bold" panose="020B0903060703020204" pitchFamily="34" charset="0"/>
            </a:endParaRPr>
          </a:p>
          <a:p>
            <a:pPr algn="just">
              <a:buFont typeface="Wingdings" panose="05000000000000000000" pitchFamily="2" charset="2"/>
              <a:buChar char="q"/>
            </a:pPr>
            <a:r>
              <a:rPr lang="es-AR" sz="2800" dirty="0" smtClean="0">
                <a:solidFill>
                  <a:schemeClr val="tx1"/>
                </a:solidFill>
                <a:latin typeface="Britannic Bold" panose="020B0903060703020204" pitchFamily="34" charset="0"/>
              </a:rPr>
              <a:t>Cumplimiento con las leyes y normas que sean aplicables.</a:t>
            </a:r>
            <a:endParaRPr lang="es-AR" sz="28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420460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9610" y="609600"/>
            <a:ext cx="9784081" cy="1695718"/>
          </a:xfrm>
        </p:spPr>
        <p:txBody>
          <a:bodyPr>
            <a:noAutofit/>
          </a:bodyPr>
          <a:lstStyle/>
          <a:p>
            <a:pPr algn="just"/>
            <a:r>
              <a:rPr lang="es-AR" sz="2000" dirty="0" smtClean="0">
                <a:solidFill>
                  <a:schemeClr val="tx1"/>
                </a:solidFill>
                <a:latin typeface="Britannic Bold" panose="020B0903060703020204" pitchFamily="34" charset="0"/>
              </a:rPr>
              <a:t>El Cubo del Marco COSO que se utiliza habitualmente para representar las relaciones entre los cinco Componentes del Control Interno (panel del frente) y los Objetivos (panel superior), permite observar lo que se expone en el punto 6.1 de las presentes Normas. Por su parte, la Estructura Organizacional está representada en la tercera dimensión (panel lateral).</a:t>
            </a:r>
            <a:endParaRPr lang="es-AR" sz="2000" dirty="0">
              <a:solidFill>
                <a:schemeClr val="tx1"/>
              </a:solidFill>
              <a:latin typeface="Britannic Bold" panose="020B0903060703020204" pitchFamily="34" charset="0"/>
            </a:endParaRPr>
          </a:p>
        </p:txBody>
      </p:sp>
      <p:pic>
        <p:nvPicPr>
          <p:cNvPr id="5" name="Marcador de contenido 4"/>
          <p:cNvPicPr>
            <a:picLocks noGrp="1" noChangeAspect="1"/>
          </p:cNvPicPr>
          <p:nvPr>
            <p:ph idx="1"/>
          </p:nvPr>
        </p:nvPicPr>
        <p:blipFill>
          <a:blip r:embed="rId2" cstate="print"/>
          <a:stretch>
            <a:fillRect/>
          </a:stretch>
        </p:blipFill>
        <p:spPr>
          <a:xfrm>
            <a:off x="3183275" y="2180019"/>
            <a:ext cx="6444051" cy="4677982"/>
          </a:xfrm>
          <a:prstGeom prst="rect">
            <a:avLst/>
          </a:prstGeom>
        </p:spPr>
      </p:pic>
    </p:spTree>
    <p:extLst>
      <p:ext uri="{BB962C8B-B14F-4D97-AF65-F5344CB8AC3E}">
        <p14:creationId xmlns="" xmlns:p14="http://schemas.microsoft.com/office/powerpoint/2010/main" val="340583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Tierra del Fuego, Antártida e Islas del Atlántico Sur.</a:t>
            </a:r>
            <a:endParaRPr lang="es-AR" dirty="0"/>
          </a:p>
        </p:txBody>
      </p:sp>
      <p:sp>
        <p:nvSpPr>
          <p:cNvPr id="4" name="Elipse 3"/>
          <p:cNvSpPr/>
          <p:nvPr/>
        </p:nvSpPr>
        <p:spPr>
          <a:xfrm>
            <a:off x="1133341" y="1781576"/>
            <a:ext cx="9852338" cy="46879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000" dirty="0" smtClean="0">
                <a:solidFill>
                  <a:schemeClr val="tx1"/>
                </a:solidFill>
                <a:latin typeface="Britannic Bold" panose="020B0903060703020204" pitchFamily="34" charset="0"/>
              </a:rPr>
              <a:t>Es la provincia:</a:t>
            </a:r>
          </a:p>
          <a:p>
            <a:r>
              <a:rPr lang="es-AR" sz="3000" dirty="0" smtClean="0">
                <a:solidFill>
                  <a:schemeClr val="tx1"/>
                </a:solidFill>
                <a:latin typeface="Britannic Bold" panose="020B0903060703020204" pitchFamily="34" charset="0"/>
              </a:rPr>
              <a:t>-   Mas austral.</a:t>
            </a:r>
          </a:p>
          <a:p>
            <a:pPr marL="457200" indent="-457200">
              <a:buFontTx/>
              <a:buChar char="-"/>
            </a:pPr>
            <a:r>
              <a:rPr lang="es-AR" sz="3000" dirty="0" err="1" smtClean="0">
                <a:solidFill>
                  <a:schemeClr val="tx1"/>
                </a:solidFill>
                <a:latin typeface="Britannic Bold" panose="020B0903060703020204" pitchFamily="34" charset="0"/>
              </a:rPr>
              <a:t>Bicontinental</a:t>
            </a:r>
            <a:r>
              <a:rPr lang="es-AR" sz="3000" dirty="0" smtClean="0">
                <a:solidFill>
                  <a:schemeClr val="tx1"/>
                </a:solidFill>
                <a:latin typeface="Britannic Bold" panose="020B0903060703020204" pitchFamily="34" charset="0"/>
              </a:rPr>
              <a:t>.</a:t>
            </a:r>
          </a:p>
          <a:p>
            <a:pPr marL="457200" indent="-457200">
              <a:buFontTx/>
              <a:buChar char="-"/>
            </a:pPr>
            <a:r>
              <a:rPr lang="es-AR" sz="3000" dirty="0" smtClean="0">
                <a:solidFill>
                  <a:schemeClr val="tx1"/>
                </a:solidFill>
                <a:latin typeface="Britannic Bold" panose="020B0903060703020204" pitchFamily="34" charset="0"/>
              </a:rPr>
              <a:t>Más Grande en extensión.</a:t>
            </a:r>
          </a:p>
          <a:p>
            <a:pPr marL="457200" indent="-457200">
              <a:buFontTx/>
              <a:buChar char="-"/>
            </a:pPr>
            <a:r>
              <a:rPr lang="es-AR" sz="3000" dirty="0" smtClean="0">
                <a:solidFill>
                  <a:schemeClr val="tx1"/>
                </a:solidFill>
                <a:latin typeface="Britannic Bold" panose="020B0903060703020204" pitchFamily="34" charset="0"/>
              </a:rPr>
              <a:t>Centro geográfico.</a:t>
            </a:r>
          </a:p>
          <a:p>
            <a:pPr marL="457200" indent="-457200">
              <a:buFontTx/>
              <a:buChar char="-"/>
            </a:pPr>
            <a:r>
              <a:rPr lang="es-AR" sz="3000" dirty="0" smtClean="0">
                <a:solidFill>
                  <a:schemeClr val="tx1"/>
                </a:solidFill>
                <a:latin typeface="Britannic Bold" panose="020B0903060703020204" pitchFamily="34" charset="0"/>
              </a:rPr>
              <a:t>Mas joven.</a:t>
            </a:r>
          </a:p>
          <a:p>
            <a:pPr marL="457200" indent="-457200" algn="ctr">
              <a:buFontTx/>
              <a:buChar char="-"/>
            </a:pPr>
            <a:endParaRPr lang="es-AR" sz="30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685444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Nivel de madurez.</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Autofit/>
          </a:bodyPr>
          <a:lstStyle/>
          <a:p>
            <a:pPr marL="0" indent="0" algn="just">
              <a:lnSpc>
                <a:spcPct val="150000"/>
              </a:lnSpc>
              <a:buNone/>
            </a:pPr>
            <a:r>
              <a:rPr lang="es-AR" sz="2400" dirty="0" smtClean="0">
                <a:solidFill>
                  <a:schemeClr val="tx1"/>
                </a:solidFill>
                <a:latin typeface="Britannic Bold" panose="020B0903060703020204" pitchFamily="34" charset="0"/>
              </a:rPr>
              <a:t>Entendemos </a:t>
            </a:r>
            <a:r>
              <a:rPr lang="es-AR" sz="2400" dirty="0">
                <a:solidFill>
                  <a:schemeClr val="tx1"/>
                </a:solidFill>
                <a:latin typeface="Britannic Bold" panose="020B0903060703020204" pitchFamily="34" charset="0"/>
              </a:rPr>
              <a:t>como Nivel de Madurez, a la medida del grado de </a:t>
            </a:r>
            <a:r>
              <a:rPr lang="es-AR" sz="2400" dirty="0" smtClean="0">
                <a:solidFill>
                  <a:schemeClr val="tx1"/>
                </a:solidFill>
                <a:latin typeface="Britannic Bold" panose="020B0903060703020204" pitchFamily="34" charset="0"/>
              </a:rPr>
              <a:t>mejoramiento de </a:t>
            </a:r>
            <a:r>
              <a:rPr lang="es-AR" sz="2400" dirty="0">
                <a:solidFill>
                  <a:schemeClr val="tx1"/>
                </a:solidFill>
                <a:latin typeface="Britannic Bold" panose="020B0903060703020204" pitchFamily="34" charset="0"/>
              </a:rPr>
              <a:t>un proceso o conjunto de procesos organizacionales, a partir del </a:t>
            </a:r>
            <a:r>
              <a:rPr lang="es-AR" sz="2400" dirty="0" smtClean="0">
                <a:solidFill>
                  <a:schemeClr val="tx1"/>
                </a:solidFill>
                <a:latin typeface="Britannic Bold" panose="020B0903060703020204" pitchFamily="34" charset="0"/>
              </a:rPr>
              <a:t>cumplimiento de </a:t>
            </a:r>
            <a:r>
              <a:rPr lang="es-AR" sz="2400" dirty="0">
                <a:solidFill>
                  <a:schemeClr val="tx1"/>
                </a:solidFill>
                <a:latin typeface="Britannic Bold" panose="020B0903060703020204" pitchFamily="34" charset="0"/>
              </a:rPr>
              <a:t>un grupo predefinido de objetivos de control o normas específicas, </a:t>
            </a:r>
            <a:r>
              <a:rPr lang="es-AR" sz="2400" dirty="0" smtClean="0">
                <a:solidFill>
                  <a:schemeClr val="tx1"/>
                </a:solidFill>
                <a:latin typeface="Britannic Bold" panose="020B0903060703020204" pitchFamily="34" charset="0"/>
              </a:rPr>
              <a:t>respecto del </a:t>
            </a:r>
            <a:r>
              <a:rPr lang="es-AR" sz="2400" dirty="0">
                <a:solidFill>
                  <a:schemeClr val="tx1"/>
                </a:solidFill>
                <a:latin typeface="Britannic Bold" panose="020B0903060703020204" pitchFamily="34" charset="0"/>
              </a:rPr>
              <a:t>cual todas las metas han sido cumplidas. Con el esquema planteado, </a:t>
            </a:r>
            <a:r>
              <a:rPr lang="es-AR" sz="2400" dirty="0" smtClean="0">
                <a:solidFill>
                  <a:schemeClr val="tx1"/>
                </a:solidFill>
                <a:latin typeface="Britannic Bold" panose="020B0903060703020204" pitchFamily="34" charset="0"/>
              </a:rPr>
              <a:t>se establecen etapas </a:t>
            </a:r>
            <a:r>
              <a:rPr lang="es-AR" sz="2400" dirty="0">
                <a:solidFill>
                  <a:schemeClr val="tx1"/>
                </a:solidFill>
                <a:latin typeface="Britannic Bold" panose="020B0903060703020204" pitchFamily="34" charset="0"/>
              </a:rPr>
              <a:t>con metas de cumplimiento en cuanto a los objetivos de control.</a:t>
            </a:r>
          </a:p>
        </p:txBody>
      </p:sp>
    </p:spTree>
    <p:extLst>
      <p:ext uri="{BB962C8B-B14F-4D97-AF65-F5344CB8AC3E}">
        <p14:creationId xmlns="" xmlns:p14="http://schemas.microsoft.com/office/powerpoint/2010/main" val="109137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Elementos del control interno.</a:t>
            </a:r>
            <a:endParaRPr lang="es-AR" dirty="0">
              <a:latin typeface="Britannic Bold" panose="020B0903060703020204" pitchFamily="34" charset="0"/>
            </a:endParaRPr>
          </a:p>
        </p:txBody>
      </p:sp>
      <p:sp>
        <p:nvSpPr>
          <p:cNvPr id="3" name="Marcador de contenido 2"/>
          <p:cNvSpPr>
            <a:spLocks noGrp="1"/>
          </p:cNvSpPr>
          <p:nvPr>
            <p:ph idx="1"/>
          </p:nvPr>
        </p:nvSpPr>
        <p:spPr>
          <a:xfrm>
            <a:off x="3931919" y="1674255"/>
            <a:ext cx="7328263" cy="4816697"/>
          </a:xfrm>
        </p:spPr>
        <p:txBody>
          <a:bodyPr>
            <a:noAutofit/>
          </a:bodyPr>
          <a:lstStyle/>
          <a:p>
            <a:pPr>
              <a:buFont typeface="Wingdings" panose="05000000000000000000" pitchFamily="2" charset="2"/>
              <a:buChar char="q"/>
            </a:pPr>
            <a:r>
              <a:rPr lang="es-AR" sz="2600" dirty="0" smtClean="0">
                <a:solidFill>
                  <a:schemeClr val="tx1"/>
                </a:solidFill>
                <a:latin typeface="Britannic Bold" panose="020B0903060703020204" pitchFamily="34" charset="0"/>
              </a:rPr>
              <a:t>Ambiente de control</a:t>
            </a:r>
          </a:p>
          <a:p>
            <a:pPr marL="0" indent="0">
              <a:buNone/>
            </a:pPr>
            <a:endParaRPr lang="es-AR" sz="2600" dirty="0" smtClean="0">
              <a:solidFill>
                <a:schemeClr val="tx1"/>
              </a:solidFill>
              <a:latin typeface="Britannic Bold" panose="020B0903060703020204" pitchFamily="34" charset="0"/>
            </a:endParaRPr>
          </a:p>
          <a:p>
            <a:pPr>
              <a:buFont typeface="Wingdings" panose="05000000000000000000" pitchFamily="2" charset="2"/>
              <a:buChar char="q"/>
            </a:pPr>
            <a:r>
              <a:rPr lang="es-AR" sz="2600" dirty="0" smtClean="0">
                <a:solidFill>
                  <a:schemeClr val="tx1"/>
                </a:solidFill>
                <a:latin typeface="Britannic Bold" panose="020B0903060703020204" pitchFamily="34" charset="0"/>
              </a:rPr>
              <a:t>Evaluación de riesgos</a:t>
            </a:r>
          </a:p>
          <a:p>
            <a:pPr marL="0" indent="0">
              <a:buNone/>
            </a:pPr>
            <a:endParaRPr lang="es-AR" sz="2600" dirty="0" smtClean="0">
              <a:solidFill>
                <a:schemeClr val="tx1"/>
              </a:solidFill>
              <a:latin typeface="Britannic Bold" panose="020B0903060703020204" pitchFamily="34" charset="0"/>
            </a:endParaRPr>
          </a:p>
          <a:p>
            <a:pPr>
              <a:buFont typeface="Wingdings" panose="05000000000000000000" pitchFamily="2" charset="2"/>
              <a:buChar char="q"/>
            </a:pPr>
            <a:r>
              <a:rPr lang="es-AR" sz="2600" dirty="0" smtClean="0">
                <a:solidFill>
                  <a:schemeClr val="tx1"/>
                </a:solidFill>
                <a:latin typeface="Britannic Bold" panose="020B0903060703020204" pitchFamily="34" charset="0"/>
              </a:rPr>
              <a:t>Actividades de control</a:t>
            </a:r>
          </a:p>
          <a:p>
            <a:pPr>
              <a:buFont typeface="Wingdings" panose="05000000000000000000" pitchFamily="2" charset="2"/>
              <a:buChar char="q"/>
            </a:pPr>
            <a:endParaRPr lang="es-AR" sz="2600" dirty="0" smtClean="0">
              <a:solidFill>
                <a:schemeClr val="tx1"/>
              </a:solidFill>
              <a:latin typeface="Britannic Bold" panose="020B0903060703020204" pitchFamily="34" charset="0"/>
            </a:endParaRPr>
          </a:p>
          <a:p>
            <a:pPr>
              <a:buFont typeface="Wingdings" panose="05000000000000000000" pitchFamily="2" charset="2"/>
              <a:buChar char="q"/>
            </a:pPr>
            <a:r>
              <a:rPr lang="es-AR" sz="2600" dirty="0" smtClean="0">
                <a:solidFill>
                  <a:schemeClr val="tx1"/>
                </a:solidFill>
                <a:latin typeface="Britannic Bold" panose="020B0903060703020204" pitchFamily="34" charset="0"/>
              </a:rPr>
              <a:t>Información y comunicación</a:t>
            </a:r>
          </a:p>
          <a:p>
            <a:pPr marL="0" indent="0">
              <a:buNone/>
            </a:pPr>
            <a:endParaRPr lang="es-AR" sz="2600" dirty="0" smtClean="0">
              <a:solidFill>
                <a:schemeClr val="tx1"/>
              </a:solidFill>
              <a:latin typeface="Britannic Bold" panose="020B0903060703020204" pitchFamily="34" charset="0"/>
            </a:endParaRPr>
          </a:p>
          <a:p>
            <a:pPr>
              <a:buFont typeface="Wingdings" panose="05000000000000000000" pitchFamily="2" charset="2"/>
              <a:buChar char="q"/>
            </a:pPr>
            <a:r>
              <a:rPr lang="es-AR" sz="2600" dirty="0" smtClean="0">
                <a:solidFill>
                  <a:schemeClr val="tx1"/>
                </a:solidFill>
                <a:latin typeface="Britannic Bold" panose="020B0903060703020204" pitchFamily="34" charset="0"/>
              </a:rPr>
              <a:t>Monitoreo</a:t>
            </a:r>
            <a:endParaRPr lang="es-AR" sz="26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201740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latin typeface="Britannic Bold" panose="020B0903060703020204" pitchFamily="34" charset="0"/>
              </a:rPr>
              <a:t>Ampliación a 8 elementos.</a:t>
            </a:r>
            <a:br>
              <a:rPr lang="es-AR" dirty="0" smtClean="0">
                <a:latin typeface="Britannic Bold" panose="020B0903060703020204" pitchFamily="34" charset="0"/>
              </a:rPr>
            </a:br>
            <a:r>
              <a:rPr lang="es-AR" sz="1300" dirty="0" smtClean="0">
                <a:latin typeface="Britannic Bold" panose="020B0903060703020204" pitchFamily="34" charset="0"/>
              </a:rPr>
              <a:t>la extensión del modelo busca satisfacer la creciente demanda de gestión de riesgos:</a:t>
            </a:r>
            <a:br>
              <a:rPr lang="es-AR" sz="1300" dirty="0" smtClean="0">
                <a:latin typeface="Britannic Bold" panose="020B0903060703020204" pitchFamily="34" charset="0"/>
              </a:rPr>
            </a:br>
            <a:endParaRPr lang="es-AR" sz="1300" dirty="0">
              <a:latin typeface="Britannic Bold" panose="020B0903060703020204" pitchFamily="34" charset="0"/>
            </a:endParaRPr>
          </a:p>
        </p:txBody>
      </p:sp>
      <p:sp>
        <p:nvSpPr>
          <p:cNvPr id="3" name="Marcador de contenido 2"/>
          <p:cNvSpPr>
            <a:spLocks noGrp="1"/>
          </p:cNvSpPr>
          <p:nvPr>
            <p:ph idx="1"/>
          </p:nvPr>
        </p:nvSpPr>
        <p:spPr>
          <a:xfrm>
            <a:off x="2690948" y="1764406"/>
            <a:ext cx="6936378" cy="4790939"/>
          </a:xfrm>
        </p:spPr>
        <p:txBody>
          <a:bodyPr>
            <a:noAutofit/>
          </a:bodyPr>
          <a:lstStyle/>
          <a:p>
            <a:pPr>
              <a:buFont typeface="Wingdings" panose="05000000000000000000" pitchFamily="2" charset="2"/>
              <a:buChar char="q"/>
            </a:pPr>
            <a:r>
              <a:rPr lang="es-AR" sz="3200" dirty="0" smtClean="0">
                <a:latin typeface="Britannic Bold" panose="020B0903060703020204" pitchFamily="34" charset="0"/>
              </a:rPr>
              <a:t> </a:t>
            </a:r>
            <a:r>
              <a:rPr lang="es-AR" sz="3200" dirty="0" smtClean="0">
                <a:solidFill>
                  <a:schemeClr val="tx1"/>
                </a:solidFill>
                <a:latin typeface="Britannic Bold" panose="020B0903060703020204" pitchFamily="34" charset="0"/>
              </a:rPr>
              <a:t>Ambiente interno.</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Establecimiento de objetivos.</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Identificación de eventos.</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Evaluación de riesgos.</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Respuesta a los riesgos.</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Actividades de control.</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Información y comunicación.</a:t>
            </a:r>
          </a:p>
          <a:p>
            <a:pPr>
              <a:buFont typeface="Wingdings" panose="05000000000000000000" pitchFamily="2" charset="2"/>
              <a:buChar char="q"/>
            </a:pPr>
            <a:r>
              <a:rPr lang="es-AR" sz="3200" dirty="0" smtClean="0">
                <a:solidFill>
                  <a:schemeClr val="tx1"/>
                </a:solidFill>
                <a:latin typeface="Britannic Bold" panose="020B0903060703020204" pitchFamily="34" charset="0"/>
              </a:rPr>
              <a:t> Monitoreo.</a:t>
            </a:r>
            <a:endParaRPr lang="es-AR" sz="32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4024894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Ambiente de Control.</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q"/>
            </a:pPr>
            <a:r>
              <a:rPr lang="es-AR" sz="3200" dirty="0" smtClean="0">
                <a:solidFill>
                  <a:schemeClr val="tx1"/>
                </a:solidFill>
                <a:latin typeface="Britannic Bold" panose="020B0903060703020204" pitchFamily="34" charset="0"/>
              </a:rPr>
              <a:t>El Componente “Ambiente de control” se encuentra constituido por el conjunto de procesos, estándares y estructuras que proveen la base para la ejecución del control interno en la organización.</a:t>
            </a:r>
            <a:endParaRPr lang="es-AR" sz="32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627600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Principios del Ambiente de control.</a:t>
            </a:r>
            <a:endParaRPr lang="es-AR" dirty="0">
              <a:latin typeface="Britannic Bold" panose="020B0903060703020204" pitchFamily="34" charset="0"/>
            </a:endParaRPr>
          </a:p>
        </p:txBody>
      </p:sp>
      <p:sp>
        <p:nvSpPr>
          <p:cNvPr id="3" name="Marcador de contenido 2"/>
          <p:cNvSpPr>
            <a:spLocks noGrp="1"/>
          </p:cNvSpPr>
          <p:nvPr>
            <p:ph idx="1"/>
          </p:nvPr>
        </p:nvSpPr>
        <p:spPr>
          <a:xfrm>
            <a:off x="838200" y="1390918"/>
            <a:ext cx="9142927" cy="5190186"/>
          </a:xfrm>
        </p:spPr>
        <p:txBody>
          <a:bodyPr>
            <a:normAutofit fontScale="77500" lnSpcReduction="20000"/>
          </a:bodyPr>
          <a:lstStyle/>
          <a:p>
            <a:pPr marL="0" indent="0" algn="just">
              <a:buNone/>
            </a:pPr>
            <a:r>
              <a:rPr lang="es-AR" b="1" dirty="0" smtClean="0">
                <a:solidFill>
                  <a:schemeClr val="tx1"/>
                </a:solidFill>
                <a:latin typeface="Britannic Bold" panose="020B0903060703020204" pitchFamily="34" charset="0"/>
              </a:rPr>
              <a:t>Principio 1</a:t>
            </a:r>
            <a:r>
              <a:rPr lang="es-AR" sz="3800" b="1" dirty="0" smtClean="0">
                <a:solidFill>
                  <a:schemeClr val="tx1"/>
                </a:solidFill>
                <a:latin typeface="Britannic Bold" panose="020B0903060703020204" pitchFamily="34" charset="0"/>
              </a:rPr>
              <a:t> Integridad y valores éticos: </a:t>
            </a:r>
            <a:r>
              <a:rPr lang="es-AR" dirty="0" smtClean="0">
                <a:solidFill>
                  <a:schemeClr val="tx1"/>
                </a:solidFill>
                <a:latin typeface="Britannic Bold" panose="020B0903060703020204" pitchFamily="34" charset="0"/>
              </a:rPr>
              <a:t>La organización debe regirse por valores de ética e integridad, los cuales deben constar en los Valores Organizacionales, Códigos de Conducta, Políticas y Procedimientos, así como en planes y otros documentos internos, y deben reflejarse en las decisiones, acciones y comportamiento en todos los niveles de la organización.</a:t>
            </a:r>
          </a:p>
          <a:p>
            <a:pPr marL="0" indent="0" algn="just">
              <a:buNone/>
            </a:pPr>
            <a:r>
              <a:rPr lang="es-AR" b="1" dirty="0" smtClean="0">
                <a:solidFill>
                  <a:schemeClr val="tx1"/>
                </a:solidFill>
                <a:latin typeface="Britannic Bold" panose="020B0903060703020204" pitchFamily="34" charset="0"/>
              </a:rPr>
              <a:t>Principio 2</a:t>
            </a:r>
            <a:r>
              <a:rPr lang="es-AR" sz="3800" b="1" dirty="0" smtClean="0">
                <a:solidFill>
                  <a:schemeClr val="tx1"/>
                </a:solidFill>
                <a:latin typeface="Britannic Bold" panose="020B0903060703020204" pitchFamily="34" charset="0"/>
              </a:rPr>
              <a:t> Responsabilidades de supervisión: </a:t>
            </a:r>
            <a:r>
              <a:rPr lang="es-AR" dirty="0" smtClean="0">
                <a:solidFill>
                  <a:schemeClr val="tx1"/>
                </a:solidFill>
                <a:latin typeface="Britannic Bold" panose="020B0903060703020204" pitchFamily="34" charset="0"/>
              </a:rPr>
              <a:t>Las autoridades superiores y funcionarios responsables de la gestión deben propiciar el respeto por el principio de independencia -asegurando la ausencia de incompatibilidades y conflictos de intereses- y deben supervisar la implementación y funcionamiento del control interno. </a:t>
            </a:r>
          </a:p>
          <a:p>
            <a:pPr marL="0" indent="0" algn="just">
              <a:buNone/>
            </a:pPr>
            <a:r>
              <a:rPr lang="es-AR" b="1" dirty="0" smtClean="0">
                <a:solidFill>
                  <a:schemeClr val="tx1"/>
                </a:solidFill>
                <a:latin typeface="Britannic Bold" panose="020B0903060703020204" pitchFamily="34" charset="0"/>
              </a:rPr>
              <a:t>Principio 3</a:t>
            </a:r>
            <a:r>
              <a:rPr lang="es-AR" sz="3800" b="1" dirty="0" smtClean="0">
                <a:solidFill>
                  <a:schemeClr val="tx1"/>
                </a:solidFill>
                <a:latin typeface="Britannic Bold" panose="020B0903060703020204" pitchFamily="34" charset="0"/>
              </a:rPr>
              <a:t> Estructura, autoridad y responsabilidad: </a:t>
            </a:r>
            <a:r>
              <a:rPr lang="es-AR" dirty="0" smtClean="0">
                <a:solidFill>
                  <a:schemeClr val="tx1"/>
                </a:solidFill>
                <a:latin typeface="Britannic Bold" panose="020B0903060703020204" pitchFamily="34" charset="0"/>
              </a:rPr>
              <a:t>Se debe definir la estructura organizacional y se deben establecer los niveles de autoridad y de responsabilidad, que permitan generar las condiciones necesarias para el logro de los objetivos organizacionales. </a:t>
            </a:r>
          </a:p>
          <a:p>
            <a:pPr marL="0" indent="0" algn="just">
              <a:buNone/>
            </a:pPr>
            <a:r>
              <a:rPr lang="es-AR" b="1" dirty="0" smtClean="0">
                <a:solidFill>
                  <a:schemeClr val="tx1"/>
                </a:solidFill>
                <a:latin typeface="Britannic Bold" panose="020B0903060703020204" pitchFamily="34" charset="0"/>
              </a:rPr>
              <a:t>Principio 4</a:t>
            </a:r>
            <a:r>
              <a:rPr lang="es-AR" sz="3800" b="1" dirty="0">
                <a:solidFill>
                  <a:schemeClr val="tx1"/>
                </a:solidFill>
                <a:latin typeface="Britannic Bold" panose="020B0903060703020204" pitchFamily="34" charset="0"/>
              </a:rPr>
              <a:t> </a:t>
            </a:r>
            <a:r>
              <a:rPr lang="es-AR" sz="3800" b="1" dirty="0" smtClean="0">
                <a:solidFill>
                  <a:schemeClr val="tx1"/>
                </a:solidFill>
                <a:latin typeface="Britannic Bold" panose="020B0903060703020204" pitchFamily="34" charset="0"/>
              </a:rPr>
              <a:t>Competencias del personal: </a:t>
            </a:r>
            <a:r>
              <a:rPr lang="es-AR" dirty="0" smtClean="0">
                <a:solidFill>
                  <a:schemeClr val="tx1"/>
                </a:solidFill>
                <a:latin typeface="Britannic Bold" panose="020B0903060703020204" pitchFamily="34" charset="0"/>
              </a:rPr>
              <a:t>La organización debe poseer procesos adecuados de incorporación de personal, de desarrollo de carrera y de motivación para retener personal competente, considerando los objetivos organizacionales. </a:t>
            </a:r>
          </a:p>
          <a:p>
            <a:pPr marL="0" indent="0" algn="just">
              <a:buNone/>
            </a:pPr>
            <a:r>
              <a:rPr lang="es-AR" b="1" dirty="0" smtClean="0">
                <a:solidFill>
                  <a:schemeClr val="tx1"/>
                </a:solidFill>
                <a:latin typeface="Britannic Bold" panose="020B0903060703020204" pitchFamily="34" charset="0"/>
              </a:rPr>
              <a:t>Principio 5 </a:t>
            </a:r>
            <a:r>
              <a:rPr lang="es-AR" sz="3800" b="1" dirty="0" smtClean="0">
                <a:solidFill>
                  <a:schemeClr val="tx1"/>
                </a:solidFill>
                <a:latin typeface="Britannic Bold" panose="020B0903060703020204" pitchFamily="34" charset="0"/>
              </a:rPr>
              <a:t>Responsabilidad y rendición de cuentas: </a:t>
            </a:r>
            <a:r>
              <a:rPr lang="es-AR" dirty="0" smtClean="0">
                <a:solidFill>
                  <a:schemeClr val="tx1"/>
                </a:solidFill>
                <a:latin typeface="Britannic Bold" panose="020B0903060703020204" pitchFamily="34" charset="0"/>
              </a:rPr>
              <a:t>Se deben establecer claramente las responsabilidades respecto del cumplimiento de los objetivos, así como respecto de la implementación y funcionamiento de los controles internos necesarios para reducir los riesgos que pudieran afectar el logro de tales objetivos, especificando asimismo los pertinentes mecanismos de rendición de cuentas.</a:t>
            </a:r>
            <a:endParaRPr lang="es-AR"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1472221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Evaluación de riesgos.</a:t>
            </a:r>
            <a:r>
              <a:rPr lang="es-AR" dirty="0" smtClean="0"/>
              <a:t/>
            </a:r>
            <a:br>
              <a:rPr lang="es-AR" dirty="0" smtClean="0"/>
            </a:br>
            <a:endParaRPr lang="es-AR" dirty="0"/>
          </a:p>
        </p:txBody>
      </p:sp>
      <p:sp>
        <p:nvSpPr>
          <p:cNvPr id="3" name="Marcador de contenido 2"/>
          <p:cNvSpPr>
            <a:spLocks noGrp="1"/>
          </p:cNvSpPr>
          <p:nvPr>
            <p:ph idx="1"/>
          </p:nvPr>
        </p:nvSpPr>
        <p:spPr>
          <a:xfrm>
            <a:off x="1515290" y="1390918"/>
            <a:ext cx="10676710" cy="6015722"/>
          </a:xfrm>
        </p:spPr>
        <p:txBody>
          <a:bodyPr>
            <a:noAutofit/>
          </a:bodyPr>
          <a:lstStyle/>
          <a:p>
            <a:pPr algn="just">
              <a:lnSpc>
                <a:spcPct val="150000"/>
              </a:lnSpc>
              <a:buFont typeface="Wingdings" panose="05000000000000000000" pitchFamily="2" charset="2"/>
              <a:buChar char="q"/>
            </a:pPr>
            <a:r>
              <a:rPr lang="es-AR" sz="2000" dirty="0" smtClean="0">
                <a:solidFill>
                  <a:schemeClr val="tx1"/>
                </a:solidFill>
                <a:latin typeface="Britannic Bold" panose="020B0903060703020204" pitchFamily="34" charset="0"/>
              </a:rPr>
              <a:t>El Componente “Evaluación de riesgos” se orienta al tratamiento de los riesgos que la organización enfrenta, ya sea de orden interno o externo, entendiéndose como “riesgo” a aquellos eventos que puedan afectar negativamente el logro de los objetivos. La evaluación de riesgos involucra entonces, un proceso dinámico e iterativo orientado a identificar y evaluar los riesgos, que constituye la base para que la organización pueda tratar metódicamente los riesgos. Cabe considerar que previo a evaluar los riesgos, es necesario establecer los objetivos -tanto a nivel organizacional como a nivel de cada área-, considerando los tres aspectos correspondientes: objetivos de gestión, de reporte o generación de información y de cumplimiento normativo.</a:t>
            </a:r>
          </a:p>
        </p:txBody>
      </p:sp>
    </p:spTree>
    <p:extLst>
      <p:ext uri="{BB962C8B-B14F-4D97-AF65-F5344CB8AC3E}">
        <p14:creationId xmlns="" xmlns:p14="http://schemas.microsoft.com/office/powerpoint/2010/main" val="1695041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Comentario.</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q"/>
            </a:pPr>
            <a:r>
              <a:rPr lang="es-AR" sz="2800" dirty="0" smtClean="0">
                <a:solidFill>
                  <a:schemeClr val="tx1"/>
                </a:solidFill>
                <a:latin typeface="Britannic Bold" panose="020B0903060703020204" pitchFamily="34" charset="0"/>
              </a:rPr>
              <a:t>La definición de la estrategia y especificación de los objetivos organizacionales no constituye parte del proceso de control interno. No obstante, el control interno se desarrolla a partir de la definición de dichos objetivos, analizando los riesgos que pudieran afectar su logro y definiendo a posteriori, los controles para mitigar los referidos riesgos</a:t>
            </a:r>
            <a:r>
              <a:rPr lang="es-AR" dirty="0" smtClean="0">
                <a:solidFill>
                  <a:schemeClr val="tx1"/>
                </a:solidFill>
              </a:rPr>
              <a:t>. </a:t>
            </a:r>
            <a:endParaRPr lang="es-AR" dirty="0">
              <a:solidFill>
                <a:schemeClr val="tx1"/>
              </a:solidFill>
            </a:endParaRPr>
          </a:p>
        </p:txBody>
      </p:sp>
    </p:spTree>
    <p:extLst>
      <p:ext uri="{BB962C8B-B14F-4D97-AF65-F5344CB8AC3E}">
        <p14:creationId xmlns="" xmlns:p14="http://schemas.microsoft.com/office/powerpoint/2010/main" val="1991937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Principios de evaluación del riesgo.</a:t>
            </a:r>
            <a:endParaRPr lang="es-AR" dirty="0">
              <a:latin typeface="Britannic Bold" panose="020B0903060703020204" pitchFamily="34" charset="0"/>
            </a:endParaRPr>
          </a:p>
        </p:txBody>
      </p:sp>
      <p:sp>
        <p:nvSpPr>
          <p:cNvPr id="3" name="Marcador de contenido 2"/>
          <p:cNvSpPr>
            <a:spLocks noGrp="1"/>
          </p:cNvSpPr>
          <p:nvPr>
            <p:ph idx="1"/>
          </p:nvPr>
        </p:nvSpPr>
        <p:spPr>
          <a:xfrm>
            <a:off x="1658982" y="1493948"/>
            <a:ext cx="10345784" cy="5364051"/>
          </a:xfrm>
        </p:spPr>
        <p:txBody>
          <a:bodyPr>
            <a:normAutofit/>
          </a:bodyPr>
          <a:lstStyle/>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6 </a:t>
            </a:r>
            <a:r>
              <a:rPr lang="es-AR" sz="3200" b="1" dirty="0" smtClean="0">
                <a:solidFill>
                  <a:schemeClr val="tx1"/>
                </a:solidFill>
                <a:latin typeface="Britannic Bold" panose="020B0903060703020204" pitchFamily="34" charset="0"/>
              </a:rPr>
              <a:t>Especificación de objetivos: </a:t>
            </a:r>
            <a:r>
              <a:rPr lang="es-AR" dirty="0" smtClean="0">
                <a:solidFill>
                  <a:schemeClr val="tx1"/>
                </a:solidFill>
                <a:latin typeface="Britannic Bold" panose="020B0903060703020204" pitchFamily="34" charset="0"/>
              </a:rPr>
              <a:t>La organización debe especificar los objetivos con claridad.</a:t>
            </a:r>
          </a:p>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7 </a:t>
            </a:r>
            <a:r>
              <a:rPr lang="es-AR" sz="3200" b="1" dirty="0">
                <a:solidFill>
                  <a:schemeClr val="tx1"/>
                </a:solidFill>
                <a:latin typeface="Britannic Bold" panose="020B0903060703020204" pitchFamily="34" charset="0"/>
              </a:rPr>
              <a:t>Identificación y análisis de los </a:t>
            </a:r>
            <a:r>
              <a:rPr lang="es-AR" sz="3200" b="1" dirty="0" smtClean="0">
                <a:solidFill>
                  <a:schemeClr val="tx1"/>
                </a:solidFill>
                <a:latin typeface="Britannic Bold" panose="020B0903060703020204" pitchFamily="34" charset="0"/>
              </a:rPr>
              <a:t>riesgos: </a:t>
            </a:r>
            <a:r>
              <a:rPr lang="es-AR" dirty="0" smtClean="0">
                <a:solidFill>
                  <a:schemeClr val="tx1"/>
                </a:solidFill>
                <a:latin typeface="Britannic Bold" panose="020B0903060703020204" pitchFamily="34" charset="0"/>
              </a:rPr>
              <a:t>La organización debe identificar, analizar y administrar los riesgos que pueden afectar el logro de los objetivos, en todos los niveles organizacionales.</a:t>
            </a:r>
          </a:p>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8 </a:t>
            </a:r>
            <a:r>
              <a:rPr lang="es-AR" sz="3200" b="1" dirty="0">
                <a:solidFill>
                  <a:schemeClr val="tx1"/>
                </a:solidFill>
                <a:latin typeface="Britannic Bold" panose="020B0903060703020204" pitchFamily="34" charset="0"/>
              </a:rPr>
              <a:t>Evaluación de riesgos de </a:t>
            </a:r>
            <a:r>
              <a:rPr lang="es-AR" sz="3200" b="1" dirty="0" smtClean="0">
                <a:solidFill>
                  <a:schemeClr val="tx1"/>
                </a:solidFill>
                <a:latin typeface="Britannic Bold" panose="020B0903060703020204" pitchFamily="34" charset="0"/>
              </a:rPr>
              <a:t>fraude: </a:t>
            </a:r>
            <a:r>
              <a:rPr lang="es-AR" dirty="0" smtClean="0">
                <a:solidFill>
                  <a:schemeClr val="tx1"/>
                </a:solidFill>
                <a:latin typeface="Britannic Bold" panose="020B0903060703020204" pitchFamily="34" charset="0"/>
              </a:rPr>
              <a:t>La organización debe considerar entre los riesgos que evalúe, la posibilidad de fraude.</a:t>
            </a:r>
          </a:p>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9 </a:t>
            </a:r>
            <a:r>
              <a:rPr lang="es-AR" sz="3200" b="1" dirty="0">
                <a:solidFill>
                  <a:schemeClr val="tx1"/>
                </a:solidFill>
                <a:latin typeface="Britannic Bold" panose="020B0903060703020204" pitchFamily="34" charset="0"/>
              </a:rPr>
              <a:t>Identificación y análisis de </a:t>
            </a:r>
            <a:r>
              <a:rPr lang="es-AR" sz="3200" b="1" dirty="0" smtClean="0">
                <a:solidFill>
                  <a:schemeClr val="tx1"/>
                </a:solidFill>
                <a:latin typeface="Britannic Bold" panose="020B0903060703020204" pitchFamily="34" charset="0"/>
              </a:rPr>
              <a:t>cambios: </a:t>
            </a:r>
            <a:r>
              <a:rPr lang="es-AR" dirty="0" smtClean="0">
                <a:solidFill>
                  <a:schemeClr val="tx1"/>
                </a:solidFill>
                <a:latin typeface="Britannic Bold" panose="020B0903060703020204" pitchFamily="34" charset="0"/>
              </a:rPr>
              <a:t>La organización debe identificar y evaluar los cambios que pudieran afectar significativamente el sistema de control interno.</a:t>
            </a:r>
          </a:p>
          <a:p>
            <a:endParaRPr lang="es-AR" dirty="0"/>
          </a:p>
        </p:txBody>
      </p:sp>
    </p:spTree>
    <p:extLst>
      <p:ext uri="{BB962C8B-B14F-4D97-AF65-F5344CB8AC3E}">
        <p14:creationId xmlns="" xmlns:p14="http://schemas.microsoft.com/office/powerpoint/2010/main" val="299004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Actividades de control.</a:t>
            </a:r>
            <a:endParaRPr lang="es-AR" dirty="0">
              <a:latin typeface="Britannic Bold" panose="020B0903060703020204" pitchFamily="34" charset="0"/>
            </a:endParaRPr>
          </a:p>
        </p:txBody>
      </p:sp>
      <p:sp>
        <p:nvSpPr>
          <p:cNvPr id="3" name="Marcador de contenido 2"/>
          <p:cNvSpPr>
            <a:spLocks noGrp="1"/>
          </p:cNvSpPr>
          <p:nvPr>
            <p:ph idx="1"/>
          </p:nvPr>
        </p:nvSpPr>
        <p:spPr>
          <a:xfrm>
            <a:off x="2625633" y="1403797"/>
            <a:ext cx="9366069" cy="5151549"/>
          </a:xfrm>
        </p:spPr>
        <p:txBody>
          <a:bodyPr>
            <a:normAutofit/>
          </a:bodyPr>
          <a:lstStyle/>
          <a:p>
            <a:pPr algn="just">
              <a:lnSpc>
                <a:spcPct val="150000"/>
              </a:lnSpc>
              <a:buFont typeface="Wingdings" panose="05000000000000000000" pitchFamily="2" charset="2"/>
              <a:buChar char="q"/>
            </a:pPr>
            <a:r>
              <a:rPr lang="es-AR" sz="2000" dirty="0" smtClean="0">
                <a:solidFill>
                  <a:schemeClr val="tx1"/>
                </a:solidFill>
                <a:latin typeface="Britannic Bold" panose="020B0903060703020204" pitchFamily="34" charset="0"/>
              </a:rPr>
              <a:t>El componente “Actividades de Control” abarca las acciones establecidas por las autoridades mediante políticas y procedimientos, orientadas a reducir los riesgos que puedan afectar el logro de los objetivos de la organización. Las actividades de control son llevadas a cabo por todas las áreas de la organización, a través de los procesos y la tecnología que les da soporte. Las actividades de control pueden ser preventivas o </a:t>
            </a:r>
            <a:r>
              <a:rPr lang="es-AR" sz="2000" dirty="0" err="1" smtClean="0">
                <a:solidFill>
                  <a:schemeClr val="tx1"/>
                </a:solidFill>
                <a:latin typeface="Britannic Bold" panose="020B0903060703020204" pitchFamily="34" charset="0"/>
              </a:rPr>
              <a:t>detectivas</a:t>
            </a:r>
            <a:r>
              <a:rPr lang="es-AR" sz="2000" dirty="0" smtClean="0">
                <a:solidFill>
                  <a:schemeClr val="tx1"/>
                </a:solidFill>
                <a:latin typeface="Britannic Bold" panose="020B0903060703020204" pitchFamily="34" charset="0"/>
              </a:rPr>
              <a:t>, abarcando diversas modalidades tanto manuales como automatizadas, por ejemplo autorizaciones, aprobaciones, verificaciones, conciliaciones, revisiones de desempeño, entre otros. Entre estos controles, merece especial mención el control de la adecuada separación de funciones. </a:t>
            </a:r>
            <a:endParaRPr lang="es-AR" sz="20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225899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Principios Actividades de control.</a:t>
            </a:r>
            <a:endParaRPr lang="es-AR" dirty="0">
              <a:latin typeface="Britannic Bold" panose="020B0903060703020204" pitchFamily="34" charset="0"/>
            </a:endParaRPr>
          </a:p>
        </p:txBody>
      </p:sp>
      <p:sp>
        <p:nvSpPr>
          <p:cNvPr id="3" name="Marcador de contenido 2"/>
          <p:cNvSpPr>
            <a:spLocks noGrp="1"/>
          </p:cNvSpPr>
          <p:nvPr>
            <p:ph idx="1"/>
          </p:nvPr>
        </p:nvSpPr>
        <p:spPr>
          <a:xfrm>
            <a:off x="1933302" y="1661743"/>
            <a:ext cx="9483635" cy="4713668"/>
          </a:xfrm>
        </p:spPr>
        <p:txBody>
          <a:bodyPr>
            <a:normAutofit/>
          </a:bodyPr>
          <a:lstStyle/>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10 </a:t>
            </a:r>
            <a:r>
              <a:rPr lang="es-AR" sz="3000" b="1" dirty="0" smtClean="0">
                <a:solidFill>
                  <a:schemeClr val="tx1"/>
                </a:solidFill>
                <a:latin typeface="Britannic Bold" panose="020B0903060703020204" pitchFamily="34" charset="0"/>
              </a:rPr>
              <a:t>Definición e implementación de actividades de control: </a:t>
            </a:r>
            <a:r>
              <a:rPr lang="es-AR" dirty="0" smtClean="0">
                <a:solidFill>
                  <a:schemeClr val="tx1"/>
                </a:solidFill>
                <a:latin typeface="Britannic Bold" panose="020B0903060703020204" pitchFamily="34" charset="0"/>
              </a:rPr>
              <a:t>La organización debe definir e implementar controles que contribuyan a reducir -hasta niveles aceptables- los riesgos que puedan afectar el logro de los objetivos.</a:t>
            </a:r>
          </a:p>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11 </a:t>
            </a:r>
            <a:r>
              <a:rPr lang="es-AR" sz="3000" b="1" dirty="0" smtClean="0">
                <a:solidFill>
                  <a:schemeClr val="tx1"/>
                </a:solidFill>
                <a:latin typeface="Britannic Bold" panose="020B0903060703020204" pitchFamily="34" charset="0"/>
              </a:rPr>
              <a:t>Definición </a:t>
            </a:r>
            <a:r>
              <a:rPr lang="es-AR" sz="3000" b="1" dirty="0">
                <a:solidFill>
                  <a:schemeClr val="tx1"/>
                </a:solidFill>
                <a:latin typeface="Britannic Bold" panose="020B0903060703020204" pitchFamily="34" charset="0"/>
              </a:rPr>
              <a:t>e implementación de controles sobre la </a:t>
            </a:r>
            <a:r>
              <a:rPr lang="es-AR" sz="3000" b="1" dirty="0" smtClean="0">
                <a:solidFill>
                  <a:schemeClr val="tx1"/>
                </a:solidFill>
                <a:latin typeface="Britannic Bold" panose="020B0903060703020204" pitchFamily="34" charset="0"/>
              </a:rPr>
              <a:t>tecnología:</a:t>
            </a:r>
            <a:r>
              <a:rPr lang="es-AR" dirty="0" smtClean="0">
                <a:solidFill>
                  <a:schemeClr val="tx1"/>
                </a:solidFill>
                <a:latin typeface="Britannic Bold" panose="020B0903060703020204" pitchFamily="34" charset="0"/>
              </a:rPr>
              <a:t> La organización debe definir e implementar controles sobre la tecnología que se utiliza en las actividades llevadas a cabo para el logro de los objetivos. </a:t>
            </a:r>
          </a:p>
          <a:p>
            <a:pPr algn="just">
              <a:buFont typeface="Wingdings" panose="05000000000000000000" pitchFamily="2" charset="2"/>
              <a:buChar char="q"/>
            </a:pPr>
            <a:r>
              <a:rPr lang="es-AR" dirty="0" smtClean="0">
                <a:solidFill>
                  <a:schemeClr val="tx1"/>
                </a:solidFill>
                <a:latin typeface="Britannic Bold" panose="020B0903060703020204" pitchFamily="34" charset="0"/>
              </a:rPr>
              <a:t>Principio 12 </a:t>
            </a:r>
            <a:r>
              <a:rPr lang="es-AR" sz="3000" b="1" dirty="0">
                <a:solidFill>
                  <a:schemeClr val="tx1"/>
                </a:solidFill>
                <a:latin typeface="Britannic Bold" panose="020B0903060703020204" pitchFamily="34" charset="0"/>
              </a:rPr>
              <a:t>Políticas y </a:t>
            </a:r>
            <a:r>
              <a:rPr lang="es-AR" sz="3000" b="1" dirty="0" smtClean="0">
                <a:solidFill>
                  <a:schemeClr val="tx1"/>
                </a:solidFill>
                <a:latin typeface="Britannic Bold" panose="020B0903060703020204" pitchFamily="34" charset="0"/>
              </a:rPr>
              <a:t>procedimientos: </a:t>
            </a:r>
            <a:r>
              <a:rPr lang="es-AR" dirty="0" smtClean="0">
                <a:solidFill>
                  <a:schemeClr val="tx1"/>
                </a:solidFill>
                <a:latin typeface="Britannic Bold" panose="020B0903060703020204" pitchFamily="34" charset="0"/>
              </a:rPr>
              <a:t>La organización debe desarrollar los controles a través de Políticas -que establezcan la orientación y criterios- y de Procedimientos –que permitan llevar a la práctica lo establecido en las Políticas.</a:t>
            </a:r>
          </a:p>
        </p:txBody>
      </p:sp>
    </p:spTree>
    <p:extLst>
      <p:ext uri="{BB962C8B-B14F-4D97-AF65-F5344CB8AC3E}">
        <p14:creationId xmlns="" xmlns:p14="http://schemas.microsoft.com/office/powerpoint/2010/main" val="273581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1624" y="154554"/>
            <a:ext cx="5774724" cy="1280890"/>
          </a:xfrm>
        </p:spPr>
        <p:txBody>
          <a:bodyPr>
            <a:normAutofit/>
          </a:bodyPr>
          <a:lstStyle/>
          <a:p>
            <a:pPr algn="ctr"/>
            <a:r>
              <a:rPr lang="es-AR" dirty="0" smtClean="0"/>
              <a:t>Tierra del Fuego, Antártida e Islas del Atlántico Sur.</a:t>
            </a:r>
            <a:endParaRPr lang="es-AR" dirty="0"/>
          </a:p>
        </p:txBody>
      </p:sp>
      <p:pic>
        <p:nvPicPr>
          <p:cNvPr id="5" name="4 Imagen" descr="ARG-BICO-COPLA_A4_2016.jpg"/>
          <p:cNvPicPr>
            <a:picLocks noChangeAspect="1"/>
          </p:cNvPicPr>
          <p:nvPr/>
        </p:nvPicPr>
        <p:blipFill>
          <a:blip r:embed="rId2" cstate="print"/>
          <a:stretch>
            <a:fillRect/>
          </a:stretch>
        </p:blipFill>
        <p:spPr>
          <a:xfrm>
            <a:off x="7355329" y="172994"/>
            <a:ext cx="4625403" cy="6540843"/>
          </a:xfrm>
          <a:prstGeom prst="rect">
            <a:avLst/>
          </a:prstGeom>
          <a:ln w="3175">
            <a:solidFill>
              <a:schemeClr val="tx1"/>
            </a:solidFill>
          </a:ln>
        </p:spPr>
      </p:pic>
      <p:cxnSp>
        <p:nvCxnSpPr>
          <p:cNvPr id="8" name="7 Conector recto"/>
          <p:cNvCxnSpPr/>
          <p:nvPr/>
        </p:nvCxnSpPr>
        <p:spPr>
          <a:xfrm rot="5400000">
            <a:off x="8211741" y="2118126"/>
            <a:ext cx="1824038" cy="55483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16200000" flipH="1">
            <a:off x="7582695" y="4590260"/>
            <a:ext cx="2982913" cy="44608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848498" y="1474576"/>
            <a:ext cx="6359612" cy="2388973"/>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numCol="1" rtlCol="0" anchor="t" anchorCtr="0"/>
          <a:lstStyle/>
          <a:p>
            <a:r>
              <a:rPr lang="es-AR" b="1" dirty="0" smtClean="0"/>
              <a:t>Superficie</a:t>
            </a:r>
          </a:p>
          <a:p>
            <a:r>
              <a:rPr lang="es-MX" dirty="0" smtClean="0"/>
              <a:t>Total 3.761.274 km²:</a:t>
            </a:r>
          </a:p>
          <a:p>
            <a:pPr>
              <a:buFont typeface="Arial" pitchFamily="34" charset="0"/>
              <a:buChar char="•"/>
            </a:pPr>
            <a:r>
              <a:rPr lang="es-MX" b="1" dirty="0" smtClean="0"/>
              <a:t> </a:t>
            </a:r>
            <a:r>
              <a:rPr lang="es-ES" dirty="0" smtClean="0"/>
              <a:t>2.791.810 km² corresponden al Continente Americano</a:t>
            </a:r>
          </a:p>
          <a:p>
            <a:pPr>
              <a:buFont typeface="Arial" pitchFamily="34" charset="0"/>
              <a:buChar char="•"/>
            </a:pPr>
            <a:r>
              <a:rPr lang="es-AR" b="1" dirty="0" smtClean="0"/>
              <a:t> </a:t>
            </a:r>
            <a:r>
              <a:rPr lang="es-ES" dirty="0" smtClean="0"/>
              <a:t>969.464 km² corresponden al Continente Antártico e islas del Atlántico Sur</a:t>
            </a:r>
            <a:endParaRPr lang="es-ES" b="1" dirty="0" smtClean="0"/>
          </a:p>
          <a:p>
            <a:r>
              <a:rPr lang="es-ES" b="1" dirty="0" smtClean="0"/>
              <a:t>Costas </a:t>
            </a:r>
          </a:p>
          <a:p>
            <a:pPr>
              <a:buFont typeface="Arial" pitchFamily="34" charset="0"/>
              <a:buChar char="•"/>
            </a:pPr>
            <a:r>
              <a:rPr lang="es-ES" dirty="0" smtClean="0"/>
              <a:t> Litoral Atlántico: 4.725 km</a:t>
            </a:r>
          </a:p>
          <a:p>
            <a:pPr>
              <a:buFont typeface="Arial" pitchFamily="34" charset="0"/>
              <a:buChar char="•"/>
            </a:pPr>
            <a:r>
              <a:rPr lang="es-AR" dirty="0" smtClean="0"/>
              <a:t> </a:t>
            </a:r>
            <a:r>
              <a:rPr lang="pt-BR" dirty="0" smtClean="0"/>
              <a:t>Antártida Argentina e </a:t>
            </a:r>
            <a:r>
              <a:rPr lang="es-ES" dirty="0" smtClean="0"/>
              <a:t>islas del Atlántico Sur</a:t>
            </a:r>
            <a:r>
              <a:rPr lang="pt-BR" dirty="0" smtClean="0"/>
              <a:t>: 11.235 km</a:t>
            </a:r>
          </a:p>
          <a:p>
            <a:r>
              <a:rPr lang="pt-BR" dirty="0" smtClean="0"/>
              <a:t/>
            </a:r>
            <a:br>
              <a:rPr lang="pt-BR" dirty="0" smtClean="0"/>
            </a:br>
            <a:endParaRPr lang="es-ES" dirty="0" smtClean="0"/>
          </a:p>
          <a:p>
            <a:pPr>
              <a:buFont typeface="Arial" pitchFamily="34" charset="0"/>
              <a:buChar char="•"/>
            </a:pPr>
            <a:endParaRPr lang="es-ES" dirty="0">
              <a:solidFill>
                <a:schemeClr val="tx1"/>
              </a:solidFill>
            </a:endParaRPr>
          </a:p>
        </p:txBody>
      </p:sp>
      <p:sp>
        <p:nvSpPr>
          <p:cNvPr id="20" name="19 Rectángulo"/>
          <p:cNvSpPr/>
          <p:nvPr/>
        </p:nvSpPr>
        <p:spPr>
          <a:xfrm>
            <a:off x="9050805" y="2084172"/>
            <a:ext cx="1633670" cy="400110"/>
          </a:xfrm>
          <a:prstGeom prst="rect">
            <a:avLst/>
          </a:prstGeom>
          <a:noFill/>
        </p:spPr>
        <p:txBody>
          <a:bodyPr wrap="square" lIns="91440" tIns="45720" rIns="91440" bIns="45720">
            <a:spAutoFit/>
          </a:bodyPr>
          <a:lstStyle/>
          <a:p>
            <a:pPr algn="ctr"/>
            <a:r>
              <a:rPr lang="es-A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2370 km</a:t>
            </a:r>
            <a:endParaRPr lang="es-E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 name="20 Rectángulo"/>
          <p:cNvSpPr/>
          <p:nvPr/>
        </p:nvSpPr>
        <p:spPr>
          <a:xfrm>
            <a:off x="8914881" y="4650255"/>
            <a:ext cx="1633670" cy="400110"/>
          </a:xfrm>
          <a:prstGeom prst="rect">
            <a:avLst/>
          </a:prstGeom>
          <a:noFill/>
        </p:spPr>
        <p:txBody>
          <a:bodyPr wrap="square" lIns="91440" tIns="45720" rIns="91440" bIns="45720">
            <a:spAutoFit/>
          </a:bodyPr>
          <a:lstStyle/>
          <a:p>
            <a:pPr algn="ctr"/>
            <a:r>
              <a:rPr lang="es-A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3915 km</a:t>
            </a:r>
            <a:endParaRPr lang="es-E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2" name="21 Imagen" descr="Presentacion Antártida.jpg"/>
          <p:cNvPicPr>
            <a:picLocks noChangeAspect="1"/>
          </p:cNvPicPr>
          <p:nvPr/>
        </p:nvPicPr>
        <p:blipFill>
          <a:blip r:embed="rId3" cstate="print"/>
          <a:stretch>
            <a:fillRect/>
          </a:stretch>
        </p:blipFill>
        <p:spPr>
          <a:xfrm>
            <a:off x="3707027" y="4022937"/>
            <a:ext cx="3500270" cy="2674426"/>
          </a:xfrm>
          <a:prstGeom prst="rect">
            <a:avLst/>
          </a:prstGeom>
          <a:ln w="3175">
            <a:solidFill>
              <a:schemeClr val="tx1"/>
            </a:solidFill>
          </a:ln>
        </p:spPr>
      </p:pic>
      <p:sp>
        <p:nvSpPr>
          <p:cNvPr id="23" name="22 Rectángulo"/>
          <p:cNvSpPr/>
          <p:nvPr/>
        </p:nvSpPr>
        <p:spPr>
          <a:xfrm>
            <a:off x="848496" y="4024800"/>
            <a:ext cx="2817343" cy="2674800"/>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numCol="1" rtlCol="0" anchor="t" anchorCtr="0"/>
          <a:lstStyle/>
          <a:p>
            <a:pPr algn="ctr"/>
            <a:r>
              <a:rPr lang="es-AR" b="1" dirty="0" smtClean="0"/>
              <a:t>Reclamos Soberanía</a:t>
            </a:r>
          </a:p>
          <a:p>
            <a:pPr>
              <a:buFont typeface="Arial" pitchFamily="34" charset="0"/>
              <a:buChar char="•"/>
            </a:pPr>
            <a:endParaRPr lang="pt-BR" sz="1100" dirty="0" smtClean="0"/>
          </a:p>
          <a:p>
            <a:pPr>
              <a:buFont typeface="Arial" pitchFamily="34" charset="0"/>
              <a:buChar char="•"/>
            </a:pPr>
            <a:r>
              <a:rPr lang="pt-BR" dirty="0" smtClean="0"/>
              <a:t> Argentina</a:t>
            </a:r>
          </a:p>
          <a:p>
            <a:pPr>
              <a:buFont typeface="Arial" pitchFamily="34" charset="0"/>
              <a:buChar char="•"/>
            </a:pPr>
            <a:r>
              <a:rPr lang="es-MX" dirty="0" smtClean="0"/>
              <a:t> Chile</a:t>
            </a:r>
          </a:p>
          <a:p>
            <a:pPr>
              <a:buFont typeface="Arial" pitchFamily="34" charset="0"/>
              <a:buChar char="•"/>
            </a:pPr>
            <a:r>
              <a:rPr lang="es-MX" dirty="0" smtClean="0"/>
              <a:t> Reino Unido</a:t>
            </a:r>
          </a:p>
          <a:p>
            <a:pPr>
              <a:buFont typeface="Arial" pitchFamily="34" charset="0"/>
              <a:buChar char="•"/>
            </a:pPr>
            <a:r>
              <a:rPr lang="es-MX" dirty="0" smtClean="0"/>
              <a:t> Noruega</a:t>
            </a:r>
          </a:p>
          <a:p>
            <a:pPr>
              <a:buFont typeface="Arial" pitchFamily="34" charset="0"/>
              <a:buChar char="•"/>
            </a:pPr>
            <a:r>
              <a:rPr lang="es-MX" dirty="0" smtClean="0"/>
              <a:t> Australia</a:t>
            </a:r>
          </a:p>
          <a:p>
            <a:pPr>
              <a:buFont typeface="Arial" pitchFamily="34" charset="0"/>
              <a:buChar char="•"/>
            </a:pPr>
            <a:r>
              <a:rPr lang="es-MX" dirty="0" smtClean="0"/>
              <a:t> Francia </a:t>
            </a:r>
          </a:p>
          <a:p>
            <a:pPr>
              <a:buFont typeface="Arial" pitchFamily="34" charset="0"/>
              <a:buChar char="•"/>
            </a:pPr>
            <a:r>
              <a:rPr lang="es-MX" dirty="0" smtClean="0"/>
              <a:t> Nueva Zelanda </a:t>
            </a:r>
            <a:r>
              <a:rPr lang="pt-BR" dirty="0" smtClean="0"/>
              <a:t/>
            </a:r>
            <a:br>
              <a:rPr lang="pt-BR" dirty="0" smtClean="0"/>
            </a:br>
            <a:endParaRPr lang="es-ES" dirty="0" smtClean="0"/>
          </a:p>
          <a:p>
            <a:pPr>
              <a:buFont typeface="Arial" pitchFamily="34" charset="0"/>
              <a:buChar char="•"/>
            </a:pPr>
            <a:endParaRPr lang="es-ES" dirty="0">
              <a:solidFill>
                <a:schemeClr val="tx1"/>
              </a:solidFill>
            </a:endParaRPr>
          </a:p>
        </p:txBody>
      </p:sp>
      <p:cxnSp>
        <p:nvCxnSpPr>
          <p:cNvPr id="11" name="10 Conector recto"/>
          <p:cNvCxnSpPr/>
          <p:nvPr/>
        </p:nvCxnSpPr>
        <p:spPr>
          <a:xfrm rot="16200000" flipH="1">
            <a:off x="7337274" y="1798490"/>
            <a:ext cx="2941618" cy="8604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7588590" y="1552825"/>
            <a:ext cx="1275325" cy="400110"/>
          </a:xfrm>
          <a:prstGeom prst="rect">
            <a:avLst/>
          </a:prstGeom>
          <a:noFill/>
        </p:spPr>
        <p:txBody>
          <a:bodyPr wrap="square" lIns="91440" tIns="45720" rIns="91440" bIns="45720">
            <a:spAutoFit/>
          </a:bodyPr>
          <a:lstStyle/>
          <a:p>
            <a:pPr algn="ctr"/>
            <a:r>
              <a:rPr lang="es-AR"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3677</a:t>
            </a:r>
            <a:r>
              <a:rPr lang="es-AR" sz="2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km</a:t>
            </a:r>
            <a:endParaRPr lang="es-E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 xmlns:p14="http://schemas.microsoft.com/office/powerpoint/2010/main" val="685444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Información y comunicación.</a:t>
            </a:r>
            <a:endParaRPr lang="es-AR" dirty="0">
              <a:latin typeface="Britannic Bold" panose="020B0903060703020204" pitchFamily="34" charset="0"/>
            </a:endParaRPr>
          </a:p>
        </p:txBody>
      </p:sp>
      <p:sp>
        <p:nvSpPr>
          <p:cNvPr id="3" name="Marcador de contenido 2"/>
          <p:cNvSpPr>
            <a:spLocks noGrp="1"/>
          </p:cNvSpPr>
          <p:nvPr>
            <p:ph idx="1"/>
          </p:nvPr>
        </p:nvSpPr>
        <p:spPr>
          <a:xfrm>
            <a:off x="2116182" y="1210614"/>
            <a:ext cx="9562012" cy="5647386"/>
          </a:xfrm>
        </p:spPr>
        <p:txBody>
          <a:bodyPr>
            <a:noAutofit/>
          </a:bodyPr>
          <a:lstStyle/>
          <a:p>
            <a:pPr algn="just">
              <a:lnSpc>
                <a:spcPct val="150000"/>
              </a:lnSpc>
              <a:buFont typeface="Wingdings" panose="05000000000000000000" pitchFamily="2" charset="2"/>
              <a:buChar char="q"/>
            </a:pPr>
            <a:r>
              <a:rPr lang="es-AR" sz="1700" dirty="0" smtClean="0">
                <a:solidFill>
                  <a:schemeClr val="tx1"/>
                </a:solidFill>
                <a:latin typeface="Britannic Bold" panose="020B0903060703020204" pitchFamily="34" charset="0"/>
              </a:rPr>
              <a:t>El Componente “Información y Comunicación” presenta relevancia ya que la información constituye un elemento clave para la gestión y para la ejecución de las responsabilidades de control interno con miras al logro de los objetivos.</a:t>
            </a:r>
          </a:p>
          <a:p>
            <a:pPr algn="just">
              <a:lnSpc>
                <a:spcPct val="150000"/>
              </a:lnSpc>
              <a:buFont typeface="Wingdings" panose="05000000000000000000" pitchFamily="2" charset="2"/>
              <a:buChar char="q"/>
            </a:pPr>
            <a:r>
              <a:rPr lang="es-AR" sz="1700" dirty="0" smtClean="0">
                <a:solidFill>
                  <a:schemeClr val="tx1"/>
                </a:solidFill>
                <a:latin typeface="Britannic Bold" panose="020B0903060703020204" pitchFamily="34" charset="0"/>
              </a:rPr>
              <a:t>En ese sentido, las autoridades deben poder disponer y generar información relevante y de calidad que permita el adecuado funcionamiento del control interno. La comunicación se constituye en un proceso continuo e iterativo que permite generar, compartir y obtener la información necesaria. De este modo, las comunicaciones internas abarcan los mecanismos para diseminar la información por la organización, contemplando líneas ascendentes, descendentes y transversales dentro de la estructura organizacional, e incluyendo mecanismos para asegurar que todo el personal recibe mensajes claros de las autoridades respecto del control interno. Por su parte, las comunicaciones externas permiten por un lado, encauzar comunicaciones internas de información externa relevante, y por otro, proveer información a las partes interesadas externas a la organización.</a:t>
            </a:r>
            <a:endParaRPr lang="es-AR" sz="17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228001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Principios de información y comunicación.</a:t>
            </a:r>
            <a:endParaRPr lang="es-AR" dirty="0">
              <a:latin typeface="Britannic Bold" panose="020B0903060703020204" pitchFamily="34" charset="0"/>
            </a:endParaRPr>
          </a:p>
        </p:txBody>
      </p:sp>
      <p:sp>
        <p:nvSpPr>
          <p:cNvPr id="3" name="Marcador de contenido 2"/>
          <p:cNvSpPr>
            <a:spLocks noGrp="1"/>
          </p:cNvSpPr>
          <p:nvPr>
            <p:ph idx="1"/>
          </p:nvPr>
        </p:nvSpPr>
        <p:spPr>
          <a:xfrm>
            <a:off x="1802674" y="1815921"/>
            <a:ext cx="9614263" cy="4662152"/>
          </a:xfrm>
        </p:spPr>
        <p:txBody>
          <a:bodyPr>
            <a:normAutofit fontScale="92500" lnSpcReduction="20000"/>
          </a:bodyPr>
          <a:lstStyle/>
          <a:p>
            <a:pPr algn="just">
              <a:lnSpc>
                <a:spcPct val="150000"/>
              </a:lnSpc>
              <a:buFont typeface="Wingdings" panose="05000000000000000000" pitchFamily="2" charset="2"/>
              <a:buChar char="q"/>
            </a:pPr>
            <a:r>
              <a:rPr lang="es-AR" dirty="0" smtClean="0">
                <a:solidFill>
                  <a:schemeClr val="tx1"/>
                </a:solidFill>
                <a:latin typeface="Britannic Bold" panose="020B0903060703020204" pitchFamily="34" charset="0"/>
              </a:rPr>
              <a:t>Principio 13 </a:t>
            </a:r>
            <a:r>
              <a:rPr lang="es-AR" sz="3200" b="1" dirty="0" smtClean="0">
                <a:solidFill>
                  <a:schemeClr val="tx1"/>
                </a:solidFill>
                <a:latin typeface="Britannic Bold" panose="020B0903060703020204" pitchFamily="34" charset="0"/>
              </a:rPr>
              <a:t>Relevancia de la información</a:t>
            </a:r>
            <a:r>
              <a:rPr lang="es-AR" sz="2200" b="1" dirty="0" smtClean="0">
                <a:solidFill>
                  <a:schemeClr val="tx1"/>
                </a:solidFill>
                <a:latin typeface="Britannic Bold" panose="020B0903060703020204" pitchFamily="34" charset="0"/>
              </a:rPr>
              <a:t>: </a:t>
            </a:r>
            <a:r>
              <a:rPr lang="es-AR" sz="2200" dirty="0" smtClean="0">
                <a:solidFill>
                  <a:schemeClr val="tx1"/>
                </a:solidFill>
                <a:latin typeface="Britannic Bold" panose="020B0903060703020204" pitchFamily="34" charset="0"/>
              </a:rPr>
              <a:t>La organización debe obtener, generar y utilizar información relevante y de calidad para la gestión y el funcionamiento del control interno.</a:t>
            </a:r>
          </a:p>
          <a:p>
            <a:pPr algn="just">
              <a:lnSpc>
                <a:spcPct val="150000"/>
              </a:lnSpc>
              <a:buFont typeface="Wingdings" panose="05000000000000000000" pitchFamily="2" charset="2"/>
              <a:buChar char="q"/>
            </a:pPr>
            <a:r>
              <a:rPr lang="es-AR" dirty="0" smtClean="0">
                <a:solidFill>
                  <a:schemeClr val="tx1"/>
                </a:solidFill>
                <a:latin typeface="Britannic Bold" panose="020B0903060703020204" pitchFamily="34" charset="0"/>
              </a:rPr>
              <a:t>Principio 14 </a:t>
            </a:r>
            <a:r>
              <a:rPr lang="es-AR" sz="3200" b="1" dirty="0">
                <a:solidFill>
                  <a:schemeClr val="tx1"/>
                </a:solidFill>
                <a:latin typeface="Britannic Bold" panose="020B0903060703020204" pitchFamily="34" charset="0"/>
              </a:rPr>
              <a:t>Comunicaciones </a:t>
            </a:r>
            <a:r>
              <a:rPr lang="es-AR" sz="3200" b="1" dirty="0" smtClean="0">
                <a:solidFill>
                  <a:schemeClr val="tx1"/>
                </a:solidFill>
                <a:latin typeface="Britannic Bold" panose="020B0903060703020204" pitchFamily="34" charset="0"/>
              </a:rPr>
              <a:t>internas</a:t>
            </a:r>
            <a:r>
              <a:rPr lang="es-AR" sz="2200" b="1" dirty="0" smtClean="0">
                <a:solidFill>
                  <a:schemeClr val="tx1"/>
                </a:solidFill>
                <a:latin typeface="Britannic Bold" panose="020B0903060703020204" pitchFamily="34" charset="0"/>
              </a:rPr>
              <a:t>:</a:t>
            </a:r>
            <a:r>
              <a:rPr lang="es-AR" sz="2200" dirty="0" smtClean="0">
                <a:solidFill>
                  <a:schemeClr val="tx1"/>
                </a:solidFill>
                <a:latin typeface="Britannic Bold" panose="020B0903060703020204" pitchFamily="34" charset="0"/>
              </a:rPr>
              <a:t> La organización debe comunicar internamente tanto los objetivos como las responsabilidades por el control interno.</a:t>
            </a:r>
          </a:p>
          <a:p>
            <a:pPr algn="just">
              <a:lnSpc>
                <a:spcPct val="150000"/>
              </a:lnSpc>
              <a:buFont typeface="Wingdings" panose="05000000000000000000" pitchFamily="2" charset="2"/>
              <a:buChar char="q"/>
            </a:pPr>
            <a:r>
              <a:rPr lang="es-AR" dirty="0" smtClean="0">
                <a:solidFill>
                  <a:schemeClr val="tx1"/>
                </a:solidFill>
                <a:latin typeface="Britannic Bold" panose="020B0903060703020204" pitchFamily="34" charset="0"/>
              </a:rPr>
              <a:t>Principio 15 </a:t>
            </a:r>
            <a:r>
              <a:rPr lang="es-AR" sz="3200" b="1" dirty="0">
                <a:solidFill>
                  <a:schemeClr val="tx1"/>
                </a:solidFill>
                <a:latin typeface="Britannic Bold" panose="020B0903060703020204" pitchFamily="34" charset="0"/>
              </a:rPr>
              <a:t>Comunicaciones </a:t>
            </a:r>
            <a:r>
              <a:rPr lang="es-AR" sz="3200" b="1" dirty="0" smtClean="0">
                <a:solidFill>
                  <a:schemeClr val="tx1"/>
                </a:solidFill>
                <a:latin typeface="Britannic Bold" panose="020B0903060703020204" pitchFamily="34" charset="0"/>
              </a:rPr>
              <a:t>externas: </a:t>
            </a:r>
            <a:r>
              <a:rPr lang="es-AR" sz="2200" dirty="0" smtClean="0">
                <a:solidFill>
                  <a:schemeClr val="tx1"/>
                </a:solidFill>
                <a:latin typeface="Britannic Bold" panose="020B0903060703020204" pitchFamily="34" charset="0"/>
              </a:rPr>
              <a:t>La organización debe tener en cuenta el control interno en las comunicaciones con terceros y la ciudadanía</a:t>
            </a:r>
            <a:r>
              <a:rPr lang="es-AR" sz="2200" dirty="0" smtClean="0"/>
              <a:t>.</a:t>
            </a:r>
            <a:endParaRPr lang="es-AR" sz="2200" dirty="0"/>
          </a:p>
        </p:txBody>
      </p:sp>
    </p:spTree>
    <p:extLst>
      <p:ext uri="{BB962C8B-B14F-4D97-AF65-F5344CB8AC3E}">
        <p14:creationId xmlns="" xmlns:p14="http://schemas.microsoft.com/office/powerpoint/2010/main" val="1297322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Supervisión.</a:t>
            </a:r>
            <a:endParaRPr lang="es-AR" dirty="0">
              <a:latin typeface="Britannic Bold" panose="020B0903060703020204" pitchFamily="34" charset="0"/>
            </a:endParaRPr>
          </a:p>
        </p:txBody>
      </p:sp>
      <p:sp>
        <p:nvSpPr>
          <p:cNvPr id="3" name="Marcador de contenido 2"/>
          <p:cNvSpPr>
            <a:spLocks noGrp="1"/>
          </p:cNvSpPr>
          <p:nvPr>
            <p:ph idx="1"/>
          </p:nvPr>
        </p:nvSpPr>
        <p:spPr/>
        <p:txBody>
          <a:bodyPr>
            <a:noAutofit/>
          </a:bodyPr>
          <a:lstStyle/>
          <a:p>
            <a:pPr algn="just">
              <a:lnSpc>
                <a:spcPct val="150000"/>
              </a:lnSpc>
              <a:buFont typeface="Wingdings" panose="05000000000000000000" pitchFamily="2" charset="2"/>
              <a:buChar char="q"/>
            </a:pPr>
            <a:r>
              <a:rPr lang="es-AR" sz="2600" dirty="0" smtClean="0">
                <a:solidFill>
                  <a:schemeClr val="tx1"/>
                </a:solidFill>
                <a:latin typeface="Britannic Bold" panose="020B0903060703020204" pitchFamily="34" charset="0"/>
              </a:rPr>
              <a:t>El quinto Componente “Supervisión” abarca las evaluaciones aplicadas para determinar si cada uno de los componentes del Control Interno, incluidos los controles para efectivizar los principios dentro de cada componente, está presente y funcionando</a:t>
            </a:r>
            <a:r>
              <a:rPr lang="es-AR" sz="2600" dirty="0" smtClean="0"/>
              <a:t>.</a:t>
            </a:r>
            <a:endParaRPr lang="es-AR" sz="2600" dirty="0"/>
          </a:p>
        </p:txBody>
      </p:sp>
    </p:spTree>
    <p:extLst>
      <p:ext uri="{BB962C8B-B14F-4D97-AF65-F5344CB8AC3E}">
        <p14:creationId xmlns="" xmlns:p14="http://schemas.microsoft.com/office/powerpoint/2010/main" val="20038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Principios de la supervisión.</a:t>
            </a:r>
            <a:endParaRPr lang="es-AR" dirty="0">
              <a:latin typeface="Britannic Bold" panose="020B0903060703020204" pitchFamily="34" charset="0"/>
            </a:endParaRPr>
          </a:p>
        </p:txBody>
      </p:sp>
      <p:sp>
        <p:nvSpPr>
          <p:cNvPr id="3" name="Marcador de contenido 2"/>
          <p:cNvSpPr>
            <a:spLocks noGrp="1"/>
          </p:cNvSpPr>
          <p:nvPr>
            <p:ph idx="1"/>
          </p:nvPr>
        </p:nvSpPr>
        <p:spPr>
          <a:xfrm>
            <a:off x="2142308" y="1674254"/>
            <a:ext cx="9548949" cy="4584877"/>
          </a:xfrm>
        </p:spPr>
        <p:txBody>
          <a:bodyPr>
            <a:normAutofit fontScale="92500" lnSpcReduction="10000"/>
          </a:bodyPr>
          <a:lstStyle/>
          <a:p>
            <a:pPr algn="just">
              <a:lnSpc>
                <a:spcPct val="150000"/>
              </a:lnSpc>
              <a:buFont typeface="Wingdings" panose="05000000000000000000" pitchFamily="2" charset="2"/>
              <a:buChar char="q"/>
            </a:pPr>
            <a:r>
              <a:rPr lang="es-AR" dirty="0" smtClean="0">
                <a:latin typeface="Britannic Bold" panose="020B0903060703020204" pitchFamily="34" charset="0"/>
              </a:rPr>
              <a:t>Principio 16 </a:t>
            </a:r>
            <a:r>
              <a:rPr lang="es-AR" sz="3500" b="1" dirty="0" smtClean="0">
                <a:latin typeface="Britannic Bold" panose="020B0903060703020204" pitchFamily="34" charset="0"/>
              </a:rPr>
              <a:t>Evaluaciones:</a:t>
            </a:r>
            <a:r>
              <a:rPr lang="es-AR" dirty="0" smtClean="0">
                <a:latin typeface="Britannic Bold" panose="020B0903060703020204" pitchFamily="34" charset="0"/>
              </a:rPr>
              <a:t> </a:t>
            </a:r>
            <a:r>
              <a:rPr lang="es-AR" sz="2100" dirty="0" smtClean="0">
                <a:latin typeface="Britannic Bold" panose="020B0903060703020204" pitchFamily="34" charset="0"/>
              </a:rPr>
              <a:t>La organización debe definir, desarrollar y ejecutar evaluaciones -de forma continua o específica- para determinar la suficiencia y adecuado funcionamiento de los componentes del control interno.</a:t>
            </a:r>
          </a:p>
          <a:p>
            <a:pPr algn="just">
              <a:lnSpc>
                <a:spcPct val="150000"/>
              </a:lnSpc>
              <a:buFont typeface="Wingdings" panose="05000000000000000000" pitchFamily="2" charset="2"/>
              <a:buChar char="q"/>
            </a:pPr>
            <a:endParaRPr lang="es-AR" sz="2100" dirty="0" smtClean="0">
              <a:latin typeface="Britannic Bold" panose="020B0903060703020204" pitchFamily="34" charset="0"/>
            </a:endParaRPr>
          </a:p>
          <a:p>
            <a:pPr algn="just">
              <a:lnSpc>
                <a:spcPct val="150000"/>
              </a:lnSpc>
              <a:buFont typeface="Wingdings" panose="05000000000000000000" pitchFamily="2" charset="2"/>
              <a:buChar char="q"/>
            </a:pPr>
            <a:r>
              <a:rPr lang="es-AR" dirty="0" smtClean="0">
                <a:latin typeface="Britannic Bold" panose="020B0903060703020204" pitchFamily="34" charset="0"/>
              </a:rPr>
              <a:t>Principio 17 </a:t>
            </a:r>
            <a:r>
              <a:rPr lang="es-AR" sz="3500" b="1" dirty="0" smtClean="0">
                <a:latin typeface="Britannic Bold" panose="020B0903060703020204" pitchFamily="34" charset="0"/>
              </a:rPr>
              <a:t>Evaluación y comunicación de deficiencias:</a:t>
            </a:r>
            <a:r>
              <a:rPr lang="es-AR" sz="3200" b="1" dirty="0" smtClean="0">
                <a:latin typeface="Britannic Bold" panose="020B0903060703020204" pitchFamily="34" charset="0"/>
              </a:rPr>
              <a:t> </a:t>
            </a:r>
            <a:r>
              <a:rPr lang="es-AR" sz="2100" dirty="0" smtClean="0">
                <a:latin typeface="Britannic Bold" panose="020B0903060703020204" pitchFamily="34" charset="0"/>
              </a:rPr>
              <a:t>La organización debe comunicar oportunamente las deficiencias de control interno detectadas, a fin de que los responsables puedan adoptar las acciones correctivas necesarias.</a:t>
            </a:r>
            <a:endParaRPr lang="es-AR" sz="2100" dirty="0">
              <a:latin typeface="Britannic Bold" panose="020B0903060703020204" pitchFamily="34" charset="0"/>
            </a:endParaRPr>
          </a:p>
        </p:txBody>
      </p:sp>
    </p:spTree>
    <p:extLst>
      <p:ext uri="{BB962C8B-B14F-4D97-AF65-F5344CB8AC3E}">
        <p14:creationId xmlns="" xmlns:p14="http://schemas.microsoft.com/office/powerpoint/2010/main" val="3393399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Auditoria Interna (</a:t>
            </a:r>
            <a:r>
              <a:rPr lang="es-AR" b="1" dirty="0" smtClean="0">
                <a:latin typeface="Britannic Bold" panose="020B0903060703020204" pitchFamily="34" charset="0"/>
              </a:rPr>
              <a:t>AI</a:t>
            </a:r>
            <a:r>
              <a:rPr lang="es-AR" dirty="0" smtClean="0">
                <a:latin typeface="Britannic Bold" panose="020B0903060703020204" pitchFamily="34" charset="0"/>
              </a:rPr>
              <a:t>).</a:t>
            </a:r>
            <a:endParaRPr lang="es-AR" dirty="0">
              <a:latin typeface="Britannic Bold" panose="020B0903060703020204" pitchFamily="34" charset="0"/>
            </a:endParaRPr>
          </a:p>
        </p:txBody>
      </p:sp>
      <p:sp>
        <p:nvSpPr>
          <p:cNvPr id="3" name="Marcador de contenido 2"/>
          <p:cNvSpPr>
            <a:spLocks noGrp="1"/>
          </p:cNvSpPr>
          <p:nvPr>
            <p:ph idx="1"/>
          </p:nvPr>
        </p:nvSpPr>
        <p:spPr>
          <a:xfrm>
            <a:off x="1946366" y="1120462"/>
            <a:ext cx="9940834" cy="5576552"/>
          </a:xfrm>
        </p:spPr>
        <p:txBody>
          <a:bodyPr>
            <a:noAutofit/>
          </a:bodyPr>
          <a:lstStyle/>
          <a:p>
            <a:pPr algn="just">
              <a:lnSpc>
                <a:spcPct val="150000"/>
              </a:lnSpc>
              <a:buFont typeface="Wingdings" panose="05000000000000000000" pitchFamily="2" charset="2"/>
              <a:buChar char="q"/>
            </a:pPr>
            <a:r>
              <a:rPr lang="es-AR" sz="2000" dirty="0" smtClean="0">
                <a:solidFill>
                  <a:schemeClr val="tx1"/>
                </a:solidFill>
                <a:latin typeface="Britannic Bold" panose="020B0903060703020204" pitchFamily="34" charset="0"/>
              </a:rPr>
              <a:t>El rol de los auditores internos es importante en la evaluación de la eficacia de los sistemas de control. Como una función independiente de la alta dirección.</a:t>
            </a:r>
          </a:p>
          <a:p>
            <a:pPr algn="just">
              <a:lnSpc>
                <a:spcPct val="150000"/>
              </a:lnSpc>
              <a:buFont typeface="Wingdings" panose="05000000000000000000" pitchFamily="2" charset="2"/>
              <a:buChar char="q"/>
            </a:pPr>
            <a:endParaRPr lang="es-AR" sz="2000" dirty="0" smtClean="0">
              <a:solidFill>
                <a:schemeClr val="tx1"/>
              </a:solidFill>
              <a:latin typeface="Britannic Bold" panose="020B0903060703020204" pitchFamily="34" charset="0"/>
            </a:endParaRPr>
          </a:p>
          <a:p>
            <a:pPr algn="just">
              <a:lnSpc>
                <a:spcPct val="150000"/>
              </a:lnSpc>
              <a:buFont typeface="Wingdings" panose="05000000000000000000" pitchFamily="2" charset="2"/>
              <a:buChar char="q"/>
            </a:pPr>
            <a:r>
              <a:rPr lang="es-AR" sz="2000" dirty="0">
                <a:solidFill>
                  <a:schemeClr val="tx1"/>
                </a:solidFill>
                <a:latin typeface="Britannic Bold" panose="020B0903060703020204" pitchFamily="34" charset="0"/>
              </a:rPr>
              <a:t> </a:t>
            </a:r>
            <a:r>
              <a:rPr lang="es-AR" sz="2000" b="1" dirty="0" smtClean="0">
                <a:solidFill>
                  <a:schemeClr val="tx1"/>
                </a:solidFill>
                <a:latin typeface="Britannic Bold" panose="020B0903060703020204" pitchFamily="34" charset="0"/>
              </a:rPr>
              <a:t>AI</a:t>
            </a:r>
            <a:r>
              <a:rPr lang="es-AR" sz="2000" dirty="0" smtClean="0">
                <a:solidFill>
                  <a:schemeClr val="tx1"/>
                </a:solidFill>
                <a:latin typeface="Britannic Bold" panose="020B0903060703020204" pitchFamily="34" charset="0"/>
              </a:rPr>
              <a:t> es capaz de evaluar los sistemas de control interno implementados por la organización y contribuir a la eficacia en curso.</a:t>
            </a:r>
          </a:p>
          <a:p>
            <a:pPr algn="just">
              <a:lnSpc>
                <a:spcPct val="150000"/>
              </a:lnSpc>
              <a:buFont typeface="Wingdings" panose="05000000000000000000" pitchFamily="2" charset="2"/>
              <a:buChar char="q"/>
            </a:pPr>
            <a:endParaRPr lang="es-AR" sz="2000" dirty="0" smtClean="0">
              <a:solidFill>
                <a:schemeClr val="tx1"/>
              </a:solidFill>
              <a:latin typeface="Britannic Bold" panose="020B0903060703020204" pitchFamily="34" charset="0"/>
            </a:endParaRPr>
          </a:p>
          <a:p>
            <a:pPr algn="just">
              <a:lnSpc>
                <a:spcPct val="150000"/>
              </a:lnSpc>
              <a:buFont typeface="Wingdings" panose="05000000000000000000" pitchFamily="2" charset="2"/>
              <a:buChar char="q"/>
            </a:pPr>
            <a:r>
              <a:rPr lang="es-AR" sz="2000" dirty="0" smtClean="0">
                <a:solidFill>
                  <a:schemeClr val="tx1"/>
                </a:solidFill>
                <a:latin typeface="Britannic Bold" panose="020B0903060703020204" pitchFamily="34" charset="0"/>
              </a:rPr>
              <a:t>Con el fin de preservar su independencia de juicio, la </a:t>
            </a:r>
            <a:r>
              <a:rPr lang="es-AR" sz="2000" b="1" dirty="0" smtClean="0">
                <a:solidFill>
                  <a:schemeClr val="tx1"/>
                </a:solidFill>
                <a:latin typeface="Britannic Bold" panose="020B0903060703020204" pitchFamily="34" charset="0"/>
              </a:rPr>
              <a:t>AI</a:t>
            </a:r>
            <a:r>
              <a:rPr lang="es-AR" sz="2000" dirty="0" smtClean="0">
                <a:solidFill>
                  <a:schemeClr val="tx1"/>
                </a:solidFill>
                <a:latin typeface="Britannic Bold" panose="020B0903060703020204" pitchFamily="34" charset="0"/>
              </a:rPr>
              <a:t> no debe tomar ninguna responsabilidad directa en el diseño, establecimiento, o el mantenimiento de los controles que se supone va a evaluar. Sólo se podrá asesorar sobre las posibles mejoras a realizar.</a:t>
            </a:r>
            <a:endParaRPr lang="es-AR" sz="2000" dirty="0">
              <a:solidFill>
                <a:schemeClr val="tx1"/>
              </a:solidFill>
              <a:latin typeface="Britannic Bold" panose="020B0903060703020204" pitchFamily="34" charset="0"/>
            </a:endParaRPr>
          </a:p>
        </p:txBody>
      </p:sp>
    </p:spTree>
    <p:extLst>
      <p:ext uri="{BB962C8B-B14F-4D97-AF65-F5344CB8AC3E}">
        <p14:creationId xmlns="" xmlns:p14="http://schemas.microsoft.com/office/powerpoint/2010/main" val="1738112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4800" b="1" dirty="0" smtClean="0"/>
              <a:t>Control Externo</a:t>
            </a:r>
            <a:br>
              <a:rPr lang="es-AR" sz="4800" b="1" dirty="0" smtClean="0"/>
            </a:br>
            <a:r>
              <a:rPr lang="es-AR" sz="4800" b="1" dirty="0" smtClean="0"/>
              <a:t>Tribunales de Cuentas.</a:t>
            </a:r>
            <a:endParaRPr lang="es-AR" sz="4800" b="1" dirty="0"/>
          </a:p>
        </p:txBody>
      </p:sp>
      <p:sp>
        <p:nvSpPr>
          <p:cNvPr id="3" name="Marcador de contenido 2"/>
          <p:cNvSpPr>
            <a:spLocks noGrp="1"/>
          </p:cNvSpPr>
          <p:nvPr>
            <p:ph idx="1"/>
          </p:nvPr>
        </p:nvSpPr>
        <p:spPr/>
        <p:txBody>
          <a:bodyPr>
            <a:normAutofit/>
          </a:bodyPr>
          <a:lstStyle/>
          <a:p>
            <a:pPr marL="0" indent="0" algn="ctr">
              <a:buNone/>
            </a:pPr>
            <a:endParaRPr lang="es-AR" sz="2800" dirty="0" smtClean="0">
              <a:latin typeface="Britannic Bold" panose="020B0903060703020204" pitchFamily="34" charset="0"/>
            </a:endParaRPr>
          </a:p>
          <a:p>
            <a:pPr marL="0" indent="0" algn="ctr">
              <a:buNone/>
            </a:pPr>
            <a:endParaRPr lang="es-AR" sz="2800" dirty="0" smtClean="0">
              <a:latin typeface="Britannic Bold" panose="020B0903060703020204" pitchFamily="34" charset="0"/>
            </a:endParaRPr>
          </a:p>
          <a:p>
            <a:pPr marL="0" indent="0" algn="ctr">
              <a:buNone/>
            </a:pPr>
            <a:r>
              <a:rPr lang="es-AR" sz="2800" dirty="0" smtClean="0">
                <a:latin typeface="Britannic Bold" panose="020B0903060703020204" pitchFamily="34" charset="0"/>
              </a:rPr>
              <a:t>Son controles ejercidos por organismos externos independientes de la administración, generalmente con jerarquía constitucional.</a:t>
            </a:r>
            <a:endParaRPr lang="es-AR" sz="2800" dirty="0">
              <a:latin typeface="Britannic Bold" panose="020B0903060703020204" pitchFamily="34" charset="0"/>
            </a:endParaRPr>
          </a:p>
        </p:txBody>
      </p:sp>
    </p:spTree>
    <p:extLst>
      <p:ext uri="{BB962C8B-B14F-4D97-AF65-F5344CB8AC3E}">
        <p14:creationId xmlns="" xmlns:p14="http://schemas.microsoft.com/office/powerpoint/2010/main" val="111755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Tipos de controles </a:t>
            </a:r>
            <a:endParaRPr lang="es-AR" dirty="0"/>
          </a:p>
        </p:txBody>
      </p:sp>
      <p:sp>
        <p:nvSpPr>
          <p:cNvPr id="3" name="Marcador de contenido 2"/>
          <p:cNvSpPr>
            <a:spLocks noGrp="1"/>
          </p:cNvSpPr>
          <p:nvPr>
            <p:ph idx="1"/>
          </p:nvPr>
        </p:nvSpPr>
        <p:spPr>
          <a:xfrm>
            <a:off x="2589212" y="1750423"/>
            <a:ext cx="8915400" cy="4937759"/>
          </a:xfrm>
        </p:spPr>
        <p:txBody>
          <a:bodyPr>
            <a:normAutofit/>
          </a:bodyPr>
          <a:lstStyle/>
          <a:p>
            <a:r>
              <a:rPr lang="es-AR" sz="2800" dirty="0" smtClean="0"/>
              <a:t>Posterior; </a:t>
            </a:r>
          </a:p>
          <a:p>
            <a:r>
              <a:rPr lang="es-AR" sz="2800" dirty="0" smtClean="0"/>
              <a:t>Auditorias;</a:t>
            </a:r>
          </a:p>
          <a:p>
            <a:r>
              <a:rPr lang="es-AR" sz="2800" dirty="0" smtClean="0"/>
              <a:t>Juicios de cuentas;</a:t>
            </a:r>
          </a:p>
          <a:p>
            <a:r>
              <a:rPr lang="es-AR" sz="2800" dirty="0" smtClean="0"/>
              <a:t>Investigaciones;</a:t>
            </a:r>
          </a:p>
          <a:p>
            <a:r>
              <a:rPr lang="es-AR" sz="2800" dirty="0" smtClean="0"/>
              <a:t>Previos: asesoramiento;</a:t>
            </a:r>
          </a:p>
          <a:p>
            <a:r>
              <a:rPr lang="es-AR" sz="2800" dirty="0" smtClean="0"/>
              <a:t>Preventivos sobre actos administrativos que disponen ejecución de recursos, inversiones, gastos. (Con facultades de observaciones legales).</a:t>
            </a:r>
          </a:p>
          <a:p>
            <a:pPr>
              <a:buNone/>
            </a:pPr>
            <a:endParaRPr lang="es-AR" sz="2800" dirty="0" smtClean="0"/>
          </a:p>
          <a:p>
            <a:endParaRPr lang="es-AR" dirty="0"/>
          </a:p>
        </p:txBody>
      </p:sp>
    </p:spTree>
    <p:extLst>
      <p:ext uri="{BB962C8B-B14F-4D97-AF65-F5344CB8AC3E}">
        <p14:creationId xmlns="" xmlns:p14="http://schemas.microsoft.com/office/powerpoint/2010/main" val="55295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El control de la cuenta de inversión</a:t>
            </a:r>
            <a:endParaRPr lang="es-AR" dirty="0"/>
          </a:p>
        </p:txBody>
      </p:sp>
      <p:sp>
        <p:nvSpPr>
          <p:cNvPr id="3" name="Marcador de contenido 2"/>
          <p:cNvSpPr>
            <a:spLocks noGrp="1"/>
          </p:cNvSpPr>
          <p:nvPr>
            <p:ph idx="1"/>
          </p:nvPr>
        </p:nvSpPr>
        <p:spPr/>
        <p:txBody>
          <a:bodyPr>
            <a:normAutofit/>
          </a:bodyPr>
          <a:lstStyle/>
          <a:p>
            <a:r>
              <a:rPr lang="es-AR" sz="3200" dirty="0" smtClean="0"/>
              <a:t>Es un </a:t>
            </a:r>
            <a:r>
              <a:rPr lang="es-AR" sz="3200" b="1" dirty="0" smtClean="0"/>
              <a:t>control de tipo combinado </a:t>
            </a:r>
            <a:r>
              <a:rPr lang="es-AR" sz="3200" dirty="0" smtClean="0"/>
              <a:t>ya que alcanza aspectos financieros, de cumplimiento legal y de gestión.</a:t>
            </a:r>
            <a:endParaRPr lang="es-AR" sz="3200" dirty="0"/>
          </a:p>
        </p:txBody>
      </p:sp>
    </p:spTree>
    <p:extLst>
      <p:ext uri="{BB962C8B-B14F-4D97-AF65-F5344CB8AC3E}">
        <p14:creationId xmlns="" xmlns:p14="http://schemas.microsoft.com/office/powerpoint/2010/main" val="1500156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TIPOS DE AUDITORÍAS </a:t>
            </a:r>
          </a:p>
        </p:txBody>
      </p:sp>
      <p:sp>
        <p:nvSpPr>
          <p:cNvPr id="3" name="Marcador de contenido 2"/>
          <p:cNvSpPr>
            <a:spLocks noGrp="1"/>
          </p:cNvSpPr>
          <p:nvPr>
            <p:ph idx="1"/>
          </p:nvPr>
        </p:nvSpPr>
        <p:spPr>
          <a:xfrm>
            <a:off x="2589212" y="1606731"/>
            <a:ext cx="8915400" cy="5251269"/>
          </a:xfrm>
        </p:spPr>
        <p:txBody>
          <a:bodyPr>
            <a:normAutofit/>
          </a:bodyPr>
          <a:lstStyle/>
          <a:p>
            <a:r>
              <a:rPr lang="es-AR" altLang="es-AR" sz="2800" dirty="0"/>
              <a:t>Auditoría de legalidad:</a:t>
            </a:r>
          </a:p>
          <a:p>
            <a:pPr lvl="1"/>
            <a:r>
              <a:rPr lang="es-AR" altLang="es-AR" sz="2800" dirty="0"/>
              <a:t>se orienta a determinar si los actos se ajustaron al marco legal vigente.</a:t>
            </a:r>
          </a:p>
          <a:p>
            <a:pPr lvl="1"/>
            <a:endParaRPr lang="es-AR" altLang="es-AR" sz="2800" dirty="0"/>
          </a:p>
          <a:p>
            <a:r>
              <a:rPr lang="es-AR" altLang="es-AR" sz="2800" dirty="0"/>
              <a:t>Auditorías de estados contables:</a:t>
            </a:r>
          </a:p>
          <a:p>
            <a:pPr lvl="1"/>
            <a:r>
              <a:rPr lang="es-AR" altLang="es-AR" sz="2800" dirty="0"/>
              <a:t>se emite una opinión que indique si los estados contables examinados fueron preparados siguiendo las Normas Contables que actúen como sensor.</a:t>
            </a:r>
          </a:p>
          <a:p>
            <a:endParaRPr lang="es-AR" sz="2000" dirty="0"/>
          </a:p>
        </p:txBody>
      </p:sp>
    </p:spTree>
    <p:extLst>
      <p:ext uri="{BB962C8B-B14F-4D97-AF65-F5344CB8AC3E}">
        <p14:creationId xmlns="" xmlns:p14="http://schemas.microsoft.com/office/powerpoint/2010/main" val="1104795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TIPOS DE AUDITORÍAS</a:t>
            </a:r>
          </a:p>
        </p:txBody>
      </p:sp>
      <p:sp>
        <p:nvSpPr>
          <p:cNvPr id="3" name="Marcador de contenido 2"/>
          <p:cNvSpPr>
            <a:spLocks noGrp="1"/>
          </p:cNvSpPr>
          <p:nvPr>
            <p:ph idx="1"/>
          </p:nvPr>
        </p:nvSpPr>
        <p:spPr>
          <a:xfrm>
            <a:off x="1645920" y="1725769"/>
            <a:ext cx="9940834" cy="4857911"/>
          </a:xfrm>
        </p:spPr>
        <p:txBody>
          <a:bodyPr>
            <a:normAutofit/>
          </a:bodyPr>
          <a:lstStyle/>
          <a:p>
            <a:pPr marL="533400" indent="-533400" algn="just"/>
            <a:r>
              <a:rPr lang="es-AR" altLang="es-AR" sz="3200" b="1" dirty="0"/>
              <a:t>Auditoría de </a:t>
            </a:r>
            <a:r>
              <a:rPr lang="es-AR" altLang="es-AR" sz="3200" b="1" dirty="0" smtClean="0"/>
              <a:t>Gestión (Planificado vs. Ejecutado)</a:t>
            </a:r>
            <a:endParaRPr lang="es-AR" altLang="es-AR" sz="3200" b="1" dirty="0"/>
          </a:p>
          <a:p>
            <a:pPr marL="533400" indent="-533400" algn="just">
              <a:buNone/>
            </a:pPr>
            <a:r>
              <a:rPr lang="es-ES_tradnl" altLang="es-AR" sz="3200" dirty="0" smtClean="0">
                <a:cs typeface="Times New Roman" panose="02020603050405020304" pitchFamily="18" charset="0"/>
              </a:rPr>
              <a:t>	Evaluación </a:t>
            </a:r>
            <a:r>
              <a:rPr lang="es-ES_tradnl" altLang="es-AR" sz="3200" dirty="0">
                <a:cs typeface="Times New Roman" panose="02020603050405020304" pitchFamily="18" charset="0"/>
              </a:rPr>
              <a:t>de las acciones, resultados y operaciones con relación a los planes, programas, proyectos de una entidad pública, a fin de informar sobre el logro de objetivos previstos, la utilización de los recursos públicos en forma eficiente, y la fidelidad con que los responsables cumplen las normas jurídicas involucradas en cada caso.</a:t>
            </a:r>
            <a:endParaRPr lang="es-ES" altLang="es-AR" sz="3200" dirty="0">
              <a:cs typeface="Times New Roman" panose="02020603050405020304" pitchFamily="18" charset="0"/>
            </a:endParaRPr>
          </a:p>
          <a:p>
            <a:endParaRPr lang="es-AR" dirty="0"/>
          </a:p>
        </p:txBody>
      </p:sp>
    </p:spTree>
    <p:extLst>
      <p:ext uri="{BB962C8B-B14F-4D97-AF65-F5344CB8AC3E}">
        <p14:creationId xmlns="" xmlns:p14="http://schemas.microsoft.com/office/powerpoint/2010/main" val="198282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latin typeface="Britannic Bold" panose="020B0903060703020204" pitchFamily="34" charset="0"/>
              </a:rPr>
              <a:t>Nacimiento.</a:t>
            </a:r>
            <a:endParaRPr lang="es-AR" dirty="0">
              <a:latin typeface="Britannic Bold" panose="020B0903060703020204" pitchFamily="34" charset="0"/>
            </a:endParaRPr>
          </a:p>
        </p:txBody>
      </p:sp>
      <p:sp>
        <p:nvSpPr>
          <p:cNvPr id="3" name="Marcador de contenido 2"/>
          <p:cNvSpPr>
            <a:spLocks noGrp="1"/>
          </p:cNvSpPr>
          <p:nvPr>
            <p:ph idx="1"/>
          </p:nvPr>
        </p:nvSpPr>
        <p:spPr/>
        <p:txBody>
          <a:bodyPr/>
          <a:lstStyle/>
          <a:p>
            <a:pPr marL="0" indent="0">
              <a:buNone/>
            </a:pPr>
            <a:endParaRPr lang="es-AR" sz="3200" dirty="0" smtClean="0">
              <a:solidFill>
                <a:schemeClr val="tx1"/>
              </a:solidFill>
              <a:latin typeface="Britannic Bold" panose="020B0903060703020204" pitchFamily="34" charset="0"/>
            </a:endParaRPr>
          </a:p>
          <a:p>
            <a:pPr>
              <a:buFont typeface="Wingdings" panose="05000000000000000000" pitchFamily="2" charset="2"/>
              <a:buChar char="q"/>
            </a:pPr>
            <a:r>
              <a:rPr lang="es-AR" sz="3200" dirty="0" smtClean="0">
                <a:solidFill>
                  <a:schemeClr val="tx1"/>
                </a:solidFill>
                <a:latin typeface="Britannic Bold" panose="020B0903060703020204" pitchFamily="34" charset="0"/>
              </a:rPr>
              <a:t> Ley Nacional de provincialización N° 23.775.(publicada el 15 de mayo de 1990)</a:t>
            </a:r>
          </a:p>
          <a:p>
            <a:pPr>
              <a:buFont typeface="Wingdings" panose="05000000000000000000" pitchFamily="2" charset="2"/>
              <a:buChar char="q"/>
            </a:pPr>
            <a:r>
              <a:rPr lang="es-AR" sz="3200" dirty="0">
                <a:solidFill>
                  <a:schemeClr val="tx1"/>
                </a:solidFill>
                <a:latin typeface="Britannic Bold" panose="020B0903060703020204" pitchFamily="34" charset="0"/>
              </a:rPr>
              <a:t> </a:t>
            </a:r>
            <a:r>
              <a:rPr lang="es-AR" sz="3200" dirty="0" smtClean="0">
                <a:solidFill>
                  <a:schemeClr val="tx1"/>
                </a:solidFill>
                <a:latin typeface="Britannic Bold" panose="020B0903060703020204" pitchFamily="34" charset="0"/>
              </a:rPr>
              <a:t>Constitución Fueguina. (jurada el 1 de junio de 1991)</a:t>
            </a:r>
          </a:p>
          <a:p>
            <a:pPr marL="0" indent="0">
              <a:buNone/>
            </a:pPr>
            <a:endParaRPr lang="es-AR" dirty="0"/>
          </a:p>
        </p:txBody>
      </p:sp>
    </p:spTree>
    <p:extLst>
      <p:ext uri="{BB962C8B-B14F-4D97-AF65-F5344CB8AC3E}">
        <p14:creationId xmlns="" xmlns:p14="http://schemas.microsoft.com/office/powerpoint/2010/main" val="951856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5371" y="624110"/>
            <a:ext cx="9349241" cy="1280890"/>
          </a:xfrm>
        </p:spPr>
        <p:txBody>
          <a:bodyPr/>
          <a:lstStyle/>
          <a:p>
            <a:r>
              <a:rPr lang="es-AR" dirty="0" smtClean="0"/>
              <a:t>Proyecto de Control sobre la cuenta </a:t>
            </a:r>
            <a:r>
              <a:rPr lang="es-AR" dirty="0"/>
              <a:t>de </a:t>
            </a:r>
            <a:r>
              <a:rPr lang="es-AR" dirty="0" smtClean="0"/>
              <a:t>inversión. Rol </a:t>
            </a:r>
            <a:r>
              <a:rPr lang="es-AR" dirty="0"/>
              <a:t>de cada sistema</a:t>
            </a:r>
          </a:p>
        </p:txBody>
      </p:sp>
      <p:sp>
        <p:nvSpPr>
          <p:cNvPr id="3" name="Marcador de contenido 2"/>
          <p:cNvSpPr>
            <a:spLocks noGrp="1"/>
          </p:cNvSpPr>
          <p:nvPr>
            <p:ph idx="1"/>
          </p:nvPr>
        </p:nvSpPr>
        <p:spPr>
          <a:xfrm>
            <a:off x="2589212" y="2133600"/>
            <a:ext cx="9389428" cy="4384766"/>
          </a:xfrm>
        </p:spPr>
        <p:txBody>
          <a:bodyPr/>
          <a:lstStyle/>
          <a:p>
            <a:pPr marL="0" indent="0">
              <a:buNone/>
            </a:pPr>
            <a:r>
              <a:rPr lang="es-AR" sz="2400" dirty="0"/>
              <a:t>Sistema de </a:t>
            </a:r>
            <a:r>
              <a:rPr lang="es-AR" sz="2400" dirty="0" smtClean="0"/>
              <a:t>Control </a:t>
            </a:r>
            <a:r>
              <a:rPr lang="es-AR" sz="2400" dirty="0"/>
              <a:t>Interno:</a:t>
            </a:r>
          </a:p>
          <a:p>
            <a:pPr marL="0" indent="0">
              <a:buNone/>
            </a:pPr>
            <a:r>
              <a:rPr lang="es-AR" sz="2400" dirty="0"/>
              <a:t>                       - Evaluación de la ejecución presupuestaria</a:t>
            </a:r>
          </a:p>
          <a:p>
            <a:pPr marL="0" indent="0">
              <a:buNone/>
            </a:pPr>
            <a:r>
              <a:rPr lang="es-AR" sz="2400" dirty="0"/>
              <a:t>                       - Intervención en la cuenta del inversión de </a:t>
            </a:r>
            <a:r>
              <a:rPr lang="es-AR" sz="2400" dirty="0" err="1" smtClean="0"/>
              <a:t>lasUAI</a:t>
            </a:r>
            <a:r>
              <a:rPr lang="es-AR" sz="2400" dirty="0" smtClean="0"/>
              <a:t>. (Informe)</a:t>
            </a:r>
            <a:endParaRPr lang="es-AR" sz="2400" dirty="0"/>
          </a:p>
          <a:p>
            <a:pPr marL="0" indent="0">
              <a:buNone/>
            </a:pPr>
            <a:endParaRPr lang="es-AR" sz="2400" dirty="0"/>
          </a:p>
          <a:p>
            <a:pPr marL="0" indent="0">
              <a:buNone/>
            </a:pPr>
            <a:r>
              <a:rPr lang="es-AR" sz="2400" dirty="0"/>
              <a:t>Sistema de control externo:</a:t>
            </a:r>
          </a:p>
          <a:p>
            <a:pPr marL="0" indent="0" algn="just">
              <a:buNone/>
            </a:pPr>
            <a:r>
              <a:rPr lang="es-AR" sz="2400" dirty="0"/>
              <a:t>                        - Intervención del Tribunal de Cuentas: Control de legalidad de la cuenta de inversión. (Ley Provincial </a:t>
            </a:r>
            <a:r>
              <a:rPr lang="es-AR" sz="2400" dirty="0" smtClean="0"/>
              <a:t>de administración financiera, ley de contabilidad, </a:t>
            </a:r>
            <a:r>
              <a:rPr lang="es-AR" sz="2400" dirty="0"/>
              <a:t>Ley </a:t>
            </a:r>
            <a:r>
              <a:rPr lang="es-AR" sz="2400" dirty="0" smtClean="0"/>
              <a:t>permanente </a:t>
            </a:r>
            <a:r>
              <a:rPr lang="es-AR" sz="2400" dirty="0"/>
              <a:t>de presupuesto, ley de </a:t>
            </a:r>
            <a:r>
              <a:rPr lang="es-AR" sz="2400" dirty="0" smtClean="0"/>
              <a:t>presupuesto del ejercicio, </a:t>
            </a:r>
            <a:r>
              <a:rPr lang="es-AR" sz="2400" dirty="0"/>
              <a:t>leyes orgánicas de los organismos descentralizado, leyes de emergencia, leyes de autorización de endeudamiento)</a:t>
            </a:r>
          </a:p>
          <a:p>
            <a:pPr marL="0" indent="0">
              <a:buNone/>
            </a:pPr>
            <a:endParaRPr lang="es-AR" dirty="0"/>
          </a:p>
        </p:txBody>
      </p:sp>
    </p:spTree>
    <p:extLst>
      <p:ext uri="{BB962C8B-B14F-4D97-AF65-F5344CB8AC3E}">
        <p14:creationId xmlns="" xmlns:p14="http://schemas.microsoft.com/office/powerpoint/2010/main" val="2994250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Aspectos a controlar por cada uno de los sistemas</a:t>
            </a:r>
          </a:p>
        </p:txBody>
      </p:sp>
      <p:sp>
        <p:nvSpPr>
          <p:cNvPr id="3" name="Marcador de contenido 2"/>
          <p:cNvSpPr>
            <a:spLocks noGrp="1"/>
          </p:cNvSpPr>
          <p:nvPr>
            <p:ph idx="1"/>
          </p:nvPr>
        </p:nvSpPr>
        <p:spPr/>
        <p:txBody>
          <a:bodyPr/>
          <a:lstStyle/>
          <a:p>
            <a:r>
              <a:rPr lang="es-AR" sz="2400" dirty="0"/>
              <a:t>Sistema de control interno: Aspectos presupuestarios, económicos financieros, evaluación de programas, proyectos y operaciones y estar fundado en criterios de economía, eficiencia y eficacia. </a:t>
            </a:r>
          </a:p>
          <a:p>
            <a:endParaRPr lang="es-AR" sz="2400" dirty="0"/>
          </a:p>
          <a:p>
            <a:r>
              <a:rPr lang="es-AR" sz="2400" dirty="0"/>
              <a:t>Sistema de control externo: aspectos de legalidad económicos financieros, patrimoniales, presupuestarios.</a:t>
            </a:r>
          </a:p>
          <a:p>
            <a:endParaRPr lang="es-AR" dirty="0"/>
          </a:p>
        </p:txBody>
      </p:sp>
    </p:spTree>
    <p:extLst>
      <p:ext uri="{BB962C8B-B14F-4D97-AF65-F5344CB8AC3E}">
        <p14:creationId xmlns="" xmlns:p14="http://schemas.microsoft.com/office/powerpoint/2010/main" val="4207191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Proyecto presentado en la Comisión del Sector Público FACPCE</a:t>
            </a:r>
            <a:endParaRPr lang="es-AR" dirty="0"/>
          </a:p>
        </p:txBody>
      </p:sp>
      <p:sp>
        <p:nvSpPr>
          <p:cNvPr id="3" name="Marcador de contenido 2"/>
          <p:cNvSpPr>
            <a:spLocks noGrp="1"/>
          </p:cNvSpPr>
          <p:nvPr>
            <p:ph idx="1"/>
          </p:nvPr>
        </p:nvSpPr>
        <p:spPr/>
        <p:txBody>
          <a:bodyPr>
            <a:noAutofit/>
          </a:bodyPr>
          <a:lstStyle/>
          <a:p>
            <a:r>
              <a:rPr lang="es-AR" sz="3200" dirty="0" smtClean="0"/>
              <a:t>Normas sobre auditoria de la cuenta de inversión del OCI</a:t>
            </a:r>
          </a:p>
          <a:p>
            <a:r>
              <a:rPr lang="es-AR" sz="3200" dirty="0" smtClean="0"/>
              <a:t>Informe sobre cuenta de inversión OCI</a:t>
            </a:r>
          </a:p>
          <a:p>
            <a:endParaRPr lang="es-AR" sz="3200" dirty="0"/>
          </a:p>
          <a:p>
            <a:r>
              <a:rPr lang="es-AR" sz="3200" dirty="0" smtClean="0"/>
              <a:t>Normas de auditoria de la cuenta de inversión del OCE</a:t>
            </a:r>
          </a:p>
          <a:p>
            <a:r>
              <a:rPr lang="es-AR" sz="3200" dirty="0" smtClean="0"/>
              <a:t>Informe sobre cuenta de inversión OCE</a:t>
            </a:r>
            <a:endParaRPr lang="es-AR" sz="3200" dirty="0"/>
          </a:p>
        </p:txBody>
      </p:sp>
    </p:spTree>
    <p:extLst>
      <p:ext uri="{BB962C8B-B14F-4D97-AF65-F5344CB8AC3E}">
        <p14:creationId xmlns="" xmlns:p14="http://schemas.microsoft.com/office/powerpoint/2010/main" val="2214615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Conclusión final</a:t>
            </a:r>
            <a:endParaRPr lang="es-AR" dirty="0"/>
          </a:p>
        </p:txBody>
      </p:sp>
      <p:sp>
        <p:nvSpPr>
          <p:cNvPr id="3" name="Marcador de contenido 2"/>
          <p:cNvSpPr>
            <a:spLocks noGrp="1"/>
          </p:cNvSpPr>
          <p:nvPr>
            <p:ph idx="1"/>
          </p:nvPr>
        </p:nvSpPr>
        <p:spPr/>
        <p:txBody>
          <a:bodyPr>
            <a:noAutofit/>
          </a:bodyPr>
          <a:lstStyle/>
          <a:p>
            <a:pPr algn="just"/>
            <a:r>
              <a:rPr lang="es-AR" sz="3200" dirty="0" smtClean="0"/>
              <a:t>La propuesta apunta a la coordinación, cooperación e intercambio de información entre los órganos internos y externo de control, a fin de lograr un único MACROSISTEMA DE CONTROL, particularmente en la intervención sobre la cuenta de inversión que realiza la administración para rendir cuenta ante los cuerpos legislativos y la comunidad en su conjunto.</a:t>
            </a:r>
            <a:endParaRPr lang="es-AR" sz="3200" dirty="0"/>
          </a:p>
        </p:txBody>
      </p:sp>
    </p:spTree>
    <p:extLst>
      <p:ext uri="{BB962C8B-B14F-4D97-AF65-F5344CB8AC3E}">
        <p14:creationId xmlns="" xmlns:p14="http://schemas.microsoft.com/office/powerpoint/2010/main" val="1546623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15600" y="842400"/>
            <a:ext cx="4860400" cy="1007600"/>
          </a:xfrm>
          <a:prstGeom prst="rect">
            <a:avLst/>
          </a:prstGeom>
        </p:spPr>
        <p:txBody>
          <a:bodyPr spcFirstLastPara="1" wrap="square" lIns="121897" tIns="121897" rIns="121897" bIns="121897" anchor="b" anchorCtr="0">
            <a:noAutofit/>
          </a:bodyPr>
          <a:lstStyle/>
          <a:p>
            <a:r>
              <a:rPr lang="es" sz="4000" b="1" dirty="0">
                <a:solidFill>
                  <a:srgbClr val="3C78D8"/>
                </a:solidFill>
                <a:latin typeface="Syncopate"/>
                <a:ea typeface="Syncopate"/>
                <a:cs typeface="Syncopate"/>
                <a:sym typeface="Syncopate"/>
              </a:rPr>
              <a:t>Muchas Gracias !!!</a:t>
            </a:r>
            <a:endParaRPr sz="4000" b="1" dirty="0">
              <a:solidFill>
                <a:srgbClr val="3C78D8"/>
              </a:solidFill>
              <a:latin typeface="Syncopate"/>
              <a:ea typeface="Syncopate"/>
              <a:cs typeface="Syncopate"/>
              <a:sym typeface="Syncopate"/>
            </a:endParaRPr>
          </a:p>
        </p:txBody>
      </p:sp>
      <p:sp>
        <p:nvSpPr>
          <p:cNvPr id="204" name="Google Shape;204;p28"/>
          <p:cNvSpPr txBox="1">
            <a:spLocks noGrp="1"/>
          </p:cNvSpPr>
          <p:nvPr>
            <p:ph type="body" idx="1"/>
          </p:nvPr>
        </p:nvSpPr>
        <p:spPr>
          <a:xfrm>
            <a:off x="468699" y="4288900"/>
            <a:ext cx="4730317" cy="1771200"/>
          </a:xfrm>
          <a:prstGeom prst="rect">
            <a:avLst/>
          </a:prstGeom>
        </p:spPr>
        <p:txBody>
          <a:bodyPr spcFirstLastPara="1" wrap="square" lIns="121897" tIns="121897" rIns="121897" bIns="121897" anchor="t" anchorCtr="0">
            <a:noAutofit/>
          </a:bodyPr>
          <a:lstStyle/>
          <a:p>
            <a:pPr marL="0" indent="0">
              <a:buNone/>
            </a:pPr>
            <a:endParaRPr sz="1900" b="1" dirty="0"/>
          </a:p>
          <a:p>
            <a:pPr marL="0" indent="0">
              <a:buNone/>
            </a:pPr>
            <a:r>
              <a:rPr lang="es" sz="3200" dirty="0">
                <a:latin typeface="Oswald"/>
                <a:ea typeface="Oswald"/>
                <a:cs typeface="Oswald"/>
                <a:sym typeface="Oswald"/>
              </a:rPr>
              <a:t>C.P. Rafael Chorén</a:t>
            </a:r>
            <a:endParaRPr sz="1900" b="1" dirty="0"/>
          </a:p>
          <a:p>
            <a:pPr marL="0" indent="0">
              <a:buNone/>
            </a:pPr>
            <a:r>
              <a:rPr lang="es" sz="1900" b="1" dirty="0" smtClean="0">
                <a:hlinkClick r:id="rId3"/>
              </a:rPr>
              <a:t>rcchorenrafa@gmail.com</a:t>
            </a:r>
            <a:endParaRPr lang="es" sz="1900" b="1" dirty="0" smtClean="0"/>
          </a:p>
          <a:p>
            <a:pPr marL="0" indent="0">
              <a:buNone/>
            </a:pPr>
            <a:r>
              <a:rPr lang="es" sz="3200" dirty="0" smtClean="0">
                <a:latin typeface="Oswald" charset="0"/>
              </a:rPr>
              <a:t>C.P. David Behrens </a:t>
            </a:r>
          </a:p>
          <a:p>
            <a:pPr marL="0" indent="0">
              <a:buNone/>
            </a:pPr>
            <a:r>
              <a:rPr lang="es" sz="1900" b="1" dirty="0" smtClean="0">
                <a:hlinkClick r:id="rId4"/>
              </a:rPr>
              <a:t>dabherens@hotmail.com</a:t>
            </a:r>
            <a:r>
              <a:rPr lang="es" sz="1900" b="1" dirty="0" smtClean="0"/>
              <a:t> </a:t>
            </a:r>
            <a:endParaRPr sz="1900" b="1" dirty="0"/>
          </a:p>
          <a:p>
            <a:pPr marL="0" indent="0">
              <a:buNone/>
            </a:pPr>
            <a:endParaRPr sz="1900" dirty="0"/>
          </a:p>
        </p:txBody>
      </p:sp>
      <p:pic>
        <p:nvPicPr>
          <p:cNvPr id="205" name="Google Shape;205;p28" descr="Imagen tomada desde abajo del puente Golden Gate sobre un cielo azul"/>
          <p:cNvPicPr preferRelativeResize="0"/>
          <p:nvPr/>
        </p:nvPicPr>
        <p:blipFill rotWithShape="1">
          <a:blip r:embed="rId5" cstate="print">
            <a:alphaModFix/>
          </a:blip>
          <a:srcRect l="19071" t="9" r="4853"/>
          <a:stretch/>
        </p:blipFill>
        <p:spPr>
          <a:xfrm>
            <a:off x="6096001" y="0"/>
            <a:ext cx="6096004" cy="6858005"/>
          </a:xfrm>
          <a:prstGeom prst="rect">
            <a:avLst/>
          </a:prstGeom>
          <a:noFill/>
          <a:ln>
            <a:noFill/>
          </a:ln>
        </p:spPr>
      </p:pic>
      <p:pic>
        <p:nvPicPr>
          <p:cNvPr id="206" name="Google Shape;206;p28"/>
          <p:cNvPicPr preferRelativeResize="0"/>
          <p:nvPr/>
        </p:nvPicPr>
        <p:blipFill>
          <a:blip r:embed="rId6" cstate="print">
            <a:alphaModFix/>
          </a:blip>
          <a:stretch>
            <a:fillRect/>
          </a:stretch>
        </p:blipFill>
        <p:spPr>
          <a:xfrm>
            <a:off x="6096001" y="0"/>
            <a:ext cx="6276135"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Paradigma de la Nueva Gestión publica.</a:t>
            </a:r>
          </a:p>
        </p:txBody>
      </p:sp>
      <p:sp>
        <p:nvSpPr>
          <p:cNvPr id="3" name="Marcador de contenido 2"/>
          <p:cNvSpPr>
            <a:spLocks noGrp="1"/>
          </p:cNvSpPr>
          <p:nvPr>
            <p:ph idx="1"/>
          </p:nvPr>
        </p:nvSpPr>
        <p:spPr/>
        <p:txBody>
          <a:bodyPr/>
          <a:lstStyle/>
          <a:p>
            <a:r>
              <a:rPr lang="es-AR" sz="2800" dirty="0"/>
              <a:t>Tecnologías:</a:t>
            </a:r>
          </a:p>
          <a:p>
            <a:endParaRPr lang="es-AR" sz="2800" dirty="0"/>
          </a:p>
          <a:p>
            <a:r>
              <a:rPr lang="es-AR" sz="2800" dirty="0"/>
              <a:t> Enfoque de sistemas</a:t>
            </a:r>
          </a:p>
          <a:p>
            <a:r>
              <a:rPr lang="es-AR" sz="2800" dirty="0"/>
              <a:t> Enfoque gestión por resultados</a:t>
            </a:r>
          </a:p>
          <a:p>
            <a:r>
              <a:rPr lang="es-AR" sz="2800" dirty="0"/>
              <a:t> Enfoque de la gobernanza</a:t>
            </a:r>
          </a:p>
          <a:p>
            <a:endParaRPr lang="es-AR" dirty="0"/>
          </a:p>
        </p:txBody>
      </p:sp>
    </p:spTree>
    <p:extLst>
      <p:ext uri="{BB962C8B-B14F-4D97-AF65-F5344CB8AC3E}">
        <p14:creationId xmlns="" xmlns:p14="http://schemas.microsoft.com/office/powerpoint/2010/main" val="206244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Enfoque de sistemas. </a:t>
            </a:r>
          </a:p>
        </p:txBody>
      </p:sp>
      <p:sp>
        <p:nvSpPr>
          <p:cNvPr id="3" name="Marcador de contenido 2"/>
          <p:cNvSpPr>
            <a:spLocks noGrp="1"/>
          </p:cNvSpPr>
          <p:nvPr>
            <p:ph idx="1"/>
          </p:nvPr>
        </p:nvSpPr>
        <p:spPr/>
        <p:txBody>
          <a:bodyPr/>
          <a:lstStyle/>
          <a:p>
            <a:r>
              <a:rPr lang="es-AR" dirty="0"/>
              <a:t>La gestión pública puede ser entendida como un conjunto de Sistemas integrados.</a:t>
            </a:r>
          </a:p>
          <a:p>
            <a:endParaRPr lang="es-AR" dirty="0"/>
          </a:p>
          <a:p>
            <a:r>
              <a:rPr lang="es-AR" dirty="0"/>
              <a:t>Cada uno de tales Sistemas pueden ser entendidos como un conjunto de procesos, actividades y tareas orientados a producir ciertos resultados y garantizar funciones estatales básicas.</a:t>
            </a:r>
          </a:p>
          <a:p>
            <a:endParaRPr lang="es-AR" dirty="0"/>
          </a:p>
          <a:p>
            <a:r>
              <a:rPr lang="es-AR" dirty="0"/>
              <a:t>El correcto funcionamiento de los Sistemas depende de un adecuado diseño de los procesos de gestión.</a:t>
            </a:r>
          </a:p>
          <a:p>
            <a:endParaRPr lang="es-AR" dirty="0"/>
          </a:p>
        </p:txBody>
      </p:sp>
    </p:spTree>
    <p:extLst>
      <p:ext uri="{BB962C8B-B14F-4D97-AF65-F5344CB8AC3E}">
        <p14:creationId xmlns="" xmlns:p14="http://schemas.microsoft.com/office/powerpoint/2010/main" val="327901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Enfoque de sistema.</a:t>
            </a:r>
          </a:p>
        </p:txBody>
      </p:sp>
      <p:sp>
        <p:nvSpPr>
          <p:cNvPr id="3" name="Marcador de contenido 2"/>
          <p:cNvSpPr>
            <a:spLocks noGrp="1"/>
          </p:cNvSpPr>
          <p:nvPr>
            <p:ph idx="1"/>
          </p:nvPr>
        </p:nvSpPr>
        <p:spPr/>
        <p:txBody>
          <a:bodyPr/>
          <a:lstStyle/>
          <a:p>
            <a:r>
              <a:rPr lang="es-AR" dirty="0"/>
              <a:t>El correcto funcionamiento de los gobiernos depende de una adecuada interrelación entre los Sistemas.</a:t>
            </a:r>
          </a:p>
          <a:p>
            <a:endParaRPr lang="es-AR" dirty="0"/>
          </a:p>
          <a:p>
            <a:r>
              <a:rPr lang="es-AR" dirty="0"/>
              <a:t>La implantación e interrelación entre los distintos Sistemas  administrativos supone una secuencia típica consistente en la adopción de las normas legales y reglamentarias, el diseño de los procesos incluidos su soporte informático, la fase de sensibilización y capacitación de autoridades, gerencia pública y operadores de los Sistemas, el ajuste, mantenimiento y mejora de los mismos y finalmente el logro de los resultados esperados.</a:t>
            </a:r>
          </a:p>
          <a:p>
            <a:endParaRPr lang="es-AR" dirty="0"/>
          </a:p>
        </p:txBody>
      </p:sp>
    </p:spTree>
    <p:extLst>
      <p:ext uri="{BB962C8B-B14F-4D97-AF65-F5344CB8AC3E}">
        <p14:creationId xmlns="" xmlns:p14="http://schemas.microsoft.com/office/powerpoint/2010/main" val="2084230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Gestión por resultados.</a:t>
            </a:r>
          </a:p>
        </p:txBody>
      </p:sp>
      <p:sp>
        <p:nvSpPr>
          <p:cNvPr id="3" name="Marcador de contenido 2"/>
          <p:cNvSpPr>
            <a:spLocks noGrp="1"/>
          </p:cNvSpPr>
          <p:nvPr>
            <p:ph idx="1"/>
          </p:nvPr>
        </p:nvSpPr>
        <p:spPr/>
        <p:txBody>
          <a:bodyPr/>
          <a:lstStyle/>
          <a:p>
            <a:r>
              <a:rPr lang="es-AR" sz="2400"/>
              <a:t>Planificación </a:t>
            </a:r>
            <a:r>
              <a:rPr lang="es-AR" sz="2400" smtClean="0"/>
              <a:t>Estratégica.</a:t>
            </a:r>
            <a:endParaRPr lang="es-AR" sz="2400" dirty="0"/>
          </a:p>
          <a:p>
            <a:r>
              <a:rPr lang="es-AR" sz="2400" dirty="0"/>
              <a:t>Formulación de Programas por Marco Lógico.</a:t>
            </a:r>
          </a:p>
          <a:p>
            <a:r>
              <a:rPr lang="es-AR" sz="2400" dirty="0"/>
              <a:t>Formulación de Proyectos </a:t>
            </a:r>
            <a:r>
              <a:rPr lang="es-AR" sz="2400"/>
              <a:t>de </a:t>
            </a:r>
            <a:r>
              <a:rPr lang="es-AR" sz="2400" smtClean="0"/>
              <a:t>Inversión.</a:t>
            </a:r>
            <a:endParaRPr lang="es-AR" sz="2400" dirty="0"/>
          </a:p>
          <a:p>
            <a:r>
              <a:rPr lang="es-AR" sz="2400" dirty="0"/>
              <a:t>Presupuesto por Programas, Metas Físicas y Resultados.</a:t>
            </a:r>
          </a:p>
          <a:p>
            <a:r>
              <a:rPr lang="es-AR" sz="2400" dirty="0"/>
              <a:t>Diseño, Mejora continua, Calidad y Reingeniería de Procesos.</a:t>
            </a:r>
          </a:p>
          <a:p>
            <a:r>
              <a:rPr lang="es-AR" sz="2400" dirty="0"/>
              <a:t>Tecnologías de Diseño Organizacional.</a:t>
            </a:r>
          </a:p>
          <a:p>
            <a:r>
              <a:rPr lang="es-AR" sz="2400" dirty="0"/>
              <a:t>Tecnologías de Gestión de Recursos Humanos.</a:t>
            </a:r>
          </a:p>
          <a:p>
            <a:endParaRPr lang="es-AR" dirty="0"/>
          </a:p>
        </p:txBody>
      </p:sp>
    </p:spTree>
    <p:extLst>
      <p:ext uri="{BB962C8B-B14F-4D97-AF65-F5344CB8AC3E}">
        <p14:creationId xmlns="" xmlns:p14="http://schemas.microsoft.com/office/powerpoint/2010/main" val="254168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9357</TotalTime>
  <Words>3361</Words>
  <Application>Microsoft Office PowerPoint</Application>
  <PresentationFormat>Personalizado</PresentationFormat>
  <Paragraphs>381</Paragraphs>
  <Slides>54</Slides>
  <Notes>4</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Espiral</vt:lpstr>
      <vt:lpstr>Diapositiva 1</vt:lpstr>
      <vt:lpstr>Diapositiva 2</vt:lpstr>
      <vt:lpstr>Tierra del Fuego, Antártida e Islas del Atlántico Sur.</vt:lpstr>
      <vt:lpstr>Tierra del Fuego, Antártida e Islas del Atlántico Sur.</vt:lpstr>
      <vt:lpstr>Nacimiento.</vt:lpstr>
      <vt:lpstr>Paradigma de la Nueva Gestión publica.</vt:lpstr>
      <vt:lpstr>Enfoque de sistemas. </vt:lpstr>
      <vt:lpstr>Enfoque de sistema.</vt:lpstr>
      <vt:lpstr>Gestión por resultados.</vt:lpstr>
      <vt:lpstr>Control por resultado.</vt:lpstr>
      <vt:lpstr>Enfoque de gobernanza.</vt:lpstr>
      <vt:lpstr>Tecnologías de Gestión y Control por Resultados.</vt:lpstr>
      <vt:lpstr>PRESUPUESTO Y CUENTA DE INVERSIÓN</vt:lpstr>
      <vt:lpstr>PRESUPUESTO PÚBLICO - PERSPECTIVAS  (NATURALEZA JURÍDICA MIXTA YA QUE LO PREPARA Y EJECUTA LA ADMINISTRACIÓN ACTIVA Y LO APRUEBA Y LO CONTROLA EL PARLAMENTO)</vt:lpstr>
      <vt:lpstr>SISTEMA PRESUPUESTARIO - ETAPAS </vt:lpstr>
      <vt:lpstr>Importancia – Elaboración del Presupuesto. </vt:lpstr>
      <vt:lpstr>Situación actual.</vt:lpstr>
      <vt:lpstr>Planificación</vt:lpstr>
      <vt:lpstr>Ejecución y evaluación.</vt:lpstr>
      <vt:lpstr>Control.</vt:lpstr>
      <vt:lpstr>CUENTA DE INVERSIÓN - CONTENIDO</vt:lpstr>
      <vt:lpstr>Falta de indicadores</vt:lpstr>
      <vt:lpstr>Macrosistema de control de la hacienda publica. </vt:lpstr>
      <vt:lpstr>Macrosistema de control. (Control Integral de la Cuenta de Inversión)</vt:lpstr>
      <vt:lpstr>Control Interno.</vt:lpstr>
      <vt:lpstr>Control interno (modelo).</vt:lpstr>
      <vt:lpstr>Res. 152/14 SIGEN.</vt:lpstr>
      <vt:lpstr>Objetivos de control interno.</vt:lpstr>
      <vt:lpstr>El Cubo del Marco COSO que se utiliza habitualmente para representar las relaciones entre los cinco Componentes del Control Interno (panel del frente) y los Objetivos (panel superior), permite observar lo que se expone en el punto 6.1 de las presentes Normas. Por su parte, la Estructura Organizacional está representada en la tercera dimensión (panel lateral).</vt:lpstr>
      <vt:lpstr>Nivel de madurez.</vt:lpstr>
      <vt:lpstr>Elementos del control interno.</vt:lpstr>
      <vt:lpstr>Ampliación a 8 elementos. la extensión del modelo busca satisfacer la creciente demanda de gestión de riesgos: </vt:lpstr>
      <vt:lpstr>Ambiente de Control.</vt:lpstr>
      <vt:lpstr>Principios del Ambiente de control.</vt:lpstr>
      <vt:lpstr>Evaluación de riesgos. </vt:lpstr>
      <vt:lpstr>Comentario.</vt:lpstr>
      <vt:lpstr>Principios de evaluación del riesgo.</vt:lpstr>
      <vt:lpstr>Actividades de control.</vt:lpstr>
      <vt:lpstr>Principios Actividades de control.</vt:lpstr>
      <vt:lpstr>Información y comunicación.</vt:lpstr>
      <vt:lpstr>Principios de información y comunicación.</vt:lpstr>
      <vt:lpstr>Supervisión.</vt:lpstr>
      <vt:lpstr>Principios de la supervisión.</vt:lpstr>
      <vt:lpstr>Auditoria Interna (AI).</vt:lpstr>
      <vt:lpstr>Control Externo Tribunales de Cuentas.</vt:lpstr>
      <vt:lpstr>Tipos de controles </vt:lpstr>
      <vt:lpstr>El control de la cuenta de inversión</vt:lpstr>
      <vt:lpstr>TIPOS DE AUDITORÍAS </vt:lpstr>
      <vt:lpstr>TIPOS DE AUDITORÍAS</vt:lpstr>
      <vt:lpstr>Proyecto de Control sobre la cuenta de inversión. Rol de cada sistema</vt:lpstr>
      <vt:lpstr>Aspectos a controlar por cada uno de los sistemas</vt:lpstr>
      <vt:lpstr>Proyecto presentado en la Comisión del Sector Público FACPCE</vt:lpstr>
      <vt:lpstr>Conclusión final</vt:lpstr>
      <vt:lpstr>Muchas 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de control de la hacienda publica</dc:title>
  <dc:creator>Dabehrens</dc:creator>
  <cp:lastModifiedBy>Rafa</cp:lastModifiedBy>
  <cp:revision>217</cp:revision>
  <dcterms:created xsi:type="dcterms:W3CDTF">2018-08-20T21:17:02Z</dcterms:created>
  <dcterms:modified xsi:type="dcterms:W3CDTF">2020-09-30T17:21:35Z</dcterms:modified>
</cp:coreProperties>
</file>