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142.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129.xml" ContentType="application/vnd.openxmlformats-officedocument.presentationml.slide+xml"/>
  <Override PartName="/ppt/slides/slide147.xml" ContentType="application/vnd.openxmlformats-officedocument.presentationml.slide+xml"/>
  <Override PartName="/ppt/slides/slide158.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39.xml" ContentType="application/vnd.openxmlformats-officedocument.presentationml.slide+xml"/>
  <Override PartName="/ppt/slides/slide157.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1" r:id="rId1"/>
  </p:sldMasterIdLst>
  <p:notesMasterIdLst>
    <p:notesMasterId r:id="rId165"/>
  </p:notesMasterIdLst>
  <p:sldIdLst>
    <p:sldId id="2299" r:id="rId2"/>
    <p:sldId id="2366" r:id="rId3"/>
    <p:sldId id="2374" r:id="rId4"/>
    <p:sldId id="2421" r:id="rId5"/>
    <p:sldId id="2422" r:id="rId6"/>
    <p:sldId id="2386" r:id="rId7"/>
    <p:sldId id="2398" r:id="rId8"/>
    <p:sldId id="2399" r:id="rId9"/>
    <p:sldId id="2423" r:id="rId10"/>
    <p:sldId id="2424" r:id="rId11"/>
    <p:sldId id="2400" r:id="rId12"/>
    <p:sldId id="2425" r:id="rId13"/>
    <p:sldId id="2428" r:id="rId14"/>
    <p:sldId id="2427" r:id="rId15"/>
    <p:sldId id="2429" r:id="rId16"/>
    <p:sldId id="2401" r:id="rId17"/>
    <p:sldId id="2243" r:id="rId18"/>
    <p:sldId id="2375" r:id="rId19"/>
    <p:sldId id="2376" r:id="rId20"/>
    <p:sldId id="2431" r:id="rId21"/>
    <p:sldId id="2430" r:id="rId22"/>
    <p:sldId id="2378" r:id="rId23"/>
    <p:sldId id="2410" r:id="rId24"/>
    <p:sldId id="2433" r:id="rId25"/>
    <p:sldId id="2408" r:id="rId26"/>
    <p:sldId id="2432" r:id="rId27"/>
    <p:sldId id="2434" r:id="rId28"/>
    <p:sldId id="2411" r:id="rId29"/>
    <p:sldId id="2509" r:id="rId30"/>
    <p:sldId id="2510" r:id="rId31"/>
    <p:sldId id="2511" r:id="rId32"/>
    <p:sldId id="2508" r:id="rId33"/>
    <p:sldId id="2372" r:id="rId34"/>
    <p:sldId id="2505" r:id="rId35"/>
    <p:sldId id="2506" r:id="rId36"/>
    <p:sldId id="2507" r:id="rId37"/>
    <p:sldId id="2435" r:id="rId38"/>
    <p:sldId id="2379" r:id="rId39"/>
    <p:sldId id="2371" r:id="rId40"/>
    <p:sldId id="2436" r:id="rId41"/>
    <p:sldId id="2439" r:id="rId42"/>
    <p:sldId id="2444" r:id="rId43"/>
    <p:sldId id="2448" r:id="rId44"/>
    <p:sldId id="2447" r:id="rId45"/>
    <p:sldId id="2445" r:id="rId46"/>
    <p:sldId id="2449" r:id="rId47"/>
    <p:sldId id="2446" r:id="rId48"/>
    <p:sldId id="2438" r:id="rId49"/>
    <p:sldId id="2440" r:id="rId50"/>
    <p:sldId id="2450" r:id="rId51"/>
    <p:sldId id="2451" r:id="rId52"/>
    <p:sldId id="2300" r:id="rId53"/>
    <p:sldId id="2301" r:id="rId54"/>
    <p:sldId id="2462" r:id="rId55"/>
    <p:sldId id="2463" r:id="rId56"/>
    <p:sldId id="2368" r:id="rId57"/>
    <p:sldId id="2390" r:id="rId58"/>
    <p:sldId id="2457" r:id="rId59"/>
    <p:sldId id="2391" r:id="rId60"/>
    <p:sldId id="2320" r:id="rId61"/>
    <p:sldId id="2458" r:id="rId62"/>
    <p:sldId id="2369" r:id="rId63"/>
    <p:sldId id="2459" r:id="rId64"/>
    <p:sldId id="2419" r:id="rId65"/>
    <p:sldId id="2460" r:id="rId66"/>
    <p:sldId id="2420" r:id="rId67"/>
    <p:sldId id="2461" r:id="rId68"/>
    <p:sldId id="2360" r:id="rId69"/>
    <p:sldId id="2373" r:id="rId70"/>
    <p:sldId id="2469" r:id="rId71"/>
    <p:sldId id="2464" r:id="rId72"/>
    <p:sldId id="2465" r:id="rId73"/>
    <p:sldId id="2470" r:id="rId74"/>
    <p:sldId id="2393" r:id="rId75"/>
    <p:sldId id="2471" r:id="rId76"/>
    <p:sldId id="2466" r:id="rId77"/>
    <p:sldId id="2494" r:id="rId78"/>
    <p:sldId id="2472" r:id="rId79"/>
    <p:sldId id="2394" r:id="rId80"/>
    <p:sldId id="2468" r:id="rId81"/>
    <p:sldId id="2467" r:id="rId82"/>
    <p:sldId id="2495" r:id="rId83"/>
    <p:sldId id="2496" r:id="rId84"/>
    <p:sldId id="2473" r:id="rId85"/>
    <p:sldId id="2395" r:id="rId86"/>
    <p:sldId id="2475" r:id="rId87"/>
    <p:sldId id="2474" r:id="rId88"/>
    <p:sldId id="2497" r:id="rId89"/>
    <p:sldId id="2498" r:id="rId90"/>
    <p:sldId id="2476" r:id="rId91"/>
    <p:sldId id="2396" r:id="rId92"/>
    <p:sldId id="2499" r:id="rId93"/>
    <p:sldId id="2478" r:id="rId94"/>
    <p:sldId id="2477" r:id="rId95"/>
    <p:sldId id="2500" r:id="rId96"/>
    <p:sldId id="2480" r:id="rId97"/>
    <p:sldId id="2479" r:id="rId98"/>
    <p:sldId id="2397" r:id="rId99"/>
    <p:sldId id="2392" r:id="rId100"/>
    <p:sldId id="2481" r:id="rId101"/>
    <p:sldId id="2382" r:id="rId102"/>
    <p:sldId id="2482" r:id="rId103"/>
    <p:sldId id="2483" r:id="rId104"/>
    <p:sldId id="2413" r:id="rId105"/>
    <p:sldId id="2414" r:id="rId106"/>
    <p:sldId id="2501" r:id="rId107"/>
    <p:sldId id="2543" r:id="rId108"/>
    <p:sldId id="2502" r:id="rId109"/>
    <p:sldId id="2544" r:id="rId110"/>
    <p:sldId id="2503" r:id="rId111"/>
    <p:sldId id="2545" r:id="rId112"/>
    <p:sldId id="2546" r:id="rId113"/>
    <p:sldId id="2547" r:id="rId114"/>
    <p:sldId id="2548" r:id="rId115"/>
    <p:sldId id="2549" r:id="rId116"/>
    <p:sldId id="2504" r:id="rId117"/>
    <p:sldId id="2485" r:id="rId118"/>
    <p:sldId id="2384" r:id="rId119"/>
    <p:sldId id="2487" r:id="rId120"/>
    <p:sldId id="2486" r:id="rId121"/>
    <p:sldId id="2484" r:id="rId122"/>
    <p:sldId id="2452" r:id="rId123"/>
    <p:sldId id="2488" r:id="rId124"/>
    <p:sldId id="2455" r:id="rId125"/>
    <p:sldId id="2453" r:id="rId126"/>
    <p:sldId id="2489" r:id="rId127"/>
    <p:sldId id="2454" r:id="rId128"/>
    <p:sldId id="2491" r:id="rId129"/>
    <p:sldId id="2492" r:id="rId130"/>
    <p:sldId id="2490" r:id="rId131"/>
    <p:sldId id="2456" r:id="rId132"/>
    <p:sldId id="2493" r:id="rId133"/>
    <p:sldId id="2542" r:id="rId134"/>
    <p:sldId id="2512" r:id="rId135"/>
    <p:sldId id="2513" r:id="rId136"/>
    <p:sldId id="2514" r:id="rId137"/>
    <p:sldId id="2515" r:id="rId138"/>
    <p:sldId id="2516" r:id="rId139"/>
    <p:sldId id="2517" r:id="rId140"/>
    <p:sldId id="2518" r:id="rId141"/>
    <p:sldId id="2519" r:id="rId142"/>
    <p:sldId id="2520" r:id="rId143"/>
    <p:sldId id="2521" r:id="rId144"/>
    <p:sldId id="2522" r:id="rId145"/>
    <p:sldId id="2523" r:id="rId146"/>
    <p:sldId id="2524" r:id="rId147"/>
    <p:sldId id="2525" r:id="rId148"/>
    <p:sldId id="2526" r:id="rId149"/>
    <p:sldId id="2527" r:id="rId150"/>
    <p:sldId id="2528" r:id="rId151"/>
    <p:sldId id="2529" r:id="rId152"/>
    <p:sldId id="2530" r:id="rId153"/>
    <p:sldId id="2531" r:id="rId154"/>
    <p:sldId id="2532" r:id="rId155"/>
    <p:sldId id="2533" r:id="rId156"/>
    <p:sldId id="2534" r:id="rId157"/>
    <p:sldId id="2535" r:id="rId158"/>
    <p:sldId id="2536" r:id="rId159"/>
    <p:sldId id="2537" r:id="rId160"/>
    <p:sldId id="2538" r:id="rId161"/>
    <p:sldId id="2539" r:id="rId162"/>
    <p:sldId id="2540" r:id="rId163"/>
    <p:sldId id="2541" r:id="rId164"/>
  </p:sldIdLst>
  <p:sldSz cx="9144000" cy="6858000" type="screen4x3"/>
  <p:notesSz cx="6858000" cy="9144000"/>
  <p:defaultTextStyle>
    <a:defPPr>
      <a:defRPr lang="en-US"/>
    </a:defPPr>
    <a:lvl1pPr algn="l" rtl="0" fontAlgn="base">
      <a:spcBef>
        <a:spcPct val="0"/>
      </a:spcBef>
      <a:spcAft>
        <a:spcPct val="0"/>
      </a:spcAft>
      <a:defRPr i="1" kern="1200">
        <a:solidFill>
          <a:schemeClr val="tx1"/>
        </a:solidFill>
        <a:latin typeface="Arial" charset="0"/>
        <a:ea typeface="+mn-ea"/>
        <a:cs typeface="+mn-cs"/>
      </a:defRPr>
    </a:lvl1pPr>
    <a:lvl2pPr marL="457200" algn="l" rtl="0" fontAlgn="base">
      <a:spcBef>
        <a:spcPct val="0"/>
      </a:spcBef>
      <a:spcAft>
        <a:spcPct val="0"/>
      </a:spcAft>
      <a:defRPr i="1" kern="1200">
        <a:solidFill>
          <a:schemeClr val="tx1"/>
        </a:solidFill>
        <a:latin typeface="Arial" charset="0"/>
        <a:ea typeface="+mn-ea"/>
        <a:cs typeface="+mn-cs"/>
      </a:defRPr>
    </a:lvl2pPr>
    <a:lvl3pPr marL="914400" algn="l" rtl="0" fontAlgn="base">
      <a:spcBef>
        <a:spcPct val="0"/>
      </a:spcBef>
      <a:spcAft>
        <a:spcPct val="0"/>
      </a:spcAft>
      <a:defRPr i="1" kern="1200">
        <a:solidFill>
          <a:schemeClr val="tx1"/>
        </a:solidFill>
        <a:latin typeface="Arial" charset="0"/>
        <a:ea typeface="+mn-ea"/>
        <a:cs typeface="+mn-cs"/>
      </a:defRPr>
    </a:lvl3pPr>
    <a:lvl4pPr marL="1371600" algn="l" rtl="0" fontAlgn="base">
      <a:spcBef>
        <a:spcPct val="0"/>
      </a:spcBef>
      <a:spcAft>
        <a:spcPct val="0"/>
      </a:spcAft>
      <a:defRPr i="1" kern="1200">
        <a:solidFill>
          <a:schemeClr val="tx1"/>
        </a:solidFill>
        <a:latin typeface="Arial" charset="0"/>
        <a:ea typeface="+mn-ea"/>
        <a:cs typeface="+mn-cs"/>
      </a:defRPr>
    </a:lvl4pPr>
    <a:lvl5pPr marL="1828800" algn="l" rtl="0" fontAlgn="base">
      <a:spcBef>
        <a:spcPct val="0"/>
      </a:spcBef>
      <a:spcAft>
        <a:spcPct val="0"/>
      </a:spcAft>
      <a:defRPr i="1" kern="1200">
        <a:solidFill>
          <a:schemeClr val="tx1"/>
        </a:solidFill>
        <a:latin typeface="Arial" charset="0"/>
        <a:ea typeface="+mn-ea"/>
        <a:cs typeface="+mn-cs"/>
      </a:defRPr>
    </a:lvl5pPr>
    <a:lvl6pPr marL="2286000" algn="l" defTabSz="914400" rtl="0" eaLnBrk="1" latinLnBrk="0" hangingPunct="1">
      <a:defRPr i="1" kern="1200">
        <a:solidFill>
          <a:schemeClr val="tx1"/>
        </a:solidFill>
        <a:latin typeface="Arial" charset="0"/>
        <a:ea typeface="+mn-ea"/>
        <a:cs typeface="+mn-cs"/>
      </a:defRPr>
    </a:lvl6pPr>
    <a:lvl7pPr marL="2743200" algn="l" defTabSz="914400" rtl="0" eaLnBrk="1" latinLnBrk="0" hangingPunct="1">
      <a:defRPr i="1" kern="1200">
        <a:solidFill>
          <a:schemeClr val="tx1"/>
        </a:solidFill>
        <a:latin typeface="Arial" charset="0"/>
        <a:ea typeface="+mn-ea"/>
        <a:cs typeface="+mn-cs"/>
      </a:defRPr>
    </a:lvl7pPr>
    <a:lvl8pPr marL="3200400" algn="l" defTabSz="914400" rtl="0" eaLnBrk="1" latinLnBrk="0" hangingPunct="1">
      <a:defRPr i="1" kern="1200">
        <a:solidFill>
          <a:schemeClr val="tx1"/>
        </a:solidFill>
        <a:latin typeface="Arial" charset="0"/>
        <a:ea typeface="+mn-ea"/>
        <a:cs typeface="+mn-cs"/>
      </a:defRPr>
    </a:lvl8pPr>
    <a:lvl9pPr marL="3657600" algn="l" defTabSz="914400" rtl="0" eaLnBrk="1" latinLnBrk="0" hangingPunct="1">
      <a:defRPr i="1"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01"/>
    <a:srgbClr val="00FFFF"/>
    <a:srgbClr val="00FFCC"/>
    <a:srgbClr val="FFCC00"/>
    <a:srgbClr val="00FF00"/>
    <a:srgbClr val="FFFF00"/>
    <a:srgbClr val="FF9900"/>
    <a:srgbClr val="FFFF19"/>
    <a:srgbClr val="00FF99"/>
    <a:srgbClr val="0066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248" autoAdjust="0"/>
    <p:restoredTop sz="94595" autoAdjust="0"/>
  </p:normalViewPr>
  <p:slideViewPr>
    <p:cSldViewPr>
      <p:cViewPr>
        <p:scale>
          <a:sx n="82" d="100"/>
          <a:sy n="82" d="100"/>
        </p:scale>
        <p:origin x="-780" y="-5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67A32106-5937-4DBD-BDE5-32E624E9708E}" type="datetimeFigureOut">
              <a:rPr lang="es-AR"/>
              <a:pPr>
                <a:defRPr/>
              </a:pPr>
              <a:t>13/04/2020</a:t>
            </a:fld>
            <a:endParaRPr lang="es-AR"/>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AR"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AR" noProof="0" smtClean="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9A4B29A0-01A3-4D3F-AC22-A065173CAA6A}" type="slidenum">
              <a:rPr lang="es-AR"/>
              <a:pPr>
                <a:defRPr/>
              </a:pPr>
              <a:t>‹Nº›</a:t>
            </a:fld>
            <a:endParaRPr lang="es-AR"/>
          </a:p>
        </p:txBody>
      </p:sp>
    </p:spTree>
    <p:extLst>
      <p:ext uri="{BB962C8B-B14F-4D97-AF65-F5344CB8AC3E}">
        <p14:creationId xmlns:p14="http://schemas.microsoft.com/office/powerpoint/2010/main" xmlns="" val="33946374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pPr>
              <a:defRPr/>
            </a:pPr>
            <a:endParaRPr lang="en-US"/>
          </a:p>
        </p:txBody>
      </p:sp>
      <p:sp>
        <p:nvSpPr>
          <p:cNvPr id="19" name="18 Marcador de pie de página"/>
          <p:cNvSpPr>
            <a:spLocks noGrp="1"/>
          </p:cNvSpPr>
          <p:nvPr>
            <p:ph type="ftr" sz="quarter" idx="11"/>
          </p:nvPr>
        </p:nvSpPr>
        <p:spPr/>
        <p:txBody>
          <a:bodyPr/>
          <a:lstStyle/>
          <a:p>
            <a:pPr>
              <a:defRPr/>
            </a:pPr>
            <a:endParaRPr lang="en-US"/>
          </a:p>
        </p:txBody>
      </p:sp>
      <p:sp>
        <p:nvSpPr>
          <p:cNvPr id="27" name="26 Marcador de número de diapositiva"/>
          <p:cNvSpPr>
            <a:spLocks noGrp="1"/>
          </p:cNvSpPr>
          <p:nvPr>
            <p:ph type="sldNum" sz="quarter" idx="12"/>
          </p:nvPr>
        </p:nvSpPr>
        <p:spPr/>
        <p:txBody>
          <a:bodyPr/>
          <a:lstStyle/>
          <a:p>
            <a:pPr>
              <a:defRPr/>
            </a:pPr>
            <a:fld id="{A46ABF49-ED71-43E2-B6D7-EAFCC5375C7E}" type="slidenum">
              <a:rPr lang="en-US" smtClean="0"/>
              <a:pPr>
                <a:defRPr/>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pPr>
              <a:defRPr/>
            </a:pPr>
            <a:endParaRPr lang="en-US"/>
          </a:p>
        </p:txBody>
      </p:sp>
      <p:sp>
        <p:nvSpPr>
          <p:cNvPr id="5" name="4 Marcador de pie de página"/>
          <p:cNvSpPr>
            <a:spLocks noGrp="1"/>
          </p:cNvSpPr>
          <p:nvPr>
            <p:ph type="ftr" sz="quarter" idx="11"/>
          </p:nvPr>
        </p:nvSpPr>
        <p:spPr/>
        <p:txBody>
          <a:bodyPr/>
          <a:lstStyle/>
          <a:p>
            <a:pPr>
              <a:defRPr/>
            </a:pPr>
            <a:endParaRPr lang="en-US"/>
          </a:p>
        </p:txBody>
      </p:sp>
      <p:sp>
        <p:nvSpPr>
          <p:cNvPr id="6" name="5 Marcador de número de diapositiva"/>
          <p:cNvSpPr>
            <a:spLocks noGrp="1"/>
          </p:cNvSpPr>
          <p:nvPr>
            <p:ph type="sldNum" sz="quarter" idx="12"/>
          </p:nvPr>
        </p:nvSpPr>
        <p:spPr/>
        <p:txBody>
          <a:bodyPr/>
          <a:lstStyle/>
          <a:p>
            <a:pPr>
              <a:defRPr/>
            </a:pPr>
            <a:fld id="{FFE335E6-DEE1-496A-866A-9F094806BCF7}" type="slidenum">
              <a:rPr lang="en-US" smtClean="0"/>
              <a:pPr>
                <a:defRPr/>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pPr>
              <a:defRPr/>
            </a:pPr>
            <a:endParaRPr lang="en-US"/>
          </a:p>
        </p:txBody>
      </p:sp>
      <p:sp>
        <p:nvSpPr>
          <p:cNvPr id="5" name="4 Marcador de pie de página"/>
          <p:cNvSpPr>
            <a:spLocks noGrp="1"/>
          </p:cNvSpPr>
          <p:nvPr>
            <p:ph type="ftr" sz="quarter" idx="11"/>
          </p:nvPr>
        </p:nvSpPr>
        <p:spPr/>
        <p:txBody>
          <a:bodyPr/>
          <a:lstStyle/>
          <a:p>
            <a:pPr>
              <a:defRPr/>
            </a:pPr>
            <a:endParaRPr lang="en-US"/>
          </a:p>
        </p:txBody>
      </p:sp>
      <p:sp>
        <p:nvSpPr>
          <p:cNvPr id="6" name="5 Marcador de número de diapositiva"/>
          <p:cNvSpPr>
            <a:spLocks noGrp="1"/>
          </p:cNvSpPr>
          <p:nvPr>
            <p:ph type="sldNum" sz="quarter" idx="12"/>
          </p:nvPr>
        </p:nvSpPr>
        <p:spPr/>
        <p:txBody>
          <a:bodyPr/>
          <a:lstStyle/>
          <a:p>
            <a:pPr>
              <a:defRPr/>
            </a:pPr>
            <a:fld id="{561AA9EE-29F7-4C4A-B4F9-32F76C1835A5}" type="slidenum">
              <a:rPr lang="en-US" smtClean="0"/>
              <a:pPr>
                <a:defRPr/>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pPr>
              <a:defRPr/>
            </a:pPr>
            <a:endParaRPr lang="en-US"/>
          </a:p>
        </p:txBody>
      </p:sp>
      <p:sp>
        <p:nvSpPr>
          <p:cNvPr id="5" name="4 Marcador de pie de página"/>
          <p:cNvSpPr>
            <a:spLocks noGrp="1"/>
          </p:cNvSpPr>
          <p:nvPr>
            <p:ph type="ftr" sz="quarter" idx="11"/>
          </p:nvPr>
        </p:nvSpPr>
        <p:spPr/>
        <p:txBody>
          <a:bodyPr/>
          <a:lstStyle/>
          <a:p>
            <a:pPr>
              <a:defRPr/>
            </a:pPr>
            <a:endParaRPr lang="en-US"/>
          </a:p>
        </p:txBody>
      </p:sp>
      <p:sp>
        <p:nvSpPr>
          <p:cNvPr id="6" name="5 Marcador de número de diapositiva"/>
          <p:cNvSpPr>
            <a:spLocks noGrp="1"/>
          </p:cNvSpPr>
          <p:nvPr>
            <p:ph type="sldNum" sz="quarter" idx="12"/>
          </p:nvPr>
        </p:nvSpPr>
        <p:spPr/>
        <p:txBody>
          <a:bodyPr/>
          <a:lstStyle/>
          <a:p>
            <a:pPr>
              <a:defRPr/>
            </a:pPr>
            <a:fld id="{78F1083D-C195-403E-95C5-C7B40929957F}" type="slidenum">
              <a:rPr lang="en-US" smtClean="0"/>
              <a:pPr>
                <a:defRPr/>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pPr>
              <a:defRPr/>
            </a:pPr>
            <a:endParaRPr lang="en-US"/>
          </a:p>
        </p:txBody>
      </p:sp>
      <p:sp>
        <p:nvSpPr>
          <p:cNvPr id="5" name="4 Marcador de pie de página"/>
          <p:cNvSpPr>
            <a:spLocks noGrp="1"/>
          </p:cNvSpPr>
          <p:nvPr>
            <p:ph type="ftr" sz="quarter" idx="11"/>
          </p:nvPr>
        </p:nvSpPr>
        <p:spPr/>
        <p:txBody>
          <a:bodyPr/>
          <a:lstStyle/>
          <a:p>
            <a:pPr>
              <a:defRPr/>
            </a:pPr>
            <a:endParaRPr lang="en-US"/>
          </a:p>
        </p:txBody>
      </p:sp>
      <p:sp>
        <p:nvSpPr>
          <p:cNvPr id="6" name="5 Marcador de número de diapositiva"/>
          <p:cNvSpPr>
            <a:spLocks noGrp="1"/>
          </p:cNvSpPr>
          <p:nvPr>
            <p:ph type="sldNum" sz="quarter" idx="12"/>
          </p:nvPr>
        </p:nvSpPr>
        <p:spPr/>
        <p:txBody>
          <a:bodyPr/>
          <a:lstStyle/>
          <a:p>
            <a:pPr>
              <a:defRPr/>
            </a:pPr>
            <a:fld id="{63638346-A9F7-4BA9-A7A0-6F276B08D6DB}" type="slidenum">
              <a:rPr lang="en-US" smtClean="0"/>
              <a:pPr>
                <a:defRPr/>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pPr>
              <a:defRPr/>
            </a:pPr>
            <a:endParaRPr lang="en-US"/>
          </a:p>
        </p:txBody>
      </p:sp>
      <p:sp>
        <p:nvSpPr>
          <p:cNvPr id="6" name="5 Marcador de pie de página"/>
          <p:cNvSpPr>
            <a:spLocks noGrp="1"/>
          </p:cNvSpPr>
          <p:nvPr>
            <p:ph type="ftr" sz="quarter" idx="11"/>
          </p:nvPr>
        </p:nvSpPr>
        <p:spPr/>
        <p:txBody>
          <a:bodyPr/>
          <a:lstStyle/>
          <a:p>
            <a:pPr>
              <a:defRPr/>
            </a:pPr>
            <a:endParaRPr lang="en-US"/>
          </a:p>
        </p:txBody>
      </p:sp>
      <p:sp>
        <p:nvSpPr>
          <p:cNvPr id="7" name="6 Marcador de número de diapositiva"/>
          <p:cNvSpPr>
            <a:spLocks noGrp="1"/>
          </p:cNvSpPr>
          <p:nvPr>
            <p:ph type="sldNum" sz="quarter" idx="12"/>
          </p:nvPr>
        </p:nvSpPr>
        <p:spPr/>
        <p:txBody>
          <a:bodyPr/>
          <a:lstStyle/>
          <a:p>
            <a:pPr>
              <a:defRPr/>
            </a:pPr>
            <a:fld id="{2543CDA7-BB76-4C8F-89F6-65816F576B3F}" type="slidenum">
              <a:rPr lang="en-US" smtClean="0"/>
              <a:pPr>
                <a:defRPr/>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pPr>
              <a:defRPr/>
            </a:pPr>
            <a:endParaRPr lang="en-US"/>
          </a:p>
        </p:txBody>
      </p:sp>
      <p:sp>
        <p:nvSpPr>
          <p:cNvPr id="8" name="7 Marcador de pie de página"/>
          <p:cNvSpPr>
            <a:spLocks noGrp="1"/>
          </p:cNvSpPr>
          <p:nvPr>
            <p:ph type="ftr" sz="quarter" idx="11"/>
          </p:nvPr>
        </p:nvSpPr>
        <p:spPr/>
        <p:txBody>
          <a:bodyPr/>
          <a:lstStyle/>
          <a:p>
            <a:pPr>
              <a:defRPr/>
            </a:pPr>
            <a:endParaRPr lang="en-US"/>
          </a:p>
        </p:txBody>
      </p:sp>
      <p:sp>
        <p:nvSpPr>
          <p:cNvPr id="9" name="8 Marcador de número de diapositiva"/>
          <p:cNvSpPr>
            <a:spLocks noGrp="1"/>
          </p:cNvSpPr>
          <p:nvPr>
            <p:ph type="sldNum" sz="quarter" idx="12"/>
          </p:nvPr>
        </p:nvSpPr>
        <p:spPr/>
        <p:txBody>
          <a:bodyPr/>
          <a:lstStyle/>
          <a:p>
            <a:pPr>
              <a:defRPr/>
            </a:pPr>
            <a:fld id="{9D5DC71A-46B7-4480-A78B-86A0AE227C74}" type="slidenum">
              <a:rPr lang="en-US" smtClean="0"/>
              <a:pPr>
                <a:defRPr/>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pPr>
              <a:defRPr/>
            </a:pPr>
            <a:endParaRPr lang="en-US"/>
          </a:p>
        </p:txBody>
      </p:sp>
      <p:sp>
        <p:nvSpPr>
          <p:cNvPr id="4" name="3 Marcador de pie de página"/>
          <p:cNvSpPr>
            <a:spLocks noGrp="1"/>
          </p:cNvSpPr>
          <p:nvPr>
            <p:ph type="ftr" sz="quarter" idx="11"/>
          </p:nvPr>
        </p:nvSpPr>
        <p:spPr/>
        <p:txBody>
          <a:bodyPr/>
          <a:lstStyle/>
          <a:p>
            <a:pPr>
              <a:defRPr/>
            </a:pPr>
            <a:endParaRPr lang="en-US"/>
          </a:p>
        </p:txBody>
      </p:sp>
      <p:sp>
        <p:nvSpPr>
          <p:cNvPr id="5" name="4 Marcador de número de diapositiva"/>
          <p:cNvSpPr>
            <a:spLocks noGrp="1"/>
          </p:cNvSpPr>
          <p:nvPr>
            <p:ph type="sldNum" sz="quarter" idx="12"/>
          </p:nvPr>
        </p:nvSpPr>
        <p:spPr/>
        <p:txBody>
          <a:bodyPr/>
          <a:lstStyle/>
          <a:p>
            <a:pPr>
              <a:defRPr/>
            </a:pPr>
            <a:fld id="{D0992CCE-CC27-43AC-8C4C-C7B77DA85024}" type="slidenum">
              <a:rPr lang="en-US" smtClean="0"/>
              <a:pPr>
                <a:defRPr/>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pPr>
              <a:defRPr/>
            </a:pPr>
            <a:endParaRPr lang="en-US"/>
          </a:p>
        </p:txBody>
      </p:sp>
      <p:sp>
        <p:nvSpPr>
          <p:cNvPr id="3" name="2 Marcador de pie de página"/>
          <p:cNvSpPr>
            <a:spLocks noGrp="1"/>
          </p:cNvSpPr>
          <p:nvPr>
            <p:ph type="ftr" sz="quarter" idx="11"/>
          </p:nvPr>
        </p:nvSpPr>
        <p:spPr/>
        <p:txBody>
          <a:bodyPr/>
          <a:lstStyle/>
          <a:p>
            <a:pPr>
              <a:defRPr/>
            </a:pPr>
            <a:endParaRPr lang="en-US"/>
          </a:p>
        </p:txBody>
      </p:sp>
      <p:sp>
        <p:nvSpPr>
          <p:cNvPr id="4" name="3 Marcador de número de diapositiva"/>
          <p:cNvSpPr>
            <a:spLocks noGrp="1"/>
          </p:cNvSpPr>
          <p:nvPr>
            <p:ph type="sldNum" sz="quarter" idx="12"/>
          </p:nvPr>
        </p:nvSpPr>
        <p:spPr/>
        <p:txBody>
          <a:bodyPr/>
          <a:lstStyle/>
          <a:p>
            <a:pPr>
              <a:defRPr/>
            </a:pPr>
            <a:fld id="{6D1907C8-254B-4588-ABA5-5794C4193B62}" type="slidenum">
              <a:rPr lang="en-US" smtClean="0"/>
              <a:pPr>
                <a:defRPr/>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pPr>
              <a:defRPr/>
            </a:pPr>
            <a:endParaRPr lang="en-US"/>
          </a:p>
        </p:txBody>
      </p:sp>
      <p:sp>
        <p:nvSpPr>
          <p:cNvPr id="6" name="5 Marcador de pie de página"/>
          <p:cNvSpPr>
            <a:spLocks noGrp="1"/>
          </p:cNvSpPr>
          <p:nvPr>
            <p:ph type="ftr" sz="quarter" idx="11"/>
          </p:nvPr>
        </p:nvSpPr>
        <p:spPr/>
        <p:txBody>
          <a:bodyPr/>
          <a:lstStyle/>
          <a:p>
            <a:pPr>
              <a:defRPr/>
            </a:pPr>
            <a:endParaRPr lang="en-US"/>
          </a:p>
        </p:txBody>
      </p:sp>
      <p:sp>
        <p:nvSpPr>
          <p:cNvPr id="7" name="6 Marcador de número de diapositiva"/>
          <p:cNvSpPr>
            <a:spLocks noGrp="1"/>
          </p:cNvSpPr>
          <p:nvPr>
            <p:ph type="sldNum" sz="quarter" idx="12"/>
          </p:nvPr>
        </p:nvSpPr>
        <p:spPr/>
        <p:txBody>
          <a:bodyPr/>
          <a:lstStyle/>
          <a:p>
            <a:pPr>
              <a:defRPr/>
            </a:pPr>
            <a:fld id="{7289C5A1-EF53-4327-8286-AB9B05421B36}" type="slidenum">
              <a:rPr lang="en-US" smtClean="0"/>
              <a:pPr>
                <a:defRPr/>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pPr>
              <a:defRPr/>
            </a:pPr>
            <a:endParaRPr lang="en-US"/>
          </a:p>
        </p:txBody>
      </p:sp>
      <p:sp>
        <p:nvSpPr>
          <p:cNvPr id="6" name="5 Marcador de pie de página"/>
          <p:cNvSpPr>
            <a:spLocks noGrp="1"/>
          </p:cNvSpPr>
          <p:nvPr>
            <p:ph type="ftr" sz="quarter" idx="11"/>
          </p:nvPr>
        </p:nvSpPr>
        <p:spPr/>
        <p:txBody>
          <a:bodyPr/>
          <a:lstStyle/>
          <a:p>
            <a:pPr>
              <a:defRPr/>
            </a:pPr>
            <a:endParaRPr lang="en-US"/>
          </a:p>
        </p:txBody>
      </p:sp>
      <p:sp>
        <p:nvSpPr>
          <p:cNvPr id="7" name="6 Marcador de número de diapositiva"/>
          <p:cNvSpPr>
            <a:spLocks noGrp="1"/>
          </p:cNvSpPr>
          <p:nvPr>
            <p:ph type="sldNum" sz="quarter" idx="12"/>
          </p:nvPr>
        </p:nvSpPr>
        <p:spPr>
          <a:xfrm>
            <a:off x="8077200" y="6356350"/>
            <a:ext cx="609600" cy="365125"/>
          </a:xfrm>
        </p:spPr>
        <p:txBody>
          <a:bodyPr/>
          <a:lstStyle/>
          <a:p>
            <a:pPr>
              <a:defRPr/>
            </a:pPr>
            <a:fld id="{BB70C32E-D400-4171-9346-177B11FFDFC8}" type="slidenum">
              <a:rPr lang="en-US" smtClean="0"/>
              <a:pPr>
                <a:defRPr/>
              </a:pPr>
              <a:t>‹Nº›</a:t>
            </a:fld>
            <a:endParaRPr lang="en-US"/>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4D6C"/>
        </a:solidFill>
        <a:effectLst/>
      </p:bgPr>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FDC45953-7826-409E-8D46-B8B1306219A2}" type="slidenum">
              <a:rPr lang="en-US" smtClean="0"/>
              <a:pPr>
                <a:defRPr/>
              </a:pPr>
              <a:t>‹Nº›</a:t>
            </a:fld>
            <a:endParaRPr lang="en-US"/>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hyperlink" Target="http://eolgestion.errepar.com/sitios/eolgestion/Legislacion/20200329151435748.docxhtml" TargetMode="Externa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9" name="Rectangle 3"/>
          <p:cNvSpPr>
            <a:spLocks noGrp="1" noChangeArrowheads="1"/>
          </p:cNvSpPr>
          <p:nvPr>
            <p:ph type="subTitle" idx="1"/>
          </p:nvPr>
        </p:nvSpPr>
        <p:spPr>
          <a:xfrm>
            <a:off x="685800" y="457200"/>
            <a:ext cx="7772400" cy="5791200"/>
          </a:xfrm>
        </p:spPr>
        <p:txBody>
          <a:bodyPr>
            <a:normAutofit/>
          </a:bodyPr>
          <a:lstStyle/>
          <a:p>
            <a:pPr algn="ctr" eaLnBrk="1" hangingPunct="1">
              <a:defRPr/>
            </a:pPr>
            <a:endParaRPr lang="es-AR" sz="3600" b="1" dirty="0">
              <a:solidFill>
                <a:srgbClr val="00FF00"/>
              </a:solidFill>
              <a:effectLst>
                <a:outerShdw blurRad="38100" dist="38100" dir="2700000" algn="tl">
                  <a:srgbClr val="000000">
                    <a:alpha val="43137"/>
                  </a:srgbClr>
                </a:outerShdw>
              </a:effectLst>
              <a:latin typeface="Papyrus" pitchFamily="66" charset="0"/>
            </a:endParaRPr>
          </a:p>
          <a:p>
            <a:pPr algn="ctr" eaLnBrk="1" hangingPunct="1">
              <a:defRPr/>
            </a:pPr>
            <a:r>
              <a:rPr lang="es-AR" sz="3600" b="1" dirty="0" smtClean="0">
                <a:solidFill>
                  <a:srgbClr val="FFFF19"/>
                </a:solidFill>
                <a:effectLst>
                  <a:outerShdw blurRad="38100" dist="38100" dir="2700000" algn="tl">
                    <a:srgbClr val="000000">
                      <a:alpha val="43137"/>
                    </a:srgbClr>
                  </a:outerShdw>
                </a:effectLst>
                <a:latin typeface="Papyrus" pitchFamily="66" charset="0"/>
              </a:rPr>
              <a:t>Capacitación Laboral</a:t>
            </a:r>
          </a:p>
          <a:p>
            <a:pPr algn="ctr">
              <a:defRPr/>
            </a:pPr>
            <a:endParaRPr lang="es-AR" sz="3600" b="1" dirty="0" smtClean="0">
              <a:solidFill>
                <a:srgbClr val="FFC000"/>
              </a:solidFill>
              <a:effectLst>
                <a:outerShdw blurRad="38100" dist="38100" dir="2700000" algn="tl">
                  <a:srgbClr val="000000">
                    <a:alpha val="43137"/>
                  </a:srgbClr>
                </a:outerShdw>
              </a:effectLst>
              <a:latin typeface="Papyrus" pitchFamily="66" charset="0"/>
            </a:endParaRPr>
          </a:p>
          <a:p>
            <a:pPr algn="ctr">
              <a:defRPr/>
            </a:pPr>
            <a:r>
              <a:rPr lang="es-AR" sz="3600" b="1" dirty="0" smtClean="0">
                <a:solidFill>
                  <a:srgbClr val="FFC000"/>
                </a:solidFill>
                <a:effectLst>
                  <a:outerShdw blurRad="38100" dist="38100" dir="2700000" algn="tl">
                    <a:srgbClr val="000000">
                      <a:alpha val="43137"/>
                    </a:srgbClr>
                  </a:outerShdw>
                </a:effectLst>
                <a:latin typeface="Papyrus" pitchFamily="66" charset="0"/>
              </a:rPr>
              <a:t>Contrato de trabajo en tiempos de Coronavirus</a:t>
            </a:r>
          </a:p>
          <a:p>
            <a:pPr algn="ctr">
              <a:defRPr/>
            </a:pPr>
            <a:r>
              <a:rPr lang="es-AR" sz="3600" b="1" dirty="0" smtClean="0">
                <a:solidFill>
                  <a:srgbClr val="00FF00"/>
                </a:solidFill>
                <a:effectLst>
                  <a:outerShdw blurRad="38100" dist="38100" dir="2700000" algn="tl">
                    <a:srgbClr val="000000">
                      <a:alpha val="43137"/>
                    </a:srgbClr>
                  </a:outerShdw>
                </a:effectLst>
                <a:latin typeface="Papyrus" pitchFamily="66" charset="0"/>
              </a:rPr>
              <a:t>Remuneración, aportes y contribuciones</a:t>
            </a:r>
          </a:p>
          <a:p>
            <a:pPr algn="ctr">
              <a:defRPr/>
            </a:pPr>
            <a:r>
              <a:rPr lang="es-AR" sz="3600" b="1" dirty="0" smtClean="0">
                <a:solidFill>
                  <a:srgbClr val="00FFCC"/>
                </a:solidFill>
                <a:effectLst>
                  <a:outerShdw blurRad="38100" dist="38100" dir="2700000" algn="tl">
                    <a:srgbClr val="000000">
                      <a:alpha val="43137"/>
                    </a:srgbClr>
                  </a:outerShdw>
                </a:effectLst>
                <a:latin typeface="Papyrus" pitchFamily="66" charset="0"/>
              </a:rPr>
              <a:t>Dr. Gustavo </a:t>
            </a:r>
            <a:r>
              <a:rPr lang="es-AR" sz="3600" b="1" dirty="0" err="1" smtClean="0">
                <a:solidFill>
                  <a:srgbClr val="00FFCC"/>
                </a:solidFill>
                <a:effectLst>
                  <a:outerShdw blurRad="38100" dist="38100" dir="2700000" algn="tl">
                    <a:srgbClr val="000000">
                      <a:alpha val="43137"/>
                    </a:srgbClr>
                  </a:outerShdw>
                </a:effectLst>
                <a:latin typeface="Papyrus" pitchFamily="66" charset="0"/>
              </a:rPr>
              <a:t>Segu</a:t>
            </a:r>
            <a:endParaRPr lang="es-AR" sz="3600" b="1" dirty="0" smtClean="0">
              <a:solidFill>
                <a:srgbClr val="00FFCC"/>
              </a:solidFill>
              <a:effectLst>
                <a:outerShdw blurRad="38100" dist="38100" dir="2700000" algn="tl">
                  <a:srgbClr val="000000">
                    <a:alpha val="43137"/>
                  </a:srgbClr>
                </a:outerShdw>
              </a:effectLst>
              <a:latin typeface="Papyrus" pitchFamily="66" charset="0"/>
            </a:endParaRPr>
          </a:p>
          <a:p>
            <a:pPr algn="ctr">
              <a:defRPr/>
            </a:pPr>
            <a:endParaRPr lang="es-AR" sz="3600" b="1" dirty="0" smtClean="0">
              <a:solidFill>
                <a:srgbClr val="00FFCC"/>
              </a:solidFill>
              <a:effectLst>
                <a:outerShdw blurRad="38100" dist="38100" dir="2700000" algn="tl">
                  <a:srgbClr val="000000">
                    <a:alpha val="43137"/>
                  </a:srgbClr>
                </a:outerShdw>
              </a:effectLst>
              <a:latin typeface="Papyrus" pitchFamily="66" charset="0"/>
            </a:endParaRPr>
          </a:p>
          <a:p>
            <a:pPr algn="ctr" eaLnBrk="1" hangingPunct="1">
              <a:defRPr/>
            </a:pPr>
            <a:endParaRPr lang="es-AR" sz="3600" b="1" dirty="0" smtClean="0">
              <a:solidFill>
                <a:srgbClr val="FFFF00"/>
              </a:solidFill>
              <a:effectLst>
                <a:outerShdw blurRad="38100" dist="38100" dir="2700000" algn="tl">
                  <a:srgbClr val="000000">
                    <a:alpha val="43137"/>
                  </a:srgbClr>
                </a:outerShdw>
              </a:effectLst>
              <a:latin typeface="Papyrus" pitchFamily="66" charset="0"/>
            </a:endParaRPr>
          </a:p>
        </p:txBody>
      </p:sp>
    </p:spTree>
    <p:extLst>
      <p:ext uri="{BB962C8B-B14F-4D97-AF65-F5344CB8AC3E}">
        <p14:creationId xmlns:p14="http://schemas.microsoft.com/office/powerpoint/2010/main" xmlns="" val="37133551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Situación antes de la cuarentena</a:t>
            </a:r>
            <a:endParaRPr lang="en-US" sz="3200" b="1" dirty="0"/>
          </a:p>
        </p:txBody>
      </p:sp>
      <p:sp>
        <p:nvSpPr>
          <p:cNvPr id="118787" name="Rectangle 3"/>
          <p:cNvSpPr>
            <a:spLocks noGrp="1" noChangeArrowheads="1"/>
          </p:cNvSpPr>
          <p:nvPr>
            <p:ph type="subTitle" idx="1"/>
          </p:nvPr>
        </p:nvSpPr>
        <p:spPr>
          <a:xfrm>
            <a:off x="304800" y="1143000"/>
            <a:ext cx="8472972" cy="5429272"/>
          </a:xfrm>
        </p:spPr>
        <p:txBody>
          <a:bodyPr>
            <a:normAutofit/>
          </a:bodyPr>
          <a:lstStyle/>
          <a:p>
            <a:pPr algn="l"/>
            <a:r>
              <a:rPr lang="es-US" sz="1800" b="1" dirty="0" smtClean="0">
                <a:solidFill>
                  <a:srgbClr val="FFC000"/>
                </a:solidFill>
                <a:effectLst>
                  <a:outerShdw blurRad="38100" dist="38100" dir="2700000" algn="tl">
                    <a:srgbClr val="000000">
                      <a:alpha val="43137"/>
                    </a:srgbClr>
                  </a:outerShdw>
                </a:effectLst>
              </a:rPr>
              <a:t>SUSPENSIÓN DE REALIZAR TAREAS A DETERMINADOS TRABAJADORES</a:t>
            </a:r>
            <a:endParaRPr lang="es-ES" sz="1800" b="1" dirty="0" smtClean="0">
              <a:solidFill>
                <a:srgbClr val="FFC000"/>
              </a:solidFill>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RESOLUCIÓN (MTESS) 202/2020 </a:t>
            </a:r>
          </a:p>
          <a:p>
            <a:pPr algn="l"/>
            <a:r>
              <a:rPr lang="es-US" sz="1800" b="1" dirty="0" smtClean="0">
                <a:solidFill>
                  <a:srgbClr val="FFCC00"/>
                </a:solidFill>
                <a:effectLst>
                  <a:outerShdw blurRad="38100" dist="38100" dir="2700000" algn="tl">
                    <a:srgbClr val="000000">
                      <a:alpha val="43137"/>
                    </a:srgbClr>
                  </a:outerShdw>
                </a:effectLst>
              </a:rPr>
              <a:t>OBLIGACIÓN DE LOS TRABAJADORES</a:t>
            </a:r>
            <a:endParaRPr lang="es-ES" sz="1800" b="1" dirty="0" smtClean="0">
              <a:solidFill>
                <a:srgbClr val="FFCC00"/>
              </a:solidFill>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Art. 5 -</a:t>
            </a:r>
            <a:r>
              <a:rPr lang="es-ES" sz="1800" dirty="0" smtClean="0">
                <a:effectLst>
                  <a:outerShdw blurRad="38100" dist="38100" dir="2700000" algn="tl">
                    <a:srgbClr val="000000">
                      <a:alpha val="43137"/>
                    </a:srgbClr>
                  </a:outerShdw>
                </a:effectLst>
              </a:rPr>
              <a:t> Los empleadores y las trabajadoras y los trabajadores deberán facilitar y acatar las acciones preventivas generales y el seguimiento de la evolución de las personas enfermas o que hayan estado en contacto con las mismas que determine la autoridad sanitaria nacional. Asimismo, deberán reportar ante dicha autoridad toda situación que encuadre en los supuestos previstos en el artículo 7 del decreto de necesidad y urgencia 260.</a:t>
            </a:r>
          </a:p>
          <a:p>
            <a:pPr algn="l"/>
            <a:endParaRPr lang="es-US" sz="1800" dirty="0" smtClean="0">
              <a:effectLst>
                <a:outerShdw blurRad="38100" dist="38100" dir="2700000" algn="tl">
                  <a:srgbClr val="000000">
                    <a:alpha val="43137"/>
                  </a:srgbClr>
                </a:outerShdw>
              </a:effectLst>
            </a:endParaRPr>
          </a:p>
          <a:p>
            <a:pPr algn="l"/>
            <a:r>
              <a:rPr lang="es-US" sz="1800" b="1" dirty="0" smtClean="0">
                <a:solidFill>
                  <a:srgbClr val="FFCC00"/>
                </a:solidFill>
                <a:effectLst>
                  <a:outerShdw blurRad="38100" dist="38100" dir="2700000" algn="tl">
                    <a:srgbClr val="000000">
                      <a:alpha val="43137"/>
                    </a:srgbClr>
                  </a:outerShdw>
                </a:effectLst>
              </a:rPr>
              <a:t>OBLIGACIÓN DE LOS EMPLEADORES</a:t>
            </a:r>
            <a:endParaRPr lang="es-ES" sz="1800" b="1" dirty="0" smtClean="0">
              <a:solidFill>
                <a:srgbClr val="FFCC00"/>
              </a:solidFill>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Art. 6 -</a:t>
            </a:r>
            <a:r>
              <a:rPr lang="es-ES" sz="1800" dirty="0" smtClean="0">
                <a:effectLst>
                  <a:outerShdw blurRad="38100" dist="38100" dir="2700000" algn="tl">
                    <a:srgbClr val="000000">
                      <a:alpha val="43137"/>
                    </a:srgbClr>
                  </a:outerShdw>
                </a:effectLst>
              </a:rPr>
              <a:t> El empleador deberá extremar los recaudos suficientes que permitan satisfacer las condiciones y medio ambiente de trabajo en consonancia con los protocolos establecidos por la autoridad sanitaria para la emergencia Coronavirus - COVID-19.</a:t>
            </a:r>
          </a:p>
          <a:p>
            <a:pPr algn="l"/>
            <a:endParaRPr lang="es-ES" sz="1800" dirty="0" smtClean="0">
              <a:effectLst>
                <a:outerShdw blurRad="38100" dist="38100" dir="2700000" algn="tl">
                  <a:srgbClr val="000000">
                    <a:alpha val="43137"/>
                  </a:srgbClr>
                </a:outerShdw>
              </a:effectLst>
            </a:endParaRPr>
          </a:p>
          <a:p>
            <a:pPr algn="l"/>
            <a:r>
              <a:rPr lang="es-ES" sz="1800" b="1" dirty="0" smtClean="0">
                <a:solidFill>
                  <a:srgbClr val="FFFF00"/>
                </a:solidFill>
                <a:effectLst>
                  <a:outerShdw blurRad="38100" dist="38100" dir="2700000" algn="tl">
                    <a:srgbClr val="000000">
                      <a:alpha val="43137"/>
                    </a:srgbClr>
                  </a:outerShdw>
                </a:effectLst>
              </a:rPr>
              <a:t>Aplicación: desde el 14/3/2020</a:t>
            </a:r>
          </a:p>
          <a:p>
            <a:pPr algn="l"/>
            <a:endParaRPr lang="es-AR" sz="1800" dirty="0">
              <a:solidFill>
                <a:srgbClr val="FF99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77462038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9" name="Rectangle 3"/>
          <p:cNvSpPr>
            <a:spLocks noGrp="1" noChangeArrowheads="1"/>
          </p:cNvSpPr>
          <p:nvPr>
            <p:ph type="subTitle" idx="1"/>
          </p:nvPr>
        </p:nvSpPr>
        <p:spPr>
          <a:xfrm>
            <a:off x="685800" y="381000"/>
            <a:ext cx="7772400" cy="5867400"/>
          </a:xfrm>
        </p:spPr>
        <p:txBody>
          <a:bodyPr>
            <a:normAutofit/>
          </a:bodyPr>
          <a:lstStyle/>
          <a:p>
            <a:pPr eaLnBrk="1" hangingPunct="1">
              <a:defRPr/>
            </a:pPr>
            <a:endParaRPr lang="es-AR" b="1" dirty="0" smtClean="0">
              <a:solidFill>
                <a:srgbClr val="00FF00"/>
              </a:solidFill>
              <a:effectLst>
                <a:outerShdw blurRad="38100" dist="38100" dir="2700000" algn="tl">
                  <a:srgbClr val="000000">
                    <a:alpha val="43137"/>
                  </a:srgbClr>
                </a:outerShdw>
              </a:effectLst>
              <a:latin typeface="Papyrus" pitchFamily="66" charset="0"/>
            </a:endParaRPr>
          </a:p>
          <a:p>
            <a:pPr eaLnBrk="1" hangingPunct="1">
              <a:defRPr/>
            </a:pPr>
            <a:endParaRPr lang="es-AR" sz="3600" b="1" dirty="0" smtClean="0">
              <a:solidFill>
                <a:srgbClr val="FFFF19"/>
              </a:solidFill>
              <a:effectLst>
                <a:outerShdw blurRad="38100" dist="38100" dir="2700000" algn="tl">
                  <a:srgbClr val="000000">
                    <a:alpha val="43137"/>
                  </a:srgbClr>
                </a:outerShdw>
              </a:effectLst>
              <a:latin typeface="Papyrus" pitchFamily="66" charset="0"/>
            </a:endParaRPr>
          </a:p>
          <a:p>
            <a:pPr eaLnBrk="1" hangingPunct="1">
              <a:defRPr/>
            </a:pPr>
            <a:r>
              <a:rPr lang="es-AR" sz="3600" b="1" dirty="0" smtClean="0">
                <a:solidFill>
                  <a:srgbClr val="00FF00"/>
                </a:solidFill>
                <a:effectLst>
                  <a:outerShdw blurRad="38100" dist="38100" dir="2700000" algn="tl">
                    <a:srgbClr val="000000">
                      <a:alpha val="43137"/>
                    </a:srgbClr>
                  </a:outerShdw>
                </a:effectLst>
                <a:latin typeface="Papyrus" pitchFamily="66" charset="0"/>
              </a:rPr>
              <a:t>Programa de Emergencia de Asistencia al Trabajo y a la Producción</a:t>
            </a:r>
            <a:endParaRPr lang="es-AR" sz="3600" b="1" dirty="0">
              <a:solidFill>
                <a:srgbClr val="00FF00"/>
              </a:solidFill>
              <a:effectLst>
                <a:outerShdw blurRad="38100" dist="38100" dir="2700000" algn="tl">
                  <a:srgbClr val="000000">
                    <a:alpha val="43137"/>
                  </a:srgbClr>
                </a:outerShdw>
              </a:effectLst>
              <a:latin typeface="Papyrus" pitchFamily="66" charset="0"/>
            </a:endParaRPr>
          </a:p>
          <a:p>
            <a:pPr eaLnBrk="1" hangingPunct="1">
              <a:defRPr/>
            </a:pPr>
            <a:endParaRPr lang="es-AR" sz="3600" b="1" dirty="0" smtClean="0">
              <a:solidFill>
                <a:srgbClr val="FFFF19"/>
              </a:solidFill>
              <a:effectLst>
                <a:outerShdw blurRad="38100" dist="38100" dir="2700000" algn="tl">
                  <a:srgbClr val="000000">
                    <a:alpha val="43137"/>
                  </a:srgbClr>
                </a:outerShdw>
              </a:effectLst>
              <a:latin typeface="Papyrus" pitchFamily="66" charset="0"/>
            </a:endParaRPr>
          </a:p>
          <a:p>
            <a:pPr>
              <a:defRPr/>
            </a:pPr>
            <a:r>
              <a:rPr lang="es-AR" sz="3600" b="1" dirty="0" smtClean="0">
                <a:solidFill>
                  <a:srgbClr val="00FFCC"/>
                </a:solidFill>
                <a:effectLst>
                  <a:outerShdw blurRad="38100" dist="38100" dir="2700000" algn="tl">
                    <a:srgbClr val="000000">
                      <a:alpha val="43137"/>
                    </a:srgbClr>
                  </a:outerShdw>
                </a:effectLst>
                <a:latin typeface="Papyrus" pitchFamily="66" charset="0"/>
              </a:rPr>
              <a:t>Servicio Web ATP</a:t>
            </a:r>
          </a:p>
          <a:p>
            <a:pPr>
              <a:defRPr/>
            </a:pPr>
            <a:r>
              <a:rPr lang="es-AR" sz="3600" b="1" dirty="0" smtClean="0">
                <a:solidFill>
                  <a:srgbClr val="FFCC00"/>
                </a:solidFill>
                <a:effectLst>
                  <a:outerShdw blurRad="38100" dist="38100" dir="2700000" algn="tl">
                    <a:srgbClr val="000000">
                      <a:alpha val="43137"/>
                    </a:srgbClr>
                  </a:outerShdw>
                </a:effectLst>
                <a:latin typeface="Papyrus" pitchFamily="66" charset="0"/>
              </a:rPr>
              <a:t>Postergación de vencimientos</a:t>
            </a:r>
          </a:p>
          <a:p>
            <a:pPr>
              <a:defRPr/>
            </a:pPr>
            <a:r>
              <a:rPr lang="es-AR" sz="3600" b="1" dirty="0" smtClean="0">
                <a:solidFill>
                  <a:srgbClr val="FFFF00"/>
                </a:solidFill>
                <a:effectLst>
                  <a:outerShdw blurRad="38100" dist="38100" dir="2700000" algn="tl">
                    <a:srgbClr val="000000">
                      <a:alpha val="43137"/>
                    </a:srgbClr>
                  </a:outerShdw>
                </a:effectLst>
                <a:latin typeface="Papyrus" pitchFamily="66" charset="0"/>
              </a:rPr>
              <a:t>RG (AFIP) 4693</a:t>
            </a:r>
          </a:p>
        </p:txBody>
      </p:sp>
    </p:spTree>
    <p:extLst>
      <p:ext uri="{BB962C8B-B14F-4D97-AF65-F5344CB8AC3E}">
        <p14:creationId xmlns:p14="http://schemas.microsoft.com/office/powerpoint/2010/main" xmlns="" val="353306298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PROGRAMA DE EMERGENCIA ATP</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rmAutofit/>
          </a:bodyPr>
          <a:lstStyle/>
          <a:p>
            <a:pPr algn="l"/>
            <a:r>
              <a:rPr lang="es-US" sz="1800" b="1" dirty="0" smtClean="0">
                <a:solidFill>
                  <a:srgbClr val="FFCC00"/>
                </a:solidFill>
                <a:effectLst>
                  <a:outerShdw blurRad="38100" dist="38100" dir="2700000" algn="tl">
                    <a:srgbClr val="000000">
                      <a:alpha val="43137"/>
                    </a:srgbClr>
                  </a:outerShdw>
                </a:effectLst>
              </a:rPr>
              <a:t>CREACIÓN DEL SERVICIO WEB ATP. REQUISITOS FORMALES PARA ACCEDER</a:t>
            </a:r>
            <a:endParaRPr lang="es-ES" sz="1800" b="1" dirty="0" smtClean="0">
              <a:solidFill>
                <a:srgbClr val="FFCC00"/>
              </a:solidFill>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RG (AFIP) 4693 </a:t>
            </a:r>
          </a:p>
          <a:p>
            <a:pPr algn="l"/>
            <a:endParaRPr lang="es-ES" sz="1800" b="1" dirty="0" smtClean="0">
              <a:solidFill>
                <a:srgbClr val="00FFFF"/>
              </a:solidFill>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Art. 1 -</a:t>
            </a:r>
            <a:r>
              <a:rPr lang="es-ES" sz="1800" dirty="0" smtClean="0">
                <a:effectLst>
                  <a:outerShdw blurRad="38100" dist="38100" dir="2700000" algn="tl">
                    <a:srgbClr val="000000">
                      <a:alpha val="43137"/>
                    </a:srgbClr>
                  </a:outerShdw>
                </a:effectLst>
              </a:rPr>
              <a:t> Crear el </a:t>
            </a:r>
            <a:r>
              <a:rPr lang="es-ES" sz="1800" dirty="0" smtClean="0">
                <a:solidFill>
                  <a:srgbClr val="FFFF00"/>
                </a:solidFill>
                <a:effectLst>
                  <a:outerShdw blurRad="38100" dist="38100" dir="2700000" algn="tl">
                    <a:srgbClr val="000000">
                      <a:alpha val="43137"/>
                    </a:srgbClr>
                  </a:outerShdw>
                </a:effectLst>
              </a:rPr>
              <a:t>servicio “web” denominado “Programa de Asistencia de Emergencia al Trabajo y la Producción - ATP”, </a:t>
            </a:r>
            <a:r>
              <a:rPr lang="es-ES" sz="1800" dirty="0" smtClean="0">
                <a:effectLst>
                  <a:outerShdw blurRad="38100" dist="38100" dir="2700000" algn="tl">
                    <a:srgbClr val="000000">
                      <a:alpha val="43137"/>
                    </a:srgbClr>
                  </a:outerShdw>
                </a:effectLst>
              </a:rPr>
              <a:t>al cual deberán ingresar todos los empleadores a efectos de que, </a:t>
            </a:r>
            <a:r>
              <a:rPr lang="es-ES" sz="1800" dirty="0" smtClean="0">
                <a:solidFill>
                  <a:srgbClr val="00FFFF"/>
                </a:solidFill>
                <a:effectLst>
                  <a:outerShdw blurRad="38100" dist="38100" dir="2700000" algn="tl">
                    <a:srgbClr val="000000">
                      <a:alpha val="43137"/>
                    </a:srgbClr>
                  </a:outerShdw>
                </a:effectLst>
              </a:rPr>
              <a:t>en los casos que así se determine, puedan acceder a los beneficios previstos en el decreto 332/2020 y su modificatorio.</a:t>
            </a:r>
          </a:p>
          <a:p>
            <a:pPr algn="l"/>
            <a:endParaRPr lang="es-ES" sz="1800" dirty="0" smtClean="0">
              <a:solidFill>
                <a:srgbClr val="00FFFF"/>
              </a:solidFill>
              <a:effectLst>
                <a:outerShdw blurRad="38100" dist="38100" dir="2700000" algn="tl">
                  <a:srgbClr val="000000">
                    <a:alpha val="43137"/>
                  </a:srgbClr>
                </a:outerShdw>
              </a:effectLst>
            </a:endParaRPr>
          </a:p>
          <a:p>
            <a:pPr algn="l"/>
            <a:r>
              <a:rPr lang="es-ES" sz="1800" dirty="0" smtClean="0">
                <a:effectLst>
                  <a:outerShdw blurRad="38100" dist="38100" dir="2700000" algn="tl">
                    <a:srgbClr val="000000">
                      <a:alpha val="43137"/>
                    </a:srgbClr>
                  </a:outerShdw>
                </a:effectLst>
              </a:rPr>
              <a:t>A tal efecto, los empleadores deberán ingresar al sitio “web” institucional (http://www.afip.gob.ar) </a:t>
            </a:r>
            <a:r>
              <a:rPr lang="es-ES" sz="1800" b="1" dirty="0" smtClean="0">
                <a:solidFill>
                  <a:srgbClr val="FFFF00"/>
                </a:solidFill>
                <a:effectLst>
                  <a:outerShdw blurRad="38100" dist="38100" dir="2700000" algn="tl">
                    <a:srgbClr val="000000">
                      <a:alpha val="43137"/>
                    </a:srgbClr>
                  </a:outerShdw>
                </a:effectLst>
              </a:rPr>
              <a:t>con clave fiscal, nivel de seguridad 3, </a:t>
            </a:r>
            <a:r>
              <a:rPr lang="es-ES" sz="1800" dirty="0" smtClean="0">
                <a:effectLst>
                  <a:outerShdw blurRad="38100" dist="38100" dir="2700000" algn="tl">
                    <a:srgbClr val="000000">
                      <a:alpha val="43137"/>
                    </a:srgbClr>
                  </a:outerShdw>
                </a:effectLst>
              </a:rPr>
              <a:t>como mínimo, obtenida de acuerdo con la resolución general 3713, sus modificatorias y complementarias.</a:t>
            </a:r>
          </a:p>
          <a:p>
            <a:pPr algn="l"/>
            <a:r>
              <a:rPr lang="es-ES" sz="1800" dirty="0" smtClean="0">
                <a:effectLst>
                  <a:outerShdw blurRad="38100" dist="38100" dir="2700000" algn="tl">
                    <a:srgbClr val="000000">
                      <a:alpha val="43137"/>
                    </a:srgbClr>
                  </a:outerShdw>
                </a:effectLst>
              </a:rPr>
              <a:t>Será requisito para acceder al sistema mencionado, </a:t>
            </a:r>
            <a:r>
              <a:rPr lang="es-ES" sz="1800" b="1" dirty="0" smtClean="0">
                <a:solidFill>
                  <a:srgbClr val="FFCC00"/>
                </a:solidFill>
                <a:effectLst>
                  <a:outerShdw blurRad="38100" dist="38100" dir="2700000" algn="tl">
                    <a:srgbClr val="000000">
                      <a:alpha val="43137"/>
                    </a:srgbClr>
                  </a:outerShdw>
                </a:effectLst>
              </a:rPr>
              <a:t>poseer domicilio fiscal electrónico constituido conforme a lo previsto en la resolución general 4280.</a:t>
            </a:r>
          </a:p>
          <a:p>
            <a:pPr algn="l"/>
            <a:endParaRPr lang="es-US" sz="1800" dirty="0" smtClean="0"/>
          </a:p>
          <a:p>
            <a:endParaRPr lang="es-US" sz="1800" dirty="0" smtClean="0"/>
          </a:p>
          <a:p>
            <a:endParaRPr lang="es-US" sz="1800" dirty="0" smtClean="0"/>
          </a:p>
          <a:p>
            <a:endParaRPr lang="es-US" sz="1800" dirty="0" smtClean="0"/>
          </a:p>
          <a:p>
            <a:endParaRPr lang="es-US" sz="1800" dirty="0" smtClean="0"/>
          </a:p>
          <a:p>
            <a:endParaRPr lang="es-US" sz="1800" dirty="0" smtClean="0"/>
          </a:p>
          <a:p>
            <a:endParaRPr lang="es-US" sz="1800" dirty="0" smtClean="0"/>
          </a:p>
          <a:p>
            <a:endParaRPr lang="es-US" sz="1800" dirty="0" smtClean="0"/>
          </a:p>
          <a:p>
            <a:endParaRPr lang="es-US" sz="1800" dirty="0" smtClean="0"/>
          </a:p>
          <a:p>
            <a:endParaRPr lang="es-ES" sz="1800" dirty="0" smtClean="0"/>
          </a:p>
        </p:txBody>
      </p:sp>
    </p:spTree>
    <p:extLst>
      <p:ext uri="{BB962C8B-B14F-4D97-AF65-F5344CB8AC3E}">
        <p14:creationId xmlns:p14="http://schemas.microsoft.com/office/powerpoint/2010/main" xmlns="" val="377462038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PROGRAMA DE EMERGENCIA ATP</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rmAutofit/>
          </a:bodyPr>
          <a:lstStyle/>
          <a:p>
            <a:pPr algn="l"/>
            <a:r>
              <a:rPr lang="es-US" sz="1800" b="1" dirty="0" smtClean="0">
                <a:solidFill>
                  <a:srgbClr val="FFCC00"/>
                </a:solidFill>
                <a:effectLst>
                  <a:outerShdw blurRad="38100" dist="38100" dir="2700000" algn="tl">
                    <a:srgbClr val="000000">
                      <a:alpha val="43137"/>
                    </a:srgbClr>
                  </a:outerShdw>
                </a:effectLst>
              </a:rPr>
              <a:t>CREACIÓN DEL SERVICIO WEB ATP. PLAZOS PAR REGISTRARSE</a:t>
            </a:r>
          </a:p>
          <a:p>
            <a:pPr algn="l"/>
            <a:endParaRPr lang="es-ES" sz="1800" b="1" dirty="0" smtClean="0">
              <a:solidFill>
                <a:srgbClr val="FFCC00"/>
              </a:solidFill>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RG (AFIP) 4693 </a:t>
            </a:r>
          </a:p>
          <a:p>
            <a:pPr algn="l"/>
            <a:r>
              <a:rPr lang="es-ES" sz="1800" b="1" dirty="0" smtClean="0">
                <a:solidFill>
                  <a:srgbClr val="FFFF00"/>
                </a:solidFill>
                <a:effectLst>
                  <a:outerShdw blurRad="38100" dist="38100" dir="2700000" algn="tl">
                    <a:srgbClr val="000000">
                      <a:alpha val="43137"/>
                    </a:srgbClr>
                  </a:outerShdw>
                </a:effectLst>
              </a:rPr>
              <a:t>Art. 2 -</a:t>
            </a:r>
            <a:r>
              <a:rPr lang="es-ES" sz="1800" dirty="0" smtClean="0">
                <a:solidFill>
                  <a:srgbClr val="FFFF00"/>
                </a:solidFill>
                <a:effectLst>
                  <a:outerShdw blurRad="38100" dist="38100" dir="2700000" algn="tl">
                    <a:srgbClr val="000000">
                      <a:alpha val="43137"/>
                    </a:srgbClr>
                  </a:outerShdw>
                </a:effectLst>
              </a:rPr>
              <a:t> </a:t>
            </a:r>
            <a:r>
              <a:rPr lang="es-ES" sz="1800" dirty="0" smtClean="0">
                <a:effectLst>
                  <a:outerShdw blurRad="38100" dist="38100" dir="2700000" algn="tl">
                    <a:srgbClr val="000000">
                      <a:alpha val="43137"/>
                    </a:srgbClr>
                  </a:outerShdw>
                </a:effectLst>
              </a:rPr>
              <a:t>Los sujetos aludidos en el artículo anterior deberán:</a:t>
            </a:r>
          </a:p>
          <a:p>
            <a:pPr algn="l"/>
            <a:r>
              <a:rPr lang="es-ES" sz="1800" dirty="0" smtClean="0">
                <a:effectLst>
                  <a:outerShdw blurRad="38100" dist="38100" dir="2700000" algn="tl">
                    <a:srgbClr val="000000">
                      <a:alpha val="43137"/>
                    </a:srgbClr>
                  </a:outerShdw>
                </a:effectLst>
              </a:rPr>
              <a:t>a) </a:t>
            </a:r>
            <a:r>
              <a:rPr lang="es-ES" sz="1800" b="1" dirty="0" smtClean="0">
                <a:solidFill>
                  <a:srgbClr val="00FF00"/>
                </a:solidFill>
                <a:effectLst>
                  <a:outerShdw blurRad="38100" dist="38100" dir="2700000" algn="tl">
                    <a:srgbClr val="000000">
                      <a:alpha val="43137"/>
                    </a:srgbClr>
                  </a:outerShdw>
                </a:effectLst>
              </a:rPr>
              <a:t>Registrarse en el servicio “web” “</a:t>
            </a:r>
            <a:r>
              <a:rPr lang="es-ES" sz="1800" dirty="0" smtClean="0">
                <a:effectLst>
                  <a:outerShdw blurRad="38100" dist="38100" dir="2700000" algn="tl">
                    <a:srgbClr val="000000">
                      <a:alpha val="43137"/>
                    </a:srgbClr>
                  </a:outerShdw>
                </a:effectLst>
              </a:rPr>
              <a:t>Programa de Asistencia de Emergencia al Trabajo y la Producción - ATP” entre </a:t>
            </a:r>
            <a:r>
              <a:rPr lang="es-ES" sz="1800" b="1" dirty="0" smtClean="0">
                <a:solidFill>
                  <a:srgbClr val="FFFF00"/>
                </a:solidFill>
                <a:effectLst>
                  <a:outerShdw blurRad="38100" dist="38100" dir="2700000" algn="tl">
                    <a:srgbClr val="000000">
                      <a:alpha val="43137"/>
                    </a:srgbClr>
                  </a:outerShdw>
                </a:effectLst>
              </a:rPr>
              <a:t>los días 9 y 15 de abril de 2020, </a:t>
            </a:r>
            <a:r>
              <a:rPr lang="es-ES" sz="1800" dirty="0" smtClean="0">
                <a:effectLst>
                  <a:outerShdw blurRad="38100" dist="38100" dir="2700000" algn="tl">
                    <a:srgbClr val="000000">
                      <a:alpha val="43137"/>
                    </a:srgbClr>
                  </a:outerShdw>
                </a:effectLst>
              </a:rPr>
              <a:t>ambos inclusive.</a:t>
            </a:r>
          </a:p>
          <a:p>
            <a:pPr algn="l"/>
            <a:endParaRPr lang="es-ES" sz="1800" dirty="0" smtClean="0">
              <a:effectLst>
                <a:outerShdw blurRad="38100" dist="38100" dir="2700000" algn="tl">
                  <a:srgbClr val="000000">
                    <a:alpha val="43137"/>
                  </a:srgbClr>
                </a:outerShdw>
              </a:effectLst>
            </a:endParaRPr>
          </a:p>
          <a:p>
            <a:pPr algn="l"/>
            <a:r>
              <a:rPr lang="es-ES" sz="1800" dirty="0" smtClean="0">
                <a:effectLst>
                  <a:outerShdw blurRad="38100" dist="38100" dir="2700000" algn="tl">
                    <a:srgbClr val="000000">
                      <a:alpha val="43137"/>
                    </a:srgbClr>
                  </a:outerShdw>
                </a:effectLst>
              </a:rPr>
              <a:t>b) </a:t>
            </a:r>
            <a:r>
              <a:rPr lang="es-ES" sz="1800" b="1" dirty="0" smtClean="0">
                <a:solidFill>
                  <a:srgbClr val="FFFF00"/>
                </a:solidFill>
                <a:effectLst>
                  <a:outerShdw blurRad="38100" dist="38100" dir="2700000" algn="tl">
                    <a:srgbClr val="000000">
                      <a:alpha val="43137"/>
                    </a:srgbClr>
                  </a:outerShdw>
                </a:effectLst>
              </a:rPr>
              <a:t>Suministrar entre los días 13 y 15 de abril de 2020, </a:t>
            </a:r>
            <a:r>
              <a:rPr lang="es-ES" sz="1800" dirty="0" smtClean="0">
                <a:effectLst>
                  <a:outerShdw blurRad="38100" dist="38100" dir="2700000" algn="tl">
                    <a:srgbClr val="000000">
                      <a:alpha val="43137"/>
                    </a:srgbClr>
                  </a:outerShdw>
                </a:effectLst>
              </a:rPr>
              <a:t>ambos inclusive, aquella </a:t>
            </a:r>
            <a:r>
              <a:rPr lang="es-ES" sz="1800" dirty="0" smtClean="0">
                <a:solidFill>
                  <a:srgbClr val="00FFCC"/>
                </a:solidFill>
                <a:effectLst>
                  <a:outerShdw blurRad="38100" dist="38100" dir="2700000" algn="tl">
                    <a:srgbClr val="000000">
                      <a:alpha val="43137"/>
                    </a:srgbClr>
                  </a:outerShdw>
                </a:effectLst>
              </a:rPr>
              <a:t>información económica relativa a sus actividades que el servicio “web” “Programa de Asistencia de Emergencia al Trabajo y la Producción - ATP” requiera, </a:t>
            </a:r>
            <a:r>
              <a:rPr lang="es-ES" sz="1800" dirty="0" smtClean="0">
                <a:effectLst>
                  <a:outerShdw blurRad="38100" dist="38100" dir="2700000" algn="tl">
                    <a:srgbClr val="000000">
                      <a:alpha val="43137"/>
                    </a:srgbClr>
                  </a:outerShdw>
                </a:effectLst>
              </a:rPr>
              <a:t>a efectos de poder efectuar las evaluaciones previstas por el artículo 5 del decreto 332/2020 y su modificatorio.</a:t>
            </a:r>
          </a:p>
          <a:p>
            <a:pPr algn="l"/>
            <a:endParaRPr lang="es-US" sz="1800" dirty="0" smtClean="0"/>
          </a:p>
          <a:p>
            <a:endParaRPr lang="es-US" sz="1800" dirty="0" smtClean="0"/>
          </a:p>
          <a:p>
            <a:endParaRPr lang="es-US" sz="1800" dirty="0" smtClean="0"/>
          </a:p>
          <a:p>
            <a:endParaRPr lang="es-US" sz="1800" dirty="0" smtClean="0"/>
          </a:p>
          <a:p>
            <a:endParaRPr lang="es-US" sz="1800" dirty="0" smtClean="0"/>
          </a:p>
          <a:p>
            <a:endParaRPr lang="es-US" sz="1800" dirty="0" smtClean="0"/>
          </a:p>
          <a:p>
            <a:endParaRPr lang="es-US" sz="1800" dirty="0" smtClean="0"/>
          </a:p>
          <a:p>
            <a:endParaRPr lang="es-US" sz="1800" dirty="0" smtClean="0"/>
          </a:p>
          <a:p>
            <a:endParaRPr lang="es-US" sz="1800" dirty="0" smtClean="0"/>
          </a:p>
          <a:p>
            <a:endParaRPr lang="es-ES" sz="1800" dirty="0" smtClean="0"/>
          </a:p>
        </p:txBody>
      </p:sp>
    </p:spTree>
    <p:extLst>
      <p:ext uri="{BB962C8B-B14F-4D97-AF65-F5344CB8AC3E}">
        <p14:creationId xmlns:p14="http://schemas.microsoft.com/office/powerpoint/2010/main" xmlns="" val="377462038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PROGRAMA DE EMERGENCIA ATP</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rmAutofit/>
          </a:bodyPr>
          <a:lstStyle/>
          <a:p>
            <a:pPr algn="l"/>
            <a:r>
              <a:rPr lang="es-US" sz="1800" b="1" dirty="0" smtClean="0">
                <a:solidFill>
                  <a:srgbClr val="FFCC00"/>
                </a:solidFill>
                <a:effectLst>
                  <a:outerShdw blurRad="38100" dist="38100" dir="2700000" algn="tl">
                    <a:srgbClr val="000000">
                      <a:alpha val="43137"/>
                    </a:srgbClr>
                  </a:outerShdw>
                </a:effectLst>
              </a:rPr>
              <a:t>CREACIÓN DEL SERVICIO WEB ATP. OTRA INFORMACIÓN REQUERIDA</a:t>
            </a:r>
          </a:p>
          <a:p>
            <a:pPr algn="l"/>
            <a:endParaRPr lang="es-ES" sz="1800" b="1" dirty="0" smtClean="0">
              <a:solidFill>
                <a:srgbClr val="FFCC00"/>
              </a:solidFill>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RG (AFIP) 4693 </a:t>
            </a:r>
          </a:p>
          <a:p>
            <a:pPr algn="l"/>
            <a:endParaRPr lang="es-ES" sz="1800" b="1" dirty="0" smtClean="0">
              <a:solidFill>
                <a:srgbClr val="00FFFF"/>
              </a:solidFill>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Art. 3 -</a:t>
            </a:r>
            <a:r>
              <a:rPr lang="es-ES" sz="1800" dirty="0" smtClean="0">
                <a:solidFill>
                  <a:srgbClr val="00FFFF"/>
                </a:solidFill>
                <a:effectLst>
                  <a:outerShdw blurRad="38100" dist="38100" dir="2700000" algn="tl">
                    <a:srgbClr val="000000">
                      <a:alpha val="43137"/>
                    </a:srgbClr>
                  </a:outerShdw>
                </a:effectLst>
              </a:rPr>
              <a:t> </a:t>
            </a:r>
            <a:r>
              <a:rPr lang="es-ES" sz="1800" dirty="0" smtClean="0">
                <a:effectLst>
                  <a:outerShdw blurRad="38100" dist="38100" dir="2700000" algn="tl">
                    <a:srgbClr val="000000">
                      <a:alpha val="43137"/>
                    </a:srgbClr>
                  </a:outerShdw>
                </a:effectLst>
              </a:rPr>
              <a:t>La información indicada en el artículo anterio</a:t>
            </a:r>
            <a:r>
              <a:rPr lang="es-ES" sz="1800" dirty="0" smtClean="0">
                <a:solidFill>
                  <a:srgbClr val="FFFF00"/>
                </a:solidFill>
                <a:effectLst>
                  <a:outerShdw blurRad="38100" dist="38100" dir="2700000" algn="tl">
                    <a:srgbClr val="000000">
                      <a:alpha val="43137"/>
                    </a:srgbClr>
                  </a:outerShdw>
                </a:effectLst>
              </a:rPr>
              <a:t>r no obsta a aquella otra que pudiera solicitarse a los contribuyentes que hayan cumplido la obligación de registrarse, previa notificación cursada al domicilio fiscal electrónico, </a:t>
            </a:r>
            <a:r>
              <a:rPr lang="es-ES" sz="1800" dirty="0" smtClean="0">
                <a:effectLst>
                  <a:outerShdw blurRad="38100" dist="38100" dir="2700000" algn="tl">
                    <a:srgbClr val="000000">
                      <a:alpha val="43137"/>
                    </a:srgbClr>
                  </a:outerShdw>
                </a:effectLst>
              </a:rPr>
              <a:t>a fin de evaluar la procedencia de los beneficios adicionales previstos por el Programa de Asistencia de Emergencia al Trabajo y la Producción.</a:t>
            </a:r>
          </a:p>
          <a:p>
            <a:pPr algn="l"/>
            <a:endParaRPr lang="es-US" sz="1800" dirty="0" smtClean="0"/>
          </a:p>
          <a:p>
            <a:endParaRPr lang="es-US" sz="1800" dirty="0" smtClean="0"/>
          </a:p>
          <a:p>
            <a:endParaRPr lang="es-US" sz="1800" dirty="0" smtClean="0"/>
          </a:p>
          <a:p>
            <a:endParaRPr lang="es-US" sz="1800" dirty="0" smtClean="0"/>
          </a:p>
          <a:p>
            <a:endParaRPr lang="es-US" sz="1800" dirty="0" smtClean="0"/>
          </a:p>
          <a:p>
            <a:endParaRPr lang="es-US" sz="1800" dirty="0" smtClean="0"/>
          </a:p>
          <a:p>
            <a:endParaRPr lang="es-US" sz="1800" dirty="0" smtClean="0"/>
          </a:p>
          <a:p>
            <a:endParaRPr lang="es-US" sz="1800" dirty="0" smtClean="0"/>
          </a:p>
          <a:p>
            <a:endParaRPr lang="es-US" sz="1800" dirty="0" smtClean="0"/>
          </a:p>
          <a:p>
            <a:endParaRPr lang="es-ES" sz="1800" dirty="0" smtClean="0"/>
          </a:p>
        </p:txBody>
      </p:sp>
    </p:spTree>
    <p:extLst>
      <p:ext uri="{BB962C8B-B14F-4D97-AF65-F5344CB8AC3E}">
        <p14:creationId xmlns:p14="http://schemas.microsoft.com/office/powerpoint/2010/main" xmlns="" val="3774620383"/>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PROGRAMA DE EMERGENCIA ATP</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rmAutofit fontScale="92500" lnSpcReduction="20000"/>
          </a:bodyPr>
          <a:lstStyle/>
          <a:p>
            <a:pPr algn="l"/>
            <a:r>
              <a:rPr lang="es-US" sz="2100" b="1" dirty="0" smtClean="0">
                <a:solidFill>
                  <a:srgbClr val="FFCC00"/>
                </a:solidFill>
              </a:rPr>
              <a:t>POSTERGACIÓN DEL VENCIMIENTO MARZO 2020 SOBRE CONTRIBUCIONES AL SIPA</a:t>
            </a:r>
          </a:p>
          <a:p>
            <a:pPr algn="l"/>
            <a:r>
              <a:rPr lang="es-ES" sz="2100" b="1" dirty="0" smtClean="0">
                <a:solidFill>
                  <a:srgbClr val="00FFFF"/>
                </a:solidFill>
              </a:rPr>
              <a:t>RG (AFIP) 4693 </a:t>
            </a:r>
          </a:p>
          <a:p>
            <a:pPr algn="l"/>
            <a:endParaRPr lang="es-ES" sz="2100" b="1" dirty="0" smtClean="0"/>
          </a:p>
          <a:p>
            <a:pPr algn="l"/>
            <a:r>
              <a:rPr lang="es-ES" sz="2100" b="1" dirty="0" smtClean="0">
                <a:solidFill>
                  <a:srgbClr val="00FFFF"/>
                </a:solidFill>
              </a:rPr>
              <a:t>Art. 4 -</a:t>
            </a:r>
            <a:r>
              <a:rPr lang="es-ES" sz="2100" dirty="0" smtClean="0"/>
              <a:t> Los sujetos </a:t>
            </a:r>
            <a:r>
              <a:rPr lang="es-ES" sz="2100" dirty="0" smtClean="0">
                <a:solidFill>
                  <a:srgbClr val="FFFF00"/>
                </a:solidFill>
              </a:rPr>
              <a:t>cuya actividad principal se encuentre incluida en el listado de actividades publicado en el sitio “web” institucional (http://www.afip.gob.ar)</a:t>
            </a:r>
            <a:r>
              <a:rPr lang="es-ES" sz="2100" dirty="0" smtClean="0"/>
              <a:t> y </a:t>
            </a:r>
            <a:r>
              <a:rPr lang="es-ES" sz="2100" dirty="0" smtClean="0">
                <a:solidFill>
                  <a:srgbClr val="00FFCC"/>
                </a:solidFill>
              </a:rPr>
              <a:t>hayan cumplido con la obligación de registración prevista en el inciso a) del artículo 2, </a:t>
            </a:r>
            <a:r>
              <a:rPr lang="es-ES" sz="2100" dirty="0" smtClean="0"/>
              <a:t>gozarán del beneficio de postergación del vencimiento para el pago de las contribuciones patronales al Sistema Integrado Previsional Argentino del período devengado marzo de 2020, debiendo realizar el mismo hasta las fechas que, según la terminación de la Clave Única de Identificación Tributaria (CUIT) del contribuyente, se detallan a continuación:</a:t>
            </a:r>
          </a:p>
          <a:p>
            <a:pPr algn="l"/>
            <a:endParaRPr lang="es-US" sz="2100" dirty="0" smtClean="0"/>
          </a:p>
          <a:p>
            <a:pPr algn="l"/>
            <a:endParaRPr lang="es-US" sz="2100" dirty="0" smtClean="0"/>
          </a:p>
          <a:p>
            <a:pPr algn="l"/>
            <a:endParaRPr lang="es-US" sz="2100" dirty="0" smtClean="0"/>
          </a:p>
          <a:p>
            <a:pPr algn="l"/>
            <a:endParaRPr lang="es-US" sz="2100" dirty="0" smtClean="0"/>
          </a:p>
          <a:p>
            <a:pPr algn="l"/>
            <a:endParaRPr lang="es-US" sz="2100" dirty="0" smtClean="0"/>
          </a:p>
          <a:p>
            <a:pPr algn="l"/>
            <a:r>
              <a:rPr lang="es-ES" sz="2100" b="1" dirty="0" smtClean="0">
                <a:solidFill>
                  <a:srgbClr val="00FFCC"/>
                </a:solidFill>
              </a:rPr>
              <a:t>Art. 5 -</a:t>
            </a:r>
            <a:r>
              <a:rPr lang="es-ES" sz="2100" dirty="0" smtClean="0"/>
              <a:t> Los sujetos enunciados en el artículo anterior </a:t>
            </a:r>
            <a:r>
              <a:rPr lang="es-ES" sz="2100" b="1" dirty="0" smtClean="0">
                <a:solidFill>
                  <a:srgbClr val="00FF00"/>
                </a:solidFill>
              </a:rPr>
              <a:t>serán caracterizados </a:t>
            </a:r>
            <a:r>
              <a:rPr lang="es-ES" sz="2100" dirty="0" smtClean="0"/>
              <a:t>en el </a:t>
            </a:r>
            <a:r>
              <a:rPr lang="es-ES" sz="2100" b="1" dirty="0" smtClean="0">
                <a:solidFill>
                  <a:srgbClr val="FFFF00"/>
                </a:solidFill>
              </a:rPr>
              <a:t>“Sistema Registral” con el código “460 - Beneficio Dto. 332/2020”.</a:t>
            </a:r>
          </a:p>
          <a:p>
            <a:pPr algn="l"/>
            <a:endParaRPr lang="es-ES" sz="2100" dirty="0" smtClean="0"/>
          </a:p>
          <a:p>
            <a:pPr algn="l"/>
            <a:endParaRPr lang="es-AR" sz="1800" dirty="0">
              <a:solidFill>
                <a:srgbClr val="FF9900"/>
              </a:solidFill>
              <a:effectLst>
                <a:outerShdw blurRad="38100" dist="38100" dir="2700000" algn="tl">
                  <a:srgbClr val="000000">
                    <a:alpha val="43137"/>
                  </a:srgbClr>
                </a:outerShdw>
              </a:effectLst>
            </a:endParaRPr>
          </a:p>
        </p:txBody>
      </p:sp>
      <p:pic>
        <p:nvPicPr>
          <p:cNvPr id="33794" name="Picture 2"/>
          <p:cNvPicPr>
            <a:picLocks noChangeAspect="1" noChangeArrowheads="1"/>
          </p:cNvPicPr>
          <p:nvPr/>
        </p:nvPicPr>
        <p:blipFill>
          <a:blip r:embed="rId2"/>
          <a:srcRect/>
          <a:stretch>
            <a:fillRect/>
          </a:stretch>
        </p:blipFill>
        <p:spPr bwMode="auto">
          <a:xfrm>
            <a:off x="2857488" y="4357694"/>
            <a:ext cx="3381375" cy="952500"/>
          </a:xfrm>
          <a:prstGeom prst="rect">
            <a:avLst/>
          </a:prstGeom>
          <a:noFill/>
          <a:ln w="9525">
            <a:noFill/>
            <a:miter lim="800000"/>
            <a:headEnd/>
            <a:tailEnd/>
          </a:ln>
          <a:effectLst/>
        </p:spPr>
      </p:pic>
    </p:spTree>
    <p:extLst>
      <p:ext uri="{BB962C8B-B14F-4D97-AF65-F5344CB8AC3E}">
        <p14:creationId xmlns:p14="http://schemas.microsoft.com/office/powerpoint/2010/main" xmlns="" val="377462038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214290"/>
            <a:ext cx="7772400" cy="571504"/>
          </a:xfrm>
        </p:spPr>
        <p:txBody>
          <a:bodyPr/>
          <a:lstStyle/>
          <a:p>
            <a:r>
              <a:rPr lang="es-MX" sz="2800" dirty="0" smtClean="0">
                <a:solidFill>
                  <a:srgbClr val="00FFFF"/>
                </a:solidFill>
              </a:rPr>
              <a:t>PROGRAMA DE EMERGENCIA ATP</a:t>
            </a:r>
            <a:endParaRPr lang="en-US" sz="3200" b="1" dirty="0"/>
          </a:p>
        </p:txBody>
      </p:sp>
      <p:sp>
        <p:nvSpPr>
          <p:cNvPr id="118787" name="Rectangle 3"/>
          <p:cNvSpPr>
            <a:spLocks noGrp="1" noChangeArrowheads="1"/>
          </p:cNvSpPr>
          <p:nvPr>
            <p:ph type="subTitle" idx="1"/>
          </p:nvPr>
        </p:nvSpPr>
        <p:spPr>
          <a:xfrm>
            <a:off x="304800" y="785794"/>
            <a:ext cx="8472972" cy="5857916"/>
          </a:xfrm>
        </p:spPr>
        <p:txBody>
          <a:bodyPr>
            <a:normAutofit fontScale="92500" lnSpcReduction="10000"/>
          </a:bodyPr>
          <a:lstStyle/>
          <a:p>
            <a:pPr algn="l"/>
            <a:r>
              <a:rPr lang="es-US" sz="1900" b="1" dirty="0" smtClean="0">
                <a:solidFill>
                  <a:srgbClr val="FFCC00"/>
                </a:solidFill>
                <a:effectLst>
                  <a:outerShdw blurRad="38100" dist="38100" dir="2700000" algn="tl">
                    <a:srgbClr val="000000">
                      <a:alpha val="43137"/>
                    </a:srgbClr>
                  </a:outerShdw>
                </a:effectLst>
              </a:rPr>
              <a:t>POSTERGACIÓN GENERAL DEL VENCIMIENTO MARZO 2020</a:t>
            </a:r>
          </a:p>
          <a:p>
            <a:pPr algn="l"/>
            <a:r>
              <a:rPr lang="es-ES" sz="1900" b="1" dirty="0" smtClean="0">
                <a:solidFill>
                  <a:srgbClr val="00FFFF"/>
                </a:solidFill>
                <a:effectLst>
                  <a:outerShdw blurRad="38100" dist="38100" dir="2700000" algn="tl">
                    <a:srgbClr val="000000">
                      <a:alpha val="43137"/>
                    </a:srgbClr>
                  </a:outerShdw>
                </a:effectLst>
              </a:rPr>
              <a:t>RG (AFIP) 4693 </a:t>
            </a:r>
          </a:p>
          <a:p>
            <a:pPr algn="l"/>
            <a:endParaRPr lang="es-ES" sz="1900" b="1" dirty="0" smtClean="0">
              <a:solidFill>
                <a:srgbClr val="00FFFF"/>
              </a:solidFill>
              <a:effectLst>
                <a:outerShdw blurRad="38100" dist="38100" dir="2700000" algn="tl">
                  <a:srgbClr val="000000">
                    <a:alpha val="43137"/>
                  </a:srgbClr>
                </a:outerShdw>
              </a:effectLst>
            </a:endParaRPr>
          </a:p>
          <a:p>
            <a:pPr algn="l"/>
            <a:r>
              <a:rPr lang="es-ES" sz="1900" b="1" dirty="0" smtClean="0">
                <a:solidFill>
                  <a:srgbClr val="00FF00"/>
                </a:solidFill>
                <a:effectLst>
                  <a:outerShdw blurRad="38100" dist="38100" dir="2700000" algn="tl">
                    <a:srgbClr val="000000">
                      <a:alpha val="43137"/>
                    </a:srgbClr>
                  </a:outerShdw>
                </a:effectLst>
              </a:rPr>
              <a:t>Art. 6 -</a:t>
            </a:r>
            <a:r>
              <a:rPr lang="es-ES" sz="1900" dirty="0" smtClean="0">
                <a:effectLst>
                  <a:outerShdw blurRad="38100" dist="38100" dir="2700000" algn="tl">
                    <a:srgbClr val="000000">
                      <a:alpha val="43137"/>
                    </a:srgbClr>
                  </a:outerShdw>
                </a:effectLst>
              </a:rPr>
              <a:t> Para una </a:t>
            </a:r>
            <a:r>
              <a:rPr lang="es-ES" sz="1900" dirty="0" smtClean="0">
                <a:solidFill>
                  <a:srgbClr val="FFFF00"/>
                </a:solidFill>
                <a:effectLst>
                  <a:outerShdw blurRad="38100" dist="38100" dir="2700000" algn="tl">
                    <a:srgbClr val="000000">
                      <a:alpha val="43137"/>
                    </a:srgbClr>
                  </a:outerShdw>
                </a:effectLst>
              </a:rPr>
              <a:t>adecuada instrumentación de los beneficios del Programa de Asistencia de Emergencia al Trabajo y la Producción, y de la postergación contemplada </a:t>
            </a:r>
            <a:r>
              <a:rPr lang="es-ES" sz="1900" dirty="0" smtClean="0">
                <a:effectLst>
                  <a:outerShdw blurRad="38100" dist="38100" dir="2700000" algn="tl">
                    <a:srgbClr val="000000">
                      <a:alpha val="43137"/>
                    </a:srgbClr>
                  </a:outerShdw>
                </a:effectLst>
              </a:rPr>
              <a:t>por el artículo 4 de la presente, </a:t>
            </a:r>
            <a:r>
              <a:rPr lang="es-ES" sz="1900" dirty="0" smtClean="0">
                <a:solidFill>
                  <a:srgbClr val="00FFFF"/>
                </a:solidFill>
                <a:effectLst>
                  <a:outerShdw blurRad="38100" dist="38100" dir="2700000" algn="tl">
                    <a:srgbClr val="000000">
                      <a:alpha val="43137"/>
                    </a:srgbClr>
                  </a:outerShdw>
                </a:effectLst>
              </a:rPr>
              <a:t>se prorroga el vencimiento general de presentación y pago, de la declaración jurada determinativa de aportes y contribuciones con destino a la seguridad social </a:t>
            </a:r>
            <a:r>
              <a:rPr lang="es-ES" sz="1900" dirty="0" smtClean="0">
                <a:effectLst>
                  <a:outerShdw blurRad="38100" dist="38100" dir="2700000" algn="tl">
                    <a:srgbClr val="000000">
                      <a:alpha val="43137"/>
                    </a:srgbClr>
                  </a:outerShdw>
                </a:effectLst>
              </a:rPr>
              <a:t>correspondiente al período devengado marzo de 2020, conforme el siguiente cronograma:</a:t>
            </a:r>
          </a:p>
          <a:p>
            <a:pPr algn="l"/>
            <a:r>
              <a:rPr lang="es-ES" sz="1900" dirty="0" smtClean="0">
                <a:effectLst>
                  <a:outerShdw blurRad="38100" dist="38100" dir="2700000" algn="tl">
                    <a:srgbClr val="000000">
                      <a:alpha val="43137"/>
                    </a:srgbClr>
                  </a:outerShdw>
                </a:effectLst>
              </a:rPr>
              <a:t> </a:t>
            </a:r>
          </a:p>
          <a:p>
            <a:pPr algn="l"/>
            <a:endParaRPr lang="es-AR" sz="1900" dirty="0" smtClean="0">
              <a:solidFill>
                <a:srgbClr val="FF9900"/>
              </a:solidFill>
              <a:effectLst>
                <a:outerShdw blurRad="38100" dist="38100" dir="2700000" algn="tl">
                  <a:srgbClr val="000000">
                    <a:alpha val="43137"/>
                  </a:srgbClr>
                </a:outerShdw>
              </a:effectLst>
            </a:endParaRPr>
          </a:p>
          <a:p>
            <a:pPr algn="l"/>
            <a:endParaRPr lang="es-AR" sz="1900" dirty="0" smtClean="0">
              <a:solidFill>
                <a:srgbClr val="FF9900"/>
              </a:solidFill>
              <a:effectLst>
                <a:outerShdw blurRad="38100" dist="38100" dir="2700000" algn="tl">
                  <a:srgbClr val="000000">
                    <a:alpha val="43137"/>
                  </a:srgbClr>
                </a:outerShdw>
              </a:effectLst>
            </a:endParaRPr>
          </a:p>
          <a:p>
            <a:pPr algn="l"/>
            <a:endParaRPr lang="es-AR" sz="1900" dirty="0" smtClean="0">
              <a:solidFill>
                <a:srgbClr val="FF9900"/>
              </a:solidFill>
              <a:effectLst>
                <a:outerShdw blurRad="38100" dist="38100" dir="2700000" algn="tl">
                  <a:srgbClr val="000000">
                    <a:alpha val="43137"/>
                  </a:srgbClr>
                </a:outerShdw>
              </a:effectLst>
            </a:endParaRPr>
          </a:p>
          <a:p>
            <a:pPr algn="l"/>
            <a:endParaRPr lang="es-AR" sz="1900" dirty="0" smtClean="0">
              <a:solidFill>
                <a:srgbClr val="FF9900"/>
              </a:solidFill>
              <a:effectLst>
                <a:outerShdw blurRad="38100" dist="38100" dir="2700000" algn="tl">
                  <a:srgbClr val="000000">
                    <a:alpha val="43137"/>
                  </a:srgbClr>
                </a:outerShdw>
              </a:effectLst>
            </a:endParaRPr>
          </a:p>
          <a:p>
            <a:pPr algn="l"/>
            <a:r>
              <a:rPr lang="es-ES" sz="1900" dirty="0" smtClean="0">
                <a:effectLst>
                  <a:outerShdw blurRad="38100" dist="38100" dir="2700000" algn="tl">
                    <a:srgbClr val="000000">
                      <a:alpha val="43137"/>
                    </a:srgbClr>
                  </a:outerShdw>
                </a:effectLst>
              </a:rPr>
              <a:t>Sin perjuicio de lo expuesto</a:t>
            </a:r>
            <a:r>
              <a:rPr lang="es-ES" sz="1900" dirty="0" smtClean="0">
                <a:solidFill>
                  <a:srgbClr val="FFC000"/>
                </a:solidFill>
                <a:effectLst>
                  <a:outerShdw blurRad="38100" dist="38100" dir="2700000" algn="tl">
                    <a:srgbClr val="000000">
                      <a:alpha val="43137"/>
                    </a:srgbClr>
                  </a:outerShdw>
                </a:effectLst>
              </a:rPr>
              <a:t>, aquellos contribuyentes que se registren y resulten alcanzados por el beneficio de postergación previsto en el artículo 4, deberán ingresar el pago de las contribuciones patronales al Sistema Integrado Previsional Argentino, según el vencimiento fijado en dicho artículo.</a:t>
            </a:r>
          </a:p>
          <a:p>
            <a:pPr algn="l"/>
            <a:endParaRPr lang="es-ES" sz="1900" b="1" dirty="0" smtClean="0">
              <a:effectLst>
                <a:outerShdw blurRad="38100" dist="38100" dir="2700000" algn="tl">
                  <a:srgbClr val="000000">
                    <a:alpha val="43137"/>
                  </a:srgbClr>
                </a:outerShdw>
              </a:effectLst>
            </a:endParaRPr>
          </a:p>
          <a:p>
            <a:pPr algn="l"/>
            <a:r>
              <a:rPr lang="es-ES" sz="1900" dirty="0" smtClean="0">
                <a:solidFill>
                  <a:srgbClr val="FFFF00"/>
                </a:solidFill>
                <a:effectLst>
                  <a:outerShdw blurRad="38100" dist="38100" dir="2700000" algn="tl">
                    <a:srgbClr val="000000">
                      <a:alpha val="43137"/>
                    </a:srgbClr>
                  </a:outerShdw>
                </a:effectLst>
              </a:rPr>
              <a:t>Aplicación: desde el 9/4/2020</a:t>
            </a:r>
          </a:p>
          <a:p>
            <a:pPr algn="l"/>
            <a:endParaRPr lang="es-AR" sz="1800" dirty="0">
              <a:solidFill>
                <a:srgbClr val="FF9900"/>
              </a:solidFill>
              <a:effectLst>
                <a:outerShdw blurRad="38100" dist="38100" dir="2700000" algn="tl">
                  <a:srgbClr val="000000">
                    <a:alpha val="43137"/>
                  </a:srgbClr>
                </a:outerShdw>
              </a:effectLst>
            </a:endParaRPr>
          </a:p>
        </p:txBody>
      </p:sp>
      <p:pic>
        <p:nvPicPr>
          <p:cNvPr id="34818" name="Picture 2"/>
          <p:cNvPicPr>
            <a:picLocks noChangeAspect="1" noChangeArrowheads="1"/>
          </p:cNvPicPr>
          <p:nvPr/>
        </p:nvPicPr>
        <p:blipFill>
          <a:blip r:embed="rId2"/>
          <a:srcRect/>
          <a:stretch>
            <a:fillRect/>
          </a:stretch>
        </p:blipFill>
        <p:spPr bwMode="auto">
          <a:xfrm>
            <a:off x="2786050" y="3500438"/>
            <a:ext cx="3352800" cy="895350"/>
          </a:xfrm>
          <a:prstGeom prst="rect">
            <a:avLst/>
          </a:prstGeom>
          <a:noFill/>
          <a:ln w="9525">
            <a:noFill/>
            <a:miter lim="800000"/>
            <a:headEnd/>
            <a:tailEnd/>
          </a:ln>
          <a:effectLst/>
        </p:spPr>
      </p:pic>
    </p:spTree>
    <p:extLst>
      <p:ext uri="{BB962C8B-B14F-4D97-AF65-F5344CB8AC3E}">
        <p14:creationId xmlns:p14="http://schemas.microsoft.com/office/powerpoint/2010/main" xmlns="" val="377462038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214290"/>
            <a:ext cx="7772400" cy="571504"/>
          </a:xfrm>
        </p:spPr>
        <p:txBody>
          <a:bodyPr/>
          <a:lstStyle/>
          <a:p>
            <a:r>
              <a:rPr lang="es-MX" sz="2800" dirty="0" smtClean="0">
                <a:solidFill>
                  <a:srgbClr val="00FFFF"/>
                </a:solidFill>
              </a:rPr>
              <a:t>PROGRAMA DE EMERGENCIA ATP</a:t>
            </a:r>
            <a:endParaRPr lang="en-US" sz="3200" b="1" dirty="0"/>
          </a:p>
        </p:txBody>
      </p:sp>
      <p:sp>
        <p:nvSpPr>
          <p:cNvPr id="118787" name="Rectangle 3"/>
          <p:cNvSpPr>
            <a:spLocks noGrp="1" noChangeArrowheads="1"/>
          </p:cNvSpPr>
          <p:nvPr>
            <p:ph type="subTitle" idx="1"/>
          </p:nvPr>
        </p:nvSpPr>
        <p:spPr>
          <a:xfrm>
            <a:off x="304800" y="785794"/>
            <a:ext cx="8472972" cy="5857916"/>
          </a:xfrm>
        </p:spPr>
        <p:txBody>
          <a:bodyPr>
            <a:normAutofit/>
          </a:bodyPr>
          <a:lstStyle/>
          <a:p>
            <a:pPr algn="l"/>
            <a:endParaRPr lang="es-AR" sz="1800" dirty="0">
              <a:solidFill>
                <a:srgbClr val="FF9900"/>
              </a:solidFill>
              <a:effectLst>
                <a:outerShdw blurRad="38100" dist="38100" dir="2700000" algn="tl">
                  <a:srgbClr val="000000">
                    <a:alpha val="43137"/>
                  </a:srgbClr>
                </a:outerShdw>
              </a:effectLst>
            </a:endParaRPr>
          </a:p>
        </p:txBody>
      </p:sp>
      <p:pic>
        <p:nvPicPr>
          <p:cNvPr id="5" name="2 Imagen" descr="WhatsApp Image 2020-04-09 at 5.40.52 PM.jpeg"/>
          <p:cNvPicPr/>
          <p:nvPr/>
        </p:nvPicPr>
        <p:blipFill>
          <a:blip r:embed="rId2" cstate="print"/>
          <a:stretch>
            <a:fillRect/>
          </a:stretch>
        </p:blipFill>
        <p:spPr>
          <a:xfrm>
            <a:off x="714348" y="1428736"/>
            <a:ext cx="7429552" cy="4357718"/>
          </a:xfrm>
          <a:prstGeom prst="rect">
            <a:avLst/>
          </a:prstGeom>
        </p:spPr>
      </p:pic>
    </p:spTree>
    <p:extLst>
      <p:ext uri="{BB962C8B-B14F-4D97-AF65-F5344CB8AC3E}">
        <p14:creationId xmlns:p14="http://schemas.microsoft.com/office/powerpoint/2010/main" xmlns="" val="3774620383"/>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214290"/>
            <a:ext cx="7772400" cy="571504"/>
          </a:xfrm>
        </p:spPr>
        <p:txBody>
          <a:bodyPr/>
          <a:lstStyle/>
          <a:p>
            <a:r>
              <a:rPr lang="es-MX" sz="2800" dirty="0" smtClean="0">
                <a:solidFill>
                  <a:srgbClr val="00FFFF"/>
                </a:solidFill>
              </a:rPr>
              <a:t>PROGRAMA DE EMERGENCIA ATP</a:t>
            </a:r>
            <a:endParaRPr lang="en-US" sz="3200" b="1" dirty="0"/>
          </a:p>
        </p:txBody>
      </p:sp>
      <p:sp>
        <p:nvSpPr>
          <p:cNvPr id="118787" name="Rectangle 3"/>
          <p:cNvSpPr>
            <a:spLocks noGrp="1" noChangeArrowheads="1"/>
          </p:cNvSpPr>
          <p:nvPr>
            <p:ph type="subTitle" idx="1"/>
          </p:nvPr>
        </p:nvSpPr>
        <p:spPr>
          <a:xfrm>
            <a:off x="304800" y="785794"/>
            <a:ext cx="8472972" cy="5857916"/>
          </a:xfrm>
        </p:spPr>
        <p:txBody>
          <a:bodyPr>
            <a:normAutofit/>
          </a:bodyPr>
          <a:lstStyle/>
          <a:p>
            <a:pPr algn="l"/>
            <a:endParaRPr lang="es-AR" sz="1800" dirty="0" smtClean="0"/>
          </a:p>
          <a:p>
            <a:pPr algn="l"/>
            <a:endParaRPr lang="es-AR" sz="1800" dirty="0" smtClean="0"/>
          </a:p>
          <a:p>
            <a:pPr algn="l"/>
            <a:r>
              <a:rPr lang="es-AR" sz="1800" dirty="0" smtClean="0"/>
              <a:t>Una </a:t>
            </a:r>
            <a:r>
              <a:rPr lang="es-AR" sz="1800" dirty="0" smtClean="0"/>
              <a:t>vez realizado el registro en el Servicio Web </a:t>
            </a:r>
            <a:r>
              <a:rPr lang="es-AR" sz="1800" dirty="0" smtClean="0"/>
              <a:t>, </a:t>
            </a:r>
            <a:r>
              <a:rPr lang="es-AR" sz="1800" dirty="0" smtClean="0"/>
              <a:t>los contribuyentes podrán constatar, si se les ha otorgado el beneficio del diferimiento para el pago de la contribuciones al SIPA del mes de </a:t>
            </a:r>
            <a:r>
              <a:rPr lang="es-AR" sz="1800" dirty="0" smtClean="0"/>
              <a:t>Marzo/2020</a:t>
            </a:r>
            <a:r>
              <a:rPr lang="es-AR" sz="1800" dirty="0" smtClean="0"/>
              <a:t>. </a:t>
            </a:r>
            <a:endParaRPr lang="es-AR" sz="1800" dirty="0" smtClean="0"/>
          </a:p>
          <a:p>
            <a:pPr algn="l"/>
            <a:endParaRPr lang="es-AR" sz="1800" dirty="0" smtClean="0">
              <a:solidFill>
                <a:srgbClr val="FF9900"/>
              </a:solidFill>
              <a:effectLst>
                <a:outerShdw blurRad="38100" dist="38100" dir="2700000" algn="tl">
                  <a:srgbClr val="000000">
                    <a:alpha val="43137"/>
                  </a:srgbClr>
                </a:outerShdw>
              </a:effectLst>
            </a:endParaRPr>
          </a:p>
          <a:p>
            <a:pPr algn="l"/>
            <a:r>
              <a:rPr lang="es-AR" sz="1800" dirty="0" smtClean="0">
                <a:solidFill>
                  <a:srgbClr val="FFFF01"/>
                </a:solidFill>
                <a:effectLst>
                  <a:outerShdw blurRad="38100" dist="38100" dir="2700000" algn="tl">
                    <a:srgbClr val="000000">
                      <a:alpha val="43137"/>
                    </a:srgbClr>
                  </a:outerShdw>
                </a:effectLst>
              </a:rPr>
              <a:t>Se generan dos tipos de aviso por parte del Fisco según el tipo de contribuyente</a:t>
            </a:r>
            <a:endParaRPr lang="es-AR" sz="1800" dirty="0">
              <a:solidFill>
                <a:srgbClr val="FFFF0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774620383"/>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214290"/>
            <a:ext cx="7772400" cy="571504"/>
          </a:xfrm>
        </p:spPr>
        <p:txBody>
          <a:bodyPr/>
          <a:lstStyle/>
          <a:p>
            <a:r>
              <a:rPr lang="es-MX" sz="2800" dirty="0" smtClean="0">
                <a:solidFill>
                  <a:srgbClr val="00FFFF"/>
                </a:solidFill>
              </a:rPr>
              <a:t>PROGRAMA DE EMERGENCIA ATP</a:t>
            </a:r>
            <a:endParaRPr lang="en-US" sz="3200" b="1" dirty="0"/>
          </a:p>
        </p:txBody>
      </p:sp>
      <p:sp>
        <p:nvSpPr>
          <p:cNvPr id="118787" name="Rectangle 3"/>
          <p:cNvSpPr>
            <a:spLocks noGrp="1" noChangeArrowheads="1"/>
          </p:cNvSpPr>
          <p:nvPr>
            <p:ph type="subTitle" idx="1"/>
          </p:nvPr>
        </p:nvSpPr>
        <p:spPr>
          <a:xfrm>
            <a:off x="304800" y="785794"/>
            <a:ext cx="8472972" cy="5857916"/>
          </a:xfrm>
        </p:spPr>
        <p:txBody>
          <a:bodyPr>
            <a:normAutofit/>
          </a:bodyPr>
          <a:lstStyle/>
          <a:p>
            <a:pPr algn="l"/>
            <a:r>
              <a:rPr lang="es-AR" sz="1800" b="1" dirty="0" smtClean="0">
                <a:solidFill>
                  <a:srgbClr val="FFC000"/>
                </a:solidFill>
                <a:effectLst>
                  <a:outerShdw blurRad="38100" dist="38100" dir="2700000" algn="tl">
                    <a:srgbClr val="000000">
                      <a:alpha val="43137"/>
                    </a:srgbClr>
                  </a:outerShdw>
                </a:effectLst>
              </a:rPr>
              <a:t>CONTRIBUYENTE EMPADRONADO Y CON OTORGAMIENTO DE POSTERGACIÓN DE PAGO DEL SIPA</a:t>
            </a:r>
            <a:endParaRPr lang="es-AR" sz="1800" b="1" dirty="0" smtClean="0">
              <a:solidFill>
                <a:srgbClr val="FFC000"/>
              </a:solidFill>
              <a:effectLst>
                <a:outerShdw blurRad="38100" dist="38100" dir="2700000" algn="tl">
                  <a:srgbClr val="000000">
                    <a:alpha val="43137"/>
                  </a:srgbClr>
                </a:outerShdw>
              </a:effectLst>
            </a:endParaRPr>
          </a:p>
          <a:p>
            <a:pPr algn="l"/>
            <a:endParaRPr lang="es-AR" sz="1800" dirty="0" smtClean="0">
              <a:solidFill>
                <a:srgbClr val="FF9900"/>
              </a:solidFill>
              <a:effectLst>
                <a:outerShdw blurRad="38100" dist="38100" dir="2700000" algn="tl">
                  <a:srgbClr val="000000">
                    <a:alpha val="43137"/>
                  </a:srgbClr>
                </a:outerShdw>
              </a:effectLst>
            </a:endParaRPr>
          </a:p>
          <a:p>
            <a:pPr algn="l"/>
            <a:endParaRPr lang="es-AR" sz="1800" dirty="0">
              <a:solidFill>
                <a:srgbClr val="FF9900"/>
              </a:solidFill>
              <a:effectLst>
                <a:outerShdw blurRad="38100" dist="38100" dir="2700000" algn="tl">
                  <a:srgbClr val="000000">
                    <a:alpha val="43137"/>
                  </a:srgbClr>
                </a:outerShdw>
              </a:effectLst>
            </a:endParaRPr>
          </a:p>
        </p:txBody>
      </p:sp>
      <p:pic>
        <p:nvPicPr>
          <p:cNvPr id="6" name="3 Imagen" descr="WhatsApp Image 2020-04-09 at 5.10.12 PM.jpeg"/>
          <p:cNvPicPr/>
          <p:nvPr/>
        </p:nvPicPr>
        <p:blipFill>
          <a:blip r:embed="rId2" cstate="print"/>
          <a:stretch>
            <a:fillRect/>
          </a:stretch>
        </p:blipFill>
        <p:spPr>
          <a:xfrm>
            <a:off x="428596" y="1500174"/>
            <a:ext cx="8358246" cy="3643338"/>
          </a:xfrm>
          <a:prstGeom prst="rect">
            <a:avLst/>
          </a:prstGeom>
        </p:spPr>
      </p:pic>
      <p:pic>
        <p:nvPicPr>
          <p:cNvPr id="8194" name="Picture 2"/>
          <p:cNvPicPr>
            <a:picLocks noChangeAspect="1" noChangeArrowheads="1"/>
          </p:cNvPicPr>
          <p:nvPr/>
        </p:nvPicPr>
        <p:blipFill>
          <a:blip r:embed="rId3"/>
          <a:srcRect/>
          <a:stretch>
            <a:fillRect/>
          </a:stretch>
        </p:blipFill>
        <p:spPr bwMode="auto">
          <a:xfrm>
            <a:off x="2786050" y="3214686"/>
            <a:ext cx="590550" cy="357190"/>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a:srcRect/>
          <a:stretch>
            <a:fillRect/>
          </a:stretch>
        </p:blipFill>
        <p:spPr bwMode="auto">
          <a:xfrm>
            <a:off x="2714612" y="3357562"/>
            <a:ext cx="541339" cy="214314"/>
          </a:xfrm>
          <a:prstGeom prst="rect">
            <a:avLst/>
          </a:prstGeom>
          <a:noFill/>
          <a:ln w="9525">
            <a:noFill/>
            <a:miter lim="800000"/>
            <a:headEnd/>
            <a:tailEnd/>
          </a:ln>
          <a:effectLst/>
        </p:spPr>
      </p:pic>
      <p:pic>
        <p:nvPicPr>
          <p:cNvPr id="8196" name="Picture 4"/>
          <p:cNvPicPr>
            <a:picLocks noChangeAspect="1" noChangeArrowheads="1"/>
          </p:cNvPicPr>
          <p:nvPr/>
        </p:nvPicPr>
        <p:blipFill>
          <a:blip r:embed="rId3"/>
          <a:srcRect/>
          <a:stretch>
            <a:fillRect/>
          </a:stretch>
        </p:blipFill>
        <p:spPr bwMode="auto">
          <a:xfrm>
            <a:off x="3214678" y="3143248"/>
            <a:ext cx="590550" cy="171450"/>
          </a:xfrm>
          <a:prstGeom prst="rect">
            <a:avLst/>
          </a:prstGeom>
          <a:noFill/>
          <a:ln w="9525">
            <a:noFill/>
            <a:miter lim="800000"/>
            <a:headEnd/>
            <a:tailEnd/>
          </a:ln>
          <a:effectLst/>
        </p:spPr>
      </p:pic>
      <p:pic>
        <p:nvPicPr>
          <p:cNvPr id="8197" name="Picture 5"/>
          <p:cNvPicPr>
            <a:picLocks noChangeAspect="1" noChangeArrowheads="1"/>
          </p:cNvPicPr>
          <p:nvPr/>
        </p:nvPicPr>
        <p:blipFill>
          <a:blip r:embed="rId3"/>
          <a:srcRect/>
          <a:stretch>
            <a:fillRect/>
          </a:stretch>
        </p:blipFill>
        <p:spPr bwMode="auto">
          <a:xfrm flipH="1">
            <a:off x="3071801" y="3143248"/>
            <a:ext cx="347666" cy="308335"/>
          </a:xfrm>
          <a:prstGeom prst="rect">
            <a:avLst/>
          </a:prstGeom>
          <a:noFill/>
          <a:ln w="9525">
            <a:noFill/>
            <a:miter lim="800000"/>
            <a:headEnd/>
            <a:tailEnd/>
          </a:ln>
          <a:effectLst/>
        </p:spPr>
      </p:pic>
      <p:pic>
        <p:nvPicPr>
          <p:cNvPr id="8198" name="Picture 6"/>
          <p:cNvPicPr>
            <a:picLocks noChangeAspect="1" noChangeArrowheads="1"/>
          </p:cNvPicPr>
          <p:nvPr/>
        </p:nvPicPr>
        <p:blipFill>
          <a:blip r:embed="rId3"/>
          <a:srcRect/>
          <a:stretch>
            <a:fillRect/>
          </a:stretch>
        </p:blipFill>
        <p:spPr bwMode="auto">
          <a:xfrm>
            <a:off x="4000496" y="3214686"/>
            <a:ext cx="1000132" cy="387150"/>
          </a:xfrm>
          <a:prstGeom prst="rect">
            <a:avLst/>
          </a:prstGeom>
          <a:noFill/>
          <a:ln w="9525">
            <a:noFill/>
            <a:miter lim="800000"/>
            <a:headEnd/>
            <a:tailEnd/>
          </a:ln>
          <a:effectLst/>
        </p:spPr>
      </p:pic>
    </p:spTree>
    <p:extLst>
      <p:ext uri="{BB962C8B-B14F-4D97-AF65-F5344CB8AC3E}">
        <p14:creationId xmlns:p14="http://schemas.microsoft.com/office/powerpoint/2010/main" xmlns="" val="3774620383"/>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214290"/>
            <a:ext cx="7772400" cy="571504"/>
          </a:xfrm>
        </p:spPr>
        <p:txBody>
          <a:bodyPr/>
          <a:lstStyle/>
          <a:p>
            <a:r>
              <a:rPr lang="es-MX" sz="2800" dirty="0" smtClean="0">
                <a:solidFill>
                  <a:srgbClr val="00FFFF"/>
                </a:solidFill>
              </a:rPr>
              <a:t>PROGRAMA DE EMERGENCIA ATP</a:t>
            </a:r>
            <a:endParaRPr lang="en-US" sz="3200" b="1" dirty="0"/>
          </a:p>
        </p:txBody>
      </p:sp>
      <p:sp>
        <p:nvSpPr>
          <p:cNvPr id="118787" name="Rectangle 3"/>
          <p:cNvSpPr>
            <a:spLocks noGrp="1" noChangeArrowheads="1"/>
          </p:cNvSpPr>
          <p:nvPr>
            <p:ph type="subTitle" idx="1"/>
          </p:nvPr>
        </p:nvSpPr>
        <p:spPr>
          <a:xfrm>
            <a:off x="304800" y="785794"/>
            <a:ext cx="8472972" cy="5857916"/>
          </a:xfrm>
        </p:spPr>
        <p:txBody>
          <a:bodyPr>
            <a:normAutofit/>
          </a:bodyPr>
          <a:lstStyle/>
          <a:p>
            <a:pPr algn="l"/>
            <a:r>
              <a:rPr lang="es-AR" sz="1800" b="1" dirty="0" smtClean="0">
                <a:solidFill>
                  <a:srgbClr val="FFC000"/>
                </a:solidFill>
                <a:effectLst>
                  <a:outerShdw blurRad="38100" dist="38100" dir="2700000" algn="tl">
                    <a:srgbClr val="000000">
                      <a:alpha val="43137"/>
                    </a:srgbClr>
                  </a:outerShdw>
                </a:effectLst>
              </a:rPr>
              <a:t>CONTRIBUYENTE EMPADRONADO Y </a:t>
            </a:r>
            <a:r>
              <a:rPr lang="es-AR" sz="1800" b="1" dirty="0" smtClean="0">
                <a:solidFill>
                  <a:srgbClr val="00FF00"/>
                </a:solidFill>
                <a:effectLst>
                  <a:outerShdw blurRad="38100" dist="38100" dir="2700000" algn="tl">
                    <a:srgbClr val="000000">
                      <a:alpha val="43137"/>
                    </a:srgbClr>
                  </a:outerShdw>
                </a:effectLst>
              </a:rPr>
              <a:t>SIN </a:t>
            </a:r>
            <a:r>
              <a:rPr lang="es-AR" sz="1800" b="1" dirty="0" smtClean="0">
                <a:solidFill>
                  <a:srgbClr val="FFC000"/>
                </a:solidFill>
                <a:effectLst>
                  <a:outerShdw blurRad="38100" dist="38100" dir="2700000" algn="tl">
                    <a:srgbClr val="000000">
                      <a:alpha val="43137"/>
                    </a:srgbClr>
                  </a:outerShdw>
                </a:effectLst>
              </a:rPr>
              <a:t>OTORGAMIENTO DE POSTERGACIÓN DE PAGO DEL SIPA</a:t>
            </a:r>
          </a:p>
          <a:p>
            <a:pPr algn="l"/>
            <a:endParaRPr lang="es-AR" sz="1800" dirty="0">
              <a:solidFill>
                <a:srgbClr val="FF9900"/>
              </a:solidFill>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2"/>
          <a:srcRect/>
          <a:stretch>
            <a:fillRect/>
          </a:stretch>
        </p:blipFill>
        <p:spPr bwMode="auto">
          <a:xfrm>
            <a:off x="214282" y="2428868"/>
            <a:ext cx="8757814" cy="1842107"/>
          </a:xfrm>
          <a:prstGeom prst="rect">
            <a:avLst/>
          </a:prstGeom>
          <a:noFill/>
          <a:ln w="9525">
            <a:noFill/>
            <a:miter lim="800000"/>
            <a:headEnd/>
            <a:tailEnd/>
          </a:ln>
          <a:effectLst/>
        </p:spPr>
      </p:pic>
    </p:spTree>
    <p:extLst>
      <p:ext uri="{BB962C8B-B14F-4D97-AF65-F5344CB8AC3E}">
        <p14:creationId xmlns:p14="http://schemas.microsoft.com/office/powerpoint/2010/main" xmlns="" val="37746203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714348" y="214290"/>
            <a:ext cx="7772400" cy="685800"/>
          </a:xfrm>
        </p:spPr>
        <p:txBody>
          <a:bodyPr/>
          <a:lstStyle/>
          <a:p>
            <a:r>
              <a:rPr lang="es-MX" sz="2800" dirty="0" smtClean="0">
                <a:solidFill>
                  <a:srgbClr val="00FFFF"/>
                </a:solidFill>
              </a:rPr>
              <a:t>Situación antes de la cuarentena</a:t>
            </a:r>
            <a:endParaRPr lang="en-US" sz="3200" b="1" dirty="0"/>
          </a:p>
        </p:txBody>
      </p:sp>
      <p:sp>
        <p:nvSpPr>
          <p:cNvPr id="118787" name="Rectangle 3"/>
          <p:cNvSpPr>
            <a:spLocks noGrp="1" noChangeArrowheads="1"/>
          </p:cNvSpPr>
          <p:nvPr>
            <p:ph type="subTitle" idx="1"/>
          </p:nvPr>
        </p:nvSpPr>
        <p:spPr>
          <a:xfrm>
            <a:off x="304800" y="857232"/>
            <a:ext cx="8472972" cy="5388527"/>
          </a:xfrm>
        </p:spPr>
        <p:txBody>
          <a:bodyPr>
            <a:noAutofit/>
          </a:bodyPr>
          <a:lstStyle/>
          <a:p>
            <a:pPr algn="l"/>
            <a:r>
              <a:rPr lang="es-US" sz="1600" b="1" dirty="0" smtClean="0">
                <a:solidFill>
                  <a:srgbClr val="FFCC00"/>
                </a:solidFill>
                <a:effectLst>
                  <a:outerShdw blurRad="38100" dist="38100" dir="2700000" algn="tl">
                    <a:srgbClr val="000000">
                      <a:alpha val="43137"/>
                    </a:srgbClr>
                  </a:outerShdw>
                </a:effectLst>
              </a:rPr>
              <a:t>LICENCIA LABORAL PARA GRUPOS DE RIESGO</a:t>
            </a:r>
            <a:endParaRPr lang="es-ES" sz="1600" b="1" dirty="0" smtClean="0">
              <a:solidFill>
                <a:srgbClr val="FFCC00"/>
              </a:solidFill>
              <a:effectLst>
                <a:outerShdw blurRad="38100" dist="38100" dir="2700000" algn="tl">
                  <a:srgbClr val="000000">
                    <a:alpha val="43137"/>
                  </a:srgbClr>
                </a:outerShdw>
              </a:effectLst>
            </a:endParaRPr>
          </a:p>
          <a:p>
            <a:pPr algn="l"/>
            <a:r>
              <a:rPr lang="es-ES" sz="1600" b="1" dirty="0" smtClean="0">
                <a:solidFill>
                  <a:srgbClr val="00FFFF"/>
                </a:solidFill>
                <a:effectLst>
                  <a:outerShdw blurRad="38100" dist="38100" dir="2700000" algn="tl">
                    <a:srgbClr val="000000">
                      <a:alpha val="43137"/>
                    </a:srgbClr>
                  </a:outerShdw>
                </a:effectLst>
              </a:rPr>
              <a:t>RESOLUCIÓN (MTESS) 207/2020 </a:t>
            </a:r>
          </a:p>
          <a:p>
            <a:pPr algn="l"/>
            <a:endParaRPr lang="es-ES" sz="1800" b="1" dirty="0" smtClean="0">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Art. 1 -</a:t>
            </a:r>
            <a:r>
              <a:rPr lang="es-ES" sz="1800" dirty="0" smtClean="0">
                <a:effectLst>
                  <a:outerShdw blurRad="38100" dist="38100" dir="2700000" algn="tl">
                    <a:srgbClr val="000000">
                      <a:alpha val="43137"/>
                    </a:srgbClr>
                  </a:outerShdw>
                </a:effectLst>
              </a:rPr>
              <a:t> Suspéndase </a:t>
            </a:r>
            <a:r>
              <a:rPr lang="es-ES" sz="1800" dirty="0" smtClean="0">
                <a:solidFill>
                  <a:srgbClr val="FFCC00"/>
                </a:solidFill>
                <a:effectLst>
                  <a:outerShdw blurRad="38100" dist="38100" dir="2700000" algn="tl">
                    <a:srgbClr val="000000">
                      <a:alpha val="43137"/>
                    </a:srgbClr>
                  </a:outerShdw>
                </a:effectLst>
              </a:rPr>
              <a:t>el deber de asistencia al lugar de trabajo por el plazo de catorce días (14) días, con goce íntegro de sus remuneraciones, </a:t>
            </a:r>
            <a:r>
              <a:rPr lang="es-ES" sz="1800" dirty="0" smtClean="0">
                <a:solidFill>
                  <a:srgbClr val="00FF00"/>
                </a:solidFill>
                <a:effectLst>
                  <a:outerShdw blurRad="38100" dist="38100" dir="2700000" algn="tl">
                    <a:srgbClr val="000000">
                      <a:alpha val="43137"/>
                    </a:srgbClr>
                  </a:outerShdw>
                </a:effectLst>
              </a:rPr>
              <a:t>a todos los trabajadores y las trabajadoras que se encuentren en las situaciones descriptas en los incisos a); b) y c) </a:t>
            </a:r>
            <a:r>
              <a:rPr lang="es-ES" sz="1800" dirty="0" smtClean="0">
                <a:effectLst>
                  <a:outerShdw blurRad="38100" dist="38100" dir="2700000" algn="tl">
                    <a:srgbClr val="000000">
                      <a:alpha val="43137"/>
                    </a:srgbClr>
                  </a:outerShdw>
                </a:effectLst>
              </a:rPr>
              <a:t>de este artículo, cualquiera sea la naturaleza del vínculo jurídico de que se trate, considerándose incluidos a estos efectos también a quienes presten servicios de forma continua bajo figuras no dependientes como las locaciones de servicios reguladas por el decreto 1109/2017, aquellas otras que se desarrollen en forma análoga dentro del sector privado, las prestaciones resultantes de becas en lugares de trabajo, pasantías y residencias médicas comprendidas en la ley 22127. En el caso de pluriempleo o de múltiples receptores de servicios, los efectos previstos en la suspensión de que trata la presente norma alcanzarán a los distintos contratos.</a:t>
            </a:r>
          </a:p>
          <a:p>
            <a:pPr algn="l"/>
            <a:endParaRPr lang="es-US" sz="1800" dirty="0" smtClean="0">
              <a:effectLst>
                <a:outerShdw blurRad="38100" dist="38100" dir="2700000" algn="tl">
                  <a:srgbClr val="000000">
                    <a:alpha val="43137"/>
                  </a:srgbClr>
                </a:outerShdw>
              </a:effectLst>
            </a:endParaRPr>
          </a:p>
          <a:p>
            <a:pPr algn="l"/>
            <a:r>
              <a:rPr lang="es-US" sz="1800" b="1" dirty="0" smtClean="0">
                <a:solidFill>
                  <a:srgbClr val="FF9900"/>
                </a:solidFill>
                <a:effectLst>
                  <a:outerShdw blurRad="38100" dist="38100" dir="2700000" algn="tl">
                    <a:srgbClr val="000000">
                      <a:alpha val="43137"/>
                    </a:srgbClr>
                  </a:outerShdw>
                </a:effectLst>
              </a:rPr>
              <a:t>IMPORTANTE</a:t>
            </a:r>
            <a:endParaRPr lang="es-ES" sz="1800" b="1" dirty="0" smtClean="0">
              <a:solidFill>
                <a:srgbClr val="FF9900"/>
              </a:solidFill>
              <a:effectLst>
                <a:outerShdw blurRad="38100" dist="38100" dir="2700000" algn="tl">
                  <a:srgbClr val="000000">
                    <a:alpha val="43137"/>
                  </a:srgbClr>
                </a:outerShdw>
              </a:effectLst>
            </a:endParaRPr>
          </a:p>
          <a:p>
            <a:pPr algn="l"/>
            <a:r>
              <a:rPr lang="es-ES" sz="1800" dirty="0" smtClean="0">
                <a:effectLst>
                  <a:outerShdw blurRad="38100" dist="38100" dir="2700000" algn="tl">
                    <a:srgbClr val="000000">
                      <a:alpha val="43137"/>
                    </a:srgbClr>
                  </a:outerShdw>
                </a:effectLst>
              </a:rPr>
              <a:t>(*) </a:t>
            </a:r>
            <a:r>
              <a:rPr lang="es-ES" sz="1800" b="1" dirty="0" smtClean="0">
                <a:solidFill>
                  <a:srgbClr val="FFFF00"/>
                </a:solidFill>
                <a:effectLst>
                  <a:outerShdw blurRad="38100" dist="38100" dir="2700000" algn="tl">
                    <a:srgbClr val="000000">
                      <a:alpha val="43137"/>
                    </a:srgbClr>
                  </a:outerShdw>
                </a:effectLst>
              </a:rPr>
              <a:t>La R. (MTESS) 296/2020 (BO: 3/4/2020) dispuso la prórroga automática por el tiempo que dure la extensión del “aislamiento social, </a:t>
            </a:r>
            <a:r>
              <a:rPr lang="es-ES" sz="1800" dirty="0" smtClean="0">
                <a:effectLst>
                  <a:outerShdw blurRad="38100" dist="38100" dir="2700000" algn="tl">
                    <a:srgbClr val="000000">
                      <a:alpha val="43137"/>
                    </a:srgbClr>
                  </a:outerShdw>
                </a:effectLst>
              </a:rPr>
              <a:t>preventivo y obligatorio” establecido por el decreto de necesidad y urgencia 297/2020 y sus complementarios</a:t>
            </a:r>
            <a:endParaRPr lang="es-AR" sz="1800" dirty="0">
              <a:solidFill>
                <a:srgbClr val="FF99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774620383"/>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214290"/>
            <a:ext cx="7772400" cy="571504"/>
          </a:xfrm>
        </p:spPr>
        <p:txBody>
          <a:bodyPr/>
          <a:lstStyle/>
          <a:p>
            <a:r>
              <a:rPr lang="es-MX" sz="2800" dirty="0" smtClean="0">
                <a:solidFill>
                  <a:srgbClr val="00FFFF"/>
                </a:solidFill>
              </a:rPr>
              <a:t>PROGRAMA DE EMERGENCIA ATP</a:t>
            </a:r>
            <a:endParaRPr lang="en-US" sz="3200" b="1" dirty="0"/>
          </a:p>
        </p:txBody>
      </p:sp>
      <p:sp>
        <p:nvSpPr>
          <p:cNvPr id="118787" name="Rectangle 3"/>
          <p:cNvSpPr>
            <a:spLocks noGrp="1" noChangeArrowheads="1"/>
          </p:cNvSpPr>
          <p:nvPr>
            <p:ph type="subTitle" idx="1"/>
          </p:nvPr>
        </p:nvSpPr>
        <p:spPr>
          <a:xfrm>
            <a:off x="304800" y="785794"/>
            <a:ext cx="8472972" cy="5857916"/>
          </a:xfrm>
        </p:spPr>
        <p:txBody>
          <a:bodyPr>
            <a:normAutofit/>
          </a:bodyPr>
          <a:lstStyle/>
          <a:p>
            <a:pPr algn="l"/>
            <a:r>
              <a:rPr lang="es-AR" sz="1800" b="1" dirty="0" smtClean="0">
                <a:solidFill>
                  <a:srgbClr val="FF9900"/>
                </a:solidFill>
                <a:effectLst>
                  <a:outerShdw blurRad="38100" dist="38100" dir="2700000" algn="tl">
                    <a:srgbClr val="000000">
                      <a:alpha val="43137"/>
                    </a:srgbClr>
                  </a:outerShdw>
                </a:effectLst>
              </a:rPr>
              <a:t>CONSTANCIA DE INSCRIPCIÓN EN EL PROGRAMA</a:t>
            </a:r>
          </a:p>
          <a:p>
            <a:pPr algn="l"/>
            <a:endParaRPr lang="es-AR" sz="1800" dirty="0" smtClean="0">
              <a:solidFill>
                <a:srgbClr val="FF9900"/>
              </a:solidFill>
              <a:effectLst>
                <a:outerShdw blurRad="38100" dist="38100" dir="2700000" algn="tl">
                  <a:srgbClr val="000000">
                    <a:alpha val="43137"/>
                  </a:srgbClr>
                </a:outerShdw>
              </a:effectLst>
            </a:endParaRPr>
          </a:p>
          <a:p>
            <a:pPr algn="l"/>
            <a:endParaRPr lang="es-AR" sz="1800" dirty="0">
              <a:solidFill>
                <a:srgbClr val="FF9900"/>
              </a:solidFill>
              <a:effectLst>
                <a:outerShdw blurRad="38100" dist="38100" dir="2700000" algn="tl">
                  <a:srgbClr val="000000">
                    <a:alpha val="43137"/>
                  </a:srgbClr>
                </a:outerShdw>
              </a:effectLst>
            </a:endParaRPr>
          </a:p>
        </p:txBody>
      </p:sp>
      <p:pic>
        <p:nvPicPr>
          <p:cNvPr id="9218" name="Picture 2"/>
          <p:cNvPicPr>
            <a:picLocks noChangeAspect="1" noChangeArrowheads="1"/>
          </p:cNvPicPr>
          <p:nvPr/>
        </p:nvPicPr>
        <p:blipFill>
          <a:blip r:embed="rId2"/>
          <a:srcRect/>
          <a:stretch>
            <a:fillRect/>
          </a:stretch>
        </p:blipFill>
        <p:spPr bwMode="auto">
          <a:xfrm>
            <a:off x="571472" y="1214422"/>
            <a:ext cx="7902109" cy="4572032"/>
          </a:xfrm>
          <a:prstGeom prst="rect">
            <a:avLst/>
          </a:prstGeom>
          <a:noFill/>
          <a:ln w="9525">
            <a:noFill/>
            <a:miter lim="800000"/>
            <a:headEnd/>
            <a:tailEnd/>
          </a:ln>
          <a:effectLst/>
        </p:spPr>
      </p:pic>
    </p:spTree>
    <p:extLst>
      <p:ext uri="{BB962C8B-B14F-4D97-AF65-F5344CB8AC3E}">
        <p14:creationId xmlns:p14="http://schemas.microsoft.com/office/powerpoint/2010/main" xmlns="" val="3774620383"/>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214290"/>
            <a:ext cx="7772400" cy="571504"/>
          </a:xfrm>
        </p:spPr>
        <p:txBody>
          <a:bodyPr/>
          <a:lstStyle/>
          <a:p>
            <a:r>
              <a:rPr lang="es-MX" sz="2800" dirty="0" smtClean="0">
                <a:solidFill>
                  <a:srgbClr val="00FFFF"/>
                </a:solidFill>
              </a:rPr>
              <a:t>PROGRAMA DE EMERGENCIA ATP</a:t>
            </a:r>
            <a:endParaRPr lang="en-US" sz="3200" b="1" dirty="0"/>
          </a:p>
        </p:txBody>
      </p:sp>
      <p:sp>
        <p:nvSpPr>
          <p:cNvPr id="118787" name="Rectangle 3"/>
          <p:cNvSpPr>
            <a:spLocks noGrp="1" noChangeArrowheads="1"/>
          </p:cNvSpPr>
          <p:nvPr>
            <p:ph type="subTitle" idx="1"/>
          </p:nvPr>
        </p:nvSpPr>
        <p:spPr>
          <a:xfrm>
            <a:off x="304800" y="785794"/>
            <a:ext cx="8472972" cy="5857916"/>
          </a:xfrm>
        </p:spPr>
        <p:txBody>
          <a:bodyPr>
            <a:normAutofit/>
          </a:bodyPr>
          <a:lstStyle/>
          <a:p>
            <a:pPr algn="l"/>
            <a:endParaRPr lang="es-AR" sz="1800" dirty="0" smtClean="0">
              <a:effectLst>
                <a:outerShdw blurRad="38100" dist="38100" dir="2700000" algn="tl">
                  <a:srgbClr val="000000">
                    <a:alpha val="43137"/>
                  </a:srgbClr>
                </a:outerShdw>
              </a:effectLst>
            </a:endParaRPr>
          </a:p>
          <a:p>
            <a:pPr algn="l"/>
            <a:r>
              <a:rPr lang="es-AR" sz="1800" dirty="0" smtClean="0">
                <a:solidFill>
                  <a:srgbClr val="FFFF01"/>
                </a:solidFill>
                <a:effectLst>
                  <a:outerShdw blurRad="38100" dist="38100" dir="2700000" algn="tl">
                    <a:srgbClr val="000000">
                      <a:alpha val="43137"/>
                    </a:srgbClr>
                  </a:outerShdw>
                </a:effectLst>
              </a:rPr>
              <a:t>Sin perjuicio de haber obtenido o no el beneficio de diferimiento del SIPA sobre el período devengado marzo 2020,  todos los contribuyentes que se hayan registrado en el Servicio Web ATP, deberán ingresar entre los días 13 y 15 de abril de 2020 los datos económicos que determine la AFIP, a fin de que se evalúen para otorgar los demás beneficios a los que eventualmente puedan acceder.</a:t>
            </a:r>
          </a:p>
          <a:p>
            <a:pPr algn="l"/>
            <a:endParaRPr lang="es-AR" sz="1800" dirty="0" smtClean="0">
              <a:effectLst>
                <a:outerShdw blurRad="38100" dist="38100" dir="2700000" algn="tl">
                  <a:srgbClr val="000000">
                    <a:alpha val="43137"/>
                  </a:srgbClr>
                </a:outerShdw>
              </a:effectLst>
            </a:endParaRPr>
          </a:p>
          <a:p>
            <a:pPr algn="l"/>
            <a:endParaRPr lang="es-AR" sz="1800" dirty="0" smtClean="0">
              <a:effectLst>
                <a:outerShdw blurRad="38100" dist="38100" dir="2700000" algn="tl">
                  <a:srgbClr val="000000">
                    <a:alpha val="43137"/>
                  </a:srgbClr>
                </a:outerShdw>
              </a:effectLst>
            </a:endParaRPr>
          </a:p>
          <a:p>
            <a:pPr algn="l"/>
            <a:r>
              <a:rPr lang="es-AR" sz="1800" dirty="0" smtClean="0">
                <a:solidFill>
                  <a:srgbClr val="FFCC00"/>
                </a:solidFill>
                <a:effectLst>
                  <a:outerShdw blurRad="38100" dist="38100" dir="2700000" algn="tl">
                    <a:srgbClr val="000000">
                      <a:alpha val="43137"/>
                    </a:srgbClr>
                  </a:outerShdw>
                </a:effectLst>
              </a:rPr>
              <a:t>Los empleadores deberán reportar los ingresos facturados entre los días 12 de marzo y 12 de abril de 2019 y 2020.</a:t>
            </a:r>
          </a:p>
          <a:p>
            <a:pPr algn="l"/>
            <a:endParaRPr lang="es-AR" sz="1800" dirty="0" smtClean="0">
              <a:effectLst>
                <a:outerShdw blurRad="38100" dist="38100" dir="2700000" algn="tl">
                  <a:srgbClr val="000000">
                    <a:alpha val="43137"/>
                  </a:srgbClr>
                </a:outerShdw>
              </a:effectLst>
            </a:endParaRPr>
          </a:p>
          <a:p>
            <a:pPr algn="l"/>
            <a:endParaRPr lang="es-AR" sz="1800" dirty="0" smtClean="0">
              <a:effectLst>
                <a:outerShdw blurRad="38100" dist="38100" dir="2700000" algn="tl">
                  <a:srgbClr val="000000">
                    <a:alpha val="43137"/>
                  </a:srgbClr>
                </a:outerShdw>
              </a:effectLst>
            </a:endParaRPr>
          </a:p>
          <a:p>
            <a:pPr algn="l"/>
            <a:r>
              <a:rPr lang="es-AR" sz="1800" dirty="0" smtClean="0">
                <a:solidFill>
                  <a:srgbClr val="00FFFF"/>
                </a:solidFill>
                <a:effectLst>
                  <a:outerShdw blurRad="38100" dist="38100" dir="2700000" algn="tl">
                    <a:srgbClr val="000000">
                      <a:alpha val="43137"/>
                    </a:srgbClr>
                  </a:outerShdw>
                </a:effectLst>
              </a:rPr>
              <a:t>Las empresas con mas de 100 trabajadores, se les requerirá además que informen datos financieros básicos</a:t>
            </a:r>
          </a:p>
          <a:p>
            <a:pPr algn="l"/>
            <a:endParaRPr lang="es-AR" sz="1800" dirty="0">
              <a:solidFill>
                <a:srgbClr val="FF99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774620383"/>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214290"/>
            <a:ext cx="7772400" cy="571504"/>
          </a:xfrm>
        </p:spPr>
        <p:txBody>
          <a:bodyPr/>
          <a:lstStyle/>
          <a:p>
            <a:r>
              <a:rPr lang="es-MX" sz="2800" dirty="0" smtClean="0">
                <a:solidFill>
                  <a:srgbClr val="00FFFF"/>
                </a:solidFill>
              </a:rPr>
              <a:t>PROGRAMA DE EMERGENCIA ATP</a:t>
            </a:r>
            <a:endParaRPr lang="en-US" sz="3200" b="1" dirty="0"/>
          </a:p>
        </p:txBody>
      </p:sp>
      <p:sp>
        <p:nvSpPr>
          <p:cNvPr id="118787" name="Rectangle 3"/>
          <p:cNvSpPr>
            <a:spLocks noGrp="1" noChangeArrowheads="1"/>
          </p:cNvSpPr>
          <p:nvPr>
            <p:ph type="subTitle" idx="1"/>
          </p:nvPr>
        </p:nvSpPr>
        <p:spPr>
          <a:xfrm>
            <a:off x="304800" y="714356"/>
            <a:ext cx="8472972" cy="5857916"/>
          </a:xfrm>
        </p:spPr>
        <p:txBody>
          <a:bodyPr>
            <a:normAutofit/>
          </a:bodyPr>
          <a:lstStyle/>
          <a:p>
            <a:pPr algn="l"/>
            <a:endParaRPr lang="es-AR" sz="1800" dirty="0" smtClean="0"/>
          </a:p>
          <a:p>
            <a:pPr algn="l"/>
            <a:endParaRPr lang="es-AR" sz="1800" dirty="0" smtClean="0"/>
          </a:p>
          <a:p>
            <a:pPr algn="l"/>
            <a:endParaRPr lang="es-AR" sz="1800" dirty="0" smtClean="0"/>
          </a:p>
          <a:p>
            <a:pPr algn="l"/>
            <a:endParaRPr lang="es-AR" sz="1800" dirty="0" smtClean="0"/>
          </a:p>
          <a:p>
            <a:pPr algn="l"/>
            <a:endParaRPr lang="es-AR" sz="1800" dirty="0" smtClean="0"/>
          </a:p>
          <a:p>
            <a:pPr algn="l"/>
            <a:endParaRPr lang="es-AR" sz="1800" dirty="0" smtClean="0"/>
          </a:p>
          <a:p>
            <a:pPr algn="l"/>
            <a:endParaRPr lang="es-AR" sz="1800" dirty="0" smtClean="0"/>
          </a:p>
          <a:p>
            <a:pPr algn="l"/>
            <a:endParaRPr lang="es-AR" sz="1800" dirty="0" smtClean="0"/>
          </a:p>
          <a:p>
            <a:pPr algn="l"/>
            <a:endParaRPr lang="es-AR" sz="1800" dirty="0" smtClean="0"/>
          </a:p>
          <a:p>
            <a:pPr algn="l"/>
            <a:endParaRPr lang="es-AR" sz="1800" dirty="0" smtClean="0"/>
          </a:p>
          <a:p>
            <a:pPr algn="l"/>
            <a:r>
              <a:rPr lang="es-AR" sz="1800" dirty="0" smtClean="0"/>
              <a:t>“Monto </a:t>
            </a:r>
            <a:r>
              <a:rPr lang="es-AR" sz="1800" dirty="0" smtClean="0"/>
              <a:t>nominal TOTAL </a:t>
            </a:r>
            <a:r>
              <a:rPr lang="es-AR" sz="1800" dirty="0" err="1" smtClean="0"/>
              <a:t>sumarizado</a:t>
            </a:r>
            <a:r>
              <a:rPr lang="es-AR" sz="1800" dirty="0" smtClean="0"/>
              <a:t>", se refiere a ventas totales con </a:t>
            </a:r>
            <a:r>
              <a:rPr lang="es-AR" sz="1800" dirty="0" err="1" smtClean="0"/>
              <a:t>iva</a:t>
            </a:r>
            <a:r>
              <a:rPr lang="es-AR" sz="1800" dirty="0" smtClean="0"/>
              <a:t> incluido.-</a:t>
            </a:r>
            <a:endParaRPr lang="es-ES" sz="1800" dirty="0" smtClean="0"/>
          </a:p>
          <a:p>
            <a:pPr algn="l"/>
            <a:endParaRPr lang="es-AR" sz="1800" dirty="0">
              <a:solidFill>
                <a:srgbClr val="FF9900"/>
              </a:solidFill>
              <a:effectLst>
                <a:outerShdw blurRad="38100" dist="38100" dir="2700000" algn="tl">
                  <a:srgbClr val="000000">
                    <a:alpha val="43137"/>
                  </a:srgbClr>
                </a:outerShdw>
              </a:effectLst>
            </a:endParaRPr>
          </a:p>
        </p:txBody>
      </p:sp>
      <p:pic>
        <p:nvPicPr>
          <p:cNvPr id="4" name="2 Imagen" descr="WhatsApp Image 2020-04-13 at 9.22.04 AM.jpeg"/>
          <p:cNvPicPr/>
          <p:nvPr/>
        </p:nvPicPr>
        <p:blipFill>
          <a:blip r:embed="rId2" cstate="print"/>
          <a:stretch>
            <a:fillRect/>
          </a:stretch>
        </p:blipFill>
        <p:spPr>
          <a:xfrm>
            <a:off x="714348" y="857232"/>
            <a:ext cx="7715304" cy="3071834"/>
          </a:xfrm>
          <a:prstGeom prst="rect">
            <a:avLst/>
          </a:prstGeom>
        </p:spPr>
      </p:pic>
      <p:pic>
        <p:nvPicPr>
          <p:cNvPr id="5" name="4 Imagen"/>
          <p:cNvPicPr/>
          <p:nvPr/>
        </p:nvPicPr>
        <p:blipFill>
          <a:blip r:embed="rId3" cstate="print"/>
          <a:srcRect/>
          <a:stretch>
            <a:fillRect/>
          </a:stretch>
        </p:blipFill>
        <p:spPr bwMode="auto">
          <a:xfrm>
            <a:off x="714348" y="4429132"/>
            <a:ext cx="7786742" cy="1785950"/>
          </a:xfrm>
          <a:prstGeom prst="rect">
            <a:avLst/>
          </a:prstGeom>
          <a:noFill/>
          <a:ln w="9525">
            <a:noFill/>
            <a:miter lim="800000"/>
            <a:headEnd/>
            <a:tailEnd/>
          </a:ln>
        </p:spPr>
      </p:pic>
    </p:spTree>
    <p:extLst>
      <p:ext uri="{BB962C8B-B14F-4D97-AF65-F5344CB8AC3E}">
        <p14:creationId xmlns:p14="http://schemas.microsoft.com/office/powerpoint/2010/main" xmlns="" val="3774620383"/>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214290"/>
            <a:ext cx="7772400" cy="571504"/>
          </a:xfrm>
        </p:spPr>
        <p:txBody>
          <a:bodyPr/>
          <a:lstStyle/>
          <a:p>
            <a:r>
              <a:rPr lang="es-MX" sz="2800" dirty="0" smtClean="0">
                <a:solidFill>
                  <a:srgbClr val="00FFFF"/>
                </a:solidFill>
              </a:rPr>
              <a:t>PROGRAMA DE EMERGENCIA ATP</a:t>
            </a:r>
            <a:endParaRPr lang="en-US" sz="3200" b="1" dirty="0"/>
          </a:p>
        </p:txBody>
      </p:sp>
      <p:sp>
        <p:nvSpPr>
          <p:cNvPr id="118787" name="Rectangle 3"/>
          <p:cNvSpPr>
            <a:spLocks noGrp="1" noChangeArrowheads="1"/>
          </p:cNvSpPr>
          <p:nvPr>
            <p:ph type="subTitle" idx="1"/>
          </p:nvPr>
        </p:nvSpPr>
        <p:spPr>
          <a:xfrm>
            <a:off x="304800" y="714356"/>
            <a:ext cx="8472972" cy="5857916"/>
          </a:xfrm>
        </p:spPr>
        <p:txBody>
          <a:bodyPr>
            <a:normAutofit/>
          </a:bodyPr>
          <a:lstStyle/>
          <a:p>
            <a:pPr algn="l"/>
            <a:r>
              <a:rPr lang="es-AR" sz="1800" b="1" dirty="0" smtClean="0">
                <a:solidFill>
                  <a:srgbClr val="FF9900"/>
                </a:solidFill>
                <a:effectLst>
                  <a:outerShdw blurRad="38100" dist="38100" dir="2700000" algn="tl">
                    <a:srgbClr val="000000">
                      <a:alpha val="43137"/>
                    </a:srgbClr>
                  </a:outerShdw>
                </a:effectLst>
              </a:rPr>
              <a:t>INFORMACIÓN ADICIONAL</a:t>
            </a:r>
            <a:endParaRPr lang="es-AR" sz="1800" b="1" dirty="0">
              <a:solidFill>
                <a:srgbClr val="FF9900"/>
              </a:solidFill>
              <a:effectLst>
                <a:outerShdw blurRad="38100" dist="38100" dir="2700000" algn="tl">
                  <a:srgbClr val="000000">
                    <a:alpha val="43137"/>
                  </a:srgbClr>
                </a:outerShdw>
              </a:effectLst>
            </a:endParaRPr>
          </a:p>
        </p:txBody>
      </p:sp>
      <p:pic>
        <p:nvPicPr>
          <p:cNvPr id="6" name="3 Imagen" descr="WhatsApp Image 2020-04-13 at 9.23.07 AM.jpeg"/>
          <p:cNvPicPr/>
          <p:nvPr/>
        </p:nvPicPr>
        <p:blipFill>
          <a:blip r:embed="rId2" cstate="print"/>
          <a:stretch>
            <a:fillRect/>
          </a:stretch>
        </p:blipFill>
        <p:spPr>
          <a:xfrm>
            <a:off x="428596" y="1285860"/>
            <a:ext cx="8143932" cy="4643470"/>
          </a:xfrm>
          <a:prstGeom prst="rect">
            <a:avLst/>
          </a:prstGeom>
        </p:spPr>
      </p:pic>
    </p:spTree>
    <p:extLst>
      <p:ext uri="{BB962C8B-B14F-4D97-AF65-F5344CB8AC3E}">
        <p14:creationId xmlns:p14="http://schemas.microsoft.com/office/powerpoint/2010/main" xmlns="" val="3774620383"/>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214290"/>
            <a:ext cx="7772400" cy="571504"/>
          </a:xfrm>
        </p:spPr>
        <p:txBody>
          <a:bodyPr/>
          <a:lstStyle/>
          <a:p>
            <a:r>
              <a:rPr lang="es-MX" sz="2800" dirty="0" smtClean="0">
                <a:solidFill>
                  <a:srgbClr val="00FFFF"/>
                </a:solidFill>
              </a:rPr>
              <a:t>PROGRAMA DE EMERGENCIA ATP</a:t>
            </a:r>
            <a:endParaRPr lang="en-US" sz="3200" b="1" dirty="0"/>
          </a:p>
        </p:txBody>
      </p:sp>
      <p:sp>
        <p:nvSpPr>
          <p:cNvPr id="118787" name="Rectangle 3"/>
          <p:cNvSpPr>
            <a:spLocks noGrp="1" noChangeArrowheads="1"/>
          </p:cNvSpPr>
          <p:nvPr>
            <p:ph type="subTitle" idx="1"/>
          </p:nvPr>
        </p:nvSpPr>
        <p:spPr>
          <a:xfrm>
            <a:off x="304800" y="714356"/>
            <a:ext cx="8472972" cy="5857916"/>
          </a:xfrm>
        </p:spPr>
        <p:txBody>
          <a:bodyPr>
            <a:normAutofit/>
          </a:bodyPr>
          <a:lstStyle/>
          <a:p>
            <a:pPr algn="l"/>
            <a:endParaRPr lang="es-US" sz="1800" b="1" dirty="0" smtClean="0">
              <a:solidFill>
                <a:srgbClr val="FFFF01"/>
              </a:solidFill>
              <a:effectLst>
                <a:outerShdw blurRad="38100" dist="38100" dir="2700000" algn="tl">
                  <a:srgbClr val="000000">
                    <a:alpha val="43137"/>
                  </a:srgbClr>
                </a:outerShdw>
              </a:effectLst>
            </a:endParaRPr>
          </a:p>
          <a:p>
            <a:pPr algn="l"/>
            <a:r>
              <a:rPr lang="es-US" sz="1800" b="1" dirty="0" smtClean="0">
                <a:solidFill>
                  <a:srgbClr val="FFFF01"/>
                </a:solidFill>
                <a:effectLst>
                  <a:outerShdw blurRad="38100" dist="38100" dir="2700000" algn="tl">
                    <a:srgbClr val="000000">
                      <a:alpha val="43137"/>
                    </a:srgbClr>
                  </a:outerShdw>
                </a:effectLst>
              </a:rPr>
              <a:t>AL INFORMAR LAS VENTAS APARECE LO SIGUIENTE:</a:t>
            </a:r>
            <a:endParaRPr lang="es-ES" sz="1800" b="1" dirty="0" smtClean="0">
              <a:solidFill>
                <a:srgbClr val="FFFF01"/>
              </a:solidFill>
              <a:effectLst>
                <a:outerShdw blurRad="38100" dist="38100" dir="2700000" algn="tl">
                  <a:srgbClr val="000000">
                    <a:alpha val="43137"/>
                  </a:srgbClr>
                </a:outerShdw>
              </a:effectLst>
            </a:endParaRPr>
          </a:p>
          <a:p>
            <a:pPr algn="l"/>
            <a:r>
              <a:rPr lang="es-AR" sz="1800" dirty="0" smtClean="0">
                <a:effectLst>
                  <a:outerShdw blurRad="38100" dist="38100" dir="2700000" algn="tl">
                    <a:srgbClr val="000000">
                      <a:alpha val="43137"/>
                    </a:srgbClr>
                  </a:outerShdw>
                </a:effectLst>
              </a:rPr>
              <a:t> </a:t>
            </a:r>
            <a:endParaRPr lang="es-ES" sz="1800" dirty="0" smtClean="0">
              <a:effectLst>
                <a:outerShdw blurRad="38100" dist="38100" dir="2700000" algn="tl">
                  <a:srgbClr val="000000">
                    <a:alpha val="43137"/>
                  </a:srgbClr>
                </a:outerShdw>
              </a:effectLst>
            </a:endParaRPr>
          </a:p>
          <a:p>
            <a:pPr algn="l"/>
            <a:r>
              <a:rPr lang="es-AR" sz="1800" i="1" dirty="0" smtClean="0">
                <a:effectLst>
                  <a:outerShdw blurRad="38100" dist="38100" dir="2700000" algn="tl">
                    <a:srgbClr val="000000">
                      <a:alpha val="43137"/>
                    </a:srgbClr>
                  </a:outerShdw>
                </a:effectLst>
              </a:rPr>
              <a:t>Se ha cumplimentado satisfactoriamente el proceso de carga de información económica relativa a sus actividades.</a:t>
            </a:r>
            <a:endParaRPr lang="es-ES" sz="1800" dirty="0" smtClean="0">
              <a:effectLst>
                <a:outerShdw blurRad="38100" dist="38100" dir="2700000" algn="tl">
                  <a:srgbClr val="000000">
                    <a:alpha val="43137"/>
                  </a:srgbClr>
                </a:outerShdw>
              </a:effectLst>
            </a:endParaRPr>
          </a:p>
          <a:p>
            <a:pPr algn="l"/>
            <a:r>
              <a:rPr lang="es-AR" sz="1800" i="1" dirty="0" smtClean="0">
                <a:effectLst>
                  <a:outerShdw blurRad="38100" dist="38100" dir="2700000" algn="tl">
                    <a:srgbClr val="000000">
                      <a:alpha val="43137"/>
                    </a:srgbClr>
                  </a:outerShdw>
                </a:effectLst>
              </a:rPr>
              <a:t>Le recordamos que los efectos de agilizar el otorgamiento de los beneficios estipulados en el decreto 332/20 resulta imprescindible:</a:t>
            </a:r>
            <a:endParaRPr lang="es-ES" sz="1800" dirty="0" smtClean="0">
              <a:effectLst>
                <a:outerShdw blurRad="38100" dist="38100" dir="2700000" algn="tl">
                  <a:srgbClr val="000000">
                    <a:alpha val="43137"/>
                  </a:srgbClr>
                </a:outerShdw>
              </a:effectLst>
            </a:endParaRPr>
          </a:p>
          <a:p>
            <a:pPr algn="l"/>
            <a:r>
              <a:rPr lang="es-AR" sz="1800" i="1" dirty="0" smtClean="0">
                <a:effectLst>
                  <a:outerShdw blurRad="38100" dist="38100" dir="2700000" algn="tl">
                    <a:srgbClr val="000000">
                      <a:alpha val="43137"/>
                    </a:srgbClr>
                  </a:outerShdw>
                </a:effectLst>
              </a:rPr>
              <a:t>Haber declarado el código del convenio colectivo de trabajo para sus empleados en "Simplificación Registral".</a:t>
            </a:r>
            <a:endParaRPr lang="es-ES" sz="1800" dirty="0" smtClean="0">
              <a:effectLst>
                <a:outerShdw blurRad="38100" dist="38100" dir="2700000" algn="tl">
                  <a:srgbClr val="000000">
                    <a:alpha val="43137"/>
                  </a:srgbClr>
                </a:outerShdw>
              </a:effectLst>
            </a:endParaRPr>
          </a:p>
          <a:p>
            <a:pPr algn="l"/>
            <a:r>
              <a:rPr lang="es-AR" sz="1800" i="1" dirty="0" smtClean="0">
                <a:effectLst>
                  <a:outerShdw blurRad="38100" dist="38100" dir="2700000" algn="tl">
                    <a:srgbClr val="000000">
                      <a:alpha val="43137"/>
                    </a:srgbClr>
                  </a:outerShdw>
                </a:effectLst>
              </a:rPr>
              <a:t>Disponer del CBU de sus empleados.</a:t>
            </a:r>
            <a:endParaRPr lang="es-ES" sz="1800" dirty="0" smtClean="0">
              <a:effectLst>
                <a:outerShdw blurRad="38100" dist="38100" dir="2700000" algn="tl">
                  <a:srgbClr val="000000">
                    <a:alpha val="43137"/>
                  </a:srgbClr>
                </a:outerShdw>
              </a:effectLst>
            </a:endParaRPr>
          </a:p>
          <a:p>
            <a:pPr algn="l"/>
            <a:r>
              <a:rPr lang="es-AR" sz="1800" i="1" dirty="0" smtClean="0">
                <a:effectLst>
                  <a:outerShdw blurRad="38100" dist="38100" dir="2700000" algn="tl">
                    <a:srgbClr val="000000">
                      <a:alpha val="43137"/>
                    </a:srgbClr>
                  </a:outerShdw>
                </a:effectLst>
              </a:rPr>
              <a:t>Registramos la transacción bajo el N° </a:t>
            </a:r>
            <a:r>
              <a:rPr lang="es-AR" sz="1800" i="1" dirty="0" err="1" smtClean="0">
                <a:effectLst>
                  <a:outerShdw blurRad="38100" dist="38100" dir="2700000" algn="tl">
                    <a:srgbClr val="000000">
                      <a:alpha val="43137"/>
                    </a:srgbClr>
                  </a:outerShdw>
                </a:effectLst>
              </a:rPr>
              <a:t>xxxxxxxxxxxxxxx</a:t>
            </a:r>
            <a:r>
              <a:rPr lang="es-AR" sz="1800" i="1" dirty="0" smtClean="0">
                <a:effectLst>
                  <a:outerShdw blurRad="38100" dist="38100" dir="2700000" algn="tl">
                    <a:srgbClr val="000000">
                      <a:alpha val="43137"/>
                    </a:srgbClr>
                  </a:outerShdw>
                </a:effectLst>
              </a:rPr>
              <a:t>. Es su presentación original.</a:t>
            </a:r>
            <a:endParaRPr lang="es-ES" sz="1800" dirty="0" smtClean="0">
              <a:effectLst>
                <a:outerShdw blurRad="38100" dist="38100" dir="2700000" algn="tl">
                  <a:srgbClr val="000000">
                    <a:alpha val="43137"/>
                  </a:srgbClr>
                </a:outerShdw>
              </a:effectLst>
            </a:endParaRPr>
          </a:p>
          <a:p>
            <a:pPr algn="l"/>
            <a:r>
              <a:rPr lang="es-AR" sz="1800" i="1" dirty="0" smtClean="0">
                <a:effectLst>
                  <a:outerShdw blurRad="38100" dist="38100" dir="2700000" algn="tl">
                    <a:srgbClr val="000000">
                      <a:alpha val="43137"/>
                    </a:srgbClr>
                  </a:outerShdw>
                </a:effectLst>
              </a:rPr>
              <a:t>Gracias por utilizar el servicio "Programa de Asistencia de Emergencia al Trabajo y la Producción - ATP"</a:t>
            </a:r>
            <a:endParaRPr lang="es-ES" sz="1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774620383"/>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214290"/>
            <a:ext cx="7772400" cy="571504"/>
          </a:xfrm>
        </p:spPr>
        <p:txBody>
          <a:bodyPr/>
          <a:lstStyle/>
          <a:p>
            <a:r>
              <a:rPr lang="es-MX" sz="2800" dirty="0" smtClean="0">
                <a:solidFill>
                  <a:srgbClr val="00FFFF"/>
                </a:solidFill>
              </a:rPr>
              <a:t>PROGRAMA DE EMERGENCIA ATP</a:t>
            </a:r>
            <a:endParaRPr lang="en-US" sz="3200" b="1" dirty="0"/>
          </a:p>
        </p:txBody>
      </p:sp>
      <p:sp>
        <p:nvSpPr>
          <p:cNvPr id="118787" name="Rectangle 3"/>
          <p:cNvSpPr>
            <a:spLocks noGrp="1" noChangeArrowheads="1"/>
          </p:cNvSpPr>
          <p:nvPr>
            <p:ph type="subTitle" idx="1"/>
          </p:nvPr>
        </p:nvSpPr>
        <p:spPr>
          <a:xfrm>
            <a:off x="304800" y="714356"/>
            <a:ext cx="8472972" cy="5857916"/>
          </a:xfrm>
        </p:spPr>
        <p:txBody>
          <a:bodyPr>
            <a:normAutofit/>
          </a:bodyPr>
          <a:lstStyle/>
          <a:p>
            <a:endParaRPr lang="es-ES" sz="1800" dirty="0"/>
          </a:p>
        </p:txBody>
      </p:sp>
      <p:pic>
        <p:nvPicPr>
          <p:cNvPr id="4" name="3 Imagen"/>
          <p:cNvPicPr/>
          <p:nvPr/>
        </p:nvPicPr>
        <p:blipFill>
          <a:blip r:embed="rId2" cstate="print"/>
          <a:srcRect l="13834" t="8366" r="13834" b="32480"/>
          <a:stretch>
            <a:fillRect/>
          </a:stretch>
        </p:blipFill>
        <p:spPr bwMode="auto">
          <a:xfrm>
            <a:off x="714348" y="1214422"/>
            <a:ext cx="7643866" cy="4500594"/>
          </a:xfrm>
          <a:prstGeom prst="rect">
            <a:avLst/>
          </a:prstGeom>
          <a:noFill/>
          <a:ln w="9525">
            <a:noFill/>
            <a:miter lim="800000"/>
            <a:headEnd/>
            <a:tailEnd/>
          </a:ln>
        </p:spPr>
      </p:pic>
    </p:spTree>
    <p:extLst>
      <p:ext uri="{BB962C8B-B14F-4D97-AF65-F5344CB8AC3E}">
        <p14:creationId xmlns:p14="http://schemas.microsoft.com/office/powerpoint/2010/main" xmlns="" val="3774620383"/>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214290"/>
            <a:ext cx="7772400" cy="571504"/>
          </a:xfrm>
        </p:spPr>
        <p:txBody>
          <a:bodyPr/>
          <a:lstStyle/>
          <a:p>
            <a:r>
              <a:rPr lang="es-MX" sz="2800" dirty="0" smtClean="0">
                <a:solidFill>
                  <a:srgbClr val="00FFFF"/>
                </a:solidFill>
              </a:rPr>
              <a:t>PROGRAMA DE EMERGENCIA ATP</a:t>
            </a:r>
            <a:endParaRPr lang="en-US" sz="3200" b="1" dirty="0"/>
          </a:p>
        </p:txBody>
      </p:sp>
      <p:sp>
        <p:nvSpPr>
          <p:cNvPr id="118787" name="Rectangle 3"/>
          <p:cNvSpPr>
            <a:spLocks noGrp="1" noChangeArrowheads="1"/>
          </p:cNvSpPr>
          <p:nvPr>
            <p:ph type="subTitle" idx="1"/>
          </p:nvPr>
        </p:nvSpPr>
        <p:spPr>
          <a:xfrm>
            <a:off x="304800" y="785794"/>
            <a:ext cx="8472972" cy="5857916"/>
          </a:xfrm>
        </p:spPr>
        <p:txBody>
          <a:bodyPr>
            <a:normAutofit/>
          </a:bodyPr>
          <a:lstStyle/>
          <a:p>
            <a:pPr algn="l"/>
            <a:r>
              <a:rPr lang="es-AR" sz="1800" b="1" dirty="0" smtClean="0">
                <a:solidFill>
                  <a:srgbClr val="FFC000"/>
                </a:solidFill>
                <a:effectLst>
                  <a:outerShdw blurRad="38100" dist="38100" dir="2700000" algn="tl">
                    <a:srgbClr val="000000">
                      <a:alpha val="43137"/>
                    </a:srgbClr>
                  </a:outerShdw>
                </a:effectLst>
              </a:rPr>
              <a:t>SINTESIS</a:t>
            </a:r>
          </a:p>
          <a:p>
            <a:pPr algn="l"/>
            <a:endParaRPr lang="es-AR" sz="1800" b="1" dirty="0" smtClean="0">
              <a:solidFill>
                <a:srgbClr val="FF9900"/>
              </a:solidFill>
              <a:effectLst>
                <a:outerShdw blurRad="38100" dist="38100" dir="2700000" algn="tl">
                  <a:srgbClr val="000000">
                    <a:alpha val="43137"/>
                  </a:srgbClr>
                </a:outerShdw>
              </a:effectLst>
            </a:endParaRPr>
          </a:p>
          <a:p>
            <a:pPr lvl="0" algn="l"/>
            <a:r>
              <a:rPr lang="es-AR" sz="1800" dirty="0" smtClean="0">
                <a:solidFill>
                  <a:srgbClr val="00FFFF"/>
                </a:solidFill>
                <a:effectLst>
                  <a:outerShdw blurRad="38100" dist="38100" dir="2700000" algn="tl">
                    <a:srgbClr val="000000">
                      <a:alpha val="43137"/>
                    </a:srgbClr>
                  </a:outerShdw>
                </a:effectLst>
              </a:rPr>
              <a:t>- Para el periodo MARZO , no hay opción, la única posibilidad es inscribirse y solicitar la postergación del pago del SIPA</a:t>
            </a:r>
          </a:p>
          <a:p>
            <a:pPr lvl="0" algn="l"/>
            <a:endParaRPr lang="es-ES" sz="1800" dirty="0" smtClean="0">
              <a:effectLst>
                <a:outerShdw blurRad="38100" dist="38100" dir="2700000" algn="tl">
                  <a:srgbClr val="000000">
                    <a:alpha val="43137"/>
                  </a:srgbClr>
                </a:outerShdw>
              </a:effectLst>
            </a:endParaRPr>
          </a:p>
          <a:p>
            <a:pPr lvl="0" algn="l"/>
            <a:r>
              <a:rPr lang="es-AR" sz="1800" dirty="0" smtClean="0">
                <a:solidFill>
                  <a:srgbClr val="FFCC00"/>
                </a:solidFill>
                <a:effectLst>
                  <a:outerShdw blurRad="38100" dist="38100" dir="2700000" algn="tl">
                    <a:srgbClr val="000000">
                      <a:alpha val="43137"/>
                    </a:srgbClr>
                  </a:outerShdw>
                </a:effectLst>
              </a:rPr>
              <a:t>- Para el periodo ABRIL  sí se podrá optar entre la postergación o reducción de contribuciones patronales al SIPA devengadas durante dicho mes.</a:t>
            </a:r>
            <a:endParaRPr lang="es-ES" sz="1800" dirty="0" smtClean="0">
              <a:solidFill>
                <a:srgbClr val="FFCC00"/>
              </a:solidFill>
              <a:effectLst>
                <a:outerShdw blurRad="38100" dist="38100" dir="2700000" algn="tl">
                  <a:srgbClr val="000000">
                    <a:alpha val="43137"/>
                  </a:srgbClr>
                </a:outerShdw>
              </a:effectLst>
            </a:endParaRPr>
          </a:p>
          <a:p>
            <a:pPr algn="l"/>
            <a:endParaRPr lang="es-AR" sz="1800" b="1" dirty="0" smtClean="0">
              <a:solidFill>
                <a:srgbClr val="FF9900"/>
              </a:solidFill>
              <a:effectLst>
                <a:outerShdw blurRad="38100" dist="38100" dir="2700000" algn="tl">
                  <a:srgbClr val="000000">
                    <a:alpha val="43137"/>
                  </a:srgbClr>
                </a:outerShdw>
              </a:effectLst>
            </a:endParaRPr>
          </a:p>
          <a:p>
            <a:pPr algn="l"/>
            <a:r>
              <a:rPr lang="es-AR" sz="1800" dirty="0" smtClean="0">
                <a:solidFill>
                  <a:srgbClr val="00FF00"/>
                </a:solidFill>
                <a:effectLst>
                  <a:outerShdw blurRad="38100" dist="38100" dir="2700000" algn="tl">
                    <a:srgbClr val="000000">
                      <a:alpha val="43137"/>
                    </a:srgbClr>
                  </a:outerShdw>
                </a:effectLst>
              </a:rPr>
              <a:t>- Respecto de la DDJJ F931 de MARZO de quienes se registren y resulten alcanzados por el beneficio de postergación del pago del SIPA de marzo: </a:t>
            </a:r>
          </a:p>
          <a:p>
            <a:pPr lvl="0" algn="l">
              <a:buFontTx/>
              <a:buChar char="-"/>
            </a:pPr>
            <a:endParaRPr lang="es-AR" sz="1800" dirty="0" smtClean="0">
              <a:effectLst>
                <a:outerShdw blurRad="38100" dist="38100" dir="2700000" algn="tl">
                  <a:srgbClr val="000000">
                    <a:alpha val="43137"/>
                  </a:srgbClr>
                </a:outerShdw>
              </a:effectLst>
            </a:endParaRPr>
          </a:p>
          <a:p>
            <a:pPr lvl="0" algn="l">
              <a:buFontTx/>
              <a:buChar char="-"/>
            </a:pPr>
            <a:r>
              <a:rPr lang="es-AR" sz="1800" dirty="0" smtClean="0">
                <a:solidFill>
                  <a:srgbClr val="FFFF01"/>
                </a:solidFill>
                <a:effectLst>
                  <a:outerShdw blurRad="38100" dist="38100" dir="2700000" algn="tl">
                    <a:srgbClr val="000000">
                      <a:alpha val="43137"/>
                    </a:srgbClr>
                  </a:outerShdw>
                </a:effectLst>
              </a:rPr>
              <a:t>La presentación y pago de aportes y contribuciones con destino a la seguridad social, excepto contribuciones al SIPA, será  de acuerdo con la terminación de la CUIT los días 16, 17 y 18 de Abril</a:t>
            </a:r>
          </a:p>
          <a:p>
            <a:pPr lvl="0" algn="l">
              <a:buFontTx/>
              <a:buChar char="-"/>
            </a:pPr>
            <a:endParaRPr lang="es-ES" sz="1800" dirty="0" smtClean="0">
              <a:solidFill>
                <a:srgbClr val="00FFFF"/>
              </a:solidFill>
              <a:effectLst>
                <a:outerShdw blurRad="38100" dist="38100" dir="2700000" algn="tl">
                  <a:srgbClr val="000000">
                    <a:alpha val="43137"/>
                  </a:srgbClr>
                </a:outerShdw>
              </a:effectLst>
            </a:endParaRPr>
          </a:p>
          <a:p>
            <a:pPr lvl="0" algn="l"/>
            <a:r>
              <a:rPr lang="es-AR" sz="1800" dirty="0" smtClean="0">
                <a:solidFill>
                  <a:srgbClr val="00FFCC"/>
                </a:solidFill>
                <a:effectLst>
                  <a:outerShdw blurRad="38100" dist="38100" dir="2700000" algn="tl">
                    <a:srgbClr val="000000">
                      <a:alpha val="43137"/>
                    </a:srgbClr>
                  </a:outerShdw>
                </a:effectLst>
              </a:rPr>
              <a:t>- El pago de las contribuciones patronales con destino al SIPA será  postergado hasta  Junio, los días 16, 17 y 18 de acuerdo con la terminación de CUIT</a:t>
            </a:r>
            <a:endParaRPr lang="es-ES" sz="1800" dirty="0" smtClean="0">
              <a:solidFill>
                <a:srgbClr val="00FFCC"/>
              </a:solidFill>
              <a:effectLst>
                <a:outerShdw blurRad="38100" dist="38100" dir="2700000" algn="tl">
                  <a:srgbClr val="000000">
                    <a:alpha val="43137"/>
                  </a:srgbClr>
                </a:outerShdw>
              </a:effectLst>
            </a:endParaRPr>
          </a:p>
          <a:p>
            <a:pPr algn="l"/>
            <a:endParaRPr lang="es-AR" sz="1800" dirty="0">
              <a:solidFill>
                <a:srgbClr val="FF99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774620383"/>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9" name="Rectangle 3"/>
          <p:cNvSpPr>
            <a:spLocks noGrp="1" noChangeArrowheads="1"/>
          </p:cNvSpPr>
          <p:nvPr>
            <p:ph type="subTitle" idx="1"/>
          </p:nvPr>
        </p:nvSpPr>
        <p:spPr>
          <a:xfrm>
            <a:off x="685800" y="381000"/>
            <a:ext cx="7772400" cy="5867400"/>
          </a:xfrm>
        </p:spPr>
        <p:txBody>
          <a:bodyPr>
            <a:normAutofit/>
          </a:bodyPr>
          <a:lstStyle/>
          <a:p>
            <a:pPr eaLnBrk="1" hangingPunct="1">
              <a:defRPr/>
            </a:pPr>
            <a:endParaRPr lang="es-AR" b="1" dirty="0" smtClean="0">
              <a:solidFill>
                <a:srgbClr val="00FF00"/>
              </a:solidFill>
              <a:effectLst>
                <a:outerShdw blurRad="38100" dist="38100" dir="2700000" algn="tl">
                  <a:srgbClr val="000000">
                    <a:alpha val="43137"/>
                  </a:srgbClr>
                </a:outerShdw>
              </a:effectLst>
              <a:latin typeface="Papyrus" pitchFamily="66" charset="0"/>
            </a:endParaRPr>
          </a:p>
          <a:p>
            <a:pPr eaLnBrk="1" hangingPunct="1">
              <a:defRPr/>
            </a:pPr>
            <a:endParaRPr lang="es-AR" sz="3600" b="1" dirty="0" smtClean="0">
              <a:solidFill>
                <a:srgbClr val="FFFF19"/>
              </a:solidFill>
              <a:effectLst>
                <a:outerShdw blurRad="38100" dist="38100" dir="2700000" algn="tl">
                  <a:srgbClr val="000000">
                    <a:alpha val="43137"/>
                  </a:srgbClr>
                </a:outerShdw>
              </a:effectLst>
              <a:latin typeface="Papyrus" pitchFamily="66" charset="0"/>
            </a:endParaRPr>
          </a:p>
          <a:p>
            <a:pPr eaLnBrk="1" hangingPunct="1">
              <a:defRPr/>
            </a:pPr>
            <a:r>
              <a:rPr lang="es-AR" sz="3600" b="1" dirty="0" smtClean="0">
                <a:solidFill>
                  <a:srgbClr val="00FF00"/>
                </a:solidFill>
                <a:effectLst>
                  <a:outerShdw blurRad="38100" dist="38100" dir="2700000" algn="tl">
                    <a:srgbClr val="000000">
                      <a:alpha val="43137"/>
                    </a:srgbClr>
                  </a:outerShdw>
                </a:effectLst>
                <a:latin typeface="Papyrus" pitchFamily="66" charset="0"/>
              </a:rPr>
              <a:t>Programa de Emergencia de Asistencia al Trabajo y a la Producción</a:t>
            </a:r>
            <a:endParaRPr lang="es-AR" sz="3600" b="1" dirty="0">
              <a:solidFill>
                <a:srgbClr val="00FF00"/>
              </a:solidFill>
              <a:effectLst>
                <a:outerShdw blurRad="38100" dist="38100" dir="2700000" algn="tl">
                  <a:srgbClr val="000000">
                    <a:alpha val="43137"/>
                  </a:srgbClr>
                </a:outerShdw>
              </a:effectLst>
              <a:latin typeface="Papyrus" pitchFamily="66" charset="0"/>
            </a:endParaRPr>
          </a:p>
          <a:p>
            <a:pPr eaLnBrk="1" hangingPunct="1">
              <a:defRPr/>
            </a:pPr>
            <a:endParaRPr lang="es-AR" sz="3600" b="1" dirty="0" smtClean="0">
              <a:solidFill>
                <a:srgbClr val="FFFF19"/>
              </a:solidFill>
              <a:effectLst>
                <a:outerShdw blurRad="38100" dist="38100" dir="2700000" algn="tl">
                  <a:srgbClr val="000000">
                    <a:alpha val="43137"/>
                  </a:srgbClr>
                </a:outerShdw>
              </a:effectLst>
              <a:latin typeface="Papyrus" pitchFamily="66" charset="0"/>
            </a:endParaRPr>
          </a:p>
          <a:p>
            <a:pPr>
              <a:defRPr/>
            </a:pPr>
            <a:r>
              <a:rPr lang="es-AR" sz="3600" b="1" dirty="0" smtClean="0">
                <a:solidFill>
                  <a:srgbClr val="00FFCC"/>
                </a:solidFill>
                <a:effectLst>
                  <a:outerShdw blurRad="38100" dist="38100" dir="2700000" algn="tl">
                    <a:srgbClr val="000000">
                      <a:alpha val="43137"/>
                    </a:srgbClr>
                  </a:outerShdw>
                </a:effectLst>
                <a:latin typeface="Papyrus" pitchFamily="66" charset="0"/>
              </a:rPr>
              <a:t>Comité de evaluación y monitoreo</a:t>
            </a:r>
            <a:endParaRPr lang="es-AR" sz="3600" b="1" dirty="0" smtClean="0">
              <a:solidFill>
                <a:srgbClr val="FFFF00"/>
              </a:solidFill>
              <a:effectLst>
                <a:outerShdw blurRad="38100" dist="38100" dir="2700000" algn="tl">
                  <a:srgbClr val="000000">
                    <a:alpha val="43137"/>
                  </a:srgbClr>
                </a:outerShdw>
              </a:effectLst>
              <a:latin typeface="Papyrus" pitchFamily="66" charset="0"/>
            </a:endParaRPr>
          </a:p>
        </p:txBody>
      </p:sp>
    </p:spTree>
    <p:extLst>
      <p:ext uri="{BB962C8B-B14F-4D97-AF65-F5344CB8AC3E}">
        <p14:creationId xmlns:p14="http://schemas.microsoft.com/office/powerpoint/2010/main" xmlns="" val="3533062983"/>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PROGRAMA DE EMERGENCIA ATP</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rmAutofit fontScale="92500" lnSpcReduction="20000"/>
          </a:bodyPr>
          <a:lstStyle/>
          <a:p>
            <a:pPr algn="l"/>
            <a:r>
              <a:rPr lang="es-ES" sz="1800" b="1" dirty="0" smtClean="0">
                <a:solidFill>
                  <a:srgbClr val="FFCC00"/>
                </a:solidFill>
                <a:effectLst>
                  <a:outerShdw blurRad="38100" dist="38100" dir="2700000" algn="tl">
                    <a:srgbClr val="000000">
                      <a:alpha val="43137"/>
                    </a:srgbClr>
                  </a:outerShdw>
                </a:effectLst>
              </a:rPr>
              <a:t>COMITÉ DE EVALUACIÓN Y MONITOREO</a:t>
            </a:r>
          </a:p>
          <a:p>
            <a:pPr algn="l"/>
            <a:r>
              <a:rPr lang="es-ES" sz="1800" b="1" dirty="0" smtClean="0">
                <a:solidFill>
                  <a:srgbClr val="00FFFF"/>
                </a:solidFill>
                <a:effectLst>
                  <a:outerShdw blurRad="38100" dist="38100" dir="2700000" algn="tl">
                    <a:srgbClr val="000000">
                      <a:alpha val="43137"/>
                    </a:srgbClr>
                  </a:outerShdw>
                </a:effectLst>
              </a:rPr>
              <a:t>DECRETO 347/2020 </a:t>
            </a:r>
          </a:p>
          <a:p>
            <a:pPr algn="l"/>
            <a:r>
              <a:rPr lang="es-ES" sz="1800" b="1" dirty="0" smtClean="0">
                <a:solidFill>
                  <a:srgbClr val="00FFFF"/>
                </a:solidFill>
                <a:effectLst>
                  <a:outerShdw blurRad="38100" dist="38100" dir="2700000" algn="tl">
                    <a:srgbClr val="000000">
                      <a:alpha val="43137"/>
                    </a:srgbClr>
                  </a:outerShdw>
                </a:effectLst>
              </a:rPr>
              <a:t>Art. 1 -</a:t>
            </a:r>
            <a:r>
              <a:rPr lang="es-ES" sz="1800" dirty="0" smtClean="0">
                <a:solidFill>
                  <a:srgbClr val="00FFFF"/>
                </a:solidFill>
                <a:effectLst>
                  <a:outerShdw blurRad="38100" dist="38100" dir="2700000" algn="tl">
                    <a:srgbClr val="000000">
                      <a:alpha val="43137"/>
                    </a:srgbClr>
                  </a:outerShdw>
                </a:effectLst>
              </a:rPr>
              <a:t> </a:t>
            </a:r>
            <a:r>
              <a:rPr lang="es-ES" sz="1800" dirty="0" smtClean="0">
                <a:effectLst>
                  <a:outerShdw blurRad="38100" dist="38100" dir="2700000" algn="tl">
                    <a:srgbClr val="000000">
                      <a:alpha val="43137"/>
                    </a:srgbClr>
                  </a:outerShdw>
                </a:effectLst>
              </a:rPr>
              <a:t>Créase el </a:t>
            </a:r>
            <a:r>
              <a:rPr lang="es-ES" sz="1800" dirty="0" smtClean="0">
                <a:solidFill>
                  <a:srgbClr val="FFFF00"/>
                </a:solidFill>
                <a:effectLst>
                  <a:outerShdw blurRad="38100" dist="38100" dir="2700000" algn="tl">
                    <a:srgbClr val="000000">
                      <a:alpha val="43137"/>
                    </a:srgbClr>
                  </a:outerShdw>
                </a:effectLst>
              </a:rPr>
              <a:t>Comité de Evaluación y Monitoreo </a:t>
            </a:r>
            <a:r>
              <a:rPr lang="es-ES" sz="1800" dirty="0" smtClean="0">
                <a:effectLst>
                  <a:outerShdw blurRad="38100" dist="38100" dir="2700000" algn="tl">
                    <a:srgbClr val="000000">
                      <a:alpha val="43137"/>
                    </a:srgbClr>
                  </a:outerShdw>
                </a:effectLst>
              </a:rPr>
              <a:t>del Programa de Asistencia de Emergencia al Trabajo y la Producción, que estará integrado por los titulares de los Ministerios de Desarrollo Productivo, de Economía y de Trabajo, Empleo y Seguridad Social, y de la Administración Federal de Ingresos Públicos.</a:t>
            </a:r>
          </a:p>
          <a:p>
            <a:pPr algn="l"/>
            <a:r>
              <a:rPr lang="es-ES" sz="1800" dirty="0" smtClean="0">
                <a:effectLst>
                  <a:outerShdw blurRad="38100" dist="38100" dir="2700000" algn="tl">
                    <a:srgbClr val="000000">
                      <a:alpha val="43137"/>
                    </a:srgbClr>
                  </a:outerShdw>
                </a:effectLst>
              </a:rPr>
              <a:t>Serán funciones del Comité:</a:t>
            </a:r>
          </a:p>
          <a:p>
            <a:pPr algn="l"/>
            <a:r>
              <a:rPr lang="es-ES" sz="1800" dirty="0" smtClean="0">
                <a:solidFill>
                  <a:srgbClr val="FFCC00"/>
                </a:solidFill>
                <a:effectLst>
                  <a:outerShdw blurRad="38100" dist="38100" dir="2700000" algn="tl">
                    <a:srgbClr val="000000">
                      <a:alpha val="43137"/>
                    </a:srgbClr>
                  </a:outerShdw>
                </a:effectLst>
              </a:rPr>
              <a:t>a. Definir, con base en criterios técnicos, los hechos relevantes que justifiquen la inclusión de los sujetos beneficiarios en los criterios del artículo 3 del decreto 332/2020.</a:t>
            </a:r>
          </a:p>
          <a:p>
            <a:pPr marL="400050" indent="-400050" algn="l"/>
            <a:r>
              <a:rPr lang="es-ES" sz="1600" dirty="0" smtClean="0"/>
              <a:t>(“actividad afectada en “forma crítica” en la zona geográfica en la cual se desarrolla la actividad; </a:t>
            </a:r>
          </a:p>
          <a:p>
            <a:pPr marL="400050" indent="-400050" algn="l"/>
            <a:r>
              <a:rPr lang="es-ES" sz="1600" dirty="0" smtClean="0"/>
              <a:t>cantidad “relevante” de trabajadores afectados por el COVID-19, y la “sustancial reducción en sus </a:t>
            </a:r>
          </a:p>
          <a:p>
            <a:pPr marL="400050" indent="-400050" algn="l"/>
            <a:r>
              <a:rPr lang="es-ES" sz="1600" dirty="0" smtClean="0"/>
              <a:t>ventas”)</a:t>
            </a:r>
          </a:p>
          <a:p>
            <a:pPr algn="l"/>
            <a:endParaRPr lang="es-ES" sz="1800" dirty="0" smtClean="0">
              <a:solidFill>
                <a:srgbClr val="FFCC00"/>
              </a:solidFill>
              <a:effectLst>
                <a:outerShdw blurRad="38100" dist="38100" dir="2700000" algn="tl">
                  <a:srgbClr val="000000">
                    <a:alpha val="43137"/>
                  </a:srgbClr>
                </a:outerShdw>
              </a:effectLst>
            </a:endParaRPr>
          </a:p>
          <a:p>
            <a:pPr algn="l"/>
            <a:r>
              <a:rPr lang="es-ES" sz="1800" dirty="0" smtClean="0">
                <a:solidFill>
                  <a:srgbClr val="00FF00"/>
                </a:solidFill>
                <a:effectLst>
                  <a:outerShdw blurRad="38100" dist="38100" dir="2700000" algn="tl">
                    <a:srgbClr val="000000">
                      <a:alpha val="43137"/>
                    </a:srgbClr>
                  </a:outerShdw>
                </a:effectLst>
              </a:rPr>
              <a:t>b. Dictaminar, con base en criterios técnicos y en las definiciones establecidas conforme el inciso a), respecto de la situación de las distintas actividades económicas y recomendar o desaconsejar su inclusión en los criterios del artículo 3° del decreto 332/2020.</a:t>
            </a:r>
          </a:p>
          <a:p>
            <a:pPr algn="l"/>
            <a:r>
              <a:rPr lang="es-ES" sz="1800" dirty="0" smtClean="0">
                <a:solidFill>
                  <a:srgbClr val="00FFFF"/>
                </a:solidFill>
                <a:effectLst>
                  <a:outerShdw blurRad="38100" dist="38100" dir="2700000" algn="tl">
                    <a:srgbClr val="000000">
                      <a:alpha val="43137"/>
                    </a:srgbClr>
                  </a:outerShdw>
                </a:effectLst>
              </a:rPr>
              <a:t>c. Dictaminar, con base en criterios técnicos y en las definiciones establecidas conforme el inciso a), respecto de los pedidos específicos que requieran un tratamiento singular y recomendar o desaconsejar su inclusión en los criterios del artículo 3 del decreto 332/2020.</a:t>
            </a:r>
          </a:p>
          <a:p>
            <a:pPr algn="l"/>
            <a:r>
              <a:rPr lang="es-ES" sz="1800" dirty="0" smtClean="0">
                <a:solidFill>
                  <a:srgbClr val="00FFFF"/>
                </a:solidFill>
                <a:effectLst>
                  <a:outerShdw blurRad="38100" dist="38100" dir="2700000" algn="tl">
                    <a:srgbClr val="000000">
                      <a:alpha val="43137"/>
                    </a:srgbClr>
                  </a:outerShdw>
                </a:effectLst>
              </a:rPr>
              <a:t>d. Proponer al Jefe de Gabinete de Ministros todas las medidas que considere conducentes a fin de lograr una mayor eficacia en el cumplimiento de los objetivos del decreto 332/2020.</a:t>
            </a:r>
          </a:p>
          <a:p>
            <a:pPr algn="l"/>
            <a:r>
              <a:rPr lang="es-ES" sz="1100" dirty="0" smtClean="0">
                <a:solidFill>
                  <a:srgbClr val="00FFFF"/>
                </a:solidFill>
                <a:effectLst>
                  <a:outerShdw blurRad="38100" dist="38100" dir="2700000" algn="tl">
                    <a:srgbClr val="000000">
                      <a:alpha val="43137"/>
                    </a:srgbClr>
                  </a:outerShdw>
                </a:effectLst>
              </a:rPr>
              <a:t> </a:t>
            </a:r>
          </a:p>
          <a:p>
            <a:pPr algn="l"/>
            <a:endParaRPr lang="es-AR" sz="1800" dirty="0">
              <a:solidFill>
                <a:srgbClr val="00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774620383"/>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PROGRAMA DE EMERGENCIA ATP</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rmAutofit/>
          </a:bodyPr>
          <a:lstStyle/>
          <a:p>
            <a:pPr algn="l"/>
            <a:r>
              <a:rPr lang="es-ES" sz="1800" b="1" dirty="0" smtClean="0">
                <a:solidFill>
                  <a:srgbClr val="FFCC00"/>
                </a:solidFill>
                <a:effectLst>
                  <a:outerShdw blurRad="38100" dist="38100" dir="2700000" algn="tl">
                    <a:srgbClr val="000000">
                      <a:alpha val="43137"/>
                    </a:srgbClr>
                  </a:outerShdw>
                </a:effectLst>
              </a:rPr>
              <a:t>COMITÉ DE EVALUACIÓN Y MONITOREO</a:t>
            </a:r>
          </a:p>
          <a:p>
            <a:pPr algn="l"/>
            <a:r>
              <a:rPr lang="es-ES" sz="1800" b="1" dirty="0" smtClean="0">
                <a:solidFill>
                  <a:srgbClr val="00FFFF"/>
                </a:solidFill>
                <a:effectLst>
                  <a:outerShdw blurRad="38100" dist="38100" dir="2700000" algn="tl">
                    <a:srgbClr val="000000">
                      <a:alpha val="43137"/>
                    </a:srgbClr>
                  </a:outerShdw>
                </a:effectLst>
              </a:rPr>
              <a:t>DECRETO 347/2020 </a:t>
            </a:r>
          </a:p>
          <a:p>
            <a:pPr algn="l"/>
            <a:r>
              <a:rPr lang="es-ES" sz="1800" b="1" dirty="0" smtClean="0">
                <a:solidFill>
                  <a:srgbClr val="00FFFF"/>
                </a:solidFill>
                <a:effectLst>
                  <a:outerShdw blurRad="38100" dist="38100" dir="2700000" algn="tl">
                    <a:srgbClr val="000000">
                      <a:alpha val="43137"/>
                    </a:srgbClr>
                  </a:outerShdw>
                </a:effectLst>
              </a:rPr>
              <a:t>Art. 2 -</a:t>
            </a:r>
            <a:r>
              <a:rPr lang="es-ES" sz="1800" dirty="0" smtClean="0">
                <a:effectLst>
                  <a:outerShdw blurRad="38100" dist="38100" dir="2700000" algn="tl">
                    <a:srgbClr val="000000">
                      <a:alpha val="43137"/>
                    </a:srgbClr>
                  </a:outerShdw>
                </a:effectLst>
              </a:rPr>
              <a:t> </a:t>
            </a:r>
            <a:r>
              <a:rPr lang="es-ES" sz="1800" dirty="0" err="1" smtClean="0">
                <a:solidFill>
                  <a:srgbClr val="FFFF00"/>
                </a:solidFill>
                <a:effectLst>
                  <a:outerShdw blurRad="38100" dist="38100" dir="2700000" algn="tl">
                    <a:srgbClr val="000000">
                      <a:alpha val="43137"/>
                    </a:srgbClr>
                  </a:outerShdw>
                </a:effectLst>
              </a:rPr>
              <a:t>Sustitúyese</a:t>
            </a:r>
            <a:r>
              <a:rPr lang="es-ES" sz="1800" dirty="0" smtClean="0">
                <a:solidFill>
                  <a:srgbClr val="FFFF00"/>
                </a:solidFill>
                <a:effectLst>
                  <a:outerShdw blurRad="38100" dist="38100" dir="2700000" algn="tl">
                    <a:srgbClr val="000000">
                      <a:alpha val="43137"/>
                    </a:srgbClr>
                  </a:outerShdw>
                </a:effectLst>
              </a:rPr>
              <a:t> el artículo 4 del decreto 332/2020 por el siguiente:</a:t>
            </a:r>
          </a:p>
          <a:p>
            <a:pPr algn="l"/>
            <a:r>
              <a:rPr lang="es-ES" sz="1800" dirty="0" smtClean="0">
                <a:effectLst>
                  <a:outerShdw blurRad="38100" dist="38100" dir="2700000" algn="tl">
                    <a:srgbClr val="000000">
                      <a:alpha val="43137"/>
                    </a:srgbClr>
                  </a:outerShdw>
                </a:effectLst>
              </a:rPr>
              <a:t>“Art. 4 - Se encuentran excluidos de los beneficios del presente decreto aquellos sujetos que realizan actividades y servicios declarados esenciales en la emergencia sanitaria y cuyo personal haya sido exceptuado del cumplimiento del “aislamiento social preventivo y obligatorio” conforme las prescripciones del artículo 6 del decreto 297/2020, de la decisión administrativa 429/2020, de la decisión administrativa 450/2020 y sus eventuales ampliaciones.</a:t>
            </a:r>
          </a:p>
          <a:p>
            <a:pPr algn="l"/>
            <a:r>
              <a:rPr lang="es-ES" sz="1800" dirty="0" smtClean="0">
                <a:effectLst>
                  <a:outerShdw blurRad="38100" dist="38100" dir="2700000" algn="tl">
                    <a:srgbClr val="000000">
                      <a:alpha val="43137"/>
                    </a:srgbClr>
                  </a:outerShdw>
                </a:effectLst>
              </a:rPr>
              <a:t>Sin perjuicio de ello, y atendiendo a especiales circunstancias que hubieran provocado alto impacto negativo en el desarrollo de su actividad o servicio, los referidos sujetos podrán presentar la solicitud para ser alcanzados por los beneficios previstos en el presente decreto, y el Jefe de Gabinete de Ministros, previo dictamen del Comité de Evaluación y Monitoreo del Programa de Asistencia de Emergencia al Trabajo y la Producción fundamentado en criterios técnicos, podrá aceptar o negar tales pedidos”.</a:t>
            </a:r>
          </a:p>
          <a:p>
            <a:pPr algn="l"/>
            <a:r>
              <a:rPr lang="es-ES" sz="1100" dirty="0" smtClean="0">
                <a:effectLst>
                  <a:outerShdw blurRad="38100" dist="38100" dir="2700000" algn="tl">
                    <a:srgbClr val="000000">
                      <a:alpha val="43137"/>
                    </a:srgbClr>
                  </a:outerShdw>
                </a:effectLst>
              </a:rPr>
              <a:t> </a:t>
            </a:r>
          </a:p>
          <a:p>
            <a:pPr algn="l"/>
            <a:endParaRPr lang="es-AR" sz="1800" dirty="0">
              <a:solidFill>
                <a:srgbClr val="FF99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7746203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Situación antes de la cuarentena</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rmAutofit/>
          </a:bodyPr>
          <a:lstStyle/>
          <a:p>
            <a:pPr algn="l"/>
            <a:r>
              <a:rPr lang="es-US" sz="1600" b="1" dirty="0" smtClean="0">
                <a:solidFill>
                  <a:srgbClr val="FFCC00"/>
                </a:solidFill>
                <a:effectLst>
                  <a:outerShdw blurRad="38100" dist="38100" dir="2700000" algn="tl">
                    <a:srgbClr val="000000">
                      <a:alpha val="43137"/>
                    </a:srgbClr>
                  </a:outerShdw>
                </a:effectLst>
              </a:rPr>
              <a:t>LICENCIA LABORAL PARA GRUPOS DE RIESGO</a:t>
            </a:r>
            <a:endParaRPr lang="es-ES" sz="1600" b="1" dirty="0" smtClean="0">
              <a:solidFill>
                <a:srgbClr val="FFCC00"/>
              </a:solidFill>
              <a:effectLst>
                <a:outerShdw blurRad="38100" dist="38100" dir="2700000" algn="tl">
                  <a:srgbClr val="000000">
                    <a:alpha val="43137"/>
                  </a:srgbClr>
                </a:outerShdw>
              </a:effectLst>
            </a:endParaRPr>
          </a:p>
          <a:p>
            <a:pPr algn="l"/>
            <a:r>
              <a:rPr lang="es-ES" sz="1600" b="1" dirty="0" smtClean="0">
                <a:solidFill>
                  <a:srgbClr val="00FFFF"/>
                </a:solidFill>
                <a:effectLst>
                  <a:outerShdw blurRad="38100" dist="38100" dir="2700000" algn="tl">
                    <a:srgbClr val="000000">
                      <a:alpha val="43137"/>
                    </a:srgbClr>
                  </a:outerShdw>
                </a:effectLst>
              </a:rPr>
              <a:t>RESOLUCIÓN (MTESS) 207/2020  </a:t>
            </a:r>
            <a:endParaRPr lang="es-ES" sz="1600" b="1" dirty="0" smtClean="0">
              <a:solidFill>
                <a:srgbClr val="FFFF19"/>
              </a:solidFill>
              <a:effectLst>
                <a:outerShdw blurRad="38100" dist="38100" dir="2700000" algn="tl">
                  <a:srgbClr val="000000">
                    <a:alpha val="43137"/>
                  </a:srgbClr>
                </a:outerShdw>
              </a:effectLst>
            </a:endParaRPr>
          </a:p>
          <a:p>
            <a:pPr algn="l"/>
            <a:r>
              <a:rPr lang="es-ES" sz="1600" dirty="0" smtClean="0">
                <a:solidFill>
                  <a:srgbClr val="FFFF00"/>
                </a:solidFill>
                <a:effectLst>
                  <a:outerShdw blurRad="38100" dist="38100" dir="2700000" algn="tl">
                    <a:srgbClr val="000000">
                      <a:alpha val="43137"/>
                    </a:srgbClr>
                  </a:outerShdw>
                </a:effectLst>
              </a:rPr>
              <a:t>a. Trabajadores y trabajadoras mayores de sesenta (60) años de edad, </a:t>
            </a:r>
            <a:r>
              <a:rPr lang="es-ES" sz="1600" b="1" dirty="0" smtClean="0">
                <a:solidFill>
                  <a:srgbClr val="FF9900"/>
                </a:solidFill>
                <a:effectLst>
                  <a:outerShdw blurRad="38100" dist="38100" dir="2700000" algn="tl">
                    <a:srgbClr val="000000">
                      <a:alpha val="43137"/>
                    </a:srgbClr>
                  </a:outerShdw>
                </a:effectLst>
              </a:rPr>
              <a:t>excepto que sean considerados “personal esencial para el adecuado funcionamiento del establecimiento”. </a:t>
            </a:r>
            <a:r>
              <a:rPr lang="es-ES" sz="1600" dirty="0" smtClean="0">
                <a:effectLst>
                  <a:outerShdw blurRad="38100" dist="38100" dir="2700000" algn="tl">
                    <a:srgbClr val="000000">
                      <a:alpha val="43137"/>
                    </a:srgbClr>
                  </a:outerShdw>
                </a:effectLst>
              </a:rPr>
              <a:t>Se considerará “personal esencial” a todos los trabajadores del sector salud.</a:t>
            </a:r>
          </a:p>
          <a:p>
            <a:pPr algn="l"/>
            <a:r>
              <a:rPr lang="es-ES" sz="1600" dirty="0" smtClean="0">
                <a:solidFill>
                  <a:srgbClr val="00FF00"/>
                </a:solidFill>
                <a:effectLst>
                  <a:outerShdw blurRad="38100" dist="38100" dir="2700000" algn="tl">
                    <a:srgbClr val="000000">
                      <a:alpha val="43137"/>
                    </a:srgbClr>
                  </a:outerShdw>
                </a:effectLst>
              </a:rPr>
              <a:t>b. Trabajadoras embarazadas</a:t>
            </a:r>
          </a:p>
          <a:p>
            <a:pPr algn="l"/>
            <a:r>
              <a:rPr lang="es-ES" sz="1600" dirty="0" smtClean="0">
                <a:solidFill>
                  <a:srgbClr val="00FFFF"/>
                </a:solidFill>
                <a:effectLst>
                  <a:outerShdw blurRad="38100" dist="38100" dir="2700000" algn="tl">
                    <a:srgbClr val="000000">
                      <a:alpha val="43137"/>
                    </a:srgbClr>
                  </a:outerShdw>
                </a:effectLst>
              </a:rPr>
              <a:t>c. Trabajadores y trabajadoras incluidos en los grupos de riesgo </a:t>
            </a:r>
            <a:r>
              <a:rPr lang="es-ES" sz="1600" dirty="0" smtClean="0">
                <a:effectLst>
                  <a:outerShdw blurRad="38100" dist="38100" dir="2700000" algn="tl">
                    <a:srgbClr val="000000">
                      <a:alpha val="43137"/>
                    </a:srgbClr>
                  </a:outerShdw>
                </a:effectLst>
              </a:rPr>
              <a:t>que define la autoridad sanitaria nacional.</a:t>
            </a:r>
          </a:p>
          <a:p>
            <a:pPr algn="l"/>
            <a:r>
              <a:rPr lang="es-ES" sz="1600" dirty="0" smtClean="0">
                <a:effectLst>
                  <a:outerShdw blurRad="38100" dist="38100" dir="2700000" algn="tl">
                    <a:srgbClr val="000000">
                      <a:alpha val="43137"/>
                    </a:srgbClr>
                  </a:outerShdw>
                </a:effectLst>
              </a:rPr>
              <a:t>Dichos grupos, de conformidad con la definición vigente al día de la fecha, son:</a:t>
            </a:r>
          </a:p>
          <a:p>
            <a:pPr algn="l"/>
            <a:r>
              <a:rPr lang="es-ES" sz="1600" dirty="0" smtClean="0">
                <a:solidFill>
                  <a:srgbClr val="FFFF00"/>
                </a:solidFill>
                <a:effectLst>
                  <a:outerShdw blurRad="38100" dist="38100" dir="2700000" algn="tl">
                    <a:srgbClr val="000000">
                      <a:alpha val="43137"/>
                    </a:srgbClr>
                  </a:outerShdw>
                </a:effectLst>
              </a:rPr>
              <a:t>1. Enfermedades respiratorias crónica: </a:t>
            </a:r>
            <a:r>
              <a:rPr lang="es-ES" sz="1600" dirty="0" smtClean="0">
                <a:effectLst>
                  <a:outerShdw blurRad="38100" dist="38100" dir="2700000" algn="tl">
                    <a:srgbClr val="000000">
                      <a:alpha val="43137"/>
                    </a:srgbClr>
                  </a:outerShdw>
                </a:effectLst>
              </a:rPr>
              <a:t>enfermedad pulmonar obstructiva crónica [EPOC], enfisema congénito, displasia broncopulmonar, bronquiectasias, fibrosis quística y asma moderado o severo.</a:t>
            </a:r>
          </a:p>
          <a:p>
            <a:pPr algn="l"/>
            <a:r>
              <a:rPr lang="es-ES" sz="1600" dirty="0" smtClean="0">
                <a:solidFill>
                  <a:srgbClr val="FFFF00"/>
                </a:solidFill>
                <a:effectLst>
                  <a:outerShdw blurRad="38100" dist="38100" dir="2700000" algn="tl">
                    <a:srgbClr val="000000">
                      <a:alpha val="43137"/>
                    </a:srgbClr>
                  </a:outerShdw>
                </a:effectLst>
              </a:rPr>
              <a:t>2. Enfermedades cardíacas: </a:t>
            </a:r>
            <a:r>
              <a:rPr lang="es-ES" sz="1600" dirty="0" smtClean="0">
                <a:effectLst>
                  <a:outerShdw blurRad="38100" dist="38100" dir="2700000" algn="tl">
                    <a:srgbClr val="000000">
                      <a:alpha val="43137"/>
                    </a:srgbClr>
                  </a:outerShdw>
                </a:effectLst>
              </a:rPr>
              <a:t>Insuficiencia cardíaca, enfermedad coronaria, </a:t>
            </a:r>
            <a:r>
              <a:rPr lang="es-ES" sz="1600" dirty="0" err="1" smtClean="0">
                <a:effectLst>
                  <a:outerShdw blurRad="38100" dist="38100" dir="2700000" algn="tl">
                    <a:srgbClr val="000000">
                      <a:alpha val="43137"/>
                    </a:srgbClr>
                  </a:outerShdw>
                </a:effectLst>
              </a:rPr>
              <a:t>valvulopatías</a:t>
            </a:r>
            <a:r>
              <a:rPr lang="es-ES" sz="1600" dirty="0" smtClean="0">
                <a:effectLst>
                  <a:outerShdw blurRad="38100" dist="38100" dir="2700000" algn="tl">
                    <a:srgbClr val="000000">
                      <a:alpha val="43137"/>
                    </a:srgbClr>
                  </a:outerShdw>
                </a:effectLst>
              </a:rPr>
              <a:t> y cardiopatías congénitas.</a:t>
            </a:r>
          </a:p>
          <a:p>
            <a:pPr algn="l"/>
            <a:r>
              <a:rPr lang="es-ES" sz="1600" dirty="0" smtClean="0">
                <a:solidFill>
                  <a:srgbClr val="FFFF00"/>
                </a:solidFill>
                <a:effectLst>
                  <a:outerShdw blurRad="38100" dist="38100" dir="2700000" algn="tl">
                    <a:srgbClr val="000000">
                      <a:alpha val="43137"/>
                    </a:srgbClr>
                  </a:outerShdw>
                </a:effectLst>
              </a:rPr>
              <a:t>3. Inmunodeficiencias.</a:t>
            </a:r>
          </a:p>
          <a:p>
            <a:pPr algn="l"/>
            <a:r>
              <a:rPr lang="es-ES" sz="1600" dirty="0" smtClean="0">
                <a:solidFill>
                  <a:srgbClr val="FFFF00"/>
                </a:solidFill>
                <a:effectLst>
                  <a:outerShdw blurRad="38100" dist="38100" dir="2700000" algn="tl">
                    <a:srgbClr val="000000">
                      <a:alpha val="43137"/>
                    </a:srgbClr>
                  </a:outerShdw>
                </a:effectLst>
              </a:rPr>
              <a:t>4. Diabéticos, </a:t>
            </a:r>
            <a:r>
              <a:rPr lang="es-ES" sz="1600" dirty="0" smtClean="0">
                <a:effectLst>
                  <a:outerShdw blurRad="38100" dist="38100" dir="2700000" algn="tl">
                    <a:srgbClr val="000000">
                      <a:alpha val="43137"/>
                    </a:srgbClr>
                  </a:outerShdw>
                </a:effectLst>
              </a:rPr>
              <a:t>personas con insuficiencia renal crónica en diálisis o con expectativas de ingresar a diálisis en los siguientes seis meses.</a:t>
            </a:r>
          </a:p>
          <a:p>
            <a:pPr algn="l"/>
            <a:r>
              <a:rPr lang="es-ES" sz="1600" dirty="0" smtClean="0">
                <a:effectLst>
                  <a:outerShdw blurRad="38100" dist="38100" dir="2700000" algn="tl">
                    <a:srgbClr val="000000">
                      <a:alpha val="43137"/>
                    </a:srgbClr>
                  </a:outerShdw>
                </a:effectLst>
              </a:rPr>
              <a:t>No podrá declararse personal esencial a los trabajadores comprendidos en los incisos b) y c).</a:t>
            </a:r>
          </a:p>
          <a:p>
            <a:pPr algn="l"/>
            <a:endParaRPr lang="es-AR" sz="1800" dirty="0">
              <a:solidFill>
                <a:srgbClr val="FF99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774620383"/>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PROGRAMA DE EMERGENCIA ATP</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rmAutofit/>
          </a:bodyPr>
          <a:lstStyle/>
          <a:p>
            <a:pPr algn="l"/>
            <a:r>
              <a:rPr lang="es-ES" sz="1800" b="1" dirty="0" smtClean="0">
                <a:solidFill>
                  <a:srgbClr val="FFCC00"/>
                </a:solidFill>
                <a:effectLst>
                  <a:outerShdw blurRad="38100" dist="38100" dir="2700000" algn="tl">
                    <a:srgbClr val="000000">
                      <a:alpha val="43137"/>
                    </a:srgbClr>
                  </a:outerShdw>
                </a:effectLst>
              </a:rPr>
              <a:t>COMITÉ DE EVALUACIÓN Y MONITOREO</a:t>
            </a:r>
          </a:p>
          <a:p>
            <a:pPr algn="l"/>
            <a:r>
              <a:rPr lang="es-ES" sz="1800" b="1" dirty="0" smtClean="0">
                <a:solidFill>
                  <a:srgbClr val="00FFFF"/>
                </a:solidFill>
                <a:effectLst>
                  <a:outerShdw blurRad="38100" dist="38100" dir="2700000" algn="tl">
                    <a:srgbClr val="000000">
                      <a:alpha val="43137"/>
                    </a:srgbClr>
                  </a:outerShdw>
                </a:effectLst>
              </a:rPr>
              <a:t>DECRETO 347/2020 </a:t>
            </a:r>
          </a:p>
          <a:p>
            <a:pPr algn="l"/>
            <a:r>
              <a:rPr lang="es-ES" sz="1800" b="1" dirty="0" smtClean="0">
                <a:solidFill>
                  <a:srgbClr val="00FFFF"/>
                </a:solidFill>
                <a:effectLst>
                  <a:outerShdw blurRad="38100" dist="38100" dir="2700000" algn="tl">
                    <a:srgbClr val="000000">
                      <a:alpha val="43137"/>
                    </a:srgbClr>
                  </a:outerShdw>
                </a:effectLst>
              </a:rPr>
              <a:t>Art. 3 -</a:t>
            </a:r>
            <a:r>
              <a:rPr lang="es-ES" sz="1800" dirty="0" smtClean="0">
                <a:effectLst>
                  <a:outerShdw blurRad="38100" dist="38100" dir="2700000" algn="tl">
                    <a:srgbClr val="000000">
                      <a:alpha val="43137"/>
                    </a:srgbClr>
                  </a:outerShdw>
                </a:effectLst>
              </a:rPr>
              <a:t> </a:t>
            </a:r>
            <a:r>
              <a:rPr lang="es-ES" sz="1800" dirty="0" err="1" smtClean="0">
                <a:solidFill>
                  <a:srgbClr val="FFFF00"/>
                </a:solidFill>
                <a:effectLst>
                  <a:outerShdw blurRad="38100" dist="38100" dir="2700000" algn="tl">
                    <a:srgbClr val="000000">
                      <a:alpha val="43137"/>
                    </a:srgbClr>
                  </a:outerShdw>
                </a:effectLst>
              </a:rPr>
              <a:t>Sustitúyese</a:t>
            </a:r>
            <a:r>
              <a:rPr lang="es-ES" sz="1800" dirty="0" smtClean="0">
                <a:solidFill>
                  <a:srgbClr val="FFFF00"/>
                </a:solidFill>
                <a:effectLst>
                  <a:outerShdw blurRad="38100" dist="38100" dir="2700000" algn="tl">
                    <a:srgbClr val="000000">
                      <a:alpha val="43137"/>
                    </a:srgbClr>
                  </a:outerShdw>
                </a:effectLst>
              </a:rPr>
              <a:t> el </a:t>
            </a:r>
            <a:r>
              <a:rPr lang="es-ES" sz="1800" u="sng" dirty="0" smtClean="0">
                <a:solidFill>
                  <a:srgbClr val="FFFF00"/>
                </a:solidFill>
                <a:effectLst>
                  <a:outerShdw blurRad="38100" dist="38100" dir="2700000" algn="tl">
                    <a:srgbClr val="000000">
                      <a:alpha val="43137"/>
                    </a:srgbClr>
                  </a:outerShdw>
                </a:effectLst>
              </a:rPr>
              <a:t>artículo 5 del decreto 332/2020</a:t>
            </a:r>
            <a:r>
              <a:rPr lang="es-ES" sz="1800" dirty="0" smtClean="0">
                <a:solidFill>
                  <a:srgbClr val="FFFF00"/>
                </a:solidFill>
                <a:effectLst>
                  <a:outerShdw blurRad="38100" dist="38100" dir="2700000" algn="tl">
                    <a:srgbClr val="000000">
                      <a:alpha val="43137"/>
                    </a:srgbClr>
                  </a:outerShdw>
                </a:effectLst>
              </a:rPr>
              <a:t> por el siguiente:</a:t>
            </a:r>
          </a:p>
          <a:p>
            <a:pPr algn="l"/>
            <a:r>
              <a:rPr lang="es-ES" sz="1800" dirty="0" smtClean="0">
                <a:effectLst>
                  <a:outerShdw blurRad="38100" dist="38100" dir="2700000" algn="tl">
                    <a:srgbClr val="000000">
                      <a:alpha val="43137"/>
                    </a:srgbClr>
                  </a:outerShdw>
                </a:effectLst>
              </a:rPr>
              <a:t>“Art. 5 - El Jefe de Gabinete de Ministros decidirá respecto de la procedencia y alcance de los pedidos que se realicen para acogerse a los beneficios contemplados en el presente decreto, previo dictamen fundamentado con base en criterios técnicos del Comité de Evaluación y Monitoreo del Programa de Asistencia de Emergencia al Trabajo y la Producción”.</a:t>
            </a:r>
          </a:p>
          <a:p>
            <a:pPr algn="l"/>
            <a:endParaRPr lang="es-ES" sz="1800" dirty="0" smtClean="0">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Art. 4 -</a:t>
            </a:r>
            <a:r>
              <a:rPr lang="es-ES" sz="1800" dirty="0" smtClean="0">
                <a:solidFill>
                  <a:srgbClr val="00FFFF"/>
                </a:solidFill>
                <a:effectLst>
                  <a:outerShdw blurRad="38100" dist="38100" dir="2700000" algn="tl">
                    <a:srgbClr val="000000">
                      <a:alpha val="43137"/>
                    </a:srgbClr>
                  </a:outerShdw>
                </a:effectLst>
              </a:rPr>
              <a:t> </a:t>
            </a:r>
            <a:r>
              <a:rPr lang="es-ES" sz="1800" dirty="0" smtClean="0">
                <a:effectLst>
                  <a:outerShdw blurRad="38100" dist="38100" dir="2700000" algn="tl">
                    <a:srgbClr val="000000">
                      <a:alpha val="43137"/>
                    </a:srgbClr>
                  </a:outerShdw>
                </a:effectLst>
              </a:rPr>
              <a:t>La presente medida entrará en vigencia el día de su publicación en el Boletín Oficial.</a:t>
            </a:r>
          </a:p>
          <a:p>
            <a:pPr algn="l"/>
            <a:endParaRPr lang="es-ES" sz="1800" b="1" dirty="0" smtClean="0">
              <a:effectLst>
                <a:outerShdw blurRad="38100" dist="38100" dir="2700000" algn="tl">
                  <a:srgbClr val="000000">
                    <a:alpha val="43137"/>
                  </a:srgbClr>
                </a:outerShdw>
              </a:effectLst>
            </a:endParaRPr>
          </a:p>
          <a:p>
            <a:pPr algn="l"/>
            <a:r>
              <a:rPr lang="es-ES" sz="1800" b="1" dirty="0" smtClean="0">
                <a:solidFill>
                  <a:srgbClr val="FFFF00"/>
                </a:solidFill>
                <a:effectLst>
                  <a:outerShdw blurRad="38100" dist="38100" dir="2700000" algn="tl">
                    <a:srgbClr val="000000">
                      <a:alpha val="43137"/>
                    </a:srgbClr>
                  </a:outerShdw>
                </a:effectLst>
              </a:rPr>
              <a:t>Aplicación: desde el 6/4/2020</a:t>
            </a:r>
          </a:p>
          <a:p>
            <a:pPr algn="l"/>
            <a:r>
              <a:rPr lang="es-ES" sz="1800" dirty="0" smtClean="0">
                <a:effectLst>
                  <a:outerShdw blurRad="38100" dist="38100" dir="2700000" algn="tl">
                    <a:srgbClr val="000000">
                      <a:alpha val="43137"/>
                    </a:srgbClr>
                  </a:outerShdw>
                </a:effectLst>
              </a:rPr>
              <a:t> </a:t>
            </a:r>
          </a:p>
          <a:p>
            <a:pPr algn="l"/>
            <a:endParaRPr lang="es-AR" sz="1800" dirty="0">
              <a:solidFill>
                <a:srgbClr val="FF99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774620383"/>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9" name="Rectangle 3"/>
          <p:cNvSpPr>
            <a:spLocks noGrp="1" noChangeArrowheads="1"/>
          </p:cNvSpPr>
          <p:nvPr>
            <p:ph type="subTitle" idx="1"/>
          </p:nvPr>
        </p:nvSpPr>
        <p:spPr>
          <a:xfrm>
            <a:off x="685800" y="381000"/>
            <a:ext cx="7772400" cy="5867400"/>
          </a:xfrm>
        </p:spPr>
        <p:txBody>
          <a:bodyPr/>
          <a:lstStyle/>
          <a:p>
            <a:pPr eaLnBrk="1" hangingPunct="1">
              <a:defRPr/>
            </a:pPr>
            <a:endParaRPr lang="es-AR" b="1" dirty="0" smtClean="0">
              <a:solidFill>
                <a:srgbClr val="00FF00"/>
              </a:solidFill>
              <a:effectLst>
                <a:outerShdw blurRad="38100" dist="38100" dir="2700000" algn="tl">
                  <a:srgbClr val="000000">
                    <a:alpha val="43137"/>
                  </a:srgbClr>
                </a:outerShdw>
              </a:effectLst>
              <a:latin typeface="Papyrus" pitchFamily="66" charset="0"/>
            </a:endParaRPr>
          </a:p>
          <a:p>
            <a:pPr eaLnBrk="1" hangingPunct="1">
              <a:defRPr/>
            </a:pPr>
            <a:endParaRPr lang="es-AR" b="1" dirty="0" smtClean="0">
              <a:solidFill>
                <a:srgbClr val="00FF00"/>
              </a:solidFill>
              <a:effectLst>
                <a:outerShdw blurRad="38100" dist="38100" dir="2700000" algn="tl">
                  <a:srgbClr val="000000">
                    <a:alpha val="43137"/>
                  </a:srgbClr>
                </a:outerShdw>
              </a:effectLst>
              <a:latin typeface="Papyrus" pitchFamily="66" charset="0"/>
            </a:endParaRPr>
          </a:p>
          <a:p>
            <a:pPr eaLnBrk="1" hangingPunct="1">
              <a:defRPr/>
            </a:pPr>
            <a:endParaRPr lang="es-AR" b="1" dirty="0" smtClean="0">
              <a:solidFill>
                <a:srgbClr val="00FF00"/>
              </a:solidFill>
              <a:effectLst>
                <a:outerShdw blurRad="38100" dist="38100" dir="2700000" algn="tl">
                  <a:srgbClr val="000000">
                    <a:alpha val="43137"/>
                  </a:srgbClr>
                </a:outerShdw>
              </a:effectLst>
              <a:latin typeface="Papyrus" pitchFamily="66" charset="0"/>
            </a:endParaRPr>
          </a:p>
          <a:p>
            <a:pPr eaLnBrk="1" hangingPunct="1">
              <a:defRPr/>
            </a:pPr>
            <a:endParaRPr lang="es-AR" sz="3600" b="1" dirty="0" smtClean="0">
              <a:solidFill>
                <a:srgbClr val="FF9900"/>
              </a:solidFill>
              <a:effectLst>
                <a:outerShdw blurRad="38100" dist="38100" dir="2700000" algn="tl">
                  <a:srgbClr val="000000">
                    <a:alpha val="43137"/>
                  </a:srgbClr>
                </a:outerShdw>
              </a:effectLst>
              <a:latin typeface="Papyrus" pitchFamily="66" charset="0"/>
            </a:endParaRPr>
          </a:p>
          <a:p>
            <a:pPr eaLnBrk="1" hangingPunct="1">
              <a:defRPr/>
            </a:pPr>
            <a:r>
              <a:rPr lang="es-AR" sz="3600" b="1" dirty="0" smtClean="0">
                <a:solidFill>
                  <a:srgbClr val="00FFFF"/>
                </a:solidFill>
                <a:effectLst>
                  <a:outerShdw blurRad="38100" dist="38100" dir="2700000" algn="tl">
                    <a:srgbClr val="000000">
                      <a:alpha val="43137"/>
                    </a:srgbClr>
                  </a:outerShdw>
                </a:effectLst>
                <a:latin typeface="Papyrus" pitchFamily="66" charset="0"/>
              </a:rPr>
              <a:t>Certificado único de circulación</a:t>
            </a:r>
          </a:p>
          <a:p>
            <a:pPr eaLnBrk="1" hangingPunct="1">
              <a:defRPr/>
            </a:pPr>
            <a:endParaRPr lang="es-AR" sz="3600" b="1" dirty="0" smtClean="0">
              <a:solidFill>
                <a:srgbClr val="FF9900"/>
              </a:solidFill>
              <a:effectLst>
                <a:outerShdw blurRad="38100" dist="38100" dir="2700000" algn="tl">
                  <a:srgbClr val="000000">
                    <a:alpha val="43137"/>
                  </a:srgbClr>
                </a:outerShdw>
              </a:effectLst>
              <a:latin typeface="Papyrus" pitchFamily="66" charset="0"/>
            </a:endParaRPr>
          </a:p>
          <a:p>
            <a:pPr eaLnBrk="1" hangingPunct="1">
              <a:defRPr/>
            </a:pPr>
            <a:r>
              <a:rPr lang="es-AR" sz="3600" b="1" dirty="0" smtClean="0">
                <a:solidFill>
                  <a:srgbClr val="00FF00"/>
                </a:solidFill>
                <a:effectLst>
                  <a:outerShdw blurRad="38100" dist="38100" dir="2700000" algn="tl">
                    <a:srgbClr val="000000">
                      <a:alpha val="43137"/>
                    </a:srgbClr>
                  </a:outerShdw>
                </a:effectLst>
                <a:latin typeface="Papyrus" pitchFamily="66" charset="0"/>
              </a:rPr>
              <a:t>Alcances</a:t>
            </a:r>
          </a:p>
        </p:txBody>
      </p:sp>
    </p:spTree>
    <p:extLst>
      <p:ext uri="{BB962C8B-B14F-4D97-AF65-F5344CB8AC3E}">
        <p14:creationId xmlns:p14="http://schemas.microsoft.com/office/powerpoint/2010/main" xmlns="" val="1532224951"/>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714348" y="285728"/>
            <a:ext cx="7772400" cy="566758"/>
          </a:xfrm>
        </p:spPr>
        <p:txBody>
          <a:bodyPr/>
          <a:lstStyle/>
          <a:p>
            <a:r>
              <a:rPr lang="es-MX" sz="2800" dirty="0" smtClean="0">
                <a:solidFill>
                  <a:srgbClr val="00FFFF"/>
                </a:solidFill>
              </a:rPr>
              <a:t>Circulación de personas</a:t>
            </a:r>
            <a:endParaRPr lang="en-US" sz="3200" b="1" dirty="0"/>
          </a:p>
        </p:txBody>
      </p:sp>
      <p:sp>
        <p:nvSpPr>
          <p:cNvPr id="118787" name="Rectangle 3"/>
          <p:cNvSpPr>
            <a:spLocks noGrp="1" noChangeArrowheads="1"/>
          </p:cNvSpPr>
          <p:nvPr>
            <p:ph type="subTitle" idx="1"/>
          </p:nvPr>
        </p:nvSpPr>
        <p:spPr>
          <a:xfrm>
            <a:off x="304800" y="857232"/>
            <a:ext cx="8472972" cy="5786478"/>
          </a:xfrm>
        </p:spPr>
        <p:txBody>
          <a:bodyPr>
            <a:normAutofit/>
          </a:bodyPr>
          <a:lstStyle/>
          <a:p>
            <a:pPr algn="l"/>
            <a:r>
              <a:rPr lang="es-ES" sz="1800" b="1" dirty="0" smtClean="0">
                <a:solidFill>
                  <a:srgbClr val="FFCC00"/>
                </a:solidFill>
                <a:effectLst>
                  <a:outerShdw blurRad="38100" dist="38100" dir="2700000" algn="tl">
                    <a:srgbClr val="000000">
                      <a:alpha val="43137"/>
                    </a:srgbClr>
                  </a:outerShdw>
                </a:effectLst>
              </a:rPr>
              <a:t>CERTIFICADO UNICO DE CIRCULACIÓN</a:t>
            </a:r>
          </a:p>
          <a:p>
            <a:pPr algn="l"/>
            <a:r>
              <a:rPr lang="es-ES" sz="1800" b="1" dirty="0" smtClean="0">
                <a:solidFill>
                  <a:srgbClr val="00FFFF"/>
                </a:solidFill>
                <a:effectLst>
                  <a:outerShdw blurRad="38100" dist="38100" dir="2700000" algn="tl">
                    <a:srgbClr val="000000">
                      <a:alpha val="43137"/>
                    </a:srgbClr>
                  </a:outerShdw>
                </a:effectLst>
              </a:rPr>
              <a:t>R (MI) 48/2020 </a:t>
            </a:r>
          </a:p>
          <a:p>
            <a:pPr algn="l"/>
            <a:endParaRPr lang="es-ES" sz="1800" b="1" dirty="0" smtClean="0">
              <a:solidFill>
                <a:srgbClr val="00FFFF"/>
              </a:solidFill>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Art. 1 -</a:t>
            </a:r>
            <a:r>
              <a:rPr lang="es-ES" sz="1800" dirty="0" smtClean="0">
                <a:solidFill>
                  <a:srgbClr val="00FFFF"/>
                </a:solidFill>
                <a:effectLst>
                  <a:outerShdw blurRad="38100" dist="38100" dir="2700000" algn="tl">
                    <a:srgbClr val="000000">
                      <a:alpha val="43137"/>
                    </a:srgbClr>
                  </a:outerShdw>
                </a:effectLst>
              </a:rPr>
              <a:t> </a:t>
            </a:r>
            <a:r>
              <a:rPr lang="es-ES" sz="1800" dirty="0" err="1" smtClean="0">
                <a:effectLst>
                  <a:outerShdw blurRad="38100" dist="38100" dir="2700000" algn="tl">
                    <a:srgbClr val="000000">
                      <a:alpha val="43137"/>
                    </a:srgbClr>
                  </a:outerShdw>
                </a:effectLst>
              </a:rPr>
              <a:t>Impleméntase</a:t>
            </a:r>
            <a:r>
              <a:rPr lang="es-ES" sz="1800" dirty="0" smtClean="0">
                <a:effectLst>
                  <a:outerShdw blurRad="38100" dist="38100" dir="2700000" algn="tl">
                    <a:srgbClr val="000000">
                      <a:alpha val="43137"/>
                    </a:srgbClr>
                  </a:outerShdw>
                </a:effectLst>
              </a:rPr>
              <a:t> </a:t>
            </a:r>
            <a:r>
              <a:rPr lang="es-ES" sz="1800" dirty="0" smtClean="0">
                <a:solidFill>
                  <a:srgbClr val="FFFF00"/>
                </a:solidFill>
                <a:effectLst>
                  <a:outerShdw blurRad="38100" dist="38100" dir="2700000" algn="tl">
                    <a:srgbClr val="000000">
                      <a:alpha val="43137"/>
                    </a:srgbClr>
                  </a:outerShdw>
                </a:effectLst>
              </a:rPr>
              <a:t>el “Certificado Único Habilitante para Circulación - Emergencia COVID-19” para toda persona que encuadre en los supuestos previstos en el artículo 6 del decreto 297/20 </a:t>
            </a:r>
            <a:r>
              <a:rPr lang="es-ES" sz="1800" dirty="0" smtClean="0">
                <a:effectLst>
                  <a:outerShdw blurRad="38100" dist="38100" dir="2700000" algn="tl">
                    <a:srgbClr val="000000">
                      <a:alpha val="43137"/>
                    </a:srgbClr>
                  </a:outerShdw>
                </a:effectLst>
              </a:rPr>
              <a:t>y en los artículos 1 y 2 de la decisión administrativa 429/2020, así como en aquellas excepciones al “aislamiento social, preventivo y obligatorio” que en el futuro se establezcan.</a:t>
            </a:r>
          </a:p>
          <a:p>
            <a:pPr algn="l"/>
            <a:endParaRPr lang="es-ES" sz="1800" dirty="0" smtClean="0">
              <a:effectLst>
                <a:outerShdw blurRad="38100" dist="38100" dir="2700000" algn="tl">
                  <a:srgbClr val="000000">
                    <a:alpha val="43137"/>
                  </a:srgbClr>
                </a:outerShdw>
              </a:effectLst>
            </a:endParaRPr>
          </a:p>
          <a:p>
            <a:pPr algn="l"/>
            <a:r>
              <a:rPr lang="es-ES" sz="1800" dirty="0" smtClean="0">
                <a:effectLst>
                  <a:outerShdw blurRad="38100" dist="38100" dir="2700000" algn="tl">
                    <a:srgbClr val="000000">
                      <a:alpha val="43137"/>
                    </a:srgbClr>
                  </a:outerShdw>
                </a:effectLst>
              </a:rPr>
              <a:t>El “Certificado Único Habilitante para Circulación - Emergencia COVID-19” será personal e intransferible y deberá tramitarse a través de la plataforma “Trámites a Distancia” (TAD), ingresando a https://tramitesadistancia.gob.ar/, a efectos de su presentación a requerimiento de la autoridad competente al momento de circular por la vía pública, junto con el Documento Nacional de Identidad.</a:t>
            </a:r>
          </a:p>
          <a:p>
            <a:pPr algn="l"/>
            <a:endParaRPr lang="es-ES" sz="1050" dirty="0"/>
          </a:p>
        </p:txBody>
      </p:sp>
    </p:spTree>
    <p:extLst>
      <p:ext uri="{BB962C8B-B14F-4D97-AF65-F5344CB8AC3E}">
        <p14:creationId xmlns:p14="http://schemas.microsoft.com/office/powerpoint/2010/main" xmlns="" val="3774620383"/>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714348" y="285728"/>
            <a:ext cx="7772400" cy="566758"/>
          </a:xfrm>
        </p:spPr>
        <p:txBody>
          <a:bodyPr/>
          <a:lstStyle/>
          <a:p>
            <a:r>
              <a:rPr lang="es-MX" sz="2800" dirty="0" smtClean="0">
                <a:solidFill>
                  <a:srgbClr val="00FFFF"/>
                </a:solidFill>
              </a:rPr>
              <a:t>Situaciones laborales</a:t>
            </a:r>
            <a:endParaRPr lang="en-US" sz="3200" b="1" dirty="0"/>
          </a:p>
        </p:txBody>
      </p:sp>
      <p:sp>
        <p:nvSpPr>
          <p:cNvPr id="118787" name="Rectangle 3"/>
          <p:cNvSpPr>
            <a:spLocks noGrp="1" noChangeArrowheads="1"/>
          </p:cNvSpPr>
          <p:nvPr>
            <p:ph type="subTitle" idx="1"/>
          </p:nvPr>
        </p:nvSpPr>
        <p:spPr>
          <a:xfrm>
            <a:off x="304800" y="857232"/>
            <a:ext cx="8472972" cy="5786478"/>
          </a:xfrm>
        </p:spPr>
        <p:txBody>
          <a:bodyPr>
            <a:normAutofit/>
          </a:bodyPr>
          <a:lstStyle/>
          <a:p>
            <a:pPr algn="l"/>
            <a:r>
              <a:rPr lang="es-ES" sz="1800" b="1" dirty="0" smtClean="0">
                <a:solidFill>
                  <a:srgbClr val="FFCC00"/>
                </a:solidFill>
                <a:effectLst>
                  <a:outerShdw blurRad="38100" dist="38100" dir="2700000" algn="tl">
                    <a:srgbClr val="000000">
                      <a:alpha val="43137"/>
                    </a:srgbClr>
                  </a:outerShdw>
                </a:effectLst>
              </a:rPr>
              <a:t>CERTIFICADO UNICO DE CIRCULACIÓN</a:t>
            </a:r>
          </a:p>
          <a:p>
            <a:pPr algn="l"/>
            <a:r>
              <a:rPr lang="es-ES" sz="1800" b="1" dirty="0" smtClean="0">
                <a:solidFill>
                  <a:srgbClr val="00FFFF"/>
                </a:solidFill>
                <a:effectLst>
                  <a:outerShdw blurRad="38100" dist="38100" dir="2700000" algn="tl">
                    <a:srgbClr val="000000">
                      <a:alpha val="43137"/>
                    </a:srgbClr>
                  </a:outerShdw>
                </a:effectLst>
              </a:rPr>
              <a:t>R (MI) 48/2020 </a:t>
            </a:r>
          </a:p>
          <a:p>
            <a:pPr algn="l"/>
            <a:endParaRPr lang="es-ES" sz="1800" b="1" dirty="0" smtClean="0">
              <a:solidFill>
                <a:srgbClr val="00FFFF"/>
              </a:solidFill>
              <a:effectLst>
                <a:outerShdw blurRad="38100" dist="38100" dir="2700000" algn="tl">
                  <a:srgbClr val="000000">
                    <a:alpha val="43137"/>
                  </a:srgbClr>
                </a:outerShdw>
              </a:effectLst>
            </a:endParaRPr>
          </a:p>
          <a:p>
            <a:pPr algn="l"/>
            <a:r>
              <a:rPr lang="es-US" sz="1800" b="1" dirty="0" smtClean="0">
                <a:solidFill>
                  <a:srgbClr val="FFCC00"/>
                </a:solidFill>
                <a:effectLst>
                  <a:outerShdw blurRad="38100" dist="38100" dir="2700000" algn="tl">
                    <a:srgbClr val="000000">
                      <a:alpha val="43137"/>
                    </a:srgbClr>
                  </a:outerShdw>
                </a:effectLst>
              </a:rPr>
              <a:t>EXCEPCIONES</a:t>
            </a:r>
            <a:endParaRPr lang="es-ES" sz="1800" dirty="0" smtClean="0">
              <a:solidFill>
                <a:srgbClr val="FFCC00"/>
              </a:solidFill>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Art. 2 -</a:t>
            </a:r>
            <a:r>
              <a:rPr lang="es-ES" sz="1800" dirty="0" smtClean="0">
                <a:effectLst>
                  <a:outerShdw blurRad="38100" dist="38100" dir="2700000" algn="tl">
                    <a:srgbClr val="000000">
                      <a:alpha val="43137"/>
                    </a:srgbClr>
                  </a:outerShdw>
                </a:effectLst>
              </a:rPr>
              <a:t> </a:t>
            </a:r>
            <a:r>
              <a:rPr lang="es-ES" sz="1800" dirty="0" err="1" smtClean="0">
                <a:effectLst>
                  <a:outerShdw blurRad="38100" dist="38100" dir="2700000" algn="tl">
                    <a:srgbClr val="000000">
                      <a:alpha val="43137"/>
                    </a:srgbClr>
                  </a:outerShdw>
                </a:effectLst>
              </a:rPr>
              <a:t>Exceptúase</a:t>
            </a:r>
            <a:r>
              <a:rPr lang="es-ES" sz="1800" dirty="0" smtClean="0">
                <a:effectLst>
                  <a:outerShdw blurRad="38100" dist="38100" dir="2700000" algn="tl">
                    <a:srgbClr val="000000">
                      <a:alpha val="43137"/>
                    </a:srgbClr>
                  </a:outerShdw>
                </a:effectLst>
              </a:rPr>
              <a:t> de la obligación de tramitar y portar el “Certificado Único Habilitante para Circulación - Emergencia COVID-19” </a:t>
            </a:r>
            <a:r>
              <a:rPr lang="es-ES" sz="1800" dirty="0" smtClean="0">
                <a:solidFill>
                  <a:srgbClr val="00FFFF"/>
                </a:solidFill>
                <a:effectLst>
                  <a:outerShdw blurRad="38100" dist="38100" dir="2700000" algn="tl">
                    <a:srgbClr val="000000">
                      <a:alpha val="43137"/>
                    </a:srgbClr>
                  </a:outerShdw>
                </a:effectLst>
              </a:rPr>
              <a:t>a aquellas personas que deban desplazarse por supuestos de fuerza mayor, de acuerdo a lo establecido por el artículo 6, inciso 6, del decreto 297/2020.</a:t>
            </a:r>
            <a:r>
              <a:rPr lang="es-ES" sz="1800" dirty="0" smtClean="0">
                <a:solidFill>
                  <a:srgbClr val="FFFF00"/>
                </a:solidFill>
                <a:effectLst>
                  <a:outerShdw blurRad="38100" dist="38100" dir="2700000" algn="tl">
                    <a:srgbClr val="000000">
                      <a:alpha val="43137"/>
                    </a:srgbClr>
                  </a:outerShdw>
                </a:effectLst>
              </a:rPr>
              <a:t> </a:t>
            </a:r>
            <a:r>
              <a:rPr lang="es-ES" sz="1800" dirty="0" smtClean="0">
                <a:effectLst>
                  <a:outerShdw blurRad="38100" dist="38100" dir="2700000" algn="tl">
                    <a:srgbClr val="000000">
                      <a:alpha val="43137"/>
                    </a:srgbClr>
                  </a:outerShdw>
                </a:effectLst>
              </a:rPr>
              <a:t>En estos casos, deberá acreditarse la excepción al “aislamiento social, preventivo y obligatorio” mediante documentación fehaciente que dé cuenta del suceso acaecido.</a:t>
            </a:r>
          </a:p>
          <a:p>
            <a:pPr algn="l"/>
            <a:endParaRPr lang="es-ES" sz="1800" dirty="0" smtClean="0">
              <a:effectLst>
                <a:outerShdw blurRad="38100" dist="38100" dir="2700000" algn="tl">
                  <a:srgbClr val="000000">
                    <a:alpha val="43137"/>
                  </a:srgbClr>
                </a:outerShdw>
              </a:effectLst>
            </a:endParaRPr>
          </a:p>
          <a:p>
            <a:pPr algn="l"/>
            <a:r>
              <a:rPr lang="es-ES" sz="1800" b="1" dirty="0" smtClean="0">
                <a:solidFill>
                  <a:srgbClr val="FFFF00"/>
                </a:solidFill>
              </a:rPr>
              <a:t>Aplicación: desde el 29/3/2020</a:t>
            </a:r>
          </a:p>
          <a:p>
            <a:pPr algn="l"/>
            <a:endParaRPr lang="es-ES" sz="1800" b="1" dirty="0" smtClean="0">
              <a:solidFill>
                <a:srgbClr val="FFFF00"/>
              </a:solidFill>
              <a:effectLst>
                <a:outerShdw blurRad="38100" dist="38100" dir="2700000" algn="tl">
                  <a:srgbClr val="000000">
                    <a:alpha val="43137"/>
                  </a:srgbClr>
                </a:outerShdw>
              </a:effectLst>
            </a:endParaRPr>
          </a:p>
          <a:p>
            <a:pPr algn="l"/>
            <a:endParaRPr lang="es-ES" sz="1050" dirty="0"/>
          </a:p>
        </p:txBody>
      </p:sp>
    </p:spTree>
    <p:extLst>
      <p:ext uri="{BB962C8B-B14F-4D97-AF65-F5344CB8AC3E}">
        <p14:creationId xmlns:p14="http://schemas.microsoft.com/office/powerpoint/2010/main" xmlns="" val="3774620383"/>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476232"/>
          </a:xfrm>
        </p:spPr>
        <p:txBody>
          <a:bodyPr/>
          <a:lstStyle/>
          <a:p>
            <a:r>
              <a:rPr lang="es-MX" sz="2800" dirty="0" smtClean="0">
                <a:solidFill>
                  <a:srgbClr val="00FFFF"/>
                </a:solidFill>
              </a:rPr>
              <a:t>Circulación de personas</a:t>
            </a:r>
            <a:endParaRPr lang="en-US" sz="3200" b="1" dirty="0"/>
          </a:p>
        </p:txBody>
      </p:sp>
      <p:sp>
        <p:nvSpPr>
          <p:cNvPr id="118787" name="Rectangle 3"/>
          <p:cNvSpPr>
            <a:spLocks noGrp="1" noChangeArrowheads="1"/>
          </p:cNvSpPr>
          <p:nvPr>
            <p:ph type="subTitle" idx="1"/>
          </p:nvPr>
        </p:nvSpPr>
        <p:spPr>
          <a:xfrm>
            <a:off x="304800" y="928670"/>
            <a:ext cx="8472972" cy="5643602"/>
          </a:xfrm>
        </p:spPr>
        <p:txBody>
          <a:bodyPr>
            <a:noAutofit/>
          </a:bodyPr>
          <a:lstStyle/>
          <a:p>
            <a:pPr algn="l"/>
            <a:r>
              <a:rPr lang="es-US" sz="1800" b="1" dirty="0" smtClean="0">
                <a:solidFill>
                  <a:srgbClr val="FFCC00"/>
                </a:solidFill>
              </a:rPr>
              <a:t>CERTIFICADO DE AFECTACIÓN DE ACTIVIDADES. PERSONAL AFECTADO AL TRANPORTE</a:t>
            </a:r>
            <a:endParaRPr lang="es-ES" sz="1800" b="1" dirty="0" smtClean="0">
              <a:solidFill>
                <a:srgbClr val="FFCC00"/>
              </a:solidFill>
            </a:endParaRPr>
          </a:p>
          <a:p>
            <a:pPr algn="l"/>
            <a:r>
              <a:rPr lang="es-ES" sz="1800" b="1" dirty="0" smtClean="0">
                <a:solidFill>
                  <a:srgbClr val="00FFFF"/>
                </a:solidFill>
              </a:rPr>
              <a:t>RESOLUCIÓN (MT) 78/2020 </a:t>
            </a:r>
          </a:p>
          <a:p>
            <a:pPr algn="l"/>
            <a:endParaRPr lang="es-ES" sz="1800" b="1" dirty="0" smtClean="0">
              <a:solidFill>
                <a:srgbClr val="00FFFF"/>
              </a:solidFill>
            </a:endParaRPr>
          </a:p>
          <a:p>
            <a:pPr algn="l"/>
            <a:r>
              <a:rPr lang="es-ES" sz="1800" b="1" dirty="0" smtClean="0">
                <a:solidFill>
                  <a:srgbClr val="00FFFF"/>
                </a:solidFill>
              </a:rPr>
              <a:t>Art. 1 -</a:t>
            </a:r>
            <a:r>
              <a:rPr lang="es-ES" sz="1800" dirty="0" smtClean="0">
                <a:solidFill>
                  <a:srgbClr val="00FFFF"/>
                </a:solidFill>
              </a:rPr>
              <a:t> </a:t>
            </a:r>
            <a:r>
              <a:rPr lang="es-ES" sz="1800" dirty="0" err="1" smtClean="0"/>
              <a:t>Apruébase</a:t>
            </a:r>
            <a:r>
              <a:rPr lang="es-ES" sz="1800" dirty="0" smtClean="0"/>
              <a:t> el </a:t>
            </a:r>
            <a:r>
              <a:rPr lang="es-ES" sz="1800" dirty="0" smtClean="0">
                <a:solidFill>
                  <a:srgbClr val="FFFF00"/>
                </a:solidFill>
              </a:rPr>
              <a:t>modelo de certificación de afectación a actividades y servicios declarados esenciales en la emergencia por el artículo 6 incisos 15), 18) </a:t>
            </a:r>
            <a:r>
              <a:rPr lang="es-ES" sz="1800" dirty="0" smtClean="0">
                <a:solidFill>
                  <a:srgbClr val="00FF00"/>
                </a:solidFill>
              </a:rPr>
              <a:t>-en lo atinente al transporte de mercaderías, petróleo, combustibles y GLP-</a:t>
            </a:r>
            <a:r>
              <a:rPr lang="es-ES" sz="1800" dirty="0" smtClean="0">
                <a:solidFill>
                  <a:srgbClr val="FFFF00"/>
                </a:solidFill>
              </a:rPr>
              <a:t> y 21 del decreto de necesidad y urgencia 297/2020 y el artículo 1 punto 2 de la decisión administrativa 429/2020 (</a:t>
            </a:r>
            <a:r>
              <a:rPr lang="es-ES" sz="1800" dirty="0" smtClean="0">
                <a:effectLst>
                  <a:outerShdw blurRad="38100" dist="38100" dir="2700000" algn="tl">
                    <a:srgbClr val="000000">
                      <a:alpha val="43137"/>
                    </a:srgbClr>
                  </a:outerShdw>
                </a:effectLst>
              </a:rPr>
              <a:t>actividad y dotación de personal</a:t>
            </a:r>
            <a:r>
              <a:rPr lang="es-ES" sz="1800" dirty="0" smtClean="0">
                <a:solidFill>
                  <a:srgbClr val="00FF00"/>
                </a:solidFill>
                <a:effectLst>
                  <a:outerShdw blurRad="38100" dist="38100" dir="2700000" algn="tl">
                    <a:srgbClr val="000000">
                      <a:alpha val="43137"/>
                    </a:srgbClr>
                  </a:outerShdw>
                </a:effectLst>
              </a:rPr>
              <a:t>.(Producción y distribución de biocombustibles</a:t>
            </a:r>
            <a:r>
              <a:rPr lang="es-ES" sz="1800" dirty="0" smtClean="0">
                <a:solidFill>
                  <a:srgbClr val="FFFF00"/>
                </a:solidFill>
              </a:rPr>
              <a:t>) que como Anexo I </a:t>
            </a:r>
            <a:r>
              <a:rPr lang="es-ES" sz="1800" dirty="0" smtClean="0"/>
              <a:t>(IF-2020-18961049-APN-DNRNTR#MTR) forma parte integrante de la presente medida, el que podrá ser completado e impreso por el transportista o generado mediante los sistemas web que diseñe el Ministerio conjuntamente con la Comisión Nacional de Regulación del Transporte.</a:t>
            </a:r>
          </a:p>
          <a:p>
            <a:pPr algn="l"/>
            <a:endParaRPr lang="es-ES" sz="1800" b="1" dirty="0" smtClean="0"/>
          </a:p>
          <a:p>
            <a:pPr algn="l"/>
            <a:r>
              <a:rPr lang="es-ES" sz="1800" b="1" dirty="0" smtClean="0">
                <a:solidFill>
                  <a:srgbClr val="00FFFF"/>
                </a:solidFill>
              </a:rPr>
              <a:t>Art. 2 -</a:t>
            </a:r>
            <a:r>
              <a:rPr lang="es-ES" sz="1800" dirty="0" smtClean="0">
                <a:solidFill>
                  <a:srgbClr val="00FFFF"/>
                </a:solidFill>
              </a:rPr>
              <a:t> </a:t>
            </a:r>
            <a:r>
              <a:rPr lang="es-ES" sz="1800" dirty="0" err="1" smtClean="0"/>
              <a:t>Déjase</a:t>
            </a:r>
            <a:r>
              <a:rPr lang="es-ES" sz="1800" dirty="0" smtClean="0"/>
              <a:t> sin efecto la </a:t>
            </a:r>
            <a:r>
              <a:rPr lang="es-ES" sz="1800" u="sng" dirty="0" smtClean="0"/>
              <a:t>resolución 74</a:t>
            </a:r>
            <a:r>
              <a:rPr lang="es-ES" sz="1800" dirty="0" smtClean="0"/>
              <a:t> de fecha 24 de marzo de 2020 del Ministerio de Transporte.</a:t>
            </a:r>
          </a:p>
          <a:p>
            <a:pPr algn="l"/>
            <a:r>
              <a:rPr lang="es-ES" sz="1600" b="1" dirty="0" smtClean="0">
                <a:solidFill>
                  <a:srgbClr val="00FFFF"/>
                </a:solidFill>
                <a:effectLst>
                  <a:outerShdw blurRad="38100" dist="38100" dir="2700000" algn="tl">
                    <a:srgbClr val="000000">
                      <a:alpha val="43137"/>
                    </a:srgbClr>
                  </a:outerShdw>
                </a:effectLst>
              </a:rPr>
              <a:t>TEXTO S/</a:t>
            </a:r>
            <a:r>
              <a:rPr lang="es-ES" sz="1600" dirty="0" smtClean="0">
                <a:solidFill>
                  <a:srgbClr val="00FFFF"/>
                </a:solidFill>
                <a:effectLst>
                  <a:outerShdw blurRad="38100" dist="38100" dir="2700000" algn="tl">
                    <a:srgbClr val="000000">
                      <a:alpha val="43137"/>
                    </a:srgbClr>
                  </a:outerShdw>
                </a:effectLst>
              </a:rPr>
              <a:t>R. (MT) 78/2020, </a:t>
            </a:r>
            <a:r>
              <a:rPr lang="es-ES" sz="1600" dirty="0" err="1" smtClean="0">
                <a:solidFill>
                  <a:srgbClr val="00FFFF"/>
                </a:solidFill>
                <a:effectLst>
                  <a:outerShdw blurRad="38100" dist="38100" dir="2700000" algn="tl">
                    <a:srgbClr val="000000">
                      <a:alpha val="43137"/>
                    </a:srgbClr>
                  </a:outerShdw>
                </a:effectLst>
              </a:rPr>
              <a:t>modif</a:t>
            </a:r>
            <a:r>
              <a:rPr lang="es-ES" sz="1600" dirty="0" smtClean="0">
                <a:solidFill>
                  <a:srgbClr val="00FFFF"/>
                </a:solidFill>
                <a:effectLst>
                  <a:outerShdw blurRad="38100" dist="38100" dir="2700000" algn="tl">
                    <a:srgbClr val="000000">
                      <a:alpha val="43137"/>
                    </a:srgbClr>
                  </a:outerShdw>
                </a:effectLst>
              </a:rPr>
              <a:t>. por </a:t>
            </a:r>
            <a:r>
              <a:rPr lang="es-ES" sz="1600" u="sng" dirty="0" smtClean="0">
                <a:solidFill>
                  <a:srgbClr val="00FFFF"/>
                </a:solidFill>
                <a:effectLst>
                  <a:outerShdw blurRad="38100" dist="38100" dir="2700000" algn="tl">
                    <a:srgbClr val="000000">
                      <a:alpha val="43137"/>
                    </a:srgbClr>
                  </a:outerShdw>
                </a:effectLst>
              </a:rPr>
              <a:t>R. (MT) 84/2020</a:t>
            </a:r>
            <a:r>
              <a:rPr lang="es-ES" sz="1600" dirty="0" smtClean="0">
                <a:solidFill>
                  <a:srgbClr val="00FFFF"/>
                </a:solidFill>
                <a:effectLst>
                  <a:outerShdw blurRad="38100" dist="38100" dir="2700000" algn="tl">
                    <a:srgbClr val="000000">
                      <a:alpha val="43137"/>
                    </a:srgbClr>
                  </a:outerShdw>
                </a:effectLst>
              </a:rPr>
              <a:t> - </a:t>
            </a:r>
            <a:r>
              <a:rPr lang="es-ES" sz="1600" b="1" dirty="0" smtClean="0">
                <a:solidFill>
                  <a:srgbClr val="00FFFF"/>
                </a:solidFill>
                <a:effectLst>
                  <a:outerShdw blurRad="38100" dist="38100" dir="2700000" algn="tl">
                    <a:srgbClr val="000000">
                      <a:alpha val="43137"/>
                    </a:srgbClr>
                  </a:outerShdw>
                </a:effectLst>
              </a:rPr>
              <a:t>BO</a:t>
            </a:r>
            <a:r>
              <a:rPr lang="es-ES" sz="1600" dirty="0" smtClean="0">
                <a:solidFill>
                  <a:srgbClr val="00FFFF"/>
                </a:solidFill>
                <a:effectLst>
                  <a:outerShdw blurRad="38100" dist="38100" dir="2700000" algn="tl">
                    <a:srgbClr val="000000">
                      <a:alpha val="43137"/>
                    </a:srgbClr>
                  </a:outerShdw>
                </a:effectLst>
              </a:rPr>
              <a:t>. R. (MT) 78/2020: 27/3/2020 y R. (MT) 84/2020: 5/4/2020</a:t>
            </a:r>
          </a:p>
          <a:p>
            <a:pPr algn="l"/>
            <a:r>
              <a:rPr lang="es-ES" sz="1600" b="1" dirty="0" smtClean="0">
                <a:solidFill>
                  <a:srgbClr val="00FFFF"/>
                </a:solidFill>
                <a:effectLst>
                  <a:outerShdw blurRad="38100" dist="38100" dir="2700000" algn="tl">
                    <a:srgbClr val="000000">
                      <a:alpha val="43137"/>
                    </a:srgbClr>
                  </a:outerShdw>
                </a:effectLst>
              </a:rPr>
              <a:t>FUENTE:</a:t>
            </a:r>
            <a:r>
              <a:rPr lang="es-ES" sz="1600" dirty="0" smtClean="0">
                <a:solidFill>
                  <a:srgbClr val="00FFFF"/>
                </a:solidFill>
                <a:effectLst>
                  <a:outerShdw blurRad="38100" dist="38100" dir="2700000" algn="tl">
                    <a:srgbClr val="000000">
                      <a:alpha val="43137"/>
                    </a:srgbClr>
                  </a:outerShdw>
                </a:effectLst>
              </a:rPr>
              <a:t> R. (MT) 78/2020 y R. (MT) 84/2020 - Aplicación: desde el 27/3/2020</a:t>
            </a:r>
          </a:p>
          <a:p>
            <a:pPr algn="l"/>
            <a:endParaRPr lang="es-ES" sz="1600" dirty="0" smtClean="0"/>
          </a:p>
          <a:p>
            <a:pPr algn="l"/>
            <a:endParaRPr lang="es-ES" sz="1600" b="1" dirty="0" smtClean="0"/>
          </a:p>
        </p:txBody>
      </p:sp>
    </p:spTree>
    <p:extLst>
      <p:ext uri="{BB962C8B-B14F-4D97-AF65-F5344CB8AC3E}">
        <p14:creationId xmlns:p14="http://schemas.microsoft.com/office/powerpoint/2010/main" xmlns="" val="3774620383"/>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Circulación de personas</a:t>
            </a:r>
            <a:endParaRPr lang="en-US" sz="3200" b="1" dirty="0"/>
          </a:p>
        </p:txBody>
      </p:sp>
      <p:sp>
        <p:nvSpPr>
          <p:cNvPr id="118787" name="Rectangle 3"/>
          <p:cNvSpPr>
            <a:spLocks noGrp="1" noChangeArrowheads="1"/>
          </p:cNvSpPr>
          <p:nvPr>
            <p:ph type="subTitle" idx="1"/>
          </p:nvPr>
        </p:nvSpPr>
        <p:spPr>
          <a:xfrm>
            <a:off x="304800" y="1000108"/>
            <a:ext cx="8472972" cy="5245651"/>
          </a:xfrm>
        </p:spPr>
        <p:txBody>
          <a:bodyPr>
            <a:noAutofit/>
          </a:bodyPr>
          <a:lstStyle/>
          <a:p>
            <a:pPr algn="l"/>
            <a:r>
              <a:rPr lang="es-US" sz="1800" b="1" dirty="0" smtClean="0">
                <a:solidFill>
                  <a:srgbClr val="FFCC00"/>
                </a:solidFill>
                <a:effectLst>
                  <a:outerShdw blurRad="38100" dist="38100" dir="2700000" algn="tl">
                    <a:srgbClr val="000000">
                      <a:alpha val="43137"/>
                    </a:srgbClr>
                  </a:outerShdw>
                </a:effectLst>
              </a:rPr>
              <a:t>CERTIFICADO PARA LA CIRCULACIÓN DE TRANSPORTISTAS</a:t>
            </a:r>
            <a:endParaRPr lang="es-ES" sz="1800" b="1" dirty="0" smtClean="0">
              <a:solidFill>
                <a:srgbClr val="FFCC00"/>
              </a:solidFill>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RESOLUCIÓN (MT) 84/2020 </a:t>
            </a:r>
          </a:p>
          <a:p>
            <a:pPr algn="l"/>
            <a:endParaRPr lang="es-ES" sz="1800" b="1" dirty="0" smtClean="0">
              <a:solidFill>
                <a:srgbClr val="00FFFF"/>
              </a:solidFill>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Art. 1 -</a:t>
            </a:r>
            <a:r>
              <a:rPr lang="es-ES" sz="1800" dirty="0" smtClean="0">
                <a:effectLst>
                  <a:outerShdw blurRad="38100" dist="38100" dir="2700000" algn="tl">
                    <a:srgbClr val="000000">
                      <a:alpha val="43137"/>
                    </a:srgbClr>
                  </a:outerShdw>
                </a:effectLst>
              </a:rPr>
              <a:t> </a:t>
            </a:r>
            <a:r>
              <a:rPr lang="es-ES" sz="1800" dirty="0" err="1" smtClean="0">
                <a:effectLst>
                  <a:outerShdw blurRad="38100" dist="38100" dir="2700000" algn="tl">
                    <a:srgbClr val="000000">
                      <a:alpha val="43137"/>
                    </a:srgbClr>
                  </a:outerShdw>
                </a:effectLst>
              </a:rPr>
              <a:t>Sustitúyese</a:t>
            </a:r>
            <a:r>
              <a:rPr lang="es-ES" sz="1800" dirty="0" smtClean="0">
                <a:effectLst>
                  <a:outerShdw blurRad="38100" dist="38100" dir="2700000" algn="tl">
                    <a:srgbClr val="000000">
                      <a:alpha val="43137"/>
                    </a:srgbClr>
                  </a:outerShdw>
                </a:effectLst>
              </a:rPr>
              <a:t> el Anexo I de la resolución (MT) 78 de fecha 26 de marzo de 2020 por el Anexo que forma parte integrante de la presente medida, que contiene el </a:t>
            </a:r>
            <a:r>
              <a:rPr lang="es-ES" sz="1800" dirty="0" smtClean="0">
                <a:solidFill>
                  <a:srgbClr val="FFFF00"/>
                </a:solidFill>
                <a:effectLst>
                  <a:outerShdw blurRad="38100" dist="38100" dir="2700000" algn="tl">
                    <a:srgbClr val="000000">
                      <a:alpha val="43137"/>
                    </a:srgbClr>
                  </a:outerShdw>
                </a:effectLst>
              </a:rPr>
              <a:t>modelo de certificación de afectación a actividades y servicios declarados esenciales en la emergencia por el artículo 6</a:t>
            </a:r>
            <a:r>
              <a:rPr lang="es-ES" sz="1800" dirty="0" smtClean="0">
                <a:effectLst>
                  <a:outerShdw blurRad="38100" dist="38100" dir="2700000" algn="tl">
                    <a:srgbClr val="000000">
                      <a:alpha val="43137"/>
                    </a:srgbClr>
                  </a:outerShdw>
                </a:effectLst>
              </a:rPr>
              <a:t> incisos 13), 15), 16) y 18) y 21) del decreto de necesidad y urgencia 297/2020 y el artículo 1 punto 2 de la decisión administrativa 429/2020 (actividades vinculadas con la producción, distribución y comercialización agropecuaria y de pesca, actividades impostergables vinculadas con el comercio exterior (incluyen las tareas operativas en los ámbitos portuarios, fluviales, marítimos y lacustre, ferroviario y automotor carga), recolección, transporte y tratamiento de residuos sólidos urbanos, peligrosos y patogénicos, transporte de mercaderías, petróleo, combustibles y GLP, servicios postales y de distribución de paquetería, producción y distribución de biocombustibles).</a:t>
            </a:r>
          </a:p>
        </p:txBody>
      </p:sp>
    </p:spTree>
    <p:extLst>
      <p:ext uri="{BB962C8B-B14F-4D97-AF65-F5344CB8AC3E}">
        <p14:creationId xmlns:p14="http://schemas.microsoft.com/office/powerpoint/2010/main" xmlns="" val="3774620383"/>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Circulación de personas</a:t>
            </a:r>
            <a:endParaRPr lang="en-US" sz="3200" b="1" dirty="0"/>
          </a:p>
        </p:txBody>
      </p:sp>
      <p:sp>
        <p:nvSpPr>
          <p:cNvPr id="118787" name="Rectangle 3"/>
          <p:cNvSpPr>
            <a:spLocks noGrp="1" noChangeArrowheads="1"/>
          </p:cNvSpPr>
          <p:nvPr>
            <p:ph type="subTitle" idx="1"/>
          </p:nvPr>
        </p:nvSpPr>
        <p:spPr>
          <a:xfrm>
            <a:off x="304800" y="1000108"/>
            <a:ext cx="8472972" cy="5245651"/>
          </a:xfrm>
        </p:spPr>
        <p:txBody>
          <a:bodyPr>
            <a:noAutofit/>
          </a:bodyPr>
          <a:lstStyle/>
          <a:p>
            <a:pPr algn="l"/>
            <a:r>
              <a:rPr lang="es-US" sz="1800" b="1" dirty="0" smtClean="0">
                <a:solidFill>
                  <a:srgbClr val="FFCC00"/>
                </a:solidFill>
                <a:effectLst>
                  <a:outerShdw blurRad="38100" dist="38100" dir="2700000" algn="tl">
                    <a:srgbClr val="000000">
                      <a:alpha val="43137"/>
                    </a:srgbClr>
                  </a:outerShdw>
                </a:effectLst>
              </a:rPr>
              <a:t>CERTIFICADO DE AFECTACIÓN DE ACTIVIDADES</a:t>
            </a:r>
            <a:endParaRPr lang="es-ES" sz="1800" b="1" dirty="0" smtClean="0">
              <a:solidFill>
                <a:srgbClr val="FFCC00"/>
              </a:solidFill>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RESOLUCIÓN (MT) 84/2020 </a:t>
            </a:r>
          </a:p>
          <a:p>
            <a:pPr algn="l"/>
            <a:r>
              <a:rPr lang="es-ES" sz="1800" b="1" dirty="0" smtClean="0">
                <a:solidFill>
                  <a:srgbClr val="00FFFF"/>
                </a:solidFill>
                <a:effectLst>
                  <a:outerShdw blurRad="38100" dist="38100" dir="2700000" algn="tl">
                    <a:srgbClr val="000000">
                      <a:alpha val="43137"/>
                    </a:srgbClr>
                  </a:outerShdw>
                </a:effectLst>
              </a:rPr>
              <a:t>Art. 1 -</a:t>
            </a:r>
            <a:r>
              <a:rPr lang="es-ES" sz="1800" dirty="0" smtClean="0">
                <a:solidFill>
                  <a:srgbClr val="00FFFF"/>
                </a:solidFill>
                <a:effectLst>
                  <a:outerShdw blurRad="38100" dist="38100" dir="2700000" algn="tl">
                    <a:srgbClr val="000000">
                      <a:alpha val="43137"/>
                    </a:srgbClr>
                  </a:outerShdw>
                </a:effectLst>
              </a:rPr>
              <a:t> </a:t>
            </a:r>
            <a:r>
              <a:rPr lang="es-ES" sz="1800" dirty="0" smtClean="0">
                <a:effectLst>
                  <a:outerShdw blurRad="38100" dist="38100" dir="2700000" algn="tl">
                    <a:srgbClr val="000000">
                      <a:alpha val="43137"/>
                    </a:srgbClr>
                  </a:outerShdw>
                </a:effectLst>
              </a:rPr>
              <a:t> (…)</a:t>
            </a:r>
          </a:p>
          <a:p>
            <a:pPr algn="l"/>
            <a:r>
              <a:rPr lang="es-ES" sz="1800" dirty="0" smtClean="0">
                <a:effectLst>
                  <a:outerShdw blurRad="38100" dist="38100" dir="2700000" algn="tl">
                    <a:srgbClr val="000000">
                      <a:alpha val="43137"/>
                    </a:srgbClr>
                  </a:outerShdw>
                </a:effectLst>
              </a:rPr>
              <a:t>El modelo de </a:t>
            </a:r>
            <a:r>
              <a:rPr lang="es-ES" sz="1800" dirty="0" smtClean="0">
                <a:solidFill>
                  <a:srgbClr val="FFFF00"/>
                </a:solidFill>
                <a:effectLst>
                  <a:outerShdw blurRad="38100" dist="38100" dir="2700000" algn="tl">
                    <a:srgbClr val="000000">
                      <a:alpha val="43137"/>
                    </a:srgbClr>
                  </a:outerShdw>
                </a:effectLst>
              </a:rPr>
              <a:t>certificación que por este acto se aprueba podrá ser completado e impreso o generado mediante los sistemas Web </a:t>
            </a:r>
            <a:r>
              <a:rPr lang="es-ES" sz="1800" dirty="0" smtClean="0">
                <a:effectLst>
                  <a:outerShdw blurRad="38100" dist="38100" dir="2700000" algn="tl">
                    <a:srgbClr val="000000">
                      <a:alpha val="43137"/>
                    </a:srgbClr>
                  </a:outerShdw>
                </a:effectLst>
              </a:rPr>
              <a:t>que diseñe el Ministerio de Transporte conjuntamente con la Comisión Nacional de Regulación del Transporte, tanto por el transportista como por el dador de cargas.</a:t>
            </a:r>
          </a:p>
          <a:p>
            <a:pPr algn="l"/>
            <a:r>
              <a:rPr lang="es-ES" sz="1800" dirty="0" smtClean="0">
                <a:effectLst>
                  <a:outerShdw blurRad="38100" dist="38100" dir="2700000" algn="tl">
                    <a:srgbClr val="000000">
                      <a:alpha val="43137"/>
                    </a:srgbClr>
                  </a:outerShdw>
                </a:effectLst>
              </a:rPr>
              <a:t>Los certificados generados con anterioridad a la presente norma conservan su validez.</a:t>
            </a:r>
          </a:p>
          <a:p>
            <a:pPr algn="l"/>
            <a:endParaRPr lang="es-ES" sz="1800" b="1" dirty="0" smtClean="0">
              <a:effectLst>
                <a:outerShdw blurRad="38100" dist="38100" dir="2700000" algn="tl">
                  <a:srgbClr val="000000">
                    <a:alpha val="43137"/>
                  </a:srgbClr>
                </a:outerShdw>
              </a:effectLst>
            </a:endParaRPr>
          </a:p>
          <a:p>
            <a:pPr algn="l"/>
            <a:r>
              <a:rPr lang="es-ES" sz="1800" b="1" dirty="0" smtClean="0">
                <a:effectLst>
                  <a:outerShdw blurRad="38100" dist="38100" dir="2700000" algn="tl">
                    <a:srgbClr val="000000">
                      <a:alpha val="43137"/>
                    </a:srgbClr>
                  </a:outerShdw>
                </a:effectLst>
              </a:rPr>
              <a:t>TEXTO S/</a:t>
            </a:r>
            <a:r>
              <a:rPr lang="es-ES" sz="1800" dirty="0" smtClean="0">
                <a:effectLst>
                  <a:outerShdw blurRad="38100" dist="38100" dir="2700000" algn="tl">
                    <a:srgbClr val="000000">
                      <a:alpha val="43137"/>
                    </a:srgbClr>
                  </a:outerShdw>
                </a:effectLst>
              </a:rPr>
              <a:t>R. (MT) 84/2020 - </a:t>
            </a:r>
            <a:r>
              <a:rPr lang="es-ES" sz="1800" b="1" dirty="0" smtClean="0">
                <a:effectLst>
                  <a:outerShdw blurRad="38100" dist="38100" dir="2700000" algn="tl">
                    <a:srgbClr val="000000">
                      <a:alpha val="43137"/>
                    </a:srgbClr>
                  </a:outerShdw>
                </a:effectLst>
              </a:rPr>
              <a:t>BO</a:t>
            </a:r>
            <a:r>
              <a:rPr lang="es-ES" sz="1800" dirty="0" smtClean="0">
                <a:effectLst>
                  <a:outerShdw blurRad="38100" dist="38100" dir="2700000" algn="tl">
                    <a:srgbClr val="000000">
                      <a:alpha val="43137"/>
                    </a:srgbClr>
                  </a:outerShdw>
                </a:effectLst>
              </a:rPr>
              <a:t>: 5/4/2020</a:t>
            </a:r>
          </a:p>
          <a:p>
            <a:pPr algn="l"/>
            <a:r>
              <a:rPr lang="es-ES" sz="1800" b="1" dirty="0" smtClean="0">
                <a:effectLst>
                  <a:outerShdw blurRad="38100" dist="38100" dir="2700000" algn="tl">
                    <a:srgbClr val="000000">
                      <a:alpha val="43137"/>
                    </a:srgbClr>
                  </a:outerShdw>
                </a:effectLst>
              </a:rPr>
              <a:t>FUENTE:</a:t>
            </a:r>
            <a:r>
              <a:rPr lang="es-ES" sz="1800" dirty="0" smtClean="0">
                <a:effectLst>
                  <a:outerShdw blurRad="38100" dist="38100" dir="2700000" algn="tl">
                    <a:srgbClr val="000000">
                      <a:alpha val="43137"/>
                    </a:srgbClr>
                  </a:outerShdw>
                </a:effectLst>
              </a:rPr>
              <a:t> R. (MT) 84/2020</a:t>
            </a:r>
          </a:p>
          <a:p>
            <a:pPr algn="l"/>
            <a:r>
              <a:rPr lang="es-ES" sz="1800" b="1" dirty="0" smtClean="0">
                <a:effectLst>
                  <a:outerShdw blurRad="38100" dist="38100" dir="2700000" algn="tl">
                    <a:srgbClr val="000000">
                      <a:alpha val="43137"/>
                    </a:srgbClr>
                  </a:outerShdw>
                </a:effectLst>
              </a:rPr>
              <a:t>VIGENCIA Y APLICACIÓN</a:t>
            </a:r>
          </a:p>
          <a:p>
            <a:pPr algn="l"/>
            <a:r>
              <a:rPr lang="es-ES" sz="1800" dirty="0" smtClean="0">
                <a:effectLst>
                  <a:outerShdw blurRad="38100" dist="38100" dir="2700000" algn="tl">
                    <a:srgbClr val="000000">
                      <a:alpha val="43137"/>
                    </a:srgbClr>
                  </a:outerShdw>
                </a:effectLst>
              </a:rPr>
              <a:t>Vigencia: 5/4/2020</a:t>
            </a:r>
          </a:p>
          <a:p>
            <a:pPr algn="l"/>
            <a:r>
              <a:rPr lang="es-ES" sz="1800" dirty="0" smtClean="0">
                <a:effectLst>
                  <a:outerShdw blurRad="38100" dist="38100" dir="2700000" algn="tl">
                    <a:srgbClr val="000000">
                      <a:alpha val="43137"/>
                    </a:srgbClr>
                  </a:outerShdw>
                </a:effectLst>
              </a:rPr>
              <a:t>Aplicación: desde el 5/4/2020</a:t>
            </a:r>
          </a:p>
        </p:txBody>
      </p:sp>
    </p:spTree>
    <p:extLst>
      <p:ext uri="{BB962C8B-B14F-4D97-AF65-F5344CB8AC3E}">
        <p14:creationId xmlns:p14="http://schemas.microsoft.com/office/powerpoint/2010/main" xmlns="" val="3774620383"/>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Circulación de personas</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rmAutofit/>
          </a:bodyPr>
          <a:lstStyle/>
          <a:p>
            <a:pPr algn="l"/>
            <a:r>
              <a:rPr lang="es-US" sz="1600" b="1" dirty="0" smtClean="0">
                <a:solidFill>
                  <a:srgbClr val="FFC000"/>
                </a:solidFill>
                <a:effectLst>
                  <a:outerShdw blurRad="38100" dist="38100" dir="2700000" algn="tl">
                    <a:srgbClr val="000000">
                      <a:alpha val="43137"/>
                    </a:srgbClr>
                  </a:outerShdw>
                </a:effectLst>
              </a:rPr>
              <a:t>PRECISIONES SOBRE EL CERTIFICADO UNICO HABILITANTE PARA LA CIRCULACIÓN</a:t>
            </a:r>
            <a:endParaRPr lang="es-ES" sz="1600" b="1" dirty="0" smtClean="0">
              <a:solidFill>
                <a:srgbClr val="FFC000"/>
              </a:solidFill>
              <a:effectLst>
                <a:outerShdw blurRad="38100" dist="38100" dir="2700000" algn="tl">
                  <a:srgbClr val="000000">
                    <a:alpha val="43137"/>
                  </a:srgbClr>
                </a:outerShdw>
              </a:effectLst>
            </a:endParaRPr>
          </a:p>
          <a:p>
            <a:pPr algn="l"/>
            <a:r>
              <a:rPr lang="es-ES" sz="1600" b="1" dirty="0" smtClean="0">
                <a:solidFill>
                  <a:srgbClr val="00FFFF"/>
                </a:solidFill>
                <a:effectLst>
                  <a:outerShdw blurRad="38100" dist="38100" dir="2700000" algn="tl">
                    <a:srgbClr val="000000">
                      <a:alpha val="43137"/>
                    </a:srgbClr>
                  </a:outerShdw>
                </a:effectLst>
              </a:rPr>
              <a:t>DA (JGM) 446/2020 </a:t>
            </a:r>
          </a:p>
          <a:p>
            <a:pPr algn="l"/>
            <a:endParaRPr lang="es-ES" sz="1600" b="1" dirty="0" smtClean="0">
              <a:effectLst>
                <a:outerShdw blurRad="38100" dist="38100" dir="2700000" algn="tl">
                  <a:srgbClr val="000000">
                    <a:alpha val="43137"/>
                  </a:srgbClr>
                </a:outerShdw>
              </a:effectLst>
            </a:endParaRPr>
          </a:p>
          <a:p>
            <a:pPr algn="l"/>
            <a:r>
              <a:rPr lang="es-ES" sz="1600" b="1" dirty="0" smtClean="0">
                <a:solidFill>
                  <a:srgbClr val="00FFFF"/>
                </a:solidFill>
                <a:effectLst>
                  <a:outerShdw blurRad="38100" dist="38100" dir="2700000" algn="tl">
                    <a:srgbClr val="000000">
                      <a:alpha val="43137"/>
                    </a:srgbClr>
                  </a:outerShdw>
                </a:effectLst>
              </a:rPr>
              <a:t>Art. 1 -</a:t>
            </a:r>
            <a:r>
              <a:rPr lang="es-ES" sz="1600" dirty="0" smtClean="0">
                <a:effectLst>
                  <a:outerShdw blurRad="38100" dist="38100" dir="2700000" algn="tl">
                    <a:srgbClr val="000000">
                      <a:alpha val="43137"/>
                    </a:srgbClr>
                  </a:outerShdw>
                </a:effectLst>
              </a:rPr>
              <a:t> </a:t>
            </a:r>
            <a:r>
              <a:rPr lang="es-ES" sz="1600" dirty="0" err="1" smtClean="0">
                <a:effectLst>
                  <a:outerShdw blurRad="38100" dist="38100" dir="2700000" algn="tl">
                    <a:srgbClr val="000000">
                      <a:alpha val="43137"/>
                    </a:srgbClr>
                  </a:outerShdw>
                </a:effectLst>
              </a:rPr>
              <a:t>Establécese</a:t>
            </a:r>
            <a:r>
              <a:rPr lang="es-ES" sz="1600" dirty="0" smtClean="0">
                <a:effectLst>
                  <a:outerShdw blurRad="38100" dist="38100" dir="2700000" algn="tl">
                    <a:srgbClr val="000000">
                      <a:alpha val="43137"/>
                    </a:srgbClr>
                  </a:outerShdw>
                </a:effectLst>
              </a:rPr>
              <a:t> que, </a:t>
            </a:r>
            <a:r>
              <a:rPr lang="es-ES" sz="1600" dirty="0" smtClean="0">
                <a:solidFill>
                  <a:srgbClr val="FFFF00"/>
                </a:solidFill>
                <a:effectLst>
                  <a:outerShdw blurRad="38100" dist="38100" dir="2700000" algn="tl">
                    <a:srgbClr val="000000">
                      <a:alpha val="43137"/>
                    </a:srgbClr>
                  </a:outerShdw>
                </a:effectLst>
              </a:rPr>
              <a:t>a partir del 6 de abril de 2020 el instrumento para validar la situación de quienes se encuentren comprendidos dentro de alguna de las excepciones previstas</a:t>
            </a:r>
            <a:r>
              <a:rPr lang="es-ES" sz="1600" dirty="0" smtClean="0">
                <a:effectLst>
                  <a:outerShdw blurRad="38100" dist="38100" dir="2700000" algn="tl">
                    <a:srgbClr val="000000">
                      <a:alpha val="43137"/>
                    </a:srgbClr>
                  </a:outerShdw>
                </a:effectLst>
              </a:rPr>
              <a:t> en el artículo 6 del decreto 297/2020, sus normas modificatorias y complementarias y en la decisión administrativa 429/2020, así como las que en el futuro se establezcan, será el </a:t>
            </a:r>
            <a:r>
              <a:rPr lang="es-ES" sz="1600" dirty="0" smtClean="0">
                <a:solidFill>
                  <a:srgbClr val="FF9900"/>
                </a:solidFill>
                <a:effectLst>
                  <a:outerShdw blurRad="38100" dist="38100" dir="2700000" algn="tl">
                    <a:srgbClr val="000000">
                      <a:alpha val="43137"/>
                    </a:srgbClr>
                  </a:outerShdw>
                </a:effectLst>
              </a:rPr>
              <a:t>“Certificado Único Habilitante para Circulación - Emergencia COVID-19”</a:t>
            </a:r>
            <a:r>
              <a:rPr lang="es-ES" sz="1600" dirty="0" smtClean="0">
                <a:effectLst>
                  <a:outerShdw blurRad="38100" dist="38100" dir="2700000" algn="tl">
                    <a:srgbClr val="000000">
                      <a:alpha val="43137"/>
                    </a:srgbClr>
                  </a:outerShdw>
                </a:effectLst>
              </a:rPr>
              <a:t>, aprobado por resolución 48/2020 del Ministerio del Interior.</a:t>
            </a:r>
          </a:p>
          <a:p>
            <a:pPr algn="l"/>
            <a:r>
              <a:rPr lang="es-ES" sz="1600" dirty="0" smtClean="0">
                <a:solidFill>
                  <a:srgbClr val="00FFFF"/>
                </a:solidFill>
                <a:effectLst>
                  <a:outerShdw blurRad="38100" dist="38100" dir="2700000" algn="tl">
                    <a:srgbClr val="000000">
                      <a:alpha val="43137"/>
                    </a:srgbClr>
                  </a:outerShdw>
                </a:effectLst>
              </a:rPr>
              <a:t>El “Certificado Único Habilitante para Circulación - Emergencia COVID- 19”, tendrá vigencia por el plazo que dure el aislamiento social, preventivo y obligatorio.</a:t>
            </a:r>
          </a:p>
          <a:p>
            <a:pPr algn="l"/>
            <a:endParaRPr lang="es-ES" sz="900" b="1" dirty="0"/>
          </a:p>
        </p:txBody>
      </p:sp>
    </p:spTree>
    <p:extLst>
      <p:ext uri="{BB962C8B-B14F-4D97-AF65-F5344CB8AC3E}">
        <p14:creationId xmlns:p14="http://schemas.microsoft.com/office/powerpoint/2010/main" xmlns="" val="3774620383"/>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Circulación de personas</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rmAutofit fontScale="92500" lnSpcReduction="20000"/>
          </a:bodyPr>
          <a:lstStyle/>
          <a:p>
            <a:pPr algn="l"/>
            <a:r>
              <a:rPr lang="es-US" sz="1600" b="1" u="sng" dirty="0" smtClean="0">
                <a:solidFill>
                  <a:srgbClr val="FFC000"/>
                </a:solidFill>
              </a:rPr>
              <a:t>PRECISIONES SOBRE EL CERTIFICADO UNICO HABILITANTE PARA LA CIRCULACIÓN</a:t>
            </a:r>
            <a:endParaRPr lang="es-ES" sz="1600" b="1" u="sng" dirty="0" smtClean="0">
              <a:solidFill>
                <a:srgbClr val="FFC000"/>
              </a:solidFill>
            </a:endParaRPr>
          </a:p>
          <a:p>
            <a:pPr algn="l"/>
            <a:r>
              <a:rPr lang="es-ES" sz="1600" b="1" u="sng" dirty="0" smtClean="0">
                <a:solidFill>
                  <a:srgbClr val="00FFFF"/>
                </a:solidFill>
              </a:rPr>
              <a:t>DA (JGM) 446/2020 </a:t>
            </a:r>
          </a:p>
          <a:p>
            <a:pPr algn="l"/>
            <a:r>
              <a:rPr lang="es-US" sz="1600" b="1" u="sng" dirty="0" smtClean="0">
                <a:solidFill>
                  <a:srgbClr val="FFCC00"/>
                </a:solidFill>
              </a:rPr>
              <a:t>EXCEPCIONES</a:t>
            </a:r>
            <a:endParaRPr lang="es-ES" sz="1600" b="1" u="sng" dirty="0" smtClean="0">
              <a:solidFill>
                <a:srgbClr val="FFCC00"/>
              </a:solidFill>
            </a:endParaRPr>
          </a:p>
          <a:p>
            <a:pPr algn="l"/>
            <a:r>
              <a:rPr lang="es-ES" sz="1600" b="1" u="sng" dirty="0" smtClean="0">
                <a:solidFill>
                  <a:srgbClr val="00FFFF"/>
                </a:solidFill>
              </a:rPr>
              <a:t>Art. 2 -</a:t>
            </a:r>
            <a:r>
              <a:rPr lang="es-ES" sz="1600" u="sng" dirty="0" smtClean="0"/>
              <a:t> </a:t>
            </a:r>
            <a:r>
              <a:rPr lang="es-ES" sz="1600" u="sng" dirty="0" err="1" smtClean="0"/>
              <a:t>Exceptúase</a:t>
            </a:r>
            <a:r>
              <a:rPr lang="es-ES" sz="1600" u="sng" dirty="0" smtClean="0"/>
              <a:t> de la obligación de tramitar y portar el “Certificado Único Habilitante para Circulación - COVID-19” a:</a:t>
            </a:r>
          </a:p>
          <a:p>
            <a:pPr algn="l"/>
            <a:r>
              <a:rPr lang="es-ES" sz="1600" u="sng" dirty="0" smtClean="0">
                <a:solidFill>
                  <a:srgbClr val="FFFF00"/>
                </a:solidFill>
              </a:rPr>
              <a:t>a. Las personas incluidas en los supuestos previstos en los incisos 1),  2),  3),  4),  5),  8),  9),  13),  14),  15),  16),  17),  18),  21) y  24) del artículo 6 del decreto 297/2020 y artículo 1 punto 2 de la decisión administrativa 429/2020, </a:t>
            </a:r>
            <a:r>
              <a:rPr lang="es-ES" sz="1600" u="sng" dirty="0" smtClean="0"/>
              <a:t>quienes deberán acreditar su condición a través de las formalidades y procedimientos que las autoridades competentes establezcan a tal fin.</a:t>
            </a:r>
          </a:p>
          <a:p>
            <a:pPr algn="l"/>
            <a:endParaRPr lang="es-ES" sz="1600" u="sng" dirty="0" smtClean="0"/>
          </a:p>
          <a:p>
            <a:pPr algn="l"/>
            <a:r>
              <a:rPr lang="es-ES" sz="1600" u="sng" dirty="0" smtClean="0"/>
              <a:t>b</a:t>
            </a:r>
            <a:r>
              <a:rPr lang="es-ES" sz="1600" u="sng" dirty="0" smtClean="0">
                <a:solidFill>
                  <a:srgbClr val="FF9900"/>
                </a:solidFill>
              </a:rPr>
              <a:t>. Aquellas personas que deban desplazarse por supuestos de fuerza mayor, de acuerdo a lo establecido por el artículo 6, inciso 6), </a:t>
            </a:r>
            <a:r>
              <a:rPr lang="es-ES" sz="1600" u="sng" dirty="0" smtClean="0"/>
              <a:t>del decreto 297/2020, quienes deberán acreditar tal extremo, de conformidad a lo establecido por el artículo 2 de la resolución del Ministerio del Interior 48/2020.</a:t>
            </a:r>
          </a:p>
          <a:p>
            <a:pPr algn="l"/>
            <a:endParaRPr lang="es-ES" sz="1600" u="sng" dirty="0" smtClean="0"/>
          </a:p>
          <a:p>
            <a:pPr algn="l"/>
            <a:r>
              <a:rPr lang="es-ES" sz="1600" u="sng" dirty="0" smtClean="0">
                <a:solidFill>
                  <a:srgbClr val="00FFFF"/>
                </a:solidFill>
              </a:rPr>
              <a:t>c. En el ámbito del Sector Público Nacional, </a:t>
            </a:r>
            <a:r>
              <a:rPr lang="es-ES" sz="1600" u="sng" dirty="0" smtClean="0"/>
              <a:t>deberán observarse las disposiciones de </a:t>
            </a:r>
          </a:p>
          <a:p>
            <a:pPr algn="l"/>
            <a:r>
              <a:rPr lang="es-ES" sz="1600" u="sng" dirty="0" smtClean="0"/>
              <a:t>la decisión administrativa 427/2020 o la que en el futuro la reemplace, a cuyo efecto, los titulares de cada jurisdicción, entidad u organismo descentralizado del Sector Público Nacional, o la autoridad delegada por estos, establecerán la nómina de agentes que prestan servicios críticos.</a:t>
            </a:r>
          </a:p>
          <a:p>
            <a:pPr algn="l"/>
            <a:endParaRPr lang="es-ES" sz="1600" u="sng" dirty="0" smtClean="0"/>
          </a:p>
          <a:p>
            <a:pPr algn="l"/>
            <a:r>
              <a:rPr lang="es-ES" sz="1600" u="sng" dirty="0" smtClean="0">
                <a:solidFill>
                  <a:srgbClr val="00FF00"/>
                </a:solidFill>
              </a:rPr>
              <a:t>d. Los Poderes Legislativo y Judicial y las autoridades provinciales, de la Ciudad Autónoma de Buenos Aires y municipales, </a:t>
            </a:r>
            <a:r>
              <a:rPr lang="es-ES" sz="1600" u="sng" dirty="0" smtClean="0"/>
              <a:t>dentro del ámbito de sus respectivas incumbencias, determinarán las formalidades y procedimientos respecto de los agentes públicos que presenten servicios críticos, en el marco de lo dispuesto por el decreto 297/2020.</a:t>
            </a:r>
          </a:p>
          <a:p>
            <a:pPr algn="l"/>
            <a:endParaRPr lang="es-ES" sz="900" b="1" dirty="0"/>
          </a:p>
        </p:txBody>
      </p:sp>
    </p:spTree>
    <p:extLst>
      <p:ext uri="{BB962C8B-B14F-4D97-AF65-F5344CB8AC3E}">
        <p14:creationId xmlns:p14="http://schemas.microsoft.com/office/powerpoint/2010/main" xmlns="" val="3774620383"/>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Circulación de personas</a:t>
            </a:r>
            <a:endParaRPr lang="en-US" sz="3200" b="1" dirty="0"/>
          </a:p>
        </p:txBody>
      </p:sp>
      <p:sp>
        <p:nvSpPr>
          <p:cNvPr id="118787" name="Rectangle 3"/>
          <p:cNvSpPr>
            <a:spLocks noGrp="1" noChangeArrowheads="1"/>
          </p:cNvSpPr>
          <p:nvPr>
            <p:ph type="subTitle" idx="1"/>
          </p:nvPr>
        </p:nvSpPr>
        <p:spPr>
          <a:xfrm>
            <a:off x="304800" y="1143000"/>
            <a:ext cx="8472972" cy="5715000"/>
          </a:xfrm>
        </p:spPr>
        <p:txBody>
          <a:bodyPr>
            <a:normAutofit fontScale="92500" lnSpcReduction="20000"/>
          </a:bodyPr>
          <a:lstStyle/>
          <a:p>
            <a:pPr algn="l"/>
            <a:r>
              <a:rPr lang="es-US" sz="1400" b="1" u="sng" dirty="0" smtClean="0">
                <a:solidFill>
                  <a:srgbClr val="FFC000"/>
                </a:solidFill>
              </a:rPr>
              <a:t>PRECISIONES SOBRE EL CERTIFICADO UNICO HABILITANTE PARA LA CIRCULACIÓN</a:t>
            </a:r>
            <a:endParaRPr lang="es-ES" sz="1400" b="1" u="sng" dirty="0" smtClean="0">
              <a:solidFill>
                <a:srgbClr val="FFC000"/>
              </a:solidFill>
            </a:endParaRPr>
          </a:p>
          <a:p>
            <a:pPr algn="l"/>
            <a:r>
              <a:rPr lang="es-ES" sz="1400" b="1" u="sng" dirty="0" smtClean="0">
                <a:solidFill>
                  <a:srgbClr val="00FFFF"/>
                </a:solidFill>
              </a:rPr>
              <a:t>DA (JGM) 446/2020 </a:t>
            </a:r>
          </a:p>
          <a:p>
            <a:pPr algn="l"/>
            <a:r>
              <a:rPr lang="es-US" sz="1400" b="1" u="sng" dirty="0" smtClean="0">
                <a:solidFill>
                  <a:srgbClr val="FFCC00"/>
                </a:solidFill>
              </a:rPr>
              <a:t>EXCEPCIONES</a:t>
            </a:r>
            <a:endParaRPr lang="es-ES" sz="1400" b="1" u="sng" dirty="0" smtClean="0">
              <a:solidFill>
                <a:srgbClr val="FFCC00"/>
              </a:solidFill>
            </a:endParaRPr>
          </a:p>
          <a:p>
            <a:pPr algn="l"/>
            <a:endParaRPr lang="es-US" sz="1400" b="1" u="sng" dirty="0" smtClean="0">
              <a:solidFill>
                <a:srgbClr val="FFFF00"/>
              </a:solidFill>
            </a:endParaRPr>
          </a:p>
          <a:p>
            <a:pPr algn="l"/>
            <a:r>
              <a:rPr lang="es-ES" sz="1400" dirty="0" smtClean="0"/>
              <a:t>1. Personal de salud, fuerzas de seguridad, fuerzas armadas, actividad migratoria, servicio meteorológico nacional, bomberos y control de tráfico aéreo.</a:t>
            </a:r>
          </a:p>
          <a:p>
            <a:pPr algn="l"/>
            <a:r>
              <a:rPr lang="es-ES" sz="1400" dirty="0" smtClean="0"/>
              <a:t>2. Autoridades superiores de los gobiernos nacional, provinciales, municipales y de la Ciudad Autónoma de Buenos Aires, trabajadores y trabajadoras del sector público nacional, provincial, municipal y de la Ciudad Autónoma de Buenos Aires, convocados para garantizar actividades esenciales requeridas por las respectivas autoridades.</a:t>
            </a:r>
          </a:p>
          <a:p>
            <a:pPr algn="l"/>
            <a:r>
              <a:rPr lang="es-ES" sz="1400" dirty="0" smtClean="0"/>
              <a:t>3. Personal de los servicios de justicia de turno, conforme establezcan las autoridades competentes.</a:t>
            </a:r>
          </a:p>
          <a:p>
            <a:pPr algn="l"/>
            <a:r>
              <a:rPr lang="es-ES" sz="1400" dirty="0" smtClean="0"/>
              <a:t>4. Personal diplomático y consular extranjero acreditado ante el gobierno argentino, en el marco de la Convención de Viena sobre Relaciones Diplomáticas y la Convención de Viena de 1963 sobre Relaciones Consulares y al personal de los organismos internacionales acreditados ante el gobierno argentino, de la Cruz Roja y Cascos Blancos.</a:t>
            </a:r>
          </a:p>
          <a:p>
            <a:pPr algn="l"/>
            <a:r>
              <a:rPr lang="es-ES" sz="1400" dirty="0" smtClean="0"/>
              <a:t>5. Personas que deban asistir a otras con discapacidad; familiares que necesiten asistencia; a personas mayores; a niños, a niñas y a adolescentes.</a:t>
            </a:r>
          </a:p>
          <a:p>
            <a:pPr algn="l"/>
            <a:r>
              <a:rPr lang="es-ES" sz="1400" dirty="0" smtClean="0"/>
              <a:t>8. Personas afectadas a la atención de comedores escolares, comunitarios y merenderos.</a:t>
            </a:r>
          </a:p>
          <a:p>
            <a:pPr algn="l"/>
            <a:r>
              <a:rPr lang="es-ES" sz="1400" dirty="0" smtClean="0"/>
              <a:t>9. Personal que se desempeña en los servicios de comunicación audiovisuales, radiales y gráficos.</a:t>
            </a:r>
          </a:p>
          <a:p>
            <a:pPr algn="l"/>
            <a:r>
              <a:rPr lang="es-ES" sz="1400" dirty="0" smtClean="0"/>
              <a:t>13. Actividades vinculadas con la producción, distribución y comercialización agropecuaria y de pesca.</a:t>
            </a:r>
          </a:p>
          <a:p>
            <a:pPr algn="l"/>
            <a:r>
              <a:rPr lang="es-ES" sz="1400" dirty="0" smtClean="0"/>
              <a:t>14. Actividades de telecomunicaciones, Internet fija y móvil y servicios digitales.</a:t>
            </a:r>
          </a:p>
          <a:p>
            <a:pPr algn="l"/>
            <a:r>
              <a:rPr lang="es-ES" sz="1400" dirty="0" smtClean="0"/>
              <a:t>15. Actividades impostergables vinculadas con el comercio exterior.</a:t>
            </a:r>
          </a:p>
          <a:p>
            <a:pPr algn="l"/>
            <a:r>
              <a:rPr lang="es-ES" sz="1400" dirty="0" smtClean="0"/>
              <a:t>16. Recolección, transporte y tratamiento de residuos sólidos urbanos, peligrosos y patogénicos.</a:t>
            </a:r>
          </a:p>
          <a:p>
            <a:pPr algn="l"/>
            <a:r>
              <a:rPr lang="es-ES" sz="1400" dirty="0" smtClean="0"/>
              <a:t>17. Mantenimiento de los servicios básicos (agua, electricidad, gas, comunicaciones, etc.) y atención de emergencias.</a:t>
            </a:r>
          </a:p>
          <a:p>
            <a:pPr algn="l"/>
            <a:r>
              <a:rPr lang="es-ES" sz="1400" dirty="0" smtClean="0"/>
              <a:t>18. Transporte público de pasajeros, transporte de mercaderías, petróleo, combustibles y GLP.</a:t>
            </a:r>
          </a:p>
          <a:p>
            <a:pPr algn="l"/>
            <a:r>
              <a:rPr lang="es-ES" sz="1400" dirty="0" smtClean="0"/>
              <a:t>21. Servicios postales y de distribución de paquetería.</a:t>
            </a:r>
          </a:p>
          <a:p>
            <a:pPr algn="l"/>
            <a:r>
              <a:rPr lang="es-ES" sz="1400" dirty="0" smtClean="0"/>
              <a:t>24. Casa de Moneda, servicios de cajeros automáticos, transporte de caudales y todas aquellas actividades que el Banco Central de la República Argentina disponga imprescindibles para garantizar el funcionamiento del sistema de pagos.</a:t>
            </a:r>
          </a:p>
          <a:p>
            <a:pPr algn="l"/>
            <a:r>
              <a:rPr lang="es-US" sz="1400" b="1" dirty="0" smtClean="0"/>
              <a:t>y</a:t>
            </a:r>
          </a:p>
          <a:p>
            <a:pPr algn="l"/>
            <a:r>
              <a:rPr lang="es-ES" sz="1400" dirty="0" smtClean="0">
                <a:effectLst>
                  <a:outerShdw blurRad="38100" dist="38100" dir="2700000" algn="tl">
                    <a:srgbClr val="000000">
                      <a:alpha val="43137"/>
                    </a:srgbClr>
                  </a:outerShdw>
                </a:effectLst>
              </a:rPr>
              <a:t>1. 2. Producción y distribución de biocombustibles.</a:t>
            </a:r>
          </a:p>
          <a:p>
            <a:pPr algn="l"/>
            <a:endParaRPr lang="es-ES" sz="1400" b="1" dirty="0"/>
          </a:p>
        </p:txBody>
      </p:sp>
    </p:spTree>
    <p:extLst>
      <p:ext uri="{BB962C8B-B14F-4D97-AF65-F5344CB8AC3E}">
        <p14:creationId xmlns:p14="http://schemas.microsoft.com/office/powerpoint/2010/main" xmlns="" val="37746203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214290"/>
            <a:ext cx="7772400" cy="571504"/>
          </a:xfrm>
        </p:spPr>
        <p:txBody>
          <a:bodyPr/>
          <a:lstStyle/>
          <a:p>
            <a:r>
              <a:rPr lang="es-MX" sz="2800" dirty="0" smtClean="0">
                <a:solidFill>
                  <a:srgbClr val="00FFFF"/>
                </a:solidFill>
              </a:rPr>
              <a:t>Situación antes de la cuarentena</a:t>
            </a:r>
            <a:endParaRPr lang="en-US" sz="3200" b="1" dirty="0"/>
          </a:p>
        </p:txBody>
      </p:sp>
      <p:sp>
        <p:nvSpPr>
          <p:cNvPr id="118787" name="Rectangle 3"/>
          <p:cNvSpPr>
            <a:spLocks noGrp="1" noChangeArrowheads="1"/>
          </p:cNvSpPr>
          <p:nvPr>
            <p:ph type="subTitle" idx="1"/>
          </p:nvPr>
        </p:nvSpPr>
        <p:spPr>
          <a:xfrm>
            <a:off x="304800" y="785794"/>
            <a:ext cx="8472972" cy="5786478"/>
          </a:xfrm>
        </p:spPr>
        <p:txBody>
          <a:bodyPr>
            <a:normAutofit fontScale="92500" lnSpcReduction="20000"/>
          </a:bodyPr>
          <a:lstStyle/>
          <a:p>
            <a:pPr algn="l"/>
            <a:r>
              <a:rPr lang="es-US" sz="1900" b="1" dirty="0" smtClean="0">
                <a:solidFill>
                  <a:srgbClr val="FFCC00"/>
                </a:solidFill>
                <a:effectLst>
                  <a:outerShdw blurRad="38100" dist="38100" dir="2700000" algn="tl">
                    <a:srgbClr val="000000">
                      <a:alpha val="43137"/>
                    </a:srgbClr>
                  </a:outerShdw>
                </a:effectLst>
              </a:rPr>
              <a:t>LICENCIA LABORAL PARA GRUPOS DE RIESGO</a:t>
            </a:r>
            <a:endParaRPr lang="es-ES" sz="1900" b="1" dirty="0" smtClean="0">
              <a:solidFill>
                <a:srgbClr val="FFCC00"/>
              </a:solidFill>
              <a:effectLst>
                <a:outerShdw blurRad="38100" dist="38100" dir="2700000" algn="tl">
                  <a:srgbClr val="000000">
                    <a:alpha val="43137"/>
                  </a:srgbClr>
                </a:outerShdw>
              </a:effectLst>
            </a:endParaRPr>
          </a:p>
          <a:p>
            <a:pPr algn="l"/>
            <a:r>
              <a:rPr lang="es-ES" sz="1900" b="1" dirty="0" smtClean="0">
                <a:solidFill>
                  <a:srgbClr val="00FFFF"/>
                </a:solidFill>
                <a:effectLst>
                  <a:outerShdw blurRad="38100" dist="38100" dir="2700000" algn="tl">
                    <a:srgbClr val="000000">
                      <a:alpha val="43137"/>
                    </a:srgbClr>
                  </a:outerShdw>
                </a:effectLst>
              </a:rPr>
              <a:t>RESOLUCIÓN (MTESS) 207/2020  - </a:t>
            </a:r>
            <a:r>
              <a:rPr lang="es-ES" sz="1900" b="1" dirty="0" smtClean="0">
                <a:solidFill>
                  <a:srgbClr val="FFFF19"/>
                </a:solidFill>
                <a:effectLst>
                  <a:outerShdw blurRad="38100" dist="38100" dir="2700000" algn="tl">
                    <a:srgbClr val="000000">
                      <a:alpha val="43137"/>
                    </a:srgbClr>
                  </a:outerShdw>
                </a:effectLst>
              </a:rPr>
              <a:t>GRUPOS DE RIESGO</a:t>
            </a:r>
          </a:p>
          <a:p>
            <a:pPr algn="l"/>
            <a:r>
              <a:rPr lang="es-US" sz="1900" b="1" dirty="0" smtClean="0">
                <a:solidFill>
                  <a:srgbClr val="00FF00"/>
                </a:solidFill>
                <a:effectLst>
                  <a:outerShdw blurRad="38100" dist="38100" dir="2700000" algn="tl">
                    <a:srgbClr val="000000">
                      <a:alpha val="43137"/>
                    </a:srgbClr>
                  </a:outerShdw>
                </a:effectLst>
              </a:rPr>
              <a:t>LISTADO ACTUALIZADO POR LA R (MS) 627/2020 – BO: 20/3/2020</a:t>
            </a:r>
          </a:p>
          <a:p>
            <a:pPr algn="l"/>
            <a:endParaRPr lang="es-ES" sz="1600" b="1" dirty="0" smtClean="0">
              <a:solidFill>
                <a:srgbClr val="00FF00"/>
              </a:solidFill>
              <a:effectLst>
                <a:outerShdw blurRad="38100" dist="38100" dir="2700000" algn="tl">
                  <a:srgbClr val="000000">
                    <a:alpha val="43137"/>
                  </a:srgbClr>
                </a:outerShdw>
              </a:effectLst>
            </a:endParaRPr>
          </a:p>
          <a:p>
            <a:pPr algn="l"/>
            <a:r>
              <a:rPr lang="es-ES" sz="1800" b="1" dirty="0" smtClean="0">
                <a:solidFill>
                  <a:srgbClr val="FFFF19"/>
                </a:solidFill>
                <a:effectLst>
                  <a:outerShdw blurRad="38100" dist="38100" dir="2700000" algn="tl">
                    <a:srgbClr val="000000">
                      <a:alpha val="43137"/>
                    </a:srgbClr>
                  </a:outerShdw>
                </a:effectLst>
              </a:rPr>
              <a:t>I. </a:t>
            </a:r>
            <a:r>
              <a:rPr lang="es-ES" sz="1800" dirty="0" smtClean="0">
                <a:effectLst>
                  <a:outerShdw blurRad="38100" dist="38100" dir="2700000" algn="tl">
                    <a:srgbClr val="000000">
                      <a:alpha val="43137"/>
                    </a:srgbClr>
                  </a:outerShdw>
                </a:effectLst>
              </a:rPr>
              <a:t>Personas con enfermedades respiratorias crónicas: hernia diafragmática, enfermedad pulmonar obstructiva crónica [EPOC], enfisema congénito, displasia broncopulmonar, </a:t>
            </a:r>
            <a:r>
              <a:rPr lang="es-ES" sz="1800" dirty="0" err="1" smtClean="0">
                <a:effectLst>
                  <a:outerShdw blurRad="38100" dist="38100" dir="2700000" algn="tl">
                    <a:srgbClr val="000000">
                      <a:alpha val="43137"/>
                    </a:srgbClr>
                  </a:outerShdw>
                </a:effectLst>
              </a:rPr>
              <a:t>traqueostomizados</a:t>
            </a:r>
            <a:r>
              <a:rPr lang="es-ES" sz="1800" dirty="0" smtClean="0">
                <a:effectLst>
                  <a:outerShdw blurRad="38100" dist="38100" dir="2700000" algn="tl">
                    <a:srgbClr val="000000">
                      <a:alpha val="43137"/>
                    </a:srgbClr>
                  </a:outerShdw>
                </a:effectLst>
              </a:rPr>
              <a:t> crónicos, bronquiectasias, fibrosis quística y asma moderado o severo.</a:t>
            </a:r>
          </a:p>
          <a:p>
            <a:pPr algn="l"/>
            <a:r>
              <a:rPr lang="es-ES" sz="1800" b="1" dirty="0" smtClean="0">
                <a:solidFill>
                  <a:srgbClr val="FFFF19"/>
                </a:solidFill>
                <a:effectLst>
                  <a:outerShdw blurRad="38100" dist="38100" dir="2700000" algn="tl">
                    <a:srgbClr val="000000">
                      <a:alpha val="43137"/>
                    </a:srgbClr>
                  </a:outerShdw>
                </a:effectLst>
              </a:rPr>
              <a:t>II. </a:t>
            </a:r>
            <a:r>
              <a:rPr lang="es-ES" sz="1800" dirty="0" smtClean="0">
                <a:effectLst>
                  <a:outerShdw blurRad="38100" dist="38100" dir="2700000" algn="tl">
                    <a:srgbClr val="000000">
                      <a:alpha val="43137"/>
                    </a:srgbClr>
                  </a:outerShdw>
                </a:effectLst>
              </a:rPr>
              <a:t>Personas con enfermedades cardíacas: insuficiencia cardíaca, enfermedad coronaria, reemplazo valvular, </a:t>
            </a:r>
            <a:r>
              <a:rPr lang="es-ES" sz="1800" dirty="0" err="1" smtClean="0">
                <a:effectLst>
                  <a:outerShdw blurRad="38100" dist="38100" dir="2700000" algn="tl">
                    <a:srgbClr val="000000">
                      <a:alpha val="43137"/>
                    </a:srgbClr>
                  </a:outerShdw>
                </a:effectLst>
              </a:rPr>
              <a:t>valvulopatías</a:t>
            </a:r>
            <a:r>
              <a:rPr lang="es-ES" sz="1800" dirty="0" smtClean="0">
                <a:effectLst>
                  <a:outerShdw blurRad="38100" dist="38100" dir="2700000" algn="tl">
                    <a:srgbClr val="000000">
                      <a:alpha val="43137"/>
                    </a:srgbClr>
                  </a:outerShdw>
                </a:effectLst>
              </a:rPr>
              <a:t> y cardiopatías congénitas.</a:t>
            </a:r>
          </a:p>
          <a:p>
            <a:pPr algn="l"/>
            <a:r>
              <a:rPr lang="es-ES" sz="1800" b="1" dirty="0" smtClean="0">
                <a:solidFill>
                  <a:srgbClr val="FFFF19"/>
                </a:solidFill>
                <a:effectLst>
                  <a:outerShdw blurRad="38100" dist="38100" dir="2700000" algn="tl">
                    <a:srgbClr val="000000">
                      <a:alpha val="43137"/>
                    </a:srgbClr>
                  </a:outerShdw>
                </a:effectLst>
              </a:rPr>
              <a:t>III. </a:t>
            </a:r>
            <a:r>
              <a:rPr lang="es-ES" sz="1800" dirty="0" smtClean="0">
                <a:effectLst>
                  <a:outerShdw blurRad="38100" dist="38100" dir="2700000" algn="tl">
                    <a:srgbClr val="000000">
                      <a:alpha val="43137"/>
                    </a:srgbClr>
                  </a:outerShdw>
                </a:effectLst>
              </a:rPr>
              <a:t>Personas diabéticas.</a:t>
            </a:r>
          </a:p>
          <a:p>
            <a:pPr algn="l"/>
            <a:r>
              <a:rPr lang="es-ES" sz="1800" b="1" dirty="0" smtClean="0">
                <a:solidFill>
                  <a:srgbClr val="FFFF19"/>
                </a:solidFill>
                <a:effectLst>
                  <a:outerShdw blurRad="38100" dist="38100" dir="2700000" algn="tl">
                    <a:srgbClr val="000000">
                      <a:alpha val="43137"/>
                    </a:srgbClr>
                  </a:outerShdw>
                </a:effectLst>
              </a:rPr>
              <a:t>IV. </a:t>
            </a:r>
            <a:r>
              <a:rPr lang="es-ES" sz="1800" dirty="0" smtClean="0">
                <a:effectLst>
                  <a:outerShdw blurRad="38100" dist="38100" dir="2700000" algn="tl">
                    <a:srgbClr val="000000">
                      <a:alpha val="43137"/>
                    </a:srgbClr>
                  </a:outerShdw>
                </a:effectLst>
              </a:rPr>
              <a:t>Personas con insuficiencia renal crónica en diálisis o con expectativas de ingresar a diálisis en los siguientes seis meses.</a:t>
            </a:r>
          </a:p>
          <a:p>
            <a:pPr algn="l"/>
            <a:r>
              <a:rPr lang="es-ES" sz="1800" b="1" dirty="0" smtClean="0">
                <a:solidFill>
                  <a:srgbClr val="FFFF19"/>
                </a:solidFill>
                <a:effectLst>
                  <a:outerShdw blurRad="38100" dist="38100" dir="2700000" algn="tl">
                    <a:srgbClr val="000000">
                      <a:alpha val="43137"/>
                    </a:srgbClr>
                  </a:outerShdw>
                </a:effectLst>
              </a:rPr>
              <a:t>V. </a:t>
            </a:r>
            <a:r>
              <a:rPr lang="es-ES" sz="1800" dirty="0" smtClean="0">
                <a:effectLst>
                  <a:outerShdw blurRad="38100" dist="38100" dir="2700000" algn="tl">
                    <a:srgbClr val="000000">
                      <a:alpha val="43137"/>
                    </a:srgbClr>
                  </a:outerShdw>
                </a:effectLst>
              </a:rPr>
              <a:t>Personas con Inmunodeficiencias:</a:t>
            </a:r>
          </a:p>
          <a:p>
            <a:pPr algn="l"/>
            <a:r>
              <a:rPr lang="es-ES" sz="1800" dirty="0" smtClean="0">
                <a:effectLst>
                  <a:outerShdw blurRad="38100" dist="38100" dir="2700000" algn="tl">
                    <a:srgbClr val="000000">
                      <a:alpha val="43137"/>
                    </a:srgbClr>
                  </a:outerShdw>
                </a:effectLst>
              </a:rPr>
              <a:t>* Congénita, </a:t>
            </a:r>
            <a:r>
              <a:rPr lang="es-ES" sz="1800" dirty="0" err="1" smtClean="0">
                <a:effectLst>
                  <a:outerShdw blurRad="38100" dist="38100" dir="2700000" algn="tl">
                    <a:srgbClr val="000000">
                      <a:alpha val="43137"/>
                    </a:srgbClr>
                  </a:outerShdw>
                </a:effectLst>
              </a:rPr>
              <a:t>asplenia</a:t>
            </a:r>
            <a:r>
              <a:rPr lang="es-ES" sz="1800" dirty="0" smtClean="0">
                <a:effectLst>
                  <a:outerShdw blurRad="38100" dist="38100" dir="2700000" algn="tl">
                    <a:srgbClr val="000000">
                      <a:alpha val="43137"/>
                    </a:srgbClr>
                  </a:outerShdw>
                </a:effectLst>
              </a:rPr>
              <a:t> funcional o anatómica (incluida anemia </a:t>
            </a:r>
            <a:r>
              <a:rPr lang="es-ES" sz="1800" dirty="0" err="1" smtClean="0">
                <a:effectLst>
                  <a:outerShdw blurRad="38100" dist="38100" dir="2700000" algn="tl">
                    <a:srgbClr val="000000">
                      <a:alpha val="43137"/>
                    </a:srgbClr>
                  </a:outerShdw>
                </a:effectLst>
              </a:rPr>
              <a:t>drepanocítica</a:t>
            </a:r>
            <a:r>
              <a:rPr lang="es-ES" sz="1800" dirty="0" smtClean="0">
                <a:effectLst>
                  <a:outerShdw blurRad="38100" dist="38100" dir="2700000" algn="tl">
                    <a:srgbClr val="000000">
                      <a:alpha val="43137"/>
                    </a:srgbClr>
                  </a:outerShdw>
                </a:effectLst>
              </a:rPr>
              <a:t>) y desnutrición grave</a:t>
            </a:r>
          </a:p>
          <a:p>
            <a:pPr algn="l"/>
            <a:r>
              <a:rPr lang="es-ES" sz="1800" dirty="0" smtClean="0">
                <a:effectLst>
                  <a:outerShdw blurRad="38100" dist="38100" dir="2700000" algn="tl">
                    <a:srgbClr val="000000">
                      <a:alpha val="43137"/>
                    </a:srgbClr>
                  </a:outerShdw>
                </a:effectLst>
              </a:rPr>
              <a:t>* VIH dependiendo del status (&lt; de 350 CD4 o con carga viral detectable)</a:t>
            </a:r>
          </a:p>
          <a:p>
            <a:pPr algn="l"/>
            <a:r>
              <a:rPr lang="es-ES" sz="1800" dirty="0" smtClean="0">
                <a:effectLst>
                  <a:outerShdw blurRad="38100" dist="38100" dir="2700000" algn="tl">
                    <a:srgbClr val="000000">
                      <a:alpha val="43137"/>
                    </a:srgbClr>
                  </a:outerShdw>
                </a:effectLst>
              </a:rPr>
              <a:t>* Personas con medicación inmunosupresora o corticoides en altas dosis (mayor a 2 mg/kg/día de </a:t>
            </a:r>
            <a:r>
              <a:rPr lang="es-ES" sz="1800" dirty="0" err="1" smtClean="0">
                <a:effectLst>
                  <a:outerShdw blurRad="38100" dist="38100" dir="2700000" algn="tl">
                    <a:srgbClr val="000000">
                      <a:alpha val="43137"/>
                    </a:srgbClr>
                  </a:outerShdw>
                </a:effectLst>
              </a:rPr>
              <a:t>metilprednisona</a:t>
            </a:r>
            <a:r>
              <a:rPr lang="es-ES" sz="1800" dirty="0" smtClean="0">
                <a:effectLst>
                  <a:outerShdw blurRad="38100" dist="38100" dir="2700000" algn="tl">
                    <a:srgbClr val="000000">
                      <a:alpha val="43137"/>
                    </a:srgbClr>
                  </a:outerShdw>
                </a:effectLst>
              </a:rPr>
              <a:t> o más de 20 mg/día o su equivalente por más de 14 días)</a:t>
            </a:r>
          </a:p>
          <a:p>
            <a:pPr algn="l"/>
            <a:r>
              <a:rPr lang="es-ES" sz="1800" b="1" dirty="0" smtClean="0">
                <a:solidFill>
                  <a:srgbClr val="FFFF19"/>
                </a:solidFill>
                <a:effectLst>
                  <a:outerShdw blurRad="38100" dist="38100" dir="2700000" algn="tl">
                    <a:srgbClr val="000000">
                      <a:alpha val="43137"/>
                    </a:srgbClr>
                  </a:outerShdw>
                </a:effectLst>
              </a:rPr>
              <a:t>VI. </a:t>
            </a:r>
            <a:r>
              <a:rPr lang="es-ES" sz="1800" dirty="0" smtClean="0">
                <a:effectLst>
                  <a:outerShdw blurRad="38100" dist="38100" dir="2700000" algn="tl">
                    <a:srgbClr val="000000">
                      <a:alpha val="43137"/>
                    </a:srgbClr>
                  </a:outerShdw>
                </a:effectLst>
              </a:rPr>
              <a:t>Pacientes oncológicos y trasplantados:</a:t>
            </a:r>
          </a:p>
          <a:p>
            <a:pPr algn="l"/>
            <a:r>
              <a:rPr lang="es-ES" sz="1800" dirty="0" smtClean="0">
                <a:effectLst>
                  <a:outerShdw blurRad="38100" dist="38100" dir="2700000" algn="tl">
                    <a:srgbClr val="000000">
                      <a:alpha val="43137"/>
                    </a:srgbClr>
                  </a:outerShdw>
                </a:effectLst>
              </a:rPr>
              <a:t>* con enfermedad </a:t>
            </a:r>
            <a:r>
              <a:rPr lang="es-ES" sz="1800" dirty="0" err="1" smtClean="0">
                <a:effectLst>
                  <a:outerShdw blurRad="38100" dist="38100" dir="2700000" algn="tl">
                    <a:srgbClr val="000000">
                      <a:alpha val="43137"/>
                    </a:srgbClr>
                  </a:outerShdw>
                </a:effectLst>
              </a:rPr>
              <a:t>oncohematológica</a:t>
            </a:r>
            <a:r>
              <a:rPr lang="es-ES" sz="1800" dirty="0" smtClean="0">
                <a:effectLst>
                  <a:outerShdw blurRad="38100" dist="38100" dir="2700000" algn="tl">
                    <a:srgbClr val="000000">
                      <a:alpha val="43137"/>
                    </a:srgbClr>
                  </a:outerShdw>
                </a:effectLst>
              </a:rPr>
              <a:t> hasta seis meses posteriores a la remisión completa</a:t>
            </a:r>
          </a:p>
          <a:p>
            <a:pPr algn="l"/>
            <a:r>
              <a:rPr lang="es-ES" sz="1800" dirty="0" smtClean="0">
                <a:effectLst>
                  <a:outerShdw blurRad="38100" dist="38100" dir="2700000" algn="tl">
                    <a:srgbClr val="000000">
                      <a:alpha val="43137"/>
                    </a:srgbClr>
                  </a:outerShdw>
                </a:effectLst>
              </a:rPr>
              <a:t>* con tumor de órgano sólido en tratamiento</a:t>
            </a:r>
          </a:p>
          <a:p>
            <a:pPr algn="l"/>
            <a:r>
              <a:rPr lang="es-ES" sz="1800" dirty="0" smtClean="0">
                <a:effectLst>
                  <a:outerShdw blurRad="38100" dist="38100" dir="2700000" algn="tl">
                    <a:srgbClr val="000000">
                      <a:alpha val="43137"/>
                    </a:srgbClr>
                  </a:outerShdw>
                </a:effectLst>
              </a:rPr>
              <a:t>* trasplantados de órganos sólidos o de precursores hematopoyéticos</a:t>
            </a:r>
          </a:p>
          <a:p>
            <a:pPr algn="l"/>
            <a:r>
              <a:rPr lang="es-ES" sz="1800" b="1" dirty="0" smtClean="0">
                <a:solidFill>
                  <a:srgbClr val="FFFF19"/>
                </a:solidFill>
                <a:effectLst>
                  <a:outerShdw blurRad="38100" dist="38100" dir="2700000" algn="tl">
                    <a:srgbClr val="000000">
                      <a:alpha val="43137"/>
                    </a:srgbClr>
                  </a:outerShdw>
                </a:effectLst>
              </a:rPr>
              <a:t>VII. </a:t>
            </a:r>
            <a:r>
              <a:rPr lang="es-ES" sz="1800" dirty="0" smtClean="0">
                <a:effectLst>
                  <a:outerShdw blurRad="38100" dist="38100" dir="2700000" algn="tl">
                    <a:srgbClr val="000000">
                      <a:alpha val="43137"/>
                    </a:srgbClr>
                  </a:outerShdw>
                </a:effectLst>
              </a:rPr>
              <a:t>Personas con certificado único de discapacidad.</a:t>
            </a:r>
          </a:p>
          <a:p>
            <a:pPr algn="l"/>
            <a:endParaRPr lang="es-AR" sz="1800" dirty="0">
              <a:solidFill>
                <a:srgbClr val="FF99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774620383"/>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Circulación de personas</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rmAutofit fontScale="92500" lnSpcReduction="10000"/>
          </a:bodyPr>
          <a:lstStyle/>
          <a:p>
            <a:pPr algn="l"/>
            <a:r>
              <a:rPr lang="es-US" sz="1600" b="1" dirty="0" smtClean="0">
                <a:solidFill>
                  <a:srgbClr val="FFC000"/>
                </a:solidFill>
                <a:effectLst>
                  <a:outerShdw blurRad="38100" dist="38100" dir="2700000" algn="tl">
                    <a:srgbClr val="000000">
                      <a:alpha val="43137"/>
                    </a:srgbClr>
                  </a:outerShdw>
                </a:effectLst>
              </a:rPr>
              <a:t>PRECISIONES SOBRE EL CERTIFICADO UNICO HABILITANTE PARA LA CIRCULACIÓN</a:t>
            </a:r>
            <a:endParaRPr lang="es-ES" sz="1600" b="1" dirty="0" smtClean="0">
              <a:solidFill>
                <a:srgbClr val="FFC000"/>
              </a:solidFill>
              <a:effectLst>
                <a:outerShdw blurRad="38100" dist="38100" dir="2700000" algn="tl">
                  <a:srgbClr val="000000">
                    <a:alpha val="43137"/>
                  </a:srgbClr>
                </a:outerShdw>
              </a:effectLst>
            </a:endParaRPr>
          </a:p>
          <a:p>
            <a:pPr algn="l"/>
            <a:r>
              <a:rPr lang="es-ES" sz="1600" b="1" dirty="0" smtClean="0">
                <a:solidFill>
                  <a:srgbClr val="00FFFF"/>
                </a:solidFill>
                <a:effectLst>
                  <a:outerShdw blurRad="38100" dist="38100" dir="2700000" algn="tl">
                    <a:srgbClr val="000000">
                      <a:alpha val="43137"/>
                    </a:srgbClr>
                  </a:outerShdw>
                </a:effectLst>
              </a:rPr>
              <a:t>DA (JGM) 446/2020 </a:t>
            </a:r>
          </a:p>
          <a:p>
            <a:pPr algn="l"/>
            <a:r>
              <a:rPr lang="es-ES" sz="1600" b="1" dirty="0" smtClean="0">
                <a:effectLst>
                  <a:outerShdw blurRad="38100" dist="38100" dir="2700000" algn="tl">
                    <a:srgbClr val="000000">
                      <a:alpha val="43137"/>
                    </a:srgbClr>
                  </a:outerShdw>
                </a:effectLst>
              </a:rPr>
              <a:t>Art. 3 -</a:t>
            </a:r>
            <a:r>
              <a:rPr lang="es-ES" sz="1600" dirty="0" smtClean="0">
                <a:effectLst>
                  <a:outerShdw blurRad="38100" dist="38100" dir="2700000" algn="tl">
                    <a:srgbClr val="000000">
                      <a:alpha val="43137"/>
                    </a:srgbClr>
                  </a:outerShdw>
                </a:effectLst>
              </a:rPr>
              <a:t> Las autorizaciones para circular que se hubieren emitido en formatos diversos a los que se establecen en los artículos 1 y 2 de la presente, </a:t>
            </a:r>
            <a:r>
              <a:rPr lang="es-ES" sz="1600" dirty="0" smtClean="0">
                <a:solidFill>
                  <a:srgbClr val="FFFF00"/>
                </a:solidFill>
                <a:effectLst>
                  <a:outerShdw blurRad="38100" dist="38100" dir="2700000" algn="tl">
                    <a:srgbClr val="000000">
                      <a:alpha val="43137"/>
                    </a:srgbClr>
                  </a:outerShdw>
                </a:effectLst>
              </a:rPr>
              <a:t>perderán vigencia a partir del 6 de abril del corriente año.</a:t>
            </a:r>
          </a:p>
          <a:p>
            <a:pPr algn="l"/>
            <a:r>
              <a:rPr lang="es-ES" sz="1600" b="1" dirty="0" smtClean="0">
                <a:effectLst>
                  <a:outerShdw blurRad="38100" dist="38100" dir="2700000" algn="tl">
                    <a:srgbClr val="000000">
                      <a:alpha val="43137"/>
                    </a:srgbClr>
                  </a:outerShdw>
                </a:effectLst>
              </a:rPr>
              <a:t>Art. 4 -</a:t>
            </a:r>
            <a:r>
              <a:rPr lang="es-ES" sz="1600" dirty="0" smtClean="0">
                <a:effectLst>
                  <a:outerShdw blurRad="38100" dist="38100" dir="2700000" algn="tl">
                    <a:srgbClr val="000000">
                      <a:alpha val="43137"/>
                    </a:srgbClr>
                  </a:outerShdw>
                </a:effectLst>
              </a:rPr>
              <a:t> El falseamiento de datos en la tramitación del “Certificado Único Habilitante para Circulación - Emergencia COVID-19” dará lugar a la aplicación de las sanciones que correspondieren según la normativa vigente.</a:t>
            </a:r>
          </a:p>
          <a:p>
            <a:pPr algn="l"/>
            <a:endParaRPr lang="es-ES" sz="1600" dirty="0" smtClean="0">
              <a:effectLst>
                <a:outerShdw blurRad="38100" dist="38100" dir="2700000" algn="tl">
                  <a:srgbClr val="000000">
                    <a:alpha val="43137"/>
                  </a:srgbClr>
                </a:outerShdw>
              </a:effectLst>
            </a:endParaRPr>
          </a:p>
          <a:p>
            <a:pPr algn="l"/>
            <a:r>
              <a:rPr lang="es-ES" sz="1600" b="1" dirty="0" smtClean="0">
                <a:effectLst>
                  <a:outerShdw blurRad="38100" dist="38100" dir="2700000" algn="tl">
                    <a:srgbClr val="000000">
                      <a:alpha val="43137"/>
                    </a:srgbClr>
                  </a:outerShdw>
                </a:effectLst>
              </a:rPr>
              <a:t>Art. 5 -</a:t>
            </a:r>
            <a:r>
              <a:rPr lang="es-ES" sz="1600" dirty="0" smtClean="0">
                <a:effectLst>
                  <a:outerShdw blurRad="38100" dist="38100" dir="2700000" algn="tl">
                    <a:srgbClr val="000000">
                      <a:alpha val="43137"/>
                    </a:srgbClr>
                  </a:outerShdw>
                </a:effectLst>
              </a:rPr>
              <a:t> </a:t>
            </a:r>
            <a:r>
              <a:rPr lang="es-ES" sz="1600" dirty="0" err="1" smtClean="0">
                <a:effectLst>
                  <a:outerShdw blurRad="38100" dist="38100" dir="2700000" algn="tl">
                    <a:srgbClr val="000000">
                      <a:alpha val="43137"/>
                    </a:srgbClr>
                  </a:outerShdw>
                </a:effectLst>
              </a:rPr>
              <a:t>Establécese</a:t>
            </a:r>
            <a:r>
              <a:rPr lang="es-ES" sz="1600" dirty="0" smtClean="0">
                <a:effectLst>
                  <a:outerShdw blurRad="38100" dist="38100" dir="2700000" algn="tl">
                    <a:srgbClr val="000000">
                      <a:alpha val="43137"/>
                    </a:srgbClr>
                  </a:outerShdw>
                </a:effectLst>
              </a:rPr>
              <a:t> que el Ministerio de Transporte recibirá los modelos de certificados en el marco de las excepciones determinadas por el artículo 2 inciso a) de la presente decisión administrativa y tendrá facultades para dictar normas aclaratorias y/o complementarias que resulten necesarias para su cumplimiento.</a:t>
            </a:r>
          </a:p>
          <a:p>
            <a:pPr algn="l"/>
            <a:endParaRPr lang="es-ES" sz="1600" b="1" dirty="0" smtClean="0">
              <a:effectLst>
                <a:outerShdw blurRad="38100" dist="38100" dir="2700000" algn="tl">
                  <a:srgbClr val="000000">
                    <a:alpha val="43137"/>
                  </a:srgbClr>
                </a:outerShdw>
              </a:effectLst>
            </a:endParaRPr>
          </a:p>
          <a:p>
            <a:pPr algn="l"/>
            <a:r>
              <a:rPr lang="es-ES" sz="1600" b="1" dirty="0" smtClean="0">
                <a:effectLst>
                  <a:outerShdw blurRad="38100" dist="38100" dir="2700000" algn="tl">
                    <a:srgbClr val="000000">
                      <a:alpha val="43137"/>
                    </a:srgbClr>
                  </a:outerShdw>
                </a:effectLst>
              </a:rPr>
              <a:t>Art. 6 -</a:t>
            </a:r>
            <a:r>
              <a:rPr lang="es-ES" sz="1600" dirty="0" smtClean="0">
                <a:effectLst>
                  <a:outerShdw blurRad="38100" dist="38100" dir="2700000" algn="tl">
                    <a:srgbClr val="000000">
                      <a:alpha val="43137"/>
                    </a:srgbClr>
                  </a:outerShdw>
                </a:effectLst>
              </a:rPr>
              <a:t> </a:t>
            </a:r>
            <a:r>
              <a:rPr lang="es-ES" sz="1600" dirty="0" err="1" smtClean="0">
                <a:effectLst>
                  <a:outerShdw blurRad="38100" dist="38100" dir="2700000" algn="tl">
                    <a:srgbClr val="000000">
                      <a:alpha val="43137"/>
                    </a:srgbClr>
                  </a:outerShdw>
                </a:effectLst>
              </a:rPr>
              <a:t>Derógase</a:t>
            </a:r>
            <a:r>
              <a:rPr lang="es-ES" sz="1600" dirty="0" smtClean="0">
                <a:effectLst>
                  <a:outerShdw blurRad="38100" dist="38100" dir="2700000" algn="tl">
                    <a:srgbClr val="000000">
                      <a:alpha val="43137"/>
                    </a:srgbClr>
                  </a:outerShdw>
                </a:effectLst>
              </a:rPr>
              <a:t> el </a:t>
            </a:r>
            <a:r>
              <a:rPr lang="es-ES" sz="1600" u="sng" dirty="0" smtClean="0">
                <a:effectLst>
                  <a:outerShdw blurRad="38100" dist="38100" dir="2700000" algn="tl">
                    <a:srgbClr val="000000">
                      <a:alpha val="43137"/>
                    </a:srgbClr>
                  </a:outerShdw>
                </a:effectLst>
                <a:hlinkClick r:id="rId2"/>
              </a:rPr>
              <a:t>artículo 3 de la resolución del Ministerio del Interior 48/2020</a:t>
            </a:r>
            <a:r>
              <a:rPr lang="es-ES" sz="1600" dirty="0" smtClean="0">
                <a:effectLst>
                  <a:outerShdw blurRad="38100" dist="38100" dir="2700000" algn="tl">
                    <a:srgbClr val="000000">
                      <a:alpha val="43137"/>
                    </a:srgbClr>
                  </a:outerShdw>
                </a:effectLst>
              </a:rPr>
              <a:t>.</a:t>
            </a:r>
          </a:p>
          <a:p>
            <a:pPr algn="l"/>
            <a:endParaRPr lang="es-ES" sz="1600" b="1" dirty="0" smtClean="0">
              <a:effectLst>
                <a:outerShdw blurRad="38100" dist="38100" dir="2700000" algn="tl">
                  <a:srgbClr val="000000">
                    <a:alpha val="43137"/>
                  </a:srgbClr>
                </a:outerShdw>
              </a:effectLst>
            </a:endParaRPr>
          </a:p>
          <a:p>
            <a:pPr algn="l"/>
            <a:r>
              <a:rPr lang="es-ES" sz="1600" b="1" dirty="0" smtClean="0">
                <a:solidFill>
                  <a:srgbClr val="00FFFF"/>
                </a:solidFill>
                <a:effectLst>
                  <a:outerShdw blurRad="38100" dist="38100" dir="2700000" algn="tl">
                    <a:srgbClr val="000000">
                      <a:alpha val="43137"/>
                    </a:srgbClr>
                  </a:outerShdw>
                </a:effectLst>
              </a:rPr>
              <a:t>TEXTO S/</a:t>
            </a:r>
            <a:r>
              <a:rPr lang="es-ES" sz="1600" dirty="0" err="1" smtClean="0">
                <a:solidFill>
                  <a:srgbClr val="00FFFF"/>
                </a:solidFill>
                <a:effectLst>
                  <a:outerShdw blurRad="38100" dist="38100" dir="2700000" algn="tl">
                    <a:srgbClr val="000000">
                      <a:alpha val="43137"/>
                    </a:srgbClr>
                  </a:outerShdw>
                </a:effectLst>
              </a:rPr>
              <a:t>Dec</a:t>
            </a:r>
            <a:r>
              <a:rPr lang="es-ES" sz="1600" dirty="0" smtClean="0">
                <a:solidFill>
                  <a:srgbClr val="00FFFF"/>
                </a:solidFill>
                <a:effectLst>
                  <a:outerShdw blurRad="38100" dist="38100" dir="2700000" algn="tl">
                    <a:srgbClr val="000000">
                      <a:alpha val="43137"/>
                    </a:srgbClr>
                  </a:outerShdw>
                </a:effectLst>
              </a:rPr>
              <a:t>. </a:t>
            </a:r>
            <a:r>
              <a:rPr lang="es-ES" sz="1600" dirty="0" err="1" smtClean="0">
                <a:solidFill>
                  <a:srgbClr val="00FFFF"/>
                </a:solidFill>
                <a:effectLst>
                  <a:outerShdw blurRad="38100" dist="38100" dir="2700000" algn="tl">
                    <a:srgbClr val="000000">
                      <a:alpha val="43137"/>
                    </a:srgbClr>
                  </a:outerShdw>
                </a:effectLst>
              </a:rPr>
              <a:t>Adm</a:t>
            </a:r>
            <a:r>
              <a:rPr lang="es-ES" sz="1600" dirty="0" smtClean="0">
                <a:solidFill>
                  <a:srgbClr val="00FFFF"/>
                </a:solidFill>
                <a:effectLst>
                  <a:outerShdw blurRad="38100" dist="38100" dir="2700000" algn="tl">
                    <a:srgbClr val="000000">
                      <a:alpha val="43137"/>
                    </a:srgbClr>
                  </a:outerShdw>
                </a:effectLst>
              </a:rPr>
              <a:t>. (JGM) 446/2020 - </a:t>
            </a:r>
            <a:r>
              <a:rPr lang="es-ES" sz="1600" b="1" dirty="0" smtClean="0">
                <a:solidFill>
                  <a:srgbClr val="00FFFF"/>
                </a:solidFill>
                <a:effectLst>
                  <a:outerShdw blurRad="38100" dist="38100" dir="2700000" algn="tl">
                    <a:srgbClr val="000000">
                      <a:alpha val="43137"/>
                    </a:srgbClr>
                  </a:outerShdw>
                </a:effectLst>
              </a:rPr>
              <a:t>BO</a:t>
            </a:r>
            <a:r>
              <a:rPr lang="es-ES" sz="1600" dirty="0" smtClean="0">
                <a:solidFill>
                  <a:srgbClr val="00FFFF"/>
                </a:solidFill>
                <a:effectLst>
                  <a:outerShdw blurRad="38100" dist="38100" dir="2700000" algn="tl">
                    <a:srgbClr val="000000">
                      <a:alpha val="43137"/>
                    </a:srgbClr>
                  </a:outerShdw>
                </a:effectLst>
              </a:rPr>
              <a:t>: 1/4/2020</a:t>
            </a:r>
          </a:p>
          <a:p>
            <a:pPr algn="l"/>
            <a:r>
              <a:rPr lang="es-ES" sz="1600" b="1" dirty="0" smtClean="0">
                <a:solidFill>
                  <a:srgbClr val="00FFFF"/>
                </a:solidFill>
                <a:effectLst>
                  <a:outerShdw blurRad="38100" dist="38100" dir="2700000" algn="tl">
                    <a:srgbClr val="000000">
                      <a:alpha val="43137"/>
                    </a:srgbClr>
                  </a:outerShdw>
                </a:effectLst>
              </a:rPr>
              <a:t>FUENTE:</a:t>
            </a:r>
            <a:r>
              <a:rPr lang="es-ES" sz="1600" dirty="0" smtClean="0">
                <a:solidFill>
                  <a:srgbClr val="00FFFF"/>
                </a:solidFill>
                <a:effectLst>
                  <a:outerShdw blurRad="38100" dist="38100" dir="2700000" algn="tl">
                    <a:srgbClr val="000000">
                      <a:alpha val="43137"/>
                    </a:srgbClr>
                  </a:outerShdw>
                </a:effectLst>
              </a:rPr>
              <a:t> </a:t>
            </a:r>
            <a:r>
              <a:rPr lang="es-ES" sz="1600" dirty="0" err="1" smtClean="0">
                <a:solidFill>
                  <a:srgbClr val="00FFFF"/>
                </a:solidFill>
                <a:effectLst>
                  <a:outerShdw blurRad="38100" dist="38100" dir="2700000" algn="tl">
                    <a:srgbClr val="000000">
                      <a:alpha val="43137"/>
                    </a:srgbClr>
                  </a:outerShdw>
                </a:effectLst>
              </a:rPr>
              <a:t>Dec</a:t>
            </a:r>
            <a:r>
              <a:rPr lang="es-ES" sz="1600" dirty="0" smtClean="0">
                <a:solidFill>
                  <a:srgbClr val="00FFFF"/>
                </a:solidFill>
                <a:effectLst>
                  <a:outerShdw blurRad="38100" dist="38100" dir="2700000" algn="tl">
                    <a:srgbClr val="000000">
                      <a:alpha val="43137"/>
                    </a:srgbClr>
                  </a:outerShdw>
                </a:effectLst>
              </a:rPr>
              <a:t>. </a:t>
            </a:r>
            <a:r>
              <a:rPr lang="es-ES" sz="1600" dirty="0" err="1" smtClean="0">
                <a:solidFill>
                  <a:srgbClr val="00FFFF"/>
                </a:solidFill>
                <a:effectLst>
                  <a:outerShdw blurRad="38100" dist="38100" dir="2700000" algn="tl">
                    <a:srgbClr val="000000">
                      <a:alpha val="43137"/>
                    </a:srgbClr>
                  </a:outerShdw>
                </a:effectLst>
              </a:rPr>
              <a:t>Adm</a:t>
            </a:r>
            <a:r>
              <a:rPr lang="es-ES" sz="1600" dirty="0" smtClean="0">
                <a:solidFill>
                  <a:srgbClr val="00FFFF"/>
                </a:solidFill>
                <a:effectLst>
                  <a:outerShdw blurRad="38100" dist="38100" dir="2700000" algn="tl">
                    <a:srgbClr val="000000">
                      <a:alpha val="43137"/>
                    </a:srgbClr>
                  </a:outerShdw>
                </a:effectLst>
              </a:rPr>
              <a:t>. (JGM) 446/2020</a:t>
            </a:r>
          </a:p>
          <a:p>
            <a:pPr algn="l"/>
            <a:r>
              <a:rPr lang="es-ES" sz="1600" b="1" dirty="0" smtClean="0">
                <a:solidFill>
                  <a:srgbClr val="00FFFF"/>
                </a:solidFill>
                <a:effectLst>
                  <a:outerShdw blurRad="38100" dist="38100" dir="2700000" algn="tl">
                    <a:srgbClr val="000000">
                      <a:alpha val="43137"/>
                    </a:srgbClr>
                  </a:outerShdw>
                </a:effectLst>
              </a:rPr>
              <a:t>VIGENCIA Y APLICACIÓN</a:t>
            </a:r>
          </a:p>
          <a:p>
            <a:pPr algn="l"/>
            <a:r>
              <a:rPr lang="es-ES" sz="1600" dirty="0" smtClean="0">
                <a:solidFill>
                  <a:srgbClr val="00FFFF"/>
                </a:solidFill>
                <a:effectLst>
                  <a:outerShdw blurRad="38100" dist="38100" dir="2700000" algn="tl">
                    <a:srgbClr val="000000">
                      <a:alpha val="43137"/>
                    </a:srgbClr>
                  </a:outerShdw>
                </a:effectLst>
              </a:rPr>
              <a:t>Vigencia: 1/4/2020</a:t>
            </a:r>
          </a:p>
          <a:p>
            <a:pPr algn="l"/>
            <a:r>
              <a:rPr lang="es-ES" sz="1600" dirty="0" smtClean="0">
                <a:solidFill>
                  <a:srgbClr val="00FFFF"/>
                </a:solidFill>
                <a:effectLst>
                  <a:outerShdw blurRad="38100" dist="38100" dir="2700000" algn="tl">
                    <a:srgbClr val="000000">
                      <a:alpha val="43137"/>
                    </a:srgbClr>
                  </a:outerShdw>
                </a:effectLst>
              </a:rPr>
              <a:t>Aplicación: desde el1/4/2020</a:t>
            </a:r>
          </a:p>
          <a:p>
            <a:pPr algn="l"/>
            <a:endParaRPr lang="es-ES" sz="900" b="1" dirty="0"/>
          </a:p>
        </p:txBody>
      </p:sp>
    </p:spTree>
    <p:extLst>
      <p:ext uri="{BB962C8B-B14F-4D97-AF65-F5344CB8AC3E}">
        <p14:creationId xmlns:p14="http://schemas.microsoft.com/office/powerpoint/2010/main" xmlns="" val="3774620383"/>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Circulación de personas</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rmAutofit fontScale="70000" lnSpcReduction="20000"/>
          </a:bodyPr>
          <a:lstStyle/>
          <a:p>
            <a:pPr algn="l"/>
            <a:r>
              <a:rPr lang="es-US" sz="2100" b="1" dirty="0" smtClean="0">
                <a:solidFill>
                  <a:srgbClr val="FFCC00"/>
                </a:solidFill>
                <a:effectLst>
                  <a:outerShdw blurRad="38100" dist="38100" dir="2700000" algn="tl">
                    <a:srgbClr val="000000">
                      <a:alpha val="43137"/>
                    </a:srgbClr>
                  </a:outerShdw>
                </a:effectLst>
              </a:rPr>
              <a:t>CONTENIDO DEL CERTIFICADOS EXCEPCIONES DA (JGM) 446/2020</a:t>
            </a:r>
            <a:endParaRPr lang="es-ES" sz="2100" b="1" dirty="0" smtClean="0">
              <a:solidFill>
                <a:srgbClr val="FFCC00"/>
              </a:solidFill>
              <a:effectLst>
                <a:outerShdw blurRad="38100" dist="38100" dir="2700000" algn="tl">
                  <a:srgbClr val="000000">
                    <a:alpha val="43137"/>
                  </a:srgbClr>
                </a:outerShdw>
              </a:effectLst>
            </a:endParaRPr>
          </a:p>
          <a:p>
            <a:pPr algn="l"/>
            <a:r>
              <a:rPr lang="es-ES" sz="2100" b="1" dirty="0" smtClean="0">
                <a:solidFill>
                  <a:srgbClr val="00FFFF"/>
                </a:solidFill>
                <a:effectLst>
                  <a:outerShdw blurRad="38100" dist="38100" dir="2700000" algn="tl">
                    <a:srgbClr val="000000">
                      <a:alpha val="43137"/>
                    </a:srgbClr>
                  </a:outerShdw>
                </a:effectLst>
              </a:rPr>
              <a:t>RESOLUCIÓN (MT) 83/2020 </a:t>
            </a:r>
          </a:p>
          <a:p>
            <a:pPr algn="l"/>
            <a:r>
              <a:rPr lang="es-ES" sz="2100" b="1" dirty="0" smtClean="0">
                <a:solidFill>
                  <a:srgbClr val="00FFFF"/>
                </a:solidFill>
                <a:effectLst>
                  <a:outerShdw blurRad="38100" dist="38100" dir="2700000" algn="tl">
                    <a:srgbClr val="000000">
                      <a:alpha val="43137"/>
                    </a:srgbClr>
                  </a:outerShdw>
                </a:effectLst>
              </a:rPr>
              <a:t>Art. 1 -</a:t>
            </a:r>
            <a:r>
              <a:rPr lang="es-ES" sz="2100" dirty="0" smtClean="0">
                <a:effectLst>
                  <a:outerShdw blurRad="38100" dist="38100" dir="2700000" algn="tl">
                    <a:srgbClr val="000000">
                      <a:alpha val="43137"/>
                    </a:srgbClr>
                  </a:outerShdw>
                </a:effectLst>
              </a:rPr>
              <a:t> </a:t>
            </a:r>
            <a:r>
              <a:rPr lang="es-ES" sz="2100" dirty="0" err="1" smtClean="0">
                <a:effectLst>
                  <a:outerShdw blurRad="38100" dist="38100" dir="2700000" algn="tl">
                    <a:srgbClr val="000000">
                      <a:alpha val="43137"/>
                    </a:srgbClr>
                  </a:outerShdw>
                </a:effectLst>
              </a:rPr>
              <a:t>Establécese</a:t>
            </a:r>
            <a:r>
              <a:rPr lang="es-ES" sz="2100" dirty="0" smtClean="0">
                <a:effectLst>
                  <a:outerShdw blurRad="38100" dist="38100" dir="2700000" algn="tl">
                    <a:srgbClr val="000000">
                      <a:alpha val="43137"/>
                    </a:srgbClr>
                  </a:outerShdw>
                </a:effectLst>
              </a:rPr>
              <a:t> que </a:t>
            </a:r>
            <a:r>
              <a:rPr lang="es-ES" sz="2100" dirty="0" smtClean="0">
                <a:solidFill>
                  <a:srgbClr val="FFFF00"/>
                </a:solidFill>
                <a:effectLst>
                  <a:outerShdw blurRad="38100" dist="38100" dir="2700000" algn="tl">
                    <a:srgbClr val="000000">
                      <a:alpha val="43137"/>
                    </a:srgbClr>
                  </a:outerShdw>
                </a:effectLst>
              </a:rPr>
              <a:t>los recaudos mínimos que deberán reunir los modelos de certificados que las autoridades competentes establezcan en el marco de las excepciones previstas en artículo 2 inciso a) de la decisión administrativa 446/2020,</a:t>
            </a:r>
            <a:r>
              <a:rPr lang="es-ES" sz="2100" dirty="0" smtClean="0">
                <a:effectLst>
                  <a:outerShdw blurRad="38100" dist="38100" dir="2700000" algn="tl">
                    <a:srgbClr val="000000">
                      <a:alpha val="43137"/>
                    </a:srgbClr>
                  </a:outerShdw>
                </a:effectLst>
              </a:rPr>
              <a:t> deberán incluir, al menos, los siguientes campos de información:</a:t>
            </a:r>
          </a:p>
          <a:p>
            <a:pPr algn="l"/>
            <a:r>
              <a:rPr lang="es-ES" sz="2100" dirty="0" smtClean="0">
                <a:effectLst>
                  <a:outerShdw blurRad="38100" dist="38100" dir="2700000" algn="tl">
                    <a:srgbClr val="000000">
                      <a:alpha val="43137"/>
                    </a:srgbClr>
                  </a:outerShdw>
                </a:effectLst>
              </a:rPr>
              <a:t>a) En la parte superior, identificación e </a:t>
            </a:r>
            <a:r>
              <a:rPr lang="es-ES" sz="2100" dirty="0" err="1" smtClean="0">
                <a:effectLst>
                  <a:outerShdw blurRad="38100" dist="38100" dir="2700000" algn="tl">
                    <a:srgbClr val="000000">
                      <a:alpha val="43137"/>
                    </a:srgbClr>
                  </a:outerShdw>
                </a:effectLst>
              </a:rPr>
              <a:t>isologotipo</a:t>
            </a:r>
            <a:r>
              <a:rPr lang="es-ES" sz="2100" dirty="0" smtClean="0">
                <a:effectLst>
                  <a:outerShdw blurRad="38100" dist="38100" dir="2700000" algn="tl">
                    <a:srgbClr val="000000">
                      <a:alpha val="43137"/>
                    </a:srgbClr>
                  </a:outerShdw>
                </a:effectLst>
              </a:rPr>
              <a:t> del Organismo que elabora el modelo de la certificación;</a:t>
            </a:r>
          </a:p>
          <a:p>
            <a:pPr algn="l"/>
            <a:r>
              <a:rPr lang="es-ES" sz="2100" dirty="0" smtClean="0">
                <a:effectLst>
                  <a:outerShdw blurRad="38100" dist="38100" dir="2700000" algn="tl">
                    <a:srgbClr val="000000">
                      <a:alpha val="43137"/>
                    </a:srgbClr>
                  </a:outerShdw>
                </a:effectLst>
              </a:rPr>
              <a:t>b) Fecha de emisión y lugar;</a:t>
            </a:r>
          </a:p>
          <a:p>
            <a:pPr algn="l"/>
            <a:r>
              <a:rPr lang="es-ES" sz="2100" dirty="0" smtClean="0">
                <a:effectLst>
                  <a:outerShdw blurRad="38100" dist="38100" dir="2700000" algn="tl">
                    <a:srgbClr val="000000">
                      <a:alpha val="43137"/>
                    </a:srgbClr>
                  </a:outerShdw>
                </a:effectLst>
              </a:rPr>
              <a:t>c) Vigencia de la autorización [si correspondiere];</a:t>
            </a:r>
          </a:p>
          <a:p>
            <a:pPr algn="l"/>
            <a:r>
              <a:rPr lang="es-ES" sz="2100" dirty="0" smtClean="0">
                <a:effectLst>
                  <a:outerShdw blurRad="38100" dist="38100" dir="2700000" algn="tl">
                    <a:srgbClr val="000000">
                      <a:alpha val="43137"/>
                    </a:srgbClr>
                  </a:outerShdw>
                </a:effectLst>
              </a:rPr>
              <a:t>d) Identificación de la excepción en el marco del artículo e inciso del decreto de necesidad y urgencia 297/2020 o normativa que en el futuro contemplara nuevas excepciones y su contenido;</a:t>
            </a:r>
          </a:p>
          <a:p>
            <a:pPr algn="l"/>
            <a:r>
              <a:rPr lang="es-ES" sz="2100" dirty="0" smtClean="0">
                <a:effectLst>
                  <a:outerShdw blurRad="38100" dist="38100" dir="2700000" algn="tl">
                    <a:srgbClr val="000000">
                      <a:alpha val="43137"/>
                    </a:srgbClr>
                  </a:outerShdw>
                </a:effectLst>
              </a:rPr>
              <a:t>e) Nombre y apellido de quién autoriza, [y, en su caso, denominación y CUIT de la sociedad o empresa relacionada], en qué carácter lo hace, domicilio, teléfono de contacto y su DNI y/o CUIT/CUIL si el certificado no es una </a:t>
            </a:r>
            <a:r>
              <a:rPr lang="es-ES" sz="2100" dirty="0" err="1" smtClean="0">
                <a:effectLst>
                  <a:outerShdw blurRad="38100" dist="38100" dir="2700000" algn="tl">
                    <a:srgbClr val="000000">
                      <a:alpha val="43137"/>
                    </a:srgbClr>
                  </a:outerShdw>
                </a:effectLst>
              </a:rPr>
              <a:t>autocertificación</a:t>
            </a:r>
            <a:r>
              <a:rPr lang="es-ES" sz="2100" dirty="0" smtClean="0">
                <a:effectLst>
                  <a:outerShdw blurRad="38100" dist="38100" dir="2700000" algn="tl">
                    <a:srgbClr val="000000">
                      <a:alpha val="43137"/>
                    </a:srgbClr>
                  </a:outerShdw>
                </a:effectLst>
              </a:rPr>
              <a:t>;</a:t>
            </a:r>
          </a:p>
          <a:p>
            <a:pPr algn="l"/>
            <a:r>
              <a:rPr lang="es-ES" sz="2100" dirty="0" smtClean="0">
                <a:effectLst>
                  <a:outerShdw blurRad="38100" dist="38100" dir="2700000" algn="tl">
                    <a:srgbClr val="000000">
                      <a:alpha val="43137"/>
                    </a:srgbClr>
                  </a:outerShdw>
                </a:effectLst>
              </a:rPr>
              <a:t>f) Nombre y apellido del autorizado y su DNI y/o CUIT/CUIL;</a:t>
            </a:r>
          </a:p>
          <a:p>
            <a:pPr algn="l"/>
            <a:r>
              <a:rPr lang="es-ES" sz="2100" dirty="0" smtClean="0">
                <a:effectLst>
                  <a:outerShdw blurRad="38100" dist="38100" dir="2700000" algn="tl">
                    <a:srgbClr val="000000">
                      <a:alpha val="43137"/>
                    </a:srgbClr>
                  </a:outerShdw>
                </a:effectLst>
              </a:rPr>
              <a:t>g) Datos del vehículo [si fuere necesario];</a:t>
            </a:r>
          </a:p>
          <a:p>
            <a:pPr algn="l"/>
            <a:r>
              <a:rPr lang="es-ES" sz="2100" dirty="0" smtClean="0">
                <a:effectLst>
                  <a:outerShdw blurRad="38100" dist="38100" dir="2700000" algn="tl">
                    <a:srgbClr val="000000">
                      <a:alpha val="43137"/>
                    </a:srgbClr>
                  </a:outerShdw>
                </a:effectLst>
              </a:rPr>
              <a:t>h) Punto de origen y destino [si fuere necesario];</a:t>
            </a:r>
          </a:p>
          <a:p>
            <a:pPr algn="l"/>
            <a:r>
              <a:rPr lang="es-ES" sz="2100" dirty="0" smtClean="0">
                <a:effectLst>
                  <a:outerShdw blurRad="38100" dist="38100" dir="2700000" algn="tl">
                    <a:srgbClr val="000000">
                      <a:alpha val="43137"/>
                    </a:srgbClr>
                  </a:outerShdw>
                </a:effectLst>
              </a:rPr>
              <a:t>i) Horario de la autorización [si fuere necesario];</a:t>
            </a:r>
          </a:p>
          <a:p>
            <a:pPr algn="l"/>
            <a:r>
              <a:rPr lang="es-ES" sz="2100" dirty="0" smtClean="0">
                <a:effectLst>
                  <a:outerShdw blurRad="38100" dist="38100" dir="2700000" algn="tl">
                    <a:srgbClr val="000000">
                      <a:alpha val="43137"/>
                    </a:srgbClr>
                  </a:outerShdw>
                </a:effectLst>
              </a:rPr>
              <a:t>j) Otros documentos que el autorizado debe acompañar para acreditar su condición [si fuere necesario];</a:t>
            </a:r>
          </a:p>
          <a:p>
            <a:pPr algn="l"/>
            <a:r>
              <a:rPr lang="es-ES" sz="2100" dirty="0" smtClean="0">
                <a:effectLst>
                  <a:outerShdw blurRad="38100" dist="38100" dir="2700000" algn="tl">
                    <a:srgbClr val="000000">
                      <a:alpha val="43137"/>
                    </a:srgbClr>
                  </a:outerShdw>
                </a:effectLst>
              </a:rPr>
              <a:t>k) Firma(s) ológrafa u electrónica de las personas identificadas en certificado;</a:t>
            </a:r>
          </a:p>
          <a:p>
            <a:pPr algn="l"/>
            <a:r>
              <a:rPr lang="es-ES" sz="2100" dirty="0" smtClean="0">
                <a:effectLst>
                  <a:outerShdw blurRad="38100" dist="38100" dir="2700000" algn="tl">
                    <a:srgbClr val="000000">
                      <a:alpha val="43137"/>
                    </a:srgbClr>
                  </a:outerShdw>
                </a:effectLst>
              </a:rPr>
              <a:t>l) En la parte inferior, podrá contener la siguiente imagen:</a:t>
            </a:r>
          </a:p>
          <a:p>
            <a:pPr algn="l"/>
            <a:r>
              <a:rPr lang="es-ES" sz="2100" dirty="0" smtClean="0"/>
              <a:t> </a:t>
            </a:r>
          </a:p>
          <a:p>
            <a:pPr algn="l"/>
            <a:endParaRPr lang="es-ES" sz="1050" b="1" dirty="0"/>
          </a:p>
        </p:txBody>
      </p:sp>
    </p:spTree>
    <p:extLst>
      <p:ext uri="{BB962C8B-B14F-4D97-AF65-F5344CB8AC3E}">
        <p14:creationId xmlns:p14="http://schemas.microsoft.com/office/powerpoint/2010/main" xmlns="" val="3774620383"/>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142852"/>
            <a:ext cx="7772400" cy="642942"/>
          </a:xfrm>
        </p:spPr>
        <p:txBody>
          <a:bodyPr>
            <a:normAutofit/>
          </a:bodyPr>
          <a:lstStyle/>
          <a:p>
            <a:r>
              <a:rPr lang="es-MX" sz="2800" dirty="0" smtClean="0">
                <a:solidFill>
                  <a:srgbClr val="00FFFF"/>
                </a:solidFill>
              </a:rPr>
              <a:t>Circulación de personas</a:t>
            </a:r>
            <a:endParaRPr lang="en-US" sz="3200" b="1" dirty="0"/>
          </a:p>
        </p:txBody>
      </p:sp>
      <p:sp>
        <p:nvSpPr>
          <p:cNvPr id="118787" name="Rectangle 3"/>
          <p:cNvSpPr>
            <a:spLocks noGrp="1" noChangeArrowheads="1"/>
          </p:cNvSpPr>
          <p:nvPr>
            <p:ph type="subTitle" idx="1"/>
          </p:nvPr>
        </p:nvSpPr>
        <p:spPr>
          <a:xfrm>
            <a:off x="304800" y="714356"/>
            <a:ext cx="8472972" cy="6000792"/>
          </a:xfrm>
        </p:spPr>
        <p:txBody>
          <a:bodyPr>
            <a:normAutofit/>
          </a:bodyPr>
          <a:lstStyle/>
          <a:p>
            <a:pPr algn="l"/>
            <a:r>
              <a:rPr lang="es-US" sz="1200" b="1" dirty="0" smtClean="0">
                <a:solidFill>
                  <a:srgbClr val="FFCC00"/>
                </a:solidFill>
                <a:effectLst>
                  <a:outerShdw blurRad="38100" dist="38100" dir="2700000" algn="tl">
                    <a:srgbClr val="000000">
                      <a:alpha val="43137"/>
                    </a:srgbClr>
                  </a:outerShdw>
                </a:effectLst>
              </a:rPr>
              <a:t>CONTENIDO DEL CERTIFICADOS EXCEPCIONES DA (JGM) 446/2020</a:t>
            </a:r>
            <a:endParaRPr lang="es-ES" sz="1200" b="1" dirty="0" smtClean="0">
              <a:solidFill>
                <a:srgbClr val="FFCC00"/>
              </a:solidFill>
              <a:effectLst>
                <a:outerShdw blurRad="38100" dist="38100" dir="2700000" algn="tl">
                  <a:srgbClr val="000000">
                    <a:alpha val="43137"/>
                  </a:srgbClr>
                </a:outerShdw>
              </a:effectLst>
            </a:endParaRPr>
          </a:p>
          <a:p>
            <a:pPr algn="l"/>
            <a:r>
              <a:rPr lang="es-ES" sz="1200" b="1" dirty="0" smtClean="0">
                <a:solidFill>
                  <a:srgbClr val="00FFFF"/>
                </a:solidFill>
              </a:rPr>
              <a:t>RESOLUCIÓN (MT) 83/2020 </a:t>
            </a:r>
          </a:p>
          <a:p>
            <a:pPr algn="l"/>
            <a:endParaRPr lang="es-ES" sz="1200" b="1" dirty="0" smtClean="0">
              <a:solidFill>
                <a:srgbClr val="00FFFF"/>
              </a:solidFill>
            </a:endParaRPr>
          </a:p>
          <a:p>
            <a:pPr algn="l"/>
            <a:r>
              <a:rPr lang="es-ES" sz="1200" b="1" dirty="0" smtClean="0">
                <a:solidFill>
                  <a:srgbClr val="00FFFF"/>
                </a:solidFill>
              </a:rPr>
              <a:t>Art. 2 - </a:t>
            </a:r>
            <a:r>
              <a:rPr lang="es-ES" sz="1200" dirty="0" smtClean="0"/>
              <a:t>Los modelos de certificación, instrumentos y formalidades que el Ministerio de Transporte reciba de conformidad con el artículo 5 de la decisión administrativa 446/2020 se informarán a través del sitio web https://www.argentina.gob.ar/coronavirus/aislamiento/aclaraciones/permisos o en el que en el futuro se disponga.</a:t>
            </a:r>
          </a:p>
          <a:p>
            <a:pPr algn="l"/>
            <a:r>
              <a:rPr lang="es-ES" sz="1200" b="1" dirty="0" smtClean="0">
                <a:solidFill>
                  <a:srgbClr val="00FFFF"/>
                </a:solidFill>
              </a:rPr>
              <a:t>Art. 3 - </a:t>
            </a:r>
            <a:r>
              <a:rPr lang="es-ES" sz="1200" dirty="0" err="1" smtClean="0"/>
              <a:t>Aclarárase</a:t>
            </a:r>
            <a:r>
              <a:rPr lang="es-ES" sz="1200" dirty="0" smtClean="0"/>
              <a:t> que los modelos de certificados, instrumentos y formalidades debidamente emitidos por las autoridades competentes respecto de las actividades incluidas en las excepciones de los incisos 1), 2), 3), 4), 5), 8), 9), 13), 14), 15), 16), 17), 18), 21) y 24) del artículo 6 del decreto de necesidad y urgencia 297/2020 y el artículo 1 punto 2 de la decisión administrativa 429/2020, mantienen su vigencia hasta el final del aislamiento o hasta que fueren expresamente derogados.</a:t>
            </a:r>
          </a:p>
          <a:p>
            <a:pPr algn="l"/>
            <a:r>
              <a:rPr lang="es-ES" sz="1200" b="1" dirty="0" smtClean="0">
                <a:solidFill>
                  <a:srgbClr val="00FFFF"/>
                </a:solidFill>
              </a:rPr>
              <a:t>Art. 4 - </a:t>
            </a:r>
            <a:r>
              <a:rPr lang="es-ES" sz="1200" dirty="0" smtClean="0"/>
              <a:t>La Unidad Gabinete de Asesores del Ministerio de Transporte actuará como área operativa y de enlace respecto a las tareas administrativas necesarias para la recepción y publicación de enlaces a los modelos de certificados, formalidades y procedimientos que las autoridades competentes hubieren dictado o dicten en el marco de las excepciones determinadas por el artículo 2 inciso a) de la decisión administrativa 446/2020.</a:t>
            </a:r>
          </a:p>
          <a:p>
            <a:pPr algn="l"/>
            <a:r>
              <a:rPr lang="es-ES" sz="1200" b="1" dirty="0" smtClean="0">
                <a:solidFill>
                  <a:srgbClr val="00FFFF"/>
                </a:solidFill>
              </a:rPr>
              <a:t>Art. 5 - </a:t>
            </a:r>
            <a:r>
              <a:rPr lang="es-ES" sz="1200" dirty="0" err="1" smtClean="0"/>
              <a:t>Determínase</a:t>
            </a:r>
            <a:r>
              <a:rPr lang="es-ES" sz="1200" dirty="0" smtClean="0"/>
              <a:t> que los canales de recepción de información comunicados en el Aviso Oficial publicado el día 3 de abril de 2020 por este Ministerio de Transporte podrán ser modificados y/o ampliados, previa comunicación por igual medio.</a:t>
            </a:r>
          </a:p>
          <a:p>
            <a:pPr algn="l"/>
            <a:r>
              <a:rPr lang="es-ES" sz="1200" b="1" dirty="0" smtClean="0">
                <a:solidFill>
                  <a:srgbClr val="00FFFF"/>
                </a:solidFill>
              </a:rPr>
              <a:t>Art. 6 - </a:t>
            </a:r>
            <a:r>
              <a:rPr lang="es-ES" sz="1200" dirty="0" err="1" smtClean="0"/>
              <a:t>Invítase</a:t>
            </a:r>
            <a:r>
              <a:rPr lang="es-ES" sz="1200" dirty="0" smtClean="0"/>
              <a:t> a las autoridades del Honorable Congreso de la Nación, de las Provincias, de la Ciudad Autónoma de Buenos Aires y de los Municipios y del Poder Judicial de la Nación, en el marco de las excepciones dispuestas por los incisos 2) y 3), respectivamente, del artículo 6 del decreto de necesidad y urgencia 297/2020 y cualquier otra excepción que pudiera disponerse, a emitir sus certificados de conformidad con las recomendaciones dadas por el artículo 1 de la presente resolución.</a:t>
            </a:r>
          </a:p>
          <a:p>
            <a:pPr algn="l"/>
            <a:r>
              <a:rPr lang="es-ES" sz="1200" dirty="0" smtClean="0"/>
              <a:t>Art. 7 - La presente medida entrará en vigencia a partir de la fecha de su publicación en el Boletín Oficial, sin perjuicio de la aplicación de lo establecido en el artículo 3 de la decisión administrativa 446/2020 en lo pertinente.</a:t>
            </a:r>
          </a:p>
          <a:p>
            <a:pPr algn="l"/>
            <a:endParaRPr lang="es-US" sz="1200" dirty="0" smtClean="0"/>
          </a:p>
          <a:p>
            <a:pPr algn="l"/>
            <a:endParaRPr lang="es-ES" sz="1200" dirty="0" smtClean="0"/>
          </a:p>
          <a:p>
            <a:pPr algn="l"/>
            <a:r>
              <a:rPr lang="es-ES" sz="1200" b="1" dirty="0" smtClean="0">
                <a:solidFill>
                  <a:srgbClr val="00FFFF"/>
                </a:solidFill>
              </a:rPr>
              <a:t>TEXTO S/</a:t>
            </a:r>
            <a:r>
              <a:rPr lang="es-ES" sz="1200" dirty="0" smtClean="0">
                <a:solidFill>
                  <a:srgbClr val="00FFFF"/>
                </a:solidFill>
              </a:rPr>
              <a:t>R. (MT) 83/2020 - </a:t>
            </a:r>
            <a:r>
              <a:rPr lang="es-ES" sz="1200" b="1" dirty="0" smtClean="0">
                <a:solidFill>
                  <a:srgbClr val="00FFFF"/>
                </a:solidFill>
              </a:rPr>
              <a:t>BO</a:t>
            </a:r>
            <a:r>
              <a:rPr lang="es-ES" sz="1200" dirty="0" smtClean="0">
                <a:solidFill>
                  <a:srgbClr val="00FFFF"/>
                </a:solidFill>
              </a:rPr>
              <a:t>: 5/4/2020</a:t>
            </a:r>
          </a:p>
          <a:p>
            <a:pPr algn="l"/>
            <a:r>
              <a:rPr lang="es-ES" sz="1200" b="1" dirty="0" smtClean="0">
                <a:solidFill>
                  <a:srgbClr val="00FFFF"/>
                </a:solidFill>
              </a:rPr>
              <a:t>FUENTE:</a:t>
            </a:r>
            <a:r>
              <a:rPr lang="es-ES" sz="1200" dirty="0" smtClean="0">
                <a:solidFill>
                  <a:srgbClr val="00FFFF"/>
                </a:solidFill>
              </a:rPr>
              <a:t> R. (MT) 83/2020</a:t>
            </a:r>
          </a:p>
          <a:p>
            <a:pPr algn="l"/>
            <a:r>
              <a:rPr lang="es-ES" sz="1200" b="1" dirty="0" smtClean="0">
                <a:solidFill>
                  <a:srgbClr val="00FFFF"/>
                </a:solidFill>
              </a:rPr>
              <a:t>VIGENCIA Y APLICACIÓN</a:t>
            </a:r>
          </a:p>
          <a:p>
            <a:pPr algn="l"/>
            <a:r>
              <a:rPr lang="es-ES" sz="1200" dirty="0" smtClean="0">
                <a:solidFill>
                  <a:srgbClr val="00FFFF"/>
                </a:solidFill>
              </a:rPr>
              <a:t>Vigencia: 5/4/2020</a:t>
            </a:r>
          </a:p>
          <a:p>
            <a:pPr algn="l"/>
            <a:r>
              <a:rPr lang="es-ES" sz="1200" dirty="0" smtClean="0">
                <a:solidFill>
                  <a:srgbClr val="00FFFF"/>
                </a:solidFill>
              </a:rPr>
              <a:t>Aplicación: desde el 5/4/2020</a:t>
            </a:r>
            <a:endParaRPr lang="es-ES" sz="1200" b="1" dirty="0"/>
          </a:p>
        </p:txBody>
      </p:sp>
    </p:spTree>
    <p:extLst>
      <p:ext uri="{BB962C8B-B14F-4D97-AF65-F5344CB8AC3E}">
        <p14:creationId xmlns:p14="http://schemas.microsoft.com/office/powerpoint/2010/main" xmlns="" val="3774620383"/>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9" name="Rectangle 3"/>
          <p:cNvSpPr>
            <a:spLocks noGrp="1" noChangeArrowheads="1"/>
          </p:cNvSpPr>
          <p:nvPr>
            <p:ph type="subTitle" idx="1"/>
          </p:nvPr>
        </p:nvSpPr>
        <p:spPr>
          <a:xfrm>
            <a:off x="685800" y="381000"/>
            <a:ext cx="7772400" cy="5867400"/>
          </a:xfrm>
        </p:spPr>
        <p:txBody>
          <a:bodyPr/>
          <a:lstStyle/>
          <a:p>
            <a:pPr eaLnBrk="1" hangingPunct="1">
              <a:defRPr/>
            </a:pPr>
            <a:endParaRPr lang="es-AR" b="1" dirty="0" smtClean="0">
              <a:solidFill>
                <a:srgbClr val="00FF00"/>
              </a:solidFill>
              <a:effectLst>
                <a:outerShdw blurRad="38100" dist="38100" dir="2700000" algn="tl">
                  <a:srgbClr val="000000">
                    <a:alpha val="43137"/>
                  </a:srgbClr>
                </a:outerShdw>
              </a:effectLst>
              <a:latin typeface="Papyrus" pitchFamily="66" charset="0"/>
            </a:endParaRPr>
          </a:p>
          <a:p>
            <a:pPr eaLnBrk="1" hangingPunct="1">
              <a:defRPr/>
            </a:pPr>
            <a:endParaRPr lang="es-AR" b="1" dirty="0" smtClean="0">
              <a:solidFill>
                <a:srgbClr val="00FF00"/>
              </a:solidFill>
              <a:effectLst>
                <a:outerShdw blurRad="38100" dist="38100" dir="2700000" algn="tl">
                  <a:srgbClr val="000000">
                    <a:alpha val="43137"/>
                  </a:srgbClr>
                </a:outerShdw>
              </a:effectLst>
              <a:latin typeface="Papyrus" pitchFamily="66" charset="0"/>
            </a:endParaRPr>
          </a:p>
          <a:p>
            <a:pPr eaLnBrk="1" hangingPunct="1">
              <a:defRPr/>
            </a:pPr>
            <a:endParaRPr lang="es-AR" b="1" dirty="0" smtClean="0">
              <a:solidFill>
                <a:srgbClr val="00FF00"/>
              </a:solidFill>
              <a:effectLst>
                <a:outerShdw blurRad="38100" dist="38100" dir="2700000" algn="tl">
                  <a:srgbClr val="000000">
                    <a:alpha val="43137"/>
                  </a:srgbClr>
                </a:outerShdw>
              </a:effectLst>
              <a:latin typeface="Papyrus" pitchFamily="66" charset="0"/>
            </a:endParaRPr>
          </a:p>
          <a:p>
            <a:pPr eaLnBrk="1" hangingPunct="1">
              <a:defRPr/>
            </a:pPr>
            <a:endParaRPr lang="es-AR" sz="3600" b="1" dirty="0" smtClean="0">
              <a:solidFill>
                <a:srgbClr val="FF9900"/>
              </a:solidFill>
              <a:effectLst>
                <a:outerShdw blurRad="38100" dist="38100" dir="2700000" algn="tl">
                  <a:srgbClr val="000000">
                    <a:alpha val="43137"/>
                  </a:srgbClr>
                </a:outerShdw>
              </a:effectLst>
              <a:latin typeface="Papyrus" pitchFamily="66" charset="0"/>
            </a:endParaRPr>
          </a:p>
          <a:p>
            <a:pPr eaLnBrk="1" hangingPunct="1">
              <a:defRPr/>
            </a:pPr>
            <a:r>
              <a:rPr lang="es-AR" sz="3600" b="1" dirty="0" smtClean="0">
                <a:solidFill>
                  <a:srgbClr val="FF9900"/>
                </a:solidFill>
                <a:effectLst>
                  <a:outerShdw blurRad="38100" dist="38100" dir="2700000" algn="tl">
                    <a:srgbClr val="000000">
                      <a:alpha val="43137"/>
                    </a:srgbClr>
                  </a:outerShdw>
                </a:effectLst>
                <a:latin typeface="Papyrus" pitchFamily="66" charset="0"/>
              </a:rPr>
              <a:t>Procedimientos preventivos de Crisis</a:t>
            </a:r>
          </a:p>
          <a:p>
            <a:pPr eaLnBrk="1" hangingPunct="1">
              <a:defRPr/>
            </a:pPr>
            <a:endParaRPr lang="es-AR" sz="3600" b="1" dirty="0" smtClean="0">
              <a:solidFill>
                <a:srgbClr val="FF9900"/>
              </a:solidFill>
              <a:effectLst>
                <a:outerShdw blurRad="38100" dist="38100" dir="2700000" algn="tl">
                  <a:srgbClr val="000000">
                    <a:alpha val="43137"/>
                  </a:srgbClr>
                </a:outerShdw>
              </a:effectLst>
              <a:latin typeface="Papyrus" pitchFamily="66" charset="0"/>
            </a:endParaRPr>
          </a:p>
          <a:p>
            <a:pPr eaLnBrk="1" hangingPunct="1">
              <a:defRPr/>
            </a:pPr>
            <a:r>
              <a:rPr lang="es-AR" sz="3600" b="1" dirty="0" smtClean="0">
                <a:solidFill>
                  <a:srgbClr val="00FF00"/>
                </a:solidFill>
                <a:effectLst>
                  <a:outerShdw blurRad="38100" dist="38100" dir="2700000" algn="tl">
                    <a:srgbClr val="000000">
                      <a:alpha val="43137"/>
                    </a:srgbClr>
                  </a:outerShdw>
                </a:effectLst>
                <a:latin typeface="Papyrus" pitchFamily="66" charset="0"/>
              </a:rPr>
              <a:t>Alcances</a:t>
            </a:r>
          </a:p>
        </p:txBody>
      </p:sp>
    </p:spTree>
    <p:extLst>
      <p:ext uri="{BB962C8B-B14F-4D97-AF65-F5344CB8AC3E}">
        <p14:creationId xmlns:p14="http://schemas.microsoft.com/office/powerpoint/2010/main" xmlns="" val="1532224951"/>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685800" y="381000"/>
            <a:ext cx="7772400" cy="685800"/>
          </a:xfrm>
        </p:spPr>
        <p:txBody>
          <a:bodyPr/>
          <a:lstStyle/>
          <a:p>
            <a:pPr eaLnBrk="1" hangingPunct="1">
              <a:defRPr/>
            </a:pPr>
            <a:r>
              <a:rPr lang="en-US" sz="2000" b="1" dirty="0" smtClean="0">
                <a:solidFill>
                  <a:srgbClr val="FFFF00"/>
                </a:solidFill>
                <a:effectLst>
                  <a:outerShdw blurRad="38100" dist="38100" dir="2700000" algn="tl">
                    <a:srgbClr val="000000">
                      <a:alpha val="43137"/>
                    </a:srgbClr>
                  </a:outerShdw>
                </a:effectLst>
              </a:rPr>
              <a:t>CRISIS DE </a:t>
            </a:r>
            <a:r>
              <a:rPr lang="en-US" sz="2000" b="1" dirty="0" err="1" smtClean="0">
                <a:solidFill>
                  <a:srgbClr val="FFFF00"/>
                </a:solidFill>
                <a:effectLst>
                  <a:outerShdw blurRad="38100" dist="38100" dir="2700000" algn="tl">
                    <a:srgbClr val="000000">
                      <a:alpha val="43137"/>
                    </a:srgbClr>
                  </a:outerShdw>
                </a:effectLst>
              </a:rPr>
              <a:t>EMPRESAS</a:t>
            </a:r>
            <a:r>
              <a:rPr lang="en-US" sz="2000" b="1" dirty="0" smtClean="0">
                <a:solidFill>
                  <a:srgbClr val="FFFF00"/>
                </a:solidFill>
                <a:effectLst>
                  <a:outerShdw blurRad="38100" dist="38100" dir="2700000" algn="tl">
                    <a:srgbClr val="000000">
                      <a:alpha val="43137"/>
                    </a:srgbClr>
                  </a:outerShdw>
                </a:effectLst>
              </a:rPr>
              <a:t> – </a:t>
            </a:r>
            <a:r>
              <a:rPr lang="en-US" sz="2000" b="1" dirty="0" err="1" smtClean="0">
                <a:solidFill>
                  <a:srgbClr val="FFFF00"/>
                </a:solidFill>
                <a:effectLst>
                  <a:outerShdw blurRad="38100" dist="38100" dir="2700000" algn="tl">
                    <a:srgbClr val="000000">
                      <a:alpha val="43137"/>
                    </a:srgbClr>
                  </a:outerShdw>
                </a:effectLst>
              </a:rPr>
              <a:t>PROCEDIMIENTO</a:t>
            </a:r>
            <a:r>
              <a:rPr lang="en-US" sz="2000" b="1" dirty="0" smtClean="0">
                <a:solidFill>
                  <a:srgbClr val="FFFF00"/>
                </a:solidFill>
                <a:effectLst>
                  <a:outerShdw blurRad="38100" dist="38100" dir="2700000" algn="tl">
                    <a:srgbClr val="000000">
                      <a:alpha val="43137"/>
                    </a:srgbClr>
                  </a:outerShdw>
                </a:effectLst>
              </a:rPr>
              <a:t> </a:t>
            </a:r>
            <a:r>
              <a:rPr lang="en-US" sz="2000" b="1" dirty="0" err="1" smtClean="0">
                <a:solidFill>
                  <a:srgbClr val="FFFF00"/>
                </a:solidFill>
                <a:effectLst>
                  <a:outerShdw blurRad="38100" dist="38100" dir="2700000" algn="tl">
                    <a:srgbClr val="000000">
                      <a:alpha val="43137"/>
                    </a:srgbClr>
                  </a:outerShdw>
                </a:effectLst>
              </a:rPr>
              <a:t>PREVENTIVO</a:t>
            </a:r>
            <a:endParaRPr lang="en-US" sz="2000" b="1" dirty="0" smtClean="0">
              <a:solidFill>
                <a:srgbClr val="FFFF00"/>
              </a:solidFill>
              <a:effectLst>
                <a:outerShdw blurRad="38100" dist="38100" dir="2700000" algn="tl">
                  <a:srgbClr val="000000">
                    <a:alpha val="43137"/>
                  </a:srgbClr>
                </a:outerShdw>
              </a:effectLst>
            </a:endParaRPr>
          </a:p>
        </p:txBody>
      </p:sp>
      <p:sp>
        <p:nvSpPr>
          <p:cNvPr id="67587" name="Rectangle 3"/>
          <p:cNvSpPr>
            <a:spLocks noGrp="1" noChangeArrowheads="1"/>
          </p:cNvSpPr>
          <p:nvPr>
            <p:ph type="subTitle" idx="1"/>
          </p:nvPr>
        </p:nvSpPr>
        <p:spPr>
          <a:xfrm>
            <a:off x="685800" y="1371600"/>
            <a:ext cx="7772400" cy="4876800"/>
          </a:xfrm>
        </p:spPr>
        <p:txBody>
          <a:bodyPr>
            <a:normAutofit/>
          </a:bodyPr>
          <a:lstStyle/>
          <a:p>
            <a:pPr algn="l">
              <a:lnSpc>
                <a:spcPct val="90000"/>
              </a:lnSpc>
            </a:pPr>
            <a:r>
              <a:rPr lang="es-AR" sz="2000" b="1" dirty="0">
                <a:solidFill>
                  <a:srgbClr val="00FF99"/>
                </a:solidFill>
                <a:effectLst>
                  <a:outerShdw blurRad="38100" dist="38100" dir="2700000" algn="tl">
                    <a:srgbClr val="000000">
                      <a:alpha val="43137"/>
                    </a:srgbClr>
                  </a:outerShdw>
                </a:effectLst>
              </a:rPr>
              <a:t>PROCEDIMIENTO PREVENTIVO DE CRISIS DE EMPRESAS</a:t>
            </a:r>
            <a:r>
              <a:rPr lang="es-AR" sz="2000" dirty="0">
                <a:solidFill>
                  <a:srgbClr val="00FF99"/>
                </a:solidFill>
                <a:effectLst>
                  <a:outerShdw blurRad="38100" dist="38100" dir="2700000" algn="tl">
                    <a:srgbClr val="000000">
                      <a:alpha val="43137"/>
                    </a:srgbClr>
                  </a:outerShdw>
                </a:effectLst>
              </a:rPr>
              <a:t> </a:t>
            </a:r>
          </a:p>
          <a:p>
            <a:pPr algn="l">
              <a:lnSpc>
                <a:spcPct val="90000"/>
              </a:lnSpc>
            </a:pPr>
            <a:r>
              <a:rPr lang="es-AR" sz="2000" b="1" dirty="0">
                <a:solidFill>
                  <a:srgbClr val="FFFF00"/>
                </a:solidFill>
                <a:effectLst>
                  <a:outerShdw blurRad="38100" dist="38100" dir="2700000" algn="tl">
                    <a:srgbClr val="000000">
                      <a:alpha val="43137"/>
                    </a:srgbClr>
                  </a:outerShdw>
                </a:effectLst>
              </a:rPr>
              <a:t>LEY 24013</a:t>
            </a:r>
          </a:p>
          <a:p>
            <a:pPr algn="l">
              <a:lnSpc>
                <a:spcPct val="90000"/>
              </a:lnSpc>
            </a:pPr>
            <a:endParaRPr lang="es-AR" sz="2000" b="1" dirty="0">
              <a:solidFill>
                <a:srgbClr val="0066FF"/>
              </a:solidFill>
              <a:effectLst>
                <a:outerShdw blurRad="38100" dist="38100" dir="2700000" algn="tl">
                  <a:srgbClr val="000000">
                    <a:alpha val="43137"/>
                  </a:srgbClr>
                </a:outerShdw>
              </a:effectLst>
            </a:endParaRPr>
          </a:p>
          <a:p>
            <a:pPr algn="l">
              <a:lnSpc>
                <a:spcPct val="90000"/>
              </a:lnSpc>
            </a:pPr>
            <a:r>
              <a:rPr lang="es-AR" sz="2000" b="1" dirty="0">
                <a:solidFill>
                  <a:srgbClr val="00FFCC"/>
                </a:solidFill>
                <a:effectLst>
                  <a:outerShdw blurRad="38100" dist="38100" dir="2700000" algn="tl">
                    <a:srgbClr val="000000">
                      <a:alpha val="43137"/>
                    </a:srgbClr>
                  </a:outerShdw>
                </a:effectLst>
              </a:rPr>
              <a:t>Art. 98 - </a:t>
            </a:r>
            <a:r>
              <a:rPr lang="es-AR" sz="2000" b="1" dirty="0" smtClean="0">
                <a:solidFill>
                  <a:srgbClr val="00FFCC"/>
                </a:solidFill>
                <a:effectLst>
                  <a:outerShdw blurRad="38100" dist="38100" dir="2700000" algn="tl">
                    <a:srgbClr val="000000">
                      <a:alpha val="43137"/>
                    </a:srgbClr>
                  </a:outerShdw>
                </a:effectLst>
              </a:rPr>
              <a:t> </a:t>
            </a:r>
            <a:r>
              <a:rPr lang="es-AR" sz="2000" dirty="0" smtClean="0">
                <a:effectLst>
                  <a:outerShdw blurRad="38100" dist="38100" dir="2700000" algn="tl">
                    <a:srgbClr val="000000">
                      <a:alpha val="43137"/>
                    </a:srgbClr>
                  </a:outerShdw>
                </a:effectLst>
              </a:rPr>
              <a:t>Con </a:t>
            </a:r>
            <a:r>
              <a:rPr lang="es-AR" sz="2000" dirty="0">
                <a:effectLst>
                  <a:outerShdw blurRad="38100" dist="38100" dir="2700000" algn="tl">
                    <a:srgbClr val="000000">
                      <a:alpha val="43137"/>
                    </a:srgbClr>
                  </a:outerShdw>
                </a:effectLst>
              </a:rPr>
              <a:t>carácter previo a la comunicación de despidos o suspensiones por razones de fuerza mayor, causas económicas o tecnológicas, que afecten a </a:t>
            </a:r>
            <a:r>
              <a:rPr lang="es-AR" sz="2000" b="1" dirty="0">
                <a:solidFill>
                  <a:srgbClr val="FFFF00"/>
                </a:solidFill>
                <a:effectLst>
                  <a:outerShdw blurRad="38100" dist="38100" dir="2700000" algn="tl">
                    <a:srgbClr val="000000">
                      <a:alpha val="43137"/>
                    </a:srgbClr>
                  </a:outerShdw>
                </a:effectLst>
              </a:rPr>
              <a:t>más del 15% </a:t>
            </a:r>
            <a:r>
              <a:rPr lang="es-AR" sz="2000" dirty="0">
                <a:effectLst>
                  <a:outerShdw blurRad="38100" dist="38100" dir="2700000" algn="tl">
                    <a:srgbClr val="000000">
                      <a:alpha val="43137"/>
                    </a:srgbClr>
                  </a:outerShdw>
                </a:effectLst>
              </a:rPr>
              <a:t>(quince por ciento) de los trabajadores en empresas </a:t>
            </a:r>
            <a:r>
              <a:rPr lang="es-AR" sz="2000" b="1" dirty="0">
                <a:solidFill>
                  <a:srgbClr val="FFFF00"/>
                </a:solidFill>
                <a:effectLst>
                  <a:outerShdw blurRad="38100" dist="38100" dir="2700000" algn="tl">
                    <a:srgbClr val="000000">
                      <a:alpha val="43137"/>
                    </a:srgbClr>
                  </a:outerShdw>
                </a:effectLst>
              </a:rPr>
              <a:t>de menos de 400 </a:t>
            </a:r>
            <a:r>
              <a:rPr lang="es-AR" sz="2000" dirty="0">
                <a:effectLst>
                  <a:outerShdw blurRad="38100" dist="38100" dir="2700000" algn="tl">
                    <a:srgbClr val="000000">
                      <a:alpha val="43137"/>
                    </a:srgbClr>
                  </a:outerShdw>
                </a:effectLst>
              </a:rPr>
              <a:t>(cuatrocientos) trabajadores; </a:t>
            </a:r>
            <a:r>
              <a:rPr lang="es-AR" sz="2000" b="1" dirty="0">
                <a:solidFill>
                  <a:srgbClr val="FFC000"/>
                </a:solidFill>
                <a:effectLst>
                  <a:outerShdw blurRad="38100" dist="38100" dir="2700000" algn="tl">
                    <a:srgbClr val="000000">
                      <a:alpha val="43137"/>
                    </a:srgbClr>
                  </a:outerShdw>
                </a:effectLst>
              </a:rPr>
              <a:t>a más del 10% </a:t>
            </a:r>
            <a:r>
              <a:rPr lang="es-AR" sz="2000" dirty="0">
                <a:effectLst>
                  <a:outerShdw blurRad="38100" dist="38100" dir="2700000" algn="tl">
                    <a:srgbClr val="000000">
                      <a:alpha val="43137"/>
                    </a:srgbClr>
                  </a:outerShdw>
                </a:effectLst>
              </a:rPr>
              <a:t>(diez por ciento) en empresas </a:t>
            </a:r>
            <a:r>
              <a:rPr lang="es-AR" sz="2000" b="1" dirty="0">
                <a:solidFill>
                  <a:srgbClr val="FFC000"/>
                </a:solidFill>
                <a:effectLst>
                  <a:outerShdw blurRad="38100" dist="38100" dir="2700000" algn="tl">
                    <a:srgbClr val="000000">
                      <a:alpha val="43137"/>
                    </a:srgbClr>
                  </a:outerShdw>
                </a:effectLst>
              </a:rPr>
              <a:t>de entre 400 (cuatrocientos) y 1000 (mil) trabajadores; </a:t>
            </a:r>
            <a:r>
              <a:rPr lang="es-AR" sz="2000" dirty="0">
                <a:effectLst>
                  <a:outerShdw blurRad="38100" dist="38100" dir="2700000" algn="tl">
                    <a:srgbClr val="000000">
                      <a:alpha val="43137"/>
                    </a:srgbClr>
                  </a:outerShdw>
                </a:effectLst>
              </a:rPr>
              <a:t>y a </a:t>
            </a:r>
            <a:r>
              <a:rPr lang="es-AR" sz="2000" b="1" dirty="0">
                <a:solidFill>
                  <a:srgbClr val="00FFCC"/>
                </a:solidFill>
                <a:effectLst>
                  <a:outerShdw blurRad="38100" dist="38100" dir="2700000" algn="tl">
                    <a:srgbClr val="000000">
                      <a:alpha val="43137"/>
                    </a:srgbClr>
                  </a:outerShdw>
                </a:effectLst>
              </a:rPr>
              <a:t>más del 5% </a:t>
            </a:r>
            <a:r>
              <a:rPr lang="es-AR" sz="2000" dirty="0">
                <a:effectLst>
                  <a:outerShdw blurRad="38100" dist="38100" dir="2700000" algn="tl">
                    <a:srgbClr val="000000">
                      <a:alpha val="43137"/>
                    </a:srgbClr>
                  </a:outerShdw>
                </a:effectLst>
              </a:rPr>
              <a:t>(cinco por ciento) en empresas </a:t>
            </a:r>
            <a:r>
              <a:rPr lang="es-AR" sz="2000" b="1" dirty="0">
                <a:solidFill>
                  <a:srgbClr val="00FFCC"/>
                </a:solidFill>
                <a:effectLst>
                  <a:outerShdw blurRad="38100" dist="38100" dir="2700000" algn="tl">
                    <a:srgbClr val="000000">
                      <a:alpha val="43137"/>
                    </a:srgbClr>
                  </a:outerShdw>
                </a:effectLst>
              </a:rPr>
              <a:t>de más de 1000 (mil) trabajadores</a:t>
            </a:r>
            <a:r>
              <a:rPr lang="es-AR" sz="2000" dirty="0">
                <a:effectLst>
                  <a:outerShdw blurRad="38100" dist="38100" dir="2700000" algn="tl">
                    <a:srgbClr val="000000">
                      <a:alpha val="43137"/>
                    </a:srgbClr>
                  </a:outerShdw>
                </a:effectLst>
              </a:rPr>
              <a:t>, deberá sustanciarse el procedimiento preventivo de crisis previsto en este Capítulo.</a:t>
            </a:r>
            <a:endParaRPr lang="es-AR" sz="2000" b="1" dirty="0">
              <a:effectLst>
                <a:outerShdw blurRad="38100" dist="38100" dir="2700000" algn="tl">
                  <a:srgbClr val="000000">
                    <a:alpha val="43137"/>
                  </a:srgbClr>
                </a:outerShdw>
              </a:effectLst>
            </a:endParaRPr>
          </a:p>
          <a:p>
            <a:pPr marL="609600" indent="-609600" algn="l" eaLnBrk="1" hangingPunct="1">
              <a:defRPr/>
            </a:pPr>
            <a:endParaRPr lang="en-US" sz="1600" dirty="0" smtClean="0"/>
          </a:p>
        </p:txBody>
      </p:sp>
    </p:spTree>
    <p:extLst>
      <p:ext uri="{BB962C8B-B14F-4D97-AF65-F5344CB8AC3E}">
        <p14:creationId xmlns="" xmlns:p14="http://schemas.microsoft.com/office/powerpoint/2010/main" val="2082793521"/>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685800" y="381000"/>
            <a:ext cx="7772400" cy="685800"/>
          </a:xfrm>
        </p:spPr>
        <p:txBody>
          <a:bodyPr/>
          <a:lstStyle/>
          <a:p>
            <a:pPr eaLnBrk="1" hangingPunct="1">
              <a:defRPr/>
            </a:pPr>
            <a:r>
              <a:rPr lang="en-US" sz="2000" b="1" dirty="0" smtClean="0">
                <a:solidFill>
                  <a:srgbClr val="FFFF00"/>
                </a:solidFill>
                <a:effectLst>
                  <a:outerShdw blurRad="38100" dist="38100" dir="2700000" algn="tl">
                    <a:srgbClr val="000000">
                      <a:alpha val="43137"/>
                    </a:srgbClr>
                  </a:outerShdw>
                </a:effectLst>
              </a:rPr>
              <a:t>CRISIS DE </a:t>
            </a:r>
            <a:r>
              <a:rPr lang="en-US" sz="2000" b="1" dirty="0" err="1" smtClean="0">
                <a:solidFill>
                  <a:srgbClr val="FFFF00"/>
                </a:solidFill>
                <a:effectLst>
                  <a:outerShdw blurRad="38100" dist="38100" dir="2700000" algn="tl">
                    <a:srgbClr val="000000">
                      <a:alpha val="43137"/>
                    </a:srgbClr>
                  </a:outerShdw>
                </a:effectLst>
              </a:rPr>
              <a:t>EMPRESAS</a:t>
            </a:r>
            <a:r>
              <a:rPr lang="en-US" sz="2000" b="1" dirty="0" smtClean="0">
                <a:solidFill>
                  <a:srgbClr val="FFFF00"/>
                </a:solidFill>
                <a:effectLst>
                  <a:outerShdw blurRad="38100" dist="38100" dir="2700000" algn="tl">
                    <a:srgbClr val="000000">
                      <a:alpha val="43137"/>
                    </a:srgbClr>
                  </a:outerShdw>
                </a:effectLst>
              </a:rPr>
              <a:t> – </a:t>
            </a:r>
            <a:r>
              <a:rPr lang="en-US" sz="2000" b="1" dirty="0" err="1" smtClean="0">
                <a:solidFill>
                  <a:srgbClr val="FFFF00"/>
                </a:solidFill>
                <a:effectLst>
                  <a:outerShdw blurRad="38100" dist="38100" dir="2700000" algn="tl">
                    <a:srgbClr val="000000">
                      <a:alpha val="43137"/>
                    </a:srgbClr>
                  </a:outerShdw>
                </a:effectLst>
              </a:rPr>
              <a:t>PROCEDIMIENTO</a:t>
            </a:r>
            <a:r>
              <a:rPr lang="en-US" sz="2000" b="1" dirty="0" smtClean="0">
                <a:solidFill>
                  <a:srgbClr val="FFFF00"/>
                </a:solidFill>
                <a:effectLst>
                  <a:outerShdw blurRad="38100" dist="38100" dir="2700000" algn="tl">
                    <a:srgbClr val="000000">
                      <a:alpha val="43137"/>
                    </a:srgbClr>
                  </a:outerShdw>
                </a:effectLst>
              </a:rPr>
              <a:t> </a:t>
            </a:r>
            <a:r>
              <a:rPr lang="en-US" sz="2000" b="1" dirty="0" err="1" smtClean="0">
                <a:solidFill>
                  <a:srgbClr val="FFFF00"/>
                </a:solidFill>
                <a:effectLst>
                  <a:outerShdw blurRad="38100" dist="38100" dir="2700000" algn="tl">
                    <a:srgbClr val="000000">
                      <a:alpha val="43137"/>
                    </a:srgbClr>
                  </a:outerShdw>
                </a:effectLst>
              </a:rPr>
              <a:t>PREVENTIVO</a:t>
            </a:r>
            <a:endParaRPr lang="en-US" sz="2000" b="1" dirty="0" smtClean="0">
              <a:solidFill>
                <a:srgbClr val="FFFF00"/>
              </a:solidFill>
              <a:effectLst>
                <a:outerShdw blurRad="38100" dist="38100" dir="2700000" algn="tl">
                  <a:srgbClr val="000000">
                    <a:alpha val="43137"/>
                  </a:srgbClr>
                </a:outerShdw>
              </a:effectLst>
            </a:endParaRPr>
          </a:p>
        </p:txBody>
      </p:sp>
      <p:sp>
        <p:nvSpPr>
          <p:cNvPr id="67587" name="Rectangle 3"/>
          <p:cNvSpPr>
            <a:spLocks noGrp="1" noChangeArrowheads="1"/>
          </p:cNvSpPr>
          <p:nvPr>
            <p:ph type="subTitle" idx="1"/>
          </p:nvPr>
        </p:nvSpPr>
        <p:spPr>
          <a:xfrm>
            <a:off x="685800" y="1371600"/>
            <a:ext cx="7772400" cy="4876800"/>
          </a:xfrm>
        </p:spPr>
        <p:txBody>
          <a:bodyPr>
            <a:normAutofit/>
          </a:bodyPr>
          <a:lstStyle/>
          <a:p>
            <a:pPr algn="l">
              <a:lnSpc>
                <a:spcPct val="90000"/>
              </a:lnSpc>
            </a:pPr>
            <a:r>
              <a:rPr lang="es-AR" sz="2000" b="1" dirty="0">
                <a:solidFill>
                  <a:srgbClr val="00FF99"/>
                </a:solidFill>
                <a:effectLst>
                  <a:outerShdw blurRad="38100" dist="38100" dir="2700000" algn="tl">
                    <a:srgbClr val="000000">
                      <a:alpha val="43137"/>
                    </a:srgbClr>
                  </a:outerShdw>
                </a:effectLst>
              </a:rPr>
              <a:t>PROCEDIMIENTO PREVENTIVO DE CRISIS DE EMPRESAS</a:t>
            </a:r>
            <a:r>
              <a:rPr lang="es-AR" sz="2000" dirty="0">
                <a:solidFill>
                  <a:srgbClr val="00FF99"/>
                </a:solidFill>
                <a:effectLst>
                  <a:outerShdw blurRad="38100" dist="38100" dir="2700000" algn="tl">
                    <a:srgbClr val="000000">
                      <a:alpha val="43137"/>
                    </a:srgbClr>
                  </a:outerShdw>
                </a:effectLst>
              </a:rPr>
              <a:t> </a:t>
            </a:r>
          </a:p>
          <a:p>
            <a:pPr algn="l">
              <a:lnSpc>
                <a:spcPct val="90000"/>
              </a:lnSpc>
            </a:pPr>
            <a:r>
              <a:rPr lang="es-AR" sz="2000" b="1" dirty="0">
                <a:solidFill>
                  <a:srgbClr val="FFFF00"/>
                </a:solidFill>
                <a:effectLst>
                  <a:outerShdw blurRad="38100" dist="38100" dir="2700000" algn="tl">
                    <a:srgbClr val="000000">
                      <a:alpha val="43137"/>
                    </a:srgbClr>
                  </a:outerShdw>
                </a:effectLst>
              </a:rPr>
              <a:t>LEY 24013</a:t>
            </a:r>
          </a:p>
          <a:p>
            <a:pPr algn="l">
              <a:lnSpc>
                <a:spcPct val="90000"/>
              </a:lnSpc>
            </a:pPr>
            <a:r>
              <a:rPr lang="es-AR" sz="2000" b="1" dirty="0">
                <a:solidFill>
                  <a:srgbClr val="00FF99"/>
                </a:solidFill>
                <a:effectLst>
                  <a:outerShdw blurRad="38100" dist="38100" dir="2700000" algn="tl">
                    <a:srgbClr val="000000">
                      <a:alpha val="43137"/>
                    </a:srgbClr>
                  </a:outerShdw>
                </a:effectLst>
              </a:rPr>
              <a:t> </a:t>
            </a:r>
          </a:p>
          <a:p>
            <a:pPr algn="l"/>
            <a:r>
              <a:rPr lang="es-AR" sz="2000" b="1" dirty="0">
                <a:solidFill>
                  <a:srgbClr val="00FFCC"/>
                </a:solidFill>
                <a:effectLst>
                  <a:outerShdw blurRad="38100" dist="38100" dir="2700000" algn="tl">
                    <a:srgbClr val="000000">
                      <a:alpha val="43137"/>
                    </a:srgbClr>
                  </a:outerShdw>
                </a:effectLst>
              </a:rPr>
              <a:t>Art. 99 - </a:t>
            </a:r>
            <a:r>
              <a:rPr lang="es-AR" sz="2000" dirty="0">
                <a:effectLst>
                  <a:outerShdw blurRad="38100" dist="38100" dir="2700000" algn="tl">
                    <a:srgbClr val="000000">
                      <a:alpha val="43137"/>
                    </a:srgbClr>
                  </a:outerShdw>
                </a:effectLst>
              </a:rPr>
              <a:t>El procedimiento de crisis se tramitará ante el </a:t>
            </a:r>
            <a:r>
              <a:rPr lang="es-AR" sz="2000" b="1" dirty="0">
                <a:solidFill>
                  <a:srgbClr val="FFFF00"/>
                </a:solidFill>
                <a:effectLst>
                  <a:outerShdw blurRad="38100" dist="38100" dir="2700000" algn="tl">
                    <a:srgbClr val="000000">
                      <a:alpha val="43137"/>
                    </a:srgbClr>
                  </a:outerShdw>
                </a:effectLst>
              </a:rPr>
              <a:t>Ministerio de Trabajo </a:t>
            </a:r>
            <a:r>
              <a:rPr lang="es-AR" sz="2000" dirty="0">
                <a:effectLst>
                  <a:outerShdw blurRad="38100" dist="38100" dir="2700000" algn="tl">
                    <a:srgbClr val="000000">
                      <a:alpha val="43137"/>
                    </a:srgbClr>
                  </a:outerShdw>
                </a:effectLst>
              </a:rPr>
              <a:t>y Seguridad Social,</a:t>
            </a:r>
            <a:r>
              <a:rPr lang="es-AR" sz="2000" dirty="0">
                <a:solidFill>
                  <a:srgbClr val="FFC000"/>
                </a:solidFill>
                <a:effectLst>
                  <a:outerShdw blurRad="38100" dist="38100" dir="2700000" algn="tl">
                    <a:srgbClr val="000000">
                      <a:alpha val="43137"/>
                    </a:srgbClr>
                  </a:outerShdw>
                </a:effectLst>
              </a:rPr>
              <a:t> a instancia del empleador o de la asociación sindical de los trabajadores</a:t>
            </a:r>
            <a:r>
              <a:rPr lang="es-AR" sz="2000" dirty="0">
                <a:effectLst>
                  <a:outerShdw blurRad="38100" dist="38100" dir="2700000" algn="tl">
                    <a:srgbClr val="000000">
                      <a:alpha val="43137"/>
                    </a:srgbClr>
                  </a:outerShdw>
                </a:effectLst>
              </a:rPr>
              <a:t>.</a:t>
            </a:r>
          </a:p>
          <a:p>
            <a:pPr algn="l"/>
            <a:r>
              <a:rPr lang="es-AR" sz="2000" dirty="0">
                <a:effectLst>
                  <a:outerShdw blurRad="38100" dist="38100" dir="2700000" algn="tl">
                    <a:srgbClr val="000000">
                      <a:alpha val="43137"/>
                    </a:srgbClr>
                  </a:outerShdw>
                </a:effectLst>
              </a:rPr>
              <a:t>En su presentación, el </a:t>
            </a:r>
            <a:r>
              <a:rPr lang="es-AR" sz="2000" b="1" dirty="0" err="1">
                <a:solidFill>
                  <a:srgbClr val="FFFF00"/>
                </a:solidFill>
                <a:effectLst>
                  <a:outerShdw blurRad="38100" dist="38100" dir="2700000" algn="tl">
                    <a:srgbClr val="000000">
                      <a:alpha val="43137"/>
                    </a:srgbClr>
                  </a:outerShdw>
                </a:effectLst>
              </a:rPr>
              <a:t>peticionante</a:t>
            </a:r>
            <a:r>
              <a:rPr lang="es-AR" sz="2000" b="1" dirty="0">
                <a:solidFill>
                  <a:srgbClr val="FFFF00"/>
                </a:solidFill>
                <a:effectLst>
                  <a:outerShdw blurRad="38100" dist="38100" dir="2700000" algn="tl">
                    <a:srgbClr val="000000">
                      <a:alpha val="43137"/>
                    </a:srgbClr>
                  </a:outerShdw>
                </a:effectLst>
              </a:rPr>
              <a:t> fundamentará su solicitud</a:t>
            </a:r>
            <a:r>
              <a:rPr lang="es-AR" sz="2000" dirty="0">
                <a:effectLst>
                  <a:outerShdw blurRad="38100" dist="38100" dir="2700000" algn="tl">
                    <a:srgbClr val="000000">
                      <a:alpha val="43137"/>
                    </a:srgbClr>
                  </a:outerShdw>
                </a:effectLst>
              </a:rPr>
              <a:t>, ofreciendo todos los elementos probatorios que considere pertinentes. </a:t>
            </a:r>
          </a:p>
          <a:p>
            <a:pPr marL="609600" indent="-609600" algn="l" eaLnBrk="1" hangingPunct="1">
              <a:defRPr/>
            </a:pPr>
            <a:endParaRPr lang="en-US" sz="1600" dirty="0" smtClean="0"/>
          </a:p>
        </p:txBody>
      </p:sp>
    </p:spTree>
    <p:extLst>
      <p:ext uri="{BB962C8B-B14F-4D97-AF65-F5344CB8AC3E}">
        <p14:creationId xmlns="" xmlns:p14="http://schemas.microsoft.com/office/powerpoint/2010/main" val="3943654746"/>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685800" y="381000"/>
            <a:ext cx="7772400" cy="685800"/>
          </a:xfrm>
        </p:spPr>
        <p:txBody>
          <a:bodyPr/>
          <a:lstStyle/>
          <a:p>
            <a:pPr eaLnBrk="1" hangingPunct="1">
              <a:defRPr/>
            </a:pPr>
            <a:r>
              <a:rPr lang="en-US" sz="2000" b="1" dirty="0" smtClean="0">
                <a:solidFill>
                  <a:srgbClr val="FFFF00"/>
                </a:solidFill>
                <a:effectLst>
                  <a:outerShdw blurRad="38100" dist="38100" dir="2700000" algn="tl">
                    <a:srgbClr val="000000">
                      <a:alpha val="43137"/>
                    </a:srgbClr>
                  </a:outerShdw>
                </a:effectLst>
              </a:rPr>
              <a:t>CRISIS DE </a:t>
            </a:r>
            <a:r>
              <a:rPr lang="en-US" sz="2000" b="1" dirty="0" err="1" smtClean="0">
                <a:solidFill>
                  <a:srgbClr val="FFFF00"/>
                </a:solidFill>
                <a:effectLst>
                  <a:outerShdw blurRad="38100" dist="38100" dir="2700000" algn="tl">
                    <a:srgbClr val="000000">
                      <a:alpha val="43137"/>
                    </a:srgbClr>
                  </a:outerShdw>
                </a:effectLst>
              </a:rPr>
              <a:t>EMPRESAS</a:t>
            </a:r>
            <a:r>
              <a:rPr lang="en-US" sz="2000" b="1" dirty="0" smtClean="0">
                <a:solidFill>
                  <a:srgbClr val="FFFF00"/>
                </a:solidFill>
                <a:effectLst>
                  <a:outerShdw blurRad="38100" dist="38100" dir="2700000" algn="tl">
                    <a:srgbClr val="000000">
                      <a:alpha val="43137"/>
                    </a:srgbClr>
                  </a:outerShdw>
                </a:effectLst>
              </a:rPr>
              <a:t> – </a:t>
            </a:r>
            <a:r>
              <a:rPr lang="en-US" sz="2000" b="1" dirty="0" err="1" smtClean="0">
                <a:solidFill>
                  <a:srgbClr val="FFFF00"/>
                </a:solidFill>
                <a:effectLst>
                  <a:outerShdw blurRad="38100" dist="38100" dir="2700000" algn="tl">
                    <a:srgbClr val="000000">
                      <a:alpha val="43137"/>
                    </a:srgbClr>
                  </a:outerShdw>
                </a:effectLst>
              </a:rPr>
              <a:t>PROCEDIMIENTO</a:t>
            </a:r>
            <a:r>
              <a:rPr lang="en-US" sz="2000" b="1" dirty="0" smtClean="0">
                <a:solidFill>
                  <a:srgbClr val="FFFF00"/>
                </a:solidFill>
                <a:effectLst>
                  <a:outerShdw blurRad="38100" dist="38100" dir="2700000" algn="tl">
                    <a:srgbClr val="000000">
                      <a:alpha val="43137"/>
                    </a:srgbClr>
                  </a:outerShdw>
                </a:effectLst>
              </a:rPr>
              <a:t> </a:t>
            </a:r>
            <a:r>
              <a:rPr lang="en-US" sz="2000" b="1" dirty="0" err="1" smtClean="0">
                <a:solidFill>
                  <a:srgbClr val="FFFF00"/>
                </a:solidFill>
                <a:effectLst>
                  <a:outerShdw blurRad="38100" dist="38100" dir="2700000" algn="tl">
                    <a:srgbClr val="000000">
                      <a:alpha val="43137"/>
                    </a:srgbClr>
                  </a:outerShdw>
                </a:effectLst>
              </a:rPr>
              <a:t>PREVENTIVO</a:t>
            </a:r>
            <a:endParaRPr lang="en-US" sz="2000" b="1" dirty="0" smtClean="0">
              <a:solidFill>
                <a:srgbClr val="FFFF00"/>
              </a:solidFill>
              <a:effectLst>
                <a:outerShdw blurRad="38100" dist="38100" dir="2700000" algn="tl">
                  <a:srgbClr val="000000">
                    <a:alpha val="43137"/>
                  </a:srgbClr>
                </a:outerShdw>
              </a:effectLst>
            </a:endParaRPr>
          </a:p>
        </p:txBody>
      </p:sp>
      <p:sp>
        <p:nvSpPr>
          <p:cNvPr id="67587" name="Rectangle 3"/>
          <p:cNvSpPr>
            <a:spLocks noGrp="1" noChangeArrowheads="1"/>
          </p:cNvSpPr>
          <p:nvPr>
            <p:ph type="subTitle" idx="1"/>
          </p:nvPr>
        </p:nvSpPr>
        <p:spPr>
          <a:xfrm>
            <a:off x="685800" y="1371600"/>
            <a:ext cx="7772400" cy="4876800"/>
          </a:xfrm>
        </p:spPr>
        <p:txBody>
          <a:bodyPr>
            <a:normAutofit/>
          </a:bodyPr>
          <a:lstStyle/>
          <a:p>
            <a:pPr algn="l">
              <a:lnSpc>
                <a:spcPct val="90000"/>
              </a:lnSpc>
            </a:pPr>
            <a:r>
              <a:rPr lang="es-AR" sz="2000" b="1" dirty="0">
                <a:solidFill>
                  <a:srgbClr val="00FF99"/>
                </a:solidFill>
                <a:effectLst>
                  <a:outerShdw blurRad="38100" dist="38100" dir="2700000" algn="tl">
                    <a:srgbClr val="000000">
                      <a:alpha val="43137"/>
                    </a:srgbClr>
                  </a:outerShdw>
                </a:effectLst>
              </a:rPr>
              <a:t>PROCEDIMIENTO PREVENTIVO DE CRISIS DE EMPRESAS</a:t>
            </a:r>
            <a:r>
              <a:rPr lang="es-AR" sz="2000" dirty="0">
                <a:solidFill>
                  <a:srgbClr val="00FF99"/>
                </a:solidFill>
                <a:effectLst>
                  <a:outerShdw blurRad="38100" dist="38100" dir="2700000" algn="tl">
                    <a:srgbClr val="000000">
                      <a:alpha val="43137"/>
                    </a:srgbClr>
                  </a:outerShdw>
                </a:effectLst>
              </a:rPr>
              <a:t> </a:t>
            </a:r>
          </a:p>
          <a:p>
            <a:pPr algn="l">
              <a:lnSpc>
                <a:spcPct val="90000"/>
              </a:lnSpc>
            </a:pPr>
            <a:r>
              <a:rPr lang="es-AR" sz="2000" b="1" dirty="0">
                <a:solidFill>
                  <a:srgbClr val="FFFF00"/>
                </a:solidFill>
                <a:effectLst>
                  <a:outerShdw blurRad="38100" dist="38100" dir="2700000" algn="tl">
                    <a:srgbClr val="000000">
                      <a:alpha val="43137"/>
                    </a:srgbClr>
                  </a:outerShdw>
                </a:effectLst>
              </a:rPr>
              <a:t>LEY 24013</a:t>
            </a:r>
          </a:p>
          <a:p>
            <a:pPr algn="l">
              <a:lnSpc>
                <a:spcPct val="90000"/>
              </a:lnSpc>
            </a:pPr>
            <a:r>
              <a:rPr lang="es-AR" sz="2000" b="1" dirty="0">
                <a:solidFill>
                  <a:srgbClr val="0066FF"/>
                </a:solidFill>
                <a:effectLst>
                  <a:outerShdw blurRad="38100" dist="38100" dir="2700000" algn="tl">
                    <a:srgbClr val="000000">
                      <a:alpha val="43137"/>
                    </a:srgbClr>
                  </a:outerShdw>
                </a:effectLst>
              </a:rPr>
              <a:t> </a:t>
            </a:r>
          </a:p>
          <a:p>
            <a:pPr algn="l"/>
            <a:r>
              <a:rPr lang="es-AR" sz="2000" b="1" dirty="0">
                <a:solidFill>
                  <a:srgbClr val="00FFCC"/>
                </a:solidFill>
                <a:effectLst>
                  <a:outerShdw blurRad="38100" dist="38100" dir="2700000" algn="tl">
                    <a:srgbClr val="000000">
                      <a:alpha val="43137"/>
                    </a:srgbClr>
                  </a:outerShdw>
                </a:effectLst>
              </a:rPr>
              <a:t>Art. 100 - </a:t>
            </a:r>
            <a:r>
              <a:rPr lang="es-AR" sz="2000" b="1" dirty="0">
                <a:solidFill>
                  <a:srgbClr val="FFFF00"/>
                </a:solidFill>
                <a:effectLst>
                  <a:outerShdw blurRad="38100" dist="38100" dir="2700000" algn="tl">
                    <a:srgbClr val="000000">
                      <a:alpha val="43137"/>
                    </a:srgbClr>
                  </a:outerShdw>
                </a:effectLst>
              </a:rPr>
              <a:t>Dentro de las 48 </a:t>
            </a:r>
            <a:r>
              <a:rPr lang="es-AR" sz="2000" dirty="0">
                <a:effectLst>
                  <a:outerShdw blurRad="38100" dist="38100" dir="2700000" algn="tl">
                    <a:srgbClr val="000000">
                      <a:alpha val="43137"/>
                    </a:srgbClr>
                  </a:outerShdw>
                </a:effectLst>
              </a:rPr>
              <a:t>(cuarenta y ocho) horas de efectuada la presentación, el Ministerio dará traslado a la otra parte, y </a:t>
            </a:r>
            <a:r>
              <a:rPr lang="es-AR" sz="2000" b="1" dirty="0">
                <a:solidFill>
                  <a:srgbClr val="FFC000"/>
                </a:solidFill>
                <a:effectLst>
                  <a:outerShdw blurRad="38100" dist="38100" dir="2700000" algn="tl">
                    <a:srgbClr val="000000">
                      <a:alpha val="43137"/>
                    </a:srgbClr>
                  </a:outerShdw>
                </a:effectLst>
              </a:rPr>
              <a:t>citará al empleador y a la asociación sindical </a:t>
            </a:r>
            <a:r>
              <a:rPr lang="es-AR" sz="2000" dirty="0">
                <a:effectLst>
                  <a:outerShdw blurRad="38100" dist="38100" dir="2700000" algn="tl">
                    <a:srgbClr val="000000">
                      <a:alpha val="43137"/>
                    </a:srgbClr>
                  </a:outerShdw>
                </a:effectLst>
              </a:rPr>
              <a:t>a una </a:t>
            </a:r>
            <a:r>
              <a:rPr lang="es-AR" sz="2000" b="1" dirty="0">
                <a:solidFill>
                  <a:srgbClr val="00FF00"/>
                </a:solidFill>
                <a:effectLst>
                  <a:outerShdw blurRad="38100" dist="38100" dir="2700000" algn="tl">
                    <a:srgbClr val="000000">
                      <a:alpha val="43137"/>
                    </a:srgbClr>
                  </a:outerShdw>
                </a:effectLst>
              </a:rPr>
              <a:t>primera audiencia, dentro de los 5 (cinco) días</a:t>
            </a:r>
            <a:r>
              <a:rPr lang="es-AR" sz="2000" dirty="0">
                <a:effectLst>
                  <a:outerShdw blurRad="38100" dist="38100" dir="2700000" algn="tl">
                    <a:srgbClr val="000000">
                      <a:alpha val="43137"/>
                    </a:srgbClr>
                  </a:outerShdw>
                </a:effectLst>
              </a:rPr>
              <a:t>.</a:t>
            </a:r>
          </a:p>
          <a:p>
            <a:pPr algn="l"/>
            <a:endParaRPr lang="es-AR" sz="2000" dirty="0">
              <a:effectLst>
                <a:outerShdw blurRad="38100" dist="38100" dir="2700000" algn="tl">
                  <a:srgbClr val="000000">
                    <a:alpha val="43137"/>
                  </a:srgbClr>
                </a:outerShdw>
              </a:effectLst>
            </a:endParaRPr>
          </a:p>
          <a:p>
            <a:pPr algn="l"/>
            <a:r>
              <a:rPr lang="es-AR" sz="2000" b="1" dirty="0">
                <a:solidFill>
                  <a:srgbClr val="00FFCC"/>
                </a:solidFill>
                <a:effectLst>
                  <a:outerShdw blurRad="38100" dist="38100" dir="2700000" algn="tl">
                    <a:srgbClr val="000000">
                      <a:alpha val="43137"/>
                    </a:srgbClr>
                  </a:outerShdw>
                </a:effectLst>
              </a:rPr>
              <a:t>Art. 101 - </a:t>
            </a:r>
            <a:r>
              <a:rPr lang="es-AR" sz="2000" dirty="0">
                <a:effectLst>
                  <a:outerShdw blurRad="38100" dist="38100" dir="2700000" algn="tl">
                    <a:srgbClr val="000000">
                      <a:alpha val="43137"/>
                    </a:srgbClr>
                  </a:outerShdw>
                </a:effectLst>
              </a:rPr>
              <a:t>En caso de </a:t>
            </a:r>
            <a:r>
              <a:rPr lang="es-AR" sz="2000" b="1" dirty="0">
                <a:solidFill>
                  <a:srgbClr val="FFFF00"/>
                </a:solidFill>
                <a:effectLst>
                  <a:outerShdw blurRad="38100" dist="38100" dir="2700000" algn="tl">
                    <a:srgbClr val="000000">
                      <a:alpha val="43137"/>
                    </a:srgbClr>
                  </a:outerShdw>
                </a:effectLst>
              </a:rPr>
              <a:t>no existir acuerdo </a:t>
            </a:r>
            <a:r>
              <a:rPr lang="es-AR" sz="2000" dirty="0">
                <a:effectLst>
                  <a:outerShdw blurRad="38100" dist="38100" dir="2700000" algn="tl">
                    <a:srgbClr val="000000">
                      <a:alpha val="43137"/>
                    </a:srgbClr>
                  </a:outerShdw>
                </a:effectLst>
              </a:rPr>
              <a:t>en la audiencia prevista en el artículo anterior, se abrirá </a:t>
            </a:r>
            <a:r>
              <a:rPr lang="es-AR" sz="2000" b="1" dirty="0">
                <a:solidFill>
                  <a:srgbClr val="FFFF00"/>
                </a:solidFill>
                <a:effectLst>
                  <a:outerShdw blurRad="38100" dist="38100" dir="2700000" algn="tl">
                    <a:srgbClr val="000000">
                      <a:alpha val="43137"/>
                    </a:srgbClr>
                  </a:outerShdw>
                </a:effectLst>
              </a:rPr>
              <a:t>un período de negociación </a:t>
            </a:r>
            <a:r>
              <a:rPr lang="es-AR" sz="2000" dirty="0">
                <a:effectLst>
                  <a:outerShdw blurRad="38100" dist="38100" dir="2700000" algn="tl">
                    <a:srgbClr val="000000">
                      <a:alpha val="43137"/>
                    </a:srgbClr>
                  </a:outerShdw>
                </a:effectLst>
              </a:rPr>
              <a:t>entre el empleador y la asociación sindical, el que tendrá una duración máxima de </a:t>
            </a:r>
            <a:r>
              <a:rPr lang="es-AR" sz="2000" b="1" dirty="0">
                <a:solidFill>
                  <a:srgbClr val="00FF99"/>
                </a:solidFill>
                <a:effectLst>
                  <a:outerShdw blurRad="38100" dist="38100" dir="2700000" algn="tl">
                    <a:srgbClr val="000000">
                      <a:alpha val="43137"/>
                    </a:srgbClr>
                  </a:outerShdw>
                </a:effectLst>
              </a:rPr>
              <a:t>10 (diez) días</a:t>
            </a:r>
            <a:r>
              <a:rPr lang="es-AR" sz="2000" dirty="0">
                <a:effectLst>
                  <a:outerShdw blurRad="38100" dist="38100" dir="2700000" algn="tl">
                    <a:srgbClr val="000000">
                      <a:alpha val="43137"/>
                    </a:srgbClr>
                  </a:outerShdw>
                </a:effectLst>
              </a:rPr>
              <a:t>.</a:t>
            </a:r>
          </a:p>
          <a:p>
            <a:pPr marL="609600" indent="-609600" algn="l" eaLnBrk="1" hangingPunct="1">
              <a:defRPr/>
            </a:pPr>
            <a:endParaRPr lang="en-US" sz="1600" dirty="0" smtClean="0"/>
          </a:p>
        </p:txBody>
      </p:sp>
    </p:spTree>
    <p:extLst>
      <p:ext uri="{BB962C8B-B14F-4D97-AF65-F5344CB8AC3E}">
        <p14:creationId xmlns="" xmlns:p14="http://schemas.microsoft.com/office/powerpoint/2010/main" val="3711615960"/>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685800" y="381000"/>
            <a:ext cx="7772400" cy="685800"/>
          </a:xfrm>
        </p:spPr>
        <p:txBody>
          <a:bodyPr/>
          <a:lstStyle/>
          <a:p>
            <a:pPr eaLnBrk="1" hangingPunct="1">
              <a:defRPr/>
            </a:pPr>
            <a:r>
              <a:rPr lang="en-US" sz="2000" b="1" dirty="0" smtClean="0">
                <a:solidFill>
                  <a:srgbClr val="FFFF00"/>
                </a:solidFill>
                <a:effectLst>
                  <a:outerShdw blurRad="38100" dist="38100" dir="2700000" algn="tl">
                    <a:srgbClr val="000000">
                      <a:alpha val="43137"/>
                    </a:srgbClr>
                  </a:outerShdw>
                </a:effectLst>
              </a:rPr>
              <a:t>CRISIS DE </a:t>
            </a:r>
            <a:r>
              <a:rPr lang="en-US" sz="2000" b="1" dirty="0" err="1" smtClean="0">
                <a:solidFill>
                  <a:srgbClr val="FFFF00"/>
                </a:solidFill>
                <a:effectLst>
                  <a:outerShdw blurRad="38100" dist="38100" dir="2700000" algn="tl">
                    <a:srgbClr val="000000">
                      <a:alpha val="43137"/>
                    </a:srgbClr>
                  </a:outerShdw>
                </a:effectLst>
              </a:rPr>
              <a:t>EMPRESAS</a:t>
            </a:r>
            <a:r>
              <a:rPr lang="en-US" sz="2000" b="1" dirty="0" smtClean="0">
                <a:solidFill>
                  <a:srgbClr val="FFFF00"/>
                </a:solidFill>
                <a:effectLst>
                  <a:outerShdw blurRad="38100" dist="38100" dir="2700000" algn="tl">
                    <a:srgbClr val="000000">
                      <a:alpha val="43137"/>
                    </a:srgbClr>
                  </a:outerShdw>
                </a:effectLst>
              </a:rPr>
              <a:t> – </a:t>
            </a:r>
            <a:r>
              <a:rPr lang="en-US" sz="2000" b="1" dirty="0" err="1" smtClean="0">
                <a:solidFill>
                  <a:srgbClr val="FFFF00"/>
                </a:solidFill>
                <a:effectLst>
                  <a:outerShdw blurRad="38100" dist="38100" dir="2700000" algn="tl">
                    <a:srgbClr val="000000">
                      <a:alpha val="43137"/>
                    </a:srgbClr>
                  </a:outerShdw>
                </a:effectLst>
              </a:rPr>
              <a:t>PROCEDIMIENTO</a:t>
            </a:r>
            <a:r>
              <a:rPr lang="en-US" sz="2000" b="1" dirty="0" smtClean="0">
                <a:solidFill>
                  <a:srgbClr val="FFFF00"/>
                </a:solidFill>
                <a:effectLst>
                  <a:outerShdw blurRad="38100" dist="38100" dir="2700000" algn="tl">
                    <a:srgbClr val="000000">
                      <a:alpha val="43137"/>
                    </a:srgbClr>
                  </a:outerShdw>
                </a:effectLst>
              </a:rPr>
              <a:t> </a:t>
            </a:r>
            <a:r>
              <a:rPr lang="en-US" sz="2000" b="1" dirty="0" err="1" smtClean="0">
                <a:solidFill>
                  <a:srgbClr val="FFFF00"/>
                </a:solidFill>
                <a:effectLst>
                  <a:outerShdw blurRad="38100" dist="38100" dir="2700000" algn="tl">
                    <a:srgbClr val="000000">
                      <a:alpha val="43137"/>
                    </a:srgbClr>
                  </a:outerShdw>
                </a:effectLst>
              </a:rPr>
              <a:t>PREVENTIVO</a:t>
            </a:r>
            <a:endParaRPr lang="en-US" sz="2000" b="1" dirty="0" smtClean="0">
              <a:solidFill>
                <a:srgbClr val="FFFF00"/>
              </a:solidFill>
              <a:effectLst>
                <a:outerShdw blurRad="38100" dist="38100" dir="2700000" algn="tl">
                  <a:srgbClr val="000000">
                    <a:alpha val="43137"/>
                  </a:srgbClr>
                </a:outerShdw>
              </a:effectLst>
            </a:endParaRPr>
          </a:p>
        </p:txBody>
      </p:sp>
      <p:sp>
        <p:nvSpPr>
          <p:cNvPr id="67587" name="Rectangle 3"/>
          <p:cNvSpPr>
            <a:spLocks noGrp="1" noChangeArrowheads="1"/>
          </p:cNvSpPr>
          <p:nvPr>
            <p:ph type="subTitle" idx="1"/>
          </p:nvPr>
        </p:nvSpPr>
        <p:spPr>
          <a:xfrm>
            <a:off x="685800" y="1371600"/>
            <a:ext cx="7772400" cy="4876800"/>
          </a:xfrm>
        </p:spPr>
        <p:txBody>
          <a:bodyPr>
            <a:normAutofit/>
          </a:bodyPr>
          <a:lstStyle/>
          <a:p>
            <a:pPr algn="l">
              <a:lnSpc>
                <a:spcPct val="90000"/>
              </a:lnSpc>
            </a:pPr>
            <a:r>
              <a:rPr lang="es-AR" sz="2000" b="1" dirty="0">
                <a:solidFill>
                  <a:srgbClr val="00FF99"/>
                </a:solidFill>
                <a:effectLst>
                  <a:outerShdw blurRad="38100" dist="38100" dir="2700000" algn="tl">
                    <a:srgbClr val="000000">
                      <a:alpha val="43137"/>
                    </a:srgbClr>
                  </a:outerShdw>
                </a:effectLst>
              </a:rPr>
              <a:t>PROCEDIMIENTO PREVENTIVO DE CRISIS DE EMPRESAS</a:t>
            </a:r>
            <a:r>
              <a:rPr lang="es-AR" sz="2000" dirty="0">
                <a:solidFill>
                  <a:srgbClr val="00FF99"/>
                </a:solidFill>
                <a:effectLst>
                  <a:outerShdw blurRad="38100" dist="38100" dir="2700000" algn="tl">
                    <a:srgbClr val="000000">
                      <a:alpha val="43137"/>
                    </a:srgbClr>
                  </a:outerShdw>
                </a:effectLst>
              </a:rPr>
              <a:t> </a:t>
            </a:r>
          </a:p>
          <a:p>
            <a:pPr algn="l">
              <a:lnSpc>
                <a:spcPct val="90000"/>
              </a:lnSpc>
            </a:pPr>
            <a:r>
              <a:rPr lang="es-AR" sz="2000" b="1" dirty="0">
                <a:solidFill>
                  <a:srgbClr val="FFFF00"/>
                </a:solidFill>
                <a:effectLst>
                  <a:outerShdw blurRad="38100" dist="38100" dir="2700000" algn="tl">
                    <a:srgbClr val="000000">
                      <a:alpha val="43137"/>
                    </a:srgbClr>
                  </a:outerShdw>
                </a:effectLst>
              </a:rPr>
              <a:t>LEY 24013</a:t>
            </a:r>
          </a:p>
          <a:p>
            <a:pPr algn="l">
              <a:lnSpc>
                <a:spcPct val="90000"/>
              </a:lnSpc>
            </a:pPr>
            <a:r>
              <a:rPr lang="es-AR" sz="1600" b="1" dirty="0">
                <a:solidFill>
                  <a:srgbClr val="0066FF"/>
                </a:solidFill>
                <a:effectLst>
                  <a:outerShdw blurRad="38100" dist="38100" dir="2700000" algn="tl">
                    <a:srgbClr val="000000">
                      <a:alpha val="43137"/>
                    </a:srgbClr>
                  </a:outerShdw>
                </a:effectLst>
              </a:rPr>
              <a:t> </a:t>
            </a:r>
          </a:p>
          <a:p>
            <a:pPr algn="l"/>
            <a:r>
              <a:rPr lang="es-AR" sz="1600" b="1" dirty="0">
                <a:solidFill>
                  <a:srgbClr val="00FFCC"/>
                </a:solidFill>
                <a:effectLst>
                  <a:outerShdw blurRad="38100" dist="38100" dir="2700000" algn="tl">
                    <a:srgbClr val="000000">
                      <a:alpha val="43137"/>
                    </a:srgbClr>
                  </a:outerShdw>
                </a:effectLst>
              </a:rPr>
              <a:t>Art. 102 - </a:t>
            </a:r>
            <a:r>
              <a:rPr lang="es-AR" sz="1600" dirty="0">
                <a:effectLst>
                  <a:outerShdw blurRad="38100" dist="38100" dir="2700000" algn="tl">
                    <a:srgbClr val="000000">
                      <a:alpha val="43137"/>
                    </a:srgbClr>
                  </a:outerShdw>
                </a:effectLst>
              </a:rPr>
              <a:t>El Ministerio de Trabajo y Seguridad Social, de oficio o a petición de parte podrá:</a:t>
            </a:r>
          </a:p>
          <a:p>
            <a:pPr algn="l"/>
            <a:r>
              <a:rPr lang="es-AR" sz="1600" dirty="0">
                <a:solidFill>
                  <a:srgbClr val="FFFF00"/>
                </a:solidFill>
                <a:effectLst>
                  <a:outerShdw blurRad="38100" dist="38100" dir="2700000" algn="tl">
                    <a:srgbClr val="000000">
                      <a:alpha val="43137"/>
                    </a:srgbClr>
                  </a:outerShdw>
                </a:effectLst>
              </a:rPr>
              <a:t>a) recabar informes aclaratorios o ampliatorios </a:t>
            </a:r>
            <a:r>
              <a:rPr lang="es-AR" sz="1600" dirty="0">
                <a:effectLst>
                  <a:outerShdw blurRad="38100" dist="38100" dir="2700000" algn="tl">
                    <a:srgbClr val="000000">
                      <a:alpha val="43137"/>
                    </a:srgbClr>
                  </a:outerShdw>
                </a:effectLst>
              </a:rPr>
              <a:t>acerca de los fundamentos de la petición; </a:t>
            </a:r>
          </a:p>
          <a:p>
            <a:pPr algn="l"/>
            <a:r>
              <a:rPr lang="es-AR" sz="1600" dirty="0">
                <a:solidFill>
                  <a:srgbClr val="FFC000"/>
                </a:solidFill>
                <a:effectLst>
                  <a:outerShdw blurRad="38100" dist="38100" dir="2700000" algn="tl">
                    <a:srgbClr val="000000">
                      <a:alpha val="43137"/>
                    </a:srgbClr>
                  </a:outerShdw>
                </a:effectLst>
              </a:rPr>
              <a:t>b) realizar investigaciones, pedir dictámenes y asesoramiento</a:t>
            </a:r>
            <a:r>
              <a:rPr lang="es-AR" sz="1600" dirty="0">
                <a:effectLst>
                  <a:outerShdw blurRad="38100" dist="38100" dir="2700000" algn="tl">
                    <a:srgbClr val="000000">
                      <a:alpha val="43137"/>
                    </a:srgbClr>
                  </a:outerShdw>
                </a:effectLst>
              </a:rPr>
              <a:t>, y cualquier otra medida para mejor proveer. </a:t>
            </a:r>
          </a:p>
          <a:p>
            <a:pPr algn="l"/>
            <a:endParaRPr lang="es-AR" sz="1600" dirty="0">
              <a:effectLst>
                <a:outerShdw blurRad="38100" dist="38100" dir="2700000" algn="tl">
                  <a:srgbClr val="000000">
                    <a:alpha val="43137"/>
                  </a:srgbClr>
                </a:outerShdw>
              </a:effectLst>
            </a:endParaRPr>
          </a:p>
          <a:p>
            <a:pPr algn="l"/>
            <a:r>
              <a:rPr lang="es-AR" sz="1600" b="1" dirty="0">
                <a:solidFill>
                  <a:srgbClr val="00FFCC"/>
                </a:solidFill>
                <a:effectLst>
                  <a:outerShdw blurRad="38100" dist="38100" dir="2700000" algn="tl">
                    <a:srgbClr val="000000">
                      <a:alpha val="43137"/>
                    </a:srgbClr>
                  </a:outerShdw>
                </a:effectLst>
              </a:rPr>
              <a:t>Art. 103 - </a:t>
            </a:r>
            <a:r>
              <a:rPr lang="es-AR" sz="1600" dirty="0">
                <a:effectLst>
                  <a:outerShdw blurRad="38100" dist="38100" dir="2700000" algn="tl">
                    <a:srgbClr val="000000">
                      <a:alpha val="43137"/>
                    </a:srgbClr>
                  </a:outerShdw>
                </a:effectLst>
              </a:rPr>
              <a:t>Si las partes, dentro de los plazos previstos en este Capítulo</a:t>
            </a:r>
            <a:r>
              <a:rPr lang="es-AR" sz="1600" b="1" dirty="0">
                <a:solidFill>
                  <a:srgbClr val="FFFF00"/>
                </a:solidFill>
                <a:effectLst>
                  <a:outerShdw blurRad="38100" dist="38100" dir="2700000" algn="tl">
                    <a:srgbClr val="000000">
                      <a:alpha val="43137"/>
                    </a:srgbClr>
                  </a:outerShdw>
                </a:effectLst>
              </a:rPr>
              <a:t>, arribaren a un acuerdo</a:t>
            </a:r>
            <a:r>
              <a:rPr lang="es-AR" sz="1600" b="1" dirty="0">
                <a:solidFill>
                  <a:srgbClr val="00FF00"/>
                </a:solidFill>
                <a:effectLst>
                  <a:outerShdw blurRad="38100" dist="38100" dir="2700000" algn="tl">
                    <a:srgbClr val="000000">
                      <a:alpha val="43137"/>
                    </a:srgbClr>
                  </a:outerShdw>
                </a:effectLst>
              </a:rPr>
              <a:t>, lo elevarán al Ministerio </a:t>
            </a:r>
            <a:r>
              <a:rPr lang="es-AR" sz="1600" dirty="0">
                <a:effectLst>
                  <a:outerShdw blurRad="38100" dist="38100" dir="2700000" algn="tl">
                    <a:srgbClr val="000000">
                      <a:alpha val="43137"/>
                    </a:srgbClr>
                  </a:outerShdw>
                </a:effectLst>
              </a:rPr>
              <a:t>de Trabajo y Seguridad Social, quien dentro del plazo de 10 (diez) días podrá:</a:t>
            </a:r>
          </a:p>
          <a:p>
            <a:pPr algn="l"/>
            <a:r>
              <a:rPr lang="es-AR" sz="1600" dirty="0">
                <a:solidFill>
                  <a:srgbClr val="FFFF01"/>
                </a:solidFill>
                <a:effectLst>
                  <a:outerShdw blurRad="38100" dist="38100" dir="2700000" algn="tl">
                    <a:srgbClr val="000000">
                      <a:alpha val="43137"/>
                    </a:srgbClr>
                  </a:outerShdw>
                </a:effectLst>
              </a:rPr>
              <a:t>a) </a:t>
            </a:r>
            <a:r>
              <a:rPr lang="es-AR" sz="1600" b="1" dirty="0">
                <a:solidFill>
                  <a:srgbClr val="FFFF01"/>
                </a:solidFill>
                <a:effectLst>
                  <a:outerShdw blurRad="38100" dist="38100" dir="2700000" algn="tl">
                    <a:srgbClr val="000000">
                      <a:alpha val="43137"/>
                    </a:srgbClr>
                  </a:outerShdw>
                </a:effectLst>
              </a:rPr>
              <a:t>homologar el acuerdo </a:t>
            </a:r>
            <a:r>
              <a:rPr lang="es-AR" sz="1600" dirty="0">
                <a:solidFill>
                  <a:srgbClr val="FFFF01"/>
                </a:solidFill>
                <a:effectLst>
                  <a:outerShdw blurRad="38100" dist="38100" dir="2700000" algn="tl">
                    <a:srgbClr val="000000">
                      <a:alpha val="43137"/>
                    </a:srgbClr>
                  </a:outerShdw>
                </a:effectLst>
              </a:rPr>
              <a:t>con la misma eficacia que un convenio colectivo de trabajo; </a:t>
            </a:r>
          </a:p>
          <a:p>
            <a:pPr algn="l"/>
            <a:r>
              <a:rPr lang="es-AR" sz="1600" dirty="0">
                <a:solidFill>
                  <a:srgbClr val="FFC000"/>
                </a:solidFill>
                <a:effectLst>
                  <a:outerShdw blurRad="38100" dist="38100" dir="2700000" algn="tl">
                    <a:srgbClr val="000000">
                      <a:alpha val="43137"/>
                    </a:srgbClr>
                  </a:outerShdw>
                </a:effectLst>
              </a:rPr>
              <a:t>b) </a:t>
            </a:r>
            <a:r>
              <a:rPr lang="es-AR" sz="1600" b="1" dirty="0">
                <a:solidFill>
                  <a:srgbClr val="FFC000"/>
                </a:solidFill>
                <a:effectLst>
                  <a:outerShdw blurRad="38100" dist="38100" dir="2700000" algn="tl">
                    <a:srgbClr val="000000">
                      <a:alpha val="43137"/>
                    </a:srgbClr>
                  </a:outerShdw>
                </a:effectLst>
              </a:rPr>
              <a:t>rechazar el acuerdo </a:t>
            </a:r>
            <a:r>
              <a:rPr lang="es-AR" sz="1600" dirty="0">
                <a:effectLst>
                  <a:outerShdw blurRad="38100" dist="38100" dir="2700000" algn="tl">
                    <a:srgbClr val="000000">
                      <a:alpha val="43137"/>
                    </a:srgbClr>
                  </a:outerShdw>
                </a:effectLst>
              </a:rPr>
              <a:t>mediante resolución fundada. </a:t>
            </a:r>
          </a:p>
          <a:p>
            <a:pPr algn="l"/>
            <a:r>
              <a:rPr lang="es-AR" sz="1600" dirty="0">
                <a:effectLst>
                  <a:outerShdw blurRad="38100" dist="38100" dir="2700000" algn="tl">
                    <a:srgbClr val="000000">
                      <a:alpha val="43137"/>
                    </a:srgbClr>
                  </a:outerShdw>
                </a:effectLst>
              </a:rPr>
              <a:t>Vencido el plazo sin pronunciamiento administrativo, el acuerdo se tendrá por homologado. </a:t>
            </a:r>
          </a:p>
          <a:p>
            <a:pPr marL="609600" indent="-609600" algn="l" eaLnBrk="1" hangingPunct="1">
              <a:defRPr/>
            </a:pPr>
            <a:endParaRPr lang="en-US" sz="1600" dirty="0" smtClean="0"/>
          </a:p>
        </p:txBody>
      </p:sp>
    </p:spTree>
    <p:extLst>
      <p:ext uri="{BB962C8B-B14F-4D97-AF65-F5344CB8AC3E}">
        <p14:creationId xmlns="" xmlns:p14="http://schemas.microsoft.com/office/powerpoint/2010/main" val="114936290"/>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685800" y="381000"/>
            <a:ext cx="7772400" cy="685800"/>
          </a:xfrm>
        </p:spPr>
        <p:txBody>
          <a:bodyPr/>
          <a:lstStyle/>
          <a:p>
            <a:pPr eaLnBrk="1" hangingPunct="1">
              <a:defRPr/>
            </a:pPr>
            <a:r>
              <a:rPr lang="en-US" sz="2000" b="1" dirty="0" smtClean="0">
                <a:solidFill>
                  <a:srgbClr val="FFFF00"/>
                </a:solidFill>
                <a:effectLst>
                  <a:outerShdw blurRad="38100" dist="38100" dir="2700000" algn="tl">
                    <a:srgbClr val="000000">
                      <a:alpha val="43137"/>
                    </a:srgbClr>
                  </a:outerShdw>
                </a:effectLst>
              </a:rPr>
              <a:t>CRISIS DE </a:t>
            </a:r>
            <a:r>
              <a:rPr lang="en-US" sz="2000" b="1" dirty="0" err="1" smtClean="0">
                <a:solidFill>
                  <a:srgbClr val="FFFF00"/>
                </a:solidFill>
                <a:effectLst>
                  <a:outerShdw blurRad="38100" dist="38100" dir="2700000" algn="tl">
                    <a:srgbClr val="000000">
                      <a:alpha val="43137"/>
                    </a:srgbClr>
                  </a:outerShdw>
                </a:effectLst>
              </a:rPr>
              <a:t>EMPRESAS</a:t>
            </a:r>
            <a:r>
              <a:rPr lang="en-US" sz="2000" b="1" dirty="0" smtClean="0">
                <a:solidFill>
                  <a:srgbClr val="FFFF00"/>
                </a:solidFill>
                <a:effectLst>
                  <a:outerShdw blurRad="38100" dist="38100" dir="2700000" algn="tl">
                    <a:srgbClr val="000000">
                      <a:alpha val="43137"/>
                    </a:srgbClr>
                  </a:outerShdw>
                </a:effectLst>
              </a:rPr>
              <a:t> – </a:t>
            </a:r>
            <a:r>
              <a:rPr lang="en-US" sz="2000" b="1" dirty="0" err="1" smtClean="0">
                <a:solidFill>
                  <a:srgbClr val="FFFF00"/>
                </a:solidFill>
                <a:effectLst>
                  <a:outerShdw blurRad="38100" dist="38100" dir="2700000" algn="tl">
                    <a:srgbClr val="000000">
                      <a:alpha val="43137"/>
                    </a:srgbClr>
                  </a:outerShdw>
                </a:effectLst>
              </a:rPr>
              <a:t>PROCEDIMIENTO</a:t>
            </a:r>
            <a:r>
              <a:rPr lang="en-US" sz="2000" b="1" dirty="0" smtClean="0">
                <a:solidFill>
                  <a:srgbClr val="FFFF00"/>
                </a:solidFill>
                <a:effectLst>
                  <a:outerShdw blurRad="38100" dist="38100" dir="2700000" algn="tl">
                    <a:srgbClr val="000000">
                      <a:alpha val="43137"/>
                    </a:srgbClr>
                  </a:outerShdw>
                </a:effectLst>
              </a:rPr>
              <a:t> </a:t>
            </a:r>
            <a:r>
              <a:rPr lang="en-US" sz="2000" b="1" dirty="0" err="1" smtClean="0">
                <a:solidFill>
                  <a:srgbClr val="FFFF00"/>
                </a:solidFill>
                <a:effectLst>
                  <a:outerShdw blurRad="38100" dist="38100" dir="2700000" algn="tl">
                    <a:srgbClr val="000000">
                      <a:alpha val="43137"/>
                    </a:srgbClr>
                  </a:outerShdw>
                </a:effectLst>
              </a:rPr>
              <a:t>PREVENTIVO</a:t>
            </a:r>
            <a:endParaRPr lang="en-US" sz="2000" b="1" dirty="0" smtClean="0">
              <a:solidFill>
                <a:srgbClr val="FFFF00"/>
              </a:solidFill>
              <a:effectLst>
                <a:outerShdw blurRad="38100" dist="38100" dir="2700000" algn="tl">
                  <a:srgbClr val="000000">
                    <a:alpha val="43137"/>
                  </a:srgbClr>
                </a:outerShdw>
              </a:effectLst>
            </a:endParaRPr>
          </a:p>
        </p:txBody>
      </p:sp>
      <p:sp>
        <p:nvSpPr>
          <p:cNvPr id="67587" name="Rectangle 3"/>
          <p:cNvSpPr>
            <a:spLocks noGrp="1" noChangeArrowheads="1"/>
          </p:cNvSpPr>
          <p:nvPr>
            <p:ph type="subTitle" idx="1"/>
          </p:nvPr>
        </p:nvSpPr>
        <p:spPr>
          <a:xfrm>
            <a:off x="685800" y="1371600"/>
            <a:ext cx="7772400" cy="4876800"/>
          </a:xfrm>
        </p:spPr>
        <p:txBody>
          <a:bodyPr>
            <a:normAutofit fontScale="55000" lnSpcReduction="20000"/>
          </a:bodyPr>
          <a:lstStyle/>
          <a:p>
            <a:pPr algn="l">
              <a:lnSpc>
                <a:spcPct val="90000"/>
              </a:lnSpc>
            </a:pPr>
            <a:r>
              <a:rPr lang="es-AR" sz="3600" b="1" dirty="0">
                <a:solidFill>
                  <a:srgbClr val="00FF99"/>
                </a:solidFill>
                <a:effectLst>
                  <a:outerShdw blurRad="38100" dist="38100" dir="2700000" algn="tl">
                    <a:srgbClr val="000000">
                      <a:alpha val="43137"/>
                    </a:srgbClr>
                  </a:outerShdw>
                </a:effectLst>
              </a:rPr>
              <a:t>PROCEDIMIENTO PREVENTIVO DE CRISIS DE EMPRESAS</a:t>
            </a:r>
            <a:r>
              <a:rPr lang="es-AR" sz="3600" dirty="0">
                <a:solidFill>
                  <a:srgbClr val="00FF99"/>
                </a:solidFill>
                <a:effectLst>
                  <a:outerShdw blurRad="38100" dist="38100" dir="2700000" algn="tl">
                    <a:srgbClr val="000000">
                      <a:alpha val="43137"/>
                    </a:srgbClr>
                  </a:outerShdw>
                </a:effectLst>
              </a:rPr>
              <a:t> </a:t>
            </a:r>
          </a:p>
          <a:p>
            <a:pPr algn="l">
              <a:lnSpc>
                <a:spcPct val="90000"/>
              </a:lnSpc>
            </a:pPr>
            <a:r>
              <a:rPr lang="es-AR" sz="3600" b="1" dirty="0">
                <a:solidFill>
                  <a:srgbClr val="FFFF00"/>
                </a:solidFill>
                <a:effectLst>
                  <a:outerShdw blurRad="38100" dist="38100" dir="2700000" algn="tl">
                    <a:srgbClr val="000000">
                      <a:alpha val="43137"/>
                    </a:srgbClr>
                  </a:outerShdw>
                </a:effectLst>
              </a:rPr>
              <a:t>LEY 24013</a:t>
            </a:r>
          </a:p>
          <a:p>
            <a:pPr algn="l">
              <a:lnSpc>
                <a:spcPct val="90000"/>
              </a:lnSpc>
            </a:pPr>
            <a:r>
              <a:rPr lang="es-AR" sz="3600" b="1" dirty="0">
                <a:solidFill>
                  <a:srgbClr val="0066FF"/>
                </a:solidFill>
                <a:effectLst>
                  <a:outerShdw blurRad="38100" dist="38100" dir="2700000" algn="tl">
                    <a:srgbClr val="000000">
                      <a:alpha val="43137"/>
                    </a:srgbClr>
                  </a:outerShdw>
                </a:effectLst>
              </a:rPr>
              <a:t> </a:t>
            </a:r>
          </a:p>
          <a:p>
            <a:pPr algn="l"/>
            <a:r>
              <a:rPr lang="es-AR" sz="3600" b="1" dirty="0">
                <a:solidFill>
                  <a:srgbClr val="00FFCC"/>
                </a:solidFill>
                <a:effectLst>
                  <a:outerShdw blurRad="38100" dist="38100" dir="2700000" algn="tl">
                    <a:srgbClr val="000000">
                      <a:alpha val="43137"/>
                    </a:srgbClr>
                  </a:outerShdw>
                </a:effectLst>
              </a:rPr>
              <a:t>Art. 104 - </a:t>
            </a:r>
            <a:r>
              <a:rPr lang="es-AR" sz="3600" dirty="0">
                <a:effectLst>
                  <a:outerShdw blurRad="38100" dist="38100" dir="2700000" algn="tl">
                    <a:srgbClr val="000000">
                      <a:alpha val="43137"/>
                    </a:srgbClr>
                  </a:outerShdw>
                </a:effectLst>
              </a:rPr>
              <a:t>A partir de la notificación, y hasta la conclusión del procedimiento de crisis, </a:t>
            </a:r>
            <a:r>
              <a:rPr lang="es-AR" sz="3600" b="1" dirty="0">
                <a:solidFill>
                  <a:srgbClr val="FFFF00"/>
                </a:solidFill>
                <a:effectLst>
                  <a:outerShdw blurRad="38100" dist="38100" dir="2700000" algn="tl">
                    <a:srgbClr val="000000">
                      <a:alpha val="43137"/>
                    </a:srgbClr>
                  </a:outerShdw>
                </a:effectLst>
              </a:rPr>
              <a:t>el empleador no podrá ejecutar las medidas objeto del procedimiento</a:t>
            </a:r>
            <a:r>
              <a:rPr lang="es-AR" sz="3600" dirty="0">
                <a:effectLst>
                  <a:outerShdw blurRad="38100" dist="38100" dir="2700000" algn="tl">
                    <a:srgbClr val="000000">
                      <a:alpha val="43137"/>
                    </a:srgbClr>
                  </a:outerShdw>
                </a:effectLst>
              </a:rPr>
              <a:t>, ni los trabajadores ejercer la huelga u otras medidas de acción sindical.</a:t>
            </a:r>
          </a:p>
          <a:p>
            <a:pPr algn="l"/>
            <a:r>
              <a:rPr lang="es-AR" sz="3600" dirty="0">
                <a:effectLst>
                  <a:outerShdw blurRad="38100" dist="38100" dir="2700000" algn="tl">
                    <a:srgbClr val="000000">
                      <a:alpha val="43137"/>
                    </a:srgbClr>
                  </a:outerShdw>
                </a:effectLst>
              </a:rPr>
              <a:t>La violación de esta norma por parte del empleador determinará que los trabajadores afectados </a:t>
            </a:r>
            <a:r>
              <a:rPr lang="es-AR" sz="3600" b="1" dirty="0">
                <a:solidFill>
                  <a:srgbClr val="00FF00"/>
                </a:solidFill>
                <a:effectLst>
                  <a:outerShdw blurRad="38100" dist="38100" dir="2700000" algn="tl">
                    <a:srgbClr val="000000">
                      <a:alpha val="43137"/>
                    </a:srgbClr>
                  </a:outerShdw>
                </a:effectLst>
              </a:rPr>
              <a:t>mantengan su relación de trabajo y deba pagárseles los salarios caídos. </a:t>
            </a:r>
          </a:p>
          <a:p>
            <a:pPr algn="l"/>
            <a:r>
              <a:rPr lang="es-AR" sz="3600" dirty="0">
                <a:effectLst>
                  <a:outerShdw blurRad="38100" dist="38100" dir="2700000" algn="tl">
                    <a:srgbClr val="000000">
                      <a:alpha val="43137"/>
                    </a:srgbClr>
                  </a:outerShdw>
                </a:effectLst>
              </a:rPr>
              <a:t>Si los trabajadores ejercieren la huelga u otras medidas de acción sindical, se aplicará lo previsto en la ley 14786. </a:t>
            </a:r>
          </a:p>
          <a:p>
            <a:pPr algn="l"/>
            <a:endParaRPr lang="es-AR" sz="3600" dirty="0">
              <a:effectLst>
                <a:outerShdw blurRad="38100" dist="38100" dir="2700000" algn="tl">
                  <a:srgbClr val="000000">
                    <a:alpha val="43137"/>
                  </a:srgbClr>
                </a:outerShdw>
              </a:effectLst>
            </a:endParaRPr>
          </a:p>
          <a:p>
            <a:pPr algn="l"/>
            <a:r>
              <a:rPr lang="es-AR" sz="3600" b="1" dirty="0">
                <a:solidFill>
                  <a:srgbClr val="00FFCC"/>
                </a:solidFill>
                <a:effectLst>
                  <a:outerShdw blurRad="38100" dist="38100" dir="2700000" algn="tl">
                    <a:srgbClr val="000000">
                      <a:alpha val="43137"/>
                    </a:srgbClr>
                  </a:outerShdw>
                </a:effectLst>
              </a:rPr>
              <a:t>Art. 105 - </a:t>
            </a:r>
            <a:r>
              <a:rPr lang="es-AR" sz="3600" dirty="0">
                <a:effectLst>
                  <a:outerShdw blurRad="38100" dist="38100" dir="2700000" algn="tl">
                    <a:srgbClr val="000000">
                      <a:alpha val="43137"/>
                    </a:srgbClr>
                  </a:outerShdw>
                </a:effectLst>
              </a:rPr>
              <a:t>Vencidos los plazos previstos en este Capítulo sin acuerdo de partes </a:t>
            </a:r>
            <a:r>
              <a:rPr lang="es-AR" sz="3600" b="1" dirty="0">
                <a:solidFill>
                  <a:srgbClr val="FFCC00"/>
                </a:solidFill>
                <a:effectLst>
                  <a:outerShdw blurRad="38100" dist="38100" dir="2700000" algn="tl">
                    <a:srgbClr val="000000">
                      <a:alpha val="43137"/>
                    </a:srgbClr>
                  </a:outerShdw>
                </a:effectLst>
              </a:rPr>
              <a:t>se dará por concluido el procedimiento de crisis.</a:t>
            </a:r>
          </a:p>
          <a:p>
            <a:pPr marL="609600" indent="-609600" algn="l" eaLnBrk="1" hangingPunct="1">
              <a:defRPr/>
            </a:pPr>
            <a:endParaRPr lang="en-US" sz="1600" dirty="0" smtClean="0"/>
          </a:p>
        </p:txBody>
      </p:sp>
    </p:spTree>
    <p:extLst>
      <p:ext uri="{BB962C8B-B14F-4D97-AF65-F5344CB8AC3E}">
        <p14:creationId xmlns="" xmlns:p14="http://schemas.microsoft.com/office/powerpoint/2010/main" val="1588508105"/>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685800" y="381000"/>
            <a:ext cx="7772400" cy="685800"/>
          </a:xfrm>
        </p:spPr>
        <p:txBody>
          <a:bodyPr/>
          <a:lstStyle/>
          <a:p>
            <a:pPr eaLnBrk="1" hangingPunct="1">
              <a:defRPr/>
            </a:pPr>
            <a:r>
              <a:rPr lang="en-US" sz="2000" b="1" dirty="0" smtClean="0">
                <a:solidFill>
                  <a:srgbClr val="FFFF00"/>
                </a:solidFill>
                <a:effectLst>
                  <a:outerShdw blurRad="38100" dist="38100" dir="2700000" algn="tl">
                    <a:srgbClr val="000000">
                      <a:alpha val="43137"/>
                    </a:srgbClr>
                  </a:outerShdw>
                </a:effectLst>
              </a:rPr>
              <a:t>CRISIS DE </a:t>
            </a:r>
            <a:r>
              <a:rPr lang="en-US" sz="2000" b="1" dirty="0" err="1" smtClean="0">
                <a:solidFill>
                  <a:srgbClr val="FFFF00"/>
                </a:solidFill>
                <a:effectLst>
                  <a:outerShdw blurRad="38100" dist="38100" dir="2700000" algn="tl">
                    <a:srgbClr val="000000">
                      <a:alpha val="43137"/>
                    </a:srgbClr>
                  </a:outerShdw>
                </a:effectLst>
              </a:rPr>
              <a:t>EMPRESAS</a:t>
            </a:r>
            <a:r>
              <a:rPr lang="en-US" sz="2000" b="1" dirty="0" smtClean="0">
                <a:solidFill>
                  <a:srgbClr val="FFFF00"/>
                </a:solidFill>
                <a:effectLst>
                  <a:outerShdw blurRad="38100" dist="38100" dir="2700000" algn="tl">
                    <a:srgbClr val="000000">
                      <a:alpha val="43137"/>
                    </a:srgbClr>
                  </a:outerShdw>
                </a:effectLst>
              </a:rPr>
              <a:t> – </a:t>
            </a:r>
            <a:r>
              <a:rPr lang="en-US" sz="2000" b="1" dirty="0" err="1" smtClean="0">
                <a:solidFill>
                  <a:srgbClr val="FFFF00"/>
                </a:solidFill>
                <a:effectLst>
                  <a:outerShdw blurRad="38100" dist="38100" dir="2700000" algn="tl">
                    <a:srgbClr val="000000">
                      <a:alpha val="43137"/>
                    </a:srgbClr>
                  </a:outerShdw>
                </a:effectLst>
              </a:rPr>
              <a:t>PROCEDIMIENTO</a:t>
            </a:r>
            <a:r>
              <a:rPr lang="en-US" sz="2000" b="1" dirty="0" smtClean="0">
                <a:solidFill>
                  <a:srgbClr val="FFFF00"/>
                </a:solidFill>
                <a:effectLst>
                  <a:outerShdw blurRad="38100" dist="38100" dir="2700000" algn="tl">
                    <a:srgbClr val="000000">
                      <a:alpha val="43137"/>
                    </a:srgbClr>
                  </a:outerShdw>
                </a:effectLst>
              </a:rPr>
              <a:t> </a:t>
            </a:r>
            <a:r>
              <a:rPr lang="en-US" sz="2000" b="1" dirty="0" err="1" smtClean="0">
                <a:solidFill>
                  <a:srgbClr val="FFFF00"/>
                </a:solidFill>
                <a:effectLst>
                  <a:outerShdw blurRad="38100" dist="38100" dir="2700000" algn="tl">
                    <a:srgbClr val="000000">
                      <a:alpha val="43137"/>
                    </a:srgbClr>
                  </a:outerShdw>
                </a:effectLst>
              </a:rPr>
              <a:t>PREVENTIVO</a:t>
            </a:r>
            <a:endParaRPr lang="en-US" sz="2000" b="1" dirty="0" smtClean="0">
              <a:solidFill>
                <a:srgbClr val="FFFF00"/>
              </a:solidFill>
              <a:effectLst>
                <a:outerShdw blurRad="38100" dist="38100" dir="2700000" algn="tl">
                  <a:srgbClr val="000000">
                    <a:alpha val="43137"/>
                  </a:srgbClr>
                </a:outerShdw>
              </a:effectLst>
            </a:endParaRPr>
          </a:p>
        </p:txBody>
      </p:sp>
      <p:sp>
        <p:nvSpPr>
          <p:cNvPr id="67587" name="Rectangle 3"/>
          <p:cNvSpPr>
            <a:spLocks noGrp="1" noChangeArrowheads="1"/>
          </p:cNvSpPr>
          <p:nvPr>
            <p:ph type="subTitle" idx="1"/>
          </p:nvPr>
        </p:nvSpPr>
        <p:spPr>
          <a:xfrm>
            <a:off x="685800" y="1371600"/>
            <a:ext cx="7772400" cy="4876800"/>
          </a:xfrm>
        </p:spPr>
        <p:txBody>
          <a:bodyPr>
            <a:normAutofit fontScale="47500" lnSpcReduction="20000"/>
          </a:bodyPr>
          <a:lstStyle/>
          <a:p>
            <a:pPr algn="l">
              <a:lnSpc>
                <a:spcPct val="90000"/>
              </a:lnSpc>
            </a:pPr>
            <a:r>
              <a:rPr lang="es-AR" sz="3800" b="1" dirty="0">
                <a:solidFill>
                  <a:srgbClr val="00FF99"/>
                </a:solidFill>
                <a:effectLst>
                  <a:outerShdw blurRad="38100" dist="38100" dir="2700000" algn="tl">
                    <a:srgbClr val="000000">
                      <a:alpha val="43137"/>
                    </a:srgbClr>
                  </a:outerShdw>
                </a:effectLst>
              </a:rPr>
              <a:t>PROCEDIMIENTO PREVENTIVO DE CRISIS DE EMPRESAS </a:t>
            </a:r>
          </a:p>
          <a:p>
            <a:pPr algn="l">
              <a:lnSpc>
                <a:spcPct val="90000"/>
              </a:lnSpc>
            </a:pPr>
            <a:r>
              <a:rPr lang="es-AR" sz="3800" b="1" dirty="0">
                <a:solidFill>
                  <a:srgbClr val="FFFF00"/>
                </a:solidFill>
                <a:effectLst>
                  <a:outerShdw blurRad="38100" dist="38100" dir="2700000" algn="tl">
                    <a:srgbClr val="000000">
                      <a:alpha val="43137"/>
                    </a:srgbClr>
                  </a:outerShdw>
                </a:effectLst>
              </a:rPr>
              <a:t>DECRETO </a:t>
            </a:r>
            <a:r>
              <a:rPr lang="es-AR" sz="3800" b="1" dirty="0" smtClean="0">
                <a:solidFill>
                  <a:srgbClr val="FFFF00"/>
                </a:solidFill>
                <a:effectLst>
                  <a:outerShdw blurRad="38100" dist="38100" dir="2700000" algn="tl">
                    <a:srgbClr val="000000">
                      <a:alpha val="43137"/>
                    </a:srgbClr>
                  </a:outerShdw>
                </a:effectLst>
              </a:rPr>
              <a:t>2072/1994</a:t>
            </a:r>
          </a:p>
          <a:p>
            <a:pPr algn="l">
              <a:lnSpc>
                <a:spcPct val="90000"/>
              </a:lnSpc>
            </a:pPr>
            <a:endParaRPr lang="es-AR" sz="3800" b="1" dirty="0">
              <a:solidFill>
                <a:srgbClr val="00FF99"/>
              </a:solidFill>
              <a:effectLst>
                <a:outerShdw blurRad="38100" dist="38100" dir="2700000" algn="tl">
                  <a:srgbClr val="000000">
                    <a:alpha val="43137"/>
                  </a:srgbClr>
                </a:outerShdw>
              </a:effectLst>
            </a:endParaRPr>
          </a:p>
          <a:p>
            <a:pPr algn="l"/>
            <a:r>
              <a:rPr lang="es-AR" sz="3800" b="1" dirty="0">
                <a:solidFill>
                  <a:srgbClr val="00FFCC"/>
                </a:solidFill>
                <a:effectLst>
                  <a:outerShdw blurRad="38100" dist="38100" dir="2700000" algn="tl">
                    <a:srgbClr val="000000">
                      <a:alpha val="43137"/>
                    </a:srgbClr>
                  </a:outerShdw>
                </a:effectLst>
              </a:rPr>
              <a:t>Art. 1 - </a:t>
            </a:r>
            <a:r>
              <a:rPr lang="es-AR" sz="3800" dirty="0">
                <a:effectLst>
                  <a:outerShdw blurRad="38100" dist="38100" dir="2700000" algn="tl">
                    <a:srgbClr val="000000">
                      <a:alpha val="43137"/>
                    </a:srgbClr>
                  </a:outerShdw>
                </a:effectLst>
              </a:rPr>
              <a:t>Cuando el </a:t>
            </a:r>
            <a:r>
              <a:rPr lang="es-AR" sz="3800" dirty="0">
                <a:solidFill>
                  <a:srgbClr val="FFFF00"/>
                </a:solidFill>
                <a:effectLst>
                  <a:outerShdw blurRad="38100" dist="38100" dir="2700000" algn="tl">
                    <a:srgbClr val="000000">
                      <a:alpha val="43137"/>
                    </a:srgbClr>
                  </a:outerShdw>
                </a:effectLst>
              </a:rPr>
              <a:t>Procedimiento Preventivo de Crisis se inicie a instancias del empleador y se refiera </a:t>
            </a:r>
            <a:r>
              <a:rPr lang="es-AR" sz="3800" b="1" dirty="0">
                <a:solidFill>
                  <a:srgbClr val="FF9900"/>
                </a:solidFill>
                <a:effectLst>
                  <a:outerShdw blurRad="38100" dist="38100" dir="2700000" algn="tl">
                    <a:srgbClr val="000000">
                      <a:alpha val="43137"/>
                    </a:srgbClr>
                  </a:outerShdw>
                </a:effectLst>
              </a:rPr>
              <a:t>a empresas de más de 50 (cincuenta) trabajadores</a:t>
            </a:r>
            <a:r>
              <a:rPr lang="es-AR" sz="3800" dirty="0">
                <a:effectLst>
                  <a:outerShdw blurRad="38100" dist="38100" dir="2700000" algn="tl">
                    <a:srgbClr val="000000">
                      <a:alpha val="43137"/>
                    </a:srgbClr>
                  </a:outerShdw>
                </a:effectLst>
              </a:rPr>
              <a:t>, la presentación inicial deberá, como mínimo, explicitar las medidas que la empresa propone para superar la crisis o atenuar sus efectos. </a:t>
            </a:r>
            <a:endParaRPr lang="es-AR" sz="3800" dirty="0" smtClean="0">
              <a:effectLst>
                <a:outerShdw blurRad="38100" dist="38100" dir="2700000" algn="tl">
                  <a:srgbClr val="000000">
                    <a:alpha val="43137"/>
                  </a:srgbClr>
                </a:outerShdw>
              </a:effectLst>
            </a:endParaRPr>
          </a:p>
          <a:p>
            <a:pPr algn="l"/>
            <a:endParaRPr lang="es-AR" sz="3800" dirty="0">
              <a:effectLst>
                <a:outerShdw blurRad="38100" dist="38100" dir="2700000" algn="tl">
                  <a:srgbClr val="000000">
                    <a:alpha val="43137"/>
                  </a:srgbClr>
                </a:outerShdw>
              </a:effectLst>
            </a:endParaRPr>
          </a:p>
          <a:p>
            <a:pPr algn="l"/>
            <a:r>
              <a:rPr lang="es-AR" sz="3800" dirty="0">
                <a:effectLst>
                  <a:outerShdw blurRad="38100" dist="38100" dir="2700000" algn="tl">
                    <a:srgbClr val="000000">
                      <a:alpha val="43137"/>
                    </a:srgbClr>
                  </a:outerShdw>
                </a:effectLst>
              </a:rPr>
              <a:t>En especial, indicará qué tipo de medidas propone el empleador en cada una de las siguientes materias: </a:t>
            </a:r>
          </a:p>
          <a:p>
            <a:pPr algn="l"/>
            <a:r>
              <a:rPr lang="es-AR" sz="3800" dirty="0">
                <a:solidFill>
                  <a:srgbClr val="FF9900"/>
                </a:solidFill>
                <a:effectLst>
                  <a:outerShdw blurRad="38100" dist="38100" dir="2700000" algn="tl">
                    <a:srgbClr val="000000">
                      <a:alpha val="43137"/>
                    </a:srgbClr>
                  </a:outerShdw>
                </a:effectLst>
              </a:rPr>
              <a:t>a) Efectos de la crisis sobre el empleo y en su caso, propuestas para su mantenimiento. </a:t>
            </a:r>
          </a:p>
          <a:p>
            <a:pPr algn="l"/>
            <a:r>
              <a:rPr lang="es-AR" sz="3800" dirty="0">
                <a:solidFill>
                  <a:srgbClr val="FFFF00"/>
                </a:solidFill>
                <a:effectLst>
                  <a:outerShdw blurRad="38100" dist="38100" dir="2700000" algn="tl">
                    <a:srgbClr val="000000">
                      <a:alpha val="43137"/>
                    </a:srgbClr>
                  </a:outerShdw>
                </a:effectLst>
              </a:rPr>
              <a:t>b) Movilidad funcional, horaria o salarial. </a:t>
            </a:r>
          </a:p>
          <a:p>
            <a:pPr algn="l"/>
            <a:r>
              <a:rPr lang="es-AR" sz="3800" dirty="0">
                <a:solidFill>
                  <a:srgbClr val="00FF99"/>
                </a:solidFill>
                <a:effectLst>
                  <a:outerShdw blurRad="38100" dist="38100" dir="2700000" algn="tl">
                    <a:srgbClr val="000000">
                      <a:alpha val="43137"/>
                    </a:srgbClr>
                  </a:outerShdw>
                </a:effectLst>
              </a:rPr>
              <a:t>c) Inversiones, innovación tecnológica, reconversión productiva y cambio organizacional. </a:t>
            </a:r>
          </a:p>
          <a:p>
            <a:pPr algn="l"/>
            <a:r>
              <a:rPr lang="es-AR" sz="3800" dirty="0">
                <a:solidFill>
                  <a:srgbClr val="00B0F0"/>
                </a:solidFill>
                <a:effectLst>
                  <a:outerShdw blurRad="38100" dist="38100" dir="2700000" algn="tl">
                    <a:srgbClr val="000000">
                      <a:alpha val="43137"/>
                    </a:srgbClr>
                  </a:outerShdw>
                </a:effectLst>
              </a:rPr>
              <a:t>d) Recalificación y formación profesional de la mano de obra empleada por la empresa. </a:t>
            </a:r>
          </a:p>
          <a:p>
            <a:pPr algn="l"/>
            <a:r>
              <a:rPr lang="es-AR" sz="3800" dirty="0">
                <a:solidFill>
                  <a:srgbClr val="FFC000"/>
                </a:solidFill>
                <a:effectLst>
                  <a:outerShdw blurRad="38100" dist="38100" dir="2700000" algn="tl">
                    <a:srgbClr val="000000">
                      <a:alpha val="43137"/>
                    </a:srgbClr>
                  </a:outerShdw>
                </a:effectLst>
              </a:rPr>
              <a:t>e) Recolocación interna o externa de los trabajadores excedentes y régimen de ayudas a la recolocación. </a:t>
            </a:r>
            <a:endParaRPr lang="en-US" sz="1600" dirty="0" smtClean="0">
              <a:solidFill>
                <a:srgbClr val="FFC000"/>
              </a:solidFill>
            </a:endParaRPr>
          </a:p>
        </p:txBody>
      </p:sp>
    </p:spTree>
    <p:extLst>
      <p:ext uri="{BB962C8B-B14F-4D97-AF65-F5344CB8AC3E}">
        <p14:creationId xmlns="" xmlns:p14="http://schemas.microsoft.com/office/powerpoint/2010/main" val="17529011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214290"/>
            <a:ext cx="7772400" cy="571504"/>
          </a:xfrm>
        </p:spPr>
        <p:txBody>
          <a:bodyPr>
            <a:normAutofit/>
          </a:bodyPr>
          <a:lstStyle/>
          <a:p>
            <a:r>
              <a:rPr lang="es-MX" sz="2800" dirty="0" smtClean="0">
                <a:solidFill>
                  <a:srgbClr val="00FFFF"/>
                </a:solidFill>
              </a:rPr>
              <a:t>Situación antes de la cuarentena</a:t>
            </a:r>
            <a:endParaRPr lang="en-US" sz="3200" b="1" dirty="0"/>
          </a:p>
        </p:txBody>
      </p:sp>
      <p:sp>
        <p:nvSpPr>
          <p:cNvPr id="118787" name="Rectangle 3"/>
          <p:cNvSpPr>
            <a:spLocks noGrp="1" noChangeArrowheads="1"/>
          </p:cNvSpPr>
          <p:nvPr>
            <p:ph type="subTitle" idx="1"/>
          </p:nvPr>
        </p:nvSpPr>
        <p:spPr>
          <a:xfrm>
            <a:off x="304800" y="857232"/>
            <a:ext cx="8472972" cy="5786478"/>
          </a:xfrm>
        </p:spPr>
        <p:txBody>
          <a:bodyPr>
            <a:noAutofit/>
          </a:bodyPr>
          <a:lstStyle/>
          <a:p>
            <a:pPr algn="l"/>
            <a:r>
              <a:rPr lang="es-US" sz="1600" b="1" dirty="0" smtClean="0">
                <a:solidFill>
                  <a:srgbClr val="FFCC00"/>
                </a:solidFill>
                <a:effectLst>
                  <a:outerShdw blurRad="38100" dist="38100" dir="2700000" algn="tl">
                    <a:srgbClr val="000000">
                      <a:alpha val="43137"/>
                    </a:srgbClr>
                  </a:outerShdw>
                </a:effectLst>
              </a:rPr>
              <a:t>LICENCIA LABORAL PARA GRUPOS DE RIESGO</a:t>
            </a:r>
            <a:endParaRPr lang="es-ES" sz="1600" b="1" dirty="0" smtClean="0">
              <a:solidFill>
                <a:srgbClr val="FFCC00"/>
              </a:solidFill>
              <a:effectLst>
                <a:outerShdw blurRad="38100" dist="38100" dir="2700000" algn="tl">
                  <a:srgbClr val="000000">
                    <a:alpha val="43137"/>
                  </a:srgbClr>
                </a:outerShdw>
              </a:effectLst>
            </a:endParaRPr>
          </a:p>
          <a:p>
            <a:pPr algn="l"/>
            <a:r>
              <a:rPr lang="es-ES" sz="1600" b="1" dirty="0" smtClean="0">
                <a:solidFill>
                  <a:srgbClr val="00FFFF"/>
                </a:solidFill>
                <a:effectLst>
                  <a:outerShdw blurRad="38100" dist="38100" dir="2700000" algn="tl">
                    <a:srgbClr val="000000">
                      <a:alpha val="43137"/>
                    </a:srgbClr>
                  </a:outerShdw>
                </a:effectLst>
              </a:rPr>
              <a:t>RESOLUCIÓN (MTESS) 207/2020 </a:t>
            </a:r>
          </a:p>
          <a:p>
            <a:pPr algn="l"/>
            <a:endParaRPr lang="es-ES" sz="1600" b="1" dirty="0" smtClean="0">
              <a:solidFill>
                <a:srgbClr val="00FFFF"/>
              </a:solidFill>
              <a:effectLst>
                <a:outerShdw blurRad="38100" dist="38100" dir="2700000" algn="tl">
                  <a:srgbClr val="000000">
                    <a:alpha val="43137"/>
                  </a:srgbClr>
                </a:outerShdw>
              </a:effectLst>
            </a:endParaRPr>
          </a:p>
          <a:p>
            <a:pPr algn="l"/>
            <a:r>
              <a:rPr lang="es-US" sz="1600" b="1" dirty="0" smtClean="0">
                <a:solidFill>
                  <a:srgbClr val="FFC000"/>
                </a:solidFill>
                <a:effectLst>
                  <a:outerShdw blurRad="38100" dist="38100" dir="2700000" algn="tl">
                    <a:srgbClr val="000000">
                      <a:alpha val="43137"/>
                    </a:srgbClr>
                  </a:outerShdw>
                </a:effectLst>
              </a:rPr>
              <a:t>TELETRABAJO</a:t>
            </a:r>
            <a:endParaRPr lang="es-ES" sz="1600" b="1" dirty="0" smtClean="0">
              <a:solidFill>
                <a:srgbClr val="FFC000"/>
              </a:solidFill>
              <a:effectLst>
                <a:outerShdw blurRad="38100" dist="38100" dir="2700000" algn="tl">
                  <a:srgbClr val="000000">
                    <a:alpha val="43137"/>
                  </a:srgbClr>
                </a:outerShdw>
              </a:effectLst>
            </a:endParaRPr>
          </a:p>
          <a:p>
            <a:pPr algn="l"/>
            <a:r>
              <a:rPr lang="es-ES" sz="1600" b="1" dirty="0" smtClean="0">
                <a:solidFill>
                  <a:srgbClr val="00FFFF"/>
                </a:solidFill>
                <a:effectLst>
                  <a:outerShdw blurRad="38100" dist="38100" dir="2700000" algn="tl">
                    <a:srgbClr val="000000">
                      <a:alpha val="43137"/>
                    </a:srgbClr>
                  </a:outerShdw>
                </a:effectLst>
              </a:rPr>
              <a:t>Art. 2 -</a:t>
            </a:r>
            <a:r>
              <a:rPr lang="es-ES" sz="1600" dirty="0" smtClean="0">
                <a:effectLst>
                  <a:outerShdw blurRad="38100" dist="38100" dir="2700000" algn="tl">
                    <a:srgbClr val="000000">
                      <a:alpha val="43137"/>
                    </a:srgbClr>
                  </a:outerShdw>
                </a:effectLst>
              </a:rPr>
              <a:t> Los trabajadores y las trabajadoras alcanzados por la dispensa del deber de asistencia al lugar de trabajo según esta resolución, cuyas tareas habituales u otras análogas puedan ser realizadas desde el lugar de aislamiento, </a:t>
            </a:r>
            <a:r>
              <a:rPr lang="es-ES" sz="1600" dirty="0" smtClean="0">
                <a:solidFill>
                  <a:srgbClr val="00FF00"/>
                </a:solidFill>
                <a:effectLst>
                  <a:outerShdw blurRad="38100" dist="38100" dir="2700000" algn="tl">
                    <a:srgbClr val="000000">
                      <a:alpha val="43137"/>
                    </a:srgbClr>
                  </a:outerShdw>
                </a:effectLst>
              </a:rPr>
              <a:t>deberán en el marco de la buena fe contractual, establecer con su empleador las condiciones en que dicha labor será realizada.</a:t>
            </a:r>
          </a:p>
          <a:p>
            <a:pPr algn="l"/>
            <a:endParaRPr lang="es-ES" sz="1600" dirty="0" smtClean="0">
              <a:solidFill>
                <a:srgbClr val="00FF00"/>
              </a:solidFill>
              <a:effectLst>
                <a:outerShdw blurRad="38100" dist="38100" dir="2700000" algn="tl">
                  <a:srgbClr val="000000">
                    <a:alpha val="43137"/>
                  </a:srgbClr>
                </a:outerShdw>
              </a:effectLst>
            </a:endParaRPr>
          </a:p>
          <a:p>
            <a:pPr algn="l"/>
            <a:r>
              <a:rPr lang="es-US" sz="1600" b="1" dirty="0" smtClean="0">
                <a:solidFill>
                  <a:srgbClr val="FFC000"/>
                </a:solidFill>
                <a:effectLst>
                  <a:outerShdw blurRad="38100" dist="38100" dir="2700000" algn="tl">
                    <a:srgbClr val="000000">
                      <a:alpha val="43137"/>
                    </a:srgbClr>
                  </a:outerShdw>
                </a:effectLst>
              </a:rPr>
              <a:t>INASISTENCIA POR CUIDADO DE HIJO EN EDAD ESCOLAR</a:t>
            </a:r>
            <a:endParaRPr lang="es-ES" sz="1600" b="1" dirty="0" smtClean="0">
              <a:solidFill>
                <a:srgbClr val="FFC000"/>
              </a:solidFill>
              <a:effectLst>
                <a:outerShdw blurRad="38100" dist="38100" dir="2700000" algn="tl">
                  <a:srgbClr val="000000">
                    <a:alpha val="43137"/>
                  </a:srgbClr>
                </a:outerShdw>
              </a:effectLst>
            </a:endParaRPr>
          </a:p>
          <a:p>
            <a:pPr algn="l"/>
            <a:r>
              <a:rPr lang="es-ES" sz="1600" b="1" dirty="0" smtClean="0">
                <a:solidFill>
                  <a:srgbClr val="00FFFF"/>
                </a:solidFill>
                <a:effectLst>
                  <a:outerShdw blurRad="38100" dist="38100" dir="2700000" algn="tl">
                    <a:srgbClr val="000000">
                      <a:alpha val="43137"/>
                    </a:srgbClr>
                  </a:outerShdw>
                </a:effectLst>
              </a:rPr>
              <a:t>Art. 3 -</a:t>
            </a:r>
            <a:r>
              <a:rPr lang="es-ES" sz="1600" dirty="0" smtClean="0">
                <a:solidFill>
                  <a:srgbClr val="00FFFF"/>
                </a:solidFill>
                <a:effectLst>
                  <a:outerShdw blurRad="38100" dist="38100" dir="2700000" algn="tl">
                    <a:srgbClr val="000000">
                      <a:alpha val="43137"/>
                    </a:srgbClr>
                  </a:outerShdw>
                </a:effectLst>
              </a:rPr>
              <a:t> </a:t>
            </a:r>
            <a:r>
              <a:rPr lang="es-ES" sz="1600" dirty="0" err="1" smtClean="0">
                <a:effectLst>
                  <a:outerShdw blurRad="38100" dist="38100" dir="2700000" algn="tl">
                    <a:srgbClr val="000000">
                      <a:alpha val="43137"/>
                    </a:srgbClr>
                  </a:outerShdw>
                </a:effectLst>
              </a:rPr>
              <a:t>Dispónese</a:t>
            </a:r>
            <a:r>
              <a:rPr lang="es-ES" sz="1600" dirty="0" smtClean="0">
                <a:effectLst>
                  <a:outerShdw blurRad="38100" dist="38100" dir="2700000" algn="tl">
                    <a:srgbClr val="000000">
                      <a:alpha val="43137"/>
                    </a:srgbClr>
                  </a:outerShdw>
                </a:effectLst>
              </a:rPr>
              <a:t> que, mientras dure la suspensión de clases en las escuelas establecida por resolución (ME) 108/2020 o sus modificatorias que en lo sucesivo se dicten</a:t>
            </a:r>
            <a:r>
              <a:rPr lang="es-ES" sz="1600" dirty="0" smtClean="0">
                <a:solidFill>
                  <a:srgbClr val="00FF00"/>
                </a:solidFill>
                <a:effectLst>
                  <a:outerShdw blurRad="38100" dist="38100" dir="2700000" algn="tl">
                    <a:srgbClr val="000000">
                      <a:alpha val="43137"/>
                    </a:srgbClr>
                  </a:outerShdw>
                </a:effectLst>
              </a:rPr>
              <a:t>, se considerará justificada la inasistencia del progenitor, progenitora, o persona adulta responsable a cargo, cuya presencia en el hogar resulte indispensable para el cuidado del niño, niña o adolescente.</a:t>
            </a:r>
            <a:r>
              <a:rPr lang="es-ES" sz="1600" dirty="0" smtClean="0">
                <a:effectLst>
                  <a:outerShdw blurRad="38100" dist="38100" dir="2700000" algn="tl">
                    <a:srgbClr val="000000">
                      <a:alpha val="43137"/>
                    </a:srgbClr>
                  </a:outerShdw>
                </a:effectLst>
              </a:rPr>
              <a:t> La persona alcanzada por esta dispensa deberá notificar tal circunstancia a su empleador o empleadora, justificando la necesidad y detallando los datos indispensables para que pueda ejercerse el adecuado control. Podrá acogerse a esta </a:t>
            </a:r>
            <a:r>
              <a:rPr lang="es-ES" sz="1600" b="1" dirty="0" smtClean="0">
                <a:solidFill>
                  <a:srgbClr val="00FFFF"/>
                </a:solidFill>
                <a:effectLst>
                  <a:outerShdw blurRad="38100" dist="38100" dir="2700000" algn="tl">
                    <a:srgbClr val="000000">
                      <a:alpha val="43137"/>
                    </a:srgbClr>
                  </a:outerShdw>
                </a:effectLst>
              </a:rPr>
              <a:t>dispensa solo un progenitor o persona responsable, por hogar.</a:t>
            </a:r>
            <a:endParaRPr lang="es-AR" sz="1600" b="1" dirty="0">
              <a:solidFill>
                <a:srgbClr val="00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774620383"/>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685800" y="381000"/>
            <a:ext cx="7772400" cy="685800"/>
          </a:xfrm>
        </p:spPr>
        <p:txBody>
          <a:bodyPr/>
          <a:lstStyle/>
          <a:p>
            <a:pPr eaLnBrk="1" hangingPunct="1">
              <a:defRPr/>
            </a:pPr>
            <a:r>
              <a:rPr lang="en-US" sz="2000" b="1" dirty="0" smtClean="0">
                <a:solidFill>
                  <a:srgbClr val="FFFF00"/>
                </a:solidFill>
                <a:effectLst>
                  <a:outerShdw blurRad="38100" dist="38100" dir="2700000" algn="tl">
                    <a:srgbClr val="000000">
                      <a:alpha val="43137"/>
                    </a:srgbClr>
                  </a:outerShdw>
                </a:effectLst>
              </a:rPr>
              <a:t>CRISIS DE </a:t>
            </a:r>
            <a:r>
              <a:rPr lang="en-US" sz="2000" b="1" dirty="0" err="1" smtClean="0">
                <a:solidFill>
                  <a:srgbClr val="FFFF00"/>
                </a:solidFill>
                <a:effectLst>
                  <a:outerShdw blurRad="38100" dist="38100" dir="2700000" algn="tl">
                    <a:srgbClr val="000000">
                      <a:alpha val="43137"/>
                    </a:srgbClr>
                  </a:outerShdw>
                </a:effectLst>
              </a:rPr>
              <a:t>EMPRESAS</a:t>
            </a:r>
            <a:r>
              <a:rPr lang="en-US" sz="2000" b="1" dirty="0" smtClean="0">
                <a:solidFill>
                  <a:srgbClr val="FFFF00"/>
                </a:solidFill>
                <a:effectLst>
                  <a:outerShdw blurRad="38100" dist="38100" dir="2700000" algn="tl">
                    <a:srgbClr val="000000">
                      <a:alpha val="43137"/>
                    </a:srgbClr>
                  </a:outerShdw>
                </a:effectLst>
              </a:rPr>
              <a:t> – </a:t>
            </a:r>
            <a:r>
              <a:rPr lang="en-US" sz="2000" b="1" dirty="0" err="1" smtClean="0">
                <a:solidFill>
                  <a:srgbClr val="FFFF00"/>
                </a:solidFill>
                <a:effectLst>
                  <a:outerShdw blurRad="38100" dist="38100" dir="2700000" algn="tl">
                    <a:srgbClr val="000000">
                      <a:alpha val="43137"/>
                    </a:srgbClr>
                  </a:outerShdw>
                </a:effectLst>
              </a:rPr>
              <a:t>PROCEDIMIENTO</a:t>
            </a:r>
            <a:r>
              <a:rPr lang="en-US" sz="2000" b="1" dirty="0" smtClean="0">
                <a:solidFill>
                  <a:srgbClr val="FFFF00"/>
                </a:solidFill>
                <a:effectLst>
                  <a:outerShdw blurRad="38100" dist="38100" dir="2700000" algn="tl">
                    <a:srgbClr val="000000">
                      <a:alpha val="43137"/>
                    </a:srgbClr>
                  </a:outerShdw>
                </a:effectLst>
              </a:rPr>
              <a:t> </a:t>
            </a:r>
            <a:r>
              <a:rPr lang="en-US" sz="2000" b="1" dirty="0" err="1" smtClean="0">
                <a:solidFill>
                  <a:srgbClr val="FFFF00"/>
                </a:solidFill>
                <a:effectLst>
                  <a:outerShdw blurRad="38100" dist="38100" dir="2700000" algn="tl">
                    <a:srgbClr val="000000">
                      <a:alpha val="43137"/>
                    </a:srgbClr>
                  </a:outerShdw>
                </a:effectLst>
              </a:rPr>
              <a:t>PREVENTIVO</a:t>
            </a:r>
            <a:endParaRPr lang="en-US" sz="2000" b="1" dirty="0" smtClean="0">
              <a:solidFill>
                <a:srgbClr val="FFFF00"/>
              </a:solidFill>
              <a:effectLst>
                <a:outerShdw blurRad="38100" dist="38100" dir="2700000" algn="tl">
                  <a:srgbClr val="000000">
                    <a:alpha val="43137"/>
                  </a:srgbClr>
                </a:outerShdw>
              </a:effectLst>
            </a:endParaRPr>
          </a:p>
        </p:txBody>
      </p:sp>
      <p:sp>
        <p:nvSpPr>
          <p:cNvPr id="67587" name="Rectangle 3"/>
          <p:cNvSpPr>
            <a:spLocks noGrp="1" noChangeArrowheads="1"/>
          </p:cNvSpPr>
          <p:nvPr>
            <p:ph type="subTitle" idx="1"/>
          </p:nvPr>
        </p:nvSpPr>
        <p:spPr>
          <a:xfrm>
            <a:off x="685800" y="1371600"/>
            <a:ext cx="7772400" cy="4876800"/>
          </a:xfrm>
        </p:spPr>
        <p:txBody>
          <a:bodyPr>
            <a:normAutofit/>
          </a:bodyPr>
          <a:lstStyle/>
          <a:p>
            <a:pPr algn="l">
              <a:lnSpc>
                <a:spcPct val="90000"/>
              </a:lnSpc>
            </a:pPr>
            <a:r>
              <a:rPr lang="es-AR" sz="1800" b="1" dirty="0">
                <a:solidFill>
                  <a:srgbClr val="00FF99"/>
                </a:solidFill>
                <a:effectLst>
                  <a:outerShdw blurRad="38100" dist="38100" dir="2700000" algn="tl">
                    <a:srgbClr val="000000">
                      <a:alpha val="43137"/>
                    </a:srgbClr>
                  </a:outerShdw>
                </a:effectLst>
              </a:rPr>
              <a:t>PROCEDIMIENTO PREVENTIVO DE CRISIS DE EMPRESAS</a:t>
            </a:r>
            <a:r>
              <a:rPr lang="es-AR" sz="1800" dirty="0">
                <a:solidFill>
                  <a:srgbClr val="00FF99"/>
                </a:solidFill>
                <a:effectLst>
                  <a:outerShdw blurRad="38100" dist="38100" dir="2700000" algn="tl">
                    <a:srgbClr val="000000">
                      <a:alpha val="43137"/>
                    </a:srgbClr>
                  </a:outerShdw>
                </a:effectLst>
              </a:rPr>
              <a:t> </a:t>
            </a:r>
          </a:p>
          <a:p>
            <a:pPr algn="l">
              <a:lnSpc>
                <a:spcPct val="90000"/>
              </a:lnSpc>
            </a:pPr>
            <a:r>
              <a:rPr lang="es-AR" sz="1800" b="1" dirty="0">
                <a:solidFill>
                  <a:srgbClr val="FFFF00"/>
                </a:solidFill>
                <a:effectLst>
                  <a:outerShdw blurRad="38100" dist="38100" dir="2700000" algn="tl">
                    <a:srgbClr val="000000">
                      <a:alpha val="43137"/>
                    </a:srgbClr>
                  </a:outerShdw>
                </a:effectLst>
              </a:rPr>
              <a:t>DECRETO 2072/1994</a:t>
            </a:r>
          </a:p>
          <a:p>
            <a:pPr algn="l"/>
            <a:r>
              <a:rPr lang="es-AR" sz="1800" b="1" dirty="0">
                <a:solidFill>
                  <a:srgbClr val="00FFCC"/>
                </a:solidFill>
                <a:effectLst>
                  <a:outerShdw blurRad="38100" dist="38100" dir="2700000" algn="tl">
                    <a:srgbClr val="000000">
                      <a:alpha val="43137"/>
                    </a:srgbClr>
                  </a:outerShdw>
                </a:effectLst>
              </a:rPr>
              <a:t>Art. 1 – (…) </a:t>
            </a:r>
            <a:endParaRPr lang="es-AR" sz="1800" b="1" dirty="0" smtClean="0">
              <a:solidFill>
                <a:srgbClr val="00FFCC"/>
              </a:solidFill>
              <a:effectLst>
                <a:outerShdw blurRad="38100" dist="38100" dir="2700000" algn="tl">
                  <a:srgbClr val="000000">
                    <a:alpha val="43137"/>
                  </a:srgbClr>
                </a:outerShdw>
              </a:effectLst>
            </a:endParaRPr>
          </a:p>
          <a:p>
            <a:pPr algn="l"/>
            <a:endParaRPr lang="es-AR" sz="1800" b="1" dirty="0">
              <a:solidFill>
                <a:srgbClr val="00FFCC"/>
              </a:solidFill>
              <a:effectLst>
                <a:outerShdw blurRad="38100" dist="38100" dir="2700000" algn="tl">
                  <a:srgbClr val="000000">
                    <a:alpha val="43137"/>
                  </a:srgbClr>
                </a:outerShdw>
              </a:effectLst>
            </a:endParaRPr>
          </a:p>
          <a:p>
            <a:pPr algn="l"/>
            <a:r>
              <a:rPr lang="es-AR" sz="1800" dirty="0">
                <a:solidFill>
                  <a:srgbClr val="FFFF00"/>
                </a:solidFill>
                <a:effectLst>
                  <a:outerShdw blurRad="38100" dist="38100" dir="2700000" algn="tl">
                    <a:srgbClr val="000000">
                      <a:alpha val="43137"/>
                    </a:srgbClr>
                  </a:outerShdw>
                </a:effectLst>
              </a:rPr>
              <a:t>g) Aportes convenidos al Sistema Integral de Jubilaciones y Pensiones. </a:t>
            </a:r>
          </a:p>
          <a:p>
            <a:pPr algn="l"/>
            <a:r>
              <a:rPr lang="es-AR" sz="1800" dirty="0">
                <a:solidFill>
                  <a:srgbClr val="FFC000"/>
                </a:solidFill>
                <a:effectLst>
                  <a:outerShdw blurRad="38100" dist="38100" dir="2700000" algn="tl">
                    <a:srgbClr val="000000">
                      <a:alpha val="43137"/>
                    </a:srgbClr>
                  </a:outerShdw>
                </a:effectLst>
              </a:rPr>
              <a:t>h) Ayudas para la creación, por parte de los trabajadores excedentes, de emprendimientos productivos. </a:t>
            </a:r>
            <a:endParaRPr lang="es-AR" sz="1800" dirty="0" smtClean="0">
              <a:solidFill>
                <a:srgbClr val="FFC000"/>
              </a:solidFill>
              <a:effectLst>
                <a:outerShdw blurRad="38100" dist="38100" dir="2700000" algn="tl">
                  <a:srgbClr val="000000">
                    <a:alpha val="43137"/>
                  </a:srgbClr>
                </a:outerShdw>
              </a:effectLst>
            </a:endParaRPr>
          </a:p>
          <a:p>
            <a:pPr algn="l"/>
            <a:endParaRPr lang="es-AR" sz="1800" dirty="0">
              <a:solidFill>
                <a:srgbClr val="FFC000"/>
              </a:solidFill>
              <a:effectLst>
                <a:outerShdw blurRad="38100" dist="38100" dir="2700000" algn="tl">
                  <a:srgbClr val="000000">
                    <a:alpha val="43137"/>
                  </a:srgbClr>
                </a:outerShdw>
              </a:effectLst>
            </a:endParaRPr>
          </a:p>
          <a:p>
            <a:pPr algn="l"/>
            <a:r>
              <a:rPr lang="es-AR" sz="1800" dirty="0">
                <a:effectLst>
                  <a:outerShdw blurRad="38100" dist="38100" dir="2700000" algn="tl">
                    <a:srgbClr val="000000">
                      <a:alpha val="43137"/>
                    </a:srgbClr>
                  </a:outerShdw>
                </a:effectLst>
              </a:rPr>
              <a:t>Cuando la propuesta del empleador para superar la crisis </a:t>
            </a:r>
            <a:r>
              <a:rPr lang="es-AR" sz="1800" b="1" dirty="0">
                <a:solidFill>
                  <a:srgbClr val="FFFF00"/>
                </a:solidFill>
                <a:effectLst>
                  <a:outerShdw blurRad="38100" dist="38100" dir="2700000" algn="tl">
                    <a:srgbClr val="000000">
                      <a:alpha val="43137"/>
                    </a:srgbClr>
                  </a:outerShdw>
                </a:effectLst>
              </a:rPr>
              <a:t>incluya reducciones de la planta de personal</a:t>
            </a:r>
            <a:r>
              <a:rPr lang="es-AR" sz="1800" dirty="0">
                <a:effectLst>
                  <a:outerShdw blurRad="38100" dist="38100" dir="2700000" algn="tl">
                    <a:srgbClr val="000000">
                      <a:alpha val="43137"/>
                    </a:srgbClr>
                  </a:outerShdw>
                </a:effectLst>
              </a:rPr>
              <a:t>, </a:t>
            </a:r>
            <a:r>
              <a:rPr lang="es-AR" sz="1800" b="1" dirty="0">
                <a:solidFill>
                  <a:srgbClr val="FFC000"/>
                </a:solidFill>
                <a:effectLst>
                  <a:outerShdw blurRad="38100" dist="38100" dir="2700000" algn="tl">
                    <a:srgbClr val="000000">
                      <a:alpha val="43137"/>
                    </a:srgbClr>
                  </a:outerShdw>
                </a:effectLst>
              </a:rPr>
              <a:t>la presentación inicial deberá</a:t>
            </a:r>
            <a:r>
              <a:rPr lang="es-AR" sz="1800" dirty="0">
                <a:effectLst>
                  <a:outerShdw blurRad="38100" dist="38100" dir="2700000" algn="tl">
                    <a:srgbClr val="000000">
                      <a:alpha val="43137"/>
                    </a:srgbClr>
                  </a:outerShdw>
                </a:effectLst>
              </a:rPr>
              <a:t>: </a:t>
            </a:r>
            <a:endParaRPr lang="es-AR" sz="1800" dirty="0" smtClean="0">
              <a:effectLst>
                <a:outerShdw blurRad="38100" dist="38100" dir="2700000" algn="tl">
                  <a:srgbClr val="000000">
                    <a:alpha val="43137"/>
                  </a:srgbClr>
                </a:outerShdw>
              </a:effectLst>
            </a:endParaRPr>
          </a:p>
          <a:p>
            <a:pPr algn="l"/>
            <a:endParaRPr lang="es-AR" sz="1800" dirty="0" smtClean="0">
              <a:effectLst>
                <a:outerShdw blurRad="38100" dist="38100" dir="2700000" algn="tl">
                  <a:srgbClr val="000000">
                    <a:alpha val="43137"/>
                  </a:srgbClr>
                </a:outerShdw>
              </a:effectLst>
            </a:endParaRPr>
          </a:p>
          <a:p>
            <a:pPr algn="l"/>
            <a:r>
              <a:rPr lang="es-AR" sz="1800" dirty="0" smtClean="0">
                <a:solidFill>
                  <a:srgbClr val="00FF00"/>
                </a:solidFill>
                <a:effectLst>
                  <a:outerShdw blurRad="38100" dist="38100" dir="2700000" algn="tl">
                    <a:srgbClr val="000000">
                      <a:alpha val="43137"/>
                    </a:srgbClr>
                  </a:outerShdw>
                </a:effectLst>
              </a:rPr>
              <a:t>a</a:t>
            </a:r>
            <a:r>
              <a:rPr lang="es-AR" sz="1800" dirty="0">
                <a:solidFill>
                  <a:srgbClr val="00FF00"/>
                </a:solidFill>
                <a:effectLst>
                  <a:outerShdw blurRad="38100" dist="38100" dir="2700000" algn="tl">
                    <a:srgbClr val="000000">
                      <a:alpha val="43137"/>
                    </a:srgbClr>
                  </a:outerShdw>
                </a:effectLst>
              </a:rPr>
              <a:t>) Indicar el número y categoría de los trabajadores que se propone despedir. </a:t>
            </a:r>
          </a:p>
          <a:p>
            <a:pPr algn="l"/>
            <a:r>
              <a:rPr lang="es-AR" sz="1800" dirty="0">
                <a:solidFill>
                  <a:srgbClr val="FFFF00"/>
                </a:solidFill>
                <a:effectLst>
                  <a:outerShdw blurRad="38100" dist="38100" dir="2700000" algn="tl">
                    <a:srgbClr val="000000">
                      <a:alpha val="43137"/>
                    </a:srgbClr>
                  </a:outerShdw>
                </a:effectLst>
              </a:rPr>
              <a:t>b) Cuantificar la oferta indemnizatoria dirigida a cada uno de los trabajadores afectados. </a:t>
            </a:r>
          </a:p>
          <a:p>
            <a:pPr marL="609600" indent="-609600" algn="l" eaLnBrk="1" hangingPunct="1">
              <a:defRPr/>
            </a:pPr>
            <a:endParaRPr lang="en-US" sz="1600" dirty="0" smtClean="0"/>
          </a:p>
        </p:txBody>
      </p:sp>
    </p:spTree>
    <p:extLst>
      <p:ext uri="{BB962C8B-B14F-4D97-AF65-F5344CB8AC3E}">
        <p14:creationId xmlns="" xmlns:p14="http://schemas.microsoft.com/office/powerpoint/2010/main" val="1086406219"/>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685800" y="381000"/>
            <a:ext cx="7772400" cy="685800"/>
          </a:xfrm>
        </p:spPr>
        <p:txBody>
          <a:bodyPr/>
          <a:lstStyle/>
          <a:p>
            <a:pPr eaLnBrk="1" hangingPunct="1">
              <a:defRPr/>
            </a:pPr>
            <a:r>
              <a:rPr lang="en-US" sz="2000" b="1" dirty="0" smtClean="0">
                <a:solidFill>
                  <a:srgbClr val="FFFF00"/>
                </a:solidFill>
                <a:effectLst>
                  <a:outerShdw blurRad="38100" dist="38100" dir="2700000" algn="tl">
                    <a:srgbClr val="000000">
                      <a:alpha val="43137"/>
                    </a:srgbClr>
                  </a:outerShdw>
                </a:effectLst>
              </a:rPr>
              <a:t>CRISIS DE </a:t>
            </a:r>
            <a:r>
              <a:rPr lang="en-US" sz="2000" b="1" dirty="0" err="1" smtClean="0">
                <a:solidFill>
                  <a:srgbClr val="FFFF00"/>
                </a:solidFill>
                <a:effectLst>
                  <a:outerShdw blurRad="38100" dist="38100" dir="2700000" algn="tl">
                    <a:srgbClr val="000000">
                      <a:alpha val="43137"/>
                    </a:srgbClr>
                  </a:outerShdw>
                </a:effectLst>
              </a:rPr>
              <a:t>EMPRESAS</a:t>
            </a:r>
            <a:r>
              <a:rPr lang="en-US" sz="2000" b="1" dirty="0" smtClean="0">
                <a:solidFill>
                  <a:srgbClr val="FFFF00"/>
                </a:solidFill>
                <a:effectLst>
                  <a:outerShdw blurRad="38100" dist="38100" dir="2700000" algn="tl">
                    <a:srgbClr val="000000">
                      <a:alpha val="43137"/>
                    </a:srgbClr>
                  </a:outerShdw>
                </a:effectLst>
              </a:rPr>
              <a:t> – </a:t>
            </a:r>
            <a:r>
              <a:rPr lang="en-US" sz="2000" b="1" dirty="0" err="1" smtClean="0">
                <a:solidFill>
                  <a:srgbClr val="FFFF00"/>
                </a:solidFill>
                <a:effectLst>
                  <a:outerShdw blurRad="38100" dist="38100" dir="2700000" algn="tl">
                    <a:srgbClr val="000000">
                      <a:alpha val="43137"/>
                    </a:srgbClr>
                  </a:outerShdw>
                </a:effectLst>
              </a:rPr>
              <a:t>PROCEDIMIENTO</a:t>
            </a:r>
            <a:r>
              <a:rPr lang="en-US" sz="2000" b="1" dirty="0" smtClean="0">
                <a:solidFill>
                  <a:srgbClr val="FFFF00"/>
                </a:solidFill>
                <a:effectLst>
                  <a:outerShdw blurRad="38100" dist="38100" dir="2700000" algn="tl">
                    <a:srgbClr val="000000">
                      <a:alpha val="43137"/>
                    </a:srgbClr>
                  </a:outerShdw>
                </a:effectLst>
              </a:rPr>
              <a:t> </a:t>
            </a:r>
            <a:r>
              <a:rPr lang="en-US" sz="2000" b="1" dirty="0" err="1" smtClean="0">
                <a:solidFill>
                  <a:srgbClr val="FFFF00"/>
                </a:solidFill>
                <a:effectLst>
                  <a:outerShdw blurRad="38100" dist="38100" dir="2700000" algn="tl">
                    <a:srgbClr val="000000">
                      <a:alpha val="43137"/>
                    </a:srgbClr>
                  </a:outerShdw>
                </a:effectLst>
              </a:rPr>
              <a:t>PREVENTIVO</a:t>
            </a:r>
            <a:endParaRPr lang="en-US" sz="2000" b="1" dirty="0" smtClean="0">
              <a:solidFill>
                <a:srgbClr val="FFFF00"/>
              </a:solidFill>
              <a:effectLst>
                <a:outerShdw blurRad="38100" dist="38100" dir="2700000" algn="tl">
                  <a:srgbClr val="000000">
                    <a:alpha val="43137"/>
                  </a:srgbClr>
                </a:outerShdw>
              </a:effectLst>
            </a:endParaRPr>
          </a:p>
        </p:txBody>
      </p:sp>
      <p:sp>
        <p:nvSpPr>
          <p:cNvPr id="67587" name="Rectangle 3"/>
          <p:cNvSpPr>
            <a:spLocks noGrp="1" noChangeArrowheads="1"/>
          </p:cNvSpPr>
          <p:nvPr>
            <p:ph type="subTitle" idx="1"/>
          </p:nvPr>
        </p:nvSpPr>
        <p:spPr>
          <a:xfrm>
            <a:off x="685800" y="1371600"/>
            <a:ext cx="7772400" cy="4876800"/>
          </a:xfrm>
        </p:spPr>
        <p:txBody>
          <a:bodyPr>
            <a:normAutofit/>
          </a:bodyPr>
          <a:lstStyle/>
          <a:p>
            <a:pPr algn="l">
              <a:lnSpc>
                <a:spcPct val="90000"/>
              </a:lnSpc>
            </a:pPr>
            <a:r>
              <a:rPr lang="es-AR" sz="2000" b="1" dirty="0">
                <a:solidFill>
                  <a:srgbClr val="00FF99"/>
                </a:solidFill>
                <a:effectLst>
                  <a:outerShdw blurRad="38100" dist="38100" dir="2700000" algn="tl">
                    <a:srgbClr val="000000">
                      <a:alpha val="43137"/>
                    </a:srgbClr>
                  </a:outerShdw>
                </a:effectLst>
              </a:rPr>
              <a:t>PROCEDIMIENTO PREVENTIVO DE CRISIS DE EMPRESAS</a:t>
            </a:r>
            <a:r>
              <a:rPr lang="es-AR" sz="2000" dirty="0">
                <a:solidFill>
                  <a:srgbClr val="00FF99"/>
                </a:solidFill>
                <a:effectLst>
                  <a:outerShdw blurRad="38100" dist="38100" dir="2700000" algn="tl">
                    <a:srgbClr val="000000">
                      <a:alpha val="43137"/>
                    </a:srgbClr>
                  </a:outerShdw>
                </a:effectLst>
              </a:rPr>
              <a:t> </a:t>
            </a:r>
          </a:p>
          <a:p>
            <a:pPr algn="l">
              <a:lnSpc>
                <a:spcPct val="90000"/>
              </a:lnSpc>
            </a:pPr>
            <a:r>
              <a:rPr lang="es-AR" sz="2000" b="1" dirty="0">
                <a:solidFill>
                  <a:srgbClr val="FFFF00"/>
                </a:solidFill>
                <a:effectLst>
                  <a:outerShdw blurRad="38100" dist="38100" dir="2700000" algn="tl">
                    <a:srgbClr val="000000">
                      <a:alpha val="43137"/>
                    </a:srgbClr>
                  </a:outerShdw>
                </a:effectLst>
              </a:rPr>
              <a:t>DECRETO 2072/1994</a:t>
            </a:r>
          </a:p>
          <a:p>
            <a:pPr algn="l">
              <a:lnSpc>
                <a:spcPct val="90000"/>
              </a:lnSpc>
            </a:pPr>
            <a:endParaRPr lang="es-AR" sz="2000" b="1" dirty="0">
              <a:solidFill>
                <a:srgbClr val="FF0000"/>
              </a:solidFill>
              <a:effectLst>
                <a:outerShdw blurRad="38100" dist="38100" dir="2700000" algn="tl">
                  <a:srgbClr val="000000">
                    <a:alpha val="43137"/>
                  </a:srgbClr>
                </a:outerShdw>
              </a:effectLst>
            </a:endParaRPr>
          </a:p>
          <a:p>
            <a:pPr algn="l"/>
            <a:r>
              <a:rPr lang="es-AR" sz="2000" b="1" dirty="0">
                <a:solidFill>
                  <a:srgbClr val="00FFCC"/>
                </a:solidFill>
                <a:effectLst>
                  <a:outerShdw blurRad="38100" dist="38100" dir="2700000" algn="tl">
                    <a:srgbClr val="000000">
                      <a:alpha val="43137"/>
                    </a:srgbClr>
                  </a:outerShdw>
                </a:effectLst>
              </a:rPr>
              <a:t>Art. 2 - </a:t>
            </a:r>
            <a:r>
              <a:rPr lang="es-AR" sz="2000" dirty="0">
                <a:effectLst>
                  <a:outerShdw blurRad="38100" dist="38100" dir="2700000" algn="tl">
                    <a:srgbClr val="000000">
                      <a:alpha val="43137"/>
                    </a:srgbClr>
                  </a:outerShdw>
                </a:effectLst>
              </a:rPr>
              <a:t>En el caso de que la </a:t>
            </a:r>
            <a:r>
              <a:rPr lang="es-AR" sz="2000" b="1" dirty="0">
                <a:solidFill>
                  <a:srgbClr val="FFFF00"/>
                </a:solidFill>
                <a:effectLst>
                  <a:outerShdw blurRad="38100" dist="38100" dir="2700000" algn="tl">
                    <a:srgbClr val="000000">
                      <a:alpha val="43137"/>
                    </a:srgbClr>
                  </a:outerShdw>
                </a:effectLst>
              </a:rPr>
              <a:t>presentación inicial no cumpliera con los requisitos </a:t>
            </a:r>
            <a:r>
              <a:rPr lang="es-AR" sz="2000" dirty="0">
                <a:effectLst>
                  <a:outerShdw blurRad="38100" dist="38100" dir="2700000" algn="tl">
                    <a:srgbClr val="000000">
                      <a:alpha val="43137"/>
                    </a:srgbClr>
                  </a:outerShdw>
                </a:effectLst>
              </a:rPr>
              <a:t>legales y reglamentarios, la Autoridad de Aplicación </a:t>
            </a:r>
            <a:r>
              <a:rPr lang="es-AR" sz="2000" b="1" dirty="0">
                <a:solidFill>
                  <a:srgbClr val="00FFCC"/>
                </a:solidFill>
                <a:effectLst>
                  <a:outerShdw blurRad="38100" dist="38100" dir="2700000" algn="tl">
                    <a:srgbClr val="000000">
                      <a:alpha val="43137"/>
                    </a:srgbClr>
                  </a:outerShdw>
                </a:effectLst>
              </a:rPr>
              <a:t>intimará la subsanación </a:t>
            </a:r>
            <a:r>
              <a:rPr lang="es-AR" sz="2000" dirty="0">
                <a:effectLst>
                  <a:outerShdw blurRad="38100" dist="38100" dir="2700000" algn="tl">
                    <a:srgbClr val="000000">
                      <a:alpha val="43137"/>
                    </a:srgbClr>
                  </a:outerShdw>
                </a:effectLst>
              </a:rPr>
              <a:t>de los defectos, </a:t>
            </a:r>
            <a:r>
              <a:rPr lang="es-AR" sz="2000" b="1" dirty="0">
                <a:solidFill>
                  <a:srgbClr val="FF9900"/>
                </a:solidFill>
                <a:effectLst>
                  <a:outerShdw blurRad="38100" dist="38100" dir="2700000" algn="tl">
                    <a:srgbClr val="000000">
                      <a:alpha val="43137"/>
                    </a:srgbClr>
                  </a:outerShdw>
                </a:effectLst>
              </a:rPr>
              <a:t>suspendiendo la tramitación del procedimiento.</a:t>
            </a:r>
          </a:p>
          <a:p>
            <a:pPr marL="609600" indent="-609600" algn="l" eaLnBrk="1" hangingPunct="1">
              <a:defRPr/>
            </a:pPr>
            <a:endParaRPr lang="en-US" sz="1600" dirty="0" smtClean="0"/>
          </a:p>
        </p:txBody>
      </p:sp>
    </p:spTree>
    <p:extLst>
      <p:ext uri="{BB962C8B-B14F-4D97-AF65-F5344CB8AC3E}">
        <p14:creationId xmlns="" xmlns:p14="http://schemas.microsoft.com/office/powerpoint/2010/main" val="901373893"/>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685800" y="381000"/>
            <a:ext cx="7772400" cy="685800"/>
          </a:xfrm>
        </p:spPr>
        <p:txBody>
          <a:bodyPr/>
          <a:lstStyle/>
          <a:p>
            <a:pPr eaLnBrk="1" hangingPunct="1">
              <a:defRPr/>
            </a:pPr>
            <a:r>
              <a:rPr lang="en-US" sz="2000" b="1" dirty="0" smtClean="0">
                <a:solidFill>
                  <a:srgbClr val="FFFF00"/>
                </a:solidFill>
                <a:effectLst>
                  <a:outerShdw blurRad="38100" dist="38100" dir="2700000" algn="tl">
                    <a:srgbClr val="000000">
                      <a:alpha val="43137"/>
                    </a:srgbClr>
                  </a:outerShdw>
                </a:effectLst>
              </a:rPr>
              <a:t>CRISIS DE </a:t>
            </a:r>
            <a:r>
              <a:rPr lang="en-US" sz="2000" b="1" dirty="0" err="1" smtClean="0">
                <a:solidFill>
                  <a:srgbClr val="FFFF00"/>
                </a:solidFill>
                <a:effectLst>
                  <a:outerShdw blurRad="38100" dist="38100" dir="2700000" algn="tl">
                    <a:srgbClr val="000000">
                      <a:alpha val="43137"/>
                    </a:srgbClr>
                  </a:outerShdw>
                </a:effectLst>
              </a:rPr>
              <a:t>EMPRESAS</a:t>
            </a:r>
            <a:r>
              <a:rPr lang="en-US" sz="2000" b="1" dirty="0" smtClean="0">
                <a:solidFill>
                  <a:srgbClr val="FFFF00"/>
                </a:solidFill>
                <a:effectLst>
                  <a:outerShdw blurRad="38100" dist="38100" dir="2700000" algn="tl">
                    <a:srgbClr val="000000">
                      <a:alpha val="43137"/>
                    </a:srgbClr>
                  </a:outerShdw>
                </a:effectLst>
              </a:rPr>
              <a:t> – </a:t>
            </a:r>
            <a:r>
              <a:rPr lang="en-US" sz="2000" b="1" dirty="0" err="1" smtClean="0">
                <a:solidFill>
                  <a:srgbClr val="FFFF00"/>
                </a:solidFill>
                <a:effectLst>
                  <a:outerShdw blurRad="38100" dist="38100" dir="2700000" algn="tl">
                    <a:srgbClr val="000000">
                      <a:alpha val="43137"/>
                    </a:srgbClr>
                  </a:outerShdw>
                </a:effectLst>
              </a:rPr>
              <a:t>PROCEDIMIENTO</a:t>
            </a:r>
            <a:r>
              <a:rPr lang="en-US" sz="2000" b="1" dirty="0" smtClean="0">
                <a:solidFill>
                  <a:srgbClr val="FFFF00"/>
                </a:solidFill>
                <a:effectLst>
                  <a:outerShdw blurRad="38100" dist="38100" dir="2700000" algn="tl">
                    <a:srgbClr val="000000">
                      <a:alpha val="43137"/>
                    </a:srgbClr>
                  </a:outerShdw>
                </a:effectLst>
              </a:rPr>
              <a:t> </a:t>
            </a:r>
            <a:r>
              <a:rPr lang="en-US" sz="2000" b="1" dirty="0" err="1" smtClean="0">
                <a:solidFill>
                  <a:srgbClr val="FFFF00"/>
                </a:solidFill>
                <a:effectLst>
                  <a:outerShdw blurRad="38100" dist="38100" dir="2700000" algn="tl">
                    <a:srgbClr val="000000">
                      <a:alpha val="43137"/>
                    </a:srgbClr>
                  </a:outerShdw>
                </a:effectLst>
              </a:rPr>
              <a:t>PREVENTIVO</a:t>
            </a:r>
            <a:endParaRPr lang="en-US" sz="2000" b="1" dirty="0" smtClean="0">
              <a:solidFill>
                <a:srgbClr val="FFFF00"/>
              </a:solidFill>
              <a:effectLst>
                <a:outerShdw blurRad="38100" dist="38100" dir="2700000" algn="tl">
                  <a:srgbClr val="000000">
                    <a:alpha val="43137"/>
                  </a:srgbClr>
                </a:outerShdw>
              </a:effectLst>
            </a:endParaRPr>
          </a:p>
        </p:txBody>
      </p:sp>
      <p:sp>
        <p:nvSpPr>
          <p:cNvPr id="67587" name="Rectangle 3"/>
          <p:cNvSpPr>
            <a:spLocks noGrp="1" noChangeArrowheads="1"/>
          </p:cNvSpPr>
          <p:nvPr>
            <p:ph type="subTitle" idx="1"/>
          </p:nvPr>
        </p:nvSpPr>
        <p:spPr>
          <a:xfrm>
            <a:off x="685800" y="1371600"/>
            <a:ext cx="7772400" cy="4876800"/>
          </a:xfrm>
        </p:spPr>
        <p:txBody>
          <a:bodyPr>
            <a:normAutofit/>
          </a:bodyPr>
          <a:lstStyle/>
          <a:p>
            <a:pPr algn="l">
              <a:lnSpc>
                <a:spcPct val="90000"/>
              </a:lnSpc>
            </a:pPr>
            <a:r>
              <a:rPr lang="es-AR" sz="2000" b="1" dirty="0">
                <a:solidFill>
                  <a:srgbClr val="00FF99"/>
                </a:solidFill>
                <a:effectLst>
                  <a:outerShdw blurRad="38100" dist="38100" dir="2700000" algn="tl">
                    <a:srgbClr val="000000">
                      <a:alpha val="43137"/>
                    </a:srgbClr>
                  </a:outerShdw>
                </a:effectLst>
              </a:rPr>
              <a:t>PROCEDIMIENTO PREVENTIVO DE CRISIS DE EMPRESAS </a:t>
            </a:r>
          </a:p>
          <a:p>
            <a:pPr algn="l">
              <a:lnSpc>
                <a:spcPct val="90000"/>
              </a:lnSpc>
            </a:pPr>
            <a:r>
              <a:rPr lang="es-AR" sz="2000" b="1" dirty="0">
                <a:solidFill>
                  <a:srgbClr val="FFCC00"/>
                </a:solidFill>
                <a:effectLst>
                  <a:outerShdw blurRad="38100" dist="38100" dir="2700000" algn="tl">
                    <a:srgbClr val="000000">
                      <a:alpha val="43137"/>
                    </a:srgbClr>
                  </a:outerShdw>
                </a:effectLst>
              </a:rPr>
              <a:t>DECRETO 265/2002</a:t>
            </a:r>
          </a:p>
          <a:p>
            <a:pPr algn="l">
              <a:lnSpc>
                <a:spcPct val="90000"/>
              </a:lnSpc>
            </a:pPr>
            <a:r>
              <a:rPr lang="es-AR" sz="2000" b="1" dirty="0">
                <a:solidFill>
                  <a:srgbClr val="FFFF00"/>
                </a:solidFill>
                <a:effectLst>
                  <a:outerShdw blurRad="38100" dist="38100" dir="2700000" algn="tl">
                    <a:srgbClr val="000000">
                      <a:alpha val="43137"/>
                    </a:srgbClr>
                  </a:outerShdw>
                </a:effectLst>
              </a:rPr>
              <a:t>APERTURA DEL PROCEDIMIENTO</a:t>
            </a:r>
          </a:p>
          <a:p>
            <a:pPr algn="l"/>
            <a:r>
              <a:rPr lang="es-AR" sz="2000" b="1" dirty="0">
                <a:solidFill>
                  <a:srgbClr val="00FFCC"/>
                </a:solidFill>
                <a:effectLst>
                  <a:outerShdw blurRad="38100" dist="38100" dir="2700000" algn="tl">
                    <a:srgbClr val="000000">
                      <a:alpha val="43137"/>
                    </a:srgbClr>
                  </a:outerShdw>
                </a:effectLst>
              </a:rPr>
              <a:t>Art. 1 </a:t>
            </a:r>
            <a:r>
              <a:rPr lang="es-AR" sz="2000" dirty="0">
                <a:solidFill>
                  <a:srgbClr val="00FFCC"/>
                </a:solidFill>
                <a:effectLst>
                  <a:outerShdw blurRad="38100" dist="38100" dir="2700000" algn="tl">
                    <a:srgbClr val="000000">
                      <a:alpha val="43137"/>
                    </a:srgbClr>
                  </a:outerShdw>
                </a:effectLst>
              </a:rPr>
              <a:t>- </a:t>
            </a:r>
            <a:r>
              <a:rPr lang="es-AR" sz="2000" dirty="0">
                <a:effectLst>
                  <a:outerShdw blurRad="38100" dist="38100" dir="2700000" algn="tl">
                    <a:srgbClr val="000000">
                      <a:alpha val="43137"/>
                    </a:srgbClr>
                  </a:outerShdw>
                </a:effectLst>
              </a:rPr>
              <a:t>La apertura del procedimiento de crisis de empresas</a:t>
            </a:r>
            <a:r>
              <a:rPr lang="es-AR" sz="2000" b="1" dirty="0">
                <a:solidFill>
                  <a:srgbClr val="00FF99"/>
                </a:solidFill>
                <a:effectLst>
                  <a:outerShdw blurRad="38100" dist="38100" dir="2700000" algn="tl">
                    <a:srgbClr val="000000">
                      <a:alpha val="43137"/>
                    </a:srgbClr>
                  </a:outerShdw>
                </a:effectLst>
              </a:rPr>
              <a:t> podrá ser requerida por cualquiera de los sujetos habilitados en el artículo 99 de la ley 24013</a:t>
            </a:r>
            <a:r>
              <a:rPr lang="es-AR" sz="2000" dirty="0">
                <a:effectLst>
                  <a:outerShdw blurRad="38100" dist="38100" dir="2700000" algn="tl">
                    <a:srgbClr val="000000">
                      <a:alpha val="43137"/>
                    </a:srgbClr>
                  </a:outerShdw>
                </a:effectLst>
              </a:rPr>
              <a:t>. La autoridad administrativa del trabajo podrá iniciarlo de oficio cuando la crisis implique la posible producción de despidos, en violación a lo determinado por el artículo 98 de la ley 24013.</a:t>
            </a:r>
          </a:p>
          <a:p>
            <a:pPr algn="l"/>
            <a:endParaRPr lang="es-AR" sz="2000" b="1" dirty="0">
              <a:effectLst>
                <a:outerShdw blurRad="38100" dist="38100" dir="2700000" algn="tl">
                  <a:srgbClr val="000000">
                    <a:alpha val="43137"/>
                  </a:srgbClr>
                </a:outerShdw>
              </a:effectLst>
            </a:endParaRPr>
          </a:p>
          <a:p>
            <a:pPr algn="l"/>
            <a:r>
              <a:rPr lang="es-AR" sz="2000" b="1" dirty="0">
                <a:solidFill>
                  <a:srgbClr val="00FFCC"/>
                </a:solidFill>
                <a:effectLst>
                  <a:outerShdw blurRad="38100" dist="38100" dir="2700000" algn="tl">
                    <a:srgbClr val="000000">
                      <a:alpha val="43137"/>
                    </a:srgbClr>
                  </a:outerShdw>
                </a:effectLst>
              </a:rPr>
              <a:t>Art. 2 </a:t>
            </a:r>
            <a:r>
              <a:rPr lang="es-AR" sz="2000" dirty="0">
                <a:solidFill>
                  <a:srgbClr val="00FFCC"/>
                </a:solidFill>
                <a:effectLst>
                  <a:outerShdw blurRad="38100" dist="38100" dir="2700000" algn="tl">
                    <a:srgbClr val="000000">
                      <a:alpha val="43137"/>
                    </a:srgbClr>
                  </a:outerShdw>
                </a:effectLst>
              </a:rPr>
              <a:t>- </a:t>
            </a:r>
            <a:r>
              <a:rPr lang="es-AR" sz="2000" dirty="0">
                <a:effectLst>
                  <a:outerShdw blurRad="38100" dist="38100" dir="2700000" algn="tl">
                    <a:srgbClr val="000000">
                      <a:alpha val="43137"/>
                    </a:srgbClr>
                  </a:outerShdw>
                </a:effectLst>
              </a:rPr>
              <a:t>Cuando la apertura del procedimiento </a:t>
            </a:r>
            <a:r>
              <a:rPr lang="es-AR" sz="2000" dirty="0">
                <a:solidFill>
                  <a:srgbClr val="FFFF01"/>
                </a:solidFill>
                <a:effectLst>
                  <a:outerShdw blurRad="38100" dist="38100" dir="2700000" algn="tl">
                    <a:srgbClr val="000000">
                      <a:alpha val="43137"/>
                    </a:srgbClr>
                  </a:outerShdw>
                </a:effectLst>
              </a:rPr>
              <a:t>sea solicitada por la asociación sindical representativa de los trabajadores </a:t>
            </a:r>
            <a:r>
              <a:rPr lang="es-AR" sz="2000" dirty="0">
                <a:effectLst>
                  <a:outerShdw blurRad="38100" dist="38100" dir="2700000" algn="tl">
                    <a:srgbClr val="000000">
                      <a:alpha val="43137"/>
                    </a:srgbClr>
                  </a:outerShdw>
                </a:effectLst>
              </a:rPr>
              <a:t>de la empresa en crisis, </a:t>
            </a:r>
            <a:r>
              <a:rPr lang="es-AR" sz="2000" b="1" dirty="0">
                <a:solidFill>
                  <a:srgbClr val="00FF99"/>
                </a:solidFill>
                <a:effectLst>
                  <a:outerShdw blurRad="38100" dist="38100" dir="2700000" algn="tl">
                    <a:srgbClr val="000000">
                      <a:alpha val="43137"/>
                    </a:srgbClr>
                  </a:outerShdw>
                </a:effectLst>
              </a:rPr>
              <a:t>deberá fundar su petición por escrito</a:t>
            </a:r>
            <a:r>
              <a:rPr lang="es-AR" sz="2000" dirty="0">
                <a:effectLst>
                  <a:outerShdw blurRad="38100" dist="38100" dir="2700000" algn="tl">
                    <a:srgbClr val="000000">
                      <a:alpha val="43137"/>
                    </a:srgbClr>
                  </a:outerShdw>
                </a:effectLst>
              </a:rPr>
              <a:t>, indicando la prueba necesaria para la tramitación de las actuaciones.</a:t>
            </a:r>
          </a:p>
          <a:p>
            <a:pPr marL="609600" indent="-609600" algn="l" eaLnBrk="1" hangingPunct="1">
              <a:defRPr/>
            </a:pPr>
            <a:endParaRPr lang="en-US" sz="2000" b="1" dirty="0" smtClean="0"/>
          </a:p>
        </p:txBody>
      </p:sp>
    </p:spTree>
    <p:extLst>
      <p:ext uri="{BB962C8B-B14F-4D97-AF65-F5344CB8AC3E}">
        <p14:creationId xmlns="" xmlns:p14="http://schemas.microsoft.com/office/powerpoint/2010/main" val="671276520"/>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685800" y="381000"/>
            <a:ext cx="7772400" cy="685800"/>
          </a:xfrm>
        </p:spPr>
        <p:txBody>
          <a:bodyPr/>
          <a:lstStyle/>
          <a:p>
            <a:pPr eaLnBrk="1" hangingPunct="1">
              <a:defRPr/>
            </a:pPr>
            <a:r>
              <a:rPr lang="en-US" sz="2000" b="1" dirty="0" smtClean="0">
                <a:solidFill>
                  <a:srgbClr val="FFFF00"/>
                </a:solidFill>
                <a:effectLst>
                  <a:outerShdw blurRad="38100" dist="38100" dir="2700000" algn="tl">
                    <a:srgbClr val="000000">
                      <a:alpha val="43137"/>
                    </a:srgbClr>
                  </a:outerShdw>
                </a:effectLst>
              </a:rPr>
              <a:t>CRISIS DE </a:t>
            </a:r>
            <a:r>
              <a:rPr lang="en-US" sz="2000" b="1" dirty="0" err="1" smtClean="0">
                <a:solidFill>
                  <a:srgbClr val="FFFF00"/>
                </a:solidFill>
                <a:effectLst>
                  <a:outerShdw blurRad="38100" dist="38100" dir="2700000" algn="tl">
                    <a:srgbClr val="000000">
                      <a:alpha val="43137"/>
                    </a:srgbClr>
                  </a:outerShdw>
                </a:effectLst>
              </a:rPr>
              <a:t>EMPRESAS</a:t>
            </a:r>
            <a:r>
              <a:rPr lang="en-US" sz="2000" b="1" dirty="0" smtClean="0">
                <a:solidFill>
                  <a:srgbClr val="FFFF00"/>
                </a:solidFill>
                <a:effectLst>
                  <a:outerShdw blurRad="38100" dist="38100" dir="2700000" algn="tl">
                    <a:srgbClr val="000000">
                      <a:alpha val="43137"/>
                    </a:srgbClr>
                  </a:outerShdw>
                </a:effectLst>
              </a:rPr>
              <a:t> – </a:t>
            </a:r>
            <a:r>
              <a:rPr lang="en-US" sz="2000" b="1" dirty="0" err="1" smtClean="0">
                <a:solidFill>
                  <a:srgbClr val="FFFF00"/>
                </a:solidFill>
                <a:effectLst>
                  <a:outerShdw blurRad="38100" dist="38100" dir="2700000" algn="tl">
                    <a:srgbClr val="000000">
                      <a:alpha val="43137"/>
                    </a:srgbClr>
                  </a:outerShdw>
                </a:effectLst>
              </a:rPr>
              <a:t>PROCEDIMIENTO</a:t>
            </a:r>
            <a:r>
              <a:rPr lang="en-US" sz="2000" b="1" dirty="0" smtClean="0">
                <a:solidFill>
                  <a:srgbClr val="FFFF00"/>
                </a:solidFill>
                <a:effectLst>
                  <a:outerShdw blurRad="38100" dist="38100" dir="2700000" algn="tl">
                    <a:srgbClr val="000000">
                      <a:alpha val="43137"/>
                    </a:srgbClr>
                  </a:outerShdw>
                </a:effectLst>
              </a:rPr>
              <a:t> </a:t>
            </a:r>
            <a:r>
              <a:rPr lang="en-US" sz="2000" b="1" dirty="0" err="1" smtClean="0">
                <a:solidFill>
                  <a:srgbClr val="FFFF00"/>
                </a:solidFill>
                <a:effectLst>
                  <a:outerShdw blurRad="38100" dist="38100" dir="2700000" algn="tl">
                    <a:srgbClr val="000000">
                      <a:alpha val="43137"/>
                    </a:srgbClr>
                  </a:outerShdw>
                </a:effectLst>
              </a:rPr>
              <a:t>PREVENTIVO</a:t>
            </a:r>
            <a:endParaRPr lang="en-US" sz="2000" b="1" dirty="0" smtClean="0">
              <a:solidFill>
                <a:srgbClr val="FFFF00"/>
              </a:solidFill>
              <a:effectLst>
                <a:outerShdw blurRad="38100" dist="38100" dir="2700000" algn="tl">
                  <a:srgbClr val="000000">
                    <a:alpha val="43137"/>
                  </a:srgbClr>
                </a:outerShdw>
              </a:effectLst>
            </a:endParaRPr>
          </a:p>
        </p:txBody>
      </p:sp>
      <p:sp>
        <p:nvSpPr>
          <p:cNvPr id="67587" name="Rectangle 3"/>
          <p:cNvSpPr>
            <a:spLocks noGrp="1" noChangeArrowheads="1"/>
          </p:cNvSpPr>
          <p:nvPr>
            <p:ph type="subTitle" idx="1"/>
          </p:nvPr>
        </p:nvSpPr>
        <p:spPr>
          <a:xfrm>
            <a:off x="685800" y="1371600"/>
            <a:ext cx="7772400" cy="4876800"/>
          </a:xfrm>
        </p:spPr>
        <p:txBody>
          <a:bodyPr>
            <a:normAutofit/>
          </a:bodyPr>
          <a:lstStyle/>
          <a:p>
            <a:pPr algn="l">
              <a:lnSpc>
                <a:spcPct val="90000"/>
              </a:lnSpc>
            </a:pPr>
            <a:r>
              <a:rPr lang="es-AR" sz="1800" b="1" dirty="0">
                <a:solidFill>
                  <a:srgbClr val="00FF99"/>
                </a:solidFill>
                <a:effectLst>
                  <a:outerShdw blurRad="38100" dist="38100" dir="2700000" algn="tl">
                    <a:srgbClr val="000000">
                      <a:alpha val="43137"/>
                    </a:srgbClr>
                  </a:outerShdw>
                </a:effectLst>
              </a:rPr>
              <a:t>PROCEDIMIENTO PREVENTIVO DE CRISIS DE EMPRESAS </a:t>
            </a:r>
          </a:p>
          <a:p>
            <a:pPr algn="l">
              <a:lnSpc>
                <a:spcPct val="90000"/>
              </a:lnSpc>
            </a:pPr>
            <a:r>
              <a:rPr lang="es-AR" sz="1800" b="1" dirty="0">
                <a:solidFill>
                  <a:srgbClr val="FFCC00"/>
                </a:solidFill>
                <a:effectLst>
                  <a:outerShdw blurRad="38100" dist="38100" dir="2700000" algn="tl">
                    <a:srgbClr val="000000">
                      <a:alpha val="43137"/>
                    </a:srgbClr>
                  </a:outerShdw>
                </a:effectLst>
              </a:rPr>
              <a:t>DECRETO 265/2002</a:t>
            </a:r>
          </a:p>
          <a:p>
            <a:pPr algn="l">
              <a:lnSpc>
                <a:spcPct val="90000"/>
              </a:lnSpc>
            </a:pPr>
            <a:r>
              <a:rPr lang="es-AR" sz="1800" b="1" dirty="0">
                <a:solidFill>
                  <a:srgbClr val="FFFF00"/>
                </a:solidFill>
                <a:effectLst>
                  <a:outerShdw blurRad="38100" dist="38100" dir="2700000" algn="tl">
                    <a:srgbClr val="000000">
                      <a:alpha val="43137"/>
                    </a:srgbClr>
                  </a:outerShdw>
                </a:effectLst>
              </a:rPr>
              <a:t>APERTURA DEL </a:t>
            </a:r>
            <a:r>
              <a:rPr lang="es-AR" sz="1800" b="1" dirty="0" smtClean="0">
                <a:solidFill>
                  <a:srgbClr val="FFFF00"/>
                </a:solidFill>
                <a:effectLst>
                  <a:outerShdw blurRad="38100" dist="38100" dir="2700000" algn="tl">
                    <a:srgbClr val="000000">
                      <a:alpha val="43137"/>
                    </a:srgbClr>
                  </a:outerShdw>
                </a:effectLst>
              </a:rPr>
              <a:t>PROCEDIMIENTO</a:t>
            </a:r>
          </a:p>
          <a:p>
            <a:pPr algn="l">
              <a:lnSpc>
                <a:spcPct val="90000"/>
              </a:lnSpc>
            </a:pPr>
            <a:endParaRPr lang="es-AR" sz="1800" b="1" dirty="0">
              <a:solidFill>
                <a:srgbClr val="FFFF00"/>
              </a:solidFill>
              <a:effectLst>
                <a:outerShdw blurRad="38100" dist="38100" dir="2700000" algn="tl">
                  <a:srgbClr val="000000">
                    <a:alpha val="43137"/>
                  </a:srgbClr>
                </a:outerShdw>
              </a:effectLst>
            </a:endParaRPr>
          </a:p>
          <a:p>
            <a:pPr algn="l"/>
            <a:r>
              <a:rPr lang="es-AR" sz="1800" b="1" dirty="0" smtClean="0">
                <a:solidFill>
                  <a:srgbClr val="00FFCC"/>
                </a:solidFill>
                <a:effectLst>
                  <a:outerShdw blurRad="38100" dist="38100" dir="2700000" algn="tl">
                    <a:srgbClr val="000000">
                      <a:alpha val="43137"/>
                    </a:srgbClr>
                  </a:outerShdw>
                </a:effectLst>
              </a:rPr>
              <a:t>Art</a:t>
            </a:r>
            <a:r>
              <a:rPr lang="es-AR" sz="1800" b="1" dirty="0">
                <a:solidFill>
                  <a:srgbClr val="00FFCC"/>
                </a:solidFill>
                <a:effectLst>
                  <a:outerShdw blurRad="38100" dist="38100" dir="2700000" algn="tl">
                    <a:srgbClr val="000000">
                      <a:alpha val="43137"/>
                    </a:srgbClr>
                  </a:outerShdw>
                </a:effectLst>
              </a:rPr>
              <a:t>. 3 - </a:t>
            </a:r>
            <a:r>
              <a:rPr lang="es-AR" sz="1800" dirty="0">
                <a:effectLst>
                  <a:outerShdw blurRad="38100" dist="38100" dir="2700000" algn="tl">
                    <a:srgbClr val="000000">
                      <a:alpha val="43137"/>
                    </a:srgbClr>
                  </a:outerShdw>
                </a:effectLst>
              </a:rPr>
              <a:t>La presentación que efectúe el empleador instando el procedimiento deberá contener:</a:t>
            </a:r>
          </a:p>
          <a:p>
            <a:pPr algn="l"/>
            <a:r>
              <a:rPr lang="es-AR" sz="1800" dirty="0">
                <a:solidFill>
                  <a:srgbClr val="00FFCC"/>
                </a:solidFill>
                <a:effectLst>
                  <a:outerShdw blurRad="38100" dist="38100" dir="2700000" algn="tl">
                    <a:srgbClr val="000000">
                      <a:alpha val="43137"/>
                    </a:srgbClr>
                  </a:outerShdw>
                </a:effectLst>
              </a:rPr>
              <a:t>a) Datos de la empresa, denominación, actividad, acreditación de la personería del solicitante, domicilio real y constituido ante la autoridad administrativa del trabajo.</a:t>
            </a:r>
          </a:p>
          <a:p>
            <a:pPr algn="l"/>
            <a:r>
              <a:rPr lang="es-AR" sz="1800" dirty="0">
                <a:solidFill>
                  <a:srgbClr val="FFFF01"/>
                </a:solidFill>
                <a:effectLst>
                  <a:outerShdw blurRad="38100" dist="38100" dir="2700000" algn="tl">
                    <a:srgbClr val="000000">
                      <a:alpha val="43137"/>
                    </a:srgbClr>
                  </a:outerShdw>
                </a:effectLst>
              </a:rPr>
              <a:t>b) Denuncia del domicilio de la empresa donde efectivamente cumplen tareas los trabajadores a los que afectan las medidas.</a:t>
            </a:r>
          </a:p>
          <a:p>
            <a:pPr algn="l"/>
            <a:r>
              <a:rPr lang="es-AR" sz="1800" dirty="0">
                <a:solidFill>
                  <a:srgbClr val="FF9900"/>
                </a:solidFill>
                <a:effectLst>
                  <a:outerShdw blurRad="38100" dist="38100" dir="2700000" algn="tl">
                    <a:srgbClr val="000000">
                      <a:alpha val="43137"/>
                    </a:srgbClr>
                  </a:outerShdw>
                </a:effectLst>
              </a:rPr>
              <a:t>c) Relación de los hechos que fundamentan la solicitud.</a:t>
            </a:r>
          </a:p>
          <a:p>
            <a:pPr algn="l"/>
            <a:r>
              <a:rPr lang="es-AR" sz="1800" dirty="0">
                <a:solidFill>
                  <a:srgbClr val="00FF00"/>
                </a:solidFill>
                <a:effectLst>
                  <a:outerShdw blurRad="38100" dist="38100" dir="2700000" algn="tl">
                    <a:srgbClr val="000000">
                      <a:alpha val="43137"/>
                    </a:srgbClr>
                  </a:outerShdw>
                </a:effectLst>
              </a:rPr>
              <a:t>d) Las medidas a adoptar, fecha de iniciación y duración de las mismas en caso de suspensiones.</a:t>
            </a:r>
          </a:p>
          <a:p>
            <a:pPr marL="609600" indent="-609600" algn="l" eaLnBrk="1" hangingPunct="1">
              <a:defRPr/>
            </a:pPr>
            <a:endParaRPr lang="en-US" sz="1600" dirty="0" smtClean="0"/>
          </a:p>
        </p:txBody>
      </p:sp>
    </p:spTree>
    <p:extLst>
      <p:ext uri="{BB962C8B-B14F-4D97-AF65-F5344CB8AC3E}">
        <p14:creationId xmlns="" xmlns:p14="http://schemas.microsoft.com/office/powerpoint/2010/main" val="2323298348"/>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685800" y="381000"/>
            <a:ext cx="7772400" cy="685800"/>
          </a:xfrm>
        </p:spPr>
        <p:txBody>
          <a:bodyPr/>
          <a:lstStyle/>
          <a:p>
            <a:pPr eaLnBrk="1" hangingPunct="1">
              <a:defRPr/>
            </a:pPr>
            <a:r>
              <a:rPr lang="en-US" sz="2000" b="1" dirty="0" smtClean="0">
                <a:solidFill>
                  <a:srgbClr val="FFFF00"/>
                </a:solidFill>
                <a:effectLst>
                  <a:outerShdw blurRad="38100" dist="38100" dir="2700000" algn="tl">
                    <a:srgbClr val="000000">
                      <a:alpha val="43137"/>
                    </a:srgbClr>
                  </a:outerShdw>
                </a:effectLst>
              </a:rPr>
              <a:t>CRISIS DE </a:t>
            </a:r>
            <a:r>
              <a:rPr lang="en-US" sz="2000" b="1" dirty="0" err="1" smtClean="0">
                <a:solidFill>
                  <a:srgbClr val="FFFF00"/>
                </a:solidFill>
                <a:effectLst>
                  <a:outerShdw blurRad="38100" dist="38100" dir="2700000" algn="tl">
                    <a:srgbClr val="000000">
                      <a:alpha val="43137"/>
                    </a:srgbClr>
                  </a:outerShdw>
                </a:effectLst>
              </a:rPr>
              <a:t>EMPRESAS</a:t>
            </a:r>
            <a:r>
              <a:rPr lang="en-US" sz="2000" b="1" dirty="0" smtClean="0">
                <a:solidFill>
                  <a:srgbClr val="FFFF00"/>
                </a:solidFill>
                <a:effectLst>
                  <a:outerShdw blurRad="38100" dist="38100" dir="2700000" algn="tl">
                    <a:srgbClr val="000000">
                      <a:alpha val="43137"/>
                    </a:srgbClr>
                  </a:outerShdw>
                </a:effectLst>
              </a:rPr>
              <a:t> – </a:t>
            </a:r>
            <a:r>
              <a:rPr lang="en-US" sz="2000" b="1" dirty="0" err="1" smtClean="0">
                <a:solidFill>
                  <a:srgbClr val="FFFF00"/>
                </a:solidFill>
                <a:effectLst>
                  <a:outerShdw blurRad="38100" dist="38100" dir="2700000" algn="tl">
                    <a:srgbClr val="000000">
                      <a:alpha val="43137"/>
                    </a:srgbClr>
                  </a:outerShdw>
                </a:effectLst>
              </a:rPr>
              <a:t>PROCEDIMIENTO</a:t>
            </a:r>
            <a:r>
              <a:rPr lang="en-US" sz="2000" b="1" dirty="0" smtClean="0">
                <a:solidFill>
                  <a:srgbClr val="FFFF00"/>
                </a:solidFill>
                <a:effectLst>
                  <a:outerShdw blurRad="38100" dist="38100" dir="2700000" algn="tl">
                    <a:srgbClr val="000000">
                      <a:alpha val="43137"/>
                    </a:srgbClr>
                  </a:outerShdw>
                </a:effectLst>
              </a:rPr>
              <a:t> </a:t>
            </a:r>
            <a:r>
              <a:rPr lang="en-US" sz="2000" b="1" dirty="0" err="1" smtClean="0">
                <a:solidFill>
                  <a:srgbClr val="FFFF00"/>
                </a:solidFill>
                <a:effectLst>
                  <a:outerShdw blurRad="38100" dist="38100" dir="2700000" algn="tl">
                    <a:srgbClr val="000000">
                      <a:alpha val="43137"/>
                    </a:srgbClr>
                  </a:outerShdw>
                </a:effectLst>
              </a:rPr>
              <a:t>PREVENTIVO</a:t>
            </a:r>
            <a:endParaRPr lang="en-US" sz="2000" b="1" dirty="0" smtClean="0">
              <a:solidFill>
                <a:srgbClr val="FFFF00"/>
              </a:solidFill>
              <a:effectLst>
                <a:outerShdw blurRad="38100" dist="38100" dir="2700000" algn="tl">
                  <a:srgbClr val="000000">
                    <a:alpha val="43137"/>
                  </a:srgbClr>
                </a:outerShdw>
              </a:effectLst>
            </a:endParaRPr>
          </a:p>
        </p:txBody>
      </p:sp>
      <p:sp>
        <p:nvSpPr>
          <p:cNvPr id="67587" name="Rectangle 3"/>
          <p:cNvSpPr>
            <a:spLocks noGrp="1" noChangeArrowheads="1"/>
          </p:cNvSpPr>
          <p:nvPr>
            <p:ph type="subTitle" idx="1"/>
          </p:nvPr>
        </p:nvSpPr>
        <p:spPr>
          <a:xfrm>
            <a:off x="685800" y="1371600"/>
            <a:ext cx="7772400" cy="4876800"/>
          </a:xfrm>
        </p:spPr>
        <p:txBody>
          <a:bodyPr>
            <a:normAutofit fontScale="40000" lnSpcReduction="20000"/>
          </a:bodyPr>
          <a:lstStyle/>
          <a:p>
            <a:pPr algn="l">
              <a:lnSpc>
                <a:spcPct val="90000"/>
              </a:lnSpc>
            </a:pPr>
            <a:r>
              <a:rPr lang="es-AR" sz="4800" b="1" dirty="0">
                <a:solidFill>
                  <a:srgbClr val="00FF99"/>
                </a:solidFill>
                <a:effectLst>
                  <a:outerShdw blurRad="38100" dist="38100" dir="2700000" algn="tl">
                    <a:srgbClr val="000000">
                      <a:alpha val="43137"/>
                    </a:srgbClr>
                  </a:outerShdw>
                </a:effectLst>
              </a:rPr>
              <a:t>PROCEDIMIENTO PREVENTIVO DE CRISIS DE EMPRESAS </a:t>
            </a:r>
          </a:p>
          <a:p>
            <a:pPr algn="l">
              <a:lnSpc>
                <a:spcPct val="90000"/>
              </a:lnSpc>
            </a:pPr>
            <a:r>
              <a:rPr lang="es-AR" sz="4800" b="1" dirty="0">
                <a:solidFill>
                  <a:srgbClr val="FFCC00"/>
                </a:solidFill>
                <a:effectLst>
                  <a:outerShdw blurRad="38100" dist="38100" dir="2700000" algn="tl">
                    <a:srgbClr val="000000">
                      <a:alpha val="43137"/>
                    </a:srgbClr>
                  </a:outerShdw>
                </a:effectLst>
              </a:rPr>
              <a:t>DECRETO 265/2002</a:t>
            </a:r>
          </a:p>
          <a:p>
            <a:pPr algn="l">
              <a:lnSpc>
                <a:spcPct val="90000"/>
              </a:lnSpc>
            </a:pPr>
            <a:r>
              <a:rPr lang="es-AR" sz="4800" b="1" dirty="0">
                <a:solidFill>
                  <a:srgbClr val="FFFF00"/>
                </a:solidFill>
                <a:effectLst>
                  <a:outerShdw blurRad="38100" dist="38100" dir="2700000" algn="tl">
                    <a:srgbClr val="000000">
                      <a:alpha val="43137"/>
                    </a:srgbClr>
                  </a:outerShdw>
                </a:effectLst>
              </a:rPr>
              <a:t>APERTURA DEL PROCEDIMIENTO</a:t>
            </a:r>
          </a:p>
          <a:p>
            <a:pPr algn="l">
              <a:lnSpc>
                <a:spcPct val="90000"/>
              </a:lnSpc>
            </a:pPr>
            <a:endParaRPr lang="es-AR" sz="4800" b="1" dirty="0">
              <a:solidFill>
                <a:srgbClr val="FF0000"/>
              </a:solidFill>
              <a:effectLst>
                <a:outerShdw blurRad="38100" dist="38100" dir="2700000" algn="tl">
                  <a:srgbClr val="000000">
                    <a:alpha val="43137"/>
                  </a:srgbClr>
                </a:outerShdw>
              </a:effectLst>
            </a:endParaRPr>
          </a:p>
          <a:p>
            <a:pPr algn="l"/>
            <a:r>
              <a:rPr lang="es-AR" sz="4800" b="1" dirty="0">
                <a:solidFill>
                  <a:srgbClr val="00FFCC"/>
                </a:solidFill>
                <a:effectLst>
                  <a:outerShdw blurRad="38100" dist="38100" dir="2700000" algn="tl">
                    <a:srgbClr val="000000">
                      <a:alpha val="43137"/>
                    </a:srgbClr>
                  </a:outerShdw>
                </a:effectLst>
              </a:rPr>
              <a:t>Art. 3 -  </a:t>
            </a:r>
            <a:r>
              <a:rPr lang="es-AR" sz="4800" dirty="0">
                <a:solidFill>
                  <a:srgbClr val="00FFCC"/>
                </a:solidFill>
                <a:effectLst>
                  <a:outerShdw blurRad="38100" dist="38100" dir="2700000" algn="tl">
                    <a:srgbClr val="000000">
                      <a:alpha val="43137"/>
                    </a:srgbClr>
                  </a:outerShdw>
                </a:effectLst>
              </a:rPr>
              <a:t>(…)</a:t>
            </a:r>
          </a:p>
          <a:p>
            <a:pPr algn="l"/>
            <a:r>
              <a:rPr lang="es-AR" sz="4800" dirty="0">
                <a:solidFill>
                  <a:srgbClr val="FFFF00"/>
                </a:solidFill>
                <a:effectLst>
                  <a:outerShdw blurRad="38100" dist="38100" dir="2700000" algn="tl">
                    <a:srgbClr val="000000">
                      <a:alpha val="43137"/>
                    </a:srgbClr>
                  </a:outerShdw>
                </a:effectLst>
              </a:rPr>
              <a:t>e) La cantidad de personal </a:t>
            </a:r>
            <a:r>
              <a:rPr lang="es-AR" sz="4800" dirty="0">
                <a:effectLst>
                  <a:outerShdw blurRad="38100" dist="38100" dir="2700000" algn="tl">
                    <a:srgbClr val="000000">
                      <a:alpha val="43137"/>
                    </a:srgbClr>
                  </a:outerShdw>
                </a:effectLst>
              </a:rPr>
              <a:t>que se desempeña en la empresa y el número de trabajadores afectados, detallando respecto de estos últimos nombre y apellido, fecha de ingreso, cargas de familia, área donde revista, categoría, especialidad y remuneración mensual.</a:t>
            </a:r>
          </a:p>
          <a:p>
            <a:pPr algn="l"/>
            <a:r>
              <a:rPr lang="es-AR" sz="4800" dirty="0">
                <a:solidFill>
                  <a:srgbClr val="FF9900"/>
                </a:solidFill>
                <a:effectLst>
                  <a:outerShdw blurRad="38100" dist="38100" dir="2700000" algn="tl">
                    <a:srgbClr val="000000">
                      <a:alpha val="43137"/>
                    </a:srgbClr>
                  </a:outerShdw>
                </a:effectLst>
              </a:rPr>
              <a:t>f) El convenio colectivo aplicable </a:t>
            </a:r>
            <a:r>
              <a:rPr lang="es-AR" sz="4800" dirty="0">
                <a:effectLst>
                  <a:outerShdw blurRad="38100" dist="38100" dir="2700000" algn="tl">
                    <a:srgbClr val="000000">
                      <a:alpha val="43137"/>
                    </a:srgbClr>
                  </a:outerShdw>
                </a:effectLst>
              </a:rPr>
              <a:t>y la entidad gremial que representa a los trabajadores.</a:t>
            </a:r>
          </a:p>
          <a:p>
            <a:pPr algn="l"/>
            <a:r>
              <a:rPr lang="es-AR" sz="4800" dirty="0" smtClean="0">
                <a:solidFill>
                  <a:srgbClr val="FFFF00"/>
                </a:solidFill>
                <a:effectLst>
                  <a:outerShdw blurRad="38100" dist="38100" dir="2700000" algn="tl">
                    <a:srgbClr val="000000">
                      <a:alpha val="43137"/>
                    </a:srgbClr>
                  </a:outerShdw>
                </a:effectLst>
              </a:rPr>
              <a:t>g) Los elementos económico-financieros probatorios tendientes a acreditar la situación de crisis. Será obligatoria la presentación de los estados contables correspondientes a los últimos tres años, los que deberán estar suscriptos, por contador público y certificados por el respectivo Consejo Profesional.</a:t>
            </a:r>
          </a:p>
          <a:p>
            <a:pPr algn="l"/>
            <a:r>
              <a:rPr lang="es-AR" sz="4800" dirty="0" smtClean="0">
                <a:effectLst>
                  <a:outerShdw blurRad="38100" dist="38100" dir="2700000" algn="tl">
                    <a:srgbClr val="000000">
                      <a:alpha val="43137"/>
                    </a:srgbClr>
                  </a:outerShdw>
                </a:effectLst>
              </a:rPr>
              <a:t>Las empresas que ocupen </a:t>
            </a:r>
            <a:r>
              <a:rPr lang="es-AR" sz="4800" dirty="0" smtClean="0">
                <a:solidFill>
                  <a:srgbClr val="00FF00"/>
                </a:solidFill>
                <a:effectLst>
                  <a:outerShdw blurRad="38100" dist="38100" dir="2700000" algn="tl">
                    <a:srgbClr val="000000">
                      <a:alpha val="43137"/>
                    </a:srgbClr>
                  </a:outerShdw>
                </a:effectLst>
              </a:rPr>
              <a:t>a más de QUINIENTOS (500) trabajadores deberán acompañar el balance social.</a:t>
            </a:r>
          </a:p>
          <a:p>
            <a:pPr marL="609600" indent="-609600" algn="l" eaLnBrk="1" hangingPunct="1">
              <a:defRPr/>
            </a:pPr>
            <a:endParaRPr lang="en-US" sz="1600" dirty="0" smtClean="0"/>
          </a:p>
        </p:txBody>
      </p:sp>
    </p:spTree>
    <p:extLst>
      <p:ext uri="{BB962C8B-B14F-4D97-AF65-F5344CB8AC3E}">
        <p14:creationId xmlns="" xmlns:p14="http://schemas.microsoft.com/office/powerpoint/2010/main" val="3939572829"/>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685800" y="381000"/>
            <a:ext cx="7772400" cy="685800"/>
          </a:xfrm>
        </p:spPr>
        <p:txBody>
          <a:bodyPr/>
          <a:lstStyle/>
          <a:p>
            <a:pPr eaLnBrk="1" hangingPunct="1">
              <a:defRPr/>
            </a:pPr>
            <a:r>
              <a:rPr lang="en-US" sz="2000" b="1" dirty="0" smtClean="0">
                <a:solidFill>
                  <a:srgbClr val="FFFF00"/>
                </a:solidFill>
                <a:effectLst>
                  <a:outerShdw blurRad="38100" dist="38100" dir="2700000" algn="tl">
                    <a:srgbClr val="000000">
                      <a:alpha val="43137"/>
                    </a:srgbClr>
                  </a:outerShdw>
                </a:effectLst>
              </a:rPr>
              <a:t>CRISIS DE </a:t>
            </a:r>
            <a:r>
              <a:rPr lang="en-US" sz="2000" b="1" dirty="0" err="1" smtClean="0">
                <a:solidFill>
                  <a:srgbClr val="FFFF00"/>
                </a:solidFill>
                <a:effectLst>
                  <a:outerShdw blurRad="38100" dist="38100" dir="2700000" algn="tl">
                    <a:srgbClr val="000000">
                      <a:alpha val="43137"/>
                    </a:srgbClr>
                  </a:outerShdw>
                </a:effectLst>
              </a:rPr>
              <a:t>EMPRESAS</a:t>
            </a:r>
            <a:r>
              <a:rPr lang="en-US" sz="2000" b="1" dirty="0" smtClean="0">
                <a:solidFill>
                  <a:srgbClr val="FFFF00"/>
                </a:solidFill>
                <a:effectLst>
                  <a:outerShdw blurRad="38100" dist="38100" dir="2700000" algn="tl">
                    <a:srgbClr val="000000">
                      <a:alpha val="43137"/>
                    </a:srgbClr>
                  </a:outerShdw>
                </a:effectLst>
              </a:rPr>
              <a:t> – </a:t>
            </a:r>
            <a:r>
              <a:rPr lang="en-US" sz="2000" b="1" dirty="0" err="1" smtClean="0">
                <a:solidFill>
                  <a:srgbClr val="FFFF00"/>
                </a:solidFill>
                <a:effectLst>
                  <a:outerShdw blurRad="38100" dist="38100" dir="2700000" algn="tl">
                    <a:srgbClr val="000000">
                      <a:alpha val="43137"/>
                    </a:srgbClr>
                  </a:outerShdw>
                </a:effectLst>
              </a:rPr>
              <a:t>PROCEDIMIENTO</a:t>
            </a:r>
            <a:r>
              <a:rPr lang="en-US" sz="2000" b="1" dirty="0" smtClean="0">
                <a:solidFill>
                  <a:srgbClr val="FFFF00"/>
                </a:solidFill>
                <a:effectLst>
                  <a:outerShdw blurRad="38100" dist="38100" dir="2700000" algn="tl">
                    <a:srgbClr val="000000">
                      <a:alpha val="43137"/>
                    </a:srgbClr>
                  </a:outerShdw>
                </a:effectLst>
              </a:rPr>
              <a:t> </a:t>
            </a:r>
            <a:r>
              <a:rPr lang="en-US" sz="2000" b="1" dirty="0" err="1" smtClean="0">
                <a:solidFill>
                  <a:srgbClr val="FFFF00"/>
                </a:solidFill>
                <a:effectLst>
                  <a:outerShdw blurRad="38100" dist="38100" dir="2700000" algn="tl">
                    <a:srgbClr val="000000">
                      <a:alpha val="43137"/>
                    </a:srgbClr>
                  </a:outerShdw>
                </a:effectLst>
              </a:rPr>
              <a:t>PREVENTIVO</a:t>
            </a:r>
            <a:endParaRPr lang="en-US" sz="2000" b="1" dirty="0" smtClean="0">
              <a:solidFill>
                <a:srgbClr val="FFFF00"/>
              </a:solidFill>
              <a:effectLst>
                <a:outerShdw blurRad="38100" dist="38100" dir="2700000" algn="tl">
                  <a:srgbClr val="000000">
                    <a:alpha val="43137"/>
                  </a:srgbClr>
                </a:outerShdw>
              </a:effectLst>
            </a:endParaRPr>
          </a:p>
        </p:txBody>
      </p:sp>
      <p:sp>
        <p:nvSpPr>
          <p:cNvPr id="67587" name="Rectangle 3"/>
          <p:cNvSpPr>
            <a:spLocks noGrp="1" noChangeArrowheads="1"/>
          </p:cNvSpPr>
          <p:nvPr>
            <p:ph type="subTitle" idx="1"/>
          </p:nvPr>
        </p:nvSpPr>
        <p:spPr>
          <a:xfrm>
            <a:off x="685800" y="1371600"/>
            <a:ext cx="7772400" cy="4876800"/>
          </a:xfrm>
        </p:spPr>
        <p:txBody>
          <a:bodyPr>
            <a:normAutofit/>
          </a:bodyPr>
          <a:lstStyle/>
          <a:p>
            <a:pPr algn="l">
              <a:lnSpc>
                <a:spcPct val="90000"/>
              </a:lnSpc>
            </a:pPr>
            <a:r>
              <a:rPr lang="es-AR" sz="1800" b="1" dirty="0">
                <a:solidFill>
                  <a:srgbClr val="00FF99"/>
                </a:solidFill>
                <a:effectLst>
                  <a:outerShdw blurRad="38100" dist="38100" dir="2700000" algn="tl">
                    <a:srgbClr val="000000">
                      <a:alpha val="43137"/>
                    </a:srgbClr>
                  </a:outerShdw>
                </a:effectLst>
              </a:rPr>
              <a:t>PROCEDIMIENTO PREVENTIVO DE CRISIS DE EMPRESAS </a:t>
            </a:r>
          </a:p>
          <a:p>
            <a:pPr algn="l">
              <a:lnSpc>
                <a:spcPct val="90000"/>
              </a:lnSpc>
            </a:pPr>
            <a:r>
              <a:rPr lang="es-AR" sz="1800" b="1" dirty="0">
                <a:solidFill>
                  <a:srgbClr val="FFCC00"/>
                </a:solidFill>
                <a:effectLst>
                  <a:outerShdw blurRad="38100" dist="38100" dir="2700000" algn="tl">
                    <a:srgbClr val="000000">
                      <a:alpha val="43137"/>
                    </a:srgbClr>
                  </a:outerShdw>
                </a:effectLst>
              </a:rPr>
              <a:t>DECRETO 265/2002</a:t>
            </a:r>
          </a:p>
          <a:p>
            <a:pPr algn="l">
              <a:lnSpc>
                <a:spcPct val="90000"/>
              </a:lnSpc>
            </a:pPr>
            <a:r>
              <a:rPr lang="es-AR" sz="1800" b="1" dirty="0">
                <a:solidFill>
                  <a:srgbClr val="FFFF00"/>
                </a:solidFill>
                <a:effectLst>
                  <a:outerShdw blurRad="38100" dist="38100" dir="2700000" algn="tl">
                    <a:srgbClr val="000000">
                      <a:alpha val="43137"/>
                    </a:srgbClr>
                  </a:outerShdw>
                </a:effectLst>
              </a:rPr>
              <a:t>APERTURA DEL PROCEDIMIENTO</a:t>
            </a:r>
          </a:p>
          <a:p>
            <a:pPr algn="l">
              <a:lnSpc>
                <a:spcPct val="90000"/>
              </a:lnSpc>
            </a:pPr>
            <a:endParaRPr lang="es-AR" sz="1800" b="1" dirty="0">
              <a:solidFill>
                <a:srgbClr val="FF0000"/>
              </a:solidFill>
              <a:effectLst>
                <a:outerShdw blurRad="38100" dist="38100" dir="2700000" algn="tl">
                  <a:srgbClr val="000000">
                    <a:alpha val="43137"/>
                  </a:srgbClr>
                </a:outerShdw>
              </a:effectLst>
            </a:endParaRPr>
          </a:p>
          <a:p>
            <a:pPr algn="l"/>
            <a:r>
              <a:rPr lang="es-AR" sz="1800" b="1" dirty="0">
                <a:solidFill>
                  <a:srgbClr val="00FFCC"/>
                </a:solidFill>
                <a:effectLst>
                  <a:outerShdw blurRad="38100" dist="38100" dir="2700000" algn="tl">
                    <a:srgbClr val="000000">
                      <a:alpha val="43137"/>
                    </a:srgbClr>
                  </a:outerShdw>
                </a:effectLst>
              </a:rPr>
              <a:t>Art. 3 -  (…)</a:t>
            </a:r>
          </a:p>
          <a:p>
            <a:pPr algn="l"/>
            <a:r>
              <a:rPr lang="es-AR" sz="1800" dirty="0">
                <a:solidFill>
                  <a:srgbClr val="FFFF01"/>
                </a:solidFill>
                <a:effectLst>
                  <a:outerShdw blurRad="38100" dist="38100" dir="2700000" algn="tl">
                    <a:srgbClr val="000000">
                      <a:alpha val="43137"/>
                    </a:srgbClr>
                  </a:outerShdw>
                </a:effectLst>
              </a:rPr>
              <a:t>h) En caso de contar con subsidios</a:t>
            </a:r>
            <a:r>
              <a:rPr lang="es-AR" sz="1800" dirty="0">
                <a:effectLst>
                  <a:outerShdw blurRad="38100" dist="38100" dir="2700000" algn="tl">
                    <a:srgbClr val="000000">
                      <a:alpha val="43137"/>
                    </a:srgbClr>
                  </a:outerShdw>
                </a:effectLst>
              </a:rPr>
              <a:t>, exenciones, créditos o beneficios promocionales de cualquier especie otorgados por organismos del Estado Nacional, Provincial o Municipal, deberá adjuntarse copia certificada de los actos y/o instrumentos que disponen los mismos</a:t>
            </a:r>
            <a:r>
              <a:rPr lang="es-AR" sz="1800" dirty="0" smtClean="0">
                <a:effectLst>
                  <a:outerShdw blurRad="38100" dist="38100" dir="2700000" algn="tl">
                    <a:srgbClr val="000000">
                      <a:alpha val="43137"/>
                    </a:srgbClr>
                  </a:outerShdw>
                </a:effectLst>
              </a:rPr>
              <a:t>.</a:t>
            </a:r>
          </a:p>
          <a:p>
            <a:pPr algn="l"/>
            <a:endParaRPr lang="es-AR" sz="1800" dirty="0">
              <a:effectLst>
                <a:outerShdw blurRad="38100" dist="38100" dir="2700000" algn="tl">
                  <a:srgbClr val="000000">
                    <a:alpha val="43137"/>
                  </a:srgbClr>
                </a:outerShdw>
              </a:effectLst>
            </a:endParaRPr>
          </a:p>
          <a:p>
            <a:pPr algn="l"/>
            <a:r>
              <a:rPr lang="es-AR" sz="1800" dirty="0">
                <a:effectLst>
                  <a:outerShdw blurRad="38100" dist="38100" dir="2700000" algn="tl">
                    <a:srgbClr val="000000">
                      <a:alpha val="43137"/>
                    </a:srgbClr>
                  </a:outerShdw>
                </a:effectLst>
              </a:rPr>
              <a:t>i) Las empresas que cuenten con más de CINCUENTA (50) trabajadores deberán cumplir, además, con lo dispuesto por el decreto 2072/94.</a:t>
            </a:r>
          </a:p>
          <a:p>
            <a:pPr marL="609600" indent="-609600" algn="l" eaLnBrk="1" hangingPunct="1">
              <a:defRPr/>
            </a:pPr>
            <a:endParaRPr lang="en-US" sz="1600" dirty="0" smtClean="0"/>
          </a:p>
        </p:txBody>
      </p:sp>
    </p:spTree>
    <p:extLst>
      <p:ext uri="{BB962C8B-B14F-4D97-AF65-F5344CB8AC3E}">
        <p14:creationId xmlns="" xmlns:p14="http://schemas.microsoft.com/office/powerpoint/2010/main" val="2582486445"/>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685800" y="381000"/>
            <a:ext cx="7772400" cy="685800"/>
          </a:xfrm>
        </p:spPr>
        <p:txBody>
          <a:bodyPr/>
          <a:lstStyle/>
          <a:p>
            <a:pPr eaLnBrk="1" hangingPunct="1">
              <a:defRPr/>
            </a:pPr>
            <a:r>
              <a:rPr lang="en-US" sz="2000" b="1" dirty="0" smtClean="0">
                <a:solidFill>
                  <a:srgbClr val="FFFF00"/>
                </a:solidFill>
                <a:effectLst>
                  <a:outerShdw blurRad="38100" dist="38100" dir="2700000" algn="tl">
                    <a:srgbClr val="000000">
                      <a:alpha val="43137"/>
                    </a:srgbClr>
                  </a:outerShdw>
                </a:effectLst>
              </a:rPr>
              <a:t>CRISIS DE </a:t>
            </a:r>
            <a:r>
              <a:rPr lang="en-US" sz="2000" b="1" dirty="0" err="1" smtClean="0">
                <a:solidFill>
                  <a:srgbClr val="FFFF00"/>
                </a:solidFill>
                <a:effectLst>
                  <a:outerShdw blurRad="38100" dist="38100" dir="2700000" algn="tl">
                    <a:srgbClr val="000000">
                      <a:alpha val="43137"/>
                    </a:srgbClr>
                  </a:outerShdw>
                </a:effectLst>
              </a:rPr>
              <a:t>EMPRESAS</a:t>
            </a:r>
            <a:r>
              <a:rPr lang="en-US" sz="2000" b="1" dirty="0" smtClean="0">
                <a:solidFill>
                  <a:srgbClr val="FFFF00"/>
                </a:solidFill>
                <a:effectLst>
                  <a:outerShdw blurRad="38100" dist="38100" dir="2700000" algn="tl">
                    <a:srgbClr val="000000">
                      <a:alpha val="43137"/>
                    </a:srgbClr>
                  </a:outerShdw>
                </a:effectLst>
              </a:rPr>
              <a:t> – </a:t>
            </a:r>
            <a:r>
              <a:rPr lang="en-US" sz="2000" b="1" dirty="0" err="1" smtClean="0">
                <a:solidFill>
                  <a:srgbClr val="FFFF00"/>
                </a:solidFill>
                <a:effectLst>
                  <a:outerShdw blurRad="38100" dist="38100" dir="2700000" algn="tl">
                    <a:srgbClr val="000000">
                      <a:alpha val="43137"/>
                    </a:srgbClr>
                  </a:outerShdw>
                </a:effectLst>
              </a:rPr>
              <a:t>PROCEDIMIENTO</a:t>
            </a:r>
            <a:r>
              <a:rPr lang="en-US" sz="2000" b="1" dirty="0" smtClean="0">
                <a:solidFill>
                  <a:srgbClr val="FFFF00"/>
                </a:solidFill>
                <a:effectLst>
                  <a:outerShdw blurRad="38100" dist="38100" dir="2700000" algn="tl">
                    <a:srgbClr val="000000">
                      <a:alpha val="43137"/>
                    </a:srgbClr>
                  </a:outerShdw>
                </a:effectLst>
              </a:rPr>
              <a:t> </a:t>
            </a:r>
            <a:r>
              <a:rPr lang="en-US" sz="2000" b="1" dirty="0" err="1" smtClean="0">
                <a:solidFill>
                  <a:srgbClr val="FFFF00"/>
                </a:solidFill>
                <a:effectLst>
                  <a:outerShdw blurRad="38100" dist="38100" dir="2700000" algn="tl">
                    <a:srgbClr val="000000">
                      <a:alpha val="43137"/>
                    </a:srgbClr>
                  </a:outerShdw>
                </a:effectLst>
              </a:rPr>
              <a:t>PREVENTIVO</a:t>
            </a:r>
            <a:endParaRPr lang="en-US" sz="2000" b="1" dirty="0" smtClean="0">
              <a:solidFill>
                <a:srgbClr val="FFFF00"/>
              </a:solidFill>
              <a:effectLst>
                <a:outerShdw blurRad="38100" dist="38100" dir="2700000" algn="tl">
                  <a:srgbClr val="000000">
                    <a:alpha val="43137"/>
                  </a:srgbClr>
                </a:outerShdw>
              </a:effectLst>
            </a:endParaRPr>
          </a:p>
        </p:txBody>
      </p:sp>
      <p:sp>
        <p:nvSpPr>
          <p:cNvPr id="67587" name="Rectangle 3"/>
          <p:cNvSpPr>
            <a:spLocks noGrp="1" noChangeArrowheads="1"/>
          </p:cNvSpPr>
          <p:nvPr>
            <p:ph type="subTitle" idx="1"/>
          </p:nvPr>
        </p:nvSpPr>
        <p:spPr>
          <a:xfrm>
            <a:off x="685800" y="1371600"/>
            <a:ext cx="7772400" cy="4876800"/>
          </a:xfrm>
        </p:spPr>
        <p:txBody>
          <a:bodyPr>
            <a:normAutofit fontScale="32500" lnSpcReduction="20000"/>
          </a:bodyPr>
          <a:lstStyle/>
          <a:p>
            <a:pPr algn="l">
              <a:lnSpc>
                <a:spcPct val="90000"/>
              </a:lnSpc>
            </a:pPr>
            <a:r>
              <a:rPr lang="es-AR" sz="5500" b="1" dirty="0">
                <a:solidFill>
                  <a:srgbClr val="00FF99"/>
                </a:solidFill>
                <a:effectLst>
                  <a:outerShdw blurRad="38100" dist="38100" dir="2700000" algn="tl">
                    <a:srgbClr val="000000">
                      <a:alpha val="43137"/>
                    </a:srgbClr>
                  </a:outerShdw>
                </a:effectLst>
              </a:rPr>
              <a:t>PROCEDIMIENTO PREVENTIVO DE CRISIS DE EMPRESAS </a:t>
            </a:r>
          </a:p>
          <a:p>
            <a:pPr algn="l">
              <a:lnSpc>
                <a:spcPct val="90000"/>
              </a:lnSpc>
            </a:pPr>
            <a:r>
              <a:rPr lang="es-AR" sz="5500" b="1" dirty="0">
                <a:solidFill>
                  <a:srgbClr val="FFCC00"/>
                </a:solidFill>
                <a:effectLst>
                  <a:outerShdw blurRad="38100" dist="38100" dir="2700000" algn="tl">
                    <a:srgbClr val="000000">
                      <a:alpha val="43137"/>
                    </a:srgbClr>
                  </a:outerShdw>
                </a:effectLst>
              </a:rPr>
              <a:t>DECRETO 265/2002</a:t>
            </a:r>
          </a:p>
          <a:p>
            <a:pPr algn="l">
              <a:lnSpc>
                <a:spcPct val="90000"/>
              </a:lnSpc>
            </a:pPr>
            <a:r>
              <a:rPr lang="es-AR" sz="5500" b="1" dirty="0">
                <a:solidFill>
                  <a:srgbClr val="FFFF00"/>
                </a:solidFill>
                <a:effectLst>
                  <a:outerShdw blurRad="38100" dist="38100" dir="2700000" algn="tl">
                    <a:srgbClr val="000000">
                      <a:alpha val="43137"/>
                    </a:srgbClr>
                  </a:outerShdw>
                </a:effectLst>
              </a:rPr>
              <a:t>APERTURA DEL </a:t>
            </a:r>
            <a:r>
              <a:rPr lang="es-AR" sz="5500" b="1" dirty="0" smtClean="0">
                <a:solidFill>
                  <a:srgbClr val="FFFF00"/>
                </a:solidFill>
                <a:effectLst>
                  <a:outerShdw blurRad="38100" dist="38100" dir="2700000" algn="tl">
                    <a:srgbClr val="000000">
                      <a:alpha val="43137"/>
                    </a:srgbClr>
                  </a:outerShdw>
                </a:effectLst>
              </a:rPr>
              <a:t>PROCEDIMIENTO</a:t>
            </a:r>
          </a:p>
          <a:p>
            <a:pPr algn="l">
              <a:lnSpc>
                <a:spcPct val="90000"/>
              </a:lnSpc>
            </a:pPr>
            <a:endParaRPr lang="es-AR" sz="5500" b="1" dirty="0">
              <a:solidFill>
                <a:srgbClr val="FFFF00"/>
              </a:solidFill>
              <a:effectLst>
                <a:outerShdw blurRad="38100" dist="38100" dir="2700000" algn="tl">
                  <a:srgbClr val="000000">
                    <a:alpha val="43137"/>
                  </a:srgbClr>
                </a:outerShdw>
              </a:effectLst>
            </a:endParaRPr>
          </a:p>
          <a:p>
            <a:pPr algn="l"/>
            <a:r>
              <a:rPr lang="es-AR" sz="5500" b="1" dirty="0" smtClean="0">
                <a:solidFill>
                  <a:srgbClr val="00FFCC"/>
                </a:solidFill>
                <a:effectLst>
                  <a:outerShdw blurRad="38100" dist="38100" dir="2700000" algn="tl">
                    <a:srgbClr val="000000">
                      <a:alpha val="43137"/>
                    </a:srgbClr>
                  </a:outerShdw>
                </a:effectLst>
              </a:rPr>
              <a:t>Art</a:t>
            </a:r>
            <a:r>
              <a:rPr lang="es-AR" sz="5500" b="1" dirty="0">
                <a:solidFill>
                  <a:srgbClr val="00FFCC"/>
                </a:solidFill>
                <a:effectLst>
                  <a:outerShdw blurRad="38100" dist="38100" dir="2700000" algn="tl">
                    <a:srgbClr val="000000">
                      <a:alpha val="43137"/>
                    </a:srgbClr>
                  </a:outerShdw>
                </a:effectLst>
              </a:rPr>
              <a:t>. 4 - </a:t>
            </a:r>
            <a:r>
              <a:rPr lang="es-AR" sz="5500" dirty="0">
                <a:effectLst>
                  <a:outerShdw blurRad="38100" dist="38100" dir="2700000" algn="tl">
                    <a:srgbClr val="000000">
                      <a:alpha val="43137"/>
                    </a:srgbClr>
                  </a:outerShdw>
                </a:effectLst>
              </a:rPr>
              <a:t>Previo a la comunicación de medidas de despido, suspensión o reducción de la jornada laboral por causas económicas, tecnológicas, falta o disminución de trabajo, en empresas que no alcancen los porcentajes de trabajadores determinados en el artículo 98 de la ley 24013, </a:t>
            </a:r>
            <a:r>
              <a:rPr lang="es-AR" sz="5500" b="1" dirty="0">
                <a:solidFill>
                  <a:srgbClr val="FFFF00"/>
                </a:solidFill>
                <a:effectLst>
                  <a:outerShdw blurRad="38100" dist="38100" dir="2700000" algn="tl">
                    <a:srgbClr val="000000">
                      <a:alpha val="43137"/>
                    </a:srgbClr>
                  </a:outerShdw>
                </a:effectLst>
              </a:rPr>
              <a:t>los empleadores deberán seguir el procedimiento contemplado en el </a:t>
            </a:r>
            <a:r>
              <a:rPr lang="es-AR" sz="5500" b="1" dirty="0">
                <a:solidFill>
                  <a:srgbClr val="FFC000"/>
                </a:solidFill>
                <a:effectLst>
                  <a:outerShdw blurRad="38100" dist="38100" dir="2700000" algn="tl">
                    <a:srgbClr val="000000">
                      <a:alpha val="43137"/>
                    </a:srgbClr>
                  </a:outerShdw>
                </a:effectLst>
              </a:rPr>
              <a:t>decreto 328/88. </a:t>
            </a:r>
            <a:r>
              <a:rPr lang="es-AR" sz="5500" dirty="0">
                <a:effectLst>
                  <a:outerShdw blurRad="38100" dist="38100" dir="2700000" algn="tl">
                    <a:srgbClr val="000000">
                      <a:alpha val="43137"/>
                    </a:srgbClr>
                  </a:outerShdw>
                </a:effectLst>
              </a:rPr>
              <a:t>Toda medida que se efectuare transgrediendo lo prescripto carecerá de justa causa.</a:t>
            </a:r>
          </a:p>
          <a:p>
            <a:pPr algn="l"/>
            <a:endParaRPr lang="es-AR" sz="5500" dirty="0">
              <a:effectLst>
                <a:outerShdw blurRad="38100" dist="38100" dir="2700000" algn="tl">
                  <a:srgbClr val="000000">
                    <a:alpha val="43137"/>
                  </a:srgbClr>
                </a:outerShdw>
              </a:effectLst>
            </a:endParaRPr>
          </a:p>
          <a:p>
            <a:pPr algn="l"/>
            <a:r>
              <a:rPr lang="es-AR" sz="5500" b="1" dirty="0">
                <a:solidFill>
                  <a:srgbClr val="00FFCC"/>
                </a:solidFill>
                <a:effectLst>
                  <a:outerShdw blurRad="38100" dist="38100" dir="2700000" algn="tl">
                    <a:srgbClr val="000000">
                      <a:alpha val="43137"/>
                    </a:srgbClr>
                  </a:outerShdw>
                </a:effectLst>
              </a:rPr>
              <a:t>Art. 5 - </a:t>
            </a:r>
            <a:r>
              <a:rPr lang="es-AR" sz="5500" dirty="0">
                <a:solidFill>
                  <a:srgbClr val="00FF99"/>
                </a:solidFill>
                <a:effectLst>
                  <a:outerShdw blurRad="38100" dist="38100" dir="2700000" algn="tl">
                    <a:srgbClr val="000000">
                      <a:alpha val="43137"/>
                    </a:srgbClr>
                  </a:outerShdw>
                </a:effectLst>
              </a:rPr>
              <a:t>Si no hubiera acuerdo en la audiencia </a:t>
            </a:r>
            <a:r>
              <a:rPr lang="es-AR" sz="5500" dirty="0">
                <a:effectLst>
                  <a:outerShdw blurRad="38100" dist="38100" dir="2700000" algn="tl">
                    <a:srgbClr val="000000">
                      <a:alpha val="43137"/>
                    </a:srgbClr>
                  </a:outerShdw>
                </a:effectLst>
              </a:rPr>
              <a:t>prevista en el artículo 100 de la ley 24013, dentro del término de cinco días de celebrada la misma </a:t>
            </a:r>
            <a:r>
              <a:rPr lang="es-AR" sz="5500" dirty="0">
                <a:solidFill>
                  <a:srgbClr val="FFFF00"/>
                </a:solidFill>
                <a:effectLst>
                  <a:outerShdw blurRad="38100" dist="38100" dir="2700000" algn="tl">
                    <a:srgbClr val="000000">
                      <a:alpha val="43137"/>
                    </a:srgbClr>
                  </a:outerShdw>
                </a:effectLst>
              </a:rPr>
              <a:t>la autoridad administrativa del trabajo examinará la procedencia de la petición antes de abrir el período de negociación </a:t>
            </a:r>
            <a:r>
              <a:rPr lang="es-AR" sz="5500" dirty="0">
                <a:effectLst>
                  <a:outerShdw blurRad="38100" dist="38100" dir="2700000" algn="tl">
                    <a:srgbClr val="000000">
                      <a:alpha val="43137"/>
                    </a:srgbClr>
                  </a:outerShdw>
                </a:effectLst>
              </a:rPr>
              <a:t>contemplado en el artículo 101 de la citada norma.</a:t>
            </a:r>
          </a:p>
          <a:p>
            <a:pPr marL="609600" indent="-609600" algn="l" eaLnBrk="1" hangingPunct="1">
              <a:defRPr/>
            </a:pPr>
            <a:endParaRPr lang="en-US" sz="1600" dirty="0" smtClean="0"/>
          </a:p>
        </p:txBody>
      </p:sp>
    </p:spTree>
    <p:extLst>
      <p:ext uri="{BB962C8B-B14F-4D97-AF65-F5344CB8AC3E}">
        <p14:creationId xmlns="" xmlns:p14="http://schemas.microsoft.com/office/powerpoint/2010/main" val="349374950"/>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685800" y="381000"/>
            <a:ext cx="7772400" cy="685800"/>
          </a:xfrm>
        </p:spPr>
        <p:txBody>
          <a:bodyPr/>
          <a:lstStyle/>
          <a:p>
            <a:pPr eaLnBrk="1" hangingPunct="1">
              <a:defRPr/>
            </a:pPr>
            <a:r>
              <a:rPr lang="en-US" sz="2000" b="1" dirty="0" smtClean="0">
                <a:solidFill>
                  <a:srgbClr val="FFFF00"/>
                </a:solidFill>
                <a:effectLst>
                  <a:outerShdw blurRad="38100" dist="38100" dir="2700000" algn="tl">
                    <a:srgbClr val="000000">
                      <a:alpha val="43137"/>
                    </a:srgbClr>
                  </a:outerShdw>
                </a:effectLst>
              </a:rPr>
              <a:t>CRISIS DE </a:t>
            </a:r>
            <a:r>
              <a:rPr lang="en-US" sz="2000" b="1" dirty="0" err="1" smtClean="0">
                <a:solidFill>
                  <a:srgbClr val="FFFF00"/>
                </a:solidFill>
                <a:effectLst>
                  <a:outerShdw blurRad="38100" dist="38100" dir="2700000" algn="tl">
                    <a:srgbClr val="000000">
                      <a:alpha val="43137"/>
                    </a:srgbClr>
                  </a:outerShdw>
                </a:effectLst>
              </a:rPr>
              <a:t>EMPRESAS</a:t>
            </a:r>
            <a:r>
              <a:rPr lang="en-US" sz="2000" b="1" dirty="0" smtClean="0">
                <a:solidFill>
                  <a:srgbClr val="FFFF00"/>
                </a:solidFill>
                <a:effectLst>
                  <a:outerShdw blurRad="38100" dist="38100" dir="2700000" algn="tl">
                    <a:srgbClr val="000000">
                      <a:alpha val="43137"/>
                    </a:srgbClr>
                  </a:outerShdw>
                </a:effectLst>
              </a:rPr>
              <a:t> – </a:t>
            </a:r>
            <a:r>
              <a:rPr lang="en-US" sz="2000" b="1" dirty="0" err="1" smtClean="0">
                <a:solidFill>
                  <a:srgbClr val="FFFF00"/>
                </a:solidFill>
                <a:effectLst>
                  <a:outerShdw blurRad="38100" dist="38100" dir="2700000" algn="tl">
                    <a:srgbClr val="000000">
                      <a:alpha val="43137"/>
                    </a:srgbClr>
                  </a:outerShdw>
                </a:effectLst>
              </a:rPr>
              <a:t>PROCEDIMIENTO</a:t>
            </a:r>
            <a:r>
              <a:rPr lang="en-US" sz="2000" b="1" dirty="0" smtClean="0">
                <a:solidFill>
                  <a:srgbClr val="FFFF00"/>
                </a:solidFill>
                <a:effectLst>
                  <a:outerShdw blurRad="38100" dist="38100" dir="2700000" algn="tl">
                    <a:srgbClr val="000000">
                      <a:alpha val="43137"/>
                    </a:srgbClr>
                  </a:outerShdw>
                </a:effectLst>
              </a:rPr>
              <a:t> </a:t>
            </a:r>
            <a:r>
              <a:rPr lang="en-US" sz="2000" b="1" dirty="0" err="1" smtClean="0">
                <a:solidFill>
                  <a:srgbClr val="FFFF00"/>
                </a:solidFill>
                <a:effectLst>
                  <a:outerShdw blurRad="38100" dist="38100" dir="2700000" algn="tl">
                    <a:srgbClr val="000000">
                      <a:alpha val="43137"/>
                    </a:srgbClr>
                  </a:outerShdw>
                </a:effectLst>
              </a:rPr>
              <a:t>PREVENTIVO</a:t>
            </a:r>
            <a:endParaRPr lang="en-US" sz="2000" b="1" dirty="0" smtClean="0">
              <a:solidFill>
                <a:srgbClr val="FFFF00"/>
              </a:solidFill>
              <a:effectLst>
                <a:outerShdw blurRad="38100" dist="38100" dir="2700000" algn="tl">
                  <a:srgbClr val="000000">
                    <a:alpha val="43137"/>
                  </a:srgbClr>
                </a:outerShdw>
              </a:effectLst>
            </a:endParaRPr>
          </a:p>
        </p:txBody>
      </p:sp>
      <p:sp>
        <p:nvSpPr>
          <p:cNvPr id="67587" name="Rectangle 3"/>
          <p:cNvSpPr>
            <a:spLocks noGrp="1" noChangeArrowheads="1"/>
          </p:cNvSpPr>
          <p:nvPr>
            <p:ph type="subTitle" idx="1"/>
          </p:nvPr>
        </p:nvSpPr>
        <p:spPr>
          <a:xfrm>
            <a:off x="685800" y="1371600"/>
            <a:ext cx="7772400" cy="4876800"/>
          </a:xfrm>
        </p:spPr>
        <p:txBody>
          <a:bodyPr>
            <a:normAutofit fontScale="32500" lnSpcReduction="20000"/>
          </a:bodyPr>
          <a:lstStyle/>
          <a:p>
            <a:pPr algn="l">
              <a:lnSpc>
                <a:spcPct val="90000"/>
              </a:lnSpc>
            </a:pPr>
            <a:r>
              <a:rPr lang="es-AR" sz="5500" b="1" dirty="0">
                <a:solidFill>
                  <a:srgbClr val="00FF99"/>
                </a:solidFill>
                <a:effectLst>
                  <a:outerShdw blurRad="38100" dist="38100" dir="2700000" algn="tl">
                    <a:srgbClr val="000000">
                      <a:alpha val="43137"/>
                    </a:srgbClr>
                  </a:outerShdw>
                </a:effectLst>
              </a:rPr>
              <a:t>PROCEDIMIENTO PREVENTIVO DE CRISIS DE EMPRESAS </a:t>
            </a:r>
          </a:p>
          <a:p>
            <a:pPr algn="l">
              <a:lnSpc>
                <a:spcPct val="90000"/>
              </a:lnSpc>
            </a:pPr>
            <a:r>
              <a:rPr lang="es-AR" sz="5500" b="1" dirty="0">
                <a:solidFill>
                  <a:srgbClr val="FFCC00"/>
                </a:solidFill>
                <a:effectLst>
                  <a:outerShdw blurRad="38100" dist="38100" dir="2700000" algn="tl">
                    <a:srgbClr val="000000">
                      <a:alpha val="43137"/>
                    </a:srgbClr>
                  </a:outerShdw>
                </a:effectLst>
              </a:rPr>
              <a:t>DECRETO 265/2002</a:t>
            </a:r>
          </a:p>
          <a:p>
            <a:pPr algn="l">
              <a:lnSpc>
                <a:spcPct val="90000"/>
              </a:lnSpc>
            </a:pPr>
            <a:r>
              <a:rPr lang="es-AR" sz="5500" b="1" dirty="0">
                <a:solidFill>
                  <a:srgbClr val="FFFF00"/>
                </a:solidFill>
                <a:effectLst>
                  <a:outerShdw blurRad="38100" dist="38100" dir="2700000" algn="tl">
                    <a:srgbClr val="000000">
                      <a:alpha val="43137"/>
                    </a:srgbClr>
                  </a:outerShdw>
                </a:effectLst>
              </a:rPr>
              <a:t>APERTURA DEL </a:t>
            </a:r>
            <a:r>
              <a:rPr lang="es-AR" sz="5500" b="1" dirty="0" smtClean="0">
                <a:solidFill>
                  <a:srgbClr val="FFFF00"/>
                </a:solidFill>
                <a:effectLst>
                  <a:outerShdw blurRad="38100" dist="38100" dir="2700000" algn="tl">
                    <a:srgbClr val="000000">
                      <a:alpha val="43137"/>
                    </a:srgbClr>
                  </a:outerShdw>
                </a:effectLst>
              </a:rPr>
              <a:t>PROCEDIMIENTO</a:t>
            </a:r>
          </a:p>
          <a:p>
            <a:pPr algn="l">
              <a:lnSpc>
                <a:spcPct val="90000"/>
              </a:lnSpc>
            </a:pPr>
            <a:endParaRPr lang="es-AR" sz="5500" b="1" dirty="0">
              <a:solidFill>
                <a:srgbClr val="FFFF00"/>
              </a:solidFill>
              <a:effectLst>
                <a:outerShdw blurRad="38100" dist="38100" dir="2700000" algn="tl">
                  <a:srgbClr val="000000">
                    <a:alpha val="43137"/>
                  </a:srgbClr>
                </a:outerShdw>
              </a:effectLst>
            </a:endParaRPr>
          </a:p>
          <a:p>
            <a:pPr algn="l"/>
            <a:r>
              <a:rPr lang="es-AR" sz="5500" b="1" dirty="0" smtClean="0">
                <a:solidFill>
                  <a:srgbClr val="00FFCC"/>
                </a:solidFill>
                <a:effectLst>
                  <a:outerShdw blurRad="38100" dist="38100" dir="2700000" algn="tl">
                    <a:srgbClr val="000000">
                      <a:alpha val="43137"/>
                    </a:srgbClr>
                  </a:outerShdw>
                </a:effectLst>
              </a:rPr>
              <a:t>Art</a:t>
            </a:r>
            <a:r>
              <a:rPr lang="es-AR" sz="5500" b="1" dirty="0">
                <a:solidFill>
                  <a:srgbClr val="00FFCC"/>
                </a:solidFill>
                <a:effectLst>
                  <a:outerShdw blurRad="38100" dist="38100" dir="2700000" algn="tl">
                    <a:srgbClr val="000000">
                      <a:alpha val="43137"/>
                    </a:srgbClr>
                  </a:outerShdw>
                </a:effectLst>
              </a:rPr>
              <a:t>. 6 - </a:t>
            </a:r>
            <a:r>
              <a:rPr lang="es-AR" sz="5500" dirty="0">
                <a:effectLst>
                  <a:outerShdw blurRad="38100" dist="38100" dir="2700000" algn="tl">
                    <a:srgbClr val="000000">
                      <a:alpha val="43137"/>
                    </a:srgbClr>
                  </a:outerShdw>
                </a:effectLst>
              </a:rPr>
              <a:t>En los casos de </a:t>
            </a:r>
            <a:r>
              <a:rPr lang="es-AR" sz="5500" dirty="0">
                <a:solidFill>
                  <a:srgbClr val="FFFF00"/>
                </a:solidFill>
                <a:effectLst>
                  <a:outerShdw blurRad="38100" dist="38100" dir="2700000" algn="tl">
                    <a:srgbClr val="000000">
                      <a:alpha val="43137"/>
                    </a:srgbClr>
                  </a:outerShdw>
                </a:effectLst>
              </a:rPr>
              <a:t>suspensiones o despidos colectivos en los que se </a:t>
            </a:r>
            <a:r>
              <a:rPr lang="es-AR" sz="5500" b="1" dirty="0">
                <a:solidFill>
                  <a:srgbClr val="00FF00"/>
                </a:solidFill>
                <a:effectLst>
                  <a:outerShdw blurRad="38100" dist="38100" dir="2700000" algn="tl">
                    <a:srgbClr val="000000">
                      <a:alpha val="43137"/>
                    </a:srgbClr>
                  </a:outerShdw>
                </a:effectLst>
              </a:rPr>
              <a:t>hubiere omitido el cumplimiento </a:t>
            </a:r>
            <a:r>
              <a:rPr lang="es-AR" sz="5500" dirty="0">
                <a:solidFill>
                  <a:srgbClr val="FFFF00"/>
                </a:solidFill>
                <a:effectLst>
                  <a:outerShdw blurRad="38100" dist="38100" dir="2700000" algn="tl">
                    <a:srgbClr val="000000">
                      <a:alpha val="43137"/>
                    </a:srgbClr>
                  </a:outerShdw>
                </a:effectLst>
              </a:rPr>
              <a:t>del procedimiento establecido en el artículo 98 y siguientes de la ley 24013 o en su caso del decreto 328/88</a:t>
            </a:r>
            <a:r>
              <a:rPr lang="es-AR" sz="5500" dirty="0">
                <a:effectLst>
                  <a:outerShdw blurRad="38100" dist="38100" dir="2700000" algn="tl">
                    <a:srgbClr val="000000">
                      <a:alpha val="43137"/>
                    </a:srgbClr>
                  </a:outerShdw>
                </a:effectLst>
              </a:rPr>
              <a:t>, la autoridad administrativa del trabajo intimará, previa audiencia de partes, el </a:t>
            </a:r>
            <a:r>
              <a:rPr lang="es-AR" sz="5500" b="1" u="sng" dirty="0">
                <a:solidFill>
                  <a:srgbClr val="FF9900"/>
                </a:solidFill>
                <a:effectLst>
                  <a:outerShdw blurRad="38100" dist="38100" dir="2700000" algn="tl">
                    <a:srgbClr val="000000">
                      <a:alpha val="43137"/>
                    </a:srgbClr>
                  </a:outerShdw>
                </a:effectLst>
              </a:rPr>
              <a:t>cese inmediato de dichas medidas, </a:t>
            </a:r>
            <a:r>
              <a:rPr lang="es-AR" sz="5500" dirty="0">
                <a:effectLst>
                  <a:outerShdw blurRad="38100" dist="38100" dir="2700000" algn="tl">
                    <a:srgbClr val="000000">
                      <a:alpha val="43137"/>
                    </a:srgbClr>
                  </a:outerShdw>
                </a:effectLst>
              </a:rPr>
              <a:t>conforme las facultades previstas en el artículo 8º de la ley 14786 y sus modificatorias.</a:t>
            </a:r>
          </a:p>
          <a:p>
            <a:pPr algn="l"/>
            <a:endParaRPr lang="es-AR" sz="5500" dirty="0">
              <a:effectLst>
                <a:outerShdw blurRad="38100" dist="38100" dir="2700000" algn="tl">
                  <a:srgbClr val="000000">
                    <a:alpha val="43137"/>
                  </a:srgbClr>
                </a:outerShdw>
              </a:effectLst>
            </a:endParaRPr>
          </a:p>
          <a:p>
            <a:pPr algn="l"/>
            <a:r>
              <a:rPr lang="es-AR" sz="5500" b="1" dirty="0">
                <a:solidFill>
                  <a:srgbClr val="00FFCC"/>
                </a:solidFill>
                <a:effectLst>
                  <a:outerShdw blurRad="38100" dist="38100" dir="2700000" algn="tl">
                    <a:srgbClr val="000000">
                      <a:alpha val="43137"/>
                    </a:srgbClr>
                  </a:outerShdw>
                </a:effectLst>
              </a:rPr>
              <a:t>Art. 7 - </a:t>
            </a:r>
            <a:r>
              <a:rPr lang="es-AR" sz="5500" dirty="0">
                <a:effectLst>
                  <a:outerShdw blurRad="38100" dist="38100" dir="2700000" algn="tl">
                    <a:srgbClr val="000000">
                      <a:alpha val="43137"/>
                    </a:srgbClr>
                  </a:outerShdw>
                </a:effectLst>
              </a:rPr>
              <a:t>En caso de incumplimiento a lo dispuesto en el artículo 104 de la ley 24013, </a:t>
            </a:r>
            <a:r>
              <a:rPr lang="es-AR" sz="5500" dirty="0">
                <a:solidFill>
                  <a:srgbClr val="FFFF01"/>
                </a:solidFill>
                <a:effectLst>
                  <a:outerShdw blurRad="38100" dist="38100" dir="2700000" algn="tl">
                    <a:srgbClr val="000000">
                      <a:alpha val="43137"/>
                    </a:srgbClr>
                  </a:outerShdw>
                </a:effectLst>
              </a:rPr>
              <a:t>la autoridad administrativa del trabajo intimará</a:t>
            </a:r>
            <a:r>
              <a:rPr lang="es-AR" sz="5500" dirty="0">
                <a:effectLst>
                  <a:outerShdw blurRad="38100" dist="38100" dir="2700000" algn="tl">
                    <a:srgbClr val="000000">
                      <a:alpha val="43137"/>
                    </a:srgbClr>
                  </a:outerShdw>
                </a:effectLst>
              </a:rPr>
              <a:t>, previa audiencia de partes, </a:t>
            </a:r>
            <a:r>
              <a:rPr lang="es-AR" sz="5500" b="1" u="sng" dirty="0">
                <a:solidFill>
                  <a:srgbClr val="FF9900"/>
                </a:solidFill>
                <a:effectLst>
                  <a:outerShdw blurRad="38100" dist="38100" dir="2700000" algn="tl">
                    <a:srgbClr val="000000">
                      <a:alpha val="43137"/>
                    </a:srgbClr>
                  </a:outerShdw>
                </a:effectLst>
              </a:rPr>
              <a:t>el cese inmediato de los despidos y/o suspensiones</a:t>
            </a:r>
            <a:r>
              <a:rPr lang="es-AR" sz="5500" dirty="0">
                <a:effectLst>
                  <a:outerShdw blurRad="38100" dist="38100" dir="2700000" algn="tl">
                    <a:srgbClr val="000000">
                      <a:alpha val="43137"/>
                    </a:srgbClr>
                  </a:outerShdw>
                </a:effectLst>
              </a:rPr>
              <a:t>, a fin de velar por el mantenimiento de la relación de trabajo y el pago de los salarios caídos, conforme lo establecido por el mencionado ordenamiento.</a:t>
            </a:r>
          </a:p>
          <a:p>
            <a:pPr marL="609600" indent="-609600" algn="l" eaLnBrk="1" hangingPunct="1">
              <a:defRPr/>
            </a:pPr>
            <a:endParaRPr lang="en-US" sz="1600" dirty="0" smtClean="0"/>
          </a:p>
        </p:txBody>
      </p:sp>
    </p:spTree>
    <p:extLst>
      <p:ext uri="{BB962C8B-B14F-4D97-AF65-F5344CB8AC3E}">
        <p14:creationId xmlns="" xmlns:p14="http://schemas.microsoft.com/office/powerpoint/2010/main" val="3569865509"/>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685800" y="381000"/>
            <a:ext cx="7772400" cy="685800"/>
          </a:xfrm>
        </p:spPr>
        <p:txBody>
          <a:bodyPr/>
          <a:lstStyle/>
          <a:p>
            <a:pPr eaLnBrk="1" hangingPunct="1">
              <a:defRPr/>
            </a:pPr>
            <a:r>
              <a:rPr lang="en-US" sz="2000" b="1" dirty="0" smtClean="0">
                <a:solidFill>
                  <a:srgbClr val="FFFF00"/>
                </a:solidFill>
                <a:effectLst>
                  <a:outerShdw blurRad="38100" dist="38100" dir="2700000" algn="tl">
                    <a:srgbClr val="000000">
                      <a:alpha val="43137"/>
                    </a:srgbClr>
                  </a:outerShdw>
                </a:effectLst>
              </a:rPr>
              <a:t>CRISIS DE </a:t>
            </a:r>
            <a:r>
              <a:rPr lang="en-US" sz="2000" b="1" dirty="0" err="1" smtClean="0">
                <a:solidFill>
                  <a:srgbClr val="FFFF00"/>
                </a:solidFill>
                <a:effectLst>
                  <a:outerShdw blurRad="38100" dist="38100" dir="2700000" algn="tl">
                    <a:srgbClr val="000000">
                      <a:alpha val="43137"/>
                    </a:srgbClr>
                  </a:outerShdw>
                </a:effectLst>
              </a:rPr>
              <a:t>EMPRESAS</a:t>
            </a:r>
            <a:r>
              <a:rPr lang="en-US" sz="2000" b="1" dirty="0" smtClean="0">
                <a:solidFill>
                  <a:srgbClr val="FFFF00"/>
                </a:solidFill>
                <a:effectLst>
                  <a:outerShdw blurRad="38100" dist="38100" dir="2700000" algn="tl">
                    <a:srgbClr val="000000">
                      <a:alpha val="43137"/>
                    </a:srgbClr>
                  </a:outerShdw>
                </a:effectLst>
              </a:rPr>
              <a:t> – </a:t>
            </a:r>
            <a:r>
              <a:rPr lang="en-US" sz="2000" b="1" dirty="0" err="1" smtClean="0">
                <a:solidFill>
                  <a:srgbClr val="FFFF00"/>
                </a:solidFill>
                <a:effectLst>
                  <a:outerShdw blurRad="38100" dist="38100" dir="2700000" algn="tl">
                    <a:srgbClr val="000000">
                      <a:alpha val="43137"/>
                    </a:srgbClr>
                  </a:outerShdw>
                </a:effectLst>
              </a:rPr>
              <a:t>PROCEDIMIENTO</a:t>
            </a:r>
            <a:r>
              <a:rPr lang="en-US" sz="2000" b="1" dirty="0" smtClean="0">
                <a:solidFill>
                  <a:srgbClr val="FFFF00"/>
                </a:solidFill>
                <a:effectLst>
                  <a:outerShdw blurRad="38100" dist="38100" dir="2700000" algn="tl">
                    <a:srgbClr val="000000">
                      <a:alpha val="43137"/>
                    </a:srgbClr>
                  </a:outerShdw>
                </a:effectLst>
              </a:rPr>
              <a:t> </a:t>
            </a:r>
            <a:r>
              <a:rPr lang="en-US" sz="2000" b="1" dirty="0" err="1" smtClean="0">
                <a:solidFill>
                  <a:srgbClr val="FFFF00"/>
                </a:solidFill>
                <a:effectLst>
                  <a:outerShdw blurRad="38100" dist="38100" dir="2700000" algn="tl">
                    <a:srgbClr val="000000">
                      <a:alpha val="43137"/>
                    </a:srgbClr>
                  </a:outerShdw>
                </a:effectLst>
              </a:rPr>
              <a:t>PREVENTIVO</a:t>
            </a:r>
            <a:endParaRPr lang="en-US" sz="2000" b="1" dirty="0" smtClean="0">
              <a:solidFill>
                <a:srgbClr val="FFFF00"/>
              </a:solidFill>
              <a:effectLst>
                <a:outerShdw blurRad="38100" dist="38100" dir="2700000" algn="tl">
                  <a:srgbClr val="000000">
                    <a:alpha val="43137"/>
                  </a:srgbClr>
                </a:outerShdw>
              </a:effectLst>
            </a:endParaRPr>
          </a:p>
        </p:txBody>
      </p:sp>
      <p:sp>
        <p:nvSpPr>
          <p:cNvPr id="67587" name="Rectangle 3"/>
          <p:cNvSpPr>
            <a:spLocks noGrp="1" noChangeArrowheads="1"/>
          </p:cNvSpPr>
          <p:nvPr>
            <p:ph type="subTitle" idx="1"/>
          </p:nvPr>
        </p:nvSpPr>
        <p:spPr>
          <a:xfrm>
            <a:off x="685800" y="1371600"/>
            <a:ext cx="7772400" cy="4876800"/>
          </a:xfrm>
        </p:spPr>
        <p:txBody>
          <a:bodyPr>
            <a:normAutofit/>
          </a:bodyPr>
          <a:lstStyle/>
          <a:p>
            <a:pPr algn="l">
              <a:lnSpc>
                <a:spcPct val="90000"/>
              </a:lnSpc>
            </a:pPr>
            <a:r>
              <a:rPr lang="es-AR" sz="1800" b="1" dirty="0">
                <a:solidFill>
                  <a:srgbClr val="00FF99"/>
                </a:solidFill>
                <a:effectLst>
                  <a:outerShdw blurRad="38100" dist="38100" dir="2700000" algn="tl">
                    <a:srgbClr val="000000">
                      <a:alpha val="43137"/>
                    </a:srgbClr>
                  </a:outerShdw>
                </a:effectLst>
              </a:rPr>
              <a:t>PROCEDIMIENTO PREVENTIVO DE CRISIS DE EMPRESAS </a:t>
            </a:r>
          </a:p>
          <a:p>
            <a:pPr algn="l">
              <a:lnSpc>
                <a:spcPct val="90000"/>
              </a:lnSpc>
            </a:pPr>
            <a:r>
              <a:rPr lang="es-AR" sz="1800" b="1" dirty="0">
                <a:solidFill>
                  <a:srgbClr val="FFCC00"/>
                </a:solidFill>
                <a:effectLst>
                  <a:outerShdw blurRad="38100" dist="38100" dir="2700000" algn="tl">
                    <a:srgbClr val="000000">
                      <a:alpha val="43137"/>
                    </a:srgbClr>
                  </a:outerShdw>
                </a:effectLst>
              </a:rPr>
              <a:t>DECRETO 265/2002</a:t>
            </a:r>
          </a:p>
          <a:p>
            <a:pPr algn="l">
              <a:lnSpc>
                <a:spcPct val="90000"/>
              </a:lnSpc>
            </a:pPr>
            <a:r>
              <a:rPr lang="es-AR" sz="1800" b="1" dirty="0">
                <a:solidFill>
                  <a:srgbClr val="FFFF00"/>
                </a:solidFill>
                <a:effectLst>
                  <a:outerShdw blurRad="38100" dist="38100" dir="2700000" algn="tl">
                    <a:srgbClr val="000000">
                      <a:alpha val="43137"/>
                    </a:srgbClr>
                  </a:outerShdw>
                </a:effectLst>
              </a:rPr>
              <a:t>APERTURA DEL PROCEDIMIENTO</a:t>
            </a:r>
          </a:p>
          <a:p>
            <a:pPr algn="l">
              <a:lnSpc>
                <a:spcPct val="90000"/>
              </a:lnSpc>
            </a:pPr>
            <a:endParaRPr lang="es-AR" sz="1800" b="1" dirty="0">
              <a:solidFill>
                <a:srgbClr val="FF0000"/>
              </a:solidFill>
              <a:effectLst>
                <a:outerShdw blurRad="38100" dist="38100" dir="2700000" algn="tl">
                  <a:srgbClr val="000000">
                    <a:alpha val="43137"/>
                  </a:srgbClr>
                </a:outerShdw>
              </a:effectLst>
            </a:endParaRPr>
          </a:p>
          <a:p>
            <a:pPr algn="l"/>
            <a:r>
              <a:rPr lang="es-AR" sz="1800" b="1" dirty="0">
                <a:solidFill>
                  <a:srgbClr val="00FFCC"/>
                </a:solidFill>
                <a:effectLst>
                  <a:outerShdw blurRad="38100" dist="38100" dir="2700000" algn="tl">
                    <a:srgbClr val="000000">
                      <a:alpha val="43137"/>
                    </a:srgbClr>
                  </a:outerShdw>
                </a:effectLst>
              </a:rPr>
              <a:t>Art. 9 - </a:t>
            </a:r>
            <a:r>
              <a:rPr lang="es-AR" sz="1800" dirty="0">
                <a:effectLst>
                  <a:outerShdw blurRad="38100" dist="38100" dir="2700000" algn="tl">
                    <a:srgbClr val="000000">
                      <a:alpha val="43137"/>
                    </a:srgbClr>
                  </a:outerShdw>
                </a:effectLst>
              </a:rPr>
              <a:t>Para el supuesto que el MINISTERIO DE TRABAJO, EMPLEO Y FORMACIÓN DE RECURSOS HUMANOS hubiera celebrado </a:t>
            </a:r>
            <a:r>
              <a:rPr lang="es-AR" sz="1800" b="1" dirty="0">
                <a:solidFill>
                  <a:srgbClr val="FFFF00"/>
                </a:solidFill>
                <a:effectLst>
                  <a:outerShdw blurRad="38100" dist="38100" dir="2700000" algn="tl">
                    <a:srgbClr val="000000">
                      <a:alpha val="43137"/>
                    </a:srgbClr>
                  </a:outerShdw>
                </a:effectLst>
              </a:rPr>
              <a:t>acuerdos con los Estados Provinciales delegando las facultades </a:t>
            </a:r>
            <a:r>
              <a:rPr lang="es-AR" sz="1800" dirty="0">
                <a:effectLst>
                  <a:outerShdw blurRad="38100" dist="38100" dir="2700000" algn="tl">
                    <a:srgbClr val="000000">
                      <a:alpha val="43137"/>
                    </a:srgbClr>
                  </a:outerShdw>
                </a:effectLst>
              </a:rPr>
              <a:t>del artículo 99 de la ley 24013, los procedimientos preventivos de crisis correspondientes en dichas Provincias serán sustanciados ante las administraciones provinciales del trabajo.</a:t>
            </a:r>
          </a:p>
          <a:p>
            <a:pPr marL="609600" indent="-609600" algn="l" eaLnBrk="1" hangingPunct="1">
              <a:defRPr/>
            </a:pPr>
            <a:endParaRPr lang="en-US" sz="1600" dirty="0" smtClean="0"/>
          </a:p>
        </p:txBody>
      </p:sp>
    </p:spTree>
    <p:extLst>
      <p:ext uri="{BB962C8B-B14F-4D97-AF65-F5344CB8AC3E}">
        <p14:creationId xmlns="" xmlns:p14="http://schemas.microsoft.com/office/powerpoint/2010/main" val="86181331"/>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685800" y="381000"/>
            <a:ext cx="7772400" cy="685800"/>
          </a:xfrm>
        </p:spPr>
        <p:txBody>
          <a:bodyPr/>
          <a:lstStyle/>
          <a:p>
            <a:pPr eaLnBrk="1" hangingPunct="1">
              <a:defRPr/>
            </a:pPr>
            <a:r>
              <a:rPr lang="en-US" sz="2000" b="1" dirty="0" smtClean="0">
                <a:solidFill>
                  <a:srgbClr val="FFFF00"/>
                </a:solidFill>
                <a:effectLst>
                  <a:outerShdw blurRad="38100" dist="38100" dir="2700000" algn="tl">
                    <a:srgbClr val="000000">
                      <a:alpha val="43137"/>
                    </a:srgbClr>
                  </a:outerShdw>
                </a:effectLst>
              </a:rPr>
              <a:t>CRISIS DE </a:t>
            </a:r>
            <a:r>
              <a:rPr lang="en-US" sz="2000" b="1" dirty="0" err="1" smtClean="0">
                <a:solidFill>
                  <a:srgbClr val="FFFF00"/>
                </a:solidFill>
                <a:effectLst>
                  <a:outerShdw blurRad="38100" dist="38100" dir="2700000" algn="tl">
                    <a:srgbClr val="000000">
                      <a:alpha val="43137"/>
                    </a:srgbClr>
                  </a:outerShdw>
                </a:effectLst>
              </a:rPr>
              <a:t>EMPRESAS</a:t>
            </a:r>
            <a:r>
              <a:rPr lang="en-US" sz="2000" b="1" dirty="0" smtClean="0">
                <a:solidFill>
                  <a:srgbClr val="FFFF00"/>
                </a:solidFill>
                <a:effectLst>
                  <a:outerShdw blurRad="38100" dist="38100" dir="2700000" algn="tl">
                    <a:srgbClr val="000000">
                      <a:alpha val="43137"/>
                    </a:srgbClr>
                  </a:outerShdw>
                </a:effectLst>
              </a:rPr>
              <a:t> – </a:t>
            </a:r>
            <a:r>
              <a:rPr lang="en-US" sz="2000" b="1" dirty="0" err="1" smtClean="0">
                <a:solidFill>
                  <a:srgbClr val="FFFF00"/>
                </a:solidFill>
                <a:effectLst>
                  <a:outerShdw blurRad="38100" dist="38100" dir="2700000" algn="tl">
                    <a:srgbClr val="000000">
                      <a:alpha val="43137"/>
                    </a:srgbClr>
                  </a:outerShdw>
                </a:effectLst>
              </a:rPr>
              <a:t>PROCEDIMIENTO</a:t>
            </a:r>
            <a:r>
              <a:rPr lang="en-US" sz="2000" b="1" dirty="0" smtClean="0">
                <a:solidFill>
                  <a:srgbClr val="FFFF00"/>
                </a:solidFill>
                <a:effectLst>
                  <a:outerShdw blurRad="38100" dist="38100" dir="2700000" algn="tl">
                    <a:srgbClr val="000000">
                      <a:alpha val="43137"/>
                    </a:srgbClr>
                  </a:outerShdw>
                </a:effectLst>
              </a:rPr>
              <a:t> </a:t>
            </a:r>
            <a:r>
              <a:rPr lang="en-US" sz="2000" b="1" dirty="0" err="1" smtClean="0">
                <a:solidFill>
                  <a:srgbClr val="FFFF00"/>
                </a:solidFill>
                <a:effectLst>
                  <a:outerShdw blurRad="38100" dist="38100" dir="2700000" algn="tl">
                    <a:srgbClr val="000000">
                      <a:alpha val="43137"/>
                    </a:srgbClr>
                  </a:outerShdw>
                </a:effectLst>
              </a:rPr>
              <a:t>PREVENTIVO</a:t>
            </a:r>
            <a:endParaRPr lang="en-US" sz="2000" b="1" dirty="0" smtClean="0">
              <a:solidFill>
                <a:srgbClr val="FFFF00"/>
              </a:solidFill>
              <a:effectLst>
                <a:outerShdw blurRad="38100" dist="38100" dir="2700000" algn="tl">
                  <a:srgbClr val="000000">
                    <a:alpha val="43137"/>
                  </a:srgbClr>
                </a:outerShdw>
              </a:effectLst>
            </a:endParaRPr>
          </a:p>
        </p:txBody>
      </p:sp>
      <p:sp>
        <p:nvSpPr>
          <p:cNvPr id="67587" name="Rectangle 3"/>
          <p:cNvSpPr>
            <a:spLocks noGrp="1" noChangeArrowheads="1"/>
          </p:cNvSpPr>
          <p:nvPr>
            <p:ph type="subTitle" idx="1"/>
          </p:nvPr>
        </p:nvSpPr>
        <p:spPr>
          <a:xfrm>
            <a:off x="685800" y="1371600"/>
            <a:ext cx="7772400" cy="4876800"/>
          </a:xfrm>
        </p:spPr>
        <p:txBody>
          <a:bodyPr>
            <a:normAutofit fontScale="25000" lnSpcReduction="20000"/>
          </a:bodyPr>
          <a:lstStyle/>
          <a:p>
            <a:pPr algn="l">
              <a:lnSpc>
                <a:spcPct val="90000"/>
              </a:lnSpc>
            </a:pPr>
            <a:r>
              <a:rPr lang="es-AR" sz="7200" b="1" dirty="0">
                <a:solidFill>
                  <a:srgbClr val="00FF99"/>
                </a:solidFill>
                <a:effectLst>
                  <a:outerShdw blurRad="38100" dist="38100" dir="2700000" algn="tl">
                    <a:srgbClr val="000000">
                      <a:alpha val="43137"/>
                    </a:srgbClr>
                  </a:outerShdw>
                </a:effectLst>
              </a:rPr>
              <a:t>PROCEDIMIENTO PREVENTIVO DE CRISIS DE EMPRESAS </a:t>
            </a:r>
          </a:p>
          <a:p>
            <a:pPr algn="l">
              <a:lnSpc>
                <a:spcPct val="90000"/>
              </a:lnSpc>
            </a:pPr>
            <a:r>
              <a:rPr lang="es-AR" sz="7200" b="1" dirty="0">
                <a:solidFill>
                  <a:srgbClr val="FFCC00"/>
                </a:solidFill>
                <a:effectLst>
                  <a:outerShdw blurRad="38100" dist="38100" dir="2700000" algn="tl">
                    <a:srgbClr val="000000">
                      <a:alpha val="43137"/>
                    </a:srgbClr>
                  </a:outerShdw>
                </a:effectLst>
              </a:rPr>
              <a:t>DECRETO 265/2002</a:t>
            </a:r>
          </a:p>
          <a:p>
            <a:pPr algn="l">
              <a:lnSpc>
                <a:spcPct val="90000"/>
              </a:lnSpc>
            </a:pPr>
            <a:r>
              <a:rPr lang="es-AR" sz="7200" b="1" dirty="0">
                <a:solidFill>
                  <a:srgbClr val="FFFF00"/>
                </a:solidFill>
                <a:effectLst>
                  <a:outerShdw blurRad="38100" dist="38100" dir="2700000" algn="tl">
                    <a:srgbClr val="000000">
                      <a:alpha val="43137"/>
                    </a:srgbClr>
                  </a:outerShdw>
                </a:effectLst>
              </a:rPr>
              <a:t>APERTURA DEL PROCEDIMIENTO</a:t>
            </a:r>
          </a:p>
          <a:p>
            <a:pPr algn="l"/>
            <a:endParaRPr lang="es-AR" sz="7200" dirty="0">
              <a:effectLst>
                <a:outerShdw blurRad="38100" dist="38100" dir="2700000" algn="tl">
                  <a:srgbClr val="000000">
                    <a:alpha val="43137"/>
                  </a:srgbClr>
                </a:outerShdw>
              </a:effectLst>
            </a:endParaRPr>
          </a:p>
          <a:p>
            <a:pPr algn="l"/>
            <a:r>
              <a:rPr lang="es-AR" sz="7200" b="1" dirty="0">
                <a:solidFill>
                  <a:srgbClr val="00FFCC"/>
                </a:solidFill>
                <a:effectLst>
                  <a:outerShdw blurRad="38100" dist="38100" dir="2700000" algn="tl">
                    <a:srgbClr val="000000">
                      <a:alpha val="43137"/>
                    </a:srgbClr>
                  </a:outerShdw>
                </a:effectLst>
              </a:rPr>
              <a:t>Art. 10 - </a:t>
            </a:r>
            <a:r>
              <a:rPr lang="es-AR" sz="7200" dirty="0">
                <a:effectLst>
                  <a:outerShdw blurRad="38100" dist="38100" dir="2700000" algn="tl">
                    <a:srgbClr val="000000">
                      <a:alpha val="43137"/>
                    </a:srgbClr>
                  </a:outerShdw>
                </a:effectLst>
              </a:rPr>
              <a:t>Sin perjuicio de lo dispuesto en el artículo anterior, </a:t>
            </a:r>
            <a:r>
              <a:rPr lang="es-AR" sz="7200" b="1" dirty="0">
                <a:solidFill>
                  <a:srgbClr val="FFFF00"/>
                </a:solidFill>
                <a:effectLst>
                  <a:outerShdw blurRad="38100" dist="38100" dir="2700000" algn="tl">
                    <a:srgbClr val="000000">
                      <a:alpha val="43137"/>
                    </a:srgbClr>
                  </a:outerShdw>
                </a:effectLst>
              </a:rPr>
              <a:t>en aquellos casos en los cuales las empresas ocupen trabajadores ubicados en distintas jurisdicciones o cuando se afecte significativamente la situación económica general o de determinados sectores de la actividad o bien se produzca un deterioro grave en las condiciones de vida de los consumidores y usuarios </a:t>
            </a:r>
            <a:r>
              <a:rPr lang="es-AR" sz="7200" dirty="0">
                <a:effectLst>
                  <a:outerShdw blurRad="38100" dist="38100" dir="2700000" algn="tl">
                    <a:srgbClr val="000000">
                      <a:alpha val="43137"/>
                    </a:srgbClr>
                  </a:outerShdw>
                </a:effectLst>
              </a:rPr>
              <a:t>de bienes y servicios o se encuentre en juego el interés nacional, la iniciación y trámite del procedimiento quedará a cargo del MINISTERIO DE TRABAJO, EMPLEO Y FORMACIÓN DE RECURSOS HUMANOS.</a:t>
            </a:r>
          </a:p>
          <a:p>
            <a:pPr algn="l"/>
            <a:endParaRPr lang="es-AR" sz="7200" dirty="0">
              <a:effectLst>
                <a:outerShdw blurRad="38100" dist="38100" dir="2700000" algn="tl">
                  <a:srgbClr val="000000">
                    <a:alpha val="43137"/>
                  </a:srgbClr>
                </a:outerShdw>
              </a:effectLst>
            </a:endParaRPr>
          </a:p>
          <a:p>
            <a:pPr algn="l"/>
            <a:r>
              <a:rPr lang="es-AR" sz="7200" b="1" dirty="0">
                <a:solidFill>
                  <a:srgbClr val="00FFCC"/>
                </a:solidFill>
                <a:effectLst>
                  <a:outerShdw blurRad="38100" dist="38100" dir="2700000" algn="tl">
                    <a:srgbClr val="000000">
                      <a:alpha val="43137"/>
                    </a:srgbClr>
                  </a:outerShdw>
                </a:effectLst>
              </a:rPr>
              <a:t>Art. 11 </a:t>
            </a:r>
            <a:r>
              <a:rPr lang="es-AR" sz="7200" dirty="0">
                <a:solidFill>
                  <a:srgbClr val="00FFCC"/>
                </a:solidFill>
                <a:effectLst>
                  <a:outerShdw blurRad="38100" dist="38100" dir="2700000" algn="tl">
                    <a:srgbClr val="000000">
                      <a:alpha val="43137"/>
                    </a:srgbClr>
                  </a:outerShdw>
                </a:effectLst>
              </a:rPr>
              <a:t>- </a:t>
            </a:r>
            <a:r>
              <a:rPr lang="es-AR" sz="7200" dirty="0">
                <a:effectLst>
                  <a:outerShdw blurRad="38100" dist="38100" dir="2700000" algn="tl">
                    <a:srgbClr val="000000">
                      <a:alpha val="43137"/>
                    </a:srgbClr>
                  </a:outerShdw>
                </a:effectLst>
              </a:rPr>
              <a:t>La existencia de un procedimiento de crisis de empresas en trámite o concluido no impedirá el uso de las facultades conferidas a la autoridad administrativa del trabajo por la ley 14786 y sus modificatorias.</a:t>
            </a:r>
          </a:p>
          <a:p>
            <a:pPr marL="609600" indent="-609600" algn="l" eaLnBrk="1" hangingPunct="1">
              <a:defRPr/>
            </a:pPr>
            <a:endParaRPr lang="en-US" sz="1600" dirty="0" smtClean="0"/>
          </a:p>
        </p:txBody>
      </p:sp>
    </p:spTree>
    <p:extLst>
      <p:ext uri="{BB962C8B-B14F-4D97-AF65-F5344CB8AC3E}">
        <p14:creationId xmlns="" xmlns:p14="http://schemas.microsoft.com/office/powerpoint/2010/main" val="36112397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Situación antes de la cuarentena</a:t>
            </a:r>
            <a:endParaRPr lang="en-US" sz="3200" b="1" dirty="0"/>
          </a:p>
        </p:txBody>
      </p:sp>
      <p:sp>
        <p:nvSpPr>
          <p:cNvPr id="118787" name="Rectangle 3"/>
          <p:cNvSpPr>
            <a:spLocks noGrp="1" noChangeArrowheads="1"/>
          </p:cNvSpPr>
          <p:nvPr>
            <p:ph type="subTitle" idx="1"/>
          </p:nvPr>
        </p:nvSpPr>
        <p:spPr>
          <a:xfrm>
            <a:off x="304800" y="1143000"/>
            <a:ext cx="8472972" cy="5500710"/>
          </a:xfrm>
        </p:spPr>
        <p:txBody>
          <a:bodyPr>
            <a:noAutofit/>
          </a:bodyPr>
          <a:lstStyle/>
          <a:p>
            <a:pPr algn="l"/>
            <a:r>
              <a:rPr lang="es-US" sz="1800" b="1" dirty="0" smtClean="0">
                <a:solidFill>
                  <a:srgbClr val="FFCC00"/>
                </a:solidFill>
                <a:effectLst>
                  <a:outerShdw blurRad="38100" dist="38100" dir="2700000" algn="tl">
                    <a:srgbClr val="000000">
                      <a:alpha val="43137"/>
                    </a:srgbClr>
                  </a:outerShdw>
                </a:effectLst>
              </a:rPr>
              <a:t>LICENCIA LABORAL PARA GRUPOS DE RIESGO</a:t>
            </a:r>
            <a:endParaRPr lang="es-ES" sz="1800" b="1" dirty="0" smtClean="0">
              <a:solidFill>
                <a:srgbClr val="FFCC00"/>
              </a:solidFill>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RESOLUCIÓN (MTESS) 207/2020 </a:t>
            </a:r>
          </a:p>
          <a:p>
            <a:pPr algn="l"/>
            <a:endParaRPr lang="es-US" sz="1800" b="1" dirty="0" smtClean="0">
              <a:solidFill>
                <a:srgbClr val="00FFFF"/>
              </a:solidFill>
              <a:effectLst>
                <a:outerShdw blurRad="38100" dist="38100" dir="2700000" algn="tl">
                  <a:srgbClr val="000000">
                    <a:alpha val="43137"/>
                  </a:srgbClr>
                </a:outerShdw>
              </a:effectLst>
            </a:endParaRPr>
          </a:p>
          <a:p>
            <a:pPr algn="l"/>
            <a:endParaRPr lang="es-ES" sz="1800" b="1" dirty="0" smtClean="0">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Art. 4 -</a:t>
            </a:r>
            <a:r>
              <a:rPr lang="es-ES" sz="1800" dirty="0" smtClean="0">
                <a:effectLst>
                  <a:outerShdw blurRad="38100" dist="38100" dir="2700000" algn="tl">
                    <a:srgbClr val="000000">
                      <a:alpha val="43137"/>
                    </a:srgbClr>
                  </a:outerShdw>
                </a:effectLst>
              </a:rPr>
              <a:t> </a:t>
            </a:r>
            <a:r>
              <a:rPr lang="es-ES" sz="1800" dirty="0" err="1" smtClean="0">
                <a:effectLst>
                  <a:outerShdw blurRad="38100" dist="38100" dir="2700000" algn="tl">
                    <a:srgbClr val="000000">
                      <a:alpha val="43137"/>
                    </a:srgbClr>
                  </a:outerShdw>
                </a:effectLst>
              </a:rPr>
              <a:t>Recomiéndase</a:t>
            </a:r>
            <a:r>
              <a:rPr lang="es-ES" sz="1800" dirty="0" smtClean="0">
                <a:effectLst>
                  <a:outerShdw blurRad="38100" dist="38100" dir="2700000" algn="tl">
                    <a:srgbClr val="000000">
                      <a:alpha val="43137"/>
                    </a:srgbClr>
                  </a:outerShdw>
                </a:effectLst>
              </a:rPr>
              <a:t> a los empleadores y empleadoras que dispongan las medidas necesarias para </a:t>
            </a:r>
            <a:r>
              <a:rPr lang="es-ES" sz="1800" b="1" dirty="0" smtClean="0">
                <a:solidFill>
                  <a:srgbClr val="FF9900"/>
                </a:solidFill>
                <a:effectLst>
                  <a:outerShdw blurRad="38100" dist="38100" dir="2700000" algn="tl">
                    <a:srgbClr val="000000">
                      <a:alpha val="43137"/>
                    </a:srgbClr>
                  </a:outerShdw>
                </a:effectLst>
              </a:rPr>
              <a:t>disminuir la presencia de trabajadores y trabajadoras en el establecimiento a aquellos indispensables para el adecuado funcionamiento de la empresa o establecimiento,</a:t>
            </a:r>
            <a:r>
              <a:rPr lang="es-ES" sz="1800" dirty="0" smtClean="0">
                <a:effectLst>
                  <a:outerShdw blurRad="38100" dist="38100" dir="2700000" algn="tl">
                    <a:srgbClr val="000000">
                      <a:alpha val="43137"/>
                    </a:srgbClr>
                  </a:outerShdw>
                </a:effectLst>
              </a:rPr>
              <a:t> adoptando a tal fin, las medidas necesarias para la implementación de la modalidad de trabajo a distancia.</a:t>
            </a:r>
          </a:p>
          <a:p>
            <a:pPr algn="l"/>
            <a:r>
              <a:rPr lang="es-ES" sz="1800" dirty="0" smtClean="0">
                <a:effectLst>
                  <a:outerShdw blurRad="38100" dist="38100" dir="2700000" algn="tl">
                    <a:srgbClr val="000000">
                      <a:alpha val="43137"/>
                    </a:srgbClr>
                  </a:outerShdw>
                </a:effectLst>
              </a:rPr>
              <a:t>Vigencia: 17/3/2020</a:t>
            </a:r>
          </a:p>
          <a:p>
            <a:pPr algn="l"/>
            <a:r>
              <a:rPr lang="es-ES" sz="1800" b="1" dirty="0" smtClean="0">
                <a:solidFill>
                  <a:srgbClr val="FFFF00"/>
                </a:solidFill>
                <a:effectLst>
                  <a:outerShdw blurRad="38100" dist="38100" dir="2700000" algn="tl">
                    <a:srgbClr val="000000">
                      <a:alpha val="43137"/>
                    </a:srgbClr>
                  </a:outerShdw>
                </a:effectLst>
              </a:rPr>
              <a:t>Aplicación: desde el 17/3/2020</a:t>
            </a:r>
            <a:endParaRPr lang="es-AR" sz="1800" dirty="0">
              <a:solidFill>
                <a:srgbClr val="FF99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774620383"/>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685800" y="381000"/>
            <a:ext cx="7772400" cy="685800"/>
          </a:xfrm>
        </p:spPr>
        <p:txBody>
          <a:bodyPr/>
          <a:lstStyle/>
          <a:p>
            <a:pPr eaLnBrk="1" hangingPunct="1">
              <a:defRPr/>
            </a:pPr>
            <a:r>
              <a:rPr lang="en-US" sz="2000" b="1" dirty="0" smtClean="0">
                <a:solidFill>
                  <a:srgbClr val="FFFF00"/>
                </a:solidFill>
                <a:effectLst>
                  <a:outerShdw blurRad="38100" dist="38100" dir="2700000" algn="tl">
                    <a:srgbClr val="000000">
                      <a:alpha val="43137"/>
                    </a:srgbClr>
                  </a:outerShdw>
                </a:effectLst>
              </a:rPr>
              <a:t>CRISIS DE </a:t>
            </a:r>
            <a:r>
              <a:rPr lang="en-US" sz="2000" b="1" dirty="0" err="1" smtClean="0">
                <a:solidFill>
                  <a:srgbClr val="FFFF00"/>
                </a:solidFill>
                <a:effectLst>
                  <a:outerShdw blurRad="38100" dist="38100" dir="2700000" algn="tl">
                    <a:srgbClr val="000000">
                      <a:alpha val="43137"/>
                    </a:srgbClr>
                  </a:outerShdw>
                </a:effectLst>
              </a:rPr>
              <a:t>EMPRESAS</a:t>
            </a:r>
            <a:r>
              <a:rPr lang="en-US" sz="2000" b="1" dirty="0" smtClean="0">
                <a:solidFill>
                  <a:srgbClr val="FFFF00"/>
                </a:solidFill>
                <a:effectLst>
                  <a:outerShdw blurRad="38100" dist="38100" dir="2700000" algn="tl">
                    <a:srgbClr val="000000">
                      <a:alpha val="43137"/>
                    </a:srgbClr>
                  </a:outerShdw>
                </a:effectLst>
              </a:rPr>
              <a:t> – </a:t>
            </a:r>
            <a:r>
              <a:rPr lang="en-US" sz="2000" b="1" dirty="0" err="1" smtClean="0">
                <a:solidFill>
                  <a:srgbClr val="FFFF00"/>
                </a:solidFill>
                <a:effectLst>
                  <a:outerShdw blurRad="38100" dist="38100" dir="2700000" algn="tl">
                    <a:srgbClr val="000000">
                      <a:alpha val="43137"/>
                    </a:srgbClr>
                  </a:outerShdw>
                </a:effectLst>
              </a:rPr>
              <a:t>PROCEDIMIENTO</a:t>
            </a:r>
            <a:r>
              <a:rPr lang="en-US" sz="2000" b="1" dirty="0" smtClean="0">
                <a:solidFill>
                  <a:srgbClr val="FFFF00"/>
                </a:solidFill>
                <a:effectLst>
                  <a:outerShdw blurRad="38100" dist="38100" dir="2700000" algn="tl">
                    <a:srgbClr val="000000">
                      <a:alpha val="43137"/>
                    </a:srgbClr>
                  </a:outerShdw>
                </a:effectLst>
              </a:rPr>
              <a:t> </a:t>
            </a:r>
            <a:r>
              <a:rPr lang="en-US" sz="2000" b="1" dirty="0" err="1" smtClean="0">
                <a:solidFill>
                  <a:srgbClr val="FFFF00"/>
                </a:solidFill>
                <a:effectLst>
                  <a:outerShdw blurRad="38100" dist="38100" dir="2700000" algn="tl">
                    <a:srgbClr val="000000">
                      <a:alpha val="43137"/>
                    </a:srgbClr>
                  </a:outerShdw>
                </a:effectLst>
              </a:rPr>
              <a:t>PREVENTIVO</a:t>
            </a:r>
            <a:endParaRPr lang="en-US" sz="2000" b="1" dirty="0" smtClean="0">
              <a:solidFill>
                <a:srgbClr val="FFFF00"/>
              </a:solidFill>
              <a:effectLst>
                <a:outerShdw blurRad="38100" dist="38100" dir="2700000" algn="tl">
                  <a:srgbClr val="000000">
                    <a:alpha val="43137"/>
                  </a:srgbClr>
                </a:outerShdw>
              </a:effectLst>
            </a:endParaRPr>
          </a:p>
        </p:txBody>
      </p:sp>
      <p:sp>
        <p:nvSpPr>
          <p:cNvPr id="67587" name="Rectangle 3"/>
          <p:cNvSpPr>
            <a:spLocks noGrp="1" noChangeArrowheads="1"/>
          </p:cNvSpPr>
          <p:nvPr>
            <p:ph type="subTitle" idx="1"/>
          </p:nvPr>
        </p:nvSpPr>
        <p:spPr>
          <a:xfrm>
            <a:off x="685800" y="1371600"/>
            <a:ext cx="7772400" cy="4876800"/>
          </a:xfrm>
        </p:spPr>
        <p:txBody>
          <a:bodyPr>
            <a:normAutofit/>
          </a:bodyPr>
          <a:lstStyle/>
          <a:p>
            <a:pPr algn="l">
              <a:lnSpc>
                <a:spcPct val="90000"/>
              </a:lnSpc>
            </a:pPr>
            <a:r>
              <a:rPr lang="es-AR" sz="1800" b="1" dirty="0">
                <a:solidFill>
                  <a:srgbClr val="00FF99"/>
                </a:solidFill>
                <a:effectLst>
                  <a:outerShdw blurRad="38100" dist="38100" dir="2700000" algn="tl">
                    <a:srgbClr val="000000">
                      <a:alpha val="43137"/>
                    </a:srgbClr>
                  </a:outerShdw>
                </a:effectLst>
              </a:rPr>
              <a:t>PROCEDIMIENTO PREVENTIVO DE CRISIS DE EMPRESAS </a:t>
            </a:r>
          </a:p>
          <a:p>
            <a:pPr algn="l">
              <a:lnSpc>
                <a:spcPct val="90000"/>
              </a:lnSpc>
            </a:pPr>
            <a:r>
              <a:rPr lang="es-AR" sz="1800" b="1" dirty="0">
                <a:solidFill>
                  <a:srgbClr val="FFCC00"/>
                </a:solidFill>
                <a:effectLst>
                  <a:outerShdw blurRad="38100" dist="38100" dir="2700000" algn="tl">
                    <a:srgbClr val="000000">
                      <a:alpha val="43137"/>
                    </a:srgbClr>
                  </a:outerShdw>
                </a:effectLst>
              </a:rPr>
              <a:t>DECRETO 265/2002</a:t>
            </a:r>
          </a:p>
          <a:p>
            <a:pPr algn="l">
              <a:lnSpc>
                <a:spcPct val="90000"/>
              </a:lnSpc>
            </a:pPr>
            <a:r>
              <a:rPr lang="es-AR" sz="1800" b="1" dirty="0">
                <a:solidFill>
                  <a:srgbClr val="FFFF00"/>
                </a:solidFill>
                <a:effectLst>
                  <a:outerShdw blurRad="38100" dist="38100" dir="2700000" algn="tl">
                    <a:srgbClr val="000000">
                      <a:alpha val="43137"/>
                    </a:srgbClr>
                  </a:outerShdw>
                </a:effectLst>
              </a:rPr>
              <a:t>APERTURA DEL </a:t>
            </a:r>
            <a:r>
              <a:rPr lang="es-AR" sz="1800" b="1" dirty="0" smtClean="0">
                <a:solidFill>
                  <a:srgbClr val="FFFF00"/>
                </a:solidFill>
                <a:effectLst>
                  <a:outerShdw blurRad="38100" dist="38100" dir="2700000" algn="tl">
                    <a:srgbClr val="000000">
                      <a:alpha val="43137"/>
                    </a:srgbClr>
                  </a:outerShdw>
                </a:effectLst>
              </a:rPr>
              <a:t>PROCEDIMIENTO</a:t>
            </a:r>
          </a:p>
          <a:p>
            <a:pPr algn="l">
              <a:lnSpc>
                <a:spcPct val="90000"/>
              </a:lnSpc>
            </a:pPr>
            <a:endParaRPr lang="es-AR" sz="1800" b="1" dirty="0">
              <a:solidFill>
                <a:srgbClr val="FFFF00"/>
              </a:solidFill>
              <a:effectLst>
                <a:outerShdw blurRad="38100" dist="38100" dir="2700000" algn="tl">
                  <a:srgbClr val="000000">
                    <a:alpha val="43137"/>
                  </a:srgbClr>
                </a:outerShdw>
              </a:effectLst>
            </a:endParaRPr>
          </a:p>
          <a:p>
            <a:pPr algn="l"/>
            <a:r>
              <a:rPr lang="es-AR" sz="1800" b="1" dirty="0" smtClean="0">
                <a:solidFill>
                  <a:srgbClr val="00FFCC"/>
                </a:solidFill>
                <a:effectLst>
                  <a:outerShdw blurRad="38100" dist="38100" dir="2700000" algn="tl">
                    <a:srgbClr val="000000">
                      <a:alpha val="43137"/>
                    </a:srgbClr>
                  </a:outerShdw>
                </a:effectLst>
              </a:rPr>
              <a:t>Art</a:t>
            </a:r>
            <a:r>
              <a:rPr lang="es-AR" sz="1800" b="1" dirty="0">
                <a:solidFill>
                  <a:srgbClr val="00FFCC"/>
                </a:solidFill>
                <a:effectLst>
                  <a:outerShdw blurRad="38100" dist="38100" dir="2700000" algn="tl">
                    <a:srgbClr val="000000">
                      <a:alpha val="43137"/>
                    </a:srgbClr>
                  </a:outerShdw>
                </a:effectLst>
              </a:rPr>
              <a:t>. 12 - </a:t>
            </a:r>
            <a:r>
              <a:rPr lang="es-AR" sz="1800" dirty="0">
                <a:effectLst>
                  <a:outerShdw blurRad="38100" dist="38100" dir="2700000" algn="tl">
                    <a:srgbClr val="000000">
                      <a:alpha val="43137"/>
                    </a:srgbClr>
                  </a:outerShdw>
                </a:effectLst>
              </a:rPr>
              <a:t>El </a:t>
            </a:r>
            <a:r>
              <a:rPr lang="es-AR" sz="1800" b="1" dirty="0">
                <a:solidFill>
                  <a:srgbClr val="FFFF01"/>
                </a:solidFill>
                <a:effectLst>
                  <a:outerShdw blurRad="38100" dist="38100" dir="2700000" algn="tl">
                    <a:srgbClr val="000000">
                      <a:alpha val="43137"/>
                    </a:srgbClr>
                  </a:outerShdw>
                </a:effectLst>
              </a:rPr>
              <a:t>incumplimiento a </a:t>
            </a:r>
            <a:r>
              <a:rPr lang="es-AR" sz="1800" dirty="0">
                <a:effectLst>
                  <a:outerShdw blurRad="38100" dist="38100" dir="2700000" algn="tl">
                    <a:srgbClr val="000000">
                      <a:alpha val="43137"/>
                    </a:srgbClr>
                  </a:outerShdw>
                </a:effectLst>
              </a:rPr>
              <a:t>las disposiciones del presente dará lugar a la aplicación de las </a:t>
            </a:r>
            <a:r>
              <a:rPr lang="es-AR" sz="1800" b="1" dirty="0">
                <a:solidFill>
                  <a:srgbClr val="00FFCC"/>
                </a:solidFill>
                <a:effectLst>
                  <a:outerShdw blurRad="38100" dist="38100" dir="2700000" algn="tl">
                    <a:srgbClr val="000000">
                      <a:alpha val="43137"/>
                    </a:srgbClr>
                  </a:outerShdw>
                </a:effectLst>
              </a:rPr>
              <a:t>sanciones previstas en el Régimen General de Sanciones </a:t>
            </a:r>
            <a:r>
              <a:rPr lang="es-AR" sz="1800" dirty="0">
                <a:effectLst>
                  <a:outerShdw blurRad="38100" dist="38100" dir="2700000" algn="tl">
                    <a:srgbClr val="000000">
                      <a:alpha val="43137"/>
                    </a:srgbClr>
                  </a:outerShdw>
                </a:effectLst>
              </a:rPr>
              <a:t>por Infracciones Laborales -Anexo II- del Pacto Federal del Trabajo, ratificado por la ley 25212, de acuerdo a la calificación de las infracciones que se verifiquen. Asimismo, la autoridad administrativa del trabajo podrá solicitar la </a:t>
            </a:r>
            <a:r>
              <a:rPr lang="es-AR" sz="1800" b="1" dirty="0">
                <a:solidFill>
                  <a:srgbClr val="00FF00"/>
                </a:solidFill>
                <a:effectLst>
                  <a:outerShdw blurRad="38100" dist="38100" dir="2700000" algn="tl">
                    <a:srgbClr val="000000">
                      <a:alpha val="43137"/>
                    </a:srgbClr>
                  </a:outerShdw>
                </a:effectLst>
              </a:rPr>
              <a:t>suspensión, reducción o pérdida de los subsidios, exenciones, </a:t>
            </a:r>
            <a:r>
              <a:rPr lang="es-AR" sz="1800" dirty="0">
                <a:effectLst>
                  <a:outerShdw blurRad="38100" dist="38100" dir="2700000" algn="tl">
                    <a:srgbClr val="000000">
                      <a:alpha val="43137"/>
                    </a:srgbClr>
                  </a:outerShdw>
                </a:effectLst>
              </a:rPr>
              <a:t>créditos o beneficios promocionales de cualquier especie que le fueran otorgados por organismos del Estado Nacional, Provincial o Municipal al empleador infractor.</a:t>
            </a:r>
          </a:p>
          <a:p>
            <a:pPr marL="609600" indent="-609600" algn="l" eaLnBrk="1" hangingPunct="1">
              <a:defRPr/>
            </a:pPr>
            <a:endParaRPr lang="en-US" sz="1600" dirty="0" smtClean="0"/>
          </a:p>
        </p:txBody>
      </p:sp>
    </p:spTree>
    <p:extLst>
      <p:ext uri="{BB962C8B-B14F-4D97-AF65-F5344CB8AC3E}">
        <p14:creationId xmlns="" xmlns:p14="http://schemas.microsoft.com/office/powerpoint/2010/main" val="1472639904"/>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685800" y="381000"/>
            <a:ext cx="7772400" cy="685800"/>
          </a:xfrm>
        </p:spPr>
        <p:txBody>
          <a:bodyPr/>
          <a:lstStyle/>
          <a:p>
            <a:pPr eaLnBrk="1" hangingPunct="1">
              <a:defRPr/>
            </a:pPr>
            <a:r>
              <a:rPr lang="en-US" sz="2000" b="1" dirty="0" smtClean="0">
                <a:solidFill>
                  <a:srgbClr val="FFFF00"/>
                </a:solidFill>
                <a:effectLst>
                  <a:outerShdw blurRad="38100" dist="38100" dir="2700000" algn="tl">
                    <a:srgbClr val="000000">
                      <a:alpha val="43137"/>
                    </a:srgbClr>
                  </a:outerShdw>
                </a:effectLst>
              </a:rPr>
              <a:t>CRISIS DE </a:t>
            </a:r>
            <a:r>
              <a:rPr lang="en-US" sz="2000" b="1" dirty="0" err="1" smtClean="0">
                <a:solidFill>
                  <a:srgbClr val="FFFF00"/>
                </a:solidFill>
                <a:effectLst>
                  <a:outerShdw blurRad="38100" dist="38100" dir="2700000" algn="tl">
                    <a:srgbClr val="000000">
                      <a:alpha val="43137"/>
                    </a:srgbClr>
                  </a:outerShdw>
                </a:effectLst>
              </a:rPr>
              <a:t>EMPRESAS</a:t>
            </a:r>
            <a:r>
              <a:rPr lang="en-US" sz="2000" b="1" dirty="0" smtClean="0">
                <a:solidFill>
                  <a:srgbClr val="FFFF00"/>
                </a:solidFill>
                <a:effectLst>
                  <a:outerShdw blurRad="38100" dist="38100" dir="2700000" algn="tl">
                    <a:srgbClr val="000000">
                      <a:alpha val="43137"/>
                    </a:srgbClr>
                  </a:outerShdw>
                </a:effectLst>
              </a:rPr>
              <a:t> – </a:t>
            </a:r>
            <a:r>
              <a:rPr lang="en-US" sz="2000" b="1" dirty="0" err="1" smtClean="0">
                <a:solidFill>
                  <a:srgbClr val="FFFF00"/>
                </a:solidFill>
                <a:effectLst>
                  <a:outerShdw blurRad="38100" dist="38100" dir="2700000" algn="tl">
                    <a:srgbClr val="000000">
                      <a:alpha val="43137"/>
                    </a:srgbClr>
                  </a:outerShdw>
                </a:effectLst>
              </a:rPr>
              <a:t>PROCEDIMIENTO</a:t>
            </a:r>
            <a:r>
              <a:rPr lang="en-US" sz="2000" b="1" dirty="0" smtClean="0">
                <a:solidFill>
                  <a:srgbClr val="FFFF00"/>
                </a:solidFill>
                <a:effectLst>
                  <a:outerShdw blurRad="38100" dist="38100" dir="2700000" algn="tl">
                    <a:srgbClr val="000000">
                      <a:alpha val="43137"/>
                    </a:srgbClr>
                  </a:outerShdw>
                </a:effectLst>
              </a:rPr>
              <a:t> </a:t>
            </a:r>
            <a:r>
              <a:rPr lang="en-US" sz="2000" b="1" dirty="0" err="1" smtClean="0">
                <a:solidFill>
                  <a:srgbClr val="FFFF00"/>
                </a:solidFill>
                <a:effectLst>
                  <a:outerShdw blurRad="38100" dist="38100" dir="2700000" algn="tl">
                    <a:srgbClr val="000000">
                      <a:alpha val="43137"/>
                    </a:srgbClr>
                  </a:outerShdw>
                </a:effectLst>
              </a:rPr>
              <a:t>PREVENTIVO</a:t>
            </a:r>
            <a:endParaRPr lang="en-US" sz="2000" b="1" dirty="0" smtClean="0">
              <a:solidFill>
                <a:srgbClr val="FFFF00"/>
              </a:solidFill>
              <a:effectLst>
                <a:outerShdw blurRad="38100" dist="38100" dir="2700000" algn="tl">
                  <a:srgbClr val="000000">
                    <a:alpha val="43137"/>
                  </a:srgbClr>
                </a:outerShdw>
              </a:effectLst>
            </a:endParaRPr>
          </a:p>
        </p:txBody>
      </p:sp>
      <p:sp>
        <p:nvSpPr>
          <p:cNvPr id="67587" name="Rectangle 3"/>
          <p:cNvSpPr>
            <a:spLocks noGrp="1" noChangeArrowheads="1"/>
          </p:cNvSpPr>
          <p:nvPr>
            <p:ph type="subTitle" idx="1"/>
          </p:nvPr>
        </p:nvSpPr>
        <p:spPr>
          <a:xfrm>
            <a:off x="685800" y="1371600"/>
            <a:ext cx="7772400" cy="4876800"/>
          </a:xfrm>
        </p:spPr>
        <p:txBody>
          <a:bodyPr>
            <a:noAutofit/>
          </a:bodyPr>
          <a:lstStyle/>
          <a:p>
            <a:pPr algn="l">
              <a:lnSpc>
                <a:spcPct val="90000"/>
              </a:lnSpc>
            </a:pPr>
            <a:r>
              <a:rPr lang="es-AR" sz="1800" b="1" dirty="0">
                <a:solidFill>
                  <a:srgbClr val="FFFF00"/>
                </a:solidFill>
                <a:effectLst>
                  <a:outerShdw blurRad="38100" dist="38100" dir="2700000" algn="tl">
                    <a:srgbClr val="000000">
                      <a:alpha val="43137"/>
                    </a:srgbClr>
                  </a:outerShdw>
                </a:effectLst>
              </a:rPr>
              <a:t>PROCEDIMIENTO PREVENTIVO DE CRISIS DE EMPRESAS</a:t>
            </a:r>
            <a:r>
              <a:rPr lang="es-AR" sz="1800" dirty="0">
                <a:solidFill>
                  <a:srgbClr val="FFFF00"/>
                </a:solidFill>
                <a:effectLst>
                  <a:outerShdw blurRad="38100" dist="38100" dir="2700000" algn="tl">
                    <a:srgbClr val="000000">
                      <a:alpha val="43137"/>
                    </a:srgbClr>
                  </a:outerShdw>
                </a:effectLst>
              </a:rPr>
              <a:t> </a:t>
            </a:r>
          </a:p>
          <a:p>
            <a:pPr algn="l">
              <a:lnSpc>
                <a:spcPct val="90000"/>
              </a:lnSpc>
            </a:pPr>
            <a:r>
              <a:rPr lang="es-AR" sz="1800" b="1" dirty="0">
                <a:solidFill>
                  <a:srgbClr val="00FF00"/>
                </a:solidFill>
                <a:effectLst>
                  <a:outerShdw blurRad="38100" dist="38100" dir="2700000" algn="tl">
                    <a:srgbClr val="000000">
                      <a:alpha val="43137"/>
                    </a:srgbClr>
                  </a:outerShdw>
                </a:effectLst>
              </a:rPr>
              <a:t>R (</a:t>
            </a:r>
            <a:r>
              <a:rPr lang="es-AR" sz="1800" b="1" dirty="0" err="1">
                <a:solidFill>
                  <a:srgbClr val="00FF00"/>
                </a:solidFill>
                <a:effectLst>
                  <a:outerShdw blurRad="38100" dist="38100" dir="2700000" algn="tl">
                    <a:srgbClr val="000000">
                      <a:alpha val="43137"/>
                    </a:srgbClr>
                  </a:outerShdw>
                </a:effectLst>
              </a:rPr>
              <a:t>MTESS</a:t>
            </a:r>
            <a:r>
              <a:rPr lang="es-AR" sz="1800" b="1" dirty="0">
                <a:solidFill>
                  <a:srgbClr val="00FF00"/>
                </a:solidFill>
                <a:effectLst>
                  <a:outerShdw blurRad="38100" dist="38100" dir="2700000" algn="tl">
                    <a:srgbClr val="000000">
                      <a:alpha val="43137"/>
                    </a:srgbClr>
                  </a:outerShdw>
                </a:effectLst>
              </a:rPr>
              <a:t>) 337/2002</a:t>
            </a:r>
          </a:p>
          <a:p>
            <a:pPr algn="l">
              <a:lnSpc>
                <a:spcPct val="90000"/>
              </a:lnSpc>
            </a:pPr>
            <a:r>
              <a:rPr lang="es-AR" sz="1800" b="1" dirty="0">
                <a:solidFill>
                  <a:srgbClr val="FF9900"/>
                </a:solidFill>
                <a:effectLst>
                  <a:outerShdw blurRad="38100" dist="38100" dir="2700000" algn="tl">
                    <a:srgbClr val="000000">
                      <a:alpha val="43137"/>
                    </a:srgbClr>
                  </a:outerShdw>
                </a:effectLst>
              </a:rPr>
              <a:t>ADMINISTRACIONES PROVINCIALES DEL TRABAJO</a:t>
            </a:r>
          </a:p>
          <a:p>
            <a:pPr algn="l"/>
            <a:r>
              <a:rPr lang="es-AR" sz="1800" b="1" dirty="0">
                <a:solidFill>
                  <a:srgbClr val="00FFCC"/>
                </a:solidFill>
              </a:rPr>
              <a:t>Art. 1 - </a:t>
            </a:r>
            <a:r>
              <a:rPr lang="es-AR" sz="1800" dirty="0"/>
              <a:t>Las Administraciones Provinciales del Trabajo </a:t>
            </a:r>
            <a:r>
              <a:rPr lang="es-AR" sz="1800" b="1" dirty="0">
                <a:solidFill>
                  <a:srgbClr val="FFFF01"/>
                </a:solidFill>
              </a:rPr>
              <a:t>podrán sustanciar y completar en sus respectivos ámbitos jurisdiccionales la gestión del procedimiento preventivo de crisis de empresas</a:t>
            </a:r>
            <a:r>
              <a:rPr lang="es-AR" sz="1800" dirty="0"/>
              <a:t>, previstos en el Título III, Capítulo VI de la ley 24013 y sus reglamentaciones, y del procedimiento previsto en el decreto 328/88, hasta tanto se celebren nuevos acuerdos con los Estados Provinciales. Sin perjuicio de ello, las Administraciones Provinciales del Trabajo podrán optar por remitir las actuaciones para su tramitación en este Ministerio, debiendo comunicar tal opción mediante copia fiel del acto administrativo que así lo dispone.</a:t>
            </a:r>
          </a:p>
          <a:p>
            <a:pPr marL="609600" indent="-609600" algn="l" eaLnBrk="1" hangingPunct="1">
              <a:defRPr/>
            </a:pPr>
            <a:endParaRPr lang="en-US" sz="1800" dirty="0" smtClean="0"/>
          </a:p>
        </p:txBody>
      </p:sp>
    </p:spTree>
    <p:extLst>
      <p:ext uri="{BB962C8B-B14F-4D97-AF65-F5344CB8AC3E}">
        <p14:creationId xmlns="" xmlns:p14="http://schemas.microsoft.com/office/powerpoint/2010/main" val="1204936452"/>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685800" y="381000"/>
            <a:ext cx="7772400" cy="685800"/>
          </a:xfrm>
        </p:spPr>
        <p:txBody>
          <a:bodyPr/>
          <a:lstStyle/>
          <a:p>
            <a:pPr eaLnBrk="1" hangingPunct="1">
              <a:defRPr/>
            </a:pPr>
            <a:r>
              <a:rPr lang="en-US" sz="2000" b="1" dirty="0" smtClean="0">
                <a:solidFill>
                  <a:srgbClr val="FFFF00"/>
                </a:solidFill>
                <a:effectLst>
                  <a:outerShdw blurRad="38100" dist="38100" dir="2700000" algn="tl">
                    <a:srgbClr val="000000">
                      <a:alpha val="43137"/>
                    </a:srgbClr>
                  </a:outerShdw>
                </a:effectLst>
              </a:rPr>
              <a:t>CRISIS DE </a:t>
            </a:r>
            <a:r>
              <a:rPr lang="en-US" sz="2000" b="1" dirty="0" err="1" smtClean="0">
                <a:solidFill>
                  <a:srgbClr val="FFFF00"/>
                </a:solidFill>
                <a:effectLst>
                  <a:outerShdw blurRad="38100" dist="38100" dir="2700000" algn="tl">
                    <a:srgbClr val="000000">
                      <a:alpha val="43137"/>
                    </a:srgbClr>
                  </a:outerShdw>
                </a:effectLst>
              </a:rPr>
              <a:t>EMPRESAS</a:t>
            </a:r>
            <a:r>
              <a:rPr lang="en-US" sz="2000" b="1" dirty="0" smtClean="0">
                <a:solidFill>
                  <a:srgbClr val="FFFF00"/>
                </a:solidFill>
                <a:effectLst>
                  <a:outerShdw blurRad="38100" dist="38100" dir="2700000" algn="tl">
                    <a:srgbClr val="000000">
                      <a:alpha val="43137"/>
                    </a:srgbClr>
                  </a:outerShdw>
                </a:effectLst>
              </a:rPr>
              <a:t> – </a:t>
            </a:r>
            <a:r>
              <a:rPr lang="en-US" sz="2000" b="1" dirty="0" err="1" smtClean="0">
                <a:solidFill>
                  <a:srgbClr val="FFFF00"/>
                </a:solidFill>
                <a:effectLst>
                  <a:outerShdw blurRad="38100" dist="38100" dir="2700000" algn="tl">
                    <a:srgbClr val="000000">
                      <a:alpha val="43137"/>
                    </a:srgbClr>
                  </a:outerShdw>
                </a:effectLst>
              </a:rPr>
              <a:t>PROCEDIMIENTO</a:t>
            </a:r>
            <a:r>
              <a:rPr lang="en-US" sz="2000" b="1" dirty="0" smtClean="0">
                <a:solidFill>
                  <a:srgbClr val="FFFF00"/>
                </a:solidFill>
                <a:effectLst>
                  <a:outerShdw blurRad="38100" dist="38100" dir="2700000" algn="tl">
                    <a:srgbClr val="000000">
                      <a:alpha val="43137"/>
                    </a:srgbClr>
                  </a:outerShdw>
                </a:effectLst>
              </a:rPr>
              <a:t> </a:t>
            </a:r>
            <a:r>
              <a:rPr lang="en-US" sz="2000" b="1" dirty="0" err="1" smtClean="0">
                <a:solidFill>
                  <a:srgbClr val="FFFF00"/>
                </a:solidFill>
                <a:effectLst>
                  <a:outerShdw blurRad="38100" dist="38100" dir="2700000" algn="tl">
                    <a:srgbClr val="000000">
                      <a:alpha val="43137"/>
                    </a:srgbClr>
                  </a:outerShdw>
                </a:effectLst>
              </a:rPr>
              <a:t>PREVENTIVO</a:t>
            </a:r>
            <a:endParaRPr lang="en-US" sz="2000" b="1" dirty="0" smtClean="0">
              <a:solidFill>
                <a:srgbClr val="FFFF00"/>
              </a:solidFill>
              <a:effectLst>
                <a:outerShdw blurRad="38100" dist="38100" dir="2700000" algn="tl">
                  <a:srgbClr val="000000">
                    <a:alpha val="43137"/>
                  </a:srgbClr>
                </a:outerShdw>
              </a:effectLst>
            </a:endParaRPr>
          </a:p>
        </p:txBody>
      </p:sp>
      <p:sp>
        <p:nvSpPr>
          <p:cNvPr id="67587" name="Rectangle 3"/>
          <p:cNvSpPr>
            <a:spLocks noGrp="1" noChangeArrowheads="1"/>
          </p:cNvSpPr>
          <p:nvPr>
            <p:ph type="subTitle" idx="1"/>
          </p:nvPr>
        </p:nvSpPr>
        <p:spPr>
          <a:xfrm>
            <a:off x="685800" y="1371600"/>
            <a:ext cx="7772400" cy="4876800"/>
          </a:xfrm>
        </p:spPr>
        <p:txBody>
          <a:bodyPr>
            <a:normAutofit/>
          </a:bodyPr>
          <a:lstStyle/>
          <a:p>
            <a:pPr algn="l">
              <a:lnSpc>
                <a:spcPct val="90000"/>
              </a:lnSpc>
            </a:pPr>
            <a:r>
              <a:rPr lang="es-AR" sz="1800" b="1" dirty="0">
                <a:solidFill>
                  <a:srgbClr val="FFFF01"/>
                </a:solidFill>
                <a:effectLst>
                  <a:outerShdw blurRad="38100" dist="38100" dir="2700000" algn="tl">
                    <a:srgbClr val="000000">
                      <a:alpha val="43137"/>
                    </a:srgbClr>
                  </a:outerShdw>
                </a:effectLst>
              </a:rPr>
              <a:t>PROCEDIMIENTO ALTERNATIVO OBLIGATORIO</a:t>
            </a:r>
            <a:endParaRPr lang="es-AR" sz="1800" dirty="0">
              <a:solidFill>
                <a:srgbClr val="FFFF01"/>
              </a:solidFill>
              <a:effectLst>
                <a:outerShdw blurRad="38100" dist="38100" dir="2700000" algn="tl">
                  <a:srgbClr val="000000">
                    <a:alpha val="43137"/>
                  </a:srgbClr>
                </a:outerShdw>
              </a:effectLst>
            </a:endParaRPr>
          </a:p>
          <a:p>
            <a:pPr algn="l">
              <a:lnSpc>
                <a:spcPct val="90000"/>
              </a:lnSpc>
            </a:pPr>
            <a:r>
              <a:rPr lang="es-AR" sz="1800" b="1" dirty="0">
                <a:solidFill>
                  <a:srgbClr val="FFC000"/>
                </a:solidFill>
                <a:effectLst>
                  <a:outerShdw blurRad="38100" dist="38100" dir="2700000" algn="tl">
                    <a:srgbClr val="000000">
                      <a:alpha val="43137"/>
                    </a:srgbClr>
                  </a:outerShdw>
                </a:effectLst>
              </a:rPr>
              <a:t>DECRETO 328/1988</a:t>
            </a:r>
          </a:p>
          <a:p>
            <a:pPr algn="l">
              <a:lnSpc>
                <a:spcPct val="90000"/>
              </a:lnSpc>
            </a:pPr>
            <a:endParaRPr lang="es-AR" sz="1800" b="1" dirty="0">
              <a:solidFill>
                <a:srgbClr val="FF0000"/>
              </a:solidFill>
              <a:effectLst>
                <a:outerShdw blurRad="38100" dist="38100" dir="2700000" algn="tl">
                  <a:srgbClr val="000000">
                    <a:alpha val="43137"/>
                  </a:srgbClr>
                </a:outerShdw>
              </a:effectLst>
            </a:endParaRPr>
          </a:p>
          <a:p>
            <a:pPr algn="l">
              <a:lnSpc>
                <a:spcPct val="90000"/>
              </a:lnSpc>
            </a:pPr>
            <a:endParaRPr lang="es-AR" sz="1800" b="1" dirty="0">
              <a:solidFill>
                <a:srgbClr val="FF0000"/>
              </a:solidFill>
              <a:effectLst>
                <a:outerShdw blurRad="38100" dist="38100" dir="2700000" algn="tl">
                  <a:srgbClr val="000000">
                    <a:alpha val="43137"/>
                  </a:srgbClr>
                </a:outerShdw>
              </a:effectLst>
            </a:endParaRPr>
          </a:p>
          <a:p>
            <a:pPr algn="l"/>
            <a:r>
              <a:rPr lang="es-AR" sz="1800" b="1" dirty="0">
                <a:solidFill>
                  <a:srgbClr val="00FFCC"/>
                </a:solidFill>
                <a:effectLst>
                  <a:outerShdw blurRad="38100" dist="38100" dir="2700000" algn="tl">
                    <a:srgbClr val="000000">
                      <a:alpha val="43137"/>
                    </a:srgbClr>
                  </a:outerShdw>
                </a:effectLst>
              </a:rPr>
              <a:t>Art. 1 </a:t>
            </a:r>
            <a:r>
              <a:rPr lang="es-AR" sz="1800" b="1" dirty="0">
                <a:effectLst>
                  <a:outerShdw blurRad="38100" dist="38100" dir="2700000" algn="tl">
                    <a:srgbClr val="000000">
                      <a:alpha val="43137"/>
                    </a:srgbClr>
                  </a:outerShdw>
                </a:effectLst>
              </a:rPr>
              <a:t>- </a:t>
            </a:r>
            <a:r>
              <a:rPr lang="es-AR" sz="1800" dirty="0">
                <a:effectLst>
                  <a:outerShdw blurRad="38100" dist="38100" dir="2700000" algn="tl">
                    <a:srgbClr val="000000">
                      <a:alpha val="43137"/>
                    </a:srgbClr>
                  </a:outerShdw>
                </a:effectLst>
              </a:rPr>
              <a:t>Los empleadores, antes de disponer</a:t>
            </a:r>
            <a:r>
              <a:rPr lang="es-AR" sz="1800" b="1" dirty="0">
                <a:solidFill>
                  <a:srgbClr val="FFFF00"/>
                </a:solidFill>
                <a:effectLst>
                  <a:outerShdw blurRad="38100" dist="38100" dir="2700000" algn="tl">
                    <a:srgbClr val="000000">
                      <a:alpha val="43137"/>
                    </a:srgbClr>
                  </a:outerShdw>
                </a:effectLst>
              </a:rPr>
              <a:t> suspensiones, reducciones de la jornada laboral o despidos por causas económicas o falta o disminución de trabajo </a:t>
            </a:r>
            <a:r>
              <a:rPr lang="es-AR" sz="1800" dirty="0">
                <a:effectLst>
                  <a:outerShdw blurRad="38100" dist="38100" dir="2700000" algn="tl">
                    <a:srgbClr val="000000">
                      <a:alpha val="43137"/>
                    </a:srgbClr>
                  </a:outerShdw>
                </a:effectLst>
              </a:rPr>
              <a:t>a la totalidad o parte de su personal, deberán </a:t>
            </a:r>
            <a:r>
              <a:rPr lang="es-AR" sz="1800" b="1" dirty="0">
                <a:solidFill>
                  <a:srgbClr val="00FF00"/>
                </a:solidFill>
                <a:effectLst>
                  <a:outerShdw blurRad="38100" dist="38100" dir="2700000" algn="tl">
                    <a:srgbClr val="000000">
                      <a:alpha val="43137"/>
                    </a:srgbClr>
                  </a:outerShdw>
                </a:effectLst>
              </a:rPr>
              <a:t>comunicar</a:t>
            </a:r>
            <a:r>
              <a:rPr lang="es-AR" sz="1800" dirty="0">
                <a:effectLst>
                  <a:outerShdw blurRad="38100" dist="38100" dir="2700000" algn="tl">
                    <a:srgbClr val="000000">
                      <a:alpha val="43137"/>
                    </a:srgbClr>
                  </a:outerShdw>
                </a:effectLst>
              </a:rPr>
              <a:t> tal decisión al Ministerio de Trabajo y Seguridad Social </a:t>
            </a:r>
            <a:r>
              <a:rPr lang="es-AR" sz="1800" b="1" dirty="0">
                <a:solidFill>
                  <a:srgbClr val="00FFCC"/>
                </a:solidFill>
                <a:effectLst>
                  <a:outerShdw blurRad="38100" dist="38100" dir="2700000" algn="tl">
                    <a:srgbClr val="000000">
                      <a:alpha val="43137"/>
                    </a:srgbClr>
                  </a:outerShdw>
                </a:effectLst>
              </a:rPr>
              <a:t>con una anticipación no menor de 10 (diez) días </a:t>
            </a:r>
            <a:r>
              <a:rPr lang="es-AR" sz="1800" dirty="0">
                <a:effectLst>
                  <a:outerShdw blurRad="38100" dist="38100" dir="2700000" algn="tl">
                    <a:srgbClr val="000000">
                      <a:alpha val="43137"/>
                    </a:srgbClr>
                  </a:outerShdw>
                </a:effectLst>
              </a:rPr>
              <a:t>de hacerla efectiva.</a:t>
            </a:r>
          </a:p>
          <a:p>
            <a:pPr marL="609600" indent="-609600" algn="l" eaLnBrk="1" hangingPunct="1">
              <a:defRPr/>
            </a:pPr>
            <a:endParaRPr lang="en-US" sz="1600" dirty="0" smtClean="0"/>
          </a:p>
        </p:txBody>
      </p:sp>
    </p:spTree>
    <p:extLst>
      <p:ext uri="{BB962C8B-B14F-4D97-AF65-F5344CB8AC3E}">
        <p14:creationId xmlns="" xmlns:p14="http://schemas.microsoft.com/office/powerpoint/2010/main" val="1924691656"/>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685800" y="381000"/>
            <a:ext cx="7772400" cy="685800"/>
          </a:xfrm>
        </p:spPr>
        <p:txBody>
          <a:bodyPr/>
          <a:lstStyle/>
          <a:p>
            <a:pPr eaLnBrk="1" hangingPunct="1">
              <a:defRPr/>
            </a:pPr>
            <a:r>
              <a:rPr lang="en-US" sz="2000" b="1" dirty="0" smtClean="0">
                <a:solidFill>
                  <a:srgbClr val="FFFF00"/>
                </a:solidFill>
                <a:effectLst>
                  <a:outerShdw blurRad="38100" dist="38100" dir="2700000" algn="tl">
                    <a:srgbClr val="000000">
                      <a:alpha val="43137"/>
                    </a:srgbClr>
                  </a:outerShdw>
                </a:effectLst>
              </a:rPr>
              <a:t>CRISIS DE </a:t>
            </a:r>
            <a:r>
              <a:rPr lang="en-US" sz="2000" b="1" dirty="0" err="1" smtClean="0">
                <a:solidFill>
                  <a:srgbClr val="FFFF00"/>
                </a:solidFill>
                <a:effectLst>
                  <a:outerShdw blurRad="38100" dist="38100" dir="2700000" algn="tl">
                    <a:srgbClr val="000000">
                      <a:alpha val="43137"/>
                    </a:srgbClr>
                  </a:outerShdw>
                </a:effectLst>
              </a:rPr>
              <a:t>EMPRESAS</a:t>
            </a:r>
            <a:r>
              <a:rPr lang="en-US" sz="2000" b="1" dirty="0" smtClean="0">
                <a:solidFill>
                  <a:srgbClr val="FFFF00"/>
                </a:solidFill>
                <a:effectLst>
                  <a:outerShdw blurRad="38100" dist="38100" dir="2700000" algn="tl">
                    <a:srgbClr val="000000">
                      <a:alpha val="43137"/>
                    </a:srgbClr>
                  </a:outerShdw>
                </a:effectLst>
              </a:rPr>
              <a:t> – </a:t>
            </a:r>
            <a:r>
              <a:rPr lang="en-US" sz="2000" b="1" dirty="0" err="1" smtClean="0">
                <a:solidFill>
                  <a:srgbClr val="FFFF00"/>
                </a:solidFill>
                <a:effectLst>
                  <a:outerShdw blurRad="38100" dist="38100" dir="2700000" algn="tl">
                    <a:srgbClr val="000000">
                      <a:alpha val="43137"/>
                    </a:srgbClr>
                  </a:outerShdw>
                </a:effectLst>
              </a:rPr>
              <a:t>PROCEDIMIENTO</a:t>
            </a:r>
            <a:r>
              <a:rPr lang="en-US" sz="2000" b="1" dirty="0" smtClean="0">
                <a:solidFill>
                  <a:srgbClr val="FFFF00"/>
                </a:solidFill>
                <a:effectLst>
                  <a:outerShdw blurRad="38100" dist="38100" dir="2700000" algn="tl">
                    <a:srgbClr val="000000">
                      <a:alpha val="43137"/>
                    </a:srgbClr>
                  </a:outerShdw>
                </a:effectLst>
              </a:rPr>
              <a:t> </a:t>
            </a:r>
            <a:r>
              <a:rPr lang="en-US" sz="2000" b="1" dirty="0" err="1" smtClean="0">
                <a:solidFill>
                  <a:srgbClr val="FFFF00"/>
                </a:solidFill>
                <a:effectLst>
                  <a:outerShdw blurRad="38100" dist="38100" dir="2700000" algn="tl">
                    <a:srgbClr val="000000">
                      <a:alpha val="43137"/>
                    </a:srgbClr>
                  </a:outerShdw>
                </a:effectLst>
              </a:rPr>
              <a:t>PREVENTIVO</a:t>
            </a:r>
            <a:endParaRPr lang="en-US" sz="2000" b="1" dirty="0" smtClean="0">
              <a:solidFill>
                <a:srgbClr val="FFFF00"/>
              </a:solidFill>
              <a:effectLst>
                <a:outerShdw blurRad="38100" dist="38100" dir="2700000" algn="tl">
                  <a:srgbClr val="000000">
                    <a:alpha val="43137"/>
                  </a:srgbClr>
                </a:outerShdw>
              </a:effectLst>
            </a:endParaRPr>
          </a:p>
        </p:txBody>
      </p:sp>
      <p:sp>
        <p:nvSpPr>
          <p:cNvPr id="67587" name="Rectangle 3"/>
          <p:cNvSpPr>
            <a:spLocks noGrp="1" noChangeArrowheads="1"/>
          </p:cNvSpPr>
          <p:nvPr>
            <p:ph type="subTitle" idx="1"/>
          </p:nvPr>
        </p:nvSpPr>
        <p:spPr>
          <a:xfrm>
            <a:off x="685800" y="1371600"/>
            <a:ext cx="7772400" cy="4876800"/>
          </a:xfrm>
        </p:spPr>
        <p:txBody>
          <a:bodyPr>
            <a:normAutofit/>
          </a:bodyPr>
          <a:lstStyle/>
          <a:p>
            <a:pPr algn="l">
              <a:lnSpc>
                <a:spcPct val="90000"/>
              </a:lnSpc>
            </a:pPr>
            <a:r>
              <a:rPr lang="es-AR" sz="1800" b="1" dirty="0">
                <a:solidFill>
                  <a:srgbClr val="FFFF01"/>
                </a:solidFill>
                <a:effectLst>
                  <a:outerShdw blurRad="38100" dist="38100" dir="2700000" algn="tl">
                    <a:srgbClr val="000000">
                      <a:alpha val="43137"/>
                    </a:srgbClr>
                  </a:outerShdw>
                </a:effectLst>
              </a:rPr>
              <a:t>PROCEDIMIENTO ALTERNATIVO OBLIGATORIO</a:t>
            </a:r>
            <a:endParaRPr lang="es-AR" sz="1800" dirty="0">
              <a:solidFill>
                <a:srgbClr val="FFFF01"/>
              </a:solidFill>
              <a:effectLst>
                <a:outerShdw blurRad="38100" dist="38100" dir="2700000" algn="tl">
                  <a:srgbClr val="000000">
                    <a:alpha val="43137"/>
                  </a:srgbClr>
                </a:outerShdw>
              </a:effectLst>
            </a:endParaRPr>
          </a:p>
          <a:p>
            <a:pPr algn="l">
              <a:lnSpc>
                <a:spcPct val="90000"/>
              </a:lnSpc>
            </a:pPr>
            <a:r>
              <a:rPr lang="es-AR" sz="1800" b="1" dirty="0">
                <a:solidFill>
                  <a:srgbClr val="FFC000"/>
                </a:solidFill>
                <a:effectLst>
                  <a:outerShdw blurRad="38100" dist="38100" dir="2700000" algn="tl">
                    <a:srgbClr val="000000">
                      <a:alpha val="43137"/>
                    </a:srgbClr>
                  </a:outerShdw>
                </a:effectLst>
              </a:rPr>
              <a:t>DECRETO 328/1988</a:t>
            </a:r>
          </a:p>
          <a:p>
            <a:pPr algn="l"/>
            <a:endParaRPr lang="es-AR" sz="1800" dirty="0">
              <a:effectLst>
                <a:outerShdw blurRad="38100" dist="38100" dir="2700000" algn="tl">
                  <a:srgbClr val="000000">
                    <a:alpha val="43137"/>
                  </a:srgbClr>
                </a:outerShdw>
              </a:effectLst>
            </a:endParaRPr>
          </a:p>
          <a:p>
            <a:pPr algn="l"/>
            <a:r>
              <a:rPr lang="es-AR" sz="1800" b="1" dirty="0">
                <a:solidFill>
                  <a:srgbClr val="00FFCC"/>
                </a:solidFill>
                <a:effectLst>
                  <a:outerShdw blurRad="38100" dist="38100" dir="2700000" algn="tl">
                    <a:srgbClr val="000000">
                      <a:alpha val="43137"/>
                    </a:srgbClr>
                  </a:outerShdw>
                </a:effectLst>
              </a:rPr>
              <a:t>Art. 2 - </a:t>
            </a:r>
            <a:r>
              <a:rPr lang="es-AR" sz="1800" dirty="0">
                <a:effectLst>
                  <a:outerShdw blurRad="38100" dist="38100" dir="2700000" algn="tl">
                    <a:srgbClr val="000000">
                      <a:alpha val="43137"/>
                    </a:srgbClr>
                  </a:outerShdw>
                </a:effectLst>
              </a:rPr>
              <a:t>Dicha comunicación deberá contener: </a:t>
            </a:r>
          </a:p>
          <a:p>
            <a:pPr algn="l"/>
            <a:r>
              <a:rPr lang="es-AR" sz="1800" dirty="0">
                <a:solidFill>
                  <a:srgbClr val="FFFF00"/>
                </a:solidFill>
                <a:effectLst>
                  <a:outerShdw blurRad="38100" dist="38100" dir="2700000" algn="tl">
                    <a:srgbClr val="000000">
                      <a:alpha val="43137"/>
                    </a:srgbClr>
                  </a:outerShdw>
                </a:effectLst>
              </a:rPr>
              <a:t>1) causas que justifiquen la adopción de la medida; </a:t>
            </a:r>
          </a:p>
          <a:p>
            <a:pPr algn="l"/>
            <a:r>
              <a:rPr lang="es-AR" sz="1800" dirty="0">
                <a:solidFill>
                  <a:srgbClr val="FFCC00"/>
                </a:solidFill>
                <a:effectLst>
                  <a:outerShdw blurRad="38100" dist="38100" dir="2700000" algn="tl">
                    <a:srgbClr val="000000">
                      <a:alpha val="43137"/>
                    </a:srgbClr>
                  </a:outerShdw>
                </a:effectLst>
              </a:rPr>
              <a:t>2) si las causas invocadas afectan a toda la empresa </a:t>
            </a:r>
            <a:r>
              <a:rPr lang="es-AR" sz="1800" dirty="0">
                <a:effectLst>
                  <a:outerShdw blurRad="38100" dist="38100" dir="2700000" algn="tl">
                    <a:srgbClr val="000000">
                      <a:alpha val="43137"/>
                    </a:srgbClr>
                  </a:outerShdw>
                </a:effectLst>
              </a:rPr>
              <a:t>o sólo a alguna de sus secciones; </a:t>
            </a:r>
          </a:p>
          <a:p>
            <a:pPr algn="l"/>
            <a:r>
              <a:rPr lang="es-AR" sz="1800" dirty="0">
                <a:solidFill>
                  <a:srgbClr val="00FF00"/>
                </a:solidFill>
                <a:effectLst>
                  <a:outerShdw blurRad="38100" dist="38100" dir="2700000" algn="tl">
                    <a:srgbClr val="000000">
                      <a:alpha val="43137"/>
                    </a:srgbClr>
                  </a:outerShdw>
                </a:effectLst>
              </a:rPr>
              <a:t>3) si las causas invocadas se presumen de efecto transitorio o definitivo </a:t>
            </a:r>
            <a:r>
              <a:rPr lang="es-AR" sz="1800" dirty="0">
                <a:effectLst>
                  <a:outerShdw blurRad="38100" dist="38100" dir="2700000" algn="tl">
                    <a:srgbClr val="000000">
                      <a:alpha val="43137"/>
                    </a:srgbClr>
                  </a:outerShdw>
                </a:effectLst>
              </a:rPr>
              <a:t>y, en su caso, el tiempo que perdurarán; </a:t>
            </a:r>
          </a:p>
          <a:p>
            <a:pPr algn="l"/>
            <a:r>
              <a:rPr lang="es-AR" sz="1800" dirty="0">
                <a:solidFill>
                  <a:srgbClr val="FF9900"/>
                </a:solidFill>
                <a:effectLst>
                  <a:outerShdw blurRad="38100" dist="38100" dir="2700000" algn="tl">
                    <a:srgbClr val="000000">
                      <a:alpha val="43137"/>
                    </a:srgbClr>
                  </a:outerShdw>
                </a:effectLst>
              </a:rPr>
              <a:t>4) las medidas adoptadas por el empleador </a:t>
            </a:r>
            <a:r>
              <a:rPr lang="es-AR" sz="1800" dirty="0">
                <a:effectLst>
                  <a:outerShdw blurRad="38100" dist="38100" dir="2700000" algn="tl">
                    <a:srgbClr val="000000">
                      <a:alpha val="43137"/>
                    </a:srgbClr>
                  </a:outerShdw>
                </a:effectLst>
              </a:rPr>
              <a:t>para superar o paliar los efectos de las causas invocadas; </a:t>
            </a:r>
          </a:p>
          <a:p>
            <a:pPr algn="l"/>
            <a:r>
              <a:rPr lang="es-AR" sz="1800" dirty="0">
                <a:solidFill>
                  <a:srgbClr val="00B0F0"/>
                </a:solidFill>
                <a:effectLst>
                  <a:outerShdw blurRad="38100" dist="38100" dir="2700000" algn="tl">
                    <a:srgbClr val="000000">
                      <a:alpha val="43137"/>
                    </a:srgbClr>
                  </a:outerShdw>
                </a:effectLst>
              </a:rPr>
              <a:t>5) el nombre y apellido, fecha de ingreso, cargas </a:t>
            </a:r>
            <a:r>
              <a:rPr lang="es-AR" sz="1800" dirty="0">
                <a:effectLst>
                  <a:outerShdw blurRad="38100" dist="38100" dir="2700000" algn="tl">
                    <a:srgbClr val="000000">
                      <a:alpha val="43137"/>
                    </a:srgbClr>
                  </a:outerShdw>
                </a:effectLst>
              </a:rPr>
              <a:t>de familia, sección, categoría y especialidad de los trabajadores comprendidos en la medida</a:t>
            </a:r>
          </a:p>
          <a:p>
            <a:pPr marL="609600" indent="-609600" algn="l" eaLnBrk="1" hangingPunct="1">
              <a:defRPr/>
            </a:pPr>
            <a:endParaRPr lang="en-US" sz="1600" dirty="0" smtClean="0"/>
          </a:p>
        </p:txBody>
      </p:sp>
    </p:spTree>
    <p:extLst>
      <p:ext uri="{BB962C8B-B14F-4D97-AF65-F5344CB8AC3E}">
        <p14:creationId xmlns="" xmlns:p14="http://schemas.microsoft.com/office/powerpoint/2010/main" val="4108928290"/>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685800" y="381000"/>
            <a:ext cx="7772400" cy="685800"/>
          </a:xfrm>
        </p:spPr>
        <p:txBody>
          <a:bodyPr/>
          <a:lstStyle/>
          <a:p>
            <a:pPr eaLnBrk="1" hangingPunct="1">
              <a:defRPr/>
            </a:pPr>
            <a:r>
              <a:rPr lang="en-US" sz="2000" b="1" dirty="0" smtClean="0">
                <a:solidFill>
                  <a:srgbClr val="FFFF00"/>
                </a:solidFill>
                <a:effectLst>
                  <a:outerShdw blurRad="38100" dist="38100" dir="2700000" algn="tl">
                    <a:srgbClr val="000000">
                      <a:alpha val="43137"/>
                    </a:srgbClr>
                  </a:outerShdw>
                </a:effectLst>
              </a:rPr>
              <a:t>CRISIS DE </a:t>
            </a:r>
            <a:r>
              <a:rPr lang="en-US" sz="2000" b="1" dirty="0" err="1" smtClean="0">
                <a:solidFill>
                  <a:srgbClr val="FFFF00"/>
                </a:solidFill>
                <a:effectLst>
                  <a:outerShdw blurRad="38100" dist="38100" dir="2700000" algn="tl">
                    <a:srgbClr val="000000">
                      <a:alpha val="43137"/>
                    </a:srgbClr>
                  </a:outerShdw>
                </a:effectLst>
              </a:rPr>
              <a:t>EMPRESAS</a:t>
            </a:r>
            <a:r>
              <a:rPr lang="en-US" sz="2000" b="1" dirty="0" smtClean="0">
                <a:solidFill>
                  <a:srgbClr val="FFFF00"/>
                </a:solidFill>
                <a:effectLst>
                  <a:outerShdw blurRad="38100" dist="38100" dir="2700000" algn="tl">
                    <a:srgbClr val="000000">
                      <a:alpha val="43137"/>
                    </a:srgbClr>
                  </a:outerShdw>
                </a:effectLst>
              </a:rPr>
              <a:t> – </a:t>
            </a:r>
            <a:r>
              <a:rPr lang="en-US" sz="2000" b="1" dirty="0" err="1" smtClean="0">
                <a:solidFill>
                  <a:srgbClr val="FFFF00"/>
                </a:solidFill>
                <a:effectLst>
                  <a:outerShdw blurRad="38100" dist="38100" dir="2700000" algn="tl">
                    <a:srgbClr val="000000">
                      <a:alpha val="43137"/>
                    </a:srgbClr>
                  </a:outerShdw>
                </a:effectLst>
              </a:rPr>
              <a:t>PROCEDIMIENTO</a:t>
            </a:r>
            <a:r>
              <a:rPr lang="en-US" sz="2000" b="1" dirty="0" smtClean="0">
                <a:solidFill>
                  <a:srgbClr val="FFFF00"/>
                </a:solidFill>
                <a:effectLst>
                  <a:outerShdw blurRad="38100" dist="38100" dir="2700000" algn="tl">
                    <a:srgbClr val="000000">
                      <a:alpha val="43137"/>
                    </a:srgbClr>
                  </a:outerShdw>
                </a:effectLst>
              </a:rPr>
              <a:t> </a:t>
            </a:r>
            <a:r>
              <a:rPr lang="en-US" sz="2000" b="1" dirty="0" err="1" smtClean="0">
                <a:solidFill>
                  <a:srgbClr val="FFFF00"/>
                </a:solidFill>
                <a:effectLst>
                  <a:outerShdw blurRad="38100" dist="38100" dir="2700000" algn="tl">
                    <a:srgbClr val="000000">
                      <a:alpha val="43137"/>
                    </a:srgbClr>
                  </a:outerShdw>
                </a:effectLst>
              </a:rPr>
              <a:t>PREVENTIVO</a:t>
            </a:r>
            <a:endParaRPr lang="en-US" sz="2000" b="1" dirty="0" smtClean="0">
              <a:solidFill>
                <a:srgbClr val="FFFF00"/>
              </a:solidFill>
              <a:effectLst>
                <a:outerShdw blurRad="38100" dist="38100" dir="2700000" algn="tl">
                  <a:srgbClr val="000000">
                    <a:alpha val="43137"/>
                  </a:srgbClr>
                </a:outerShdw>
              </a:effectLst>
            </a:endParaRPr>
          </a:p>
        </p:txBody>
      </p:sp>
      <p:sp>
        <p:nvSpPr>
          <p:cNvPr id="67587" name="Rectangle 3"/>
          <p:cNvSpPr>
            <a:spLocks noGrp="1" noChangeArrowheads="1"/>
          </p:cNvSpPr>
          <p:nvPr>
            <p:ph type="subTitle" idx="1"/>
          </p:nvPr>
        </p:nvSpPr>
        <p:spPr>
          <a:xfrm>
            <a:off x="685800" y="1371600"/>
            <a:ext cx="7772400" cy="4876800"/>
          </a:xfrm>
        </p:spPr>
        <p:txBody>
          <a:bodyPr>
            <a:normAutofit/>
          </a:bodyPr>
          <a:lstStyle/>
          <a:p>
            <a:pPr algn="l">
              <a:lnSpc>
                <a:spcPct val="90000"/>
              </a:lnSpc>
            </a:pPr>
            <a:r>
              <a:rPr lang="es-AR" sz="1800" b="1" dirty="0">
                <a:solidFill>
                  <a:srgbClr val="FFFF01"/>
                </a:solidFill>
              </a:rPr>
              <a:t>PROCEDIMIENTO ALTERNATIVO OBLIGATORIO</a:t>
            </a:r>
            <a:endParaRPr lang="es-AR" sz="1800" dirty="0">
              <a:solidFill>
                <a:srgbClr val="FFFF01"/>
              </a:solidFill>
            </a:endParaRPr>
          </a:p>
          <a:p>
            <a:pPr algn="l">
              <a:lnSpc>
                <a:spcPct val="90000"/>
              </a:lnSpc>
            </a:pPr>
            <a:r>
              <a:rPr lang="es-AR" sz="1800" b="1" dirty="0">
                <a:solidFill>
                  <a:srgbClr val="FFC000"/>
                </a:solidFill>
              </a:rPr>
              <a:t>DECRETO 328/1988</a:t>
            </a:r>
          </a:p>
          <a:p>
            <a:pPr algn="l"/>
            <a:endParaRPr lang="es-AR" sz="1800" dirty="0"/>
          </a:p>
          <a:p>
            <a:pPr algn="l"/>
            <a:r>
              <a:rPr lang="es-AR" sz="1800" b="1" dirty="0">
                <a:solidFill>
                  <a:srgbClr val="00FFCC"/>
                </a:solidFill>
              </a:rPr>
              <a:t>Art. 3 - </a:t>
            </a:r>
            <a:r>
              <a:rPr lang="es-AR" sz="1800" dirty="0"/>
              <a:t>Con la misma anticipación establecida en el artículo 1, </a:t>
            </a:r>
            <a:r>
              <a:rPr lang="es-AR" sz="1800" dirty="0">
                <a:solidFill>
                  <a:srgbClr val="FFFF01"/>
                </a:solidFill>
              </a:rPr>
              <a:t>los empleadores deberán entregar copia de la comunicación a la asociación</a:t>
            </a:r>
            <a:r>
              <a:rPr lang="es-AR" sz="1800" dirty="0"/>
              <a:t> o asociaciones sindicales con personería gremial que representen a los trabajadores afectados por la medida.</a:t>
            </a:r>
          </a:p>
          <a:p>
            <a:pPr marL="609600" indent="-609600" algn="l" eaLnBrk="1" hangingPunct="1">
              <a:defRPr/>
            </a:pPr>
            <a:endParaRPr lang="en-US" sz="1600" dirty="0" smtClean="0"/>
          </a:p>
        </p:txBody>
      </p:sp>
    </p:spTree>
    <p:extLst>
      <p:ext uri="{BB962C8B-B14F-4D97-AF65-F5344CB8AC3E}">
        <p14:creationId xmlns="" xmlns:p14="http://schemas.microsoft.com/office/powerpoint/2010/main" val="1177816809"/>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685800" y="381000"/>
            <a:ext cx="7772400" cy="685800"/>
          </a:xfrm>
        </p:spPr>
        <p:txBody>
          <a:bodyPr/>
          <a:lstStyle/>
          <a:p>
            <a:pPr eaLnBrk="1" hangingPunct="1">
              <a:defRPr/>
            </a:pPr>
            <a:r>
              <a:rPr lang="en-US" sz="2000" b="1" dirty="0" smtClean="0">
                <a:solidFill>
                  <a:srgbClr val="FFFF00"/>
                </a:solidFill>
                <a:effectLst>
                  <a:outerShdw blurRad="38100" dist="38100" dir="2700000" algn="tl">
                    <a:srgbClr val="000000">
                      <a:alpha val="43137"/>
                    </a:srgbClr>
                  </a:outerShdw>
                </a:effectLst>
              </a:rPr>
              <a:t>CRISIS DE </a:t>
            </a:r>
            <a:r>
              <a:rPr lang="en-US" sz="2000" b="1" dirty="0" err="1" smtClean="0">
                <a:solidFill>
                  <a:srgbClr val="FFFF00"/>
                </a:solidFill>
                <a:effectLst>
                  <a:outerShdw blurRad="38100" dist="38100" dir="2700000" algn="tl">
                    <a:srgbClr val="000000">
                      <a:alpha val="43137"/>
                    </a:srgbClr>
                  </a:outerShdw>
                </a:effectLst>
              </a:rPr>
              <a:t>EMPRESAS</a:t>
            </a:r>
            <a:r>
              <a:rPr lang="en-US" sz="2000" b="1" dirty="0" smtClean="0">
                <a:solidFill>
                  <a:srgbClr val="FFFF00"/>
                </a:solidFill>
                <a:effectLst>
                  <a:outerShdw blurRad="38100" dist="38100" dir="2700000" algn="tl">
                    <a:srgbClr val="000000">
                      <a:alpha val="43137"/>
                    </a:srgbClr>
                  </a:outerShdw>
                </a:effectLst>
              </a:rPr>
              <a:t> – </a:t>
            </a:r>
            <a:r>
              <a:rPr lang="en-US" sz="2000" b="1" dirty="0" err="1" smtClean="0">
                <a:solidFill>
                  <a:srgbClr val="FFFF00"/>
                </a:solidFill>
                <a:effectLst>
                  <a:outerShdw blurRad="38100" dist="38100" dir="2700000" algn="tl">
                    <a:srgbClr val="000000">
                      <a:alpha val="43137"/>
                    </a:srgbClr>
                  </a:outerShdw>
                </a:effectLst>
              </a:rPr>
              <a:t>PROCEDIMIENTO</a:t>
            </a:r>
            <a:r>
              <a:rPr lang="en-US" sz="2000" b="1" dirty="0" smtClean="0">
                <a:solidFill>
                  <a:srgbClr val="FFFF00"/>
                </a:solidFill>
                <a:effectLst>
                  <a:outerShdw blurRad="38100" dist="38100" dir="2700000" algn="tl">
                    <a:srgbClr val="000000">
                      <a:alpha val="43137"/>
                    </a:srgbClr>
                  </a:outerShdw>
                </a:effectLst>
              </a:rPr>
              <a:t> </a:t>
            </a:r>
            <a:r>
              <a:rPr lang="en-US" sz="2000" b="1" dirty="0" err="1" smtClean="0">
                <a:solidFill>
                  <a:srgbClr val="FFFF00"/>
                </a:solidFill>
                <a:effectLst>
                  <a:outerShdw blurRad="38100" dist="38100" dir="2700000" algn="tl">
                    <a:srgbClr val="000000">
                      <a:alpha val="43137"/>
                    </a:srgbClr>
                  </a:outerShdw>
                </a:effectLst>
              </a:rPr>
              <a:t>PREVENTIVO</a:t>
            </a:r>
            <a:endParaRPr lang="en-US" sz="2000" b="1" dirty="0" smtClean="0">
              <a:solidFill>
                <a:srgbClr val="FFFF00"/>
              </a:solidFill>
              <a:effectLst>
                <a:outerShdw blurRad="38100" dist="38100" dir="2700000" algn="tl">
                  <a:srgbClr val="000000">
                    <a:alpha val="43137"/>
                  </a:srgbClr>
                </a:outerShdw>
              </a:effectLst>
            </a:endParaRPr>
          </a:p>
        </p:txBody>
      </p:sp>
      <p:sp>
        <p:nvSpPr>
          <p:cNvPr id="67587" name="Rectangle 3"/>
          <p:cNvSpPr>
            <a:spLocks noGrp="1" noChangeArrowheads="1"/>
          </p:cNvSpPr>
          <p:nvPr>
            <p:ph type="subTitle" idx="1"/>
          </p:nvPr>
        </p:nvSpPr>
        <p:spPr>
          <a:xfrm>
            <a:off x="685800" y="1371600"/>
            <a:ext cx="7772400" cy="4876800"/>
          </a:xfrm>
        </p:spPr>
        <p:txBody>
          <a:bodyPr>
            <a:normAutofit/>
          </a:bodyPr>
          <a:lstStyle/>
          <a:p>
            <a:pPr algn="l">
              <a:lnSpc>
                <a:spcPct val="90000"/>
              </a:lnSpc>
            </a:pPr>
            <a:r>
              <a:rPr lang="es-AR" sz="1800" b="1" dirty="0">
                <a:solidFill>
                  <a:srgbClr val="FFFF01"/>
                </a:solidFill>
                <a:effectLst>
                  <a:outerShdw blurRad="38100" dist="38100" dir="2700000" algn="tl">
                    <a:srgbClr val="000000">
                      <a:alpha val="43137"/>
                    </a:srgbClr>
                  </a:outerShdw>
                </a:effectLst>
              </a:rPr>
              <a:t>PROCEDIMIENTO ALTERNATIVO OBLIGATORIO</a:t>
            </a:r>
            <a:endParaRPr lang="es-AR" sz="1800" dirty="0">
              <a:solidFill>
                <a:srgbClr val="FFFF01"/>
              </a:solidFill>
              <a:effectLst>
                <a:outerShdw blurRad="38100" dist="38100" dir="2700000" algn="tl">
                  <a:srgbClr val="000000">
                    <a:alpha val="43137"/>
                  </a:srgbClr>
                </a:outerShdw>
              </a:effectLst>
            </a:endParaRPr>
          </a:p>
          <a:p>
            <a:pPr algn="l">
              <a:lnSpc>
                <a:spcPct val="90000"/>
              </a:lnSpc>
            </a:pPr>
            <a:r>
              <a:rPr lang="es-AR" sz="1800" b="1" dirty="0">
                <a:solidFill>
                  <a:srgbClr val="FFC000"/>
                </a:solidFill>
                <a:effectLst>
                  <a:outerShdw blurRad="38100" dist="38100" dir="2700000" algn="tl">
                    <a:srgbClr val="000000">
                      <a:alpha val="43137"/>
                    </a:srgbClr>
                  </a:outerShdw>
                </a:effectLst>
              </a:rPr>
              <a:t>DECRETO 328/1988</a:t>
            </a:r>
          </a:p>
          <a:p>
            <a:pPr algn="l"/>
            <a:endParaRPr lang="es-AR" sz="1800" dirty="0"/>
          </a:p>
          <a:p>
            <a:pPr algn="l"/>
            <a:r>
              <a:rPr lang="es-AR" sz="1800" b="1" dirty="0">
                <a:solidFill>
                  <a:srgbClr val="00FF99"/>
                </a:solidFill>
              </a:rPr>
              <a:t>Art. 4 - </a:t>
            </a:r>
            <a:r>
              <a:rPr lang="es-AR" sz="1800" dirty="0"/>
              <a:t>De oficio o a petición de partes, la autoridad de aplicación podrá: </a:t>
            </a:r>
          </a:p>
          <a:p>
            <a:pPr algn="l"/>
            <a:r>
              <a:rPr lang="es-AR" sz="1800" dirty="0">
                <a:solidFill>
                  <a:srgbClr val="FFFF00"/>
                </a:solidFill>
              </a:rPr>
              <a:t>1) disponer la celebración de las audiencias </a:t>
            </a:r>
            <a:r>
              <a:rPr lang="es-AR" sz="1800" dirty="0"/>
              <a:t>que considere necesarias para lograr soluciones de común acuerdo entre el empleador y las asociaciones sindicales indicadas en el artículo 3, </a:t>
            </a:r>
          </a:p>
          <a:p>
            <a:pPr algn="l"/>
            <a:r>
              <a:rPr lang="es-AR" sz="1800" dirty="0">
                <a:solidFill>
                  <a:srgbClr val="FF9900"/>
                </a:solidFill>
              </a:rPr>
              <a:t>2) recabar informes aclarativos o ampliatorios </a:t>
            </a:r>
            <a:r>
              <a:rPr lang="es-AR" sz="1800" dirty="0"/>
              <a:t>de los puntos de la comunicación previstos en el artículo 2, </a:t>
            </a:r>
          </a:p>
          <a:p>
            <a:pPr algn="l"/>
            <a:r>
              <a:rPr lang="es-AR" sz="1800" dirty="0">
                <a:solidFill>
                  <a:srgbClr val="00B0F0"/>
                </a:solidFill>
              </a:rPr>
              <a:t>3) requerir la opinión escrita de las asociaciones sindicales </a:t>
            </a:r>
            <a:r>
              <a:rPr lang="es-AR" sz="1800" dirty="0"/>
              <a:t>indicadas en el artículo 3, </a:t>
            </a:r>
          </a:p>
          <a:p>
            <a:pPr algn="l"/>
            <a:r>
              <a:rPr lang="es-AR" sz="1800" dirty="0">
                <a:solidFill>
                  <a:srgbClr val="00FF00"/>
                </a:solidFill>
              </a:rPr>
              <a:t>4) realizar investigaciones, recabar asesoramiento </a:t>
            </a:r>
            <a:r>
              <a:rPr lang="es-AR" sz="1800" dirty="0"/>
              <a:t>de las reparticiones públicas o instituciones privadas y, en general, ordenar cualquier medida que tienda al más amplio conocimiento de la cuestión planteada y </a:t>
            </a:r>
          </a:p>
          <a:p>
            <a:pPr algn="l"/>
            <a:r>
              <a:rPr lang="es-AR" sz="1800" dirty="0">
                <a:solidFill>
                  <a:srgbClr val="FFCC00"/>
                </a:solidFill>
              </a:rPr>
              <a:t>5) proponer fórmulas de solución. </a:t>
            </a:r>
          </a:p>
          <a:p>
            <a:pPr marL="609600" indent="-609600" algn="l" eaLnBrk="1" hangingPunct="1">
              <a:defRPr/>
            </a:pPr>
            <a:endParaRPr lang="en-US" sz="1800" dirty="0" smtClean="0"/>
          </a:p>
        </p:txBody>
      </p:sp>
    </p:spTree>
    <p:extLst>
      <p:ext uri="{BB962C8B-B14F-4D97-AF65-F5344CB8AC3E}">
        <p14:creationId xmlns="" xmlns:p14="http://schemas.microsoft.com/office/powerpoint/2010/main" val="2531436527"/>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685800" y="381000"/>
            <a:ext cx="7772400" cy="685800"/>
          </a:xfrm>
        </p:spPr>
        <p:txBody>
          <a:bodyPr/>
          <a:lstStyle/>
          <a:p>
            <a:pPr eaLnBrk="1" hangingPunct="1">
              <a:defRPr/>
            </a:pPr>
            <a:r>
              <a:rPr lang="en-US" sz="2000" b="1" dirty="0" smtClean="0">
                <a:solidFill>
                  <a:srgbClr val="FFFF00"/>
                </a:solidFill>
                <a:effectLst>
                  <a:outerShdw blurRad="38100" dist="38100" dir="2700000" algn="tl">
                    <a:srgbClr val="000000">
                      <a:alpha val="43137"/>
                    </a:srgbClr>
                  </a:outerShdw>
                </a:effectLst>
              </a:rPr>
              <a:t>CRISIS DE </a:t>
            </a:r>
            <a:r>
              <a:rPr lang="en-US" sz="2000" b="1" dirty="0" err="1" smtClean="0">
                <a:solidFill>
                  <a:srgbClr val="FFFF00"/>
                </a:solidFill>
                <a:effectLst>
                  <a:outerShdw blurRad="38100" dist="38100" dir="2700000" algn="tl">
                    <a:srgbClr val="000000">
                      <a:alpha val="43137"/>
                    </a:srgbClr>
                  </a:outerShdw>
                </a:effectLst>
              </a:rPr>
              <a:t>EMPRESAS</a:t>
            </a:r>
            <a:r>
              <a:rPr lang="en-US" sz="2000" b="1" dirty="0" smtClean="0">
                <a:solidFill>
                  <a:srgbClr val="FFFF00"/>
                </a:solidFill>
                <a:effectLst>
                  <a:outerShdw blurRad="38100" dist="38100" dir="2700000" algn="tl">
                    <a:srgbClr val="000000">
                      <a:alpha val="43137"/>
                    </a:srgbClr>
                  </a:outerShdw>
                </a:effectLst>
              </a:rPr>
              <a:t> – </a:t>
            </a:r>
            <a:r>
              <a:rPr lang="en-US" sz="2000" b="1" dirty="0" err="1" smtClean="0">
                <a:solidFill>
                  <a:srgbClr val="FFFF00"/>
                </a:solidFill>
                <a:effectLst>
                  <a:outerShdw blurRad="38100" dist="38100" dir="2700000" algn="tl">
                    <a:srgbClr val="000000">
                      <a:alpha val="43137"/>
                    </a:srgbClr>
                  </a:outerShdw>
                </a:effectLst>
              </a:rPr>
              <a:t>PROCEDIMIENTO</a:t>
            </a:r>
            <a:r>
              <a:rPr lang="en-US" sz="2000" b="1" dirty="0" smtClean="0">
                <a:solidFill>
                  <a:srgbClr val="FFFF00"/>
                </a:solidFill>
                <a:effectLst>
                  <a:outerShdw blurRad="38100" dist="38100" dir="2700000" algn="tl">
                    <a:srgbClr val="000000">
                      <a:alpha val="43137"/>
                    </a:srgbClr>
                  </a:outerShdw>
                </a:effectLst>
              </a:rPr>
              <a:t> </a:t>
            </a:r>
            <a:r>
              <a:rPr lang="en-US" sz="2000" b="1" dirty="0" err="1" smtClean="0">
                <a:solidFill>
                  <a:srgbClr val="FFFF00"/>
                </a:solidFill>
                <a:effectLst>
                  <a:outerShdw blurRad="38100" dist="38100" dir="2700000" algn="tl">
                    <a:srgbClr val="000000">
                      <a:alpha val="43137"/>
                    </a:srgbClr>
                  </a:outerShdw>
                </a:effectLst>
              </a:rPr>
              <a:t>PREVENTIVO</a:t>
            </a:r>
            <a:endParaRPr lang="en-US" sz="2000" b="1" dirty="0" smtClean="0">
              <a:solidFill>
                <a:srgbClr val="FFFF00"/>
              </a:solidFill>
              <a:effectLst>
                <a:outerShdw blurRad="38100" dist="38100" dir="2700000" algn="tl">
                  <a:srgbClr val="000000">
                    <a:alpha val="43137"/>
                  </a:srgbClr>
                </a:outerShdw>
              </a:effectLst>
            </a:endParaRPr>
          </a:p>
        </p:txBody>
      </p:sp>
      <p:sp>
        <p:nvSpPr>
          <p:cNvPr id="67587" name="Rectangle 3"/>
          <p:cNvSpPr>
            <a:spLocks noGrp="1" noChangeArrowheads="1"/>
          </p:cNvSpPr>
          <p:nvPr>
            <p:ph type="subTitle" idx="1"/>
          </p:nvPr>
        </p:nvSpPr>
        <p:spPr>
          <a:xfrm>
            <a:off x="685800" y="1371600"/>
            <a:ext cx="7772400" cy="4876800"/>
          </a:xfrm>
        </p:spPr>
        <p:txBody>
          <a:bodyPr>
            <a:normAutofit/>
          </a:bodyPr>
          <a:lstStyle/>
          <a:p>
            <a:pPr algn="l">
              <a:lnSpc>
                <a:spcPct val="90000"/>
              </a:lnSpc>
            </a:pPr>
            <a:r>
              <a:rPr lang="es-AR" sz="1800" b="1" dirty="0">
                <a:solidFill>
                  <a:srgbClr val="FFFF01"/>
                </a:solidFill>
                <a:effectLst>
                  <a:outerShdw blurRad="38100" dist="38100" dir="2700000" algn="tl">
                    <a:srgbClr val="000000">
                      <a:alpha val="43137"/>
                    </a:srgbClr>
                  </a:outerShdw>
                </a:effectLst>
              </a:rPr>
              <a:t>PROCEDIMIENTO ALTERNATIVO OBLIGATORIO</a:t>
            </a:r>
            <a:endParaRPr lang="es-AR" sz="1800" dirty="0">
              <a:solidFill>
                <a:srgbClr val="FFFF01"/>
              </a:solidFill>
              <a:effectLst>
                <a:outerShdw blurRad="38100" dist="38100" dir="2700000" algn="tl">
                  <a:srgbClr val="000000">
                    <a:alpha val="43137"/>
                  </a:srgbClr>
                </a:outerShdw>
              </a:effectLst>
            </a:endParaRPr>
          </a:p>
          <a:p>
            <a:pPr algn="l">
              <a:lnSpc>
                <a:spcPct val="90000"/>
              </a:lnSpc>
            </a:pPr>
            <a:r>
              <a:rPr lang="es-AR" sz="1800" b="1" dirty="0">
                <a:solidFill>
                  <a:srgbClr val="FFC000"/>
                </a:solidFill>
                <a:effectLst>
                  <a:outerShdw blurRad="38100" dist="38100" dir="2700000" algn="tl">
                    <a:srgbClr val="000000">
                      <a:alpha val="43137"/>
                    </a:srgbClr>
                  </a:outerShdw>
                </a:effectLst>
              </a:rPr>
              <a:t>DECRETO 328/1988</a:t>
            </a:r>
          </a:p>
          <a:p>
            <a:pPr algn="l"/>
            <a:r>
              <a:rPr lang="es-AR" sz="1800" b="1" dirty="0" smtClean="0">
                <a:solidFill>
                  <a:srgbClr val="00FFCC"/>
                </a:solidFill>
                <a:effectLst>
                  <a:outerShdw blurRad="38100" dist="38100" dir="2700000" algn="tl">
                    <a:srgbClr val="000000">
                      <a:alpha val="43137"/>
                    </a:srgbClr>
                  </a:outerShdw>
                </a:effectLst>
              </a:rPr>
              <a:t>Art</a:t>
            </a:r>
            <a:r>
              <a:rPr lang="es-AR" sz="1800" b="1" dirty="0">
                <a:solidFill>
                  <a:srgbClr val="00FFCC"/>
                </a:solidFill>
                <a:effectLst>
                  <a:outerShdw blurRad="38100" dist="38100" dir="2700000" algn="tl">
                    <a:srgbClr val="000000">
                      <a:alpha val="43137"/>
                    </a:srgbClr>
                  </a:outerShdw>
                </a:effectLst>
              </a:rPr>
              <a:t>. 5 - </a:t>
            </a:r>
            <a:r>
              <a:rPr lang="es-AR" sz="1800" dirty="0">
                <a:effectLst>
                  <a:outerShdw blurRad="38100" dist="38100" dir="2700000" algn="tl">
                    <a:srgbClr val="000000">
                      <a:alpha val="43137"/>
                    </a:srgbClr>
                  </a:outerShdw>
                </a:effectLst>
              </a:rPr>
              <a:t>Las disposiciones del presente decreto no podrán ser interpretadas como modificaciones a la </a:t>
            </a:r>
            <a:r>
              <a:rPr lang="es-AR" sz="1800" b="1" u="sng" dirty="0">
                <a:solidFill>
                  <a:srgbClr val="FFFF00"/>
                </a:solidFill>
                <a:effectLst>
                  <a:outerShdw blurRad="38100" dist="38100" dir="2700000" algn="tl">
                    <a:srgbClr val="000000">
                      <a:alpha val="43137"/>
                    </a:srgbClr>
                  </a:outerShdw>
                </a:effectLst>
              </a:rPr>
              <a:t>facultad del trabajador de accionar judicialmente </a:t>
            </a:r>
            <a:r>
              <a:rPr lang="es-AR" sz="1800" dirty="0">
                <a:effectLst>
                  <a:outerShdw blurRad="38100" dist="38100" dir="2700000" algn="tl">
                    <a:srgbClr val="000000">
                      <a:alpha val="43137"/>
                    </a:srgbClr>
                  </a:outerShdw>
                </a:effectLst>
              </a:rPr>
              <a:t>si considerare que la medida adoptada por el empleador lesiona alguno de sus derechos.</a:t>
            </a:r>
          </a:p>
          <a:p>
            <a:pPr algn="l"/>
            <a:endParaRPr lang="es-AR" sz="1800" dirty="0">
              <a:effectLst>
                <a:outerShdw blurRad="38100" dist="38100" dir="2700000" algn="tl">
                  <a:srgbClr val="000000">
                    <a:alpha val="43137"/>
                  </a:srgbClr>
                </a:outerShdw>
              </a:effectLst>
            </a:endParaRPr>
          </a:p>
          <a:p>
            <a:pPr algn="l"/>
            <a:r>
              <a:rPr lang="es-AR" sz="1800" b="1" dirty="0">
                <a:solidFill>
                  <a:srgbClr val="00FFCC"/>
                </a:solidFill>
                <a:effectLst>
                  <a:outerShdw blurRad="38100" dist="38100" dir="2700000" algn="tl">
                    <a:srgbClr val="000000">
                      <a:alpha val="43137"/>
                    </a:srgbClr>
                  </a:outerShdw>
                </a:effectLst>
              </a:rPr>
              <a:t>Art. 6 - </a:t>
            </a:r>
            <a:r>
              <a:rPr lang="es-AR" sz="1800" dirty="0">
                <a:effectLst>
                  <a:outerShdw blurRad="38100" dist="38100" dir="2700000" algn="tl">
                    <a:srgbClr val="000000">
                      <a:alpha val="43137"/>
                    </a:srgbClr>
                  </a:outerShdw>
                </a:effectLst>
              </a:rPr>
              <a:t>El incumplimiento de lo establecido en el presente decreto dará lugar a las </a:t>
            </a:r>
            <a:r>
              <a:rPr lang="es-AR" sz="1800" b="1" dirty="0">
                <a:solidFill>
                  <a:srgbClr val="00FF99"/>
                </a:solidFill>
                <a:effectLst>
                  <a:outerShdw blurRad="38100" dist="38100" dir="2700000" algn="tl">
                    <a:srgbClr val="000000">
                      <a:alpha val="43137"/>
                    </a:srgbClr>
                  </a:outerShdw>
                </a:effectLst>
              </a:rPr>
              <a:t>sanciones previstas </a:t>
            </a:r>
            <a:r>
              <a:rPr lang="es-AR" sz="1800" dirty="0">
                <a:effectLst>
                  <a:outerShdw blurRad="38100" dist="38100" dir="2700000" algn="tl">
                    <a:srgbClr val="000000">
                      <a:alpha val="43137"/>
                    </a:srgbClr>
                  </a:outerShdw>
                </a:effectLst>
              </a:rPr>
              <a:t>en el artículo 5º de la ley 18694 y sus modificatorias.</a:t>
            </a:r>
          </a:p>
        </p:txBody>
      </p:sp>
    </p:spTree>
    <p:extLst>
      <p:ext uri="{BB962C8B-B14F-4D97-AF65-F5344CB8AC3E}">
        <p14:creationId xmlns="" xmlns:p14="http://schemas.microsoft.com/office/powerpoint/2010/main" val="2624098530"/>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685800" y="381000"/>
            <a:ext cx="7772400" cy="685800"/>
          </a:xfrm>
        </p:spPr>
        <p:txBody>
          <a:bodyPr/>
          <a:lstStyle/>
          <a:p>
            <a:pPr eaLnBrk="1" hangingPunct="1">
              <a:defRPr/>
            </a:pPr>
            <a:r>
              <a:rPr lang="en-US" sz="2000" b="1" dirty="0" smtClean="0">
                <a:solidFill>
                  <a:srgbClr val="FFFF00"/>
                </a:solidFill>
                <a:effectLst>
                  <a:outerShdw blurRad="38100" dist="38100" dir="2700000" algn="tl">
                    <a:srgbClr val="000000">
                      <a:alpha val="43137"/>
                    </a:srgbClr>
                  </a:outerShdw>
                </a:effectLst>
              </a:rPr>
              <a:t>CRISIS DE </a:t>
            </a:r>
            <a:r>
              <a:rPr lang="en-US" sz="2000" b="1" dirty="0" err="1" smtClean="0">
                <a:solidFill>
                  <a:srgbClr val="FFFF00"/>
                </a:solidFill>
                <a:effectLst>
                  <a:outerShdw blurRad="38100" dist="38100" dir="2700000" algn="tl">
                    <a:srgbClr val="000000">
                      <a:alpha val="43137"/>
                    </a:srgbClr>
                  </a:outerShdw>
                </a:effectLst>
              </a:rPr>
              <a:t>EMPRESAS</a:t>
            </a:r>
            <a:r>
              <a:rPr lang="en-US" sz="2000" b="1" dirty="0" smtClean="0">
                <a:solidFill>
                  <a:srgbClr val="FFFF00"/>
                </a:solidFill>
                <a:effectLst>
                  <a:outerShdw blurRad="38100" dist="38100" dir="2700000" algn="tl">
                    <a:srgbClr val="000000">
                      <a:alpha val="43137"/>
                    </a:srgbClr>
                  </a:outerShdw>
                </a:effectLst>
              </a:rPr>
              <a:t> – </a:t>
            </a:r>
            <a:r>
              <a:rPr lang="en-US" sz="2000" b="1" dirty="0" err="1" smtClean="0">
                <a:solidFill>
                  <a:srgbClr val="FFFF00"/>
                </a:solidFill>
                <a:effectLst>
                  <a:outerShdw blurRad="38100" dist="38100" dir="2700000" algn="tl">
                    <a:srgbClr val="000000">
                      <a:alpha val="43137"/>
                    </a:srgbClr>
                  </a:outerShdw>
                </a:effectLst>
              </a:rPr>
              <a:t>PROCEDIMIENTO</a:t>
            </a:r>
            <a:r>
              <a:rPr lang="en-US" sz="2000" b="1" dirty="0" smtClean="0">
                <a:solidFill>
                  <a:srgbClr val="FFFF00"/>
                </a:solidFill>
                <a:effectLst>
                  <a:outerShdw blurRad="38100" dist="38100" dir="2700000" algn="tl">
                    <a:srgbClr val="000000">
                      <a:alpha val="43137"/>
                    </a:srgbClr>
                  </a:outerShdw>
                </a:effectLst>
              </a:rPr>
              <a:t> </a:t>
            </a:r>
            <a:r>
              <a:rPr lang="en-US" sz="2000" b="1" dirty="0" err="1" smtClean="0">
                <a:solidFill>
                  <a:srgbClr val="FFFF00"/>
                </a:solidFill>
                <a:effectLst>
                  <a:outerShdw blurRad="38100" dist="38100" dir="2700000" algn="tl">
                    <a:srgbClr val="000000">
                      <a:alpha val="43137"/>
                    </a:srgbClr>
                  </a:outerShdw>
                </a:effectLst>
              </a:rPr>
              <a:t>PREVENTIVO</a:t>
            </a:r>
            <a:endParaRPr lang="en-US" sz="2000" b="1" dirty="0" smtClean="0">
              <a:solidFill>
                <a:srgbClr val="FFFF00"/>
              </a:solidFill>
              <a:effectLst>
                <a:outerShdw blurRad="38100" dist="38100" dir="2700000" algn="tl">
                  <a:srgbClr val="000000">
                    <a:alpha val="43137"/>
                  </a:srgbClr>
                </a:outerShdw>
              </a:effectLst>
            </a:endParaRPr>
          </a:p>
        </p:txBody>
      </p:sp>
      <p:sp>
        <p:nvSpPr>
          <p:cNvPr id="67587" name="Rectangle 3"/>
          <p:cNvSpPr>
            <a:spLocks noGrp="1" noChangeArrowheads="1"/>
          </p:cNvSpPr>
          <p:nvPr>
            <p:ph type="subTitle" idx="1"/>
          </p:nvPr>
        </p:nvSpPr>
        <p:spPr>
          <a:xfrm>
            <a:off x="685800" y="1371600"/>
            <a:ext cx="7772400" cy="4876800"/>
          </a:xfrm>
        </p:spPr>
        <p:txBody>
          <a:bodyPr>
            <a:normAutofit/>
          </a:bodyPr>
          <a:lstStyle/>
          <a:p>
            <a:pPr algn="l">
              <a:lnSpc>
                <a:spcPct val="90000"/>
              </a:lnSpc>
            </a:pPr>
            <a:r>
              <a:rPr lang="es-AR" sz="1500" b="1" dirty="0">
                <a:solidFill>
                  <a:srgbClr val="FFFF01"/>
                </a:solidFill>
                <a:effectLst>
                  <a:outerShdw blurRad="38100" dist="38100" dir="2700000" algn="tl">
                    <a:srgbClr val="000000">
                      <a:alpha val="43137"/>
                    </a:srgbClr>
                  </a:outerShdw>
                </a:effectLst>
              </a:rPr>
              <a:t>PROCEDIMIENTO ALTERNATIVO OBLIGATORIO</a:t>
            </a:r>
            <a:endParaRPr lang="es-AR" sz="1500" dirty="0">
              <a:solidFill>
                <a:srgbClr val="FFFF01"/>
              </a:solidFill>
              <a:effectLst>
                <a:outerShdw blurRad="38100" dist="38100" dir="2700000" algn="tl">
                  <a:srgbClr val="000000">
                    <a:alpha val="43137"/>
                  </a:srgbClr>
                </a:outerShdw>
              </a:effectLst>
            </a:endParaRPr>
          </a:p>
          <a:p>
            <a:pPr algn="l">
              <a:lnSpc>
                <a:spcPct val="90000"/>
              </a:lnSpc>
            </a:pPr>
            <a:r>
              <a:rPr lang="es-AR" sz="1500" b="1" dirty="0">
                <a:solidFill>
                  <a:srgbClr val="FFC000"/>
                </a:solidFill>
                <a:effectLst>
                  <a:outerShdw blurRad="38100" dist="38100" dir="2700000" algn="tl">
                    <a:srgbClr val="000000">
                      <a:alpha val="43137"/>
                    </a:srgbClr>
                  </a:outerShdw>
                </a:effectLst>
              </a:rPr>
              <a:t>DECRETO 328/1988</a:t>
            </a:r>
          </a:p>
          <a:p>
            <a:endParaRPr lang="es-AR" sz="9600" dirty="0" smtClean="0"/>
          </a:p>
          <a:p>
            <a:endParaRPr lang="es-AR" sz="9600" dirty="0"/>
          </a:p>
        </p:txBody>
      </p:sp>
      <p:pic>
        <p:nvPicPr>
          <p:cNvPr id="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58713" y="1905000"/>
            <a:ext cx="8226574" cy="39624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765770190"/>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685800" y="381000"/>
            <a:ext cx="7772400" cy="685800"/>
          </a:xfrm>
        </p:spPr>
        <p:txBody>
          <a:bodyPr/>
          <a:lstStyle/>
          <a:p>
            <a:pPr eaLnBrk="1" hangingPunct="1">
              <a:defRPr/>
            </a:pPr>
            <a:r>
              <a:rPr lang="en-US" sz="2000" b="1" dirty="0" smtClean="0">
                <a:solidFill>
                  <a:srgbClr val="FFFF00"/>
                </a:solidFill>
                <a:effectLst>
                  <a:outerShdw blurRad="38100" dist="38100" dir="2700000" algn="tl">
                    <a:srgbClr val="000000">
                      <a:alpha val="43137"/>
                    </a:srgbClr>
                  </a:outerShdw>
                </a:effectLst>
              </a:rPr>
              <a:t>CRISIS DE </a:t>
            </a:r>
            <a:r>
              <a:rPr lang="en-US" sz="2000" b="1" dirty="0" err="1" smtClean="0">
                <a:solidFill>
                  <a:srgbClr val="FFFF00"/>
                </a:solidFill>
                <a:effectLst>
                  <a:outerShdw blurRad="38100" dist="38100" dir="2700000" algn="tl">
                    <a:srgbClr val="000000">
                      <a:alpha val="43137"/>
                    </a:srgbClr>
                  </a:outerShdw>
                </a:effectLst>
              </a:rPr>
              <a:t>EMPRESAS</a:t>
            </a:r>
            <a:r>
              <a:rPr lang="en-US" sz="2000" b="1" dirty="0" smtClean="0">
                <a:solidFill>
                  <a:srgbClr val="FFFF00"/>
                </a:solidFill>
                <a:effectLst>
                  <a:outerShdw blurRad="38100" dist="38100" dir="2700000" algn="tl">
                    <a:srgbClr val="000000">
                      <a:alpha val="43137"/>
                    </a:srgbClr>
                  </a:outerShdw>
                </a:effectLst>
              </a:rPr>
              <a:t> – </a:t>
            </a:r>
            <a:r>
              <a:rPr lang="en-US" sz="2000" b="1" dirty="0" err="1" smtClean="0">
                <a:solidFill>
                  <a:srgbClr val="FFFF00"/>
                </a:solidFill>
                <a:effectLst>
                  <a:outerShdw blurRad="38100" dist="38100" dir="2700000" algn="tl">
                    <a:srgbClr val="000000">
                      <a:alpha val="43137"/>
                    </a:srgbClr>
                  </a:outerShdw>
                </a:effectLst>
              </a:rPr>
              <a:t>PROCEDIMIENTO</a:t>
            </a:r>
            <a:r>
              <a:rPr lang="en-US" sz="2000" b="1" dirty="0" smtClean="0">
                <a:solidFill>
                  <a:srgbClr val="FFFF00"/>
                </a:solidFill>
                <a:effectLst>
                  <a:outerShdw blurRad="38100" dist="38100" dir="2700000" algn="tl">
                    <a:srgbClr val="000000">
                      <a:alpha val="43137"/>
                    </a:srgbClr>
                  </a:outerShdw>
                </a:effectLst>
              </a:rPr>
              <a:t> </a:t>
            </a:r>
            <a:r>
              <a:rPr lang="en-US" sz="2000" b="1" dirty="0" err="1" smtClean="0">
                <a:solidFill>
                  <a:srgbClr val="FFFF00"/>
                </a:solidFill>
                <a:effectLst>
                  <a:outerShdw blurRad="38100" dist="38100" dir="2700000" algn="tl">
                    <a:srgbClr val="000000">
                      <a:alpha val="43137"/>
                    </a:srgbClr>
                  </a:outerShdw>
                </a:effectLst>
              </a:rPr>
              <a:t>PREVENTIVO</a:t>
            </a:r>
            <a:endParaRPr lang="en-US" sz="2000" b="1" dirty="0" smtClean="0">
              <a:solidFill>
                <a:srgbClr val="FFFF00"/>
              </a:solidFill>
              <a:effectLst>
                <a:outerShdw blurRad="38100" dist="38100" dir="2700000" algn="tl">
                  <a:srgbClr val="000000">
                    <a:alpha val="43137"/>
                  </a:srgbClr>
                </a:outerShdw>
              </a:effectLst>
            </a:endParaRPr>
          </a:p>
        </p:txBody>
      </p:sp>
      <p:sp>
        <p:nvSpPr>
          <p:cNvPr id="67587" name="Rectangle 3"/>
          <p:cNvSpPr>
            <a:spLocks noGrp="1" noChangeArrowheads="1"/>
          </p:cNvSpPr>
          <p:nvPr>
            <p:ph type="subTitle" idx="1"/>
          </p:nvPr>
        </p:nvSpPr>
        <p:spPr>
          <a:xfrm>
            <a:off x="685800" y="1371600"/>
            <a:ext cx="7772400" cy="4876800"/>
          </a:xfrm>
        </p:spPr>
        <p:txBody>
          <a:bodyPr>
            <a:normAutofit/>
          </a:bodyPr>
          <a:lstStyle/>
          <a:p>
            <a:pPr algn="l">
              <a:lnSpc>
                <a:spcPct val="90000"/>
              </a:lnSpc>
            </a:pPr>
            <a:r>
              <a:rPr lang="es-AR" sz="1800" b="1" dirty="0">
                <a:solidFill>
                  <a:srgbClr val="FFFF01"/>
                </a:solidFill>
                <a:effectLst>
                  <a:outerShdw blurRad="38100" dist="38100" dir="2700000" algn="tl">
                    <a:srgbClr val="000000">
                      <a:alpha val="43137"/>
                    </a:srgbClr>
                  </a:outerShdw>
                </a:effectLst>
              </a:rPr>
              <a:t>PROCEDIMIENTO ALTERNATIVO OBLIGATORIO</a:t>
            </a:r>
            <a:endParaRPr lang="es-AR" sz="1800" dirty="0">
              <a:solidFill>
                <a:srgbClr val="FFFF01"/>
              </a:solidFill>
              <a:effectLst>
                <a:outerShdw blurRad="38100" dist="38100" dir="2700000" algn="tl">
                  <a:srgbClr val="000000">
                    <a:alpha val="43137"/>
                  </a:srgbClr>
                </a:outerShdw>
              </a:effectLst>
            </a:endParaRPr>
          </a:p>
          <a:p>
            <a:pPr algn="l">
              <a:lnSpc>
                <a:spcPct val="90000"/>
              </a:lnSpc>
            </a:pPr>
            <a:r>
              <a:rPr lang="es-AR" sz="1800" b="1" dirty="0">
                <a:solidFill>
                  <a:srgbClr val="FFC000"/>
                </a:solidFill>
                <a:effectLst>
                  <a:outerShdw blurRad="38100" dist="38100" dir="2700000" algn="tl">
                    <a:srgbClr val="000000">
                      <a:alpha val="43137"/>
                    </a:srgbClr>
                  </a:outerShdw>
                </a:effectLst>
              </a:rPr>
              <a:t>DECRETO 328/1988</a:t>
            </a:r>
          </a:p>
          <a:p>
            <a:r>
              <a:rPr lang="es-AR" sz="9600" dirty="0" smtClean="0"/>
              <a:t> </a:t>
            </a:r>
            <a:endParaRPr lang="es-AR" sz="9600" dirty="0"/>
          </a:p>
        </p:txBody>
      </p:sp>
      <p:pic>
        <p:nvPicPr>
          <p:cNvPr id="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26728" y="2057400"/>
            <a:ext cx="8890543" cy="3810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87712026"/>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685800" y="381000"/>
            <a:ext cx="7772400" cy="685800"/>
          </a:xfrm>
        </p:spPr>
        <p:txBody>
          <a:bodyPr/>
          <a:lstStyle/>
          <a:p>
            <a:pPr eaLnBrk="1" hangingPunct="1">
              <a:defRPr/>
            </a:pPr>
            <a:r>
              <a:rPr lang="en-US" sz="2000" b="1" dirty="0" smtClean="0">
                <a:solidFill>
                  <a:srgbClr val="FFFF00"/>
                </a:solidFill>
                <a:effectLst>
                  <a:outerShdw blurRad="38100" dist="38100" dir="2700000" algn="tl">
                    <a:srgbClr val="000000">
                      <a:alpha val="43137"/>
                    </a:srgbClr>
                  </a:outerShdw>
                </a:effectLst>
              </a:rPr>
              <a:t>CRISIS DE </a:t>
            </a:r>
            <a:r>
              <a:rPr lang="en-US" sz="2000" b="1" dirty="0" err="1" smtClean="0">
                <a:solidFill>
                  <a:srgbClr val="FFFF00"/>
                </a:solidFill>
                <a:effectLst>
                  <a:outerShdw blurRad="38100" dist="38100" dir="2700000" algn="tl">
                    <a:srgbClr val="000000">
                      <a:alpha val="43137"/>
                    </a:srgbClr>
                  </a:outerShdw>
                </a:effectLst>
              </a:rPr>
              <a:t>EMPRESAS</a:t>
            </a:r>
            <a:r>
              <a:rPr lang="en-US" sz="2000" b="1" dirty="0" smtClean="0">
                <a:solidFill>
                  <a:srgbClr val="FFFF00"/>
                </a:solidFill>
                <a:effectLst>
                  <a:outerShdw blurRad="38100" dist="38100" dir="2700000" algn="tl">
                    <a:srgbClr val="000000">
                      <a:alpha val="43137"/>
                    </a:srgbClr>
                  </a:outerShdw>
                </a:effectLst>
              </a:rPr>
              <a:t> – </a:t>
            </a:r>
            <a:r>
              <a:rPr lang="en-US" sz="2000" b="1" dirty="0" err="1" smtClean="0">
                <a:solidFill>
                  <a:srgbClr val="FFFF00"/>
                </a:solidFill>
                <a:effectLst>
                  <a:outerShdw blurRad="38100" dist="38100" dir="2700000" algn="tl">
                    <a:srgbClr val="000000">
                      <a:alpha val="43137"/>
                    </a:srgbClr>
                  </a:outerShdw>
                </a:effectLst>
              </a:rPr>
              <a:t>PROCEDIMIENTO</a:t>
            </a:r>
            <a:r>
              <a:rPr lang="en-US" sz="2000" b="1" dirty="0" smtClean="0">
                <a:solidFill>
                  <a:srgbClr val="FFFF00"/>
                </a:solidFill>
                <a:effectLst>
                  <a:outerShdw blurRad="38100" dist="38100" dir="2700000" algn="tl">
                    <a:srgbClr val="000000">
                      <a:alpha val="43137"/>
                    </a:srgbClr>
                  </a:outerShdw>
                </a:effectLst>
              </a:rPr>
              <a:t> </a:t>
            </a:r>
            <a:r>
              <a:rPr lang="en-US" sz="2000" b="1" dirty="0" err="1" smtClean="0">
                <a:solidFill>
                  <a:srgbClr val="FFFF00"/>
                </a:solidFill>
                <a:effectLst>
                  <a:outerShdw blurRad="38100" dist="38100" dir="2700000" algn="tl">
                    <a:srgbClr val="000000">
                      <a:alpha val="43137"/>
                    </a:srgbClr>
                  </a:outerShdw>
                </a:effectLst>
              </a:rPr>
              <a:t>PREVENTIVO</a:t>
            </a:r>
            <a:endParaRPr lang="en-US" sz="2000" b="1" dirty="0" smtClean="0">
              <a:solidFill>
                <a:srgbClr val="FFFF00"/>
              </a:solidFill>
              <a:effectLst>
                <a:outerShdw blurRad="38100" dist="38100" dir="2700000" algn="tl">
                  <a:srgbClr val="000000">
                    <a:alpha val="43137"/>
                  </a:srgbClr>
                </a:outerShdw>
              </a:effectLst>
            </a:endParaRPr>
          </a:p>
        </p:txBody>
      </p:sp>
      <p:sp>
        <p:nvSpPr>
          <p:cNvPr id="67587" name="Rectangle 3"/>
          <p:cNvSpPr>
            <a:spLocks noGrp="1" noChangeArrowheads="1"/>
          </p:cNvSpPr>
          <p:nvPr>
            <p:ph type="subTitle" idx="1"/>
          </p:nvPr>
        </p:nvSpPr>
        <p:spPr>
          <a:xfrm>
            <a:off x="685800" y="1371600"/>
            <a:ext cx="7772400" cy="4876800"/>
          </a:xfrm>
        </p:spPr>
        <p:txBody>
          <a:bodyPr>
            <a:normAutofit/>
          </a:bodyPr>
          <a:lstStyle/>
          <a:p>
            <a:pPr algn="l">
              <a:lnSpc>
                <a:spcPct val="90000"/>
              </a:lnSpc>
            </a:pPr>
            <a:r>
              <a:rPr lang="es-AR" sz="1800" b="1" dirty="0">
                <a:solidFill>
                  <a:srgbClr val="FFFF01"/>
                </a:solidFill>
                <a:effectLst>
                  <a:outerShdw blurRad="38100" dist="38100" dir="2700000" algn="tl">
                    <a:srgbClr val="000000">
                      <a:alpha val="43137"/>
                    </a:srgbClr>
                  </a:outerShdw>
                </a:effectLst>
              </a:rPr>
              <a:t>PROCEDIMIENTO ALTERNATIVO OBLIGATORIO</a:t>
            </a:r>
            <a:endParaRPr lang="es-AR" sz="1800" dirty="0">
              <a:solidFill>
                <a:srgbClr val="FFFF01"/>
              </a:solidFill>
              <a:effectLst>
                <a:outerShdw blurRad="38100" dist="38100" dir="2700000" algn="tl">
                  <a:srgbClr val="000000">
                    <a:alpha val="43137"/>
                  </a:srgbClr>
                </a:outerShdw>
              </a:effectLst>
            </a:endParaRPr>
          </a:p>
          <a:p>
            <a:pPr algn="l">
              <a:lnSpc>
                <a:spcPct val="90000"/>
              </a:lnSpc>
            </a:pPr>
            <a:r>
              <a:rPr lang="es-AR" sz="1800" b="1" dirty="0">
                <a:solidFill>
                  <a:srgbClr val="FFC000"/>
                </a:solidFill>
                <a:effectLst>
                  <a:outerShdw blurRad="38100" dist="38100" dir="2700000" algn="tl">
                    <a:srgbClr val="000000">
                      <a:alpha val="43137"/>
                    </a:srgbClr>
                  </a:outerShdw>
                </a:effectLst>
              </a:rPr>
              <a:t>DECRETO 328/1988</a:t>
            </a:r>
          </a:p>
          <a:p>
            <a:endParaRPr lang="es-AR" sz="9600" dirty="0"/>
          </a:p>
        </p:txBody>
      </p:sp>
      <p:pic>
        <p:nvPicPr>
          <p:cNvPr id="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84339" y="1981200"/>
            <a:ext cx="8676456" cy="3886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1691684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Situación antes de la cuarentena</a:t>
            </a:r>
            <a:endParaRPr lang="en-US" sz="3200" b="1" dirty="0"/>
          </a:p>
        </p:txBody>
      </p:sp>
      <p:sp>
        <p:nvSpPr>
          <p:cNvPr id="118787" name="Rectangle 3"/>
          <p:cNvSpPr>
            <a:spLocks noGrp="1" noChangeArrowheads="1"/>
          </p:cNvSpPr>
          <p:nvPr>
            <p:ph type="subTitle" idx="1"/>
          </p:nvPr>
        </p:nvSpPr>
        <p:spPr>
          <a:xfrm>
            <a:off x="304800" y="1143000"/>
            <a:ext cx="8472972" cy="5500710"/>
          </a:xfrm>
        </p:spPr>
        <p:txBody>
          <a:bodyPr>
            <a:normAutofit lnSpcReduction="10000"/>
          </a:bodyPr>
          <a:lstStyle/>
          <a:p>
            <a:pPr algn="l"/>
            <a:r>
              <a:rPr lang="es-US" sz="1800" b="1" dirty="0" smtClean="0">
                <a:solidFill>
                  <a:srgbClr val="FFC000"/>
                </a:solidFill>
                <a:effectLst>
                  <a:outerShdw blurRad="38100" dist="38100" dir="2700000" algn="tl">
                    <a:srgbClr val="000000">
                      <a:alpha val="43137"/>
                    </a:srgbClr>
                  </a:outerShdw>
                </a:effectLst>
              </a:rPr>
              <a:t>INFORME A LA ART DE TELETRABAJADORES</a:t>
            </a:r>
            <a:endParaRPr lang="es-ES" sz="1800" b="1" dirty="0" smtClean="0">
              <a:solidFill>
                <a:srgbClr val="FFC000"/>
              </a:solidFill>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RESOLUCIÓN (SRT) 21/2020 </a:t>
            </a:r>
          </a:p>
          <a:p>
            <a:pPr algn="l"/>
            <a:endParaRPr lang="es-ES" sz="1800" b="1" dirty="0" smtClean="0">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Art. 1 -</a:t>
            </a:r>
            <a:r>
              <a:rPr lang="es-ES" sz="1800" dirty="0" smtClean="0">
                <a:solidFill>
                  <a:srgbClr val="00FFFF"/>
                </a:solidFill>
                <a:effectLst>
                  <a:outerShdw blurRad="38100" dist="38100" dir="2700000" algn="tl">
                    <a:srgbClr val="000000">
                      <a:alpha val="43137"/>
                    </a:srgbClr>
                  </a:outerShdw>
                </a:effectLst>
              </a:rPr>
              <a:t> </a:t>
            </a:r>
            <a:r>
              <a:rPr lang="es-ES" sz="1800" dirty="0" err="1" smtClean="0">
                <a:effectLst>
                  <a:outerShdw blurRad="38100" dist="38100" dir="2700000" algn="tl">
                    <a:srgbClr val="000000">
                      <a:alpha val="43137"/>
                    </a:srgbClr>
                  </a:outerShdw>
                </a:effectLst>
              </a:rPr>
              <a:t>Establécese</a:t>
            </a:r>
            <a:r>
              <a:rPr lang="es-ES" sz="1800" dirty="0" smtClean="0">
                <a:effectLst>
                  <a:outerShdw blurRad="38100" dist="38100" dir="2700000" algn="tl">
                    <a:srgbClr val="000000">
                      <a:alpha val="43137"/>
                    </a:srgbClr>
                  </a:outerShdw>
                </a:effectLst>
              </a:rPr>
              <a:t> que </a:t>
            </a:r>
            <a:r>
              <a:rPr lang="es-ES" sz="1800" dirty="0" smtClean="0">
                <a:solidFill>
                  <a:srgbClr val="00FF00"/>
                </a:solidFill>
                <a:effectLst>
                  <a:outerShdw blurRad="38100" dist="38100" dir="2700000" algn="tl">
                    <a:srgbClr val="000000">
                      <a:alpha val="43137"/>
                    </a:srgbClr>
                  </a:outerShdw>
                </a:effectLst>
              </a:rPr>
              <a:t>los empleadores que habiliten a sus trabajadores a realizar su prestación laboral desde su domicilio</a:t>
            </a:r>
            <a:r>
              <a:rPr lang="es-ES" sz="1800" dirty="0" smtClean="0">
                <a:effectLst>
                  <a:outerShdw blurRad="38100" dist="38100" dir="2700000" algn="tl">
                    <a:srgbClr val="000000">
                      <a:alpha val="43137"/>
                    </a:srgbClr>
                  </a:outerShdw>
                </a:effectLst>
              </a:rPr>
              <a:t> particular en el marco de la emergencia sanitaria dispuesta por el decreto 260 de fecha 12 de marzo de 2020 deberán denunciar a la Aseguradora de Riesgos de Trabajo (ART) a la que estuvieran afiliados, el siguiente detalle:</a:t>
            </a:r>
          </a:p>
          <a:p>
            <a:pPr algn="l"/>
            <a:endParaRPr lang="es-ES" sz="1800" dirty="0" smtClean="0">
              <a:effectLst>
                <a:outerShdw blurRad="38100" dist="38100" dir="2700000" algn="tl">
                  <a:srgbClr val="000000">
                    <a:alpha val="43137"/>
                  </a:srgbClr>
                </a:outerShdw>
              </a:effectLst>
            </a:endParaRPr>
          </a:p>
          <a:p>
            <a:pPr algn="l"/>
            <a:r>
              <a:rPr lang="es-ES" sz="1800" dirty="0" smtClean="0">
                <a:solidFill>
                  <a:srgbClr val="00FFFF"/>
                </a:solidFill>
                <a:effectLst>
                  <a:outerShdw blurRad="38100" dist="38100" dir="2700000" algn="tl">
                    <a:srgbClr val="000000">
                      <a:alpha val="43137"/>
                    </a:srgbClr>
                  </a:outerShdw>
                </a:effectLst>
              </a:rPr>
              <a:t>* Nómina de trabajadores afectados (apellido, nombre y CUIL).</a:t>
            </a:r>
          </a:p>
          <a:p>
            <a:pPr algn="l">
              <a:buFont typeface="Arial" charset="0"/>
              <a:buChar char="•"/>
            </a:pPr>
            <a:endParaRPr lang="es-ES" sz="1800" dirty="0" smtClean="0">
              <a:effectLst>
                <a:outerShdw blurRad="38100" dist="38100" dir="2700000" algn="tl">
                  <a:srgbClr val="000000">
                    <a:alpha val="43137"/>
                  </a:srgbClr>
                </a:outerShdw>
              </a:effectLst>
            </a:endParaRPr>
          </a:p>
          <a:p>
            <a:pPr algn="l"/>
            <a:r>
              <a:rPr lang="es-ES" sz="1800" dirty="0" smtClean="0">
                <a:solidFill>
                  <a:srgbClr val="FFCC00"/>
                </a:solidFill>
                <a:effectLst>
                  <a:outerShdw blurRad="38100" dist="38100" dir="2700000" algn="tl">
                    <a:srgbClr val="000000">
                      <a:alpha val="43137"/>
                    </a:srgbClr>
                  </a:outerShdw>
                </a:effectLst>
              </a:rPr>
              <a:t>* Domicilio donde se desempeñará la tarea y frecuencia de la misma (cantidad de días y horas por semana).</a:t>
            </a:r>
          </a:p>
          <a:p>
            <a:pPr algn="l"/>
            <a:endParaRPr lang="es-ES" sz="1800" dirty="0" smtClean="0">
              <a:effectLst>
                <a:outerShdw blurRad="38100" dist="38100" dir="2700000" algn="tl">
                  <a:srgbClr val="000000">
                    <a:alpha val="43137"/>
                  </a:srgbClr>
                </a:outerShdw>
              </a:effectLst>
            </a:endParaRPr>
          </a:p>
          <a:p>
            <a:pPr algn="l"/>
            <a:r>
              <a:rPr lang="es-ES" sz="1800" dirty="0" smtClean="0">
                <a:effectLst>
                  <a:outerShdw blurRad="38100" dist="38100" dir="2700000" algn="tl">
                    <a:srgbClr val="000000">
                      <a:alpha val="43137"/>
                    </a:srgbClr>
                  </a:outerShdw>
                </a:effectLst>
              </a:rPr>
              <a:t>El domicilio denunciado será considerado como ámbito laboral a todos los efectos de la ley 24557 sobre riesgos del trabajo.</a:t>
            </a:r>
          </a:p>
          <a:p>
            <a:pPr algn="l"/>
            <a:endParaRPr lang="es-ES" sz="1800" b="1" dirty="0" smtClean="0">
              <a:effectLst>
                <a:outerShdw blurRad="38100" dist="38100" dir="2700000" algn="tl">
                  <a:srgbClr val="000000">
                    <a:alpha val="43137"/>
                  </a:srgbClr>
                </a:outerShdw>
              </a:effectLst>
            </a:endParaRPr>
          </a:p>
          <a:p>
            <a:pPr algn="l"/>
            <a:r>
              <a:rPr lang="es-ES" sz="1800" b="1" dirty="0" smtClean="0">
                <a:solidFill>
                  <a:srgbClr val="FFFF19"/>
                </a:solidFill>
                <a:effectLst>
                  <a:outerShdw blurRad="38100" dist="38100" dir="2700000" algn="tl">
                    <a:srgbClr val="000000">
                      <a:alpha val="43137"/>
                    </a:srgbClr>
                  </a:outerShdw>
                </a:effectLst>
              </a:rPr>
              <a:t>Aplicación: desde el 17/3/2020</a:t>
            </a:r>
          </a:p>
          <a:p>
            <a:pPr algn="l"/>
            <a:endParaRPr lang="es-AR" sz="1800" dirty="0">
              <a:solidFill>
                <a:srgbClr val="FF99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774620383"/>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685800" y="381000"/>
            <a:ext cx="7772400" cy="685800"/>
          </a:xfrm>
        </p:spPr>
        <p:txBody>
          <a:bodyPr/>
          <a:lstStyle/>
          <a:p>
            <a:pPr eaLnBrk="1" hangingPunct="1">
              <a:defRPr/>
            </a:pPr>
            <a:r>
              <a:rPr lang="en-US" sz="2000" b="1" dirty="0" smtClean="0">
                <a:solidFill>
                  <a:srgbClr val="FFFF00"/>
                </a:solidFill>
                <a:effectLst>
                  <a:outerShdw blurRad="38100" dist="38100" dir="2700000" algn="tl">
                    <a:srgbClr val="000000">
                      <a:alpha val="43137"/>
                    </a:srgbClr>
                  </a:outerShdw>
                </a:effectLst>
              </a:rPr>
              <a:t>CRISIS DE </a:t>
            </a:r>
            <a:r>
              <a:rPr lang="en-US" sz="2000" b="1" dirty="0" err="1" smtClean="0">
                <a:solidFill>
                  <a:srgbClr val="FFFF00"/>
                </a:solidFill>
                <a:effectLst>
                  <a:outerShdw blurRad="38100" dist="38100" dir="2700000" algn="tl">
                    <a:srgbClr val="000000">
                      <a:alpha val="43137"/>
                    </a:srgbClr>
                  </a:outerShdw>
                </a:effectLst>
              </a:rPr>
              <a:t>EMPRESAS</a:t>
            </a:r>
            <a:r>
              <a:rPr lang="en-US" sz="2000" b="1" dirty="0" smtClean="0">
                <a:solidFill>
                  <a:srgbClr val="FFFF00"/>
                </a:solidFill>
                <a:effectLst>
                  <a:outerShdw blurRad="38100" dist="38100" dir="2700000" algn="tl">
                    <a:srgbClr val="000000">
                      <a:alpha val="43137"/>
                    </a:srgbClr>
                  </a:outerShdw>
                </a:effectLst>
              </a:rPr>
              <a:t> – </a:t>
            </a:r>
            <a:r>
              <a:rPr lang="en-US" sz="2000" b="1" dirty="0" err="1" smtClean="0">
                <a:solidFill>
                  <a:srgbClr val="FFFF00"/>
                </a:solidFill>
                <a:effectLst>
                  <a:outerShdw blurRad="38100" dist="38100" dir="2700000" algn="tl">
                    <a:srgbClr val="000000">
                      <a:alpha val="43137"/>
                    </a:srgbClr>
                  </a:outerShdw>
                </a:effectLst>
              </a:rPr>
              <a:t>PROCEDIMIENTO</a:t>
            </a:r>
            <a:r>
              <a:rPr lang="en-US" sz="2000" b="1" dirty="0" smtClean="0">
                <a:solidFill>
                  <a:srgbClr val="FFFF00"/>
                </a:solidFill>
                <a:effectLst>
                  <a:outerShdw blurRad="38100" dist="38100" dir="2700000" algn="tl">
                    <a:srgbClr val="000000">
                      <a:alpha val="43137"/>
                    </a:srgbClr>
                  </a:outerShdw>
                </a:effectLst>
              </a:rPr>
              <a:t> </a:t>
            </a:r>
            <a:r>
              <a:rPr lang="en-US" sz="2000" b="1" dirty="0" err="1" smtClean="0">
                <a:solidFill>
                  <a:srgbClr val="FFFF00"/>
                </a:solidFill>
                <a:effectLst>
                  <a:outerShdw blurRad="38100" dist="38100" dir="2700000" algn="tl">
                    <a:srgbClr val="000000">
                      <a:alpha val="43137"/>
                    </a:srgbClr>
                  </a:outerShdw>
                </a:effectLst>
              </a:rPr>
              <a:t>PREVENTIVO</a:t>
            </a:r>
            <a:endParaRPr lang="en-US" sz="2000" b="1" dirty="0" smtClean="0">
              <a:solidFill>
                <a:srgbClr val="FFFF00"/>
              </a:solidFill>
              <a:effectLst>
                <a:outerShdw blurRad="38100" dist="38100" dir="2700000" algn="tl">
                  <a:srgbClr val="000000">
                    <a:alpha val="43137"/>
                  </a:srgbClr>
                </a:outerShdw>
              </a:effectLst>
            </a:endParaRPr>
          </a:p>
        </p:txBody>
      </p:sp>
      <p:sp>
        <p:nvSpPr>
          <p:cNvPr id="67587" name="Rectangle 3"/>
          <p:cNvSpPr>
            <a:spLocks noGrp="1" noChangeArrowheads="1"/>
          </p:cNvSpPr>
          <p:nvPr>
            <p:ph type="subTitle" idx="1"/>
          </p:nvPr>
        </p:nvSpPr>
        <p:spPr>
          <a:xfrm>
            <a:off x="685800" y="1371600"/>
            <a:ext cx="7772400" cy="4876800"/>
          </a:xfrm>
        </p:spPr>
        <p:txBody>
          <a:bodyPr>
            <a:normAutofit/>
          </a:bodyPr>
          <a:lstStyle/>
          <a:p>
            <a:pPr algn="l">
              <a:lnSpc>
                <a:spcPct val="90000"/>
              </a:lnSpc>
            </a:pPr>
            <a:r>
              <a:rPr lang="es-AR" sz="1800" b="1" dirty="0">
                <a:solidFill>
                  <a:srgbClr val="FFFF01"/>
                </a:solidFill>
                <a:effectLst>
                  <a:outerShdw blurRad="38100" dist="38100" dir="2700000" algn="tl">
                    <a:srgbClr val="000000">
                      <a:alpha val="43137"/>
                    </a:srgbClr>
                  </a:outerShdw>
                </a:effectLst>
              </a:rPr>
              <a:t>PROCEDIMIENTO ALTERNATIVO OBLIGATORIO</a:t>
            </a:r>
            <a:endParaRPr lang="es-AR" sz="1800" dirty="0">
              <a:solidFill>
                <a:srgbClr val="FFFF01"/>
              </a:solidFill>
              <a:effectLst>
                <a:outerShdw blurRad="38100" dist="38100" dir="2700000" algn="tl">
                  <a:srgbClr val="000000">
                    <a:alpha val="43137"/>
                  </a:srgbClr>
                </a:outerShdw>
              </a:effectLst>
            </a:endParaRPr>
          </a:p>
          <a:p>
            <a:pPr algn="l">
              <a:lnSpc>
                <a:spcPct val="90000"/>
              </a:lnSpc>
            </a:pPr>
            <a:r>
              <a:rPr lang="es-AR" sz="1800" b="1" dirty="0">
                <a:solidFill>
                  <a:srgbClr val="FFC000"/>
                </a:solidFill>
                <a:effectLst>
                  <a:outerShdw blurRad="38100" dist="38100" dir="2700000" algn="tl">
                    <a:srgbClr val="000000">
                      <a:alpha val="43137"/>
                    </a:srgbClr>
                  </a:outerShdw>
                </a:effectLst>
              </a:rPr>
              <a:t>DECRETO 328/1988</a:t>
            </a:r>
          </a:p>
        </p:txBody>
      </p:sp>
      <p:pic>
        <p:nvPicPr>
          <p:cNvPr id="7"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45202" y="2133600"/>
            <a:ext cx="8864231" cy="3810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837552911"/>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685800" y="381000"/>
            <a:ext cx="7772400" cy="685800"/>
          </a:xfrm>
        </p:spPr>
        <p:txBody>
          <a:bodyPr/>
          <a:lstStyle/>
          <a:p>
            <a:pPr eaLnBrk="1" hangingPunct="1">
              <a:defRPr/>
            </a:pPr>
            <a:r>
              <a:rPr lang="en-US" sz="2000" b="1" dirty="0" smtClean="0">
                <a:solidFill>
                  <a:srgbClr val="FFFF00"/>
                </a:solidFill>
                <a:effectLst>
                  <a:outerShdw blurRad="38100" dist="38100" dir="2700000" algn="tl">
                    <a:srgbClr val="000000">
                      <a:alpha val="43137"/>
                    </a:srgbClr>
                  </a:outerShdw>
                </a:effectLst>
              </a:rPr>
              <a:t>CRISIS DE </a:t>
            </a:r>
            <a:r>
              <a:rPr lang="en-US" sz="2000" b="1" dirty="0" err="1" smtClean="0">
                <a:solidFill>
                  <a:srgbClr val="FFFF00"/>
                </a:solidFill>
                <a:effectLst>
                  <a:outerShdw blurRad="38100" dist="38100" dir="2700000" algn="tl">
                    <a:srgbClr val="000000">
                      <a:alpha val="43137"/>
                    </a:srgbClr>
                  </a:outerShdw>
                </a:effectLst>
              </a:rPr>
              <a:t>EMPRESAS</a:t>
            </a:r>
            <a:r>
              <a:rPr lang="en-US" sz="2000" b="1" dirty="0" smtClean="0">
                <a:solidFill>
                  <a:srgbClr val="FFFF00"/>
                </a:solidFill>
                <a:effectLst>
                  <a:outerShdw blurRad="38100" dist="38100" dir="2700000" algn="tl">
                    <a:srgbClr val="000000">
                      <a:alpha val="43137"/>
                    </a:srgbClr>
                  </a:outerShdw>
                </a:effectLst>
              </a:rPr>
              <a:t> – </a:t>
            </a:r>
            <a:r>
              <a:rPr lang="en-US" sz="2000" b="1" dirty="0" err="1" smtClean="0">
                <a:solidFill>
                  <a:srgbClr val="FFFF00"/>
                </a:solidFill>
                <a:effectLst>
                  <a:outerShdw blurRad="38100" dist="38100" dir="2700000" algn="tl">
                    <a:srgbClr val="000000">
                      <a:alpha val="43137"/>
                    </a:srgbClr>
                  </a:outerShdw>
                </a:effectLst>
              </a:rPr>
              <a:t>PROCEDIMIENTO</a:t>
            </a:r>
            <a:r>
              <a:rPr lang="en-US" sz="2000" b="1" dirty="0" smtClean="0">
                <a:solidFill>
                  <a:srgbClr val="FFFF00"/>
                </a:solidFill>
                <a:effectLst>
                  <a:outerShdw blurRad="38100" dist="38100" dir="2700000" algn="tl">
                    <a:srgbClr val="000000">
                      <a:alpha val="43137"/>
                    </a:srgbClr>
                  </a:outerShdw>
                </a:effectLst>
              </a:rPr>
              <a:t> </a:t>
            </a:r>
            <a:r>
              <a:rPr lang="en-US" sz="2000" b="1" dirty="0" err="1" smtClean="0">
                <a:solidFill>
                  <a:srgbClr val="FFFF00"/>
                </a:solidFill>
                <a:effectLst>
                  <a:outerShdw blurRad="38100" dist="38100" dir="2700000" algn="tl">
                    <a:srgbClr val="000000">
                      <a:alpha val="43137"/>
                    </a:srgbClr>
                  </a:outerShdw>
                </a:effectLst>
              </a:rPr>
              <a:t>PREVENTIVO</a:t>
            </a:r>
            <a:endParaRPr lang="en-US" sz="2000" b="1" dirty="0" smtClean="0">
              <a:solidFill>
                <a:srgbClr val="FFFF00"/>
              </a:solidFill>
              <a:effectLst>
                <a:outerShdw blurRad="38100" dist="38100" dir="2700000" algn="tl">
                  <a:srgbClr val="000000">
                    <a:alpha val="43137"/>
                  </a:srgbClr>
                </a:outerShdw>
              </a:effectLst>
            </a:endParaRPr>
          </a:p>
        </p:txBody>
      </p:sp>
      <p:sp>
        <p:nvSpPr>
          <p:cNvPr id="67587" name="Rectangle 3"/>
          <p:cNvSpPr>
            <a:spLocks noGrp="1" noChangeArrowheads="1"/>
          </p:cNvSpPr>
          <p:nvPr>
            <p:ph type="subTitle" idx="1"/>
          </p:nvPr>
        </p:nvSpPr>
        <p:spPr>
          <a:xfrm>
            <a:off x="685800" y="1371600"/>
            <a:ext cx="7772400" cy="4876800"/>
          </a:xfrm>
        </p:spPr>
        <p:txBody>
          <a:bodyPr>
            <a:normAutofit/>
          </a:bodyPr>
          <a:lstStyle/>
          <a:p>
            <a:pPr algn="l">
              <a:lnSpc>
                <a:spcPct val="90000"/>
              </a:lnSpc>
            </a:pPr>
            <a:r>
              <a:rPr lang="es-AR" sz="1800" b="1" dirty="0">
                <a:solidFill>
                  <a:srgbClr val="FFFF00"/>
                </a:solidFill>
                <a:effectLst>
                  <a:outerShdw blurRad="38100" dist="38100" dir="2700000" algn="tl">
                    <a:srgbClr val="000000">
                      <a:alpha val="43137"/>
                    </a:srgbClr>
                  </a:outerShdw>
                </a:effectLst>
              </a:rPr>
              <a:t>PROCEDIMIENTO ALTERNATIVO OBLIGATORIO</a:t>
            </a:r>
            <a:endParaRPr lang="es-AR" sz="1800" dirty="0">
              <a:solidFill>
                <a:srgbClr val="FFFF00"/>
              </a:solidFill>
              <a:effectLst>
                <a:outerShdw blurRad="38100" dist="38100" dir="2700000" algn="tl">
                  <a:srgbClr val="000000">
                    <a:alpha val="43137"/>
                  </a:srgbClr>
                </a:outerShdw>
              </a:effectLst>
            </a:endParaRPr>
          </a:p>
          <a:p>
            <a:pPr algn="l">
              <a:lnSpc>
                <a:spcPct val="90000"/>
              </a:lnSpc>
            </a:pPr>
            <a:r>
              <a:rPr lang="es-AR" sz="1800" b="1" dirty="0" smtClean="0">
                <a:solidFill>
                  <a:srgbClr val="FFC000"/>
                </a:solidFill>
                <a:effectLst>
                  <a:outerShdw blurRad="38100" dist="38100" dir="2700000" algn="tl">
                    <a:srgbClr val="000000">
                      <a:alpha val="43137"/>
                    </a:srgbClr>
                  </a:outerShdw>
                </a:effectLst>
              </a:rPr>
              <a:t>PLAZOS </a:t>
            </a:r>
            <a:r>
              <a:rPr lang="es-AR" sz="1800" b="1" dirty="0" err="1" smtClean="0">
                <a:solidFill>
                  <a:srgbClr val="FFC000"/>
                </a:solidFill>
                <a:effectLst>
                  <a:outerShdw blurRad="38100" dist="38100" dir="2700000" algn="tl">
                    <a:srgbClr val="000000">
                      <a:alpha val="43137"/>
                    </a:srgbClr>
                  </a:outerShdw>
                </a:effectLst>
              </a:rPr>
              <a:t>MAXIMOS</a:t>
            </a:r>
            <a:endParaRPr lang="es-AR" sz="1800" b="1" dirty="0">
              <a:solidFill>
                <a:srgbClr val="FFC000"/>
              </a:solidFill>
              <a:effectLst>
                <a:outerShdw blurRad="38100" dist="38100" dir="2700000" algn="tl">
                  <a:srgbClr val="000000">
                    <a:alpha val="43137"/>
                  </a:srgbClr>
                </a:outerShdw>
              </a:effectLst>
            </a:endParaRPr>
          </a:p>
          <a:p>
            <a:pPr algn="l">
              <a:lnSpc>
                <a:spcPct val="90000"/>
              </a:lnSpc>
            </a:pPr>
            <a:endParaRPr lang="es-AR" sz="1800" b="1" dirty="0">
              <a:solidFill>
                <a:srgbClr val="FF0000"/>
              </a:solidFill>
              <a:effectLst>
                <a:outerShdw blurRad="38100" dist="38100" dir="2700000" algn="tl">
                  <a:srgbClr val="000000">
                    <a:alpha val="43137"/>
                  </a:srgbClr>
                </a:outerShdw>
              </a:effectLst>
            </a:endParaRPr>
          </a:p>
          <a:p>
            <a:pPr algn="l"/>
            <a:r>
              <a:rPr lang="es-AR" sz="1800" b="1" dirty="0">
                <a:solidFill>
                  <a:srgbClr val="00FFCC"/>
                </a:solidFill>
                <a:effectLst>
                  <a:outerShdw blurRad="38100" dist="38100" dir="2700000" algn="tl">
                    <a:srgbClr val="000000">
                      <a:alpha val="43137"/>
                    </a:srgbClr>
                  </a:outerShdw>
                </a:effectLst>
              </a:rPr>
              <a:t>Art. 220. —Plazo máximo. Remisión.</a:t>
            </a:r>
          </a:p>
          <a:p>
            <a:pPr algn="l"/>
            <a:r>
              <a:rPr lang="es-AR" sz="1800" dirty="0">
                <a:effectLst>
                  <a:outerShdw blurRad="38100" dist="38100" dir="2700000" algn="tl">
                    <a:srgbClr val="000000">
                      <a:alpha val="43137"/>
                    </a:srgbClr>
                  </a:outerShdw>
                </a:effectLst>
              </a:rPr>
              <a:t>Las suspensiones fundadas en razones </a:t>
            </a:r>
            <a:r>
              <a:rPr lang="es-AR" sz="1800" b="1" dirty="0">
                <a:solidFill>
                  <a:srgbClr val="FFFF01"/>
                </a:solidFill>
                <a:effectLst>
                  <a:outerShdw blurRad="38100" dist="38100" dir="2700000" algn="tl">
                    <a:srgbClr val="000000">
                      <a:alpha val="43137"/>
                    </a:srgbClr>
                  </a:outerShdw>
                </a:effectLst>
              </a:rPr>
              <a:t>disciplinarias o debidas a falta o disminución de trabajo no imputables al empleador</a:t>
            </a:r>
            <a:r>
              <a:rPr lang="es-AR" sz="1800" dirty="0">
                <a:effectLst>
                  <a:outerShdw blurRad="38100" dist="38100" dir="2700000" algn="tl">
                    <a:srgbClr val="000000">
                      <a:alpha val="43137"/>
                    </a:srgbClr>
                  </a:outerShdw>
                </a:effectLst>
              </a:rPr>
              <a:t>, no podrán exceder de </a:t>
            </a:r>
            <a:r>
              <a:rPr lang="es-AR" sz="1800" b="1" dirty="0">
                <a:solidFill>
                  <a:srgbClr val="FF9900"/>
                </a:solidFill>
                <a:effectLst>
                  <a:outerShdw blurRad="38100" dist="38100" dir="2700000" algn="tl">
                    <a:srgbClr val="000000">
                      <a:alpha val="43137"/>
                    </a:srgbClr>
                  </a:outerShdw>
                </a:effectLst>
              </a:rPr>
              <a:t>treinta (30) días en un (1) año</a:t>
            </a:r>
            <a:r>
              <a:rPr lang="es-AR" sz="1800" dirty="0">
                <a:effectLst>
                  <a:outerShdw blurRad="38100" dist="38100" dir="2700000" algn="tl">
                    <a:srgbClr val="000000">
                      <a:alpha val="43137"/>
                    </a:srgbClr>
                  </a:outerShdw>
                </a:effectLst>
              </a:rPr>
              <a:t>, contados a partir de la primera suspensión.</a:t>
            </a:r>
          </a:p>
          <a:p>
            <a:pPr algn="l"/>
            <a:r>
              <a:rPr lang="es-AR" sz="1800" dirty="0">
                <a:effectLst>
                  <a:outerShdw blurRad="38100" dist="38100" dir="2700000" algn="tl">
                    <a:srgbClr val="000000">
                      <a:alpha val="43137"/>
                    </a:srgbClr>
                  </a:outerShdw>
                </a:effectLst>
              </a:rPr>
              <a:t>Las suspensiones fundadas en razones disciplinarias deberán ajustarse a lo dispuesto por el artículo 67, sin perjuicio de las condiciones que se fijaren en función de lo previsto en el artículo 68.</a:t>
            </a:r>
          </a:p>
        </p:txBody>
      </p:sp>
    </p:spTree>
    <p:extLst>
      <p:ext uri="{BB962C8B-B14F-4D97-AF65-F5344CB8AC3E}">
        <p14:creationId xmlns="" xmlns:p14="http://schemas.microsoft.com/office/powerpoint/2010/main" val="900329302"/>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685800" y="381000"/>
            <a:ext cx="7772400" cy="685800"/>
          </a:xfrm>
        </p:spPr>
        <p:txBody>
          <a:bodyPr/>
          <a:lstStyle/>
          <a:p>
            <a:pPr eaLnBrk="1" hangingPunct="1">
              <a:defRPr/>
            </a:pPr>
            <a:r>
              <a:rPr lang="en-US" sz="2000" b="1" dirty="0" smtClean="0">
                <a:solidFill>
                  <a:srgbClr val="FFFF00"/>
                </a:solidFill>
                <a:effectLst>
                  <a:outerShdw blurRad="38100" dist="38100" dir="2700000" algn="tl">
                    <a:srgbClr val="000000">
                      <a:alpha val="43137"/>
                    </a:srgbClr>
                  </a:outerShdw>
                </a:effectLst>
              </a:rPr>
              <a:t>CRISIS DE </a:t>
            </a:r>
            <a:r>
              <a:rPr lang="en-US" sz="2000" b="1" dirty="0" err="1" smtClean="0">
                <a:solidFill>
                  <a:srgbClr val="FFFF00"/>
                </a:solidFill>
                <a:effectLst>
                  <a:outerShdw blurRad="38100" dist="38100" dir="2700000" algn="tl">
                    <a:srgbClr val="000000">
                      <a:alpha val="43137"/>
                    </a:srgbClr>
                  </a:outerShdw>
                </a:effectLst>
              </a:rPr>
              <a:t>EMPRESAS</a:t>
            </a:r>
            <a:r>
              <a:rPr lang="en-US" sz="2000" b="1" dirty="0" smtClean="0">
                <a:solidFill>
                  <a:srgbClr val="FFFF00"/>
                </a:solidFill>
                <a:effectLst>
                  <a:outerShdw blurRad="38100" dist="38100" dir="2700000" algn="tl">
                    <a:srgbClr val="000000">
                      <a:alpha val="43137"/>
                    </a:srgbClr>
                  </a:outerShdw>
                </a:effectLst>
              </a:rPr>
              <a:t> – </a:t>
            </a:r>
            <a:r>
              <a:rPr lang="en-US" sz="2000" b="1" dirty="0" err="1" smtClean="0">
                <a:solidFill>
                  <a:srgbClr val="FFFF00"/>
                </a:solidFill>
                <a:effectLst>
                  <a:outerShdw blurRad="38100" dist="38100" dir="2700000" algn="tl">
                    <a:srgbClr val="000000">
                      <a:alpha val="43137"/>
                    </a:srgbClr>
                  </a:outerShdw>
                </a:effectLst>
              </a:rPr>
              <a:t>PROCEDIMIENTO</a:t>
            </a:r>
            <a:r>
              <a:rPr lang="en-US" sz="2000" b="1" dirty="0" smtClean="0">
                <a:solidFill>
                  <a:srgbClr val="FFFF00"/>
                </a:solidFill>
                <a:effectLst>
                  <a:outerShdw blurRad="38100" dist="38100" dir="2700000" algn="tl">
                    <a:srgbClr val="000000">
                      <a:alpha val="43137"/>
                    </a:srgbClr>
                  </a:outerShdw>
                </a:effectLst>
              </a:rPr>
              <a:t> </a:t>
            </a:r>
            <a:r>
              <a:rPr lang="en-US" sz="2000" b="1" dirty="0" err="1" smtClean="0">
                <a:solidFill>
                  <a:srgbClr val="FFFF00"/>
                </a:solidFill>
                <a:effectLst>
                  <a:outerShdw blurRad="38100" dist="38100" dir="2700000" algn="tl">
                    <a:srgbClr val="000000">
                      <a:alpha val="43137"/>
                    </a:srgbClr>
                  </a:outerShdw>
                </a:effectLst>
              </a:rPr>
              <a:t>PREVENTIVO</a:t>
            </a:r>
            <a:endParaRPr lang="en-US" sz="2000" b="1" dirty="0" smtClean="0">
              <a:solidFill>
                <a:srgbClr val="FFFF00"/>
              </a:solidFill>
              <a:effectLst>
                <a:outerShdw blurRad="38100" dist="38100" dir="2700000" algn="tl">
                  <a:srgbClr val="000000">
                    <a:alpha val="43137"/>
                  </a:srgbClr>
                </a:outerShdw>
              </a:effectLst>
            </a:endParaRPr>
          </a:p>
        </p:txBody>
      </p:sp>
      <p:sp>
        <p:nvSpPr>
          <p:cNvPr id="67587" name="Rectangle 3"/>
          <p:cNvSpPr>
            <a:spLocks noGrp="1" noChangeArrowheads="1"/>
          </p:cNvSpPr>
          <p:nvPr>
            <p:ph type="subTitle" idx="1"/>
          </p:nvPr>
        </p:nvSpPr>
        <p:spPr>
          <a:xfrm>
            <a:off x="685800" y="1371600"/>
            <a:ext cx="7772400" cy="4876800"/>
          </a:xfrm>
        </p:spPr>
        <p:txBody>
          <a:bodyPr>
            <a:normAutofit/>
          </a:bodyPr>
          <a:lstStyle/>
          <a:p>
            <a:pPr algn="l">
              <a:lnSpc>
                <a:spcPct val="90000"/>
              </a:lnSpc>
            </a:pPr>
            <a:r>
              <a:rPr lang="es-AR" sz="1800" b="1" dirty="0">
                <a:solidFill>
                  <a:srgbClr val="FFFF00"/>
                </a:solidFill>
                <a:effectLst>
                  <a:outerShdw blurRad="38100" dist="38100" dir="2700000" algn="tl">
                    <a:srgbClr val="000000">
                      <a:alpha val="43137"/>
                    </a:srgbClr>
                  </a:outerShdw>
                </a:effectLst>
              </a:rPr>
              <a:t>PROCEDIMIENTO ALTERNATIVO OBLIGATORIO</a:t>
            </a:r>
            <a:endParaRPr lang="es-AR" sz="1800" dirty="0">
              <a:solidFill>
                <a:srgbClr val="FFFF00"/>
              </a:solidFill>
              <a:effectLst>
                <a:outerShdw blurRad="38100" dist="38100" dir="2700000" algn="tl">
                  <a:srgbClr val="000000">
                    <a:alpha val="43137"/>
                  </a:srgbClr>
                </a:outerShdw>
              </a:effectLst>
            </a:endParaRPr>
          </a:p>
          <a:p>
            <a:pPr algn="l">
              <a:lnSpc>
                <a:spcPct val="90000"/>
              </a:lnSpc>
            </a:pPr>
            <a:r>
              <a:rPr lang="es-AR" sz="1800" b="1" dirty="0" smtClean="0">
                <a:solidFill>
                  <a:srgbClr val="FFC000"/>
                </a:solidFill>
                <a:effectLst>
                  <a:outerShdw blurRad="38100" dist="38100" dir="2700000" algn="tl">
                    <a:srgbClr val="000000">
                      <a:alpha val="43137"/>
                    </a:srgbClr>
                  </a:outerShdw>
                </a:effectLst>
              </a:rPr>
              <a:t>PLAZOS </a:t>
            </a:r>
            <a:r>
              <a:rPr lang="es-AR" sz="1800" b="1" dirty="0" err="1" smtClean="0">
                <a:solidFill>
                  <a:srgbClr val="FFC000"/>
                </a:solidFill>
                <a:effectLst>
                  <a:outerShdw blurRad="38100" dist="38100" dir="2700000" algn="tl">
                    <a:srgbClr val="000000">
                      <a:alpha val="43137"/>
                    </a:srgbClr>
                  </a:outerShdw>
                </a:effectLst>
              </a:rPr>
              <a:t>MAXIMOS</a:t>
            </a:r>
            <a:endParaRPr lang="es-AR" sz="1800" b="1" dirty="0">
              <a:solidFill>
                <a:srgbClr val="FFC000"/>
              </a:solidFill>
              <a:effectLst>
                <a:outerShdw blurRad="38100" dist="38100" dir="2700000" algn="tl">
                  <a:srgbClr val="000000">
                    <a:alpha val="43137"/>
                  </a:srgbClr>
                </a:outerShdw>
              </a:effectLst>
            </a:endParaRPr>
          </a:p>
          <a:p>
            <a:pPr algn="l">
              <a:lnSpc>
                <a:spcPct val="90000"/>
              </a:lnSpc>
            </a:pPr>
            <a:endParaRPr lang="es-AR" sz="1800" b="1" dirty="0">
              <a:solidFill>
                <a:srgbClr val="FF0000"/>
              </a:solidFill>
              <a:effectLst>
                <a:outerShdw blurRad="38100" dist="38100" dir="2700000" algn="tl">
                  <a:srgbClr val="000000">
                    <a:alpha val="43137"/>
                  </a:srgbClr>
                </a:outerShdw>
              </a:effectLst>
            </a:endParaRPr>
          </a:p>
          <a:p>
            <a:pPr algn="l"/>
            <a:r>
              <a:rPr lang="es-AR" sz="1800" b="1" dirty="0">
                <a:solidFill>
                  <a:srgbClr val="00FFCC"/>
                </a:solidFill>
                <a:effectLst>
                  <a:outerShdw blurRad="38100" dist="38100" dir="2700000" algn="tl">
                    <a:srgbClr val="000000">
                      <a:alpha val="43137"/>
                    </a:srgbClr>
                  </a:outerShdw>
                </a:effectLst>
              </a:rPr>
              <a:t>Art. 221 - </a:t>
            </a:r>
            <a:r>
              <a:rPr lang="es-AR" sz="1800" dirty="0">
                <a:effectLst>
                  <a:outerShdw blurRad="38100" dist="38100" dir="2700000" algn="tl">
                    <a:srgbClr val="000000">
                      <a:alpha val="43137"/>
                    </a:srgbClr>
                  </a:outerShdw>
                </a:effectLst>
              </a:rPr>
              <a:t>Las suspensiones por </a:t>
            </a:r>
            <a:r>
              <a:rPr lang="es-AR" sz="1800" b="1" dirty="0">
                <a:solidFill>
                  <a:srgbClr val="FFFF00"/>
                </a:solidFill>
                <a:effectLst>
                  <a:outerShdw blurRad="38100" dist="38100" dir="2700000" algn="tl">
                    <a:srgbClr val="000000">
                      <a:alpha val="43137"/>
                    </a:srgbClr>
                  </a:outerShdw>
                </a:effectLst>
              </a:rPr>
              <a:t>fuerza mayor </a:t>
            </a:r>
            <a:r>
              <a:rPr lang="es-AR" sz="1800" dirty="0">
                <a:effectLst>
                  <a:outerShdw blurRad="38100" dist="38100" dir="2700000" algn="tl">
                    <a:srgbClr val="000000">
                      <a:alpha val="43137"/>
                    </a:srgbClr>
                  </a:outerShdw>
                </a:effectLst>
              </a:rPr>
              <a:t>debidamente </a:t>
            </a:r>
            <a:r>
              <a:rPr lang="es-AR" sz="1800" dirty="0" smtClean="0">
                <a:effectLst>
                  <a:outerShdw blurRad="38100" dist="38100" dir="2700000" algn="tl">
                    <a:srgbClr val="000000">
                      <a:alpha val="43137"/>
                    </a:srgbClr>
                  </a:outerShdw>
                </a:effectLst>
              </a:rPr>
              <a:t>comprobadas </a:t>
            </a:r>
            <a:r>
              <a:rPr lang="es-AR" sz="1800" dirty="0">
                <a:effectLst>
                  <a:outerShdw blurRad="38100" dist="38100" dir="2700000" algn="tl">
                    <a:srgbClr val="000000">
                      <a:alpha val="43137"/>
                    </a:srgbClr>
                  </a:outerShdw>
                </a:effectLst>
              </a:rPr>
              <a:t>podrán extenderse </a:t>
            </a:r>
            <a:r>
              <a:rPr lang="es-AR" sz="1800" dirty="0">
                <a:solidFill>
                  <a:srgbClr val="00FFCC"/>
                </a:solidFill>
                <a:effectLst>
                  <a:outerShdw blurRad="38100" dist="38100" dir="2700000" algn="tl">
                    <a:srgbClr val="000000">
                      <a:alpha val="43137"/>
                    </a:srgbClr>
                  </a:outerShdw>
                </a:effectLst>
              </a:rPr>
              <a:t>hasta un plazo máximo de 75 (setenta y cinco) días en el término de 1 (un) año</a:t>
            </a:r>
            <a:r>
              <a:rPr lang="es-AR" sz="1800" dirty="0">
                <a:effectLst>
                  <a:outerShdw blurRad="38100" dist="38100" dir="2700000" algn="tl">
                    <a:srgbClr val="000000">
                      <a:alpha val="43137"/>
                    </a:srgbClr>
                  </a:outerShdw>
                </a:effectLst>
              </a:rPr>
              <a:t>, contado desde la primera suspensión cualquiera sea el motivo de ésta.</a:t>
            </a:r>
          </a:p>
          <a:p>
            <a:pPr algn="l"/>
            <a:r>
              <a:rPr lang="es-AR" sz="1800" dirty="0">
                <a:effectLst>
                  <a:outerShdw blurRad="38100" dist="38100" dir="2700000" algn="tl">
                    <a:srgbClr val="000000">
                      <a:alpha val="43137"/>
                    </a:srgbClr>
                  </a:outerShdw>
                </a:effectLst>
              </a:rPr>
              <a:t>En este supuesto, así como en el de suspensión por falta o disminución de trabajo, deberá comenzarse por el personal menos antiguo dentro de cada especialidad.</a:t>
            </a:r>
          </a:p>
          <a:p>
            <a:pPr algn="l"/>
            <a:r>
              <a:rPr lang="es-AR" sz="1800" dirty="0">
                <a:effectLst>
                  <a:outerShdw blurRad="38100" dist="38100" dir="2700000" algn="tl">
                    <a:srgbClr val="000000">
                      <a:alpha val="43137"/>
                    </a:srgbClr>
                  </a:outerShdw>
                </a:effectLst>
              </a:rPr>
              <a:t>Respecto del personal ingresado en un mismo semestre, deberá comenzarse por el que tuviere menos cargas de familia, aunque con ello se alterase el orden de antigüedad</a:t>
            </a:r>
            <a:r>
              <a:rPr lang="es-AR" sz="1800" dirty="0" smtClean="0">
                <a:effectLst>
                  <a:outerShdw blurRad="38100" dist="38100" dir="2700000" algn="tl">
                    <a:srgbClr val="000000">
                      <a:alpha val="43137"/>
                    </a:srgbClr>
                  </a:outerShdw>
                </a:effectLst>
              </a:rPr>
              <a:t>.</a:t>
            </a:r>
            <a:endParaRPr lang="es-AR" sz="1800"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820661336"/>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685800" y="381000"/>
            <a:ext cx="7772400" cy="685800"/>
          </a:xfrm>
        </p:spPr>
        <p:txBody>
          <a:bodyPr/>
          <a:lstStyle/>
          <a:p>
            <a:pPr eaLnBrk="1" hangingPunct="1">
              <a:defRPr/>
            </a:pPr>
            <a:r>
              <a:rPr lang="en-US" sz="2000" b="1" dirty="0" smtClean="0">
                <a:solidFill>
                  <a:srgbClr val="FFFF00"/>
                </a:solidFill>
                <a:effectLst>
                  <a:outerShdw blurRad="38100" dist="38100" dir="2700000" algn="tl">
                    <a:srgbClr val="000000">
                      <a:alpha val="43137"/>
                    </a:srgbClr>
                  </a:outerShdw>
                </a:effectLst>
              </a:rPr>
              <a:t>CRISIS DE </a:t>
            </a:r>
            <a:r>
              <a:rPr lang="en-US" sz="2000" b="1" dirty="0" err="1" smtClean="0">
                <a:solidFill>
                  <a:srgbClr val="FFFF00"/>
                </a:solidFill>
                <a:effectLst>
                  <a:outerShdw blurRad="38100" dist="38100" dir="2700000" algn="tl">
                    <a:srgbClr val="000000">
                      <a:alpha val="43137"/>
                    </a:srgbClr>
                  </a:outerShdw>
                </a:effectLst>
              </a:rPr>
              <a:t>EMPRESAS</a:t>
            </a:r>
            <a:r>
              <a:rPr lang="en-US" sz="2000" b="1" dirty="0" smtClean="0">
                <a:solidFill>
                  <a:srgbClr val="FFFF00"/>
                </a:solidFill>
                <a:effectLst>
                  <a:outerShdw blurRad="38100" dist="38100" dir="2700000" algn="tl">
                    <a:srgbClr val="000000">
                      <a:alpha val="43137"/>
                    </a:srgbClr>
                  </a:outerShdw>
                </a:effectLst>
              </a:rPr>
              <a:t> – </a:t>
            </a:r>
            <a:r>
              <a:rPr lang="en-US" sz="2000" b="1" dirty="0" err="1" smtClean="0">
                <a:solidFill>
                  <a:srgbClr val="FFFF00"/>
                </a:solidFill>
                <a:effectLst>
                  <a:outerShdw blurRad="38100" dist="38100" dir="2700000" algn="tl">
                    <a:srgbClr val="000000">
                      <a:alpha val="43137"/>
                    </a:srgbClr>
                  </a:outerShdw>
                </a:effectLst>
              </a:rPr>
              <a:t>PROCEDIMIENTO</a:t>
            </a:r>
            <a:r>
              <a:rPr lang="en-US" sz="2000" b="1" dirty="0" smtClean="0">
                <a:solidFill>
                  <a:srgbClr val="FFFF00"/>
                </a:solidFill>
                <a:effectLst>
                  <a:outerShdw blurRad="38100" dist="38100" dir="2700000" algn="tl">
                    <a:srgbClr val="000000">
                      <a:alpha val="43137"/>
                    </a:srgbClr>
                  </a:outerShdw>
                </a:effectLst>
              </a:rPr>
              <a:t> </a:t>
            </a:r>
            <a:r>
              <a:rPr lang="en-US" sz="2000" b="1" dirty="0" err="1" smtClean="0">
                <a:solidFill>
                  <a:srgbClr val="FFFF00"/>
                </a:solidFill>
                <a:effectLst>
                  <a:outerShdw blurRad="38100" dist="38100" dir="2700000" algn="tl">
                    <a:srgbClr val="000000">
                      <a:alpha val="43137"/>
                    </a:srgbClr>
                  </a:outerShdw>
                </a:effectLst>
              </a:rPr>
              <a:t>PREVENTIVO</a:t>
            </a:r>
            <a:endParaRPr lang="en-US" sz="2000" b="1" dirty="0" smtClean="0">
              <a:solidFill>
                <a:srgbClr val="FFFF00"/>
              </a:solidFill>
              <a:effectLst>
                <a:outerShdw blurRad="38100" dist="38100" dir="2700000" algn="tl">
                  <a:srgbClr val="000000">
                    <a:alpha val="43137"/>
                  </a:srgbClr>
                </a:outerShdw>
              </a:effectLst>
            </a:endParaRPr>
          </a:p>
        </p:txBody>
      </p:sp>
      <p:sp>
        <p:nvSpPr>
          <p:cNvPr id="67587" name="Rectangle 3"/>
          <p:cNvSpPr>
            <a:spLocks noGrp="1" noChangeArrowheads="1"/>
          </p:cNvSpPr>
          <p:nvPr>
            <p:ph type="subTitle" idx="1"/>
          </p:nvPr>
        </p:nvSpPr>
        <p:spPr>
          <a:xfrm>
            <a:off x="685800" y="1371600"/>
            <a:ext cx="7772400" cy="4876800"/>
          </a:xfrm>
        </p:spPr>
        <p:txBody>
          <a:bodyPr>
            <a:normAutofit/>
          </a:bodyPr>
          <a:lstStyle/>
          <a:p>
            <a:pPr algn="l">
              <a:lnSpc>
                <a:spcPct val="90000"/>
              </a:lnSpc>
            </a:pPr>
            <a:r>
              <a:rPr lang="es-AR" sz="1800" b="1" dirty="0">
                <a:solidFill>
                  <a:srgbClr val="FFFF00"/>
                </a:solidFill>
                <a:effectLst>
                  <a:outerShdw blurRad="38100" dist="38100" dir="2700000" algn="tl">
                    <a:srgbClr val="000000">
                      <a:alpha val="43137"/>
                    </a:srgbClr>
                  </a:outerShdw>
                </a:effectLst>
              </a:rPr>
              <a:t>PROCEDIMIENTO ALTERNATIVO OBLIGATORIO</a:t>
            </a:r>
            <a:endParaRPr lang="es-AR" sz="1800" dirty="0">
              <a:solidFill>
                <a:srgbClr val="FFFF00"/>
              </a:solidFill>
              <a:effectLst>
                <a:outerShdw blurRad="38100" dist="38100" dir="2700000" algn="tl">
                  <a:srgbClr val="000000">
                    <a:alpha val="43137"/>
                  </a:srgbClr>
                </a:outerShdw>
              </a:effectLst>
            </a:endParaRPr>
          </a:p>
          <a:p>
            <a:pPr algn="l">
              <a:lnSpc>
                <a:spcPct val="90000"/>
              </a:lnSpc>
            </a:pPr>
            <a:r>
              <a:rPr lang="es-AR" sz="1800" b="1" dirty="0">
                <a:solidFill>
                  <a:srgbClr val="FF9900"/>
                </a:solidFill>
                <a:effectLst>
                  <a:outerShdw blurRad="38100" dist="38100" dir="2700000" algn="tl">
                    <a:srgbClr val="000000">
                      <a:alpha val="43137"/>
                    </a:srgbClr>
                  </a:outerShdw>
                </a:effectLst>
              </a:rPr>
              <a:t>ASIGNACIONES DE SUSPENSIÓN</a:t>
            </a:r>
          </a:p>
          <a:p>
            <a:pPr algn="l">
              <a:lnSpc>
                <a:spcPct val="90000"/>
              </a:lnSpc>
            </a:pPr>
            <a:endParaRPr lang="es-AR" sz="1800" b="1" dirty="0">
              <a:solidFill>
                <a:srgbClr val="FF0000"/>
              </a:solidFill>
              <a:effectLst>
                <a:outerShdw blurRad="38100" dist="38100" dir="2700000" algn="tl">
                  <a:srgbClr val="000000">
                    <a:alpha val="43137"/>
                  </a:srgbClr>
                </a:outerShdw>
              </a:effectLst>
            </a:endParaRPr>
          </a:p>
          <a:p>
            <a:pPr algn="l"/>
            <a:r>
              <a:rPr lang="es-AR" sz="1800" b="1" dirty="0">
                <a:solidFill>
                  <a:srgbClr val="00FFCC"/>
                </a:solidFill>
                <a:effectLst>
                  <a:outerShdw blurRad="38100" dist="38100" dir="2700000" algn="tl">
                    <a:srgbClr val="000000">
                      <a:alpha val="43137"/>
                    </a:srgbClr>
                  </a:outerShdw>
                </a:effectLst>
              </a:rPr>
              <a:t>Art. 223 bis -  </a:t>
            </a:r>
            <a:r>
              <a:rPr lang="es-AR" sz="1800" dirty="0">
                <a:effectLst>
                  <a:outerShdw blurRad="38100" dist="38100" dir="2700000" algn="tl">
                    <a:srgbClr val="000000">
                      <a:alpha val="43137"/>
                    </a:srgbClr>
                  </a:outerShdw>
                </a:effectLst>
              </a:rPr>
              <a:t>Se considerará prestación no remunerativa </a:t>
            </a:r>
            <a:r>
              <a:rPr lang="es-AR" sz="1800" b="1" dirty="0">
                <a:solidFill>
                  <a:srgbClr val="FFFF00"/>
                </a:solidFill>
                <a:effectLst>
                  <a:outerShdw blurRad="38100" dist="38100" dir="2700000" algn="tl">
                    <a:srgbClr val="000000">
                      <a:alpha val="43137"/>
                    </a:srgbClr>
                  </a:outerShdw>
                </a:effectLst>
              </a:rPr>
              <a:t>las asignaciones en dinero que se entreguen en compensación por suspensiones </a:t>
            </a:r>
            <a:r>
              <a:rPr lang="es-AR" sz="1800" dirty="0">
                <a:effectLst>
                  <a:outerShdw blurRad="38100" dist="38100" dir="2700000" algn="tl">
                    <a:srgbClr val="000000">
                      <a:alpha val="43137"/>
                    </a:srgbClr>
                  </a:outerShdw>
                </a:effectLst>
              </a:rPr>
              <a:t>de la prestación laboral y que se fundaren en las causales de </a:t>
            </a:r>
            <a:r>
              <a:rPr lang="es-AR" sz="1800" dirty="0">
                <a:solidFill>
                  <a:srgbClr val="FFC000"/>
                </a:solidFill>
                <a:effectLst>
                  <a:outerShdw blurRad="38100" dist="38100" dir="2700000" algn="tl">
                    <a:srgbClr val="000000">
                      <a:alpha val="43137"/>
                    </a:srgbClr>
                  </a:outerShdw>
                </a:effectLst>
              </a:rPr>
              <a:t>falta o disminución de trabajo, no imputables al empleador, o fuerza mayor debidamente comprobada</a:t>
            </a:r>
            <a:r>
              <a:rPr lang="es-AR" sz="1800" dirty="0">
                <a:effectLst>
                  <a:outerShdw blurRad="38100" dist="38100" dir="2700000" algn="tl">
                    <a:srgbClr val="000000">
                      <a:alpha val="43137"/>
                    </a:srgbClr>
                  </a:outerShdw>
                </a:effectLst>
              </a:rPr>
              <a:t>, pactadas individual o colectivamente y homologadas por la Autoridad de Aplicación, conforme normas legales vigentes, y cuando en virtud de tales causales el trabajador no realice la prestación laboral a su cargo. Sólo </a:t>
            </a:r>
            <a:r>
              <a:rPr lang="es-AR" sz="1800" b="1" dirty="0">
                <a:solidFill>
                  <a:srgbClr val="00FF99"/>
                </a:solidFill>
                <a:effectLst>
                  <a:outerShdw blurRad="38100" dist="38100" dir="2700000" algn="tl">
                    <a:srgbClr val="000000">
                      <a:alpha val="43137"/>
                    </a:srgbClr>
                  </a:outerShdw>
                </a:effectLst>
              </a:rPr>
              <a:t>tributará las contribuciones establecidas en las leyes 23660 y 23661</a:t>
            </a:r>
            <a:r>
              <a:rPr lang="es-AR" sz="1800" dirty="0">
                <a:effectLst>
                  <a:outerShdw blurRad="38100" dist="38100" dir="2700000" algn="tl">
                    <a:srgbClr val="000000">
                      <a:alpha val="43137"/>
                    </a:srgbClr>
                  </a:outerShdw>
                </a:effectLst>
              </a:rPr>
              <a:t>.</a:t>
            </a:r>
          </a:p>
        </p:txBody>
      </p:sp>
    </p:spTree>
    <p:extLst>
      <p:ext uri="{BB962C8B-B14F-4D97-AF65-F5344CB8AC3E}">
        <p14:creationId xmlns="" xmlns:p14="http://schemas.microsoft.com/office/powerpoint/2010/main" val="2672253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9" name="Rectangle 3"/>
          <p:cNvSpPr>
            <a:spLocks noGrp="1" noChangeArrowheads="1"/>
          </p:cNvSpPr>
          <p:nvPr>
            <p:ph type="subTitle" idx="1"/>
          </p:nvPr>
        </p:nvSpPr>
        <p:spPr>
          <a:xfrm>
            <a:off x="685800" y="1371600"/>
            <a:ext cx="7772400" cy="4876800"/>
          </a:xfrm>
        </p:spPr>
        <p:txBody>
          <a:bodyPr/>
          <a:lstStyle/>
          <a:p>
            <a:pPr eaLnBrk="1" hangingPunct="1">
              <a:defRPr/>
            </a:pPr>
            <a:endParaRPr lang="es-AR" b="1" dirty="0" smtClean="0">
              <a:solidFill>
                <a:srgbClr val="00FF00"/>
              </a:solidFill>
              <a:effectLst>
                <a:outerShdw blurRad="38100" dist="38100" dir="2700000" algn="tl">
                  <a:srgbClr val="000000">
                    <a:alpha val="43137"/>
                  </a:srgbClr>
                </a:outerShdw>
              </a:effectLst>
              <a:latin typeface="Papyrus" pitchFamily="66" charset="0"/>
            </a:endParaRPr>
          </a:p>
          <a:p>
            <a:pPr eaLnBrk="1" hangingPunct="1">
              <a:defRPr/>
            </a:pPr>
            <a:r>
              <a:rPr lang="es-AR" sz="3600" b="1" dirty="0" smtClean="0">
                <a:solidFill>
                  <a:srgbClr val="FF9900"/>
                </a:solidFill>
                <a:effectLst>
                  <a:outerShdw blurRad="38100" dist="38100" dir="2700000" algn="tl">
                    <a:srgbClr val="000000">
                      <a:alpha val="43137"/>
                    </a:srgbClr>
                  </a:outerShdw>
                </a:effectLst>
                <a:latin typeface="Papyrus" pitchFamily="66" charset="0"/>
              </a:rPr>
              <a:t>Declaración de emergencia y aislamiento</a:t>
            </a:r>
          </a:p>
          <a:p>
            <a:pPr>
              <a:defRPr/>
            </a:pPr>
            <a:r>
              <a:rPr lang="es-AR" sz="3600" b="1" dirty="0" smtClean="0">
                <a:solidFill>
                  <a:srgbClr val="00FF00"/>
                </a:solidFill>
                <a:effectLst>
                  <a:outerShdw blurRad="38100" dist="38100" dir="2700000" algn="tl">
                    <a:srgbClr val="000000">
                      <a:alpha val="43137"/>
                    </a:srgbClr>
                  </a:outerShdw>
                </a:effectLst>
                <a:latin typeface="Papyrus" pitchFamily="66" charset="0"/>
              </a:rPr>
              <a:t>D. 297/2020</a:t>
            </a:r>
          </a:p>
          <a:p>
            <a:pPr eaLnBrk="1" hangingPunct="1">
              <a:defRPr/>
            </a:pPr>
            <a:r>
              <a:rPr lang="es-AR" sz="3600" b="1" dirty="0" smtClean="0">
                <a:solidFill>
                  <a:srgbClr val="00FFFF"/>
                </a:solidFill>
                <a:effectLst>
                  <a:outerShdw blurRad="38100" dist="38100" dir="2700000" algn="tl">
                    <a:srgbClr val="000000">
                      <a:alpha val="43137"/>
                    </a:srgbClr>
                  </a:outerShdw>
                </a:effectLst>
                <a:latin typeface="Papyrus" pitchFamily="66" charset="0"/>
              </a:rPr>
              <a:t>Alcances</a:t>
            </a:r>
          </a:p>
          <a:p>
            <a:pPr eaLnBrk="1" hangingPunct="1">
              <a:defRPr/>
            </a:pPr>
            <a:endParaRPr lang="es-AR" sz="3600" b="1" dirty="0" smtClean="0">
              <a:solidFill>
                <a:srgbClr val="FFFF00"/>
              </a:solidFill>
              <a:effectLst>
                <a:outerShdw blurRad="38100" dist="38100" dir="2700000" algn="tl">
                  <a:srgbClr val="000000">
                    <a:alpha val="43137"/>
                  </a:srgbClr>
                </a:outerShdw>
              </a:effectLst>
              <a:latin typeface="Papyrus" pitchFamily="66" charset="0"/>
            </a:endParaRPr>
          </a:p>
        </p:txBody>
      </p:sp>
    </p:spTree>
    <p:extLst>
      <p:ext uri="{BB962C8B-B14F-4D97-AF65-F5344CB8AC3E}">
        <p14:creationId xmlns:p14="http://schemas.microsoft.com/office/powerpoint/2010/main" xmlns="" val="15443149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Declaración de emergencia y aislamiento</a:t>
            </a:r>
            <a:endParaRPr lang="en-US" sz="3200" b="1" dirty="0"/>
          </a:p>
        </p:txBody>
      </p:sp>
      <p:sp>
        <p:nvSpPr>
          <p:cNvPr id="118787" name="Rectangle 3"/>
          <p:cNvSpPr>
            <a:spLocks noGrp="1" noChangeArrowheads="1"/>
          </p:cNvSpPr>
          <p:nvPr>
            <p:ph type="subTitle" idx="1"/>
          </p:nvPr>
        </p:nvSpPr>
        <p:spPr>
          <a:xfrm>
            <a:off x="304800" y="1143000"/>
            <a:ext cx="8472972" cy="5357834"/>
          </a:xfrm>
        </p:spPr>
        <p:txBody>
          <a:bodyPr>
            <a:normAutofit fontScale="92500" lnSpcReduction="20000"/>
          </a:bodyPr>
          <a:lstStyle/>
          <a:p>
            <a:pPr algn="l"/>
            <a:r>
              <a:rPr lang="es-US" sz="1800" b="1" dirty="0" smtClean="0">
                <a:solidFill>
                  <a:srgbClr val="FFCC00"/>
                </a:solidFill>
                <a:effectLst>
                  <a:outerShdw blurRad="38100" dist="38100" dir="2700000" algn="tl">
                    <a:srgbClr val="000000">
                      <a:alpha val="43137"/>
                    </a:srgbClr>
                  </a:outerShdw>
                </a:effectLst>
              </a:rPr>
              <a:t>AISLAMIENTO SOCIAL PREVENTIVO Y OBLIGATORIO HASTA EL 31/03/2020</a:t>
            </a:r>
            <a:endParaRPr lang="es-ES" sz="1800" b="1" dirty="0" smtClean="0">
              <a:solidFill>
                <a:srgbClr val="FFCC00"/>
              </a:solidFill>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DECRETO 297/2020 </a:t>
            </a:r>
          </a:p>
          <a:p>
            <a:pPr algn="l"/>
            <a:r>
              <a:rPr lang="es-ES" sz="1800" b="1" dirty="0" smtClean="0">
                <a:solidFill>
                  <a:srgbClr val="00FFFF"/>
                </a:solidFill>
                <a:effectLst>
                  <a:outerShdw blurRad="38100" dist="38100" dir="2700000" algn="tl">
                    <a:srgbClr val="000000">
                      <a:alpha val="43137"/>
                    </a:srgbClr>
                  </a:outerShdw>
                </a:effectLst>
              </a:rPr>
              <a:t>Art. 1 -</a:t>
            </a:r>
            <a:r>
              <a:rPr lang="es-ES" sz="1800" b="1" dirty="0" smtClean="0">
                <a:effectLst>
                  <a:outerShdw blurRad="38100" dist="38100" dir="2700000" algn="tl">
                    <a:srgbClr val="000000">
                      <a:alpha val="43137"/>
                    </a:srgbClr>
                  </a:outerShdw>
                </a:effectLst>
              </a:rPr>
              <a:t> </a:t>
            </a:r>
            <a:r>
              <a:rPr lang="es-ES" sz="1800" dirty="0" smtClean="0">
                <a:effectLst>
                  <a:outerShdw blurRad="38100" dist="38100" dir="2700000" algn="tl">
                    <a:srgbClr val="000000">
                      <a:alpha val="43137"/>
                    </a:srgbClr>
                  </a:outerShdw>
                </a:effectLst>
              </a:rPr>
              <a:t>A fin de proteger la salud pública, lo que constituye una obligación inalienable del Estado Nacional, se establece para todas las personas que habitan en el país o se encuentren en él en forma temporaria, la medida de </a:t>
            </a:r>
            <a:r>
              <a:rPr lang="es-ES" sz="1800" b="1" dirty="0" smtClean="0">
                <a:solidFill>
                  <a:srgbClr val="FFFF19"/>
                </a:solidFill>
                <a:effectLst>
                  <a:outerShdw blurRad="38100" dist="38100" dir="2700000" algn="tl">
                    <a:srgbClr val="000000">
                      <a:alpha val="43137"/>
                    </a:srgbClr>
                  </a:outerShdw>
                </a:effectLst>
              </a:rPr>
              <a:t>“aislamiento social, preventivo y obligatorio” en los términos indicados en el presente decreto. La misma regirá desde el 20 hasta el 31 de marzo inclusive</a:t>
            </a:r>
            <a:r>
              <a:rPr lang="es-ES" sz="1800" dirty="0" smtClean="0">
                <a:effectLst>
                  <a:outerShdw blurRad="38100" dist="38100" dir="2700000" algn="tl">
                    <a:srgbClr val="000000">
                      <a:alpha val="43137"/>
                    </a:srgbClr>
                  </a:outerShdw>
                </a:effectLst>
              </a:rPr>
              <a:t> del corriente año, pudiéndose prorrogar este plazo por el tiempo que se considere necesario en atención a la situación epidemiológica.</a:t>
            </a:r>
          </a:p>
          <a:p>
            <a:pPr algn="l"/>
            <a:r>
              <a:rPr lang="es-ES" sz="1800" dirty="0" smtClean="0">
                <a:effectLst>
                  <a:outerShdw blurRad="38100" dist="38100" dir="2700000" algn="tl">
                    <a:srgbClr val="000000">
                      <a:alpha val="43137"/>
                    </a:srgbClr>
                  </a:outerShdw>
                </a:effectLst>
              </a:rPr>
              <a:t>Esta disposición se adopta en el marco de la declaración de pandemia emitida por la Organización Mundial de la Salud (OMS), la Emergencia Sanitaria ampliada por el decreto 260/2020 y su modificatorio, y en atención a la evolución de la situación epidemiológica, con relación al coronavirus - COVID-19.</a:t>
            </a:r>
          </a:p>
          <a:p>
            <a:pPr algn="l"/>
            <a:endParaRPr lang="es-ES" sz="1800" dirty="0" smtClean="0">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Art. 2 - </a:t>
            </a:r>
            <a:r>
              <a:rPr lang="es-ES" sz="1800" dirty="0" smtClean="0">
                <a:effectLst>
                  <a:outerShdw blurRad="38100" dist="38100" dir="2700000" algn="tl">
                    <a:srgbClr val="000000">
                      <a:alpha val="43137"/>
                    </a:srgbClr>
                  </a:outerShdw>
                </a:effectLst>
              </a:rPr>
              <a:t>Durante la vigencia del “aislamiento social, preventivo y obligatorio”, las personas deberán permanecer en sus residencias habituales o en la residencia en que se encuentren a las 00:00 horas del día 20 de marzo de 2020, momento de inicio de la medida dispuesta. </a:t>
            </a:r>
            <a:r>
              <a:rPr lang="es-ES" sz="1800" b="1" dirty="0" smtClean="0">
                <a:solidFill>
                  <a:srgbClr val="FF9900"/>
                </a:solidFill>
                <a:effectLst>
                  <a:outerShdw blurRad="38100" dist="38100" dir="2700000" algn="tl">
                    <a:srgbClr val="000000">
                      <a:alpha val="43137"/>
                    </a:srgbClr>
                  </a:outerShdw>
                </a:effectLst>
              </a:rPr>
              <a:t>Deberán abstenerse de concurrir a sus lugares de trabajo </a:t>
            </a:r>
            <a:r>
              <a:rPr lang="es-ES" sz="1800" dirty="0" smtClean="0">
                <a:effectLst>
                  <a:outerShdw blurRad="38100" dist="38100" dir="2700000" algn="tl">
                    <a:srgbClr val="000000">
                      <a:alpha val="43137"/>
                    </a:srgbClr>
                  </a:outerShdw>
                </a:effectLst>
              </a:rPr>
              <a:t>y no podrán desplazarse por rutas, vías y espacios públicos, todo ello con el fin de prevenir la circulación y el contagio del virus COVID-19 y la consiguiente afectación a la salud pública y los demás derechos subjetivos derivados, tales como la vida y la integridad física de las personas.</a:t>
            </a:r>
          </a:p>
          <a:p>
            <a:pPr algn="l"/>
            <a:r>
              <a:rPr lang="es-ES" sz="1800" dirty="0" smtClean="0">
                <a:effectLst>
                  <a:outerShdw blurRad="38100" dist="38100" dir="2700000" algn="tl">
                    <a:srgbClr val="000000">
                      <a:alpha val="43137"/>
                    </a:srgbClr>
                  </a:outerShdw>
                </a:effectLst>
              </a:rPr>
              <a:t>Quienes se encuentren cumpliendo el aislamiento dispuesto en el artículo 1, </a:t>
            </a:r>
            <a:r>
              <a:rPr lang="es-ES" sz="1800" b="1" dirty="0" smtClean="0">
                <a:solidFill>
                  <a:srgbClr val="00FF00"/>
                </a:solidFill>
                <a:effectLst>
                  <a:outerShdw blurRad="38100" dist="38100" dir="2700000" algn="tl">
                    <a:srgbClr val="000000">
                      <a:alpha val="43137"/>
                    </a:srgbClr>
                  </a:outerShdw>
                </a:effectLst>
              </a:rPr>
              <a:t>solo podrán realizar desplazamientos mínimos e indispensables para aprovisionarse de artículos de limpieza, medicamentos y alimentos.</a:t>
            </a:r>
          </a:p>
          <a:p>
            <a:pPr algn="l"/>
            <a:endParaRPr lang="es-AR" sz="1800" dirty="0">
              <a:solidFill>
                <a:srgbClr val="FF99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7746203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Declaración de emergencia y aislamiento</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rmAutofit fontScale="92500"/>
          </a:bodyPr>
          <a:lstStyle/>
          <a:p>
            <a:pPr algn="l"/>
            <a:r>
              <a:rPr lang="es-US" sz="1800" b="1" dirty="0" smtClean="0">
                <a:solidFill>
                  <a:srgbClr val="FFCC00"/>
                </a:solidFill>
                <a:effectLst>
                  <a:outerShdw blurRad="38100" dist="38100" dir="2700000" algn="tl">
                    <a:srgbClr val="000000">
                      <a:alpha val="43137"/>
                    </a:srgbClr>
                  </a:outerShdw>
                </a:effectLst>
              </a:rPr>
              <a:t>AISLAMIENTO SOCIAL PREVENTIVO Y OBLIGATORIO HASTA EL 31/03/2020</a:t>
            </a:r>
            <a:endParaRPr lang="es-ES" sz="1800" b="1" dirty="0" smtClean="0">
              <a:solidFill>
                <a:srgbClr val="FFCC00"/>
              </a:solidFill>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DECRETO 297/2020 </a:t>
            </a:r>
          </a:p>
          <a:p>
            <a:pPr algn="l"/>
            <a:endParaRPr lang="es-ES" sz="1800" b="1" dirty="0" smtClean="0">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Art. 4 -</a:t>
            </a:r>
            <a:r>
              <a:rPr lang="es-ES" sz="1800" b="1" dirty="0" smtClean="0">
                <a:effectLst>
                  <a:outerShdw blurRad="38100" dist="38100" dir="2700000" algn="tl">
                    <a:srgbClr val="000000">
                      <a:alpha val="43137"/>
                    </a:srgbClr>
                  </a:outerShdw>
                </a:effectLst>
              </a:rPr>
              <a:t> </a:t>
            </a:r>
            <a:r>
              <a:rPr lang="es-ES" sz="1800" dirty="0" smtClean="0">
                <a:effectLst>
                  <a:outerShdw blurRad="38100" dist="38100" dir="2700000" algn="tl">
                    <a:srgbClr val="000000">
                      <a:alpha val="43137"/>
                    </a:srgbClr>
                  </a:outerShdw>
                </a:effectLst>
              </a:rPr>
              <a:t>Cuando se constate la existencia de </a:t>
            </a:r>
            <a:r>
              <a:rPr lang="es-ES" sz="1800" dirty="0" smtClean="0">
                <a:solidFill>
                  <a:srgbClr val="FFFF00"/>
                </a:solidFill>
                <a:effectLst>
                  <a:outerShdw blurRad="38100" dist="38100" dir="2700000" algn="tl">
                    <a:srgbClr val="000000">
                      <a:alpha val="43137"/>
                    </a:srgbClr>
                  </a:outerShdw>
                </a:effectLst>
              </a:rPr>
              <a:t>infracción al cumplimiento del “aislamiento social, preventivo y obligatorio” </a:t>
            </a:r>
            <a:r>
              <a:rPr lang="es-ES" sz="1800" dirty="0" smtClean="0">
                <a:effectLst>
                  <a:outerShdw blurRad="38100" dist="38100" dir="2700000" algn="tl">
                    <a:srgbClr val="000000">
                      <a:alpha val="43137"/>
                    </a:srgbClr>
                  </a:outerShdw>
                </a:effectLst>
              </a:rPr>
              <a:t>o a otras normas dispuestas para la protección de la salud pública en el marco de la emergencia sanitaria, se procederá de inmediato a hacer cesar la conducta infractora y se dará actuación a la autoridad competente, en el marco de </a:t>
            </a:r>
            <a:r>
              <a:rPr lang="es-ES" sz="1800" dirty="0" smtClean="0">
                <a:solidFill>
                  <a:srgbClr val="FFFF00"/>
                </a:solidFill>
                <a:effectLst>
                  <a:outerShdw blurRad="38100" dist="38100" dir="2700000" algn="tl">
                    <a:srgbClr val="000000">
                      <a:alpha val="43137"/>
                    </a:srgbClr>
                  </a:outerShdw>
                </a:effectLst>
              </a:rPr>
              <a:t>los artículos 205, 239 y concordantes del Código Penal.</a:t>
            </a:r>
          </a:p>
          <a:p>
            <a:pPr algn="l"/>
            <a:r>
              <a:rPr lang="es-ES" sz="1800" dirty="0" smtClean="0">
                <a:effectLst>
                  <a:outerShdw blurRad="38100" dist="38100" dir="2700000" algn="tl">
                    <a:srgbClr val="000000">
                      <a:alpha val="43137"/>
                    </a:srgbClr>
                  </a:outerShdw>
                </a:effectLst>
              </a:rPr>
              <a:t>El Ministerio de Seguridad deberá disponer la </a:t>
            </a:r>
            <a:r>
              <a:rPr lang="es-ES" sz="1800" dirty="0" smtClean="0">
                <a:solidFill>
                  <a:srgbClr val="FF9900"/>
                </a:solidFill>
                <a:effectLst>
                  <a:outerShdw blurRad="38100" dist="38100" dir="2700000" algn="tl">
                    <a:srgbClr val="000000">
                      <a:alpha val="43137"/>
                    </a:srgbClr>
                  </a:outerShdw>
                </a:effectLst>
              </a:rPr>
              <a:t>inmediata detención de los vehículos que circulen en infracción </a:t>
            </a:r>
            <a:r>
              <a:rPr lang="es-ES" sz="1800" dirty="0" smtClean="0">
                <a:effectLst>
                  <a:outerShdw blurRad="38100" dist="38100" dir="2700000" algn="tl">
                    <a:srgbClr val="000000">
                      <a:alpha val="43137"/>
                    </a:srgbClr>
                  </a:outerShdw>
                </a:effectLst>
              </a:rPr>
              <a:t>a lo dispuesto en el presente decreto y procederá a su retención preventiva por el tiempo que resulte necesario, a fin de evitar el desplazamiento de los mismos, para salvaguarda de la salud pública y para evitar la propagación del virus.</a:t>
            </a:r>
          </a:p>
          <a:p>
            <a:pPr algn="l"/>
            <a:endParaRPr lang="es-ES" sz="1800" dirty="0" smtClean="0">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Art. 5 - </a:t>
            </a:r>
            <a:r>
              <a:rPr lang="es-ES" sz="1800" dirty="0" smtClean="0">
                <a:effectLst>
                  <a:outerShdw blurRad="38100" dist="38100" dir="2700000" algn="tl">
                    <a:srgbClr val="000000">
                      <a:alpha val="43137"/>
                    </a:srgbClr>
                  </a:outerShdw>
                </a:effectLst>
              </a:rPr>
              <a:t>Durante la vigencia del “aislamiento social, preventivo y obligatorio” </a:t>
            </a:r>
            <a:r>
              <a:rPr lang="es-ES" sz="1800" dirty="0" smtClean="0">
                <a:solidFill>
                  <a:srgbClr val="FFFF19"/>
                </a:solidFill>
                <a:effectLst>
                  <a:outerShdw blurRad="38100" dist="38100" dir="2700000" algn="tl">
                    <a:srgbClr val="000000">
                      <a:alpha val="43137"/>
                    </a:srgbClr>
                  </a:outerShdw>
                </a:effectLst>
              </a:rPr>
              <a:t>no podrán realizarse eventos culturales, recreativos, deportivos, religiosos, ni de ninguna otra índole que impliquen la concurrencia de personas.</a:t>
            </a:r>
            <a:r>
              <a:rPr lang="es-ES" sz="1800" dirty="0" smtClean="0"/>
              <a:t> Se suspende la apertura de locales, centros comerciales, establecimientos mayoristas y minoristas, y cualquier otro lugar que requiera la presencia de personas</a:t>
            </a:r>
            <a:endParaRPr lang="es-ES" sz="1800" dirty="0">
              <a:solidFill>
                <a:srgbClr val="FFFF19"/>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7746203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9" name="Rectangle 3"/>
          <p:cNvSpPr>
            <a:spLocks noGrp="1" noChangeArrowheads="1"/>
          </p:cNvSpPr>
          <p:nvPr>
            <p:ph type="subTitle" idx="1"/>
          </p:nvPr>
        </p:nvSpPr>
        <p:spPr>
          <a:xfrm>
            <a:off x="685800" y="1371600"/>
            <a:ext cx="7772400" cy="4876800"/>
          </a:xfrm>
        </p:spPr>
        <p:txBody>
          <a:bodyPr/>
          <a:lstStyle/>
          <a:p>
            <a:pPr eaLnBrk="1" hangingPunct="1">
              <a:defRPr/>
            </a:pPr>
            <a:endParaRPr lang="es-AR" b="1" dirty="0" smtClean="0">
              <a:solidFill>
                <a:srgbClr val="00FF00"/>
              </a:solidFill>
              <a:effectLst>
                <a:outerShdw blurRad="38100" dist="38100" dir="2700000" algn="tl">
                  <a:srgbClr val="000000">
                    <a:alpha val="43137"/>
                  </a:srgbClr>
                </a:outerShdw>
              </a:effectLst>
              <a:latin typeface="Papyrus" pitchFamily="66" charset="0"/>
            </a:endParaRPr>
          </a:p>
          <a:p>
            <a:pPr eaLnBrk="1" hangingPunct="1">
              <a:defRPr/>
            </a:pPr>
            <a:r>
              <a:rPr lang="es-AR" sz="3600" b="1" dirty="0" smtClean="0">
                <a:solidFill>
                  <a:srgbClr val="FF9900"/>
                </a:solidFill>
                <a:effectLst>
                  <a:outerShdw blurRad="38100" dist="38100" dir="2700000" algn="tl">
                    <a:srgbClr val="000000">
                      <a:alpha val="43137"/>
                    </a:srgbClr>
                  </a:outerShdw>
                </a:effectLst>
                <a:latin typeface="Papyrus" pitchFamily="66" charset="0"/>
              </a:rPr>
              <a:t>Situación</a:t>
            </a:r>
            <a:endParaRPr lang="es-AR" sz="3600" b="1" dirty="0" smtClean="0">
              <a:solidFill>
                <a:srgbClr val="00FF00"/>
              </a:solidFill>
              <a:effectLst>
                <a:outerShdw blurRad="38100" dist="38100" dir="2700000" algn="tl">
                  <a:srgbClr val="000000">
                    <a:alpha val="43137"/>
                  </a:srgbClr>
                </a:outerShdw>
              </a:effectLst>
              <a:latin typeface="Papyrus" pitchFamily="66" charset="0"/>
            </a:endParaRPr>
          </a:p>
          <a:p>
            <a:pPr eaLnBrk="1" hangingPunct="1">
              <a:defRPr/>
            </a:pPr>
            <a:endParaRPr lang="es-AR" sz="3600" b="1" dirty="0" smtClean="0">
              <a:solidFill>
                <a:srgbClr val="00FF00"/>
              </a:solidFill>
              <a:effectLst>
                <a:outerShdw blurRad="38100" dist="38100" dir="2700000" algn="tl">
                  <a:srgbClr val="000000">
                    <a:alpha val="43137"/>
                  </a:srgbClr>
                </a:outerShdw>
              </a:effectLst>
              <a:latin typeface="Papyrus" pitchFamily="66" charset="0"/>
            </a:endParaRPr>
          </a:p>
          <a:p>
            <a:pPr eaLnBrk="1" hangingPunct="1">
              <a:defRPr/>
            </a:pPr>
            <a:r>
              <a:rPr lang="es-AR" sz="3600" b="1" dirty="0" smtClean="0">
                <a:solidFill>
                  <a:srgbClr val="00FF00"/>
                </a:solidFill>
                <a:effectLst>
                  <a:outerShdw blurRad="38100" dist="38100" dir="2700000" algn="tl">
                    <a:srgbClr val="000000">
                      <a:alpha val="43137"/>
                    </a:srgbClr>
                  </a:outerShdw>
                </a:effectLst>
                <a:latin typeface="Papyrus" pitchFamily="66" charset="0"/>
              </a:rPr>
              <a:t>Antes de la cuarentena</a:t>
            </a:r>
            <a:endParaRPr lang="es-AR" sz="3600" b="1" dirty="0" smtClean="0">
              <a:solidFill>
                <a:srgbClr val="FFFF00"/>
              </a:solidFill>
              <a:effectLst>
                <a:outerShdw blurRad="38100" dist="38100" dir="2700000" algn="tl">
                  <a:srgbClr val="000000">
                    <a:alpha val="43137"/>
                  </a:srgbClr>
                </a:outerShdw>
              </a:effectLst>
              <a:latin typeface="Papyrus" pitchFamily="66" charset="0"/>
            </a:endParaRPr>
          </a:p>
        </p:txBody>
      </p:sp>
    </p:spTree>
    <p:extLst>
      <p:ext uri="{BB962C8B-B14F-4D97-AF65-F5344CB8AC3E}">
        <p14:creationId xmlns:p14="http://schemas.microsoft.com/office/powerpoint/2010/main" xmlns="" val="15443149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9" name="Rectangle 3"/>
          <p:cNvSpPr>
            <a:spLocks noGrp="1" noChangeArrowheads="1"/>
          </p:cNvSpPr>
          <p:nvPr>
            <p:ph type="subTitle" idx="1"/>
          </p:nvPr>
        </p:nvSpPr>
        <p:spPr>
          <a:xfrm>
            <a:off x="685800" y="1371600"/>
            <a:ext cx="7772400" cy="4876800"/>
          </a:xfrm>
        </p:spPr>
        <p:txBody>
          <a:bodyPr/>
          <a:lstStyle/>
          <a:p>
            <a:pPr eaLnBrk="1" hangingPunct="1">
              <a:defRPr/>
            </a:pPr>
            <a:endParaRPr lang="es-AR" b="1" dirty="0" smtClean="0">
              <a:solidFill>
                <a:srgbClr val="00FF00"/>
              </a:solidFill>
              <a:effectLst>
                <a:outerShdw blurRad="38100" dist="38100" dir="2700000" algn="tl">
                  <a:srgbClr val="000000">
                    <a:alpha val="43137"/>
                  </a:srgbClr>
                </a:outerShdw>
              </a:effectLst>
              <a:latin typeface="Papyrus" pitchFamily="66" charset="0"/>
            </a:endParaRPr>
          </a:p>
          <a:p>
            <a:pPr eaLnBrk="1" hangingPunct="1">
              <a:defRPr/>
            </a:pPr>
            <a:r>
              <a:rPr lang="es-AR" sz="3600" b="1" dirty="0" smtClean="0">
                <a:solidFill>
                  <a:srgbClr val="FF9900"/>
                </a:solidFill>
                <a:effectLst>
                  <a:outerShdw blurRad="38100" dist="38100" dir="2700000" algn="tl">
                    <a:srgbClr val="000000">
                      <a:alpha val="43137"/>
                    </a:srgbClr>
                  </a:outerShdw>
                </a:effectLst>
                <a:latin typeface="Papyrus" pitchFamily="66" charset="0"/>
              </a:rPr>
              <a:t>Declaración de emergencia y aislamiento</a:t>
            </a:r>
          </a:p>
          <a:p>
            <a:pPr eaLnBrk="1" hangingPunct="1">
              <a:defRPr/>
            </a:pPr>
            <a:r>
              <a:rPr lang="es-AR" sz="3600" b="1" dirty="0" smtClean="0">
                <a:solidFill>
                  <a:srgbClr val="00FF00"/>
                </a:solidFill>
                <a:effectLst>
                  <a:outerShdw blurRad="38100" dist="38100" dir="2700000" algn="tl">
                    <a:srgbClr val="000000">
                      <a:alpha val="43137"/>
                    </a:srgbClr>
                  </a:outerShdw>
                </a:effectLst>
                <a:latin typeface="Papyrus" pitchFamily="66" charset="0"/>
              </a:rPr>
              <a:t>D. 297/2020</a:t>
            </a:r>
          </a:p>
          <a:p>
            <a:pPr eaLnBrk="1" hangingPunct="1">
              <a:defRPr/>
            </a:pPr>
            <a:r>
              <a:rPr lang="es-AR" sz="3600" b="1" dirty="0" smtClean="0">
                <a:solidFill>
                  <a:srgbClr val="00FFFF"/>
                </a:solidFill>
                <a:effectLst>
                  <a:outerShdw blurRad="38100" dist="38100" dir="2700000" algn="tl">
                    <a:srgbClr val="000000">
                      <a:alpha val="43137"/>
                    </a:srgbClr>
                  </a:outerShdw>
                </a:effectLst>
                <a:latin typeface="Papyrus" pitchFamily="66" charset="0"/>
              </a:rPr>
              <a:t>Excepciones</a:t>
            </a:r>
          </a:p>
          <a:p>
            <a:pPr eaLnBrk="1" hangingPunct="1">
              <a:defRPr/>
            </a:pPr>
            <a:endParaRPr lang="es-AR" sz="3600" b="1" dirty="0" smtClean="0">
              <a:solidFill>
                <a:srgbClr val="FFFF00"/>
              </a:solidFill>
              <a:effectLst>
                <a:outerShdw blurRad="38100" dist="38100" dir="2700000" algn="tl">
                  <a:srgbClr val="000000">
                    <a:alpha val="43137"/>
                  </a:srgbClr>
                </a:outerShdw>
              </a:effectLst>
              <a:latin typeface="Papyrus" pitchFamily="66" charset="0"/>
            </a:endParaRPr>
          </a:p>
        </p:txBody>
      </p:sp>
    </p:spTree>
    <p:extLst>
      <p:ext uri="{BB962C8B-B14F-4D97-AF65-F5344CB8AC3E}">
        <p14:creationId xmlns:p14="http://schemas.microsoft.com/office/powerpoint/2010/main" xmlns="" val="15443149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0"/>
            <a:ext cx="7772400" cy="785794"/>
          </a:xfrm>
        </p:spPr>
        <p:txBody>
          <a:bodyPr>
            <a:normAutofit/>
          </a:bodyPr>
          <a:lstStyle/>
          <a:p>
            <a:r>
              <a:rPr lang="es-MX" sz="2800" dirty="0" smtClean="0">
                <a:solidFill>
                  <a:srgbClr val="00FFFF"/>
                </a:solidFill>
              </a:rPr>
              <a:t>Declaración de emergencia y aislamiento</a:t>
            </a:r>
            <a:endParaRPr lang="en-US" sz="3200" b="1" dirty="0"/>
          </a:p>
        </p:txBody>
      </p:sp>
      <p:sp>
        <p:nvSpPr>
          <p:cNvPr id="118787" name="Rectangle 3"/>
          <p:cNvSpPr>
            <a:spLocks noGrp="1" noChangeArrowheads="1"/>
          </p:cNvSpPr>
          <p:nvPr>
            <p:ph type="subTitle" idx="1"/>
          </p:nvPr>
        </p:nvSpPr>
        <p:spPr>
          <a:xfrm>
            <a:off x="304800" y="785794"/>
            <a:ext cx="8472972" cy="6072206"/>
          </a:xfrm>
        </p:spPr>
        <p:txBody>
          <a:bodyPr>
            <a:normAutofit lnSpcReduction="10000"/>
          </a:bodyPr>
          <a:lstStyle/>
          <a:p>
            <a:pPr algn="l"/>
            <a:r>
              <a:rPr lang="es-US" sz="1800" b="1" dirty="0" smtClean="0">
                <a:solidFill>
                  <a:srgbClr val="FFFF19"/>
                </a:solidFill>
                <a:effectLst>
                  <a:outerShdw blurRad="38100" dist="38100" dir="2700000" algn="tl">
                    <a:srgbClr val="000000">
                      <a:alpha val="43137"/>
                    </a:srgbClr>
                  </a:outerShdw>
                </a:effectLst>
              </a:rPr>
              <a:t>D. 297/2020 – ACTIVIDADES Y SERVICIOS EXCEPTUADOS DEL AISLAMIENTO</a:t>
            </a:r>
            <a:endParaRPr lang="es-ES" sz="1800" b="1" dirty="0" smtClean="0">
              <a:solidFill>
                <a:srgbClr val="FFFF19"/>
              </a:solidFill>
              <a:effectLst>
                <a:outerShdw blurRad="38100" dist="38100" dir="2700000" algn="tl">
                  <a:srgbClr val="000000">
                    <a:alpha val="43137"/>
                  </a:srgbClr>
                </a:outerShdw>
              </a:effectLst>
            </a:endParaRPr>
          </a:p>
          <a:p>
            <a:pPr algn="l"/>
            <a:r>
              <a:rPr lang="es-ES" sz="1400" b="1" dirty="0" smtClean="0">
                <a:solidFill>
                  <a:srgbClr val="00FFFF"/>
                </a:solidFill>
                <a:effectLst>
                  <a:outerShdw blurRad="38100" dist="38100" dir="2700000" algn="tl">
                    <a:srgbClr val="000000">
                      <a:alpha val="43137"/>
                    </a:srgbClr>
                  </a:outerShdw>
                </a:effectLst>
              </a:rPr>
              <a:t>Art. 6 - </a:t>
            </a:r>
            <a:r>
              <a:rPr lang="es-ES" sz="1400" dirty="0" smtClean="0">
                <a:effectLst>
                  <a:outerShdw blurRad="38100" dist="38100" dir="2700000" algn="tl">
                    <a:srgbClr val="000000">
                      <a:alpha val="43137"/>
                    </a:srgbClr>
                  </a:outerShdw>
                </a:effectLst>
              </a:rPr>
              <a:t>Quedan </a:t>
            </a:r>
            <a:r>
              <a:rPr lang="es-ES" sz="1400" b="1" dirty="0" smtClean="0">
                <a:solidFill>
                  <a:srgbClr val="FF9900"/>
                </a:solidFill>
                <a:effectLst>
                  <a:outerShdw blurRad="38100" dist="38100" dir="2700000" algn="tl">
                    <a:srgbClr val="000000">
                      <a:alpha val="43137"/>
                    </a:srgbClr>
                  </a:outerShdw>
                </a:effectLst>
              </a:rPr>
              <a:t>exceptuadas del cumplimiento del “aislamiento social, preventivo y obligatorio” y de la prohibición de circular, las personas afectadas a las actividades y servicios declarados esenciales en la emergencia, </a:t>
            </a:r>
            <a:r>
              <a:rPr lang="es-ES" sz="1400" dirty="0" smtClean="0">
                <a:effectLst>
                  <a:outerShdw blurRad="38100" dist="38100" dir="2700000" algn="tl">
                    <a:srgbClr val="000000">
                      <a:alpha val="43137"/>
                    </a:srgbClr>
                  </a:outerShdw>
                </a:effectLst>
              </a:rPr>
              <a:t>según se detalla a continuación, y sus desplazamientos deberán limitarse al estricto cumplimiento de esas actividades y servicios:</a:t>
            </a:r>
          </a:p>
          <a:p>
            <a:pPr algn="l"/>
            <a:r>
              <a:rPr lang="es-ES" sz="1400" b="1" dirty="0" smtClean="0">
                <a:solidFill>
                  <a:srgbClr val="00FF00"/>
                </a:solidFill>
                <a:effectLst>
                  <a:outerShdw blurRad="38100" dist="38100" dir="2700000" algn="tl">
                    <a:srgbClr val="000000">
                      <a:alpha val="43137"/>
                    </a:srgbClr>
                  </a:outerShdw>
                </a:effectLst>
              </a:rPr>
              <a:t>1. </a:t>
            </a:r>
            <a:r>
              <a:rPr lang="es-ES" sz="1400" dirty="0" smtClean="0">
                <a:effectLst>
                  <a:outerShdw blurRad="38100" dist="38100" dir="2700000" algn="tl">
                    <a:srgbClr val="000000">
                      <a:alpha val="43137"/>
                    </a:srgbClr>
                  </a:outerShdw>
                </a:effectLst>
              </a:rPr>
              <a:t>Personal de salud, fuerzas de seguridad, fuerzas armadas, actividad migratoria, servicio meteorológico nacional, bomberos y control de tráfico aéreo.</a:t>
            </a:r>
          </a:p>
          <a:p>
            <a:pPr algn="l"/>
            <a:r>
              <a:rPr lang="es-ES" sz="1400" b="1" dirty="0" smtClean="0">
                <a:solidFill>
                  <a:srgbClr val="00FF00"/>
                </a:solidFill>
                <a:effectLst>
                  <a:outerShdw blurRad="38100" dist="38100" dir="2700000" algn="tl">
                    <a:srgbClr val="000000">
                      <a:alpha val="43137"/>
                    </a:srgbClr>
                  </a:outerShdw>
                </a:effectLst>
              </a:rPr>
              <a:t>2. </a:t>
            </a:r>
            <a:r>
              <a:rPr lang="es-ES" sz="1400" dirty="0" smtClean="0">
                <a:effectLst>
                  <a:outerShdw blurRad="38100" dist="38100" dir="2700000" algn="tl">
                    <a:srgbClr val="000000">
                      <a:alpha val="43137"/>
                    </a:srgbClr>
                  </a:outerShdw>
                </a:effectLst>
              </a:rPr>
              <a:t>Autoridades superiores de los gobiernos nacional, provinciales, municipales y de la Ciudad Autónoma de Buenos Aires, trabajadores y trabajadoras del sector público nacional, provincial, municipal y de la Ciudad Autónoma de Buenos Aires, convocados para garantizar actividades esenciales requeridas por las respectivas autoridades.</a:t>
            </a:r>
          </a:p>
          <a:p>
            <a:pPr algn="l"/>
            <a:r>
              <a:rPr lang="es-ES" sz="1400" b="1" dirty="0" smtClean="0">
                <a:solidFill>
                  <a:srgbClr val="00FF00"/>
                </a:solidFill>
                <a:effectLst>
                  <a:outerShdw blurRad="38100" dist="38100" dir="2700000" algn="tl">
                    <a:srgbClr val="000000">
                      <a:alpha val="43137"/>
                    </a:srgbClr>
                  </a:outerShdw>
                </a:effectLst>
              </a:rPr>
              <a:t>3. </a:t>
            </a:r>
            <a:r>
              <a:rPr lang="es-ES" sz="1400" dirty="0" smtClean="0">
                <a:effectLst>
                  <a:outerShdw blurRad="38100" dist="38100" dir="2700000" algn="tl">
                    <a:srgbClr val="000000">
                      <a:alpha val="43137"/>
                    </a:srgbClr>
                  </a:outerShdw>
                </a:effectLst>
              </a:rPr>
              <a:t>Personal de los servicios de justicia de turno, conforme establezcan las autoridades competentes.</a:t>
            </a:r>
          </a:p>
          <a:p>
            <a:pPr algn="l"/>
            <a:r>
              <a:rPr lang="es-ES" sz="1400" b="1" dirty="0" smtClean="0">
                <a:solidFill>
                  <a:srgbClr val="00FF00"/>
                </a:solidFill>
                <a:effectLst>
                  <a:outerShdw blurRad="38100" dist="38100" dir="2700000" algn="tl">
                    <a:srgbClr val="000000">
                      <a:alpha val="43137"/>
                    </a:srgbClr>
                  </a:outerShdw>
                </a:effectLst>
              </a:rPr>
              <a:t>4. </a:t>
            </a:r>
            <a:r>
              <a:rPr lang="es-ES" sz="1400" dirty="0" smtClean="0">
                <a:effectLst>
                  <a:outerShdw blurRad="38100" dist="38100" dir="2700000" algn="tl">
                    <a:srgbClr val="000000">
                      <a:alpha val="43137"/>
                    </a:srgbClr>
                  </a:outerShdw>
                </a:effectLst>
              </a:rPr>
              <a:t>Personal diplomático y consular extranjero acreditado ante el gobierno argentino, en el marco de la Convención de Viena sobre Relaciones Diplomáticas y la Convención de Viena de 1963 sobre Relaciones Consulares y al personal de los organismos internacionales acreditados ante el gobierno argentino, de la Cruz Roja y Cascos Blancos.</a:t>
            </a:r>
          </a:p>
          <a:p>
            <a:pPr algn="l"/>
            <a:r>
              <a:rPr lang="es-ES" sz="1400" b="1" dirty="0" smtClean="0">
                <a:solidFill>
                  <a:srgbClr val="00FF00"/>
                </a:solidFill>
                <a:effectLst>
                  <a:outerShdw blurRad="38100" dist="38100" dir="2700000" algn="tl">
                    <a:srgbClr val="000000">
                      <a:alpha val="43137"/>
                    </a:srgbClr>
                  </a:outerShdw>
                </a:effectLst>
              </a:rPr>
              <a:t>5. </a:t>
            </a:r>
            <a:r>
              <a:rPr lang="es-ES" sz="1400" dirty="0" smtClean="0">
                <a:effectLst>
                  <a:outerShdw blurRad="38100" dist="38100" dir="2700000" algn="tl">
                    <a:srgbClr val="000000">
                      <a:alpha val="43137"/>
                    </a:srgbClr>
                  </a:outerShdw>
                </a:effectLst>
              </a:rPr>
              <a:t>Personas que deban asistir a otras con discapacidad; familiares que necesiten asistencia; a personas mayores; a niños, a niñas y a adolescentes.</a:t>
            </a:r>
          </a:p>
          <a:p>
            <a:pPr algn="l"/>
            <a:r>
              <a:rPr lang="es-ES" sz="1400" b="1" dirty="0" smtClean="0">
                <a:solidFill>
                  <a:srgbClr val="00FF00"/>
                </a:solidFill>
                <a:effectLst>
                  <a:outerShdw blurRad="38100" dist="38100" dir="2700000" algn="tl">
                    <a:srgbClr val="000000">
                      <a:alpha val="43137"/>
                    </a:srgbClr>
                  </a:outerShdw>
                </a:effectLst>
              </a:rPr>
              <a:t>6. </a:t>
            </a:r>
            <a:r>
              <a:rPr lang="es-ES" sz="1400" dirty="0" smtClean="0">
                <a:effectLst>
                  <a:outerShdw blurRad="38100" dist="38100" dir="2700000" algn="tl">
                    <a:srgbClr val="000000">
                      <a:alpha val="43137"/>
                    </a:srgbClr>
                  </a:outerShdw>
                </a:effectLst>
              </a:rPr>
              <a:t>Personas que deban atender una situación de fuerza mayor.</a:t>
            </a:r>
          </a:p>
          <a:p>
            <a:pPr algn="l"/>
            <a:r>
              <a:rPr lang="es-ES" sz="1400" b="1" dirty="0" smtClean="0">
                <a:solidFill>
                  <a:srgbClr val="00FF00"/>
                </a:solidFill>
                <a:effectLst>
                  <a:outerShdw blurRad="38100" dist="38100" dir="2700000" algn="tl">
                    <a:srgbClr val="000000">
                      <a:alpha val="43137"/>
                    </a:srgbClr>
                  </a:outerShdw>
                </a:effectLst>
              </a:rPr>
              <a:t>7. </a:t>
            </a:r>
            <a:r>
              <a:rPr lang="es-ES" sz="1400" dirty="0" smtClean="0">
                <a:effectLst>
                  <a:outerShdw blurRad="38100" dist="38100" dir="2700000" algn="tl">
                    <a:srgbClr val="000000">
                      <a:alpha val="43137"/>
                    </a:srgbClr>
                  </a:outerShdw>
                </a:effectLst>
              </a:rPr>
              <a:t>Personas afectadas a la realización de servicios funerarios, entierros y cremaciones. En tal marco, no se autorizan actividades que signifiquen reunión de personas.</a:t>
            </a:r>
          </a:p>
          <a:p>
            <a:pPr algn="l"/>
            <a:r>
              <a:rPr lang="es-ES" sz="1400" b="1" dirty="0" smtClean="0">
                <a:solidFill>
                  <a:srgbClr val="00FF00"/>
                </a:solidFill>
                <a:effectLst>
                  <a:outerShdw blurRad="38100" dist="38100" dir="2700000" algn="tl">
                    <a:srgbClr val="000000">
                      <a:alpha val="43137"/>
                    </a:srgbClr>
                  </a:outerShdw>
                </a:effectLst>
              </a:rPr>
              <a:t>8. </a:t>
            </a:r>
            <a:r>
              <a:rPr lang="es-ES" sz="1400" dirty="0" smtClean="0">
                <a:effectLst>
                  <a:outerShdw blurRad="38100" dist="38100" dir="2700000" algn="tl">
                    <a:srgbClr val="000000">
                      <a:alpha val="43137"/>
                    </a:srgbClr>
                  </a:outerShdw>
                </a:effectLst>
              </a:rPr>
              <a:t>Personas afectadas a la atención de comedores escolares, comunitarios y merenderos.</a:t>
            </a:r>
          </a:p>
          <a:p>
            <a:pPr algn="l"/>
            <a:r>
              <a:rPr lang="es-ES" sz="1400" b="1" dirty="0" smtClean="0">
                <a:solidFill>
                  <a:srgbClr val="00FF00"/>
                </a:solidFill>
                <a:effectLst>
                  <a:outerShdw blurRad="38100" dist="38100" dir="2700000" algn="tl">
                    <a:srgbClr val="000000">
                      <a:alpha val="43137"/>
                    </a:srgbClr>
                  </a:outerShdw>
                </a:effectLst>
              </a:rPr>
              <a:t>9. </a:t>
            </a:r>
            <a:r>
              <a:rPr lang="es-ES" sz="1400" dirty="0" smtClean="0">
                <a:effectLst>
                  <a:outerShdw blurRad="38100" dist="38100" dir="2700000" algn="tl">
                    <a:srgbClr val="000000">
                      <a:alpha val="43137"/>
                    </a:srgbClr>
                  </a:outerShdw>
                </a:effectLst>
              </a:rPr>
              <a:t>Personal que se desempeña en los servicios de comunicación audiovisuales, radiales y gráficos.</a:t>
            </a:r>
          </a:p>
          <a:p>
            <a:pPr algn="l"/>
            <a:r>
              <a:rPr lang="es-ES" sz="1400" b="1" dirty="0" smtClean="0">
                <a:solidFill>
                  <a:srgbClr val="00FF00"/>
                </a:solidFill>
                <a:effectLst>
                  <a:outerShdw blurRad="38100" dist="38100" dir="2700000" algn="tl">
                    <a:srgbClr val="000000">
                      <a:alpha val="43137"/>
                    </a:srgbClr>
                  </a:outerShdw>
                </a:effectLst>
              </a:rPr>
              <a:t>10. </a:t>
            </a:r>
            <a:r>
              <a:rPr lang="es-ES" sz="1400" dirty="0" smtClean="0">
                <a:effectLst>
                  <a:outerShdw blurRad="38100" dist="38100" dir="2700000" algn="tl">
                    <a:srgbClr val="000000">
                      <a:alpha val="43137"/>
                    </a:srgbClr>
                  </a:outerShdw>
                </a:effectLst>
              </a:rPr>
              <a:t>Personal afectado a obra pública.</a:t>
            </a:r>
          </a:p>
          <a:p>
            <a:pPr algn="l"/>
            <a:r>
              <a:rPr lang="es-ES" sz="1400" b="1" dirty="0" smtClean="0">
                <a:solidFill>
                  <a:srgbClr val="00FF00"/>
                </a:solidFill>
                <a:effectLst>
                  <a:outerShdw blurRad="38100" dist="38100" dir="2700000" algn="tl">
                    <a:srgbClr val="000000">
                      <a:alpha val="43137"/>
                    </a:srgbClr>
                  </a:outerShdw>
                </a:effectLst>
              </a:rPr>
              <a:t>11. </a:t>
            </a:r>
            <a:r>
              <a:rPr lang="es-ES" sz="1400" dirty="0" smtClean="0">
                <a:effectLst>
                  <a:outerShdw blurRad="38100" dist="38100" dir="2700000" algn="tl">
                    <a:srgbClr val="000000">
                      <a:alpha val="43137"/>
                    </a:srgbClr>
                  </a:outerShdw>
                </a:effectLst>
              </a:rPr>
              <a:t>Supermercados mayoristas y minoristas y comercios minoristas de proximidad. Farmacias. Ferreterías. Veterinarias. Provisión de garrafas.</a:t>
            </a:r>
          </a:p>
        </p:txBody>
      </p:sp>
    </p:spTree>
    <p:extLst>
      <p:ext uri="{BB962C8B-B14F-4D97-AF65-F5344CB8AC3E}">
        <p14:creationId xmlns:p14="http://schemas.microsoft.com/office/powerpoint/2010/main" xmlns="" val="37746203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42910" y="142852"/>
            <a:ext cx="7772400" cy="685800"/>
          </a:xfrm>
        </p:spPr>
        <p:txBody>
          <a:bodyPr/>
          <a:lstStyle/>
          <a:p>
            <a:r>
              <a:rPr lang="es-MX" sz="2800" dirty="0" smtClean="0">
                <a:solidFill>
                  <a:srgbClr val="00FFFF"/>
                </a:solidFill>
              </a:rPr>
              <a:t>Declaración de emergencia y aislamiento</a:t>
            </a:r>
            <a:endParaRPr lang="en-US" sz="3200" b="1" dirty="0"/>
          </a:p>
        </p:txBody>
      </p:sp>
      <p:sp>
        <p:nvSpPr>
          <p:cNvPr id="118787" name="Rectangle 3"/>
          <p:cNvSpPr>
            <a:spLocks noGrp="1" noChangeArrowheads="1"/>
          </p:cNvSpPr>
          <p:nvPr>
            <p:ph type="subTitle" idx="1"/>
          </p:nvPr>
        </p:nvSpPr>
        <p:spPr>
          <a:xfrm>
            <a:off x="304800" y="928670"/>
            <a:ext cx="8472972" cy="5786478"/>
          </a:xfrm>
        </p:spPr>
        <p:txBody>
          <a:bodyPr>
            <a:normAutofit fontScale="92500"/>
          </a:bodyPr>
          <a:lstStyle/>
          <a:p>
            <a:pPr algn="l"/>
            <a:r>
              <a:rPr lang="es-ES" sz="1400" b="1" dirty="0" smtClean="0">
                <a:solidFill>
                  <a:srgbClr val="00FF00"/>
                </a:solidFill>
                <a:effectLst>
                  <a:outerShdw blurRad="38100" dist="38100" dir="2700000" algn="tl">
                    <a:srgbClr val="000000">
                      <a:alpha val="43137"/>
                    </a:srgbClr>
                  </a:outerShdw>
                </a:effectLst>
              </a:rPr>
              <a:t>12. </a:t>
            </a:r>
            <a:r>
              <a:rPr lang="es-ES" sz="1400" dirty="0" smtClean="0">
                <a:effectLst>
                  <a:outerShdw blurRad="38100" dist="38100" dir="2700000" algn="tl">
                    <a:srgbClr val="000000">
                      <a:alpha val="43137"/>
                    </a:srgbClr>
                  </a:outerShdw>
                </a:effectLst>
              </a:rPr>
              <a:t>Industrias de alimentación, su cadena productiva e insumos; de higiene personal y limpieza; de equipamiento médico, medicamentos, vacunas y otros insumos sanitarios.</a:t>
            </a:r>
          </a:p>
          <a:p>
            <a:pPr algn="l"/>
            <a:r>
              <a:rPr lang="es-ES" sz="1400" b="1" dirty="0" smtClean="0">
                <a:solidFill>
                  <a:srgbClr val="00FF00"/>
                </a:solidFill>
                <a:effectLst>
                  <a:outerShdw blurRad="38100" dist="38100" dir="2700000" algn="tl">
                    <a:srgbClr val="000000">
                      <a:alpha val="43137"/>
                    </a:srgbClr>
                  </a:outerShdw>
                </a:effectLst>
              </a:rPr>
              <a:t>13. </a:t>
            </a:r>
            <a:r>
              <a:rPr lang="es-ES" sz="1400" dirty="0" smtClean="0">
                <a:effectLst>
                  <a:outerShdw blurRad="38100" dist="38100" dir="2700000" algn="tl">
                    <a:srgbClr val="000000">
                      <a:alpha val="43137"/>
                    </a:srgbClr>
                  </a:outerShdw>
                </a:effectLst>
              </a:rPr>
              <a:t>Actividades vinculadas con la producción, distribución y comercialización agropecuaria y de pesca.</a:t>
            </a:r>
          </a:p>
          <a:p>
            <a:pPr algn="l"/>
            <a:r>
              <a:rPr lang="es-ES" sz="1400" b="1" dirty="0" smtClean="0">
                <a:solidFill>
                  <a:srgbClr val="00FF00"/>
                </a:solidFill>
                <a:effectLst>
                  <a:outerShdw blurRad="38100" dist="38100" dir="2700000" algn="tl">
                    <a:srgbClr val="000000">
                      <a:alpha val="43137"/>
                    </a:srgbClr>
                  </a:outerShdw>
                </a:effectLst>
              </a:rPr>
              <a:t>14. </a:t>
            </a:r>
            <a:r>
              <a:rPr lang="es-ES" sz="1400" dirty="0" smtClean="0">
                <a:effectLst>
                  <a:outerShdw blurRad="38100" dist="38100" dir="2700000" algn="tl">
                    <a:srgbClr val="000000">
                      <a:alpha val="43137"/>
                    </a:srgbClr>
                  </a:outerShdw>
                </a:effectLst>
              </a:rPr>
              <a:t>Actividades de telecomunicaciones, Internet fija y móvil y servicios digitales.</a:t>
            </a:r>
          </a:p>
          <a:p>
            <a:pPr algn="l"/>
            <a:r>
              <a:rPr lang="es-ES" sz="1400" b="1" dirty="0" smtClean="0">
                <a:solidFill>
                  <a:srgbClr val="00FF00"/>
                </a:solidFill>
                <a:effectLst>
                  <a:outerShdw blurRad="38100" dist="38100" dir="2700000" algn="tl">
                    <a:srgbClr val="000000">
                      <a:alpha val="43137"/>
                    </a:srgbClr>
                  </a:outerShdw>
                </a:effectLst>
              </a:rPr>
              <a:t>15. </a:t>
            </a:r>
            <a:r>
              <a:rPr lang="es-ES" sz="1400" dirty="0" smtClean="0">
                <a:effectLst>
                  <a:outerShdw blurRad="38100" dist="38100" dir="2700000" algn="tl">
                    <a:srgbClr val="000000">
                      <a:alpha val="43137"/>
                    </a:srgbClr>
                  </a:outerShdw>
                </a:effectLst>
              </a:rPr>
              <a:t>Actividades impostergables vinculadas con el comercio exterior.</a:t>
            </a:r>
          </a:p>
          <a:p>
            <a:pPr algn="l"/>
            <a:r>
              <a:rPr lang="es-ES" sz="1400" b="1" dirty="0" smtClean="0">
                <a:solidFill>
                  <a:srgbClr val="00FF00"/>
                </a:solidFill>
                <a:effectLst>
                  <a:outerShdw blurRad="38100" dist="38100" dir="2700000" algn="tl">
                    <a:srgbClr val="000000">
                      <a:alpha val="43137"/>
                    </a:srgbClr>
                  </a:outerShdw>
                </a:effectLst>
              </a:rPr>
              <a:t>16. </a:t>
            </a:r>
            <a:r>
              <a:rPr lang="es-ES" sz="1400" dirty="0" smtClean="0">
                <a:effectLst>
                  <a:outerShdw blurRad="38100" dist="38100" dir="2700000" algn="tl">
                    <a:srgbClr val="000000">
                      <a:alpha val="43137"/>
                    </a:srgbClr>
                  </a:outerShdw>
                </a:effectLst>
              </a:rPr>
              <a:t>Recolección, transporte y tratamiento de residuos sólidos urbanos, peligrosos y patogénicos.</a:t>
            </a:r>
          </a:p>
          <a:p>
            <a:pPr algn="l"/>
            <a:r>
              <a:rPr lang="es-ES" sz="1400" b="1" dirty="0" smtClean="0">
                <a:solidFill>
                  <a:srgbClr val="00FF00"/>
                </a:solidFill>
                <a:effectLst>
                  <a:outerShdw blurRad="38100" dist="38100" dir="2700000" algn="tl">
                    <a:srgbClr val="000000">
                      <a:alpha val="43137"/>
                    </a:srgbClr>
                  </a:outerShdw>
                </a:effectLst>
              </a:rPr>
              <a:t>17. </a:t>
            </a:r>
            <a:r>
              <a:rPr lang="es-ES" sz="1400" dirty="0" smtClean="0">
                <a:effectLst>
                  <a:outerShdw blurRad="38100" dist="38100" dir="2700000" algn="tl">
                    <a:srgbClr val="000000">
                      <a:alpha val="43137"/>
                    </a:srgbClr>
                  </a:outerShdw>
                </a:effectLst>
              </a:rPr>
              <a:t>Mantenimiento de los servicios básicos (agua, electricidad, gas, comunicaciones, etc.) y atención de emergencias.</a:t>
            </a:r>
          </a:p>
          <a:p>
            <a:pPr algn="l"/>
            <a:r>
              <a:rPr lang="es-ES" sz="1400" b="1" dirty="0" smtClean="0">
                <a:solidFill>
                  <a:srgbClr val="00FF00"/>
                </a:solidFill>
                <a:effectLst>
                  <a:outerShdw blurRad="38100" dist="38100" dir="2700000" algn="tl">
                    <a:srgbClr val="000000">
                      <a:alpha val="43137"/>
                    </a:srgbClr>
                  </a:outerShdw>
                </a:effectLst>
              </a:rPr>
              <a:t>18. </a:t>
            </a:r>
            <a:r>
              <a:rPr lang="es-ES" sz="1400" dirty="0" smtClean="0">
                <a:effectLst>
                  <a:outerShdw blurRad="38100" dist="38100" dir="2700000" algn="tl">
                    <a:srgbClr val="000000">
                      <a:alpha val="43137"/>
                    </a:srgbClr>
                  </a:outerShdw>
                </a:effectLst>
              </a:rPr>
              <a:t>Transporte público de pasajeros, transporte de mercaderías, petróleo, combustibles y GLP.</a:t>
            </a:r>
          </a:p>
          <a:p>
            <a:pPr algn="l"/>
            <a:r>
              <a:rPr lang="es-ES" sz="1400" b="1" dirty="0" smtClean="0">
                <a:solidFill>
                  <a:srgbClr val="00FF00"/>
                </a:solidFill>
                <a:effectLst>
                  <a:outerShdw blurRad="38100" dist="38100" dir="2700000" algn="tl">
                    <a:srgbClr val="000000">
                      <a:alpha val="43137"/>
                    </a:srgbClr>
                  </a:outerShdw>
                </a:effectLst>
              </a:rPr>
              <a:t>19. </a:t>
            </a:r>
            <a:r>
              <a:rPr lang="es-ES" sz="1400" dirty="0" smtClean="0">
                <a:effectLst>
                  <a:outerShdw blurRad="38100" dist="38100" dir="2700000" algn="tl">
                    <a:srgbClr val="000000">
                      <a:alpha val="43137"/>
                    </a:srgbClr>
                  </a:outerShdw>
                </a:effectLst>
              </a:rPr>
              <a:t>Reparto a domicilio de alimentos, medicamentos, productos de higiene, de limpieza y otros insumos de necesidad.</a:t>
            </a:r>
          </a:p>
          <a:p>
            <a:pPr algn="l"/>
            <a:r>
              <a:rPr lang="es-ES" sz="1400" b="1" dirty="0" smtClean="0">
                <a:solidFill>
                  <a:srgbClr val="00FF00"/>
                </a:solidFill>
                <a:effectLst>
                  <a:outerShdw blurRad="38100" dist="38100" dir="2700000" algn="tl">
                    <a:srgbClr val="000000">
                      <a:alpha val="43137"/>
                    </a:srgbClr>
                  </a:outerShdw>
                </a:effectLst>
              </a:rPr>
              <a:t>20. </a:t>
            </a:r>
            <a:r>
              <a:rPr lang="es-ES" sz="1400" dirty="0" smtClean="0">
                <a:effectLst>
                  <a:outerShdw blurRad="38100" dist="38100" dir="2700000" algn="tl">
                    <a:srgbClr val="000000">
                      <a:alpha val="43137"/>
                    </a:srgbClr>
                  </a:outerShdw>
                </a:effectLst>
              </a:rPr>
              <a:t>Servicios de lavandería.</a:t>
            </a:r>
          </a:p>
          <a:p>
            <a:pPr algn="l"/>
            <a:r>
              <a:rPr lang="es-ES" sz="1400" b="1" dirty="0" smtClean="0">
                <a:solidFill>
                  <a:srgbClr val="00FF00"/>
                </a:solidFill>
                <a:effectLst>
                  <a:outerShdw blurRad="38100" dist="38100" dir="2700000" algn="tl">
                    <a:srgbClr val="000000">
                      <a:alpha val="43137"/>
                    </a:srgbClr>
                  </a:outerShdw>
                </a:effectLst>
              </a:rPr>
              <a:t>21. </a:t>
            </a:r>
            <a:r>
              <a:rPr lang="es-ES" sz="1400" dirty="0" smtClean="0">
                <a:effectLst>
                  <a:outerShdw blurRad="38100" dist="38100" dir="2700000" algn="tl">
                    <a:srgbClr val="000000">
                      <a:alpha val="43137"/>
                    </a:srgbClr>
                  </a:outerShdw>
                </a:effectLst>
              </a:rPr>
              <a:t>Servicios postales y de distribución de paquetería.</a:t>
            </a:r>
          </a:p>
          <a:p>
            <a:pPr algn="l"/>
            <a:r>
              <a:rPr lang="es-ES" sz="1400" b="1" dirty="0" smtClean="0">
                <a:solidFill>
                  <a:srgbClr val="00FF00"/>
                </a:solidFill>
                <a:effectLst>
                  <a:outerShdw blurRad="38100" dist="38100" dir="2700000" algn="tl">
                    <a:srgbClr val="000000">
                      <a:alpha val="43137"/>
                    </a:srgbClr>
                  </a:outerShdw>
                </a:effectLst>
              </a:rPr>
              <a:t>22. </a:t>
            </a:r>
            <a:r>
              <a:rPr lang="es-ES" sz="1400" dirty="0" smtClean="0">
                <a:effectLst>
                  <a:outerShdw blurRad="38100" dist="38100" dir="2700000" algn="tl">
                    <a:srgbClr val="000000">
                      <a:alpha val="43137"/>
                    </a:srgbClr>
                  </a:outerShdw>
                </a:effectLst>
              </a:rPr>
              <a:t>Servicios esenciales de vigilancia, limpieza y guardia.</a:t>
            </a:r>
          </a:p>
          <a:p>
            <a:pPr algn="l"/>
            <a:r>
              <a:rPr lang="es-ES" sz="1400" b="1" dirty="0" smtClean="0">
                <a:solidFill>
                  <a:srgbClr val="00FF00"/>
                </a:solidFill>
                <a:effectLst>
                  <a:outerShdw blurRad="38100" dist="38100" dir="2700000" algn="tl">
                    <a:srgbClr val="000000">
                      <a:alpha val="43137"/>
                    </a:srgbClr>
                  </a:outerShdw>
                </a:effectLst>
              </a:rPr>
              <a:t>23. </a:t>
            </a:r>
            <a:r>
              <a:rPr lang="es-ES" sz="1400" dirty="0" smtClean="0">
                <a:effectLst>
                  <a:outerShdw blurRad="38100" dist="38100" dir="2700000" algn="tl">
                    <a:srgbClr val="000000">
                      <a:alpha val="43137"/>
                    </a:srgbClr>
                  </a:outerShdw>
                </a:effectLst>
              </a:rPr>
              <a:t>Guardias mínimas que aseguren la operación y mantenimiento de yacimientos de petróleo y gas, plantas de tratamiento y/o refinación de petróleo y gas, transporte y distribución de energía eléctrica, combustibles líquidos, petróleo y gas, estaciones expendedoras de combustibles y generadores de energía eléctrica.</a:t>
            </a:r>
          </a:p>
          <a:p>
            <a:pPr algn="l"/>
            <a:r>
              <a:rPr lang="es-ES" sz="1400" b="1" dirty="0" smtClean="0">
                <a:solidFill>
                  <a:srgbClr val="00FF00"/>
                </a:solidFill>
                <a:effectLst>
                  <a:outerShdw blurRad="38100" dist="38100" dir="2700000" algn="tl">
                    <a:srgbClr val="000000">
                      <a:alpha val="43137"/>
                    </a:srgbClr>
                  </a:outerShdw>
                </a:effectLst>
              </a:rPr>
              <a:t>24. </a:t>
            </a:r>
            <a:r>
              <a:rPr lang="es-ES" sz="1400" dirty="0" smtClean="0">
                <a:effectLst>
                  <a:outerShdw blurRad="38100" dist="38100" dir="2700000" algn="tl">
                    <a:srgbClr val="000000">
                      <a:alpha val="43137"/>
                    </a:srgbClr>
                  </a:outerShdw>
                </a:effectLst>
              </a:rPr>
              <a:t>Casa de Moneda, servicios de cajeros automáticos, transporte de caudales y todas aquellas actividades que el Banco Central de la República Argentina disponga imprescindibles para garantizar el funcionamiento del sistema de pagos.</a:t>
            </a:r>
          </a:p>
          <a:p>
            <a:pPr algn="l"/>
            <a:endParaRPr lang="es-ES" sz="1400" dirty="0" smtClean="0">
              <a:effectLst>
                <a:outerShdw blurRad="38100" dist="38100" dir="2700000" algn="tl">
                  <a:srgbClr val="000000">
                    <a:alpha val="43137"/>
                  </a:srgbClr>
                </a:outerShdw>
              </a:effectLst>
            </a:endParaRPr>
          </a:p>
          <a:p>
            <a:pPr algn="l"/>
            <a:r>
              <a:rPr lang="es-ES" sz="1400" dirty="0" smtClean="0">
                <a:solidFill>
                  <a:srgbClr val="FFFF19"/>
                </a:solidFill>
                <a:effectLst>
                  <a:outerShdw blurRad="38100" dist="38100" dir="2700000" algn="tl">
                    <a:srgbClr val="000000">
                      <a:alpha val="43137"/>
                    </a:srgbClr>
                  </a:outerShdw>
                </a:effectLst>
              </a:rPr>
              <a:t>El Jefe de Gabinete de Ministros</a:t>
            </a:r>
            <a:r>
              <a:rPr lang="es-ES" sz="1400" dirty="0" smtClean="0">
                <a:effectLst>
                  <a:outerShdw blurRad="38100" dist="38100" dir="2700000" algn="tl">
                    <a:srgbClr val="000000">
                      <a:alpha val="43137"/>
                    </a:srgbClr>
                  </a:outerShdw>
                </a:effectLst>
              </a:rPr>
              <a:t>, en su carácter de coordinador de la “Unidad de Coordinación General del Plan Integral para la Prevención de Eventos de Salud Pública de Importancia Internacional” y con recomendación de la autoridad sanitaria </a:t>
            </a:r>
            <a:r>
              <a:rPr lang="es-ES" sz="1400" dirty="0" smtClean="0">
                <a:solidFill>
                  <a:srgbClr val="FFFF19"/>
                </a:solidFill>
                <a:effectLst>
                  <a:outerShdw blurRad="38100" dist="38100" dir="2700000" algn="tl">
                    <a:srgbClr val="000000">
                      <a:alpha val="43137"/>
                    </a:srgbClr>
                  </a:outerShdw>
                </a:effectLst>
              </a:rPr>
              <a:t>podrá ampliar o reducir las excepciones dispuestas, </a:t>
            </a:r>
            <a:r>
              <a:rPr lang="es-ES" sz="1400" dirty="0" smtClean="0">
                <a:effectLst>
                  <a:outerShdw blurRad="38100" dist="38100" dir="2700000" algn="tl">
                    <a:srgbClr val="000000">
                      <a:alpha val="43137"/>
                    </a:srgbClr>
                  </a:outerShdw>
                </a:effectLst>
              </a:rPr>
              <a:t>en función de la dinámica de la situación epidemiológica y de la eficacia que se observe en el cumplimiento de la presente medida.</a:t>
            </a:r>
          </a:p>
          <a:p>
            <a:pPr algn="l"/>
            <a:r>
              <a:rPr lang="es-ES" sz="1400" b="1" dirty="0" smtClean="0">
                <a:solidFill>
                  <a:srgbClr val="00FF00"/>
                </a:solidFill>
                <a:effectLst>
                  <a:outerShdw blurRad="38100" dist="38100" dir="2700000" algn="tl">
                    <a:srgbClr val="000000">
                      <a:alpha val="43137"/>
                    </a:srgbClr>
                  </a:outerShdw>
                </a:effectLst>
              </a:rPr>
              <a:t>En todos estos casos, los empleadores y empleadoras deberán garantizar las condiciones de higiene y seguridad establecidas por el Ministerio de Salud para preservar la salud de las trabajadoras y de los trabajadores.</a:t>
            </a:r>
            <a:endParaRPr lang="es-ES" sz="1400" b="1" dirty="0">
              <a:solidFill>
                <a:srgbClr val="00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7746203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Declaración de emergencia y aislamiento</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Autofit/>
          </a:bodyPr>
          <a:lstStyle/>
          <a:p>
            <a:pPr algn="l"/>
            <a:r>
              <a:rPr lang="es-ES" sz="1400" b="1" dirty="0" smtClean="0">
                <a:solidFill>
                  <a:srgbClr val="FFFF19"/>
                </a:solidFill>
                <a:effectLst>
                  <a:outerShdw blurRad="38100" dist="38100" dir="2700000" algn="tl">
                    <a:srgbClr val="000000">
                      <a:alpha val="43137"/>
                    </a:srgbClr>
                  </a:outerShdw>
                </a:effectLst>
              </a:rPr>
              <a:t>DECISIÓN ADMINISTRATIVA (JGM) 429/2020  - AMPLICACIÓN DEL LISTADO DE ACTIVIDADES ESENCIALES</a:t>
            </a:r>
          </a:p>
          <a:p>
            <a:pPr algn="l"/>
            <a:r>
              <a:rPr lang="es-ES" sz="1400" b="1" dirty="0" smtClean="0">
                <a:solidFill>
                  <a:srgbClr val="00FFCC"/>
                </a:solidFill>
                <a:effectLst>
                  <a:outerShdw blurRad="38100" dist="38100" dir="2700000" algn="tl">
                    <a:srgbClr val="000000">
                      <a:alpha val="43137"/>
                    </a:srgbClr>
                  </a:outerShdw>
                </a:effectLst>
              </a:rPr>
              <a:t>Art. 1 - </a:t>
            </a:r>
            <a:r>
              <a:rPr lang="es-ES" sz="1400" dirty="0" err="1" smtClean="0">
                <a:solidFill>
                  <a:srgbClr val="FF9900"/>
                </a:solidFill>
                <a:effectLst>
                  <a:outerShdw blurRad="38100" dist="38100" dir="2700000" algn="tl">
                    <a:srgbClr val="000000">
                      <a:alpha val="43137"/>
                    </a:srgbClr>
                  </a:outerShdw>
                </a:effectLst>
              </a:rPr>
              <a:t>Incorpórase</a:t>
            </a:r>
            <a:r>
              <a:rPr lang="es-ES" sz="1400" dirty="0" smtClean="0">
                <a:solidFill>
                  <a:srgbClr val="FF9900"/>
                </a:solidFill>
                <a:effectLst>
                  <a:outerShdw blurRad="38100" dist="38100" dir="2700000" algn="tl">
                    <a:srgbClr val="000000">
                      <a:alpha val="43137"/>
                    </a:srgbClr>
                  </a:outerShdw>
                </a:effectLst>
              </a:rPr>
              <a:t> al listado de actividades y servicios declarados esenciales en la emergencia, </a:t>
            </a:r>
            <a:r>
              <a:rPr lang="es-ES" sz="1400" dirty="0" smtClean="0">
                <a:effectLst>
                  <a:outerShdw blurRad="38100" dist="38100" dir="2700000" algn="tl">
                    <a:srgbClr val="000000">
                      <a:alpha val="43137"/>
                    </a:srgbClr>
                  </a:outerShdw>
                </a:effectLst>
              </a:rPr>
              <a:t>exceptuadas del cumplimiento del “aislamiento social, preventivo y obligatorio” y de la prohibición de circular, a las personas afectadas a las actividades y servicios que se detallan a continuación:</a:t>
            </a:r>
          </a:p>
          <a:p>
            <a:pPr algn="l"/>
            <a:r>
              <a:rPr lang="es-ES" sz="1400" b="1" dirty="0" smtClean="0">
                <a:solidFill>
                  <a:srgbClr val="00FF00"/>
                </a:solidFill>
                <a:effectLst>
                  <a:outerShdw blurRad="38100" dist="38100" dir="2700000" algn="tl">
                    <a:srgbClr val="000000">
                      <a:alpha val="43137"/>
                    </a:srgbClr>
                  </a:outerShdw>
                </a:effectLst>
              </a:rPr>
              <a:t>1. </a:t>
            </a:r>
            <a:r>
              <a:rPr lang="es-ES" sz="1400" dirty="0" smtClean="0">
                <a:effectLst>
                  <a:outerShdw blurRad="38100" dist="38100" dir="2700000" algn="tl">
                    <a:srgbClr val="000000">
                      <a:alpha val="43137"/>
                    </a:srgbClr>
                  </a:outerShdw>
                </a:effectLst>
              </a:rPr>
              <a:t>Industrias que realicen procesos continuos cuya interrupción implique daños estructurales en las líneas de producción y/o maquinarias podrán solicitar autorización a la Secretaría de Industria, Economía del Conocimiento y Gestión Comercial Externa, para no discontinuar su producción, reduciendo al mínimo su actividad y dotación de personal.</a:t>
            </a:r>
          </a:p>
          <a:p>
            <a:pPr algn="l"/>
            <a:r>
              <a:rPr lang="es-ES" sz="1400" b="1" dirty="0" smtClean="0">
                <a:solidFill>
                  <a:srgbClr val="00FF00"/>
                </a:solidFill>
                <a:effectLst>
                  <a:outerShdw blurRad="38100" dist="38100" dir="2700000" algn="tl">
                    <a:srgbClr val="000000">
                      <a:alpha val="43137"/>
                    </a:srgbClr>
                  </a:outerShdw>
                </a:effectLst>
              </a:rPr>
              <a:t>2. </a:t>
            </a:r>
            <a:r>
              <a:rPr lang="es-ES" sz="1400" dirty="0" smtClean="0">
                <a:effectLst>
                  <a:outerShdw blurRad="38100" dist="38100" dir="2700000" algn="tl">
                    <a:srgbClr val="000000">
                      <a:alpha val="43137"/>
                    </a:srgbClr>
                  </a:outerShdw>
                </a:effectLst>
              </a:rPr>
              <a:t>Producción y distribución de biocombustibles.</a:t>
            </a:r>
          </a:p>
          <a:p>
            <a:pPr algn="l"/>
            <a:r>
              <a:rPr lang="es-ES" sz="1400" b="1" dirty="0" smtClean="0">
                <a:solidFill>
                  <a:srgbClr val="00FF00"/>
                </a:solidFill>
                <a:effectLst>
                  <a:outerShdw blurRad="38100" dist="38100" dir="2700000" algn="tl">
                    <a:srgbClr val="000000">
                      <a:alpha val="43137"/>
                    </a:srgbClr>
                  </a:outerShdw>
                </a:effectLst>
              </a:rPr>
              <a:t>3. </a:t>
            </a:r>
            <a:r>
              <a:rPr lang="es-ES" sz="1400" dirty="0" smtClean="0">
                <a:effectLst>
                  <a:outerShdw blurRad="38100" dist="38100" dir="2700000" algn="tl">
                    <a:srgbClr val="000000">
                      <a:alpha val="43137"/>
                    </a:srgbClr>
                  </a:outerShdw>
                </a:effectLst>
              </a:rPr>
              <a:t>Operación de centrales nucleares.</a:t>
            </a:r>
          </a:p>
          <a:p>
            <a:pPr algn="l"/>
            <a:r>
              <a:rPr lang="es-ES" sz="1400" b="1" dirty="0" smtClean="0">
                <a:solidFill>
                  <a:srgbClr val="00FF00"/>
                </a:solidFill>
                <a:effectLst>
                  <a:outerShdw blurRad="38100" dist="38100" dir="2700000" algn="tl">
                    <a:srgbClr val="000000">
                      <a:alpha val="43137"/>
                    </a:srgbClr>
                  </a:outerShdw>
                </a:effectLst>
              </a:rPr>
              <a:t>4. </a:t>
            </a:r>
            <a:r>
              <a:rPr lang="es-ES" sz="1400" dirty="0" smtClean="0">
                <a:effectLst>
                  <a:outerShdw blurRad="38100" dist="38100" dir="2700000" algn="tl">
                    <a:srgbClr val="000000">
                      <a:alpha val="43137"/>
                    </a:srgbClr>
                  </a:outerShdw>
                </a:effectLst>
              </a:rPr>
              <a:t>Hoteles afectados al servicio de emergencia sanitaria. También deberán garantizar las prestaciones a las personas que se hallaren alojadas en los mismos a la fecha del dictado del decreto 297/2020.</a:t>
            </a:r>
          </a:p>
          <a:p>
            <a:pPr algn="l"/>
            <a:r>
              <a:rPr lang="es-ES" sz="1400" b="1" dirty="0" smtClean="0">
                <a:solidFill>
                  <a:srgbClr val="00FF00"/>
                </a:solidFill>
                <a:effectLst>
                  <a:outerShdw blurRad="38100" dist="38100" dir="2700000" algn="tl">
                    <a:srgbClr val="000000">
                      <a:alpha val="43137"/>
                    </a:srgbClr>
                  </a:outerShdw>
                </a:effectLst>
              </a:rPr>
              <a:t>5. </a:t>
            </a:r>
            <a:r>
              <a:rPr lang="es-ES" sz="1400" dirty="0" smtClean="0">
                <a:effectLst>
                  <a:outerShdw blurRad="38100" dist="38100" dir="2700000" algn="tl">
                    <a:srgbClr val="000000">
                      <a:alpha val="43137"/>
                    </a:srgbClr>
                  </a:outerShdw>
                </a:effectLst>
              </a:rPr>
              <a:t>Dotación de personal mínima necesaria para la operación de la Fábrica Argentina de Aviones Brig. San Martín SA.</a:t>
            </a:r>
          </a:p>
          <a:p>
            <a:pPr algn="l"/>
            <a:r>
              <a:rPr lang="es-ES" sz="1400" b="1" dirty="0" smtClean="0">
                <a:solidFill>
                  <a:srgbClr val="00FF00"/>
                </a:solidFill>
                <a:effectLst>
                  <a:outerShdw blurRad="38100" dist="38100" dir="2700000" algn="tl">
                    <a:srgbClr val="000000">
                      <a:alpha val="43137"/>
                    </a:srgbClr>
                  </a:outerShdw>
                </a:effectLst>
              </a:rPr>
              <a:t>6. </a:t>
            </a:r>
            <a:r>
              <a:rPr lang="es-ES" sz="1400" dirty="0" smtClean="0">
                <a:effectLst>
                  <a:outerShdw blurRad="38100" dist="38100" dir="2700000" algn="tl">
                    <a:srgbClr val="000000">
                      <a:alpha val="43137"/>
                    </a:srgbClr>
                  </a:outerShdw>
                </a:effectLst>
              </a:rPr>
              <a:t>Las autoridades de la Comisión Nacional de Valores podrán autorizar la actividad de una dotación mínima de personal y de la de sus regulados, en caso de resultar necesario.</a:t>
            </a:r>
          </a:p>
          <a:p>
            <a:pPr algn="l"/>
            <a:r>
              <a:rPr lang="es-ES" sz="1400" b="1" dirty="0" smtClean="0">
                <a:solidFill>
                  <a:srgbClr val="00FF00"/>
                </a:solidFill>
                <a:effectLst>
                  <a:outerShdw blurRad="38100" dist="38100" dir="2700000" algn="tl">
                    <a:srgbClr val="000000">
                      <a:alpha val="43137"/>
                    </a:srgbClr>
                  </a:outerShdw>
                </a:effectLst>
              </a:rPr>
              <a:t>7. </a:t>
            </a:r>
            <a:r>
              <a:rPr lang="es-ES" sz="1400" dirty="0" smtClean="0">
                <a:effectLst>
                  <a:outerShdw blurRad="38100" dist="38100" dir="2700000" algn="tl">
                    <a:srgbClr val="000000">
                      <a:alpha val="43137"/>
                    </a:srgbClr>
                  </a:outerShdw>
                </a:effectLst>
              </a:rPr>
              <a:t>Operación de aeropuertos. Operaciones de </a:t>
            </a:r>
            <a:r>
              <a:rPr lang="es-ES" sz="1400" dirty="0" err="1" smtClean="0">
                <a:effectLst>
                  <a:outerShdw blurRad="38100" dist="38100" dir="2700000" algn="tl">
                    <a:srgbClr val="000000">
                      <a:alpha val="43137"/>
                    </a:srgbClr>
                  </a:outerShdw>
                </a:effectLst>
              </a:rPr>
              <a:t>garages</a:t>
            </a:r>
            <a:r>
              <a:rPr lang="es-ES" sz="1400" dirty="0" smtClean="0">
                <a:effectLst>
                  <a:outerShdw blurRad="38100" dist="38100" dir="2700000" algn="tl">
                    <a:srgbClr val="000000">
                      <a:alpha val="43137"/>
                    </a:srgbClr>
                  </a:outerShdw>
                </a:effectLst>
              </a:rPr>
              <a:t> y estacionamientos, con dotaciones mínimas.</a:t>
            </a:r>
          </a:p>
          <a:p>
            <a:pPr algn="l"/>
            <a:r>
              <a:rPr lang="es-ES" sz="1400" b="1" dirty="0" smtClean="0">
                <a:solidFill>
                  <a:srgbClr val="00FF00"/>
                </a:solidFill>
                <a:effectLst>
                  <a:outerShdw blurRad="38100" dist="38100" dir="2700000" algn="tl">
                    <a:srgbClr val="000000">
                      <a:alpha val="43137"/>
                    </a:srgbClr>
                  </a:outerShdw>
                </a:effectLst>
              </a:rPr>
              <a:t>8. </a:t>
            </a:r>
            <a:r>
              <a:rPr lang="es-ES" sz="1400" dirty="0" smtClean="0">
                <a:effectLst>
                  <a:outerShdw blurRad="38100" dist="38100" dir="2700000" algn="tl">
                    <a:srgbClr val="000000">
                      <a:alpha val="43137"/>
                    </a:srgbClr>
                  </a:outerShdw>
                </a:effectLst>
              </a:rPr>
              <a:t>Sostenimiento de actividades vinculadas a la protección ambiental minera.</a:t>
            </a:r>
          </a:p>
          <a:p>
            <a:pPr algn="l"/>
            <a:r>
              <a:rPr lang="es-ES" sz="1400" b="1" dirty="0" smtClean="0">
                <a:solidFill>
                  <a:srgbClr val="00FF00"/>
                </a:solidFill>
                <a:effectLst>
                  <a:outerShdw blurRad="38100" dist="38100" dir="2700000" algn="tl">
                    <a:srgbClr val="000000">
                      <a:alpha val="43137"/>
                    </a:srgbClr>
                  </a:outerShdw>
                </a:effectLst>
              </a:rPr>
              <a:t>9. </a:t>
            </a:r>
            <a:r>
              <a:rPr lang="es-ES" sz="1400" dirty="0" smtClean="0">
                <a:effectLst>
                  <a:outerShdw blurRad="38100" dist="38100" dir="2700000" algn="tl">
                    <a:srgbClr val="000000">
                      <a:alpha val="43137"/>
                    </a:srgbClr>
                  </a:outerShdw>
                </a:effectLst>
              </a:rPr>
              <a:t>Curtiembres, con dotación mínima, para la recepción de cuero proveniente de la actividad frigorífica.</a:t>
            </a:r>
          </a:p>
          <a:p>
            <a:pPr algn="l"/>
            <a:r>
              <a:rPr lang="es-ES" sz="1400" b="1" dirty="0" smtClean="0">
                <a:solidFill>
                  <a:srgbClr val="00FF00"/>
                </a:solidFill>
                <a:effectLst>
                  <a:outerShdw blurRad="38100" dist="38100" dir="2700000" algn="tl">
                    <a:srgbClr val="000000">
                      <a:alpha val="43137"/>
                    </a:srgbClr>
                  </a:outerShdw>
                </a:effectLst>
              </a:rPr>
              <a:t>10. </a:t>
            </a:r>
            <a:r>
              <a:rPr lang="es-ES" sz="1400" dirty="0" smtClean="0">
                <a:effectLst>
                  <a:outerShdw blurRad="38100" dist="38100" dir="2700000" algn="tl">
                    <a:srgbClr val="000000">
                      <a:alpha val="43137"/>
                    </a:srgbClr>
                  </a:outerShdw>
                </a:effectLst>
              </a:rPr>
              <a:t>Los restaurantes, locales de comidas preparadas y locales de comidas rápidas, podrán vender sus productos a través de servicios de reparto domiciliario, con sujeción al protocolo específico establecido por la autoridad sanitaria. En ningún caso podrán brindar servicios con atención al público en forma personal.</a:t>
            </a:r>
            <a:endParaRPr lang="es-ES" sz="1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7746203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Declaración de emergencia y aislamiento</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rmAutofit/>
          </a:bodyPr>
          <a:lstStyle/>
          <a:p>
            <a:pPr algn="l"/>
            <a:r>
              <a:rPr lang="es-ES" sz="1600" b="1" dirty="0" smtClean="0">
                <a:solidFill>
                  <a:srgbClr val="FFFF19"/>
                </a:solidFill>
              </a:rPr>
              <a:t>DECISIÓN ADMINISTRATIVA (JGM) 429/2020  - AMPLICACIÓN DEL LISTADO DE ACTIVIDADES ESENCIALES</a:t>
            </a:r>
          </a:p>
          <a:p>
            <a:pPr algn="l"/>
            <a:r>
              <a:rPr lang="es-ES" sz="1600" dirty="0" smtClean="0"/>
              <a:t>Los desplazamientos de las personas alcanzadas por el presente artículo deberán limitarse al estricto cumplimiento de las actividades y servicios considerados esenciales.</a:t>
            </a:r>
          </a:p>
          <a:p>
            <a:pPr algn="l"/>
            <a:endParaRPr lang="es-ES" sz="1600" dirty="0" smtClean="0"/>
          </a:p>
          <a:p>
            <a:pPr algn="l"/>
            <a:r>
              <a:rPr lang="es-ES" sz="1600" b="1" dirty="0" smtClean="0">
                <a:solidFill>
                  <a:srgbClr val="00FFFF"/>
                </a:solidFill>
              </a:rPr>
              <a:t>Art. 2 -</a:t>
            </a:r>
            <a:r>
              <a:rPr lang="es-ES" sz="1600" dirty="0" smtClean="0"/>
              <a:t> Se permitirá la circulación de los </a:t>
            </a:r>
            <a:r>
              <a:rPr lang="es-ES" sz="1600" b="1" dirty="0" smtClean="0">
                <a:solidFill>
                  <a:srgbClr val="00FFFF"/>
                </a:solidFill>
              </a:rPr>
              <a:t>ministros de los diferentes cultos a los efectos de brindar asistencia espiritual, </a:t>
            </a:r>
            <a:r>
              <a:rPr lang="es-ES" sz="1600" dirty="0" smtClean="0"/>
              <a:t>debiendo los templos ajustarse en su funcionamiento a lo estipulado en el primer párrafo del artículo 5 del decreto 297/2020.</a:t>
            </a:r>
          </a:p>
          <a:p>
            <a:pPr algn="l"/>
            <a:endParaRPr lang="es-ES" sz="1600" b="1" dirty="0" smtClean="0"/>
          </a:p>
          <a:p>
            <a:pPr algn="l"/>
            <a:r>
              <a:rPr lang="es-ES" sz="1600" b="1" dirty="0" smtClean="0">
                <a:solidFill>
                  <a:srgbClr val="00FFFF"/>
                </a:solidFill>
              </a:rPr>
              <a:t>Art. 3 -</a:t>
            </a:r>
            <a:r>
              <a:rPr lang="es-ES" sz="1600" dirty="0" smtClean="0">
                <a:solidFill>
                  <a:srgbClr val="00FFFF"/>
                </a:solidFill>
              </a:rPr>
              <a:t> </a:t>
            </a:r>
            <a:r>
              <a:rPr lang="es-ES" sz="1600" dirty="0" err="1" smtClean="0"/>
              <a:t>Aclárase</a:t>
            </a:r>
            <a:r>
              <a:rPr lang="es-ES" sz="1600" dirty="0" smtClean="0"/>
              <a:t> que en el inciso 12) del artículo 6 del decreto 297/2020 cuando se refiere a las </a:t>
            </a:r>
            <a:endParaRPr lang="es-ES" sz="1600" dirty="0" smtClean="0">
              <a:solidFill>
                <a:srgbClr val="00FF00"/>
              </a:solidFill>
            </a:endParaRPr>
          </a:p>
          <a:p>
            <a:pPr algn="l"/>
            <a:r>
              <a:rPr lang="es-ES" sz="1600" dirty="0" smtClean="0">
                <a:solidFill>
                  <a:srgbClr val="00FF00"/>
                </a:solidFill>
              </a:rPr>
              <a:t>industrias de alimentación se entenderá a las que integran la cadena de valor e insumos de los sectores productivos de alimentación y bebidas, higiene personal y limpieza, equipamiento médico, medicamentos, vacunas y otros insumos sanitarios.</a:t>
            </a:r>
          </a:p>
          <a:p>
            <a:pPr algn="l"/>
            <a:endParaRPr lang="es-ES" sz="1600" b="1" dirty="0" smtClean="0"/>
          </a:p>
          <a:p>
            <a:pPr algn="l"/>
            <a:endParaRPr lang="es-ES" sz="1600" b="1" dirty="0" smtClean="0">
              <a:solidFill>
                <a:srgbClr val="FFFF19"/>
              </a:solidFill>
            </a:endParaRPr>
          </a:p>
          <a:p>
            <a:pPr algn="l"/>
            <a:r>
              <a:rPr lang="es-ES" sz="1600" b="1" dirty="0" smtClean="0">
                <a:solidFill>
                  <a:srgbClr val="FFFF19"/>
                </a:solidFill>
              </a:rPr>
              <a:t>Aplicación: desde el 20/3/2020</a:t>
            </a:r>
          </a:p>
          <a:p>
            <a:pPr algn="l"/>
            <a:endParaRPr lang="es-ES" sz="1050" b="1" dirty="0"/>
          </a:p>
        </p:txBody>
      </p:sp>
    </p:spTree>
    <p:extLst>
      <p:ext uri="{BB962C8B-B14F-4D97-AF65-F5344CB8AC3E}">
        <p14:creationId xmlns:p14="http://schemas.microsoft.com/office/powerpoint/2010/main" xmlns="" val="37746203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Declaración de emergencia y aislamiento</a:t>
            </a:r>
            <a:endParaRPr lang="en-US" sz="3200" b="1" dirty="0"/>
          </a:p>
        </p:txBody>
      </p:sp>
      <p:sp>
        <p:nvSpPr>
          <p:cNvPr id="118787" name="Rectangle 3"/>
          <p:cNvSpPr>
            <a:spLocks noGrp="1" noChangeArrowheads="1"/>
          </p:cNvSpPr>
          <p:nvPr>
            <p:ph type="subTitle" idx="1"/>
          </p:nvPr>
        </p:nvSpPr>
        <p:spPr>
          <a:xfrm>
            <a:off x="304800" y="1143000"/>
            <a:ext cx="8472972" cy="5500710"/>
          </a:xfrm>
        </p:spPr>
        <p:txBody>
          <a:bodyPr>
            <a:noAutofit/>
          </a:bodyPr>
          <a:lstStyle/>
          <a:p>
            <a:pPr algn="l"/>
            <a:r>
              <a:rPr lang="es-ES" sz="1600" b="1" dirty="0" smtClean="0">
                <a:solidFill>
                  <a:srgbClr val="FFFF19"/>
                </a:solidFill>
                <a:effectLst>
                  <a:outerShdw blurRad="38100" dist="38100" dir="2700000" algn="tl">
                    <a:srgbClr val="000000">
                      <a:alpha val="43137"/>
                    </a:srgbClr>
                  </a:outerShdw>
                </a:effectLst>
              </a:rPr>
              <a:t>DECISIÓN ADMINISTRATIVA (JGM) 450/2020  - AMPLICACIÓN DEL LISTADO DE ACTIVIDADES ESENCIALES</a:t>
            </a:r>
          </a:p>
          <a:p>
            <a:pPr algn="l"/>
            <a:endParaRPr lang="es-ES" sz="1600" b="1" dirty="0" smtClean="0">
              <a:solidFill>
                <a:srgbClr val="FFFF19"/>
              </a:solidFill>
              <a:effectLst>
                <a:outerShdw blurRad="38100" dist="38100" dir="2700000" algn="tl">
                  <a:srgbClr val="000000">
                    <a:alpha val="43137"/>
                  </a:srgbClr>
                </a:outerShdw>
              </a:effectLst>
            </a:endParaRPr>
          </a:p>
          <a:p>
            <a:pPr algn="l"/>
            <a:r>
              <a:rPr lang="es-ES" sz="1600" b="1" dirty="0" smtClean="0">
                <a:solidFill>
                  <a:srgbClr val="00FFFF"/>
                </a:solidFill>
                <a:effectLst>
                  <a:outerShdw blurRad="38100" dist="38100" dir="2700000" algn="tl">
                    <a:srgbClr val="000000">
                      <a:alpha val="43137"/>
                    </a:srgbClr>
                  </a:outerShdw>
                </a:effectLst>
              </a:rPr>
              <a:t>Art. 1 -</a:t>
            </a:r>
            <a:r>
              <a:rPr lang="es-ES" sz="1600" dirty="0" smtClean="0">
                <a:effectLst>
                  <a:outerShdw blurRad="38100" dist="38100" dir="2700000" algn="tl">
                    <a:srgbClr val="000000">
                      <a:alpha val="43137"/>
                    </a:srgbClr>
                  </a:outerShdw>
                </a:effectLst>
              </a:rPr>
              <a:t> </a:t>
            </a:r>
            <a:r>
              <a:rPr lang="es-ES" sz="1600" b="1" dirty="0" err="1" smtClean="0">
                <a:solidFill>
                  <a:srgbClr val="FF9900"/>
                </a:solidFill>
                <a:effectLst>
                  <a:outerShdw blurRad="38100" dist="38100" dir="2700000" algn="tl">
                    <a:srgbClr val="000000">
                      <a:alpha val="43137"/>
                    </a:srgbClr>
                  </a:outerShdw>
                </a:effectLst>
              </a:rPr>
              <a:t>Amplíase</a:t>
            </a:r>
            <a:r>
              <a:rPr lang="es-ES" sz="1600" b="1" dirty="0" smtClean="0">
                <a:solidFill>
                  <a:srgbClr val="FF9900"/>
                </a:solidFill>
                <a:effectLst>
                  <a:outerShdw blurRad="38100" dist="38100" dir="2700000" algn="tl">
                    <a:srgbClr val="000000">
                      <a:alpha val="43137"/>
                    </a:srgbClr>
                  </a:outerShdw>
                </a:effectLst>
              </a:rPr>
              <a:t> el listado de actividades y servicios</a:t>
            </a:r>
            <a:r>
              <a:rPr lang="es-ES" sz="1600" dirty="0" smtClean="0">
                <a:effectLst>
                  <a:outerShdw blurRad="38100" dist="38100" dir="2700000" algn="tl">
                    <a:srgbClr val="000000">
                      <a:alpha val="43137"/>
                    </a:srgbClr>
                  </a:outerShdw>
                </a:effectLst>
              </a:rPr>
              <a:t> declarados esenciales en la emergencia, en los términos previstos en el decreto 297/2020, conforme se establece a continuación:</a:t>
            </a:r>
          </a:p>
          <a:p>
            <a:pPr algn="l"/>
            <a:endParaRPr lang="es-ES" sz="1600" dirty="0" smtClean="0">
              <a:effectLst>
                <a:outerShdw blurRad="38100" dist="38100" dir="2700000" algn="tl">
                  <a:srgbClr val="000000">
                    <a:alpha val="43137"/>
                  </a:srgbClr>
                </a:outerShdw>
              </a:effectLst>
            </a:endParaRPr>
          </a:p>
          <a:p>
            <a:pPr algn="l"/>
            <a:r>
              <a:rPr lang="es-ES" sz="1600" dirty="0" smtClean="0">
                <a:effectLst>
                  <a:outerShdw blurRad="38100" dist="38100" dir="2700000" algn="tl">
                    <a:srgbClr val="000000">
                      <a:alpha val="43137"/>
                    </a:srgbClr>
                  </a:outerShdw>
                </a:effectLst>
              </a:rPr>
              <a:t>1. Venta de insumos y materiales de la construcción provistos por corralones.</a:t>
            </a:r>
          </a:p>
          <a:p>
            <a:pPr algn="l"/>
            <a:r>
              <a:rPr lang="es-ES" sz="1600" dirty="0" smtClean="0">
                <a:effectLst>
                  <a:outerShdw blurRad="38100" dist="38100" dir="2700000" algn="tl">
                    <a:srgbClr val="000000">
                      <a:alpha val="43137"/>
                    </a:srgbClr>
                  </a:outerShdw>
                </a:effectLst>
              </a:rPr>
              <a:t>2. Actividades vinculadas con la producción, distribución y comercialización forestal y minera.</a:t>
            </a:r>
          </a:p>
          <a:p>
            <a:pPr algn="l"/>
            <a:r>
              <a:rPr lang="es-ES" sz="1600" dirty="0" smtClean="0">
                <a:effectLst>
                  <a:outerShdw blurRad="38100" dist="38100" dir="2700000" algn="tl">
                    <a:srgbClr val="000000">
                      <a:alpha val="43137"/>
                    </a:srgbClr>
                  </a:outerShdw>
                </a:effectLst>
              </a:rPr>
              <a:t>3. Curtiembres, aserraderos y fábricas de productos de madera, fábricas de colchones y fábricas de maquinaria vial y agrícola.</a:t>
            </a:r>
          </a:p>
          <a:p>
            <a:pPr algn="l"/>
            <a:r>
              <a:rPr lang="es-ES" sz="1600" dirty="0" smtClean="0">
                <a:effectLst>
                  <a:outerShdw blurRad="38100" dist="38100" dir="2700000" algn="tl">
                    <a:srgbClr val="000000">
                      <a:alpha val="43137"/>
                    </a:srgbClr>
                  </a:outerShdw>
                </a:effectLst>
              </a:rPr>
              <a:t>4. Actividades vinculadas con el comercio exterior: exportaciones de productos ya elaborados e importaciones esenciales para el funcionamiento de la economía.</a:t>
            </a:r>
          </a:p>
          <a:p>
            <a:pPr algn="l"/>
            <a:r>
              <a:rPr lang="es-ES" sz="1600" dirty="0" smtClean="0">
                <a:effectLst>
                  <a:outerShdw blurRad="38100" dist="38100" dir="2700000" algn="tl">
                    <a:srgbClr val="000000">
                      <a:alpha val="43137"/>
                    </a:srgbClr>
                  </a:outerShdw>
                </a:effectLst>
              </a:rPr>
              <a:t>5. Exploración, prospección, producción, transformación y comercialización de combustible nuclear.</a:t>
            </a:r>
          </a:p>
          <a:p>
            <a:pPr algn="l"/>
            <a:r>
              <a:rPr lang="es-ES" sz="1600" dirty="0" smtClean="0">
                <a:effectLst>
                  <a:outerShdw blurRad="38100" dist="38100" dir="2700000" algn="tl">
                    <a:srgbClr val="000000">
                      <a:alpha val="43137"/>
                    </a:srgbClr>
                  </a:outerShdw>
                </a:effectLst>
              </a:rPr>
              <a:t>6. Servicios esenciales de mantenimiento y fumigación.</a:t>
            </a:r>
          </a:p>
          <a:p>
            <a:pPr algn="l"/>
            <a:r>
              <a:rPr lang="es-ES" sz="1600" dirty="0" smtClean="0">
                <a:effectLst>
                  <a:outerShdw blurRad="38100" dist="38100" dir="2700000" algn="tl">
                    <a:srgbClr val="000000">
                      <a:alpha val="43137"/>
                    </a:srgbClr>
                  </a:outerShdw>
                </a:effectLst>
              </a:rPr>
              <a:t>7. Mutuales y cooperativas de crédito, mediante guardias mínimas de atención, al solo efecto de garantizar el funcionamiento del sistema de créditos y/o de pagos.</a:t>
            </a:r>
          </a:p>
          <a:p>
            <a:pPr algn="l"/>
            <a:r>
              <a:rPr lang="es-ES" sz="1600" dirty="0" smtClean="0">
                <a:effectLst>
                  <a:outerShdw blurRad="38100" dist="38100" dir="2700000" algn="tl">
                    <a:srgbClr val="000000">
                      <a:alpha val="43137"/>
                    </a:srgbClr>
                  </a:outerShdw>
                </a:effectLst>
              </a:rPr>
              <a:t>8. Inscripción, identificación y documentación de personas.</a:t>
            </a:r>
          </a:p>
        </p:txBody>
      </p:sp>
    </p:spTree>
    <p:extLst>
      <p:ext uri="{BB962C8B-B14F-4D97-AF65-F5344CB8AC3E}">
        <p14:creationId xmlns:p14="http://schemas.microsoft.com/office/powerpoint/2010/main" xmlns="" val="37746203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Declaración de emergencia y aislamiento</a:t>
            </a:r>
            <a:endParaRPr lang="en-US" sz="3200" b="1" dirty="0"/>
          </a:p>
        </p:txBody>
      </p:sp>
      <p:sp>
        <p:nvSpPr>
          <p:cNvPr id="118787" name="Rectangle 3"/>
          <p:cNvSpPr>
            <a:spLocks noGrp="1" noChangeArrowheads="1"/>
          </p:cNvSpPr>
          <p:nvPr>
            <p:ph type="subTitle" idx="1"/>
          </p:nvPr>
        </p:nvSpPr>
        <p:spPr>
          <a:xfrm>
            <a:off x="304800" y="1143000"/>
            <a:ext cx="8472972" cy="5429272"/>
          </a:xfrm>
        </p:spPr>
        <p:txBody>
          <a:bodyPr>
            <a:noAutofit/>
          </a:bodyPr>
          <a:lstStyle/>
          <a:p>
            <a:pPr algn="l"/>
            <a:r>
              <a:rPr lang="es-ES" sz="1800" b="1" dirty="0" smtClean="0">
                <a:solidFill>
                  <a:srgbClr val="FFFF19"/>
                </a:solidFill>
                <a:effectLst>
                  <a:outerShdw blurRad="38100" dist="38100" dir="2700000" algn="tl">
                    <a:srgbClr val="000000">
                      <a:alpha val="43137"/>
                    </a:srgbClr>
                  </a:outerShdw>
                </a:effectLst>
              </a:rPr>
              <a:t>DECISIÓN ADMINISTRATIVA (JGM) 450/2020  - AMPLICACIÓN DEL LISTADO DE ACTIVIDADES ESENCIALES</a:t>
            </a:r>
          </a:p>
          <a:p>
            <a:pPr algn="l"/>
            <a:r>
              <a:rPr lang="es-ES" sz="1800" dirty="0" err="1" smtClean="0">
                <a:effectLst>
                  <a:outerShdw blurRad="38100" dist="38100" dir="2700000" algn="tl">
                    <a:srgbClr val="000000">
                      <a:alpha val="43137"/>
                    </a:srgbClr>
                  </a:outerShdw>
                </a:effectLst>
              </a:rPr>
              <a:t>Aclárase</a:t>
            </a:r>
            <a:r>
              <a:rPr lang="es-ES" sz="1800" dirty="0" smtClean="0">
                <a:effectLst>
                  <a:outerShdw blurRad="38100" dist="38100" dir="2700000" algn="tl">
                    <a:srgbClr val="000000">
                      <a:alpha val="43137"/>
                    </a:srgbClr>
                  </a:outerShdw>
                </a:effectLst>
              </a:rPr>
              <a:t> que las disposiciones del inciso </a:t>
            </a:r>
            <a:r>
              <a:rPr lang="es-ES" sz="1800" b="1" dirty="0" smtClean="0">
                <a:solidFill>
                  <a:srgbClr val="FF9900"/>
                </a:solidFill>
                <a:effectLst>
                  <a:outerShdw blurRad="38100" dist="38100" dir="2700000" algn="tl">
                    <a:srgbClr val="000000">
                      <a:alpha val="43137"/>
                    </a:srgbClr>
                  </a:outerShdw>
                </a:effectLst>
              </a:rPr>
              <a:t>14) del artículo 6 del decreto 297/2020 incluyen las actividades de mantenimiento de servidores </a:t>
            </a:r>
            <a:r>
              <a:rPr lang="es-ES" sz="1800" dirty="0" smtClean="0">
                <a:effectLst>
                  <a:outerShdw blurRad="38100" dist="38100" dir="2700000" algn="tl">
                    <a:srgbClr val="000000">
                      <a:alpha val="43137"/>
                    </a:srgbClr>
                  </a:outerShdw>
                </a:effectLst>
              </a:rPr>
              <a:t>y que las disposiciones del artículo </a:t>
            </a:r>
            <a:r>
              <a:rPr lang="es-ES" sz="1800" dirty="0" smtClean="0">
                <a:solidFill>
                  <a:srgbClr val="00FF00"/>
                </a:solidFill>
                <a:effectLst>
                  <a:outerShdw blurRad="38100" dist="38100" dir="2700000" algn="tl">
                    <a:srgbClr val="000000">
                      <a:alpha val="43137"/>
                    </a:srgbClr>
                  </a:outerShdw>
                </a:effectLst>
              </a:rPr>
              <a:t>6 inciso 7) de la citada norma, incluyen a las personas afectadas a las actividades destinadas a la provisión de insumos necesarios para la realización de servicios funerarios, entierros y cremaciones.</a:t>
            </a:r>
          </a:p>
          <a:p>
            <a:pPr algn="l"/>
            <a:r>
              <a:rPr lang="es-ES" sz="1800" dirty="0" smtClean="0">
                <a:effectLst>
                  <a:outerShdw blurRad="38100" dist="38100" dir="2700000" algn="tl">
                    <a:srgbClr val="000000">
                      <a:alpha val="43137"/>
                    </a:srgbClr>
                  </a:outerShdw>
                </a:effectLst>
              </a:rPr>
              <a:t>Los desplazamientos de las personas alcanzadas por el presente artículo deberán limitarse al estricto cumplimiento de las actividades y servicios considerados esenciales.</a:t>
            </a:r>
          </a:p>
          <a:p>
            <a:pPr algn="l"/>
            <a:r>
              <a:rPr lang="es-ES" sz="1800" dirty="0" smtClean="0">
                <a:effectLst>
                  <a:outerShdw blurRad="38100" dist="38100" dir="2700000" algn="tl">
                    <a:srgbClr val="000000">
                      <a:alpha val="43137"/>
                    </a:srgbClr>
                  </a:outerShdw>
                </a:effectLst>
              </a:rPr>
              <a:t>En todos estos casos, los empleadores y empleadoras deberán garantizar las condiciones de higiene y seguridad establecidas por el Ministerio de Salud para preservar la salud de las trabajadoras y de los trabajadores.</a:t>
            </a:r>
          </a:p>
          <a:p>
            <a:pPr algn="l"/>
            <a:endParaRPr lang="es-ES" sz="1800" dirty="0" smtClean="0">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Art. 2 -</a:t>
            </a:r>
            <a:r>
              <a:rPr lang="es-ES" sz="1800" dirty="0" smtClean="0">
                <a:solidFill>
                  <a:srgbClr val="00FFFF"/>
                </a:solidFill>
                <a:effectLst>
                  <a:outerShdw blurRad="38100" dist="38100" dir="2700000" algn="tl">
                    <a:srgbClr val="000000">
                      <a:alpha val="43137"/>
                    </a:srgbClr>
                  </a:outerShdw>
                </a:effectLst>
              </a:rPr>
              <a:t> </a:t>
            </a:r>
            <a:r>
              <a:rPr lang="es-ES" sz="1800" dirty="0" smtClean="0">
                <a:effectLst>
                  <a:outerShdw blurRad="38100" dist="38100" dir="2700000" algn="tl">
                    <a:srgbClr val="000000">
                      <a:alpha val="43137"/>
                    </a:srgbClr>
                  </a:outerShdw>
                </a:effectLst>
              </a:rPr>
              <a:t>Las personas alcanzadas por esta decisión administrativa </a:t>
            </a:r>
            <a:r>
              <a:rPr lang="es-ES" sz="1800" dirty="0" smtClean="0">
                <a:solidFill>
                  <a:srgbClr val="00FFCC"/>
                </a:solidFill>
                <a:effectLst>
                  <a:outerShdw blurRad="38100" dist="38100" dir="2700000" algn="tl">
                    <a:srgbClr val="000000">
                      <a:alpha val="43137"/>
                    </a:srgbClr>
                  </a:outerShdw>
                </a:effectLst>
              </a:rPr>
              <a:t>deberán tramitar el Certificado Único Habilitante para Circulación - COVID-19.</a:t>
            </a:r>
          </a:p>
          <a:p>
            <a:pPr algn="l"/>
            <a:endParaRPr lang="es-ES" sz="1800" dirty="0" smtClean="0">
              <a:effectLst>
                <a:outerShdw blurRad="38100" dist="38100" dir="2700000" algn="tl">
                  <a:srgbClr val="000000">
                    <a:alpha val="43137"/>
                  </a:srgbClr>
                </a:outerShdw>
              </a:effectLst>
            </a:endParaRPr>
          </a:p>
          <a:p>
            <a:pPr algn="l"/>
            <a:r>
              <a:rPr lang="es-ES" sz="1800" b="1" dirty="0" smtClean="0">
                <a:solidFill>
                  <a:srgbClr val="FFFF19"/>
                </a:solidFill>
                <a:effectLst>
                  <a:outerShdw blurRad="38100" dist="38100" dir="2700000" algn="tl">
                    <a:srgbClr val="000000">
                      <a:alpha val="43137"/>
                    </a:srgbClr>
                  </a:outerShdw>
                </a:effectLst>
              </a:rPr>
              <a:t>Aplicación: desde el 3/4/2020</a:t>
            </a:r>
            <a:endParaRPr lang="es-ES" sz="1800" b="1" dirty="0">
              <a:solidFill>
                <a:srgbClr val="FFFF19"/>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7746203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Declaración de emergencia y aislamiento</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rmAutofit/>
          </a:bodyPr>
          <a:lstStyle/>
          <a:p>
            <a:pPr algn="l"/>
            <a:r>
              <a:rPr lang="es-ES" sz="1800" b="1" dirty="0" smtClean="0">
                <a:solidFill>
                  <a:srgbClr val="FFFF19"/>
                </a:solidFill>
              </a:rPr>
              <a:t>DECISIÓN ADMINISTRATIVA (JGM) 467/2020  - AMPLICACIÓN DEL LISTADO DE ACTIVIDADES ESENCIALES. ACTIVIDAD NOTARIAL</a:t>
            </a:r>
          </a:p>
          <a:p>
            <a:pPr algn="l"/>
            <a:endParaRPr lang="es-ES" sz="1800" b="1" dirty="0" smtClean="0">
              <a:solidFill>
                <a:srgbClr val="FFFF19"/>
              </a:solidFill>
            </a:endParaRPr>
          </a:p>
          <a:p>
            <a:pPr algn="l"/>
            <a:r>
              <a:rPr lang="es-ES" sz="1800" b="1" dirty="0" smtClean="0">
                <a:solidFill>
                  <a:srgbClr val="00FFCC"/>
                </a:solidFill>
              </a:rPr>
              <a:t>Art. 1 -</a:t>
            </a:r>
            <a:r>
              <a:rPr lang="es-ES" sz="1800" dirty="0" smtClean="0"/>
              <a:t> </a:t>
            </a:r>
            <a:r>
              <a:rPr lang="es-ES" sz="1800" dirty="0" err="1" smtClean="0"/>
              <a:t>Amplíase</a:t>
            </a:r>
            <a:r>
              <a:rPr lang="es-ES" sz="1800" dirty="0" smtClean="0"/>
              <a:t> el listado de actividades y servicios declarados esenciales en la emergencia, en los términos previstos en el </a:t>
            </a:r>
            <a:r>
              <a:rPr lang="es-ES" sz="1800" u="sng" dirty="0" smtClean="0"/>
              <a:t>decreto 297/2020</a:t>
            </a:r>
            <a:r>
              <a:rPr lang="es-ES" sz="1800" dirty="0" smtClean="0"/>
              <a:t>, incorporándose </a:t>
            </a:r>
            <a:r>
              <a:rPr lang="es-ES" sz="1800" b="1" dirty="0" smtClean="0">
                <a:solidFill>
                  <a:srgbClr val="FF9900"/>
                </a:solidFill>
              </a:rPr>
              <a:t>a la actividad notarial, cuando la misma se encuentre limitada exclusivamente a posibilitar el cumplimiento de las actividades y servicios de que da cuenta la precitada normativa u otra que pudiera en el futuro ampliar el listado de actividades y servicios esenciales,</a:t>
            </a:r>
            <a:r>
              <a:rPr lang="es-ES" sz="1800" dirty="0" smtClean="0"/>
              <a:t> debiéndose otorgar los actos notariales del caso solo con la intervención de las personas indispensables para ello, evitando todo tipo de reuniones.</a:t>
            </a:r>
          </a:p>
          <a:p>
            <a:pPr algn="l"/>
            <a:endParaRPr lang="es-US" sz="1800" dirty="0" smtClean="0"/>
          </a:p>
          <a:p>
            <a:pPr algn="l"/>
            <a:r>
              <a:rPr lang="es-ES" sz="1800" dirty="0" smtClean="0">
                <a:solidFill>
                  <a:srgbClr val="FFFF19"/>
                </a:solidFill>
              </a:rPr>
              <a:t>Aplicación: desde el 7/4/2020</a:t>
            </a:r>
          </a:p>
          <a:p>
            <a:pPr algn="l"/>
            <a:endParaRPr lang="es-ES" sz="1800" dirty="0" smtClean="0"/>
          </a:p>
        </p:txBody>
      </p:sp>
    </p:spTree>
    <p:extLst>
      <p:ext uri="{BB962C8B-B14F-4D97-AF65-F5344CB8AC3E}">
        <p14:creationId xmlns:p14="http://schemas.microsoft.com/office/powerpoint/2010/main" xmlns="" val="37746203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Declaración de emergencia y aislamiento</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rmAutofit/>
          </a:bodyPr>
          <a:lstStyle/>
          <a:p>
            <a:pPr algn="l"/>
            <a:r>
              <a:rPr lang="es-ES" sz="1800" b="1" dirty="0" smtClean="0">
                <a:solidFill>
                  <a:srgbClr val="FFFF19"/>
                </a:solidFill>
                <a:effectLst>
                  <a:outerShdw blurRad="38100" dist="38100" dir="2700000" algn="tl">
                    <a:srgbClr val="000000">
                      <a:alpha val="43137"/>
                    </a:srgbClr>
                  </a:outerShdw>
                </a:effectLst>
              </a:rPr>
              <a:t>DECISIÓN ADMINISTRATIVA (JGM) 468/2020  - AMPLICACIÓN DEL LISTADO DE ACTIVIDADES ESENCIALES. OBRA PRIVADA DE  INFRAESTRUCTURA ENERGÉTICA</a:t>
            </a:r>
          </a:p>
          <a:p>
            <a:pPr algn="l"/>
            <a:endParaRPr lang="es-ES" sz="1800" b="1" dirty="0" smtClean="0">
              <a:solidFill>
                <a:srgbClr val="FFFF19"/>
              </a:solidFill>
              <a:effectLst>
                <a:outerShdw blurRad="38100" dist="38100" dir="2700000" algn="tl">
                  <a:srgbClr val="000000">
                    <a:alpha val="43137"/>
                  </a:srgbClr>
                </a:outerShdw>
              </a:effectLst>
            </a:endParaRPr>
          </a:p>
          <a:p>
            <a:pPr algn="l"/>
            <a:r>
              <a:rPr lang="es-ES" sz="1800" b="1" dirty="0" smtClean="0">
                <a:solidFill>
                  <a:srgbClr val="00FFCC"/>
                </a:solidFill>
                <a:effectLst>
                  <a:outerShdw blurRad="38100" dist="38100" dir="2700000" algn="tl">
                    <a:srgbClr val="000000">
                      <a:alpha val="43137"/>
                    </a:srgbClr>
                  </a:outerShdw>
                </a:effectLst>
              </a:rPr>
              <a:t>Art. 1 -</a:t>
            </a:r>
            <a:r>
              <a:rPr lang="es-ES" sz="1800" dirty="0" smtClean="0">
                <a:effectLst>
                  <a:outerShdw blurRad="38100" dist="38100" dir="2700000" algn="tl">
                    <a:srgbClr val="000000">
                      <a:alpha val="43137"/>
                    </a:srgbClr>
                  </a:outerShdw>
                </a:effectLst>
              </a:rPr>
              <a:t> </a:t>
            </a:r>
            <a:r>
              <a:rPr lang="es-ES" sz="1800" dirty="0" err="1" smtClean="0">
                <a:effectLst>
                  <a:outerShdw blurRad="38100" dist="38100" dir="2700000" algn="tl">
                    <a:srgbClr val="000000">
                      <a:alpha val="43137"/>
                    </a:srgbClr>
                  </a:outerShdw>
                </a:effectLst>
              </a:rPr>
              <a:t>Amplíase</a:t>
            </a:r>
            <a:r>
              <a:rPr lang="es-ES" sz="1800" dirty="0" smtClean="0">
                <a:effectLst>
                  <a:outerShdw blurRad="38100" dist="38100" dir="2700000" algn="tl">
                    <a:srgbClr val="000000">
                      <a:alpha val="43137"/>
                    </a:srgbClr>
                  </a:outerShdw>
                </a:effectLst>
              </a:rPr>
              <a:t> el listado de actividades y servicios declarados esenciales en la emergencia, en los términos previstos en el decreto 297/2020, incorporándose </a:t>
            </a:r>
            <a:r>
              <a:rPr lang="es-ES" sz="1800" b="1" dirty="0" smtClean="0">
                <a:solidFill>
                  <a:srgbClr val="FF9900"/>
                </a:solidFill>
                <a:effectLst>
                  <a:outerShdw blurRad="38100" dist="38100" dir="2700000" algn="tl">
                    <a:srgbClr val="000000">
                      <a:alpha val="43137"/>
                    </a:srgbClr>
                  </a:outerShdw>
                </a:effectLst>
              </a:rPr>
              <a:t>a la obra privada de infraestructura energética.</a:t>
            </a:r>
          </a:p>
          <a:p>
            <a:pPr algn="l"/>
            <a:r>
              <a:rPr lang="es-ES" sz="1800" dirty="0" smtClean="0">
                <a:effectLst>
                  <a:outerShdw blurRad="38100" dist="38100" dir="2700000" algn="tl">
                    <a:srgbClr val="000000">
                      <a:alpha val="43137"/>
                    </a:srgbClr>
                  </a:outerShdw>
                </a:effectLst>
              </a:rPr>
              <a:t>Los desplazamientos de las trabajadoras y de los trabajadores alcanzados por el presente artículo deberán limitarse al estricto cumplimiento de dicha actividad.</a:t>
            </a:r>
          </a:p>
          <a:p>
            <a:pPr algn="l"/>
            <a:r>
              <a:rPr lang="es-ES" sz="1800" dirty="0" smtClean="0">
                <a:effectLst>
                  <a:outerShdw blurRad="38100" dist="38100" dir="2700000" algn="tl">
                    <a:srgbClr val="000000">
                      <a:alpha val="43137"/>
                    </a:srgbClr>
                  </a:outerShdw>
                </a:effectLst>
              </a:rPr>
              <a:t>En todos estos casos, los empleadores y las empleadoras deberán garantizar las condiciones de higiene y seguridad establecidas por el Ministerio de Salud para preservar la salud de las trabajadoras y de los trabajadores.</a:t>
            </a:r>
          </a:p>
          <a:p>
            <a:pPr algn="l"/>
            <a:endParaRPr lang="es-ES" sz="1800" b="1" dirty="0" smtClean="0">
              <a:effectLst>
                <a:outerShdw blurRad="38100" dist="38100" dir="2700000" algn="tl">
                  <a:srgbClr val="000000">
                    <a:alpha val="43137"/>
                  </a:srgbClr>
                </a:outerShdw>
              </a:effectLst>
            </a:endParaRPr>
          </a:p>
          <a:p>
            <a:pPr algn="l"/>
            <a:r>
              <a:rPr lang="es-ES" sz="1800" b="1" dirty="0" smtClean="0">
                <a:solidFill>
                  <a:srgbClr val="FFFF19"/>
                </a:solidFill>
                <a:effectLst>
                  <a:outerShdw blurRad="38100" dist="38100" dir="2700000" algn="tl">
                    <a:srgbClr val="000000">
                      <a:alpha val="43137"/>
                    </a:srgbClr>
                  </a:outerShdw>
                </a:effectLst>
              </a:rPr>
              <a:t>Aplicación: desde el 7/4/2020</a:t>
            </a:r>
          </a:p>
          <a:p>
            <a:pPr algn="l"/>
            <a:endParaRPr lang="es-ES" sz="1050" b="1" dirty="0"/>
          </a:p>
        </p:txBody>
      </p:sp>
    </p:spTree>
    <p:extLst>
      <p:ext uri="{BB962C8B-B14F-4D97-AF65-F5344CB8AC3E}">
        <p14:creationId xmlns:p14="http://schemas.microsoft.com/office/powerpoint/2010/main" xmlns="" val="37746203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Declaración de emergencia y aislamiento</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rmAutofit fontScale="92500"/>
          </a:bodyPr>
          <a:lstStyle/>
          <a:p>
            <a:pPr algn="l"/>
            <a:r>
              <a:rPr lang="es-ES" sz="1800" b="1" dirty="0" smtClean="0">
                <a:solidFill>
                  <a:srgbClr val="FFFF19"/>
                </a:solidFill>
                <a:effectLst>
                  <a:outerShdw blurRad="38100" dist="38100" dir="2700000" algn="tl">
                    <a:srgbClr val="000000">
                      <a:alpha val="43137"/>
                    </a:srgbClr>
                  </a:outerShdw>
                </a:effectLst>
              </a:rPr>
              <a:t>DECISIÓN ADMINISTRATIVA (JGM) 490/2020  - AMPLICACIÓN DEL LISTADO DE ACTIVIDADES ESENCIALES</a:t>
            </a:r>
          </a:p>
          <a:p>
            <a:pPr algn="l"/>
            <a:endParaRPr lang="es-ES" sz="1800" b="1" dirty="0" smtClean="0">
              <a:solidFill>
                <a:srgbClr val="FFFF19"/>
              </a:solidFill>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Art. 1 - </a:t>
            </a:r>
            <a:r>
              <a:rPr lang="es-ES" sz="1800" dirty="0" err="1" smtClean="0"/>
              <a:t>Amplíase</a:t>
            </a:r>
            <a:r>
              <a:rPr lang="es-ES" sz="1800" dirty="0" smtClean="0"/>
              <a:t> el listado de actividades y servicios exceptuados en los términos previstos en el artículo 6° del Decreto N° 297/20, conforme se establece a continuación:</a:t>
            </a:r>
          </a:p>
          <a:p>
            <a:pPr algn="l"/>
            <a:r>
              <a:rPr lang="es-ES" sz="1050" dirty="0" smtClean="0">
                <a:solidFill>
                  <a:srgbClr val="FFCC00"/>
                </a:solidFill>
              </a:rPr>
              <a:t>1. Circulación de las personas con discapacidad y aquellas comprendidas en el colectivo de trastorno del espectro autista, para realizar breves salidas en la cercanía de su residencia, junto con un familiar o conviviente. En tales casos, las personas asistidas y su acompañante deberán portar sus respectivos Documentos Nacionales de Identidad y el Certificado Único de Discapacidad o la prescripción médica donde se indique el diagnóstico y la necesidad de salidas, la cual podrá ser confeccionada en forma digital. </a:t>
            </a:r>
            <a:r>
              <a:rPr lang="es-ES" sz="1050" b="1" dirty="0" smtClean="0">
                <a:solidFill>
                  <a:srgbClr val="00FFFF"/>
                </a:solidFill>
              </a:rPr>
              <a:t>EXCEPTUADO DEL CERTIFICADO UNICO DE CIRCULACION</a:t>
            </a:r>
          </a:p>
          <a:p>
            <a:pPr algn="l"/>
            <a:endParaRPr lang="es-US" sz="1050" b="1" dirty="0" smtClean="0">
              <a:solidFill>
                <a:srgbClr val="FFCC00"/>
              </a:solidFill>
            </a:endParaRPr>
          </a:p>
          <a:p>
            <a:pPr algn="l"/>
            <a:r>
              <a:rPr lang="es-ES" sz="1050" dirty="0" smtClean="0">
                <a:solidFill>
                  <a:srgbClr val="FFCC00"/>
                </a:solidFill>
              </a:rPr>
              <a:t>2. Prestaciones profesionales a domicilio destinadas a personas con discapacidad y aquellas comprendidas en el colectivo de trastorno del espectro autista. Los profesionales deberán portar copia del Documento Nacional de Identidad de la persona bajo tratamiento y del Certificado Único de Discapacidad, o la prescripción médica correspondiente con los requisitos previstos en el inciso anterior. </a:t>
            </a:r>
            <a:r>
              <a:rPr lang="es-ES" sz="1050" b="1" dirty="0" smtClean="0">
                <a:solidFill>
                  <a:srgbClr val="00FFFF"/>
                </a:solidFill>
              </a:rPr>
              <a:t>EXCEPTUADO DEL CERTIFICADO UNICO DE CIRCULACION</a:t>
            </a:r>
            <a:endParaRPr lang="es-ES" sz="1050" dirty="0" smtClean="0">
              <a:solidFill>
                <a:srgbClr val="FFCC00"/>
              </a:solidFill>
            </a:endParaRPr>
          </a:p>
          <a:p>
            <a:pPr algn="l"/>
            <a:endParaRPr lang="es-ES" sz="1050" dirty="0" smtClean="0"/>
          </a:p>
          <a:p>
            <a:pPr algn="l"/>
            <a:r>
              <a:rPr lang="es-ES" sz="1050" dirty="0" smtClean="0"/>
              <a:t>3. Actividad bancaria con atención al público, exclusivamente con sistema de turnos. El BANCO CENTRAL DE LA REPÚBLICA ARGENTINA establecerá, mientras dure la medida de aislamiento social, preventivo y obligatorio, los términos y condiciones en los cuales se realizará la actividad bancaria, pudiendo ampliar o restringir días y horarios de atención, servicios a ser prestados y grupos exclusivos o prioritarios de personas a ser atendidas, así como todo otro aspecto necesario para dar cumplimiento a las instrucciones y recomendaciones de la autoridad sanitaria.</a:t>
            </a:r>
          </a:p>
          <a:p>
            <a:pPr algn="l"/>
            <a:endParaRPr lang="es-ES" sz="1050" dirty="0" smtClean="0"/>
          </a:p>
          <a:p>
            <a:pPr algn="l"/>
            <a:r>
              <a:rPr lang="es-ES" sz="1050" dirty="0" smtClean="0"/>
              <a:t>4. Talleres para mantenimiento y reparación de automotores, motocicletas y bicicletas, exclusivamente para transporte público, vehículos de las fuerzas de seguridad y fuerzas armadas, vehículos afectados a las prestaciones de salud o al personal con autorización para circular, conforme la normativa vigente.</a:t>
            </a:r>
          </a:p>
          <a:p>
            <a:pPr algn="l"/>
            <a:endParaRPr lang="es-ES" sz="1050" dirty="0" smtClean="0"/>
          </a:p>
          <a:p>
            <a:pPr algn="l"/>
            <a:r>
              <a:rPr lang="es-ES" sz="1050" dirty="0" smtClean="0"/>
              <a:t>5. Venta de repuestos, partes y piezas para automotores, motocicletas y bicicletas únicamente bajo la modalidad de entrega puerta a puerta. En ningún caso podrán realizar atención al público.</a:t>
            </a:r>
          </a:p>
          <a:p>
            <a:pPr algn="l"/>
            <a:endParaRPr lang="es-ES" sz="1050" b="1" dirty="0"/>
          </a:p>
        </p:txBody>
      </p:sp>
    </p:spTree>
    <p:extLst>
      <p:ext uri="{BB962C8B-B14F-4D97-AF65-F5344CB8AC3E}">
        <p14:creationId xmlns:p14="http://schemas.microsoft.com/office/powerpoint/2010/main" xmlns="" val="37746203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Situación antes de la cuarentena</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rmAutofit/>
          </a:bodyPr>
          <a:lstStyle/>
          <a:p>
            <a:pPr algn="l"/>
            <a:r>
              <a:rPr lang="es-US" sz="1800" b="1" dirty="0" smtClean="0">
                <a:solidFill>
                  <a:srgbClr val="FF9900"/>
                </a:solidFill>
                <a:effectLst>
                  <a:outerShdw blurRad="38100" dist="38100" dir="2700000" algn="tl">
                    <a:srgbClr val="000000">
                      <a:alpha val="43137"/>
                    </a:srgbClr>
                  </a:outerShdw>
                </a:effectLst>
              </a:rPr>
              <a:t>AMPLICACIÓN DE LA EMERGENCIA SANITARIA</a:t>
            </a:r>
            <a:endParaRPr lang="es-ES" sz="1800" b="1" dirty="0" smtClean="0">
              <a:solidFill>
                <a:srgbClr val="FF9900"/>
              </a:solidFill>
              <a:effectLst>
                <a:outerShdw blurRad="38100" dist="38100" dir="2700000" algn="tl">
                  <a:srgbClr val="000000">
                    <a:alpha val="43137"/>
                  </a:srgbClr>
                </a:outerShdw>
              </a:effectLst>
            </a:endParaRPr>
          </a:p>
          <a:p>
            <a:pPr algn="l"/>
            <a:r>
              <a:rPr lang="es-ES" sz="1800" b="1" dirty="0" smtClean="0">
                <a:solidFill>
                  <a:srgbClr val="00FFCC"/>
                </a:solidFill>
                <a:effectLst>
                  <a:outerShdw blurRad="38100" dist="38100" dir="2700000" algn="tl">
                    <a:srgbClr val="000000">
                      <a:alpha val="43137"/>
                    </a:srgbClr>
                  </a:outerShdw>
                </a:effectLst>
              </a:rPr>
              <a:t>DECRETO 260/2020 </a:t>
            </a:r>
          </a:p>
          <a:p>
            <a:pPr algn="l"/>
            <a:endParaRPr lang="es-ES" sz="1800" b="1" dirty="0" smtClean="0">
              <a:solidFill>
                <a:srgbClr val="00FFCC"/>
              </a:solidFill>
              <a:effectLst>
                <a:outerShdw blurRad="38100" dist="38100" dir="2700000" algn="tl">
                  <a:srgbClr val="000000">
                    <a:alpha val="43137"/>
                  </a:srgbClr>
                </a:outerShdw>
              </a:effectLst>
            </a:endParaRPr>
          </a:p>
          <a:p>
            <a:pPr algn="l"/>
            <a:r>
              <a:rPr lang="es-ES" sz="1800" b="1" dirty="0" smtClean="0">
                <a:solidFill>
                  <a:srgbClr val="00FFCC"/>
                </a:solidFill>
                <a:effectLst>
                  <a:outerShdw blurRad="38100" dist="38100" dir="2700000" algn="tl">
                    <a:srgbClr val="000000">
                      <a:alpha val="43137"/>
                    </a:srgbClr>
                  </a:outerShdw>
                </a:effectLst>
              </a:rPr>
              <a:t>Art. 1 -</a:t>
            </a:r>
            <a:r>
              <a:rPr lang="es-ES" sz="1800" dirty="0" smtClean="0">
                <a:effectLst>
                  <a:outerShdw blurRad="38100" dist="38100" dir="2700000" algn="tl">
                    <a:srgbClr val="000000">
                      <a:alpha val="43137"/>
                    </a:srgbClr>
                  </a:outerShdw>
                </a:effectLst>
              </a:rPr>
              <a:t> </a:t>
            </a:r>
            <a:r>
              <a:rPr lang="es-ES" sz="1800" dirty="0" err="1" smtClean="0">
                <a:effectLst>
                  <a:outerShdw blurRad="38100" dist="38100" dir="2700000" algn="tl">
                    <a:srgbClr val="000000">
                      <a:alpha val="43137"/>
                    </a:srgbClr>
                  </a:outerShdw>
                </a:effectLst>
              </a:rPr>
              <a:t>Amplíase</a:t>
            </a:r>
            <a:r>
              <a:rPr lang="es-ES" sz="1800" dirty="0" smtClean="0">
                <a:effectLst>
                  <a:outerShdw blurRad="38100" dist="38100" dir="2700000" algn="tl">
                    <a:srgbClr val="000000">
                      <a:alpha val="43137"/>
                    </a:srgbClr>
                  </a:outerShdw>
                </a:effectLst>
              </a:rPr>
              <a:t> la emergencia pública en materia sanitaria establecida por ley 27541, en virtud de la pandemia declarada por la Organización Mundial de la Salud (OMS) en relación con el coronavirus COVID-19</a:t>
            </a:r>
            <a:r>
              <a:rPr lang="es-ES" sz="1800" dirty="0" smtClean="0">
                <a:solidFill>
                  <a:srgbClr val="00FFCC"/>
                </a:solidFill>
                <a:effectLst>
                  <a:outerShdw blurRad="38100" dist="38100" dir="2700000" algn="tl">
                    <a:srgbClr val="000000">
                      <a:alpha val="43137"/>
                    </a:srgbClr>
                  </a:outerShdw>
                </a:effectLst>
              </a:rPr>
              <a:t>, por el plazo de un (1) año a partir de la entrada en vigencia del presente decreto.</a:t>
            </a:r>
          </a:p>
          <a:p>
            <a:pPr algn="l"/>
            <a:endParaRPr lang="es-US" sz="1800" dirty="0" smtClean="0">
              <a:solidFill>
                <a:srgbClr val="00FFCC"/>
              </a:solidFill>
              <a:effectLst>
                <a:outerShdw blurRad="38100" dist="38100" dir="2700000" algn="tl">
                  <a:srgbClr val="000000">
                    <a:alpha val="43137"/>
                  </a:srgbClr>
                </a:outerShdw>
              </a:effectLst>
            </a:endParaRPr>
          </a:p>
          <a:p>
            <a:pPr algn="l"/>
            <a:r>
              <a:rPr lang="es-ES" sz="1800" dirty="0" smtClean="0">
                <a:solidFill>
                  <a:srgbClr val="FFFF00"/>
                </a:solidFill>
                <a:effectLst>
                  <a:outerShdw blurRad="38100" dist="38100" dir="2700000" algn="tl">
                    <a:srgbClr val="000000">
                      <a:alpha val="43137"/>
                    </a:srgbClr>
                  </a:outerShdw>
                </a:effectLst>
              </a:rPr>
              <a:t>Aplicación: </a:t>
            </a:r>
            <a:r>
              <a:rPr lang="es-ES" sz="1800" dirty="0" smtClean="0">
                <a:solidFill>
                  <a:srgbClr val="00FFFF"/>
                </a:solidFill>
                <a:effectLst>
                  <a:outerShdw blurRad="38100" dist="38100" dir="2700000" algn="tl">
                    <a:srgbClr val="000000">
                      <a:alpha val="43137"/>
                    </a:srgbClr>
                  </a:outerShdw>
                </a:effectLst>
              </a:rPr>
              <a:t>desde el 12/3/2020</a:t>
            </a:r>
          </a:p>
          <a:p>
            <a:pPr algn="l"/>
            <a:endParaRPr lang="es-ES" sz="1800" dirty="0" smtClean="0">
              <a:solidFill>
                <a:srgbClr val="00FFCC"/>
              </a:solidFill>
            </a:endParaRPr>
          </a:p>
        </p:txBody>
      </p:sp>
    </p:spTree>
    <p:extLst>
      <p:ext uri="{BB962C8B-B14F-4D97-AF65-F5344CB8AC3E}">
        <p14:creationId xmlns:p14="http://schemas.microsoft.com/office/powerpoint/2010/main" xmlns="" val="37746203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Declaración de emergencia y aislamiento</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rmAutofit/>
          </a:bodyPr>
          <a:lstStyle/>
          <a:p>
            <a:pPr algn="l"/>
            <a:r>
              <a:rPr lang="es-ES" sz="1800" b="1" dirty="0" smtClean="0">
                <a:solidFill>
                  <a:srgbClr val="FFFF19"/>
                </a:solidFill>
                <a:effectLst>
                  <a:outerShdw blurRad="38100" dist="38100" dir="2700000" algn="tl">
                    <a:srgbClr val="000000">
                      <a:alpha val="43137"/>
                    </a:srgbClr>
                  </a:outerShdw>
                </a:effectLst>
              </a:rPr>
              <a:t>DECISIÓN ADMINISTRATIVA (JGM) 490/2020  - AMPLICACIÓN DEL LISTADO DE ACTIVIDADES ESENCIALES</a:t>
            </a:r>
          </a:p>
          <a:p>
            <a:pPr algn="l"/>
            <a:endParaRPr lang="es-ES" sz="1800" b="1" dirty="0" smtClean="0">
              <a:solidFill>
                <a:srgbClr val="FFFF19"/>
              </a:solidFill>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Art. 1 - </a:t>
            </a:r>
            <a:r>
              <a:rPr lang="es-ES" sz="1800" dirty="0" err="1" smtClean="0">
                <a:effectLst>
                  <a:outerShdw blurRad="38100" dist="38100" dir="2700000" algn="tl">
                    <a:srgbClr val="000000">
                      <a:alpha val="43137"/>
                    </a:srgbClr>
                  </a:outerShdw>
                </a:effectLst>
              </a:rPr>
              <a:t>Amplíase</a:t>
            </a:r>
            <a:r>
              <a:rPr lang="es-ES" sz="1800" dirty="0" smtClean="0">
                <a:effectLst>
                  <a:outerShdw blurRad="38100" dist="38100" dir="2700000" algn="tl">
                    <a:srgbClr val="000000">
                      <a:alpha val="43137"/>
                    </a:srgbClr>
                  </a:outerShdw>
                </a:effectLst>
              </a:rPr>
              <a:t> el listado de actividades y servicios exceptuados en los términos previstos en el artículo 6° del Decreto N° 297/20, conforme se establece a continuación:</a:t>
            </a:r>
          </a:p>
          <a:p>
            <a:pPr algn="l"/>
            <a:endParaRPr lang="es-ES" sz="1800" dirty="0" smtClean="0">
              <a:effectLst>
                <a:outerShdw blurRad="38100" dist="38100" dir="2700000" algn="tl">
                  <a:srgbClr val="000000">
                    <a:alpha val="43137"/>
                  </a:srgbClr>
                </a:outerShdw>
              </a:effectLst>
            </a:endParaRPr>
          </a:p>
          <a:p>
            <a:pPr algn="l"/>
            <a:r>
              <a:rPr lang="es-ES" sz="1050" dirty="0" smtClean="0">
                <a:effectLst>
                  <a:outerShdw blurRad="38100" dist="38100" dir="2700000" algn="tl">
                    <a:srgbClr val="000000">
                      <a:alpha val="43137"/>
                    </a:srgbClr>
                  </a:outerShdw>
                </a:effectLst>
              </a:rPr>
              <a:t>6. Fabricación de neumáticos; venta y reparación de los mismos exclusivamente para transporte público, vehículos de las fuerzas de seguridad y fuerzas armadas, vehículos afectados a las prestaciones de salud o al personal con autorización para circular, conforme la normativa vigente.</a:t>
            </a:r>
          </a:p>
          <a:p>
            <a:pPr algn="l"/>
            <a:endParaRPr lang="es-ES" sz="1050" dirty="0" smtClean="0">
              <a:effectLst>
                <a:outerShdw blurRad="38100" dist="38100" dir="2700000" algn="tl">
                  <a:srgbClr val="000000">
                    <a:alpha val="43137"/>
                  </a:srgbClr>
                </a:outerShdw>
              </a:effectLst>
            </a:endParaRPr>
          </a:p>
          <a:p>
            <a:pPr algn="l"/>
            <a:r>
              <a:rPr lang="es-ES" sz="1050" dirty="0" smtClean="0">
                <a:effectLst>
                  <a:outerShdw blurRad="38100" dist="38100" dir="2700000" algn="tl">
                    <a:srgbClr val="000000">
                      <a:alpha val="43137"/>
                    </a:srgbClr>
                  </a:outerShdw>
                </a:effectLst>
              </a:rPr>
              <a:t>7. Venta de artículos de librería e insumos informáticos, exclusivamente bajo la modalidad de entrega a domicilio. En ningún caso se podrá realizar atención al público.</a:t>
            </a:r>
          </a:p>
          <a:p>
            <a:pPr algn="l"/>
            <a:endParaRPr lang="es-ES" sz="1050" dirty="0" smtClean="0">
              <a:effectLst>
                <a:outerShdw blurRad="38100" dist="38100" dir="2700000" algn="tl">
                  <a:srgbClr val="000000">
                    <a:alpha val="43137"/>
                  </a:srgbClr>
                </a:outerShdw>
              </a:effectLst>
            </a:endParaRPr>
          </a:p>
          <a:p>
            <a:pPr algn="l"/>
            <a:r>
              <a:rPr lang="es-ES" sz="1050" dirty="0" smtClean="0">
                <a:effectLst>
                  <a:outerShdw blurRad="38100" dist="38100" dir="2700000" algn="tl">
                    <a:srgbClr val="000000">
                      <a:alpha val="43137"/>
                    </a:srgbClr>
                  </a:outerShdw>
                </a:effectLst>
              </a:rPr>
              <a:t>Los desplazamientos de las personas alcanzadas por el presente artículo deberán limitarse al estricto cumplimiento de las actividades y servicios exceptuados.</a:t>
            </a:r>
          </a:p>
          <a:p>
            <a:pPr algn="l"/>
            <a:endParaRPr lang="es-ES" sz="1050" dirty="0" smtClean="0">
              <a:effectLst>
                <a:outerShdw blurRad="38100" dist="38100" dir="2700000" algn="tl">
                  <a:srgbClr val="000000">
                    <a:alpha val="43137"/>
                  </a:srgbClr>
                </a:outerShdw>
              </a:effectLst>
            </a:endParaRPr>
          </a:p>
          <a:p>
            <a:pPr algn="l"/>
            <a:r>
              <a:rPr lang="es-ES" sz="1050" dirty="0" smtClean="0">
                <a:effectLst>
                  <a:outerShdw blurRad="38100" dist="38100" dir="2700000" algn="tl">
                    <a:srgbClr val="000000">
                      <a:alpha val="43137"/>
                    </a:srgbClr>
                  </a:outerShdw>
                </a:effectLst>
              </a:rPr>
              <a:t>En todos los casos se deberán observar las recomendaciones e instrucciones de la autoridad sanitaria con el fin de evitar el contagio, incorporando protocolos sanitarios, organización por turnos para la prestación de servicios, adecuación de los modos de trabajo y de traslado a tal efecto. Los empleadores y las empleadoras deberán garantizar las condiciones de higiene y seguridad establecidas por el MINISTERIO DE SALUD para preservar la salud de las trabajadoras y de los trabajadores</a:t>
            </a:r>
          </a:p>
          <a:p>
            <a:pPr algn="l"/>
            <a:endParaRPr lang="es-ES" sz="1050" b="1" dirty="0"/>
          </a:p>
        </p:txBody>
      </p:sp>
    </p:spTree>
    <p:extLst>
      <p:ext uri="{BB962C8B-B14F-4D97-AF65-F5344CB8AC3E}">
        <p14:creationId xmlns:p14="http://schemas.microsoft.com/office/powerpoint/2010/main" xmlns="" val="37746203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Declaración de emergencia y aislamiento</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rmAutofit/>
          </a:bodyPr>
          <a:lstStyle/>
          <a:p>
            <a:pPr algn="l"/>
            <a:r>
              <a:rPr lang="es-ES" sz="1800" b="1" dirty="0" smtClean="0">
                <a:solidFill>
                  <a:srgbClr val="FFFF19"/>
                </a:solidFill>
                <a:effectLst>
                  <a:outerShdw blurRad="38100" dist="38100" dir="2700000" algn="tl">
                    <a:srgbClr val="000000">
                      <a:alpha val="43137"/>
                    </a:srgbClr>
                  </a:outerShdw>
                </a:effectLst>
              </a:rPr>
              <a:t>DECISIÓN ADMINISTRATIVA (JGM) 490/2020  - AMPLICACIÓN DEL LISTADO DE ACTIVIDADES ESENCIALES</a:t>
            </a:r>
          </a:p>
          <a:p>
            <a:pPr algn="l"/>
            <a:endParaRPr lang="es-ES" sz="1800" b="1" dirty="0" smtClean="0">
              <a:solidFill>
                <a:srgbClr val="FFFF19"/>
              </a:solidFill>
              <a:effectLst>
                <a:outerShdw blurRad="38100" dist="38100" dir="2700000" algn="tl">
                  <a:srgbClr val="000000">
                    <a:alpha val="43137"/>
                  </a:srgbClr>
                </a:outerShdw>
              </a:effectLst>
            </a:endParaRPr>
          </a:p>
          <a:p>
            <a:pPr algn="l"/>
            <a:r>
              <a:rPr lang="es-US" sz="1800" b="1" dirty="0" smtClean="0">
                <a:solidFill>
                  <a:srgbClr val="FFCC00"/>
                </a:solidFill>
                <a:effectLst>
                  <a:outerShdw blurRad="38100" dist="38100" dir="2700000" algn="tl">
                    <a:srgbClr val="000000">
                      <a:alpha val="43137"/>
                    </a:srgbClr>
                  </a:outerShdw>
                </a:effectLst>
              </a:rPr>
              <a:t>EXCEPCIÓN DE TRAMITAR EL CERTIFICADO UNICO PARA CIRCULACIÓN</a:t>
            </a:r>
            <a:endParaRPr lang="es-ES" sz="1800" b="1" dirty="0" smtClean="0">
              <a:solidFill>
                <a:srgbClr val="FFCC00"/>
              </a:solidFill>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Art. 2 - </a:t>
            </a:r>
            <a:r>
              <a:rPr lang="es-ES" sz="1800" dirty="0" smtClean="0">
                <a:effectLst>
                  <a:outerShdw blurRad="38100" dist="38100" dir="2700000" algn="tl">
                    <a:srgbClr val="000000">
                      <a:alpha val="43137"/>
                    </a:srgbClr>
                  </a:outerShdw>
                </a:effectLst>
              </a:rPr>
              <a:t>Las personas alcanzadas por esta decisión administrativa, con excepción de las previstas por los incisos 1 y 2 del artículo 1°, deberán tramitar el Certificado Único Habilitante para Circulación – Emergencia COVID-19.</a:t>
            </a:r>
          </a:p>
          <a:p>
            <a:pPr algn="l"/>
            <a:endParaRPr lang="es-US" sz="1800" dirty="0" smtClean="0">
              <a:effectLst>
                <a:outerShdw blurRad="38100" dist="38100" dir="2700000" algn="tl">
                  <a:srgbClr val="000000">
                    <a:alpha val="43137"/>
                  </a:srgbClr>
                </a:outerShdw>
              </a:effectLst>
            </a:endParaRPr>
          </a:p>
          <a:p>
            <a:pPr algn="l"/>
            <a:r>
              <a:rPr lang="es-US" sz="1800" b="1" dirty="0" smtClean="0">
                <a:solidFill>
                  <a:srgbClr val="FFFF00"/>
                </a:solidFill>
                <a:effectLst>
                  <a:outerShdw blurRad="38100" dist="38100" dir="2700000" algn="tl">
                    <a:srgbClr val="000000">
                      <a:alpha val="43137"/>
                    </a:srgbClr>
                  </a:outerShdw>
                </a:effectLst>
              </a:rPr>
              <a:t>Vigencia: a partir del 11/04/2020 inclusive</a:t>
            </a:r>
            <a:endParaRPr lang="es-ES" sz="1800" b="1" dirty="0" smtClean="0">
              <a:solidFill>
                <a:srgbClr val="FFFF00"/>
              </a:solidFill>
              <a:effectLst>
                <a:outerShdw blurRad="38100" dist="38100" dir="2700000" algn="tl">
                  <a:srgbClr val="000000">
                    <a:alpha val="43137"/>
                  </a:srgbClr>
                </a:outerShdw>
              </a:effectLst>
            </a:endParaRPr>
          </a:p>
          <a:p>
            <a:pPr algn="l"/>
            <a:endParaRPr lang="es-US" sz="1800" b="1" dirty="0" smtClean="0"/>
          </a:p>
          <a:p>
            <a:pPr algn="l"/>
            <a:endParaRPr lang="es-ES" sz="1050" b="1" dirty="0"/>
          </a:p>
        </p:txBody>
      </p:sp>
    </p:spTree>
    <p:extLst>
      <p:ext uri="{BB962C8B-B14F-4D97-AF65-F5344CB8AC3E}">
        <p14:creationId xmlns:p14="http://schemas.microsoft.com/office/powerpoint/2010/main" xmlns="" val="37746203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9" name="Rectangle 3"/>
          <p:cNvSpPr>
            <a:spLocks noGrp="1" noChangeArrowheads="1"/>
          </p:cNvSpPr>
          <p:nvPr>
            <p:ph type="subTitle" idx="1"/>
          </p:nvPr>
        </p:nvSpPr>
        <p:spPr>
          <a:xfrm>
            <a:off x="685800" y="1371600"/>
            <a:ext cx="7772400" cy="4876800"/>
          </a:xfrm>
        </p:spPr>
        <p:txBody>
          <a:bodyPr/>
          <a:lstStyle/>
          <a:p>
            <a:pPr eaLnBrk="1" hangingPunct="1">
              <a:defRPr/>
            </a:pPr>
            <a:endParaRPr lang="es-AR" b="1" dirty="0" smtClean="0">
              <a:solidFill>
                <a:srgbClr val="00FF00"/>
              </a:solidFill>
              <a:effectLst>
                <a:outerShdw blurRad="38100" dist="38100" dir="2700000" algn="tl">
                  <a:srgbClr val="000000">
                    <a:alpha val="43137"/>
                  </a:srgbClr>
                </a:outerShdw>
              </a:effectLst>
              <a:latin typeface="Papyrus" pitchFamily="66" charset="0"/>
            </a:endParaRPr>
          </a:p>
          <a:p>
            <a:pPr eaLnBrk="1" hangingPunct="1">
              <a:defRPr/>
            </a:pPr>
            <a:r>
              <a:rPr lang="es-AR" sz="3600" b="1" dirty="0" smtClean="0">
                <a:solidFill>
                  <a:srgbClr val="FF9900"/>
                </a:solidFill>
                <a:effectLst>
                  <a:outerShdw blurRad="38100" dist="38100" dir="2700000" algn="tl">
                    <a:srgbClr val="000000">
                      <a:alpha val="43137"/>
                    </a:srgbClr>
                  </a:outerShdw>
                </a:effectLst>
                <a:latin typeface="Papyrus" pitchFamily="66" charset="0"/>
              </a:rPr>
              <a:t>Declaración de emergencia y aislamiento</a:t>
            </a:r>
          </a:p>
          <a:p>
            <a:pPr eaLnBrk="1" hangingPunct="1">
              <a:defRPr/>
            </a:pPr>
            <a:endParaRPr lang="es-AR" sz="3600" b="1" dirty="0" smtClean="0">
              <a:solidFill>
                <a:srgbClr val="FF9900"/>
              </a:solidFill>
              <a:effectLst>
                <a:outerShdw blurRad="38100" dist="38100" dir="2700000" algn="tl">
                  <a:srgbClr val="000000">
                    <a:alpha val="43137"/>
                  </a:srgbClr>
                </a:outerShdw>
              </a:effectLst>
              <a:latin typeface="Papyrus" pitchFamily="66" charset="0"/>
            </a:endParaRPr>
          </a:p>
          <a:p>
            <a:pPr eaLnBrk="1" hangingPunct="1">
              <a:defRPr/>
            </a:pPr>
            <a:r>
              <a:rPr lang="es-AR" sz="3600" b="1" dirty="0" smtClean="0">
                <a:solidFill>
                  <a:srgbClr val="00FF00"/>
                </a:solidFill>
                <a:effectLst>
                  <a:outerShdw blurRad="38100" dist="38100" dir="2700000" algn="tl">
                    <a:srgbClr val="000000">
                      <a:alpha val="43137"/>
                    </a:srgbClr>
                  </a:outerShdw>
                </a:effectLst>
                <a:latin typeface="Papyrus" pitchFamily="66" charset="0"/>
              </a:rPr>
              <a:t>PRORROGAS</a:t>
            </a:r>
          </a:p>
          <a:p>
            <a:pPr eaLnBrk="1" hangingPunct="1">
              <a:defRPr/>
            </a:pPr>
            <a:endParaRPr lang="es-AR" sz="3600" b="1" dirty="0" smtClean="0">
              <a:solidFill>
                <a:srgbClr val="FFFF00"/>
              </a:solidFill>
              <a:effectLst>
                <a:outerShdw blurRad="38100" dist="38100" dir="2700000" algn="tl">
                  <a:srgbClr val="000000">
                    <a:alpha val="43137"/>
                  </a:srgbClr>
                </a:outerShdw>
              </a:effectLst>
              <a:latin typeface="Papyrus" pitchFamily="66" charset="0"/>
            </a:endParaRPr>
          </a:p>
        </p:txBody>
      </p:sp>
    </p:spTree>
    <p:extLst>
      <p:ext uri="{BB962C8B-B14F-4D97-AF65-F5344CB8AC3E}">
        <p14:creationId xmlns:p14="http://schemas.microsoft.com/office/powerpoint/2010/main" xmlns="" val="15443149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Declaración de emergencia y aislamiento</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rmAutofit lnSpcReduction="10000"/>
          </a:bodyPr>
          <a:lstStyle/>
          <a:p>
            <a:pPr algn="l"/>
            <a:r>
              <a:rPr lang="es-US" sz="1800" b="1" dirty="0" smtClean="0">
                <a:solidFill>
                  <a:srgbClr val="FFCC00"/>
                </a:solidFill>
                <a:effectLst>
                  <a:outerShdw blurRad="38100" dist="38100" dir="2700000" algn="tl">
                    <a:srgbClr val="000000">
                      <a:alpha val="43137"/>
                    </a:srgbClr>
                  </a:outerShdw>
                </a:effectLst>
              </a:rPr>
              <a:t>PRORROGA DEL AISLAMIENTO HASTA EL 12 DE ABRIL</a:t>
            </a:r>
            <a:endParaRPr lang="es-ES" sz="1800" b="1" dirty="0" smtClean="0">
              <a:solidFill>
                <a:srgbClr val="FFCC00"/>
              </a:solidFill>
              <a:effectLst>
                <a:outerShdw blurRad="38100" dist="38100" dir="2700000" algn="tl">
                  <a:srgbClr val="000000">
                    <a:alpha val="43137"/>
                  </a:srgbClr>
                </a:outerShdw>
              </a:effectLst>
            </a:endParaRPr>
          </a:p>
          <a:p>
            <a:pPr algn="l"/>
            <a:r>
              <a:rPr lang="es-ES" sz="1800" b="1" dirty="0" smtClean="0">
                <a:solidFill>
                  <a:srgbClr val="00FFCC"/>
                </a:solidFill>
                <a:effectLst>
                  <a:outerShdw blurRad="38100" dist="38100" dir="2700000" algn="tl">
                    <a:srgbClr val="000000">
                      <a:alpha val="43137"/>
                    </a:srgbClr>
                  </a:outerShdw>
                </a:effectLst>
              </a:rPr>
              <a:t>DECRETO 325/2020 </a:t>
            </a:r>
          </a:p>
          <a:p>
            <a:pPr algn="l"/>
            <a:endParaRPr lang="es-US" sz="1800" b="1" dirty="0" smtClean="0">
              <a:solidFill>
                <a:srgbClr val="00FF00"/>
              </a:solidFill>
              <a:effectLst>
                <a:outerShdw blurRad="38100" dist="38100" dir="2700000" algn="tl">
                  <a:srgbClr val="000000">
                    <a:alpha val="43137"/>
                  </a:srgbClr>
                </a:outerShdw>
              </a:effectLst>
            </a:endParaRPr>
          </a:p>
          <a:p>
            <a:pPr algn="l"/>
            <a:r>
              <a:rPr lang="es-US" sz="1800" b="1" dirty="0" smtClean="0">
                <a:solidFill>
                  <a:srgbClr val="00FF00"/>
                </a:solidFill>
                <a:effectLst>
                  <a:outerShdw blurRad="38100" dist="38100" dir="2700000" algn="tl">
                    <a:srgbClr val="000000">
                      <a:alpha val="43137"/>
                    </a:srgbClr>
                  </a:outerShdw>
                </a:effectLst>
              </a:rPr>
              <a:t>PRORROGA</a:t>
            </a:r>
            <a:endParaRPr lang="es-ES" sz="1800" b="1" dirty="0" smtClean="0">
              <a:solidFill>
                <a:srgbClr val="00FF00"/>
              </a:solidFill>
              <a:effectLst>
                <a:outerShdw blurRad="38100" dist="38100" dir="2700000" algn="tl">
                  <a:srgbClr val="000000">
                    <a:alpha val="43137"/>
                  </a:srgbClr>
                </a:outerShdw>
              </a:effectLst>
            </a:endParaRPr>
          </a:p>
          <a:p>
            <a:pPr algn="l"/>
            <a:r>
              <a:rPr lang="es-ES" sz="1800" b="1" dirty="0" smtClean="0">
                <a:solidFill>
                  <a:srgbClr val="00FFCC"/>
                </a:solidFill>
                <a:effectLst>
                  <a:outerShdw blurRad="38100" dist="38100" dir="2700000" algn="tl">
                    <a:srgbClr val="000000">
                      <a:alpha val="43137"/>
                    </a:srgbClr>
                  </a:outerShdw>
                </a:effectLst>
              </a:rPr>
              <a:t>Art. 1 -</a:t>
            </a:r>
            <a:r>
              <a:rPr lang="es-ES" sz="1800" dirty="0" smtClean="0">
                <a:effectLst>
                  <a:outerShdw blurRad="38100" dist="38100" dir="2700000" algn="tl">
                    <a:srgbClr val="000000">
                      <a:alpha val="43137"/>
                    </a:srgbClr>
                  </a:outerShdw>
                </a:effectLst>
              </a:rPr>
              <a:t> </a:t>
            </a:r>
            <a:r>
              <a:rPr lang="es-ES" sz="1800" dirty="0" err="1" smtClean="0">
                <a:effectLst>
                  <a:outerShdw blurRad="38100" dist="38100" dir="2700000" algn="tl">
                    <a:srgbClr val="000000">
                      <a:alpha val="43137"/>
                    </a:srgbClr>
                  </a:outerShdw>
                </a:effectLst>
              </a:rPr>
              <a:t>Prorrógase</a:t>
            </a:r>
            <a:r>
              <a:rPr lang="es-ES" sz="1800" dirty="0" smtClean="0">
                <a:effectLst>
                  <a:outerShdw blurRad="38100" dist="38100" dir="2700000" algn="tl">
                    <a:srgbClr val="000000">
                      <a:alpha val="43137"/>
                    </a:srgbClr>
                  </a:outerShdw>
                </a:effectLst>
              </a:rPr>
              <a:t> la vigencia del decreto 297/2020, con las modificaciones previstas en el presente decreto </a:t>
            </a:r>
            <a:r>
              <a:rPr lang="es-ES" sz="1800" b="1" dirty="0" smtClean="0">
                <a:solidFill>
                  <a:srgbClr val="FFFF19"/>
                </a:solidFill>
                <a:effectLst>
                  <a:outerShdw blurRad="38100" dist="38100" dir="2700000" algn="tl">
                    <a:srgbClr val="000000">
                      <a:alpha val="43137"/>
                    </a:srgbClr>
                  </a:outerShdw>
                </a:effectLst>
              </a:rPr>
              <a:t>hasta el 12 de abril de 2020 inclusive.</a:t>
            </a:r>
          </a:p>
          <a:p>
            <a:pPr algn="l"/>
            <a:endParaRPr lang="es-US" sz="1800" b="1" dirty="0" smtClean="0">
              <a:solidFill>
                <a:srgbClr val="00FF00"/>
              </a:solidFill>
              <a:effectLst>
                <a:outerShdw blurRad="38100" dist="38100" dir="2700000" algn="tl">
                  <a:srgbClr val="000000">
                    <a:alpha val="43137"/>
                  </a:srgbClr>
                </a:outerShdw>
              </a:effectLst>
            </a:endParaRPr>
          </a:p>
          <a:p>
            <a:pPr algn="l"/>
            <a:r>
              <a:rPr lang="es-US" sz="1800" b="1" dirty="0" smtClean="0">
                <a:solidFill>
                  <a:srgbClr val="00FF00"/>
                </a:solidFill>
                <a:effectLst>
                  <a:outerShdw blurRad="38100" dist="38100" dir="2700000" algn="tl">
                    <a:srgbClr val="000000">
                      <a:alpha val="43137"/>
                    </a:srgbClr>
                  </a:outerShdw>
                </a:effectLst>
              </a:rPr>
              <a:t>AISLAMIENTO SECTOR PUBLICO</a:t>
            </a:r>
            <a:endParaRPr lang="es-ES" sz="1800" b="1" dirty="0" smtClean="0">
              <a:solidFill>
                <a:srgbClr val="00FF00"/>
              </a:solidFill>
              <a:effectLst>
                <a:outerShdw blurRad="38100" dist="38100" dir="2700000" algn="tl">
                  <a:srgbClr val="000000">
                    <a:alpha val="43137"/>
                  </a:srgbClr>
                </a:outerShdw>
              </a:effectLst>
            </a:endParaRPr>
          </a:p>
          <a:p>
            <a:pPr algn="l"/>
            <a:r>
              <a:rPr lang="es-ES" sz="1800" b="1" dirty="0" smtClean="0">
                <a:solidFill>
                  <a:srgbClr val="00FFCC"/>
                </a:solidFill>
                <a:effectLst>
                  <a:outerShdw blurRad="38100" dist="38100" dir="2700000" algn="tl">
                    <a:srgbClr val="000000">
                      <a:alpha val="43137"/>
                    </a:srgbClr>
                  </a:outerShdw>
                </a:effectLst>
              </a:rPr>
              <a:t>Art. 2 -</a:t>
            </a:r>
            <a:r>
              <a:rPr lang="es-ES" sz="1800" dirty="0" smtClean="0">
                <a:effectLst>
                  <a:outerShdw blurRad="38100" dist="38100" dir="2700000" algn="tl">
                    <a:srgbClr val="000000">
                      <a:alpha val="43137"/>
                    </a:srgbClr>
                  </a:outerShdw>
                </a:effectLst>
              </a:rPr>
              <a:t> Las trabajadoras y los trabajadores </a:t>
            </a:r>
            <a:r>
              <a:rPr lang="es-ES" sz="1800" dirty="0" smtClean="0">
                <a:solidFill>
                  <a:srgbClr val="FFCC00"/>
                </a:solidFill>
                <a:effectLst>
                  <a:outerShdw blurRad="38100" dist="38100" dir="2700000" algn="tl">
                    <a:srgbClr val="000000">
                      <a:alpha val="43137"/>
                    </a:srgbClr>
                  </a:outerShdw>
                </a:effectLst>
              </a:rPr>
              <a:t>que no se encuentren alcanzados por ninguna de las excepciones previstas en el artículo 6 del decreto 297/2020, y deban cumplir con el “aislamiento social preventivo y obligatorio”,</a:t>
            </a:r>
            <a:r>
              <a:rPr lang="es-ES" sz="1800" dirty="0" smtClean="0">
                <a:effectLst>
                  <a:outerShdw blurRad="38100" dist="38100" dir="2700000" algn="tl">
                    <a:srgbClr val="000000">
                      <a:alpha val="43137"/>
                    </a:srgbClr>
                  </a:outerShdw>
                </a:effectLst>
              </a:rPr>
              <a:t> </a:t>
            </a:r>
            <a:r>
              <a:rPr lang="es-ES" sz="1800" b="1" dirty="0" smtClean="0">
                <a:solidFill>
                  <a:srgbClr val="00FF00"/>
                </a:solidFill>
                <a:effectLst>
                  <a:outerShdw blurRad="38100" dist="38100" dir="2700000" algn="tl">
                    <a:srgbClr val="000000">
                      <a:alpha val="43137"/>
                    </a:srgbClr>
                  </a:outerShdw>
                </a:effectLst>
              </a:rPr>
              <a:t>pertenecientes a las jurisdicciones, organismos y entidades del sector público nacional, </a:t>
            </a:r>
            <a:r>
              <a:rPr lang="es-ES" sz="1800" dirty="0" smtClean="0">
                <a:effectLst>
                  <a:outerShdw blurRad="38100" dist="38100" dir="2700000" algn="tl">
                    <a:srgbClr val="000000">
                      <a:alpha val="43137"/>
                    </a:srgbClr>
                  </a:outerShdw>
                </a:effectLst>
              </a:rPr>
              <a:t>cualquiera sea su forma de contratación, deberán abstenerse de concurrir a sus lugares de trabajo, pero deberán realizar sus tareas, en tanto ello sea posible, desde el lugar donde cumplan el aislamiento ordenado, cumpliendo las indicaciones de la autoridad jerárquica correspondiente.</a:t>
            </a:r>
          </a:p>
          <a:p>
            <a:pPr algn="l"/>
            <a:endParaRPr lang="es-ES" sz="1800" b="1" dirty="0" smtClean="0">
              <a:effectLst>
                <a:outerShdw blurRad="38100" dist="38100" dir="2700000" algn="tl">
                  <a:srgbClr val="000000">
                    <a:alpha val="43137"/>
                  </a:srgbClr>
                </a:outerShdw>
              </a:effectLst>
            </a:endParaRPr>
          </a:p>
          <a:p>
            <a:pPr algn="l"/>
            <a:r>
              <a:rPr lang="es-ES" sz="1800" b="1" dirty="0" smtClean="0">
                <a:solidFill>
                  <a:srgbClr val="FFFF19"/>
                </a:solidFill>
                <a:effectLst>
                  <a:outerShdw blurRad="38100" dist="38100" dir="2700000" algn="tl">
                    <a:srgbClr val="000000">
                      <a:alpha val="43137"/>
                    </a:srgbClr>
                  </a:outerShdw>
                </a:effectLst>
              </a:rPr>
              <a:t>Aplicación: desde el 1/4/2020</a:t>
            </a:r>
          </a:p>
          <a:p>
            <a:pPr algn="l"/>
            <a:endParaRPr lang="es-AR" sz="1800" dirty="0">
              <a:solidFill>
                <a:srgbClr val="FF99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7746203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Declaración de emergencia y aislamiento</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rmAutofit/>
          </a:bodyPr>
          <a:lstStyle/>
          <a:p>
            <a:pPr algn="l"/>
            <a:r>
              <a:rPr lang="es-US" sz="1800" b="1" dirty="0" smtClean="0">
                <a:solidFill>
                  <a:srgbClr val="FFCC00"/>
                </a:solidFill>
                <a:effectLst>
                  <a:outerShdw blurRad="38100" dist="38100" dir="2700000" algn="tl">
                    <a:srgbClr val="000000">
                      <a:alpha val="43137"/>
                    </a:srgbClr>
                  </a:outerShdw>
                </a:effectLst>
              </a:rPr>
              <a:t>PRORROGA DEL AISLAMIENTO HASTA EL 26 DE ABRIL</a:t>
            </a:r>
            <a:endParaRPr lang="es-ES" sz="1800" b="1" dirty="0" smtClean="0">
              <a:solidFill>
                <a:srgbClr val="FFCC00"/>
              </a:solidFill>
              <a:effectLst>
                <a:outerShdw blurRad="38100" dist="38100" dir="2700000" algn="tl">
                  <a:srgbClr val="000000">
                    <a:alpha val="43137"/>
                  </a:srgbClr>
                </a:outerShdw>
              </a:effectLst>
            </a:endParaRPr>
          </a:p>
          <a:p>
            <a:pPr algn="l"/>
            <a:r>
              <a:rPr lang="es-ES" sz="1800" b="1" dirty="0" smtClean="0">
                <a:solidFill>
                  <a:srgbClr val="00FFCC"/>
                </a:solidFill>
                <a:effectLst>
                  <a:outerShdw blurRad="38100" dist="38100" dir="2700000" algn="tl">
                    <a:srgbClr val="000000">
                      <a:alpha val="43137"/>
                    </a:srgbClr>
                  </a:outerShdw>
                </a:effectLst>
              </a:rPr>
              <a:t>DECRETO 355/2020 </a:t>
            </a:r>
          </a:p>
          <a:p>
            <a:pPr algn="l"/>
            <a:endParaRPr lang="es-US" sz="1800" b="1" dirty="0" smtClean="0">
              <a:solidFill>
                <a:srgbClr val="00FF00"/>
              </a:solidFill>
              <a:effectLst>
                <a:outerShdw blurRad="38100" dist="38100" dir="2700000" algn="tl">
                  <a:srgbClr val="000000">
                    <a:alpha val="43137"/>
                  </a:srgbClr>
                </a:outerShdw>
              </a:effectLst>
            </a:endParaRPr>
          </a:p>
          <a:p>
            <a:pPr algn="l"/>
            <a:r>
              <a:rPr lang="es-US" sz="1800" b="1" dirty="0" smtClean="0">
                <a:solidFill>
                  <a:srgbClr val="00FF00"/>
                </a:solidFill>
                <a:effectLst>
                  <a:outerShdw blurRad="38100" dist="38100" dir="2700000" algn="tl">
                    <a:srgbClr val="000000">
                      <a:alpha val="43137"/>
                    </a:srgbClr>
                  </a:outerShdw>
                </a:effectLst>
              </a:rPr>
              <a:t>PRORROGA</a:t>
            </a:r>
            <a:endParaRPr lang="es-ES" sz="1800" b="1" dirty="0" smtClean="0">
              <a:solidFill>
                <a:srgbClr val="00FF00"/>
              </a:solidFill>
              <a:effectLst>
                <a:outerShdw blurRad="38100" dist="38100" dir="2700000" algn="tl">
                  <a:srgbClr val="000000">
                    <a:alpha val="43137"/>
                  </a:srgbClr>
                </a:outerShdw>
              </a:effectLst>
            </a:endParaRPr>
          </a:p>
          <a:p>
            <a:pPr algn="l"/>
            <a:r>
              <a:rPr lang="es-ES" sz="1800" dirty="0" smtClean="0">
                <a:solidFill>
                  <a:srgbClr val="00FFFF"/>
                </a:solidFill>
              </a:rPr>
              <a:t>Art. 1.- </a:t>
            </a:r>
            <a:r>
              <a:rPr lang="es-ES" sz="1800" dirty="0" err="1" smtClean="0"/>
              <a:t>Prorrógase</a:t>
            </a:r>
            <a:r>
              <a:rPr lang="es-ES" sz="1800" dirty="0" smtClean="0"/>
              <a:t>, </a:t>
            </a:r>
            <a:r>
              <a:rPr lang="es-ES" sz="1800" b="1" dirty="0" smtClean="0">
                <a:solidFill>
                  <a:srgbClr val="FFFF00"/>
                </a:solidFill>
              </a:rPr>
              <a:t>hasta el día 26 de abril de 2020 inclusive,</a:t>
            </a:r>
            <a:r>
              <a:rPr lang="es-ES" sz="1800" dirty="0" smtClean="0"/>
              <a:t> la vigencia del Decreto N° 297/20, prorrogado a su vez por el Decreto N° 325/20, con las modificaciones previstas en el artículo 2° de este último.</a:t>
            </a:r>
          </a:p>
          <a:p>
            <a:pPr algn="l"/>
            <a:endParaRPr lang="es-US" sz="1800" dirty="0" smtClean="0">
              <a:solidFill>
                <a:srgbClr val="FF9900"/>
              </a:solidFill>
              <a:effectLst>
                <a:outerShdw blurRad="38100" dist="38100" dir="2700000" algn="tl">
                  <a:srgbClr val="000000">
                    <a:alpha val="43137"/>
                  </a:srgbClr>
                </a:outerShdw>
              </a:effectLst>
            </a:endParaRPr>
          </a:p>
          <a:p>
            <a:pPr algn="l"/>
            <a:endParaRPr lang="es-AR" sz="1800" dirty="0">
              <a:solidFill>
                <a:srgbClr val="FF99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7746203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Declaración de emergencia y aislamiento</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rmAutofit lnSpcReduction="10000"/>
          </a:bodyPr>
          <a:lstStyle/>
          <a:p>
            <a:pPr algn="l"/>
            <a:r>
              <a:rPr lang="es-US" sz="1800" b="1" dirty="0" smtClean="0">
                <a:solidFill>
                  <a:srgbClr val="FFCC00"/>
                </a:solidFill>
                <a:effectLst>
                  <a:outerShdw blurRad="38100" dist="38100" dir="2700000" algn="tl">
                    <a:srgbClr val="000000">
                      <a:alpha val="43137"/>
                    </a:srgbClr>
                  </a:outerShdw>
                </a:effectLst>
              </a:rPr>
              <a:t>PRORROGA DEL AISLAMIENTO HASTA EL 26 DE ABRIL</a:t>
            </a:r>
            <a:endParaRPr lang="es-ES" sz="1800" b="1" dirty="0" smtClean="0">
              <a:solidFill>
                <a:srgbClr val="FFCC00"/>
              </a:solidFill>
              <a:effectLst>
                <a:outerShdw blurRad="38100" dist="38100" dir="2700000" algn="tl">
                  <a:srgbClr val="000000">
                    <a:alpha val="43137"/>
                  </a:srgbClr>
                </a:outerShdw>
              </a:effectLst>
            </a:endParaRPr>
          </a:p>
          <a:p>
            <a:pPr algn="l"/>
            <a:r>
              <a:rPr lang="es-ES" sz="1800" b="1" dirty="0" smtClean="0">
                <a:solidFill>
                  <a:srgbClr val="00FFCC"/>
                </a:solidFill>
                <a:effectLst>
                  <a:outerShdw blurRad="38100" dist="38100" dir="2700000" algn="tl">
                    <a:srgbClr val="000000">
                      <a:alpha val="43137"/>
                    </a:srgbClr>
                  </a:outerShdw>
                </a:effectLst>
              </a:rPr>
              <a:t>DECRETO 355/2020 </a:t>
            </a:r>
          </a:p>
          <a:p>
            <a:pPr algn="l"/>
            <a:r>
              <a:rPr lang="es-US" sz="1800" b="1" dirty="0" smtClean="0">
                <a:solidFill>
                  <a:srgbClr val="FFCC00"/>
                </a:solidFill>
                <a:effectLst>
                  <a:outerShdw blurRad="38100" dist="38100" dir="2700000" algn="tl">
                    <a:srgbClr val="000000">
                      <a:alpha val="43137"/>
                    </a:srgbClr>
                  </a:outerShdw>
                </a:effectLst>
              </a:rPr>
              <a:t>CUARENTENA ADMINISTRADA </a:t>
            </a:r>
          </a:p>
          <a:p>
            <a:pPr algn="l"/>
            <a:r>
              <a:rPr lang="es-ES" sz="1800" b="1" dirty="0" smtClean="0">
                <a:solidFill>
                  <a:srgbClr val="00FFFF"/>
                </a:solidFill>
                <a:effectLst>
                  <a:outerShdw blurRad="38100" dist="38100" dir="2700000" algn="tl">
                    <a:srgbClr val="000000">
                      <a:alpha val="43137"/>
                    </a:srgbClr>
                  </a:outerShdw>
                </a:effectLst>
              </a:rPr>
              <a:t>Art. 2 - </a:t>
            </a:r>
            <a:r>
              <a:rPr lang="es-ES" sz="1800" dirty="0" smtClean="0">
                <a:solidFill>
                  <a:srgbClr val="FFFF00"/>
                </a:solidFill>
                <a:effectLst>
                  <a:outerShdw blurRad="38100" dist="38100" dir="2700000" algn="tl">
                    <a:srgbClr val="000000">
                      <a:alpha val="43137"/>
                    </a:srgbClr>
                  </a:outerShdw>
                </a:effectLst>
              </a:rPr>
              <a:t>El Jefe de Gabinete de Ministros, </a:t>
            </a:r>
            <a:r>
              <a:rPr lang="es-ES" sz="1800" dirty="0" smtClean="0">
                <a:effectLst>
                  <a:outerShdw blurRad="38100" dist="38100" dir="2700000" algn="tl">
                    <a:srgbClr val="000000">
                      <a:alpha val="43137"/>
                    </a:srgbClr>
                  </a:outerShdw>
                </a:effectLst>
              </a:rPr>
              <a:t>en su carácter de Coordinador de la “Unidad de Coordinación General del Plan Integral para la Prevención de Eventos de Salud Pública de Importancia Internacional” podrá, previa intervención de la autoridad sanitaria nacional, y a pedido de los Gobernadores o de las Gobernadoras de Provincias o del Jefe de Gobierno de la Ciudad Autónoma de Buenos Aires, exceptuar del cumplimiento del “aislamiento social, preventivo y obligatorio” y de la prohibición de circular, al personal afectado a determinadas actividades y servicios, o a las personas que habiten en áreas geográficas específicas y delimitadas, siempre que medien las siguientes circunstancias:</a:t>
            </a:r>
          </a:p>
          <a:p>
            <a:pPr algn="l"/>
            <a:r>
              <a:rPr lang="es-ES" sz="1800" dirty="0" smtClean="0">
                <a:solidFill>
                  <a:srgbClr val="FFCC00"/>
                </a:solidFill>
                <a:effectLst>
                  <a:outerShdw blurRad="38100" dist="38100" dir="2700000" algn="tl">
                    <a:srgbClr val="000000">
                      <a:alpha val="43137"/>
                    </a:srgbClr>
                  </a:outerShdw>
                </a:effectLst>
              </a:rPr>
              <a:t>a. Que el Gobernador, la Gobernadora o el Jefe de Gobierno de la Ciudad Autónoma de Buenos Aires lo requiera por escrito, previa intervención y asentimiento de la máxima autoridad sanitaria local, en atención a la situación epidemiológica respectiva.</a:t>
            </a:r>
          </a:p>
          <a:p>
            <a:pPr algn="l"/>
            <a:r>
              <a:rPr lang="es-ES" sz="1800" dirty="0" smtClean="0">
                <a:solidFill>
                  <a:srgbClr val="00FFFF"/>
                </a:solidFill>
                <a:effectLst>
                  <a:outerShdw blurRad="38100" dist="38100" dir="2700000" algn="tl">
                    <a:srgbClr val="000000">
                      <a:alpha val="43137"/>
                    </a:srgbClr>
                  </a:outerShdw>
                </a:effectLst>
              </a:rPr>
              <a:t>b. Que, junto con el requerimiento, se acompañe el protocolo de funcionamiento correspondiente, dando cumplimiento a las recomendaciones e instrucciones sanitarias y de seguridad nacionales y locales.</a:t>
            </a:r>
          </a:p>
          <a:p>
            <a:pPr algn="l"/>
            <a:endParaRPr lang="es-US" sz="1800" dirty="0" smtClean="0">
              <a:solidFill>
                <a:srgbClr val="FF9900"/>
              </a:solidFill>
              <a:effectLst>
                <a:outerShdw blurRad="38100" dist="38100" dir="2700000" algn="tl">
                  <a:srgbClr val="000000">
                    <a:alpha val="43137"/>
                  </a:srgbClr>
                </a:outerShdw>
              </a:effectLst>
            </a:endParaRPr>
          </a:p>
          <a:p>
            <a:pPr algn="l"/>
            <a:endParaRPr lang="es-AR" sz="1800" dirty="0">
              <a:solidFill>
                <a:srgbClr val="FF99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7746203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Declaración de emergencia y aislamiento</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rmAutofit/>
          </a:bodyPr>
          <a:lstStyle/>
          <a:p>
            <a:pPr algn="l"/>
            <a:r>
              <a:rPr lang="es-US" sz="1800" b="1" dirty="0" smtClean="0">
                <a:solidFill>
                  <a:srgbClr val="FFCC00"/>
                </a:solidFill>
                <a:effectLst>
                  <a:outerShdw blurRad="38100" dist="38100" dir="2700000" algn="tl">
                    <a:srgbClr val="000000">
                      <a:alpha val="43137"/>
                    </a:srgbClr>
                  </a:outerShdw>
                </a:effectLst>
              </a:rPr>
              <a:t>PRORROGA DEL AISLAMIENTO HASTA EL 26 DE ABRIL</a:t>
            </a:r>
            <a:endParaRPr lang="es-ES" sz="1800" b="1" dirty="0" smtClean="0">
              <a:solidFill>
                <a:srgbClr val="FFCC00"/>
              </a:solidFill>
              <a:effectLst>
                <a:outerShdw blurRad="38100" dist="38100" dir="2700000" algn="tl">
                  <a:srgbClr val="000000">
                    <a:alpha val="43137"/>
                  </a:srgbClr>
                </a:outerShdw>
              </a:effectLst>
            </a:endParaRPr>
          </a:p>
          <a:p>
            <a:pPr algn="l"/>
            <a:r>
              <a:rPr lang="es-ES" sz="1800" b="1" dirty="0" smtClean="0">
                <a:solidFill>
                  <a:srgbClr val="00FFCC"/>
                </a:solidFill>
                <a:effectLst>
                  <a:outerShdw blurRad="38100" dist="38100" dir="2700000" algn="tl">
                    <a:srgbClr val="000000">
                      <a:alpha val="43137"/>
                    </a:srgbClr>
                  </a:outerShdw>
                </a:effectLst>
              </a:rPr>
              <a:t>DECRETO 355/2020 </a:t>
            </a:r>
          </a:p>
          <a:p>
            <a:pPr algn="l"/>
            <a:endParaRPr lang="es-US" sz="1800" b="1" dirty="0" smtClean="0">
              <a:solidFill>
                <a:srgbClr val="00FF00"/>
              </a:solidFill>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Art. 3 - </a:t>
            </a:r>
            <a:r>
              <a:rPr lang="es-ES" sz="1800" dirty="0" smtClean="0">
                <a:effectLst>
                  <a:outerShdw blurRad="38100" dist="38100" dir="2700000" algn="tl">
                    <a:srgbClr val="000000">
                      <a:alpha val="43137"/>
                    </a:srgbClr>
                  </a:outerShdw>
                </a:effectLst>
              </a:rPr>
              <a:t>Las autoridades de las jurisdicciones y organismos del sector público nacional en coordinación con sus pares de las jurisdicciones Provinciales, de la Ciudad Autónoma de Buenos Aires y las autoridades Municipales, cada uno en el ámbito de sus competencias</a:t>
            </a:r>
            <a:r>
              <a:rPr lang="es-ES" sz="1800" dirty="0" smtClean="0">
                <a:solidFill>
                  <a:srgbClr val="FFFF00"/>
                </a:solidFill>
                <a:effectLst>
                  <a:outerShdw blurRad="38100" dist="38100" dir="2700000" algn="tl">
                    <a:srgbClr val="000000">
                      <a:alpha val="43137"/>
                    </a:srgbClr>
                  </a:outerShdw>
                </a:effectLst>
              </a:rPr>
              <a:t>, dispondrán los procedimientos de fiscalización necesarios para garantizar el cumplimiento del aislamiento social, preventivo y obligatorio</a:t>
            </a:r>
            <a:r>
              <a:rPr lang="es-ES" sz="1800" dirty="0" smtClean="0">
                <a:effectLst>
                  <a:outerShdw blurRad="38100" dist="38100" dir="2700000" algn="tl">
                    <a:srgbClr val="000000">
                      <a:alpha val="43137"/>
                    </a:srgbClr>
                  </a:outerShdw>
                </a:effectLst>
              </a:rPr>
              <a:t>, de los protocolos vigentes y de las normas dispuestas en el marco de la emergencia sanitaria y de sus normas complementarias.</a:t>
            </a:r>
            <a:endParaRPr lang="es-US" sz="1800" dirty="0" smtClean="0">
              <a:solidFill>
                <a:srgbClr val="FF9900"/>
              </a:solidFill>
              <a:effectLst>
                <a:outerShdw blurRad="38100" dist="38100" dir="2700000" algn="tl">
                  <a:srgbClr val="000000">
                    <a:alpha val="43137"/>
                  </a:srgbClr>
                </a:outerShdw>
              </a:effectLst>
            </a:endParaRPr>
          </a:p>
          <a:p>
            <a:pPr algn="l"/>
            <a:endParaRPr lang="es-AR" sz="1800" dirty="0" smtClean="0">
              <a:solidFill>
                <a:srgbClr val="FF9900"/>
              </a:solidFill>
              <a:effectLst>
                <a:outerShdw blurRad="38100" dist="38100" dir="2700000" algn="tl">
                  <a:srgbClr val="000000">
                    <a:alpha val="43137"/>
                  </a:srgbClr>
                </a:outerShdw>
              </a:effectLst>
            </a:endParaRPr>
          </a:p>
          <a:p>
            <a:pPr algn="l"/>
            <a:endParaRPr lang="es-AR" sz="1800" dirty="0" smtClean="0">
              <a:solidFill>
                <a:srgbClr val="FF9900"/>
              </a:solidFill>
              <a:effectLst>
                <a:outerShdw blurRad="38100" dist="38100" dir="2700000" algn="tl">
                  <a:srgbClr val="000000">
                    <a:alpha val="43137"/>
                  </a:srgbClr>
                </a:outerShdw>
              </a:effectLst>
            </a:endParaRPr>
          </a:p>
          <a:p>
            <a:pPr algn="l"/>
            <a:r>
              <a:rPr lang="es-AR" sz="1800" b="1" dirty="0" smtClean="0">
                <a:solidFill>
                  <a:srgbClr val="FFFF00"/>
                </a:solidFill>
                <a:effectLst>
                  <a:outerShdw blurRad="38100" dist="38100" dir="2700000" algn="tl">
                    <a:srgbClr val="000000">
                      <a:alpha val="43137"/>
                    </a:srgbClr>
                  </a:outerShdw>
                </a:effectLst>
              </a:rPr>
              <a:t>Vigencia: desde el 11/04/2020 inclusive</a:t>
            </a:r>
            <a:endParaRPr lang="es-AR" sz="18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7746203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9" name="Rectangle 3"/>
          <p:cNvSpPr>
            <a:spLocks noGrp="1" noChangeArrowheads="1"/>
          </p:cNvSpPr>
          <p:nvPr>
            <p:ph type="subTitle" idx="1"/>
          </p:nvPr>
        </p:nvSpPr>
        <p:spPr>
          <a:xfrm>
            <a:off x="685800" y="1371600"/>
            <a:ext cx="7772400" cy="4876800"/>
          </a:xfrm>
        </p:spPr>
        <p:txBody>
          <a:bodyPr/>
          <a:lstStyle/>
          <a:p>
            <a:pPr eaLnBrk="1" hangingPunct="1">
              <a:defRPr/>
            </a:pPr>
            <a:endParaRPr lang="es-AR" b="1" dirty="0" smtClean="0">
              <a:solidFill>
                <a:srgbClr val="00FF00"/>
              </a:solidFill>
              <a:effectLst>
                <a:outerShdw blurRad="38100" dist="38100" dir="2700000" algn="tl">
                  <a:srgbClr val="000000">
                    <a:alpha val="43137"/>
                  </a:srgbClr>
                </a:outerShdw>
              </a:effectLst>
              <a:latin typeface="Papyrus" pitchFamily="66" charset="0"/>
            </a:endParaRPr>
          </a:p>
          <a:p>
            <a:pPr eaLnBrk="1" hangingPunct="1">
              <a:defRPr/>
            </a:pPr>
            <a:r>
              <a:rPr lang="es-AR" sz="3600" b="1" dirty="0" smtClean="0">
                <a:solidFill>
                  <a:srgbClr val="FF9900"/>
                </a:solidFill>
                <a:effectLst>
                  <a:outerShdw blurRad="38100" dist="38100" dir="2700000" algn="tl">
                    <a:srgbClr val="000000">
                      <a:alpha val="43137"/>
                    </a:srgbClr>
                  </a:outerShdw>
                </a:effectLst>
                <a:latin typeface="Papyrus" pitchFamily="66" charset="0"/>
              </a:rPr>
              <a:t>Declaración de emergencia y aislamiento</a:t>
            </a:r>
          </a:p>
          <a:p>
            <a:pPr eaLnBrk="1" hangingPunct="1">
              <a:defRPr/>
            </a:pPr>
            <a:r>
              <a:rPr lang="es-AR" sz="3600" b="1" dirty="0" smtClean="0">
                <a:solidFill>
                  <a:srgbClr val="00FF00"/>
                </a:solidFill>
                <a:effectLst>
                  <a:outerShdw blurRad="38100" dist="38100" dir="2700000" algn="tl">
                    <a:srgbClr val="000000">
                      <a:alpha val="43137"/>
                    </a:srgbClr>
                  </a:outerShdw>
                </a:effectLst>
                <a:latin typeface="Papyrus" pitchFamily="66" charset="0"/>
              </a:rPr>
              <a:t>D. 297/2020</a:t>
            </a:r>
          </a:p>
          <a:p>
            <a:pPr eaLnBrk="1" hangingPunct="1">
              <a:defRPr/>
            </a:pPr>
            <a:r>
              <a:rPr lang="es-AR" sz="3600" b="1" dirty="0" smtClean="0">
                <a:solidFill>
                  <a:srgbClr val="00FFFF"/>
                </a:solidFill>
                <a:effectLst>
                  <a:outerShdw blurRad="38100" dist="38100" dir="2700000" algn="tl">
                    <a:srgbClr val="000000">
                      <a:alpha val="43137"/>
                    </a:srgbClr>
                  </a:outerShdw>
                </a:effectLst>
                <a:latin typeface="Papyrus" pitchFamily="66" charset="0"/>
              </a:rPr>
              <a:t>Aspectos laborales y remuneración</a:t>
            </a:r>
          </a:p>
          <a:p>
            <a:pPr eaLnBrk="1" hangingPunct="1">
              <a:defRPr/>
            </a:pPr>
            <a:endParaRPr lang="es-AR" sz="3600" b="1" dirty="0" smtClean="0">
              <a:solidFill>
                <a:srgbClr val="FFFF00"/>
              </a:solidFill>
              <a:effectLst>
                <a:outerShdw blurRad="38100" dist="38100" dir="2700000" algn="tl">
                  <a:srgbClr val="000000">
                    <a:alpha val="43137"/>
                  </a:srgbClr>
                </a:outerShdw>
              </a:effectLst>
              <a:latin typeface="Papyrus" pitchFamily="66" charset="0"/>
            </a:endParaRPr>
          </a:p>
        </p:txBody>
      </p:sp>
    </p:spTree>
    <p:extLst>
      <p:ext uri="{BB962C8B-B14F-4D97-AF65-F5344CB8AC3E}">
        <p14:creationId xmlns:p14="http://schemas.microsoft.com/office/powerpoint/2010/main" xmlns="" val="15443149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Declaración de emergencia y aislamiento</a:t>
            </a:r>
            <a:endParaRPr lang="en-US" sz="3200" b="1" dirty="0"/>
          </a:p>
        </p:txBody>
      </p:sp>
      <p:sp>
        <p:nvSpPr>
          <p:cNvPr id="118787" name="Rectangle 3"/>
          <p:cNvSpPr>
            <a:spLocks noGrp="1" noChangeArrowheads="1"/>
          </p:cNvSpPr>
          <p:nvPr>
            <p:ph type="subTitle" idx="1"/>
          </p:nvPr>
        </p:nvSpPr>
        <p:spPr>
          <a:xfrm>
            <a:off x="304800" y="1143000"/>
            <a:ext cx="8472972" cy="5715000"/>
          </a:xfrm>
        </p:spPr>
        <p:txBody>
          <a:bodyPr>
            <a:normAutofit fontScale="92500" lnSpcReduction="10000"/>
          </a:bodyPr>
          <a:lstStyle/>
          <a:p>
            <a:pPr algn="l"/>
            <a:r>
              <a:rPr lang="es-US" sz="1800" b="1" dirty="0" smtClean="0">
                <a:solidFill>
                  <a:srgbClr val="FFCC00"/>
                </a:solidFill>
                <a:effectLst>
                  <a:outerShdw blurRad="38100" dist="38100" dir="2700000" algn="tl">
                    <a:srgbClr val="000000">
                      <a:alpha val="43137"/>
                    </a:srgbClr>
                  </a:outerShdw>
                </a:effectLst>
              </a:rPr>
              <a:t>AISLAMIENTO SOCIAL PREVENTIVO Y OBLIGATORIO HASTA EL 31/03/2020</a:t>
            </a:r>
            <a:endParaRPr lang="es-ES" sz="1800" b="1" dirty="0" smtClean="0">
              <a:solidFill>
                <a:srgbClr val="FFCC00"/>
              </a:solidFill>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DECRETO 297/2020 </a:t>
            </a:r>
          </a:p>
          <a:p>
            <a:pPr algn="l"/>
            <a:r>
              <a:rPr lang="es-US" sz="1800" b="1" dirty="0" smtClean="0">
                <a:solidFill>
                  <a:srgbClr val="00FF00"/>
                </a:solidFill>
                <a:effectLst>
                  <a:outerShdw blurRad="38100" dist="38100" dir="2700000" algn="tl">
                    <a:srgbClr val="000000">
                      <a:alpha val="43137"/>
                    </a:srgbClr>
                  </a:outerShdw>
                </a:effectLst>
              </a:rPr>
              <a:t>FERIADO DEL 2 DE ABRIL</a:t>
            </a:r>
            <a:endParaRPr lang="es-ES" sz="1800" b="1" dirty="0" smtClean="0">
              <a:solidFill>
                <a:srgbClr val="00FF00"/>
              </a:solidFill>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Art. 7 - </a:t>
            </a:r>
            <a:r>
              <a:rPr lang="es-ES" sz="1800" dirty="0" err="1" smtClean="0">
                <a:effectLst>
                  <a:outerShdw blurRad="38100" dist="38100" dir="2700000" algn="tl">
                    <a:srgbClr val="000000">
                      <a:alpha val="43137"/>
                    </a:srgbClr>
                  </a:outerShdw>
                </a:effectLst>
              </a:rPr>
              <a:t>Establécese</a:t>
            </a:r>
            <a:r>
              <a:rPr lang="es-ES" sz="1800" dirty="0" smtClean="0">
                <a:effectLst>
                  <a:outerShdw blurRad="38100" dist="38100" dir="2700000" algn="tl">
                    <a:srgbClr val="000000">
                      <a:alpha val="43137"/>
                    </a:srgbClr>
                  </a:outerShdw>
                </a:effectLst>
              </a:rPr>
              <a:t> que, por única vez, el feriado del 2 de abril previsto por la</a:t>
            </a:r>
            <a:r>
              <a:rPr lang="es-ES" sz="1800" u="sng" dirty="0" smtClean="0">
                <a:effectLst>
                  <a:outerShdw blurRad="38100" dist="38100" dir="2700000" algn="tl">
                    <a:srgbClr val="000000">
                      <a:alpha val="43137"/>
                    </a:srgbClr>
                  </a:outerShdw>
                </a:effectLst>
              </a:rPr>
              <a:t> ley 27399 </a:t>
            </a:r>
            <a:r>
              <a:rPr lang="es-ES" sz="1800" dirty="0" smtClean="0">
                <a:effectLst>
                  <a:outerShdw blurRad="38100" dist="38100" dir="2700000" algn="tl">
                    <a:srgbClr val="000000">
                      <a:alpha val="43137"/>
                    </a:srgbClr>
                  </a:outerShdw>
                </a:effectLst>
              </a:rPr>
              <a:t>en conmemoración al Día del Veterano y de los Caídos en la Guerra de Malvinas, será trasladado al día martes 31 de marzo de 2020.</a:t>
            </a:r>
          </a:p>
          <a:p>
            <a:pPr algn="l"/>
            <a:endParaRPr lang="es-US" sz="1800" b="1" dirty="0" smtClean="0">
              <a:solidFill>
                <a:srgbClr val="00FF00"/>
              </a:solidFill>
              <a:effectLst>
                <a:outerShdw blurRad="38100" dist="38100" dir="2700000" algn="tl">
                  <a:srgbClr val="000000">
                    <a:alpha val="43137"/>
                  </a:srgbClr>
                </a:outerShdw>
              </a:effectLst>
            </a:endParaRPr>
          </a:p>
          <a:p>
            <a:pPr algn="l"/>
            <a:r>
              <a:rPr lang="es-US" sz="1800" b="1" dirty="0" smtClean="0">
                <a:solidFill>
                  <a:srgbClr val="00FF00"/>
                </a:solidFill>
                <a:effectLst>
                  <a:outerShdw blurRad="38100" dist="38100" dir="2700000" algn="tl">
                    <a:srgbClr val="000000">
                      <a:alpha val="43137"/>
                    </a:srgbClr>
                  </a:outerShdw>
                </a:effectLst>
              </a:rPr>
              <a:t>REMUNERACIONES DURANTE EL AISLAMIENTO</a:t>
            </a:r>
            <a:endParaRPr lang="es-ES" sz="1800" b="1" dirty="0" smtClean="0">
              <a:solidFill>
                <a:srgbClr val="00FF00"/>
              </a:solidFill>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Art. 8 -</a:t>
            </a:r>
            <a:r>
              <a:rPr lang="es-ES" sz="1800" b="1" dirty="0" smtClean="0">
                <a:effectLst>
                  <a:outerShdw blurRad="38100" dist="38100" dir="2700000" algn="tl">
                    <a:srgbClr val="000000">
                      <a:alpha val="43137"/>
                    </a:srgbClr>
                  </a:outerShdw>
                </a:effectLst>
              </a:rPr>
              <a:t> </a:t>
            </a:r>
            <a:r>
              <a:rPr lang="es-ES" sz="1800" dirty="0" smtClean="0">
                <a:effectLst>
                  <a:outerShdw blurRad="38100" dist="38100" dir="2700000" algn="tl">
                    <a:srgbClr val="000000">
                      <a:alpha val="43137"/>
                    </a:srgbClr>
                  </a:outerShdw>
                </a:effectLst>
              </a:rPr>
              <a:t>Durante la vigencia del “aislamiento social, preventivo y obligatorio”, los trabajadores y trabajadoras del sector privado </a:t>
            </a:r>
            <a:r>
              <a:rPr lang="es-ES" sz="1800" dirty="0" smtClean="0">
                <a:solidFill>
                  <a:srgbClr val="FFFF19"/>
                </a:solidFill>
                <a:effectLst>
                  <a:outerShdw blurRad="38100" dist="38100" dir="2700000" algn="tl">
                    <a:srgbClr val="000000">
                      <a:alpha val="43137"/>
                    </a:srgbClr>
                  </a:outerShdw>
                </a:effectLst>
              </a:rPr>
              <a:t>tendrán derecho al goce íntegro de sus ingresos habituales, </a:t>
            </a:r>
            <a:r>
              <a:rPr lang="es-ES" sz="1800" dirty="0" smtClean="0">
                <a:effectLst>
                  <a:outerShdw blurRad="38100" dist="38100" dir="2700000" algn="tl">
                    <a:srgbClr val="000000">
                      <a:alpha val="43137"/>
                    </a:srgbClr>
                  </a:outerShdw>
                </a:effectLst>
              </a:rPr>
              <a:t>en los términos que establecerá la reglamentación del Ministerio de Trabajo, Empleo y Seguridad Social.</a:t>
            </a:r>
          </a:p>
          <a:p>
            <a:pPr algn="l"/>
            <a:endParaRPr lang="es-US" sz="1800" b="1" dirty="0" smtClean="0">
              <a:effectLst>
                <a:outerShdw blurRad="38100" dist="38100" dir="2700000" algn="tl">
                  <a:srgbClr val="000000">
                    <a:alpha val="43137"/>
                  </a:srgbClr>
                </a:outerShdw>
              </a:effectLst>
            </a:endParaRPr>
          </a:p>
          <a:p>
            <a:pPr algn="l"/>
            <a:r>
              <a:rPr lang="es-US" sz="1800" b="1" dirty="0" smtClean="0">
                <a:solidFill>
                  <a:srgbClr val="00FF00"/>
                </a:solidFill>
                <a:effectLst>
                  <a:outerShdw blurRad="38100" dist="38100" dir="2700000" algn="tl">
                    <a:srgbClr val="000000">
                      <a:alpha val="43137"/>
                    </a:srgbClr>
                  </a:outerShdw>
                </a:effectLst>
              </a:rPr>
              <a:t>ASUETO ADMINISTRATIVA</a:t>
            </a:r>
            <a:endParaRPr lang="es-ES" sz="1800" b="1" dirty="0" smtClean="0">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Art. 9 -</a:t>
            </a:r>
            <a:r>
              <a:rPr lang="es-ES" sz="1800" b="1" dirty="0" smtClean="0">
                <a:effectLst>
                  <a:outerShdw blurRad="38100" dist="38100" dir="2700000" algn="tl">
                    <a:srgbClr val="000000">
                      <a:alpha val="43137"/>
                    </a:srgbClr>
                  </a:outerShdw>
                </a:effectLst>
              </a:rPr>
              <a:t> </a:t>
            </a:r>
            <a:r>
              <a:rPr lang="es-ES" sz="1800" dirty="0" smtClean="0">
                <a:effectLst>
                  <a:outerShdw blurRad="38100" dist="38100" dir="2700000" algn="tl">
                    <a:srgbClr val="000000">
                      <a:alpha val="43137"/>
                    </a:srgbClr>
                  </a:outerShdw>
                </a:effectLst>
              </a:rPr>
              <a:t>A fin de permitir el cumplimiento del “aislamiento social, preventivo y obligatorio”, se otorga asueto al personal de la Administración Pública Nacional los días 20, 25, 26, 27 y 30 de marzo de 2020, y se instruye a los distintos organismos a implementar las medidas necesarias a fin de mantener la continuidad de las actividades pertinentes mencionadas en el artículo 6.</a:t>
            </a:r>
          </a:p>
          <a:p>
            <a:pPr algn="l"/>
            <a:endParaRPr lang="es-US" sz="1800" b="1" dirty="0" smtClean="0">
              <a:solidFill>
                <a:srgbClr val="FFFF19"/>
              </a:solidFill>
              <a:effectLst>
                <a:outerShdw blurRad="38100" dist="38100" dir="2700000" algn="tl">
                  <a:srgbClr val="000000">
                    <a:alpha val="43137"/>
                  </a:srgbClr>
                </a:outerShdw>
              </a:effectLst>
            </a:endParaRPr>
          </a:p>
          <a:p>
            <a:pPr algn="l"/>
            <a:r>
              <a:rPr lang="es-ES" sz="1800" b="1" dirty="0" smtClean="0">
                <a:solidFill>
                  <a:srgbClr val="FFFF19"/>
                </a:solidFill>
                <a:effectLst>
                  <a:outerShdw blurRad="38100" dist="38100" dir="2700000" algn="tl">
                    <a:srgbClr val="000000">
                      <a:alpha val="43137"/>
                    </a:srgbClr>
                  </a:outerShdw>
                </a:effectLst>
              </a:rPr>
              <a:t>Aplicación: desde el 20/3/2020</a:t>
            </a:r>
            <a:endParaRPr lang="es-ES" sz="1800" b="1" dirty="0">
              <a:solidFill>
                <a:srgbClr val="FFFF19"/>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7746203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Situaciones laborales</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rmAutofit/>
          </a:bodyPr>
          <a:lstStyle/>
          <a:p>
            <a:pPr algn="l"/>
            <a:r>
              <a:rPr lang="es-US" sz="1800" b="1" dirty="0" smtClean="0">
                <a:solidFill>
                  <a:srgbClr val="FFCC00"/>
                </a:solidFill>
                <a:effectLst>
                  <a:outerShdw blurRad="38100" dist="38100" dir="2700000" algn="tl">
                    <a:srgbClr val="000000">
                      <a:alpha val="43137"/>
                    </a:srgbClr>
                  </a:outerShdw>
                </a:effectLst>
              </a:rPr>
              <a:t>PRESTACION DE TAREAS DURANTE LA CUARENTENA</a:t>
            </a:r>
            <a:endParaRPr lang="es-ES" sz="1800" b="1" dirty="0" smtClean="0">
              <a:solidFill>
                <a:srgbClr val="FFCC00"/>
              </a:solidFill>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RESOLUCIÓN (MTESS) 219/2020 - </a:t>
            </a:r>
            <a:r>
              <a:rPr lang="es-ES" sz="1800" b="1" dirty="0" smtClean="0">
                <a:solidFill>
                  <a:srgbClr val="FFFF19"/>
                </a:solidFill>
                <a:effectLst>
                  <a:outerShdw blurRad="38100" dist="38100" dir="2700000" algn="tl">
                    <a:srgbClr val="000000">
                      <a:alpha val="43137"/>
                    </a:srgbClr>
                  </a:outerShdw>
                </a:effectLst>
              </a:rPr>
              <a:t>DEROGADA</a:t>
            </a:r>
          </a:p>
          <a:p>
            <a:pPr algn="l"/>
            <a:r>
              <a:rPr lang="es-ES" sz="1800" b="1" dirty="0" smtClean="0">
                <a:solidFill>
                  <a:srgbClr val="00FFFF"/>
                </a:solidFill>
                <a:effectLst>
                  <a:outerShdw blurRad="38100" dist="38100" dir="2700000" algn="tl">
                    <a:srgbClr val="000000">
                      <a:alpha val="43137"/>
                    </a:srgbClr>
                  </a:outerShdw>
                </a:effectLst>
              </a:rPr>
              <a:t>Art. 1 -</a:t>
            </a:r>
            <a:r>
              <a:rPr lang="es-ES" sz="1800" dirty="0" smtClean="0">
                <a:effectLst>
                  <a:outerShdw blurRad="38100" dist="38100" dir="2700000" algn="tl">
                    <a:srgbClr val="000000">
                      <a:alpha val="43137"/>
                    </a:srgbClr>
                  </a:outerShdw>
                </a:effectLst>
              </a:rPr>
              <a:t> Los trabajadores y trabajadoras alcanzados por el “aislamiento social preventivo y obligatorio” quedarán dispensados del deber de asistencia al lugar de trabajo. Cuando sus tareas u otras análogas puedan ser realizadas desde el lugar de aislamiento deberán en el marco de la buena fe contractual, establecer con su empleador las condiciones en que dicha labor será realizada. </a:t>
            </a:r>
            <a:r>
              <a:rPr lang="es-ES" sz="1800" b="1" dirty="0" smtClean="0">
                <a:solidFill>
                  <a:srgbClr val="00FFCC"/>
                </a:solidFill>
                <a:effectLst>
                  <a:outerShdw blurRad="38100" dist="38100" dir="2700000" algn="tl">
                    <a:srgbClr val="000000">
                      <a:alpha val="43137"/>
                    </a:srgbClr>
                  </a:outerShdw>
                </a:effectLst>
              </a:rPr>
              <a:t>Quienes efectivamente acuerden este modo de realización de sus tareas, percibirán su remuneración habitual en tanto que, en aquellos casos que esto no sea posible, las sumas percibidas tendrán carácter no remuneratorio </a:t>
            </a:r>
            <a:r>
              <a:rPr lang="es-ES" sz="1800" b="1" dirty="0" smtClean="0">
                <a:solidFill>
                  <a:srgbClr val="FFFF19"/>
                </a:solidFill>
                <a:effectLst>
                  <a:outerShdw blurRad="38100" dist="38100" dir="2700000" algn="tl">
                    <a:srgbClr val="000000">
                      <a:alpha val="43137"/>
                    </a:srgbClr>
                  </a:outerShdw>
                </a:effectLst>
              </a:rPr>
              <a:t>excepto respecto de los aportes y contribuciones al sistema nacional del seguro de salud y al Instituto Nacional de Servicios Sociales para Jubilados y Pensionados. </a:t>
            </a:r>
            <a:r>
              <a:rPr lang="es-ES" sz="1800" dirty="0" smtClean="0">
                <a:effectLst>
                  <a:outerShdw blurRad="38100" dist="38100" dir="2700000" algn="tl">
                    <a:srgbClr val="000000">
                      <a:alpha val="43137"/>
                    </a:srgbClr>
                  </a:outerShdw>
                </a:effectLst>
              </a:rPr>
              <a:t>La Administración Federal de Ingresos Públicos dispondrá las medidas necesarias a fin de verificar la correcta aplicación de esta disposición.</a:t>
            </a:r>
          </a:p>
          <a:p>
            <a:pPr algn="l"/>
            <a:endParaRPr lang="es-ES" sz="1800" dirty="0" smtClean="0">
              <a:effectLst>
                <a:outerShdw blurRad="38100" dist="38100" dir="2700000" algn="tl">
                  <a:srgbClr val="000000">
                    <a:alpha val="43137"/>
                  </a:srgbClr>
                </a:outerShdw>
              </a:effectLst>
            </a:endParaRPr>
          </a:p>
          <a:p>
            <a:pPr algn="l"/>
            <a:endParaRPr lang="es-AR" sz="1800" dirty="0">
              <a:solidFill>
                <a:srgbClr val="FF99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7746203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Situación antes de la cuarentena</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rmAutofit/>
          </a:bodyPr>
          <a:lstStyle/>
          <a:p>
            <a:pPr algn="l"/>
            <a:r>
              <a:rPr lang="es-ES" sz="1800" b="1" dirty="0" smtClean="0">
                <a:solidFill>
                  <a:srgbClr val="FFC000"/>
                </a:solidFill>
                <a:effectLst>
                  <a:outerShdw blurRad="38100" dist="38100" dir="2700000" algn="tl">
                    <a:srgbClr val="000000">
                      <a:alpha val="43137"/>
                    </a:srgbClr>
                  </a:outerShdw>
                </a:effectLst>
              </a:rPr>
              <a:t>CUARENTENA OBLIGATORIA </a:t>
            </a:r>
          </a:p>
          <a:p>
            <a:pPr algn="l"/>
            <a:r>
              <a:rPr lang="es-ES" sz="1800" b="1" dirty="0" smtClean="0">
                <a:solidFill>
                  <a:srgbClr val="00FFCC"/>
                </a:solidFill>
                <a:effectLst>
                  <a:outerShdw blurRad="38100" dist="38100" dir="2700000" algn="tl">
                    <a:srgbClr val="000000">
                      <a:alpha val="43137"/>
                    </a:srgbClr>
                  </a:outerShdw>
                </a:effectLst>
              </a:rPr>
              <a:t>DECRETO 260/2020 </a:t>
            </a:r>
          </a:p>
          <a:p>
            <a:pPr algn="l"/>
            <a:r>
              <a:rPr lang="es-ES" sz="1800" b="1" dirty="0" smtClean="0">
                <a:solidFill>
                  <a:srgbClr val="00FFFF"/>
                </a:solidFill>
                <a:effectLst>
                  <a:outerShdw blurRad="38100" dist="38100" dir="2700000" algn="tl">
                    <a:srgbClr val="000000">
                      <a:alpha val="43137"/>
                    </a:srgbClr>
                  </a:outerShdw>
                </a:effectLst>
              </a:rPr>
              <a:t>Art. 7 -</a:t>
            </a:r>
            <a:endParaRPr lang="es-ES" sz="1800" dirty="0" smtClean="0">
              <a:solidFill>
                <a:srgbClr val="00FFFF"/>
              </a:solidFill>
              <a:effectLst>
                <a:outerShdw blurRad="38100" dist="38100" dir="2700000" algn="tl">
                  <a:srgbClr val="000000">
                    <a:alpha val="43137"/>
                  </a:srgbClr>
                </a:outerShdw>
              </a:effectLst>
            </a:endParaRPr>
          </a:p>
          <a:p>
            <a:pPr algn="l"/>
            <a:r>
              <a:rPr lang="es-ES" sz="1800" dirty="0" smtClean="0">
                <a:effectLst>
                  <a:outerShdw blurRad="38100" dist="38100" dir="2700000" algn="tl">
                    <a:srgbClr val="000000">
                      <a:alpha val="43137"/>
                    </a:srgbClr>
                  </a:outerShdw>
                </a:effectLst>
              </a:rPr>
              <a:t>1. Deberán permanecer aisladas </a:t>
            </a:r>
            <a:r>
              <a:rPr lang="es-ES" sz="1800" b="1" dirty="0" smtClean="0">
                <a:solidFill>
                  <a:srgbClr val="FFFF00"/>
                </a:solidFill>
                <a:effectLst>
                  <a:outerShdw blurRad="38100" dist="38100" dir="2700000" algn="tl">
                    <a:srgbClr val="000000">
                      <a:alpha val="43137"/>
                    </a:srgbClr>
                  </a:outerShdw>
                </a:effectLst>
              </a:rPr>
              <a:t>durante 14 días, </a:t>
            </a:r>
            <a:r>
              <a:rPr lang="es-ES" sz="1800" dirty="0" smtClean="0">
                <a:effectLst>
                  <a:outerShdw blurRad="38100" dist="38100" dir="2700000" algn="tl">
                    <a:srgbClr val="000000">
                      <a:alpha val="43137"/>
                    </a:srgbClr>
                  </a:outerShdw>
                </a:effectLst>
              </a:rPr>
              <a:t>plazo que podrá ser modificado por la Autoridad de Aplicación según la evolución epidemiológica, las siguientes personas:</a:t>
            </a:r>
          </a:p>
          <a:p>
            <a:pPr algn="l"/>
            <a:r>
              <a:rPr lang="es-ES" sz="1800" dirty="0" smtClean="0">
                <a:solidFill>
                  <a:srgbClr val="00FFCC"/>
                </a:solidFill>
                <a:effectLst>
                  <a:outerShdw blurRad="38100" dist="38100" dir="2700000" algn="tl">
                    <a:srgbClr val="000000">
                      <a:alpha val="43137"/>
                    </a:srgbClr>
                  </a:outerShdw>
                </a:effectLst>
              </a:rPr>
              <a:t>a) </a:t>
            </a:r>
            <a:r>
              <a:rPr lang="es-ES" sz="1800" dirty="0" smtClean="0">
                <a:solidFill>
                  <a:srgbClr val="00FFFF"/>
                </a:solidFill>
                <a:effectLst>
                  <a:outerShdw blurRad="38100" dist="38100" dir="2700000" algn="tl">
                    <a:srgbClr val="000000">
                      <a:alpha val="43137"/>
                    </a:srgbClr>
                  </a:outerShdw>
                </a:effectLst>
              </a:rPr>
              <a:t>Quienes revistan la condición de “casos sospechosos”. </a:t>
            </a:r>
            <a:r>
              <a:rPr lang="es-ES" sz="1800" dirty="0" smtClean="0">
                <a:effectLst>
                  <a:outerShdw blurRad="38100" dist="38100" dir="2700000" algn="tl">
                    <a:srgbClr val="000000">
                      <a:alpha val="43137"/>
                    </a:srgbClr>
                  </a:outerShdw>
                </a:effectLst>
              </a:rPr>
              <a:t>A los fines del presente decreto, se considera “caso sospechoso” a la persona que presenta fiebre y uno o más síntomas respiratorios (tos, dolor de garganta o dificultad respiratoria) y que además, en los últimos días, tenga historial de viaje a “zonas afectadas” o haya estado en contacto con casos confirmados o probables de COVID-19. La definición podrá ser actualizada por la autoridad sanitaria, en función de la evolución epidemiológica.</a:t>
            </a:r>
          </a:p>
          <a:p>
            <a:pPr algn="l"/>
            <a:endParaRPr lang="es-ES" sz="1800" dirty="0" smtClean="0">
              <a:effectLst>
                <a:outerShdw blurRad="38100" dist="38100" dir="2700000" algn="tl">
                  <a:srgbClr val="000000">
                    <a:alpha val="43137"/>
                  </a:srgbClr>
                </a:outerShdw>
              </a:effectLst>
            </a:endParaRPr>
          </a:p>
          <a:p>
            <a:pPr algn="l"/>
            <a:r>
              <a:rPr lang="es-ES" sz="1800" dirty="0" smtClean="0">
                <a:solidFill>
                  <a:srgbClr val="00FF00"/>
                </a:solidFill>
                <a:effectLst>
                  <a:outerShdw blurRad="38100" dist="38100" dir="2700000" algn="tl">
                    <a:srgbClr val="000000">
                      <a:alpha val="43137"/>
                    </a:srgbClr>
                  </a:outerShdw>
                </a:effectLst>
              </a:rPr>
              <a:t>b) Quienes posean confirmación médica de haber contraído el COVID-19.</a:t>
            </a:r>
          </a:p>
          <a:p>
            <a:pPr algn="l"/>
            <a:r>
              <a:rPr lang="es-ES" sz="1800" dirty="0" smtClean="0">
                <a:effectLst>
                  <a:outerShdw blurRad="38100" dist="38100" dir="2700000" algn="tl">
                    <a:srgbClr val="000000">
                      <a:alpha val="43137"/>
                    </a:srgbClr>
                  </a:outerShdw>
                </a:effectLst>
              </a:rPr>
              <a:t>c) Los “contactos estrechos” de las personas comprendidas en los apartados a) y b) precedentes en los términos en que lo establece la Autoridad de Aplicación. (…)</a:t>
            </a:r>
          </a:p>
        </p:txBody>
      </p:sp>
    </p:spTree>
    <p:extLst>
      <p:ext uri="{BB962C8B-B14F-4D97-AF65-F5344CB8AC3E}">
        <p14:creationId xmlns:p14="http://schemas.microsoft.com/office/powerpoint/2010/main" xmlns="" val="37746203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Situaciones laborales</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rmAutofit/>
          </a:bodyPr>
          <a:lstStyle/>
          <a:p>
            <a:pPr algn="l"/>
            <a:r>
              <a:rPr lang="es-US" sz="1800" b="1" dirty="0" smtClean="0">
                <a:solidFill>
                  <a:srgbClr val="FFCC00"/>
                </a:solidFill>
                <a:effectLst>
                  <a:outerShdw blurRad="38100" dist="38100" dir="2700000" algn="tl">
                    <a:srgbClr val="000000">
                      <a:alpha val="43137"/>
                    </a:srgbClr>
                  </a:outerShdw>
                </a:effectLst>
              </a:rPr>
              <a:t>PRESTACION DE TAREAS DURANTE LA CUARENTENA</a:t>
            </a:r>
            <a:endParaRPr lang="es-ES" sz="1800" b="1" dirty="0" smtClean="0">
              <a:solidFill>
                <a:srgbClr val="FFCC00"/>
              </a:solidFill>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RESOLUCIÓN (MTESS) 219/2020 - </a:t>
            </a:r>
            <a:r>
              <a:rPr lang="es-ES" sz="1800" b="1" dirty="0" smtClean="0">
                <a:solidFill>
                  <a:srgbClr val="FFFF19"/>
                </a:solidFill>
                <a:effectLst>
                  <a:outerShdw blurRad="38100" dist="38100" dir="2700000" algn="tl">
                    <a:srgbClr val="000000">
                      <a:alpha val="43137"/>
                    </a:srgbClr>
                  </a:outerShdw>
                </a:effectLst>
              </a:rPr>
              <a:t>DEROGADA</a:t>
            </a:r>
          </a:p>
          <a:p>
            <a:pPr algn="l"/>
            <a:endParaRPr lang="es-ES" sz="1800" b="1" dirty="0" smtClean="0">
              <a:solidFill>
                <a:srgbClr val="00FFFF"/>
              </a:solidFill>
              <a:effectLst>
                <a:outerShdw blurRad="38100" dist="38100" dir="2700000" algn="tl">
                  <a:srgbClr val="000000">
                    <a:alpha val="43137"/>
                  </a:srgbClr>
                </a:outerShdw>
              </a:effectLst>
            </a:endParaRPr>
          </a:p>
          <a:p>
            <a:pPr algn="l"/>
            <a:r>
              <a:rPr lang="es-US" sz="1800" b="1" dirty="0" smtClean="0">
                <a:solidFill>
                  <a:srgbClr val="00FF00"/>
                </a:solidFill>
                <a:effectLst>
                  <a:outerShdw blurRad="38100" dist="38100" dir="2700000" algn="tl">
                    <a:srgbClr val="000000">
                      <a:alpha val="43137"/>
                    </a:srgbClr>
                  </a:outerShdw>
                </a:effectLst>
              </a:rPr>
              <a:t>IUS VARIANDI Y HORAS EXTRAS</a:t>
            </a:r>
            <a:endParaRPr lang="es-ES" sz="1800" b="1" dirty="0" smtClean="0">
              <a:solidFill>
                <a:srgbClr val="00FF00"/>
              </a:solidFill>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Art. 4 -</a:t>
            </a:r>
            <a:r>
              <a:rPr lang="es-ES" sz="1800" dirty="0" smtClean="0">
                <a:effectLst>
                  <a:outerShdw blurRad="38100" dist="38100" dir="2700000" algn="tl">
                    <a:srgbClr val="000000">
                      <a:alpha val="43137"/>
                    </a:srgbClr>
                  </a:outerShdw>
                </a:effectLst>
              </a:rPr>
              <a:t> La </a:t>
            </a:r>
            <a:r>
              <a:rPr lang="es-ES" sz="1800" dirty="0" smtClean="0">
                <a:solidFill>
                  <a:srgbClr val="FFFF19"/>
                </a:solidFill>
                <a:effectLst>
                  <a:outerShdw blurRad="38100" dist="38100" dir="2700000" algn="tl">
                    <a:srgbClr val="000000">
                      <a:alpha val="43137"/>
                    </a:srgbClr>
                  </a:outerShdw>
                </a:effectLst>
              </a:rPr>
              <a:t>reorganización de la jornada de trabajo </a:t>
            </a:r>
            <a:r>
              <a:rPr lang="es-ES" sz="1800" dirty="0" smtClean="0">
                <a:effectLst>
                  <a:outerShdw blurRad="38100" dist="38100" dir="2700000" algn="tl">
                    <a:srgbClr val="000000">
                      <a:alpha val="43137"/>
                    </a:srgbClr>
                  </a:outerShdw>
                </a:effectLst>
              </a:rPr>
              <a:t>a efectos de garantizar la continuidad de la producción de las actividades declaradas esenciales en condiciones adecuadas de salubridad en consonancia con los protocolos establecidos por la autoridad sanitaria, será considerado un ejercicio razonable de las facultades del empleador. </a:t>
            </a:r>
            <a:r>
              <a:rPr lang="es-ES" sz="1800" dirty="0" smtClean="0">
                <a:solidFill>
                  <a:srgbClr val="FF9900"/>
                </a:solidFill>
                <a:effectLst>
                  <a:outerShdw blurRad="38100" dist="38100" dir="2700000" algn="tl">
                    <a:srgbClr val="000000">
                      <a:alpha val="43137"/>
                    </a:srgbClr>
                  </a:outerShdw>
                </a:effectLst>
              </a:rPr>
              <a:t>Las horas suplementarias que resulten de cumplimiento necesario para estos fines, tendrán una reducción del 95% </a:t>
            </a:r>
            <a:r>
              <a:rPr lang="es-ES" sz="1800" dirty="0" smtClean="0">
                <a:effectLst>
                  <a:outerShdw blurRad="38100" dist="38100" dir="2700000" algn="tl">
                    <a:srgbClr val="000000">
                      <a:alpha val="43137"/>
                    </a:srgbClr>
                  </a:outerShdw>
                </a:effectLst>
              </a:rPr>
              <a:t>de la alícuota prevista en el artículo 19 de la ley 27451 que se destine al </a:t>
            </a:r>
            <a:r>
              <a:rPr lang="es-ES" sz="1800" dirty="0" smtClean="0">
                <a:solidFill>
                  <a:srgbClr val="00FFCC"/>
                </a:solidFill>
                <a:effectLst>
                  <a:outerShdw blurRad="38100" dist="38100" dir="2700000" algn="tl">
                    <a:srgbClr val="000000">
                      <a:alpha val="43137"/>
                    </a:srgbClr>
                  </a:outerShdw>
                </a:effectLst>
              </a:rPr>
              <a:t>Sistema Integrado Previsional Argentino.</a:t>
            </a:r>
          </a:p>
          <a:p>
            <a:pPr algn="l"/>
            <a:endParaRPr lang="es-ES" sz="1800" dirty="0" smtClean="0"/>
          </a:p>
          <a:p>
            <a:pPr algn="l"/>
            <a:endParaRPr lang="es-ES" sz="1800" b="1" dirty="0" smtClean="0">
              <a:solidFill>
                <a:srgbClr val="00FFFF"/>
              </a:solidFill>
            </a:endParaRPr>
          </a:p>
        </p:txBody>
      </p:sp>
    </p:spTree>
    <p:extLst>
      <p:ext uri="{BB962C8B-B14F-4D97-AF65-F5344CB8AC3E}">
        <p14:creationId xmlns:p14="http://schemas.microsoft.com/office/powerpoint/2010/main" xmlns="" val="37746203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Situaciones laborales</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rmAutofit fontScale="92500" lnSpcReduction="10000"/>
          </a:bodyPr>
          <a:lstStyle/>
          <a:p>
            <a:pPr algn="l"/>
            <a:r>
              <a:rPr lang="es-US" sz="1800" b="1" dirty="0" smtClean="0">
                <a:solidFill>
                  <a:srgbClr val="FFCC00"/>
                </a:solidFill>
              </a:rPr>
              <a:t>PRESTACION DE TAREAS DURANTE LA CUARENTENA</a:t>
            </a:r>
            <a:endParaRPr lang="es-ES" sz="1800" b="1" dirty="0" smtClean="0">
              <a:solidFill>
                <a:srgbClr val="FFCC00"/>
              </a:solidFill>
            </a:endParaRPr>
          </a:p>
          <a:p>
            <a:pPr algn="l"/>
            <a:r>
              <a:rPr lang="es-ES" sz="1800" b="1" dirty="0" smtClean="0">
                <a:solidFill>
                  <a:srgbClr val="00FFFF"/>
                </a:solidFill>
              </a:rPr>
              <a:t>RESOLUCIÓN (MTESS) 219/2020 - </a:t>
            </a:r>
            <a:r>
              <a:rPr lang="es-ES" sz="1800" b="1" dirty="0" smtClean="0">
                <a:solidFill>
                  <a:srgbClr val="FFFF19"/>
                </a:solidFill>
              </a:rPr>
              <a:t>DEROGADA</a:t>
            </a:r>
          </a:p>
          <a:p>
            <a:pPr algn="l"/>
            <a:r>
              <a:rPr lang="es-US" sz="1800" b="1" dirty="0" smtClean="0">
                <a:solidFill>
                  <a:srgbClr val="00FF00"/>
                </a:solidFill>
              </a:rPr>
              <a:t>PERSONAL EVENTUAL</a:t>
            </a:r>
            <a:endParaRPr lang="es-ES" sz="1800" b="1" dirty="0" smtClean="0">
              <a:solidFill>
                <a:srgbClr val="00FF00"/>
              </a:solidFill>
            </a:endParaRPr>
          </a:p>
          <a:p>
            <a:pPr algn="l"/>
            <a:r>
              <a:rPr lang="es-ES" sz="1800" b="1" dirty="0" smtClean="0">
                <a:solidFill>
                  <a:srgbClr val="00FFFF"/>
                </a:solidFill>
              </a:rPr>
              <a:t>Art. 5 -</a:t>
            </a:r>
            <a:r>
              <a:rPr lang="es-ES" sz="1800" dirty="0" smtClean="0">
                <a:solidFill>
                  <a:srgbClr val="00FFFF"/>
                </a:solidFill>
              </a:rPr>
              <a:t> </a:t>
            </a:r>
            <a:r>
              <a:rPr lang="es-ES" sz="1800" dirty="0" smtClean="0"/>
              <a:t>La necesidad de contratación de personal mientras dure la vigencia del “aislamiento social preventivo y obligatorio”, deberá ser considerada extraordinaria y transitoria </a:t>
            </a:r>
            <a:r>
              <a:rPr lang="es-ES" sz="1800" dirty="0" smtClean="0">
                <a:solidFill>
                  <a:srgbClr val="FFFF19"/>
                </a:solidFill>
              </a:rPr>
              <a:t>en los términos del artículo 99 de la ley de contrato de trabajo. </a:t>
            </a:r>
            <a:r>
              <a:rPr lang="es-ES" sz="1800" dirty="0" smtClean="0"/>
              <a:t>Los salarios de los trabajadores contratados por este período bajo esta modalidad tendrán </a:t>
            </a:r>
            <a:r>
              <a:rPr lang="es-ES" sz="1800" dirty="0" smtClean="0">
                <a:solidFill>
                  <a:srgbClr val="FF9900"/>
                </a:solidFill>
              </a:rPr>
              <a:t>una reducción del 95% de la alícuota prevista en el artículo 19 de la ley 27451 que se destine al Sistema Integrado Previsional Argentino.</a:t>
            </a:r>
          </a:p>
          <a:p>
            <a:pPr algn="l"/>
            <a:endParaRPr lang="es-ES" sz="1800" dirty="0" smtClean="0"/>
          </a:p>
          <a:p>
            <a:pPr algn="l"/>
            <a:r>
              <a:rPr lang="es-US" sz="1800" b="1" dirty="0" smtClean="0">
                <a:solidFill>
                  <a:srgbClr val="00FF00"/>
                </a:solidFill>
              </a:rPr>
              <a:t>CERTIFICACION PARA CIRCULAR</a:t>
            </a:r>
            <a:endParaRPr lang="es-ES" sz="1800" b="1" dirty="0" smtClean="0">
              <a:solidFill>
                <a:srgbClr val="00FF00"/>
              </a:solidFill>
            </a:endParaRPr>
          </a:p>
          <a:p>
            <a:pPr algn="l"/>
            <a:r>
              <a:rPr lang="es-ES" sz="1800" b="1" dirty="0" smtClean="0">
                <a:solidFill>
                  <a:srgbClr val="00FFFF"/>
                </a:solidFill>
              </a:rPr>
              <a:t>Art. 6 -</a:t>
            </a:r>
            <a:r>
              <a:rPr lang="es-ES" sz="1800" dirty="0" smtClean="0"/>
              <a:t> Los empleadores deberán proveer al personal que deba continuar prestando tareas de </a:t>
            </a:r>
            <a:r>
              <a:rPr lang="es-ES" sz="1800" dirty="0" smtClean="0">
                <a:solidFill>
                  <a:srgbClr val="FF9900"/>
                </a:solidFill>
              </a:rPr>
              <a:t>una certificación para ser exhibida </a:t>
            </a:r>
            <a:r>
              <a:rPr lang="es-ES" sz="1800" dirty="0" smtClean="0"/>
              <a:t>en caso de requerimiento por parte de controles policiales, en la que conste nombre, número de teléfono y demás datos que permitan una adecuada identificación de la empresa; nombre, número de documento y domicilio del trabajador, su calificación como personal esencial y domicilio del lugar de trabajo.</a:t>
            </a:r>
          </a:p>
          <a:p>
            <a:pPr algn="l"/>
            <a:endParaRPr lang="es-ES" sz="1800" dirty="0" smtClean="0"/>
          </a:p>
          <a:p>
            <a:pPr algn="l"/>
            <a:r>
              <a:rPr lang="es-ES" sz="1800" b="1" dirty="0" smtClean="0">
                <a:solidFill>
                  <a:srgbClr val="FFFF19"/>
                </a:solidFill>
              </a:rPr>
              <a:t>Aplicación: No tuvo aplicación</a:t>
            </a:r>
          </a:p>
        </p:txBody>
      </p:sp>
    </p:spTree>
    <p:extLst>
      <p:ext uri="{BB962C8B-B14F-4D97-AF65-F5344CB8AC3E}">
        <p14:creationId xmlns:p14="http://schemas.microsoft.com/office/powerpoint/2010/main" xmlns="" val="37746203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Situaciones laborales</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rmAutofit/>
          </a:bodyPr>
          <a:lstStyle/>
          <a:p>
            <a:pPr algn="l"/>
            <a:r>
              <a:rPr lang="es-US" sz="1800" b="1" dirty="0" smtClean="0">
                <a:solidFill>
                  <a:srgbClr val="FFCC00"/>
                </a:solidFill>
                <a:effectLst>
                  <a:outerShdw blurRad="38100" dist="38100" dir="2700000" algn="tl">
                    <a:srgbClr val="000000">
                      <a:alpha val="43137"/>
                    </a:srgbClr>
                  </a:outerShdw>
                </a:effectLst>
              </a:rPr>
              <a:t>PRESTACION DE TAREAS DURANTE LA CUARENTENA</a:t>
            </a:r>
            <a:endParaRPr lang="es-ES" sz="1800" b="1" dirty="0" smtClean="0">
              <a:solidFill>
                <a:srgbClr val="FFCC00"/>
              </a:solidFill>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RESOLUCIÓN (MTESS) 279/2020 </a:t>
            </a:r>
          </a:p>
          <a:p>
            <a:pPr algn="l"/>
            <a:r>
              <a:rPr lang="es-US" sz="1800" b="1" dirty="0" smtClean="0">
                <a:solidFill>
                  <a:srgbClr val="00FF00"/>
                </a:solidFill>
                <a:effectLst>
                  <a:outerShdw blurRad="38100" dist="38100" dir="2700000" algn="tl">
                    <a:srgbClr val="000000">
                      <a:alpha val="43137"/>
                    </a:srgbClr>
                  </a:outerShdw>
                </a:effectLst>
              </a:rPr>
              <a:t>AISLAMIENTO DISPENSA Y TELETRABAJO</a:t>
            </a:r>
            <a:endParaRPr lang="es-ES" sz="1800" b="1" dirty="0" smtClean="0">
              <a:solidFill>
                <a:srgbClr val="00FF00"/>
              </a:solidFill>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Art. 1 -</a:t>
            </a:r>
            <a:r>
              <a:rPr lang="es-ES" sz="1800" dirty="0" smtClean="0">
                <a:effectLst>
                  <a:outerShdw blurRad="38100" dist="38100" dir="2700000" algn="tl">
                    <a:srgbClr val="000000">
                      <a:alpha val="43137"/>
                    </a:srgbClr>
                  </a:outerShdw>
                </a:effectLst>
              </a:rPr>
              <a:t> </a:t>
            </a:r>
            <a:r>
              <a:rPr lang="es-ES" sz="1800" dirty="0" smtClean="0">
                <a:solidFill>
                  <a:srgbClr val="FFFF00"/>
                </a:solidFill>
                <a:effectLst>
                  <a:outerShdw blurRad="38100" dist="38100" dir="2700000" algn="tl">
                    <a:srgbClr val="000000">
                      <a:alpha val="43137"/>
                    </a:srgbClr>
                  </a:outerShdw>
                </a:effectLst>
              </a:rPr>
              <a:t>Los trabajadores y trabajadoras alcanzados por el “aislamiento social preventivo y obligatorio” quedarán dispensados del deber de asistencia al lugar de trabajo</a:t>
            </a:r>
            <a:r>
              <a:rPr lang="es-ES" sz="1800" dirty="0" smtClean="0">
                <a:solidFill>
                  <a:srgbClr val="FFFF19"/>
                </a:solidFill>
                <a:effectLst>
                  <a:outerShdw blurRad="38100" dist="38100" dir="2700000" algn="tl">
                    <a:srgbClr val="000000">
                      <a:alpha val="43137"/>
                    </a:srgbClr>
                  </a:outerShdw>
                </a:effectLst>
              </a:rPr>
              <a:t>. </a:t>
            </a:r>
            <a:r>
              <a:rPr lang="es-ES" sz="1800" dirty="0" smtClean="0">
                <a:effectLst>
                  <a:outerShdw blurRad="38100" dist="38100" dir="2700000" algn="tl">
                    <a:srgbClr val="000000">
                      <a:alpha val="43137"/>
                    </a:srgbClr>
                  </a:outerShdw>
                </a:effectLst>
              </a:rPr>
              <a:t>Cuando sus tareas u otras análogas puedan ser realizadas desde el lugar de aislamiento deberán en el marco de la buena fe contractual, establecer con su empleador las condiciones en que dicha labor será realizada.</a:t>
            </a:r>
          </a:p>
          <a:p>
            <a:pPr algn="l"/>
            <a:endParaRPr lang="es-US" sz="1800" dirty="0" smtClean="0">
              <a:effectLst>
                <a:outerShdw blurRad="38100" dist="38100" dir="2700000" algn="tl">
                  <a:srgbClr val="000000">
                    <a:alpha val="43137"/>
                  </a:srgbClr>
                </a:outerShdw>
              </a:effectLst>
            </a:endParaRPr>
          </a:p>
          <a:p>
            <a:pPr algn="l"/>
            <a:r>
              <a:rPr lang="es-US" sz="1800" b="1" dirty="0" smtClean="0">
                <a:solidFill>
                  <a:srgbClr val="00FF00"/>
                </a:solidFill>
                <a:effectLst>
                  <a:outerShdw blurRad="38100" dist="38100" dir="2700000" algn="tl">
                    <a:srgbClr val="000000">
                      <a:alpha val="43137"/>
                    </a:srgbClr>
                  </a:outerShdw>
                </a:effectLst>
              </a:rPr>
              <a:t>PERSONAL ESENCIAL</a:t>
            </a:r>
            <a:endParaRPr lang="es-ES" sz="1800" b="1" dirty="0" smtClean="0">
              <a:solidFill>
                <a:srgbClr val="00FF00"/>
              </a:solidFill>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Art. 2 -</a:t>
            </a:r>
            <a:r>
              <a:rPr lang="es-ES" sz="1800" dirty="0" smtClean="0">
                <a:effectLst>
                  <a:outerShdw blurRad="38100" dist="38100" dir="2700000" algn="tl">
                    <a:srgbClr val="000000">
                      <a:alpha val="43137"/>
                    </a:srgbClr>
                  </a:outerShdw>
                </a:effectLst>
              </a:rPr>
              <a:t> </a:t>
            </a:r>
            <a:r>
              <a:rPr lang="es-ES" sz="1800" dirty="0" smtClean="0">
                <a:solidFill>
                  <a:srgbClr val="FF9900"/>
                </a:solidFill>
                <a:effectLst>
                  <a:outerShdw blurRad="38100" dist="38100" dir="2700000" algn="tl">
                    <a:srgbClr val="000000">
                      <a:alpha val="43137"/>
                    </a:srgbClr>
                  </a:outerShdw>
                </a:effectLst>
              </a:rPr>
              <a:t>Los trabajadores y trabajadoras que presten servicios en las actividades descriptas en el artículo 6 del DCNU-2020-297-APNPTE </a:t>
            </a:r>
            <a:r>
              <a:rPr lang="es-ES" sz="1800" dirty="0" smtClean="0">
                <a:effectLst>
                  <a:outerShdw blurRad="38100" dist="38100" dir="2700000" algn="tl">
                    <a:srgbClr val="000000">
                      <a:alpha val="43137"/>
                    </a:srgbClr>
                  </a:outerShdw>
                </a:effectLst>
              </a:rPr>
              <a:t>y sus reglamentaciones, </a:t>
            </a:r>
            <a:r>
              <a:rPr lang="es-ES" sz="1800" dirty="0" smtClean="0">
                <a:solidFill>
                  <a:srgbClr val="FFFF19"/>
                </a:solidFill>
                <a:effectLst>
                  <a:outerShdw blurRad="38100" dist="38100" dir="2700000" algn="tl">
                    <a:srgbClr val="000000">
                      <a:alpha val="43137"/>
                    </a:srgbClr>
                  </a:outerShdw>
                </a:effectLst>
              </a:rPr>
              <a:t>serán considerados “personal esencial” </a:t>
            </a:r>
            <a:r>
              <a:rPr lang="es-ES" sz="1800" dirty="0" smtClean="0">
                <a:effectLst>
                  <a:outerShdw blurRad="38100" dist="38100" dir="2700000" algn="tl">
                    <a:srgbClr val="000000">
                      <a:alpha val="43137"/>
                    </a:srgbClr>
                  </a:outerShdw>
                </a:effectLst>
              </a:rPr>
              <a:t>en los términos de la resolución del Ministerio de Trabajo, Empleo y Seguridad Social 207 de fecha 16 de marzo de 2020. </a:t>
            </a:r>
            <a:r>
              <a:rPr lang="es-ES" sz="1800" dirty="0" smtClean="0">
                <a:solidFill>
                  <a:srgbClr val="00FFFF"/>
                </a:solidFill>
                <a:effectLst>
                  <a:outerShdw blurRad="38100" dist="38100" dir="2700000" algn="tl">
                    <a:srgbClr val="000000">
                      <a:alpha val="43137"/>
                    </a:srgbClr>
                  </a:outerShdw>
                </a:effectLst>
              </a:rPr>
              <a:t>La continuidad de tales actividades en estas circunstancias constituye una exigencia excepcional de la economía nacional</a:t>
            </a:r>
            <a:r>
              <a:rPr lang="es-ES" sz="1800" dirty="0" smtClean="0">
                <a:effectLst>
                  <a:outerShdw blurRad="38100" dist="38100" dir="2700000" algn="tl">
                    <a:srgbClr val="000000">
                      <a:alpha val="43137"/>
                    </a:srgbClr>
                  </a:outerShdw>
                </a:effectLst>
              </a:rPr>
              <a:t> (art. 203, LCT 20744, </a:t>
            </a:r>
            <a:r>
              <a:rPr lang="es-ES" sz="1800" dirty="0" err="1" smtClean="0">
                <a:effectLst>
                  <a:outerShdw blurRad="38100" dist="38100" dir="2700000" algn="tl">
                    <a:srgbClr val="000000">
                      <a:alpha val="43137"/>
                    </a:srgbClr>
                  </a:outerShdw>
                </a:effectLst>
              </a:rPr>
              <a:t>t.o.</a:t>
            </a:r>
            <a:r>
              <a:rPr lang="es-ES" sz="1800" dirty="0" smtClean="0">
                <a:effectLst>
                  <a:outerShdw blurRad="38100" dist="38100" dir="2700000" algn="tl">
                    <a:srgbClr val="000000">
                      <a:alpha val="43137"/>
                    </a:srgbClr>
                  </a:outerShdw>
                </a:effectLst>
              </a:rPr>
              <a:t> 1976 y sus modificatorias).</a:t>
            </a:r>
          </a:p>
        </p:txBody>
      </p:sp>
    </p:spTree>
    <p:extLst>
      <p:ext uri="{BB962C8B-B14F-4D97-AF65-F5344CB8AC3E}">
        <p14:creationId xmlns:p14="http://schemas.microsoft.com/office/powerpoint/2010/main" xmlns="" val="37746203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Situaciones laborales</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rmAutofit/>
          </a:bodyPr>
          <a:lstStyle/>
          <a:p>
            <a:pPr algn="l"/>
            <a:endParaRPr lang="es-ES" sz="1800" b="1" dirty="0" smtClean="0">
              <a:effectLst>
                <a:outerShdw blurRad="38100" dist="38100" dir="2700000" algn="tl">
                  <a:srgbClr val="000000">
                    <a:alpha val="43137"/>
                  </a:srgbClr>
                </a:outerShdw>
              </a:effectLst>
            </a:endParaRPr>
          </a:p>
          <a:p>
            <a:pPr algn="l"/>
            <a:endParaRPr lang="es-ES" sz="1800" b="1" dirty="0" smtClean="0">
              <a:effectLst>
                <a:outerShdw blurRad="38100" dist="38100" dir="2700000" algn="tl">
                  <a:srgbClr val="000000">
                    <a:alpha val="43137"/>
                  </a:srgbClr>
                </a:outerShdw>
              </a:effectLst>
            </a:endParaRPr>
          </a:p>
          <a:p>
            <a:pPr algn="l"/>
            <a:r>
              <a:rPr lang="es-ES" sz="1800" b="1" dirty="0" smtClean="0">
                <a:solidFill>
                  <a:srgbClr val="FF9900"/>
                </a:solidFill>
                <a:effectLst>
                  <a:outerShdw blurRad="38100" dist="38100" dir="2700000" algn="tl">
                    <a:srgbClr val="000000">
                      <a:alpha val="43137"/>
                    </a:srgbClr>
                  </a:outerShdw>
                </a:effectLst>
              </a:rPr>
              <a:t>OBLIGACIÓN DE PRESTAR SERVICIOS EN HORAS SUPLEMENTARIAS</a:t>
            </a:r>
          </a:p>
          <a:p>
            <a:pPr algn="l"/>
            <a:r>
              <a:rPr lang="es-ES" sz="1800" b="1" dirty="0" smtClean="0">
                <a:solidFill>
                  <a:srgbClr val="00FFFF"/>
                </a:solidFill>
                <a:effectLst>
                  <a:outerShdw blurRad="38100" dist="38100" dir="2700000" algn="tl">
                    <a:srgbClr val="000000">
                      <a:alpha val="43137"/>
                    </a:srgbClr>
                  </a:outerShdw>
                </a:effectLst>
              </a:rPr>
              <a:t>Art. 203</a:t>
            </a:r>
            <a:r>
              <a:rPr lang="es-ES" sz="1800" dirty="0" smtClean="0">
                <a:solidFill>
                  <a:srgbClr val="00FFFF"/>
                </a:solidFill>
                <a:effectLst>
                  <a:outerShdw blurRad="38100" dist="38100" dir="2700000" algn="tl">
                    <a:srgbClr val="000000">
                      <a:alpha val="43137"/>
                    </a:srgbClr>
                  </a:outerShdw>
                </a:effectLst>
              </a:rPr>
              <a:t> - </a:t>
            </a:r>
            <a:r>
              <a:rPr lang="es-ES" sz="1800" dirty="0" smtClean="0">
                <a:effectLst>
                  <a:outerShdw blurRad="38100" dist="38100" dir="2700000" algn="tl">
                    <a:srgbClr val="000000">
                      <a:alpha val="43137"/>
                    </a:srgbClr>
                  </a:outerShdw>
                </a:effectLst>
              </a:rPr>
              <a:t> El trabajador no estará obligado a prestar servicios en horas suplementarias, salvo casos de peligro o accidente ocurrido o inminente de fuerza mayor, o </a:t>
            </a:r>
            <a:r>
              <a:rPr lang="es-ES" sz="1800" dirty="0" smtClean="0">
                <a:solidFill>
                  <a:srgbClr val="FFFF19"/>
                </a:solidFill>
                <a:effectLst>
                  <a:outerShdw blurRad="38100" dist="38100" dir="2700000" algn="tl">
                    <a:srgbClr val="000000">
                      <a:alpha val="43137"/>
                    </a:srgbClr>
                  </a:outerShdw>
                </a:effectLst>
              </a:rPr>
              <a:t>por exigencias excepcionales de la economía nacional </a:t>
            </a:r>
            <a:r>
              <a:rPr lang="es-ES" sz="1800" dirty="0" smtClean="0">
                <a:effectLst>
                  <a:outerShdw blurRad="38100" dist="38100" dir="2700000" algn="tl">
                    <a:srgbClr val="000000">
                      <a:alpha val="43137"/>
                    </a:srgbClr>
                  </a:outerShdw>
                </a:effectLst>
              </a:rPr>
              <a:t>o de la empresa, juzgado su comportamiento en base al criterio de colaboración en el logro de los fines de la misma.</a:t>
            </a:r>
            <a:endParaRPr lang="es-ES" sz="1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7746203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Situaciones laborales</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rmAutofit/>
          </a:bodyPr>
          <a:lstStyle/>
          <a:p>
            <a:pPr algn="l"/>
            <a:r>
              <a:rPr lang="es-US" sz="1800" b="1" dirty="0" smtClean="0">
                <a:solidFill>
                  <a:srgbClr val="FFCC00"/>
                </a:solidFill>
                <a:effectLst>
                  <a:outerShdw blurRad="38100" dist="38100" dir="2700000" algn="tl">
                    <a:srgbClr val="000000">
                      <a:alpha val="43137"/>
                    </a:srgbClr>
                  </a:outerShdw>
                </a:effectLst>
              </a:rPr>
              <a:t>PRESTACION DE TAREAS DURANTE LA CUARENTENA</a:t>
            </a:r>
            <a:endParaRPr lang="es-ES" sz="1800" b="1" dirty="0" smtClean="0">
              <a:solidFill>
                <a:srgbClr val="FFCC00"/>
              </a:solidFill>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RESOLUCIÓN (MTESS) 279/2020 </a:t>
            </a:r>
            <a:endParaRPr lang="es-ES" sz="1800" b="1" dirty="0" smtClean="0">
              <a:solidFill>
                <a:srgbClr val="FFFF19"/>
              </a:solidFill>
              <a:effectLst>
                <a:outerShdw blurRad="38100" dist="38100" dir="2700000" algn="tl">
                  <a:srgbClr val="000000">
                    <a:alpha val="43137"/>
                  </a:srgbClr>
                </a:outerShdw>
              </a:effectLst>
            </a:endParaRPr>
          </a:p>
          <a:p>
            <a:pPr algn="l"/>
            <a:endParaRPr lang="es-US" sz="1800" b="1" dirty="0" smtClean="0">
              <a:solidFill>
                <a:srgbClr val="00FF00"/>
              </a:solidFill>
              <a:effectLst>
                <a:outerShdw blurRad="38100" dist="38100" dir="2700000" algn="tl">
                  <a:srgbClr val="000000">
                    <a:alpha val="43137"/>
                  </a:srgbClr>
                </a:outerShdw>
              </a:effectLst>
            </a:endParaRPr>
          </a:p>
          <a:p>
            <a:pPr algn="l"/>
            <a:r>
              <a:rPr lang="es-US" sz="1800" b="1" dirty="0" smtClean="0">
                <a:solidFill>
                  <a:srgbClr val="00FF00"/>
                </a:solidFill>
                <a:effectLst>
                  <a:outerShdw blurRad="38100" dist="38100" dir="2700000" algn="tl">
                    <a:srgbClr val="000000">
                      <a:alpha val="43137"/>
                    </a:srgbClr>
                  </a:outerShdw>
                </a:effectLst>
              </a:rPr>
              <a:t>BECAS Y PASANTÍAS</a:t>
            </a:r>
            <a:endParaRPr lang="es-ES" sz="1800" b="1" dirty="0" smtClean="0">
              <a:solidFill>
                <a:srgbClr val="00FF00"/>
              </a:solidFill>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Art. 3 </a:t>
            </a:r>
            <a:r>
              <a:rPr lang="es-ES" sz="1800" b="1" dirty="0" smtClean="0">
                <a:effectLst>
                  <a:outerShdw blurRad="38100" dist="38100" dir="2700000" algn="tl">
                    <a:srgbClr val="000000">
                      <a:alpha val="43137"/>
                    </a:srgbClr>
                  </a:outerShdw>
                </a:effectLst>
              </a:rPr>
              <a:t>-</a:t>
            </a:r>
            <a:r>
              <a:rPr lang="es-ES" sz="1800" dirty="0" smtClean="0">
                <a:effectLst>
                  <a:outerShdw blurRad="38100" dist="38100" dir="2700000" algn="tl">
                    <a:srgbClr val="000000">
                      <a:alpha val="43137"/>
                    </a:srgbClr>
                  </a:outerShdw>
                </a:effectLst>
              </a:rPr>
              <a:t> Están incluidos dentro del concepto de trabajadores y trabajadoras quienes presten servicios de forma continua bajo figuras no dependientes como las locaciones de servicio reguladas por el decreto 1109 del 28 de diciembre de 2017, aquellas otras que se desarrollen en forma análoga dentro del sector privado, </a:t>
            </a:r>
            <a:r>
              <a:rPr lang="es-ES" sz="1800" dirty="0" smtClean="0">
                <a:solidFill>
                  <a:srgbClr val="00FFFF"/>
                </a:solidFill>
                <a:effectLst>
                  <a:outerShdw blurRad="38100" dist="38100" dir="2700000" algn="tl">
                    <a:srgbClr val="000000">
                      <a:alpha val="43137"/>
                    </a:srgbClr>
                  </a:outerShdw>
                </a:effectLst>
              </a:rPr>
              <a:t>las prestaciones resultantes de becas en lugares de trabajo y las pasantías, </a:t>
            </a:r>
            <a:r>
              <a:rPr lang="es-ES" sz="1800" dirty="0" smtClean="0">
                <a:effectLst>
                  <a:outerShdw blurRad="38100" dist="38100" dir="2700000" algn="tl">
                    <a:srgbClr val="000000">
                      <a:alpha val="43137"/>
                    </a:srgbClr>
                  </a:outerShdw>
                </a:effectLst>
              </a:rPr>
              <a:t>como así también las residencias médicas comprendidas en la ley 22127 y los casos de pluriempleo o de múltiples receptores de servicios.</a:t>
            </a:r>
            <a:endParaRPr lang="es-ES" sz="1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7746203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Situaciones laborales</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rmAutofit/>
          </a:bodyPr>
          <a:lstStyle/>
          <a:p>
            <a:pPr algn="l"/>
            <a:r>
              <a:rPr lang="es-US" sz="1800" b="1" dirty="0" smtClean="0">
                <a:solidFill>
                  <a:srgbClr val="FFCC00"/>
                </a:solidFill>
                <a:effectLst>
                  <a:outerShdw blurRad="38100" dist="38100" dir="2700000" algn="tl">
                    <a:srgbClr val="000000">
                      <a:alpha val="43137"/>
                    </a:srgbClr>
                  </a:outerShdw>
                </a:effectLst>
              </a:rPr>
              <a:t>PRESTACION DE TAREAS DURANTE LA CUARENTENA</a:t>
            </a:r>
            <a:endParaRPr lang="es-ES" sz="1800" b="1" dirty="0" smtClean="0">
              <a:solidFill>
                <a:srgbClr val="FFCC00"/>
              </a:solidFill>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RESOLUCIÓN (MTESS) 279/2020 </a:t>
            </a:r>
            <a:endParaRPr lang="es-ES" sz="1800" b="1" dirty="0" smtClean="0">
              <a:solidFill>
                <a:srgbClr val="FFFF19"/>
              </a:solidFill>
              <a:effectLst>
                <a:outerShdw blurRad="38100" dist="38100" dir="2700000" algn="tl">
                  <a:srgbClr val="000000">
                    <a:alpha val="43137"/>
                  </a:srgbClr>
                </a:outerShdw>
              </a:effectLst>
            </a:endParaRPr>
          </a:p>
          <a:p>
            <a:pPr algn="l"/>
            <a:endParaRPr lang="es-US" sz="1800" b="1" dirty="0" smtClean="0">
              <a:effectLst>
                <a:outerShdw blurRad="38100" dist="38100" dir="2700000" algn="tl">
                  <a:srgbClr val="000000">
                    <a:alpha val="43137"/>
                  </a:srgbClr>
                </a:outerShdw>
              </a:effectLst>
            </a:endParaRPr>
          </a:p>
          <a:p>
            <a:pPr algn="l"/>
            <a:r>
              <a:rPr lang="es-US" sz="1800" b="1" dirty="0" smtClean="0">
                <a:solidFill>
                  <a:srgbClr val="00FF00"/>
                </a:solidFill>
                <a:effectLst>
                  <a:outerShdw blurRad="38100" dist="38100" dir="2700000" algn="tl">
                    <a:srgbClr val="000000">
                      <a:alpha val="43137"/>
                    </a:srgbClr>
                  </a:outerShdw>
                </a:effectLst>
              </a:rPr>
              <a:t>IUS VARIANDI – REORGANIZACIÓN DE LA JORNADA</a:t>
            </a:r>
            <a:endParaRPr lang="es-ES" sz="1800" b="1" dirty="0" smtClean="0">
              <a:solidFill>
                <a:srgbClr val="00FF00"/>
              </a:solidFill>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Art. 4 -</a:t>
            </a:r>
            <a:r>
              <a:rPr lang="es-ES" sz="1800" dirty="0" smtClean="0">
                <a:solidFill>
                  <a:srgbClr val="00FFFF"/>
                </a:solidFill>
                <a:effectLst>
                  <a:outerShdw blurRad="38100" dist="38100" dir="2700000" algn="tl">
                    <a:srgbClr val="000000">
                      <a:alpha val="43137"/>
                    </a:srgbClr>
                  </a:outerShdw>
                </a:effectLst>
              </a:rPr>
              <a:t> </a:t>
            </a:r>
            <a:r>
              <a:rPr lang="es-ES" sz="1800" dirty="0" smtClean="0">
                <a:effectLst>
                  <a:outerShdw blurRad="38100" dist="38100" dir="2700000" algn="tl">
                    <a:srgbClr val="000000">
                      <a:alpha val="43137"/>
                    </a:srgbClr>
                  </a:outerShdw>
                </a:effectLst>
              </a:rPr>
              <a:t>La reorganización de la jornada de trabajo </a:t>
            </a:r>
            <a:r>
              <a:rPr lang="es-ES" sz="1800" dirty="0" smtClean="0">
                <a:solidFill>
                  <a:srgbClr val="FF9900"/>
                </a:solidFill>
                <a:effectLst>
                  <a:outerShdw blurRad="38100" dist="38100" dir="2700000" algn="tl">
                    <a:srgbClr val="000000">
                      <a:alpha val="43137"/>
                    </a:srgbClr>
                  </a:outerShdw>
                </a:effectLst>
              </a:rPr>
              <a:t>a efectos de garantizar la continuidad de la producción de las actividades declaradas esenciales</a:t>
            </a:r>
            <a:r>
              <a:rPr lang="es-ES" sz="1800" dirty="0" smtClean="0">
                <a:effectLst>
                  <a:outerShdw blurRad="38100" dist="38100" dir="2700000" algn="tl">
                    <a:srgbClr val="000000">
                      <a:alpha val="43137"/>
                    </a:srgbClr>
                  </a:outerShdw>
                </a:effectLst>
              </a:rPr>
              <a:t> en condiciones adecuadas de salubridad en consonancia con los protocolos establecidos por la autoridad sanitaria, </a:t>
            </a:r>
            <a:r>
              <a:rPr lang="es-ES" sz="1800" dirty="0" smtClean="0">
                <a:solidFill>
                  <a:srgbClr val="FFFF19"/>
                </a:solidFill>
                <a:effectLst>
                  <a:outerShdw blurRad="38100" dist="38100" dir="2700000" algn="tl">
                    <a:srgbClr val="000000">
                      <a:alpha val="43137"/>
                    </a:srgbClr>
                  </a:outerShdw>
                </a:effectLst>
              </a:rPr>
              <a:t>será considerado un ejercicio razonable de las facultades del empleador.</a:t>
            </a:r>
          </a:p>
          <a:p>
            <a:pPr algn="l"/>
            <a:endParaRPr lang="es-ES" sz="1800" b="1" dirty="0" smtClean="0">
              <a:effectLst>
                <a:outerShdw blurRad="38100" dist="38100" dir="2700000" algn="tl">
                  <a:srgbClr val="000000">
                    <a:alpha val="43137"/>
                  </a:srgbClr>
                </a:outerShdw>
              </a:effectLst>
            </a:endParaRPr>
          </a:p>
          <a:p>
            <a:pPr algn="l"/>
            <a:r>
              <a:rPr lang="es-US" sz="1800" b="1" dirty="0" smtClean="0">
                <a:solidFill>
                  <a:srgbClr val="00FF00"/>
                </a:solidFill>
                <a:effectLst>
                  <a:outerShdw blurRad="38100" dist="38100" dir="2700000" algn="tl">
                    <a:srgbClr val="000000">
                      <a:alpha val="43137"/>
                    </a:srgbClr>
                  </a:outerShdw>
                </a:effectLst>
              </a:rPr>
              <a:t>CONTRATACIÓN DE PERSONAL – CONTRATO EVENTUAL</a:t>
            </a:r>
            <a:endParaRPr lang="es-ES" sz="1800" b="1" dirty="0" smtClean="0">
              <a:solidFill>
                <a:srgbClr val="00FF00"/>
              </a:solidFill>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Art. 5 -</a:t>
            </a:r>
            <a:r>
              <a:rPr lang="es-ES" sz="1800" dirty="0" smtClean="0">
                <a:solidFill>
                  <a:srgbClr val="00FFFF"/>
                </a:solidFill>
                <a:effectLst>
                  <a:outerShdw blurRad="38100" dist="38100" dir="2700000" algn="tl">
                    <a:srgbClr val="000000">
                      <a:alpha val="43137"/>
                    </a:srgbClr>
                  </a:outerShdw>
                </a:effectLst>
              </a:rPr>
              <a:t> </a:t>
            </a:r>
            <a:r>
              <a:rPr lang="es-ES" sz="1800" dirty="0" smtClean="0">
                <a:effectLst>
                  <a:outerShdw blurRad="38100" dist="38100" dir="2700000" algn="tl">
                    <a:srgbClr val="000000">
                      <a:alpha val="43137"/>
                    </a:srgbClr>
                  </a:outerShdw>
                </a:effectLst>
              </a:rPr>
              <a:t>La necesidad de contratación de personal mientras dure la vigencia del “aislamiento social preventivo y obligatorio”, </a:t>
            </a:r>
            <a:r>
              <a:rPr lang="es-ES" sz="1800" dirty="0" smtClean="0">
                <a:solidFill>
                  <a:srgbClr val="FFFF19"/>
                </a:solidFill>
                <a:effectLst>
                  <a:outerShdw blurRad="38100" dist="38100" dir="2700000" algn="tl">
                    <a:srgbClr val="000000">
                      <a:alpha val="43137"/>
                    </a:srgbClr>
                  </a:outerShdw>
                </a:effectLst>
              </a:rPr>
              <a:t>deberá ser considerada extraordinaria y transitoria en los términos del artículo 99 de la ley de contrato de trabajo</a:t>
            </a:r>
            <a:r>
              <a:rPr lang="es-ES" sz="1800" dirty="0" smtClean="0">
                <a:effectLst>
                  <a:outerShdw blurRad="38100" dist="38100" dir="2700000" algn="tl">
                    <a:srgbClr val="000000">
                      <a:alpha val="43137"/>
                    </a:srgbClr>
                  </a:outerShdw>
                </a:effectLst>
              </a:rPr>
              <a:t> (</a:t>
            </a:r>
            <a:r>
              <a:rPr lang="es-ES" sz="1800" dirty="0" err="1" smtClean="0">
                <a:effectLst>
                  <a:outerShdw blurRad="38100" dist="38100" dir="2700000" algn="tl">
                    <a:srgbClr val="000000">
                      <a:alpha val="43137"/>
                    </a:srgbClr>
                  </a:outerShdw>
                </a:effectLst>
              </a:rPr>
              <a:t>t.o.</a:t>
            </a:r>
            <a:r>
              <a:rPr lang="es-ES" sz="1800" dirty="0" smtClean="0">
                <a:effectLst>
                  <a:outerShdw blurRad="38100" dist="38100" dir="2700000" algn="tl">
                    <a:srgbClr val="000000">
                      <a:alpha val="43137"/>
                    </a:srgbClr>
                  </a:outerShdw>
                </a:effectLst>
              </a:rPr>
              <a:t> 1976 y sus modificatorias).</a:t>
            </a:r>
          </a:p>
          <a:p>
            <a:pPr algn="l"/>
            <a:endParaRPr lang="es-ES" sz="1600" b="1"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77462038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Situaciones laborales</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rmAutofit/>
          </a:bodyPr>
          <a:lstStyle/>
          <a:p>
            <a:pPr algn="l"/>
            <a:r>
              <a:rPr lang="es-US" sz="1800" b="1" dirty="0" smtClean="0">
                <a:solidFill>
                  <a:srgbClr val="FFCC00"/>
                </a:solidFill>
                <a:effectLst>
                  <a:outerShdw blurRad="38100" dist="38100" dir="2700000" algn="tl">
                    <a:srgbClr val="000000">
                      <a:alpha val="43137"/>
                    </a:srgbClr>
                  </a:outerShdw>
                </a:effectLst>
              </a:rPr>
              <a:t>PRESTACION DE TAREAS DURANTE LA CUARENTENA</a:t>
            </a:r>
            <a:endParaRPr lang="es-ES" sz="1800" b="1" dirty="0" smtClean="0">
              <a:solidFill>
                <a:srgbClr val="FFCC00"/>
              </a:solidFill>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RESOLUCIÓN (MTESS) 279/2020 </a:t>
            </a:r>
            <a:endParaRPr lang="es-ES" sz="1800" b="1" dirty="0" smtClean="0">
              <a:solidFill>
                <a:srgbClr val="FFFF19"/>
              </a:solidFill>
              <a:effectLst>
                <a:outerShdw blurRad="38100" dist="38100" dir="2700000" algn="tl">
                  <a:srgbClr val="000000">
                    <a:alpha val="43137"/>
                  </a:srgbClr>
                </a:outerShdw>
              </a:effectLst>
            </a:endParaRPr>
          </a:p>
          <a:p>
            <a:pPr algn="l"/>
            <a:endParaRPr lang="es-ES" sz="1800" b="1" dirty="0" smtClean="0">
              <a:effectLst>
                <a:outerShdw blurRad="38100" dist="38100" dir="2700000" algn="tl">
                  <a:srgbClr val="000000">
                    <a:alpha val="43137"/>
                  </a:srgbClr>
                </a:outerShdw>
              </a:effectLst>
            </a:endParaRPr>
          </a:p>
          <a:p>
            <a:pPr algn="l"/>
            <a:r>
              <a:rPr lang="es-US" sz="1800" b="1" dirty="0" smtClean="0">
                <a:solidFill>
                  <a:srgbClr val="00FF00"/>
                </a:solidFill>
                <a:effectLst>
                  <a:outerShdw blurRad="38100" dist="38100" dir="2700000" algn="tl">
                    <a:srgbClr val="000000">
                      <a:alpha val="43137"/>
                    </a:srgbClr>
                  </a:outerShdw>
                </a:effectLst>
              </a:rPr>
              <a:t>REMUNERACIÓN DURANTE LA CUARENTENA</a:t>
            </a:r>
            <a:endParaRPr lang="es-ES" sz="1800" b="1" dirty="0" smtClean="0">
              <a:solidFill>
                <a:srgbClr val="00FF00"/>
              </a:solidFill>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Art. 6 -</a:t>
            </a:r>
            <a:r>
              <a:rPr lang="es-ES" sz="1800" dirty="0" smtClean="0">
                <a:solidFill>
                  <a:srgbClr val="00FFFF"/>
                </a:solidFill>
                <a:effectLst>
                  <a:outerShdw blurRad="38100" dist="38100" dir="2700000" algn="tl">
                    <a:srgbClr val="000000">
                      <a:alpha val="43137"/>
                    </a:srgbClr>
                  </a:outerShdw>
                </a:effectLst>
              </a:rPr>
              <a:t> </a:t>
            </a:r>
            <a:r>
              <a:rPr lang="es-ES" sz="1800" dirty="0" smtClean="0">
                <a:effectLst>
                  <a:outerShdw blurRad="38100" dist="38100" dir="2700000" algn="tl">
                    <a:srgbClr val="000000">
                      <a:alpha val="43137"/>
                    </a:srgbClr>
                  </a:outerShdw>
                </a:effectLst>
              </a:rPr>
              <a:t>La abstención de concurrir al lugar de trabajo -que implica la prohibición de hacerlo salvo en los casos de excepción </a:t>
            </a:r>
            <a:r>
              <a:rPr lang="es-ES" sz="1800" dirty="0" smtClean="0">
                <a:solidFill>
                  <a:srgbClr val="FFFF19"/>
                </a:solidFill>
                <a:effectLst>
                  <a:outerShdw blurRad="38100" dist="38100" dir="2700000" algn="tl">
                    <a:srgbClr val="000000">
                      <a:alpha val="43137"/>
                    </a:srgbClr>
                  </a:outerShdw>
                </a:effectLst>
              </a:rPr>
              <a:t>previstos no constituye un día descanso, vacacional o festivo,</a:t>
            </a:r>
            <a:r>
              <a:rPr lang="es-ES" sz="1800" dirty="0" smtClean="0">
                <a:effectLst>
                  <a:outerShdw blurRad="38100" dist="38100" dir="2700000" algn="tl">
                    <a:srgbClr val="000000">
                      <a:alpha val="43137"/>
                    </a:srgbClr>
                  </a:outerShdw>
                </a:effectLst>
              </a:rPr>
              <a:t> sino de una decisión de salud pública en la emergencia, de tal modo que </a:t>
            </a:r>
            <a:r>
              <a:rPr lang="es-ES" sz="1800" dirty="0" smtClean="0">
                <a:solidFill>
                  <a:srgbClr val="FFC000"/>
                </a:solidFill>
                <a:effectLst>
                  <a:outerShdw blurRad="38100" dist="38100" dir="2700000" algn="tl">
                    <a:srgbClr val="000000">
                      <a:alpha val="43137"/>
                    </a:srgbClr>
                  </a:outerShdw>
                </a:effectLst>
              </a:rPr>
              <a:t>no podrán aplicarse sobre las remuneraciones o ingresos correspondientes a los días comprendidos en esta prohibición suplementos o adicionales </a:t>
            </a:r>
            <a:r>
              <a:rPr lang="es-ES" sz="1800" dirty="0" smtClean="0">
                <a:effectLst>
                  <a:outerShdw blurRad="38100" dist="38100" dir="2700000" algn="tl">
                    <a:srgbClr val="000000">
                      <a:alpha val="43137"/>
                    </a:srgbClr>
                  </a:outerShdw>
                </a:effectLst>
              </a:rPr>
              <a:t>previstos legal o convencionalmente para “asuetos”, </a:t>
            </a:r>
            <a:r>
              <a:rPr lang="es-ES" sz="1800" dirty="0" smtClean="0">
                <a:solidFill>
                  <a:srgbClr val="00FFCC"/>
                </a:solidFill>
                <a:effectLst>
                  <a:outerShdw blurRad="38100" dist="38100" dir="2700000" algn="tl">
                    <a:srgbClr val="000000">
                      <a:alpha val="43137"/>
                    </a:srgbClr>
                  </a:outerShdw>
                </a:effectLst>
              </a:rPr>
              <a:t>excepto en aquellos casos en que dicha prohibición coincida con un día festivo o feriado previsto legal o contractualmente.</a:t>
            </a:r>
            <a:endParaRPr lang="es-ES" sz="1800" dirty="0">
              <a:solidFill>
                <a:srgbClr val="00FFCC"/>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77462038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Situaciones laborales</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rmAutofit/>
          </a:bodyPr>
          <a:lstStyle/>
          <a:p>
            <a:pPr algn="l"/>
            <a:r>
              <a:rPr lang="es-US" sz="1800" b="1" dirty="0" smtClean="0">
                <a:solidFill>
                  <a:srgbClr val="FFCC00"/>
                </a:solidFill>
                <a:effectLst>
                  <a:outerShdw blurRad="38100" dist="38100" dir="2700000" algn="tl">
                    <a:srgbClr val="000000">
                      <a:alpha val="43137"/>
                    </a:srgbClr>
                  </a:outerShdw>
                </a:effectLst>
              </a:rPr>
              <a:t>PRESTACION DE TAREAS DURANTE LA CUARENTENA</a:t>
            </a:r>
            <a:endParaRPr lang="es-ES" sz="1800" b="1" dirty="0" smtClean="0">
              <a:solidFill>
                <a:srgbClr val="FFCC00"/>
              </a:solidFill>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RESOLUCIÓN (MTESS) 279/2020 </a:t>
            </a:r>
            <a:endParaRPr lang="es-ES" sz="1800" b="1" dirty="0" smtClean="0">
              <a:solidFill>
                <a:srgbClr val="FFFF19"/>
              </a:solidFill>
              <a:effectLst>
                <a:outerShdw blurRad="38100" dist="38100" dir="2700000" algn="tl">
                  <a:srgbClr val="000000">
                    <a:alpha val="43137"/>
                  </a:srgbClr>
                </a:outerShdw>
              </a:effectLst>
            </a:endParaRPr>
          </a:p>
          <a:p>
            <a:pPr algn="l"/>
            <a:endParaRPr lang="es-ES" sz="1800" b="1" dirty="0" smtClean="0">
              <a:effectLst>
                <a:outerShdw blurRad="38100" dist="38100" dir="2700000" algn="tl">
                  <a:srgbClr val="000000">
                    <a:alpha val="43137"/>
                  </a:srgbClr>
                </a:outerShdw>
              </a:effectLst>
            </a:endParaRPr>
          </a:p>
          <a:p>
            <a:pPr algn="l"/>
            <a:r>
              <a:rPr lang="es-ES" sz="1800" b="1" dirty="0" smtClean="0">
                <a:solidFill>
                  <a:srgbClr val="00FFCC"/>
                </a:solidFill>
                <a:effectLst>
                  <a:outerShdw blurRad="38100" dist="38100" dir="2700000" algn="tl">
                    <a:srgbClr val="000000">
                      <a:alpha val="43137"/>
                    </a:srgbClr>
                  </a:outerShdw>
                </a:effectLst>
              </a:rPr>
              <a:t>Art. 7 -</a:t>
            </a:r>
            <a:r>
              <a:rPr lang="es-ES" sz="1800" dirty="0" smtClean="0">
                <a:effectLst>
                  <a:outerShdw blurRad="38100" dist="38100" dir="2700000" algn="tl">
                    <a:srgbClr val="000000">
                      <a:alpha val="43137"/>
                    </a:srgbClr>
                  </a:outerShdw>
                </a:effectLst>
              </a:rPr>
              <a:t> </a:t>
            </a:r>
            <a:r>
              <a:rPr lang="es-ES" sz="1800" dirty="0" smtClean="0">
                <a:solidFill>
                  <a:srgbClr val="FFFF19"/>
                </a:solidFill>
                <a:effectLst>
                  <a:outerShdw blurRad="38100" dist="38100" dir="2700000" algn="tl">
                    <a:srgbClr val="000000">
                      <a:alpha val="43137"/>
                    </a:srgbClr>
                  </a:outerShdw>
                </a:effectLst>
              </a:rPr>
              <a:t>Deróguese la resolución 219/2020</a:t>
            </a:r>
            <a:r>
              <a:rPr lang="es-ES" sz="1800" dirty="0" smtClean="0">
                <a:effectLst>
                  <a:outerShdw blurRad="38100" dist="38100" dir="2700000" algn="tl">
                    <a:srgbClr val="000000">
                      <a:alpha val="43137"/>
                    </a:srgbClr>
                  </a:outerShdw>
                </a:effectLst>
              </a:rPr>
              <a:t> y toda otra disposición que se oponga a la presente.</a:t>
            </a:r>
          </a:p>
          <a:p>
            <a:pPr algn="l"/>
            <a:endParaRPr lang="es-ES" sz="1800" b="1" dirty="0" smtClean="0">
              <a:effectLst>
                <a:outerShdw blurRad="38100" dist="38100" dir="2700000" algn="tl">
                  <a:srgbClr val="000000">
                    <a:alpha val="43137"/>
                  </a:srgbClr>
                </a:outerShdw>
              </a:effectLst>
            </a:endParaRPr>
          </a:p>
          <a:p>
            <a:pPr algn="l"/>
            <a:r>
              <a:rPr lang="es-ES" sz="1800" b="1" dirty="0" smtClean="0">
                <a:solidFill>
                  <a:srgbClr val="00FFCC"/>
                </a:solidFill>
                <a:effectLst>
                  <a:outerShdw blurRad="38100" dist="38100" dir="2700000" algn="tl">
                    <a:srgbClr val="000000">
                      <a:alpha val="43137"/>
                    </a:srgbClr>
                  </a:outerShdw>
                </a:effectLst>
              </a:rPr>
              <a:t>Art. 8 -</a:t>
            </a:r>
            <a:r>
              <a:rPr lang="es-ES" sz="1800" dirty="0" smtClean="0">
                <a:solidFill>
                  <a:srgbClr val="00FFCC"/>
                </a:solidFill>
                <a:effectLst>
                  <a:outerShdw blurRad="38100" dist="38100" dir="2700000" algn="tl">
                    <a:srgbClr val="000000">
                      <a:alpha val="43137"/>
                    </a:srgbClr>
                  </a:outerShdw>
                </a:effectLst>
              </a:rPr>
              <a:t> </a:t>
            </a:r>
            <a:r>
              <a:rPr lang="es-ES" sz="1800" dirty="0" smtClean="0">
                <a:effectLst>
                  <a:outerShdw blurRad="38100" dist="38100" dir="2700000" algn="tl">
                    <a:srgbClr val="000000">
                      <a:alpha val="43137"/>
                    </a:srgbClr>
                  </a:outerShdw>
                </a:effectLst>
              </a:rPr>
              <a:t>La presente medida comenzará a regir desde </a:t>
            </a:r>
            <a:r>
              <a:rPr lang="es-ES" sz="1800" b="1" dirty="0" smtClean="0">
                <a:solidFill>
                  <a:srgbClr val="FF9900"/>
                </a:solidFill>
                <a:effectLst>
                  <a:outerShdw blurRad="38100" dist="38100" dir="2700000" algn="tl">
                    <a:srgbClr val="000000">
                      <a:alpha val="43137"/>
                    </a:srgbClr>
                  </a:outerShdw>
                </a:effectLst>
              </a:rPr>
              <a:t>la entrada en vigor de la resolución 219 de fecha 20 de marzo de 2020</a:t>
            </a:r>
            <a:r>
              <a:rPr lang="es-ES" sz="1800" dirty="0" smtClean="0">
                <a:effectLst>
                  <a:outerShdw blurRad="38100" dist="38100" dir="2700000" algn="tl">
                    <a:srgbClr val="000000">
                      <a:alpha val="43137"/>
                    </a:srgbClr>
                  </a:outerShdw>
                </a:effectLst>
              </a:rPr>
              <a:t> del Ministerio de Trabajo, Empleo y Seguridad Social, y mientras dure la emergencia sanitaria impuesta con el fin de proteger la salud pública.</a:t>
            </a:r>
          </a:p>
          <a:p>
            <a:pPr algn="l"/>
            <a:endParaRPr lang="es-ES" sz="1800" b="1" dirty="0" smtClean="0">
              <a:effectLst>
                <a:outerShdw blurRad="38100" dist="38100" dir="2700000" algn="tl">
                  <a:srgbClr val="000000">
                    <a:alpha val="43137"/>
                  </a:srgbClr>
                </a:outerShdw>
              </a:effectLst>
            </a:endParaRPr>
          </a:p>
          <a:p>
            <a:pPr algn="l"/>
            <a:r>
              <a:rPr lang="es-ES" sz="1800" b="1" dirty="0" smtClean="0">
                <a:solidFill>
                  <a:srgbClr val="FFFF19"/>
                </a:solidFill>
                <a:effectLst>
                  <a:outerShdw blurRad="38100" dist="38100" dir="2700000" algn="tl">
                    <a:srgbClr val="000000">
                      <a:alpha val="43137"/>
                    </a:srgbClr>
                  </a:outerShdw>
                </a:effectLst>
              </a:rPr>
              <a:t>Aplicación: desde el 20/3/2020</a:t>
            </a:r>
            <a:endParaRPr lang="es-ES" sz="1800" b="1" dirty="0">
              <a:solidFill>
                <a:srgbClr val="FFFF19"/>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77462038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9" name="Rectangle 3"/>
          <p:cNvSpPr>
            <a:spLocks noGrp="1" noChangeArrowheads="1"/>
          </p:cNvSpPr>
          <p:nvPr>
            <p:ph type="subTitle" idx="1"/>
          </p:nvPr>
        </p:nvSpPr>
        <p:spPr>
          <a:xfrm>
            <a:off x="685800" y="1371600"/>
            <a:ext cx="7772400" cy="4876800"/>
          </a:xfrm>
        </p:spPr>
        <p:txBody>
          <a:bodyPr/>
          <a:lstStyle/>
          <a:p>
            <a:pPr eaLnBrk="1" hangingPunct="1">
              <a:defRPr/>
            </a:pPr>
            <a:endParaRPr lang="es-AR" b="1" dirty="0" smtClean="0">
              <a:solidFill>
                <a:srgbClr val="00FF00"/>
              </a:solidFill>
              <a:effectLst>
                <a:outerShdw blurRad="38100" dist="38100" dir="2700000" algn="tl">
                  <a:srgbClr val="000000">
                    <a:alpha val="43137"/>
                  </a:srgbClr>
                </a:outerShdw>
              </a:effectLst>
              <a:latin typeface="Papyrus" pitchFamily="66" charset="0"/>
            </a:endParaRPr>
          </a:p>
          <a:p>
            <a:pPr eaLnBrk="1" hangingPunct="1">
              <a:defRPr/>
            </a:pPr>
            <a:endParaRPr lang="es-AR" b="1" dirty="0">
              <a:solidFill>
                <a:srgbClr val="00FF00"/>
              </a:solidFill>
              <a:effectLst>
                <a:outerShdw blurRad="38100" dist="38100" dir="2700000" algn="tl">
                  <a:srgbClr val="000000">
                    <a:alpha val="43137"/>
                  </a:srgbClr>
                </a:outerShdw>
              </a:effectLst>
              <a:latin typeface="Papyrus" pitchFamily="66" charset="0"/>
            </a:endParaRPr>
          </a:p>
          <a:p>
            <a:pPr eaLnBrk="1" hangingPunct="1">
              <a:defRPr/>
            </a:pPr>
            <a:endParaRPr lang="es-AR" b="1" dirty="0" smtClean="0">
              <a:solidFill>
                <a:srgbClr val="00FF00"/>
              </a:solidFill>
              <a:effectLst>
                <a:outerShdw blurRad="38100" dist="38100" dir="2700000" algn="tl">
                  <a:srgbClr val="000000">
                    <a:alpha val="43137"/>
                  </a:srgbClr>
                </a:outerShdw>
              </a:effectLst>
              <a:latin typeface="Papyrus" pitchFamily="66" charset="0"/>
            </a:endParaRPr>
          </a:p>
          <a:p>
            <a:pPr eaLnBrk="1" hangingPunct="1">
              <a:defRPr/>
            </a:pPr>
            <a:r>
              <a:rPr lang="es-AR" sz="3600" b="1" dirty="0" smtClean="0">
                <a:solidFill>
                  <a:srgbClr val="FF9900"/>
                </a:solidFill>
                <a:effectLst>
                  <a:outerShdw blurRad="38100" dist="38100" dir="2700000" algn="tl">
                    <a:srgbClr val="000000">
                      <a:alpha val="43137"/>
                    </a:srgbClr>
                  </a:outerShdw>
                </a:effectLst>
                <a:latin typeface="Papyrus" pitchFamily="66" charset="0"/>
              </a:rPr>
              <a:t>Distintas situaciones laborales</a:t>
            </a:r>
          </a:p>
          <a:p>
            <a:pPr eaLnBrk="1" hangingPunct="1">
              <a:defRPr/>
            </a:pPr>
            <a:r>
              <a:rPr lang="es-AR" sz="3600" b="1" dirty="0" smtClean="0">
                <a:solidFill>
                  <a:srgbClr val="FFFF00"/>
                </a:solidFill>
                <a:effectLst>
                  <a:outerShdw blurRad="38100" dist="38100" dir="2700000" algn="tl">
                    <a:srgbClr val="000000">
                      <a:alpha val="43137"/>
                    </a:srgbClr>
                  </a:outerShdw>
                </a:effectLst>
                <a:latin typeface="Papyrus" pitchFamily="66" charset="0"/>
              </a:rPr>
              <a:t>a  partir del 20 de marzo</a:t>
            </a:r>
          </a:p>
          <a:p>
            <a:pPr eaLnBrk="1" hangingPunct="1">
              <a:defRPr/>
            </a:pPr>
            <a:r>
              <a:rPr lang="es-AR" sz="3600" b="1" dirty="0" smtClean="0">
                <a:solidFill>
                  <a:srgbClr val="00FF00"/>
                </a:solidFill>
                <a:effectLst>
                  <a:outerShdw blurRad="38100" dist="38100" dir="2700000" algn="tl">
                    <a:srgbClr val="000000">
                      <a:alpha val="43137"/>
                    </a:srgbClr>
                  </a:outerShdw>
                </a:effectLst>
                <a:latin typeface="Papyrus" pitchFamily="66" charset="0"/>
              </a:rPr>
              <a:t>Sujetos</a:t>
            </a:r>
          </a:p>
          <a:p>
            <a:pPr eaLnBrk="1" hangingPunct="1">
              <a:defRPr/>
            </a:pPr>
            <a:endParaRPr lang="es-AR" sz="3600" b="1" dirty="0">
              <a:solidFill>
                <a:srgbClr val="FF9900"/>
              </a:solidFill>
              <a:effectLst>
                <a:outerShdw blurRad="38100" dist="38100" dir="2700000" algn="tl">
                  <a:srgbClr val="000000">
                    <a:alpha val="43137"/>
                  </a:srgbClr>
                </a:outerShdw>
              </a:effectLst>
              <a:latin typeface="Papyrus" pitchFamily="66" charset="0"/>
            </a:endParaRPr>
          </a:p>
        </p:txBody>
      </p:sp>
    </p:spTree>
    <p:extLst>
      <p:ext uri="{BB962C8B-B14F-4D97-AF65-F5344CB8AC3E}">
        <p14:creationId xmlns:p14="http://schemas.microsoft.com/office/powerpoint/2010/main" xmlns="" val="344792397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Situaciones laborales</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Autofit/>
          </a:bodyPr>
          <a:lstStyle/>
          <a:p>
            <a:pPr algn="l"/>
            <a:r>
              <a:rPr lang="es-US" sz="1800" b="1" dirty="0" smtClean="0">
                <a:solidFill>
                  <a:srgbClr val="FF9900"/>
                </a:solidFill>
                <a:effectLst>
                  <a:outerShdw blurRad="38100" dist="38100" dir="2700000" algn="tl">
                    <a:srgbClr val="000000">
                      <a:alpha val="43137"/>
                    </a:srgbClr>
                  </a:outerShdw>
                </a:effectLst>
              </a:rPr>
              <a:t>GRUPOS DE TRABAJADORES</a:t>
            </a:r>
            <a:endParaRPr lang="es-ES" sz="1800" b="1" dirty="0" smtClean="0">
              <a:solidFill>
                <a:srgbClr val="FF9900"/>
              </a:solidFill>
              <a:effectLst>
                <a:outerShdw blurRad="38100" dist="38100" dir="2700000" algn="tl">
                  <a:srgbClr val="000000">
                    <a:alpha val="43137"/>
                  </a:srgbClr>
                </a:outerShdw>
              </a:effectLst>
            </a:endParaRPr>
          </a:p>
          <a:p>
            <a:pPr algn="l"/>
            <a:r>
              <a:rPr lang="es-US" sz="1800" b="1" dirty="0" smtClean="0">
                <a:solidFill>
                  <a:srgbClr val="00FF00"/>
                </a:solidFill>
                <a:effectLst>
                  <a:outerShdw blurRad="38100" dist="38100" dir="2700000" algn="tl">
                    <a:srgbClr val="000000">
                      <a:alpha val="43137"/>
                    </a:srgbClr>
                  </a:outerShdw>
                </a:effectLst>
              </a:rPr>
              <a:t>ACTIVIDADES ESENCIALES</a:t>
            </a:r>
            <a:endParaRPr lang="es-ES" sz="1800" b="1" dirty="0" smtClean="0">
              <a:solidFill>
                <a:srgbClr val="00FF00"/>
              </a:solidFill>
              <a:effectLst>
                <a:outerShdw blurRad="38100" dist="38100" dir="2700000" algn="tl">
                  <a:srgbClr val="000000">
                    <a:alpha val="43137"/>
                  </a:srgbClr>
                </a:outerShdw>
              </a:effectLst>
            </a:endParaRPr>
          </a:p>
          <a:p>
            <a:pPr algn="l"/>
            <a:r>
              <a:rPr lang="es-ES" sz="1800" dirty="0" smtClean="0">
                <a:effectLst>
                  <a:outerShdw blurRad="38100" dist="38100" dir="2700000" algn="tl">
                    <a:srgbClr val="000000">
                      <a:alpha val="43137"/>
                    </a:srgbClr>
                  </a:outerShdw>
                </a:effectLst>
              </a:rPr>
              <a:t>1. Los trabajadores de las actividades especialmente exceptuadas por el decreto 297 y la decisión administrativa 429. Estas son consideradas actividades esenciales y por ende los trabajadores son considerados “personal esencial” (art. 2, R. 279/2020).</a:t>
            </a:r>
          </a:p>
          <a:p>
            <a:pPr algn="l"/>
            <a:endParaRPr lang="es-ES" sz="1800" dirty="0" smtClean="0">
              <a:effectLst>
                <a:outerShdw blurRad="38100" dist="38100" dir="2700000" algn="tl">
                  <a:srgbClr val="000000">
                    <a:alpha val="43137"/>
                  </a:srgbClr>
                </a:outerShdw>
              </a:effectLst>
            </a:endParaRPr>
          </a:p>
          <a:p>
            <a:pPr algn="l"/>
            <a:r>
              <a:rPr lang="es-US" sz="1800" b="1" dirty="0" smtClean="0">
                <a:solidFill>
                  <a:srgbClr val="00FF00"/>
                </a:solidFill>
                <a:effectLst>
                  <a:outerShdw blurRad="38100" dist="38100" dir="2700000" algn="tl">
                    <a:srgbClr val="000000">
                      <a:alpha val="43137"/>
                    </a:srgbClr>
                  </a:outerShdw>
                </a:effectLst>
              </a:rPr>
              <a:t>TELETRABAJADORES</a:t>
            </a:r>
            <a:endParaRPr lang="es-ES" sz="1800" b="1" dirty="0" smtClean="0">
              <a:solidFill>
                <a:srgbClr val="00FF00"/>
              </a:solidFill>
              <a:effectLst>
                <a:outerShdw blurRad="38100" dist="38100" dir="2700000" algn="tl">
                  <a:srgbClr val="000000">
                    <a:alpha val="43137"/>
                  </a:srgbClr>
                </a:outerShdw>
              </a:effectLst>
            </a:endParaRPr>
          </a:p>
          <a:p>
            <a:pPr algn="l"/>
            <a:r>
              <a:rPr lang="es-ES" sz="1800" dirty="0" smtClean="0">
                <a:effectLst>
                  <a:outerShdw blurRad="38100" dist="38100" dir="2700000" algn="tl">
                    <a:srgbClr val="000000">
                      <a:alpha val="43137"/>
                    </a:srgbClr>
                  </a:outerShdw>
                </a:effectLst>
              </a:rPr>
              <a:t>2. Los que no perteneciendo este primer grupo que, por sus tareas u otras “análogas” (como expresa la norma) pueden desarrollar sus labores desde su lugar de aislamiento. Podemos denominar a esta forma trabajo a distancia (art. 1, R. 279/2020).</a:t>
            </a:r>
          </a:p>
          <a:p>
            <a:pPr algn="l"/>
            <a:endParaRPr lang="es-ES" sz="1800" dirty="0" smtClean="0">
              <a:effectLst>
                <a:outerShdw blurRad="38100" dist="38100" dir="2700000" algn="tl">
                  <a:srgbClr val="000000">
                    <a:alpha val="43137"/>
                  </a:srgbClr>
                </a:outerShdw>
              </a:effectLst>
            </a:endParaRPr>
          </a:p>
          <a:p>
            <a:pPr algn="l"/>
            <a:r>
              <a:rPr lang="es-US" sz="1800" b="1" dirty="0" smtClean="0">
                <a:solidFill>
                  <a:srgbClr val="00FF00"/>
                </a:solidFill>
                <a:effectLst>
                  <a:outerShdw blurRad="38100" dist="38100" dir="2700000" algn="tl">
                    <a:srgbClr val="000000">
                      <a:alpha val="43137"/>
                    </a:srgbClr>
                  </a:outerShdw>
                </a:effectLst>
              </a:rPr>
              <a:t>PERSONAL NO TELETRABAJADOR</a:t>
            </a:r>
            <a:endParaRPr lang="es-ES" sz="1800" b="1" dirty="0" smtClean="0">
              <a:solidFill>
                <a:srgbClr val="00FF00"/>
              </a:solidFill>
              <a:effectLst>
                <a:outerShdw blurRad="38100" dist="38100" dir="2700000" algn="tl">
                  <a:srgbClr val="000000">
                    <a:alpha val="43137"/>
                  </a:srgbClr>
                </a:outerShdw>
              </a:effectLst>
            </a:endParaRPr>
          </a:p>
          <a:p>
            <a:pPr algn="l"/>
            <a:r>
              <a:rPr lang="es-ES" sz="1800" dirty="0" smtClean="0">
                <a:effectLst>
                  <a:outerShdw blurRad="38100" dist="38100" dir="2700000" algn="tl">
                    <a:srgbClr val="000000">
                      <a:alpha val="43137"/>
                    </a:srgbClr>
                  </a:outerShdw>
                </a:effectLst>
              </a:rPr>
              <a:t>3. Los trabajadores no pertenecientes al primer grupo (recordemos, esenciales) que, por la índole de sus tareas, no puedan efectuar trabajo a distancia; o el empleador entienda que su trabajo no puede desarrollarse desde el lugar de aislamiento, por situaciones de carácter general o especial (art. 1, R. 279/2020).</a:t>
            </a:r>
          </a:p>
        </p:txBody>
      </p:sp>
    </p:spTree>
    <p:extLst>
      <p:ext uri="{BB962C8B-B14F-4D97-AF65-F5344CB8AC3E}">
        <p14:creationId xmlns:p14="http://schemas.microsoft.com/office/powerpoint/2010/main" xmlns="" val="37746203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Situación antes de la cuarentena</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Autofit/>
          </a:bodyPr>
          <a:lstStyle/>
          <a:p>
            <a:pPr algn="l"/>
            <a:r>
              <a:rPr lang="es-ES" sz="1800" b="1" dirty="0" smtClean="0">
                <a:solidFill>
                  <a:srgbClr val="FFC000"/>
                </a:solidFill>
                <a:effectLst>
                  <a:outerShdw blurRad="38100" dist="38100" dir="2700000" algn="tl">
                    <a:srgbClr val="000000">
                      <a:alpha val="43137"/>
                    </a:srgbClr>
                  </a:outerShdw>
                </a:effectLst>
              </a:rPr>
              <a:t>CUARENTENA OBLIGATORIA - DECRETO 260/2020 </a:t>
            </a:r>
          </a:p>
          <a:p>
            <a:pPr algn="l"/>
            <a:r>
              <a:rPr lang="es-ES" sz="1800" b="1" dirty="0" smtClean="0">
                <a:solidFill>
                  <a:srgbClr val="00FFFF"/>
                </a:solidFill>
                <a:effectLst>
                  <a:outerShdw blurRad="38100" dist="38100" dir="2700000" algn="tl">
                    <a:srgbClr val="000000">
                      <a:alpha val="43137"/>
                    </a:srgbClr>
                  </a:outerShdw>
                </a:effectLst>
              </a:rPr>
              <a:t>Art. 7 - </a:t>
            </a:r>
            <a:r>
              <a:rPr lang="es-ES" sz="1800" dirty="0" smtClean="0">
                <a:effectLst>
                  <a:outerShdw blurRad="38100" dist="38100" dir="2700000" algn="tl">
                    <a:srgbClr val="000000">
                      <a:alpha val="43137"/>
                    </a:srgbClr>
                  </a:outerShdw>
                </a:effectLst>
              </a:rPr>
              <a:t>(…) </a:t>
            </a:r>
          </a:p>
          <a:p>
            <a:pPr algn="l"/>
            <a:r>
              <a:rPr lang="es-ES" sz="1800" dirty="0" smtClean="0">
                <a:solidFill>
                  <a:srgbClr val="FFFF00"/>
                </a:solidFill>
                <a:effectLst>
                  <a:outerShdw blurRad="38100" dist="38100" dir="2700000" algn="tl">
                    <a:srgbClr val="000000">
                      <a:alpha val="43137"/>
                    </a:srgbClr>
                  </a:outerShdw>
                </a:effectLst>
              </a:rPr>
              <a:t>d) Quienes arriben al país habiendo transitado por “zonas afectadas”. </a:t>
            </a:r>
            <a:r>
              <a:rPr lang="es-ES" sz="1800" dirty="0" smtClean="0">
                <a:effectLst>
                  <a:outerShdw blurRad="38100" dist="38100" dir="2700000" algn="tl">
                    <a:srgbClr val="000000">
                      <a:alpha val="43137"/>
                    </a:srgbClr>
                  </a:outerShdw>
                </a:effectLst>
              </a:rPr>
              <a:t>Estas personas deberán también brindar información sobre su itinerario, declarar su domicilio en el país y someterse a un examen médico lo menos invasivo posible para determinar el potencial riesgo de contagio y las acciones preventivas a adoptar que deberán ser cumplidas, sin excepción. No podrán ingresar ni permanecer en el territorio nacional los extranjeros no residentes en el país que no den cumplimiento a la normativa sobre aislamiento obligatorio y a las medidas sanitarias vigentes, salvo excepciones dispuestas por la autoridad sanitaria o migratoria.</a:t>
            </a:r>
          </a:p>
          <a:p>
            <a:pPr algn="l"/>
            <a:r>
              <a:rPr lang="es-ES" sz="1800" dirty="0" smtClean="0">
                <a:effectLst>
                  <a:outerShdw blurRad="38100" dist="38100" dir="2700000" algn="tl">
                    <a:srgbClr val="000000">
                      <a:alpha val="43137"/>
                    </a:srgbClr>
                  </a:outerShdw>
                </a:effectLst>
              </a:rPr>
              <a:t>e) </a:t>
            </a:r>
            <a:r>
              <a:rPr lang="es-ES" sz="1800" dirty="0" smtClean="0">
                <a:solidFill>
                  <a:srgbClr val="00FFCC"/>
                </a:solidFill>
                <a:effectLst>
                  <a:outerShdw blurRad="38100" dist="38100" dir="2700000" algn="tl">
                    <a:srgbClr val="000000">
                      <a:alpha val="43137"/>
                    </a:srgbClr>
                  </a:outerShdw>
                </a:effectLst>
              </a:rPr>
              <a:t>Quienes hayan arribado al país en los últimos 14 días, habiendo transitado por “zonas afectadas”. </a:t>
            </a:r>
            <a:r>
              <a:rPr lang="es-ES" sz="1800" dirty="0" smtClean="0">
                <a:effectLst>
                  <a:outerShdw blurRad="38100" dist="38100" dir="2700000" algn="tl">
                    <a:srgbClr val="000000">
                      <a:alpha val="43137"/>
                    </a:srgbClr>
                  </a:outerShdw>
                </a:effectLst>
              </a:rPr>
              <a:t>No podrán permanecer en el territorio nacional los extranjeros no residentes en el país que no den cumplimiento a la normativa sobre aislamiento obligatorio y a las medidas sanitarias vigentes, salvo excepciones dispuestas por la autoridad sanitaria o migratoria.</a:t>
            </a:r>
          </a:p>
        </p:txBody>
      </p:sp>
    </p:spTree>
    <p:extLst>
      <p:ext uri="{BB962C8B-B14F-4D97-AF65-F5344CB8AC3E}">
        <p14:creationId xmlns:p14="http://schemas.microsoft.com/office/powerpoint/2010/main" xmlns="" val="377462038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Situaciones laborales</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Autofit/>
          </a:bodyPr>
          <a:lstStyle/>
          <a:p>
            <a:pPr algn="l"/>
            <a:r>
              <a:rPr lang="es-US" sz="1800" b="1" dirty="0" smtClean="0">
                <a:solidFill>
                  <a:srgbClr val="FF9900"/>
                </a:solidFill>
                <a:effectLst>
                  <a:outerShdw blurRad="38100" dist="38100" dir="2700000" algn="tl">
                    <a:srgbClr val="000000">
                      <a:alpha val="43137"/>
                    </a:srgbClr>
                  </a:outerShdw>
                </a:effectLst>
              </a:rPr>
              <a:t>GRUPOS DE TRABAJADORES</a:t>
            </a:r>
          </a:p>
          <a:p>
            <a:pPr algn="l"/>
            <a:r>
              <a:rPr lang="es-US" sz="1800" b="1" dirty="0" smtClean="0">
                <a:solidFill>
                  <a:srgbClr val="00FF00"/>
                </a:solidFill>
                <a:effectLst>
                  <a:outerShdw blurRad="38100" dist="38100" dir="2700000" algn="tl">
                    <a:srgbClr val="000000">
                      <a:alpha val="43137"/>
                    </a:srgbClr>
                  </a:outerShdw>
                </a:effectLst>
              </a:rPr>
              <a:t>PERSONAL EVETUAL Y TRANSITORIO DURANTE EL AISLAMIENTO</a:t>
            </a:r>
            <a:endParaRPr lang="es-ES" sz="1800" b="1" dirty="0" smtClean="0">
              <a:solidFill>
                <a:srgbClr val="00FF00"/>
              </a:solidFill>
              <a:effectLst>
                <a:outerShdw blurRad="38100" dist="38100" dir="2700000" algn="tl">
                  <a:srgbClr val="000000">
                    <a:alpha val="43137"/>
                  </a:srgbClr>
                </a:outerShdw>
              </a:effectLst>
            </a:endParaRPr>
          </a:p>
          <a:p>
            <a:pPr algn="l"/>
            <a:r>
              <a:rPr lang="es-ES" sz="1800" dirty="0" smtClean="0"/>
              <a:t>4. El personal eventual contratado en los términos del art. 99 (eventual y transitorio), en el marco de la etapa de aislamiento. Se supone que este personal podrá ser contratado por los empleadores que desarrollan actividades esenciales que, son aquellos que podrían tener demandas adicionales (art. 5, R. 279/2020).</a:t>
            </a:r>
          </a:p>
          <a:p>
            <a:pPr algn="l"/>
            <a:endParaRPr lang="es-US" sz="1800" dirty="0" smtClean="0"/>
          </a:p>
          <a:p>
            <a:pPr algn="l"/>
            <a:r>
              <a:rPr lang="es-US" sz="1800" b="1" dirty="0" smtClean="0">
                <a:solidFill>
                  <a:srgbClr val="00FF00"/>
                </a:solidFill>
                <a:effectLst>
                  <a:outerShdw blurRad="38100" dist="38100" dir="2700000" algn="tl">
                    <a:srgbClr val="000000">
                      <a:alpha val="43137"/>
                    </a:srgbClr>
                  </a:outerShdw>
                </a:effectLst>
              </a:rPr>
              <a:t>LICENCIAS ORDINARIAS Y ESPECIALES PREVIAS</a:t>
            </a:r>
            <a:endParaRPr lang="es-ES" sz="1800" b="1" dirty="0" smtClean="0">
              <a:solidFill>
                <a:srgbClr val="00FF00"/>
              </a:solidFill>
              <a:effectLst>
                <a:outerShdw blurRad="38100" dist="38100" dir="2700000" algn="tl">
                  <a:srgbClr val="000000">
                    <a:alpha val="43137"/>
                  </a:srgbClr>
                </a:outerShdw>
              </a:effectLst>
            </a:endParaRPr>
          </a:p>
          <a:p>
            <a:pPr algn="l"/>
            <a:r>
              <a:rPr lang="es-ES" sz="1800" dirty="0" smtClean="0"/>
              <a:t>5. El personal que, con anterioridad a las declaraciones de emergencia y aislamiento, se encontraba en uso de licencias ordinarias o especiales, en los términos del artículo 150 y subsiguientes de la LCT.</a:t>
            </a:r>
          </a:p>
          <a:p>
            <a:pPr algn="l"/>
            <a:endParaRPr lang="es-US" sz="1800" dirty="0" smtClean="0"/>
          </a:p>
          <a:p>
            <a:pPr algn="l"/>
            <a:r>
              <a:rPr lang="es-US" sz="1800" b="1" dirty="0" smtClean="0">
                <a:solidFill>
                  <a:srgbClr val="00FF00"/>
                </a:solidFill>
              </a:rPr>
              <a:t>PERSONAL INGRESADO EN CUARENTENA PREVIO AL AISLAMIENTO</a:t>
            </a:r>
            <a:endParaRPr lang="es-ES" sz="1800" b="1" dirty="0" smtClean="0">
              <a:solidFill>
                <a:srgbClr val="00FF00"/>
              </a:solidFill>
            </a:endParaRPr>
          </a:p>
          <a:p>
            <a:pPr algn="l"/>
            <a:r>
              <a:rPr lang="es-ES" sz="1800" dirty="0" smtClean="0"/>
              <a:t>6. Por último, el personal que, con anterioridad a la vigencia del “aislamiento” había ingresado en la “cuarentena” determinada por el decreto 260/2020 y sus pertinentes reglamentaciones; esto sin importar si las actividades desarrolladas eran catalogadas como “esenciales” o no.</a:t>
            </a:r>
          </a:p>
        </p:txBody>
      </p:sp>
    </p:spTree>
    <p:extLst>
      <p:ext uri="{BB962C8B-B14F-4D97-AF65-F5344CB8AC3E}">
        <p14:creationId xmlns:p14="http://schemas.microsoft.com/office/powerpoint/2010/main" xmlns="" val="377462038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Situaciones laborales</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Autofit/>
          </a:bodyPr>
          <a:lstStyle/>
          <a:p>
            <a:pPr algn="l"/>
            <a:r>
              <a:rPr lang="es-US" sz="1800" b="1" dirty="0" smtClean="0">
                <a:solidFill>
                  <a:srgbClr val="FF9900"/>
                </a:solidFill>
              </a:rPr>
              <a:t>GRUPOS DE TRABAJADORES</a:t>
            </a:r>
            <a:endParaRPr lang="es-ES" sz="1800" b="1" dirty="0" smtClean="0">
              <a:solidFill>
                <a:srgbClr val="FF9900"/>
              </a:solidFill>
            </a:endParaRPr>
          </a:p>
          <a:p>
            <a:pPr algn="l"/>
            <a:endParaRPr lang="es-US" sz="1800" dirty="0" smtClean="0"/>
          </a:p>
          <a:p>
            <a:pPr algn="l"/>
            <a:r>
              <a:rPr lang="es-US" sz="1800" b="1" dirty="0" smtClean="0">
                <a:solidFill>
                  <a:srgbClr val="00FF00"/>
                </a:solidFill>
              </a:rPr>
              <a:t>APORTES Y CONTRIBUCIONES A LA SEGURIDAD SOCIAL</a:t>
            </a:r>
            <a:endParaRPr lang="es-ES" sz="1800" b="1" dirty="0" smtClean="0">
              <a:solidFill>
                <a:srgbClr val="00FF00"/>
              </a:solidFill>
            </a:endParaRPr>
          </a:p>
          <a:p>
            <a:pPr algn="l"/>
            <a:r>
              <a:rPr lang="es-ES" sz="1800" dirty="0" smtClean="0"/>
              <a:t>Respecto de la totalidad de los trabajadores, sea cual fuere el grupo a que pertenezcan, no existen tratamientos diferenciales en materia de seguridad social. Todas las remuneraciones están sujetas a la retención de aportes y al ingreso de las contribuciones a todos los subsistemas de la seguridad social.</a:t>
            </a:r>
            <a:endParaRPr lang="es-ES" sz="1800" dirty="0"/>
          </a:p>
        </p:txBody>
      </p:sp>
    </p:spTree>
    <p:extLst>
      <p:ext uri="{BB962C8B-B14F-4D97-AF65-F5344CB8AC3E}">
        <p14:creationId xmlns:p14="http://schemas.microsoft.com/office/powerpoint/2010/main" xmlns="" val="377462038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9" name="Rectangle 3"/>
          <p:cNvSpPr>
            <a:spLocks noGrp="1" noChangeArrowheads="1"/>
          </p:cNvSpPr>
          <p:nvPr>
            <p:ph type="subTitle" idx="1"/>
          </p:nvPr>
        </p:nvSpPr>
        <p:spPr>
          <a:xfrm>
            <a:off x="685800" y="381000"/>
            <a:ext cx="7772400" cy="5867400"/>
          </a:xfrm>
        </p:spPr>
        <p:txBody>
          <a:bodyPr>
            <a:normAutofit/>
          </a:bodyPr>
          <a:lstStyle/>
          <a:p>
            <a:pPr eaLnBrk="1" hangingPunct="1">
              <a:defRPr/>
            </a:pPr>
            <a:endParaRPr lang="es-AR" b="1" dirty="0" smtClean="0">
              <a:solidFill>
                <a:srgbClr val="00FF00"/>
              </a:solidFill>
              <a:effectLst>
                <a:outerShdw blurRad="38100" dist="38100" dir="2700000" algn="tl">
                  <a:srgbClr val="000000">
                    <a:alpha val="43137"/>
                  </a:srgbClr>
                </a:outerShdw>
              </a:effectLst>
              <a:latin typeface="Papyrus" pitchFamily="66" charset="0"/>
            </a:endParaRPr>
          </a:p>
          <a:p>
            <a:pPr eaLnBrk="1" hangingPunct="1">
              <a:defRPr/>
            </a:pPr>
            <a:endParaRPr lang="es-AR" sz="3600" b="1" dirty="0" smtClean="0">
              <a:solidFill>
                <a:srgbClr val="FF9900"/>
              </a:solidFill>
              <a:effectLst>
                <a:outerShdw blurRad="38100" dist="38100" dir="2700000" algn="tl">
                  <a:srgbClr val="000000">
                    <a:alpha val="43137"/>
                  </a:srgbClr>
                </a:outerShdw>
              </a:effectLst>
              <a:latin typeface="Papyrus" pitchFamily="66" charset="0"/>
            </a:endParaRPr>
          </a:p>
          <a:p>
            <a:pPr eaLnBrk="1" hangingPunct="1">
              <a:defRPr/>
            </a:pPr>
            <a:endParaRPr lang="es-AR" sz="3600" b="1" dirty="0" smtClean="0">
              <a:solidFill>
                <a:srgbClr val="FF9900"/>
              </a:solidFill>
              <a:effectLst>
                <a:outerShdw blurRad="38100" dist="38100" dir="2700000" algn="tl">
                  <a:srgbClr val="000000">
                    <a:alpha val="43137"/>
                  </a:srgbClr>
                </a:outerShdw>
              </a:effectLst>
              <a:latin typeface="Papyrus" pitchFamily="66" charset="0"/>
            </a:endParaRPr>
          </a:p>
          <a:p>
            <a:pPr eaLnBrk="1" hangingPunct="1">
              <a:defRPr/>
            </a:pPr>
            <a:r>
              <a:rPr lang="es-AR" sz="3600" b="1" dirty="0" smtClean="0">
                <a:solidFill>
                  <a:srgbClr val="FF9900"/>
                </a:solidFill>
                <a:effectLst>
                  <a:outerShdw blurRad="38100" dist="38100" dir="2700000" algn="tl">
                    <a:srgbClr val="000000">
                      <a:alpha val="43137"/>
                    </a:srgbClr>
                  </a:outerShdw>
                </a:effectLst>
                <a:latin typeface="Papyrus" pitchFamily="66" charset="0"/>
              </a:rPr>
              <a:t>Prohibición de despidos </a:t>
            </a:r>
            <a:r>
              <a:rPr lang="es-AR" sz="3600" b="1" dirty="0" err="1" smtClean="0">
                <a:solidFill>
                  <a:srgbClr val="FF9900"/>
                </a:solidFill>
                <a:effectLst>
                  <a:outerShdw blurRad="38100" dist="38100" dir="2700000" algn="tl">
                    <a:srgbClr val="000000">
                      <a:alpha val="43137"/>
                    </a:srgbClr>
                  </a:outerShdw>
                </a:effectLst>
                <a:latin typeface="Papyrus" pitchFamily="66" charset="0"/>
              </a:rPr>
              <a:t>incausados</a:t>
            </a:r>
            <a:r>
              <a:rPr lang="es-AR" sz="3600" b="1" dirty="0" smtClean="0">
                <a:solidFill>
                  <a:srgbClr val="FF9900"/>
                </a:solidFill>
                <a:effectLst>
                  <a:outerShdw blurRad="38100" dist="38100" dir="2700000" algn="tl">
                    <a:srgbClr val="000000">
                      <a:alpha val="43137"/>
                    </a:srgbClr>
                  </a:outerShdw>
                </a:effectLst>
                <a:latin typeface="Papyrus" pitchFamily="66" charset="0"/>
              </a:rPr>
              <a:t>, por fuerza mayor y por causas económicas</a:t>
            </a:r>
          </a:p>
          <a:p>
            <a:pPr eaLnBrk="1" hangingPunct="1">
              <a:defRPr/>
            </a:pPr>
            <a:r>
              <a:rPr lang="es-AR" sz="3600" b="1" dirty="0" smtClean="0">
                <a:solidFill>
                  <a:srgbClr val="00FFFF"/>
                </a:solidFill>
                <a:effectLst>
                  <a:outerShdw blurRad="38100" dist="38100" dir="2700000" algn="tl">
                    <a:srgbClr val="000000">
                      <a:alpha val="43137"/>
                    </a:srgbClr>
                  </a:outerShdw>
                </a:effectLst>
                <a:latin typeface="Papyrus" pitchFamily="66" charset="0"/>
              </a:rPr>
              <a:t>D. 329/2020</a:t>
            </a:r>
          </a:p>
          <a:p>
            <a:pPr eaLnBrk="1" hangingPunct="1">
              <a:defRPr/>
            </a:pPr>
            <a:r>
              <a:rPr lang="es-AR" sz="3600" b="1" dirty="0" smtClean="0">
                <a:solidFill>
                  <a:srgbClr val="00FF00"/>
                </a:solidFill>
                <a:effectLst>
                  <a:outerShdw blurRad="38100" dist="38100" dir="2700000" algn="tl">
                    <a:srgbClr val="000000">
                      <a:alpha val="43137"/>
                    </a:srgbClr>
                  </a:outerShdw>
                </a:effectLst>
                <a:latin typeface="Papyrus" pitchFamily="66" charset="0"/>
              </a:rPr>
              <a:t>Alcances</a:t>
            </a:r>
          </a:p>
        </p:txBody>
      </p:sp>
    </p:spTree>
    <p:extLst>
      <p:ext uri="{BB962C8B-B14F-4D97-AF65-F5344CB8AC3E}">
        <p14:creationId xmlns:p14="http://schemas.microsoft.com/office/powerpoint/2010/main" xmlns="" val="175867206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Prohibición de despidos</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rmAutofit/>
          </a:bodyPr>
          <a:lstStyle/>
          <a:p>
            <a:pPr algn="l"/>
            <a:r>
              <a:rPr lang="es-US" sz="1800" b="1" dirty="0" smtClean="0">
                <a:solidFill>
                  <a:srgbClr val="FFCC00"/>
                </a:solidFill>
                <a:effectLst>
                  <a:outerShdw blurRad="38100" dist="38100" dir="2700000" algn="tl">
                    <a:srgbClr val="000000">
                      <a:alpha val="43137"/>
                    </a:srgbClr>
                  </a:outerShdw>
                </a:effectLst>
              </a:rPr>
              <a:t>PROHIBICION DE DESPIDOS INCAUSADOS Y POR FUERZA MAYOR</a:t>
            </a:r>
            <a:endParaRPr lang="es-ES" sz="1800" b="1" dirty="0" smtClean="0">
              <a:solidFill>
                <a:srgbClr val="FFCC00"/>
              </a:solidFill>
              <a:effectLst>
                <a:outerShdw blurRad="38100" dist="38100" dir="2700000" algn="tl">
                  <a:srgbClr val="000000">
                    <a:alpha val="43137"/>
                  </a:srgbClr>
                </a:outerShdw>
              </a:effectLst>
            </a:endParaRPr>
          </a:p>
          <a:p>
            <a:pPr algn="l"/>
            <a:r>
              <a:rPr lang="es-ES" sz="1800" b="1" dirty="0" smtClean="0">
                <a:solidFill>
                  <a:srgbClr val="00FF00"/>
                </a:solidFill>
                <a:effectLst>
                  <a:outerShdw blurRad="38100" dist="38100" dir="2700000" algn="tl">
                    <a:srgbClr val="000000">
                      <a:alpha val="43137"/>
                    </a:srgbClr>
                  </a:outerShdw>
                </a:effectLst>
              </a:rPr>
              <a:t>DECRETO 329/2020 </a:t>
            </a:r>
          </a:p>
          <a:p>
            <a:pPr algn="l"/>
            <a:endParaRPr lang="es-ES" sz="1800" b="1" dirty="0" smtClean="0">
              <a:solidFill>
                <a:srgbClr val="00FFCC"/>
              </a:solidFill>
              <a:effectLst>
                <a:outerShdw blurRad="38100" dist="38100" dir="2700000" algn="tl">
                  <a:srgbClr val="000000">
                    <a:alpha val="43137"/>
                  </a:srgbClr>
                </a:outerShdw>
              </a:effectLst>
            </a:endParaRPr>
          </a:p>
          <a:p>
            <a:pPr algn="l"/>
            <a:r>
              <a:rPr lang="es-ES" sz="1800" b="1" dirty="0" smtClean="0">
                <a:solidFill>
                  <a:srgbClr val="00FFCC"/>
                </a:solidFill>
                <a:effectLst>
                  <a:outerShdw blurRad="38100" dist="38100" dir="2700000" algn="tl">
                    <a:srgbClr val="000000">
                      <a:alpha val="43137"/>
                    </a:srgbClr>
                  </a:outerShdw>
                </a:effectLst>
              </a:rPr>
              <a:t>Art. 1 -</a:t>
            </a:r>
            <a:r>
              <a:rPr lang="es-ES" sz="1800" dirty="0" smtClean="0">
                <a:solidFill>
                  <a:srgbClr val="00FFCC"/>
                </a:solidFill>
                <a:effectLst>
                  <a:outerShdw blurRad="38100" dist="38100" dir="2700000" algn="tl">
                    <a:srgbClr val="000000">
                      <a:alpha val="43137"/>
                    </a:srgbClr>
                  </a:outerShdw>
                </a:effectLst>
              </a:rPr>
              <a:t> </a:t>
            </a:r>
            <a:r>
              <a:rPr lang="es-ES" sz="1800" dirty="0" smtClean="0">
                <a:effectLst>
                  <a:outerShdw blurRad="38100" dist="38100" dir="2700000" algn="tl">
                    <a:srgbClr val="000000">
                      <a:alpha val="43137"/>
                    </a:srgbClr>
                  </a:outerShdw>
                </a:effectLst>
              </a:rPr>
              <a:t>El presente decreto </a:t>
            </a:r>
            <a:r>
              <a:rPr lang="es-ES" sz="1800" dirty="0" smtClean="0">
                <a:solidFill>
                  <a:srgbClr val="FFFF19"/>
                </a:solidFill>
                <a:effectLst>
                  <a:outerShdw blurRad="38100" dist="38100" dir="2700000" algn="tl">
                    <a:srgbClr val="000000">
                      <a:alpha val="43137"/>
                    </a:srgbClr>
                  </a:outerShdw>
                </a:effectLst>
              </a:rPr>
              <a:t>se dicta en el marco de la emergencia pública </a:t>
            </a:r>
            <a:r>
              <a:rPr lang="es-ES" sz="1800" dirty="0" smtClean="0">
                <a:effectLst>
                  <a:outerShdw blurRad="38100" dist="38100" dir="2700000" algn="tl">
                    <a:srgbClr val="000000">
                      <a:alpha val="43137"/>
                    </a:srgbClr>
                  </a:outerShdw>
                </a:effectLst>
              </a:rPr>
              <a:t>en materia económica, financiera, fiscal, administrativa, previsional, tarifaria, energética, sanitaria y social establecida por la ley 27541, la ampliación de la emergencia sanitaria dispuesta por el decreto 260/2020 y su modificatorio, el decreto 297/2020 que estableció la medida de “aislamiento social, preventivo y obligatorio”, su prórroga hasta el día 12 de abril inclusive, y sus normas complementarias.</a:t>
            </a:r>
          </a:p>
          <a:p>
            <a:pPr algn="l"/>
            <a:endParaRPr lang="es-ES" sz="1800" b="1" dirty="0" smtClean="0">
              <a:effectLst>
                <a:outerShdw blurRad="38100" dist="38100" dir="2700000" algn="tl">
                  <a:srgbClr val="000000">
                    <a:alpha val="43137"/>
                  </a:srgbClr>
                </a:outerShdw>
              </a:effectLst>
            </a:endParaRPr>
          </a:p>
          <a:p>
            <a:pPr algn="l"/>
            <a:r>
              <a:rPr lang="es-US" sz="1800" b="1" dirty="0" smtClean="0">
                <a:solidFill>
                  <a:srgbClr val="00FF00"/>
                </a:solidFill>
                <a:effectLst>
                  <a:outerShdw blurRad="38100" dist="38100" dir="2700000" algn="tl">
                    <a:srgbClr val="000000">
                      <a:alpha val="43137"/>
                    </a:srgbClr>
                  </a:outerShdw>
                </a:effectLst>
              </a:rPr>
              <a:t>PROHIBICIÓN</a:t>
            </a:r>
            <a:endParaRPr lang="es-ES" sz="1800" b="1" dirty="0" smtClean="0">
              <a:solidFill>
                <a:srgbClr val="00FF00"/>
              </a:solidFill>
              <a:effectLst>
                <a:outerShdw blurRad="38100" dist="38100" dir="2700000" algn="tl">
                  <a:srgbClr val="000000">
                    <a:alpha val="43137"/>
                  </a:srgbClr>
                </a:outerShdw>
              </a:effectLst>
            </a:endParaRPr>
          </a:p>
          <a:p>
            <a:pPr algn="l"/>
            <a:r>
              <a:rPr lang="es-ES" sz="1800" b="1" dirty="0" smtClean="0">
                <a:solidFill>
                  <a:srgbClr val="00FFCC"/>
                </a:solidFill>
                <a:effectLst>
                  <a:outerShdw blurRad="38100" dist="38100" dir="2700000" algn="tl">
                    <a:srgbClr val="000000">
                      <a:alpha val="43137"/>
                    </a:srgbClr>
                  </a:outerShdw>
                </a:effectLst>
              </a:rPr>
              <a:t>Art. 2 -</a:t>
            </a:r>
            <a:r>
              <a:rPr lang="es-ES" sz="1800" dirty="0" smtClean="0">
                <a:solidFill>
                  <a:srgbClr val="00FFCC"/>
                </a:solidFill>
                <a:effectLst>
                  <a:outerShdw blurRad="38100" dist="38100" dir="2700000" algn="tl">
                    <a:srgbClr val="000000">
                      <a:alpha val="43137"/>
                    </a:srgbClr>
                  </a:outerShdw>
                </a:effectLst>
              </a:rPr>
              <a:t> </a:t>
            </a:r>
            <a:r>
              <a:rPr lang="es-ES" sz="1800" dirty="0" err="1" smtClean="0">
                <a:effectLst>
                  <a:outerShdw blurRad="38100" dist="38100" dir="2700000" algn="tl">
                    <a:srgbClr val="000000">
                      <a:alpha val="43137"/>
                    </a:srgbClr>
                  </a:outerShdw>
                </a:effectLst>
              </a:rPr>
              <a:t>Prohíbense</a:t>
            </a:r>
            <a:r>
              <a:rPr lang="es-ES" sz="1800" dirty="0" smtClean="0">
                <a:effectLst>
                  <a:outerShdw blurRad="38100" dist="38100" dir="2700000" algn="tl">
                    <a:srgbClr val="000000">
                      <a:alpha val="43137"/>
                    </a:srgbClr>
                  </a:outerShdw>
                </a:effectLst>
              </a:rPr>
              <a:t> los </a:t>
            </a:r>
            <a:r>
              <a:rPr lang="es-ES" sz="1800" dirty="0" smtClean="0">
                <a:solidFill>
                  <a:srgbClr val="FFCC00"/>
                </a:solidFill>
                <a:effectLst>
                  <a:outerShdw blurRad="38100" dist="38100" dir="2700000" algn="tl">
                    <a:srgbClr val="000000">
                      <a:alpha val="43137"/>
                    </a:srgbClr>
                  </a:outerShdw>
                </a:effectLst>
              </a:rPr>
              <a:t>despidos sin justa causa y por las causales de falta o disminución de trabajo y fuerza mayor por el plazo de sesenta (60) días contados </a:t>
            </a:r>
            <a:r>
              <a:rPr lang="es-ES" sz="1800" dirty="0" smtClean="0">
                <a:effectLst>
                  <a:outerShdw blurRad="38100" dist="38100" dir="2700000" algn="tl">
                    <a:srgbClr val="000000">
                      <a:alpha val="43137"/>
                    </a:srgbClr>
                  </a:outerShdw>
                </a:effectLst>
              </a:rPr>
              <a:t>a partir de la fecha de publicación del presente decreto en el Boletín Oficial.</a:t>
            </a:r>
          </a:p>
          <a:p>
            <a:pPr algn="l"/>
            <a:endParaRPr lang="es-US" sz="1800" dirty="0" smtClean="0">
              <a:effectLst>
                <a:outerShdw blurRad="38100" dist="38100" dir="2700000" algn="tl">
                  <a:srgbClr val="000000">
                    <a:alpha val="43137"/>
                  </a:srgbClr>
                </a:outerShdw>
              </a:effectLst>
            </a:endParaRPr>
          </a:p>
          <a:p>
            <a:pPr algn="l"/>
            <a:r>
              <a:rPr lang="es-US" sz="1800" b="1" dirty="0" smtClean="0">
                <a:solidFill>
                  <a:srgbClr val="FFFF19"/>
                </a:solidFill>
                <a:effectLst>
                  <a:outerShdw blurRad="38100" dist="38100" dir="2700000" algn="tl">
                    <a:srgbClr val="000000">
                      <a:alpha val="43137"/>
                    </a:srgbClr>
                  </a:outerShdw>
                </a:effectLst>
              </a:rPr>
              <a:t>Hasta el 30 de mayo de 2020</a:t>
            </a:r>
            <a:endParaRPr lang="es-ES" sz="1800" b="1" dirty="0" smtClean="0">
              <a:solidFill>
                <a:srgbClr val="FFFF19"/>
              </a:solidFill>
              <a:effectLst>
                <a:outerShdw blurRad="38100" dist="38100" dir="2700000" algn="tl">
                  <a:srgbClr val="000000">
                    <a:alpha val="43137"/>
                  </a:srgbClr>
                </a:outerShdw>
              </a:effectLst>
            </a:endParaRPr>
          </a:p>
          <a:p>
            <a:pPr algn="l"/>
            <a:endParaRPr lang="es-AR" sz="1800" dirty="0">
              <a:solidFill>
                <a:srgbClr val="FF99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77462038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Prohibición de despidos</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rmAutofit/>
          </a:bodyPr>
          <a:lstStyle/>
          <a:p>
            <a:pPr algn="l"/>
            <a:r>
              <a:rPr lang="es-US" sz="1800" b="1" dirty="0" smtClean="0">
                <a:solidFill>
                  <a:srgbClr val="FFCC00"/>
                </a:solidFill>
                <a:effectLst>
                  <a:outerShdw blurRad="38100" dist="38100" dir="2700000" algn="tl">
                    <a:srgbClr val="000000">
                      <a:alpha val="43137"/>
                    </a:srgbClr>
                  </a:outerShdw>
                </a:effectLst>
              </a:rPr>
              <a:t>PROHIBICION DE DESPIDOS INCAUSADOS Y POR FUERZA MAYOR</a:t>
            </a:r>
            <a:endParaRPr lang="es-ES" sz="1800" b="1" dirty="0" smtClean="0">
              <a:solidFill>
                <a:srgbClr val="FFCC00"/>
              </a:solidFill>
              <a:effectLst>
                <a:outerShdw blurRad="38100" dist="38100" dir="2700000" algn="tl">
                  <a:srgbClr val="000000">
                    <a:alpha val="43137"/>
                  </a:srgbClr>
                </a:outerShdw>
              </a:effectLst>
            </a:endParaRPr>
          </a:p>
          <a:p>
            <a:pPr algn="l"/>
            <a:r>
              <a:rPr lang="es-ES" sz="1800" b="1" dirty="0" smtClean="0">
                <a:solidFill>
                  <a:srgbClr val="00FF00"/>
                </a:solidFill>
                <a:effectLst>
                  <a:outerShdw blurRad="38100" dist="38100" dir="2700000" algn="tl">
                    <a:srgbClr val="000000">
                      <a:alpha val="43137"/>
                    </a:srgbClr>
                  </a:outerShdw>
                </a:effectLst>
              </a:rPr>
              <a:t>DECRETO 329/2020 </a:t>
            </a:r>
          </a:p>
          <a:p>
            <a:pPr algn="l"/>
            <a:r>
              <a:rPr lang="es-US" sz="1800" b="1" dirty="0" smtClean="0">
                <a:solidFill>
                  <a:srgbClr val="00FF00"/>
                </a:solidFill>
                <a:effectLst>
                  <a:outerShdw blurRad="38100" dist="38100" dir="2700000" algn="tl">
                    <a:srgbClr val="000000">
                      <a:alpha val="43137"/>
                    </a:srgbClr>
                  </a:outerShdw>
                </a:effectLst>
              </a:rPr>
              <a:t>PROHIBICIÓN DE SUSPENSIONES. EXCEPCIÓN 223 BIS</a:t>
            </a:r>
            <a:endParaRPr lang="es-ES" sz="1800" b="1" dirty="0" smtClean="0">
              <a:solidFill>
                <a:srgbClr val="00FF00"/>
              </a:solidFill>
              <a:effectLst>
                <a:outerShdw blurRad="38100" dist="38100" dir="2700000" algn="tl">
                  <a:srgbClr val="000000">
                    <a:alpha val="43137"/>
                  </a:srgbClr>
                </a:outerShdw>
              </a:effectLst>
            </a:endParaRPr>
          </a:p>
          <a:p>
            <a:pPr algn="l"/>
            <a:r>
              <a:rPr lang="es-ES" sz="1800" b="1" dirty="0" smtClean="0">
                <a:solidFill>
                  <a:srgbClr val="00FFCC"/>
                </a:solidFill>
                <a:effectLst>
                  <a:outerShdw blurRad="38100" dist="38100" dir="2700000" algn="tl">
                    <a:srgbClr val="000000">
                      <a:alpha val="43137"/>
                    </a:srgbClr>
                  </a:outerShdw>
                </a:effectLst>
              </a:rPr>
              <a:t>Art. 3 -</a:t>
            </a:r>
            <a:r>
              <a:rPr lang="es-ES" sz="1800" dirty="0" smtClean="0">
                <a:solidFill>
                  <a:srgbClr val="00FFCC"/>
                </a:solidFill>
                <a:effectLst>
                  <a:outerShdw blurRad="38100" dist="38100" dir="2700000" algn="tl">
                    <a:srgbClr val="000000">
                      <a:alpha val="43137"/>
                    </a:srgbClr>
                  </a:outerShdw>
                </a:effectLst>
              </a:rPr>
              <a:t> </a:t>
            </a:r>
            <a:r>
              <a:rPr lang="es-ES" sz="1800" dirty="0" err="1" smtClean="0">
                <a:solidFill>
                  <a:srgbClr val="FFFF00"/>
                </a:solidFill>
                <a:effectLst>
                  <a:outerShdw blurRad="38100" dist="38100" dir="2700000" algn="tl">
                    <a:srgbClr val="000000">
                      <a:alpha val="43137"/>
                    </a:srgbClr>
                  </a:outerShdw>
                </a:effectLst>
              </a:rPr>
              <a:t>Prohíbense</a:t>
            </a:r>
            <a:r>
              <a:rPr lang="es-ES" sz="1800" dirty="0" smtClean="0">
                <a:solidFill>
                  <a:srgbClr val="FFFF00"/>
                </a:solidFill>
                <a:effectLst>
                  <a:outerShdw blurRad="38100" dist="38100" dir="2700000" algn="tl">
                    <a:srgbClr val="000000">
                      <a:alpha val="43137"/>
                    </a:srgbClr>
                  </a:outerShdw>
                </a:effectLst>
              </a:rPr>
              <a:t> las suspensiones por las causales de fuerza mayor o falta o disminución de trabajo por el plazo de sesenta (60) días, </a:t>
            </a:r>
            <a:r>
              <a:rPr lang="es-ES" sz="1800" dirty="0" smtClean="0">
                <a:effectLst>
                  <a:outerShdw blurRad="38100" dist="38100" dir="2700000" algn="tl">
                    <a:srgbClr val="000000">
                      <a:alpha val="43137"/>
                    </a:srgbClr>
                  </a:outerShdw>
                </a:effectLst>
              </a:rPr>
              <a:t>contados a partir de la fecha publicación del presente decreto en el Boletín Oficial.</a:t>
            </a:r>
          </a:p>
          <a:p>
            <a:pPr algn="l"/>
            <a:r>
              <a:rPr lang="es-ES" sz="1800" dirty="0" smtClean="0">
                <a:solidFill>
                  <a:srgbClr val="00FFFF"/>
                </a:solidFill>
                <a:effectLst>
                  <a:outerShdw blurRad="38100" dist="38100" dir="2700000" algn="tl">
                    <a:srgbClr val="000000">
                      <a:alpha val="43137"/>
                    </a:srgbClr>
                  </a:outerShdw>
                </a:effectLst>
              </a:rPr>
              <a:t>Quedan exceptuadas de esta prohibición las suspensiones efectuadas en los términos del artículo 223 bis de la ley de contrato de trabajo.</a:t>
            </a:r>
          </a:p>
          <a:p>
            <a:pPr algn="l"/>
            <a:endParaRPr lang="es-US" sz="1800" b="1" dirty="0" smtClean="0">
              <a:solidFill>
                <a:srgbClr val="00FF00"/>
              </a:solidFill>
              <a:effectLst>
                <a:outerShdw blurRad="38100" dist="38100" dir="2700000" algn="tl">
                  <a:srgbClr val="000000">
                    <a:alpha val="43137"/>
                  </a:srgbClr>
                </a:outerShdw>
              </a:effectLst>
            </a:endParaRPr>
          </a:p>
          <a:p>
            <a:pPr algn="l"/>
            <a:r>
              <a:rPr lang="es-US" sz="1800" b="1" dirty="0" smtClean="0">
                <a:solidFill>
                  <a:srgbClr val="00FF00"/>
                </a:solidFill>
                <a:effectLst>
                  <a:outerShdw blurRad="38100" dist="38100" dir="2700000" algn="tl">
                    <a:srgbClr val="000000">
                      <a:alpha val="43137"/>
                    </a:srgbClr>
                  </a:outerShdw>
                </a:effectLst>
              </a:rPr>
              <a:t>NULIDAD</a:t>
            </a:r>
            <a:endParaRPr lang="es-ES" sz="1800" b="1" dirty="0" smtClean="0">
              <a:solidFill>
                <a:srgbClr val="00FF00"/>
              </a:solidFill>
              <a:effectLst>
                <a:outerShdw blurRad="38100" dist="38100" dir="2700000" algn="tl">
                  <a:srgbClr val="000000">
                    <a:alpha val="43137"/>
                  </a:srgbClr>
                </a:outerShdw>
              </a:effectLst>
            </a:endParaRPr>
          </a:p>
          <a:p>
            <a:pPr algn="l"/>
            <a:r>
              <a:rPr lang="es-ES" sz="1800" b="1" dirty="0" smtClean="0">
                <a:solidFill>
                  <a:srgbClr val="00FFCC"/>
                </a:solidFill>
                <a:effectLst>
                  <a:outerShdw blurRad="38100" dist="38100" dir="2700000" algn="tl">
                    <a:srgbClr val="000000">
                      <a:alpha val="43137"/>
                    </a:srgbClr>
                  </a:outerShdw>
                </a:effectLst>
              </a:rPr>
              <a:t>Art. 4 -</a:t>
            </a:r>
            <a:r>
              <a:rPr lang="es-ES" sz="1800" dirty="0" smtClean="0">
                <a:solidFill>
                  <a:srgbClr val="00FFCC"/>
                </a:solidFill>
                <a:effectLst>
                  <a:outerShdw blurRad="38100" dist="38100" dir="2700000" algn="tl">
                    <a:srgbClr val="000000">
                      <a:alpha val="43137"/>
                    </a:srgbClr>
                  </a:outerShdw>
                </a:effectLst>
              </a:rPr>
              <a:t> </a:t>
            </a:r>
            <a:r>
              <a:rPr lang="es-ES" sz="1800" dirty="0" smtClean="0">
                <a:effectLst>
                  <a:outerShdw blurRad="38100" dist="38100" dir="2700000" algn="tl">
                    <a:srgbClr val="000000">
                      <a:alpha val="43137"/>
                    </a:srgbClr>
                  </a:outerShdw>
                </a:effectLst>
              </a:rPr>
              <a:t>Los despidos y las suspensiones que se dispongan en violación de lo dispuesto en el artículo 2 y primer párrafo del artículo 3 del presente decreto, </a:t>
            </a:r>
            <a:r>
              <a:rPr lang="es-ES" sz="1800" dirty="0" smtClean="0">
                <a:solidFill>
                  <a:srgbClr val="FFCC00"/>
                </a:solidFill>
                <a:effectLst>
                  <a:outerShdw blurRad="38100" dist="38100" dir="2700000" algn="tl">
                    <a:srgbClr val="000000">
                      <a:alpha val="43137"/>
                    </a:srgbClr>
                  </a:outerShdw>
                </a:effectLst>
              </a:rPr>
              <a:t>no producirán efecto alguno, manteniéndose vigentes las relaciones laborales existentes y sus condiciones actuales.</a:t>
            </a:r>
          </a:p>
          <a:p>
            <a:pPr algn="l"/>
            <a:endParaRPr lang="es-US" sz="1800" dirty="0" smtClean="0">
              <a:effectLst>
                <a:outerShdw blurRad="38100" dist="38100" dir="2700000" algn="tl">
                  <a:srgbClr val="000000">
                    <a:alpha val="43137"/>
                  </a:srgbClr>
                </a:outerShdw>
              </a:effectLst>
            </a:endParaRPr>
          </a:p>
          <a:p>
            <a:pPr algn="l"/>
            <a:r>
              <a:rPr lang="es-ES" sz="1800" b="1" dirty="0" smtClean="0">
                <a:solidFill>
                  <a:srgbClr val="FFFF19"/>
                </a:solidFill>
                <a:effectLst>
                  <a:outerShdw blurRad="38100" dist="38100" dir="2700000" algn="tl">
                    <a:srgbClr val="000000">
                      <a:alpha val="43137"/>
                    </a:srgbClr>
                  </a:outerShdw>
                </a:effectLst>
              </a:rPr>
              <a:t>Aplicación: desde 31/3/2020</a:t>
            </a:r>
          </a:p>
          <a:p>
            <a:pPr algn="l"/>
            <a:endParaRPr lang="es-ES" sz="1800" dirty="0" smtClean="0"/>
          </a:p>
          <a:p>
            <a:pPr algn="l"/>
            <a:endParaRPr lang="es-AR" sz="1800" dirty="0">
              <a:solidFill>
                <a:srgbClr val="FF99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77462038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Prohibición de despidos</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rmAutofit/>
          </a:bodyPr>
          <a:lstStyle/>
          <a:p>
            <a:pPr algn="l"/>
            <a:r>
              <a:rPr lang="es-ES" sz="1800" b="1" dirty="0" smtClean="0">
                <a:solidFill>
                  <a:srgbClr val="FFCC00"/>
                </a:solidFill>
                <a:effectLst>
                  <a:outerShdw blurRad="38100" dist="38100" dir="2700000" algn="tl">
                    <a:srgbClr val="000000">
                      <a:alpha val="43137"/>
                    </a:srgbClr>
                  </a:outerShdw>
                </a:effectLst>
              </a:rPr>
              <a:t>PRESTACIÓN NO REMUNERATIVA</a:t>
            </a:r>
            <a:endParaRPr lang="es-ES" sz="1800" dirty="0" smtClean="0">
              <a:solidFill>
                <a:srgbClr val="FFCC00"/>
              </a:solidFill>
              <a:effectLst>
                <a:outerShdw blurRad="38100" dist="38100" dir="2700000" algn="tl">
                  <a:srgbClr val="000000">
                    <a:alpha val="43137"/>
                  </a:srgbClr>
                </a:outerShdw>
              </a:effectLst>
            </a:endParaRPr>
          </a:p>
          <a:p>
            <a:pPr algn="l"/>
            <a:r>
              <a:rPr lang="es-ES" sz="1800" b="1" dirty="0" smtClean="0">
                <a:solidFill>
                  <a:srgbClr val="00FF00"/>
                </a:solidFill>
                <a:effectLst>
                  <a:outerShdw blurRad="38100" dist="38100" dir="2700000" algn="tl">
                    <a:srgbClr val="000000">
                      <a:alpha val="43137"/>
                    </a:srgbClr>
                  </a:outerShdw>
                </a:effectLst>
              </a:rPr>
              <a:t>Art. 223 bis</a:t>
            </a:r>
            <a:r>
              <a:rPr lang="es-ES" sz="1800" dirty="0" smtClean="0">
                <a:solidFill>
                  <a:srgbClr val="00FF00"/>
                </a:solidFill>
                <a:effectLst>
                  <a:outerShdw blurRad="38100" dist="38100" dir="2700000" algn="tl">
                    <a:srgbClr val="000000">
                      <a:alpha val="43137"/>
                    </a:srgbClr>
                  </a:outerShdw>
                </a:effectLst>
              </a:rPr>
              <a:t> -</a:t>
            </a:r>
          </a:p>
          <a:p>
            <a:pPr algn="l"/>
            <a:r>
              <a:rPr lang="es-ES" sz="1800" dirty="0" smtClean="0">
                <a:effectLst>
                  <a:outerShdw blurRad="38100" dist="38100" dir="2700000" algn="tl">
                    <a:srgbClr val="000000">
                      <a:alpha val="43137"/>
                    </a:srgbClr>
                  </a:outerShdw>
                </a:effectLst>
              </a:rPr>
              <a:t>Se considerará </a:t>
            </a:r>
            <a:r>
              <a:rPr lang="es-ES" sz="1800" dirty="0" smtClean="0">
                <a:solidFill>
                  <a:srgbClr val="FFFF00"/>
                </a:solidFill>
                <a:effectLst>
                  <a:outerShdw blurRad="38100" dist="38100" dir="2700000" algn="tl">
                    <a:srgbClr val="000000">
                      <a:alpha val="43137"/>
                    </a:srgbClr>
                  </a:outerShdw>
                </a:effectLst>
              </a:rPr>
              <a:t>prestación no remunerativa </a:t>
            </a:r>
            <a:r>
              <a:rPr lang="es-ES" sz="1800" dirty="0" smtClean="0">
                <a:effectLst>
                  <a:outerShdw blurRad="38100" dist="38100" dir="2700000" algn="tl">
                    <a:srgbClr val="000000">
                      <a:alpha val="43137"/>
                    </a:srgbClr>
                  </a:outerShdw>
                </a:effectLst>
              </a:rPr>
              <a:t>las asignaciones en dinero que se entreguen en compensación por suspensiones de la prestación laboral y que se </a:t>
            </a:r>
            <a:r>
              <a:rPr lang="es-ES" sz="1800" dirty="0" smtClean="0">
                <a:solidFill>
                  <a:srgbClr val="FF9900"/>
                </a:solidFill>
                <a:effectLst>
                  <a:outerShdw blurRad="38100" dist="38100" dir="2700000" algn="tl">
                    <a:srgbClr val="000000">
                      <a:alpha val="43137"/>
                    </a:srgbClr>
                  </a:outerShdw>
                </a:effectLst>
              </a:rPr>
              <a:t>fundaren en las causales de falta o disminución de trabajo, no imputables al empleador, o fuerza mayor debidamente comprobada, pactadas individual o colectivamente y homologadas por la Autoridad de Aplicación, </a:t>
            </a:r>
            <a:r>
              <a:rPr lang="es-ES" sz="1800" dirty="0" smtClean="0">
                <a:effectLst>
                  <a:outerShdw blurRad="38100" dist="38100" dir="2700000" algn="tl">
                    <a:srgbClr val="000000">
                      <a:alpha val="43137"/>
                    </a:srgbClr>
                  </a:outerShdw>
                </a:effectLst>
              </a:rPr>
              <a:t>conforme normas legales vigentes, y cuando en virtud de tales causales el trabajador no realice la prestación laboral a su cargo. </a:t>
            </a:r>
            <a:r>
              <a:rPr lang="es-ES" sz="1800" dirty="0" smtClean="0">
                <a:solidFill>
                  <a:srgbClr val="00FFFF"/>
                </a:solidFill>
                <a:effectLst>
                  <a:outerShdw blurRad="38100" dist="38100" dir="2700000" algn="tl">
                    <a:srgbClr val="000000">
                      <a:alpha val="43137"/>
                    </a:srgbClr>
                  </a:outerShdw>
                </a:effectLst>
              </a:rPr>
              <a:t>Sólo tributará las contribuciones establecidas en las leyes 23660 y 23661.</a:t>
            </a:r>
          </a:p>
          <a:p>
            <a:pPr algn="l"/>
            <a:endParaRPr lang="es-ES" sz="1800" dirty="0" smtClean="0">
              <a:effectLst>
                <a:outerShdw blurRad="38100" dist="38100" dir="2700000" algn="tl">
                  <a:srgbClr val="000000">
                    <a:alpha val="43137"/>
                  </a:srgbClr>
                </a:outerShdw>
              </a:effectLst>
            </a:endParaRPr>
          </a:p>
          <a:p>
            <a:pPr algn="l"/>
            <a:endParaRPr lang="es-AR" sz="1800" dirty="0">
              <a:solidFill>
                <a:srgbClr val="FF99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77462038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9" name="Rectangle 3"/>
          <p:cNvSpPr>
            <a:spLocks noGrp="1" noChangeArrowheads="1"/>
          </p:cNvSpPr>
          <p:nvPr>
            <p:ph type="subTitle" idx="1"/>
          </p:nvPr>
        </p:nvSpPr>
        <p:spPr>
          <a:xfrm>
            <a:off x="685800" y="381000"/>
            <a:ext cx="7772400" cy="5867400"/>
          </a:xfrm>
        </p:spPr>
        <p:txBody>
          <a:bodyPr>
            <a:normAutofit/>
          </a:bodyPr>
          <a:lstStyle/>
          <a:p>
            <a:pPr eaLnBrk="1" hangingPunct="1">
              <a:defRPr/>
            </a:pPr>
            <a:endParaRPr lang="es-AR" b="1" dirty="0" smtClean="0">
              <a:solidFill>
                <a:srgbClr val="00FF00"/>
              </a:solidFill>
              <a:effectLst>
                <a:outerShdw blurRad="38100" dist="38100" dir="2700000" algn="tl">
                  <a:srgbClr val="000000">
                    <a:alpha val="43137"/>
                  </a:srgbClr>
                </a:outerShdw>
              </a:effectLst>
              <a:latin typeface="Papyrus" pitchFamily="66" charset="0"/>
            </a:endParaRPr>
          </a:p>
          <a:p>
            <a:pPr eaLnBrk="1" hangingPunct="1">
              <a:defRPr/>
            </a:pPr>
            <a:endParaRPr lang="es-AR" sz="3600" b="1" dirty="0" smtClean="0">
              <a:solidFill>
                <a:srgbClr val="FFFF19"/>
              </a:solidFill>
              <a:effectLst>
                <a:outerShdw blurRad="38100" dist="38100" dir="2700000" algn="tl">
                  <a:srgbClr val="000000">
                    <a:alpha val="43137"/>
                  </a:srgbClr>
                </a:outerShdw>
              </a:effectLst>
              <a:latin typeface="Papyrus" pitchFamily="66" charset="0"/>
            </a:endParaRPr>
          </a:p>
          <a:p>
            <a:pPr eaLnBrk="1" hangingPunct="1">
              <a:defRPr/>
            </a:pPr>
            <a:endParaRPr lang="es-AR" sz="3600" b="1" dirty="0" smtClean="0">
              <a:solidFill>
                <a:srgbClr val="00FF00"/>
              </a:solidFill>
              <a:effectLst>
                <a:outerShdw blurRad="38100" dist="38100" dir="2700000" algn="tl">
                  <a:srgbClr val="000000">
                    <a:alpha val="43137"/>
                  </a:srgbClr>
                </a:outerShdw>
              </a:effectLst>
              <a:latin typeface="Papyrus" pitchFamily="66" charset="0"/>
            </a:endParaRPr>
          </a:p>
          <a:p>
            <a:pPr eaLnBrk="1" hangingPunct="1">
              <a:defRPr/>
            </a:pPr>
            <a:r>
              <a:rPr lang="es-AR" sz="3600" b="1" dirty="0" smtClean="0">
                <a:solidFill>
                  <a:srgbClr val="00FF00"/>
                </a:solidFill>
                <a:effectLst>
                  <a:outerShdw blurRad="38100" dist="38100" dir="2700000" algn="tl">
                    <a:srgbClr val="000000">
                      <a:alpha val="43137"/>
                    </a:srgbClr>
                  </a:outerShdw>
                </a:effectLst>
                <a:latin typeface="Papyrus" pitchFamily="66" charset="0"/>
              </a:rPr>
              <a:t>Trabajadores del sector salud</a:t>
            </a:r>
            <a:endParaRPr lang="es-AR" sz="3600" b="1" dirty="0">
              <a:solidFill>
                <a:srgbClr val="00FF00"/>
              </a:solidFill>
              <a:effectLst>
                <a:outerShdw blurRad="38100" dist="38100" dir="2700000" algn="tl">
                  <a:srgbClr val="000000">
                    <a:alpha val="43137"/>
                  </a:srgbClr>
                </a:outerShdw>
              </a:effectLst>
              <a:latin typeface="Papyrus" pitchFamily="66" charset="0"/>
            </a:endParaRPr>
          </a:p>
          <a:p>
            <a:pPr eaLnBrk="1" hangingPunct="1">
              <a:defRPr/>
            </a:pPr>
            <a:endParaRPr lang="es-AR" sz="3600" b="1" dirty="0" smtClean="0">
              <a:solidFill>
                <a:srgbClr val="FFFF19"/>
              </a:solidFill>
              <a:effectLst>
                <a:outerShdw blurRad="38100" dist="38100" dir="2700000" algn="tl">
                  <a:srgbClr val="000000">
                    <a:alpha val="43137"/>
                  </a:srgbClr>
                </a:outerShdw>
              </a:effectLst>
              <a:latin typeface="Papyrus" pitchFamily="66" charset="0"/>
            </a:endParaRPr>
          </a:p>
          <a:p>
            <a:pPr>
              <a:defRPr/>
            </a:pPr>
            <a:r>
              <a:rPr lang="es-AR" sz="3600" b="1" dirty="0" smtClean="0">
                <a:solidFill>
                  <a:srgbClr val="FF9900"/>
                </a:solidFill>
                <a:effectLst>
                  <a:outerShdw blurRad="38100" dist="38100" dir="2700000" algn="tl">
                    <a:srgbClr val="000000">
                      <a:alpha val="43137"/>
                    </a:srgbClr>
                  </a:outerShdw>
                </a:effectLst>
                <a:latin typeface="Papyrus" pitchFamily="66" charset="0"/>
              </a:rPr>
              <a:t>Beneficios</a:t>
            </a:r>
          </a:p>
          <a:p>
            <a:pPr eaLnBrk="1" hangingPunct="1">
              <a:defRPr/>
            </a:pPr>
            <a:r>
              <a:rPr lang="es-AR" sz="3600" b="1" dirty="0" smtClean="0">
                <a:solidFill>
                  <a:srgbClr val="00FF00"/>
                </a:solidFill>
                <a:effectLst>
                  <a:outerShdw blurRad="38100" dist="38100" dir="2700000" algn="tl">
                    <a:srgbClr val="000000">
                      <a:alpha val="43137"/>
                    </a:srgbClr>
                  </a:outerShdw>
                </a:effectLst>
                <a:latin typeface="Papyrus" pitchFamily="66" charset="0"/>
              </a:rPr>
              <a:t> </a:t>
            </a:r>
          </a:p>
        </p:txBody>
      </p:sp>
    </p:spTree>
    <p:extLst>
      <p:ext uri="{BB962C8B-B14F-4D97-AF65-F5344CB8AC3E}">
        <p14:creationId xmlns:p14="http://schemas.microsoft.com/office/powerpoint/2010/main" xmlns="" val="353306298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09600" y="381000"/>
            <a:ext cx="7772400" cy="685800"/>
          </a:xfrm>
        </p:spPr>
        <p:txBody>
          <a:bodyPr>
            <a:normAutofit/>
          </a:bodyPr>
          <a:lstStyle/>
          <a:p>
            <a:r>
              <a:rPr lang="es-MX" sz="2800" dirty="0" err="1" smtClean="0">
                <a:solidFill>
                  <a:srgbClr val="00FFFF"/>
                </a:solidFill>
              </a:rPr>
              <a:t>Tabajadores</a:t>
            </a:r>
            <a:r>
              <a:rPr lang="es-MX" sz="2800" dirty="0" smtClean="0">
                <a:solidFill>
                  <a:srgbClr val="00FFFF"/>
                </a:solidFill>
              </a:rPr>
              <a:t> del sector salud</a:t>
            </a:r>
            <a:endParaRPr lang="en-US" sz="3200" b="1" dirty="0"/>
          </a:p>
        </p:txBody>
      </p:sp>
      <p:sp>
        <p:nvSpPr>
          <p:cNvPr id="118787" name="Rectangle 3"/>
          <p:cNvSpPr>
            <a:spLocks noGrp="1" noChangeArrowheads="1"/>
          </p:cNvSpPr>
          <p:nvPr>
            <p:ph type="subTitle" idx="1"/>
          </p:nvPr>
        </p:nvSpPr>
        <p:spPr>
          <a:xfrm>
            <a:off x="304800" y="1143000"/>
            <a:ext cx="8686800" cy="5102759"/>
          </a:xfrm>
        </p:spPr>
        <p:txBody>
          <a:bodyPr>
            <a:noAutofit/>
          </a:bodyPr>
          <a:lstStyle/>
          <a:p>
            <a:pPr algn="l"/>
            <a:r>
              <a:rPr lang="es-US" sz="1800" b="1" dirty="0" smtClean="0">
                <a:solidFill>
                  <a:srgbClr val="FFFF19"/>
                </a:solidFill>
                <a:effectLst>
                  <a:outerShdw blurRad="38100" dist="38100" dir="2700000" algn="tl">
                    <a:srgbClr val="000000">
                      <a:alpha val="43137"/>
                    </a:srgbClr>
                  </a:outerShdw>
                </a:effectLst>
              </a:rPr>
              <a:t>ESTABLECIMIENTOS DE LA SALUD. REDUCCIÓN CONTRIBUCIONES AL SIPA</a:t>
            </a:r>
            <a:endParaRPr lang="es-ES" sz="1800" b="1" dirty="0" smtClean="0">
              <a:solidFill>
                <a:srgbClr val="FFFF19"/>
              </a:solidFill>
              <a:effectLst>
                <a:outerShdw blurRad="38100" dist="38100" dir="2700000" algn="tl">
                  <a:srgbClr val="000000">
                    <a:alpha val="43137"/>
                  </a:srgbClr>
                </a:outerShdw>
              </a:effectLst>
            </a:endParaRPr>
          </a:p>
          <a:p>
            <a:pPr algn="l"/>
            <a:r>
              <a:rPr lang="es-ES" sz="1800" b="1" dirty="0" smtClean="0">
                <a:solidFill>
                  <a:srgbClr val="00FFCC"/>
                </a:solidFill>
                <a:effectLst>
                  <a:outerShdw blurRad="38100" dist="38100" dir="2700000" algn="tl">
                    <a:srgbClr val="000000">
                      <a:alpha val="43137"/>
                    </a:srgbClr>
                  </a:outerShdw>
                </a:effectLst>
              </a:rPr>
              <a:t>DECRETO 300/2020 </a:t>
            </a:r>
          </a:p>
          <a:p>
            <a:pPr algn="l"/>
            <a:endParaRPr lang="es-ES" sz="1800" b="1" dirty="0" smtClean="0">
              <a:solidFill>
                <a:srgbClr val="00FFCC"/>
              </a:solidFill>
              <a:effectLst>
                <a:outerShdw blurRad="38100" dist="38100" dir="2700000" algn="tl">
                  <a:srgbClr val="000000">
                    <a:alpha val="43137"/>
                  </a:srgbClr>
                </a:outerShdw>
              </a:effectLst>
            </a:endParaRPr>
          </a:p>
          <a:p>
            <a:pPr algn="l"/>
            <a:r>
              <a:rPr lang="es-ES" sz="1800" b="1" dirty="0" smtClean="0">
                <a:solidFill>
                  <a:srgbClr val="00FFCC"/>
                </a:solidFill>
                <a:effectLst>
                  <a:outerShdw blurRad="38100" dist="38100" dir="2700000" algn="tl">
                    <a:srgbClr val="000000">
                      <a:alpha val="43137"/>
                    </a:srgbClr>
                  </a:outerShdw>
                </a:effectLst>
              </a:rPr>
              <a:t>Art. 1 -</a:t>
            </a:r>
            <a:r>
              <a:rPr lang="es-ES" sz="1800" b="1" dirty="0" smtClean="0">
                <a:effectLst>
                  <a:outerShdw blurRad="38100" dist="38100" dir="2700000" algn="tl">
                    <a:srgbClr val="000000">
                      <a:alpha val="43137"/>
                    </a:srgbClr>
                  </a:outerShdw>
                </a:effectLst>
              </a:rPr>
              <a:t> </a:t>
            </a:r>
            <a:r>
              <a:rPr lang="es-ES" sz="1800" dirty="0" err="1" smtClean="0">
                <a:effectLst>
                  <a:outerShdw blurRad="38100" dist="38100" dir="2700000" algn="tl">
                    <a:srgbClr val="000000">
                      <a:alpha val="43137"/>
                    </a:srgbClr>
                  </a:outerShdw>
                </a:effectLst>
              </a:rPr>
              <a:t>Establécese</a:t>
            </a:r>
            <a:r>
              <a:rPr lang="es-ES" sz="1800" dirty="0" smtClean="0">
                <a:effectLst>
                  <a:outerShdw blurRad="38100" dist="38100" dir="2700000" algn="tl">
                    <a:srgbClr val="000000">
                      <a:alpha val="43137"/>
                    </a:srgbClr>
                  </a:outerShdw>
                </a:effectLst>
              </a:rPr>
              <a:t> </a:t>
            </a:r>
            <a:r>
              <a:rPr lang="es-ES" sz="1800" dirty="0" smtClean="0">
                <a:solidFill>
                  <a:srgbClr val="00FF00"/>
                </a:solidFill>
                <a:effectLst>
                  <a:outerShdw blurRad="38100" dist="38100" dir="2700000" algn="tl">
                    <a:srgbClr val="000000">
                      <a:alpha val="43137"/>
                    </a:srgbClr>
                  </a:outerShdw>
                </a:effectLst>
              </a:rPr>
              <a:t>por el plazo de noventa (90) días una reducción del noventa y cinco por ciento (95%) de la alícuota prevista en el artículo 19 de la ley 27541, que se destine al Sistema Integrado Previsional Argentino </a:t>
            </a:r>
            <a:r>
              <a:rPr lang="es-ES" sz="1800" dirty="0" smtClean="0">
                <a:effectLst>
                  <a:outerShdw blurRad="38100" dist="38100" dir="2700000" algn="tl">
                    <a:srgbClr val="000000">
                      <a:alpha val="43137"/>
                    </a:srgbClr>
                  </a:outerShdw>
                </a:effectLst>
              </a:rPr>
              <a:t>creado mediante ley 24241 y sus modificatorias, aplicable a los empleadores pertenecientes a los servicios, establecimientos e instituciones relacionadas con la salud, </a:t>
            </a:r>
            <a:r>
              <a:rPr lang="es-ES" sz="1800" dirty="0" smtClean="0">
                <a:solidFill>
                  <a:srgbClr val="FFFF19"/>
                </a:solidFill>
                <a:effectLst>
                  <a:outerShdw blurRad="38100" dist="38100" dir="2700000" algn="tl">
                    <a:srgbClr val="000000">
                      <a:alpha val="43137"/>
                    </a:srgbClr>
                  </a:outerShdw>
                </a:effectLst>
              </a:rPr>
              <a:t>cuyas actividades, identificadas en los términos del “Clasificador de Actividades Económicas (CLAE)” </a:t>
            </a:r>
            <a:r>
              <a:rPr lang="es-ES" sz="1800" dirty="0" smtClean="0">
                <a:effectLst>
                  <a:outerShdw blurRad="38100" dist="38100" dir="2700000" algn="tl">
                    <a:srgbClr val="000000">
                      <a:alpha val="43137"/>
                    </a:srgbClr>
                  </a:outerShdw>
                </a:effectLst>
              </a:rPr>
              <a:t>aprobado por la resolución general (AFIP) 3537 del 30 de octubre de 2013 o aquella que la reemplace en el futuro, se especifican en el Anexo que forma parte integrante de la presente medida, </a:t>
            </a:r>
            <a:r>
              <a:rPr lang="es-ES" sz="1800" dirty="0" smtClean="0">
                <a:solidFill>
                  <a:srgbClr val="FF9900"/>
                </a:solidFill>
                <a:effectLst>
                  <a:outerShdw blurRad="38100" dist="38100" dir="2700000" algn="tl">
                    <a:srgbClr val="000000">
                      <a:alpha val="43137"/>
                    </a:srgbClr>
                  </a:outerShdw>
                </a:effectLst>
              </a:rPr>
              <a:t>respecto de los profesionales, técnicos, auxiliares y ayudantes que presten servicios relacionados con la salud.</a:t>
            </a:r>
          </a:p>
          <a:p>
            <a:pPr algn="l"/>
            <a:endParaRPr lang="es-ES" sz="1800" b="1" dirty="0" smtClean="0"/>
          </a:p>
          <a:p>
            <a:pPr algn="l"/>
            <a:endParaRPr lang="es-AR" sz="1800" b="1" dirty="0" smtClean="0">
              <a:effectLst>
                <a:outerShdw blurRad="38100" dist="38100" dir="2700000" algn="tl">
                  <a:srgbClr val="000000">
                    <a:alpha val="43137"/>
                  </a:srgbClr>
                </a:outerShdw>
              </a:effectLst>
            </a:endParaRPr>
          </a:p>
          <a:p>
            <a:pPr algn="l"/>
            <a:endParaRPr lang="es-AR" sz="1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28822971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09600" y="381000"/>
            <a:ext cx="7772400" cy="685800"/>
          </a:xfrm>
        </p:spPr>
        <p:txBody>
          <a:bodyPr>
            <a:normAutofit/>
          </a:bodyPr>
          <a:lstStyle/>
          <a:p>
            <a:r>
              <a:rPr lang="es-MX" sz="2800" dirty="0" err="1" smtClean="0">
                <a:solidFill>
                  <a:srgbClr val="00FFFF"/>
                </a:solidFill>
              </a:rPr>
              <a:t>Tabajadores</a:t>
            </a:r>
            <a:r>
              <a:rPr lang="es-MX" sz="2800" dirty="0" smtClean="0">
                <a:solidFill>
                  <a:srgbClr val="00FFFF"/>
                </a:solidFill>
              </a:rPr>
              <a:t> del sector salud</a:t>
            </a:r>
            <a:endParaRPr lang="en-US" sz="3200" b="1" dirty="0"/>
          </a:p>
        </p:txBody>
      </p:sp>
      <p:sp>
        <p:nvSpPr>
          <p:cNvPr id="118787" name="Rectangle 3"/>
          <p:cNvSpPr>
            <a:spLocks noGrp="1" noChangeArrowheads="1"/>
          </p:cNvSpPr>
          <p:nvPr>
            <p:ph type="subTitle" idx="1"/>
          </p:nvPr>
        </p:nvSpPr>
        <p:spPr>
          <a:xfrm>
            <a:off x="304800" y="1143000"/>
            <a:ext cx="8686800" cy="5572148"/>
          </a:xfrm>
        </p:spPr>
        <p:txBody>
          <a:bodyPr>
            <a:noAutofit/>
          </a:bodyPr>
          <a:lstStyle/>
          <a:p>
            <a:pPr algn="l"/>
            <a:r>
              <a:rPr lang="es-US" sz="1600" b="1" dirty="0" smtClean="0">
                <a:solidFill>
                  <a:srgbClr val="FFFF19"/>
                </a:solidFill>
                <a:effectLst>
                  <a:outerShdw blurRad="38100" dist="38100" dir="2700000" algn="tl">
                    <a:srgbClr val="000000">
                      <a:alpha val="43137"/>
                    </a:srgbClr>
                  </a:outerShdw>
                </a:effectLst>
              </a:rPr>
              <a:t>ESTABLECIMIENTOS DE LA SALUD. REDUCCIÓN CONTRIBUCIONES AL SIPA</a:t>
            </a:r>
            <a:endParaRPr lang="es-ES" sz="1600" b="1" dirty="0" smtClean="0">
              <a:solidFill>
                <a:srgbClr val="FFFF19"/>
              </a:solidFill>
              <a:effectLst>
                <a:outerShdw blurRad="38100" dist="38100" dir="2700000" algn="tl">
                  <a:srgbClr val="000000">
                    <a:alpha val="43137"/>
                  </a:srgbClr>
                </a:outerShdw>
              </a:effectLst>
            </a:endParaRPr>
          </a:p>
          <a:p>
            <a:pPr algn="l"/>
            <a:r>
              <a:rPr lang="es-ES" sz="1600" b="1" dirty="0" smtClean="0">
                <a:solidFill>
                  <a:srgbClr val="00FFCC"/>
                </a:solidFill>
                <a:effectLst>
                  <a:outerShdw blurRad="38100" dist="38100" dir="2700000" algn="tl">
                    <a:srgbClr val="000000">
                      <a:alpha val="43137"/>
                    </a:srgbClr>
                  </a:outerShdw>
                </a:effectLst>
              </a:rPr>
              <a:t>DECRETO 300/2020 </a:t>
            </a:r>
          </a:p>
          <a:p>
            <a:pPr algn="l"/>
            <a:endParaRPr lang="es-ES" sz="1600" b="1" dirty="0" smtClean="0">
              <a:effectLst>
                <a:outerShdw blurRad="38100" dist="38100" dir="2700000" algn="tl">
                  <a:srgbClr val="000000">
                    <a:alpha val="43137"/>
                  </a:srgbClr>
                </a:outerShdw>
              </a:effectLst>
            </a:endParaRPr>
          </a:p>
          <a:p>
            <a:pPr algn="l"/>
            <a:endParaRPr lang="es-US" sz="1600" dirty="0" smtClean="0">
              <a:effectLst>
                <a:outerShdw blurRad="38100" dist="38100" dir="2700000" algn="tl">
                  <a:srgbClr val="000000">
                    <a:alpha val="43137"/>
                  </a:srgbClr>
                </a:outerShdw>
              </a:effectLst>
            </a:endParaRPr>
          </a:p>
          <a:p>
            <a:pPr algn="l"/>
            <a:r>
              <a:rPr lang="es-ES" sz="1600" b="1" dirty="0" smtClean="0">
                <a:solidFill>
                  <a:srgbClr val="00FFFF"/>
                </a:solidFill>
                <a:effectLst>
                  <a:outerShdw blurRad="38100" dist="38100" dir="2700000" algn="tl">
                    <a:srgbClr val="000000">
                      <a:alpha val="43137"/>
                    </a:srgbClr>
                  </a:outerShdw>
                </a:effectLst>
              </a:rPr>
              <a:t>Art. 3 - </a:t>
            </a:r>
            <a:r>
              <a:rPr lang="es-ES" sz="1600" dirty="0" err="1" smtClean="0">
                <a:effectLst>
                  <a:outerShdw blurRad="38100" dist="38100" dir="2700000" algn="tl">
                    <a:srgbClr val="000000">
                      <a:alpha val="43137"/>
                    </a:srgbClr>
                  </a:outerShdw>
                </a:effectLst>
              </a:rPr>
              <a:t>Facúltase</a:t>
            </a:r>
            <a:r>
              <a:rPr lang="es-ES" sz="1600" dirty="0" smtClean="0">
                <a:effectLst>
                  <a:outerShdw blurRad="38100" dist="38100" dir="2700000" algn="tl">
                    <a:srgbClr val="000000">
                      <a:alpha val="43137"/>
                    </a:srgbClr>
                  </a:outerShdw>
                </a:effectLst>
              </a:rPr>
              <a:t> a la Administración Federal de Ingresos Públicos, entidad autárquica en el ámbito del Ministerio de Economía, a identificar las categorías del personal del servicio de salud que resultan alcanzados por las previsiones del artículo 1.</a:t>
            </a:r>
          </a:p>
          <a:p>
            <a:pPr algn="l"/>
            <a:endParaRPr lang="es-ES" sz="1600" b="1" dirty="0" smtClean="0">
              <a:effectLst>
                <a:outerShdw blurRad="38100" dist="38100" dir="2700000" algn="tl">
                  <a:srgbClr val="000000">
                    <a:alpha val="43137"/>
                  </a:srgbClr>
                </a:outerShdw>
              </a:effectLst>
            </a:endParaRPr>
          </a:p>
          <a:p>
            <a:pPr algn="l"/>
            <a:r>
              <a:rPr lang="es-ES" sz="1600" b="1" dirty="0" smtClean="0">
                <a:effectLst>
                  <a:outerShdw blurRad="38100" dist="38100" dir="2700000" algn="tl">
                    <a:srgbClr val="000000">
                      <a:alpha val="43137"/>
                    </a:srgbClr>
                  </a:outerShdw>
                </a:effectLst>
              </a:rPr>
              <a:t>TEXTO S/</a:t>
            </a:r>
            <a:r>
              <a:rPr lang="es-ES" sz="1600" dirty="0" smtClean="0">
                <a:effectLst>
                  <a:outerShdw blurRad="38100" dist="38100" dir="2700000" algn="tl">
                    <a:srgbClr val="000000">
                      <a:alpha val="43137"/>
                    </a:srgbClr>
                  </a:outerShdw>
                </a:effectLst>
              </a:rPr>
              <a:t>DECRETO 300/2020 - </a:t>
            </a:r>
            <a:r>
              <a:rPr lang="es-ES" sz="1600" b="1" dirty="0" smtClean="0">
                <a:effectLst>
                  <a:outerShdw blurRad="38100" dist="38100" dir="2700000" algn="tl">
                    <a:srgbClr val="000000">
                      <a:alpha val="43137"/>
                    </a:srgbClr>
                  </a:outerShdw>
                </a:effectLst>
              </a:rPr>
              <a:t>BO</a:t>
            </a:r>
            <a:r>
              <a:rPr lang="es-ES" sz="1600" dirty="0" smtClean="0">
                <a:effectLst>
                  <a:outerShdw blurRad="38100" dist="38100" dir="2700000" algn="tl">
                    <a:srgbClr val="000000">
                      <a:alpha val="43137"/>
                    </a:srgbClr>
                  </a:outerShdw>
                </a:effectLst>
              </a:rPr>
              <a:t>: 20/3/2020</a:t>
            </a:r>
          </a:p>
          <a:p>
            <a:pPr algn="l"/>
            <a:r>
              <a:rPr lang="es-ES" sz="1600" b="1" dirty="0" smtClean="0">
                <a:solidFill>
                  <a:srgbClr val="FFFF19"/>
                </a:solidFill>
                <a:effectLst>
                  <a:outerShdw blurRad="38100" dist="38100" dir="2700000" algn="tl">
                    <a:srgbClr val="000000">
                      <a:alpha val="43137"/>
                    </a:srgbClr>
                  </a:outerShdw>
                </a:effectLst>
              </a:rPr>
              <a:t>Aplicación: desde el 21/3/2020</a:t>
            </a:r>
          </a:p>
          <a:p>
            <a:pPr algn="l"/>
            <a:endParaRPr lang="es-AR" sz="1600" b="1" dirty="0" smtClean="0">
              <a:effectLst>
                <a:outerShdw blurRad="38100" dist="38100" dir="2700000" algn="tl">
                  <a:srgbClr val="000000">
                    <a:alpha val="43137"/>
                  </a:srgbClr>
                </a:outerShdw>
              </a:effectLst>
            </a:endParaRPr>
          </a:p>
          <a:p>
            <a:pPr algn="l"/>
            <a:endParaRPr lang="es-AR" sz="1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28822971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09600" y="381000"/>
            <a:ext cx="7772400" cy="685800"/>
          </a:xfrm>
        </p:spPr>
        <p:txBody>
          <a:bodyPr>
            <a:normAutofit/>
          </a:bodyPr>
          <a:lstStyle/>
          <a:p>
            <a:r>
              <a:rPr lang="es-MX" sz="2800" dirty="0" err="1" smtClean="0">
                <a:solidFill>
                  <a:srgbClr val="00FFFF"/>
                </a:solidFill>
              </a:rPr>
              <a:t>Tabajadores</a:t>
            </a:r>
            <a:r>
              <a:rPr lang="es-MX" sz="2800" dirty="0" smtClean="0">
                <a:solidFill>
                  <a:srgbClr val="00FFFF"/>
                </a:solidFill>
              </a:rPr>
              <a:t> del sector salud</a:t>
            </a:r>
            <a:endParaRPr lang="en-US" sz="3200" b="1" dirty="0"/>
          </a:p>
        </p:txBody>
      </p:sp>
      <p:sp>
        <p:nvSpPr>
          <p:cNvPr id="118787" name="Rectangle 3"/>
          <p:cNvSpPr>
            <a:spLocks noGrp="1" noChangeArrowheads="1"/>
          </p:cNvSpPr>
          <p:nvPr>
            <p:ph type="subTitle" idx="1"/>
          </p:nvPr>
        </p:nvSpPr>
        <p:spPr>
          <a:xfrm>
            <a:off x="304800" y="1143000"/>
            <a:ext cx="8686800" cy="5102759"/>
          </a:xfrm>
        </p:spPr>
        <p:txBody>
          <a:bodyPr>
            <a:noAutofit/>
          </a:bodyPr>
          <a:lstStyle/>
          <a:p>
            <a:pPr algn="l"/>
            <a:r>
              <a:rPr lang="es-US" sz="1800" b="1" dirty="0" smtClean="0">
                <a:solidFill>
                  <a:srgbClr val="FFFF19"/>
                </a:solidFill>
                <a:effectLst>
                  <a:outerShdw blurRad="38100" dist="38100" dir="2700000" algn="tl">
                    <a:srgbClr val="000000">
                      <a:alpha val="43137"/>
                    </a:srgbClr>
                  </a:outerShdw>
                </a:effectLst>
              </a:rPr>
              <a:t>ESTABLECIMIENTOS DE LA SALUD. REDUCCIÓN CONTRIBUCIONES AL SIPA</a:t>
            </a:r>
            <a:endParaRPr lang="es-ES" sz="1800" b="1" dirty="0" smtClean="0">
              <a:solidFill>
                <a:srgbClr val="FFFF19"/>
              </a:solidFill>
              <a:effectLst>
                <a:outerShdw blurRad="38100" dist="38100" dir="2700000" algn="tl">
                  <a:srgbClr val="000000">
                    <a:alpha val="43137"/>
                  </a:srgbClr>
                </a:outerShdw>
              </a:effectLst>
            </a:endParaRPr>
          </a:p>
          <a:p>
            <a:pPr algn="l"/>
            <a:r>
              <a:rPr lang="es-ES" sz="1800" b="1" dirty="0" smtClean="0">
                <a:solidFill>
                  <a:srgbClr val="00FFCC"/>
                </a:solidFill>
                <a:effectLst>
                  <a:outerShdw blurRad="38100" dist="38100" dir="2700000" algn="tl">
                    <a:srgbClr val="000000">
                      <a:alpha val="43137"/>
                    </a:srgbClr>
                  </a:outerShdw>
                </a:effectLst>
              </a:rPr>
              <a:t>DECRETO 300/2020 </a:t>
            </a:r>
          </a:p>
        </p:txBody>
      </p:sp>
      <p:pic>
        <p:nvPicPr>
          <p:cNvPr id="31746" name="Picture 2"/>
          <p:cNvPicPr>
            <a:picLocks noChangeAspect="1" noChangeArrowheads="1"/>
          </p:cNvPicPr>
          <p:nvPr/>
        </p:nvPicPr>
        <p:blipFill>
          <a:blip r:embed="rId2"/>
          <a:srcRect/>
          <a:stretch>
            <a:fillRect/>
          </a:stretch>
        </p:blipFill>
        <p:spPr bwMode="auto">
          <a:xfrm>
            <a:off x="714348" y="2143116"/>
            <a:ext cx="7976447" cy="3929090"/>
          </a:xfrm>
          <a:prstGeom prst="rect">
            <a:avLst/>
          </a:prstGeom>
          <a:noFill/>
          <a:ln w="9525">
            <a:noFill/>
            <a:miter lim="800000"/>
            <a:headEnd/>
            <a:tailEnd/>
          </a:ln>
          <a:effectLst/>
        </p:spPr>
      </p:pic>
    </p:spTree>
    <p:extLst>
      <p:ext uri="{BB962C8B-B14F-4D97-AF65-F5344CB8AC3E}">
        <p14:creationId xmlns:p14="http://schemas.microsoft.com/office/powerpoint/2010/main" xmlns="" val="32882297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Situación antes de la cuarentena</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rmAutofit/>
          </a:bodyPr>
          <a:lstStyle/>
          <a:p>
            <a:pPr algn="l"/>
            <a:r>
              <a:rPr lang="es-US" sz="1800" b="1" dirty="0" smtClean="0">
                <a:solidFill>
                  <a:srgbClr val="FFC000"/>
                </a:solidFill>
                <a:effectLst>
                  <a:outerShdw blurRad="38100" dist="38100" dir="2700000" algn="tl">
                    <a:srgbClr val="000000">
                      <a:alpha val="43137"/>
                    </a:srgbClr>
                  </a:outerShdw>
                </a:effectLst>
              </a:rPr>
              <a:t>LICENCIA EXCEPCIONAL PARA TRABAJADORES SECTOR PRIVADO Y PUBLICO PERSONAL INGRESADO DESDE EL EXTERIOR</a:t>
            </a:r>
            <a:endParaRPr lang="es-ES" sz="1800" b="1" dirty="0" smtClean="0">
              <a:solidFill>
                <a:srgbClr val="FFC000"/>
              </a:solidFill>
              <a:effectLst>
                <a:outerShdw blurRad="38100" dist="38100" dir="2700000" algn="tl">
                  <a:srgbClr val="000000">
                    <a:alpha val="43137"/>
                  </a:srgbClr>
                </a:outerShdw>
              </a:effectLst>
            </a:endParaRPr>
          </a:p>
          <a:p>
            <a:pPr algn="l"/>
            <a:r>
              <a:rPr lang="es-ES" sz="1800" b="1" dirty="0" smtClean="0">
                <a:solidFill>
                  <a:srgbClr val="00FFCC"/>
                </a:solidFill>
                <a:effectLst>
                  <a:outerShdw blurRad="38100" dist="38100" dir="2700000" algn="tl">
                    <a:srgbClr val="000000">
                      <a:alpha val="43137"/>
                    </a:srgbClr>
                  </a:outerShdw>
                </a:effectLst>
              </a:rPr>
              <a:t>RESOLUCIÓN (MTESS) 178/2020</a:t>
            </a:r>
            <a:r>
              <a:rPr lang="es-ES" sz="1800" b="1" dirty="0" smtClean="0">
                <a:solidFill>
                  <a:srgbClr val="FFFF00"/>
                </a:solidFill>
                <a:effectLst>
                  <a:outerShdw blurRad="38100" dist="38100" dir="2700000" algn="tl">
                    <a:srgbClr val="000000">
                      <a:alpha val="43137"/>
                    </a:srgbClr>
                  </a:outerShdw>
                </a:effectLst>
              </a:rPr>
              <a:t>  - </a:t>
            </a:r>
            <a:r>
              <a:rPr lang="es-AR" sz="1800" b="1" dirty="0" smtClean="0">
                <a:solidFill>
                  <a:srgbClr val="FFFF00"/>
                </a:solidFill>
                <a:effectLst>
                  <a:outerShdw blurRad="38100" dist="38100" dir="2700000" algn="tl">
                    <a:srgbClr val="000000">
                      <a:alpha val="43137"/>
                    </a:srgbClr>
                  </a:outerShdw>
                </a:effectLst>
              </a:rPr>
              <a:t>DEROGADA</a:t>
            </a:r>
          </a:p>
          <a:p>
            <a:pPr algn="l"/>
            <a:r>
              <a:rPr lang="es-ES" sz="1800" b="1" dirty="0" smtClean="0">
                <a:solidFill>
                  <a:srgbClr val="00FFCC"/>
                </a:solidFill>
                <a:effectLst>
                  <a:outerShdw blurRad="38100" dist="38100" dir="2700000" algn="tl">
                    <a:srgbClr val="000000">
                      <a:alpha val="43137"/>
                    </a:srgbClr>
                  </a:outerShdw>
                </a:effectLst>
              </a:rPr>
              <a:t>Art. 1 -</a:t>
            </a:r>
            <a:r>
              <a:rPr lang="es-ES" sz="1800" dirty="0" smtClean="0">
                <a:effectLst>
                  <a:outerShdw blurRad="38100" dist="38100" dir="2700000" algn="tl">
                    <a:srgbClr val="000000">
                      <a:alpha val="43137"/>
                    </a:srgbClr>
                  </a:outerShdw>
                </a:effectLst>
              </a:rPr>
              <a:t> Otórguese </a:t>
            </a:r>
            <a:r>
              <a:rPr lang="es-ES" sz="1800" dirty="0" smtClean="0">
                <a:solidFill>
                  <a:srgbClr val="00FF00"/>
                </a:solidFill>
                <a:effectLst>
                  <a:outerShdw blurRad="38100" dist="38100" dir="2700000" algn="tl">
                    <a:srgbClr val="000000">
                      <a:alpha val="43137"/>
                    </a:srgbClr>
                  </a:outerShdw>
                </a:effectLst>
              </a:rPr>
              <a:t>licencia excepcional a todas aquellas personas trabajadoras del sector público o privado en relación de dependencia que habiendo ingresado al país desde el exterior, </a:t>
            </a:r>
            <a:r>
              <a:rPr lang="es-ES" sz="1800" dirty="0" smtClean="0">
                <a:effectLst>
                  <a:outerShdw blurRad="38100" dist="38100" dir="2700000" algn="tl">
                    <a:srgbClr val="000000">
                      <a:alpha val="43137"/>
                    </a:srgbClr>
                  </a:outerShdw>
                </a:effectLst>
              </a:rPr>
              <a:t>en forma voluntaria permanezcan en sus hogares, en un todo de acuerdo con lo dispuesto en las recomendaciones del Ministerio de Salud de la Nación.</a:t>
            </a:r>
          </a:p>
          <a:p>
            <a:pPr algn="l"/>
            <a:r>
              <a:rPr lang="es-ES" sz="1800" b="1" dirty="0" smtClean="0">
                <a:solidFill>
                  <a:srgbClr val="00FFCC"/>
                </a:solidFill>
                <a:effectLst>
                  <a:outerShdw blurRad="38100" dist="38100" dir="2700000" algn="tl">
                    <a:srgbClr val="000000">
                      <a:alpha val="43137"/>
                    </a:srgbClr>
                  </a:outerShdw>
                </a:effectLst>
              </a:rPr>
              <a:t>Art. 2 -</a:t>
            </a:r>
            <a:r>
              <a:rPr lang="es-ES" sz="1800" dirty="0" smtClean="0">
                <a:effectLst>
                  <a:outerShdw blurRad="38100" dist="38100" dir="2700000" algn="tl">
                    <a:srgbClr val="000000">
                      <a:alpha val="43137"/>
                    </a:srgbClr>
                  </a:outerShdw>
                </a:effectLst>
              </a:rPr>
              <a:t> La licencia establecida en el artículo precedente </a:t>
            </a:r>
            <a:r>
              <a:rPr lang="es-ES" sz="1800" dirty="0" smtClean="0">
                <a:solidFill>
                  <a:srgbClr val="00FFCC"/>
                </a:solidFill>
                <a:effectLst>
                  <a:outerShdw blurRad="38100" dist="38100" dir="2700000" algn="tl">
                    <a:srgbClr val="000000">
                      <a:alpha val="43137"/>
                    </a:srgbClr>
                  </a:outerShdw>
                </a:effectLst>
              </a:rPr>
              <a:t>no afectará la normal percepción de las remuneraciones normales y habituales,</a:t>
            </a:r>
            <a:r>
              <a:rPr lang="es-ES" sz="1800" dirty="0" smtClean="0">
                <a:effectLst>
                  <a:outerShdw blurRad="38100" dist="38100" dir="2700000" algn="tl">
                    <a:srgbClr val="000000">
                      <a:alpha val="43137"/>
                    </a:srgbClr>
                  </a:outerShdw>
                </a:effectLst>
              </a:rPr>
              <a:t> como así tampoco de los adicionales que por ley o convenio les correspondiere percibir.</a:t>
            </a:r>
          </a:p>
          <a:p>
            <a:pPr algn="l"/>
            <a:r>
              <a:rPr lang="es-ES" sz="1800" b="1" dirty="0" smtClean="0">
                <a:solidFill>
                  <a:srgbClr val="00FFCC"/>
                </a:solidFill>
                <a:effectLst>
                  <a:outerShdw blurRad="38100" dist="38100" dir="2700000" algn="tl">
                    <a:srgbClr val="000000">
                      <a:alpha val="43137"/>
                    </a:srgbClr>
                  </a:outerShdw>
                </a:effectLst>
              </a:rPr>
              <a:t>Art. 3 -</a:t>
            </a:r>
            <a:r>
              <a:rPr lang="es-ES" sz="1800" dirty="0" smtClean="0">
                <a:effectLst>
                  <a:outerShdw blurRad="38100" dist="38100" dir="2700000" algn="tl">
                    <a:srgbClr val="000000">
                      <a:alpha val="43137"/>
                    </a:srgbClr>
                  </a:outerShdw>
                </a:effectLst>
              </a:rPr>
              <a:t> La licencia excepcional prevista en la presente</a:t>
            </a:r>
            <a:r>
              <a:rPr lang="es-ES" sz="1800" dirty="0" smtClean="0">
                <a:solidFill>
                  <a:srgbClr val="FFFF00"/>
                </a:solidFill>
                <a:effectLst>
                  <a:outerShdw blurRad="38100" dist="38100" dir="2700000" algn="tl">
                    <a:srgbClr val="000000">
                      <a:alpha val="43137"/>
                    </a:srgbClr>
                  </a:outerShdw>
                </a:effectLst>
              </a:rPr>
              <a:t> no se computará a los fines de considerar toda otra prevista normativamente o por convenio </a:t>
            </a:r>
            <a:r>
              <a:rPr lang="es-ES" sz="1800" dirty="0" smtClean="0">
                <a:effectLst>
                  <a:outerShdw blurRad="38100" dist="38100" dir="2700000" algn="tl">
                    <a:srgbClr val="000000">
                      <a:alpha val="43137"/>
                    </a:srgbClr>
                  </a:outerShdw>
                </a:effectLst>
              </a:rPr>
              <a:t>y que pudieran corresponder al uso y goce del trabajador.</a:t>
            </a:r>
          </a:p>
          <a:p>
            <a:pPr algn="l"/>
            <a:endParaRPr lang="es-ES" sz="1800" dirty="0" smtClean="0">
              <a:effectLst>
                <a:outerShdw blurRad="38100" dist="38100" dir="2700000" algn="tl">
                  <a:srgbClr val="000000">
                    <a:alpha val="43137"/>
                  </a:srgbClr>
                </a:outerShdw>
              </a:effectLst>
            </a:endParaRPr>
          </a:p>
          <a:p>
            <a:pPr algn="l"/>
            <a:r>
              <a:rPr lang="es-ES" sz="1800" b="1" dirty="0" smtClean="0">
                <a:solidFill>
                  <a:srgbClr val="FFFF00"/>
                </a:solidFill>
                <a:effectLst>
                  <a:outerShdw blurRad="38100" dist="38100" dir="2700000" algn="tl">
                    <a:srgbClr val="000000">
                      <a:alpha val="43137"/>
                    </a:srgbClr>
                  </a:outerShdw>
                </a:effectLst>
              </a:rPr>
              <a:t>Aplicación: desde el 10/3/2020 hasta el 13/3/2020</a:t>
            </a:r>
          </a:p>
          <a:p>
            <a:pPr algn="l"/>
            <a:endParaRPr lang="es-AR" sz="1800" dirty="0">
              <a:solidFill>
                <a:srgbClr val="FF99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77462038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09600" y="381000"/>
            <a:ext cx="7772400" cy="685800"/>
          </a:xfrm>
        </p:spPr>
        <p:txBody>
          <a:bodyPr>
            <a:normAutofit/>
          </a:bodyPr>
          <a:lstStyle/>
          <a:p>
            <a:r>
              <a:rPr lang="es-MX" sz="2800" dirty="0" err="1" smtClean="0">
                <a:solidFill>
                  <a:srgbClr val="00FFFF"/>
                </a:solidFill>
              </a:rPr>
              <a:t>Tabajadores</a:t>
            </a:r>
            <a:r>
              <a:rPr lang="es-MX" sz="2800" dirty="0" smtClean="0">
                <a:solidFill>
                  <a:srgbClr val="00FFFF"/>
                </a:solidFill>
              </a:rPr>
              <a:t> del sector salud</a:t>
            </a:r>
            <a:endParaRPr lang="en-US" sz="3200" b="1" dirty="0"/>
          </a:p>
        </p:txBody>
      </p:sp>
      <p:sp>
        <p:nvSpPr>
          <p:cNvPr id="118787" name="Rectangle 3"/>
          <p:cNvSpPr>
            <a:spLocks noGrp="1" noChangeArrowheads="1"/>
          </p:cNvSpPr>
          <p:nvPr>
            <p:ph type="subTitle" idx="1"/>
          </p:nvPr>
        </p:nvSpPr>
        <p:spPr>
          <a:xfrm>
            <a:off x="304800" y="1143000"/>
            <a:ext cx="8686800" cy="5102759"/>
          </a:xfrm>
        </p:spPr>
        <p:txBody>
          <a:bodyPr>
            <a:noAutofit/>
          </a:bodyPr>
          <a:lstStyle/>
          <a:p>
            <a:pPr algn="l"/>
            <a:r>
              <a:rPr lang="es-US" sz="1800" b="1" dirty="0" smtClean="0">
                <a:solidFill>
                  <a:srgbClr val="FFCC00"/>
                </a:solidFill>
                <a:effectLst>
                  <a:outerShdw blurRad="38100" dist="38100" dir="2700000" algn="tl">
                    <a:srgbClr val="000000">
                      <a:alpha val="43137"/>
                    </a:srgbClr>
                  </a:outerShdw>
                </a:effectLst>
              </a:rPr>
              <a:t>PLUS SALARIAL PARA LOS TRABAJADORES DE LA SALUD</a:t>
            </a:r>
            <a:endParaRPr lang="es-ES" sz="1800" b="1" dirty="0" smtClean="0">
              <a:solidFill>
                <a:srgbClr val="FFCC00"/>
              </a:solidFill>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DECRETO 315/2020 </a:t>
            </a:r>
          </a:p>
          <a:p>
            <a:pPr algn="l"/>
            <a:endParaRPr lang="es-ES" sz="1800" b="1" dirty="0" smtClean="0">
              <a:solidFill>
                <a:srgbClr val="00FFFF"/>
              </a:solidFill>
              <a:effectLst>
                <a:outerShdw blurRad="38100" dist="38100" dir="2700000" algn="tl">
                  <a:srgbClr val="000000">
                    <a:alpha val="43137"/>
                  </a:srgbClr>
                </a:outerShdw>
              </a:effectLst>
            </a:endParaRPr>
          </a:p>
          <a:p>
            <a:pPr algn="l"/>
            <a:r>
              <a:rPr lang="es-US" sz="1800" b="1" dirty="0" smtClean="0">
                <a:solidFill>
                  <a:srgbClr val="00FF00"/>
                </a:solidFill>
                <a:effectLst>
                  <a:outerShdw blurRad="38100" dist="38100" dir="2700000" algn="tl">
                    <a:srgbClr val="000000">
                      <a:alpha val="43137"/>
                    </a:srgbClr>
                  </a:outerShdw>
                </a:effectLst>
              </a:rPr>
              <a:t>BENEFICIO ASIGNACION ESTIMULO NO REMUNERATIVA</a:t>
            </a:r>
            <a:endParaRPr lang="es-ES" sz="1800" b="1" dirty="0" smtClean="0">
              <a:solidFill>
                <a:srgbClr val="00FF00"/>
              </a:solidFill>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Art. 1 -</a:t>
            </a:r>
            <a:r>
              <a:rPr lang="es-ES" sz="1800" dirty="0" smtClean="0">
                <a:effectLst>
                  <a:outerShdw blurRad="38100" dist="38100" dir="2700000" algn="tl">
                    <a:srgbClr val="000000">
                      <a:alpha val="43137"/>
                    </a:srgbClr>
                  </a:outerShdw>
                </a:effectLst>
              </a:rPr>
              <a:t> </a:t>
            </a:r>
            <a:r>
              <a:rPr lang="es-ES" sz="1800" dirty="0" err="1" smtClean="0">
                <a:solidFill>
                  <a:srgbClr val="FF9900"/>
                </a:solidFill>
                <a:effectLst>
                  <a:outerShdw blurRad="38100" dist="38100" dir="2700000" algn="tl">
                    <a:srgbClr val="000000">
                      <a:alpha val="43137"/>
                    </a:srgbClr>
                  </a:outerShdw>
                </a:effectLst>
              </a:rPr>
              <a:t>Otórgase</a:t>
            </a:r>
            <a:r>
              <a:rPr lang="es-ES" sz="1800" dirty="0" smtClean="0">
                <a:solidFill>
                  <a:srgbClr val="FF9900"/>
                </a:solidFill>
                <a:effectLst>
                  <a:outerShdw blurRad="38100" dist="38100" dir="2700000" algn="tl">
                    <a:srgbClr val="000000">
                      <a:alpha val="43137"/>
                    </a:srgbClr>
                  </a:outerShdw>
                </a:effectLst>
              </a:rPr>
              <a:t> a los trabajadores y las trabajadoras profesionales, técnicos y técnicas, auxiliares y ayudantes en relación de dependencia </a:t>
            </a:r>
            <a:r>
              <a:rPr lang="es-ES" sz="1800" dirty="0" smtClean="0">
                <a:effectLst>
                  <a:outerShdw blurRad="38100" dist="38100" dir="2700000" algn="tl">
                    <a:srgbClr val="000000">
                      <a:alpha val="43137"/>
                    </a:srgbClr>
                  </a:outerShdw>
                </a:effectLst>
              </a:rPr>
              <a:t>que presten servicios, en forma presencial y efectiva, relacionados con la salud, en instituciones asistenciales del sistema público, </a:t>
            </a:r>
            <a:r>
              <a:rPr lang="es-ES" sz="1800" dirty="0" smtClean="0">
                <a:solidFill>
                  <a:srgbClr val="00FF00"/>
                </a:solidFill>
                <a:effectLst>
                  <a:outerShdw blurRad="38100" dist="38100" dir="2700000" algn="tl">
                    <a:srgbClr val="000000">
                      <a:alpha val="43137"/>
                    </a:srgbClr>
                  </a:outerShdw>
                </a:effectLst>
              </a:rPr>
              <a:t>privado </a:t>
            </a:r>
            <a:r>
              <a:rPr lang="es-ES" sz="1800" dirty="0" smtClean="0">
                <a:effectLst>
                  <a:outerShdw blurRad="38100" dist="38100" dir="2700000" algn="tl">
                    <a:srgbClr val="000000">
                      <a:alpha val="43137"/>
                    </a:srgbClr>
                  </a:outerShdw>
                </a:effectLst>
              </a:rPr>
              <a:t>y de la seguridad social, abocados y abocadas al manejo de casos relacionados con la pandemia de COVD-19, el </a:t>
            </a:r>
            <a:r>
              <a:rPr lang="es-ES" sz="1800" dirty="0" smtClean="0">
                <a:solidFill>
                  <a:srgbClr val="FFFF19"/>
                </a:solidFill>
                <a:effectLst>
                  <a:outerShdw blurRad="38100" dist="38100" dir="2700000" algn="tl">
                    <a:srgbClr val="000000">
                      <a:alpha val="43137"/>
                    </a:srgbClr>
                  </a:outerShdw>
                </a:effectLst>
              </a:rPr>
              <a:t>pago de una asignación estímulo a la efectiva prestación de servicios, de carácter no remunerativo.</a:t>
            </a:r>
          </a:p>
          <a:p>
            <a:pPr algn="l"/>
            <a:endParaRPr lang="es-ES" sz="1600" b="1" dirty="0" smtClean="0"/>
          </a:p>
          <a:p>
            <a:pPr algn="l"/>
            <a:endParaRPr lang="es-AR" sz="1600" b="1" dirty="0" smtClean="0">
              <a:effectLst>
                <a:outerShdw blurRad="38100" dist="38100" dir="2700000" algn="tl">
                  <a:srgbClr val="000000">
                    <a:alpha val="43137"/>
                  </a:srgbClr>
                </a:outerShdw>
              </a:effectLst>
            </a:endParaRPr>
          </a:p>
          <a:p>
            <a:pPr algn="l"/>
            <a:endParaRPr lang="es-AR" sz="1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28822971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09600" y="381000"/>
            <a:ext cx="7772400" cy="685800"/>
          </a:xfrm>
        </p:spPr>
        <p:txBody>
          <a:bodyPr>
            <a:normAutofit/>
          </a:bodyPr>
          <a:lstStyle/>
          <a:p>
            <a:r>
              <a:rPr lang="es-MX" sz="2800" dirty="0" err="1" smtClean="0">
                <a:solidFill>
                  <a:srgbClr val="00FFFF"/>
                </a:solidFill>
              </a:rPr>
              <a:t>Tabajadores</a:t>
            </a:r>
            <a:r>
              <a:rPr lang="es-MX" sz="2800" dirty="0" smtClean="0">
                <a:solidFill>
                  <a:srgbClr val="00FFFF"/>
                </a:solidFill>
              </a:rPr>
              <a:t> del sector salud</a:t>
            </a:r>
            <a:endParaRPr lang="en-US" sz="3200" b="1" dirty="0"/>
          </a:p>
        </p:txBody>
      </p:sp>
      <p:sp>
        <p:nvSpPr>
          <p:cNvPr id="118787" name="Rectangle 3"/>
          <p:cNvSpPr>
            <a:spLocks noGrp="1" noChangeArrowheads="1"/>
          </p:cNvSpPr>
          <p:nvPr>
            <p:ph type="subTitle" idx="1"/>
          </p:nvPr>
        </p:nvSpPr>
        <p:spPr>
          <a:xfrm>
            <a:off x="304800" y="1143000"/>
            <a:ext cx="8686800" cy="5102759"/>
          </a:xfrm>
        </p:spPr>
        <p:txBody>
          <a:bodyPr>
            <a:noAutofit/>
          </a:bodyPr>
          <a:lstStyle/>
          <a:p>
            <a:pPr algn="l"/>
            <a:r>
              <a:rPr lang="es-US" sz="1600" b="1" dirty="0" smtClean="0">
                <a:solidFill>
                  <a:srgbClr val="FFCC00"/>
                </a:solidFill>
                <a:effectLst>
                  <a:outerShdw blurRad="38100" dist="38100" dir="2700000" algn="tl">
                    <a:srgbClr val="000000">
                      <a:alpha val="43137"/>
                    </a:srgbClr>
                  </a:outerShdw>
                </a:effectLst>
              </a:rPr>
              <a:t>PLUS SALARIAL PARA LOS TRABAJADORES DE LA SALUD</a:t>
            </a:r>
            <a:endParaRPr lang="es-ES" sz="1600" b="1" dirty="0" smtClean="0">
              <a:solidFill>
                <a:srgbClr val="FFCC00"/>
              </a:solidFill>
              <a:effectLst>
                <a:outerShdw blurRad="38100" dist="38100" dir="2700000" algn="tl">
                  <a:srgbClr val="000000">
                    <a:alpha val="43137"/>
                  </a:srgbClr>
                </a:outerShdw>
              </a:effectLst>
            </a:endParaRPr>
          </a:p>
          <a:p>
            <a:pPr algn="l"/>
            <a:r>
              <a:rPr lang="es-ES" sz="1600" b="1" dirty="0" smtClean="0">
                <a:solidFill>
                  <a:srgbClr val="00FFFF"/>
                </a:solidFill>
                <a:effectLst>
                  <a:outerShdw blurRad="38100" dist="38100" dir="2700000" algn="tl">
                    <a:srgbClr val="000000">
                      <a:alpha val="43137"/>
                    </a:srgbClr>
                  </a:outerShdw>
                </a:effectLst>
              </a:rPr>
              <a:t>DECRETO 315/2020 </a:t>
            </a:r>
          </a:p>
          <a:p>
            <a:pPr algn="l"/>
            <a:r>
              <a:rPr lang="es-US" sz="1600" b="1" dirty="0" smtClean="0">
                <a:solidFill>
                  <a:srgbClr val="00FF00"/>
                </a:solidFill>
                <a:effectLst>
                  <a:outerShdw blurRad="38100" dist="38100" dir="2700000" algn="tl">
                    <a:srgbClr val="000000">
                      <a:alpha val="43137"/>
                    </a:srgbClr>
                  </a:outerShdw>
                </a:effectLst>
              </a:rPr>
              <a:t>IMPORTE Y REQUISITOS. JORNADA REDUCIDA</a:t>
            </a:r>
          </a:p>
          <a:p>
            <a:pPr algn="l"/>
            <a:r>
              <a:rPr lang="es-ES" sz="1800" b="1" dirty="0" smtClean="0">
                <a:solidFill>
                  <a:srgbClr val="00FFFF"/>
                </a:solidFill>
                <a:effectLst>
                  <a:outerShdw blurRad="38100" dist="38100" dir="2700000" algn="tl">
                    <a:srgbClr val="000000">
                      <a:alpha val="43137"/>
                    </a:srgbClr>
                  </a:outerShdw>
                </a:effectLst>
              </a:rPr>
              <a:t>Art. 2 -</a:t>
            </a:r>
            <a:r>
              <a:rPr lang="es-ES" sz="1800" dirty="0" smtClean="0">
                <a:effectLst>
                  <a:outerShdw blurRad="38100" dist="38100" dir="2700000" algn="tl">
                    <a:srgbClr val="000000">
                      <a:alpha val="43137"/>
                    </a:srgbClr>
                  </a:outerShdw>
                </a:effectLst>
              </a:rPr>
              <a:t> La asignación consistirá en el </a:t>
            </a:r>
            <a:r>
              <a:rPr lang="es-ES" sz="1800" b="1" dirty="0" smtClean="0">
                <a:solidFill>
                  <a:srgbClr val="FFFF00"/>
                </a:solidFill>
                <a:effectLst>
                  <a:outerShdw blurRad="38100" dist="38100" dir="2700000" algn="tl">
                    <a:srgbClr val="000000">
                      <a:alpha val="43137"/>
                    </a:srgbClr>
                  </a:outerShdw>
                </a:effectLst>
              </a:rPr>
              <a:t>pago de pesos cinco mil ($ 5.000) </a:t>
            </a:r>
            <a:r>
              <a:rPr lang="es-ES" sz="1800" dirty="0" smtClean="0">
                <a:effectLst>
                  <a:outerShdw blurRad="38100" dist="38100" dir="2700000" algn="tl">
                    <a:srgbClr val="000000">
                      <a:alpha val="43137"/>
                    </a:srgbClr>
                  </a:outerShdw>
                </a:effectLst>
              </a:rPr>
              <a:t>para las tareas prestadas en los meses de </a:t>
            </a:r>
            <a:r>
              <a:rPr lang="es-ES" sz="1800" dirty="0" smtClean="0">
                <a:solidFill>
                  <a:srgbClr val="FF9900"/>
                </a:solidFill>
                <a:effectLst>
                  <a:outerShdw blurRad="38100" dist="38100" dir="2700000" algn="tl">
                    <a:srgbClr val="000000">
                      <a:alpha val="43137"/>
                    </a:srgbClr>
                  </a:outerShdw>
                </a:effectLst>
              </a:rPr>
              <a:t>abril, mayo, junio y julio y estará a cargo del Estado Nacional. </a:t>
            </a:r>
            <a:r>
              <a:rPr lang="es-ES" sz="1800" dirty="0" smtClean="0">
                <a:effectLst>
                  <a:outerShdw blurRad="38100" dist="38100" dir="2700000" algn="tl">
                    <a:srgbClr val="000000">
                      <a:alpha val="43137"/>
                    </a:srgbClr>
                  </a:outerShdw>
                </a:effectLst>
              </a:rPr>
              <a:t>El pago estará </a:t>
            </a:r>
            <a:r>
              <a:rPr lang="es-ES" sz="1800" dirty="0" smtClean="0">
                <a:solidFill>
                  <a:srgbClr val="00FF00"/>
                </a:solidFill>
                <a:effectLst>
                  <a:outerShdw blurRad="38100" dist="38100" dir="2700000" algn="tl">
                    <a:srgbClr val="000000">
                      <a:alpha val="43137"/>
                    </a:srgbClr>
                  </a:outerShdw>
                </a:effectLst>
              </a:rPr>
              <a:t>sujeto a la efectiva prestación de servicios. </a:t>
            </a:r>
            <a:r>
              <a:rPr lang="es-ES" sz="1800" dirty="0" smtClean="0">
                <a:effectLst>
                  <a:outerShdw blurRad="38100" dist="38100" dir="2700000" algn="tl">
                    <a:srgbClr val="000000">
                      <a:alpha val="43137"/>
                    </a:srgbClr>
                  </a:outerShdw>
                </a:effectLst>
              </a:rPr>
              <a:t>Si durante el período establecido, el trabajador o la trabajadora no hubieren cumplido con la asistencia al lugar de trabajo, total o parcialmente, en forma justificada</a:t>
            </a:r>
            <a:r>
              <a:rPr lang="es-ES" sz="1800" dirty="0" smtClean="0">
                <a:solidFill>
                  <a:srgbClr val="00FFFF"/>
                </a:solidFill>
                <a:effectLst>
                  <a:outerShdw blurRad="38100" dist="38100" dir="2700000" algn="tl">
                    <a:srgbClr val="000000">
                      <a:alpha val="43137"/>
                    </a:srgbClr>
                  </a:outerShdw>
                </a:effectLst>
              </a:rPr>
              <a:t>, la suma a abonar se ajustará proporcionalmente a la efectiva prestación del servicio, con excepción de los casos afectados por COVID-19</a:t>
            </a:r>
            <a:r>
              <a:rPr lang="es-ES" sz="1800" dirty="0" smtClean="0">
                <a:effectLst>
                  <a:outerShdw blurRad="38100" dist="38100" dir="2700000" algn="tl">
                    <a:srgbClr val="000000">
                      <a:alpha val="43137"/>
                    </a:srgbClr>
                  </a:outerShdw>
                </a:effectLst>
              </a:rPr>
              <a:t> conforme los protocolos vigentes, que recibirán la asignación completa.</a:t>
            </a:r>
          </a:p>
          <a:p>
            <a:pPr algn="l"/>
            <a:r>
              <a:rPr lang="es-ES" sz="1800" dirty="0" smtClean="0">
                <a:effectLst>
                  <a:outerShdw blurRad="38100" dist="38100" dir="2700000" algn="tl">
                    <a:srgbClr val="000000">
                      <a:alpha val="43137"/>
                    </a:srgbClr>
                  </a:outerShdw>
                </a:effectLst>
              </a:rPr>
              <a:t>Los trabajadores y las trabajadoras de salud a los que refiere el artículo 1, que perciban remuneración de </a:t>
            </a:r>
            <a:r>
              <a:rPr lang="es-ES" sz="1800" dirty="0" smtClean="0">
                <a:solidFill>
                  <a:srgbClr val="FFFF19"/>
                </a:solidFill>
                <a:effectLst>
                  <a:outerShdw blurRad="38100" dist="38100" dir="2700000" algn="tl">
                    <a:srgbClr val="000000">
                      <a:alpha val="43137"/>
                    </a:srgbClr>
                  </a:outerShdw>
                </a:effectLst>
              </a:rPr>
              <a:t>más de un empleador, solo percibirán el incentivo por uno de sus empleos.</a:t>
            </a:r>
            <a:r>
              <a:rPr lang="es-ES" sz="1800" dirty="0" smtClean="0">
                <a:effectLst>
                  <a:outerShdw blurRad="38100" dist="38100" dir="2700000" algn="tl">
                    <a:srgbClr val="000000">
                      <a:alpha val="43137"/>
                    </a:srgbClr>
                  </a:outerShdw>
                </a:effectLst>
              </a:rPr>
              <a:t> Para el caso de trabajadores y trabajadoras que se desarrollen </a:t>
            </a:r>
            <a:r>
              <a:rPr lang="es-ES" sz="1800" dirty="0" smtClean="0">
                <a:solidFill>
                  <a:srgbClr val="FF9900"/>
                </a:solidFill>
                <a:effectLst>
                  <a:outerShdw blurRad="38100" dist="38100" dir="2700000" algn="tl">
                    <a:srgbClr val="000000">
                      <a:alpha val="43137"/>
                    </a:srgbClr>
                  </a:outerShdw>
                </a:effectLst>
              </a:rPr>
              <a:t>en tareas discontinuas o a tiempo parcial o bajo el régimen de jornada reducida legal o convencional, el incentivo extraordinario resultante será proporcional</a:t>
            </a:r>
            <a:r>
              <a:rPr lang="es-ES" sz="1800" dirty="0" smtClean="0">
                <a:solidFill>
                  <a:srgbClr val="FFCC00"/>
                </a:solidFill>
                <a:effectLst>
                  <a:outerShdw blurRad="38100" dist="38100" dir="2700000" algn="tl">
                    <a:srgbClr val="000000">
                      <a:alpha val="43137"/>
                    </a:srgbClr>
                  </a:outerShdw>
                </a:effectLst>
              </a:rPr>
              <a:t> </a:t>
            </a:r>
            <a:r>
              <a:rPr lang="es-ES" sz="1800" dirty="0" smtClean="0">
                <a:effectLst>
                  <a:outerShdw blurRad="38100" dist="38100" dir="2700000" algn="tl">
                    <a:srgbClr val="000000">
                      <a:alpha val="43137"/>
                    </a:srgbClr>
                  </a:outerShdw>
                </a:effectLst>
              </a:rPr>
              <a:t>a la jornada cumplida.</a:t>
            </a:r>
          </a:p>
          <a:p>
            <a:pPr algn="l"/>
            <a:endParaRPr lang="es-AR" sz="1600" b="1" dirty="0" smtClean="0">
              <a:effectLst>
                <a:outerShdw blurRad="38100" dist="38100" dir="2700000" algn="tl">
                  <a:srgbClr val="000000">
                    <a:alpha val="43137"/>
                  </a:srgbClr>
                </a:outerShdw>
              </a:effectLst>
            </a:endParaRPr>
          </a:p>
          <a:p>
            <a:pPr algn="l"/>
            <a:endParaRPr lang="es-AR" sz="1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28822971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42910" y="214290"/>
            <a:ext cx="7772400" cy="685800"/>
          </a:xfrm>
        </p:spPr>
        <p:txBody>
          <a:bodyPr>
            <a:normAutofit/>
          </a:bodyPr>
          <a:lstStyle/>
          <a:p>
            <a:r>
              <a:rPr lang="es-MX" sz="2800" dirty="0" err="1" smtClean="0">
                <a:solidFill>
                  <a:srgbClr val="00FFFF"/>
                </a:solidFill>
              </a:rPr>
              <a:t>Tabajadores</a:t>
            </a:r>
            <a:r>
              <a:rPr lang="es-MX" sz="2800" dirty="0" smtClean="0">
                <a:solidFill>
                  <a:srgbClr val="00FFFF"/>
                </a:solidFill>
              </a:rPr>
              <a:t> del sector salud</a:t>
            </a:r>
            <a:endParaRPr lang="en-US" sz="3200" b="1" dirty="0"/>
          </a:p>
        </p:txBody>
      </p:sp>
      <p:sp>
        <p:nvSpPr>
          <p:cNvPr id="118787" name="Rectangle 3"/>
          <p:cNvSpPr>
            <a:spLocks noGrp="1" noChangeArrowheads="1"/>
          </p:cNvSpPr>
          <p:nvPr>
            <p:ph type="subTitle" idx="1"/>
          </p:nvPr>
        </p:nvSpPr>
        <p:spPr>
          <a:xfrm>
            <a:off x="304800" y="928670"/>
            <a:ext cx="8686800" cy="5317089"/>
          </a:xfrm>
        </p:spPr>
        <p:txBody>
          <a:bodyPr>
            <a:noAutofit/>
          </a:bodyPr>
          <a:lstStyle/>
          <a:p>
            <a:pPr algn="l"/>
            <a:r>
              <a:rPr lang="es-US" sz="1800" b="1" dirty="0" smtClean="0">
                <a:solidFill>
                  <a:srgbClr val="FFCC00"/>
                </a:solidFill>
              </a:rPr>
              <a:t>PLUS SALARIAL PARA LOS TRABAJADORES DE LA SALUD</a:t>
            </a:r>
            <a:endParaRPr lang="es-ES" sz="1800" b="1" dirty="0" smtClean="0">
              <a:solidFill>
                <a:srgbClr val="FFCC00"/>
              </a:solidFill>
            </a:endParaRPr>
          </a:p>
          <a:p>
            <a:pPr algn="l"/>
            <a:r>
              <a:rPr lang="es-ES" sz="1800" b="1" dirty="0" smtClean="0">
                <a:solidFill>
                  <a:srgbClr val="00FFFF"/>
                </a:solidFill>
              </a:rPr>
              <a:t>DECRETO 315/2020 </a:t>
            </a:r>
          </a:p>
          <a:p>
            <a:pPr algn="l"/>
            <a:r>
              <a:rPr lang="es-US" sz="1800" b="1" dirty="0" smtClean="0">
                <a:solidFill>
                  <a:srgbClr val="00FF00"/>
                </a:solidFill>
              </a:rPr>
              <a:t>SUJETOS CON DERECHO AL COBRO DE LA ASIGNACIÓN</a:t>
            </a:r>
            <a:endParaRPr lang="es-ES" sz="1800" b="1" dirty="0" smtClean="0">
              <a:solidFill>
                <a:srgbClr val="00FF00"/>
              </a:solidFill>
            </a:endParaRPr>
          </a:p>
          <a:p>
            <a:pPr algn="l"/>
            <a:r>
              <a:rPr lang="es-ES" sz="1800" b="1" dirty="0" smtClean="0">
                <a:solidFill>
                  <a:srgbClr val="00FFFF"/>
                </a:solidFill>
              </a:rPr>
              <a:t>Art. 3 -</a:t>
            </a:r>
            <a:r>
              <a:rPr lang="es-ES" sz="1800" dirty="0" smtClean="0"/>
              <a:t> A los fines de la percepción del beneficio,</a:t>
            </a:r>
            <a:r>
              <a:rPr lang="es-ES" sz="1800" dirty="0" smtClean="0">
                <a:solidFill>
                  <a:srgbClr val="00FF00"/>
                </a:solidFill>
              </a:rPr>
              <a:t> </a:t>
            </a:r>
            <a:r>
              <a:rPr lang="es-ES" sz="1800" dirty="0" smtClean="0">
                <a:solidFill>
                  <a:srgbClr val="FFFF19"/>
                </a:solidFill>
              </a:rPr>
              <a:t>se entiende como trabajador o trabajadora a quien se encuentre bajo relación de dependencia en el sector privado o público o bajo otras formas contractuales,</a:t>
            </a:r>
            <a:r>
              <a:rPr lang="es-ES" sz="1800" dirty="0" smtClean="0">
                <a:solidFill>
                  <a:srgbClr val="00FF00"/>
                </a:solidFill>
              </a:rPr>
              <a:t> </a:t>
            </a:r>
            <a:r>
              <a:rPr lang="es-ES" sz="1800" dirty="0" smtClean="0"/>
              <a:t>en tanto la prestación del servicio presente la característica de continuidad, ya sea bajo la figura de la locación de servicios, pasantías, becarios, residencias o prácticas profesionales.</a:t>
            </a:r>
          </a:p>
          <a:p>
            <a:pPr algn="l"/>
            <a:endParaRPr lang="es-ES" sz="1800" b="1" dirty="0" smtClean="0"/>
          </a:p>
          <a:p>
            <a:pPr algn="l"/>
            <a:r>
              <a:rPr lang="es-US" sz="1800" b="1" dirty="0" smtClean="0">
                <a:solidFill>
                  <a:srgbClr val="00FF00"/>
                </a:solidFill>
              </a:rPr>
              <a:t>DECLARACIÓN JURADA CON LISTADO DE TRABAJADORES</a:t>
            </a:r>
            <a:endParaRPr lang="es-ES" sz="1800" b="1" dirty="0" smtClean="0">
              <a:solidFill>
                <a:srgbClr val="00FF00"/>
              </a:solidFill>
            </a:endParaRPr>
          </a:p>
          <a:p>
            <a:pPr algn="l"/>
            <a:r>
              <a:rPr lang="es-ES" sz="1800" b="1" dirty="0" smtClean="0">
                <a:solidFill>
                  <a:srgbClr val="00FFFF"/>
                </a:solidFill>
              </a:rPr>
              <a:t>Art. 4 -</a:t>
            </a:r>
            <a:r>
              <a:rPr lang="es-ES" sz="1800" dirty="0" smtClean="0"/>
              <a:t> Los representantes legales de las instituciones de Salud Pública y Privada de todo el país, Clínicas, Sanatorios, Hospitales Públicos, Privados y Mutuales, con o sin fines de lucro, y todo otro centro asistencial de salud cualquiera sea su denominación destinado al cuidado de la salud de la población</a:t>
            </a:r>
            <a:r>
              <a:rPr lang="es-ES" sz="1800" dirty="0" smtClean="0">
                <a:solidFill>
                  <a:srgbClr val="FFCC00"/>
                </a:solidFill>
              </a:rPr>
              <a:t>, deberán confeccionar un listado por número de CUIL, en forma de declaración jurada y bajo su responsabilidad, de los trabajadores y las trabajadoras que cumplan con las condiciones previstas en este decreto, indicando el monto en cada caso que les corresponde percibir. </a:t>
            </a:r>
            <a:r>
              <a:rPr lang="es-ES" sz="1800" dirty="0" smtClean="0">
                <a:solidFill>
                  <a:srgbClr val="00FFFF"/>
                </a:solidFill>
              </a:rPr>
              <a:t>La Administración Federal de Ingresos Públicos queda facultada para verificar </a:t>
            </a:r>
            <a:r>
              <a:rPr lang="es-ES" sz="1800" dirty="0" smtClean="0"/>
              <a:t>la veracidad de las declaraciones presentadas.</a:t>
            </a:r>
          </a:p>
          <a:p>
            <a:pPr algn="l"/>
            <a:r>
              <a:rPr lang="es-ES" sz="1600" dirty="0" smtClean="0"/>
              <a:t> </a:t>
            </a:r>
          </a:p>
          <a:p>
            <a:pPr algn="l"/>
            <a:endParaRPr lang="es-AR" sz="1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28822971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09600" y="381000"/>
            <a:ext cx="7772400" cy="685800"/>
          </a:xfrm>
        </p:spPr>
        <p:txBody>
          <a:bodyPr>
            <a:normAutofit/>
          </a:bodyPr>
          <a:lstStyle/>
          <a:p>
            <a:r>
              <a:rPr lang="es-MX" sz="2800" dirty="0" err="1" smtClean="0">
                <a:solidFill>
                  <a:srgbClr val="00FFFF"/>
                </a:solidFill>
              </a:rPr>
              <a:t>Tabajadores</a:t>
            </a:r>
            <a:r>
              <a:rPr lang="es-MX" sz="2800" dirty="0" smtClean="0">
                <a:solidFill>
                  <a:srgbClr val="00FFFF"/>
                </a:solidFill>
              </a:rPr>
              <a:t> del sector salud</a:t>
            </a:r>
            <a:endParaRPr lang="en-US" sz="3200" b="1" dirty="0"/>
          </a:p>
        </p:txBody>
      </p:sp>
      <p:sp>
        <p:nvSpPr>
          <p:cNvPr id="118787" name="Rectangle 3"/>
          <p:cNvSpPr>
            <a:spLocks noGrp="1" noChangeArrowheads="1"/>
          </p:cNvSpPr>
          <p:nvPr>
            <p:ph type="subTitle" idx="1"/>
          </p:nvPr>
        </p:nvSpPr>
        <p:spPr>
          <a:xfrm>
            <a:off x="304800" y="1143000"/>
            <a:ext cx="8686800" cy="5102759"/>
          </a:xfrm>
        </p:spPr>
        <p:txBody>
          <a:bodyPr>
            <a:noAutofit/>
          </a:bodyPr>
          <a:lstStyle/>
          <a:p>
            <a:pPr algn="l"/>
            <a:r>
              <a:rPr lang="es-US" sz="2000" b="1" dirty="0" smtClean="0">
                <a:solidFill>
                  <a:srgbClr val="FFCC00"/>
                </a:solidFill>
              </a:rPr>
              <a:t>PLUS SALARIAL PARA LOS TRABAJADORES DE LA SALUD</a:t>
            </a:r>
            <a:endParaRPr lang="es-ES" sz="2000" b="1" dirty="0" smtClean="0">
              <a:solidFill>
                <a:srgbClr val="FFCC00"/>
              </a:solidFill>
            </a:endParaRPr>
          </a:p>
          <a:p>
            <a:pPr algn="l"/>
            <a:r>
              <a:rPr lang="es-ES" sz="2000" b="1" dirty="0" smtClean="0">
                <a:solidFill>
                  <a:srgbClr val="00FFFF"/>
                </a:solidFill>
              </a:rPr>
              <a:t>DECRETO 315/2020 </a:t>
            </a:r>
          </a:p>
          <a:p>
            <a:pPr algn="l"/>
            <a:endParaRPr lang="es-ES" sz="2000" b="1" dirty="0" smtClean="0">
              <a:solidFill>
                <a:srgbClr val="00FFFF"/>
              </a:solidFill>
            </a:endParaRPr>
          </a:p>
          <a:p>
            <a:pPr algn="l"/>
            <a:r>
              <a:rPr lang="es-US" sz="2000" b="1" dirty="0" smtClean="0">
                <a:solidFill>
                  <a:srgbClr val="00FF00"/>
                </a:solidFill>
              </a:rPr>
              <a:t>PAGO DEL BENEFICIO</a:t>
            </a:r>
            <a:endParaRPr lang="es-ES" sz="2000" b="1" dirty="0" smtClean="0">
              <a:solidFill>
                <a:srgbClr val="00FF00"/>
              </a:solidFill>
            </a:endParaRPr>
          </a:p>
          <a:p>
            <a:pPr algn="l"/>
            <a:r>
              <a:rPr lang="es-ES" sz="2000" b="1" dirty="0" smtClean="0">
                <a:solidFill>
                  <a:srgbClr val="00FFFF"/>
                </a:solidFill>
              </a:rPr>
              <a:t>Art. 5 -</a:t>
            </a:r>
            <a:r>
              <a:rPr lang="es-ES" sz="2000" dirty="0" smtClean="0">
                <a:solidFill>
                  <a:srgbClr val="00FFFF"/>
                </a:solidFill>
              </a:rPr>
              <a:t> </a:t>
            </a:r>
            <a:r>
              <a:rPr lang="es-ES" sz="2000" dirty="0" smtClean="0"/>
              <a:t>El pago del beneficio </a:t>
            </a:r>
            <a:r>
              <a:rPr lang="es-ES" sz="2000" dirty="0" smtClean="0">
                <a:solidFill>
                  <a:srgbClr val="FF9900"/>
                </a:solidFill>
              </a:rPr>
              <a:t>se realizará identificando a los trabajadores y trabajadoras por número de CUIL, conforme las declaraciones juradas</a:t>
            </a:r>
            <a:r>
              <a:rPr lang="es-ES" sz="2000" dirty="0" smtClean="0"/>
              <a:t> de cada representante legal.</a:t>
            </a:r>
          </a:p>
          <a:p>
            <a:pPr algn="l"/>
            <a:endParaRPr lang="es-ES" sz="2000" dirty="0" smtClean="0"/>
          </a:p>
          <a:p>
            <a:pPr algn="l"/>
            <a:r>
              <a:rPr lang="es-ES" sz="2000" dirty="0" smtClean="0">
                <a:solidFill>
                  <a:srgbClr val="FFFF00"/>
                </a:solidFill>
              </a:rPr>
              <a:t>Aplicación: desde el 28/3/2020</a:t>
            </a:r>
          </a:p>
          <a:p>
            <a:pPr algn="l"/>
            <a:r>
              <a:rPr lang="es-ES" sz="1600" dirty="0" smtClean="0"/>
              <a:t> </a:t>
            </a:r>
          </a:p>
          <a:p>
            <a:pPr algn="l"/>
            <a:endParaRPr lang="es-AR" sz="1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28822971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09600" y="381000"/>
            <a:ext cx="7772400" cy="685800"/>
          </a:xfrm>
        </p:spPr>
        <p:txBody>
          <a:bodyPr>
            <a:normAutofit/>
          </a:bodyPr>
          <a:lstStyle/>
          <a:p>
            <a:r>
              <a:rPr lang="es-MX" sz="2800" dirty="0" err="1" smtClean="0">
                <a:solidFill>
                  <a:srgbClr val="00FFFF"/>
                </a:solidFill>
              </a:rPr>
              <a:t>Tabajadores</a:t>
            </a:r>
            <a:r>
              <a:rPr lang="es-MX" sz="2800" dirty="0" smtClean="0">
                <a:solidFill>
                  <a:srgbClr val="00FFFF"/>
                </a:solidFill>
              </a:rPr>
              <a:t> del sector salud</a:t>
            </a:r>
            <a:endParaRPr lang="en-US" sz="3200" b="1" dirty="0"/>
          </a:p>
        </p:txBody>
      </p:sp>
      <p:sp>
        <p:nvSpPr>
          <p:cNvPr id="118787" name="Rectangle 3"/>
          <p:cNvSpPr>
            <a:spLocks noGrp="1" noChangeArrowheads="1"/>
          </p:cNvSpPr>
          <p:nvPr>
            <p:ph type="subTitle" idx="1"/>
          </p:nvPr>
        </p:nvSpPr>
        <p:spPr>
          <a:xfrm>
            <a:off x="304800" y="1143000"/>
            <a:ext cx="8686800" cy="5102759"/>
          </a:xfrm>
        </p:spPr>
        <p:txBody>
          <a:bodyPr>
            <a:noAutofit/>
          </a:bodyPr>
          <a:lstStyle/>
          <a:p>
            <a:pPr algn="l"/>
            <a:r>
              <a:rPr lang="es-US" sz="1600" b="1" dirty="0" smtClean="0">
                <a:solidFill>
                  <a:srgbClr val="FFCC00"/>
                </a:solidFill>
                <a:effectLst>
                  <a:outerShdw blurRad="38100" dist="38100" dir="2700000" algn="tl">
                    <a:srgbClr val="000000">
                      <a:alpha val="43137"/>
                    </a:srgbClr>
                  </a:outerShdw>
                </a:effectLst>
              </a:rPr>
              <a:t>REDUCCIÓN DE CONTRIBUCIONES AL SIPA. REGLAMENTACIÓN</a:t>
            </a:r>
            <a:endParaRPr lang="es-ES" sz="1600" b="1" dirty="0" smtClean="0">
              <a:solidFill>
                <a:srgbClr val="FFCC00"/>
              </a:solidFill>
              <a:effectLst>
                <a:outerShdw blurRad="38100" dist="38100" dir="2700000" algn="tl">
                  <a:srgbClr val="000000">
                    <a:alpha val="43137"/>
                  </a:srgbClr>
                </a:outerShdw>
              </a:effectLst>
            </a:endParaRPr>
          </a:p>
          <a:p>
            <a:pPr algn="l"/>
            <a:r>
              <a:rPr lang="es-ES" sz="1600" b="1" dirty="0" smtClean="0">
                <a:solidFill>
                  <a:srgbClr val="00FFFF"/>
                </a:solidFill>
                <a:effectLst>
                  <a:outerShdw blurRad="38100" dist="38100" dir="2700000" algn="tl">
                    <a:srgbClr val="000000">
                      <a:alpha val="43137"/>
                    </a:srgbClr>
                  </a:outerShdw>
                </a:effectLst>
              </a:rPr>
              <a:t>RG (AFIP) 4694 </a:t>
            </a:r>
          </a:p>
          <a:p>
            <a:pPr algn="l"/>
            <a:r>
              <a:rPr lang="es-US" sz="1600" b="1" dirty="0" smtClean="0">
                <a:solidFill>
                  <a:srgbClr val="00FF00"/>
                </a:solidFill>
                <a:effectLst>
                  <a:outerShdw blurRad="38100" dist="38100" dir="2700000" algn="tl">
                    <a:srgbClr val="000000">
                      <a:alpha val="43137"/>
                    </a:srgbClr>
                  </a:outerShdw>
                </a:effectLst>
              </a:rPr>
              <a:t>SUJETOS ALCANZADOS Y PERIODOS</a:t>
            </a:r>
            <a:endParaRPr lang="es-ES" sz="1600" b="1" dirty="0" smtClean="0">
              <a:solidFill>
                <a:srgbClr val="00FF00"/>
              </a:solidFill>
              <a:effectLst>
                <a:outerShdw blurRad="38100" dist="38100" dir="2700000" algn="tl">
                  <a:srgbClr val="000000">
                    <a:alpha val="43137"/>
                  </a:srgbClr>
                </a:outerShdw>
              </a:effectLst>
            </a:endParaRPr>
          </a:p>
          <a:p>
            <a:pPr algn="l"/>
            <a:r>
              <a:rPr lang="es-ES" sz="1600" b="1" dirty="0" smtClean="0">
                <a:solidFill>
                  <a:srgbClr val="00FFFF"/>
                </a:solidFill>
                <a:effectLst>
                  <a:outerShdw blurRad="38100" dist="38100" dir="2700000" algn="tl">
                    <a:srgbClr val="000000">
                      <a:alpha val="43137"/>
                    </a:srgbClr>
                  </a:outerShdw>
                </a:effectLst>
              </a:rPr>
              <a:t>Art. 1 -</a:t>
            </a:r>
            <a:r>
              <a:rPr lang="es-ES" sz="1600" dirty="0" smtClean="0">
                <a:effectLst>
                  <a:outerShdw blurRad="38100" dist="38100" dir="2700000" algn="tl">
                    <a:srgbClr val="000000">
                      <a:alpha val="43137"/>
                    </a:srgbClr>
                  </a:outerShdw>
                </a:effectLst>
              </a:rPr>
              <a:t> Los empleadores que </a:t>
            </a:r>
            <a:r>
              <a:rPr lang="es-ES" sz="1600" dirty="0" smtClean="0">
                <a:solidFill>
                  <a:srgbClr val="FFFF00"/>
                </a:solidFill>
                <a:effectLst>
                  <a:outerShdw blurRad="38100" dist="38100" dir="2700000" algn="tl">
                    <a:srgbClr val="000000">
                      <a:alpha val="43137"/>
                    </a:srgbClr>
                  </a:outerShdw>
                </a:effectLst>
              </a:rPr>
              <a:t>al 21 de marzo de 2020 tengan como actividad declarada, según el “Clasificador de Actividades Económicas” -F. 883- </a:t>
            </a:r>
            <a:r>
              <a:rPr lang="es-ES" sz="1600" dirty="0" smtClean="0">
                <a:effectLst>
                  <a:outerShdw blurRad="38100" dist="38100" dir="2700000" algn="tl">
                    <a:srgbClr val="000000">
                      <a:alpha val="43137"/>
                    </a:srgbClr>
                  </a:outerShdw>
                </a:effectLst>
              </a:rPr>
              <a:t>aprobado por la resolución general 3537, alguna de las comprendidas en el Anexo del decreto 300/2020, </a:t>
            </a:r>
            <a:r>
              <a:rPr lang="es-ES" sz="1600" dirty="0" smtClean="0">
                <a:solidFill>
                  <a:srgbClr val="00FF00"/>
                </a:solidFill>
                <a:effectLst>
                  <a:outerShdw blurRad="38100" dist="38100" dir="2700000" algn="tl">
                    <a:srgbClr val="000000">
                      <a:alpha val="43137"/>
                    </a:srgbClr>
                  </a:outerShdw>
                </a:effectLst>
              </a:rPr>
              <a:t>serán caracterizados en el “Sistema Registral” con el código “459 - Beneficio Dto. 300/2020”</a:t>
            </a:r>
            <a:r>
              <a:rPr lang="es-ES" sz="1600" dirty="0" smtClean="0">
                <a:effectLst>
                  <a:outerShdw blurRad="38100" dist="38100" dir="2700000" algn="tl">
                    <a:srgbClr val="000000">
                      <a:alpha val="43137"/>
                    </a:srgbClr>
                  </a:outerShdw>
                </a:effectLst>
              </a:rPr>
              <a:t>, a fin de aplicar el beneficio de reducción de alícuota de contribuciones patronales con destino al Sistema Integrado Previsional Argentino (SIPA) previsto en el artículo 1 del citado decreto, </a:t>
            </a:r>
            <a:r>
              <a:rPr lang="es-ES" sz="1600" dirty="0" smtClean="0">
                <a:solidFill>
                  <a:srgbClr val="FF9900"/>
                </a:solidFill>
                <a:effectLst>
                  <a:outerShdw blurRad="38100" dist="38100" dir="2700000" algn="tl">
                    <a:srgbClr val="000000">
                      <a:alpha val="43137"/>
                    </a:srgbClr>
                  </a:outerShdw>
                </a:effectLst>
              </a:rPr>
              <a:t>por los períodos devengados marzo, abril y mayo de 2020.</a:t>
            </a:r>
          </a:p>
          <a:p>
            <a:pPr algn="l"/>
            <a:endParaRPr lang="es-US" sz="1600" b="1" dirty="0" smtClean="0">
              <a:solidFill>
                <a:srgbClr val="00FF00"/>
              </a:solidFill>
              <a:effectLst>
                <a:outerShdw blurRad="38100" dist="38100" dir="2700000" algn="tl">
                  <a:srgbClr val="000000">
                    <a:alpha val="43137"/>
                  </a:srgbClr>
                </a:outerShdw>
              </a:effectLst>
            </a:endParaRPr>
          </a:p>
          <a:p>
            <a:pPr algn="l"/>
            <a:r>
              <a:rPr lang="es-US" sz="1600" b="1" dirty="0" smtClean="0">
                <a:solidFill>
                  <a:srgbClr val="00FF00"/>
                </a:solidFill>
                <a:effectLst>
                  <a:outerShdw blurRad="38100" dist="38100" dir="2700000" algn="tl">
                    <a:srgbClr val="000000">
                      <a:alpha val="43137"/>
                    </a:srgbClr>
                  </a:outerShdw>
                </a:effectLst>
              </a:rPr>
              <a:t>EMPLEADORES QUE INICIEN CON POSTERIORIDAD AL 21 DE MARZO</a:t>
            </a:r>
            <a:endParaRPr lang="es-ES" sz="1600" b="1" dirty="0" smtClean="0">
              <a:solidFill>
                <a:srgbClr val="00FF00"/>
              </a:solidFill>
              <a:effectLst>
                <a:outerShdw blurRad="38100" dist="38100" dir="2700000" algn="tl">
                  <a:srgbClr val="000000">
                    <a:alpha val="43137"/>
                  </a:srgbClr>
                </a:outerShdw>
              </a:effectLst>
            </a:endParaRPr>
          </a:p>
          <a:p>
            <a:pPr algn="l"/>
            <a:r>
              <a:rPr lang="es-ES" sz="1600" b="1" dirty="0" smtClean="0">
                <a:solidFill>
                  <a:srgbClr val="00FFFF"/>
                </a:solidFill>
                <a:effectLst>
                  <a:outerShdw blurRad="38100" dist="38100" dir="2700000" algn="tl">
                    <a:srgbClr val="000000">
                      <a:alpha val="43137"/>
                    </a:srgbClr>
                  </a:outerShdw>
                </a:effectLst>
              </a:rPr>
              <a:t>Art. 2 -</a:t>
            </a:r>
            <a:r>
              <a:rPr lang="es-ES" sz="1600" dirty="0" smtClean="0">
                <a:effectLst>
                  <a:outerShdw blurRad="38100" dist="38100" dir="2700000" algn="tl">
                    <a:srgbClr val="000000">
                      <a:alpha val="43137"/>
                    </a:srgbClr>
                  </a:outerShdw>
                </a:effectLst>
              </a:rPr>
              <a:t> Los empleadores pertenecientes a los servicios, establecimientos e instituciones relacionadas con la salud que, </a:t>
            </a:r>
            <a:r>
              <a:rPr lang="es-ES" sz="1600" dirty="0" smtClean="0">
                <a:solidFill>
                  <a:srgbClr val="FFFF19"/>
                </a:solidFill>
                <a:effectLst>
                  <a:outerShdw blurRad="38100" dist="38100" dir="2700000" algn="tl">
                    <a:srgbClr val="000000">
                      <a:alpha val="43137"/>
                    </a:srgbClr>
                  </a:outerShdw>
                </a:effectLst>
              </a:rPr>
              <a:t>con posterioridad al 21 de marzo de 2020</a:t>
            </a:r>
            <a:r>
              <a:rPr lang="es-ES" sz="1600" dirty="0" smtClean="0">
                <a:solidFill>
                  <a:srgbClr val="FF9900"/>
                </a:solidFill>
                <a:effectLst>
                  <a:outerShdw blurRad="38100" dist="38100" dir="2700000" algn="tl">
                    <a:srgbClr val="000000">
                      <a:alpha val="43137"/>
                    </a:srgbClr>
                  </a:outerShdw>
                </a:effectLst>
              </a:rPr>
              <a:t>, inicien o modifiquen su actividad y declaren alguna de las comprendidas en el Anexo del decreto 300/2020, </a:t>
            </a:r>
            <a:r>
              <a:rPr lang="es-ES" sz="1600" dirty="0" smtClean="0">
                <a:solidFill>
                  <a:srgbClr val="00FFFF"/>
                </a:solidFill>
                <a:effectLst>
                  <a:outerShdw blurRad="38100" dist="38100" dir="2700000" algn="tl">
                    <a:srgbClr val="000000">
                      <a:alpha val="43137"/>
                    </a:srgbClr>
                  </a:outerShdw>
                </a:effectLst>
              </a:rPr>
              <a:t>podrán computar el beneficio establecido en el artículo 1 del referido decreto, a partir de la fecha en que declaren dicha actividad.</a:t>
            </a:r>
          </a:p>
          <a:p>
            <a:pPr algn="l"/>
            <a:r>
              <a:rPr lang="es-ES" sz="1600" dirty="0" smtClean="0">
                <a:effectLst>
                  <a:outerShdw blurRad="38100" dist="38100" dir="2700000" algn="tl">
                    <a:srgbClr val="000000">
                      <a:alpha val="43137"/>
                    </a:srgbClr>
                  </a:outerShdw>
                </a:effectLst>
              </a:rPr>
              <a:t>Este Organismo podrá requerir al empleador el aporte de otros elementos que considere necesarios a efectos de evaluar el carácter de la actividad declarada.</a:t>
            </a:r>
          </a:p>
        </p:txBody>
      </p:sp>
    </p:spTree>
    <p:extLst>
      <p:ext uri="{BB962C8B-B14F-4D97-AF65-F5344CB8AC3E}">
        <p14:creationId xmlns:p14="http://schemas.microsoft.com/office/powerpoint/2010/main" xmlns="" val="328822971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09600" y="381000"/>
            <a:ext cx="7772400" cy="685800"/>
          </a:xfrm>
        </p:spPr>
        <p:txBody>
          <a:bodyPr>
            <a:normAutofit/>
          </a:bodyPr>
          <a:lstStyle/>
          <a:p>
            <a:r>
              <a:rPr lang="es-MX" sz="2800" dirty="0" err="1" smtClean="0">
                <a:solidFill>
                  <a:srgbClr val="00FFFF"/>
                </a:solidFill>
              </a:rPr>
              <a:t>Tabajadores</a:t>
            </a:r>
            <a:r>
              <a:rPr lang="es-MX" sz="2800" dirty="0" smtClean="0">
                <a:solidFill>
                  <a:srgbClr val="00FFFF"/>
                </a:solidFill>
              </a:rPr>
              <a:t> del sector salud</a:t>
            </a:r>
            <a:endParaRPr lang="en-US" sz="3200" b="1" dirty="0"/>
          </a:p>
        </p:txBody>
      </p:sp>
      <p:sp>
        <p:nvSpPr>
          <p:cNvPr id="118787" name="Rectangle 3"/>
          <p:cNvSpPr>
            <a:spLocks noGrp="1" noChangeArrowheads="1"/>
          </p:cNvSpPr>
          <p:nvPr>
            <p:ph type="subTitle" idx="1"/>
          </p:nvPr>
        </p:nvSpPr>
        <p:spPr>
          <a:xfrm>
            <a:off x="304800" y="1143000"/>
            <a:ext cx="8686800" cy="5102759"/>
          </a:xfrm>
        </p:spPr>
        <p:txBody>
          <a:bodyPr>
            <a:noAutofit/>
          </a:bodyPr>
          <a:lstStyle/>
          <a:p>
            <a:pPr algn="l"/>
            <a:r>
              <a:rPr lang="es-US" sz="1800" b="1" dirty="0" smtClean="0">
                <a:solidFill>
                  <a:srgbClr val="FFCC00"/>
                </a:solidFill>
                <a:effectLst>
                  <a:outerShdw blurRad="38100" dist="38100" dir="2700000" algn="tl">
                    <a:srgbClr val="000000">
                      <a:alpha val="43137"/>
                    </a:srgbClr>
                  </a:outerShdw>
                </a:effectLst>
              </a:rPr>
              <a:t>REDUCCIÓN DE CONTRIBUCIONES AL SIPA. REGLAMENTACIÓN</a:t>
            </a:r>
            <a:endParaRPr lang="es-ES" sz="1800" b="1" dirty="0" smtClean="0">
              <a:solidFill>
                <a:srgbClr val="FFCC00"/>
              </a:solidFill>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RG (AFIP) 4694 </a:t>
            </a:r>
          </a:p>
          <a:p>
            <a:pPr algn="l"/>
            <a:r>
              <a:rPr lang="es-US" sz="1800" b="1" dirty="0" smtClean="0">
                <a:solidFill>
                  <a:srgbClr val="00FF00"/>
                </a:solidFill>
                <a:effectLst>
                  <a:outerShdw blurRad="38100" dist="38100" dir="2700000" algn="tl">
                    <a:srgbClr val="000000">
                      <a:alpha val="43137"/>
                    </a:srgbClr>
                  </a:outerShdw>
                </a:effectLst>
              </a:rPr>
              <a:t>INGRESO DE APORTES Y CONTRIBUCIONES</a:t>
            </a:r>
            <a:endParaRPr lang="es-ES" sz="1800" b="1" dirty="0" smtClean="0">
              <a:solidFill>
                <a:srgbClr val="00FF00"/>
              </a:solidFill>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Art. 3 -</a:t>
            </a:r>
            <a:r>
              <a:rPr lang="es-ES" sz="1800" dirty="0" smtClean="0">
                <a:solidFill>
                  <a:srgbClr val="00FFFF"/>
                </a:solidFill>
                <a:effectLst>
                  <a:outerShdw blurRad="38100" dist="38100" dir="2700000" algn="tl">
                    <a:srgbClr val="000000">
                      <a:alpha val="43137"/>
                    </a:srgbClr>
                  </a:outerShdw>
                </a:effectLst>
              </a:rPr>
              <a:t> </a:t>
            </a:r>
            <a:r>
              <a:rPr lang="es-ES" sz="1800" dirty="0" smtClean="0">
                <a:effectLst>
                  <a:outerShdw blurRad="38100" dist="38100" dir="2700000" algn="tl">
                    <a:srgbClr val="000000">
                      <a:alpha val="43137"/>
                    </a:srgbClr>
                  </a:outerShdw>
                </a:effectLst>
              </a:rPr>
              <a:t>A efectos de la determinación nominativa e ingreso de los aportes y contribuciones con destino a la seguridad social, </a:t>
            </a:r>
            <a:r>
              <a:rPr lang="es-ES" sz="1800" dirty="0" smtClean="0">
                <a:solidFill>
                  <a:srgbClr val="FFFF00"/>
                </a:solidFill>
                <a:effectLst>
                  <a:outerShdw blurRad="38100" dist="38100" dir="2700000" algn="tl">
                    <a:srgbClr val="000000">
                      <a:alpha val="43137"/>
                    </a:srgbClr>
                  </a:outerShdw>
                </a:effectLst>
              </a:rPr>
              <a:t>se incorporan en el sistema </a:t>
            </a:r>
            <a:r>
              <a:rPr lang="es-ES" sz="1800" dirty="0" smtClean="0">
                <a:effectLst>
                  <a:outerShdw blurRad="38100" dist="38100" dir="2700000" algn="tl">
                    <a:srgbClr val="000000">
                      <a:alpha val="43137"/>
                    </a:srgbClr>
                  </a:outerShdw>
                </a:effectLst>
              </a:rPr>
              <a:t>“Declaración en línea” dispuesto por la resolución general 3960 y sus modificatorias, y en el programa aplicativo denominado “Sistema de Cálculo de Obligaciones de la Seguridad Social - SICOSS</a:t>
            </a:r>
            <a:r>
              <a:rPr lang="es-ES" sz="1800" dirty="0" smtClean="0">
                <a:solidFill>
                  <a:srgbClr val="FFFF00"/>
                </a:solidFill>
                <a:effectLst>
                  <a:outerShdw blurRad="38100" dist="38100" dir="2700000" algn="tl">
                    <a:srgbClr val="000000">
                      <a:alpha val="43137"/>
                    </a:srgbClr>
                  </a:outerShdw>
                </a:effectLst>
              </a:rPr>
              <a:t>”, nuevos códigos de actividad para identificar a los trabajadores de la salud alcanzados por la reducción de alícuota de contribuciones </a:t>
            </a:r>
            <a:r>
              <a:rPr lang="es-ES" sz="1800" dirty="0" smtClean="0">
                <a:effectLst>
                  <a:outerShdw blurRad="38100" dist="38100" dir="2700000" algn="tl">
                    <a:srgbClr val="000000">
                      <a:alpha val="43137"/>
                    </a:srgbClr>
                  </a:outerShdw>
                </a:effectLst>
              </a:rPr>
              <a:t>patronales dispuesta por el artículo 1 del decreto 300/2020, según el siguiente detalle:</a:t>
            </a:r>
          </a:p>
          <a:p>
            <a:pPr algn="l"/>
            <a:endParaRPr lang="es-ES" sz="1800" dirty="0" smtClean="0">
              <a:effectLst>
                <a:outerShdw blurRad="38100" dist="38100" dir="2700000" algn="tl">
                  <a:srgbClr val="000000">
                    <a:alpha val="43137"/>
                  </a:srgbClr>
                </a:outerShdw>
              </a:effectLst>
            </a:endParaRPr>
          </a:p>
          <a:p>
            <a:pPr algn="l"/>
            <a:r>
              <a:rPr lang="es-ES" sz="1800" dirty="0" smtClean="0">
                <a:solidFill>
                  <a:srgbClr val="FF9900"/>
                </a:solidFill>
                <a:effectLst>
                  <a:outerShdw blurRad="38100" dist="38100" dir="2700000" algn="tl">
                    <a:srgbClr val="000000">
                      <a:alpha val="43137"/>
                    </a:srgbClr>
                  </a:outerShdw>
                </a:effectLst>
              </a:rPr>
              <a:t>1. Código de actividad “127 - Actividades no clasificadas - Sector Salud </a:t>
            </a:r>
            <a:r>
              <a:rPr lang="es-ES" sz="1800" dirty="0" err="1" smtClean="0">
                <a:solidFill>
                  <a:srgbClr val="FF9900"/>
                </a:solidFill>
                <a:effectLst>
                  <a:outerShdw blurRad="38100" dist="38100" dir="2700000" algn="tl">
                    <a:srgbClr val="000000">
                      <a:alpha val="43137"/>
                    </a:srgbClr>
                  </a:outerShdw>
                </a:effectLst>
              </a:rPr>
              <a:t>Dcto</a:t>
            </a:r>
            <a:r>
              <a:rPr lang="es-ES" sz="1800" dirty="0" smtClean="0">
                <a:solidFill>
                  <a:srgbClr val="FF9900"/>
                </a:solidFill>
                <a:effectLst>
                  <a:outerShdw blurRad="38100" dist="38100" dir="2700000" algn="tl">
                    <a:srgbClr val="000000">
                      <a:alpha val="43137"/>
                    </a:srgbClr>
                  </a:outerShdw>
                </a:effectLst>
              </a:rPr>
              <a:t>. 300/2020”.</a:t>
            </a:r>
          </a:p>
          <a:p>
            <a:pPr algn="l"/>
            <a:r>
              <a:rPr lang="es-ES" sz="1800" dirty="0" smtClean="0">
                <a:solidFill>
                  <a:srgbClr val="00FFCC"/>
                </a:solidFill>
                <a:effectLst>
                  <a:outerShdw blurRad="38100" dist="38100" dir="2700000" algn="tl">
                    <a:srgbClr val="000000">
                      <a:alpha val="43137"/>
                    </a:srgbClr>
                  </a:outerShdw>
                </a:effectLst>
              </a:rPr>
              <a:t>2. Código de actividad “128 - Ley Nº 15223 con obra social - Sector Salud </a:t>
            </a:r>
            <a:r>
              <a:rPr lang="es-ES" sz="1800" dirty="0" err="1" smtClean="0">
                <a:solidFill>
                  <a:srgbClr val="00FFCC"/>
                </a:solidFill>
                <a:effectLst>
                  <a:outerShdw blurRad="38100" dist="38100" dir="2700000" algn="tl">
                    <a:srgbClr val="000000">
                      <a:alpha val="43137"/>
                    </a:srgbClr>
                  </a:outerShdw>
                </a:effectLst>
              </a:rPr>
              <a:t>Dcto</a:t>
            </a:r>
            <a:r>
              <a:rPr lang="es-ES" sz="1800" dirty="0" smtClean="0">
                <a:solidFill>
                  <a:srgbClr val="00FFCC"/>
                </a:solidFill>
                <a:effectLst>
                  <a:outerShdw blurRad="38100" dist="38100" dir="2700000" algn="tl">
                    <a:srgbClr val="000000">
                      <a:alpha val="43137"/>
                    </a:srgbClr>
                  </a:outerShdw>
                </a:effectLst>
              </a:rPr>
              <a:t>. 300/2020”.</a:t>
            </a:r>
          </a:p>
          <a:p>
            <a:pPr algn="l"/>
            <a:endParaRPr lang="es-ES" sz="1800" dirty="0" smtClean="0">
              <a:effectLst>
                <a:outerShdw blurRad="38100" dist="38100" dir="2700000" algn="tl">
                  <a:srgbClr val="000000">
                    <a:alpha val="43137"/>
                  </a:srgbClr>
                </a:outerShdw>
              </a:effectLst>
            </a:endParaRPr>
          </a:p>
          <a:p>
            <a:pPr algn="l"/>
            <a:r>
              <a:rPr lang="es-ES" sz="1800" dirty="0" smtClean="0">
                <a:effectLst>
                  <a:outerShdw blurRad="38100" dist="38100" dir="2700000" algn="tl">
                    <a:srgbClr val="000000">
                      <a:alpha val="43137"/>
                    </a:srgbClr>
                  </a:outerShdw>
                </a:effectLst>
              </a:rPr>
              <a:t>A dichos fines, este Organismo pondrá</a:t>
            </a:r>
            <a:r>
              <a:rPr lang="es-ES" sz="1800" b="1" dirty="0" smtClean="0">
                <a:solidFill>
                  <a:srgbClr val="FFFF19"/>
                </a:solidFill>
                <a:effectLst>
                  <a:outerShdw blurRad="38100" dist="38100" dir="2700000" algn="tl">
                    <a:srgbClr val="000000">
                      <a:alpha val="43137"/>
                    </a:srgbClr>
                  </a:outerShdw>
                </a:effectLst>
              </a:rPr>
              <a:t> a disposición de los sujetos empleadores el </a:t>
            </a:r>
            <a:r>
              <a:rPr lang="es-ES" sz="1800" b="1" dirty="0" err="1" smtClean="0">
                <a:solidFill>
                  <a:srgbClr val="FFFF19"/>
                </a:solidFill>
                <a:effectLst>
                  <a:outerShdw blurRad="38100" dist="38100" dir="2700000" algn="tl">
                    <a:srgbClr val="000000">
                      <a:alpha val="43137"/>
                    </a:srgbClr>
                  </a:outerShdw>
                </a:effectLst>
              </a:rPr>
              <a:t>release</a:t>
            </a:r>
            <a:r>
              <a:rPr lang="es-ES" sz="1800" b="1" dirty="0" smtClean="0">
                <a:solidFill>
                  <a:srgbClr val="FFFF19"/>
                </a:solidFill>
                <a:effectLst>
                  <a:outerShdw blurRad="38100" dist="38100" dir="2700000" algn="tl">
                    <a:srgbClr val="000000">
                      <a:alpha val="43137"/>
                    </a:srgbClr>
                  </a:outerShdw>
                </a:effectLst>
              </a:rPr>
              <a:t> 1 de la versión 42 </a:t>
            </a:r>
            <a:r>
              <a:rPr lang="es-ES" sz="1800" dirty="0" smtClean="0">
                <a:effectLst>
                  <a:outerShdw blurRad="38100" dist="38100" dir="2700000" algn="tl">
                    <a:srgbClr val="000000">
                      <a:alpha val="43137"/>
                    </a:srgbClr>
                  </a:outerShdw>
                </a:effectLst>
              </a:rPr>
              <a:t>del mencionado programa aplicativo, y el referido sistema “Declaración en línea”, incorporando las citadas novedades.</a:t>
            </a:r>
          </a:p>
          <a:p>
            <a:pPr algn="l"/>
            <a:endParaRPr lang="es-AR" sz="1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28822971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09600" y="381000"/>
            <a:ext cx="7772400" cy="685800"/>
          </a:xfrm>
        </p:spPr>
        <p:txBody>
          <a:bodyPr>
            <a:normAutofit/>
          </a:bodyPr>
          <a:lstStyle/>
          <a:p>
            <a:r>
              <a:rPr lang="es-MX" sz="2800" dirty="0" err="1" smtClean="0">
                <a:solidFill>
                  <a:srgbClr val="00FFFF"/>
                </a:solidFill>
              </a:rPr>
              <a:t>Tabajadores</a:t>
            </a:r>
            <a:r>
              <a:rPr lang="es-MX" sz="2800" dirty="0" smtClean="0">
                <a:solidFill>
                  <a:srgbClr val="00FFFF"/>
                </a:solidFill>
              </a:rPr>
              <a:t> del sector salud</a:t>
            </a:r>
            <a:endParaRPr lang="en-US" sz="3200" b="1" dirty="0"/>
          </a:p>
        </p:txBody>
      </p:sp>
      <p:sp>
        <p:nvSpPr>
          <p:cNvPr id="118787" name="Rectangle 3"/>
          <p:cNvSpPr>
            <a:spLocks noGrp="1" noChangeArrowheads="1"/>
          </p:cNvSpPr>
          <p:nvPr>
            <p:ph type="subTitle" idx="1"/>
          </p:nvPr>
        </p:nvSpPr>
        <p:spPr>
          <a:xfrm>
            <a:off x="304800" y="1143000"/>
            <a:ext cx="8686800" cy="5500710"/>
          </a:xfrm>
        </p:spPr>
        <p:txBody>
          <a:bodyPr>
            <a:noAutofit/>
          </a:bodyPr>
          <a:lstStyle/>
          <a:p>
            <a:pPr algn="l"/>
            <a:r>
              <a:rPr lang="es-US" sz="1800" b="1" dirty="0" smtClean="0">
                <a:solidFill>
                  <a:srgbClr val="FFCC00"/>
                </a:solidFill>
                <a:effectLst>
                  <a:outerShdw blurRad="38100" dist="38100" dir="2700000" algn="tl">
                    <a:srgbClr val="000000">
                      <a:alpha val="43137"/>
                    </a:srgbClr>
                  </a:outerShdw>
                </a:effectLst>
              </a:rPr>
              <a:t>REDUCCIÓN DE CONTRIBUCIONES AL SIPA. REGLAMENTACIÓN</a:t>
            </a:r>
            <a:endParaRPr lang="es-ES" sz="1800" b="1" dirty="0" smtClean="0">
              <a:solidFill>
                <a:srgbClr val="FFCC00"/>
              </a:solidFill>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RG (AFIP) 4694 </a:t>
            </a:r>
          </a:p>
          <a:p>
            <a:pPr algn="l"/>
            <a:r>
              <a:rPr lang="es-US" sz="1800" b="1" dirty="0" smtClean="0">
                <a:solidFill>
                  <a:srgbClr val="00FF00"/>
                </a:solidFill>
                <a:effectLst>
                  <a:outerShdw blurRad="38100" dist="38100" dir="2700000" algn="tl">
                    <a:srgbClr val="000000">
                      <a:alpha val="43137"/>
                    </a:srgbClr>
                  </a:outerShdw>
                </a:effectLst>
              </a:rPr>
              <a:t>CODIGOS DE LOS PUESTOS DE TRABAJADORES IDENTIFICADOS</a:t>
            </a:r>
            <a:endParaRPr lang="es-ES" sz="1800" b="1" dirty="0" smtClean="0">
              <a:solidFill>
                <a:srgbClr val="00FF00"/>
              </a:solidFill>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Art. 4 -</a:t>
            </a:r>
            <a:r>
              <a:rPr lang="es-ES" sz="1800" dirty="0" smtClean="0">
                <a:effectLst>
                  <a:outerShdw blurRad="38100" dist="38100" dir="2700000" algn="tl">
                    <a:srgbClr val="000000">
                      <a:alpha val="43137"/>
                    </a:srgbClr>
                  </a:outerShdw>
                </a:effectLst>
              </a:rPr>
              <a:t> Esta Administración Federal publicará en el sitio web institucional (http://www.afip.gob.ar) los códigos de los puestos de trabajadores identificados con la colaboración de la Dirección Nacional de Calidad en Servicios de Salud y Regulación Sanitaria perteneciente al Ministerio de Salud de la Nación, quien tiene a su cargo el Sistema Integrado de Información Sanitaria Argentina, respecto de los cuales corresponderá consignar alguno de los códigos de actividad mencionados en el artículo 3, a efectos de aplicar la aludida reducción.</a:t>
            </a:r>
          </a:p>
          <a:p>
            <a:pPr algn="l"/>
            <a:r>
              <a:rPr lang="es-US" sz="1800" b="1" dirty="0" smtClean="0">
                <a:solidFill>
                  <a:srgbClr val="00FF00"/>
                </a:solidFill>
                <a:effectLst>
                  <a:outerShdw blurRad="38100" dist="38100" dir="2700000" algn="tl">
                    <a:srgbClr val="000000">
                      <a:alpha val="43137"/>
                    </a:srgbClr>
                  </a:outerShdw>
                </a:effectLst>
              </a:rPr>
              <a:t>RECTIFICATIVA DE LA DDJJ MARZO 2020 HASTA EL 31/05/2020</a:t>
            </a:r>
            <a:endParaRPr lang="es-ES" sz="1800" b="1" dirty="0" smtClean="0">
              <a:solidFill>
                <a:srgbClr val="00FF00"/>
              </a:solidFill>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Art. 5 -</a:t>
            </a:r>
            <a:r>
              <a:rPr lang="es-ES" sz="1800" dirty="0" smtClean="0">
                <a:effectLst>
                  <a:outerShdw blurRad="38100" dist="38100" dir="2700000" algn="tl">
                    <a:srgbClr val="000000">
                      <a:alpha val="43137"/>
                    </a:srgbClr>
                  </a:outerShdw>
                </a:effectLst>
              </a:rPr>
              <a:t> Los empleadores comprendidos en los artículos 1 y 2 podrán rectificar la declaración jurada determinativa y nominativa de aportes y contribuciones con destino a la seguridad social correspondiente al período devengado marzo de 2020, hasta el día 31 de mayo de 2020, en cuyo caso no resultarán de aplicación las disposiciones de la resolución general 3093 y su modificatoria, siempre que la citada rectificativa se presente exclusivamente a efectos de aplicar el beneficio de reducción de alícuota previsto en el artículo 1 del decreto 300/2020.</a:t>
            </a:r>
          </a:p>
        </p:txBody>
      </p:sp>
    </p:spTree>
    <p:extLst>
      <p:ext uri="{BB962C8B-B14F-4D97-AF65-F5344CB8AC3E}">
        <p14:creationId xmlns:p14="http://schemas.microsoft.com/office/powerpoint/2010/main" xmlns="" val="328822971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09600" y="381000"/>
            <a:ext cx="7772400" cy="685800"/>
          </a:xfrm>
        </p:spPr>
        <p:txBody>
          <a:bodyPr>
            <a:normAutofit/>
          </a:bodyPr>
          <a:lstStyle/>
          <a:p>
            <a:r>
              <a:rPr lang="es-MX" sz="2800" dirty="0" err="1" smtClean="0">
                <a:solidFill>
                  <a:srgbClr val="00FFFF"/>
                </a:solidFill>
              </a:rPr>
              <a:t>Tabajadores</a:t>
            </a:r>
            <a:r>
              <a:rPr lang="es-MX" sz="2800" dirty="0" smtClean="0">
                <a:solidFill>
                  <a:srgbClr val="00FFFF"/>
                </a:solidFill>
              </a:rPr>
              <a:t> del sector salud</a:t>
            </a:r>
            <a:endParaRPr lang="en-US" sz="3200" b="1" dirty="0"/>
          </a:p>
        </p:txBody>
      </p:sp>
      <p:sp>
        <p:nvSpPr>
          <p:cNvPr id="118787" name="Rectangle 3"/>
          <p:cNvSpPr>
            <a:spLocks noGrp="1" noChangeArrowheads="1"/>
          </p:cNvSpPr>
          <p:nvPr>
            <p:ph type="subTitle" idx="1"/>
          </p:nvPr>
        </p:nvSpPr>
        <p:spPr>
          <a:xfrm>
            <a:off x="304800" y="1143000"/>
            <a:ext cx="8686800" cy="5102759"/>
          </a:xfrm>
        </p:spPr>
        <p:txBody>
          <a:bodyPr>
            <a:noAutofit/>
          </a:bodyPr>
          <a:lstStyle/>
          <a:p>
            <a:pPr algn="l"/>
            <a:r>
              <a:rPr lang="es-US" sz="1800" b="1" dirty="0" smtClean="0">
                <a:solidFill>
                  <a:srgbClr val="FFCC00"/>
                </a:solidFill>
                <a:effectLst>
                  <a:outerShdw blurRad="38100" dist="38100" dir="2700000" algn="tl">
                    <a:srgbClr val="000000">
                      <a:alpha val="43137"/>
                    </a:srgbClr>
                  </a:outerShdw>
                </a:effectLst>
              </a:rPr>
              <a:t>REDUCCIÓN DE CONTRIBUCIONES AL SIPA. REGLAMENTACIÓN</a:t>
            </a:r>
            <a:endParaRPr lang="es-ES" sz="1800" b="1" dirty="0" smtClean="0">
              <a:solidFill>
                <a:srgbClr val="FFCC00"/>
              </a:solidFill>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RG (AFIP) 4694 </a:t>
            </a:r>
          </a:p>
          <a:p>
            <a:pPr algn="l"/>
            <a:r>
              <a:rPr lang="es-US" sz="1800" b="1" dirty="0" smtClean="0">
                <a:solidFill>
                  <a:srgbClr val="00FF00"/>
                </a:solidFill>
                <a:effectLst>
                  <a:outerShdw blurRad="38100" dist="38100" dir="2700000" algn="tl">
                    <a:srgbClr val="000000">
                      <a:alpha val="43137"/>
                    </a:srgbClr>
                  </a:outerShdw>
                </a:effectLst>
              </a:rPr>
              <a:t>LIBRO DE SUELDOS DIGITAL</a:t>
            </a:r>
            <a:endParaRPr lang="es-ES" sz="1800" b="1" dirty="0" smtClean="0">
              <a:solidFill>
                <a:srgbClr val="00FF00"/>
              </a:solidFill>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Art. 6 -</a:t>
            </a:r>
            <a:r>
              <a:rPr lang="es-ES" sz="1800" dirty="0" smtClean="0">
                <a:effectLst>
                  <a:outerShdw blurRad="38100" dist="38100" dir="2700000" algn="tl">
                    <a:srgbClr val="000000">
                      <a:alpha val="43137"/>
                    </a:srgbClr>
                  </a:outerShdw>
                </a:effectLst>
              </a:rPr>
              <a:t> Los empleadores que se encuentren obligados a utilizar el Libro de Sueldos Digital previsto en la resolución general 3781 y su modificatoria, podrán consultar en el instructivo habilitado en el </a:t>
            </a:r>
            <a:r>
              <a:rPr lang="es-ES" sz="1800" dirty="0" err="1" smtClean="0">
                <a:effectLst>
                  <a:outerShdw blurRad="38100" dist="38100" dir="2700000" algn="tl">
                    <a:srgbClr val="000000">
                      <a:alpha val="43137"/>
                    </a:srgbClr>
                  </a:outerShdw>
                </a:effectLst>
              </a:rPr>
              <a:t>micrositio</a:t>
            </a:r>
            <a:r>
              <a:rPr lang="es-ES" sz="1800" dirty="0" smtClean="0">
                <a:effectLst>
                  <a:outerShdw blurRad="38100" dist="38100" dir="2700000" algn="tl">
                    <a:srgbClr val="000000">
                      <a:alpha val="43137"/>
                    </a:srgbClr>
                  </a:outerShdw>
                </a:effectLst>
              </a:rPr>
              <a:t> “web” institucional (http://www.afip.gob.ar/LibrodeSueldosDigital/) </a:t>
            </a:r>
            <a:r>
              <a:rPr lang="es-ES" sz="1800" dirty="0" smtClean="0">
                <a:solidFill>
                  <a:srgbClr val="FFFF00"/>
                </a:solidFill>
                <a:effectLst>
                  <a:outerShdw blurRad="38100" dist="38100" dir="2700000" algn="tl">
                    <a:srgbClr val="000000">
                      <a:alpha val="43137"/>
                    </a:srgbClr>
                  </a:outerShdw>
                </a:effectLst>
              </a:rPr>
              <a:t>la </a:t>
            </a:r>
            <a:r>
              <a:rPr lang="es-ES" sz="1800" dirty="0" err="1" smtClean="0">
                <a:solidFill>
                  <a:srgbClr val="FFFF00"/>
                </a:solidFill>
                <a:effectLst>
                  <a:outerShdw blurRad="38100" dist="38100" dir="2700000" algn="tl">
                    <a:srgbClr val="000000">
                      <a:alpha val="43137"/>
                    </a:srgbClr>
                  </a:outerShdw>
                </a:effectLst>
              </a:rPr>
              <a:t>parametrización</a:t>
            </a:r>
            <a:r>
              <a:rPr lang="es-ES" sz="1800" dirty="0" smtClean="0">
                <a:solidFill>
                  <a:srgbClr val="FFFF00"/>
                </a:solidFill>
                <a:effectLst>
                  <a:outerShdw blurRad="38100" dist="38100" dir="2700000" algn="tl">
                    <a:srgbClr val="000000">
                      <a:alpha val="43137"/>
                    </a:srgbClr>
                  </a:outerShdw>
                </a:effectLst>
              </a:rPr>
              <a:t> de los conceptos de liquidación involucrados, </a:t>
            </a:r>
            <a:r>
              <a:rPr lang="es-ES" sz="1800" dirty="0" smtClean="0">
                <a:effectLst>
                  <a:outerShdw blurRad="38100" dist="38100" dir="2700000" algn="tl">
                    <a:srgbClr val="000000">
                      <a:alpha val="43137"/>
                    </a:srgbClr>
                  </a:outerShdw>
                </a:effectLst>
              </a:rPr>
              <a:t>a efectos de considerar lo dispuesto en el artículo 4.</a:t>
            </a:r>
          </a:p>
          <a:p>
            <a:pPr algn="l"/>
            <a:r>
              <a:rPr lang="es-US" sz="1800" b="1" dirty="0" smtClean="0">
                <a:solidFill>
                  <a:srgbClr val="00FF00"/>
                </a:solidFill>
                <a:effectLst>
                  <a:outerShdw blurRad="38100" dist="38100" dir="2700000" algn="tl">
                    <a:srgbClr val="000000">
                      <a:alpha val="43137"/>
                    </a:srgbClr>
                  </a:outerShdw>
                </a:effectLst>
              </a:rPr>
              <a:t>OBIGACIÓN DE UTILIZAR LA VERSIÓN 42 RELEASE 1</a:t>
            </a:r>
            <a:endParaRPr lang="es-ES" sz="1800" b="1" dirty="0" smtClean="0">
              <a:solidFill>
                <a:srgbClr val="00FF00"/>
              </a:solidFill>
              <a:effectLst>
                <a:outerShdw blurRad="38100" dist="38100" dir="2700000" algn="tl">
                  <a:srgbClr val="000000">
                    <a:alpha val="43137"/>
                  </a:srgbClr>
                </a:outerShdw>
              </a:effectLst>
            </a:endParaRPr>
          </a:p>
          <a:p>
            <a:pPr algn="l"/>
            <a:endParaRPr lang="es-US" sz="1800" dirty="0" smtClean="0">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Art. 7 -</a:t>
            </a:r>
            <a:r>
              <a:rPr lang="es-ES" sz="1800" dirty="0" smtClean="0">
                <a:effectLst>
                  <a:outerShdw blurRad="38100" dist="38100" dir="2700000" algn="tl">
                    <a:srgbClr val="000000">
                      <a:alpha val="43137"/>
                    </a:srgbClr>
                  </a:outerShdw>
                </a:effectLst>
              </a:rPr>
              <a:t> La obligación de utilización del </a:t>
            </a:r>
            <a:r>
              <a:rPr lang="es-ES" sz="1800" dirty="0" err="1" smtClean="0">
                <a:effectLst>
                  <a:outerShdw blurRad="38100" dist="38100" dir="2700000" algn="tl">
                    <a:srgbClr val="000000">
                      <a:alpha val="43137"/>
                    </a:srgbClr>
                  </a:outerShdw>
                </a:effectLst>
              </a:rPr>
              <a:t>release</a:t>
            </a:r>
            <a:r>
              <a:rPr lang="es-ES" sz="1800" dirty="0" smtClean="0">
                <a:effectLst>
                  <a:outerShdw blurRad="38100" dist="38100" dir="2700000" algn="tl">
                    <a:srgbClr val="000000">
                      <a:alpha val="43137"/>
                    </a:srgbClr>
                  </a:outerShdw>
                </a:effectLst>
              </a:rPr>
              <a:t> 1 de la versión 42 del programa aplicativo “Sistema de Cálculo de Obligaciones de la Seguridad Social - SICOSS” o, en su caso, del sistema “Declaración en Línea”, comprende asimismo, </a:t>
            </a:r>
            <a:r>
              <a:rPr lang="es-ES" sz="1800" dirty="0" smtClean="0">
                <a:solidFill>
                  <a:srgbClr val="FFCC00"/>
                </a:solidFill>
                <a:effectLst>
                  <a:outerShdw blurRad="38100" dist="38100" dir="2700000" algn="tl">
                    <a:srgbClr val="000000">
                      <a:alpha val="43137"/>
                    </a:srgbClr>
                  </a:outerShdw>
                </a:effectLst>
              </a:rPr>
              <a:t>las presentaciones de declaraciones juradas -originales o rectificativas- correspondientes a períodos anteriores, </a:t>
            </a:r>
            <a:r>
              <a:rPr lang="es-ES" sz="1800" dirty="0" smtClean="0">
                <a:effectLst>
                  <a:outerShdw blurRad="38100" dist="38100" dir="2700000" algn="tl">
                    <a:srgbClr val="000000">
                      <a:alpha val="43137"/>
                    </a:srgbClr>
                  </a:outerShdw>
                </a:effectLst>
              </a:rPr>
              <a:t>que se efectúen a partir de la fecha de vigencia de la presente.</a:t>
            </a:r>
          </a:p>
          <a:p>
            <a:pPr algn="l"/>
            <a:endParaRPr lang="es-ES" sz="1800" dirty="0" smtClean="0">
              <a:effectLst>
                <a:outerShdw blurRad="38100" dist="38100" dir="2700000" algn="tl">
                  <a:srgbClr val="000000">
                    <a:alpha val="43137"/>
                  </a:srgbClr>
                </a:outerShdw>
              </a:effectLst>
            </a:endParaRPr>
          </a:p>
          <a:p>
            <a:pPr algn="l"/>
            <a:r>
              <a:rPr lang="es-ES" sz="1800" b="1" dirty="0" smtClean="0">
                <a:solidFill>
                  <a:srgbClr val="FFFF19"/>
                </a:solidFill>
                <a:effectLst>
                  <a:outerShdw blurRad="38100" dist="38100" dir="2700000" algn="tl">
                    <a:srgbClr val="000000">
                      <a:alpha val="43137"/>
                    </a:srgbClr>
                  </a:outerShdw>
                </a:effectLst>
              </a:rPr>
              <a:t>Aplicación: desde el 9/4/2020</a:t>
            </a:r>
            <a:endParaRPr lang="es-ES" sz="1800" b="1" dirty="0">
              <a:solidFill>
                <a:srgbClr val="FFFF19"/>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28822971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9" name="Rectangle 3"/>
          <p:cNvSpPr>
            <a:spLocks noGrp="1" noChangeArrowheads="1"/>
          </p:cNvSpPr>
          <p:nvPr>
            <p:ph type="subTitle" idx="1"/>
          </p:nvPr>
        </p:nvSpPr>
        <p:spPr>
          <a:xfrm>
            <a:off x="685800" y="381000"/>
            <a:ext cx="7772400" cy="5867400"/>
          </a:xfrm>
        </p:spPr>
        <p:txBody>
          <a:bodyPr>
            <a:normAutofit/>
          </a:bodyPr>
          <a:lstStyle/>
          <a:p>
            <a:pPr eaLnBrk="1" hangingPunct="1">
              <a:defRPr/>
            </a:pPr>
            <a:endParaRPr lang="es-AR" b="1" dirty="0" smtClean="0">
              <a:solidFill>
                <a:srgbClr val="00FF00"/>
              </a:solidFill>
              <a:effectLst>
                <a:outerShdw blurRad="38100" dist="38100" dir="2700000" algn="tl">
                  <a:srgbClr val="000000">
                    <a:alpha val="43137"/>
                  </a:srgbClr>
                </a:outerShdw>
              </a:effectLst>
              <a:latin typeface="Papyrus" pitchFamily="66" charset="0"/>
            </a:endParaRPr>
          </a:p>
          <a:p>
            <a:pPr eaLnBrk="1" hangingPunct="1">
              <a:defRPr/>
            </a:pPr>
            <a:endParaRPr lang="es-AR" sz="3600" b="1" dirty="0" smtClean="0">
              <a:solidFill>
                <a:srgbClr val="FFFF19"/>
              </a:solidFill>
              <a:effectLst>
                <a:outerShdw blurRad="38100" dist="38100" dir="2700000" algn="tl">
                  <a:srgbClr val="000000">
                    <a:alpha val="43137"/>
                  </a:srgbClr>
                </a:outerShdw>
              </a:effectLst>
              <a:latin typeface="Papyrus" pitchFamily="66" charset="0"/>
            </a:endParaRPr>
          </a:p>
          <a:p>
            <a:pPr eaLnBrk="1" hangingPunct="1">
              <a:defRPr/>
            </a:pPr>
            <a:endParaRPr lang="es-AR" sz="3600" b="1" dirty="0" smtClean="0">
              <a:solidFill>
                <a:srgbClr val="00FF00"/>
              </a:solidFill>
              <a:effectLst>
                <a:outerShdw blurRad="38100" dist="38100" dir="2700000" algn="tl">
                  <a:srgbClr val="000000">
                    <a:alpha val="43137"/>
                  </a:srgbClr>
                </a:outerShdw>
              </a:effectLst>
              <a:latin typeface="Papyrus" pitchFamily="66" charset="0"/>
            </a:endParaRPr>
          </a:p>
          <a:p>
            <a:pPr eaLnBrk="1" hangingPunct="1">
              <a:defRPr/>
            </a:pPr>
            <a:r>
              <a:rPr lang="es-AR" sz="3600" b="1" dirty="0" smtClean="0">
                <a:solidFill>
                  <a:srgbClr val="00FF00"/>
                </a:solidFill>
                <a:effectLst>
                  <a:outerShdw blurRad="38100" dist="38100" dir="2700000" algn="tl">
                    <a:srgbClr val="000000">
                      <a:alpha val="43137"/>
                    </a:srgbClr>
                  </a:outerShdw>
                </a:effectLst>
                <a:latin typeface="Papyrus" pitchFamily="66" charset="0"/>
              </a:rPr>
              <a:t>Programa de Emergencia de Asistencia al Trabajo y a la Producción</a:t>
            </a:r>
            <a:endParaRPr lang="es-AR" sz="3600" b="1" dirty="0">
              <a:solidFill>
                <a:srgbClr val="00FF00"/>
              </a:solidFill>
              <a:effectLst>
                <a:outerShdw blurRad="38100" dist="38100" dir="2700000" algn="tl">
                  <a:srgbClr val="000000">
                    <a:alpha val="43137"/>
                  </a:srgbClr>
                </a:outerShdw>
              </a:effectLst>
              <a:latin typeface="Papyrus" pitchFamily="66" charset="0"/>
            </a:endParaRPr>
          </a:p>
          <a:p>
            <a:pPr eaLnBrk="1" hangingPunct="1">
              <a:defRPr/>
            </a:pPr>
            <a:endParaRPr lang="es-AR" sz="3600" b="1" dirty="0" smtClean="0">
              <a:solidFill>
                <a:srgbClr val="FFFF19"/>
              </a:solidFill>
              <a:effectLst>
                <a:outerShdw blurRad="38100" dist="38100" dir="2700000" algn="tl">
                  <a:srgbClr val="000000">
                    <a:alpha val="43137"/>
                  </a:srgbClr>
                </a:outerShdw>
              </a:effectLst>
              <a:latin typeface="Papyrus" pitchFamily="66" charset="0"/>
            </a:endParaRPr>
          </a:p>
          <a:p>
            <a:pPr>
              <a:defRPr/>
            </a:pPr>
            <a:r>
              <a:rPr lang="es-AR" sz="3600" b="1" dirty="0" smtClean="0">
                <a:solidFill>
                  <a:srgbClr val="FF9900"/>
                </a:solidFill>
                <a:effectLst>
                  <a:outerShdw blurRad="38100" dist="38100" dir="2700000" algn="tl">
                    <a:srgbClr val="000000">
                      <a:alpha val="43137"/>
                    </a:srgbClr>
                  </a:outerShdw>
                </a:effectLst>
                <a:latin typeface="Papyrus" pitchFamily="66" charset="0"/>
              </a:rPr>
              <a:t>ATP</a:t>
            </a:r>
          </a:p>
          <a:p>
            <a:pPr eaLnBrk="1" hangingPunct="1">
              <a:defRPr/>
            </a:pPr>
            <a:r>
              <a:rPr lang="es-AR" sz="3600" b="1" dirty="0" smtClean="0">
                <a:solidFill>
                  <a:srgbClr val="00FF00"/>
                </a:solidFill>
                <a:effectLst>
                  <a:outerShdw blurRad="38100" dist="38100" dir="2700000" algn="tl">
                    <a:srgbClr val="000000">
                      <a:alpha val="43137"/>
                    </a:srgbClr>
                  </a:outerShdw>
                </a:effectLst>
                <a:latin typeface="Papyrus" pitchFamily="66" charset="0"/>
              </a:rPr>
              <a:t> </a:t>
            </a:r>
          </a:p>
        </p:txBody>
      </p:sp>
    </p:spTree>
    <p:extLst>
      <p:ext uri="{BB962C8B-B14F-4D97-AF65-F5344CB8AC3E}">
        <p14:creationId xmlns:p14="http://schemas.microsoft.com/office/powerpoint/2010/main" xmlns="" val="353306298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PROGRAMA DE EMERGENCIA ATP</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rmAutofit/>
          </a:bodyPr>
          <a:lstStyle/>
          <a:p>
            <a:pPr algn="l"/>
            <a:r>
              <a:rPr lang="es-US" sz="1800" b="1" dirty="0" smtClean="0">
                <a:solidFill>
                  <a:srgbClr val="FFCC00"/>
                </a:solidFill>
                <a:effectLst>
                  <a:outerShdw blurRad="38100" dist="38100" dir="2700000" algn="tl">
                    <a:srgbClr val="000000">
                      <a:alpha val="43137"/>
                    </a:srgbClr>
                  </a:outerShdw>
                </a:effectLst>
              </a:rPr>
              <a:t>PROGRAMA DE ASISTENCIA DE EMERGENCIA AL TRABAJO Y LA PRODUCCIÓN</a:t>
            </a:r>
            <a:endParaRPr lang="es-ES" sz="1800" b="1" dirty="0" smtClean="0">
              <a:solidFill>
                <a:srgbClr val="FFCC00"/>
              </a:solidFill>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DECRETO 332/2020 </a:t>
            </a:r>
          </a:p>
          <a:p>
            <a:pPr algn="l"/>
            <a:endParaRPr lang="es-ES" sz="1800" b="1" dirty="0" smtClean="0">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Art. 1 -</a:t>
            </a:r>
            <a:r>
              <a:rPr lang="es-ES" sz="1800" dirty="0" smtClean="0">
                <a:solidFill>
                  <a:srgbClr val="00FFFF"/>
                </a:solidFill>
                <a:effectLst>
                  <a:outerShdw blurRad="38100" dist="38100" dir="2700000" algn="tl">
                    <a:srgbClr val="000000">
                      <a:alpha val="43137"/>
                    </a:srgbClr>
                  </a:outerShdw>
                </a:effectLst>
              </a:rPr>
              <a:t> </a:t>
            </a:r>
            <a:r>
              <a:rPr lang="es-ES" sz="1800" dirty="0" smtClean="0">
                <a:effectLst>
                  <a:outerShdw blurRad="38100" dist="38100" dir="2700000" algn="tl">
                    <a:srgbClr val="000000">
                      <a:alpha val="43137"/>
                    </a:srgbClr>
                  </a:outerShdw>
                </a:effectLst>
              </a:rPr>
              <a:t>Créase el Programa de Asistencia de Emergencia al Trabajo y la Producción para empleadores y empleadoras, y trabajadores y trabajadoras afectados por la emergencia sanitaria.</a:t>
            </a:r>
            <a:endParaRPr lang="es-AR" sz="1800" dirty="0">
              <a:solidFill>
                <a:srgbClr val="FF99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7746203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Situación antes de la cuarentena</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rmAutofit/>
          </a:bodyPr>
          <a:lstStyle/>
          <a:p>
            <a:pPr algn="l"/>
            <a:r>
              <a:rPr lang="es-US" sz="1600" b="1" dirty="0" smtClean="0">
                <a:solidFill>
                  <a:srgbClr val="FFC000"/>
                </a:solidFill>
                <a:effectLst>
                  <a:outerShdw blurRad="38100" dist="38100" dir="2700000" algn="tl">
                    <a:srgbClr val="000000">
                      <a:alpha val="43137"/>
                    </a:srgbClr>
                  </a:outerShdw>
                </a:effectLst>
              </a:rPr>
              <a:t>ALCANCES DE LA LICENCIA EXCEPCIONAL PARA TRABAJADORES DEL SECTOR PUBLICO Y PRIVADO</a:t>
            </a:r>
            <a:endParaRPr lang="es-ES" sz="1600" b="1" dirty="0" smtClean="0">
              <a:solidFill>
                <a:srgbClr val="FFC000"/>
              </a:solidFill>
              <a:effectLst>
                <a:outerShdw blurRad="38100" dist="38100" dir="2700000" algn="tl">
                  <a:srgbClr val="000000">
                    <a:alpha val="43137"/>
                  </a:srgbClr>
                </a:outerShdw>
              </a:effectLst>
            </a:endParaRPr>
          </a:p>
          <a:p>
            <a:pPr algn="l"/>
            <a:r>
              <a:rPr lang="es-ES" sz="1600" b="1" dirty="0" smtClean="0">
                <a:solidFill>
                  <a:srgbClr val="00FFFF"/>
                </a:solidFill>
                <a:effectLst>
                  <a:outerShdw blurRad="38100" dist="38100" dir="2700000" algn="tl">
                    <a:srgbClr val="000000">
                      <a:alpha val="43137"/>
                    </a:srgbClr>
                  </a:outerShdw>
                </a:effectLst>
              </a:rPr>
              <a:t>RESOLUCIÓN (MTESS) 184/2020  -   </a:t>
            </a:r>
            <a:r>
              <a:rPr lang="es-AR" sz="1600" b="1" dirty="0" smtClean="0">
                <a:solidFill>
                  <a:srgbClr val="FFFF00"/>
                </a:solidFill>
                <a:effectLst>
                  <a:outerShdw blurRad="38100" dist="38100" dir="2700000" algn="tl">
                    <a:srgbClr val="000000">
                      <a:alpha val="43137"/>
                    </a:srgbClr>
                  </a:outerShdw>
                </a:effectLst>
              </a:rPr>
              <a:t>DEROGADA</a:t>
            </a:r>
          </a:p>
          <a:p>
            <a:pPr algn="l"/>
            <a:r>
              <a:rPr lang="es-ES" sz="1600" b="1" dirty="0" smtClean="0">
                <a:solidFill>
                  <a:srgbClr val="00FFFF"/>
                </a:solidFill>
                <a:effectLst>
                  <a:outerShdw blurRad="38100" dist="38100" dir="2700000" algn="tl">
                    <a:srgbClr val="000000">
                      <a:alpha val="43137"/>
                    </a:srgbClr>
                  </a:outerShdw>
                </a:effectLst>
              </a:rPr>
              <a:t>Art. 1 -</a:t>
            </a:r>
            <a:r>
              <a:rPr lang="es-ES" sz="1600" dirty="0" smtClean="0">
                <a:solidFill>
                  <a:srgbClr val="00FFFF"/>
                </a:solidFill>
                <a:effectLst>
                  <a:outerShdw blurRad="38100" dist="38100" dir="2700000" algn="tl">
                    <a:srgbClr val="000000">
                      <a:alpha val="43137"/>
                    </a:srgbClr>
                  </a:outerShdw>
                </a:effectLst>
              </a:rPr>
              <a:t> </a:t>
            </a:r>
            <a:r>
              <a:rPr lang="es-ES" sz="1600" b="1" dirty="0" smtClean="0">
                <a:solidFill>
                  <a:srgbClr val="FF9900"/>
                </a:solidFill>
                <a:effectLst>
                  <a:outerShdw blurRad="38100" dist="38100" dir="2700000" algn="tl">
                    <a:srgbClr val="000000">
                      <a:alpha val="43137"/>
                    </a:srgbClr>
                  </a:outerShdw>
                </a:effectLst>
              </a:rPr>
              <a:t>La licencia prevista en la resolución (MTESS) 178/2020</a:t>
            </a:r>
            <a:r>
              <a:rPr lang="es-ES" sz="1600" dirty="0" smtClean="0">
                <a:solidFill>
                  <a:srgbClr val="FFFF00"/>
                </a:solidFill>
                <a:effectLst>
                  <a:outerShdw blurRad="38100" dist="38100" dir="2700000" algn="tl">
                    <a:srgbClr val="000000">
                      <a:alpha val="43137"/>
                    </a:srgbClr>
                  </a:outerShdw>
                </a:effectLst>
              </a:rPr>
              <a:t>, alcanza a todos aquellos casos en que </a:t>
            </a:r>
            <a:r>
              <a:rPr lang="es-ES" sz="1600" dirty="0" smtClean="0">
                <a:effectLst>
                  <a:outerShdw blurRad="38100" dist="38100" dir="2700000" algn="tl">
                    <a:srgbClr val="000000">
                      <a:alpha val="43137"/>
                    </a:srgbClr>
                  </a:outerShdw>
                </a:effectLst>
              </a:rPr>
              <a:t>por cumplimiento de las recomendaciones del Ministerio de Salud de la Nación, de otras autoridades jurisdiccionales competentes o por recomendación médica en casos concretos, </a:t>
            </a:r>
            <a:r>
              <a:rPr lang="es-ES" sz="1600" dirty="0" smtClean="0">
                <a:solidFill>
                  <a:srgbClr val="FFFF00"/>
                </a:solidFill>
                <a:effectLst>
                  <a:outerShdw blurRad="38100" dist="38100" dir="2700000" algn="tl">
                    <a:srgbClr val="000000">
                      <a:alpha val="43137"/>
                    </a:srgbClr>
                  </a:outerShdw>
                </a:effectLst>
              </a:rPr>
              <a:t>el trabajador deba permanecer o permanezca por aceptación voluntaria de la recomendación, aislado o en cuarentena.</a:t>
            </a:r>
          </a:p>
          <a:p>
            <a:pPr algn="l"/>
            <a:r>
              <a:rPr lang="es-ES" sz="1600" b="1" dirty="0" smtClean="0">
                <a:solidFill>
                  <a:srgbClr val="00FFFF"/>
                </a:solidFill>
                <a:effectLst>
                  <a:outerShdw blurRad="38100" dist="38100" dir="2700000" algn="tl">
                    <a:srgbClr val="000000">
                      <a:alpha val="43137"/>
                    </a:srgbClr>
                  </a:outerShdw>
                </a:effectLst>
              </a:rPr>
              <a:t>Art. 2 -</a:t>
            </a:r>
            <a:r>
              <a:rPr lang="es-ES" sz="1600" dirty="0" smtClean="0">
                <a:solidFill>
                  <a:srgbClr val="00FFFF"/>
                </a:solidFill>
                <a:effectLst>
                  <a:outerShdw blurRad="38100" dist="38100" dir="2700000" algn="tl">
                    <a:srgbClr val="000000">
                      <a:alpha val="43137"/>
                    </a:srgbClr>
                  </a:outerShdw>
                </a:effectLst>
              </a:rPr>
              <a:t> </a:t>
            </a:r>
            <a:r>
              <a:rPr lang="es-ES" sz="1600" dirty="0" smtClean="0">
                <a:effectLst>
                  <a:outerShdw blurRad="38100" dist="38100" dir="2700000" algn="tl">
                    <a:srgbClr val="000000">
                      <a:alpha val="43137"/>
                    </a:srgbClr>
                  </a:outerShdw>
                </a:effectLst>
              </a:rPr>
              <a:t>Se considerará incluidos a estos efectos, a quienes presten servicios de forma continua bajo figuras no dependientes como las locaciones de servicios reguladas por el decreto 1109/2017, aquellas que se desarrollen en forma análoga dentro del sector privado, las prestaciones resultantes de becas en lugares de trabajo, pasantías y residencias médicas comprendidas en la ley 22127. En el caso de pluriempleo o de múltiples receptores de servicios, la licencia alcanzará a los distintos contratos.</a:t>
            </a:r>
          </a:p>
          <a:p>
            <a:pPr algn="l"/>
            <a:r>
              <a:rPr lang="es-ES" sz="1600" b="1" dirty="0" smtClean="0">
                <a:solidFill>
                  <a:srgbClr val="00FFFF"/>
                </a:solidFill>
                <a:effectLst>
                  <a:outerShdw blurRad="38100" dist="38100" dir="2700000" algn="tl">
                    <a:srgbClr val="000000">
                      <a:alpha val="43137"/>
                    </a:srgbClr>
                  </a:outerShdw>
                </a:effectLst>
              </a:rPr>
              <a:t>Art. 3 -</a:t>
            </a:r>
            <a:r>
              <a:rPr lang="es-ES" sz="1600" dirty="0" smtClean="0">
                <a:effectLst>
                  <a:outerShdw blurRad="38100" dist="38100" dir="2700000" algn="tl">
                    <a:srgbClr val="000000">
                      <a:alpha val="43137"/>
                    </a:srgbClr>
                  </a:outerShdw>
                </a:effectLst>
              </a:rPr>
              <a:t> </a:t>
            </a:r>
            <a:r>
              <a:rPr lang="es-ES" sz="1600" dirty="0" smtClean="0">
                <a:solidFill>
                  <a:srgbClr val="FFC000"/>
                </a:solidFill>
                <a:effectLst>
                  <a:outerShdw blurRad="38100" dist="38100" dir="2700000" algn="tl">
                    <a:srgbClr val="000000">
                      <a:alpha val="43137"/>
                    </a:srgbClr>
                  </a:outerShdw>
                </a:effectLst>
              </a:rPr>
              <a:t>En el caso de aislamiento voluntario, pesa sobre el trabajador o prestador de servicios la comunicación y acreditación </a:t>
            </a:r>
            <a:r>
              <a:rPr lang="es-ES" sz="1600" dirty="0" smtClean="0">
                <a:effectLst>
                  <a:outerShdw blurRad="38100" dist="38100" dir="2700000" algn="tl">
                    <a:srgbClr val="000000">
                      <a:alpha val="43137"/>
                    </a:srgbClr>
                  </a:outerShdw>
                </a:effectLst>
              </a:rPr>
              <a:t>de estar comprendido dentro de las recomendaciones respectivas.</a:t>
            </a:r>
          </a:p>
          <a:p>
            <a:pPr algn="l"/>
            <a:r>
              <a:rPr lang="es-ES" sz="1600" b="1" dirty="0" smtClean="0">
                <a:solidFill>
                  <a:srgbClr val="00FFFF"/>
                </a:solidFill>
                <a:effectLst>
                  <a:outerShdw blurRad="38100" dist="38100" dir="2700000" algn="tl">
                    <a:srgbClr val="000000">
                      <a:alpha val="43137"/>
                    </a:srgbClr>
                  </a:outerShdw>
                </a:effectLst>
              </a:rPr>
              <a:t>Art. 4 -</a:t>
            </a:r>
            <a:r>
              <a:rPr lang="es-ES" sz="1600" dirty="0" smtClean="0">
                <a:solidFill>
                  <a:srgbClr val="00FFFF"/>
                </a:solidFill>
                <a:effectLst>
                  <a:outerShdw blurRad="38100" dist="38100" dir="2700000" algn="tl">
                    <a:srgbClr val="000000">
                      <a:alpha val="43137"/>
                    </a:srgbClr>
                  </a:outerShdw>
                </a:effectLst>
              </a:rPr>
              <a:t> </a:t>
            </a:r>
            <a:r>
              <a:rPr lang="es-ES" sz="1600" dirty="0" smtClean="0">
                <a:effectLst>
                  <a:outerShdw blurRad="38100" dist="38100" dir="2700000" algn="tl">
                    <a:srgbClr val="000000">
                      <a:alpha val="43137"/>
                    </a:srgbClr>
                  </a:outerShdw>
                </a:effectLst>
              </a:rPr>
              <a:t>Los plazos de licencia se </a:t>
            </a:r>
            <a:r>
              <a:rPr lang="es-ES" sz="1600" dirty="0" smtClean="0">
                <a:solidFill>
                  <a:srgbClr val="00FFFF"/>
                </a:solidFill>
                <a:effectLst>
                  <a:outerShdw blurRad="38100" dist="38100" dir="2700000" algn="tl">
                    <a:srgbClr val="000000">
                      <a:alpha val="43137"/>
                    </a:srgbClr>
                  </a:outerShdw>
                </a:effectLst>
              </a:rPr>
              <a:t>computarán como tiempo de servicio.</a:t>
            </a:r>
          </a:p>
          <a:p>
            <a:pPr algn="l"/>
            <a:endParaRPr lang="es-ES" sz="1600" b="1" dirty="0" smtClean="0">
              <a:solidFill>
                <a:srgbClr val="FFFF00"/>
              </a:solidFill>
              <a:effectLst>
                <a:outerShdw blurRad="38100" dist="38100" dir="2700000" algn="tl">
                  <a:srgbClr val="000000">
                    <a:alpha val="43137"/>
                  </a:srgbClr>
                </a:outerShdw>
              </a:effectLst>
            </a:endParaRPr>
          </a:p>
          <a:p>
            <a:pPr algn="l"/>
            <a:r>
              <a:rPr lang="es-ES" sz="1600" b="1" dirty="0" smtClean="0">
                <a:solidFill>
                  <a:srgbClr val="FFFF00"/>
                </a:solidFill>
                <a:effectLst>
                  <a:outerShdw blurRad="38100" dist="38100" dir="2700000" algn="tl">
                    <a:srgbClr val="000000">
                      <a:alpha val="43137"/>
                    </a:srgbClr>
                  </a:outerShdw>
                </a:effectLst>
              </a:rPr>
              <a:t>Aplicación: El 13/3/2020</a:t>
            </a:r>
          </a:p>
          <a:p>
            <a:pPr algn="l"/>
            <a:endParaRPr lang="es-AR" sz="1800" dirty="0">
              <a:solidFill>
                <a:srgbClr val="FF99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77462038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9" name="Rectangle 3"/>
          <p:cNvSpPr>
            <a:spLocks noGrp="1" noChangeArrowheads="1"/>
          </p:cNvSpPr>
          <p:nvPr>
            <p:ph type="subTitle" idx="1"/>
          </p:nvPr>
        </p:nvSpPr>
        <p:spPr>
          <a:xfrm>
            <a:off x="685800" y="381000"/>
            <a:ext cx="7772400" cy="5867400"/>
          </a:xfrm>
        </p:spPr>
        <p:txBody>
          <a:bodyPr>
            <a:normAutofit/>
          </a:bodyPr>
          <a:lstStyle/>
          <a:p>
            <a:pPr eaLnBrk="1" hangingPunct="1">
              <a:defRPr/>
            </a:pPr>
            <a:endParaRPr lang="es-AR" b="1" dirty="0" smtClean="0">
              <a:solidFill>
                <a:srgbClr val="00FF00"/>
              </a:solidFill>
              <a:effectLst>
                <a:outerShdw blurRad="38100" dist="38100" dir="2700000" algn="tl">
                  <a:srgbClr val="000000">
                    <a:alpha val="43137"/>
                  </a:srgbClr>
                </a:outerShdw>
              </a:effectLst>
              <a:latin typeface="Papyrus" pitchFamily="66" charset="0"/>
            </a:endParaRPr>
          </a:p>
          <a:p>
            <a:pPr eaLnBrk="1" hangingPunct="1">
              <a:defRPr/>
            </a:pPr>
            <a:endParaRPr lang="es-AR" sz="3600" b="1" dirty="0" smtClean="0">
              <a:solidFill>
                <a:srgbClr val="FFFF19"/>
              </a:solidFill>
              <a:effectLst>
                <a:outerShdw blurRad="38100" dist="38100" dir="2700000" algn="tl">
                  <a:srgbClr val="000000">
                    <a:alpha val="43137"/>
                  </a:srgbClr>
                </a:outerShdw>
              </a:effectLst>
              <a:latin typeface="Papyrus" pitchFamily="66" charset="0"/>
            </a:endParaRPr>
          </a:p>
          <a:p>
            <a:pPr eaLnBrk="1" hangingPunct="1">
              <a:defRPr/>
            </a:pPr>
            <a:endParaRPr lang="es-AR" sz="3600" b="1" dirty="0" smtClean="0">
              <a:solidFill>
                <a:srgbClr val="00FF00"/>
              </a:solidFill>
              <a:effectLst>
                <a:outerShdw blurRad="38100" dist="38100" dir="2700000" algn="tl">
                  <a:srgbClr val="000000">
                    <a:alpha val="43137"/>
                  </a:srgbClr>
                </a:outerShdw>
              </a:effectLst>
              <a:latin typeface="Papyrus" pitchFamily="66" charset="0"/>
            </a:endParaRPr>
          </a:p>
          <a:p>
            <a:pPr eaLnBrk="1" hangingPunct="1">
              <a:defRPr/>
            </a:pPr>
            <a:r>
              <a:rPr lang="es-AR" sz="3600" b="1" dirty="0" smtClean="0">
                <a:solidFill>
                  <a:srgbClr val="00FF00"/>
                </a:solidFill>
                <a:effectLst>
                  <a:outerShdw blurRad="38100" dist="38100" dir="2700000" algn="tl">
                    <a:srgbClr val="000000">
                      <a:alpha val="43137"/>
                    </a:srgbClr>
                  </a:outerShdw>
                </a:effectLst>
                <a:latin typeface="Papyrus" pitchFamily="66" charset="0"/>
              </a:rPr>
              <a:t>Programa de Emergencia de Asistencia al Trabajo y a la Producción</a:t>
            </a:r>
            <a:endParaRPr lang="es-AR" sz="3600" b="1" dirty="0">
              <a:solidFill>
                <a:srgbClr val="00FF00"/>
              </a:solidFill>
              <a:effectLst>
                <a:outerShdw blurRad="38100" dist="38100" dir="2700000" algn="tl">
                  <a:srgbClr val="000000">
                    <a:alpha val="43137"/>
                  </a:srgbClr>
                </a:outerShdw>
              </a:effectLst>
              <a:latin typeface="Papyrus" pitchFamily="66" charset="0"/>
            </a:endParaRPr>
          </a:p>
          <a:p>
            <a:pPr eaLnBrk="1" hangingPunct="1">
              <a:defRPr/>
            </a:pPr>
            <a:endParaRPr lang="es-AR" sz="3600" b="1" dirty="0" smtClean="0">
              <a:solidFill>
                <a:srgbClr val="FFFF19"/>
              </a:solidFill>
              <a:effectLst>
                <a:outerShdw blurRad="38100" dist="38100" dir="2700000" algn="tl">
                  <a:srgbClr val="000000">
                    <a:alpha val="43137"/>
                  </a:srgbClr>
                </a:outerShdw>
              </a:effectLst>
              <a:latin typeface="Papyrus" pitchFamily="66" charset="0"/>
            </a:endParaRPr>
          </a:p>
          <a:p>
            <a:pPr>
              <a:defRPr/>
            </a:pPr>
            <a:r>
              <a:rPr lang="es-AR" sz="3600" b="1" dirty="0" smtClean="0">
                <a:solidFill>
                  <a:srgbClr val="FF9900"/>
                </a:solidFill>
                <a:effectLst>
                  <a:outerShdw blurRad="38100" dist="38100" dir="2700000" algn="tl">
                    <a:srgbClr val="000000">
                      <a:alpha val="43137"/>
                    </a:srgbClr>
                  </a:outerShdw>
                </a:effectLst>
                <a:latin typeface="Papyrus" pitchFamily="66" charset="0"/>
              </a:rPr>
              <a:t>BENEFICIOS</a:t>
            </a:r>
          </a:p>
          <a:p>
            <a:pPr eaLnBrk="1" hangingPunct="1">
              <a:defRPr/>
            </a:pPr>
            <a:r>
              <a:rPr lang="es-AR" sz="3600" b="1" dirty="0" smtClean="0">
                <a:solidFill>
                  <a:srgbClr val="00FF00"/>
                </a:solidFill>
                <a:effectLst>
                  <a:outerShdw blurRad="38100" dist="38100" dir="2700000" algn="tl">
                    <a:srgbClr val="000000">
                      <a:alpha val="43137"/>
                    </a:srgbClr>
                  </a:outerShdw>
                </a:effectLst>
                <a:latin typeface="Papyrus" pitchFamily="66" charset="0"/>
              </a:rPr>
              <a:t> </a:t>
            </a:r>
          </a:p>
        </p:txBody>
      </p:sp>
    </p:spTree>
    <p:extLst>
      <p:ext uri="{BB962C8B-B14F-4D97-AF65-F5344CB8AC3E}">
        <p14:creationId xmlns:p14="http://schemas.microsoft.com/office/powerpoint/2010/main" xmlns="" val="353306298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714348" y="142852"/>
            <a:ext cx="7772400" cy="685800"/>
          </a:xfrm>
        </p:spPr>
        <p:txBody>
          <a:bodyPr/>
          <a:lstStyle/>
          <a:p>
            <a:r>
              <a:rPr lang="es-MX" sz="2800" dirty="0" smtClean="0">
                <a:solidFill>
                  <a:srgbClr val="00FFFF"/>
                </a:solidFill>
              </a:rPr>
              <a:t>PROGRAMA DE EMERGENCIA ATP</a:t>
            </a:r>
            <a:endParaRPr lang="en-US" sz="3200" b="1" dirty="0"/>
          </a:p>
        </p:txBody>
      </p:sp>
      <p:sp>
        <p:nvSpPr>
          <p:cNvPr id="118787" name="Rectangle 3"/>
          <p:cNvSpPr>
            <a:spLocks noGrp="1" noChangeArrowheads="1"/>
          </p:cNvSpPr>
          <p:nvPr>
            <p:ph type="subTitle" idx="1"/>
          </p:nvPr>
        </p:nvSpPr>
        <p:spPr>
          <a:xfrm>
            <a:off x="304800" y="857232"/>
            <a:ext cx="8472972" cy="5388527"/>
          </a:xfrm>
        </p:spPr>
        <p:txBody>
          <a:bodyPr>
            <a:normAutofit/>
          </a:bodyPr>
          <a:lstStyle/>
          <a:p>
            <a:pPr algn="l"/>
            <a:r>
              <a:rPr lang="es-ES" sz="1800" b="1" dirty="0" smtClean="0">
                <a:solidFill>
                  <a:srgbClr val="FFCC00"/>
                </a:solidFill>
                <a:effectLst>
                  <a:outerShdw blurRad="38100" dist="38100" dir="2700000" algn="tl">
                    <a:srgbClr val="000000">
                      <a:alpha val="43137"/>
                    </a:srgbClr>
                  </a:outerShdw>
                </a:effectLst>
              </a:rPr>
              <a:t>BENEFICIOS</a:t>
            </a:r>
          </a:p>
          <a:p>
            <a:pPr algn="l"/>
            <a:r>
              <a:rPr lang="es-ES" sz="1800" b="1" dirty="0" smtClean="0">
                <a:solidFill>
                  <a:srgbClr val="00FFFF"/>
                </a:solidFill>
                <a:effectLst>
                  <a:outerShdw blurRad="38100" dist="38100" dir="2700000" algn="tl">
                    <a:srgbClr val="000000">
                      <a:alpha val="43137"/>
                    </a:srgbClr>
                  </a:outerShdw>
                </a:effectLst>
              </a:rPr>
              <a:t>Art. 2 -</a:t>
            </a:r>
            <a:r>
              <a:rPr lang="es-ES" sz="1800" dirty="0" smtClean="0">
                <a:effectLst>
                  <a:outerShdw blurRad="38100" dist="38100" dir="2700000" algn="tl">
                    <a:srgbClr val="000000">
                      <a:alpha val="43137"/>
                    </a:srgbClr>
                  </a:outerShdw>
                </a:effectLst>
              </a:rPr>
              <a:t> El Programa de Asistencia de Emergencia al Trabajo y la Producción consistirá en la obtención de uno o más de los siguientes beneficios:</a:t>
            </a:r>
          </a:p>
          <a:p>
            <a:pPr algn="l"/>
            <a:endParaRPr lang="es-ES" sz="1800" b="1" dirty="0" smtClean="0">
              <a:solidFill>
                <a:srgbClr val="FFCC00"/>
              </a:solidFill>
              <a:effectLst>
                <a:outerShdw blurRad="38100" dist="38100" dir="2700000" algn="tl">
                  <a:srgbClr val="000000">
                    <a:alpha val="43137"/>
                  </a:srgbClr>
                </a:outerShdw>
              </a:effectLst>
            </a:endParaRPr>
          </a:p>
          <a:p>
            <a:pPr algn="l"/>
            <a:r>
              <a:rPr lang="es-ES" sz="1800" b="1" dirty="0" smtClean="0">
                <a:solidFill>
                  <a:srgbClr val="FFCC00"/>
                </a:solidFill>
                <a:effectLst>
                  <a:outerShdw blurRad="38100" dist="38100" dir="2700000" algn="tl">
                    <a:srgbClr val="000000">
                      <a:alpha val="43137"/>
                    </a:srgbClr>
                  </a:outerShdw>
                </a:effectLst>
              </a:rPr>
              <a:t>a. Postergación o reducción de hasta el noventa y cinco por ciento (95%) </a:t>
            </a:r>
            <a:r>
              <a:rPr lang="es-ES" sz="1800" dirty="0" smtClean="0">
                <a:effectLst>
                  <a:outerShdw blurRad="38100" dist="38100" dir="2700000" algn="tl">
                    <a:srgbClr val="000000">
                      <a:alpha val="43137"/>
                    </a:srgbClr>
                  </a:outerShdw>
                </a:effectLst>
              </a:rPr>
              <a:t>del pago de las contribuciones patronales al Sistema Integrado Previsional Argentino.</a:t>
            </a:r>
          </a:p>
          <a:p>
            <a:pPr algn="l"/>
            <a:endParaRPr lang="es-ES" sz="1800" b="1" dirty="0" smtClean="0">
              <a:solidFill>
                <a:srgbClr val="00FFFF"/>
              </a:solidFill>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b. Asignación compensatoria al salario:</a:t>
            </a:r>
            <a:r>
              <a:rPr lang="es-ES" sz="1800" b="1" dirty="0" smtClean="0">
                <a:effectLst>
                  <a:outerShdw blurRad="38100" dist="38100" dir="2700000" algn="tl">
                    <a:srgbClr val="000000">
                      <a:alpha val="43137"/>
                    </a:srgbClr>
                  </a:outerShdw>
                </a:effectLst>
              </a:rPr>
              <a:t> </a:t>
            </a:r>
            <a:r>
              <a:rPr lang="es-ES" sz="1800" dirty="0" smtClean="0">
                <a:effectLst>
                  <a:outerShdw blurRad="38100" dist="38100" dir="2700000" algn="tl">
                    <a:srgbClr val="000000">
                      <a:alpha val="43137"/>
                    </a:srgbClr>
                  </a:outerShdw>
                </a:effectLst>
              </a:rPr>
              <a:t>asignación </a:t>
            </a:r>
            <a:r>
              <a:rPr lang="es-ES" sz="1800" dirty="0" smtClean="0">
                <a:solidFill>
                  <a:srgbClr val="FFFF00"/>
                </a:solidFill>
                <a:effectLst>
                  <a:outerShdw blurRad="38100" dist="38100" dir="2700000" algn="tl">
                    <a:srgbClr val="000000">
                      <a:alpha val="43137"/>
                    </a:srgbClr>
                  </a:outerShdw>
                </a:effectLst>
              </a:rPr>
              <a:t>abonada por el Estado </a:t>
            </a:r>
            <a:r>
              <a:rPr lang="es-ES" sz="1800" dirty="0" smtClean="0">
                <a:effectLst>
                  <a:outerShdw blurRad="38100" dist="38100" dir="2700000" algn="tl">
                    <a:srgbClr val="000000">
                      <a:alpha val="43137"/>
                    </a:srgbClr>
                  </a:outerShdw>
                </a:effectLst>
              </a:rPr>
              <a:t>para todos los trabajadores y las trabajadoras en relación de dependencia del sector privado, </a:t>
            </a:r>
            <a:r>
              <a:rPr lang="es-ES" sz="1800" dirty="0" smtClean="0">
                <a:solidFill>
                  <a:srgbClr val="FFFF00"/>
                </a:solidFill>
                <a:effectLst>
                  <a:outerShdw blurRad="38100" dist="38100" dir="2700000" algn="tl">
                    <a:srgbClr val="000000">
                      <a:alpha val="43137"/>
                    </a:srgbClr>
                  </a:outerShdw>
                </a:effectLst>
              </a:rPr>
              <a:t>comprendidos en el régimen de negociación colectiva </a:t>
            </a:r>
            <a:r>
              <a:rPr lang="es-ES" sz="1800" dirty="0" smtClean="0">
                <a:effectLst>
                  <a:outerShdw blurRad="38100" dist="38100" dir="2700000" algn="tl">
                    <a:srgbClr val="000000">
                      <a:alpha val="43137"/>
                    </a:srgbClr>
                  </a:outerShdw>
                </a:effectLst>
              </a:rPr>
              <a:t>en los términos de la ley 14250 (</a:t>
            </a:r>
            <a:r>
              <a:rPr lang="es-ES" sz="1800" dirty="0" err="1" smtClean="0">
                <a:effectLst>
                  <a:outerShdw blurRad="38100" dist="38100" dir="2700000" algn="tl">
                    <a:srgbClr val="000000">
                      <a:alpha val="43137"/>
                    </a:srgbClr>
                  </a:outerShdw>
                </a:effectLst>
              </a:rPr>
              <a:t>t.o.</a:t>
            </a:r>
            <a:r>
              <a:rPr lang="es-ES" sz="1800" dirty="0" smtClean="0">
                <a:effectLst>
                  <a:outerShdw blurRad="38100" dist="38100" dir="2700000" algn="tl">
                    <a:srgbClr val="000000">
                      <a:alpha val="43137"/>
                    </a:srgbClr>
                  </a:outerShdw>
                </a:effectLst>
              </a:rPr>
              <a:t> 2004) y sus modificaciones</a:t>
            </a:r>
            <a:r>
              <a:rPr lang="es-ES" sz="1800" dirty="0" smtClean="0">
                <a:solidFill>
                  <a:srgbClr val="00FF00"/>
                </a:solidFill>
                <a:effectLst>
                  <a:outerShdw blurRad="38100" dist="38100" dir="2700000" algn="tl">
                    <a:srgbClr val="000000">
                      <a:alpha val="43137"/>
                    </a:srgbClr>
                  </a:outerShdw>
                </a:effectLst>
              </a:rPr>
              <a:t>, para empresas de hasta cien (100) trabajadoras y trabajadores.</a:t>
            </a:r>
          </a:p>
          <a:p>
            <a:pPr algn="l"/>
            <a:endParaRPr lang="es-AR" sz="1800" dirty="0">
              <a:solidFill>
                <a:srgbClr val="FF99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77462038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714348" y="142852"/>
            <a:ext cx="7772400" cy="685800"/>
          </a:xfrm>
        </p:spPr>
        <p:txBody>
          <a:bodyPr/>
          <a:lstStyle/>
          <a:p>
            <a:r>
              <a:rPr lang="es-MX" sz="2800" dirty="0" smtClean="0">
                <a:solidFill>
                  <a:srgbClr val="00FFFF"/>
                </a:solidFill>
              </a:rPr>
              <a:t>PROGRAMA DE EMERGENCIA ATP</a:t>
            </a:r>
            <a:endParaRPr lang="en-US" sz="3200" b="1" dirty="0"/>
          </a:p>
        </p:txBody>
      </p:sp>
      <p:sp>
        <p:nvSpPr>
          <p:cNvPr id="118787" name="Rectangle 3"/>
          <p:cNvSpPr>
            <a:spLocks noGrp="1" noChangeArrowheads="1"/>
          </p:cNvSpPr>
          <p:nvPr>
            <p:ph type="subTitle" idx="1"/>
          </p:nvPr>
        </p:nvSpPr>
        <p:spPr>
          <a:xfrm>
            <a:off x="304800" y="857232"/>
            <a:ext cx="8472972" cy="5388527"/>
          </a:xfrm>
        </p:spPr>
        <p:txBody>
          <a:bodyPr>
            <a:normAutofit/>
          </a:bodyPr>
          <a:lstStyle/>
          <a:p>
            <a:pPr algn="l"/>
            <a:r>
              <a:rPr lang="es-ES" sz="1800" b="1" dirty="0" smtClean="0">
                <a:solidFill>
                  <a:srgbClr val="FFCC00"/>
                </a:solidFill>
                <a:effectLst>
                  <a:outerShdw blurRad="38100" dist="38100" dir="2700000" algn="tl">
                    <a:srgbClr val="000000">
                      <a:alpha val="43137"/>
                    </a:srgbClr>
                  </a:outerShdw>
                </a:effectLst>
              </a:rPr>
              <a:t>BENEFICIOS</a:t>
            </a:r>
          </a:p>
          <a:p>
            <a:pPr algn="l"/>
            <a:r>
              <a:rPr lang="es-ES" sz="1800" b="1" dirty="0" smtClean="0">
                <a:solidFill>
                  <a:srgbClr val="00FFFF"/>
                </a:solidFill>
                <a:effectLst>
                  <a:outerShdw blurRad="38100" dist="38100" dir="2700000" algn="tl">
                    <a:srgbClr val="000000">
                      <a:alpha val="43137"/>
                    </a:srgbClr>
                  </a:outerShdw>
                </a:effectLst>
              </a:rPr>
              <a:t>Art. 2 -</a:t>
            </a:r>
            <a:r>
              <a:rPr lang="es-ES" sz="1800" dirty="0" smtClean="0">
                <a:effectLst>
                  <a:outerShdw blurRad="38100" dist="38100" dir="2700000" algn="tl">
                    <a:srgbClr val="000000">
                      <a:alpha val="43137"/>
                    </a:srgbClr>
                  </a:outerShdw>
                </a:effectLst>
              </a:rPr>
              <a:t> El Programa de Asistencia de Emergencia al Trabajo y la Producción consistirá en la obtención de uno o más de los siguientes beneficios:</a:t>
            </a:r>
          </a:p>
          <a:p>
            <a:pPr algn="l"/>
            <a:r>
              <a:rPr lang="es-ES" sz="1800" b="1" dirty="0" smtClean="0">
                <a:solidFill>
                  <a:srgbClr val="FFCC00"/>
                </a:solidFill>
                <a:effectLst>
                  <a:outerShdw blurRad="38100" dist="38100" dir="2700000" algn="tl">
                    <a:srgbClr val="000000">
                      <a:alpha val="43137"/>
                    </a:srgbClr>
                  </a:outerShdw>
                </a:effectLst>
              </a:rPr>
              <a:t>(…)</a:t>
            </a:r>
          </a:p>
          <a:p>
            <a:pPr algn="l"/>
            <a:endParaRPr lang="es-ES" sz="1800" dirty="0" smtClean="0">
              <a:solidFill>
                <a:srgbClr val="00FF00"/>
              </a:solidFill>
              <a:effectLst>
                <a:outerShdw blurRad="38100" dist="38100" dir="2700000" algn="tl">
                  <a:srgbClr val="000000">
                    <a:alpha val="43137"/>
                  </a:srgbClr>
                </a:outerShdw>
              </a:effectLst>
            </a:endParaRPr>
          </a:p>
          <a:p>
            <a:pPr algn="l"/>
            <a:r>
              <a:rPr lang="es-ES" sz="1800" b="1" dirty="0" smtClean="0">
                <a:solidFill>
                  <a:srgbClr val="00FFCC"/>
                </a:solidFill>
                <a:effectLst>
                  <a:outerShdw blurRad="38100" dist="38100" dir="2700000" algn="tl">
                    <a:srgbClr val="000000">
                      <a:alpha val="43137"/>
                    </a:srgbClr>
                  </a:outerShdw>
                </a:effectLst>
              </a:rPr>
              <a:t>c. REPRO asistencia por la emergencia sanitaria: </a:t>
            </a:r>
            <a:r>
              <a:rPr lang="es-ES" sz="1800" dirty="0" smtClean="0">
                <a:effectLst>
                  <a:outerShdw blurRad="38100" dist="38100" dir="2700000" algn="tl">
                    <a:srgbClr val="000000">
                      <a:alpha val="43137"/>
                    </a:srgbClr>
                  </a:outerShdw>
                </a:effectLst>
              </a:rPr>
              <a:t>suma no contributiva respecto al Sistema Integrado Previsional Argentino abonada por el Estado para las y los trabajadores en relación de dependencia del sector privado, comprendidos y </a:t>
            </a:r>
            <a:r>
              <a:rPr lang="es-ES" sz="1800" dirty="0" smtClean="0">
                <a:solidFill>
                  <a:srgbClr val="FFFF00"/>
                </a:solidFill>
                <a:effectLst>
                  <a:outerShdw blurRad="38100" dist="38100" dir="2700000" algn="tl">
                    <a:srgbClr val="000000">
                      <a:alpha val="43137"/>
                    </a:srgbClr>
                  </a:outerShdw>
                </a:effectLst>
              </a:rPr>
              <a:t>comprendidas en el régimen de negociación colectiva </a:t>
            </a:r>
            <a:r>
              <a:rPr lang="es-ES" sz="1800" dirty="0" smtClean="0">
                <a:effectLst>
                  <a:outerShdw blurRad="38100" dist="38100" dir="2700000" algn="tl">
                    <a:srgbClr val="000000">
                      <a:alpha val="43137"/>
                    </a:srgbClr>
                  </a:outerShdw>
                </a:effectLst>
              </a:rPr>
              <a:t>en los términos de la ley 14250 (</a:t>
            </a:r>
            <a:r>
              <a:rPr lang="es-ES" sz="1800" dirty="0" err="1" smtClean="0">
                <a:effectLst>
                  <a:outerShdw blurRad="38100" dist="38100" dir="2700000" algn="tl">
                    <a:srgbClr val="000000">
                      <a:alpha val="43137"/>
                    </a:srgbClr>
                  </a:outerShdw>
                </a:effectLst>
              </a:rPr>
              <a:t>t.o.</a:t>
            </a:r>
            <a:r>
              <a:rPr lang="es-ES" sz="1800" dirty="0" smtClean="0">
                <a:effectLst>
                  <a:outerShdw blurRad="38100" dist="38100" dir="2700000" algn="tl">
                    <a:srgbClr val="000000">
                      <a:alpha val="43137"/>
                    </a:srgbClr>
                  </a:outerShdw>
                </a:effectLst>
              </a:rPr>
              <a:t> 2004) y sus modificaciones en empleadores y empleadoras que superen los cien (100) trabajadores y trabajadoras.</a:t>
            </a:r>
          </a:p>
          <a:p>
            <a:pPr algn="l"/>
            <a:endParaRPr lang="es-ES" sz="1800" b="1" dirty="0" smtClean="0">
              <a:solidFill>
                <a:srgbClr val="FF9900"/>
              </a:solidFill>
              <a:effectLst>
                <a:outerShdw blurRad="38100" dist="38100" dir="2700000" algn="tl">
                  <a:srgbClr val="000000">
                    <a:alpha val="43137"/>
                  </a:srgbClr>
                </a:outerShdw>
              </a:effectLst>
            </a:endParaRPr>
          </a:p>
          <a:p>
            <a:pPr algn="l"/>
            <a:r>
              <a:rPr lang="es-ES" sz="1800" b="1" dirty="0" smtClean="0">
                <a:solidFill>
                  <a:srgbClr val="FF9900"/>
                </a:solidFill>
                <a:effectLst>
                  <a:outerShdw blurRad="38100" dist="38100" dir="2700000" algn="tl">
                    <a:srgbClr val="000000">
                      <a:alpha val="43137"/>
                    </a:srgbClr>
                  </a:outerShdw>
                </a:effectLst>
              </a:rPr>
              <a:t>d. Sistema integral de prestaciones por desempleo: </a:t>
            </a:r>
            <a:r>
              <a:rPr lang="es-ES" sz="1800" dirty="0" smtClean="0">
                <a:effectLst>
                  <a:outerShdw blurRad="38100" dist="38100" dir="2700000" algn="tl">
                    <a:srgbClr val="000000">
                      <a:alpha val="43137"/>
                    </a:srgbClr>
                  </a:outerShdw>
                </a:effectLst>
              </a:rPr>
              <a:t>las y los trabajadores que reúnan los requisitos previstos en </a:t>
            </a:r>
            <a:r>
              <a:rPr lang="es-ES" sz="1800" dirty="0" smtClean="0">
                <a:solidFill>
                  <a:srgbClr val="FFFF00"/>
                </a:solidFill>
                <a:effectLst>
                  <a:outerShdw blurRad="38100" dist="38100" dir="2700000" algn="tl">
                    <a:srgbClr val="000000">
                      <a:alpha val="43137"/>
                    </a:srgbClr>
                  </a:outerShdw>
                </a:effectLst>
              </a:rPr>
              <a:t>las leyes 24013 y 25371 accederán a una prestación económica por desempleo conforme </a:t>
            </a:r>
            <a:r>
              <a:rPr lang="es-ES" sz="1800" dirty="0" smtClean="0">
                <a:effectLst>
                  <a:outerShdw blurRad="38100" dist="38100" dir="2700000" algn="tl">
                    <a:srgbClr val="000000">
                      <a:alpha val="43137"/>
                    </a:srgbClr>
                  </a:outerShdw>
                </a:effectLst>
              </a:rPr>
              <a:t>las consideraciones estipuladas en el artículo 11 del presente decreto.</a:t>
            </a:r>
          </a:p>
          <a:p>
            <a:pPr algn="l"/>
            <a:endParaRPr lang="es-AR" sz="1800" dirty="0">
              <a:solidFill>
                <a:srgbClr val="FF99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77462038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9" name="Rectangle 3"/>
          <p:cNvSpPr>
            <a:spLocks noGrp="1" noChangeArrowheads="1"/>
          </p:cNvSpPr>
          <p:nvPr>
            <p:ph type="subTitle" idx="1"/>
          </p:nvPr>
        </p:nvSpPr>
        <p:spPr>
          <a:xfrm>
            <a:off x="685800" y="381000"/>
            <a:ext cx="7772400" cy="5867400"/>
          </a:xfrm>
        </p:spPr>
        <p:txBody>
          <a:bodyPr>
            <a:normAutofit lnSpcReduction="10000"/>
          </a:bodyPr>
          <a:lstStyle/>
          <a:p>
            <a:pPr eaLnBrk="1" hangingPunct="1">
              <a:defRPr/>
            </a:pPr>
            <a:endParaRPr lang="es-AR" b="1" dirty="0" smtClean="0">
              <a:solidFill>
                <a:srgbClr val="00FF00"/>
              </a:solidFill>
              <a:effectLst>
                <a:outerShdw blurRad="38100" dist="38100" dir="2700000" algn="tl">
                  <a:srgbClr val="000000">
                    <a:alpha val="43137"/>
                  </a:srgbClr>
                </a:outerShdw>
              </a:effectLst>
              <a:latin typeface="Papyrus" pitchFamily="66" charset="0"/>
            </a:endParaRPr>
          </a:p>
          <a:p>
            <a:pPr eaLnBrk="1" hangingPunct="1">
              <a:defRPr/>
            </a:pPr>
            <a:endParaRPr lang="es-AR" sz="3600" b="1" dirty="0" smtClean="0">
              <a:solidFill>
                <a:srgbClr val="FFFF19"/>
              </a:solidFill>
              <a:effectLst>
                <a:outerShdw blurRad="38100" dist="38100" dir="2700000" algn="tl">
                  <a:srgbClr val="000000">
                    <a:alpha val="43137"/>
                  </a:srgbClr>
                </a:outerShdw>
              </a:effectLst>
              <a:latin typeface="Papyrus" pitchFamily="66" charset="0"/>
            </a:endParaRPr>
          </a:p>
          <a:p>
            <a:pPr eaLnBrk="1" hangingPunct="1">
              <a:defRPr/>
            </a:pPr>
            <a:endParaRPr lang="es-AR" sz="3600" b="1" dirty="0" smtClean="0">
              <a:solidFill>
                <a:srgbClr val="00FF00"/>
              </a:solidFill>
              <a:effectLst>
                <a:outerShdw blurRad="38100" dist="38100" dir="2700000" algn="tl">
                  <a:srgbClr val="000000">
                    <a:alpha val="43137"/>
                  </a:srgbClr>
                </a:outerShdw>
              </a:effectLst>
              <a:latin typeface="Papyrus" pitchFamily="66" charset="0"/>
            </a:endParaRPr>
          </a:p>
          <a:p>
            <a:pPr eaLnBrk="1" hangingPunct="1">
              <a:defRPr/>
            </a:pPr>
            <a:r>
              <a:rPr lang="es-AR" sz="3600" b="1" dirty="0" smtClean="0">
                <a:solidFill>
                  <a:srgbClr val="00FF00"/>
                </a:solidFill>
                <a:effectLst>
                  <a:outerShdw blurRad="38100" dist="38100" dir="2700000" algn="tl">
                    <a:srgbClr val="000000">
                      <a:alpha val="43137"/>
                    </a:srgbClr>
                  </a:outerShdw>
                </a:effectLst>
                <a:latin typeface="Papyrus" pitchFamily="66" charset="0"/>
              </a:rPr>
              <a:t>Programa de Emergencia de Asistencia al Trabajo y a la Producción</a:t>
            </a:r>
            <a:endParaRPr lang="es-AR" sz="3600" b="1" dirty="0">
              <a:solidFill>
                <a:srgbClr val="00FF00"/>
              </a:solidFill>
              <a:effectLst>
                <a:outerShdw blurRad="38100" dist="38100" dir="2700000" algn="tl">
                  <a:srgbClr val="000000">
                    <a:alpha val="43137"/>
                  </a:srgbClr>
                </a:outerShdw>
              </a:effectLst>
              <a:latin typeface="Papyrus" pitchFamily="66" charset="0"/>
            </a:endParaRPr>
          </a:p>
          <a:p>
            <a:pPr eaLnBrk="1" hangingPunct="1">
              <a:defRPr/>
            </a:pPr>
            <a:endParaRPr lang="es-AR" sz="3600" b="1" dirty="0" smtClean="0">
              <a:solidFill>
                <a:srgbClr val="FFFF19"/>
              </a:solidFill>
              <a:effectLst>
                <a:outerShdw blurRad="38100" dist="38100" dir="2700000" algn="tl">
                  <a:srgbClr val="000000">
                    <a:alpha val="43137"/>
                  </a:srgbClr>
                </a:outerShdw>
              </a:effectLst>
              <a:latin typeface="Papyrus" pitchFamily="66" charset="0"/>
            </a:endParaRPr>
          </a:p>
          <a:p>
            <a:pPr>
              <a:defRPr/>
            </a:pPr>
            <a:r>
              <a:rPr lang="es-AR" sz="3600" b="1" dirty="0" smtClean="0">
                <a:solidFill>
                  <a:srgbClr val="FF9900"/>
                </a:solidFill>
                <a:effectLst>
                  <a:outerShdw blurRad="38100" dist="38100" dir="2700000" algn="tl">
                    <a:srgbClr val="000000">
                      <a:alpha val="43137"/>
                    </a:srgbClr>
                  </a:outerShdw>
                </a:effectLst>
                <a:latin typeface="Papyrus" pitchFamily="66" charset="0"/>
              </a:rPr>
              <a:t>REQUISITOS PARA ACCEDER</a:t>
            </a:r>
          </a:p>
          <a:p>
            <a:pPr eaLnBrk="1" hangingPunct="1">
              <a:defRPr/>
            </a:pPr>
            <a:r>
              <a:rPr lang="es-AR" sz="3600" b="1" dirty="0" smtClean="0">
                <a:solidFill>
                  <a:srgbClr val="00FF00"/>
                </a:solidFill>
                <a:effectLst>
                  <a:outerShdw blurRad="38100" dist="38100" dir="2700000" algn="tl">
                    <a:srgbClr val="000000">
                      <a:alpha val="43137"/>
                    </a:srgbClr>
                  </a:outerShdw>
                </a:effectLst>
                <a:latin typeface="Papyrus" pitchFamily="66" charset="0"/>
              </a:rPr>
              <a:t> </a:t>
            </a:r>
          </a:p>
        </p:txBody>
      </p:sp>
    </p:spTree>
    <p:extLst>
      <p:ext uri="{BB962C8B-B14F-4D97-AF65-F5344CB8AC3E}">
        <p14:creationId xmlns:p14="http://schemas.microsoft.com/office/powerpoint/2010/main" xmlns="" val="353306298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PROGRAMA DE EMERGENCIA ATP</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rmAutofit lnSpcReduction="10000"/>
          </a:bodyPr>
          <a:lstStyle/>
          <a:p>
            <a:pPr algn="l"/>
            <a:r>
              <a:rPr lang="es-US" sz="1800" b="1" dirty="0" smtClean="0">
                <a:solidFill>
                  <a:srgbClr val="FFCC00"/>
                </a:solidFill>
                <a:effectLst>
                  <a:outerShdw blurRad="38100" dist="38100" dir="2700000" algn="tl">
                    <a:srgbClr val="000000">
                      <a:alpha val="43137"/>
                    </a:srgbClr>
                  </a:outerShdw>
                </a:effectLst>
              </a:rPr>
              <a:t>REQUISITOS PARA ACCEDER A LOS BENEFICIOS</a:t>
            </a:r>
            <a:endParaRPr lang="es-ES" sz="1800" b="1" dirty="0" smtClean="0">
              <a:solidFill>
                <a:srgbClr val="FFCC00"/>
              </a:solidFill>
              <a:effectLst>
                <a:outerShdw blurRad="38100" dist="38100" dir="2700000" algn="tl">
                  <a:srgbClr val="000000">
                    <a:alpha val="43137"/>
                  </a:srgbClr>
                </a:outerShdw>
              </a:effectLst>
            </a:endParaRPr>
          </a:p>
          <a:p>
            <a:pPr algn="l"/>
            <a:r>
              <a:rPr lang="es-ES" sz="1800" b="1" dirty="0" smtClean="0">
                <a:solidFill>
                  <a:srgbClr val="00FFCC"/>
                </a:solidFill>
                <a:effectLst>
                  <a:outerShdw blurRad="38100" dist="38100" dir="2700000" algn="tl">
                    <a:srgbClr val="000000">
                      <a:alpha val="43137"/>
                    </a:srgbClr>
                  </a:outerShdw>
                </a:effectLst>
              </a:rPr>
              <a:t>DECRETO 332/2020 </a:t>
            </a:r>
          </a:p>
          <a:p>
            <a:pPr algn="l"/>
            <a:r>
              <a:rPr lang="es-US" sz="1800" b="1" dirty="0" smtClean="0">
                <a:solidFill>
                  <a:srgbClr val="FFFF00"/>
                </a:solidFill>
                <a:effectLst>
                  <a:outerShdw blurRad="38100" dist="38100" dir="2700000" algn="tl">
                    <a:srgbClr val="000000">
                      <a:alpha val="43137"/>
                    </a:srgbClr>
                  </a:outerShdw>
                </a:effectLst>
              </a:rPr>
              <a:t>Solo para los beneficios: </a:t>
            </a:r>
            <a:r>
              <a:rPr lang="es-US" sz="1800" b="1" dirty="0" smtClean="0">
                <a:effectLst>
                  <a:outerShdw blurRad="38100" dist="38100" dir="2700000" algn="tl">
                    <a:srgbClr val="000000">
                      <a:alpha val="43137"/>
                    </a:srgbClr>
                  </a:outerShdw>
                </a:effectLst>
              </a:rPr>
              <a:t>a)  Prorroga SIPA; b) Asignación compensatoria al salario y c) REPRO asistencia por la emergencia sanitaria</a:t>
            </a:r>
            <a:endParaRPr lang="es-ES" sz="1800" b="1" dirty="0" smtClean="0">
              <a:effectLst>
                <a:outerShdw blurRad="38100" dist="38100" dir="2700000" algn="tl">
                  <a:srgbClr val="000000">
                    <a:alpha val="43137"/>
                  </a:srgbClr>
                </a:outerShdw>
              </a:effectLst>
            </a:endParaRPr>
          </a:p>
          <a:p>
            <a:pPr algn="l"/>
            <a:endParaRPr lang="es-ES" sz="1800" b="1" dirty="0" smtClean="0">
              <a:effectLst>
                <a:outerShdw blurRad="38100" dist="38100" dir="2700000" algn="tl">
                  <a:srgbClr val="000000">
                    <a:alpha val="43137"/>
                  </a:srgbClr>
                </a:outerShdw>
              </a:effectLst>
            </a:endParaRPr>
          </a:p>
          <a:p>
            <a:pPr algn="l"/>
            <a:r>
              <a:rPr lang="es-ES" sz="1800" b="1" dirty="0" smtClean="0">
                <a:solidFill>
                  <a:srgbClr val="00FFCC"/>
                </a:solidFill>
                <a:effectLst>
                  <a:outerShdw blurRad="38100" dist="38100" dir="2700000" algn="tl">
                    <a:srgbClr val="000000">
                      <a:alpha val="43137"/>
                    </a:srgbClr>
                  </a:outerShdw>
                </a:effectLst>
              </a:rPr>
              <a:t>Art. 3 -</a:t>
            </a:r>
            <a:r>
              <a:rPr lang="es-ES" sz="1800" dirty="0" smtClean="0">
                <a:solidFill>
                  <a:srgbClr val="00FFCC"/>
                </a:solidFill>
                <a:effectLst>
                  <a:outerShdw blurRad="38100" dist="38100" dir="2700000" algn="tl">
                    <a:srgbClr val="000000">
                      <a:alpha val="43137"/>
                    </a:srgbClr>
                  </a:outerShdw>
                </a:effectLst>
              </a:rPr>
              <a:t> </a:t>
            </a:r>
            <a:r>
              <a:rPr lang="es-ES" sz="1800" dirty="0" smtClean="0">
                <a:effectLst>
                  <a:outerShdw blurRad="38100" dist="38100" dir="2700000" algn="tl">
                    <a:srgbClr val="000000">
                      <a:alpha val="43137"/>
                    </a:srgbClr>
                  </a:outerShdw>
                </a:effectLst>
              </a:rPr>
              <a:t>Los sujetos alcanzados por la presente norma podrán acogerse a los beneficios estipulados en los incisos a), b) y c) del artículo 2 del presente decreto en la medida en que den cumplimiento con uno o varios de los siguientes criterios:</a:t>
            </a:r>
          </a:p>
          <a:p>
            <a:pPr algn="l"/>
            <a:endParaRPr lang="es-ES" sz="1800" dirty="0" smtClean="0">
              <a:effectLst>
                <a:outerShdw blurRad="38100" dist="38100" dir="2700000" algn="tl">
                  <a:srgbClr val="000000">
                    <a:alpha val="43137"/>
                  </a:srgbClr>
                </a:outerShdw>
              </a:effectLst>
            </a:endParaRPr>
          </a:p>
          <a:p>
            <a:pPr algn="l"/>
            <a:r>
              <a:rPr lang="es-ES" sz="1800" dirty="0" smtClean="0">
                <a:solidFill>
                  <a:srgbClr val="00FFCC"/>
                </a:solidFill>
                <a:effectLst>
                  <a:outerShdw blurRad="38100" dist="38100" dir="2700000" algn="tl">
                    <a:srgbClr val="000000">
                      <a:alpha val="43137"/>
                    </a:srgbClr>
                  </a:outerShdw>
                </a:effectLst>
              </a:rPr>
              <a:t>a. Actividades económicas afectadas en forma crítica en las zonas geográficas donde se desarrollan.</a:t>
            </a:r>
          </a:p>
          <a:p>
            <a:pPr algn="l"/>
            <a:endParaRPr lang="es-ES" sz="1800" dirty="0" smtClean="0">
              <a:effectLst>
                <a:outerShdw blurRad="38100" dist="38100" dir="2700000" algn="tl">
                  <a:srgbClr val="000000">
                    <a:alpha val="43137"/>
                  </a:srgbClr>
                </a:outerShdw>
              </a:effectLst>
            </a:endParaRPr>
          </a:p>
          <a:p>
            <a:pPr algn="l"/>
            <a:r>
              <a:rPr lang="es-ES" sz="1800" dirty="0" smtClean="0">
                <a:solidFill>
                  <a:srgbClr val="FFCC00"/>
                </a:solidFill>
                <a:effectLst>
                  <a:outerShdw blurRad="38100" dist="38100" dir="2700000" algn="tl">
                    <a:srgbClr val="000000">
                      <a:alpha val="43137"/>
                    </a:srgbClr>
                  </a:outerShdw>
                </a:effectLst>
              </a:rPr>
              <a:t>b. Cantidad relevante de trabajadores y trabajadoras contagiadas por el COVID-19 o en aislamiento obligatorio o con dispensa laboral por estar en grupo de riesgo u obligaciones de cuidado familiar relacionadas al COVID-19.</a:t>
            </a:r>
          </a:p>
          <a:p>
            <a:pPr algn="l"/>
            <a:endParaRPr lang="es-ES" sz="1800" dirty="0" smtClean="0">
              <a:effectLst>
                <a:outerShdw blurRad="38100" dist="38100" dir="2700000" algn="tl">
                  <a:srgbClr val="000000">
                    <a:alpha val="43137"/>
                  </a:srgbClr>
                </a:outerShdw>
              </a:effectLst>
            </a:endParaRPr>
          </a:p>
          <a:p>
            <a:pPr algn="l"/>
            <a:r>
              <a:rPr lang="es-ES" sz="1800" dirty="0" smtClean="0">
                <a:solidFill>
                  <a:srgbClr val="FFFF00"/>
                </a:solidFill>
                <a:effectLst>
                  <a:outerShdw blurRad="38100" dist="38100" dir="2700000" algn="tl">
                    <a:srgbClr val="000000">
                      <a:alpha val="43137"/>
                    </a:srgbClr>
                  </a:outerShdw>
                </a:effectLst>
              </a:rPr>
              <a:t>c. Sustancial reducción en sus ventas con posterioridad al 20 de marzo de 2020.</a:t>
            </a:r>
          </a:p>
          <a:p>
            <a:pPr algn="l"/>
            <a:endParaRPr lang="es-ES" sz="1600" b="1" dirty="0" smtClean="0"/>
          </a:p>
        </p:txBody>
      </p:sp>
    </p:spTree>
    <p:extLst>
      <p:ext uri="{BB962C8B-B14F-4D97-AF65-F5344CB8AC3E}">
        <p14:creationId xmlns:p14="http://schemas.microsoft.com/office/powerpoint/2010/main" xmlns="" val="377462038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9" name="Rectangle 3"/>
          <p:cNvSpPr>
            <a:spLocks noGrp="1" noChangeArrowheads="1"/>
          </p:cNvSpPr>
          <p:nvPr>
            <p:ph type="subTitle" idx="1"/>
          </p:nvPr>
        </p:nvSpPr>
        <p:spPr>
          <a:xfrm>
            <a:off x="685800" y="381000"/>
            <a:ext cx="7772400" cy="5867400"/>
          </a:xfrm>
        </p:spPr>
        <p:txBody>
          <a:bodyPr>
            <a:normAutofit lnSpcReduction="10000"/>
          </a:bodyPr>
          <a:lstStyle/>
          <a:p>
            <a:pPr eaLnBrk="1" hangingPunct="1">
              <a:defRPr/>
            </a:pPr>
            <a:endParaRPr lang="es-AR" b="1" dirty="0" smtClean="0">
              <a:solidFill>
                <a:srgbClr val="00FF00"/>
              </a:solidFill>
              <a:effectLst>
                <a:outerShdw blurRad="38100" dist="38100" dir="2700000" algn="tl">
                  <a:srgbClr val="000000">
                    <a:alpha val="43137"/>
                  </a:srgbClr>
                </a:outerShdw>
              </a:effectLst>
              <a:latin typeface="Papyrus" pitchFamily="66" charset="0"/>
            </a:endParaRPr>
          </a:p>
          <a:p>
            <a:pPr eaLnBrk="1" hangingPunct="1">
              <a:defRPr/>
            </a:pPr>
            <a:endParaRPr lang="es-AR" sz="3600" b="1" dirty="0" smtClean="0">
              <a:solidFill>
                <a:srgbClr val="FFFF19"/>
              </a:solidFill>
              <a:effectLst>
                <a:outerShdw blurRad="38100" dist="38100" dir="2700000" algn="tl">
                  <a:srgbClr val="000000">
                    <a:alpha val="43137"/>
                  </a:srgbClr>
                </a:outerShdw>
              </a:effectLst>
              <a:latin typeface="Papyrus" pitchFamily="66" charset="0"/>
            </a:endParaRPr>
          </a:p>
          <a:p>
            <a:pPr eaLnBrk="1" hangingPunct="1">
              <a:defRPr/>
            </a:pPr>
            <a:endParaRPr lang="es-AR" sz="3600" b="1" dirty="0" smtClean="0">
              <a:solidFill>
                <a:srgbClr val="00FF00"/>
              </a:solidFill>
              <a:effectLst>
                <a:outerShdw blurRad="38100" dist="38100" dir="2700000" algn="tl">
                  <a:srgbClr val="000000">
                    <a:alpha val="43137"/>
                  </a:srgbClr>
                </a:outerShdw>
              </a:effectLst>
              <a:latin typeface="Papyrus" pitchFamily="66" charset="0"/>
            </a:endParaRPr>
          </a:p>
          <a:p>
            <a:pPr eaLnBrk="1" hangingPunct="1">
              <a:defRPr/>
            </a:pPr>
            <a:r>
              <a:rPr lang="es-AR" sz="3600" b="1" dirty="0" smtClean="0">
                <a:solidFill>
                  <a:srgbClr val="00FF00"/>
                </a:solidFill>
                <a:effectLst>
                  <a:outerShdw blurRad="38100" dist="38100" dir="2700000" algn="tl">
                    <a:srgbClr val="000000">
                      <a:alpha val="43137"/>
                    </a:srgbClr>
                  </a:outerShdw>
                </a:effectLst>
                <a:latin typeface="Papyrus" pitchFamily="66" charset="0"/>
              </a:rPr>
              <a:t>Programa de Emergencia de Asistencia al Trabajo y a la Producción</a:t>
            </a:r>
            <a:endParaRPr lang="es-AR" sz="3600" b="1" dirty="0">
              <a:solidFill>
                <a:srgbClr val="00FF00"/>
              </a:solidFill>
              <a:effectLst>
                <a:outerShdw blurRad="38100" dist="38100" dir="2700000" algn="tl">
                  <a:srgbClr val="000000">
                    <a:alpha val="43137"/>
                  </a:srgbClr>
                </a:outerShdw>
              </a:effectLst>
              <a:latin typeface="Papyrus" pitchFamily="66" charset="0"/>
            </a:endParaRPr>
          </a:p>
          <a:p>
            <a:pPr eaLnBrk="1" hangingPunct="1">
              <a:defRPr/>
            </a:pPr>
            <a:endParaRPr lang="es-AR" sz="3600" b="1" dirty="0" smtClean="0">
              <a:solidFill>
                <a:srgbClr val="FFFF19"/>
              </a:solidFill>
              <a:effectLst>
                <a:outerShdw blurRad="38100" dist="38100" dir="2700000" algn="tl">
                  <a:srgbClr val="000000">
                    <a:alpha val="43137"/>
                  </a:srgbClr>
                </a:outerShdw>
              </a:effectLst>
              <a:latin typeface="Papyrus" pitchFamily="66" charset="0"/>
            </a:endParaRPr>
          </a:p>
          <a:p>
            <a:pPr>
              <a:defRPr/>
            </a:pPr>
            <a:r>
              <a:rPr lang="es-AR" sz="3600" b="1" dirty="0" smtClean="0">
                <a:solidFill>
                  <a:srgbClr val="FF9900"/>
                </a:solidFill>
                <a:effectLst>
                  <a:outerShdw blurRad="38100" dist="38100" dir="2700000" algn="tl">
                    <a:srgbClr val="000000">
                      <a:alpha val="43137"/>
                    </a:srgbClr>
                  </a:outerShdw>
                </a:effectLst>
                <a:latin typeface="Papyrus" pitchFamily="66" charset="0"/>
              </a:rPr>
              <a:t>SUJETOS</a:t>
            </a:r>
          </a:p>
          <a:p>
            <a:pPr>
              <a:defRPr/>
            </a:pPr>
            <a:r>
              <a:rPr lang="es-AR" sz="3600" b="1" dirty="0" smtClean="0">
                <a:solidFill>
                  <a:srgbClr val="FF9900"/>
                </a:solidFill>
                <a:effectLst>
                  <a:outerShdw blurRad="38100" dist="38100" dir="2700000" algn="tl">
                    <a:srgbClr val="000000">
                      <a:alpha val="43137"/>
                    </a:srgbClr>
                  </a:outerShdw>
                </a:effectLst>
                <a:latin typeface="Papyrus" pitchFamily="66" charset="0"/>
              </a:rPr>
              <a:t>EXCLUIDOS</a:t>
            </a:r>
          </a:p>
          <a:p>
            <a:pPr eaLnBrk="1" hangingPunct="1">
              <a:defRPr/>
            </a:pPr>
            <a:r>
              <a:rPr lang="es-AR" sz="3600" b="1" dirty="0" smtClean="0">
                <a:solidFill>
                  <a:srgbClr val="00FF00"/>
                </a:solidFill>
                <a:effectLst>
                  <a:outerShdw blurRad="38100" dist="38100" dir="2700000" algn="tl">
                    <a:srgbClr val="000000">
                      <a:alpha val="43137"/>
                    </a:srgbClr>
                  </a:outerShdw>
                </a:effectLst>
                <a:latin typeface="Papyrus" pitchFamily="66" charset="0"/>
              </a:rPr>
              <a:t> </a:t>
            </a:r>
          </a:p>
        </p:txBody>
      </p:sp>
    </p:spTree>
    <p:extLst>
      <p:ext uri="{BB962C8B-B14F-4D97-AF65-F5344CB8AC3E}">
        <p14:creationId xmlns:p14="http://schemas.microsoft.com/office/powerpoint/2010/main" xmlns="" val="353306298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PROGRAMA DE EMERGENCIA ATP</a:t>
            </a:r>
            <a:endParaRPr lang="en-US" sz="3200" b="1" dirty="0"/>
          </a:p>
        </p:txBody>
      </p:sp>
      <p:sp>
        <p:nvSpPr>
          <p:cNvPr id="118787" name="Rectangle 3"/>
          <p:cNvSpPr>
            <a:spLocks noGrp="1" noChangeArrowheads="1"/>
          </p:cNvSpPr>
          <p:nvPr>
            <p:ph type="subTitle" idx="1"/>
          </p:nvPr>
        </p:nvSpPr>
        <p:spPr>
          <a:xfrm>
            <a:off x="304800" y="1143000"/>
            <a:ext cx="8472972" cy="5572148"/>
          </a:xfrm>
        </p:spPr>
        <p:txBody>
          <a:bodyPr>
            <a:normAutofit fontScale="92500" lnSpcReduction="20000"/>
          </a:bodyPr>
          <a:lstStyle/>
          <a:p>
            <a:pPr algn="l"/>
            <a:r>
              <a:rPr lang="es-US" sz="1900" b="1" dirty="0" smtClean="0">
                <a:solidFill>
                  <a:srgbClr val="FFCC00"/>
                </a:solidFill>
                <a:effectLst>
                  <a:outerShdw blurRad="38100" dist="38100" dir="2700000" algn="tl">
                    <a:srgbClr val="000000">
                      <a:alpha val="43137"/>
                    </a:srgbClr>
                  </a:outerShdw>
                </a:effectLst>
              </a:rPr>
              <a:t>SUJETOS EXCLUIDOS DE LOS BENEFICIOS DEL DECRETO</a:t>
            </a:r>
            <a:endParaRPr lang="es-ES" sz="1900" b="1" dirty="0" smtClean="0">
              <a:solidFill>
                <a:srgbClr val="FFCC00"/>
              </a:solidFill>
              <a:effectLst>
                <a:outerShdw blurRad="38100" dist="38100" dir="2700000" algn="tl">
                  <a:srgbClr val="000000">
                    <a:alpha val="43137"/>
                  </a:srgbClr>
                </a:outerShdw>
              </a:effectLst>
            </a:endParaRPr>
          </a:p>
          <a:p>
            <a:pPr algn="l"/>
            <a:r>
              <a:rPr lang="es-ES" sz="1900" b="1" dirty="0" smtClean="0">
                <a:solidFill>
                  <a:srgbClr val="00FFCC"/>
                </a:solidFill>
                <a:effectLst>
                  <a:outerShdw blurRad="38100" dist="38100" dir="2700000" algn="tl">
                    <a:srgbClr val="000000">
                      <a:alpha val="43137"/>
                    </a:srgbClr>
                  </a:outerShdw>
                </a:effectLst>
              </a:rPr>
              <a:t>DECRETO 332/2020 </a:t>
            </a:r>
          </a:p>
          <a:p>
            <a:pPr algn="l"/>
            <a:endParaRPr lang="es-ES" sz="1900" b="1" dirty="0" smtClean="0">
              <a:solidFill>
                <a:srgbClr val="00FFCC"/>
              </a:solidFill>
              <a:effectLst>
                <a:outerShdw blurRad="38100" dist="38100" dir="2700000" algn="tl">
                  <a:srgbClr val="000000">
                    <a:alpha val="43137"/>
                  </a:srgbClr>
                </a:outerShdw>
              </a:effectLst>
            </a:endParaRPr>
          </a:p>
          <a:p>
            <a:pPr algn="l"/>
            <a:r>
              <a:rPr lang="es-ES" sz="1900" b="1" dirty="0" smtClean="0">
                <a:solidFill>
                  <a:srgbClr val="00FFFF"/>
                </a:solidFill>
                <a:effectLst>
                  <a:outerShdw blurRad="38100" dist="38100" dir="2700000" algn="tl">
                    <a:srgbClr val="000000">
                      <a:alpha val="43137"/>
                    </a:srgbClr>
                  </a:outerShdw>
                </a:effectLst>
              </a:rPr>
              <a:t>Art. 4 -</a:t>
            </a:r>
            <a:r>
              <a:rPr lang="es-ES" sz="1900" dirty="0" smtClean="0">
                <a:effectLst>
                  <a:outerShdw blurRad="38100" dist="38100" dir="2700000" algn="tl">
                    <a:srgbClr val="000000">
                      <a:alpha val="43137"/>
                    </a:srgbClr>
                  </a:outerShdw>
                </a:effectLst>
              </a:rPr>
              <a:t> Se encuentran excluidos de los beneficios del presente decreto </a:t>
            </a:r>
            <a:r>
              <a:rPr lang="es-ES" sz="1900" dirty="0" smtClean="0">
                <a:solidFill>
                  <a:srgbClr val="FFCC00"/>
                </a:solidFill>
                <a:effectLst>
                  <a:outerShdw blurRad="38100" dist="38100" dir="2700000" algn="tl">
                    <a:srgbClr val="000000">
                      <a:alpha val="43137"/>
                    </a:srgbClr>
                  </a:outerShdw>
                </a:effectLst>
              </a:rPr>
              <a:t>aquellos sujetos que </a:t>
            </a:r>
            <a:r>
              <a:rPr lang="es-ES" sz="1900" dirty="0" smtClean="0">
                <a:solidFill>
                  <a:srgbClr val="00FFFF"/>
                </a:solidFill>
                <a:effectLst>
                  <a:outerShdw blurRad="38100" dist="38100" dir="2700000" algn="tl">
                    <a:srgbClr val="000000">
                      <a:alpha val="43137"/>
                    </a:srgbClr>
                  </a:outerShdw>
                </a:effectLst>
              </a:rPr>
              <a:t>realizan actividades y servicios declarados esenciales </a:t>
            </a:r>
            <a:r>
              <a:rPr lang="es-ES" sz="1900" dirty="0" smtClean="0">
                <a:solidFill>
                  <a:srgbClr val="FFCC00"/>
                </a:solidFill>
                <a:effectLst>
                  <a:outerShdw blurRad="38100" dist="38100" dir="2700000" algn="tl">
                    <a:srgbClr val="000000">
                      <a:alpha val="43137"/>
                    </a:srgbClr>
                  </a:outerShdw>
                </a:effectLst>
              </a:rPr>
              <a:t>en la emergencia sanitaria </a:t>
            </a:r>
            <a:r>
              <a:rPr lang="es-ES" sz="1900" dirty="0" smtClean="0">
                <a:solidFill>
                  <a:srgbClr val="FFFF00"/>
                </a:solidFill>
                <a:effectLst>
                  <a:outerShdw blurRad="38100" dist="38100" dir="2700000" algn="tl">
                    <a:srgbClr val="000000">
                      <a:alpha val="43137"/>
                    </a:srgbClr>
                  </a:outerShdw>
                </a:effectLst>
              </a:rPr>
              <a:t>y cuyo personal haya sido exceptuado del cumplimiento del “aislamiento </a:t>
            </a:r>
            <a:r>
              <a:rPr lang="es-ES" sz="1900" dirty="0" smtClean="0">
                <a:solidFill>
                  <a:srgbClr val="FFCC00"/>
                </a:solidFill>
                <a:effectLst>
                  <a:outerShdw blurRad="38100" dist="38100" dir="2700000" algn="tl">
                    <a:srgbClr val="000000">
                      <a:alpha val="43137"/>
                    </a:srgbClr>
                  </a:outerShdw>
                </a:effectLst>
              </a:rPr>
              <a:t>social preventivo y obligatorio” </a:t>
            </a:r>
            <a:r>
              <a:rPr lang="es-ES" sz="1900" dirty="0" smtClean="0">
                <a:effectLst>
                  <a:outerShdw blurRad="38100" dist="38100" dir="2700000" algn="tl">
                    <a:srgbClr val="000000">
                      <a:alpha val="43137"/>
                    </a:srgbClr>
                  </a:outerShdw>
                </a:effectLst>
              </a:rPr>
              <a:t>conforme las prescripciones del artículo 6 del decreto 297/2020, de la decisión administrativa 429/2020, de la decisión administrativa 450/2020 y sus eventuales ampliaciones.</a:t>
            </a:r>
          </a:p>
          <a:p>
            <a:pPr algn="l"/>
            <a:endParaRPr lang="es-ES" sz="1900" dirty="0" smtClean="0">
              <a:effectLst>
                <a:outerShdw blurRad="38100" dist="38100" dir="2700000" algn="tl">
                  <a:srgbClr val="000000">
                    <a:alpha val="43137"/>
                  </a:srgbClr>
                </a:outerShdw>
              </a:effectLst>
            </a:endParaRPr>
          </a:p>
          <a:p>
            <a:pPr algn="l"/>
            <a:r>
              <a:rPr lang="es-ES" sz="1900" dirty="0" smtClean="0">
                <a:effectLst>
                  <a:outerShdw blurRad="38100" dist="38100" dir="2700000" algn="tl">
                    <a:srgbClr val="000000">
                      <a:alpha val="43137"/>
                    </a:srgbClr>
                  </a:outerShdw>
                </a:effectLst>
              </a:rPr>
              <a:t>Sin perjuicio de ello, y atendiendo a especiales circunstancias que hubieran provocado alto impacto negativo en el desarrollo de su actividad o servicio</a:t>
            </a:r>
            <a:r>
              <a:rPr lang="es-ES" sz="1900" b="1" dirty="0" smtClean="0">
                <a:solidFill>
                  <a:srgbClr val="FFFF00"/>
                </a:solidFill>
                <a:effectLst>
                  <a:outerShdw blurRad="38100" dist="38100" dir="2700000" algn="tl">
                    <a:srgbClr val="000000">
                      <a:alpha val="43137"/>
                    </a:srgbClr>
                  </a:outerShdw>
                </a:effectLst>
              </a:rPr>
              <a:t>, los referidos sujetos podrán presentar la solicitud para ser alcanzados por los beneficios </a:t>
            </a:r>
            <a:r>
              <a:rPr lang="es-ES" sz="1900" dirty="0" smtClean="0">
                <a:effectLst>
                  <a:outerShdw blurRad="38100" dist="38100" dir="2700000" algn="tl">
                    <a:srgbClr val="000000">
                      <a:alpha val="43137"/>
                    </a:srgbClr>
                  </a:outerShdw>
                </a:effectLst>
              </a:rPr>
              <a:t>previstos en el presente decreto, y el Jefe de Gabinete de Ministros, previo dictamen del Comité de Evaluación y Monitoreo del Programa de Asistencia de Emergencia al Trabajo y la Producción fundamentado en criterios técnicos, podrá aceptar o negar tales pedidos.</a:t>
            </a:r>
          </a:p>
          <a:p>
            <a:pPr algn="l"/>
            <a:endParaRPr lang="es-ES" sz="1900" dirty="0" smtClean="0">
              <a:effectLst>
                <a:outerShdw blurRad="38100" dist="38100" dir="2700000" algn="tl">
                  <a:srgbClr val="000000">
                    <a:alpha val="43137"/>
                  </a:srgbClr>
                </a:outerShdw>
              </a:effectLst>
            </a:endParaRPr>
          </a:p>
          <a:p>
            <a:pPr algn="l"/>
            <a:r>
              <a:rPr lang="es-ES" sz="1900" b="1" dirty="0" smtClean="0">
                <a:solidFill>
                  <a:srgbClr val="00FFFF"/>
                </a:solidFill>
                <a:effectLst>
                  <a:outerShdw blurRad="38100" dist="38100" dir="2700000" algn="tl">
                    <a:srgbClr val="000000">
                      <a:alpha val="43137"/>
                    </a:srgbClr>
                  </a:outerShdw>
                </a:effectLst>
              </a:rPr>
              <a:t>Art. 5 </a:t>
            </a:r>
            <a:r>
              <a:rPr lang="es-ES" sz="1900" b="1" dirty="0" smtClean="0">
                <a:effectLst>
                  <a:outerShdw blurRad="38100" dist="38100" dir="2700000" algn="tl">
                    <a:srgbClr val="000000">
                      <a:alpha val="43137"/>
                    </a:srgbClr>
                  </a:outerShdw>
                </a:effectLst>
              </a:rPr>
              <a:t>-</a:t>
            </a:r>
            <a:r>
              <a:rPr lang="es-ES" sz="1900" dirty="0" smtClean="0">
                <a:effectLst>
                  <a:outerShdw blurRad="38100" dist="38100" dir="2700000" algn="tl">
                    <a:srgbClr val="000000">
                      <a:alpha val="43137"/>
                    </a:srgbClr>
                  </a:outerShdw>
                </a:effectLst>
              </a:rPr>
              <a:t> El </a:t>
            </a:r>
            <a:r>
              <a:rPr lang="es-ES" sz="1900" dirty="0" smtClean="0">
                <a:solidFill>
                  <a:srgbClr val="FFFF00"/>
                </a:solidFill>
                <a:effectLst>
                  <a:outerShdw blurRad="38100" dist="38100" dir="2700000" algn="tl">
                    <a:srgbClr val="000000">
                      <a:alpha val="43137"/>
                    </a:srgbClr>
                  </a:outerShdw>
                </a:effectLst>
              </a:rPr>
              <a:t>Jefe de Gabinete de Ministros decidirá respecto de la procedencia y alcance de los pedidos que se realicen para acogerse a los beneficios contemplados en el presente decreto,</a:t>
            </a:r>
            <a:r>
              <a:rPr lang="es-ES" sz="1900" dirty="0" smtClean="0">
                <a:effectLst>
                  <a:outerShdw blurRad="38100" dist="38100" dir="2700000" algn="tl">
                    <a:srgbClr val="000000">
                      <a:alpha val="43137"/>
                    </a:srgbClr>
                  </a:outerShdw>
                </a:effectLst>
              </a:rPr>
              <a:t> previo dictamen fundamentado con base en criterios técnicos del Comité de Evaluación y Monitoreo del Programa de Asistencia de Emergencia al Trabajo y la Producción.</a:t>
            </a:r>
          </a:p>
          <a:p>
            <a:pPr algn="l"/>
            <a:endParaRPr lang="es-ES" sz="1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77462038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PROGRAMA DE EMERGENCIA ATP</a:t>
            </a:r>
            <a:endParaRPr lang="en-US" sz="3200" b="1" dirty="0"/>
          </a:p>
        </p:txBody>
      </p:sp>
      <p:sp>
        <p:nvSpPr>
          <p:cNvPr id="118787" name="Rectangle 3"/>
          <p:cNvSpPr>
            <a:spLocks noGrp="1" noChangeArrowheads="1"/>
          </p:cNvSpPr>
          <p:nvPr>
            <p:ph type="subTitle" idx="1"/>
          </p:nvPr>
        </p:nvSpPr>
        <p:spPr>
          <a:xfrm>
            <a:off x="304800" y="1143000"/>
            <a:ext cx="8472972" cy="5572148"/>
          </a:xfrm>
        </p:spPr>
        <p:txBody>
          <a:bodyPr>
            <a:normAutofit/>
          </a:bodyPr>
          <a:lstStyle/>
          <a:p>
            <a:r>
              <a:rPr lang="es-ES" sz="1800" dirty="0" smtClean="0"/>
              <a:t> </a:t>
            </a:r>
          </a:p>
          <a:p>
            <a:endParaRPr lang="es-ES" sz="1800" dirty="0" smtClean="0"/>
          </a:p>
          <a:p>
            <a:r>
              <a:rPr lang="es-ES" sz="1800" dirty="0" smtClean="0"/>
              <a:t> </a:t>
            </a:r>
          </a:p>
          <a:p>
            <a:r>
              <a:rPr lang="es-ES" sz="1800" dirty="0" smtClean="0"/>
              <a:t> </a:t>
            </a:r>
          </a:p>
          <a:p>
            <a:pPr algn="l"/>
            <a:endParaRPr lang="es-ES" sz="1800" dirty="0">
              <a:effectLst>
                <a:outerShdw blurRad="38100" dist="38100" dir="2700000" algn="tl">
                  <a:srgbClr val="000000">
                    <a:alpha val="43137"/>
                  </a:srgbClr>
                </a:outerShdw>
              </a:effectLst>
            </a:endParaRPr>
          </a:p>
        </p:txBody>
      </p:sp>
      <p:pic>
        <p:nvPicPr>
          <p:cNvPr id="1030" name="Picture 6"/>
          <p:cNvPicPr>
            <a:picLocks noChangeAspect="1" noChangeArrowheads="1"/>
          </p:cNvPicPr>
          <p:nvPr/>
        </p:nvPicPr>
        <p:blipFill>
          <a:blip r:embed="rId2"/>
          <a:srcRect/>
          <a:stretch>
            <a:fillRect/>
          </a:stretch>
        </p:blipFill>
        <p:spPr bwMode="auto">
          <a:xfrm>
            <a:off x="857224" y="1357298"/>
            <a:ext cx="7343775" cy="1724025"/>
          </a:xfrm>
          <a:prstGeom prst="rect">
            <a:avLst/>
          </a:prstGeom>
          <a:noFill/>
          <a:ln w="9525">
            <a:noFill/>
            <a:miter lim="800000"/>
            <a:headEnd/>
            <a:tailEnd/>
          </a:ln>
          <a:effectLst/>
        </p:spPr>
      </p:pic>
      <p:pic>
        <p:nvPicPr>
          <p:cNvPr id="1031" name="Picture 7"/>
          <p:cNvPicPr>
            <a:picLocks noChangeAspect="1" noChangeArrowheads="1"/>
          </p:cNvPicPr>
          <p:nvPr/>
        </p:nvPicPr>
        <p:blipFill>
          <a:blip r:embed="rId3"/>
          <a:srcRect/>
          <a:stretch>
            <a:fillRect/>
          </a:stretch>
        </p:blipFill>
        <p:spPr bwMode="auto">
          <a:xfrm>
            <a:off x="857224" y="3357562"/>
            <a:ext cx="7334250" cy="2762250"/>
          </a:xfrm>
          <a:prstGeom prst="rect">
            <a:avLst/>
          </a:prstGeom>
          <a:noFill/>
          <a:ln w="9525">
            <a:noFill/>
            <a:miter lim="800000"/>
            <a:headEnd/>
            <a:tailEnd/>
          </a:ln>
          <a:effectLst/>
        </p:spPr>
      </p:pic>
    </p:spTree>
    <p:extLst>
      <p:ext uri="{BB962C8B-B14F-4D97-AF65-F5344CB8AC3E}">
        <p14:creationId xmlns:p14="http://schemas.microsoft.com/office/powerpoint/2010/main" xmlns="" val="377462038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9" name="Rectangle 3"/>
          <p:cNvSpPr>
            <a:spLocks noGrp="1" noChangeArrowheads="1"/>
          </p:cNvSpPr>
          <p:nvPr>
            <p:ph type="subTitle" idx="1"/>
          </p:nvPr>
        </p:nvSpPr>
        <p:spPr>
          <a:xfrm>
            <a:off x="685800" y="381000"/>
            <a:ext cx="7772400" cy="5867400"/>
          </a:xfrm>
        </p:spPr>
        <p:txBody>
          <a:bodyPr>
            <a:normAutofit/>
          </a:bodyPr>
          <a:lstStyle/>
          <a:p>
            <a:pPr eaLnBrk="1" hangingPunct="1">
              <a:defRPr/>
            </a:pPr>
            <a:endParaRPr lang="es-AR" b="1" dirty="0" smtClean="0">
              <a:solidFill>
                <a:srgbClr val="00FF00"/>
              </a:solidFill>
              <a:effectLst>
                <a:outerShdw blurRad="38100" dist="38100" dir="2700000" algn="tl">
                  <a:srgbClr val="000000">
                    <a:alpha val="43137"/>
                  </a:srgbClr>
                </a:outerShdw>
              </a:effectLst>
              <a:latin typeface="Papyrus" pitchFamily="66" charset="0"/>
            </a:endParaRPr>
          </a:p>
          <a:p>
            <a:pPr eaLnBrk="1" hangingPunct="1">
              <a:defRPr/>
            </a:pPr>
            <a:endParaRPr lang="es-AR" sz="3600" b="1" dirty="0" smtClean="0">
              <a:solidFill>
                <a:srgbClr val="FFFF19"/>
              </a:solidFill>
              <a:effectLst>
                <a:outerShdw blurRad="38100" dist="38100" dir="2700000" algn="tl">
                  <a:srgbClr val="000000">
                    <a:alpha val="43137"/>
                  </a:srgbClr>
                </a:outerShdw>
              </a:effectLst>
              <a:latin typeface="Papyrus" pitchFamily="66" charset="0"/>
            </a:endParaRPr>
          </a:p>
          <a:p>
            <a:pPr eaLnBrk="1" hangingPunct="1">
              <a:defRPr/>
            </a:pPr>
            <a:endParaRPr lang="es-AR" sz="3600" b="1" dirty="0" smtClean="0">
              <a:solidFill>
                <a:srgbClr val="00FF00"/>
              </a:solidFill>
              <a:effectLst>
                <a:outerShdw blurRad="38100" dist="38100" dir="2700000" algn="tl">
                  <a:srgbClr val="000000">
                    <a:alpha val="43137"/>
                  </a:srgbClr>
                </a:outerShdw>
              </a:effectLst>
              <a:latin typeface="Papyrus" pitchFamily="66" charset="0"/>
            </a:endParaRPr>
          </a:p>
          <a:p>
            <a:pPr eaLnBrk="1" hangingPunct="1">
              <a:defRPr/>
            </a:pPr>
            <a:r>
              <a:rPr lang="es-AR" sz="3600" b="1" dirty="0" smtClean="0">
                <a:solidFill>
                  <a:srgbClr val="00FF00"/>
                </a:solidFill>
                <a:effectLst>
                  <a:outerShdw blurRad="38100" dist="38100" dir="2700000" algn="tl">
                    <a:srgbClr val="000000">
                      <a:alpha val="43137"/>
                    </a:srgbClr>
                  </a:outerShdw>
                </a:effectLst>
                <a:latin typeface="Papyrus" pitchFamily="66" charset="0"/>
              </a:rPr>
              <a:t>Programa de Emergencia de Asistencia al Trabajo y a la Producción</a:t>
            </a:r>
            <a:endParaRPr lang="es-AR" sz="3600" b="1" dirty="0">
              <a:solidFill>
                <a:srgbClr val="00FF00"/>
              </a:solidFill>
              <a:effectLst>
                <a:outerShdw blurRad="38100" dist="38100" dir="2700000" algn="tl">
                  <a:srgbClr val="000000">
                    <a:alpha val="43137"/>
                  </a:srgbClr>
                </a:outerShdw>
              </a:effectLst>
              <a:latin typeface="Papyrus" pitchFamily="66" charset="0"/>
            </a:endParaRPr>
          </a:p>
          <a:p>
            <a:pPr eaLnBrk="1" hangingPunct="1">
              <a:defRPr/>
            </a:pPr>
            <a:endParaRPr lang="es-AR" sz="3600" b="1" dirty="0" smtClean="0">
              <a:solidFill>
                <a:srgbClr val="FFFF19"/>
              </a:solidFill>
              <a:effectLst>
                <a:outerShdw blurRad="38100" dist="38100" dir="2700000" algn="tl">
                  <a:srgbClr val="000000">
                    <a:alpha val="43137"/>
                  </a:srgbClr>
                </a:outerShdw>
              </a:effectLst>
              <a:latin typeface="Papyrus" pitchFamily="66" charset="0"/>
            </a:endParaRPr>
          </a:p>
          <a:p>
            <a:pPr>
              <a:defRPr/>
            </a:pPr>
            <a:r>
              <a:rPr lang="es-AR" sz="3600" b="1" dirty="0" smtClean="0">
                <a:solidFill>
                  <a:srgbClr val="00FFFF"/>
                </a:solidFill>
                <a:effectLst>
                  <a:outerShdw blurRad="38100" dist="38100" dir="2700000" algn="tl">
                    <a:srgbClr val="000000">
                      <a:alpha val="43137"/>
                    </a:srgbClr>
                  </a:outerShdw>
                </a:effectLst>
                <a:latin typeface="Papyrus" pitchFamily="66" charset="0"/>
              </a:rPr>
              <a:t>Acceso a los beneficios sobre el SIPA</a:t>
            </a:r>
          </a:p>
          <a:p>
            <a:pPr eaLnBrk="1" hangingPunct="1">
              <a:defRPr/>
            </a:pPr>
            <a:r>
              <a:rPr lang="es-AR" sz="3600" b="1" dirty="0" smtClean="0">
                <a:solidFill>
                  <a:srgbClr val="00FFFF"/>
                </a:solidFill>
                <a:effectLst>
                  <a:outerShdw blurRad="38100" dist="38100" dir="2700000" algn="tl">
                    <a:srgbClr val="000000">
                      <a:alpha val="43137"/>
                    </a:srgbClr>
                  </a:outerShdw>
                </a:effectLst>
                <a:latin typeface="Papyrus" pitchFamily="66" charset="0"/>
              </a:rPr>
              <a:t> </a:t>
            </a:r>
          </a:p>
        </p:txBody>
      </p:sp>
    </p:spTree>
    <p:extLst>
      <p:ext uri="{BB962C8B-B14F-4D97-AF65-F5344CB8AC3E}">
        <p14:creationId xmlns:p14="http://schemas.microsoft.com/office/powerpoint/2010/main" xmlns="" val="353306298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142852"/>
            <a:ext cx="7772400" cy="571504"/>
          </a:xfrm>
        </p:spPr>
        <p:txBody>
          <a:bodyPr>
            <a:normAutofit/>
          </a:bodyPr>
          <a:lstStyle/>
          <a:p>
            <a:r>
              <a:rPr lang="es-MX" sz="2800" dirty="0" smtClean="0">
                <a:solidFill>
                  <a:srgbClr val="00FFFF"/>
                </a:solidFill>
              </a:rPr>
              <a:t>PROGRAMA DE EMERGENCIA ATP</a:t>
            </a:r>
            <a:endParaRPr lang="en-US" sz="3200" b="1" dirty="0"/>
          </a:p>
        </p:txBody>
      </p:sp>
      <p:sp>
        <p:nvSpPr>
          <p:cNvPr id="118787" name="Rectangle 3"/>
          <p:cNvSpPr>
            <a:spLocks noGrp="1" noChangeArrowheads="1"/>
          </p:cNvSpPr>
          <p:nvPr>
            <p:ph type="subTitle" idx="1"/>
          </p:nvPr>
        </p:nvSpPr>
        <p:spPr>
          <a:xfrm>
            <a:off x="304800" y="714356"/>
            <a:ext cx="8472972" cy="6000792"/>
          </a:xfrm>
        </p:spPr>
        <p:txBody>
          <a:bodyPr>
            <a:normAutofit/>
          </a:bodyPr>
          <a:lstStyle/>
          <a:p>
            <a:pPr algn="l"/>
            <a:r>
              <a:rPr lang="es-US" sz="1900" b="1" dirty="0" smtClean="0">
                <a:solidFill>
                  <a:srgbClr val="FFCC00"/>
                </a:solidFill>
              </a:rPr>
              <a:t>ACCESO A LOS BENEFICIOS</a:t>
            </a:r>
            <a:endParaRPr lang="es-ES" sz="1900" b="1" dirty="0" smtClean="0">
              <a:solidFill>
                <a:srgbClr val="FFCC00"/>
              </a:solidFill>
            </a:endParaRPr>
          </a:p>
          <a:p>
            <a:pPr algn="l"/>
            <a:r>
              <a:rPr lang="es-ES" sz="1900" b="1" dirty="0" smtClean="0">
                <a:solidFill>
                  <a:srgbClr val="FFFF00"/>
                </a:solidFill>
              </a:rPr>
              <a:t>DECRETO 332/2020 </a:t>
            </a:r>
          </a:p>
          <a:p>
            <a:pPr algn="l"/>
            <a:endParaRPr lang="es-ES" sz="1900" b="1" dirty="0" smtClean="0"/>
          </a:p>
          <a:p>
            <a:pPr algn="l"/>
            <a:r>
              <a:rPr lang="es-ES" sz="1900" b="1" dirty="0" smtClean="0">
                <a:solidFill>
                  <a:srgbClr val="00FFFF"/>
                </a:solidFill>
              </a:rPr>
              <a:t>Art. 6 -</a:t>
            </a:r>
            <a:r>
              <a:rPr lang="es-ES" sz="1900" dirty="0" smtClean="0">
                <a:solidFill>
                  <a:srgbClr val="00FFFF"/>
                </a:solidFill>
              </a:rPr>
              <a:t> </a:t>
            </a:r>
            <a:r>
              <a:rPr lang="es-ES" sz="1900" dirty="0" smtClean="0"/>
              <a:t>Los sujetos que </a:t>
            </a:r>
            <a:r>
              <a:rPr lang="es-ES" sz="1900" dirty="0" smtClean="0">
                <a:solidFill>
                  <a:srgbClr val="FFFF00"/>
                </a:solidFill>
              </a:rPr>
              <a:t>cumplan con los requisitos establecidos en el artículo 3</a:t>
            </a:r>
            <a:r>
              <a:rPr lang="es-ES" sz="1900" dirty="0" smtClean="0"/>
              <a:t> del presente decreto, y de conformidad con lo dispuesto en el artículo 4 del mismo,</a:t>
            </a:r>
            <a:r>
              <a:rPr lang="es-ES" sz="1900" b="1" dirty="0" smtClean="0">
                <a:solidFill>
                  <a:srgbClr val="00FFCC"/>
                </a:solidFill>
              </a:rPr>
              <a:t> accederán a uno de los siguientes beneficios en materia </a:t>
            </a:r>
            <a:r>
              <a:rPr lang="es-ES" sz="1900" dirty="0" smtClean="0"/>
              <a:t>de las obligaciones emanadas del sistema de seguridad social:</a:t>
            </a:r>
          </a:p>
          <a:p>
            <a:pPr algn="l"/>
            <a:endParaRPr lang="es-ES" sz="1900" dirty="0" smtClean="0"/>
          </a:p>
          <a:p>
            <a:pPr algn="l"/>
            <a:r>
              <a:rPr lang="es-ES" sz="1900" dirty="0" smtClean="0">
                <a:solidFill>
                  <a:srgbClr val="FFCC00"/>
                </a:solidFill>
              </a:rPr>
              <a:t>a. Postergación de los vencimientos para el pago de las contribuciones patronales al Sistema Integrado Previsional Argentino.</a:t>
            </a:r>
            <a:endParaRPr lang="es-ES" sz="1600" dirty="0"/>
          </a:p>
        </p:txBody>
      </p:sp>
    </p:spTree>
    <p:extLst>
      <p:ext uri="{BB962C8B-B14F-4D97-AF65-F5344CB8AC3E}">
        <p14:creationId xmlns:p14="http://schemas.microsoft.com/office/powerpoint/2010/main" xmlns="" val="37746203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Situación antes de la cuarentena</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rmAutofit/>
          </a:bodyPr>
          <a:lstStyle/>
          <a:p>
            <a:pPr algn="l"/>
            <a:r>
              <a:rPr lang="es-US" sz="1600" b="1" dirty="0" smtClean="0">
                <a:solidFill>
                  <a:srgbClr val="FFC000"/>
                </a:solidFill>
                <a:effectLst>
                  <a:outerShdw blurRad="38100" dist="38100" dir="2700000" algn="tl">
                    <a:srgbClr val="000000">
                      <a:alpha val="43137"/>
                    </a:srgbClr>
                  </a:outerShdw>
                </a:effectLst>
              </a:rPr>
              <a:t>SUSPENSIÓN DE REALIZAR TAREAS A DETERMINADOS TRABAJADORES ART. 7. D. 260</a:t>
            </a:r>
            <a:endParaRPr lang="es-ES" sz="1600" b="1" dirty="0" smtClean="0">
              <a:solidFill>
                <a:srgbClr val="FFC000"/>
              </a:solidFill>
              <a:effectLst>
                <a:outerShdw blurRad="38100" dist="38100" dir="2700000" algn="tl">
                  <a:srgbClr val="000000">
                    <a:alpha val="43137"/>
                  </a:srgbClr>
                </a:outerShdw>
              </a:effectLst>
            </a:endParaRPr>
          </a:p>
          <a:p>
            <a:pPr algn="l"/>
            <a:r>
              <a:rPr lang="es-ES" sz="1600" b="1" dirty="0" smtClean="0">
                <a:solidFill>
                  <a:srgbClr val="00FFFF"/>
                </a:solidFill>
                <a:effectLst>
                  <a:outerShdw blurRad="38100" dist="38100" dir="2700000" algn="tl">
                    <a:srgbClr val="000000">
                      <a:alpha val="43137"/>
                    </a:srgbClr>
                  </a:outerShdw>
                </a:effectLst>
              </a:rPr>
              <a:t>RESOLUCIÓN (MTESS) 202/2020 </a:t>
            </a:r>
          </a:p>
          <a:p>
            <a:pPr algn="l"/>
            <a:endParaRPr lang="es-US" sz="1600" b="1" dirty="0" smtClean="0">
              <a:solidFill>
                <a:srgbClr val="FFCC00"/>
              </a:solidFill>
              <a:effectLst>
                <a:outerShdw blurRad="38100" dist="38100" dir="2700000" algn="tl">
                  <a:srgbClr val="000000">
                    <a:alpha val="43137"/>
                  </a:srgbClr>
                </a:outerShdw>
              </a:effectLst>
            </a:endParaRPr>
          </a:p>
          <a:p>
            <a:pPr algn="l"/>
            <a:r>
              <a:rPr lang="es-US" sz="1600" b="1" dirty="0" smtClean="0">
                <a:solidFill>
                  <a:srgbClr val="FFCC00"/>
                </a:solidFill>
                <a:effectLst>
                  <a:outerShdw blurRad="38100" dist="38100" dir="2700000" algn="tl">
                    <a:srgbClr val="000000">
                      <a:alpha val="43137"/>
                    </a:srgbClr>
                  </a:outerShdw>
                </a:effectLst>
              </a:rPr>
              <a:t>DEROGACIONES</a:t>
            </a:r>
          </a:p>
          <a:p>
            <a:pPr algn="l"/>
            <a:r>
              <a:rPr lang="es-ES" sz="1600" b="1" dirty="0" smtClean="0">
                <a:solidFill>
                  <a:srgbClr val="00FFFF"/>
                </a:solidFill>
                <a:effectLst>
                  <a:outerShdw blurRad="38100" dist="38100" dir="2700000" algn="tl">
                    <a:srgbClr val="000000">
                      <a:alpha val="43137"/>
                    </a:srgbClr>
                  </a:outerShdw>
                </a:effectLst>
              </a:rPr>
              <a:t>Art. 1 -</a:t>
            </a:r>
            <a:r>
              <a:rPr lang="es-ES" sz="1600" dirty="0" smtClean="0">
                <a:effectLst>
                  <a:outerShdw blurRad="38100" dist="38100" dir="2700000" algn="tl">
                    <a:srgbClr val="000000">
                      <a:alpha val="43137"/>
                    </a:srgbClr>
                  </a:outerShdw>
                </a:effectLst>
              </a:rPr>
              <a:t> </a:t>
            </a:r>
            <a:r>
              <a:rPr lang="es-ES" sz="1600" dirty="0" smtClean="0">
                <a:solidFill>
                  <a:srgbClr val="FFFF00"/>
                </a:solidFill>
                <a:effectLst>
                  <a:outerShdw blurRad="38100" dist="38100" dir="2700000" algn="tl">
                    <a:srgbClr val="000000">
                      <a:alpha val="43137"/>
                    </a:srgbClr>
                  </a:outerShdw>
                </a:effectLst>
              </a:rPr>
              <a:t>Deróguense las resoluciones (MTESS) 178 y 184 </a:t>
            </a:r>
            <a:r>
              <a:rPr lang="es-ES" sz="1600" dirty="0" smtClean="0">
                <a:effectLst>
                  <a:outerShdw blurRad="38100" dist="38100" dir="2700000" algn="tl">
                    <a:srgbClr val="000000">
                      <a:alpha val="43137"/>
                    </a:srgbClr>
                  </a:outerShdw>
                </a:effectLst>
              </a:rPr>
              <a:t>de fechas 6 de marzo de 2020 y 10 de marzo de 2020, respectivamente.</a:t>
            </a:r>
          </a:p>
          <a:p>
            <a:pPr algn="l"/>
            <a:endParaRPr lang="es-US" sz="1600" b="1" dirty="0" smtClean="0">
              <a:solidFill>
                <a:srgbClr val="FFCC00"/>
              </a:solidFill>
              <a:effectLst>
                <a:outerShdw blurRad="38100" dist="38100" dir="2700000" algn="tl">
                  <a:srgbClr val="000000">
                    <a:alpha val="43137"/>
                  </a:srgbClr>
                </a:outerShdw>
              </a:effectLst>
            </a:endParaRPr>
          </a:p>
          <a:p>
            <a:pPr algn="l"/>
            <a:r>
              <a:rPr lang="es-US" sz="1600" b="1" dirty="0" smtClean="0">
                <a:solidFill>
                  <a:srgbClr val="FFCC00"/>
                </a:solidFill>
                <a:effectLst>
                  <a:outerShdw blurRad="38100" dist="38100" dir="2700000" algn="tl">
                    <a:srgbClr val="000000">
                      <a:alpha val="43137"/>
                    </a:srgbClr>
                  </a:outerShdw>
                </a:effectLst>
              </a:rPr>
              <a:t>SUSPENSIÓN DEL DEBER DE ASISTENCIA art. 7  D. 260/2020</a:t>
            </a:r>
            <a:endParaRPr lang="es-ES" sz="1600" b="1" dirty="0" smtClean="0">
              <a:solidFill>
                <a:srgbClr val="FFCC00"/>
              </a:solidFill>
              <a:effectLst>
                <a:outerShdw blurRad="38100" dist="38100" dir="2700000" algn="tl">
                  <a:srgbClr val="000000">
                    <a:alpha val="43137"/>
                  </a:srgbClr>
                </a:outerShdw>
              </a:effectLst>
            </a:endParaRPr>
          </a:p>
          <a:p>
            <a:pPr algn="l"/>
            <a:r>
              <a:rPr lang="es-ES" sz="1600" b="1" dirty="0" smtClean="0">
                <a:solidFill>
                  <a:srgbClr val="00FFFF"/>
                </a:solidFill>
                <a:effectLst>
                  <a:outerShdw blurRad="38100" dist="38100" dir="2700000" algn="tl">
                    <a:srgbClr val="000000">
                      <a:alpha val="43137"/>
                    </a:srgbClr>
                  </a:outerShdw>
                </a:effectLst>
              </a:rPr>
              <a:t>Art. 2 -</a:t>
            </a:r>
            <a:r>
              <a:rPr lang="es-ES" sz="1600" dirty="0" smtClean="0">
                <a:effectLst>
                  <a:outerShdw blurRad="38100" dist="38100" dir="2700000" algn="tl">
                    <a:srgbClr val="000000">
                      <a:alpha val="43137"/>
                    </a:srgbClr>
                  </a:outerShdw>
                </a:effectLst>
              </a:rPr>
              <a:t> </a:t>
            </a:r>
            <a:r>
              <a:rPr lang="es-ES" sz="1600" b="1" dirty="0" smtClean="0">
                <a:solidFill>
                  <a:srgbClr val="FFFF00"/>
                </a:solidFill>
                <a:effectLst>
                  <a:outerShdw blurRad="38100" dist="38100" dir="2700000" algn="tl">
                    <a:srgbClr val="000000">
                      <a:alpha val="43137"/>
                    </a:srgbClr>
                  </a:outerShdw>
                </a:effectLst>
              </a:rPr>
              <a:t>Suspéndase el deber de asistencia al lugar de trabajo, con goce íntegro de sus remuneraciones, a todos los trabajadores y las trabajadoras que se encuentren en las situaciones descriptas en el</a:t>
            </a:r>
            <a:r>
              <a:rPr lang="es-ES" sz="1600" b="1" dirty="0" smtClean="0">
                <a:solidFill>
                  <a:srgbClr val="FF9900"/>
                </a:solidFill>
                <a:effectLst>
                  <a:outerShdw blurRad="38100" dist="38100" dir="2700000" algn="tl">
                    <a:srgbClr val="000000">
                      <a:alpha val="43137"/>
                    </a:srgbClr>
                  </a:outerShdw>
                </a:effectLst>
              </a:rPr>
              <a:t> </a:t>
            </a:r>
            <a:r>
              <a:rPr lang="es-ES" sz="1600" b="1" dirty="0" smtClean="0">
                <a:solidFill>
                  <a:srgbClr val="00FF00"/>
                </a:solidFill>
                <a:effectLst>
                  <a:outerShdw blurRad="38100" dist="38100" dir="2700000" algn="tl">
                    <a:srgbClr val="000000">
                      <a:alpha val="43137"/>
                    </a:srgbClr>
                  </a:outerShdw>
                </a:effectLst>
              </a:rPr>
              <a:t>artículo 7 del decreto de necesidad y urgencia 260</a:t>
            </a:r>
            <a:r>
              <a:rPr lang="es-ES" sz="1600" dirty="0" smtClean="0">
                <a:effectLst>
                  <a:outerShdw blurRad="38100" dist="38100" dir="2700000" algn="tl">
                    <a:srgbClr val="000000">
                      <a:alpha val="43137"/>
                    </a:srgbClr>
                  </a:outerShdw>
                </a:effectLst>
              </a:rPr>
              <a:t> y todo otro de naturaleza similar que en el futuro emane de la autoridad sanitaria, cualquiera sea la naturaleza del vínculo jurídico de que se trate, considerándose incluidos a estos efectos también a quienes presten servicios de forma continua bajo figuras no dependientes como las locaciones de servicios reguladas por el decreto 1109/2017, aquellas otras que se desarrollen en forma análoga dentro del sector privado, las prestaciones resultantes de becas en lugares de trabajo, pasantías y residencias médicas comprendidas en la ley 22127. En el caso de pluriempleo o de múltiples receptores de servicios, los efectos previstos en la suspensión de que trata la presente norma alcanzarán a los distintos contratos.</a:t>
            </a:r>
          </a:p>
          <a:p>
            <a:pPr algn="l"/>
            <a:endParaRPr lang="es-AR" sz="1800" dirty="0">
              <a:solidFill>
                <a:srgbClr val="FF99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77462038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142852"/>
            <a:ext cx="7772400" cy="571504"/>
          </a:xfrm>
        </p:spPr>
        <p:txBody>
          <a:bodyPr>
            <a:normAutofit/>
          </a:bodyPr>
          <a:lstStyle/>
          <a:p>
            <a:r>
              <a:rPr lang="es-MX" sz="2800" dirty="0" smtClean="0">
                <a:solidFill>
                  <a:srgbClr val="00FFFF"/>
                </a:solidFill>
              </a:rPr>
              <a:t>PROGRAMA DE EMERGENCIA ATP</a:t>
            </a:r>
            <a:endParaRPr lang="en-US" sz="3200" b="1" dirty="0"/>
          </a:p>
        </p:txBody>
      </p:sp>
      <p:sp>
        <p:nvSpPr>
          <p:cNvPr id="118787" name="Rectangle 3"/>
          <p:cNvSpPr>
            <a:spLocks noGrp="1" noChangeArrowheads="1"/>
          </p:cNvSpPr>
          <p:nvPr>
            <p:ph type="subTitle" idx="1"/>
          </p:nvPr>
        </p:nvSpPr>
        <p:spPr>
          <a:xfrm>
            <a:off x="304800" y="714356"/>
            <a:ext cx="8472972" cy="6000792"/>
          </a:xfrm>
        </p:spPr>
        <p:txBody>
          <a:bodyPr>
            <a:normAutofit/>
          </a:bodyPr>
          <a:lstStyle/>
          <a:p>
            <a:pPr algn="l"/>
            <a:r>
              <a:rPr lang="es-US" sz="1900" b="1" dirty="0" smtClean="0">
                <a:solidFill>
                  <a:srgbClr val="FFCC00"/>
                </a:solidFill>
              </a:rPr>
              <a:t>ACCESO A LOS BENEFICIOS</a:t>
            </a:r>
            <a:endParaRPr lang="es-ES" sz="1900" b="1" dirty="0" smtClean="0">
              <a:solidFill>
                <a:srgbClr val="FFCC00"/>
              </a:solidFill>
            </a:endParaRPr>
          </a:p>
          <a:p>
            <a:pPr algn="l"/>
            <a:r>
              <a:rPr lang="es-ES" sz="1900" b="1" dirty="0" smtClean="0">
                <a:solidFill>
                  <a:srgbClr val="FFFF00"/>
                </a:solidFill>
              </a:rPr>
              <a:t>DECRETO 332/2020 </a:t>
            </a:r>
          </a:p>
          <a:p>
            <a:pPr algn="l"/>
            <a:endParaRPr lang="es-ES" sz="1900" b="1" dirty="0" smtClean="0"/>
          </a:p>
          <a:p>
            <a:pPr algn="l"/>
            <a:r>
              <a:rPr lang="es-ES" sz="1900" b="1" dirty="0" smtClean="0">
                <a:solidFill>
                  <a:srgbClr val="00FFFF"/>
                </a:solidFill>
              </a:rPr>
              <a:t>Art. 6 -</a:t>
            </a:r>
            <a:r>
              <a:rPr lang="es-ES" sz="1900" dirty="0" smtClean="0">
                <a:solidFill>
                  <a:srgbClr val="00FFFF"/>
                </a:solidFill>
              </a:rPr>
              <a:t> </a:t>
            </a:r>
            <a:r>
              <a:rPr lang="es-ES" sz="1900" dirty="0" smtClean="0"/>
              <a:t> (…)</a:t>
            </a:r>
            <a:endParaRPr lang="es-US" sz="1900" dirty="0" smtClean="0">
              <a:solidFill>
                <a:srgbClr val="FFFF00"/>
              </a:solidFill>
            </a:endParaRPr>
          </a:p>
          <a:p>
            <a:pPr algn="l"/>
            <a:r>
              <a:rPr lang="es-ES" sz="1900" dirty="0" smtClean="0">
                <a:solidFill>
                  <a:srgbClr val="FFCC00"/>
                </a:solidFill>
              </a:rPr>
              <a:t>b. Reducción de hasta el noventa y cinco por ciento (95%) de las contribuciones patronales al Sistema Integrado Previsional Argentino </a:t>
            </a:r>
            <a:r>
              <a:rPr lang="es-ES" sz="1900" dirty="0" smtClean="0">
                <a:solidFill>
                  <a:srgbClr val="FFFF00"/>
                </a:solidFill>
              </a:rPr>
              <a:t>devengadas durante el mes de abril de 2020. </a:t>
            </a:r>
            <a:r>
              <a:rPr lang="es-ES" sz="1900" dirty="0" smtClean="0"/>
              <a:t>El beneficio de la </a:t>
            </a:r>
            <a:r>
              <a:rPr lang="es-ES" sz="1900" dirty="0" smtClean="0">
                <a:solidFill>
                  <a:srgbClr val="00FFFF"/>
                </a:solidFill>
              </a:rPr>
              <a:t>reducción será establecido por la Jefatura de Gabinete de Ministros en función de los parámetros que defina la normativa a dictarse según lo establecido en el artículo 3.</a:t>
            </a:r>
          </a:p>
          <a:p>
            <a:pPr algn="l"/>
            <a:endParaRPr lang="es-ES" sz="1900" dirty="0" smtClean="0"/>
          </a:p>
          <a:p>
            <a:pPr algn="l"/>
            <a:r>
              <a:rPr lang="es-ES" sz="1900" dirty="0" smtClean="0"/>
              <a:t>El beneficio estipulado en el inciso b) del presente artículo será </a:t>
            </a:r>
            <a:r>
              <a:rPr lang="es-ES" sz="1900" dirty="0" smtClean="0">
                <a:solidFill>
                  <a:srgbClr val="FFFF00"/>
                </a:solidFill>
              </a:rPr>
              <a:t>para empleadores y empleadoras cuyo número total de trabajadoras y trabajadores en relación de dependencia, al 29 de febrero de 2020, no supere la cantidad de sesenta (60). </a:t>
            </a:r>
            <a:r>
              <a:rPr lang="es-ES" sz="1900" dirty="0" smtClean="0"/>
              <a:t>Aquellos empleadores y empleadoras, cuya plantilla de personal en relación de dependencia </a:t>
            </a:r>
            <a:r>
              <a:rPr lang="es-ES" sz="1900" dirty="0" smtClean="0">
                <a:solidFill>
                  <a:srgbClr val="00FFCC"/>
                </a:solidFill>
              </a:rPr>
              <a:t>supere dicha cantidad, en las condiciones allí establecidas, deberán, a los efectos de gozar del mencionado beneficio, promover el Procedimiento Preventivo de Crisis de Empresas previsto en el Capítulo 6 del Título III de la ley 24013, </a:t>
            </a:r>
            <a:r>
              <a:rPr lang="es-ES" sz="1900" dirty="0" smtClean="0"/>
              <a:t>con los alcances y limitaciones que establezca la reglamentación.</a:t>
            </a:r>
          </a:p>
          <a:p>
            <a:pPr algn="l"/>
            <a:endParaRPr lang="es-ES" sz="1600" dirty="0"/>
          </a:p>
        </p:txBody>
      </p:sp>
    </p:spTree>
    <p:extLst>
      <p:ext uri="{BB962C8B-B14F-4D97-AF65-F5344CB8AC3E}">
        <p14:creationId xmlns:p14="http://schemas.microsoft.com/office/powerpoint/2010/main" xmlns="" val="377462038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PROGRAMA DE EMERGENCIA ATP</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rmAutofit/>
          </a:bodyPr>
          <a:lstStyle/>
          <a:p>
            <a:pPr algn="l"/>
            <a:r>
              <a:rPr lang="es-US" sz="1800" b="1" dirty="0" smtClean="0">
                <a:solidFill>
                  <a:srgbClr val="FFCC00"/>
                </a:solidFill>
              </a:rPr>
              <a:t>FACULTADES AFIP PARA PODER ESTABLECER VENCIMIENTOS ESPECIALES</a:t>
            </a:r>
          </a:p>
          <a:p>
            <a:pPr algn="l"/>
            <a:r>
              <a:rPr lang="es-US" sz="1800" b="1" dirty="0" smtClean="0">
                <a:solidFill>
                  <a:srgbClr val="FFCC00"/>
                </a:solidFill>
              </a:rPr>
              <a:t>PARA CONTRIBUCIONES PATRONALES AL SIPA DEVENGADO EN MARZO Y EN ABRIL 2020</a:t>
            </a:r>
            <a:endParaRPr lang="es-ES" sz="1800" b="1" dirty="0" smtClean="0">
              <a:solidFill>
                <a:srgbClr val="FFCC00"/>
              </a:solidFill>
            </a:endParaRPr>
          </a:p>
          <a:p>
            <a:pPr algn="l"/>
            <a:r>
              <a:rPr lang="es-ES" sz="1800" b="1" dirty="0" smtClean="0">
                <a:solidFill>
                  <a:srgbClr val="FFFF00"/>
                </a:solidFill>
              </a:rPr>
              <a:t>DECRETO 332/2020 </a:t>
            </a:r>
          </a:p>
          <a:p>
            <a:pPr algn="l"/>
            <a:endParaRPr lang="es-ES" sz="1800" b="1" dirty="0" smtClean="0"/>
          </a:p>
          <a:p>
            <a:pPr algn="l"/>
            <a:endParaRPr lang="es-ES" sz="1800" b="1" dirty="0" smtClean="0"/>
          </a:p>
          <a:p>
            <a:pPr algn="l"/>
            <a:r>
              <a:rPr lang="es-ES" sz="1800" b="1" dirty="0" smtClean="0">
                <a:solidFill>
                  <a:srgbClr val="00FFFF"/>
                </a:solidFill>
              </a:rPr>
              <a:t>Art. 7 -</a:t>
            </a:r>
            <a:r>
              <a:rPr lang="es-ES" sz="1800" dirty="0" smtClean="0">
                <a:solidFill>
                  <a:srgbClr val="00FFFF"/>
                </a:solidFill>
              </a:rPr>
              <a:t> </a:t>
            </a:r>
            <a:r>
              <a:rPr lang="es-ES" sz="1800" dirty="0" err="1" smtClean="0"/>
              <a:t>Instrúyese</a:t>
            </a:r>
            <a:r>
              <a:rPr lang="es-ES" sz="1800" dirty="0" smtClean="0"/>
              <a:t> a la Administración Federal de Ingresos Públicos a disponer vencimientos especiales para el pago de las</a:t>
            </a:r>
            <a:r>
              <a:rPr lang="es-ES" sz="1800" b="1" dirty="0" smtClean="0">
                <a:solidFill>
                  <a:srgbClr val="FFFF00"/>
                </a:solidFill>
              </a:rPr>
              <a:t> contribuciones patronales al Sistema Integrado Previsional Argentino devengadas durante los meses de marzo y abril del año en curso, y facilidades para el pago de las mismas,</a:t>
            </a:r>
            <a:r>
              <a:rPr lang="es-ES" sz="1800" dirty="0" smtClean="0"/>
              <a:t> a los fines de la postergación establecida en el inciso a) del artículo 6 del presente decreto aplicable a los empleadores y empleadoras que defina la normativa a dictarse según lo establecido en el artículo 3.</a:t>
            </a:r>
          </a:p>
          <a:p>
            <a:pPr algn="l"/>
            <a:endParaRPr lang="es-ES" sz="1600" dirty="0"/>
          </a:p>
        </p:txBody>
      </p:sp>
    </p:spTree>
    <p:extLst>
      <p:ext uri="{BB962C8B-B14F-4D97-AF65-F5344CB8AC3E}">
        <p14:creationId xmlns:p14="http://schemas.microsoft.com/office/powerpoint/2010/main" xmlns="" val="377462038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PROGRAMA DE EMERGENCIA ATP</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rmAutofit/>
          </a:bodyPr>
          <a:lstStyle/>
          <a:p>
            <a:pPr algn="l"/>
            <a:r>
              <a:rPr lang="es-US" sz="1800" b="1" dirty="0" smtClean="0">
                <a:solidFill>
                  <a:srgbClr val="FFCC00"/>
                </a:solidFill>
                <a:effectLst>
                  <a:outerShdw blurRad="38100" dist="38100" dir="2700000" algn="tl">
                    <a:srgbClr val="000000">
                      <a:alpha val="43137"/>
                    </a:srgbClr>
                  </a:outerShdw>
                </a:effectLst>
              </a:rPr>
              <a:t>BENEFICIOS</a:t>
            </a:r>
            <a:endParaRPr lang="es-ES" sz="1800" b="1" dirty="0">
              <a:solidFill>
                <a:srgbClr val="FFCC00"/>
              </a:solidFill>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2"/>
          <a:srcRect/>
          <a:stretch>
            <a:fillRect/>
          </a:stretch>
        </p:blipFill>
        <p:spPr bwMode="auto">
          <a:xfrm>
            <a:off x="1142976" y="1571612"/>
            <a:ext cx="6981852" cy="2788579"/>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1142975" y="4643446"/>
            <a:ext cx="7122789" cy="1428760"/>
          </a:xfrm>
          <a:prstGeom prst="rect">
            <a:avLst/>
          </a:prstGeom>
          <a:noFill/>
          <a:ln w="9525">
            <a:noFill/>
            <a:miter lim="800000"/>
            <a:headEnd/>
            <a:tailEnd/>
          </a:ln>
          <a:effectLst/>
        </p:spPr>
      </p:pic>
    </p:spTree>
    <p:extLst>
      <p:ext uri="{BB962C8B-B14F-4D97-AF65-F5344CB8AC3E}">
        <p14:creationId xmlns:p14="http://schemas.microsoft.com/office/powerpoint/2010/main" xmlns="" val="377462038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PROGRAMA DE EMERGENCIA ATP</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rmAutofit/>
          </a:bodyPr>
          <a:lstStyle/>
          <a:p>
            <a:pPr algn="l"/>
            <a:r>
              <a:rPr lang="es-ES" sz="1800" b="1" dirty="0" smtClean="0">
                <a:solidFill>
                  <a:srgbClr val="FFCC00"/>
                </a:solidFill>
                <a:effectLst>
                  <a:outerShdw blurRad="38100" dist="38100" dir="2700000" algn="tl">
                    <a:srgbClr val="000000">
                      <a:alpha val="43137"/>
                    </a:srgbClr>
                  </a:outerShdw>
                </a:effectLst>
              </a:rPr>
              <a:t>BENEFICIO DE POSTERGACIÓN O REDUCCIÓN DE CONTRIBUCIONES PATRONALES</a:t>
            </a:r>
          </a:p>
          <a:p>
            <a:pPr algn="l"/>
            <a:endParaRPr lang="es-US" sz="1800" b="1" dirty="0" smtClean="0"/>
          </a:p>
          <a:p>
            <a:pPr algn="l"/>
            <a:endParaRPr lang="es-US" sz="1800" b="1" dirty="0" smtClean="0"/>
          </a:p>
          <a:p>
            <a:pPr algn="l"/>
            <a:endParaRPr lang="es-US" sz="1800" b="1" dirty="0" smtClean="0"/>
          </a:p>
          <a:p>
            <a:pPr algn="l"/>
            <a:endParaRPr lang="es-US" sz="1800" b="1" dirty="0" smtClean="0"/>
          </a:p>
          <a:p>
            <a:pPr algn="l"/>
            <a:endParaRPr lang="es-US" sz="1800" b="1" dirty="0" smtClean="0"/>
          </a:p>
          <a:p>
            <a:pPr algn="l"/>
            <a:endParaRPr lang="es-US" sz="1800" b="1" dirty="0" smtClean="0"/>
          </a:p>
          <a:p>
            <a:pPr algn="l"/>
            <a:endParaRPr lang="es-US" sz="1800" b="1" dirty="0" smtClean="0"/>
          </a:p>
          <a:p>
            <a:pPr algn="l"/>
            <a:endParaRPr lang="es-US" sz="1800" b="1" dirty="0" smtClean="0"/>
          </a:p>
          <a:p>
            <a:pPr algn="l"/>
            <a:endParaRPr lang="es-US" sz="1800" b="1" dirty="0" smtClean="0"/>
          </a:p>
          <a:p>
            <a:pPr algn="l"/>
            <a:endParaRPr lang="es-ES" sz="1800" dirty="0" smtClean="0"/>
          </a:p>
          <a:p>
            <a:pPr algn="l"/>
            <a:endParaRPr lang="es-ES" sz="1800" b="1" dirty="0">
              <a:solidFill>
                <a:srgbClr val="FFCC00"/>
              </a:solidFill>
            </a:endParaRPr>
          </a:p>
        </p:txBody>
      </p:sp>
      <p:pic>
        <p:nvPicPr>
          <p:cNvPr id="3074" name="Picture 2"/>
          <p:cNvPicPr>
            <a:picLocks noChangeAspect="1" noChangeArrowheads="1"/>
          </p:cNvPicPr>
          <p:nvPr/>
        </p:nvPicPr>
        <p:blipFill>
          <a:blip r:embed="rId2"/>
          <a:srcRect/>
          <a:stretch>
            <a:fillRect/>
          </a:stretch>
        </p:blipFill>
        <p:spPr bwMode="auto">
          <a:xfrm>
            <a:off x="428596" y="2214554"/>
            <a:ext cx="8317756" cy="3143272"/>
          </a:xfrm>
          <a:prstGeom prst="rect">
            <a:avLst/>
          </a:prstGeom>
          <a:noFill/>
          <a:ln w="9525">
            <a:noFill/>
            <a:miter lim="800000"/>
            <a:headEnd/>
            <a:tailEnd/>
          </a:ln>
          <a:effectLst/>
        </p:spPr>
      </p:pic>
    </p:spTree>
    <p:extLst>
      <p:ext uri="{BB962C8B-B14F-4D97-AF65-F5344CB8AC3E}">
        <p14:creationId xmlns:p14="http://schemas.microsoft.com/office/powerpoint/2010/main" xmlns="" val="377462038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9" name="Rectangle 3"/>
          <p:cNvSpPr>
            <a:spLocks noGrp="1" noChangeArrowheads="1"/>
          </p:cNvSpPr>
          <p:nvPr>
            <p:ph type="subTitle" idx="1"/>
          </p:nvPr>
        </p:nvSpPr>
        <p:spPr>
          <a:xfrm>
            <a:off x="685800" y="381000"/>
            <a:ext cx="7772400" cy="5867400"/>
          </a:xfrm>
        </p:spPr>
        <p:txBody>
          <a:bodyPr>
            <a:normAutofit/>
          </a:bodyPr>
          <a:lstStyle/>
          <a:p>
            <a:pPr eaLnBrk="1" hangingPunct="1">
              <a:defRPr/>
            </a:pPr>
            <a:endParaRPr lang="es-AR" b="1" dirty="0" smtClean="0">
              <a:solidFill>
                <a:srgbClr val="00FF00"/>
              </a:solidFill>
              <a:effectLst>
                <a:outerShdw blurRad="38100" dist="38100" dir="2700000" algn="tl">
                  <a:srgbClr val="000000">
                    <a:alpha val="43137"/>
                  </a:srgbClr>
                </a:outerShdw>
              </a:effectLst>
              <a:latin typeface="Papyrus" pitchFamily="66" charset="0"/>
            </a:endParaRPr>
          </a:p>
          <a:p>
            <a:pPr eaLnBrk="1" hangingPunct="1">
              <a:defRPr/>
            </a:pPr>
            <a:endParaRPr lang="es-AR" sz="3600" b="1" dirty="0" smtClean="0">
              <a:solidFill>
                <a:srgbClr val="FFFF19"/>
              </a:solidFill>
              <a:effectLst>
                <a:outerShdw blurRad="38100" dist="38100" dir="2700000" algn="tl">
                  <a:srgbClr val="000000">
                    <a:alpha val="43137"/>
                  </a:srgbClr>
                </a:outerShdw>
              </a:effectLst>
              <a:latin typeface="Papyrus" pitchFamily="66" charset="0"/>
            </a:endParaRPr>
          </a:p>
          <a:p>
            <a:pPr eaLnBrk="1" hangingPunct="1">
              <a:defRPr/>
            </a:pPr>
            <a:endParaRPr lang="es-AR" sz="3600" b="1" dirty="0" smtClean="0">
              <a:solidFill>
                <a:srgbClr val="00FF00"/>
              </a:solidFill>
              <a:effectLst>
                <a:outerShdw blurRad="38100" dist="38100" dir="2700000" algn="tl">
                  <a:srgbClr val="000000">
                    <a:alpha val="43137"/>
                  </a:srgbClr>
                </a:outerShdw>
              </a:effectLst>
              <a:latin typeface="Papyrus" pitchFamily="66" charset="0"/>
            </a:endParaRPr>
          </a:p>
          <a:p>
            <a:pPr eaLnBrk="1" hangingPunct="1">
              <a:defRPr/>
            </a:pPr>
            <a:r>
              <a:rPr lang="es-AR" sz="3600" b="1" dirty="0" smtClean="0">
                <a:solidFill>
                  <a:srgbClr val="00FF00"/>
                </a:solidFill>
                <a:effectLst>
                  <a:outerShdw blurRad="38100" dist="38100" dir="2700000" algn="tl">
                    <a:srgbClr val="000000">
                      <a:alpha val="43137"/>
                    </a:srgbClr>
                  </a:outerShdw>
                </a:effectLst>
                <a:latin typeface="Papyrus" pitchFamily="66" charset="0"/>
              </a:rPr>
              <a:t>Programa de Emergencia de Asistencia al Trabajo y a la Producción</a:t>
            </a:r>
            <a:endParaRPr lang="es-AR" sz="3600" b="1" dirty="0">
              <a:solidFill>
                <a:srgbClr val="00FF00"/>
              </a:solidFill>
              <a:effectLst>
                <a:outerShdw blurRad="38100" dist="38100" dir="2700000" algn="tl">
                  <a:srgbClr val="000000">
                    <a:alpha val="43137"/>
                  </a:srgbClr>
                </a:outerShdw>
              </a:effectLst>
              <a:latin typeface="Papyrus" pitchFamily="66" charset="0"/>
            </a:endParaRPr>
          </a:p>
          <a:p>
            <a:pPr eaLnBrk="1" hangingPunct="1">
              <a:defRPr/>
            </a:pPr>
            <a:endParaRPr lang="es-AR" sz="3600" b="1" dirty="0" smtClean="0">
              <a:solidFill>
                <a:srgbClr val="FFFF19"/>
              </a:solidFill>
              <a:effectLst>
                <a:outerShdw blurRad="38100" dist="38100" dir="2700000" algn="tl">
                  <a:srgbClr val="000000">
                    <a:alpha val="43137"/>
                  </a:srgbClr>
                </a:outerShdw>
              </a:effectLst>
              <a:latin typeface="Papyrus" pitchFamily="66" charset="0"/>
            </a:endParaRPr>
          </a:p>
          <a:p>
            <a:pPr>
              <a:defRPr/>
            </a:pPr>
            <a:r>
              <a:rPr lang="es-AR" sz="3600" b="1" dirty="0" smtClean="0">
                <a:solidFill>
                  <a:srgbClr val="00FFFF"/>
                </a:solidFill>
                <a:effectLst>
                  <a:outerShdw blurRad="38100" dist="38100" dir="2700000" algn="tl">
                    <a:srgbClr val="000000">
                      <a:alpha val="43137"/>
                    </a:srgbClr>
                  </a:outerShdw>
                </a:effectLst>
                <a:latin typeface="Papyrus" pitchFamily="66" charset="0"/>
              </a:rPr>
              <a:t>Asignación compensatoria al salario</a:t>
            </a:r>
          </a:p>
          <a:p>
            <a:pPr eaLnBrk="1" hangingPunct="1">
              <a:defRPr/>
            </a:pPr>
            <a:r>
              <a:rPr lang="es-AR" sz="3600" b="1" dirty="0" smtClean="0">
                <a:solidFill>
                  <a:srgbClr val="00FFFF"/>
                </a:solidFill>
                <a:effectLst>
                  <a:outerShdw blurRad="38100" dist="38100" dir="2700000" algn="tl">
                    <a:srgbClr val="000000">
                      <a:alpha val="43137"/>
                    </a:srgbClr>
                  </a:outerShdw>
                </a:effectLst>
                <a:latin typeface="Papyrus" pitchFamily="66" charset="0"/>
              </a:rPr>
              <a:t> </a:t>
            </a:r>
          </a:p>
        </p:txBody>
      </p:sp>
    </p:spTree>
    <p:extLst>
      <p:ext uri="{BB962C8B-B14F-4D97-AF65-F5344CB8AC3E}">
        <p14:creationId xmlns:p14="http://schemas.microsoft.com/office/powerpoint/2010/main" xmlns="" val="353306298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PROGRAMA DE EMERGENCIA ATP</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rmAutofit/>
          </a:bodyPr>
          <a:lstStyle/>
          <a:p>
            <a:pPr algn="l"/>
            <a:r>
              <a:rPr lang="es-US" sz="2000" b="1" dirty="0" smtClean="0">
                <a:solidFill>
                  <a:srgbClr val="FFCC00"/>
                </a:solidFill>
                <a:effectLst>
                  <a:outerShdw blurRad="38100" dist="38100" dir="2700000" algn="tl">
                    <a:srgbClr val="000000">
                      <a:alpha val="43137"/>
                    </a:srgbClr>
                  </a:outerShdw>
                </a:effectLst>
              </a:rPr>
              <a:t>ASIGNACIÓN COMPENSATORIA AL SALARIO</a:t>
            </a:r>
            <a:endParaRPr lang="es-ES" sz="2000" b="1" dirty="0" smtClean="0">
              <a:solidFill>
                <a:srgbClr val="FFCC00"/>
              </a:solidFill>
              <a:effectLst>
                <a:outerShdw blurRad="38100" dist="38100" dir="2700000" algn="tl">
                  <a:srgbClr val="000000">
                    <a:alpha val="43137"/>
                  </a:srgbClr>
                </a:outerShdw>
              </a:effectLst>
            </a:endParaRPr>
          </a:p>
          <a:p>
            <a:pPr algn="l"/>
            <a:r>
              <a:rPr lang="es-ES" sz="2000" b="1" dirty="0" smtClean="0">
                <a:solidFill>
                  <a:srgbClr val="00FFFF"/>
                </a:solidFill>
                <a:effectLst>
                  <a:outerShdw blurRad="38100" dist="38100" dir="2700000" algn="tl">
                    <a:srgbClr val="000000">
                      <a:alpha val="43137"/>
                    </a:srgbClr>
                  </a:outerShdw>
                </a:effectLst>
              </a:rPr>
              <a:t>DECRETO 332/2020</a:t>
            </a:r>
            <a:r>
              <a:rPr lang="es-ES" sz="2000" b="1" dirty="0" smtClean="0">
                <a:effectLst>
                  <a:outerShdw blurRad="38100" dist="38100" dir="2700000" algn="tl">
                    <a:srgbClr val="000000">
                      <a:alpha val="43137"/>
                    </a:srgbClr>
                  </a:outerShdw>
                </a:effectLst>
              </a:rPr>
              <a:t> </a:t>
            </a:r>
          </a:p>
          <a:p>
            <a:pPr algn="l"/>
            <a:endParaRPr lang="es-ES" sz="2000" b="1" dirty="0" smtClean="0">
              <a:effectLst>
                <a:outerShdw blurRad="38100" dist="38100" dir="2700000" algn="tl">
                  <a:srgbClr val="000000">
                    <a:alpha val="43137"/>
                  </a:srgbClr>
                </a:outerShdw>
              </a:effectLst>
            </a:endParaRPr>
          </a:p>
          <a:p>
            <a:pPr algn="l"/>
            <a:r>
              <a:rPr lang="es-ES" sz="2000" b="1" dirty="0" smtClean="0">
                <a:solidFill>
                  <a:srgbClr val="00FFFF"/>
                </a:solidFill>
                <a:effectLst>
                  <a:outerShdw blurRad="38100" dist="38100" dir="2700000" algn="tl">
                    <a:srgbClr val="000000">
                      <a:alpha val="43137"/>
                    </a:srgbClr>
                  </a:outerShdw>
                </a:effectLst>
              </a:rPr>
              <a:t>Art. 8 -</a:t>
            </a:r>
            <a:r>
              <a:rPr lang="es-ES" sz="2000" dirty="0" smtClean="0">
                <a:effectLst>
                  <a:outerShdw blurRad="38100" dist="38100" dir="2700000" algn="tl">
                    <a:srgbClr val="000000">
                      <a:alpha val="43137"/>
                    </a:srgbClr>
                  </a:outerShdw>
                </a:effectLst>
              </a:rPr>
              <a:t> La Asignación Compensatoria al Salario consistirá en una </a:t>
            </a:r>
            <a:r>
              <a:rPr lang="es-ES" sz="2000" dirty="0" smtClean="0">
                <a:solidFill>
                  <a:srgbClr val="FFFF00"/>
                </a:solidFill>
                <a:effectLst>
                  <a:outerShdw blurRad="38100" dist="38100" dir="2700000" algn="tl">
                    <a:srgbClr val="000000">
                      <a:alpha val="43137"/>
                    </a:srgbClr>
                  </a:outerShdw>
                </a:effectLst>
              </a:rPr>
              <a:t>suma abonada por la Administración Nacional de la Seguridad Social </a:t>
            </a:r>
            <a:r>
              <a:rPr lang="es-ES" sz="2000" dirty="0" smtClean="0">
                <a:solidFill>
                  <a:srgbClr val="00FF00"/>
                </a:solidFill>
                <a:effectLst>
                  <a:outerShdw blurRad="38100" dist="38100" dir="2700000" algn="tl">
                    <a:srgbClr val="000000">
                      <a:alpha val="43137"/>
                    </a:srgbClr>
                  </a:outerShdw>
                </a:effectLst>
              </a:rPr>
              <a:t>para todos o parte de las y los trabajadores comprendidos en el régimen de negociación colectiva </a:t>
            </a:r>
            <a:r>
              <a:rPr lang="es-ES" sz="2000" dirty="0" smtClean="0">
                <a:effectLst>
                  <a:outerShdw blurRad="38100" dist="38100" dir="2700000" algn="tl">
                    <a:srgbClr val="000000">
                      <a:alpha val="43137"/>
                    </a:srgbClr>
                  </a:outerShdw>
                </a:effectLst>
              </a:rPr>
              <a:t>(L. 14250 [</a:t>
            </a:r>
            <a:r>
              <a:rPr lang="es-ES" sz="2000" dirty="0" err="1" smtClean="0">
                <a:effectLst>
                  <a:outerShdw blurRad="38100" dist="38100" dir="2700000" algn="tl">
                    <a:srgbClr val="000000">
                      <a:alpha val="43137"/>
                    </a:srgbClr>
                  </a:outerShdw>
                </a:effectLst>
              </a:rPr>
              <a:t>t.o.</a:t>
            </a:r>
            <a:r>
              <a:rPr lang="es-ES" sz="2000" dirty="0" smtClean="0">
                <a:effectLst>
                  <a:outerShdw blurRad="38100" dist="38100" dir="2700000" algn="tl">
                    <a:srgbClr val="000000">
                      <a:alpha val="43137"/>
                    </a:srgbClr>
                  </a:outerShdw>
                </a:effectLst>
              </a:rPr>
              <a:t> 2004] y sus modificaciones) para el caso de empleadores o empleadoras de </a:t>
            </a:r>
            <a:r>
              <a:rPr lang="es-ES" sz="2000" dirty="0" smtClean="0">
                <a:solidFill>
                  <a:srgbClr val="FF9900"/>
                </a:solidFill>
                <a:effectLst>
                  <a:outerShdw blurRad="38100" dist="38100" dir="2700000" algn="tl">
                    <a:srgbClr val="000000">
                      <a:alpha val="43137"/>
                    </a:srgbClr>
                  </a:outerShdw>
                </a:effectLst>
              </a:rPr>
              <a:t>hasta cien (100) trabajadores </a:t>
            </a:r>
            <a:r>
              <a:rPr lang="es-ES" sz="2000" dirty="0" smtClean="0">
                <a:effectLst>
                  <a:outerShdw blurRad="38100" dist="38100" dir="2700000" algn="tl">
                    <a:srgbClr val="000000">
                      <a:alpha val="43137"/>
                    </a:srgbClr>
                  </a:outerShdw>
                </a:effectLst>
              </a:rPr>
              <a:t>o trabajadoras, y que </a:t>
            </a:r>
            <a:r>
              <a:rPr lang="es-ES" sz="2000" dirty="0" smtClean="0">
                <a:solidFill>
                  <a:srgbClr val="FFFF00"/>
                </a:solidFill>
                <a:effectLst>
                  <a:outerShdw blurRad="38100" dist="38100" dir="2700000" algn="tl">
                    <a:srgbClr val="000000">
                      <a:alpha val="43137"/>
                    </a:srgbClr>
                  </a:outerShdw>
                </a:effectLst>
              </a:rPr>
              <a:t>cumplan con los requisitos establecidos en el artículo 3 </a:t>
            </a:r>
            <a:r>
              <a:rPr lang="es-ES" sz="2000" dirty="0" smtClean="0">
                <a:effectLst>
                  <a:outerShdw blurRad="38100" dist="38100" dir="2700000" algn="tl">
                    <a:srgbClr val="000000">
                      <a:alpha val="43137"/>
                    </a:srgbClr>
                  </a:outerShdw>
                </a:effectLst>
              </a:rPr>
              <a:t>del presente decreto, y de conformidad con lo dispuesto en el artículo 4 del mismo.</a:t>
            </a:r>
          </a:p>
          <a:p>
            <a:pPr algn="l"/>
            <a:endParaRPr lang="es-ES" sz="2000" dirty="0" smtClean="0"/>
          </a:p>
          <a:p>
            <a:pPr algn="l"/>
            <a:endParaRPr lang="es-ES" sz="1600" dirty="0"/>
          </a:p>
        </p:txBody>
      </p:sp>
    </p:spTree>
    <p:extLst>
      <p:ext uri="{BB962C8B-B14F-4D97-AF65-F5344CB8AC3E}">
        <p14:creationId xmlns:p14="http://schemas.microsoft.com/office/powerpoint/2010/main" xmlns="" val="377462038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PROGRAMA DE EMERGENCIA ATP</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rmAutofit/>
          </a:bodyPr>
          <a:lstStyle/>
          <a:p>
            <a:pPr algn="l"/>
            <a:r>
              <a:rPr lang="es-US" sz="1800" b="1" dirty="0" smtClean="0">
                <a:solidFill>
                  <a:srgbClr val="FFCC00"/>
                </a:solidFill>
                <a:effectLst>
                  <a:outerShdw blurRad="38100" dist="38100" dir="2700000" algn="tl">
                    <a:srgbClr val="000000">
                      <a:alpha val="43137"/>
                    </a:srgbClr>
                  </a:outerShdw>
                </a:effectLst>
              </a:rPr>
              <a:t>ASIGNACIÓN COMPENSATORIA AL SALARIO</a:t>
            </a:r>
            <a:endParaRPr lang="es-ES" sz="1800" b="1" dirty="0" smtClean="0">
              <a:solidFill>
                <a:srgbClr val="FFCC00"/>
              </a:solidFill>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DECRETO 332/2020</a:t>
            </a:r>
            <a:r>
              <a:rPr lang="es-ES" sz="1800" b="1" dirty="0" smtClean="0">
                <a:effectLst>
                  <a:outerShdw blurRad="38100" dist="38100" dir="2700000" algn="tl">
                    <a:srgbClr val="000000">
                      <a:alpha val="43137"/>
                    </a:srgbClr>
                  </a:outerShdw>
                </a:effectLst>
              </a:rPr>
              <a:t> </a:t>
            </a:r>
          </a:p>
          <a:p>
            <a:pPr algn="l"/>
            <a:r>
              <a:rPr lang="es-ES" sz="1800" b="1" dirty="0" smtClean="0">
                <a:solidFill>
                  <a:srgbClr val="00FFFF"/>
                </a:solidFill>
                <a:effectLst>
                  <a:outerShdw blurRad="38100" dist="38100" dir="2700000" algn="tl">
                    <a:srgbClr val="000000">
                      <a:alpha val="43137"/>
                    </a:srgbClr>
                  </a:outerShdw>
                </a:effectLst>
              </a:rPr>
              <a:t>Art. 8 –</a:t>
            </a:r>
            <a:r>
              <a:rPr lang="es-ES" sz="1800" dirty="0" smtClean="0">
                <a:effectLst>
                  <a:outerShdw blurRad="38100" dist="38100" dir="2700000" algn="tl">
                    <a:srgbClr val="000000">
                      <a:alpha val="43137"/>
                    </a:srgbClr>
                  </a:outerShdw>
                </a:effectLst>
              </a:rPr>
              <a:t> (…)</a:t>
            </a:r>
          </a:p>
          <a:p>
            <a:pPr algn="l"/>
            <a:r>
              <a:rPr lang="es-ES" sz="1800" dirty="0" smtClean="0">
                <a:effectLst>
                  <a:outerShdw blurRad="38100" dist="38100" dir="2700000" algn="tl">
                    <a:srgbClr val="000000">
                      <a:alpha val="43137"/>
                    </a:srgbClr>
                  </a:outerShdw>
                </a:effectLst>
              </a:rPr>
              <a:t>El monto de la asignación se determinará de acuerdo a los siguientes parámetros:</a:t>
            </a:r>
          </a:p>
          <a:p>
            <a:pPr algn="l"/>
            <a:endParaRPr lang="es-ES" sz="1800" dirty="0" smtClean="0">
              <a:effectLst>
                <a:outerShdw blurRad="38100" dist="38100" dir="2700000" algn="tl">
                  <a:srgbClr val="000000">
                    <a:alpha val="43137"/>
                  </a:srgbClr>
                </a:outerShdw>
              </a:effectLst>
            </a:endParaRPr>
          </a:p>
          <a:p>
            <a:pPr algn="l"/>
            <a:r>
              <a:rPr lang="es-ES" sz="1800" dirty="0" smtClean="0">
                <a:solidFill>
                  <a:srgbClr val="FFFF00"/>
                </a:solidFill>
                <a:effectLst>
                  <a:outerShdw blurRad="38100" dist="38100" dir="2700000" algn="tl">
                    <a:srgbClr val="000000">
                      <a:alpha val="43137"/>
                    </a:srgbClr>
                  </a:outerShdw>
                </a:effectLst>
              </a:rPr>
              <a:t>a. Para los empleadores y empleadoras de hasta veinticinco (25) trabajadores o trabajadoras: cien por ciento (100%) del salario bruto, con un valor máximo de un (1) salario mínimo vital y móvil vigente.</a:t>
            </a:r>
          </a:p>
          <a:p>
            <a:pPr algn="l"/>
            <a:endParaRPr lang="es-ES" sz="1800" dirty="0" smtClean="0">
              <a:solidFill>
                <a:srgbClr val="00FFFF"/>
              </a:solidFill>
              <a:effectLst>
                <a:outerShdw blurRad="38100" dist="38100" dir="2700000" algn="tl">
                  <a:srgbClr val="000000">
                    <a:alpha val="43137"/>
                  </a:srgbClr>
                </a:outerShdw>
              </a:effectLst>
            </a:endParaRPr>
          </a:p>
          <a:p>
            <a:pPr algn="l"/>
            <a:r>
              <a:rPr lang="es-ES" sz="1800" dirty="0" smtClean="0">
                <a:solidFill>
                  <a:srgbClr val="00FFFF"/>
                </a:solidFill>
                <a:effectLst>
                  <a:outerShdw blurRad="38100" dist="38100" dir="2700000" algn="tl">
                    <a:srgbClr val="000000">
                      <a:alpha val="43137"/>
                    </a:srgbClr>
                  </a:outerShdw>
                </a:effectLst>
              </a:rPr>
              <a:t>b. Para los empleadores o empleadoras de veintiséis (26) a sesenta (60) trabajadores o trabajadoras: cien por ciento (100%) del salario bruto, con un valor máximo de hasta un setenta y cinco por ciento (75%) del salario mínimo vital y móvil vigente.</a:t>
            </a:r>
          </a:p>
          <a:p>
            <a:pPr algn="l"/>
            <a:endParaRPr lang="es-ES" sz="1800" dirty="0" smtClean="0">
              <a:solidFill>
                <a:srgbClr val="FFC000"/>
              </a:solidFill>
              <a:effectLst>
                <a:outerShdw blurRad="38100" dist="38100" dir="2700000" algn="tl">
                  <a:srgbClr val="000000">
                    <a:alpha val="43137"/>
                  </a:srgbClr>
                </a:outerShdw>
              </a:effectLst>
            </a:endParaRPr>
          </a:p>
          <a:p>
            <a:pPr algn="l"/>
            <a:r>
              <a:rPr lang="es-ES" sz="1800" dirty="0" smtClean="0">
                <a:solidFill>
                  <a:srgbClr val="FFC000"/>
                </a:solidFill>
                <a:effectLst>
                  <a:outerShdw blurRad="38100" dist="38100" dir="2700000" algn="tl">
                    <a:srgbClr val="000000">
                      <a:alpha val="43137"/>
                    </a:srgbClr>
                  </a:outerShdw>
                </a:effectLst>
              </a:rPr>
              <a:t>c. Para los empleadores o empleadoras de sesenta y un (61) a cien (100) trabajadores o trabajadoras: cien por ciento (100%) del salario bruto, con un valor máximo de hasta un cincuenta (50%) del salario mínimo vital y móvil vigente.</a:t>
            </a:r>
          </a:p>
          <a:p>
            <a:pPr algn="l"/>
            <a:endParaRPr lang="es-ES" sz="1600" dirty="0" smtClean="0"/>
          </a:p>
          <a:p>
            <a:pPr algn="l"/>
            <a:endParaRPr lang="es-ES" sz="1600" dirty="0"/>
          </a:p>
        </p:txBody>
      </p:sp>
    </p:spTree>
    <p:extLst>
      <p:ext uri="{BB962C8B-B14F-4D97-AF65-F5344CB8AC3E}">
        <p14:creationId xmlns:p14="http://schemas.microsoft.com/office/powerpoint/2010/main" xmlns="" val="377462038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PROGRAMA DE EMERGENCIA ATP</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rmAutofit/>
          </a:bodyPr>
          <a:lstStyle/>
          <a:p>
            <a:pPr algn="l"/>
            <a:r>
              <a:rPr lang="es-US" sz="1800" b="1" dirty="0" smtClean="0">
                <a:solidFill>
                  <a:srgbClr val="FFCC00"/>
                </a:solidFill>
                <a:effectLst>
                  <a:outerShdw blurRad="38100" dist="38100" dir="2700000" algn="tl">
                    <a:srgbClr val="000000">
                      <a:alpha val="43137"/>
                    </a:srgbClr>
                  </a:outerShdw>
                </a:effectLst>
              </a:rPr>
              <a:t>ASIGNACIÓN COMPENSATORIA AL SALARIO</a:t>
            </a:r>
            <a:endParaRPr lang="es-ES" sz="1800" b="1" dirty="0" smtClean="0">
              <a:solidFill>
                <a:srgbClr val="FFCC00"/>
              </a:solidFill>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DECRETO 332/2020</a:t>
            </a:r>
            <a:r>
              <a:rPr lang="es-ES" sz="1800" b="1" dirty="0" smtClean="0">
                <a:effectLst>
                  <a:outerShdw blurRad="38100" dist="38100" dir="2700000" algn="tl">
                    <a:srgbClr val="000000">
                      <a:alpha val="43137"/>
                    </a:srgbClr>
                  </a:outerShdw>
                </a:effectLst>
              </a:rPr>
              <a:t> </a:t>
            </a:r>
          </a:p>
          <a:p>
            <a:pPr algn="l"/>
            <a:r>
              <a:rPr lang="es-ES" sz="1800" b="1" dirty="0" smtClean="0">
                <a:solidFill>
                  <a:srgbClr val="00FFFF"/>
                </a:solidFill>
                <a:effectLst>
                  <a:outerShdw blurRad="38100" dist="38100" dir="2700000" algn="tl">
                    <a:srgbClr val="000000">
                      <a:alpha val="43137"/>
                    </a:srgbClr>
                  </a:outerShdw>
                </a:effectLst>
              </a:rPr>
              <a:t>Art. 8 -</a:t>
            </a:r>
            <a:r>
              <a:rPr lang="es-ES" sz="1800" dirty="0" smtClean="0">
                <a:solidFill>
                  <a:srgbClr val="00FFFF"/>
                </a:solidFill>
                <a:effectLst>
                  <a:outerShdw blurRad="38100" dist="38100" dir="2700000" algn="tl">
                    <a:srgbClr val="000000">
                      <a:alpha val="43137"/>
                    </a:srgbClr>
                  </a:outerShdw>
                </a:effectLst>
              </a:rPr>
              <a:t> </a:t>
            </a:r>
            <a:r>
              <a:rPr lang="es-ES" sz="1800" dirty="0" smtClean="0">
                <a:effectLst>
                  <a:outerShdw blurRad="38100" dist="38100" dir="2700000" algn="tl">
                    <a:srgbClr val="000000">
                      <a:alpha val="43137"/>
                    </a:srgbClr>
                  </a:outerShdw>
                </a:effectLst>
              </a:rPr>
              <a:t> (…)</a:t>
            </a:r>
          </a:p>
          <a:p>
            <a:pPr algn="l"/>
            <a:r>
              <a:rPr lang="es-ES" sz="1800" dirty="0" smtClean="0">
                <a:effectLst>
                  <a:outerShdw blurRad="38100" dist="38100" dir="2700000" algn="tl">
                    <a:srgbClr val="000000">
                      <a:alpha val="43137"/>
                    </a:srgbClr>
                  </a:outerShdw>
                </a:effectLst>
              </a:rPr>
              <a:t>Esta Asignación Compensatoria al Salario </a:t>
            </a:r>
            <a:r>
              <a:rPr lang="es-ES" sz="1800" dirty="0" smtClean="0">
                <a:solidFill>
                  <a:srgbClr val="FFFF00"/>
                </a:solidFill>
                <a:effectLst>
                  <a:outerShdw blurRad="38100" dist="38100" dir="2700000" algn="tl">
                    <a:srgbClr val="000000">
                      <a:alpha val="43137"/>
                    </a:srgbClr>
                  </a:outerShdw>
                </a:effectLst>
              </a:rPr>
              <a:t>se considerará a cuenta del pago de las remuneraciones del personal afectado, debiendo los empleadores o empleadoras, abonar el saldo restante de aquellas hasta completar las mismas. </a:t>
            </a:r>
            <a:r>
              <a:rPr lang="es-ES" sz="1800" dirty="0" smtClean="0">
                <a:solidFill>
                  <a:srgbClr val="00FFFF"/>
                </a:solidFill>
                <a:effectLst>
                  <a:outerShdw blurRad="38100" dist="38100" dir="2700000" algn="tl">
                    <a:srgbClr val="000000">
                      <a:alpha val="43137"/>
                    </a:srgbClr>
                  </a:outerShdw>
                </a:effectLst>
              </a:rPr>
              <a:t>Dicho saldo se considerará remuneración a todos los efectos legales y convencionales.</a:t>
            </a:r>
          </a:p>
          <a:p>
            <a:pPr algn="l"/>
            <a:endParaRPr lang="es-ES" sz="1800" dirty="0" smtClean="0">
              <a:effectLst>
                <a:outerShdw blurRad="38100" dist="38100" dir="2700000" algn="tl">
                  <a:srgbClr val="000000">
                    <a:alpha val="43137"/>
                  </a:srgbClr>
                </a:outerShdw>
              </a:effectLst>
            </a:endParaRPr>
          </a:p>
          <a:p>
            <a:pPr algn="l"/>
            <a:r>
              <a:rPr lang="es-ES" sz="1800" dirty="0" smtClean="0">
                <a:effectLst>
                  <a:outerShdw blurRad="38100" dist="38100" dir="2700000" algn="tl">
                    <a:srgbClr val="000000">
                      <a:alpha val="43137"/>
                    </a:srgbClr>
                  </a:outerShdw>
                </a:effectLst>
              </a:rPr>
              <a:t>Al solicitar el beneficio, el o la empleadora </a:t>
            </a:r>
            <a:r>
              <a:rPr lang="es-ES" sz="1800" dirty="0" smtClean="0">
                <a:solidFill>
                  <a:srgbClr val="FFFF00"/>
                </a:solidFill>
                <a:effectLst>
                  <a:outerShdw blurRad="38100" dist="38100" dir="2700000" algn="tl">
                    <a:srgbClr val="000000">
                      <a:alpha val="43137"/>
                    </a:srgbClr>
                  </a:outerShdw>
                </a:effectLst>
              </a:rPr>
              <a:t>deberá retener la parte correspondiente a los aportes al Sistema Integrado Previsional Argentino y obra social y el aporte al Instituto Nacional de Servicios Sociales para Jubilados Y Pensionados (INSSJP).</a:t>
            </a:r>
          </a:p>
          <a:p>
            <a:pPr algn="l"/>
            <a:endParaRPr lang="es-ES" sz="1800" dirty="0" smtClean="0">
              <a:solidFill>
                <a:srgbClr val="FFFF00"/>
              </a:solidFill>
              <a:effectLst>
                <a:outerShdw blurRad="38100" dist="38100" dir="2700000" algn="tl">
                  <a:srgbClr val="000000">
                    <a:alpha val="43137"/>
                  </a:srgbClr>
                </a:outerShdw>
              </a:effectLst>
            </a:endParaRPr>
          </a:p>
          <a:p>
            <a:pPr algn="l"/>
            <a:r>
              <a:rPr lang="es-ES" sz="1800" dirty="0" smtClean="0">
                <a:effectLst>
                  <a:outerShdw blurRad="38100" dist="38100" dir="2700000" algn="tl">
                    <a:srgbClr val="000000">
                      <a:alpha val="43137"/>
                    </a:srgbClr>
                  </a:outerShdw>
                </a:effectLst>
              </a:rPr>
              <a:t>En caso que el empleador o la empleadora </a:t>
            </a:r>
            <a:r>
              <a:rPr lang="es-ES" sz="1800" dirty="0" smtClean="0">
                <a:solidFill>
                  <a:srgbClr val="FF9900"/>
                </a:solidFill>
                <a:effectLst>
                  <a:outerShdw blurRad="38100" dist="38100" dir="2700000" algn="tl">
                    <a:srgbClr val="000000">
                      <a:alpha val="43137"/>
                    </a:srgbClr>
                  </a:outerShdw>
                </a:effectLst>
              </a:rPr>
              <a:t>suspenda la prestación laboral el monto de la asignación se reducirá en un veinticinco por ciento (25%) </a:t>
            </a:r>
            <a:r>
              <a:rPr lang="es-ES" sz="1800" dirty="0" smtClean="0">
                <a:solidFill>
                  <a:srgbClr val="00FF00"/>
                </a:solidFill>
                <a:effectLst>
                  <a:outerShdw blurRad="38100" dist="38100" dir="2700000" algn="tl">
                    <a:srgbClr val="000000">
                      <a:alpha val="43137"/>
                    </a:srgbClr>
                  </a:outerShdw>
                </a:effectLst>
              </a:rPr>
              <a:t>y podrá ser considerada como parte de la prestación no remunerativa definida en los términos del artículo 223 bis </a:t>
            </a:r>
            <a:r>
              <a:rPr lang="es-ES" sz="1800" dirty="0" smtClean="0">
                <a:effectLst>
                  <a:outerShdw blurRad="38100" dist="38100" dir="2700000" algn="tl">
                    <a:srgbClr val="000000">
                      <a:alpha val="43137"/>
                    </a:srgbClr>
                  </a:outerShdw>
                </a:effectLst>
              </a:rPr>
              <a:t>de la ley de contrato de trabajo 20744 </a:t>
            </a:r>
            <a:r>
              <a:rPr lang="es-ES" sz="1800" dirty="0" err="1" smtClean="0">
                <a:effectLst>
                  <a:outerShdw blurRad="38100" dist="38100" dir="2700000" algn="tl">
                    <a:srgbClr val="000000">
                      <a:alpha val="43137"/>
                    </a:srgbClr>
                  </a:outerShdw>
                </a:effectLst>
              </a:rPr>
              <a:t>t.o.</a:t>
            </a:r>
            <a:r>
              <a:rPr lang="es-ES" sz="1800" dirty="0" smtClean="0">
                <a:effectLst>
                  <a:outerShdw blurRad="38100" dist="38100" dir="2700000" algn="tl">
                    <a:srgbClr val="000000">
                      <a:alpha val="43137"/>
                    </a:srgbClr>
                  </a:outerShdw>
                </a:effectLst>
              </a:rPr>
              <a:t> 1976 y sus modificaciones.</a:t>
            </a:r>
          </a:p>
          <a:p>
            <a:pPr algn="l"/>
            <a:endParaRPr lang="es-ES" sz="1600" dirty="0" smtClean="0"/>
          </a:p>
          <a:p>
            <a:pPr algn="l"/>
            <a:endParaRPr lang="es-ES" sz="1600" dirty="0"/>
          </a:p>
        </p:txBody>
      </p:sp>
    </p:spTree>
    <p:extLst>
      <p:ext uri="{BB962C8B-B14F-4D97-AF65-F5344CB8AC3E}">
        <p14:creationId xmlns:p14="http://schemas.microsoft.com/office/powerpoint/2010/main" xmlns="" val="377462038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142852"/>
            <a:ext cx="7772400" cy="571504"/>
          </a:xfrm>
        </p:spPr>
        <p:txBody>
          <a:bodyPr/>
          <a:lstStyle/>
          <a:p>
            <a:r>
              <a:rPr lang="es-MX" sz="2800" dirty="0" smtClean="0">
                <a:solidFill>
                  <a:srgbClr val="00FFFF"/>
                </a:solidFill>
              </a:rPr>
              <a:t>PROGRAMA DE EMERGENCIA ATP</a:t>
            </a:r>
            <a:endParaRPr lang="en-US" sz="3200" b="1" dirty="0"/>
          </a:p>
        </p:txBody>
      </p:sp>
      <p:sp>
        <p:nvSpPr>
          <p:cNvPr id="118787" name="Rectangle 3"/>
          <p:cNvSpPr>
            <a:spLocks noGrp="1" noChangeArrowheads="1"/>
          </p:cNvSpPr>
          <p:nvPr>
            <p:ph type="subTitle" idx="1"/>
          </p:nvPr>
        </p:nvSpPr>
        <p:spPr>
          <a:xfrm>
            <a:off x="304800" y="785794"/>
            <a:ext cx="8472972" cy="5459965"/>
          </a:xfrm>
        </p:spPr>
        <p:txBody>
          <a:bodyPr>
            <a:normAutofit/>
          </a:bodyPr>
          <a:lstStyle/>
          <a:p>
            <a:pPr algn="l"/>
            <a:r>
              <a:rPr lang="es-US" sz="1800" b="1" dirty="0" smtClean="0">
                <a:solidFill>
                  <a:srgbClr val="FFCC00"/>
                </a:solidFill>
                <a:effectLst>
                  <a:outerShdw blurRad="38100" dist="38100" dir="2700000" algn="tl">
                    <a:srgbClr val="000000">
                      <a:alpha val="43137"/>
                    </a:srgbClr>
                  </a:outerShdw>
                </a:effectLst>
              </a:rPr>
              <a:t>ASIGNACIÓN COMPENSATORIA AL SALARIO</a:t>
            </a:r>
          </a:p>
          <a:p>
            <a:pPr algn="l"/>
            <a:endParaRPr lang="es-US" sz="1800" b="1" dirty="0" smtClean="0">
              <a:solidFill>
                <a:srgbClr val="FFCC00"/>
              </a:solidFill>
              <a:effectLst>
                <a:outerShdw blurRad="38100" dist="38100" dir="2700000" algn="tl">
                  <a:srgbClr val="000000">
                    <a:alpha val="43137"/>
                  </a:srgbClr>
                </a:outerShdw>
              </a:effectLst>
            </a:endParaRPr>
          </a:p>
          <a:p>
            <a:pPr algn="l"/>
            <a:endParaRPr lang="es-US" sz="1800" b="1" dirty="0" smtClean="0">
              <a:solidFill>
                <a:srgbClr val="FFCC00"/>
              </a:solidFill>
              <a:effectLst>
                <a:outerShdw blurRad="38100" dist="38100" dir="2700000" algn="tl">
                  <a:srgbClr val="000000">
                    <a:alpha val="43137"/>
                  </a:srgbClr>
                </a:outerShdw>
              </a:effectLst>
            </a:endParaRPr>
          </a:p>
          <a:p>
            <a:pPr algn="l"/>
            <a:endParaRPr lang="es-US" sz="1800" b="1" dirty="0" smtClean="0">
              <a:solidFill>
                <a:srgbClr val="FFCC00"/>
              </a:solidFill>
              <a:effectLst>
                <a:outerShdw blurRad="38100" dist="38100" dir="2700000" algn="tl">
                  <a:srgbClr val="000000">
                    <a:alpha val="43137"/>
                  </a:srgbClr>
                </a:outerShdw>
              </a:effectLst>
            </a:endParaRPr>
          </a:p>
          <a:p>
            <a:pPr algn="l"/>
            <a:endParaRPr lang="es-US" sz="1800" b="1" dirty="0" smtClean="0">
              <a:solidFill>
                <a:srgbClr val="FFCC00"/>
              </a:solidFill>
              <a:effectLst>
                <a:outerShdw blurRad="38100" dist="38100" dir="2700000" algn="tl">
                  <a:srgbClr val="000000">
                    <a:alpha val="43137"/>
                  </a:srgbClr>
                </a:outerShdw>
              </a:effectLst>
            </a:endParaRPr>
          </a:p>
          <a:p>
            <a:pPr algn="l"/>
            <a:endParaRPr lang="es-US" sz="1800" b="1" dirty="0" smtClean="0">
              <a:solidFill>
                <a:srgbClr val="FFCC00"/>
              </a:solidFill>
              <a:effectLst>
                <a:outerShdw blurRad="38100" dist="38100" dir="2700000" algn="tl">
                  <a:srgbClr val="000000">
                    <a:alpha val="43137"/>
                  </a:srgbClr>
                </a:outerShdw>
              </a:effectLst>
            </a:endParaRPr>
          </a:p>
          <a:p>
            <a:pPr algn="l"/>
            <a:endParaRPr lang="es-US" sz="1800" b="1" dirty="0" smtClean="0">
              <a:solidFill>
                <a:srgbClr val="FFCC00"/>
              </a:solidFill>
              <a:effectLst>
                <a:outerShdw blurRad="38100" dist="38100" dir="2700000" algn="tl">
                  <a:srgbClr val="000000">
                    <a:alpha val="43137"/>
                  </a:srgbClr>
                </a:outerShdw>
              </a:effectLst>
            </a:endParaRPr>
          </a:p>
          <a:p>
            <a:pPr algn="l"/>
            <a:endParaRPr lang="es-US" sz="1800" b="1" dirty="0" smtClean="0">
              <a:solidFill>
                <a:srgbClr val="FFCC00"/>
              </a:solidFill>
              <a:effectLst>
                <a:outerShdw blurRad="38100" dist="38100" dir="2700000" algn="tl">
                  <a:srgbClr val="000000">
                    <a:alpha val="43137"/>
                  </a:srgbClr>
                </a:outerShdw>
              </a:effectLst>
            </a:endParaRPr>
          </a:p>
          <a:p>
            <a:pPr algn="l"/>
            <a:endParaRPr lang="es-US" sz="1800" b="1" dirty="0" smtClean="0">
              <a:solidFill>
                <a:srgbClr val="FFCC00"/>
              </a:solidFill>
              <a:effectLst>
                <a:outerShdw blurRad="38100" dist="38100" dir="2700000" algn="tl">
                  <a:srgbClr val="000000">
                    <a:alpha val="43137"/>
                  </a:srgbClr>
                </a:outerShdw>
              </a:effectLst>
            </a:endParaRPr>
          </a:p>
          <a:p>
            <a:pPr algn="l"/>
            <a:endParaRPr lang="es-US" sz="1800" b="1" dirty="0" smtClean="0">
              <a:solidFill>
                <a:srgbClr val="FFCC00"/>
              </a:solidFill>
              <a:effectLst>
                <a:outerShdw blurRad="38100" dist="38100" dir="2700000" algn="tl">
                  <a:srgbClr val="000000">
                    <a:alpha val="43137"/>
                  </a:srgbClr>
                </a:outerShdw>
              </a:effectLst>
            </a:endParaRPr>
          </a:p>
          <a:p>
            <a:pPr algn="l"/>
            <a:endParaRPr lang="es-US" sz="1800" b="1" dirty="0" smtClean="0">
              <a:solidFill>
                <a:srgbClr val="FFCC00"/>
              </a:solidFill>
              <a:effectLst>
                <a:outerShdw blurRad="38100" dist="38100" dir="2700000" algn="tl">
                  <a:srgbClr val="000000">
                    <a:alpha val="43137"/>
                  </a:srgbClr>
                </a:outerShdw>
              </a:effectLst>
            </a:endParaRPr>
          </a:p>
          <a:p>
            <a:pPr algn="l"/>
            <a:r>
              <a:rPr lang="es-US" sz="1800" b="1" dirty="0" smtClean="0">
                <a:solidFill>
                  <a:srgbClr val="FFCC00"/>
                </a:solidFill>
                <a:effectLst>
                  <a:outerShdw blurRad="38100" dist="38100" dir="2700000" algn="tl">
                    <a:srgbClr val="000000">
                      <a:alpha val="43137"/>
                    </a:srgbClr>
                  </a:outerShdw>
                </a:effectLst>
              </a:rPr>
              <a:t>MONTOS</a:t>
            </a:r>
          </a:p>
          <a:p>
            <a:pPr algn="l"/>
            <a:endParaRPr lang="es-ES" sz="1800" b="1" dirty="0" smtClean="0">
              <a:solidFill>
                <a:srgbClr val="FFCC00"/>
              </a:solidFill>
              <a:effectLst>
                <a:outerShdw blurRad="38100" dist="38100" dir="2700000" algn="tl">
                  <a:srgbClr val="000000">
                    <a:alpha val="43137"/>
                  </a:srgbClr>
                </a:outerShdw>
              </a:effectLst>
            </a:endParaRPr>
          </a:p>
          <a:p>
            <a:pPr algn="l"/>
            <a:endParaRPr lang="es-ES" sz="1600" dirty="0" smtClean="0"/>
          </a:p>
          <a:p>
            <a:pPr algn="l"/>
            <a:endParaRPr lang="es-ES" sz="1600" dirty="0"/>
          </a:p>
        </p:txBody>
      </p:sp>
      <p:pic>
        <p:nvPicPr>
          <p:cNvPr id="4098" name="Picture 2"/>
          <p:cNvPicPr>
            <a:picLocks noChangeAspect="1" noChangeArrowheads="1"/>
          </p:cNvPicPr>
          <p:nvPr/>
        </p:nvPicPr>
        <p:blipFill>
          <a:blip r:embed="rId2"/>
          <a:srcRect/>
          <a:stretch>
            <a:fillRect/>
          </a:stretch>
        </p:blipFill>
        <p:spPr bwMode="auto">
          <a:xfrm>
            <a:off x="1071538" y="1428736"/>
            <a:ext cx="6915150" cy="2819400"/>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928662" y="4786322"/>
            <a:ext cx="7743825" cy="1562100"/>
          </a:xfrm>
          <a:prstGeom prst="rect">
            <a:avLst/>
          </a:prstGeom>
          <a:noFill/>
          <a:ln w="9525">
            <a:noFill/>
            <a:miter lim="800000"/>
            <a:headEnd/>
            <a:tailEnd/>
          </a:ln>
          <a:effectLst/>
        </p:spPr>
      </p:pic>
    </p:spTree>
    <p:extLst>
      <p:ext uri="{BB962C8B-B14F-4D97-AF65-F5344CB8AC3E}">
        <p14:creationId xmlns:p14="http://schemas.microsoft.com/office/powerpoint/2010/main" xmlns="" val="377462038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142852"/>
            <a:ext cx="7772400" cy="571504"/>
          </a:xfrm>
        </p:spPr>
        <p:txBody>
          <a:bodyPr/>
          <a:lstStyle/>
          <a:p>
            <a:r>
              <a:rPr lang="es-MX" sz="2800" dirty="0" smtClean="0">
                <a:solidFill>
                  <a:srgbClr val="00FFFF"/>
                </a:solidFill>
              </a:rPr>
              <a:t>PROGRAMA DE EMERGENCIA ATP</a:t>
            </a:r>
            <a:endParaRPr lang="en-US" sz="3200" b="1" dirty="0"/>
          </a:p>
        </p:txBody>
      </p:sp>
      <p:sp>
        <p:nvSpPr>
          <p:cNvPr id="118787" name="Rectangle 3"/>
          <p:cNvSpPr>
            <a:spLocks noGrp="1" noChangeArrowheads="1"/>
          </p:cNvSpPr>
          <p:nvPr>
            <p:ph type="subTitle" idx="1"/>
          </p:nvPr>
        </p:nvSpPr>
        <p:spPr>
          <a:xfrm>
            <a:off x="304800" y="1142984"/>
            <a:ext cx="8472972" cy="5102775"/>
          </a:xfrm>
        </p:spPr>
        <p:txBody>
          <a:bodyPr>
            <a:normAutofit/>
          </a:bodyPr>
          <a:lstStyle/>
          <a:p>
            <a:pPr algn="l"/>
            <a:r>
              <a:rPr lang="es-US" sz="1800" b="1" dirty="0" smtClean="0">
                <a:solidFill>
                  <a:srgbClr val="FFCC00"/>
                </a:solidFill>
                <a:effectLst>
                  <a:outerShdw blurRad="38100" dist="38100" dir="2700000" algn="tl">
                    <a:srgbClr val="000000">
                      <a:alpha val="43137"/>
                    </a:srgbClr>
                  </a:outerShdw>
                </a:effectLst>
              </a:rPr>
              <a:t>ASIGNACIÓN COMPENSATORIA AL SALARIO</a:t>
            </a:r>
          </a:p>
          <a:p>
            <a:pPr algn="l"/>
            <a:endParaRPr lang="es-US" sz="1800" b="1" dirty="0" smtClean="0">
              <a:solidFill>
                <a:srgbClr val="FFCC00"/>
              </a:solidFill>
              <a:effectLst>
                <a:outerShdw blurRad="38100" dist="38100" dir="2700000" algn="tl">
                  <a:srgbClr val="000000">
                    <a:alpha val="43137"/>
                  </a:srgbClr>
                </a:outerShdw>
              </a:effectLst>
            </a:endParaRPr>
          </a:p>
          <a:p>
            <a:pPr algn="l"/>
            <a:endParaRPr lang="es-US" sz="1800" b="1" dirty="0" smtClean="0">
              <a:solidFill>
                <a:srgbClr val="FFCC00"/>
              </a:solidFill>
              <a:effectLst>
                <a:outerShdw blurRad="38100" dist="38100" dir="2700000" algn="tl">
                  <a:srgbClr val="000000">
                    <a:alpha val="43137"/>
                  </a:srgbClr>
                </a:outerShdw>
              </a:effectLst>
            </a:endParaRPr>
          </a:p>
          <a:p>
            <a:pPr algn="l"/>
            <a:endParaRPr lang="es-US" sz="1800" b="1" dirty="0" smtClean="0">
              <a:solidFill>
                <a:srgbClr val="FFCC00"/>
              </a:solidFill>
              <a:effectLst>
                <a:outerShdw blurRad="38100" dist="38100" dir="2700000" algn="tl">
                  <a:srgbClr val="000000">
                    <a:alpha val="43137"/>
                  </a:srgbClr>
                </a:outerShdw>
              </a:effectLst>
            </a:endParaRPr>
          </a:p>
          <a:p>
            <a:pPr algn="l"/>
            <a:endParaRPr lang="es-US" sz="1800" b="1" dirty="0" smtClean="0">
              <a:solidFill>
                <a:srgbClr val="FFCC00"/>
              </a:solidFill>
              <a:effectLst>
                <a:outerShdw blurRad="38100" dist="38100" dir="2700000" algn="tl">
                  <a:srgbClr val="000000">
                    <a:alpha val="43137"/>
                  </a:srgbClr>
                </a:outerShdw>
              </a:effectLst>
            </a:endParaRPr>
          </a:p>
          <a:p>
            <a:pPr algn="l"/>
            <a:endParaRPr lang="es-US" sz="1800" b="1" dirty="0" smtClean="0">
              <a:solidFill>
                <a:srgbClr val="FFCC00"/>
              </a:solidFill>
              <a:effectLst>
                <a:outerShdw blurRad="38100" dist="38100" dir="2700000" algn="tl">
                  <a:srgbClr val="000000">
                    <a:alpha val="43137"/>
                  </a:srgbClr>
                </a:outerShdw>
              </a:effectLst>
            </a:endParaRPr>
          </a:p>
          <a:p>
            <a:pPr algn="l"/>
            <a:endParaRPr lang="es-US" sz="1800" b="1" dirty="0" smtClean="0">
              <a:solidFill>
                <a:srgbClr val="FFCC00"/>
              </a:solidFill>
              <a:effectLst>
                <a:outerShdw blurRad="38100" dist="38100" dir="2700000" algn="tl">
                  <a:srgbClr val="000000">
                    <a:alpha val="43137"/>
                  </a:srgbClr>
                </a:outerShdw>
              </a:effectLst>
            </a:endParaRPr>
          </a:p>
          <a:p>
            <a:pPr algn="l"/>
            <a:endParaRPr lang="es-US" sz="1800" b="1" dirty="0" smtClean="0">
              <a:solidFill>
                <a:srgbClr val="FFCC00"/>
              </a:solidFill>
              <a:effectLst>
                <a:outerShdw blurRad="38100" dist="38100" dir="2700000" algn="tl">
                  <a:srgbClr val="000000">
                    <a:alpha val="43137"/>
                  </a:srgbClr>
                </a:outerShdw>
              </a:effectLst>
            </a:endParaRPr>
          </a:p>
          <a:p>
            <a:pPr algn="l"/>
            <a:endParaRPr lang="es-US" sz="1800" b="1" dirty="0" smtClean="0">
              <a:solidFill>
                <a:srgbClr val="FFCC00"/>
              </a:solidFill>
              <a:effectLst>
                <a:outerShdw blurRad="38100" dist="38100" dir="2700000" algn="tl">
                  <a:srgbClr val="000000">
                    <a:alpha val="43137"/>
                  </a:srgbClr>
                </a:outerShdw>
              </a:effectLst>
            </a:endParaRPr>
          </a:p>
          <a:p>
            <a:pPr algn="l"/>
            <a:endParaRPr lang="es-US" sz="1800" b="1" dirty="0" smtClean="0">
              <a:solidFill>
                <a:srgbClr val="FFCC00"/>
              </a:solidFill>
              <a:effectLst>
                <a:outerShdw blurRad="38100" dist="38100" dir="2700000" algn="tl">
                  <a:srgbClr val="000000">
                    <a:alpha val="43137"/>
                  </a:srgbClr>
                </a:outerShdw>
              </a:effectLst>
            </a:endParaRPr>
          </a:p>
          <a:p>
            <a:pPr algn="l"/>
            <a:endParaRPr lang="es-US" sz="1800" b="1" dirty="0" smtClean="0">
              <a:solidFill>
                <a:srgbClr val="FFCC00"/>
              </a:solidFill>
              <a:effectLst>
                <a:outerShdw blurRad="38100" dist="38100" dir="2700000" algn="tl">
                  <a:srgbClr val="000000">
                    <a:alpha val="43137"/>
                  </a:srgbClr>
                </a:outerShdw>
              </a:effectLst>
            </a:endParaRPr>
          </a:p>
          <a:p>
            <a:pPr algn="l"/>
            <a:endParaRPr lang="es-ES" sz="1800" b="1" dirty="0" smtClean="0">
              <a:solidFill>
                <a:srgbClr val="FFCC00"/>
              </a:solidFill>
              <a:effectLst>
                <a:outerShdw blurRad="38100" dist="38100" dir="2700000" algn="tl">
                  <a:srgbClr val="000000">
                    <a:alpha val="43137"/>
                  </a:srgbClr>
                </a:outerShdw>
              </a:effectLst>
            </a:endParaRPr>
          </a:p>
          <a:p>
            <a:pPr algn="l"/>
            <a:endParaRPr lang="es-ES" sz="1600" dirty="0" smtClean="0"/>
          </a:p>
          <a:p>
            <a:pPr algn="l"/>
            <a:endParaRPr lang="es-ES" sz="1600" dirty="0"/>
          </a:p>
        </p:txBody>
      </p:sp>
      <p:pic>
        <p:nvPicPr>
          <p:cNvPr id="5122" name="Picture 2"/>
          <p:cNvPicPr>
            <a:picLocks noChangeAspect="1" noChangeArrowheads="1"/>
          </p:cNvPicPr>
          <p:nvPr/>
        </p:nvPicPr>
        <p:blipFill>
          <a:blip r:embed="rId2"/>
          <a:srcRect/>
          <a:stretch>
            <a:fillRect/>
          </a:stretch>
        </p:blipFill>
        <p:spPr bwMode="auto">
          <a:xfrm>
            <a:off x="571472" y="2285992"/>
            <a:ext cx="7996693" cy="2786082"/>
          </a:xfrm>
          <a:prstGeom prst="rect">
            <a:avLst/>
          </a:prstGeom>
          <a:noFill/>
          <a:ln w="9525">
            <a:noFill/>
            <a:miter lim="800000"/>
            <a:headEnd/>
            <a:tailEnd/>
          </a:ln>
          <a:effectLst/>
        </p:spPr>
      </p:pic>
    </p:spTree>
    <p:extLst>
      <p:ext uri="{BB962C8B-B14F-4D97-AF65-F5344CB8AC3E}">
        <p14:creationId xmlns:p14="http://schemas.microsoft.com/office/powerpoint/2010/main" xmlns="" val="37746203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Situación antes de la cuarentena</a:t>
            </a:r>
            <a:endParaRPr lang="en-US" sz="3200" b="1" dirty="0"/>
          </a:p>
        </p:txBody>
      </p:sp>
      <p:sp>
        <p:nvSpPr>
          <p:cNvPr id="118787" name="Rectangle 3"/>
          <p:cNvSpPr>
            <a:spLocks noGrp="1" noChangeArrowheads="1"/>
          </p:cNvSpPr>
          <p:nvPr>
            <p:ph type="subTitle" idx="1"/>
          </p:nvPr>
        </p:nvSpPr>
        <p:spPr>
          <a:xfrm>
            <a:off x="304800" y="1143000"/>
            <a:ext cx="8472972" cy="5429272"/>
          </a:xfrm>
        </p:spPr>
        <p:txBody>
          <a:bodyPr>
            <a:normAutofit/>
          </a:bodyPr>
          <a:lstStyle/>
          <a:p>
            <a:pPr algn="l"/>
            <a:r>
              <a:rPr lang="es-US" sz="1800" b="1" dirty="0" smtClean="0">
                <a:solidFill>
                  <a:srgbClr val="FFC000"/>
                </a:solidFill>
                <a:effectLst>
                  <a:outerShdw blurRad="38100" dist="38100" dir="2700000" algn="tl">
                    <a:srgbClr val="000000">
                      <a:alpha val="43137"/>
                    </a:srgbClr>
                  </a:outerShdw>
                </a:effectLst>
              </a:rPr>
              <a:t>SUSPENSIÓN DE REALIZAR TAREAS A DETERMINADOS TRABAJADORES</a:t>
            </a:r>
            <a:endParaRPr lang="es-ES" sz="1800" b="1" dirty="0" smtClean="0">
              <a:solidFill>
                <a:srgbClr val="FFC000"/>
              </a:solidFill>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RESOLUCIÓN (MTESS) 202/2020 </a:t>
            </a:r>
          </a:p>
          <a:p>
            <a:pPr algn="l"/>
            <a:r>
              <a:rPr lang="es-US" sz="1800" b="1" dirty="0" smtClean="0">
                <a:solidFill>
                  <a:srgbClr val="FFCC00"/>
                </a:solidFill>
                <a:effectLst>
                  <a:outerShdw blurRad="38100" dist="38100" dir="2700000" algn="tl">
                    <a:srgbClr val="000000">
                      <a:alpha val="43137"/>
                    </a:srgbClr>
                  </a:outerShdw>
                </a:effectLst>
              </a:rPr>
              <a:t>COMUNICACIÓN AL EMPLEADOR</a:t>
            </a:r>
            <a:endParaRPr lang="es-ES" sz="1800" b="1" dirty="0" smtClean="0">
              <a:solidFill>
                <a:srgbClr val="FFCC00"/>
              </a:solidFill>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Art. 3 -</a:t>
            </a:r>
            <a:r>
              <a:rPr lang="es-ES" sz="1800" dirty="0" smtClean="0">
                <a:solidFill>
                  <a:srgbClr val="00FFFF"/>
                </a:solidFill>
                <a:effectLst>
                  <a:outerShdw blurRad="38100" dist="38100" dir="2700000" algn="tl">
                    <a:srgbClr val="000000">
                      <a:alpha val="43137"/>
                    </a:srgbClr>
                  </a:outerShdw>
                </a:effectLst>
              </a:rPr>
              <a:t> </a:t>
            </a:r>
            <a:r>
              <a:rPr lang="es-ES" sz="1800" dirty="0" smtClean="0">
                <a:effectLst>
                  <a:outerShdw blurRad="38100" dist="38100" dir="2700000" algn="tl">
                    <a:srgbClr val="000000">
                      <a:alpha val="43137"/>
                    </a:srgbClr>
                  </a:outerShdw>
                </a:effectLst>
              </a:rPr>
              <a:t>Los trabajadores y las trabajadoras que se encontraren comprendidos en los </a:t>
            </a:r>
            <a:r>
              <a:rPr lang="es-ES" sz="1800" dirty="0" smtClean="0">
                <a:solidFill>
                  <a:srgbClr val="FFFF00"/>
                </a:solidFill>
                <a:effectLst>
                  <a:outerShdw blurRad="38100" dist="38100" dir="2700000" algn="tl">
                    <a:srgbClr val="000000">
                      <a:alpha val="43137"/>
                    </a:srgbClr>
                  </a:outerShdw>
                </a:effectLst>
              </a:rPr>
              <a:t>supuestos contemplados en el artículo 7 del decreto de necesidad y urgencia 260 </a:t>
            </a:r>
            <a:r>
              <a:rPr lang="es-ES" sz="1800" dirty="0" smtClean="0">
                <a:effectLst>
                  <a:outerShdw blurRad="38100" dist="38100" dir="2700000" algn="tl">
                    <a:srgbClr val="000000">
                      <a:alpha val="43137"/>
                    </a:srgbClr>
                  </a:outerShdw>
                </a:effectLst>
              </a:rPr>
              <a:t>y toda otra norma similar que en un futuro se dicte, </a:t>
            </a:r>
            <a:r>
              <a:rPr lang="es-ES" sz="1800" dirty="0" smtClean="0">
                <a:solidFill>
                  <a:srgbClr val="FF9900"/>
                </a:solidFill>
                <a:effectLst>
                  <a:outerShdw blurRad="38100" dist="38100" dir="2700000" algn="tl">
                    <a:srgbClr val="000000">
                      <a:alpha val="43137"/>
                    </a:srgbClr>
                  </a:outerShdw>
                </a:effectLst>
              </a:rPr>
              <a:t>deberán comunicar dicha circunstancia al empleador</a:t>
            </a:r>
            <a:r>
              <a:rPr lang="es-ES" sz="1800" dirty="0" smtClean="0">
                <a:effectLst>
                  <a:outerShdw blurRad="38100" dist="38100" dir="2700000" algn="tl">
                    <a:srgbClr val="000000">
                      <a:alpha val="43137"/>
                    </a:srgbClr>
                  </a:outerShdw>
                </a:effectLst>
              </a:rPr>
              <a:t> de manera fehaciente y detallada dentro de un plazo máximo de 48 horas.</a:t>
            </a:r>
          </a:p>
          <a:p>
            <a:pPr algn="l"/>
            <a:endParaRPr lang="es-US" sz="1800" b="1" dirty="0" smtClean="0">
              <a:effectLst>
                <a:outerShdw blurRad="38100" dist="38100" dir="2700000" algn="tl">
                  <a:srgbClr val="000000">
                    <a:alpha val="43137"/>
                  </a:srgbClr>
                </a:outerShdw>
              </a:effectLst>
            </a:endParaRPr>
          </a:p>
          <a:p>
            <a:pPr algn="l"/>
            <a:r>
              <a:rPr lang="es-US" sz="1800" b="1" dirty="0" smtClean="0">
                <a:solidFill>
                  <a:srgbClr val="FFCC00"/>
                </a:solidFill>
                <a:effectLst>
                  <a:outerShdw blurRad="38100" dist="38100" dir="2700000" algn="tl">
                    <a:srgbClr val="000000">
                      <a:alpha val="43137"/>
                    </a:srgbClr>
                  </a:outerShdw>
                </a:effectLst>
              </a:rPr>
              <a:t>TELETRABAJO</a:t>
            </a:r>
            <a:endParaRPr lang="es-ES" sz="1800" b="1" dirty="0" smtClean="0">
              <a:solidFill>
                <a:srgbClr val="FFCC00"/>
              </a:solidFill>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Art. 4 -</a:t>
            </a:r>
            <a:r>
              <a:rPr lang="es-ES" sz="1800" dirty="0" smtClean="0">
                <a:solidFill>
                  <a:srgbClr val="00FFFF"/>
                </a:solidFill>
                <a:effectLst>
                  <a:outerShdw blurRad="38100" dist="38100" dir="2700000" algn="tl">
                    <a:srgbClr val="000000">
                      <a:alpha val="43137"/>
                    </a:srgbClr>
                  </a:outerShdw>
                </a:effectLst>
              </a:rPr>
              <a:t> </a:t>
            </a:r>
            <a:r>
              <a:rPr lang="es-ES" sz="1800" dirty="0" smtClean="0">
                <a:effectLst>
                  <a:outerShdw blurRad="38100" dist="38100" dir="2700000" algn="tl">
                    <a:srgbClr val="000000">
                      <a:alpha val="43137"/>
                    </a:srgbClr>
                  </a:outerShdw>
                </a:effectLst>
              </a:rPr>
              <a:t>Los trabajadores y las </a:t>
            </a:r>
            <a:r>
              <a:rPr lang="es-ES" sz="1800" dirty="0" smtClean="0">
                <a:solidFill>
                  <a:srgbClr val="FFFF00"/>
                </a:solidFill>
                <a:effectLst>
                  <a:outerShdw blurRad="38100" dist="38100" dir="2700000" algn="tl">
                    <a:srgbClr val="000000">
                      <a:alpha val="43137"/>
                    </a:srgbClr>
                  </a:outerShdw>
                </a:effectLst>
              </a:rPr>
              <a:t>trabajadoras alcanzados por la dispensa del deber de asistencia al lugar de trabajo que no posean confirmación médica de haber contraído el COVID-19, ni la sintomatología descripta</a:t>
            </a:r>
            <a:r>
              <a:rPr lang="es-ES" sz="1800" dirty="0" smtClean="0">
                <a:effectLst>
                  <a:outerShdw blurRad="38100" dist="38100" dir="2700000" algn="tl">
                    <a:srgbClr val="000000">
                      <a:alpha val="43137"/>
                    </a:srgbClr>
                  </a:outerShdw>
                </a:effectLst>
              </a:rPr>
              <a:t> en el inciso a) del artículo 7 del decreto de necesidad y urgencia 260, cuyas tareas habituales u otras análogas puedan ser realizadas desde el lugar de aislamiento, </a:t>
            </a:r>
            <a:r>
              <a:rPr lang="es-ES" sz="1800" dirty="0" smtClean="0">
                <a:solidFill>
                  <a:srgbClr val="00FFFF"/>
                </a:solidFill>
                <a:effectLst>
                  <a:outerShdw blurRad="38100" dist="38100" dir="2700000" algn="tl">
                    <a:srgbClr val="000000">
                      <a:alpha val="43137"/>
                    </a:srgbClr>
                  </a:outerShdw>
                </a:effectLst>
              </a:rPr>
              <a:t>deberán en el marco de la buena fe contractual, establecer con su empleador las condiciones en que dicha labor será realizada.</a:t>
            </a:r>
            <a:endParaRPr lang="es-AR" sz="1800" dirty="0">
              <a:solidFill>
                <a:srgbClr val="00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77462038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9" name="Rectangle 3"/>
          <p:cNvSpPr>
            <a:spLocks noGrp="1" noChangeArrowheads="1"/>
          </p:cNvSpPr>
          <p:nvPr>
            <p:ph type="subTitle" idx="1"/>
          </p:nvPr>
        </p:nvSpPr>
        <p:spPr>
          <a:xfrm>
            <a:off x="685800" y="381000"/>
            <a:ext cx="7772400" cy="5867400"/>
          </a:xfrm>
        </p:spPr>
        <p:txBody>
          <a:bodyPr>
            <a:normAutofit/>
          </a:bodyPr>
          <a:lstStyle/>
          <a:p>
            <a:pPr eaLnBrk="1" hangingPunct="1">
              <a:defRPr/>
            </a:pPr>
            <a:endParaRPr lang="es-AR" b="1" dirty="0" smtClean="0">
              <a:solidFill>
                <a:srgbClr val="00FF00"/>
              </a:solidFill>
              <a:effectLst>
                <a:outerShdw blurRad="38100" dist="38100" dir="2700000" algn="tl">
                  <a:srgbClr val="000000">
                    <a:alpha val="43137"/>
                  </a:srgbClr>
                </a:outerShdw>
              </a:effectLst>
              <a:latin typeface="Papyrus" pitchFamily="66" charset="0"/>
            </a:endParaRPr>
          </a:p>
          <a:p>
            <a:pPr eaLnBrk="1" hangingPunct="1">
              <a:defRPr/>
            </a:pPr>
            <a:endParaRPr lang="es-AR" sz="3600" b="1" dirty="0" smtClean="0">
              <a:solidFill>
                <a:srgbClr val="FFFF19"/>
              </a:solidFill>
              <a:effectLst>
                <a:outerShdw blurRad="38100" dist="38100" dir="2700000" algn="tl">
                  <a:srgbClr val="000000">
                    <a:alpha val="43137"/>
                  </a:srgbClr>
                </a:outerShdw>
              </a:effectLst>
              <a:latin typeface="Papyrus" pitchFamily="66" charset="0"/>
            </a:endParaRPr>
          </a:p>
          <a:p>
            <a:pPr eaLnBrk="1" hangingPunct="1">
              <a:defRPr/>
            </a:pPr>
            <a:endParaRPr lang="es-AR" sz="3600" b="1" dirty="0" smtClean="0">
              <a:solidFill>
                <a:srgbClr val="00FF00"/>
              </a:solidFill>
              <a:effectLst>
                <a:outerShdw blurRad="38100" dist="38100" dir="2700000" algn="tl">
                  <a:srgbClr val="000000">
                    <a:alpha val="43137"/>
                  </a:srgbClr>
                </a:outerShdw>
              </a:effectLst>
              <a:latin typeface="Papyrus" pitchFamily="66" charset="0"/>
            </a:endParaRPr>
          </a:p>
          <a:p>
            <a:pPr eaLnBrk="1" hangingPunct="1">
              <a:defRPr/>
            </a:pPr>
            <a:r>
              <a:rPr lang="es-AR" sz="3600" b="1" dirty="0" smtClean="0">
                <a:solidFill>
                  <a:srgbClr val="00FF00"/>
                </a:solidFill>
                <a:effectLst>
                  <a:outerShdw blurRad="38100" dist="38100" dir="2700000" algn="tl">
                    <a:srgbClr val="000000">
                      <a:alpha val="43137"/>
                    </a:srgbClr>
                  </a:outerShdw>
                </a:effectLst>
                <a:latin typeface="Papyrus" pitchFamily="66" charset="0"/>
              </a:rPr>
              <a:t>Programa de Emergencia de Asistencia al Trabajo y a la Producción</a:t>
            </a:r>
            <a:endParaRPr lang="es-AR" sz="3600" b="1" dirty="0">
              <a:solidFill>
                <a:srgbClr val="00FF00"/>
              </a:solidFill>
              <a:effectLst>
                <a:outerShdw blurRad="38100" dist="38100" dir="2700000" algn="tl">
                  <a:srgbClr val="000000">
                    <a:alpha val="43137"/>
                  </a:srgbClr>
                </a:outerShdw>
              </a:effectLst>
              <a:latin typeface="Papyrus" pitchFamily="66" charset="0"/>
            </a:endParaRPr>
          </a:p>
          <a:p>
            <a:pPr eaLnBrk="1" hangingPunct="1">
              <a:defRPr/>
            </a:pPr>
            <a:endParaRPr lang="es-AR" sz="3600" b="1" dirty="0" smtClean="0">
              <a:solidFill>
                <a:srgbClr val="FFFF19"/>
              </a:solidFill>
              <a:effectLst>
                <a:outerShdw blurRad="38100" dist="38100" dir="2700000" algn="tl">
                  <a:srgbClr val="000000">
                    <a:alpha val="43137"/>
                  </a:srgbClr>
                </a:outerShdw>
              </a:effectLst>
              <a:latin typeface="Papyrus" pitchFamily="66" charset="0"/>
            </a:endParaRPr>
          </a:p>
          <a:p>
            <a:pPr>
              <a:defRPr/>
            </a:pPr>
            <a:r>
              <a:rPr lang="es-AR" sz="3600" b="1" dirty="0" smtClean="0">
                <a:solidFill>
                  <a:srgbClr val="00FFFF"/>
                </a:solidFill>
                <a:effectLst>
                  <a:outerShdw blurRad="38100" dist="38100" dir="2700000" algn="tl">
                    <a:srgbClr val="000000">
                      <a:alpha val="43137"/>
                    </a:srgbClr>
                  </a:outerShdw>
                </a:effectLst>
                <a:latin typeface="Papyrus" pitchFamily="66" charset="0"/>
              </a:rPr>
              <a:t>REPRO  Asistencia por la</a:t>
            </a:r>
          </a:p>
          <a:p>
            <a:pPr>
              <a:defRPr/>
            </a:pPr>
            <a:r>
              <a:rPr lang="es-AR" sz="3600" b="1" dirty="0" smtClean="0">
                <a:solidFill>
                  <a:srgbClr val="00FFFF"/>
                </a:solidFill>
                <a:effectLst>
                  <a:outerShdw blurRad="38100" dist="38100" dir="2700000" algn="tl">
                    <a:srgbClr val="000000">
                      <a:alpha val="43137"/>
                    </a:srgbClr>
                  </a:outerShdw>
                </a:effectLst>
                <a:latin typeface="Papyrus" pitchFamily="66" charset="0"/>
              </a:rPr>
              <a:t> emergencia sanitaria</a:t>
            </a:r>
          </a:p>
        </p:txBody>
      </p:sp>
    </p:spTree>
    <p:extLst>
      <p:ext uri="{BB962C8B-B14F-4D97-AF65-F5344CB8AC3E}">
        <p14:creationId xmlns:p14="http://schemas.microsoft.com/office/powerpoint/2010/main" xmlns="" val="353306298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PROGRAMA DE EMERGENCIA ATP</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Autofit/>
          </a:bodyPr>
          <a:lstStyle/>
          <a:p>
            <a:pPr algn="l"/>
            <a:r>
              <a:rPr lang="es-US" sz="1800" b="1" dirty="0" smtClean="0">
                <a:solidFill>
                  <a:srgbClr val="FFCC00"/>
                </a:solidFill>
                <a:effectLst>
                  <a:outerShdw blurRad="38100" dist="38100" dir="2700000" algn="tl">
                    <a:srgbClr val="000000">
                      <a:alpha val="43137"/>
                    </a:srgbClr>
                  </a:outerShdw>
                </a:effectLst>
              </a:rPr>
              <a:t>REPRO ASISTENCIA POR LA EMERGENCIA SANITARIA</a:t>
            </a:r>
            <a:endParaRPr lang="es-ES" sz="1800" b="1" dirty="0" smtClean="0">
              <a:solidFill>
                <a:srgbClr val="FFCC00"/>
              </a:solidFill>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DECRETO 332/2020 </a:t>
            </a:r>
          </a:p>
          <a:p>
            <a:pPr algn="l"/>
            <a:endParaRPr lang="es-ES" sz="1800" b="1" dirty="0" smtClean="0">
              <a:solidFill>
                <a:srgbClr val="00FFFF"/>
              </a:solidFill>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Art. 9 -</a:t>
            </a:r>
            <a:r>
              <a:rPr lang="es-ES" sz="1800" dirty="0" smtClean="0">
                <a:effectLst>
                  <a:outerShdw blurRad="38100" dist="38100" dir="2700000" algn="tl">
                    <a:srgbClr val="000000">
                      <a:alpha val="43137"/>
                    </a:srgbClr>
                  </a:outerShdw>
                </a:effectLst>
              </a:rPr>
              <a:t> El Programa </a:t>
            </a:r>
            <a:r>
              <a:rPr lang="es-ES" sz="1800" dirty="0" smtClean="0">
                <a:solidFill>
                  <a:srgbClr val="FFFF00"/>
                </a:solidFill>
                <a:effectLst>
                  <a:outerShdw blurRad="38100" dist="38100" dir="2700000" algn="tl">
                    <a:srgbClr val="000000">
                      <a:alpha val="43137"/>
                    </a:srgbClr>
                  </a:outerShdw>
                </a:effectLst>
              </a:rPr>
              <a:t>REPRO Asistencia por la Emergencia Sanitaria </a:t>
            </a:r>
            <a:r>
              <a:rPr lang="es-ES" sz="1800" dirty="0" smtClean="0">
                <a:effectLst>
                  <a:outerShdw blurRad="38100" dist="38100" dir="2700000" algn="tl">
                    <a:srgbClr val="000000">
                      <a:alpha val="43137"/>
                    </a:srgbClr>
                  </a:outerShdw>
                </a:effectLst>
              </a:rPr>
              <a:t>consistirá en </a:t>
            </a:r>
            <a:r>
              <a:rPr lang="es-ES" sz="1800" dirty="0" smtClean="0">
                <a:solidFill>
                  <a:srgbClr val="00FF00"/>
                </a:solidFill>
                <a:effectLst>
                  <a:outerShdw blurRad="38100" dist="38100" dir="2700000" algn="tl">
                    <a:srgbClr val="000000">
                      <a:alpha val="43137"/>
                    </a:srgbClr>
                  </a:outerShdw>
                </a:effectLst>
              </a:rPr>
              <a:t>una asignación no contributiva respecto al Sistema Integrado Previsional Argentino</a:t>
            </a:r>
            <a:r>
              <a:rPr lang="es-ES" sz="1800" dirty="0" smtClean="0">
                <a:effectLst>
                  <a:outerShdw blurRad="38100" dist="38100" dir="2700000" algn="tl">
                    <a:srgbClr val="000000">
                      <a:alpha val="43137"/>
                    </a:srgbClr>
                  </a:outerShdw>
                </a:effectLst>
              </a:rPr>
              <a:t> a trabajadoras y trabajadores a través del Programa de Recuperación Productiva a cargo del Ministerio de Trabajo, Empleo y Seguridad Social, </a:t>
            </a:r>
            <a:r>
              <a:rPr lang="es-ES" sz="1800" b="1" dirty="0" smtClean="0">
                <a:solidFill>
                  <a:srgbClr val="00FFFF"/>
                </a:solidFill>
                <a:effectLst>
                  <a:outerShdw blurRad="38100" dist="38100" dir="2700000" algn="tl">
                    <a:srgbClr val="000000">
                      <a:alpha val="43137"/>
                    </a:srgbClr>
                  </a:outerShdw>
                </a:effectLst>
              </a:rPr>
              <a:t>para empresas no incluidas en el artículo 8 </a:t>
            </a:r>
            <a:r>
              <a:rPr lang="es-ES" sz="1800" dirty="0" smtClean="0">
                <a:effectLst>
                  <a:outerShdw blurRad="38100" dist="38100" dir="2700000" algn="tl">
                    <a:srgbClr val="000000">
                      <a:alpha val="43137"/>
                    </a:srgbClr>
                  </a:outerShdw>
                </a:effectLst>
              </a:rPr>
              <a:t>y que cumplan con los requisitos establecidos en el artículo 3 del presente decreto y de conformidad con lo dispuesto en el artículo 4 del mismo.</a:t>
            </a:r>
          </a:p>
          <a:p>
            <a:pPr algn="l"/>
            <a:endParaRPr lang="es-ES" sz="1800" dirty="0" smtClean="0">
              <a:effectLst>
                <a:outerShdw blurRad="38100" dist="38100" dir="2700000" algn="tl">
                  <a:srgbClr val="000000">
                    <a:alpha val="43137"/>
                  </a:srgbClr>
                </a:outerShdw>
              </a:effectLst>
            </a:endParaRPr>
          </a:p>
          <a:p>
            <a:pPr algn="l"/>
            <a:r>
              <a:rPr lang="es-ES" sz="1800" dirty="0" smtClean="0">
                <a:effectLst>
                  <a:outerShdw blurRad="38100" dist="38100" dir="2700000" algn="tl">
                    <a:srgbClr val="000000">
                      <a:alpha val="43137"/>
                    </a:srgbClr>
                  </a:outerShdw>
                </a:effectLst>
              </a:rPr>
              <a:t>La prestación por trabajador tendrá </a:t>
            </a:r>
            <a:r>
              <a:rPr lang="es-ES" sz="1800" b="1" dirty="0" smtClean="0">
                <a:solidFill>
                  <a:srgbClr val="FFFF00"/>
                </a:solidFill>
                <a:effectLst>
                  <a:outerShdw blurRad="38100" dist="38100" dir="2700000" algn="tl">
                    <a:srgbClr val="000000">
                      <a:alpha val="43137"/>
                    </a:srgbClr>
                  </a:outerShdw>
                </a:effectLst>
              </a:rPr>
              <a:t>un mínimo de pesos seis mil ($ 6.000) y un máximo de pesos diez mil ($ 10.000). </a:t>
            </a:r>
            <a:r>
              <a:rPr lang="es-ES" sz="1800" dirty="0" smtClean="0">
                <a:effectLst>
                  <a:outerShdw blurRad="38100" dist="38100" dir="2700000" algn="tl">
                    <a:srgbClr val="000000">
                      <a:alpha val="43137"/>
                    </a:srgbClr>
                  </a:outerShdw>
                </a:effectLst>
              </a:rPr>
              <a:t>A dichos efectos la Autoridad de Aplicación constituirá </a:t>
            </a:r>
            <a:r>
              <a:rPr lang="es-ES" sz="1800" dirty="0" smtClean="0">
                <a:solidFill>
                  <a:srgbClr val="FFCC00"/>
                </a:solidFill>
                <a:effectLst>
                  <a:outerShdw blurRad="38100" dist="38100" dir="2700000" algn="tl">
                    <a:srgbClr val="000000">
                      <a:alpha val="43137"/>
                    </a:srgbClr>
                  </a:outerShdw>
                </a:effectLst>
              </a:rPr>
              <a:t>un nuevo Programa de Recuperación Productiva diferenciado y simplificado,</a:t>
            </a:r>
            <a:r>
              <a:rPr lang="es-ES" sz="1800" dirty="0" smtClean="0">
                <a:effectLst>
                  <a:outerShdw blurRad="38100" dist="38100" dir="2700000" algn="tl">
                    <a:srgbClr val="000000">
                      <a:alpha val="43137"/>
                    </a:srgbClr>
                  </a:outerShdw>
                </a:effectLst>
              </a:rPr>
              <a:t> manteniendo vigencia la resolución 25 de fecha 28 de setiembre de 2018 de la ex Secretaría de Gobierno de Trabajo y Empleo, del entonces Ministerio de Producción y Trabajo, en todo lo que resulte compatible.</a:t>
            </a:r>
            <a:endParaRPr lang="es-ES" sz="1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77462038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PROGRAMA DE EMERGENCIA ATP</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Autofit/>
          </a:bodyPr>
          <a:lstStyle/>
          <a:p>
            <a:pPr algn="l"/>
            <a:r>
              <a:rPr lang="es-US" sz="1800" b="1" dirty="0" smtClean="0">
                <a:solidFill>
                  <a:srgbClr val="FFCC00"/>
                </a:solidFill>
                <a:effectLst>
                  <a:outerShdw blurRad="38100" dist="38100" dir="2700000" algn="tl">
                    <a:srgbClr val="000000">
                      <a:alpha val="43137"/>
                    </a:srgbClr>
                  </a:outerShdw>
                </a:effectLst>
              </a:rPr>
              <a:t>REPRO ASISTENCIA POR LA EMERGENCIA SANITARIA</a:t>
            </a:r>
            <a:endParaRPr lang="es-ES" sz="1800" b="1" dirty="0" smtClean="0">
              <a:solidFill>
                <a:srgbClr val="FFCC00"/>
              </a:solidFill>
              <a:effectLst>
                <a:outerShdw blurRad="38100" dist="38100" dir="2700000" algn="tl">
                  <a:srgbClr val="000000">
                    <a:alpha val="43137"/>
                  </a:srgbClr>
                </a:outerShdw>
              </a:effectLst>
            </a:endParaRPr>
          </a:p>
        </p:txBody>
      </p:sp>
      <p:pic>
        <p:nvPicPr>
          <p:cNvPr id="6146" name="Picture 2"/>
          <p:cNvPicPr>
            <a:picLocks noChangeAspect="1" noChangeArrowheads="1"/>
          </p:cNvPicPr>
          <p:nvPr/>
        </p:nvPicPr>
        <p:blipFill>
          <a:blip r:embed="rId2"/>
          <a:srcRect/>
          <a:stretch>
            <a:fillRect/>
          </a:stretch>
        </p:blipFill>
        <p:spPr bwMode="auto">
          <a:xfrm>
            <a:off x="571472" y="1785926"/>
            <a:ext cx="7819079" cy="3500462"/>
          </a:xfrm>
          <a:prstGeom prst="rect">
            <a:avLst/>
          </a:prstGeom>
          <a:noFill/>
          <a:ln w="9525">
            <a:noFill/>
            <a:miter lim="800000"/>
            <a:headEnd/>
            <a:tailEnd/>
          </a:ln>
          <a:effectLst/>
        </p:spPr>
      </p:pic>
    </p:spTree>
    <p:extLst>
      <p:ext uri="{BB962C8B-B14F-4D97-AF65-F5344CB8AC3E}">
        <p14:creationId xmlns:p14="http://schemas.microsoft.com/office/powerpoint/2010/main" xmlns="" val="377462038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9" name="Rectangle 3"/>
          <p:cNvSpPr>
            <a:spLocks noGrp="1" noChangeArrowheads="1"/>
          </p:cNvSpPr>
          <p:nvPr>
            <p:ph type="subTitle" idx="1"/>
          </p:nvPr>
        </p:nvSpPr>
        <p:spPr>
          <a:xfrm>
            <a:off x="685800" y="381000"/>
            <a:ext cx="7772400" cy="5867400"/>
          </a:xfrm>
        </p:spPr>
        <p:txBody>
          <a:bodyPr>
            <a:normAutofit/>
          </a:bodyPr>
          <a:lstStyle/>
          <a:p>
            <a:pPr eaLnBrk="1" hangingPunct="1">
              <a:defRPr/>
            </a:pPr>
            <a:endParaRPr lang="es-AR" b="1" dirty="0" smtClean="0">
              <a:solidFill>
                <a:srgbClr val="00FF00"/>
              </a:solidFill>
              <a:effectLst>
                <a:outerShdw blurRad="38100" dist="38100" dir="2700000" algn="tl">
                  <a:srgbClr val="000000">
                    <a:alpha val="43137"/>
                  </a:srgbClr>
                </a:outerShdw>
              </a:effectLst>
              <a:latin typeface="Papyrus" pitchFamily="66" charset="0"/>
            </a:endParaRPr>
          </a:p>
          <a:p>
            <a:pPr eaLnBrk="1" hangingPunct="1">
              <a:defRPr/>
            </a:pPr>
            <a:endParaRPr lang="es-AR" sz="3600" b="1" dirty="0" smtClean="0">
              <a:solidFill>
                <a:srgbClr val="FFFF19"/>
              </a:solidFill>
              <a:effectLst>
                <a:outerShdw blurRad="38100" dist="38100" dir="2700000" algn="tl">
                  <a:srgbClr val="000000">
                    <a:alpha val="43137"/>
                  </a:srgbClr>
                </a:outerShdw>
              </a:effectLst>
              <a:latin typeface="Papyrus" pitchFamily="66" charset="0"/>
            </a:endParaRPr>
          </a:p>
          <a:p>
            <a:pPr eaLnBrk="1" hangingPunct="1">
              <a:defRPr/>
            </a:pPr>
            <a:endParaRPr lang="es-AR" sz="3600" b="1" dirty="0" smtClean="0">
              <a:solidFill>
                <a:srgbClr val="00FF00"/>
              </a:solidFill>
              <a:effectLst>
                <a:outerShdw blurRad="38100" dist="38100" dir="2700000" algn="tl">
                  <a:srgbClr val="000000">
                    <a:alpha val="43137"/>
                  </a:srgbClr>
                </a:outerShdw>
              </a:effectLst>
              <a:latin typeface="Papyrus" pitchFamily="66" charset="0"/>
            </a:endParaRPr>
          </a:p>
          <a:p>
            <a:pPr eaLnBrk="1" hangingPunct="1">
              <a:defRPr/>
            </a:pPr>
            <a:r>
              <a:rPr lang="es-AR" sz="3600" b="1" dirty="0" smtClean="0">
                <a:solidFill>
                  <a:srgbClr val="00FF00"/>
                </a:solidFill>
                <a:effectLst>
                  <a:outerShdw blurRad="38100" dist="38100" dir="2700000" algn="tl">
                    <a:srgbClr val="000000">
                      <a:alpha val="43137"/>
                    </a:srgbClr>
                  </a:outerShdw>
                </a:effectLst>
                <a:latin typeface="Papyrus" pitchFamily="66" charset="0"/>
              </a:rPr>
              <a:t>Programa de Emergencia de Asistencia al Trabajo y a la Producción</a:t>
            </a:r>
            <a:endParaRPr lang="es-AR" sz="3600" b="1" dirty="0">
              <a:solidFill>
                <a:srgbClr val="00FF00"/>
              </a:solidFill>
              <a:effectLst>
                <a:outerShdw blurRad="38100" dist="38100" dir="2700000" algn="tl">
                  <a:srgbClr val="000000">
                    <a:alpha val="43137"/>
                  </a:srgbClr>
                </a:outerShdw>
              </a:effectLst>
              <a:latin typeface="Papyrus" pitchFamily="66" charset="0"/>
            </a:endParaRPr>
          </a:p>
          <a:p>
            <a:pPr eaLnBrk="1" hangingPunct="1">
              <a:defRPr/>
            </a:pPr>
            <a:endParaRPr lang="es-AR" sz="3600" b="1" dirty="0" smtClean="0">
              <a:solidFill>
                <a:srgbClr val="FFFF19"/>
              </a:solidFill>
              <a:effectLst>
                <a:outerShdw blurRad="38100" dist="38100" dir="2700000" algn="tl">
                  <a:srgbClr val="000000">
                    <a:alpha val="43137"/>
                  </a:srgbClr>
                </a:outerShdw>
              </a:effectLst>
              <a:latin typeface="Papyrus" pitchFamily="66" charset="0"/>
            </a:endParaRPr>
          </a:p>
          <a:p>
            <a:pPr>
              <a:defRPr/>
            </a:pPr>
            <a:r>
              <a:rPr lang="es-AR" sz="3600" b="1" dirty="0" smtClean="0">
                <a:solidFill>
                  <a:srgbClr val="00FFFF"/>
                </a:solidFill>
                <a:effectLst>
                  <a:outerShdw blurRad="38100" dist="38100" dir="2700000" algn="tl">
                    <a:srgbClr val="000000">
                      <a:alpha val="43137"/>
                    </a:srgbClr>
                  </a:outerShdw>
                </a:effectLst>
                <a:latin typeface="Papyrus" pitchFamily="66" charset="0"/>
              </a:rPr>
              <a:t>Prestación económica por desempleo</a:t>
            </a:r>
          </a:p>
        </p:txBody>
      </p:sp>
    </p:spTree>
    <p:extLst>
      <p:ext uri="{BB962C8B-B14F-4D97-AF65-F5344CB8AC3E}">
        <p14:creationId xmlns:p14="http://schemas.microsoft.com/office/powerpoint/2010/main" xmlns="" val="353306298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PROGRAMA DE EMERGENCIA ATP</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Autofit/>
          </a:bodyPr>
          <a:lstStyle/>
          <a:p>
            <a:pPr algn="l"/>
            <a:r>
              <a:rPr lang="es-US" sz="1800" b="1" dirty="0" smtClean="0">
                <a:solidFill>
                  <a:srgbClr val="FFCC00"/>
                </a:solidFill>
                <a:effectLst>
                  <a:outerShdw blurRad="38100" dist="38100" dir="2700000" algn="tl">
                    <a:srgbClr val="000000">
                      <a:alpha val="43137"/>
                    </a:srgbClr>
                  </a:outerShdw>
                </a:effectLst>
              </a:rPr>
              <a:t>PRESTACION ECONOMICA POR DESEMPLEO</a:t>
            </a:r>
            <a:endParaRPr lang="es-ES" sz="1800" b="1" dirty="0" smtClean="0">
              <a:solidFill>
                <a:srgbClr val="FFCC00"/>
              </a:solidFill>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DECRETO 332/2020 </a:t>
            </a:r>
          </a:p>
          <a:p>
            <a:pPr algn="l"/>
            <a:endParaRPr lang="es-ES" sz="1800" b="1" dirty="0" smtClean="0">
              <a:effectLst>
                <a:outerShdw blurRad="38100" dist="38100" dir="2700000" algn="tl">
                  <a:srgbClr val="000000">
                    <a:alpha val="43137"/>
                  </a:srgbClr>
                </a:outerShdw>
              </a:effectLst>
            </a:endParaRPr>
          </a:p>
          <a:p>
            <a:pPr algn="l"/>
            <a:endParaRPr lang="es-ES" sz="1800" b="1" dirty="0" smtClean="0">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Art. 10 -</a:t>
            </a:r>
            <a:r>
              <a:rPr lang="es-ES" sz="1800" dirty="0" smtClean="0">
                <a:effectLst>
                  <a:outerShdw blurRad="38100" dist="38100" dir="2700000" algn="tl">
                    <a:srgbClr val="000000">
                      <a:alpha val="43137"/>
                    </a:srgbClr>
                  </a:outerShdw>
                </a:effectLst>
              </a:rPr>
              <a:t> </a:t>
            </a:r>
            <a:r>
              <a:rPr lang="es-ES" sz="1800" dirty="0" err="1" smtClean="0">
                <a:effectLst>
                  <a:outerShdw blurRad="38100" dist="38100" dir="2700000" algn="tl">
                    <a:srgbClr val="000000">
                      <a:alpha val="43137"/>
                    </a:srgbClr>
                  </a:outerShdw>
                </a:effectLst>
              </a:rPr>
              <a:t>Elévanse</a:t>
            </a:r>
            <a:r>
              <a:rPr lang="es-ES" sz="1800" dirty="0" smtClean="0">
                <a:effectLst>
                  <a:outerShdw blurRad="38100" dist="38100" dir="2700000" algn="tl">
                    <a:srgbClr val="000000">
                      <a:alpha val="43137"/>
                    </a:srgbClr>
                  </a:outerShdw>
                </a:effectLst>
              </a:rPr>
              <a:t> durante el período que establezca la Jefatura de Gabinete de Ministros, </a:t>
            </a:r>
            <a:r>
              <a:rPr lang="es-ES" sz="1800" dirty="0" smtClean="0">
                <a:solidFill>
                  <a:srgbClr val="FFFF00"/>
                </a:solidFill>
                <a:effectLst>
                  <a:outerShdw blurRad="38100" dist="38100" dir="2700000" algn="tl">
                    <a:srgbClr val="000000">
                      <a:alpha val="43137"/>
                    </a:srgbClr>
                  </a:outerShdw>
                </a:effectLst>
              </a:rPr>
              <a:t>los montos de las prestaciones económicas por desempleo a un mínimo de pesos seis mil ($ 6.000) y un máximo de pesos diez mil ($ 10.000).</a:t>
            </a:r>
          </a:p>
          <a:p>
            <a:pPr algn="l"/>
            <a:r>
              <a:rPr lang="es-ES" sz="1800" dirty="0" err="1" smtClean="0">
                <a:effectLst>
                  <a:outerShdw blurRad="38100" dist="38100" dir="2700000" algn="tl">
                    <a:srgbClr val="000000">
                      <a:alpha val="43137"/>
                    </a:srgbClr>
                  </a:outerShdw>
                </a:effectLst>
              </a:rPr>
              <a:t>Deléganse</a:t>
            </a:r>
            <a:r>
              <a:rPr lang="es-ES" sz="1800" dirty="0" smtClean="0">
                <a:effectLst>
                  <a:outerShdw blurRad="38100" dist="38100" dir="2700000" algn="tl">
                    <a:srgbClr val="000000">
                      <a:alpha val="43137"/>
                    </a:srgbClr>
                  </a:outerShdw>
                </a:effectLst>
              </a:rPr>
              <a:t> en el Ministerio de Trabajo, Empleo y Seguridad Social las facultades para modificar la operatoria del Sistema integral de prestaciones por desempleo.</a:t>
            </a:r>
            <a:endParaRPr lang="es-ES" sz="1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77462038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PROGRAMA DE EMERGENCIA ATP</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Autofit/>
          </a:bodyPr>
          <a:lstStyle/>
          <a:p>
            <a:pPr algn="l"/>
            <a:r>
              <a:rPr lang="es-US" sz="1800" b="1" dirty="0" smtClean="0">
                <a:solidFill>
                  <a:srgbClr val="FFCC00"/>
                </a:solidFill>
                <a:effectLst>
                  <a:outerShdw blurRad="38100" dist="38100" dir="2700000" algn="tl">
                    <a:srgbClr val="000000">
                      <a:alpha val="43137"/>
                    </a:srgbClr>
                  </a:outerShdw>
                </a:effectLst>
              </a:rPr>
              <a:t>PRESTACION ECONOMICA POR DESEMPLEO</a:t>
            </a:r>
            <a:endParaRPr lang="es-ES" sz="1800" b="1" dirty="0" smtClean="0">
              <a:solidFill>
                <a:srgbClr val="FFCC00"/>
              </a:solidFill>
              <a:effectLst>
                <a:outerShdw blurRad="38100" dist="38100" dir="2700000" algn="tl">
                  <a:srgbClr val="000000">
                    <a:alpha val="43137"/>
                  </a:srgbClr>
                </a:outerShdw>
              </a:effectLst>
            </a:endParaRPr>
          </a:p>
          <a:p>
            <a:pPr algn="l"/>
            <a:endParaRPr lang="es-ES" sz="1800" b="1" dirty="0" smtClean="0">
              <a:solidFill>
                <a:srgbClr val="00FFFF"/>
              </a:solidFill>
              <a:effectLst>
                <a:outerShdw blurRad="38100" dist="38100" dir="2700000" algn="tl">
                  <a:srgbClr val="000000">
                    <a:alpha val="43137"/>
                  </a:srgbClr>
                </a:outerShdw>
              </a:effectLst>
            </a:endParaRPr>
          </a:p>
        </p:txBody>
      </p:sp>
      <p:pic>
        <p:nvPicPr>
          <p:cNvPr id="7172" name="Picture 4"/>
          <p:cNvPicPr>
            <a:picLocks noChangeAspect="1" noChangeArrowheads="1"/>
          </p:cNvPicPr>
          <p:nvPr/>
        </p:nvPicPr>
        <p:blipFill>
          <a:blip r:embed="rId2"/>
          <a:srcRect/>
          <a:stretch>
            <a:fillRect/>
          </a:stretch>
        </p:blipFill>
        <p:spPr bwMode="auto">
          <a:xfrm>
            <a:off x="428595" y="2000240"/>
            <a:ext cx="8116179" cy="1500198"/>
          </a:xfrm>
          <a:prstGeom prst="rect">
            <a:avLst/>
          </a:prstGeom>
          <a:noFill/>
          <a:ln w="9525">
            <a:noFill/>
            <a:miter lim="800000"/>
            <a:headEnd/>
            <a:tailEnd/>
          </a:ln>
          <a:effectLst/>
        </p:spPr>
      </p:pic>
    </p:spTree>
    <p:extLst>
      <p:ext uri="{BB962C8B-B14F-4D97-AF65-F5344CB8AC3E}">
        <p14:creationId xmlns:p14="http://schemas.microsoft.com/office/powerpoint/2010/main" xmlns="" val="377462038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9" name="Rectangle 3"/>
          <p:cNvSpPr>
            <a:spLocks noGrp="1" noChangeArrowheads="1"/>
          </p:cNvSpPr>
          <p:nvPr>
            <p:ph type="subTitle" idx="1"/>
          </p:nvPr>
        </p:nvSpPr>
        <p:spPr>
          <a:xfrm>
            <a:off x="685800" y="381000"/>
            <a:ext cx="7772400" cy="5867400"/>
          </a:xfrm>
        </p:spPr>
        <p:txBody>
          <a:bodyPr>
            <a:normAutofit/>
          </a:bodyPr>
          <a:lstStyle/>
          <a:p>
            <a:pPr eaLnBrk="1" hangingPunct="1">
              <a:defRPr/>
            </a:pPr>
            <a:endParaRPr lang="es-AR" b="1" dirty="0" smtClean="0">
              <a:solidFill>
                <a:srgbClr val="00FF00"/>
              </a:solidFill>
              <a:effectLst>
                <a:outerShdw blurRad="38100" dist="38100" dir="2700000" algn="tl">
                  <a:srgbClr val="000000">
                    <a:alpha val="43137"/>
                  </a:srgbClr>
                </a:outerShdw>
              </a:effectLst>
              <a:latin typeface="Papyrus" pitchFamily="66" charset="0"/>
            </a:endParaRPr>
          </a:p>
          <a:p>
            <a:pPr eaLnBrk="1" hangingPunct="1">
              <a:defRPr/>
            </a:pPr>
            <a:endParaRPr lang="es-AR" sz="3600" b="1" dirty="0" smtClean="0">
              <a:solidFill>
                <a:srgbClr val="FFFF19"/>
              </a:solidFill>
              <a:effectLst>
                <a:outerShdw blurRad="38100" dist="38100" dir="2700000" algn="tl">
                  <a:srgbClr val="000000">
                    <a:alpha val="43137"/>
                  </a:srgbClr>
                </a:outerShdw>
              </a:effectLst>
              <a:latin typeface="Papyrus" pitchFamily="66" charset="0"/>
            </a:endParaRPr>
          </a:p>
          <a:p>
            <a:pPr eaLnBrk="1" hangingPunct="1">
              <a:defRPr/>
            </a:pPr>
            <a:endParaRPr lang="es-AR" sz="3600" b="1" dirty="0" smtClean="0">
              <a:solidFill>
                <a:srgbClr val="00FF00"/>
              </a:solidFill>
              <a:effectLst>
                <a:outerShdw blurRad="38100" dist="38100" dir="2700000" algn="tl">
                  <a:srgbClr val="000000">
                    <a:alpha val="43137"/>
                  </a:srgbClr>
                </a:outerShdw>
              </a:effectLst>
              <a:latin typeface="Papyrus" pitchFamily="66" charset="0"/>
            </a:endParaRPr>
          </a:p>
          <a:p>
            <a:pPr eaLnBrk="1" hangingPunct="1">
              <a:defRPr/>
            </a:pPr>
            <a:r>
              <a:rPr lang="es-AR" sz="3600" b="1" dirty="0" smtClean="0">
                <a:solidFill>
                  <a:srgbClr val="00FF00"/>
                </a:solidFill>
                <a:effectLst>
                  <a:outerShdw blurRad="38100" dist="38100" dir="2700000" algn="tl">
                    <a:srgbClr val="000000">
                      <a:alpha val="43137"/>
                    </a:srgbClr>
                  </a:outerShdw>
                </a:effectLst>
                <a:latin typeface="Papyrus" pitchFamily="66" charset="0"/>
              </a:rPr>
              <a:t>Programa de Emergencia de Asistencia al Trabajo y a la Producción</a:t>
            </a:r>
            <a:endParaRPr lang="es-AR" sz="3600" b="1" dirty="0">
              <a:solidFill>
                <a:srgbClr val="00FF00"/>
              </a:solidFill>
              <a:effectLst>
                <a:outerShdw blurRad="38100" dist="38100" dir="2700000" algn="tl">
                  <a:srgbClr val="000000">
                    <a:alpha val="43137"/>
                  </a:srgbClr>
                </a:outerShdw>
              </a:effectLst>
              <a:latin typeface="Papyrus" pitchFamily="66" charset="0"/>
            </a:endParaRPr>
          </a:p>
          <a:p>
            <a:pPr eaLnBrk="1" hangingPunct="1">
              <a:defRPr/>
            </a:pPr>
            <a:endParaRPr lang="es-AR" sz="3600" b="1" dirty="0" smtClean="0">
              <a:solidFill>
                <a:srgbClr val="FFFF19"/>
              </a:solidFill>
              <a:effectLst>
                <a:outerShdw blurRad="38100" dist="38100" dir="2700000" algn="tl">
                  <a:srgbClr val="000000">
                    <a:alpha val="43137"/>
                  </a:srgbClr>
                </a:outerShdw>
              </a:effectLst>
              <a:latin typeface="Papyrus" pitchFamily="66" charset="0"/>
            </a:endParaRPr>
          </a:p>
          <a:p>
            <a:pPr>
              <a:defRPr/>
            </a:pPr>
            <a:r>
              <a:rPr lang="es-AR" sz="3600" b="1" dirty="0" smtClean="0">
                <a:solidFill>
                  <a:srgbClr val="00FFFF"/>
                </a:solidFill>
                <a:effectLst>
                  <a:outerShdw blurRad="38100" dist="38100" dir="2700000" algn="tl">
                    <a:srgbClr val="000000">
                      <a:alpha val="43137"/>
                    </a:srgbClr>
                  </a:outerShdw>
                </a:effectLst>
                <a:latin typeface="Papyrus" pitchFamily="66" charset="0"/>
              </a:rPr>
              <a:t>Procedimiento para acreditar requisitos</a:t>
            </a:r>
          </a:p>
        </p:txBody>
      </p:sp>
    </p:spTree>
    <p:extLst>
      <p:ext uri="{BB962C8B-B14F-4D97-AF65-F5344CB8AC3E}">
        <p14:creationId xmlns:p14="http://schemas.microsoft.com/office/powerpoint/2010/main" xmlns="" val="353306298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PROGRAMA DE EMERGENCIA ATP</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rmAutofit/>
          </a:bodyPr>
          <a:lstStyle/>
          <a:p>
            <a:pPr algn="l"/>
            <a:r>
              <a:rPr lang="es-US" sz="1800" b="1" dirty="0" smtClean="0">
                <a:solidFill>
                  <a:srgbClr val="FFCC00"/>
                </a:solidFill>
                <a:effectLst>
                  <a:outerShdw blurRad="38100" dist="38100" dir="2700000" algn="tl">
                    <a:srgbClr val="000000">
                      <a:alpha val="43137"/>
                    </a:srgbClr>
                  </a:outerShdw>
                </a:effectLst>
              </a:rPr>
              <a:t>ACREDITACIÓN DE LA NOMINA ALCANZADA POR EL BENEFICIO</a:t>
            </a:r>
            <a:endParaRPr lang="es-ES" sz="1800" b="1" dirty="0" smtClean="0">
              <a:solidFill>
                <a:srgbClr val="FFCC00"/>
              </a:solidFill>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DECRETO 332/2020 </a:t>
            </a:r>
          </a:p>
          <a:p>
            <a:pPr algn="l"/>
            <a:endParaRPr lang="es-ES" sz="1800" b="1" dirty="0" smtClean="0">
              <a:solidFill>
                <a:srgbClr val="00FFFF"/>
              </a:solidFill>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Art. 11 -</a:t>
            </a:r>
            <a:r>
              <a:rPr lang="es-ES" sz="1800" dirty="0" smtClean="0">
                <a:effectLst>
                  <a:outerShdw blurRad="38100" dist="38100" dir="2700000" algn="tl">
                    <a:srgbClr val="000000">
                      <a:alpha val="43137"/>
                    </a:srgbClr>
                  </a:outerShdw>
                </a:effectLst>
              </a:rPr>
              <a:t> Las empleadoras y empleadores alcanzados por los beneficios establecidos en el artículo 2 </a:t>
            </a:r>
            <a:r>
              <a:rPr lang="es-ES" sz="1800" dirty="0" smtClean="0">
                <a:solidFill>
                  <a:srgbClr val="FFFF00"/>
                </a:solidFill>
                <a:effectLst>
                  <a:outerShdw blurRad="38100" dist="38100" dir="2700000" algn="tl">
                    <a:srgbClr val="000000">
                      <a:alpha val="43137"/>
                    </a:srgbClr>
                  </a:outerShdw>
                </a:effectLst>
              </a:rPr>
              <a:t>deberán acreditar ante la Administración Federal de Ingresos Públicos, la nómina del personal alcanzado y su afectación a las actividades alcanzadas.</a:t>
            </a:r>
          </a:p>
          <a:p>
            <a:pPr algn="l"/>
            <a:r>
              <a:rPr lang="es-ES" sz="1800" dirty="0" smtClean="0">
                <a:effectLst>
                  <a:outerShdw blurRad="38100" dist="38100" dir="2700000" algn="tl">
                    <a:srgbClr val="000000">
                      <a:alpha val="43137"/>
                    </a:srgbClr>
                  </a:outerShdw>
                </a:effectLst>
              </a:rPr>
              <a:t>El Ministerio de Trabajo, Empleo y Seguridad Social: </a:t>
            </a:r>
          </a:p>
          <a:p>
            <a:pPr algn="l"/>
            <a:r>
              <a:rPr lang="es-ES" sz="1800" dirty="0" smtClean="0">
                <a:solidFill>
                  <a:srgbClr val="00FFFF"/>
                </a:solidFill>
                <a:effectLst>
                  <a:outerShdw blurRad="38100" dist="38100" dir="2700000" algn="tl">
                    <a:srgbClr val="000000">
                      <a:alpha val="43137"/>
                    </a:srgbClr>
                  </a:outerShdw>
                </a:effectLst>
              </a:rPr>
              <a:t>a) Considerará la información </a:t>
            </a:r>
            <a:r>
              <a:rPr lang="es-ES" sz="1800" dirty="0" smtClean="0">
                <a:effectLst>
                  <a:outerShdw blurRad="38100" dist="38100" dir="2700000" algn="tl">
                    <a:srgbClr val="000000">
                      <a:alpha val="43137"/>
                    </a:srgbClr>
                  </a:outerShdw>
                </a:effectLst>
              </a:rPr>
              <a:t>y documentación remitidas por la empresa. </a:t>
            </a:r>
          </a:p>
          <a:p>
            <a:pPr algn="l"/>
            <a:endParaRPr lang="es-ES" sz="1800" dirty="0" smtClean="0">
              <a:effectLst>
                <a:outerShdw blurRad="38100" dist="38100" dir="2700000" algn="tl">
                  <a:srgbClr val="000000">
                    <a:alpha val="43137"/>
                  </a:srgbClr>
                </a:outerShdw>
              </a:effectLst>
            </a:endParaRPr>
          </a:p>
          <a:p>
            <a:pPr algn="l"/>
            <a:r>
              <a:rPr lang="es-ES" sz="1800" dirty="0" smtClean="0">
                <a:solidFill>
                  <a:srgbClr val="FF9900"/>
                </a:solidFill>
                <a:effectLst>
                  <a:outerShdw blurRad="38100" dist="38100" dir="2700000" algn="tl">
                    <a:srgbClr val="000000">
                      <a:alpha val="43137"/>
                    </a:srgbClr>
                  </a:outerShdw>
                </a:effectLst>
              </a:rPr>
              <a:t>b) Podrá relevar datos adicionales </a:t>
            </a:r>
            <a:r>
              <a:rPr lang="es-ES" sz="1800" dirty="0" smtClean="0">
                <a:effectLst>
                  <a:outerShdw blurRad="38100" dist="38100" dir="2700000" algn="tl">
                    <a:srgbClr val="000000">
                      <a:alpha val="43137"/>
                    </a:srgbClr>
                  </a:outerShdw>
                </a:effectLst>
              </a:rPr>
              <a:t>que permitan ampliar y/o verificar los aportados inicialmente y solicitar la documentación que estime necesaria. </a:t>
            </a:r>
          </a:p>
          <a:p>
            <a:pPr algn="l"/>
            <a:endParaRPr lang="es-ES" sz="1800" dirty="0" smtClean="0">
              <a:effectLst>
                <a:outerShdw blurRad="38100" dist="38100" dir="2700000" algn="tl">
                  <a:srgbClr val="000000">
                    <a:alpha val="43137"/>
                  </a:srgbClr>
                </a:outerShdw>
              </a:effectLst>
            </a:endParaRPr>
          </a:p>
          <a:p>
            <a:pPr algn="l"/>
            <a:r>
              <a:rPr lang="es-ES" sz="1800" dirty="0" smtClean="0">
                <a:solidFill>
                  <a:srgbClr val="FFCC00"/>
                </a:solidFill>
                <a:effectLst>
                  <a:outerShdw blurRad="38100" dist="38100" dir="2700000" algn="tl">
                    <a:srgbClr val="000000">
                      <a:alpha val="43137"/>
                    </a:srgbClr>
                  </a:outerShdw>
                </a:effectLst>
              </a:rPr>
              <a:t>c) Podrá disponer la realización de visitas de evaluación </a:t>
            </a:r>
            <a:r>
              <a:rPr lang="es-ES" sz="1800" dirty="0" smtClean="0">
                <a:effectLst>
                  <a:outerShdw blurRad="38100" dist="38100" dir="2700000" algn="tl">
                    <a:srgbClr val="000000">
                      <a:alpha val="43137"/>
                    </a:srgbClr>
                  </a:outerShdw>
                </a:effectLst>
              </a:rPr>
              <a:t>a la sede del establecimiento, a efectos de ratificar y/o rectificar conclusiones.</a:t>
            </a:r>
            <a:endParaRPr lang="es-ES" sz="1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77462038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PROGRAMA DE EMERGENCIA ATP</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rmAutofit lnSpcReduction="10000"/>
          </a:bodyPr>
          <a:lstStyle/>
          <a:p>
            <a:pPr algn="l"/>
            <a:r>
              <a:rPr lang="es-ES" sz="2000" b="1" dirty="0" smtClean="0">
                <a:solidFill>
                  <a:srgbClr val="00FFFF"/>
                </a:solidFill>
                <a:effectLst>
                  <a:outerShdw blurRad="38100" dist="38100" dir="2700000" algn="tl">
                    <a:srgbClr val="000000">
                      <a:alpha val="43137"/>
                    </a:srgbClr>
                  </a:outerShdw>
                </a:effectLst>
              </a:rPr>
              <a:t>DECRETO 332/2020 </a:t>
            </a:r>
          </a:p>
          <a:p>
            <a:pPr algn="l"/>
            <a:r>
              <a:rPr lang="es-ES" sz="2000" b="1" dirty="0" smtClean="0">
                <a:solidFill>
                  <a:srgbClr val="00FFFF"/>
                </a:solidFill>
                <a:effectLst>
                  <a:outerShdw blurRad="38100" dist="38100" dir="2700000" algn="tl">
                    <a:srgbClr val="000000">
                      <a:alpha val="43137"/>
                    </a:srgbClr>
                  </a:outerShdw>
                </a:effectLst>
              </a:rPr>
              <a:t>Art. 12 -</a:t>
            </a:r>
            <a:r>
              <a:rPr lang="es-ES" sz="2000" dirty="0" smtClean="0">
                <a:effectLst>
                  <a:outerShdw blurRad="38100" dist="38100" dir="2700000" algn="tl">
                    <a:srgbClr val="000000">
                      <a:alpha val="43137"/>
                    </a:srgbClr>
                  </a:outerShdw>
                </a:effectLst>
              </a:rPr>
              <a:t> El Ministerio de Trabajo, Empleo y Seguridad Social, la Administración Federal de Ingresos Públicos y la Administración Nacional de la Seguridad Social podrán dictar las normas operativas necesarias para la efectiva aplicación de lo dispuesto en el presente decreto.</a:t>
            </a:r>
          </a:p>
          <a:p>
            <a:pPr algn="l"/>
            <a:endParaRPr lang="es-US" sz="2000" b="1" dirty="0" smtClean="0">
              <a:solidFill>
                <a:srgbClr val="FFC000"/>
              </a:solidFill>
              <a:effectLst>
                <a:outerShdw blurRad="38100" dist="38100" dir="2700000" algn="tl">
                  <a:srgbClr val="000000">
                    <a:alpha val="43137"/>
                  </a:srgbClr>
                </a:outerShdw>
              </a:effectLst>
            </a:endParaRPr>
          </a:p>
          <a:p>
            <a:pPr algn="l"/>
            <a:r>
              <a:rPr lang="es-US" sz="2000" b="1" dirty="0" smtClean="0">
                <a:solidFill>
                  <a:srgbClr val="FFC000"/>
                </a:solidFill>
                <a:effectLst>
                  <a:outerShdw blurRad="38100" dist="38100" dir="2700000" algn="tl">
                    <a:srgbClr val="000000">
                      <a:alpha val="43137"/>
                    </a:srgbClr>
                  </a:outerShdw>
                </a:effectLst>
              </a:rPr>
              <a:t>IMPORTANTE</a:t>
            </a:r>
            <a:endParaRPr lang="es-ES" sz="2000" b="1" dirty="0" smtClean="0">
              <a:solidFill>
                <a:srgbClr val="FFC000"/>
              </a:solidFill>
              <a:effectLst>
                <a:outerShdw blurRad="38100" dist="38100" dir="2700000" algn="tl">
                  <a:srgbClr val="000000">
                    <a:alpha val="43137"/>
                  </a:srgbClr>
                </a:outerShdw>
              </a:effectLst>
            </a:endParaRPr>
          </a:p>
          <a:p>
            <a:pPr algn="l"/>
            <a:r>
              <a:rPr lang="es-ES" sz="2000" b="1" dirty="0" smtClean="0">
                <a:solidFill>
                  <a:srgbClr val="00FFFF"/>
                </a:solidFill>
                <a:effectLst>
                  <a:outerShdw blurRad="38100" dist="38100" dir="2700000" algn="tl">
                    <a:srgbClr val="000000">
                      <a:alpha val="43137"/>
                    </a:srgbClr>
                  </a:outerShdw>
                </a:effectLst>
              </a:rPr>
              <a:t>Art. 13 -</a:t>
            </a:r>
            <a:r>
              <a:rPr lang="es-ES" sz="2000" dirty="0" smtClean="0">
                <a:effectLst>
                  <a:outerShdw blurRad="38100" dist="38100" dir="2700000" algn="tl">
                    <a:srgbClr val="000000">
                      <a:alpha val="43137"/>
                    </a:srgbClr>
                  </a:outerShdw>
                </a:effectLst>
              </a:rPr>
              <a:t> El presente decreto </a:t>
            </a:r>
            <a:r>
              <a:rPr lang="es-ES" sz="2000" b="1" dirty="0" smtClean="0">
                <a:solidFill>
                  <a:srgbClr val="00FF00"/>
                </a:solidFill>
                <a:effectLst>
                  <a:outerShdw blurRad="38100" dist="38100" dir="2700000" algn="tl">
                    <a:srgbClr val="000000">
                      <a:alpha val="43137"/>
                    </a:srgbClr>
                  </a:outerShdw>
                </a:effectLst>
              </a:rPr>
              <a:t>resultará de aplicación respecto de los resultados económicos de las empresas ocurridos entre el 20 de marzo y el 30 de abril de 2020, inclusive.</a:t>
            </a:r>
          </a:p>
          <a:p>
            <a:pPr algn="l"/>
            <a:endParaRPr lang="es-ES" sz="2000" b="1" dirty="0" smtClean="0">
              <a:solidFill>
                <a:srgbClr val="00FFFF"/>
              </a:solidFill>
              <a:effectLst>
                <a:outerShdw blurRad="38100" dist="38100" dir="2700000" algn="tl">
                  <a:srgbClr val="000000">
                    <a:alpha val="43137"/>
                  </a:srgbClr>
                </a:outerShdw>
              </a:effectLst>
            </a:endParaRPr>
          </a:p>
          <a:p>
            <a:pPr algn="l"/>
            <a:r>
              <a:rPr lang="es-ES" sz="2000" b="1" dirty="0" smtClean="0">
                <a:solidFill>
                  <a:srgbClr val="00FFFF"/>
                </a:solidFill>
                <a:effectLst>
                  <a:outerShdw blurRad="38100" dist="38100" dir="2700000" algn="tl">
                    <a:srgbClr val="000000">
                      <a:alpha val="43137"/>
                    </a:srgbClr>
                  </a:outerShdw>
                </a:effectLst>
              </a:rPr>
              <a:t>Art. 14 -</a:t>
            </a:r>
            <a:r>
              <a:rPr lang="es-ES" sz="2000" dirty="0" smtClean="0">
                <a:effectLst>
                  <a:outerShdw blurRad="38100" dist="38100" dir="2700000" algn="tl">
                    <a:srgbClr val="000000">
                      <a:alpha val="43137"/>
                    </a:srgbClr>
                  </a:outerShdw>
                </a:effectLst>
              </a:rPr>
              <a:t> </a:t>
            </a:r>
            <a:r>
              <a:rPr lang="es-ES" sz="2000" dirty="0" err="1" smtClean="0">
                <a:effectLst>
                  <a:outerShdw blurRad="38100" dist="38100" dir="2700000" algn="tl">
                    <a:srgbClr val="000000">
                      <a:alpha val="43137"/>
                    </a:srgbClr>
                  </a:outerShdw>
                </a:effectLst>
              </a:rPr>
              <a:t>Facúltase</a:t>
            </a:r>
            <a:r>
              <a:rPr lang="es-ES" sz="2000" dirty="0" smtClean="0">
                <a:effectLst>
                  <a:outerShdw blurRad="38100" dist="38100" dir="2700000" algn="tl">
                    <a:srgbClr val="000000">
                      <a:alpha val="43137"/>
                    </a:srgbClr>
                  </a:outerShdw>
                </a:effectLst>
              </a:rPr>
              <a:t> al Poder Ejecutivo Nacional a extender la vigencia del presente decreto.</a:t>
            </a:r>
          </a:p>
          <a:p>
            <a:pPr algn="l"/>
            <a:endParaRPr lang="es-ES" sz="2000" dirty="0" smtClean="0">
              <a:effectLst>
                <a:outerShdw blurRad="38100" dist="38100" dir="2700000" algn="tl">
                  <a:srgbClr val="000000">
                    <a:alpha val="43137"/>
                  </a:srgbClr>
                </a:outerShdw>
              </a:effectLst>
            </a:endParaRPr>
          </a:p>
          <a:p>
            <a:pPr algn="l"/>
            <a:endParaRPr lang="es-ES" sz="2000" dirty="0" smtClean="0">
              <a:effectLst>
                <a:outerShdw blurRad="38100" dist="38100" dir="2700000" algn="tl">
                  <a:srgbClr val="000000">
                    <a:alpha val="43137"/>
                  </a:srgbClr>
                </a:outerShdw>
              </a:effectLst>
            </a:endParaRPr>
          </a:p>
          <a:p>
            <a:pPr algn="l"/>
            <a:r>
              <a:rPr lang="es-ES" sz="2000" b="1" dirty="0" smtClean="0">
                <a:solidFill>
                  <a:srgbClr val="FFFF00"/>
                </a:solidFill>
                <a:effectLst>
                  <a:outerShdw blurRad="38100" dist="38100" dir="2700000" algn="tl">
                    <a:srgbClr val="000000">
                      <a:alpha val="43137"/>
                    </a:srgbClr>
                  </a:outerShdw>
                </a:effectLst>
              </a:rPr>
              <a:t>Aplicación: desde el 1/4/2020</a:t>
            </a:r>
          </a:p>
        </p:txBody>
      </p:sp>
    </p:spTree>
    <p:extLst>
      <p:ext uri="{BB962C8B-B14F-4D97-AF65-F5344CB8AC3E}">
        <p14:creationId xmlns:p14="http://schemas.microsoft.com/office/powerpoint/2010/main" xmlns="" val="377462038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PROGRAMA DE EMERGENCIA ATP</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rmAutofit/>
          </a:bodyPr>
          <a:lstStyle/>
          <a:p>
            <a:pPr algn="l"/>
            <a:endParaRPr lang="es-AR" sz="1800" dirty="0">
              <a:solidFill>
                <a:srgbClr val="FF9900"/>
              </a:solidFill>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2"/>
          <a:srcRect/>
          <a:stretch>
            <a:fillRect/>
          </a:stretch>
        </p:blipFill>
        <p:spPr bwMode="auto">
          <a:xfrm>
            <a:off x="1" y="1"/>
            <a:ext cx="9143999" cy="6857999"/>
          </a:xfrm>
          <a:prstGeom prst="rect">
            <a:avLst/>
          </a:prstGeom>
          <a:noFill/>
          <a:ln w="9525">
            <a:noFill/>
            <a:miter lim="800000"/>
            <a:headEnd/>
            <a:tailEnd/>
          </a:ln>
          <a:effectLst/>
        </p:spPr>
      </p:pic>
    </p:spTree>
    <p:extLst>
      <p:ext uri="{BB962C8B-B14F-4D97-AF65-F5344CB8AC3E}">
        <p14:creationId xmlns:p14="http://schemas.microsoft.com/office/powerpoint/2010/main" xmlns="" val="377462038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8790</TotalTime>
  <Words>5400</Words>
  <Application>Microsoft Office PowerPoint</Application>
  <PresentationFormat>Presentación en pantalla (4:3)</PresentationFormat>
  <Paragraphs>1327</Paragraphs>
  <Slides>163</Slides>
  <Notes>0</Notes>
  <HiddenSlides>0</HiddenSlides>
  <MMClips>0</MMClips>
  <ScaleCrop>false</ScaleCrop>
  <HeadingPairs>
    <vt:vector size="4" baseType="variant">
      <vt:variant>
        <vt:lpstr>Tema</vt:lpstr>
      </vt:variant>
      <vt:variant>
        <vt:i4>1</vt:i4>
      </vt:variant>
      <vt:variant>
        <vt:lpstr>Títulos de diapositiva</vt:lpstr>
      </vt:variant>
      <vt:variant>
        <vt:i4>163</vt:i4>
      </vt:variant>
    </vt:vector>
  </HeadingPairs>
  <TitlesOfParts>
    <vt:vector size="164" baseType="lpstr">
      <vt:lpstr>Flujo</vt:lpstr>
      <vt:lpstr>Diapositiva 1</vt:lpstr>
      <vt:lpstr>Diapositiva 2</vt:lpstr>
      <vt:lpstr>Situación antes de la cuarentena</vt:lpstr>
      <vt:lpstr>Situación antes de la cuarentena</vt:lpstr>
      <vt:lpstr>Situación antes de la cuarentena</vt:lpstr>
      <vt:lpstr>Situación antes de la cuarentena</vt:lpstr>
      <vt:lpstr>Situación antes de la cuarentena</vt:lpstr>
      <vt:lpstr>Situación antes de la cuarentena</vt:lpstr>
      <vt:lpstr>Situación antes de la cuarentena</vt:lpstr>
      <vt:lpstr>Situación antes de la cuarentena</vt:lpstr>
      <vt:lpstr>Situación antes de la cuarentena</vt:lpstr>
      <vt:lpstr>Situación antes de la cuarentena</vt:lpstr>
      <vt:lpstr>Situación antes de la cuarentena</vt:lpstr>
      <vt:lpstr>Situación antes de la cuarentena</vt:lpstr>
      <vt:lpstr>Situación antes de la cuarentena</vt:lpstr>
      <vt:lpstr>Situación antes de la cuarentena</vt:lpstr>
      <vt:lpstr>Diapositiva 17</vt:lpstr>
      <vt:lpstr>Declaración de emergencia y aislamiento</vt:lpstr>
      <vt:lpstr>Declaración de emergencia y aislamiento</vt:lpstr>
      <vt:lpstr>Diapositiva 20</vt:lpstr>
      <vt:lpstr>Declaración de emergencia y aislamiento</vt:lpstr>
      <vt:lpstr>Declaración de emergencia y aislamiento</vt:lpstr>
      <vt:lpstr>Declaración de emergencia y aislamiento</vt:lpstr>
      <vt:lpstr>Declaración de emergencia y aislamiento</vt:lpstr>
      <vt:lpstr>Declaración de emergencia y aislamiento</vt:lpstr>
      <vt:lpstr>Declaración de emergencia y aislamiento</vt:lpstr>
      <vt:lpstr>Declaración de emergencia y aislamiento</vt:lpstr>
      <vt:lpstr>Declaración de emergencia y aislamiento</vt:lpstr>
      <vt:lpstr>Declaración de emergencia y aislamiento</vt:lpstr>
      <vt:lpstr>Declaración de emergencia y aislamiento</vt:lpstr>
      <vt:lpstr>Declaración de emergencia y aislamiento</vt:lpstr>
      <vt:lpstr>Diapositiva 32</vt:lpstr>
      <vt:lpstr>Declaración de emergencia y aislamiento</vt:lpstr>
      <vt:lpstr>Declaración de emergencia y aislamiento</vt:lpstr>
      <vt:lpstr>Declaración de emergencia y aislamiento</vt:lpstr>
      <vt:lpstr>Declaración de emergencia y aislamiento</vt:lpstr>
      <vt:lpstr>Diapositiva 37</vt:lpstr>
      <vt:lpstr>Declaración de emergencia y aislamiento</vt:lpstr>
      <vt:lpstr>Situaciones laborales</vt:lpstr>
      <vt:lpstr>Situaciones laborales</vt:lpstr>
      <vt:lpstr>Situaciones laborales</vt:lpstr>
      <vt:lpstr>Situaciones laborales</vt:lpstr>
      <vt:lpstr>Situaciones laborales</vt:lpstr>
      <vt:lpstr>Situaciones laborales</vt:lpstr>
      <vt:lpstr>Situaciones laborales</vt:lpstr>
      <vt:lpstr>Situaciones laborales</vt:lpstr>
      <vt:lpstr>Situaciones laborales</vt:lpstr>
      <vt:lpstr>Diapositiva 48</vt:lpstr>
      <vt:lpstr>Situaciones laborales</vt:lpstr>
      <vt:lpstr>Situaciones laborales</vt:lpstr>
      <vt:lpstr>Situaciones laborales</vt:lpstr>
      <vt:lpstr>Diapositiva 52</vt:lpstr>
      <vt:lpstr>Prohibición de despidos</vt:lpstr>
      <vt:lpstr>Prohibición de despidos</vt:lpstr>
      <vt:lpstr>Prohibición de despidos</vt:lpstr>
      <vt:lpstr>Diapositiva 56</vt:lpstr>
      <vt:lpstr>Tabajadores del sector salud</vt:lpstr>
      <vt:lpstr>Tabajadores del sector salud</vt:lpstr>
      <vt:lpstr>Tabajadores del sector salud</vt:lpstr>
      <vt:lpstr>Tabajadores del sector salud</vt:lpstr>
      <vt:lpstr>Tabajadores del sector salud</vt:lpstr>
      <vt:lpstr>Tabajadores del sector salud</vt:lpstr>
      <vt:lpstr>Tabajadores del sector salud</vt:lpstr>
      <vt:lpstr>Tabajadores del sector salud</vt:lpstr>
      <vt:lpstr>Tabajadores del sector salud</vt:lpstr>
      <vt:lpstr>Tabajadores del sector salud</vt:lpstr>
      <vt:lpstr>Tabajadores del sector salud</vt:lpstr>
      <vt:lpstr>Diapositiva 68</vt:lpstr>
      <vt:lpstr>PROGRAMA DE EMERGENCIA ATP</vt:lpstr>
      <vt:lpstr>Diapositiva 70</vt:lpstr>
      <vt:lpstr>PROGRAMA DE EMERGENCIA ATP</vt:lpstr>
      <vt:lpstr>PROGRAMA DE EMERGENCIA ATP</vt:lpstr>
      <vt:lpstr>Diapositiva 73</vt:lpstr>
      <vt:lpstr>PROGRAMA DE EMERGENCIA ATP</vt:lpstr>
      <vt:lpstr>Diapositiva 75</vt:lpstr>
      <vt:lpstr>PROGRAMA DE EMERGENCIA ATP</vt:lpstr>
      <vt:lpstr>PROGRAMA DE EMERGENCIA ATP</vt:lpstr>
      <vt:lpstr>Diapositiva 78</vt:lpstr>
      <vt:lpstr>PROGRAMA DE EMERGENCIA ATP</vt:lpstr>
      <vt:lpstr>PROGRAMA DE EMERGENCIA ATP</vt:lpstr>
      <vt:lpstr>PROGRAMA DE EMERGENCIA ATP</vt:lpstr>
      <vt:lpstr>PROGRAMA DE EMERGENCIA ATP</vt:lpstr>
      <vt:lpstr>PROGRAMA DE EMERGENCIA ATP</vt:lpstr>
      <vt:lpstr>Diapositiva 84</vt:lpstr>
      <vt:lpstr>PROGRAMA DE EMERGENCIA ATP</vt:lpstr>
      <vt:lpstr>PROGRAMA DE EMERGENCIA ATP</vt:lpstr>
      <vt:lpstr>PROGRAMA DE EMERGENCIA ATP</vt:lpstr>
      <vt:lpstr>PROGRAMA DE EMERGENCIA ATP</vt:lpstr>
      <vt:lpstr>PROGRAMA DE EMERGENCIA ATP</vt:lpstr>
      <vt:lpstr>Diapositiva 90</vt:lpstr>
      <vt:lpstr>PROGRAMA DE EMERGENCIA ATP</vt:lpstr>
      <vt:lpstr>PROGRAMA DE EMERGENCIA ATP</vt:lpstr>
      <vt:lpstr>Diapositiva 93</vt:lpstr>
      <vt:lpstr>PROGRAMA DE EMERGENCIA ATP</vt:lpstr>
      <vt:lpstr>PROGRAMA DE EMERGENCIA ATP</vt:lpstr>
      <vt:lpstr>Diapositiva 96</vt:lpstr>
      <vt:lpstr>PROGRAMA DE EMERGENCIA ATP</vt:lpstr>
      <vt:lpstr>PROGRAMA DE EMERGENCIA ATP</vt:lpstr>
      <vt:lpstr>PROGRAMA DE EMERGENCIA ATP</vt:lpstr>
      <vt:lpstr>Diapositiva 100</vt:lpstr>
      <vt:lpstr>PROGRAMA DE EMERGENCIA ATP</vt:lpstr>
      <vt:lpstr>PROGRAMA DE EMERGENCIA ATP</vt:lpstr>
      <vt:lpstr>PROGRAMA DE EMERGENCIA ATP</vt:lpstr>
      <vt:lpstr>PROGRAMA DE EMERGENCIA ATP</vt:lpstr>
      <vt:lpstr>PROGRAMA DE EMERGENCIA ATP</vt:lpstr>
      <vt:lpstr>PROGRAMA DE EMERGENCIA ATP</vt:lpstr>
      <vt:lpstr>PROGRAMA DE EMERGENCIA ATP</vt:lpstr>
      <vt:lpstr>PROGRAMA DE EMERGENCIA ATP</vt:lpstr>
      <vt:lpstr>PROGRAMA DE EMERGENCIA ATP</vt:lpstr>
      <vt:lpstr>PROGRAMA DE EMERGENCIA ATP</vt:lpstr>
      <vt:lpstr>PROGRAMA DE EMERGENCIA ATP</vt:lpstr>
      <vt:lpstr>PROGRAMA DE EMERGENCIA ATP</vt:lpstr>
      <vt:lpstr>PROGRAMA DE EMERGENCIA ATP</vt:lpstr>
      <vt:lpstr>PROGRAMA DE EMERGENCIA ATP</vt:lpstr>
      <vt:lpstr>PROGRAMA DE EMERGENCIA ATP</vt:lpstr>
      <vt:lpstr>PROGRAMA DE EMERGENCIA ATP</vt:lpstr>
      <vt:lpstr>Diapositiva 117</vt:lpstr>
      <vt:lpstr>PROGRAMA DE EMERGENCIA ATP</vt:lpstr>
      <vt:lpstr>PROGRAMA DE EMERGENCIA ATP</vt:lpstr>
      <vt:lpstr>PROGRAMA DE EMERGENCIA ATP</vt:lpstr>
      <vt:lpstr>Diapositiva 121</vt:lpstr>
      <vt:lpstr>Circulación de personas</vt:lpstr>
      <vt:lpstr>Situaciones laborales</vt:lpstr>
      <vt:lpstr>Circulación de personas</vt:lpstr>
      <vt:lpstr>Circulación de personas</vt:lpstr>
      <vt:lpstr>Circulación de personas</vt:lpstr>
      <vt:lpstr>Circulación de personas</vt:lpstr>
      <vt:lpstr>Circulación de personas</vt:lpstr>
      <vt:lpstr>Circulación de personas</vt:lpstr>
      <vt:lpstr>Circulación de personas</vt:lpstr>
      <vt:lpstr>Circulación de personas</vt:lpstr>
      <vt:lpstr>Circulación de personas</vt:lpstr>
      <vt:lpstr>Diapositiva 133</vt:lpstr>
      <vt:lpstr>CRISIS DE EMPRESAS – PROCEDIMIENTO PREVENTIVO</vt:lpstr>
      <vt:lpstr>CRISIS DE EMPRESAS – PROCEDIMIENTO PREVENTIVO</vt:lpstr>
      <vt:lpstr>CRISIS DE EMPRESAS – PROCEDIMIENTO PREVENTIVO</vt:lpstr>
      <vt:lpstr>CRISIS DE EMPRESAS – PROCEDIMIENTO PREVENTIVO</vt:lpstr>
      <vt:lpstr>CRISIS DE EMPRESAS – PROCEDIMIENTO PREVENTIVO</vt:lpstr>
      <vt:lpstr>CRISIS DE EMPRESAS – PROCEDIMIENTO PREVENTIVO</vt:lpstr>
      <vt:lpstr>CRISIS DE EMPRESAS – PROCEDIMIENTO PREVENTIVO</vt:lpstr>
      <vt:lpstr>CRISIS DE EMPRESAS – PROCEDIMIENTO PREVENTIVO</vt:lpstr>
      <vt:lpstr>CRISIS DE EMPRESAS – PROCEDIMIENTO PREVENTIVO</vt:lpstr>
      <vt:lpstr>CRISIS DE EMPRESAS – PROCEDIMIENTO PREVENTIVO</vt:lpstr>
      <vt:lpstr>CRISIS DE EMPRESAS – PROCEDIMIENTO PREVENTIVO</vt:lpstr>
      <vt:lpstr>CRISIS DE EMPRESAS – PROCEDIMIENTO PREVENTIVO</vt:lpstr>
      <vt:lpstr>CRISIS DE EMPRESAS – PROCEDIMIENTO PREVENTIVO</vt:lpstr>
      <vt:lpstr>CRISIS DE EMPRESAS – PROCEDIMIENTO PREVENTIVO</vt:lpstr>
      <vt:lpstr>CRISIS DE EMPRESAS – PROCEDIMIENTO PREVENTIVO</vt:lpstr>
      <vt:lpstr>CRISIS DE EMPRESAS – PROCEDIMIENTO PREVENTIVO</vt:lpstr>
      <vt:lpstr>CRISIS DE EMPRESAS – PROCEDIMIENTO PREVENTIVO</vt:lpstr>
      <vt:lpstr>CRISIS DE EMPRESAS – PROCEDIMIENTO PREVENTIVO</vt:lpstr>
      <vt:lpstr>CRISIS DE EMPRESAS – PROCEDIMIENTO PREVENTIVO</vt:lpstr>
      <vt:lpstr>CRISIS DE EMPRESAS – PROCEDIMIENTO PREVENTIVO</vt:lpstr>
      <vt:lpstr>CRISIS DE EMPRESAS – PROCEDIMIENTO PREVENTIVO</vt:lpstr>
      <vt:lpstr>CRISIS DE EMPRESAS – PROCEDIMIENTO PREVENTIVO</vt:lpstr>
      <vt:lpstr>CRISIS DE EMPRESAS – PROCEDIMIENTO PREVENTIVO</vt:lpstr>
      <vt:lpstr>CRISIS DE EMPRESAS – PROCEDIMIENTO PREVENTIVO</vt:lpstr>
      <vt:lpstr>CRISIS DE EMPRESAS – PROCEDIMIENTO PREVENTIVO</vt:lpstr>
      <vt:lpstr>CRISIS DE EMPRESAS – PROCEDIMIENTO PREVENTIVO</vt:lpstr>
      <vt:lpstr>CRISIS DE EMPRESAS – PROCEDIMIENTO PREVENTIVO</vt:lpstr>
      <vt:lpstr>CRISIS DE EMPRESAS – PROCEDIMIENTO PREVENTIVO</vt:lpstr>
      <vt:lpstr>CRISIS DE EMPRESAS – PROCEDIMIENTO PREVENTIVO</vt:lpstr>
      <vt:lpstr>CRISIS DE EMPRESAS – PROCEDIMIENTO PREVENTIVO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Gengis Kan</dc:creator>
  <cp:lastModifiedBy>Jenjis</cp:lastModifiedBy>
  <cp:revision>2546</cp:revision>
  <cp:lastPrinted>1601-01-01T00:00:00Z</cp:lastPrinted>
  <dcterms:created xsi:type="dcterms:W3CDTF">1601-01-01T00:00:00Z</dcterms:created>
  <dcterms:modified xsi:type="dcterms:W3CDTF">2020-04-13T14:44:41Z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