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47"/>
  </p:notesMasterIdLst>
  <p:sldIdLst>
    <p:sldId id="2299" r:id="rId2"/>
    <p:sldId id="2374" r:id="rId3"/>
    <p:sldId id="2421" r:id="rId4"/>
    <p:sldId id="2422" r:id="rId5"/>
    <p:sldId id="2399" r:id="rId6"/>
    <p:sldId id="2423" r:id="rId7"/>
    <p:sldId id="2424" r:id="rId8"/>
    <p:sldId id="2400" r:id="rId9"/>
    <p:sldId id="2425" r:id="rId10"/>
    <p:sldId id="2428" r:id="rId11"/>
    <p:sldId id="2611" r:id="rId12"/>
    <p:sldId id="2427" r:id="rId13"/>
    <p:sldId id="2429" r:id="rId14"/>
    <p:sldId id="2401" r:id="rId15"/>
    <p:sldId id="2243" r:id="rId16"/>
    <p:sldId id="2375" r:id="rId17"/>
    <p:sldId id="2376" r:id="rId18"/>
    <p:sldId id="2431" r:id="rId19"/>
    <p:sldId id="2430" r:id="rId20"/>
    <p:sldId id="2378" r:id="rId21"/>
    <p:sldId id="2508" r:id="rId22"/>
    <p:sldId id="2648" r:id="rId23"/>
    <p:sldId id="2649" r:id="rId24"/>
    <p:sldId id="2650" r:id="rId25"/>
    <p:sldId id="2651" r:id="rId26"/>
    <p:sldId id="2652" r:id="rId27"/>
    <p:sldId id="2653" r:id="rId28"/>
    <p:sldId id="2654" r:id="rId29"/>
    <p:sldId id="2655" r:id="rId30"/>
    <p:sldId id="2731" r:id="rId31"/>
    <p:sldId id="2435" r:id="rId32"/>
    <p:sldId id="2379" r:id="rId33"/>
    <p:sldId id="2444" r:id="rId34"/>
    <p:sldId id="2448" r:id="rId35"/>
    <p:sldId id="2445" r:id="rId36"/>
    <p:sldId id="2449" r:id="rId37"/>
    <p:sldId id="2446" r:id="rId38"/>
    <p:sldId id="2438" r:id="rId39"/>
    <p:sldId id="2440" r:id="rId40"/>
    <p:sldId id="2450" r:id="rId41"/>
    <p:sldId id="2451" r:id="rId42"/>
    <p:sldId id="2550" r:id="rId43"/>
    <p:sldId id="2551" r:id="rId44"/>
    <p:sldId id="2555" r:id="rId45"/>
    <p:sldId id="2552" r:id="rId46"/>
    <p:sldId id="2556" r:id="rId47"/>
    <p:sldId id="2554" r:id="rId48"/>
    <p:sldId id="2300" r:id="rId49"/>
    <p:sldId id="2301" r:id="rId50"/>
    <p:sldId id="2462" r:id="rId51"/>
    <p:sldId id="2674" r:id="rId52"/>
    <p:sldId id="2656" r:id="rId53"/>
    <p:sldId id="2657" r:id="rId54"/>
    <p:sldId id="2658" r:id="rId55"/>
    <p:sldId id="2659" r:id="rId56"/>
    <p:sldId id="2660" r:id="rId57"/>
    <p:sldId id="2463" r:id="rId58"/>
    <p:sldId id="2597" r:id="rId59"/>
    <p:sldId id="2599" r:id="rId60"/>
    <p:sldId id="2598" r:id="rId61"/>
    <p:sldId id="2600" r:id="rId62"/>
    <p:sldId id="2596" r:id="rId63"/>
    <p:sldId id="2603" r:id="rId64"/>
    <p:sldId id="2606" r:id="rId65"/>
    <p:sldId id="2601" r:id="rId66"/>
    <p:sldId id="2604" r:id="rId67"/>
    <p:sldId id="2602" r:id="rId68"/>
    <p:sldId id="2605" r:id="rId69"/>
    <p:sldId id="2661" r:id="rId70"/>
    <p:sldId id="2673" r:id="rId71"/>
    <p:sldId id="2693" r:id="rId72"/>
    <p:sldId id="2697" r:id="rId73"/>
    <p:sldId id="2698" r:id="rId74"/>
    <p:sldId id="2699" r:id="rId75"/>
    <p:sldId id="2700" r:id="rId76"/>
    <p:sldId id="2701" r:id="rId77"/>
    <p:sldId id="2702" r:id="rId78"/>
    <p:sldId id="2703" r:id="rId79"/>
    <p:sldId id="2704" r:id="rId80"/>
    <p:sldId id="2706" r:id="rId81"/>
    <p:sldId id="2705" r:id="rId82"/>
    <p:sldId id="2707" r:id="rId83"/>
    <p:sldId id="2708" r:id="rId84"/>
    <p:sldId id="2709" r:id="rId85"/>
    <p:sldId id="2710" r:id="rId86"/>
    <p:sldId id="2711" r:id="rId87"/>
    <p:sldId id="2712" r:id="rId88"/>
    <p:sldId id="2713" r:id="rId89"/>
    <p:sldId id="2625" r:id="rId90"/>
    <p:sldId id="2624" r:id="rId91"/>
    <p:sldId id="2627" r:id="rId92"/>
    <p:sldId id="2662" r:id="rId93"/>
    <p:sldId id="2663" r:id="rId94"/>
    <p:sldId id="2687" r:id="rId95"/>
    <p:sldId id="2628" r:id="rId96"/>
    <p:sldId id="2664" r:id="rId97"/>
    <p:sldId id="2630" r:id="rId98"/>
    <p:sldId id="2631" r:id="rId99"/>
    <p:sldId id="2632" r:id="rId100"/>
    <p:sldId id="2633" r:id="rId101"/>
    <p:sldId id="2684" r:id="rId102"/>
    <p:sldId id="2685" r:id="rId103"/>
    <p:sldId id="2626" r:id="rId104"/>
    <p:sldId id="2629" r:id="rId105"/>
    <p:sldId id="2634" r:id="rId106"/>
    <p:sldId id="2635" r:id="rId107"/>
    <p:sldId id="2636" r:id="rId108"/>
    <p:sldId id="2637" r:id="rId109"/>
    <p:sldId id="2638" r:id="rId110"/>
    <p:sldId id="2639" r:id="rId111"/>
    <p:sldId id="2640" r:id="rId112"/>
    <p:sldId id="2688" r:id="rId113"/>
    <p:sldId id="2689" r:id="rId114"/>
    <p:sldId id="2690" r:id="rId115"/>
    <p:sldId id="2691" r:id="rId116"/>
    <p:sldId id="2692" r:id="rId117"/>
    <p:sldId id="2360" r:id="rId118"/>
    <p:sldId id="2373" r:id="rId119"/>
    <p:sldId id="2469" r:id="rId120"/>
    <p:sldId id="2464" r:id="rId121"/>
    <p:sldId id="2465" r:id="rId122"/>
    <p:sldId id="2665" r:id="rId123"/>
    <p:sldId id="2666" r:id="rId124"/>
    <p:sldId id="2667" r:id="rId125"/>
    <p:sldId id="2668" r:id="rId126"/>
    <p:sldId id="2669" r:id="rId127"/>
    <p:sldId id="2686" r:id="rId128"/>
    <p:sldId id="2470" r:id="rId129"/>
    <p:sldId id="2393" r:id="rId130"/>
    <p:sldId id="2471" r:id="rId131"/>
    <p:sldId id="2466" r:id="rId132"/>
    <p:sldId id="2494" r:id="rId133"/>
    <p:sldId id="2472" r:id="rId134"/>
    <p:sldId id="2394" r:id="rId135"/>
    <p:sldId id="2467" r:id="rId136"/>
    <p:sldId id="2495" r:id="rId137"/>
    <p:sldId id="2496" r:id="rId138"/>
    <p:sldId id="2473" r:id="rId139"/>
    <p:sldId id="2395" r:id="rId140"/>
    <p:sldId id="2559" r:id="rId141"/>
    <p:sldId id="2497" r:id="rId142"/>
    <p:sldId id="2498" r:id="rId143"/>
    <p:sldId id="2670" r:id="rId144"/>
    <p:sldId id="2641" r:id="rId145"/>
    <p:sldId id="2642" r:id="rId146"/>
    <p:sldId id="2647" r:id="rId147"/>
    <p:sldId id="2646" r:id="rId148"/>
    <p:sldId id="2644" r:id="rId149"/>
    <p:sldId id="2645" r:id="rId150"/>
    <p:sldId id="2573" r:id="rId151"/>
    <p:sldId id="2574" r:id="rId152"/>
    <p:sldId id="2575" r:id="rId153"/>
    <p:sldId id="2576" r:id="rId154"/>
    <p:sldId id="2577" r:id="rId155"/>
    <p:sldId id="2581" r:id="rId156"/>
    <p:sldId id="2586" r:id="rId157"/>
    <p:sldId id="2590" r:id="rId158"/>
    <p:sldId id="2612" r:id="rId159"/>
    <p:sldId id="2613" r:id="rId160"/>
    <p:sldId id="2614" r:id="rId161"/>
    <p:sldId id="2615" r:id="rId162"/>
    <p:sldId id="2671" r:id="rId163"/>
    <p:sldId id="2672" r:id="rId164"/>
    <p:sldId id="2732" r:id="rId165"/>
    <p:sldId id="2714" r:id="rId166"/>
    <p:sldId id="2675" r:id="rId167"/>
    <p:sldId id="2676" r:id="rId168"/>
    <p:sldId id="2678" r:id="rId169"/>
    <p:sldId id="2677" r:id="rId170"/>
    <p:sldId id="2725" r:id="rId171"/>
    <p:sldId id="2726" r:id="rId172"/>
    <p:sldId id="2727" r:id="rId173"/>
    <p:sldId id="2728" r:id="rId174"/>
    <p:sldId id="2729" r:id="rId175"/>
    <p:sldId id="2730" r:id="rId176"/>
    <p:sldId id="2724" r:id="rId177"/>
    <p:sldId id="2715" r:id="rId178"/>
    <p:sldId id="2716" r:id="rId179"/>
    <p:sldId id="2717" r:id="rId180"/>
    <p:sldId id="2718" r:id="rId181"/>
    <p:sldId id="2719" r:id="rId182"/>
    <p:sldId id="2720" r:id="rId183"/>
    <p:sldId id="2721" r:id="rId184"/>
    <p:sldId id="2722" r:id="rId185"/>
    <p:sldId id="2476" r:id="rId186"/>
    <p:sldId id="2396" r:id="rId187"/>
    <p:sldId id="2563" r:id="rId188"/>
    <p:sldId id="2560" r:id="rId189"/>
    <p:sldId id="2561" r:id="rId190"/>
    <p:sldId id="2562" r:id="rId191"/>
    <p:sldId id="2566" r:id="rId192"/>
    <p:sldId id="2578" r:id="rId193"/>
    <p:sldId id="2579" r:id="rId194"/>
    <p:sldId id="2580" r:id="rId195"/>
    <p:sldId id="2584" r:id="rId196"/>
    <p:sldId id="2589" r:id="rId197"/>
    <p:sldId id="2587" r:id="rId198"/>
    <p:sldId id="2588" r:id="rId199"/>
    <p:sldId id="2591" r:id="rId200"/>
    <p:sldId id="2592" r:id="rId201"/>
    <p:sldId id="2593" r:id="rId202"/>
    <p:sldId id="2499" r:id="rId203"/>
    <p:sldId id="2607" r:id="rId204"/>
    <p:sldId id="2608" r:id="rId205"/>
    <p:sldId id="2609" r:id="rId206"/>
    <p:sldId id="2610" r:id="rId207"/>
    <p:sldId id="2478" r:id="rId208"/>
    <p:sldId id="2477" r:id="rId209"/>
    <p:sldId id="2500" r:id="rId210"/>
    <p:sldId id="2480" r:id="rId211"/>
    <p:sldId id="2479" r:id="rId212"/>
    <p:sldId id="2397" r:id="rId213"/>
    <p:sldId id="2565" r:id="rId214"/>
    <p:sldId id="2564" r:id="rId215"/>
    <p:sldId id="2542" r:id="rId216"/>
    <p:sldId id="2512" r:id="rId217"/>
    <p:sldId id="2513" r:id="rId218"/>
    <p:sldId id="2514" r:id="rId219"/>
    <p:sldId id="2515" r:id="rId220"/>
    <p:sldId id="2516" r:id="rId221"/>
    <p:sldId id="2517" r:id="rId222"/>
    <p:sldId id="2518" r:id="rId223"/>
    <p:sldId id="2519" r:id="rId224"/>
    <p:sldId id="2520" r:id="rId225"/>
    <p:sldId id="2521" r:id="rId226"/>
    <p:sldId id="2522" r:id="rId227"/>
    <p:sldId id="2523" r:id="rId228"/>
    <p:sldId id="2524" r:id="rId229"/>
    <p:sldId id="2525" r:id="rId230"/>
    <p:sldId id="2526" r:id="rId231"/>
    <p:sldId id="2527" r:id="rId232"/>
    <p:sldId id="2528" r:id="rId233"/>
    <p:sldId id="2529" r:id="rId234"/>
    <p:sldId id="2530" r:id="rId235"/>
    <p:sldId id="2531" r:id="rId236"/>
    <p:sldId id="2532" r:id="rId237"/>
    <p:sldId id="2533" r:id="rId238"/>
    <p:sldId id="2534" r:id="rId239"/>
    <p:sldId id="2535" r:id="rId240"/>
    <p:sldId id="2536" r:id="rId241"/>
    <p:sldId id="2537" r:id="rId242"/>
    <p:sldId id="2538" r:id="rId243"/>
    <p:sldId id="2539" r:id="rId244"/>
    <p:sldId id="2540" r:id="rId245"/>
    <p:sldId id="2541" r:id="rId246"/>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99"/>
    <a:srgbClr val="FFFF01"/>
    <a:srgbClr val="FF9900"/>
    <a:srgbClr val="FFCC00"/>
    <a:srgbClr val="00FF00"/>
    <a:srgbClr val="FFFF00"/>
    <a:srgbClr val="00FFCC"/>
    <a:srgbClr val="FFFF1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595" autoAdjust="0"/>
  </p:normalViewPr>
  <p:slideViewPr>
    <p:cSldViewPr>
      <p:cViewPr>
        <p:scale>
          <a:sx n="82" d="100"/>
          <a:sy n="82" d="100"/>
        </p:scale>
        <p:origin x="-990"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32106-5937-4DBD-BDE5-32E624E9708E}" type="datetimeFigureOut">
              <a:rPr lang="es-AR"/>
              <a:pPr>
                <a:defRPr/>
              </a:pPr>
              <a:t>26/5/2020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4B29A0-01A3-4D3F-AC22-A065173CAA6A}" type="slidenum">
              <a:rPr lang="es-AR"/>
              <a:pPr>
                <a:defRPr/>
              </a:pPr>
              <a:t>‹Nº›</a:t>
            </a:fld>
            <a:endParaRPr lang="es-AR"/>
          </a:p>
        </p:txBody>
      </p:sp>
    </p:spTree>
    <p:extLst>
      <p:ext uri="{BB962C8B-B14F-4D97-AF65-F5344CB8AC3E}">
        <p14:creationId xmlns:p14="http://schemas.microsoft.com/office/powerpoint/2010/main" val="33946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pPr>
              <a:defRPr/>
            </a:pPr>
            <a:fld id="{A46ABF49-ED71-43E2-B6D7-EAFCC5375C7E}"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FE335E6-DEE1-496A-866A-9F094806BCF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561AA9EE-29F7-4C4A-B4F9-32F76C1835A5}"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8F1083D-C195-403E-95C5-C7B40929957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3638346-A9F7-4BA9-A7A0-6F276B08D6D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543CDA7-BB76-4C8F-89F6-65816F576B3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9D5DC71A-46B7-4480-A78B-86A0AE227C7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D0992CCE-CC27-43AC-8C4C-C7B77DA850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6D1907C8-254B-4588-ABA5-5794C4193B62}"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289C5A1-EF53-4327-8286-AB9B05421B36}"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BB70C32E-D400-4171-9346-177B11FFDFC8}" type="slidenum">
              <a:rPr lang="en-US" smtClean="0"/>
              <a:pPr>
                <a:defRPr/>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6C"/>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DC45953-7826-409E-8D46-B8B1306219A2}" type="slidenum">
              <a:rPr lang="en-US" smtClean="0"/>
              <a:pPr>
                <a:defRPr/>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AR" sz="3600" b="1" dirty="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r>
              <a:rPr lang="es-AR" sz="3600" b="1" dirty="0" smtClean="0">
                <a:solidFill>
                  <a:srgbClr val="FFFF19"/>
                </a:solidFill>
                <a:effectLst>
                  <a:outerShdw blurRad="38100" dist="38100" dir="2700000" algn="tl">
                    <a:srgbClr val="000000">
                      <a:alpha val="43137"/>
                    </a:srgbClr>
                  </a:outerShdw>
                </a:effectLst>
                <a:latin typeface="Papyrus" pitchFamily="66" charset="0"/>
              </a:rPr>
              <a:t>Capacitación Laboral</a:t>
            </a:r>
          </a:p>
          <a:p>
            <a:pPr algn="ct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lgn="ctr">
              <a:defRPr/>
            </a:pPr>
            <a:r>
              <a:rPr lang="es-AR" sz="3600" b="1" dirty="0" smtClean="0">
                <a:solidFill>
                  <a:srgbClr val="FFC000"/>
                </a:solidFill>
                <a:effectLst>
                  <a:outerShdw blurRad="38100" dist="38100" dir="2700000" algn="tl">
                    <a:srgbClr val="000000">
                      <a:alpha val="43137"/>
                    </a:srgbClr>
                  </a:outerShdw>
                </a:effectLst>
                <a:latin typeface="Papyrus" pitchFamily="66" charset="0"/>
              </a:rPr>
              <a:t>Contrato de trabajo en tiempos de Coronavirus</a:t>
            </a:r>
          </a:p>
          <a:p>
            <a:pPr algn="ctr">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Remuneración, aportes y contribuciones</a:t>
            </a:r>
          </a:p>
          <a:p>
            <a:pPr algn="ctr">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Dr. Gustavo </a:t>
            </a:r>
            <a:r>
              <a:rPr lang="es-AR" sz="3600" b="1" dirty="0" err="1" smtClean="0">
                <a:solidFill>
                  <a:srgbClr val="00FFCC"/>
                </a:solidFill>
                <a:effectLst>
                  <a:outerShdw blurRad="38100" dist="38100" dir="2700000" algn="tl">
                    <a:srgbClr val="000000">
                      <a:alpha val="43137"/>
                    </a:srgbClr>
                  </a:outerShdw>
                </a:effectLst>
                <a:latin typeface="Papyrus" pitchFamily="66" charset="0"/>
              </a:rPr>
              <a:t>Segu</a:t>
            </a: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713355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785794"/>
            <a:ext cx="8472972" cy="5786478"/>
          </a:xfrm>
        </p:spPr>
        <p:txBody>
          <a:bodyPr>
            <a:normAutofit fontScale="92500" lnSpcReduction="20000"/>
          </a:bodyPr>
          <a:lstStyle/>
          <a:p>
            <a:pPr algn="l"/>
            <a:r>
              <a:rPr lang="es-US" sz="1900" b="1" dirty="0" smtClean="0">
                <a:solidFill>
                  <a:srgbClr val="FFCC00"/>
                </a:solidFill>
                <a:effectLst>
                  <a:outerShdw blurRad="38100" dist="38100" dir="2700000" algn="tl">
                    <a:srgbClr val="000000">
                      <a:alpha val="43137"/>
                    </a:srgbClr>
                  </a:outerShdw>
                </a:effectLst>
              </a:rPr>
              <a:t>LICENCIA LABORAL PARA GRUPOS DE RIESGO</a:t>
            </a:r>
            <a:endParaRPr lang="es-ES" sz="19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RESOLUCIÓN (MTESS) 207/2020  - </a:t>
            </a:r>
            <a:r>
              <a:rPr lang="es-ES" sz="1900" b="1" dirty="0" smtClean="0">
                <a:solidFill>
                  <a:srgbClr val="FFFF19"/>
                </a:solidFill>
                <a:effectLst>
                  <a:outerShdw blurRad="38100" dist="38100" dir="2700000" algn="tl">
                    <a:srgbClr val="000000">
                      <a:alpha val="43137"/>
                    </a:srgbClr>
                  </a:outerShdw>
                </a:effectLst>
              </a:rPr>
              <a:t>GRUPOS DE RIESGO</a:t>
            </a:r>
          </a:p>
          <a:p>
            <a:pPr algn="l"/>
            <a:r>
              <a:rPr lang="es-US" sz="1900" b="1" dirty="0" smtClean="0">
                <a:solidFill>
                  <a:srgbClr val="00FF00"/>
                </a:solidFill>
                <a:effectLst>
                  <a:outerShdw blurRad="38100" dist="38100" dir="2700000" algn="tl">
                    <a:srgbClr val="000000">
                      <a:alpha val="43137"/>
                    </a:srgbClr>
                  </a:outerShdw>
                </a:effectLst>
              </a:rPr>
              <a:t>LISTADO ACTUALIZADO POR LA R (MS) 627/2020 – BO: 20/3/2020</a:t>
            </a:r>
          </a:p>
          <a:p>
            <a:pPr algn="l"/>
            <a:endParaRPr lang="es-ES" sz="16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I. </a:t>
            </a:r>
            <a:r>
              <a:rPr lang="es-ES" sz="1800" dirty="0" smtClean="0">
                <a:effectLst>
                  <a:outerShdw blurRad="38100" dist="38100" dir="2700000" algn="tl">
                    <a:srgbClr val="000000">
                      <a:alpha val="43137"/>
                    </a:srgbClr>
                  </a:outerShdw>
                </a:effectLst>
              </a:rPr>
              <a:t>Personas con enfermedades respiratorias crónicas: hernia diafragmática, enfermedad pulmonar obstructiva crónica [EPOC], enfisema congénito, displasia broncopulmonar, </a:t>
            </a:r>
            <a:r>
              <a:rPr lang="es-ES" sz="1800" dirty="0" err="1" smtClean="0">
                <a:effectLst>
                  <a:outerShdw blurRad="38100" dist="38100" dir="2700000" algn="tl">
                    <a:srgbClr val="000000">
                      <a:alpha val="43137"/>
                    </a:srgbClr>
                  </a:outerShdw>
                </a:effectLst>
              </a:rPr>
              <a:t>traqueostomizados</a:t>
            </a:r>
            <a:r>
              <a:rPr lang="es-ES" sz="1800" dirty="0" smtClean="0">
                <a:effectLst>
                  <a:outerShdw blurRad="38100" dist="38100" dir="2700000" algn="tl">
                    <a:srgbClr val="000000">
                      <a:alpha val="43137"/>
                    </a:srgbClr>
                  </a:outerShdw>
                </a:effectLst>
              </a:rPr>
              <a:t> crónicos, bronquiectasias, fibrosis quística y asma moderado o severo.</a:t>
            </a:r>
          </a:p>
          <a:p>
            <a:pPr algn="l"/>
            <a:r>
              <a:rPr lang="es-ES" sz="1800" b="1" dirty="0" smtClean="0">
                <a:solidFill>
                  <a:srgbClr val="FFFF19"/>
                </a:solidFill>
                <a:effectLst>
                  <a:outerShdw blurRad="38100" dist="38100" dir="2700000" algn="tl">
                    <a:srgbClr val="000000">
                      <a:alpha val="43137"/>
                    </a:srgbClr>
                  </a:outerShdw>
                </a:effectLst>
              </a:rPr>
              <a:t>II. </a:t>
            </a:r>
            <a:r>
              <a:rPr lang="es-ES" sz="1800" dirty="0" smtClean="0">
                <a:effectLst>
                  <a:outerShdw blurRad="38100" dist="38100" dir="2700000" algn="tl">
                    <a:srgbClr val="000000">
                      <a:alpha val="43137"/>
                    </a:srgbClr>
                  </a:outerShdw>
                </a:effectLst>
              </a:rPr>
              <a:t>Personas con enfermedades cardíacas: insuficiencia cardíaca, enfermedad coronaria, reemplazo valvular, </a:t>
            </a:r>
            <a:r>
              <a:rPr lang="es-ES" sz="1800" dirty="0" err="1" smtClean="0">
                <a:effectLst>
                  <a:outerShdw blurRad="38100" dist="38100" dir="2700000" algn="tl">
                    <a:srgbClr val="000000">
                      <a:alpha val="43137"/>
                    </a:srgbClr>
                  </a:outerShdw>
                </a:effectLst>
              </a:rPr>
              <a:t>valvulopatías</a:t>
            </a:r>
            <a:r>
              <a:rPr lang="es-ES" sz="1800" dirty="0" smtClean="0">
                <a:effectLst>
                  <a:outerShdw blurRad="38100" dist="38100" dir="2700000" algn="tl">
                    <a:srgbClr val="000000">
                      <a:alpha val="43137"/>
                    </a:srgbClr>
                  </a:outerShdw>
                </a:effectLst>
              </a:rPr>
              <a:t> y cardiopatías congénitas.</a:t>
            </a:r>
          </a:p>
          <a:p>
            <a:pPr algn="l"/>
            <a:r>
              <a:rPr lang="es-ES" sz="1800" b="1" dirty="0" smtClean="0">
                <a:solidFill>
                  <a:srgbClr val="FFFF19"/>
                </a:solidFill>
                <a:effectLst>
                  <a:outerShdw blurRad="38100" dist="38100" dir="2700000" algn="tl">
                    <a:srgbClr val="000000">
                      <a:alpha val="43137"/>
                    </a:srgbClr>
                  </a:outerShdw>
                </a:effectLst>
              </a:rPr>
              <a:t>III. </a:t>
            </a:r>
            <a:r>
              <a:rPr lang="es-ES" sz="1800" dirty="0" smtClean="0">
                <a:effectLst>
                  <a:outerShdw blurRad="38100" dist="38100" dir="2700000" algn="tl">
                    <a:srgbClr val="000000">
                      <a:alpha val="43137"/>
                    </a:srgbClr>
                  </a:outerShdw>
                </a:effectLst>
              </a:rPr>
              <a:t>Personas diabéticas.</a:t>
            </a:r>
          </a:p>
          <a:p>
            <a:pPr algn="l"/>
            <a:r>
              <a:rPr lang="es-ES" sz="1800" b="1" dirty="0" smtClean="0">
                <a:solidFill>
                  <a:srgbClr val="FFFF19"/>
                </a:solidFill>
                <a:effectLst>
                  <a:outerShdw blurRad="38100" dist="38100" dir="2700000" algn="tl">
                    <a:srgbClr val="000000">
                      <a:alpha val="43137"/>
                    </a:srgbClr>
                  </a:outerShdw>
                </a:effectLst>
              </a:rPr>
              <a:t>IV. </a:t>
            </a:r>
            <a:r>
              <a:rPr lang="es-ES" sz="1800" dirty="0" smtClean="0">
                <a:effectLst>
                  <a:outerShdw blurRad="38100" dist="38100" dir="2700000" algn="tl">
                    <a:srgbClr val="000000">
                      <a:alpha val="43137"/>
                    </a:srgbClr>
                  </a:outerShdw>
                </a:effectLst>
              </a:rPr>
              <a:t>Personas con insuficiencia renal crónica en diálisis o con expectativas de ingresar a diálisis en los siguientes seis meses.</a:t>
            </a:r>
          </a:p>
          <a:p>
            <a:pPr algn="l"/>
            <a:r>
              <a:rPr lang="es-ES" sz="1800" b="1" dirty="0" smtClean="0">
                <a:solidFill>
                  <a:srgbClr val="FFFF19"/>
                </a:solidFill>
                <a:effectLst>
                  <a:outerShdw blurRad="38100" dist="38100" dir="2700000" algn="tl">
                    <a:srgbClr val="000000">
                      <a:alpha val="43137"/>
                    </a:srgbClr>
                  </a:outerShdw>
                </a:effectLst>
              </a:rPr>
              <a:t>V. </a:t>
            </a:r>
            <a:r>
              <a:rPr lang="es-ES" sz="1800" dirty="0" smtClean="0">
                <a:effectLst>
                  <a:outerShdw blurRad="38100" dist="38100" dir="2700000" algn="tl">
                    <a:srgbClr val="000000">
                      <a:alpha val="43137"/>
                    </a:srgbClr>
                  </a:outerShdw>
                </a:effectLst>
              </a:rPr>
              <a:t>Personas con Inmunodeficiencias:</a:t>
            </a:r>
          </a:p>
          <a:p>
            <a:pPr algn="l"/>
            <a:r>
              <a:rPr lang="es-ES" sz="1800" dirty="0" smtClean="0">
                <a:effectLst>
                  <a:outerShdw blurRad="38100" dist="38100" dir="2700000" algn="tl">
                    <a:srgbClr val="000000">
                      <a:alpha val="43137"/>
                    </a:srgbClr>
                  </a:outerShdw>
                </a:effectLst>
              </a:rPr>
              <a:t>* Congénita, </a:t>
            </a:r>
            <a:r>
              <a:rPr lang="es-ES" sz="1800" dirty="0" err="1" smtClean="0">
                <a:effectLst>
                  <a:outerShdw blurRad="38100" dist="38100" dir="2700000" algn="tl">
                    <a:srgbClr val="000000">
                      <a:alpha val="43137"/>
                    </a:srgbClr>
                  </a:outerShdw>
                </a:effectLst>
              </a:rPr>
              <a:t>asplenia</a:t>
            </a:r>
            <a:r>
              <a:rPr lang="es-ES" sz="1800" dirty="0" smtClean="0">
                <a:effectLst>
                  <a:outerShdw blurRad="38100" dist="38100" dir="2700000" algn="tl">
                    <a:srgbClr val="000000">
                      <a:alpha val="43137"/>
                    </a:srgbClr>
                  </a:outerShdw>
                </a:effectLst>
              </a:rPr>
              <a:t> funcional o anatómica (incluida anemia </a:t>
            </a:r>
            <a:r>
              <a:rPr lang="es-ES" sz="1800" dirty="0" err="1" smtClean="0">
                <a:effectLst>
                  <a:outerShdw blurRad="38100" dist="38100" dir="2700000" algn="tl">
                    <a:srgbClr val="000000">
                      <a:alpha val="43137"/>
                    </a:srgbClr>
                  </a:outerShdw>
                </a:effectLst>
              </a:rPr>
              <a:t>drepanocítica</a:t>
            </a:r>
            <a:r>
              <a:rPr lang="es-ES" sz="1800" dirty="0" smtClean="0">
                <a:effectLst>
                  <a:outerShdw blurRad="38100" dist="38100" dir="2700000" algn="tl">
                    <a:srgbClr val="000000">
                      <a:alpha val="43137"/>
                    </a:srgbClr>
                  </a:outerShdw>
                </a:effectLst>
              </a:rPr>
              <a:t>) y desnutrición grave</a:t>
            </a:r>
          </a:p>
          <a:p>
            <a:pPr algn="l"/>
            <a:r>
              <a:rPr lang="es-ES" sz="1800" dirty="0" smtClean="0">
                <a:effectLst>
                  <a:outerShdw blurRad="38100" dist="38100" dir="2700000" algn="tl">
                    <a:srgbClr val="000000">
                      <a:alpha val="43137"/>
                    </a:srgbClr>
                  </a:outerShdw>
                </a:effectLst>
              </a:rPr>
              <a:t>* VIH dependiendo del status (&lt; de 350 CD4 o con carga viral detectable)</a:t>
            </a:r>
          </a:p>
          <a:p>
            <a:pPr algn="l"/>
            <a:r>
              <a:rPr lang="es-ES" sz="1800" dirty="0" smtClean="0">
                <a:effectLst>
                  <a:outerShdw blurRad="38100" dist="38100" dir="2700000" algn="tl">
                    <a:srgbClr val="000000">
                      <a:alpha val="43137"/>
                    </a:srgbClr>
                  </a:outerShdw>
                </a:effectLst>
              </a:rPr>
              <a:t>* Personas con medicación inmunosupresora o corticoides en altas dosis (mayor a 2 mg/kg/día de </a:t>
            </a:r>
            <a:r>
              <a:rPr lang="es-ES" sz="1800" dirty="0" err="1" smtClean="0">
                <a:effectLst>
                  <a:outerShdw blurRad="38100" dist="38100" dir="2700000" algn="tl">
                    <a:srgbClr val="000000">
                      <a:alpha val="43137"/>
                    </a:srgbClr>
                  </a:outerShdw>
                </a:effectLst>
              </a:rPr>
              <a:t>metilprednisona</a:t>
            </a:r>
            <a:r>
              <a:rPr lang="es-ES" sz="1800" dirty="0" smtClean="0">
                <a:effectLst>
                  <a:outerShdw blurRad="38100" dist="38100" dir="2700000" algn="tl">
                    <a:srgbClr val="000000">
                      <a:alpha val="43137"/>
                    </a:srgbClr>
                  </a:outerShdw>
                </a:effectLst>
              </a:rPr>
              <a:t> o más de 20 mg/día o su equivalente por más de 14 días)</a:t>
            </a:r>
          </a:p>
          <a:p>
            <a:pPr algn="l"/>
            <a:r>
              <a:rPr lang="es-ES" sz="1800" b="1" dirty="0" smtClean="0">
                <a:solidFill>
                  <a:srgbClr val="FFFF19"/>
                </a:solidFill>
                <a:effectLst>
                  <a:outerShdw blurRad="38100" dist="38100" dir="2700000" algn="tl">
                    <a:srgbClr val="000000">
                      <a:alpha val="43137"/>
                    </a:srgbClr>
                  </a:outerShdw>
                </a:effectLst>
              </a:rPr>
              <a:t>VI. </a:t>
            </a:r>
            <a:r>
              <a:rPr lang="es-ES" sz="1800" dirty="0" smtClean="0">
                <a:effectLst>
                  <a:outerShdw blurRad="38100" dist="38100" dir="2700000" algn="tl">
                    <a:srgbClr val="000000">
                      <a:alpha val="43137"/>
                    </a:srgbClr>
                  </a:outerShdw>
                </a:effectLst>
              </a:rPr>
              <a:t>Pacientes oncológicos y trasplantados:</a:t>
            </a:r>
          </a:p>
          <a:p>
            <a:pPr algn="l"/>
            <a:r>
              <a:rPr lang="es-ES" sz="1800" dirty="0" smtClean="0">
                <a:effectLst>
                  <a:outerShdw blurRad="38100" dist="38100" dir="2700000" algn="tl">
                    <a:srgbClr val="000000">
                      <a:alpha val="43137"/>
                    </a:srgbClr>
                  </a:outerShdw>
                </a:effectLst>
              </a:rPr>
              <a:t>* con enfermedad </a:t>
            </a:r>
            <a:r>
              <a:rPr lang="es-ES" sz="1800" dirty="0" err="1" smtClean="0">
                <a:effectLst>
                  <a:outerShdw blurRad="38100" dist="38100" dir="2700000" algn="tl">
                    <a:srgbClr val="000000">
                      <a:alpha val="43137"/>
                    </a:srgbClr>
                  </a:outerShdw>
                </a:effectLst>
              </a:rPr>
              <a:t>oncohematológica</a:t>
            </a:r>
            <a:r>
              <a:rPr lang="es-ES" sz="1800" dirty="0" smtClean="0">
                <a:effectLst>
                  <a:outerShdw blurRad="38100" dist="38100" dir="2700000" algn="tl">
                    <a:srgbClr val="000000">
                      <a:alpha val="43137"/>
                    </a:srgbClr>
                  </a:outerShdw>
                </a:effectLst>
              </a:rPr>
              <a:t> hasta seis meses posteriores a la remisión completa</a:t>
            </a:r>
          </a:p>
          <a:p>
            <a:pPr algn="l"/>
            <a:r>
              <a:rPr lang="es-ES" sz="1800" dirty="0" smtClean="0">
                <a:effectLst>
                  <a:outerShdw blurRad="38100" dist="38100" dir="2700000" algn="tl">
                    <a:srgbClr val="000000">
                      <a:alpha val="43137"/>
                    </a:srgbClr>
                  </a:outerShdw>
                </a:effectLst>
              </a:rPr>
              <a:t>* con tumor de órgano sólido en tratamiento</a:t>
            </a:r>
          </a:p>
          <a:p>
            <a:pPr algn="l"/>
            <a:r>
              <a:rPr lang="es-ES" sz="1800" dirty="0" smtClean="0">
                <a:effectLst>
                  <a:outerShdw blurRad="38100" dist="38100" dir="2700000" algn="tl">
                    <a:srgbClr val="000000">
                      <a:alpha val="43137"/>
                    </a:srgbClr>
                  </a:outerShdw>
                </a:effectLst>
              </a:rPr>
              <a:t>* trasplantados de órganos sólidos o de precursores hematopoyéticos</a:t>
            </a:r>
          </a:p>
          <a:p>
            <a:pPr algn="l"/>
            <a:r>
              <a:rPr lang="es-ES" sz="1800" b="1" dirty="0" smtClean="0">
                <a:solidFill>
                  <a:srgbClr val="FFFF19"/>
                </a:solidFill>
                <a:effectLst>
                  <a:outerShdw blurRad="38100" dist="38100" dir="2700000" algn="tl">
                    <a:srgbClr val="000000">
                      <a:alpha val="43137"/>
                    </a:srgbClr>
                  </a:outerShdw>
                </a:effectLst>
              </a:rPr>
              <a:t>VII. </a:t>
            </a:r>
            <a:r>
              <a:rPr lang="es-ES" sz="1800" dirty="0" smtClean="0">
                <a:effectLst>
                  <a:outerShdw blurRad="38100" dist="38100" dir="2700000" algn="tl">
                    <a:srgbClr val="000000">
                      <a:alpha val="43137"/>
                    </a:srgbClr>
                  </a:outerShdw>
                </a:effectLst>
              </a:rPr>
              <a:t>Personas con certificado único de discapacidad.</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630616" cy="432048"/>
          </a:xfrm>
        </p:spPr>
        <p:txBody>
          <a:bodyPr>
            <a:normAutofit/>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548680"/>
            <a:ext cx="8472972" cy="6048672"/>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a:solidFill>
                  <a:srgbClr val="00FFFF"/>
                </a:solidFill>
                <a:effectLst>
                  <a:outerShdw blurRad="38100" dist="38100" dir="2700000" algn="tl">
                    <a:srgbClr val="000000">
                      <a:alpha val="43137"/>
                    </a:srgbClr>
                  </a:outerShdw>
                </a:effectLst>
              </a:rPr>
              <a:t>HOMOLOGADO POR LA R (MTESS) 515/2020</a:t>
            </a:r>
          </a:p>
          <a:p>
            <a:pPr algn="l"/>
            <a:endParaRPr lang="es-MX"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22900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6025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00FFFF"/>
                </a:solidFill>
                <a:effectLst>
                  <a:outerShdw blurRad="38100" dist="38100" dir="2700000" algn="tl">
                    <a:srgbClr val="000000">
                      <a:alpha val="43137"/>
                    </a:srgbClr>
                  </a:outerShdw>
                </a:effectLst>
              </a:rPr>
              <a:t>CONSRTRUCCIÓN - CCT </a:t>
            </a:r>
            <a:r>
              <a:rPr lang="es-MX" sz="1800" b="1" dirty="0">
                <a:solidFill>
                  <a:srgbClr val="00FFFF"/>
                </a:solidFill>
                <a:effectLst>
                  <a:outerShdw blurRad="38100" dist="38100" dir="2700000" algn="tl">
                    <a:srgbClr val="000000">
                      <a:alpha val="43137"/>
                    </a:srgbClr>
                  </a:outerShdw>
                </a:effectLst>
              </a:rPr>
              <a:t>76/1975 y 577/2010. Acuerdo marco para suspensiones de trabajadores para abril y mayo de </a:t>
            </a:r>
            <a:r>
              <a:rPr lang="es-MX" sz="1800" b="1" dirty="0" smtClean="0">
                <a:solidFill>
                  <a:srgbClr val="00FFFF"/>
                </a:solidFill>
                <a:effectLst>
                  <a:outerShdw blurRad="38100" dist="38100" dir="2700000" algn="tl">
                    <a:srgbClr val="000000">
                      <a:alpha val="43137"/>
                    </a:srgbClr>
                  </a:outerShdw>
                </a:effectLst>
              </a:rPr>
              <a:t>2020 - Homologado por </a:t>
            </a:r>
            <a:r>
              <a:rPr lang="es-AR" sz="1800" b="1" dirty="0" smtClean="0">
                <a:solidFill>
                  <a:srgbClr val="00FFFF"/>
                </a:solidFill>
                <a:effectLst>
                  <a:outerShdw blurRad="38100" dist="38100" dir="2700000" algn="tl">
                    <a:srgbClr val="000000">
                      <a:alpha val="43137"/>
                    </a:srgbClr>
                  </a:outerShdw>
                </a:effectLst>
              </a:rPr>
              <a:t>R. </a:t>
            </a:r>
            <a:r>
              <a:rPr lang="es-AR" sz="1800" b="1" dirty="0">
                <a:solidFill>
                  <a:srgbClr val="00FFFF"/>
                </a:solidFill>
                <a:effectLst>
                  <a:outerShdw blurRad="38100" dist="38100" dir="2700000" algn="tl">
                    <a:srgbClr val="000000">
                      <a:alpha val="43137"/>
                    </a:srgbClr>
                  </a:outerShdw>
                </a:effectLst>
              </a:rPr>
              <a:t>(ST) 552/2020</a:t>
            </a:r>
            <a:endParaRPr lang="es-MX" sz="1800" b="1" dirty="0" smtClean="0">
              <a:solidFill>
                <a:srgbClr val="00FFFF"/>
              </a:solidFill>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1) Las empresas abonarán a los trabajadores encuadrados en los CCT 76/1975 y 577/2010 </a:t>
            </a:r>
            <a:r>
              <a:rPr lang="es-MX" sz="1600" dirty="0">
                <a:solidFill>
                  <a:srgbClr val="FFFF00"/>
                </a:solidFill>
                <a:effectLst>
                  <a:outerShdw blurRad="38100" dist="38100" dir="2700000" algn="tl">
                    <a:srgbClr val="000000">
                      <a:alpha val="43137"/>
                    </a:srgbClr>
                  </a:outerShdw>
                </a:effectLst>
              </a:rPr>
              <a:t>que se hayan visto o se vean impedidos de prestar tareas por razones de fuerza mayor, una asignación no remunerativa de conformidad a lo establecido en el artículo 223 bis </a:t>
            </a:r>
            <a:r>
              <a:rPr lang="es-MX" sz="1600" dirty="0">
                <a:effectLst>
                  <a:outerShdw blurRad="38100" dist="38100" dir="2700000" algn="tl">
                    <a:srgbClr val="000000">
                      <a:alpha val="43137"/>
                    </a:srgbClr>
                  </a:outerShdw>
                </a:effectLst>
              </a:rPr>
              <a:t>de la ley de contrato de trabajo, por el período comprendido entre </a:t>
            </a:r>
            <a:r>
              <a:rPr lang="es-MX" sz="1600" dirty="0">
                <a:solidFill>
                  <a:srgbClr val="00FFFF"/>
                </a:solidFill>
                <a:effectLst>
                  <a:outerShdw blurRad="38100" dist="38100" dir="2700000" algn="tl">
                    <a:srgbClr val="000000">
                      <a:alpha val="43137"/>
                    </a:srgbClr>
                  </a:outerShdw>
                </a:effectLst>
              </a:rPr>
              <a:t>el 1 de abril de 2020 y el 31 de mayo de 2020.</a:t>
            </a:r>
          </a:p>
          <a:p>
            <a:pPr algn="l"/>
            <a:r>
              <a:rPr lang="es-MX" sz="1600" dirty="0">
                <a:effectLst>
                  <a:outerShdw blurRad="38100" dist="38100" dir="2700000" algn="tl">
                    <a:srgbClr val="000000">
                      <a:alpha val="43137"/>
                    </a:srgbClr>
                  </a:outerShdw>
                </a:effectLst>
              </a:rPr>
              <a:t>2) Dicha asignación no remunerativa, </a:t>
            </a:r>
            <a:r>
              <a:rPr lang="es-MX" sz="1600" dirty="0">
                <a:solidFill>
                  <a:srgbClr val="FFCC00"/>
                </a:solidFill>
                <a:effectLst>
                  <a:outerShdw blurRad="38100" dist="38100" dir="2700000" algn="tl">
                    <a:srgbClr val="000000">
                      <a:alpha val="43137"/>
                    </a:srgbClr>
                  </a:outerShdw>
                </a:effectLst>
              </a:rPr>
              <a:t>será de pago mensual, asumiendo las empresas, el compromiso de efectuar un adelanto quincenal</a:t>
            </a:r>
            <a:r>
              <a:rPr lang="es-MX" sz="1600" dirty="0">
                <a:effectLst>
                  <a:outerShdw blurRad="38100" dist="38100" dir="2700000" algn="tl">
                    <a:srgbClr val="000000">
                      <a:alpha val="43137"/>
                    </a:srgbClr>
                  </a:outerShdw>
                </a:effectLst>
              </a:rPr>
              <a:t>, debiendo abonarse la misma, en el plazo establecido por el artículo 128 de la ley de contrato de trabajo. </a:t>
            </a:r>
          </a:p>
          <a:p>
            <a:pPr algn="l"/>
            <a:r>
              <a:rPr lang="es-MX" sz="1600" dirty="0">
                <a:effectLst>
                  <a:outerShdw blurRad="38100" dist="38100" dir="2700000" algn="tl">
                    <a:srgbClr val="000000">
                      <a:alpha val="43137"/>
                    </a:srgbClr>
                  </a:outerShdw>
                </a:effectLst>
              </a:rPr>
              <a:t>3) La prestación no remunerativa que recibirá el trabajador, será de un monto </a:t>
            </a:r>
            <a:r>
              <a:rPr lang="es-MX" sz="1600" dirty="0">
                <a:solidFill>
                  <a:srgbClr val="00FFFF"/>
                </a:solidFill>
                <a:effectLst>
                  <a:outerShdw blurRad="38100" dist="38100" dir="2700000" algn="tl">
                    <a:srgbClr val="000000">
                      <a:alpha val="43137"/>
                    </a:srgbClr>
                  </a:outerShdw>
                </a:effectLst>
              </a:rPr>
              <a:t>equivalente al setenta y cinco por ciento (75%) del salario neto, incluido el adicional por </a:t>
            </a:r>
            <a:r>
              <a:rPr lang="es-MX" sz="1600" dirty="0" err="1">
                <a:solidFill>
                  <a:srgbClr val="00FFFF"/>
                </a:solidFill>
                <a:effectLst>
                  <a:outerShdw blurRad="38100" dist="38100" dir="2700000" algn="tl">
                    <a:srgbClr val="000000">
                      <a:alpha val="43137"/>
                    </a:srgbClr>
                  </a:outerShdw>
                </a:effectLst>
              </a:rPr>
              <a:t>presentismo</a:t>
            </a:r>
            <a:r>
              <a:rPr lang="es-MX" sz="1600" dirty="0">
                <a:solidFill>
                  <a:srgbClr val="00FFFF"/>
                </a:solidFill>
                <a:effectLst>
                  <a:outerShdw blurRad="38100" dist="38100" dir="2700000" algn="tl">
                    <a:srgbClr val="000000">
                      <a:alpha val="43137"/>
                    </a:srgbClr>
                  </a:outerShdw>
                </a:effectLst>
              </a:rPr>
              <a:t> y otros adicionales, </a:t>
            </a:r>
            <a:r>
              <a:rPr lang="es-MX" sz="1600" dirty="0">
                <a:effectLst>
                  <a:outerShdw blurRad="38100" dist="38100" dir="2700000" algn="tl">
                    <a:srgbClr val="000000">
                      <a:alpha val="43137"/>
                    </a:srgbClr>
                  </a:outerShdw>
                </a:effectLst>
              </a:rPr>
              <a:t>que el trabajador debiera percibir de haber prestado tareas en forma efectiva, durante el período en cuestión. Dicha asignación se liquidará bajo el concepto </a:t>
            </a:r>
            <a:r>
              <a:rPr lang="es-MX" sz="1600" dirty="0">
                <a:solidFill>
                  <a:srgbClr val="00FF00"/>
                </a:solidFill>
                <a:effectLst>
                  <a:outerShdw blurRad="38100" dist="38100" dir="2700000" algn="tl">
                    <a:srgbClr val="000000">
                      <a:alpha val="43137"/>
                    </a:srgbClr>
                  </a:outerShdw>
                </a:effectLst>
              </a:rPr>
              <a:t>"Asignación no remunerativa Art. 223 bis de la L.C.T.".</a:t>
            </a:r>
          </a:p>
          <a:p>
            <a:pPr algn="l"/>
            <a:r>
              <a:rPr lang="es-MX" sz="1600" dirty="0">
                <a:effectLst>
                  <a:outerShdw blurRad="38100" dist="38100" dir="2700000" algn="tl">
                    <a:srgbClr val="000000">
                      <a:alpha val="43137"/>
                    </a:srgbClr>
                  </a:outerShdw>
                </a:effectLst>
              </a:rPr>
              <a:t>4) El empleador tributará sobre la asignación no remunerativa </a:t>
            </a:r>
            <a:r>
              <a:rPr lang="es-MX" sz="1600" dirty="0">
                <a:solidFill>
                  <a:srgbClr val="FFFF01"/>
                </a:solidFill>
                <a:effectLst>
                  <a:outerShdw blurRad="38100" dist="38100" dir="2700000" algn="tl">
                    <a:srgbClr val="000000">
                      <a:alpha val="43137"/>
                    </a:srgbClr>
                  </a:outerShdw>
                </a:effectLst>
              </a:rPr>
              <a:t>los aportes y las contribuciones establecidas en las leyes 23660 y 23661, quedando también sujeta al pago de la cuota sindical, del seguro de vida convencional, del Fondo de Investigación, Capacitación y Seguridad (FICS), el Fondo de Cese Laboral y Contribución artículo 12 ley 22250.</a:t>
            </a:r>
          </a:p>
          <a:p>
            <a:pPr algn="l"/>
            <a:endParaRPr lang="es-MX"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12499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00FFFF"/>
                </a:solidFill>
                <a:effectLst>
                  <a:outerShdw blurRad="38100" dist="38100" dir="2700000" algn="tl">
                    <a:srgbClr val="000000">
                      <a:alpha val="43137"/>
                    </a:srgbClr>
                  </a:outerShdw>
                </a:effectLst>
              </a:rPr>
              <a:t>CONSRTRUCCIÓN - CCT 76/1975 y 577/2010. Acuerdo marco para suspensiones de trabajadores para abril y mayo de 2020 - Homologado por </a:t>
            </a:r>
            <a:r>
              <a:rPr lang="es-AR" sz="1800" b="1" dirty="0">
                <a:solidFill>
                  <a:srgbClr val="00FFFF"/>
                </a:solidFill>
                <a:effectLst>
                  <a:outerShdw blurRad="38100" dist="38100" dir="2700000" algn="tl">
                    <a:srgbClr val="000000">
                      <a:alpha val="43137"/>
                    </a:srgbClr>
                  </a:outerShdw>
                </a:effectLst>
              </a:rPr>
              <a:t>R. (ST) 552/2020</a:t>
            </a:r>
            <a:endParaRPr lang="es-MX" sz="1800" b="1" dirty="0">
              <a:solidFill>
                <a:srgbClr val="00FFFF"/>
              </a:solidFill>
              <a:effectLst>
                <a:outerShdw blurRad="38100" dist="38100" dir="2700000" algn="tl">
                  <a:srgbClr val="000000">
                    <a:alpha val="43137"/>
                  </a:srgbClr>
                </a:outerShdw>
              </a:effectLst>
            </a:endParaRPr>
          </a:p>
          <a:p>
            <a:pPr algn="l"/>
            <a:endParaRPr lang="es-MX" sz="1600" dirty="0" smtClean="0">
              <a:effectLst>
                <a:outerShdw blurRad="38100" dist="38100" dir="2700000" algn="tl">
                  <a:srgbClr val="000000">
                    <a:alpha val="43137"/>
                  </a:srgbClr>
                </a:outerShdw>
              </a:effectLst>
            </a:endParaRPr>
          </a:p>
          <a:p>
            <a:pPr algn="l"/>
            <a:r>
              <a:rPr lang="es-MX" sz="1600" dirty="0" smtClean="0">
                <a:effectLst>
                  <a:outerShdw blurRad="38100" dist="38100" dir="2700000" algn="tl">
                    <a:srgbClr val="000000">
                      <a:alpha val="43137"/>
                    </a:srgbClr>
                  </a:outerShdw>
                </a:effectLst>
              </a:rPr>
              <a:t>5</a:t>
            </a:r>
            <a:r>
              <a:rPr lang="es-MX" sz="1600" dirty="0">
                <a:effectLst>
                  <a:outerShdw blurRad="38100" dist="38100" dir="2700000" algn="tl">
                    <a:srgbClr val="000000">
                      <a:alpha val="43137"/>
                    </a:srgbClr>
                  </a:outerShdw>
                </a:effectLst>
              </a:rPr>
              <a:t>) En el caso que la empresa gestione y reciba el </a:t>
            </a:r>
            <a:r>
              <a:rPr lang="es-MX" sz="1600" dirty="0">
                <a:solidFill>
                  <a:srgbClr val="FFFF01"/>
                </a:solidFill>
                <a:effectLst>
                  <a:outerShdw blurRad="38100" dist="38100" dir="2700000" algn="tl">
                    <a:srgbClr val="000000">
                      <a:alpha val="43137"/>
                    </a:srgbClr>
                  </a:outerShdw>
                </a:effectLst>
              </a:rPr>
              <a:t>beneficio previsto por el decreto 376/2020, artículo 1, punto b), su monto será descontado y compensado hasta su concurrencia </a:t>
            </a:r>
            <a:r>
              <a:rPr lang="es-MX" sz="1600" dirty="0">
                <a:effectLst>
                  <a:outerShdw blurRad="38100" dist="38100" dir="2700000" algn="tl">
                    <a:srgbClr val="000000">
                      <a:alpha val="43137"/>
                    </a:srgbClr>
                  </a:outerShdw>
                </a:effectLst>
              </a:rPr>
              <a:t>del neto de la asignación no remunerativa establecida, de manera que el pago que cada trabajador perciba no sea menor del 75% pactado.</a:t>
            </a:r>
          </a:p>
          <a:p>
            <a:pPr algn="l"/>
            <a:r>
              <a:rPr lang="es-MX" sz="1600" dirty="0">
                <a:effectLst>
                  <a:outerShdw blurRad="38100" dist="38100" dir="2700000" algn="tl">
                    <a:srgbClr val="000000">
                      <a:alpha val="43137"/>
                    </a:srgbClr>
                  </a:outerShdw>
                </a:effectLst>
              </a:rPr>
              <a:t>6) Las partes acuerdan la formación de una Mesa de Seguimiento y Evaluación a los efectos del cumplimiento de lo acordado en el presente, integrada por tres (3) representantes del sector sindical y tres (3) del sector empleador.</a:t>
            </a:r>
          </a:p>
          <a:p>
            <a:pPr algn="l"/>
            <a:r>
              <a:rPr lang="es-MX" sz="1600" dirty="0">
                <a:effectLst>
                  <a:outerShdw blurRad="38100" dist="38100" dir="2700000" algn="tl">
                    <a:srgbClr val="000000">
                      <a:alpha val="43137"/>
                    </a:srgbClr>
                  </a:outerShdw>
                </a:effectLst>
              </a:rPr>
              <a:t>7) Las empresas que no hayan calificado para la obtención del beneficio establecido en el decreto 376/2020, artículo 1, punto b), </a:t>
            </a:r>
            <a:r>
              <a:rPr lang="es-MX" sz="1600" dirty="0">
                <a:solidFill>
                  <a:srgbClr val="00FFFF"/>
                </a:solidFill>
                <a:effectLst>
                  <a:outerShdw blurRad="38100" dist="38100" dir="2700000" algn="tl">
                    <a:srgbClr val="000000">
                      <a:alpha val="43137"/>
                    </a:srgbClr>
                  </a:outerShdw>
                </a:effectLst>
              </a:rPr>
              <a:t>podrán proponer ante la Autoridad de Aplicación, la celebración de Acuerdos en los términos y alcances previstos en el artículo 223 bis, de la ley de contrato de trabajo. </a:t>
            </a:r>
            <a:r>
              <a:rPr lang="es-MX" sz="1600" dirty="0">
                <a:effectLst>
                  <a:outerShdw blurRad="38100" dist="38100" dir="2700000" algn="tl">
                    <a:srgbClr val="000000">
                      <a:alpha val="43137"/>
                    </a:srgbClr>
                  </a:outerShdw>
                </a:effectLst>
              </a:rPr>
              <a:t>En el supuesto de encontrarse en la necesidad de apartarse de las pautas que se acuerdan mediante el presente, </a:t>
            </a:r>
            <a:r>
              <a:rPr lang="es-MX" sz="1600" dirty="0">
                <a:solidFill>
                  <a:srgbClr val="FFCC00"/>
                </a:solidFill>
                <a:effectLst>
                  <a:outerShdw blurRad="38100" dist="38100" dir="2700000" algn="tl">
                    <a:srgbClr val="000000">
                      <a:alpha val="43137"/>
                    </a:srgbClr>
                  </a:outerShdw>
                </a:effectLst>
              </a:rPr>
              <a:t>deberán invocar y acreditar en cada caso en particular, las causas que justifiquen el apartamiento de aquellas, en el marco del procedimiento establecido en el artículo 3 de la resolución (MTESS) 397/2020.</a:t>
            </a:r>
            <a:r>
              <a:rPr lang="es-MX" sz="1600" dirty="0">
                <a:effectLst>
                  <a:outerShdw blurRad="38100" dist="38100" dir="2700000" algn="tl">
                    <a:srgbClr val="000000">
                      <a:alpha val="43137"/>
                    </a:srgbClr>
                  </a:outerShdw>
                </a:effectLst>
              </a:rPr>
              <a:t> La Autoridad de Aplicación en forma previa a resolver deberá dar traslado a la entidad sindical. </a:t>
            </a:r>
          </a:p>
          <a:p>
            <a:pPr algn="l"/>
            <a:r>
              <a:rPr lang="es-MX" sz="1600" dirty="0">
                <a:effectLst>
                  <a:outerShdw blurRad="38100" dist="38100" dir="2700000" algn="tl">
                    <a:srgbClr val="000000">
                      <a:alpha val="43137"/>
                    </a:srgbClr>
                  </a:outerShdw>
                </a:effectLst>
              </a:rPr>
              <a:t>8) Se deja aclarado que </a:t>
            </a:r>
            <a:r>
              <a:rPr lang="es-MX" sz="1600" dirty="0">
                <a:solidFill>
                  <a:srgbClr val="00FF99"/>
                </a:solidFill>
                <a:effectLst>
                  <a:outerShdw blurRad="38100" dist="38100" dir="2700000" algn="tl">
                    <a:srgbClr val="000000">
                      <a:alpha val="43137"/>
                    </a:srgbClr>
                  </a:outerShdw>
                </a:effectLst>
              </a:rPr>
              <a:t>los acuerdos deberán ser presentados en forma conjunta o individual, ante el Ministerio de Trabajo, Empleo y Seguridad Social de la Nación para su homologación</a:t>
            </a:r>
            <a:r>
              <a:rPr lang="es-MX" sz="1600" dirty="0">
                <a:solidFill>
                  <a:srgbClr val="00FF99"/>
                </a:solidFill>
              </a:rPr>
              <a:t>.</a:t>
            </a:r>
          </a:p>
        </p:txBody>
      </p:sp>
    </p:spTree>
    <p:extLst>
      <p:ext uri="{BB962C8B-B14F-4D97-AF65-F5344CB8AC3E}">
        <p14:creationId xmlns:p14="http://schemas.microsoft.com/office/powerpoint/2010/main" val="11675530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00FFFF"/>
                </a:solidFill>
                <a:effectLst>
                  <a:outerShdw blurRad="38100" dist="38100" dir="2700000" algn="tl">
                    <a:srgbClr val="000000">
                      <a:alpha val="43137"/>
                    </a:srgbClr>
                  </a:outerShdw>
                </a:effectLst>
              </a:rPr>
              <a:t>Gastronómicos</a:t>
            </a:r>
            <a:r>
              <a:rPr lang="es-MX" sz="1800" b="1" dirty="0">
                <a:solidFill>
                  <a:srgbClr val="00FFFF"/>
                </a:solidFill>
                <a:effectLst>
                  <a:outerShdw blurRad="38100" dist="38100" dir="2700000" algn="tl">
                    <a:srgbClr val="000000">
                      <a:alpha val="43137"/>
                    </a:srgbClr>
                  </a:outerShdw>
                </a:effectLst>
              </a:rPr>
              <a:t>. </a:t>
            </a:r>
            <a:r>
              <a:rPr lang="es-AR" sz="1800" b="1" dirty="0">
                <a:solidFill>
                  <a:srgbClr val="00FFFF"/>
                </a:solidFill>
                <a:effectLst>
                  <a:outerShdw blurRad="38100" dist="38100" dir="2700000" algn="tl">
                    <a:srgbClr val="000000">
                      <a:alpha val="43137"/>
                    </a:srgbClr>
                  </a:outerShdw>
                </a:effectLst>
              </a:rPr>
              <a:t>UTHGRA - FEHGRA . Hoteles y restaurantes.  CCT 389/04. </a:t>
            </a:r>
            <a:endParaRPr lang="es-AR" sz="1800" b="1" dirty="0" smtClean="0">
              <a:solidFill>
                <a:srgbClr val="00FFFF"/>
              </a:solidFill>
              <a:effectLst>
                <a:outerShdw blurRad="38100" dist="38100" dir="2700000" algn="tl">
                  <a:srgbClr val="000000">
                    <a:alpha val="43137"/>
                  </a:srgbClr>
                </a:outerShdw>
              </a:effectLst>
            </a:endParaRPr>
          </a:p>
          <a:p>
            <a:pPr algn="l"/>
            <a:r>
              <a:rPr lang="es-MX" sz="1500" dirty="0" smtClean="0">
                <a:effectLst>
                  <a:outerShdw blurRad="38100" dist="38100" dir="2700000" algn="tl">
                    <a:srgbClr val="000000">
                      <a:alpha val="43137"/>
                    </a:srgbClr>
                  </a:outerShdw>
                </a:effectLst>
              </a:rPr>
              <a:t>Se </a:t>
            </a:r>
            <a:r>
              <a:rPr lang="es-MX" sz="1500" dirty="0">
                <a:effectLst>
                  <a:outerShdw blurRad="38100" dist="38100" dir="2700000" algn="tl">
                    <a:srgbClr val="000000">
                      <a:alpha val="43137"/>
                    </a:srgbClr>
                  </a:outerShdw>
                </a:effectLst>
              </a:rPr>
              <a:t>implementa un régimen de suspensiones en los términos del artículo 223 bis de la Ley de Contrato de Trabajo (LCT).</a:t>
            </a:r>
          </a:p>
          <a:p>
            <a:pPr algn="l"/>
            <a:r>
              <a:rPr lang="es-MX" sz="1500" b="1" dirty="0">
                <a:solidFill>
                  <a:srgbClr val="FFCC00"/>
                </a:solidFill>
                <a:effectLst>
                  <a:outerShdw blurRad="38100" dist="38100" dir="2700000" algn="tl">
                    <a:srgbClr val="000000">
                      <a:alpha val="43137"/>
                    </a:srgbClr>
                  </a:outerShdw>
                </a:effectLst>
              </a:rPr>
              <a:t>Plazo</a:t>
            </a:r>
            <a:r>
              <a:rPr lang="es-MX" sz="1500" dirty="0">
                <a:solidFill>
                  <a:srgbClr val="FFCC00"/>
                </a:solidFill>
                <a:effectLst>
                  <a:outerShdw blurRad="38100" dist="38100" dir="2700000" algn="tl">
                    <a:srgbClr val="000000">
                      <a:alpha val="43137"/>
                    </a:srgbClr>
                  </a:outerShdw>
                </a:effectLst>
              </a:rPr>
              <a:t>: </a:t>
            </a:r>
            <a:r>
              <a:rPr lang="es-MX" sz="1500" dirty="0">
                <a:effectLst>
                  <a:outerShdw blurRad="38100" dist="38100" dir="2700000" algn="tl">
                    <a:srgbClr val="000000">
                      <a:alpha val="43137"/>
                    </a:srgbClr>
                  </a:outerShdw>
                </a:effectLst>
              </a:rPr>
              <a:t>por 60 días, desde el 1 de abril hasta el 31 de mayo de 2020.</a:t>
            </a:r>
          </a:p>
          <a:p>
            <a:pPr algn="l"/>
            <a:r>
              <a:rPr lang="es-MX" sz="1500" b="1" dirty="0">
                <a:solidFill>
                  <a:srgbClr val="FFCC00"/>
                </a:solidFill>
                <a:effectLst>
                  <a:outerShdw blurRad="38100" dist="38100" dir="2700000" algn="tl">
                    <a:srgbClr val="000000">
                      <a:alpha val="43137"/>
                    </a:srgbClr>
                  </a:outerShdw>
                </a:effectLst>
              </a:rPr>
              <a:t>Personal comprendido</a:t>
            </a:r>
            <a:r>
              <a:rPr lang="es-MX" sz="1500" dirty="0">
                <a:solidFill>
                  <a:srgbClr val="FFCC00"/>
                </a:solidFill>
                <a:effectLst>
                  <a:outerShdw blurRad="38100" dist="38100" dir="2700000" algn="tl">
                    <a:srgbClr val="000000">
                      <a:alpha val="43137"/>
                    </a:srgbClr>
                  </a:outerShdw>
                </a:effectLst>
              </a:rPr>
              <a:t>: </a:t>
            </a:r>
          </a:p>
          <a:p>
            <a:pPr lvl="1" algn="l"/>
            <a:r>
              <a:rPr lang="es-MX" sz="1500" dirty="0">
                <a:effectLst>
                  <a:outerShdw blurRad="38100" dist="38100" dir="2700000" algn="tl">
                    <a:srgbClr val="000000">
                      <a:alpha val="43137"/>
                    </a:srgbClr>
                  </a:outerShdw>
                </a:effectLst>
              </a:rPr>
              <a:t>Personal imposibilitado de trabajar total o parcialmente por el cierre total o parcial de los establecimientos donde prestan servicios.</a:t>
            </a:r>
          </a:p>
          <a:p>
            <a:pPr lvl="1" algn="l"/>
            <a:r>
              <a:rPr lang="es-MX" sz="1500" dirty="0">
                <a:effectLst>
                  <a:outerShdw blurRad="38100" dist="38100" dir="2700000" algn="tl">
                    <a:srgbClr val="000000">
                      <a:alpha val="43137"/>
                    </a:srgbClr>
                  </a:outerShdw>
                </a:effectLst>
              </a:rPr>
              <a:t>Personal dispensado de su obligación de trabajar como consecuencia de alguna norma nacional (por COVID-19).</a:t>
            </a:r>
          </a:p>
          <a:p>
            <a:pPr algn="l"/>
            <a:r>
              <a:rPr lang="es-MX" sz="1500" b="1" dirty="0">
                <a:solidFill>
                  <a:srgbClr val="FFCC00"/>
                </a:solidFill>
                <a:effectLst>
                  <a:outerShdw blurRad="38100" dist="38100" dir="2700000" algn="tl">
                    <a:srgbClr val="000000">
                      <a:alpha val="43137"/>
                    </a:srgbClr>
                  </a:outerShdw>
                </a:effectLst>
              </a:rPr>
              <a:t>Retribución al personal suspendido</a:t>
            </a:r>
            <a:r>
              <a:rPr lang="es-MX" sz="1500" dirty="0">
                <a:solidFill>
                  <a:srgbClr val="FFCC00"/>
                </a:solidFill>
                <a:effectLst>
                  <a:outerShdw blurRad="38100" dist="38100" dir="2700000" algn="tl">
                    <a:srgbClr val="000000">
                      <a:alpha val="43137"/>
                    </a:srgbClr>
                  </a:outerShdw>
                </a:effectLst>
              </a:rPr>
              <a:t>: </a:t>
            </a:r>
            <a:r>
              <a:rPr lang="es-MX" sz="1500" dirty="0">
                <a:effectLst>
                  <a:outerShdw blurRad="38100" dist="38100" dir="2700000" algn="tl">
                    <a:srgbClr val="000000">
                      <a:alpha val="43137"/>
                    </a:srgbClr>
                  </a:outerShdw>
                </a:effectLst>
              </a:rPr>
              <a:t>la prestación no remunerativa (Art. 223 bis) será de un 75% de la remuneración conformada por los siguientes conceptos </a:t>
            </a:r>
            <a:r>
              <a:rPr lang="es-MX" sz="1500" dirty="0" smtClean="0">
                <a:effectLst>
                  <a:outerShdw blurRad="38100" dist="38100" dir="2700000" algn="tl">
                    <a:srgbClr val="000000">
                      <a:alpha val="43137"/>
                    </a:srgbClr>
                  </a:outerShdw>
                </a:effectLst>
              </a:rPr>
              <a:t>:</a:t>
            </a:r>
            <a:endParaRPr lang="es-MX" sz="1500" dirty="0">
              <a:effectLst>
                <a:outerShdw blurRad="38100" dist="38100" dir="2700000" algn="tl">
                  <a:srgbClr val="000000">
                    <a:alpha val="43137"/>
                  </a:srgbClr>
                </a:outerShdw>
              </a:effectLst>
            </a:endParaRPr>
          </a:p>
          <a:p>
            <a:pPr lvl="1" algn="l"/>
            <a:r>
              <a:rPr lang="es-MX" sz="1500" dirty="0">
                <a:effectLst>
                  <a:outerShdw blurRad="38100" dist="38100" dir="2700000" algn="tl">
                    <a:srgbClr val="000000">
                      <a:alpha val="43137"/>
                    </a:srgbClr>
                  </a:outerShdw>
                </a:effectLst>
              </a:rPr>
              <a:t>Básico de marzo (el mismo de Febrero)</a:t>
            </a:r>
          </a:p>
          <a:p>
            <a:pPr lvl="1" algn="l"/>
            <a:r>
              <a:rPr lang="es-MX" sz="1500" dirty="0">
                <a:effectLst>
                  <a:outerShdw blurRad="38100" dist="38100" dir="2700000" algn="tl">
                    <a:srgbClr val="000000">
                      <a:alpha val="43137"/>
                    </a:srgbClr>
                  </a:outerShdw>
                </a:effectLst>
              </a:rPr>
              <a:t>Acuerdo 2019 (remunerativo no al básico)</a:t>
            </a:r>
          </a:p>
          <a:p>
            <a:pPr lvl="1" algn="l"/>
            <a:r>
              <a:rPr lang="es-MX" sz="1500" dirty="0">
                <a:effectLst>
                  <a:outerShdw blurRad="38100" dist="38100" dir="2700000" algn="tl">
                    <a:srgbClr val="000000">
                      <a:alpha val="43137"/>
                    </a:srgbClr>
                  </a:outerShdw>
                </a:effectLst>
              </a:rPr>
              <a:t>Adicional Complemento de Servicio</a:t>
            </a:r>
          </a:p>
          <a:p>
            <a:pPr lvl="1" algn="l"/>
            <a:r>
              <a:rPr lang="es-MX" sz="1500" dirty="0">
                <a:effectLst>
                  <a:outerShdw blurRad="38100" dist="38100" dir="2700000" algn="tl">
                    <a:srgbClr val="000000">
                      <a:alpha val="43137"/>
                    </a:srgbClr>
                  </a:outerShdw>
                </a:effectLst>
              </a:rPr>
              <a:t>Decreto 14/2020 (Incremento solidario)</a:t>
            </a:r>
          </a:p>
          <a:p>
            <a:pPr lvl="1" algn="l"/>
            <a:r>
              <a:rPr lang="es-MX" sz="1500" dirty="0">
                <a:effectLst>
                  <a:outerShdw blurRad="38100" dist="38100" dir="2700000" algn="tl">
                    <a:srgbClr val="000000">
                      <a:alpha val="43137"/>
                    </a:srgbClr>
                  </a:outerShdw>
                </a:effectLst>
              </a:rPr>
              <a:t>Adicional por Zona</a:t>
            </a:r>
          </a:p>
          <a:p>
            <a:pPr lvl="1" algn="l"/>
            <a:r>
              <a:rPr lang="es-MX" sz="1500" dirty="0">
                <a:effectLst>
                  <a:outerShdw blurRad="38100" dist="38100" dir="2700000" algn="tl">
                    <a:srgbClr val="000000">
                      <a:alpha val="43137"/>
                    </a:srgbClr>
                  </a:outerShdw>
                </a:effectLst>
              </a:rPr>
              <a:t>Descuentos: 20,5%</a:t>
            </a:r>
          </a:p>
          <a:p>
            <a:pPr algn="l"/>
            <a:r>
              <a:rPr lang="es-MX" sz="1500" dirty="0">
                <a:effectLst>
                  <a:outerShdw blurRad="38100" dist="38100" dir="2700000" algn="tl">
                    <a:srgbClr val="000000">
                      <a:alpha val="43137"/>
                    </a:srgbClr>
                  </a:outerShdw>
                </a:effectLst>
              </a:rPr>
              <a:t>Si el empleador decide otorgar un porcentaje mayor, también será no remunerativo.</a:t>
            </a:r>
          </a:p>
          <a:p>
            <a:pPr algn="l"/>
            <a:r>
              <a:rPr lang="es-MX" sz="1500" b="1" dirty="0">
                <a:solidFill>
                  <a:srgbClr val="FFCC00"/>
                </a:solidFill>
                <a:effectLst>
                  <a:outerShdw blurRad="38100" dist="38100" dir="2700000" algn="tl">
                    <a:srgbClr val="000000">
                      <a:alpha val="43137"/>
                    </a:srgbClr>
                  </a:outerShdw>
                </a:effectLst>
              </a:rPr>
              <a:t>En el recibo se liquida como</a:t>
            </a:r>
            <a:r>
              <a:rPr lang="es-MX" sz="1500" dirty="0">
                <a:solidFill>
                  <a:srgbClr val="FFCC00"/>
                </a:solidFill>
                <a:effectLst>
                  <a:outerShdw blurRad="38100" dist="38100" dir="2700000" algn="tl">
                    <a:srgbClr val="000000">
                      <a:alpha val="43137"/>
                    </a:srgbClr>
                  </a:outerShdw>
                </a:effectLst>
              </a:rPr>
              <a:t>:</a:t>
            </a:r>
            <a:r>
              <a:rPr lang="es-MX" sz="1500" dirty="0">
                <a:effectLst>
                  <a:outerShdw blurRad="38100" dist="38100" dir="2700000" algn="tl">
                    <a:srgbClr val="000000">
                      <a:alpha val="43137"/>
                    </a:srgbClr>
                  </a:outerShdw>
                </a:effectLst>
              </a:rPr>
              <a:t> “ASIGNACION NO REMUNERATIVA ARTICULO 223 BIS UTHGRA - FEHGRA</a:t>
            </a:r>
            <a:r>
              <a:rPr lang="es-MX" sz="1500" dirty="0" smtClean="0">
                <a:effectLst>
                  <a:outerShdw blurRad="38100" dist="38100" dir="2700000" algn="tl">
                    <a:srgbClr val="000000">
                      <a:alpha val="43137"/>
                    </a:srgbClr>
                  </a:outerShdw>
                </a:effectLst>
              </a:rPr>
              <a:t>”</a:t>
            </a:r>
            <a:endParaRPr lang="es-MX" sz="1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26435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600" b="1" dirty="0" smtClean="0">
                <a:solidFill>
                  <a:srgbClr val="00FFFF"/>
                </a:solidFill>
                <a:effectLst>
                  <a:outerShdw blurRad="38100" dist="38100" dir="2700000" algn="tl">
                    <a:srgbClr val="000000">
                      <a:alpha val="43137"/>
                    </a:srgbClr>
                  </a:outerShdw>
                </a:effectLst>
              </a:rPr>
              <a:t>Gastronómicos</a:t>
            </a:r>
            <a:r>
              <a:rPr lang="es-MX" sz="1600" b="1" dirty="0">
                <a:solidFill>
                  <a:srgbClr val="00FFFF"/>
                </a:solidFill>
                <a:effectLst>
                  <a:outerShdw blurRad="38100" dist="38100" dir="2700000" algn="tl">
                    <a:srgbClr val="000000">
                      <a:alpha val="43137"/>
                    </a:srgbClr>
                  </a:outerShdw>
                </a:effectLst>
              </a:rPr>
              <a:t>. </a:t>
            </a:r>
            <a:r>
              <a:rPr lang="es-AR" sz="1600" b="1" dirty="0">
                <a:solidFill>
                  <a:srgbClr val="00FFFF"/>
                </a:solidFill>
                <a:effectLst>
                  <a:outerShdw blurRad="38100" dist="38100" dir="2700000" algn="tl">
                    <a:srgbClr val="000000">
                      <a:alpha val="43137"/>
                    </a:srgbClr>
                  </a:outerShdw>
                </a:effectLst>
              </a:rPr>
              <a:t>UTHGRA - FEHGRA . Hoteles y restaurantes.  CCT 389/04. </a:t>
            </a:r>
            <a:endParaRPr lang="es-AR" sz="1600" b="1" dirty="0" smtClean="0">
              <a:solidFill>
                <a:srgbClr val="00FFFF"/>
              </a:solidFill>
              <a:effectLst>
                <a:outerShdw blurRad="38100" dist="38100" dir="2700000" algn="tl">
                  <a:srgbClr val="000000">
                    <a:alpha val="43137"/>
                  </a:srgbClr>
                </a:outerShdw>
              </a:effectLst>
            </a:endParaRPr>
          </a:p>
          <a:p>
            <a:pPr algn="l"/>
            <a:endParaRPr lang="es-MX" sz="1600" dirty="0" smtClean="0">
              <a:effectLst>
                <a:outerShdw blurRad="38100" dist="38100" dir="2700000" algn="tl">
                  <a:srgbClr val="000000">
                    <a:alpha val="43137"/>
                  </a:srgbClr>
                </a:outerShdw>
              </a:effectLst>
            </a:endParaRPr>
          </a:p>
          <a:p>
            <a:pPr algn="l"/>
            <a:r>
              <a:rPr lang="es-MX" sz="1600" b="1" dirty="0" smtClean="0">
                <a:solidFill>
                  <a:srgbClr val="FFCC00"/>
                </a:solidFill>
                <a:effectLst>
                  <a:outerShdw blurRad="38100" dist="38100" dir="2700000" algn="tl">
                    <a:srgbClr val="000000">
                      <a:alpha val="43137"/>
                    </a:srgbClr>
                  </a:outerShdw>
                </a:effectLst>
              </a:rPr>
              <a:t>Descuentos</a:t>
            </a:r>
            <a:r>
              <a:rPr lang="es-MX" sz="1600" dirty="0">
                <a:solidFill>
                  <a:srgbClr val="FFCC00"/>
                </a:solidFill>
                <a:effectLst>
                  <a:outerShdw blurRad="38100" dist="38100" dir="2700000" algn="tl">
                    <a:srgbClr val="000000">
                      <a:alpha val="43137"/>
                    </a:srgbClr>
                  </a:outerShdw>
                </a:effectLst>
              </a:rPr>
              <a:t> que se aplicarán:</a:t>
            </a:r>
          </a:p>
          <a:p>
            <a:pPr lvl="1" algn="l"/>
            <a:r>
              <a:rPr lang="es-MX" sz="1600" dirty="0">
                <a:effectLst>
                  <a:outerShdw blurRad="38100" dist="38100" dir="2700000" algn="tl">
                    <a:srgbClr val="000000">
                      <a:alpha val="43137"/>
                    </a:srgbClr>
                  </a:outerShdw>
                </a:effectLst>
              </a:rPr>
              <a:t>3% de Obra Social,</a:t>
            </a:r>
          </a:p>
          <a:p>
            <a:pPr lvl="1" algn="l"/>
            <a:r>
              <a:rPr lang="es-MX" sz="1600" dirty="0">
                <a:effectLst>
                  <a:outerShdw blurRad="38100" dist="38100" dir="2700000" algn="tl">
                    <a:srgbClr val="000000">
                      <a:alpha val="43137"/>
                    </a:srgbClr>
                  </a:outerShdw>
                </a:effectLst>
              </a:rPr>
              <a:t>2,5% por cuota sindical a trabajadores afiliados;</a:t>
            </a:r>
          </a:p>
          <a:p>
            <a:pPr lvl="1" algn="l"/>
            <a:r>
              <a:rPr lang="es-MX" sz="1600" dirty="0">
                <a:effectLst>
                  <a:outerShdw blurRad="38100" dist="38100" dir="2700000" algn="tl">
                    <a:srgbClr val="000000">
                      <a:alpha val="43137"/>
                    </a:srgbClr>
                  </a:outerShdw>
                </a:effectLst>
              </a:rPr>
              <a:t>2% de contribución solidaria sindical a trabajadores no afiliados,</a:t>
            </a:r>
          </a:p>
          <a:p>
            <a:pPr lvl="1" algn="l"/>
            <a:r>
              <a:rPr lang="es-MX" sz="1600" dirty="0">
                <a:effectLst>
                  <a:outerShdw blurRad="38100" dist="38100" dir="2700000" algn="tl">
                    <a:srgbClr val="000000">
                      <a:alpha val="43137"/>
                    </a:srgbClr>
                  </a:outerShdw>
                </a:effectLst>
              </a:rPr>
              <a:t>1% de los seguros (artículo 23.3 del CCT 389/04).</a:t>
            </a:r>
          </a:p>
          <a:p>
            <a:pPr algn="l"/>
            <a:r>
              <a:rPr lang="es-MX" sz="1600" b="1" dirty="0">
                <a:solidFill>
                  <a:srgbClr val="FFCC00"/>
                </a:solidFill>
                <a:effectLst>
                  <a:outerShdw blurRad="38100" dist="38100" dir="2700000" algn="tl">
                    <a:srgbClr val="000000">
                      <a:alpha val="43137"/>
                    </a:srgbClr>
                  </a:outerShdw>
                </a:effectLst>
              </a:rPr>
              <a:t>Contribuciones</a:t>
            </a:r>
            <a:r>
              <a:rPr lang="es-MX" sz="1600" dirty="0">
                <a:solidFill>
                  <a:srgbClr val="FFCC00"/>
                </a:solidFill>
                <a:effectLst>
                  <a:outerShdw blurRad="38100" dist="38100" dir="2700000" algn="tl">
                    <a:srgbClr val="000000">
                      <a:alpha val="43137"/>
                    </a:srgbClr>
                  </a:outerShdw>
                </a:effectLst>
              </a:rPr>
              <a:t> a cargo del empleador:</a:t>
            </a:r>
          </a:p>
          <a:p>
            <a:pPr lvl="1" algn="l"/>
            <a:r>
              <a:rPr lang="es-MX" sz="1600" dirty="0">
                <a:effectLst>
                  <a:outerShdw blurRad="38100" dist="38100" dir="2700000" algn="tl">
                    <a:srgbClr val="000000">
                      <a:alpha val="43137"/>
                    </a:srgbClr>
                  </a:outerShdw>
                </a:effectLst>
              </a:rPr>
              <a:t>6% de Obra Social y</a:t>
            </a:r>
          </a:p>
          <a:p>
            <a:pPr lvl="1" algn="l"/>
            <a:r>
              <a:rPr lang="es-MX" sz="1600" dirty="0">
                <a:effectLst>
                  <a:outerShdw blurRad="38100" dist="38100" dir="2700000" algn="tl">
                    <a:srgbClr val="000000">
                      <a:alpha val="43137"/>
                    </a:srgbClr>
                  </a:outerShdw>
                </a:effectLst>
              </a:rPr>
              <a:t>1% del Seguro de Vida del artículo (23.3 del CCT 389/04)</a:t>
            </a:r>
          </a:p>
          <a:p>
            <a:pPr algn="l"/>
            <a:r>
              <a:rPr lang="es-MX" sz="1600" b="1" dirty="0">
                <a:solidFill>
                  <a:srgbClr val="FFCC00"/>
                </a:solidFill>
                <a:effectLst>
                  <a:outerShdw blurRad="38100" dist="38100" dir="2700000" algn="tl">
                    <a:srgbClr val="000000">
                      <a:alpha val="43137"/>
                    </a:srgbClr>
                  </a:outerShdw>
                </a:effectLst>
              </a:rPr>
              <a:t>Reinicio de actividades</a:t>
            </a:r>
            <a:r>
              <a:rPr lang="es-MX" sz="1600" dirty="0">
                <a:solidFill>
                  <a:srgbClr val="FFCC00"/>
                </a:solidFill>
                <a:effectLst>
                  <a:outerShdw blurRad="38100" dist="38100" dir="2700000" algn="tl">
                    <a:srgbClr val="000000">
                      <a:alpha val="43137"/>
                    </a:srgbClr>
                  </a:outerShdw>
                </a:effectLst>
              </a:rPr>
              <a:t> en forma parcial:</a:t>
            </a:r>
          </a:p>
          <a:p>
            <a:pPr lvl="1" algn="l"/>
            <a:r>
              <a:rPr lang="es-MX" sz="1600" dirty="0">
                <a:effectLst>
                  <a:outerShdw blurRad="38100" dist="38100" dir="2700000" algn="tl">
                    <a:srgbClr val="000000">
                      <a:alpha val="43137"/>
                    </a:srgbClr>
                  </a:outerShdw>
                </a:effectLst>
              </a:rPr>
              <a:t>Se debe asegurar a que todo el personal acceda a la realización de tareas (distribuyendo los tiempos de trabajo)</a:t>
            </a:r>
          </a:p>
          <a:p>
            <a:pPr lvl="1" algn="l"/>
            <a:r>
              <a:rPr lang="es-MX" sz="1600" dirty="0">
                <a:effectLst>
                  <a:outerShdw blurRad="38100" dist="38100" dir="2700000" algn="tl">
                    <a:srgbClr val="000000">
                      <a:alpha val="43137"/>
                    </a:srgbClr>
                  </a:outerShdw>
                </a:effectLst>
              </a:rPr>
              <a:t>Por el tiempo trabajado cobrarán la asignación al 100%.</a:t>
            </a:r>
          </a:p>
          <a:p>
            <a:pPr algn="l"/>
            <a:r>
              <a:rPr lang="es-MX" sz="1600" dirty="0">
                <a:solidFill>
                  <a:srgbClr val="FFCC00"/>
                </a:solidFill>
                <a:effectLst>
                  <a:outerShdw blurRad="38100" dist="38100" dir="2700000" algn="tl">
                    <a:srgbClr val="000000">
                      <a:alpha val="43137"/>
                    </a:srgbClr>
                  </a:outerShdw>
                </a:effectLst>
              </a:rPr>
              <a:t>La </a:t>
            </a:r>
            <a:r>
              <a:rPr lang="es-MX" sz="1600" b="1" dirty="0">
                <a:solidFill>
                  <a:srgbClr val="FFCC00"/>
                </a:solidFill>
                <a:effectLst>
                  <a:outerShdw blurRad="38100" dist="38100" dir="2700000" algn="tl">
                    <a:srgbClr val="000000">
                      <a:alpha val="43137"/>
                    </a:srgbClr>
                  </a:outerShdw>
                </a:effectLst>
              </a:rPr>
              <a:t>notificación</a:t>
            </a:r>
            <a:r>
              <a:rPr lang="es-MX" sz="1600" dirty="0">
                <a:solidFill>
                  <a:srgbClr val="FFCC00"/>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de activación inicial de la suspensión no resultará necesaria en tanto el personal ya se encontrare librado de hecho de su contraprestación y no se requiriera innovar respecto de esa situación.</a:t>
            </a:r>
          </a:p>
        </p:txBody>
      </p:sp>
    </p:spTree>
    <p:extLst>
      <p:ext uri="{BB962C8B-B14F-4D97-AF65-F5344CB8AC3E}">
        <p14:creationId xmlns:p14="http://schemas.microsoft.com/office/powerpoint/2010/main" val="40785820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6552728" cy="351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22338"/>
            <a:ext cx="6552727" cy="11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6525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1"/>
            <a:ext cx="7848872" cy="389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3932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59892"/>
            <a:ext cx="7056784" cy="409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056985"/>
            <a:ext cx="7056784" cy="31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1231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54976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8402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196751"/>
            <a:ext cx="7656381" cy="403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6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785794"/>
            <a:ext cx="8472972" cy="5786478"/>
          </a:xfrm>
        </p:spPr>
        <p:txBody>
          <a:bodyPr>
            <a:normAutofit/>
          </a:bodyPr>
          <a:lstStyle/>
          <a:p>
            <a:pPr algn="l"/>
            <a:r>
              <a:rPr lang="es-US" sz="1900" b="1" dirty="0" smtClean="0">
                <a:solidFill>
                  <a:srgbClr val="FFCC00"/>
                </a:solidFill>
                <a:effectLst>
                  <a:outerShdw blurRad="38100" dist="38100" dir="2700000" algn="tl">
                    <a:srgbClr val="000000">
                      <a:alpha val="43137"/>
                    </a:srgbClr>
                  </a:outerShdw>
                </a:effectLst>
              </a:rPr>
              <a:t>LICENCIA LABORAL PARA GRUPOS DE RIESGO</a:t>
            </a:r>
            <a:endParaRPr lang="es-ES" sz="19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RESOLUCIÓN (MTESS) 207/2020  - </a:t>
            </a:r>
            <a:r>
              <a:rPr lang="es-ES" sz="1900" b="1" dirty="0" smtClean="0">
                <a:solidFill>
                  <a:srgbClr val="FFFF19"/>
                </a:solidFill>
                <a:effectLst>
                  <a:outerShdw blurRad="38100" dist="38100" dir="2700000" algn="tl">
                    <a:srgbClr val="000000">
                      <a:alpha val="43137"/>
                    </a:srgbClr>
                  </a:outerShdw>
                </a:effectLst>
              </a:rPr>
              <a:t>GRUPOS DE RIESGO</a:t>
            </a:r>
          </a:p>
          <a:p>
            <a:pPr algn="l"/>
            <a:r>
              <a:rPr lang="es-US" sz="1900" b="1" dirty="0" smtClean="0">
                <a:solidFill>
                  <a:srgbClr val="00FF00"/>
                </a:solidFill>
                <a:effectLst>
                  <a:outerShdw blurRad="38100" dist="38100" dir="2700000" algn="tl">
                    <a:srgbClr val="000000">
                      <a:alpha val="43137"/>
                    </a:srgbClr>
                  </a:outerShdw>
                </a:effectLst>
              </a:rPr>
              <a:t>LISTADO ACTUALIZADO POR LA R (MS) 627/2020 – BO: 20/3/2020</a:t>
            </a:r>
          </a:p>
          <a:p>
            <a:pPr algn="l"/>
            <a:endParaRPr lang="es-US" sz="1900" b="1" dirty="0" smtClean="0">
              <a:solidFill>
                <a:srgbClr val="00FF00"/>
              </a:solidFill>
              <a:effectLst>
                <a:outerShdw blurRad="38100" dist="38100" dir="2700000" algn="tl">
                  <a:srgbClr val="000000">
                    <a:alpha val="43137"/>
                  </a:srgbClr>
                </a:outerShdw>
              </a:effectLst>
            </a:endParaRPr>
          </a:p>
          <a:p>
            <a:pPr algn="l"/>
            <a:r>
              <a:rPr lang="es-US" sz="1900" b="1" dirty="0" smtClean="0">
                <a:solidFill>
                  <a:srgbClr val="00FF00"/>
                </a:solidFill>
                <a:effectLst>
                  <a:outerShdw blurRad="38100" dist="38100" dir="2700000" algn="tl">
                    <a:srgbClr val="000000">
                      <a:alpha val="43137"/>
                    </a:srgbClr>
                  </a:outerShdw>
                </a:effectLst>
              </a:rPr>
              <a:t>DECRETO 408/2020</a:t>
            </a:r>
            <a:endParaRPr lang="es-US" sz="1900" b="1" dirty="0">
              <a:solidFill>
                <a:srgbClr val="00FF00"/>
              </a:solidFill>
              <a:effectLst>
                <a:outerShdw blurRad="38100" dist="38100" dir="2700000" algn="tl">
                  <a:srgbClr val="000000">
                    <a:alpha val="43137"/>
                  </a:srgbClr>
                </a:outerShdw>
              </a:effectLst>
            </a:endParaRPr>
          </a:p>
          <a:p>
            <a:pPr algn="l"/>
            <a:endParaRPr lang="es-US" sz="1900" b="1" dirty="0" smtClean="0">
              <a:solidFill>
                <a:srgbClr val="00FF00"/>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7 -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Los trabajadores y las trabajadoras mayores de sesenta (60) años de edad, embarazadas o personas incluidas en los grupos en riesgo según fueran definidos por el Ministerio de Salud de la Nación (https://www.boletinoficial.gob.ar/detalleAviso/primera/227068/20200320), y aquellas cuya presencia en el hogar resulte indispensable para el cuidado del niño, niña o adolescente, están dispensados del deber de asistencia al lugar de trabajo en los términos de la resolución 207 del 16 de marzo de 2020, prorrogada por la resolución del Ministerio de Trabajo, Empleo y Seguridad Social 296 del 2 de abril de 2020.</a:t>
            </a:r>
            <a:endParaRPr lang="es-ES" sz="1600" b="1" dirty="0" smtClean="0">
              <a:solidFill>
                <a:srgbClr val="00FF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6509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62" y="980728"/>
            <a:ext cx="673761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62" y="1844823"/>
            <a:ext cx="6737613" cy="53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61" y="2780928"/>
            <a:ext cx="6737613" cy="232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5136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600"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96" y="1628800"/>
            <a:ext cx="7351893" cy="335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0825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6093296"/>
          </a:xfrm>
        </p:spPr>
        <p:txBody>
          <a:bodyPr>
            <a:normAutofit fontScale="92500" lnSpcReduction="20000"/>
          </a:bodyPr>
          <a:lstStyle/>
          <a:p>
            <a:pPr algn="l"/>
            <a:r>
              <a:rPr lang="es-MX" sz="1800" b="1" dirty="0">
                <a:solidFill>
                  <a:srgbClr val="00FFFF"/>
                </a:solidFill>
                <a:effectLst>
                  <a:outerShdw blurRad="38100" dist="38100" dir="2700000" algn="tl">
                    <a:srgbClr val="000000">
                      <a:alpha val="43137"/>
                    </a:srgbClr>
                  </a:outerShdw>
                </a:effectLst>
              </a:rPr>
              <a:t>Estaciones de servicio. Mendoza y San Juan, CCT 327/2000. Acuerdo marco para suspensiones de trabajadores para abril 2020 </a:t>
            </a:r>
          </a:p>
          <a:p>
            <a:pPr algn="l"/>
            <a:r>
              <a:rPr lang="es-MX" sz="1800" b="1" dirty="0" smtClean="0">
                <a:solidFill>
                  <a:srgbClr val="FFFF01"/>
                </a:solidFill>
                <a:effectLst>
                  <a:outerShdw blurRad="38100" dist="38100" dir="2700000" algn="tl">
                    <a:srgbClr val="000000">
                      <a:alpha val="43137"/>
                    </a:srgbClr>
                  </a:outerShdw>
                </a:effectLst>
              </a:rPr>
              <a:t>HOMOLOGADO POR R (ST) 491/2020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3.- Que en el marco de las disposiciones del </a:t>
            </a:r>
            <a:r>
              <a:rPr lang="es-MX" sz="1800" dirty="0">
                <a:solidFill>
                  <a:srgbClr val="FFFF00"/>
                </a:solidFill>
                <a:effectLst>
                  <a:outerShdw blurRad="38100" dist="38100" dir="2700000" algn="tl">
                    <a:srgbClr val="000000">
                      <a:alpha val="43137"/>
                    </a:srgbClr>
                  </a:outerShdw>
                </a:effectLst>
              </a:rPr>
              <a:t>artículo 223 bis</a:t>
            </a:r>
            <a:r>
              <a:rPr lang="es-MX" sz="1800" dirty="0">
                <a:effectLst>
                  <a:outerShdw blurRad="38100" dist="38100" dir="2700000" algn="tl">
                    <a:srgbClr val="000000">
                      <a:alpha val="43137"/>
                    </a:srgbClr>
                  </a:outerShdw>
                </a:effectLst>
              </a:rPr>
              <a:t> de la ley de contrato de trabajo, cuyos presupuestos de procedencia se encuentran sobradamente comprobados, </a:t>
            </a:r>
            <a:r>
              <a:rPr lang="es-MX" sz="1800" dirty="0">
                <a:solidFill>
                  <a:srgbClr val="FFFF00"/>
                </a:solidFill>
                <a:effectLst>
                  <a:outerShdw blurRad="38100" dist="38100" dir="2700000" algn="tl">
                    <a:srgbClr val="000000">
                      <a:alpha val="43137"/>
                    </a:srgbClr>
                  </a:outerShdw>
                </a:effectLst>
              </a:rPr>
              <a:t>las partes acuerdan sustituir los haberes salariales correspondientes al mes de abril de 2020, y en lo sucesivo hasta tanto dure la medida de aislamiento social, preventivo y obligatorio, para todos los trabajadores que por las circunstancias apuntadas precedentemente, no presten servicios en el marco del aislamiento precitado, por cualquier causa que fuere, tanto sanitaria (fuerza mayor) como económica (falta o disminución de trabajo),</a:t>
            </a:r>
            <a:r>
              <a:rPr lang="es-MX" sz="1800" dirty="0">
                <a:effectLst>
                  <a:outerShdw blurRad="38100" dist="38100" dir="2700000" algn="tl">
                    <a:srgbClr val="000000">
                      <a:alpha val="43137"/>
                    </a:srgbClr>
                  </a:outerShdw>
                </a:effectLst>
              </a:rPr>
              <a:t> por una asignación dineraria no remunerativa equivalente a la suma del </a:t>
            </a:r>
            <a:r>
              <a:rPr lang="es-MX" sz="1800" dirty="0">
                <a:solidFill>
                  <a:srgbClr val="00FF00"/>
                </a:solidFill>
                <a:effectLst>
                  <a:outerShdw blurRad="38100" dist="38100" dir="2700000" algn="tl">
                    <a:srgbClr val="000000">
                      <a:alpha val="43137"/>
                    </a:srgbClr>
                  </a:outerShdw>
                </a:effectLst>
              </a:rPr>
              <a:t>setenta por ciento (70%) de los haberes brutos que les hubiese correspondido percibir en circunstancias normales, tomando como parámetro las escalas completas vigentes al mes de marzo de 2020,</a:t>
            </a:r>
            <a:r>
              <a:rPr lang="es-MX" sz="1800" dirty="0">
                <a:effectLst>
                  <a:outerShdw blurRad="38100" dist="38100" dir="2700000" algn="tl">
                    <a:srgbClr val="000000">
                      <a:alpha val="43137"/>
                    </a:srgbClr>
                  </a:outerShdw>
                </a:effectLst>
              </a:rPr>
              <a:t> con la sola excepción </a:t>
            </a:r>
            <a:r>
              <a:rPr lang="es-MX" sz="1800" dirty="0">
                <a:solidFill>
                  <a:srgbClr val="FF9900"/>
                </a:solidFill>
                <a:effectLst>
                  <a:outerShdw blurRad="38100" dist="38100" dir="2700000" algn="tl">
                    <a:srgbClr val="000000">
                      <a:alpha val="43137"/>
                    </a:srgbClr>
                  </a:outerShdw>
                </a:effectLst>
              </a:rPr>
              <a:t>del rubro incremento solidario dispuesto por el decreto de necesidad y urgencia 14/2020. </a:t>
            </a:r>
            <a:r>
              <a:rPr lang="es-MX" sz="1800" dirty="0">
                <a:effectLst>
                  <a:outerShdw blurRad="38100" dist="38100" dir="2700000" algn="tl">
                    <a:srgbClr val="000000">
                      <a:alpha val="43137"/>
                    </a:srgbClr>
                  </a:outerShdw>
                </a:effectLst>
              </a:rPr>
              <a:t>Esta prestación dineraria pactada como prestación no remunerativa, solo tributará las </a:t>
            </a:r>
            <a:r>
              <a:rPr lang="es-MX" sz="1800" dirty="0">
                <a:solidFill>
                  <a:srgbClr val="FFFF01"/>
                </a:solidFill>
                <a:effectLst>
                  <a:outerShdw blurRad="38100" dist="38100" dir="2700000" algn="tl">
                    <a:srgbClr val="000000">
                      <a:alpha val="43137"/>
                    </a:srgbClr>
                  </a:outerShdw>
                </a:effectLst>
              </a:rPr>
              <a:t>contribuciones y aportes establecidos en las leyes 23660 y 23661</a:t>
            </a:r>
            <a:r>
              <a:rPr lang="es-MX" sz="1800" dirty="0">
                <a:effectLst>
                  <a:outerShdw blurRad="38100" dist="38100" dir="2700000" algn="tl">
                    <a:srgbClr val="000000">
                      <a:alpha val="43137"/>
                    </a:srgbClr>
                  </a:outerShdw>
                </a:effectLst>
              </a:rPr>
              <a:t>, las que serán soportadas en su totalidad por el empleador. El presente Acuerdo resultará de aplicación a todas las actividades regidas por el CCT 327/2000</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4.- Los trabajadores afectados a la </a:t>
            </a:r>
            <a:r>
              <a:rPr lang="es-MX" sz="1800" dirty="0">
                <a:solidFill>
                  <a:srgbClr val="FFFF01"/>
                </a:solidFill>
                <a:effectLst>
                  <a:outerShdw blurRad="38100" dist="38100" dir="2700000" algn="tl">
                    <a:srgbClr val="000000">
                      <a:alpha val="43137"/>
                    </a:srgbClr>
                  </a:outerShdw>
                </a:effectLst>
              </a:rPr>
              <a:t>efectiva prestación del servicio esencial, percibirán el total de su remuneración normal y habitual</a:t>
            </a:r>
            <a:r>
              <a:rPr lang="es-MX" sz="1800" dirty="0" smtClean="0">
                <a:solidFill>
                  <a:srgbClr val="FFFF01"/>
                </a:solidFill>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5.- Las partes acuerdan que lo convenido en el presente será de aplicación </a:t>
            </a:r>
            <a:r>
              <a:rPr lang="es-MX" sz="1800" dirty="0">
                <a:solidFill>
                  <a:srgbClr val="FF9900"/>
                </a:solidFill>
                <a:effectLst>
                  <a:outerShdw blurRad="38100" dist="38100" dir="2700000" algn="tl">
                    <a:srgbClr val="000000">
                      <a:alpha val="43137"/>
                    </a:srgbClr>
                  </a:outerShdw>
                </a:effectLst>
              </a:rPr>
              <a:t>solo a aquellos empleadores que hayan abonado en su totalidad los haberes correspondientes al mes de marzo de 2020</a:t>
            </a:r>
            <a:r>
              <a:rPr lang="es-MX" sz="1800" dirty="0" smtClean="0">
                <a:solidFill>
                  <a:srgbClr val="FF9900"/>
                </a:solidFill>
                <a:effectLst>
                  <a:outerShdw blurRad="38100" dist="38100" dir="2700000" algn="tl">
                    <a:srgbClr val="000000">
                      <a:alpha val="43137"/>
                    </a:srgbClr>
                  </a:outerShdw>
                </a:effectLst>
              </a:rPr>
              <a:t>.</a:t>
            </a:r>
            <a:endParaRPr lang="es-MX" sz="1800" b="1" dirty="0" smtClean="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19875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fontScale="92500" lnSpcReduction="10000"/>
          </a:bodyPr>
          <a:lstStyle/>
          <a:p>
            <a:pPr algn="l"/>
            <a:r>
              <a:rPr lang="es-MX" sz="1800" b="1" dirty="0">
                <a:solidFill>
                  <a:srgbClr val="00FFFF"/>
                </a:solidFill>
                <a:effectLst>
                  <a:outerShdw blurRad="38100" dist="38100" dir="2700000" algn="tl">
                    <a:srgbClr val="000000">
                      <a:alpha val="43137"/>
                    </a:srgbClr>
                  </a:outerShdw>
                </a:effectLst>
              </a:rPr>
              <a:t>Estaciones de servicio. Mendoza y San Juan, CCT 327/2000. Acuerdo marco para suspensiones de trabajadores para abril 2020 </a:t>
            </a:r>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a:solidFill>
                  <a:srgbClr val="FFFF01"/>
                </a:solidFill>
                <a:effectLst>
                  <a:outerShdw blurRad="38100" dist="38100" dir="2700000" algn="tl">
                    <a:srgbClr val="000000">
                      <a:alpha val="43137"/>
                    </a:srgbClr>
                  </a:outerShdw>
                </a:effectLst>
              </a:rPr>
              <a:t>HOMOLOGADO POR R (ST) 491/2020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6</a:t>
            </a:r>
            <a:r>
              <a:rPr lang="es-MX" sz="1800" dirty="0">
                <a:effectLst>
                  <a:outerShdw blurRad="38100" dist="38100" dir="2700000" algn="tl">
                    <a:srgbClr val="000000">
                      <a:alpha val="43137"/>
                    </a:srgbClr>
                  </a:outerShdw>
                </a:effectLst>
              </a:rPr>
              <a:t>.- La organización de los equipos de trabajo que efectivamente presten servicios en el marco de la emergencia deberá efectuarse por los empleadores de manera razonable, disponiendo </a:t>
            </a:r>
            <a:r>
              <a:rPr lang="es-MX" sz="1800" dirty="0">
                <a:solidFill>
                  <a:srgbClr val="FF9900"/>
                </a:solidFill>
                <a:effectLst>
                  <a:outerShdw blurRad="38100" dist="38100" dir="2700000" algn="tl">
                    <a:srgbClr val="000000">
                      <a:alpha val="43137"/>
                    </a:srgbClr>
                  </a:outerShdw>
                </a:effectLst>
              </a:rPr>
              <a:t>la cantidad de trabajadores mínimos y necesarios como para no afectar de manera desproporcionada la carga de trabajo normal y habitual de los trabajadores. </a:t>
            </a:r>
            <a:r>
              <a:rPr lang="es-MX" sz="1800" dirty="0">
                <a:solidFill>
                  <a:srgbClr val="FFFF00"/>
                </a:solidFill>
                <a:effectLst>
                  <a:outerShdw blurRad="38100" dist="38100" dir="2700000" algn="tl">
                    <a:srgbClr val="000000">
                      <a:alpha val="43137"/>
                    </a:srgbClr>
                  </a:outerShdw>
                </a:effectLst>
              </a:rPr>
              <a:t>En caso de afectar equipos de trabajo de manera rotativa en el marco de la emergencia, la liquidación de haberes respectiva será proporcional a uno u otro sistema, según corresponda</a:t>
            </a:r>
            <a:r>
              <a:rPr lang="es-MX" sz="1800" dirty="0" smtClean="0">
                <a:solidFill>
                  <a:srgbClr val="FFFF00"/>
                </a:solidFill>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7.- El presente Acuerdo resultará de aplicación a todas las actividades regidas por el CCT 327/2000</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8.- El presente Acuerdo será oportunamente ratificado por la Cámara de Expendedores de Combustibles y Afines de San Juan (CECA San Juan), personería jurídica decreto 4890-G/1972 y por la Cámara de Expendedores de Combustibles y Afines de San Luis (CECA San Luis), personería jurídica decreto 1520/1975</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10. </a:t>
            </a:r>
            <a:r>
              <a:rPr lang="es-MX" sz="1800" dirty="0">
                <a:effectLst>
                  <a:outerShdw blurRad="38100" dist="38100" dir="2700000" algn="tl">
                    <a:srgbClr val="000000">
                      <a:alpha val="43137"/>
                    </a:srgbClr>
                  </a:outerShdw>
                </a:effectLst>
              </a:rPr>
              <a:t>- Las partes solicitan la homologación del presente Acuerdo por parte de la Autoridad de Aplicación.</a:t>
            </a:r>
          </a:p>
          <a:p>
            <a:pPr algn="l"/>
            <a:endParaRPr lang="es-MX" sz="1800" b="1" dirty="0" smtClean="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5219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700" b="1" cap="all" dirty="0" err="1" smtClean="0">
                <a:solidFill>
                  <a:srgbClr val="00FFFF"/>
                </a:solidFill>
                <a:effectLst>
                  <a:outerShdw blurRad="38100" dist="38100" dir="2700000" algn="tl">
                    <a:srgbClr val="000000">
                      <a:alpha val="43137"/>
                    </a:srgbClr>
                  </a:outerShdw>
                </a:effectLst>
              </a:rPr>
              <a:t>Vigiladores</a:t>
            </a:r>
            <a:r>
              <a:rPr lang="es-AR" sz="1700" b="1" cap="all" dirty="0">
                <a:solidFill>
                  <a:srgbClr val="00FFFF"/>
                </a:solidFill>
                <a:effectLst>
                  <a:outerShdw blurRad="38100" dist="38100" dir="2700000" algn="tl">
                    <a:srgbClr val="000000">
                      <a:alpha val="43137"/>
                    </a:srgbClr>
                  </a:outerShdw>
                </a:effectLst>
              </a:rPr>
              <a:t>. Todo el país excepto Córdoba, CCT 507/2007. Salarios con carácter no remunerativo para abril y mayo de 2020 </a:t>
            </a:r>
            <a:endParaRPr lang="es-AR" sz="1700" b="1" cap="all" dirty="0" smtClean="0">
              <a:solidFill>
                <a:srgbClr val="00FFFF"/>
              </a:solidFill>
              <a:effectLst>
                <a:outerShdw blurRad="38100" dist="38100" dir="2700000" algn="tl">
                  <a:srgbClr val="000000">
                    <a:alpha val="43137"/>
                  </a:srgbClr>
                </a:outerShdw>
              </a:effectLst>
            </a:endParaRPr>
          </a:p>
          <a:p>
            <a:pPr algn="l"/>
            <a:r>
              <a:rPr lang="es-MX" sz="1700" b="1" dirty="0">
                <a:solidFill>
                  <a:srgbClr val="FFFF01"/>
                </a:solidFill>
                <a:effectLst>
                  <a:outerShdw blurRad="38100" dist="38100" dir="2700000" algn="tl">
                    <a:srgbClr val="000000">
                      <a:alpha val="43137"/>
                    </a:srgbClr>
                  </a:outerShdw>
                </a:effectLst>
              </a:rPr>
              <a:t>HOMOLOGADO POR R (ST) </a:t>
            </a:r>
            <a:r>
              <a:rPr lang="es-MX" sz="1700" b="1" dirty="0" smtClean="0">
                <a:solidFill>
                  <a:srgbClr val="FFFF01"/>
                </a:solidFill>
                <a:effectLst>
                  <a:outerShdw blurRad="38100" dist="38100" dir="2700000" algn="tl">
                    <a:srgbClr val="000000">
                      <a:alpha val="43137"/>
                    </a:srgbClr>
                  </a:outerShdw>
                </a:effectLst>
              </a:rPr>
              <a:t>563/2020</a:t>
            </a:r>
            <a:endParaRPr lang="es-MX" sz="1700" b="1" dirty="0">
              <a:solidFill>
                <a:srgbClr val="FFFF01"/>
              </a:solidFill>
              <a:effectLst>
                <a:outerShdw blurRad="38100" dist="38100" dir="2700000" algn="tl">
                  <a:srgbClr val="000000">
                    <a:alpha val="43137"/>
                  </a:srgbClr>
                </a:outerShdw>
              </a:effectLst>
            </a:endParaRPr>
          </a:p>
          <a:p>
            <a:pPr algn="l"/>
            <a:endParaRPr lang="es-MX" sz="1800" b="1" dirty="0" smtClean="0">
              <a:solidFill>
                <a:srgbClr val="00F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696744" cy="454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3890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700" b="1" cap="all" dirty="0" err="1" smtClean="0">
                <a:solidFill>
                  <a:srgbClr val="00FFFF"/>
                </a:solidFill>
                <a:effectLst>
                  <a:outerShdw blurRad="38100" dist="38100" dir="2700000" algn="tl">
                    <a:srgbClr val="000000">
                      <a:alpha val="43137"/>
                    </a:srgbClr>
                  </a:outerShdw>
                </a:effectLst>
              </a:rPr>
              <a:t>Vigiladores</a:t>
            </a:r>
            <a:r>
              <a:rPr lang="es-AR" sz="1700" b="1" cap="all" dirty="0">
                <a:solidFill>
                  <a:srgbClr val="00FFFF"/>
                </a:solidFill>
                <a:effectLst>
                  <a:outerShdw blurRad="38100" dist="38100" dir="2700000" algn="tl">
                    <a:srgbClr val="000000">
                      <a:alpha val="43137"/>
                    </a:srgbClr>
                  </a:outerShdw>
                </a:effectLst>
              </a:rPr>
              <a:t>. Todo el país excepto Córdoba, CCT 507/2007. Salarios con carácter no remunerativo para abril y mayo de 2020 </a:t>
            </a:r>
            <a:endParaRPr lang="es-AR" sz="1700" b="1" cap="all" dirty="0" smtClean="0">
              <a:solidFill>
                <a:srgbClr val="00FFFF"/>
              </a:solidFill>
              <a:effectLst>
                <a:outerShdw blurRad="38100" dist="38100" dir="2700000" algn="tl">
                  <a:srgbClr val="000000">
                    <a:alpha val="43137"/>
                  </a:srgbClr>
                </a:outerShdw>
              </a:effectLst>
            </a:endParaRPr>
          </a:p>
          <a:p>
            <a:pPr algn="l"/>
            <a:r>
              <a:rPr lang="es-MX" sz="1700" b="1" dirty="0">
                <a:solidFill>
                  <a:srgbClr val="FFFF01"/>
                </a:solidFill>
                <a:effectLst>
                  <a:outerShdw blurRad="38100" dist="38100" dir="2700000" algn="tl">
                    <a:srgbClr val="000000">
                      <a:alpha val="43137"/>
                    </a:srgbClr>
                  </a:outerShdw>
                </a:effectLst>
              </a:rPr>
              <a:t>HOMOLOGADO POR R (ST) </a:t>
            </a:r>
            <a:r>
              <a:rPr lang="es-MX" sz="1700" b="1" dirty="0" smtClean="0">
                <a:solidFill>
                  <a:srgbClr val="FFFF01"/>
                </a:solidFill>
                <a:effectLst>
                  <a:outerShdw blurRad="38100" dist="38100" dir="2700000" algn="tl">
                    <a:srgbClr val="000000">
                      <a:alpha val="43137"/>
                    </a:srgbClr>
                  </a:outerShdw>
                </a:effectLst>
              </a:rPr>
              <a:t>563/2020</a:t>
            </a:r>
            <a:endParaRPr lang="es-MX" sz="1700" b="1" dirty="0">
              <a:solidFill>
                <a:srgbClr val="FFFF01"/>
              </a:solidFill>
              <a:effectLst>
                <a:outerShdw blurRad="38100" dist="38100" dir="2700000" algn="tl">
                  <a:srgbClr val="000000">
                    <a:alpha val="43137"/>
                  </a:srgbClr>
                </a:outerShdw>
              </a:effectLst>
            </a:endParaRPr>
          </a:p>
          <a:p>
            <a:pPr algn="l"/>
            <a:endParaRPr lang="es-MX" sz="1800" b="1" dirty="0" smtClean="0">
              <a:solidFill>
                <a:srgbClr val="00FFFF"/>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676092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6760925" cy="192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14" y="4347807"/>
            <a:ext cx="6745235" cy="52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0323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700" b="1" cap="all" dirty="0" err="1" smtClean="0">
                <a:solidFill>
                  <a:srgbClr val="00FFFF"/>
                </a:solidFill>
                <a:effectLst>
                  <a:outerShdw blurRad="38100" dist="38100" dir="2700000" algn="tl">
                    <a:srgbClr val="000000">
                      <a:alpha val="43137"/>
                    </a:srgbClr>
                  </a:outerShdw>
                </a:effectLst>
              </a:rPr>
              <a:t>Vigiladores</a:t>
            </a:r>
            <a:r>
              <a:rPr lang="es-AR" sz="1700" b="1" cap="all" dirty="0">
                <a:solidFill>
                  <a:srgbClr val="00FFFF"/>
                </a:solidFill>
                <a:effectLst>
                  <a:outerShdw blurRad="38100" dist="38100" dir="2700000" algn="tl">
                    <a:srgbClr val="000000">
                      <a:alpha val="43137"/>
                    </a:srgbClr>
                  </a:outerShdw>
                </a:effectLst>
              </a:rPr>
              <a:t>. Todo el país excepto Córdoba, CCT 507/2007. Salarios con carácter no remunerativo para abril y mayo de 2020 </a:t>
            </a:r>
            <a:endParaRPr lang="es-AR" sz="1700" b="1" cap="all" dirty="0" smtClean="0">
              <a:solidFill>
                <a:srgbClr val="00FFFF"/>
              </a:solidFill>
              <a:effectLst>
                <a:outerShdw blurRad="38100" dist="38100" dir="2700000" algn="tl">
                  <a:srgbClr val="000000">
                    <a:alpha val="43137"/>
                  </a:srgbClr>
                </a:outerShdw>
              </a:effectLst>
            </a:endParaRPr>
          </a:p>
          <a:p>
            <a:pPr algn="l"/>
            <a:r>
              <a:rPr lang="es-MX" sz="1700" b="1" dirty="0">
                <a:solidFill>
                  <a:srgbClr val="FFFF01"/>
                </a:solidFill>
                <a:effectLst>
                  <a:outerShdw blurRad="38100" dist="38100" dir="2700000" algn="tl">
                    <a:srgbClr val="000000">
                      <a:alpha val="43137"/>
                    </a:srgbClr>
                  </a:outerShdw>
                </a:effectLst>
              </a:rPr>
              <a:t>HOMOLOGADO POR R (ST) </a:t>
            </a:r>
            <a:r>
              <a:rPr lang="es-MX" sz="1700" b="1" dirty="0" smtClean="0">
                <a:solidFill>
                  <a:srgbClr val="FFFF01"/>
                </a:solidFill>
                <a:effectLst>
                  <a:outerShdw blurRad="38100" dist="38100" dir="2700000" algn="tl">
                    <a:srgbClr val="000000">
                      <a:alpha val="43137"/>
                    </a:srgbClr>
                  </a:outerShdw>
                </a:effectLst>
              </a:rPr>
              <a:t>563/2020</a:t>
            </a:r>
            <a:endParaRPr lang="es-MX" sz="1700" b="1" dirty="0">
              <a:solidFill>
                <a:srgbClr val="FFFF01"/>
              </a:solidFill>
              <a:effectLst>
                <a:outerShdw blurRad="38100" dist="38100" dir="2700000" algn="tl">
                  <a:srgbClr val="000000">
                    <a:alpha val="43137"/>
                  </a:srgbClr>
                </a:outerShdw>
              </a:effectLst>
            </a:endParaRPr>
          </a:p>
          <a:p>
            <a:pPr algn="l"/>
            <a:endParaRPr lang="es-MX" sz="1800" b="1" dirty="0" smtClean="0">
              <a:solidFill>
                <a:srgbClr val="00FFFF"/>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66696"/>
            <a:ext cx="7056784" cy="427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3820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11560" y="332656"/>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CC"/>
                </a:solidFill>
                <a:effectLst>
                  <a:outerShdw blurRad="38100" dist="38100" dir="2700000" algn="tl">
                    <a:srgbClr val="000000">
                      <a:alpha val="43137"/>
                    </a:srgbClr>
                  </a:outerShdw>
                </a:effectLst>
                <a:latin typeface="Papyrus" pitchFamily="66" charset="0"/>
              </a:rPr>
              <a:t>D. 332/2020 y </a:t>
            </a:r>
          </a:p>
          <a:p>
            <a:pPr eaLnBrk="1" hangingPunct="1">
              <a:defRPr/>
            </a:pPr>
            <a:r>
              <a:rPr lang="es-MX" sz="3600" b="1" dirty="0" smtClean="0">
                <a:solidFill>
                  <a:srgbClr val="00FFCC"/>
                </a:solidFill>
                <a:effectLst>
                  <a:outerShdw blurRad="38100" dist="38100" dir="2700000" algn="tl">
                    <a:srgbClr val="000000">
                      <a:alpha val="43137"/>
                    </a:srgbClr>
                  </a:outerShdw>
                </a:effectLst>
                <a:latin typeface="Papyrus" pitchFamily="66" charset="0"/>
              </a:rPr>
              <a:t>D.376/2020</a:t>
            </a: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ATP</a:t>
            </a:r>
          </a:p>
          <a:p>
            <a:pPr>
              <a:defRPr/>
            </a:pPr>
            <a:r>
              <a:rPr lang="es-MX" sz="3600" b="1" dirty="0">
                <a:solidFill>
                  <a:srgbClr val="FFFF01"/>
                </a:solidFill>
                <a:effectLst>
                  <a:outerShdw blurRad="38100" dist="38100" dir="2700000" algn="tl">
                    <a:srgbClr val="000000">
                      <a:alpha val="43137"/>
                    </a:srgbClr>
                  </a:outerShdw>
                </a:effectLst>
                <a:latin typeface="Papyrus" pitchFamily="66" charset="0"/>
              </a:rPr>
              <a:t>Ampliación de beneficios</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PROGRAMA DE ASISTENCIA DE EMERGENCIA AL TRABAJO Y LA PRODUCCIÓN</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Créase el Programa de Asistencia de Emergencia al Trabajo y la Producción para empleadores y empleadoras, y trabajadores y trabajadoras afectados por la emergencia sanitaria.</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fontScale="925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BENEFICIOS</a:t>
            </a:r>
          </a:p>
          <a:p>
            <a:pPr>
              <a:defRPr/>
            </a:pPr>
            <a:endParaRPr lang="es-MX" sz="3600" b="1" dirty="0">
              <a:solidFill>
                <a:srgbClr val="FF9900"/>
              </a:solidFill>
              <a:effectLst>
                <a:outerShdw blurRad="38100" dist="38100" dir="2700000" algn="tl">
                  <a:srgbClr val="000000">
                    <a:alpha val="43137"/>
                  </a:srgbClr>
                </a:outerShdw>
              </a:effectLst>
              <a:latin typeface="Papyrus" pitchFamily="66" charset="0"/>
            </a:endParaRPr>
          </a:p>
          <a:p>
            <a:pPr>
              <a:defRPr/>
            </a:pPr>
            <a:r>
              <a:rPr lang="es-MX" sz="3600" b="1" dirty="0" smtClean="0">
                <a:solidFill>
                  <a:srgbClr val="FFFF01"/>
                </a:solidFill>
                <a:effectLst>
                  <a:outerShdw blurRad="38100" dist="38100" dir="2700000" algn="tl">
                    <a:srgbClr val="000000">
                      <a:alpha val="43137"/>
                    </a:srgbClr>
                  </a:outerShdw>
                </a:effectLst>
                <a:latin typeface="Papyrus" pitchFamily="66" charset="0"/>
              </a:rPr>
              <a:t>Modificado por el D. 376/2020</a:t>
            </a:r>
            <a:endParaRPr lang="es-AR" sz="3600" b="1" dirty="0" smtClean="0">
              <a:solidFill>
                <a:srgbClr val="FFFF01"/>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14290"/>
            <a:ext cx="7772400" cy="571504"/>
          </a:xfrm>
        </p:spPr>
        <p:txBody>
          <a:bodyPr>
            <a:normAutofit/>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857232"/>
            <a:ext cx="8472972" cy="5786478"/>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p>
          <a:p>
            <a:pPr algn="l"/>
            <a:endParaRPr lang="es-ES" sz="1600" b="1" dirty="0" smtClean="0">
              <a:solidFill>
                <a:srgbClr val="00FFFF"/>
              </a:solidFill>
              <a:effectLst>
                <a:outerShdw blurRad="38100" dist="38100" dir="2700000" algn="tl">
                  <a:srgbClr val="000000">
                    <a:alpha val="43137"/>
                  </a:srgbClr>
                </a:outerShdw>
              </a:effectLst>
            </a:endParaRPr>
          </a:p>
          <a:p>
            <a:pPr algn="l"/>
            <a:r>
              <a:rPr lang="es-US" sz="1600" b="1" dirty="0" smtClean="0">
                <a:solidFill>
                  <a:srgbClr val="FFC000"/>
                </a:solidFill>
                <a:effectLst>
                  <a:outerShdw blurRad="38100" dist="38100" dir="2700000" algn="tl">
                    <a:srgbClr val="000000">
                      <a:alpha val="43137"/>
                    </a:srgbClr>
                  </a:outerShdw>
                </a:effectLst>
              </a:rPr>
              <a:t>TELETRABAJO</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effectLst>
                  <a:outerShdw blurRad="38100" dist="38100" dir="2700000" algn="tl">
                    <a:srgbClr val="000000">
                      <a:alpha val="43137"/>
                    </a:srgbClr>
                  </a:outerShdw>
                </a:effectLst>
              </a:rPr>
              <a:t> Los trabajadores y las trabajadoras alcanzados por la dispensa del deber de asistencia al lugar de trabajo según esta resolución, cuyas tareas habituales u otras análogas puedan ser realizadas desde el lugar de aislamiento, </a:t>
            </a:r>
            <a:r>
              <a:rPr lang="es-ES" sz="1600" dirty="0" smtClean="0">
                <a:solidFill>
                  <a:srgbClr val="00FF00"/>
                </a:solidFill>
                <a:effectLst>
                  <a:outerShdw blurRad="38100" dist="38100" dir="2700000" algn="tl">
                    <a:srgbClr val="000000">
                      <a:alpha val="43137"/>
                    </a:srgbClr>
                  </a:outerShdw>
                </a:effectLst>
              </a:rPr>
              <a:t>deberán en el marco de la buena fe contractual, establecer con su empleador las condiciones en que dicha labor será realizada.</a:t>
            </a:r>
          </a:p>
          <a:p>
            <a:pPr algn="l"/>
            <a:endParaRPr lang="es-ES" sz="1600" dirty="0" smtClean="0">
              <a:solidFill>
                <a:srgbClr val="00FF00"/>
              </a:solidFill>
              <a:effectLst>
                <a:outerShdw blurRad="38100" dist="38100" dir="2700000" algn="tl">
                  <a:srgbClr val="000000">
                    <a:alpha val="43137"/>
                  </a:srgbClr>
                </a:outerShdw>
              </a:effectLst>
            </a:endParaRPr>
          </a:p>
          <a:p>
            <a:pPr algn="l"/>
            <a:r>
              <a:rPr lang="es-US" sz="1600" b="1" dirty="0" smtClean="0">
                <a:solidFill>
                  <a:srgbClr val="FFC000"/>
                </a:solidFill>
                <a:effectLst>
                  <a:outerShdw blurRad="38100" dist="38100" dir="2700000" algn="tl">
                    <a:srgbClr val="000000">
                      <a:alpha val="43137"/>
                    </a:srgbClr>
                  </a:outerShdw>
                </a:effectLst>
              </a:rPr>
              <a:t>INASISTENCIA POR CUIDADO DE HIJO EN EDAD ESCOLAR</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3 -</a:t>
            </a:r>
            <a:r>
              <a:rPr lang="es-ES" sz="1600" dirty="0" smtClean="0">
                <a:solidFill>
                  <a:srgbClr val="00FFFF"/>
                </a:solidFill>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Dispónese</a:t>
            </a:r>
            <a:r>
              <a:rPr lang="es-ES" sz="1600" dirty="0" smtClean="0">
                <a:effectLst>
                  <a:outerShdw blurRad="38100" dist="38100" dir="2700000" algn="tl">
                    <a:srgbClr val="000000">
                      <a:alpha val="43137"/>
                    </a:srgbClr>
                  </a:outerShdw>
                </a:effectLst>
              </a:rPr>
              <a:t> que, mientras dure la suspensión de clases en las escuelas establecida por resolución (ME) 108/2020 o sus modificatorias que en lo sucesivo se dicten</a:t>
            </a:r>
            <a:r>
              <a:rPr lang="es-ES" sz="1600" dirty="0" smtClean="0">
                <a:solidFill>
                  <a:srgbClr val="00FF00"/>
                </a:solidFill>
                <a:effectLst>
                  <a:outerShdw blurRad="38100" dist="38100" dir="2700000" algn="tl">
                    <a:srgbClr val="000000">
                      <a:alpha val="43137"/>
                    </a:srgbClr>
                  </a:outerShdw>
                </a:effectLst>
              </a:rPr>
              <a:t>, se considerará justificada la inasistencia del progenitor, progenitora, o persona adulta responsable a cargo, cuya presencia en el hogar resulte indispensable para el cuidado del niño, niña o adolescente.</a:t>
            </a:r>
            <a:r>
              <a:rPr lang="es-ES" sz="1600" dirty="0" smtClean="0">
                <a:effectLst>
                  <a:outerShdw blurRad="38100" dist="38100" dir="2700000" algn="tl">
                    <a:srgbClr val="000000">
                      <a:alpha val="43137"/>
                    </a:srgbClr>
                  </a:outerShdw>
                </a:effectLst>
              </a:rPr>
              <a:t> La persona alcanzada por esta dispensa deberá notificar tal circunstancia a su empleador o empleadora, justificando la necesidad y detallando los datos indispensables para que pueda ejercerse el adecuado control. Podrá acogerse a esta </a:t>
            </a:r>
            <a:r>
              <a:rPr lang="es-ES" sz="1600" b="1" dirty="0" smtClean="0">
                <a:solidFill>
                  <a:srgbClr val="00FFFF"/>
                </a:solidFill>
                <a:effectLst>
                  <a:outerShdw blurRad="38100" dist="38100" dir="2700000" algn="tl">
                    <a:srgbClr val="000000">
                      <a:alpha val="43137"/>
                    </a:srgbClr>
                  </a:outerShdw>
                </a:effectLst>
              </a:rPr>
              <a:t>dispensa solo un progenitor o persona responsable, por hogar.</a:t>
            </a:r>
            <a:endParaRPr lang="es-AR" sz="1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BENEFICIOS – D. 332/2020 - MODIFICADO POR EL D. 376/2020</a:t>
            </a:r>
          </a:p>
          <a:p>
            <a:pPr algn="l"/>
            <a:r>
              <a:rPr lang="es-MX" sz="1800" b="1" dirty="0">
                <a:solidFill>
                  <a:srgbClr val="00FFCC"/>
                </a:solidFill>
                <a:effectLst>
                  <a:outerShdw blurRad="38100" dist="38100" dir="2700000" algn="tl">
                    <a:srgbClr val="000000">
                      <a:alpha val="43137"/>
                    </a:srgbClr>
                  </a:outerShdw>
                </a:effectLst>
              </a:rPr>
              <a:t>Art. 2 - </a:t>
            </a:r>
            <a:r>
              <a:rPr lang="es-MX" sz="1800" dirty="0">
                <a:effectLst>
                  <a:outerShdw blurRad="38100" dist="38100" dir="2700000" algn="tl">
                    <a:srgbClr val="000000">
                      <a:alpha val="43137"/>
                    </a:srgbClr>
                  </a:outerShdw>
                </a:effectLst>
              </a:rPr>
              <a:t>El Programa de Asistencia de Emergencia al Trabajo y la Producción (ATP) consistirá en la obtención de uno o más de los siguientes beneficios</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FFFF00"/>
                </a:solidFill>
                <a:effectLst>
                  <a:outerShdw blurRad="38100" dist="38100" dir="2700000" algn="tl">
                    <a:srgbClr val="000000">
                      <a:alpha val="43137"/>
                    </a:srgbClr>
                  </a:outerShdw>
                </a:effectLst>
              </a:rPr>
              <a:t>a. Postergación o reducción de hasta el noventa y cinco por ciento </a:t>
            </a:r>
            <a:r>
              <a:rPr lang="es-MX" sz="1800" dirty="0">
                <a:effectLst>
                  <a:outerShdw blurRad="38100" dist="38100" dir="2700000" algn="tl">
                    <a:srgbClr val="000000">
                      <a:alpha val="43137"/>
                    </a:srgbClr>
                  </a:outerShdw>
                </a:effectLst>
              </a:rPr>
              <a:t>(95%) del pago de las contribuciones patronales al Sistema Integrado Previsional Argentino.</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FF9900"/>
                </a:solidFill>
                <a:effectLst>
                  <a:outerShdw blurRad="38100" dist="38100" dir="2700000" algn="tl">
                    <a:srgbClr val="000000">
                      <a:alpha val="43137"/>
                    </a:srgbClr>
                  </a:outerShdw>
                </a:effectLst>
              </a:rPr>
              <a:t>b</a:t>
            </a:r>
            <a:r>
              <a:rPr lang="es-MX" sz="1800" b="1" dirty="0">
                <a:solidFill>
                  <a:srgbClr val="FF9900"/>
                </a:solidFill>
                <a:effectLst>
                  <a:outerShdw blurRad="38100" dist="38100" dir="2700000" algn="tl">
                    <a:srgbClr val="000000">
                      <a:alpha val="43137"/>
                    </a:srgbClr>
                  </a:outerShdw>
                </a:effectLst>
              </a:rPr>
              <a:t>. Salario complementario: </a:t>
            </a:r>
            <a:r>
              <a:rPr lang="es-MX" sz="1800" dirty="0">
                <a:effectLst>
                  <a:outerShdw blurRad="38100" dist="38100" dir="2700000" algn="tl">
                    <a:srgbClr val="000000">
                      <a:alpha val="43137"/>
                    </a:srgbClr>
                  </a:outerShdw>
                </a:effectLst>
              </a:rPr>
              <a:t>asignación abonada por el Estado Nacional para los trabajadores y las trabajadoras en relación de dependencia del sector privado.</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El Programa de Asistencia de Emergencia al Trabajo y la Producción consistirá en la obtención de uno o más de los siguientes beneficios:</a:t>
            </a:r>
          </a:p>
          <a:p>
            <a:pPr algn="l"/>
            <a:r>
              <a:rPr lang="es-ES" sz="1800" b="1" dirty="0" smtClean="0">
                <a:solidFill>
                  <a:srgbClr val="FFCC00"/>
                </a:solidFill>
                <a:effectLst>
                  <a:outerShdw blurRad="38100" dist="38100" dir="2700000" algn="tl">
                    <a:srgbClr val="000000">
                      <a:alpha val="43137"/>
                    </a:srgbClr>
                  </a:outerShdw>
                </a:effectLst>
              </a:rPr>
              <a:t>(…)</a:t>
            </a:r>
          </a:p>
          <a:p>
            <a:pPr algn="l"/>
            <a:endParaRPr lang="es-ES" sz="1800" dirty="0" smtClean="0">
              <a:solidFill>
                <a:srgbClr val="00FF00"/>
              </a:solidFill>
              <a:effectLst>
                <a:outerShdw blurRad="38100" dist="38100" dir="2700000" algn="tl">
                  <a:srgbClr val="000000">
                    <a:alpha val="43137"/>
                  </a:srgbClr>
                </a:outerShdw>
              </a:effectLst>
            </a:endParaRPr>
          </a:p>
          <a:p>
            <a:pPr algn="l"/>
            <a:r>
              <a:rPr lang="es-MX" sz="1800" b="1" dirty="0">
                <a:solidFill>
                  <a:srgbClr val="00FF00"/>
                </a:solidFill>
                <a:effectLst>
                  <a:outerShdw blurRad="38100" dist="38100" dir="2700000" algn="tl">
                    <a:srgbClr val="000000">
                      <a:alpha val="43137"/>
                    </a:srgbClr>
                  </a:outerShdw>
                </a:effectLst>
              </a:rPr>
              <a:t>c. Crédito a tasa cero </a:t>
            </a:r>
            <a:r>
              <a:rPr lang="es-MX" sz="1800" dirty="0">
                <a:effectLst>
                  <a:outerShdw blurRad="38100" dist="38100" dir="2700000" algn="tl">
                    <a:srgbClr val="000000">
                      <a:alpha val="43137"/>
                    </a:srgbClr>
                  </a:outerShdw>
                </a:effectLst>
              </a:rPr>
              <a:t>para personas adheridas al </a:t>
            </a:r>
            <a:r>
              <a:rPr lang="es-MX" sz="1800" dirty="0">
                <a:solidFill>
                  <a:srgbClr val="FFFF01"/>
                </a:solidFill>
                <a:effectLst>
                  <a:outerShdw blurRad="38100" dist="38100" dir="2700000" algn="tl">
                    <a:srgbClr val="000000">
                      <a:alpha val="43137"/>
                    </a:srgbClr>
                  </a:outerShdw>
                </a:effectLst>
              </a:rPr>
              <a:t>Régimen Simplificado para Pequeños Contribuyentes</a:t>
            </a:r>
            <a:r>
              <a:rPr lang="es-MX" sz="1800" dirty="0">
                <a:effectLst>
                  <a:outerShdw blurRad="38100" dist="38100" dir="2700000" algn="tl">
                    <a:srgbClr val="000000">
                      <a:alpha val="43137"/>
                    </a:srgbClr>
                  </a:outerShdw>
                </a:effectLst>
              </a:rPr>
              <a:t> y para trabajadoras y trabajadores a</a:t>
            </a:r>
            <a:r>
              <a:rPr lang="es-MX" sz="1800" dirty="0">
                <a:solidFill>
                  <a:srgbClr val="FFFF01"/>
                </a:solidFill>
                <a:effectLst>
                  <a:outerShdw blurRad="38100" dist="38100" dir="2700000" algn="tl">
                    <a:srgbClr val="000000">
                      <a:alpha val="43137"/>
                    </a:srgbClr>
                  </a:outerShdw>
                </a:effectLst>
              </a:rPr>
              <a:t>utónomos </a:t>
            </a:r>
            <a:r>
              <a:rPr lang="es-MX" sz="1800" dirty="0">
                <a:effectLst>
                  <a:outerShdw blurRad="38100" dist="38100" dir="2700000" algn="tl">
                    <a:srgbClr val="000000">
                      <a:alpha val="43137"/>
                    </a:srgbClr>
                  </a:outerShdw>
                </a:effectLst>
              </a:rPr>
              <a:t>en las condiciones que establezcan la </a:t>
            </a:r>
            <a:r>
              <a:rPr lang="es-MX" sz="1800" dirty="0">
                <a:solidFill>
                  <a:srgbClr val="FF9900"/>
                </a:solidFill>
                <a:effectLst>
                  <a:outerShdw blurRad="38100" dist="38100" dir="2700000" algn="tl">
                    <a:srgbClr val="000000">
                      <a:alpha val="43137"/>
                    </a:srgbClr>
                  </a:outerShdw>
                </a:effectLst>
              </a:rPr>
              <a:t>Jefatura de Gabinete de Ministros y el Banco Central de la República Argentina, </a:t>
            </a:r>
            <a:r>
              <a:rPr lang="es-MX" sz="1800" dirty="0">
                <a:effectLst>
                  <a:outerShdw blurRad="38100" dist="38100" dir="2700000" algn="tl">
                    <a:srgbClr val="000000">
                      <a:alpha val="43137"/>
                    </a:srgbClr>
                  </a:outerShdw>
                </a:effectLst>
              </a:rPr>
              <a:t>en el marco de sus respectivas competencias, </a:t>
            </a:r>
            <a:r>
              <a:rPr lang="es-MX" sz="1800" b="1" dirty="0">
                <a:solidFill>
                  <a:srgbClr val="FFCC00"/>
                </a:solidFill>
                <a:effectLst>
                  <a:outerShdw blurRad="38100" dist="38100" dir="2700000" algn="tl">
                    <a:srgbClr val="000000">
                      <a:alpha val="43137"/>
                    </a:srgbClr>
                  </a:outerShdw>
                </a:effectLst>
              </a:rPr>
              <a:t>con subsidio del cien por ciento (100%) del costo financiero total</a:t>
            </a:r>
            <a:r>
              <a:rPr lang="es-MX" sz="1800" b="1" dirty="0" smtClean="0">
                <a:solidFill>
                  <a:srgbClr val="FFCC00"/>
                </a:solidFill>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99"/>
                </a:solidFill>
                <a:effectLst>
                  <a:outerShdw blurRad="38100" dist="38100" dir="2700000" algn="tl">
                    <a:srgbClr val="000000">
                      <a:alpha val="43137"/>
                    </a:srgbClr>
                  </a:outerShdw>
                </a:effectLst>
              </a:rPr>
              <a:t>d. Sistema integral de prestaciones por desempleo: </a:t>
            </a:r>
            <a:r>
              <a:rPr lang="es-MX" sz="1800" dirty="0">
                <a:effectLst>
                  <a:outerShdw blurRad="38100" dist="38100" dir="2700000" algn="tl">
                    <a:srgbClr val="000000">
                      <a:alpha val="43137"/>
                    </a:srgbClr>
                  </a:outerShdw>
                </a:effectLst>
              </a:rPr>
              <a:t>los trabajadores y las trabajadoras que reúnan los requisitos previstos en las leyes 24013 y 25371 accederán a una prestación económica por desempleo de acuerdo con lo previsto por el artículo 10 del presente decreto”.</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Extensión de los beneficios a Mayo 2020</a:t>
            </a: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Reapertura del servicio web ATP</a:t>
            </a:r>
          </a:p>
          <a:p>
            <a:pPr>
              <a:defRPr/>
            </a:pPr>
            <a:endParaRPr lang="es-MX" sz="3600" b="1" dirty="0">
              <a:solidFill>
                <a:srgbClr val="FF9900"/>
              </a:solidFill>
              <a:effectLst>
                <a:outerShdw blurRad="38100" dist="38100" dir="2700000" algn="tl">
                  <a:srgbClr val="000000">
                    <a:alpha val="43137"/>
                  </a:srgbClr>
                </a:outerShdw>
              </a:effectLst>
              <a:latin typeface="Papyrus" pitchFamily="66" charset="0"/>
            </a:endParaRPr>
          </a:p>
          <a:p>
            <a:pPr>
              <a:defRPr/>
            </a:pPr>
            <a:r>
              <a:rPr lang="es-MX" b="1" dirty="0" smtClean="0">
                <a:solidFill>
                  <a:srgbClr val="00FFFF"/>
                </a:solidFill>
                <a:effectLst>
                  <a:outerShdw blurRad="38100" dist="38100" dir="2700000" algn="tl">
                    <a:srgbClr val="000000">
                      <a:alpha val="43137"/>
                    </a:srgbClr>
                  </a:outerShdw>
                </a:effectLst>
                <a:latin typeface="Papyrus" pitchFamily="66" charset="0"/>
              </a:rPr>
              <a:t>DA (JGM)747/2020 – RG (AFIP) 4716 </a:t>
            </a:r>
            <a:endParaRPr lang="es-AR" b="1" dirty="0" smtClean="0">
              <a:solidFill>
                <a:srgbClr val="00FFFF"/>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22656180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DA (JGM) 747/2020 - EXTENSIÓN DE LOS BENEFICIOS A MAYO 2020 </a:t>
            </a:r>
          </a:p>
          <a:p>
            <a:pPr algn="l"/>
            <a:endParaRPr lang="es-ES" sz="1800"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adoptan las recomendaciones formuladas por el Comité de Evaluación y Monitoreo, en el Acta Nº 9 referidas a la extensión de los beneficios del Programa ATP relativos </a:t>
            </a:r>
            <a:r>
              <a:rPr lang="es-AR" sz="1800" dirty="0">
                <a:solidFill>
                  <a:srgbClr val="FFFF00"/>
                </a:solidFill>
                <a:effectLst>
                  <a:outerShdw blurRad="38100" dist="38100" dir="2700000" algn="tl">
                    <a:srgbClr val="000000">
                      <a:alpha val="43137"/>
                    </a:srgbClr>
                  </a:outerShdw>
                </a:effectLst>
              </a:rPr>
              <a:t>al salario complementario y a la postergación y reducción del pago de las contribuciones patronales al Sistema Integrado Previsional Argentino respecto de los salarios y contribuciones que se devenguen durante el mes de mayo.</a:t>
            </a:r>
            <a:br>
              <a:rPr lang="es-AR" sz="1800" dirty="0">
                <a:solidFill>
                  <a:srgbClr val="FFFF00"/>
                </a:solidFill>
                <a:effectLst>
                  <a:outerShdw blurRad="38100" dist="38100" dir="2700000" algn="tl">
                    <a:srgbClr val="000000">
                      <a:alpha val="43137"/>
                    </a:srgbClr>
                  </a:outerShdw>
                </a:effectLst>
              </a:rPr>
            </a:br>
            <a:endParaRPr lang="es-AR" sz="1800" dirty="0" smtClean="0">
              <a:solidFill>
                <a:srgbClr val="FFFF00"/>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Asimismo </a:t>
            </a:r>
            <a:r>
              <a:rPr lang="es-AR" sz="1800" dirty="0">
                <a:effectLst>
                  <a:outerShdw blurRad="38100" dist="38100" dir="2700000" algn="tl">
                    <a:srgbClr val="000000">
                      <a:alpha val="43137"/>
                    </a:srgbClr>
                  </a:outerShdw>
                </a:effectLst>
              </a:rPr>
              <a:t>se establecen precisiones referidas a</a:t>
            </a:r>
            <a:br>
              <a:rPr lang="es-AR" sz="1800" dirty="0">
                <a:effectLst>
                  <a:outerShdw blurRad="38100" dist="38100" dir="2700000" algn="tl">
                    <a:srgbClr val="000000">
                      <a:alpha val="43137"/>
                    </a:srgbClr>
                  </a:outerShdw>
                </a:effectLst>
              </a:rPr>
            </a:br>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Los sectores salud, educación y transporte (ampliación de actividades) </a:t>
            </a:r>
            <a:br>
              <a:rPr lang="es-AR" sz="1800" dirty="0">
                <a:effectLst>
                  <a:outerShdw blurRad="38100" dist="38100" dir="2700000" algn="tl">
                    <a:srgbClr val="000000">
                      <a:alpha val="43137"/>
                    </a:srgbClr>
                  </a:outerShdw>
                </a:effectLst>
              </a:rPr>
            </a:br>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Salario complementario: procesamiento de solicitudes y reorganización empresaria</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72263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DA (JGM) 765/2020 - EXTENSIÓN DE LOS BENEFICIOS A MAYO 2020 </a:t>
            </a:r>
          </a:p>
          <a:p>
            <a:pPr algn="l"/>
            <a:endParaRPr lang="es-ES" sz="1800"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adoptan las recomendaciones formuladas por el Comité de Evaluación y Monitoreo en materia de Salario Complementario.</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En tal sentido, </a:t>
            </a:r>
            <a:r>
              <a:rPr lang="es-AR" sz="1800" dirty="0">
                <a:solidFill>
                  <a:srgbClr val="FFFF00"/>
                </a:solidFill>
                <a:effectLst>
                  <a:outerShdw blurRad="38100" dist="38100" dir="2700000" algn="tl">
                    <a:srgbClr val="000000">
                      <a:alpha val="43137"/>
                    </a:srgbClr>
                  </a:outerShdw>
                </a:effectLst>
              </a:rPr>
              <a:t>para proceder al cálculo del Salario Complementario de mayo resulta procedente tomar como referencia la remuneración abonada en el mes de </a:t>
            </a:r>
            <a:r>
              <a:rPr lang="es-AR" sz="1800" b="1" dirty="0">
                <a:solidFill>
                  <a:srgbClr val="00FFFF"/>
                </a:solidFill>
                <a:effectLst>
                  <a:outerShdw blurRad="38100" dist="38100" dir="2700000" algn="tl">
                    <a:srgbClr val="000000">
                      <a:alpha val="43137"/>
                    </a:srgbClr>
                  </a:outerShdw>
                </a:effectLst>
              </a:rPr>
              <a:t>marzo de 2020. </a:t>
            </a:r>
            <a:endParaRPr lang="es-AR" sz="1800" b="1" dirty="0" smtClean="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Respecto de las condiciones de admisibilidad del beneficio, </a:t>
            </a:r>
            <a:r>
              <a:rPr lang="es-AR" sz="1800" dirty="0">
                <a:solidFill>
                  <a:srgbClr val="FF9900"/>
                </a:solidFill>
                <a:effectLst>
                  <a:outerShdw blurRad="38100" dist="38100" dir="2700000" algn="tl">
                    <a:srgbClr val="000000">
                      <a:alpha val="43137"/>
                    </a:srgbClr>
                  </a:outerShdw>
                </a:effectLst>
              </a:rPr>
              <a:t>se estimará la variación de la facturación de los empleadores comparando los períodos abril de 2019 con abril de 2020, </a:t>
            </a:r>
            <a:r>
              <a:rPr lang="es-AR" sz="1800" dirty="0">
                <a:effectLst>
                  <a:outerShdw blurRad="38100" dist="38100" dir="2700000" algn="tl">
                    <a:srgbClr val="000000">
                      <a:alpha val="43137"/>
                    </a:srgbClr>
                  </a:outerShdw>
                </a:effectLst>
              </a:rPr>
              <a:t>en tanto que en el caso de las </a:t>
            </a:r>
            <a:r>
              <a:rPr lang="es-AR" sz="1800" dirty="0">
                <a:solidFill>
                  <a:srgbClr val="FFFF00"/>
                </a:solidFill>
                <a:effectLst>
                  <a:outerShdw blurRad="38100" dist="38100" dir="2700000" algn="tl">
                    <a:srgbClr val="000000">
                      <a:alpha val="43137"/>
                    </a:srgbClr>
                  </a:outerShdw>
                </a:effectLst>
              </a:rPr>
              <a:t>empresas que iniciaron sus actividades a partir del 1 de mayo de 2019, la comparación se realizará con el mes de diciembre de 2019.</a:t>
            </a:r>
            <a:r>
              <a:rPr lang="es-AR" sz="1800" dirty="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Se </a:t>
            </a:r>
            <a:r>
              <a:rPr lang="es-AR" sz="1800" dirty="0">
                <a:effectLst>
                  <a:outerShdw blurRad="38100" dist="38100" dir="2700000" algn="tl">
                    <a:srgbClr val="000000">
                      <a:alpha val="43137"/>
                    </a:srgbClr>
                  </a:outerShdw>
                </a:effectLst>
              </a:rPr>
              <a:t>mantienen los mismos parámetros para las empresas que iniciaron su actividad durante el año 2020, las cuales reciben de manera directa el beneficio del Salario Complementario. </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5288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RG (AFIP) 4716</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Los empleadores podrán acceder al servicio “web” del Programa de Asistencia al Trabajo (ATP) desde el 14 hasta el 21 de mayo, inclusive, a los efectos de obtener, de así corresponder, los beneficios de: </a:t>
            </a:r>
            <a:endParaRPr lang="es-AR" sz="1800"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solidFill>
                  <a:srgbClr val="FFFF01"/>
                </a:solidFill>
                <a:effectLst>
                  <a:outerShdw blurRad="38100" dist="38100" dir="2700000" algn="tl">
                    <a:srgbClr val="000000">
                      <a:alpha val="43137"/>
                    </a:srgbClr>
                  </a:outerShdw>
                </a:effectLst>
              </a:rPr>
              <a:t>a. Postergación o reducción de hasta el 95% del pago de las contribuciones patronales al Sistema Integrado Previsional Argentino.</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smtClean="0">
              <a:effectLst>
                <a:outerShdw blurRad="38100" dist="38100" dir="2700000" algn="tl">
                  <a:srgbClr val="000000">
                    <a:alpha val="43137"/>
                  </a:srgbClr>
                </a:outerShdw>
              </a:effectLst>
            </a:endParaRPr>
          </a:p>
          <a:p>
            <a:pPr algn="l"/>
            <a:r>
              <a:rPr lang="es-AR" sz="1800" dirty="0" smtClean="0">
                <a:solidFill>
                  <a:srgbClr val="FF9900"/>
                </a:solidFill>
                <a:effectLst>
                  <a:outerShdw blurRad="38100" dist="38100" dir="2700000" algn="tl">
                    <a:srgbClr val="000000">
                      <a:alpha val="43137"/>
                    </a:srgbClr>
                  </a:outerShdw>
                </a:effectLst>
              </a:rPr>
              <a:t>b</a:t>
            </a:r>
            <a:r>
              <a:rPr lang="es-AR" sz="1800" dirty="0">
                <a:solidFill>
                  <a:srgbClr val="FF9900"/>
                </a:solidFill>
                <a:effectLst>
                  <a:outerShdw blurRad="38100" dist="38100" dir="2700000" algn="tl">
                    <a:srgbClr val="000000">
                      <a:alpha val="43137"/>
                    </a:srgbClr>
                  </a:outerShdw>
                </a:effectLst>
              </a:rPr>
              <a:t>. Asignación compensatoria al salario del mes de mayo de 2020.</a:t>
            </a:r>
          </a:p>
        </p:txBody>
      </p:sp>
    </p:spTree>
    <p:extLst>
      <p:ext uri="{BB962C8B-B14F-4D97-AF65-F5344CB8AC3E}">
        <p14:creationId xmlns:p14="http://schemas.microsoft.com/office/powerpoint/2010/main" val="413058533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RG (AFIP) 4716</a:t>
            </a:r>
          </a:p>
          <a:p>
            <a:pPr algn="l"/>
            <a:r>
              <a:rPr lang="es-AR" sz="1800" b="1" cap="all" dirty="0">
                <a:solidFill>
                  <a:srgbClr val="00FF00"/>
                </a:solidFill>
                <a:effectLst>
                  <a:outerShdw blurRad="38100" dist="38100" dir="2700000" algn="tl">
                    <a:srgbClr val="000000">
                      <a:alpha val="43137"/>
                    </a:srgbClr>
                  </a:outerShdw>
                </a:effectLst>
              </a:rPr>
              <a:t>Reinscripción obligatoria</a:t>
            </a:r>
            <a:endParaRPr lang="es-AR" sz="1800" b="1" dirty="0">
              <a:solidFill>
                <a:srgbClr val="00FF00"/>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La </a:t>
            </a:r>
            <a:r>
              <a:rPr lang="es-AR" sz="1800" dirty="0">
                <a:effectLst>
                  <a:outerShdw blurRad="38100" dist="38100" dir="2700000" algn="tl">
                    <a:srgbClr val="000000">
                      <a:alpha val="43137"/>
                    </a:srgbClr>
                  </a:outerShdw>
                </a:effectLst>
              </a:rPr>
              <a:t>AFIP comunica que todas las empresas que quieran gozar los beneficios del programa </a:t>
            </a:r>
            <a:r>
              <a:rPr lang="es-AR" sz="1800" dirty="0">
                <a:solidFill>
                  <a:srgbClr val="FFFF01"/>
                </a:solidFill>
                <a:effectLst>
                  <a:outerShdw blurRad="38100" dist="38100" dir="2700000" algn="tl">
                    <a:srgbClr val="000000">
                      <a:alpha val="43137"/>
                    </a:srgbClr>
                  </a:outerShdw>
                </a:effectLst>
              </a:rPr>
              <a:t>deberán registrarse, cuyo plazo vence el próximo 21 de mayo, incluso aquellas que hubieran realizado el procedimiento el mes pasado</a:t>
            </a:r>
            <a:r>
              <a:rPr lang="es-AR" sz="1800" dirty="0" smtClean="0">
                <a:solidFill>
                  <a:srgbClr val="FFFF01"/>
                </a:solidFill>
                <a:effectLst>
                  <a:outerShdw blurRad="38100" dist="38100" dir="2700000" algn="tl">
                    <a:srgbClr val="000000">
                      <a:alpha val="43137"/>
                    </a:srgbClr>
                  </a:outerShdw>
                </a:effectLst>
              </a:rPr>
              <a:t>.</a:t>
            </a:r>
          </a:p>
          <a:p>
            <a:pPr algn="l"/>
            <a:endParaRPr lang="es-AR" sz="1800" b="1" cap="all" dirty="0">
              <a:solidFill>
                <a:srgbClr val="FFFF01"/>
              </a:solidFill>
              <a:effectLst>
                <a:outerShdw blurRad="38100" dist="38100" dir="2700000" algn="tl">
                  <a:srgbClr val="000000">
                    <a:alpha val="43137"/>
                  </a:srgbClr>
                </a:outerShdw>
              </a:effectLst>
            </a:endParaRPr>
          </a:p>
          <a:p>
            <a:pPr algn="l"/>
            <a:r>
              <a:rPr lang="es-AR" sz="1800" b="1" cap="all" dirty="0" smtClean="0">
                <a:solidFill>
                  <a:srgbClr val="FF9900"/>
                </a:solidFill>
                <a:effectLst>
                  <a:outerShdw blurRad="38100" dist="38100" dir="2700000" algn="tl">
                    <a:srgbClr val="000000">
                      <a:alpha val="43137"/>
                    </a:srgbClr>
                  </a:outerShdw>
                </a:effectLst>
              </a:rPr>
              <a:t>Carga </a:t>
            </a:r>
            <a:r>
              <a:rPr lang="es-AR" sz="1800" b="1" cap="all" dirty="0">
                <a:solidFill>
                  <a:srgbClr val="FF9900"/>
                </a:solidFill>
                <a:effectLst>
                  <a:outerShdw blurRad="38100" dist="38100" dir="2700000" algn="tl">
                    <a:srgbClr val="000000">
                      <a:alpha val="43137"/>
                    </a:srgbClr>
                  </a:outerShdw>
                </a:effectLst>
              </a:rPr>
              <a:t>de CBU</a:t>
            </a:r>
            <a:endParaRPr lang="es-AR" sz="1800" b="1" dirty="0">
              <a:solidFill>
                <a:srgbClr val="FF9900"/>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organismo fiscal aclara que </a:t>
            </a:r>
            <a:r>
              <a:rPr lang="es-AR" sz="1800" dirty="0">
                <a:solidFill>
                  <a:srgbClr val="FFFF01"/>
                </a:solidFill>
                <a:effectLst>
                  <a:outerShdw blurRad="38100" dist="38100" dir="2700000" algn="tl">
                    <a:srgbClr val="000000">
                      <a:alpha val="43137"/>
                    </a:srgbClr>
                  </a:outerShdw>
                </a:effectLst>
              </a:rPr>
              <a:t>los empleadores registrados en el programa ATP que todavía no lo hubieran hecho deberán informar una CBU para cada uno de sus trabajadores y trabajadoras. </a:t>
            </a:r>
            <a:br>
              <a:rPr lang="es-AR" sz="1800" dirty="0">
                <a:solidFill>
                  <a:srgbClr val="FFFF01"/>
                </a:solidFill>
                <a:effectLst>
                  <a:outerShdw blurRad="38100" dist="38100" dir="2700000" algn="tl">
                    <a:srgbClr val="000000">
                      <a:alpha val="43137"/>
                    </a:srgbClr>
                  </a:outerShdw>
                </a:effectLst>
              </a:rPr>
            </a:br>
            <a:endParaRPr lang="es-AR" sz="1800" dirty="0" smtClean="0">
              <a:solidFill>
                <a:srgbClr val="FFFF01"/>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La </a:t>
            </a:r>
            <a:r>
              <a:rPr lang="es-AR" sz="1800" dirty="0">
                <a:effectLst>
                  <a:outerShdw blurRad="38100" dist="38100" dir="2700000" algn="tl">
                    <a:srgbClr val="000000">
                      <a:alpha val="43137"/>
                    </a:srgbClr>
                  </a:outerShdw>
                </a:effectLst>
              </a:rPr>
              <a:t>carga de la información se hace a través </a:t>
            </a:r>
            <a:r>
              <a:rPr lang="es-AR" sz="1800" dirty="0">
                <a:solidFill>
                  <a:srgbClr val="FF9900"/>
                </a:solidFill>
                <a:effectLst>
                  <a:outerShdw blurRad="38100" dist="38100" dir="2700000" algn="tl">
                    <a:srgbClr val="000000">
                      <a:alpha val="43137"/>
                    </a:srgbClr>
                  </a:outerShdw>
                </a:effectLst>
              </a:rPr>
              <a:t>del servicio web “Simplificación Registral”.</a:t>
            </a:r>
            <a:br>
              <a:rPr lang="es-AR" sz="1800" dirty="0">
                <a:solidFill>
                  <a:srgbClr val="FF9900"/>
                </a:solidFill>
                <a:effectLst>
                  <a:outerShdw blurRad="38100" dist="38100" dir="2700000" algn="tl">
                    <a:srgbClr val="000000">
                      <a:alpha val="43137"/>
                    </a:srgbClr>
                  </a:outerShdw>
                </a:effectLst>
              </a:rPr>
            </a:br>
            <a:endParaRPr lang="es-AR" sz="1800" dirty="0" smtClean="0">
              <a:solidFill>
                <a:srgbClr val="FF9900"/>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No </a:t>
            </a:r>
            <a:r>
              <a:rPr lang="es-AR" sz="1800" dirty="0">
                <a:effectLst>
                  <a:outerShdw blurRad="38100" dist="38100" dir="2700000" algn="tl">
                    <a:srgbClr val="000000">
                      <a:alpha val="43137"/>
                    </a:srgbClr>
                  </a:outerShdw>
                </a:effectLst>
              </a:rPr>
              <a:t>es necesario que sea una cuenta sueldo, </a:t>
            </a:r>
            <a:r>
              <a:rPr lang="es-AR" sz="1800" dirty="0">
                <a:solidFill>
                  <a:srgbClr val="00FF99"/>
                </a:solidFill>
                <a:effectLst>
                  <a:outerShdw blurRad="38100" dist="38100" dir="2700000" algn="tl">
                    <a:srgbClr val="000000">
                      <a:alpha val="43137"/>
                    </a:srgbClr>
                  </a:outerShdw>
                </a:effectLst>
              </a:rPr>
              <a:t>puede ser cualquier cuenta bancaria válida donde el trabajador figure como titular o cotitular. </a:t>
            </a:r>
            <a:br>
              <a:rPr lang="es-AR" sz="1800" dirty="0">
                <a:solidFill>
                  <a:srgbClr val="00FF99"/>
                </a:solidFill>
                <a:effectLst>
                  <a:outerShdw blurRad="38100" dist="38100" dir="2700000" algn="tl">
                    <a:srgbClr val="000000">
                      <a:alpha val="43137"/>
                    </a:srgbClr>
                  </a:outerShdw>
                </a:effectLst>
              </a:rPr>
            </a:br>
            <a:endParaRPr lang="es-AR" sz="1800" dirty="0">
              <a:solidFill>
                <a:srgbClr val="00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4342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142852"/>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rmAutofit/>
          </a:bodyPr>
          <a:lstStyle/>
          <a:p>
            <a:pPr algn="l"/>
            <a:r>
              <a:rPr lang="es-ES" sz="1800" b="1" dirty="0">
                <a:solidFill>
                  <a:srgbClr val="FFCC00"/>
                </a:solidFill>
                <a:effectLst>
                  <a:outerShdw blurRad="38100" dist="38100" dir="2700000" algn="tl">
                    <a:srgbClr val="000000">
                      <a:alpha val="43137"/>
                    </a:srgbClr>
                  </a:outerShdw>
                </a:effectLst>
              </a:rPr>
              <a:t>BENEFICIOS – </a:t>
            </a:r>
            <a:r>
              <a:rPr lang="es-ES" sz="1800" b="1" dirty="0" smtClean="0">
                <a:solidFill>
                  <a:srgbClr val="FFCC00"/>
                </a:solidFill>
                <a:effectLst>
                  <a:outerShdw blurRad="38100" dist="38100" dir="2700000" algn="tl">
                    <a:srgbClr val="000000">
                      <a:alpha val="43137"/>
                    </a:srgbClr>
                  </a:outerShdw>
                </a:effectLst>
              </a:rPr>
              <a:t>D. 332/2020 - MODIFICADO </a:t>
            </a:r>
            <a:r>
              <a:rPr lang="es-ES" sz="1800" b="1" dirty="0">
                <a:solidFill>
                  <a:srgbClr val="FFCC00"/>
                </a:solidFill>
                <a:effectLst>
                  <a:outerShdw blurRad="38100" dist="38100" dir="2700000" algn="tl">
                    <a:srgbClr val="000000">
                      <a:alpha val="43137"/>
                    </a:srgbClr>
                  </a:outerShdw>
                </a:effectLst>
              </a:rPr>
              <a:t>POR EL D. 376/2020</a:t>
            </a:r>
          </a:p>
          <a:p>
            <a:pPr algn="l"/>
            <a:r>
              <a:rPr lang="es-ES" sz="1800" b="1" dirty="0" smtClean="0">
                <a:solidFill>
                  <a:srgbClr val="00FFFF"/>
                </a:solidFill>
                <a:effectLst>
                  <a:outerShdw blurRad="38100" dist="38100" dir="2700000" algn="tl">
                    <a:srgbClr val="000000">
                      <a:alpha val="43137"/>
                    </a:srgbClr>
                  </a:outerShdw>
                </a:effectLst>
              </a:rPr>
              <a:t>RG (AFIP) 47120</a:t>
            </a:r>
          </a:p>
          <a:p>
            <a:pPr algn="l"/>
            <a:r>
              <a:rPr lang="es-AR" sz="1800" b="1" cap="all" dirty="0" smtClean="0">
                <a:solidFill>
                  <a:srgbClr val="00FF00"/>
                </a:solidFill>
                <a:effectLst>
                  <a:outerShdw blurRad="38100" dist="38100" dir="2700000" algn="tl">
                    <a:srgbClr val="000000">
                      <a:alpha val="43137"/>
                    </a:srgbClr>
                  </a:outerShdw>
                </a:effectLst>
              </a:rPr>
              <a:t>PRORROGA DE LA REAPERTURA HASTA EL 26 DE MAYO</a:t>
            </a:r>
          </a:p>
          <a:p>
            <a:pPr algn="l"/>
            <a:endParaRPr lang="es-MX" sz="1800" b="1" cap="all" dirty="0">
              <a:solidFill>
                <a:srgbClr val="00FF00"/>
              </a:solidFill>
              <a:effectLst>
                <a:outerShdw blurRad="38100" dist="38100" dir="2700000" algn="tl">
                  <a:srgbClr val="000000">
                    <a:alpha val="43137"/>
                  </a:srgbClr>
                </a:outerShdw>
              </a:effectLst>
            </a:endParaRPr>
          </a:p>
          <a:p>
            <a:pPr algn="l"/>
            <a:endParaRPr lang="es-AR" sz="1800" b="1" dirty="0">
              <a:solidFill>
                <a:srgbClr val="00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1 - </a:t>
            </a:r>
            <a:r>
              <a:rPr lang="es-MX" sz="1800" dirty="0">
                <a:effectLst>
                  <a:outerShdw blurRad="38100" dist="38100" dir="2700000" algn="tl">
                    <a:srgbClr val="000000">
                      <a:alpha val="43137"/>
                    </a:srgbClr>
                  </a:outerShdw>
                </a:effectLst>
              </a:rPr>
              <a:t>Sustituir en el artículo 1 de la resolución general 4716, la expresión “...21 de mayo de 2020, inclusive...” por la expresión </a:t>
            </a:r>
            <a:r>
              <a:rPr lang="es-MX" sz="1800" b="1" dirty="0">
                <a:solidFill>
                  <a:srgbClr val="FFFF01"/>
                </a:solidFill>
                <a:effectLst>
                  <a:outerShdw blurRad="38100" dist="38100" dir="2700000" algn="tl">
                    <a:srgbClr val="000000">
                      <a:alpha val="43137"/>
                    </a:srgbClr>
                  </a:outerShdw>
                </a:effectLst>
              </a:rPr>
              <a:t>“...26 de mayo de 2020, inclusive.</a:t>
            </a:r>
            <a:r>
              <a:rPr lang="es-MX" sz="1800" dirty="0">
                <a:effectLst>
                  <a:outerShdw blurRad="38100" dist="38100" dir="2700000" algn="tl">
                    <a:srgbClr val="000000">
                      <a:alpha val="43137"/>
                    </a:srgbClr>
                  </a:outerShdw>
                </a:effectLst>
              </a:rPr>
              <a:t>..”.</a:t>
            </a:r>
            <a:r>
              <a:rPr lang="es-AR" sz="1800" dirty="0">
                <a:solidFill>
                  <a:srgbClr val="00FF99"/>
                </a:solidFill>
                <a:effectLst>
                  <a:outerShdw blurRad="38100" dist="38100" dir="2700000" algn="tl">
                    <a:srgbClr val="000000">
                      <a:alpha val="43137"/>
                    </a:srgbClr>
                  </a:outerShdw>
                </a:effectLst>
              </a:rPr>
              <a:t/>
            </a:r>
            <a:br>
              <a:rPr lang="es-AR" sz="1800" dirty="0">
                <a:solidFill>
                  <a:srgbClr val="00FF99"/>
                </a:solidFill>
                <a:effectLst>
                  <a:outerShdw blurRad="38100" dist="38100" dir="2700000" algn="tl">
                    <a:srgbClr val="000000">
                      <a:alpha val="43137"/>
                    </a:srgbClr>
                  </a:outerShdw>
                </a:effectLst>
              </a:rPr>
            </a:br>
            <a:endParaRPr lang="es-AR" sz="1800" dirty="0">
              <a:solidFill>
                <a:srgbClr val="00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14428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fontScale="92500"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REQUISITOS PARA ACCEDER</a:t>
            </a:r>
          </a:p>
          <a:p>
            <a:pPr>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a:defRPr/>
            </a:pPr>
            <a:r>
              <a:rPr lang="es-MX" sz="3600" b="1" dirty="0">
                <a:solidFill>
                  <a:srgbClr val="FFFF01"/>
                </a:solidFill>
                <a:effectLst>
                  <a:outerShdw blurRad="38100" dist="38100" dir="2700000" algn="tl">
                    <a:srgbClr val="000000">
                      <a:alpha val="43137"/>
                    </a:srgbClr>
                  </a:outerShdw>
                </a:effectLst>
                <a:latin typeface="Papyrus" pitchFamily="66" charset="0"/>
              </a:rPr>
              <a:t>Modificado por el D. 376/2020</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REQUISITOS PARA ACCEDER A LOS BENEFICIOS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332/2020 </a:t>
            </a:r>
            <a:r>
              <a:rPr lang="es-ES" sz="1800" b="1" dirty="0">
                <a:solidFill>
                  <a:srgbClr val="00FFCC"/>
                </a:solidFill>
                <a:effectLst>
                  <a:outerShdw blurRad="38100" dist="38100" dir="2700000" algn="tl">
                    <a:srgbClr val="000000">
                      <a:alpha val="43137"/>
                    </a:srgbClr>
                  </a:outerShdw>
                </a:effectLst>
              </a:rPr>
              <a:t>– MODIFICADO POR EL D. 376/2020</a:t>
            </a:r>
          </a:p>
          <a:p>
            <a:pPr algn="l"/>
            <a:endParaRPr lang="es-US" sz="1800" b="1" dirty="0" smtClean="0">
              <a:solidFill>
                <a:srgbClr val="FFFF00"/>
              </a:solidFill>
              <a:effectLst>
                <a:outerShdw blurRad="38100" dist="38100" dir="2700000" algn="tl">
                  <a:srgbClr val="000000">
                    <a:alpha val="43137"/>
                  </a:srgbClr>
                </a:outerShdw>
              </a:effectLst>
            </a:endParaRPr>
          </a:p>
          <a:p>
            <a:pPr algn="l"/>
            <a:r>
              <a:rPr lang="es-US" sz="1800" b="1" dirty="0" smtClean="0">
                <a:solidFill>
                  <a:srgbClr val="FFFF00"/>
                </a:solidFill>
                <a:effectLst>
                  <a:outerShdw blurRad="38100" dist="38100" dir="2700000" algn="tl">
                    <a:srgbClr val="000000">
                      <a:alpha val="43137"/>
                    </a:srgbClr>
                  </a:outerShdw>
                </a:effectLst>
              </a:rPr>
              <a:t>Solo para los beneficios: </a:t>
            </a:r>
            <a:r>
              <a:rPr lang="es-US" sz="1800" b="1" dirty="0" smtClean="0">
                <a:effectLst>
                  <a:outerShdw blurRad="38100" dist="38100" dir="2700000" algn="tl">
                    <a:srgbClr val="000000">
                      <a:alpha val="43137"/>
                    </a:srgbClr>
                  </a:outerShdw>
                </a:effectLst>
              </a:rPr>
              <a:t>a)  Prorroga SIPA; b) Salario Complementario y c) </a:t>
            </a:r>
            <a:r>
              <a:rPr lang="es-MX" sz="1800" b="1" dirty="0" smtClean="0">
                <a:effectLst>
                  <a:outerShdw blurRad="38100" dist="38100" dir="2700000" algn="tl">
                    <a:srgbClr val="000000">
                      <a:alpha val="43137"/>
                    </a:srgbClr>
                  </a:outerShdw>
                </a:effectLst>
              </a:rPr>
              <a:t>Crédito a Tasa Cero</a:t>
            </a:r>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sujetos alcanzados por la presente norma podrán acogerse a los beneficios estipulados en los incisos a), b) y c) del artículo 2 del presente decreto en la medida en que den cumplimiento con uno o varios de los siguientes criterios:</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CC"/>
                </a:solidFill>
                <a:effectLst>
                  <a:outerShdw blurRad="38100" dist="38100" dir="2700000" algn="tl">
                    <a:srgbClr val="000000">
                      <a:alpha val="43137"/>
                    </a:srgbClr>
                  </a:outerShdw>
                </a:effectLst>
              </a:rPr>
              <a:t>a. Actividades económicas afectadas en forma crítica en las zonas geográficas donde se desarrollan.</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b. Cantidad relevante de trabajadores y trabajadoras contagiadas por el COVID-19 o en aislamiento obligatorio o con dispensa laboral por estar en grupo de riesgo u obligaciones de cuidado familiar relacionadas al COVID-19.</a:t>
            </a:r>
          </a:p>
          <a:p>
            <a:pPr algn="l"/>
            <a:endParaRPr lang="es-ES" sz="1800" dirty="0" smtClean="0">
              <a:effectLst>
                <a:outerShdw blurRad="38100" dist="38100" dir="2700000" algn="tl">
                  <a:srgbClr val="000000">
                    <a:alpha val="43137"/>
                  </a:srgbClr>
                </a:outerShdw>
              </a:effectLst>
            </a:endParaRPr>
          </a:p>
          <a:p>
            <a:pPr algn="l"/>
            <a:r>
              <a:rPr lang="es-MX" sz="1800" b="1" dirty="0" smtClean="0">
                <a:solidFill>
                  <a:srgbClr val="FFFF01"/>
                </a:solidFill>
                <a:effectLst>
                  <a:outerShdw blurRad="38100" dist="38100" dir="2700000" algn="tl">
                    <a:srgbClr val="000000">
                      <a:alpha val="43137"/>
                    </a:srgbClr>
                  </a:outerShdw>
                </a:effectLst>
              </a:rPr>
              <a:t>c</a:t>
            </a:r>
            <a:r>
              <a:rPr lang="es-MX" sz="1800" b="1" dirty="0">
                <a:solidFill>
                  <a:srgbClr val="FFFF01"/>
                </a:solidFill>
                <a:effectLst>
                  <a:outerShdw blurRad="38100" dist="38100" dir="2700000" algn="tl">
                    <a:srgbClr val="000000">
                      <a:alpha val="43137"/>
                    </a:srgbClr>
                  </a:outerShdw>
                </a:effectLst>
              </a:rPr>
              <a:t>. Sustancial reducción </a:t>
            </a:r>
            <a:r>
              <a:rPr lang="es-MX" sz="1800" b="1" dirty="0">
                <a:solidFill>
                  <a:srgbClr val="00FF00"/>
                </a:solidFill>
                <a:effectLst>
                  <a:outerShdw blurRad="38100" dist="38100" dir="2700000" algn="tl">
                    <a:srgbClr val="000000">
                      <a:alpha val="43137"/>
                    </a:srgbClr>
                  </a:outerShdw>
                </a:effectLst>
              </a:rPr>
              <a:t>en su facturación </a:t>
            </a:r>
            <a:r>
              <a:rPr lang="es-MX" sz="1800" b="1" dirty="0">
                <a:solidFill>
                  <a:srgbClr val="FFFF01"/>
                </a:solidFill>
                <a:effectLst>
                  <a:outerShdw blurRad="38100" dist="38100" dir="2700000" algn="tl">
                    <a:srgbClr val="000000">
                      <a:alpha val="43137"/>
                    </a:srgbClr>
                  </a:outerShdw>
                </a:effectLst>
              </a:rPr>
              <a:t>con posterioridad al </a:t>
            </a:r>
            <a:r>
              <a:rPr lang="es-MX" sz="1800" b="1" dirty="0">
                <a:solidFill>
                  <a:srgbClr val="FF9900"/>
                </a:solidFill>
                <a:effectLst>
                  <a:outerShdw blurRad="38100" dist="38100" dir="2700000" algn="tl">
                    <a:srgbClr val="000000">
                      <a:alpha val="43137"/>
                    </a:srgbClr>
                  </a:outerShdw>
                </a:effectLst>
              </a:rPr>
              <a:t>12 de marzo de </a:t>
            </a:r>
            <a:r>
              <a:rPr lang="es-MX" sz="1800" b="1" dirty="0" smtClean="0">
                <a:solidFill>
                  <a:srgbClr val="FF9900"/>
                </a:solidFill>
                <a:effectLst>
                  <a:outerShdw blurRad="38100" dist="38100" dir="2700000" algn="tl">
                    <a:srgbClr val="000000">
                      <a:alpha val="43137"/>
                    </a:srgbClr>
                  </a:outerShdw>
                </a:effectLst>
              </a:rPr>
              <a:t>2020.</a:t>
            </a:r>
            <a:endParaRPr lang="es-ES" sz="1600" b="1" dirty="0" smtClean="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LICENCIA LABORAL PARA GRUPOS DE RIESGO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207/2020 </a:t>
            </a:r>
          </a:p>
          <a:p>
            <a:pPr algn="l"/>
            <a:endParaRPr lang="es-US" sz="1800" b="1" dirty="0" smtClean="0">
              <a:solidFill>
                <a:srgbClr val="00FFFF"/>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Recomiéndase</a:t>
            </a:r>
            <a:r>
              <a:rPr lang="es-ES" sz="1800" dirty="0" smtClean="0">
                <a:effectLst>
                  <a:outerShdw blurRad="38100" dist="38100" dir="2700000" algn="tl">
                    <a:srgbClr val="000000">
                      <a:alpha val="43137"/>
                    </a:srgbClr>
                  </a:outerShdw>
                </a:effectLst>
              </a:rPr>
              <a:t> a los empleadores y empleadoras que dispongan las medidas necesarias para </a:t>
            </a:r>
            <a:r>
              <a:rPr lang="es-ES" sz="1800" b="1" dirty="0" smtClean="0">
                <a:solidFill>
                  <a:srgbClr val="FF9900"/>
                </a:solidFill>
                <a:effectLst>
                  <a:outerShdw blurRad="38100" dist="38100" dir="2700000" algn="tl">
                    <a:srgbClr val="000000">
                      <a:alpha val="43137"/>
                    </a:srgbClr>
                  </a:outerShdw>
                </a:effectLst>
              </a:rPr>
              <a:t>disminuir la presencia de trabajadores y trabajadoras en el establecimiento a aquellos indispensables para el adecuado funcionamiento de la empresa o establecimiento,</a:t>
            </a:r>
            <a:r>
              <a:rPr lang="es-ES" sz="1800" dirty="0" smtClean="0">
                <a:effectLst>
                  <a:outerShdw blurRad="38100" dist="38100" dir="2700000" algn="tl">
                    <a:srgbClr val="000000">
                      <a:alpha val="43137"/>
                    </a:srgbClr>
                  </a:outerShdw>
                </a:effectLst>
              </a:rPr>
              <a:t> adoptando a tal fin, las medidas necesarias para la implementación de la modalidad de trabajo a distancia.</a:t>
            </a:r>
          </a:p>
          <a:p>
            <a:pPr algn="l"/>
            <a:r>
              <a:rPr lang="es-ES" sz="1800" dirty="0" smtClean="0">
                <a:effectLst>
                  <a:outerShdw blurRad="38100" dist="38100" dir="2700000" algn="tl">
                    <a:srgbClr val="000000">
                      <a:alpha val="43137"/>
                    </a:srgbClr>
                  </a:outerShdw>
                </a:effectLst>
              </a:rPr>
              <a:t>Vigencia: 17/3/2020</a:t>
            </a:r>
          </a:p>
          <a:p>
            <a:pPr algn="l"/>
            <a:r>
              <a:rPr lang="es-ES" sz="1800" b="1" dirty="0" smtClean="0">
                <a:solidFill>
                  <a:srgbClr val="FFFF00"/>
                </a:solidFill>
                <a:effectLst>
                  <a:outerShdw blurRad="38100" dist="38100" dir="2700000" algn="tl">
                    <a:srgbClr val="000000">
                      <a:alpha val="43137"/>
                    </a:srgbClr>
                  </a:outerShdw>
                </a:effectLst>
              </a:rPr>
              <a:t>Aplicación: desde el 17/3/2020</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SUJETOS</a:t>
            </a: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EXCLUIDOS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572148"/>
          </a:xfrm>
        </p:spPr>
        <p:txBody>
          <a:bodyPr>
            <a:normAutofit fontScale="92500" lnSpcReduction="20000"/>
          </a:bodyPr>
          <a:lstStyle/>
          <a:p>
            <a:pPr algn="l"/>
            <a:r>
              <a:rPr lang="es-US" sz="1900" b="1" dirty="0" smtClean="0">
                <a:solidFill>
                  <a:srgbClr val="FFCC00"/>
                </a:solidFill>
                <a:effectLst>
                  <a:outerShdw blurRad="38100" dist="38100" dir="2700000" algn="tl">
                    <a:srgbClr val="000000">
                      <a:alpha val="43137"/>
                    </a:srgbClr>
                  </a:outerShdw>
                </a:effectLst>
              </a:rPr>
              <a:t>SUJETOS EXCLUIDOS DE LOS BENEFICIOS DEL DECRETO</a:t>
            </a:r>
            <a:endParaRPr lang="es-ES" sz="19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CC"/>
                </a:solidFill>
                <a:effectLst>
                  <a:outerShdw blurRad="38100" dist="38100" dir="2700000" algn="tl">
                    <a:srgbClr val="000000">
                      <a:alpha val="43137"/>
                    </a:srgbClr>
                  </a:outerShdw>
                </a:effectLst>
              </a:rPr>
              <a:t>DECRETO 332/2020 </a:t>
            </a:r>
          </a:p>
          <a:p>
            <a:pPr algn="l"/>
            <a:endParaRPr lang="es-ES" sz="1900" b="1" dirty="0" smtClean="0">
              <a:solidFill>
                <a:srgbClr val="00FFCC"/>
              </a:solidFill>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Art. 4 -</a:t>
            </a:r>
            <a:r>
              <a:rPr lang="es-ES" sz="1900" dirty="0" smtClean="0">
                <a:effectLst>
                  <a:outerShdw blurRad="38100" dist="38100" dir="2700000" algn="tl">
                    <a:srgbClr val="000000">
                      <a:alpha val="43137"/>
                    </a:srgbClr>
                  </a:outerShdw>
                </a:effectLst>
              </a:rPr>
              <a:t> Se encuentran excluidos de los beneficios del presente decreto </a:t>
            </a:r>
            <a:r>
              <a:rPr lang="es-ES" sz="1900" dirty="0" smtClean="0">
                <a:solidFill>
                  <a:srgbClr val="FFCC00"/>
                </a:solidFill>
                <a:effectLst>
                  <a:outerShdw blurRad="38100" dist="38100" dir="2700000" algn="tl">
                    <a:srgbClr val="000000">
                      <a:alpha val="43137"/>
                    </a:srgbClr>
                  </a:outerShdw>
                </a:effectLst>
              </a:rPr>
              <a:t>aquellos sujetos que </a:t>
            </a:r>
            <a:r>
              <a:rPr lang="es-ES" sz="1900" dirty="0" smtClean="0">
                <a:solidFill>
                  <a:srgbClr val="00FFFF"/>
                </a:solidFill>
                <a:effectLst>
                  <a:outerShdw blurRad="38100" dist="38100" dir="2700000" algn="tl">
                    <a:srgbClr val="000000">
                      <a:alpha val="43137"/>
                    </a:srgbClr>
                  </a:outerShdw>
                </a:effectLst>
              </a:rPr>
              <a:t>realizan actividades y servicios declarados esenciales </a:t>
            </a:r>
            <a:r>
              <a:rPr lang="es-ES" sz="1900" dirty="0" smtClean="0">
                <a:solidFill>
                  <a:srgbClr val="FFCC00"/>
                </a:solidFill>
                <a:effectLst>
                  <a:outerShdw blurRad="38100" dist="38100" dir="2700000" algn="tl">
                    <a:srgbClr val="000000">
                      <a:alpha val="43137"/>
                    </a:srgbClr>
                  </a:outerShdw>
                </a:effectLst>
              </a:rPr>
              <a:t>en la emergencia sanitaria </a:t>
            </a:r>
            <a:r>
              <a:rPr lang="es-ES" sz="1900" dirty="0" smtClean="0">
                <a:solidFill>
                  <a:srgbClr val="FFFF00"/>
                </a:solidFill>
                <a:effectLst>
                  <a:outerShdw blurRad="38100" dist="38100" dir="2700000" algn="tl">
                    <a:srgbClr val="000000">
                      <a:alpha val="43137"/>
                    </a:srgbClr>
                  </a:outerShdw>
                </a:effectLst>
              </a:rPr>
              <a:t>y cuyo personal haya sido exceptuado del cumplimiento del “aislamiento </a:t>
            </a:r>
            <a:r>
              <a:rPr lang="es-ES" sz="1900" dirty="0" smtClean="0">
                <a:solidFill>
                  <a:srgbClr val="FFCC00"/>
                </a:solidFill>
                <a:effectLst>
                  <a:outerShdw blurRad="38100" dist="38100" dir="2700000" algn="tl">
                    <a:srgbClr val="000000">
                      <a:alpha val="43137"/>
                    </a:srgbClr>
                  </a:outerShdw>
                </a:effectLst>
              </a:rPr>
              <a:t>social preventivo y obligatorio” </a:t>
            </a:r>
            <a:r>
              <a:rPr lang="es-ES" sz="1900" dirty="0" smtClean="0">
                <a:effectLst>
                  <a:outerShdw blurRad="38100" dist="38100" dir="2700000" algn="tl">
                    <a:srgbClr val="000000">
                      <a:alpha val="43137"/>
                    </a:srgbClr>
                  </a:outerShdw>
                </a:effectLst>
              </a:rPr>
              <a:t>conforme las prescripciones del artículo 6 del decreto 297/2020, de la decisión administrativa 429/2020, de la decisión administrativa 450/2020 y sus eventuales ampliaciones.</a:t>
            </a:r>
          </a:p>
          <a:p>
            <a:pPr algn="l"/>
            <a:endParaRPr lang="es-ES" sz="1900" dirty="0" smtClean="0">
              <a:effectLst>
                <a:outerShdw blurRad="38100" dist="38100" dir="2700000" algn="tl">
                  <a:srgbClr val="000000">
                    <a:alpha val="43137"/>
                  </a:srgbClr>
                </a:outerShdw>
              </a:effectLst>
            </a:endParaRPr>
          </a:p>
          <a:p>
            <a:pPr algn="l"/>
            <a:r>
              <a:rPr lang="es-ES" sz="1900" dirty="0" smtClean="0">
                <a:effectLst>
                  <a:outerShdw blurRad="38100" dist="38100" dir="2700000" algn="tl">
                    <a:srgbClr val="000000">
                      <a:alpha val="43137"/>
                    </a:srgbClr>
                  </a:outerShdw>
                </a:effectLst>
              </a:rPr>
              <a:t>Sin perjuicio de ello, y atendiendo a especiales circunstancias que hubieran provocado alto impacto negativo en el desarrollo de su actividad o servicio</a:t>
            </a:r>
            <a:r>
              <a:rPr lang="es-ES" sz="1900" b="1" dirty="0" smtClean="0">
                <a:solidFill>
                  <a:srgbClr val="FFFF00"/>
                </a:solidFill>
                <a:effectLst>
                  <a:outerShdw blurRad="38100" dist="38100" dir="2700000" algn="tl">
                    <a:srgbClr val="000000">
                      <a:alpha val="43137"/>
                    </a:srgbClr>
                  </a:outerShdw>
                </a:effectLst>
              </a:rPr>
              <a:t>, los referidos sujetos podrán presentar la solicitud para ser alcanzados por los beneficios </a:t>
            </a:r>
            <a:r>
              <a:rPr lang="es-ES" sz="1900" dirty="0" smtClean="0">
                <a:effectLst>
                  <a:outerShdw blurRad="38100" dist="38100" dir="2700000" algn="tl">
                    <a:srgbClr val="000000">
                      <a:alpha val="43137"/>
                    </a:srgbClr>
                  </a:outerShdw>
                </a:effectLst>
              </a:rPr>
              <a:t>previstos en el presente decreto, y el Jefe de Gabinete de Ministros, previo dictamen del Comité de Evaluación y Monitoreo del Programa de Asistencia de Emergencia al Trabajo y la Producción fundamentado en criterios técnicos, podrá aceptar o negar tales pedidos.</a:t>
            </a:r>
          </a:p>
          <a:p>
            <a:pPr algn="l"/>
            <a:endParaRPr lang="es-ES" sz="1900" dirty="0" smtClean="0">
              <a:effectLst>
                <a:outerShdw blurRad="38100" dist="38100" dir="2700000" algn="tl">
                  <a:srgbClr val="000000">
                    <a:alpha val="43137"/>
                  </a:srgbClr>
                </a:outerShdw>
              </a:effectLst>
            </a:endParaRPr>
          </a:p>
          <a:p>
            <a:pPr algn="l"/>
            <a:r>
              <a:rPr lang="es-ES" sz="1900" b="1" dirty="0" smtClean="0">
                <a:solidFill>
                  <a:srgbClr val="00FFFF"/>
                </a:solidFill>
                <a:effectLst>
                  <a:outerShdw blurRad="38100" dist="38100" dir="2700000" algn="tl">
                    <a:srgbClr val="000000">
                      <a:alpha val="43137"/>
                    </a:srgbClr>
                  </a:outerShdw>
                </a:effectLst>
              </a:rPr>
              <a:t>Art. 5 </a:t>
            </a:r>
            <a:r>
              <a:rPr lang="es-ES" sz="1900" b="1" dirty="0" smtClean="0">
                <a:effectLst>
                  <a:outerShdw blurRad="38100" dist="38100" dir="2700000" algn="tl">
                    <a:srgbClr val="000000">
                      <a:alpha val="43137"/>
                    </a:srgbClr>
                  </a:outerShdw>
                </a:effectLst>
              </a:rPr>
              <a:t>-</a:t>
            </a:r>
            <a:r>
              <a:rPr lang="es-ES" sz="1900" dirty="0" smtClean="0">
                <a:effectLst>
                  <a:outerShdw blurRad="38100" dist="38100" dir="2700000" algn="tl">
                    <a:srgbClr val="000000">
                      <a:alpha val="43137"/>
                    </a:srgbClr>
                  </a:outerShdw>
                </a:effectLst>
              </a:rPr>
              <a:t> El </a:t>
            </a:r>
            <a:r>
              <a:rPr lang="es-ES" sz="1900" dirty="0" smtClean="0">
                <a:solidFill>
                  <a:srgbClr val="FFFF00"/>
                </a:solidFill>
                <a:effectLst>
                  <a:outerShdw blurRad="38100" dist="38100" dir="2700000" algn="tl">
                    <a:srgbClr val="000000">
                      <a:alpha val="43137"/>
                    </a:srgbClr>
                  </a:outerShdw>
                </a:effectLst>
              </a:rPr>
              <a:t>Jefe de Gabinete de Ministros decidirá respecto de la procedencia y alcance de los pedidos que se realicen para acogerse a los beneficios contemplados en el presente decreto,</a:t>
            </a:r>
            <a:r>
              <a:rPr lang="es-ES" sz="1900" dirty="0" smtClean="0">
                <a:effectLst>
                  <a:outerShdw blurRad="38100" dist="38100" dir="2700000" algn="tl">
                    <a:srgbClr val="000000">
                      <a:alpha val="43137"/>
                    </a:srgbClr>
                  </a:outerShdw>
                </a:effectLst>
              </a:rPr>
              <a:t> previo dictamen fundamentado con base en criterios técnicos del Comité de Evaluación y Monitoreo del Programa de Asistencia de Emergencia al Trabajo y la Producción.</a:t>
            </a:r>
          </a:p>
          <a:p>
            <a:pPr algn="l"/>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572148"/>
          </a:xfrm>
        </p:spPr>
        <p:txBody>
          <a:bodyPr>
            <a:normAutofit/>
          </a:bodyPr>
          <a:lstStyle/>
          <a:p>
            <a:r>
              <a:rPr lang="es-ES" sz="1800" dirty="0" smtClean="0"/>
              <a:t> </a:t>
            </a:r>
          </a:p>
          <a:p>
            <a:endParaRPr lang="es-ES" sz="1800" dirty="0" smtClean="0"/>
          </a:p>
          <a:p>
            <a:r>
              <a:rPr lang="es-ES" sz="1800" dirty="0" smtClean="0"/>
              <a:t> </a:t>
            </a:r>
          </a:p>
          <a:p>
            <a:r>
              <a:rPr lang="es-ES" sz="1800" dirty="0" smtClean="0"/>
              <a:t> </a:t>
            </a:r>
          </a:p>
          <a:p>
            <a:pPr algn="l"/>
            <a:endParaRPr lang="es-ES" sz="180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43" y="1494578"/>
            <a:ext cx="72580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43" y="2996952"/>
            <a:ext cx="72580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fontScale="925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Acceso a los beneficios sobre el SIPA</a:t>
            </a:r>
          </a:p>
          <a:p>
            <a:pPr>
              <a:defRPr/>
            </a:pPr>
            <a:endParaRPr lang="es-MX" sz="3600" b="1" dirty="0">
              <a:solidFill>
                <a:srgbClr val="00FFFF"/>
              </a:solidFill>
              <a:effectLst>
                <a:outerShdw blurRad="38100" dist="38100" dir="2700000" algn="tl">
                  <a:srgbClr val="000000">
                    <a:alpha val="43137"/>
                  </a:srgbClr>
                </a:outerShdw>
              </a:effectLst>
              <a:latin typeface="Papyrus" pitchFamily="66" charset="0"/>
            </a:endParaRPr>
          </a:p>
          <a:p>
            <a:pPr>
              <a:defRPr/>
            </a:pPr>
            <a:r>
              <a:rPr lang="es-MX" sz="3600" b="1" dirty="0">
                <a:solidFill>
                  <a:srgbClr val="FFFF01"/>
                </a:solidFill>
                <a:effectLst>
                  <a:outerShdw blurRad="38100" dist="38100" dir="2700000" algn="tl">
                    <a:srgbClr val="000000">
                      <a:alpha val="43137"/>
                    </a:srgbClr>
                  </a:outerShdw>
                </a:effectLst>
                <a:latin typeface="Papyrus" pitchFamily="66" charset="0"/>
              </a:rPr>
              <a:t>Modificado por el D. 376/2020</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14356"/>
            <a:ext cx="8472972" cy="6000792"/>
          </a:xfrm>
        </p:spPr>
        <p:txBody>
          <a:bodyPr>
            <a:normAutofit/>
          </a:bodyPr>
          <a:lstStyle/>
          <a:p>
            <a:pPr algn="l"/>
            <a:r>
              <a:rPr lang="es-ES" sz="2000" b="1" dirty="0" smtClean="0">
                <a:solidFill>
                  <a:srgbClr val="FFC000"/>
                </a:solidFill>
                <a:effectLst>
                  <a:outerShdw blurRad="38100" dist="38100" dir="2700000" algn="tl">
                    <a:srgbClr val="000000">
                      <a:alpha val="43137"/>
                    </a:srgbClr>
                  </a:outerShdw>
                </a:effectLst>
              </a:rPr>
              <a:t>BENEFICIOS SOBRE EL SIPA </a:t>
            </a:r>
            <a:r>
              <a:rPr lang="es-ES" sz="2000" b="1" dirty="0">
                <a:solidFill>
                  <a:srgbClr val="FFC000"/>
                </a:solidFill>
                <a:effectLst>
                  <a:outerShdw blurRad="38100" dist="38100" dir="2700000" algn="tl">
                    <a:srgbClr val="000000">
                      <a:alpha val="43137"/>
                    </a:srgbClr>
                  </a:outerShdw>
                </a:effectLst>
              </a:rPr>
              <a:t>– </a:t>
            </a:r>
            <a:r>
              <a:rPr lang="es-ES" sz="2000" b="1" dirty="0" smtClean="0">
                <a:solidFill>
                  <a:srgbClr val="FFC000"/>
                </a:solidFill>
                <a:effectLst>
                  <a:outerShdw blurRad="38100" dist="38100" dir="2700000" algn="tl">
                    <a:srgbClr val="000000">
                      <a:alpha val="43137"/>
                    </a:srgbClr>
                  </a:outerShdw>
                </a:effectLst>
              </a:rPr>
              <a:t>D. 332/2020 - MODIFICADO </a:t>
            </a:r>
            <a:r>
              <a:rPr lang="es-ES" sz="2000" b="1" dirty="0">
                <a:solidFill>
                  <a:srgbClr val="FFC000"/>
                </a:solidFill>
                <a:effectLst>
                  <a:outerShdw blurRad="38100" dist="38100" dir="2700000" algn="tl">
                    <a:srgbClr val="000000">
                      <a:alpha val="43137"/>
                    </a:srgbClr>
                  </a:outerShdw>
                </a:effectLst>
              </a:rPr>
              <a:t>POR EL D. </a:t>
            </a:r>
            <a:r>
              <a:rPr lang="es-ES" sz="2000" b="1" dirty="0" smtClean="0">
                <a:solidFill>
                  <a:srgbClr val="FFC000"/>
                </a:solidFill>
                <a:effectLst>
                  <a:outerShdw blurRad="38100" dist="38100" dir="2700000" algn="tl">
                    <a:srgbClr val="000000">
                      <a:alpha val="43137"/>
                    </a:srgbClr>
                  </a:outerShdw>
                </a:effectLst>
              </a:rPr>
              <a:t>376/2020</a:t>
            </a:r>
          </a:p>
          <a:p>
            <a:pPr algn="l"/>
            <a:endParaRPr lang="es-ES" sz="2000" b="1" dirty="0">
              <a:solidFill>
                <a:srgbClr val="FFFF01"/>
              </a:solidFill>
              <a:effectLst>
                <a:outerShdw blurRad="38100" dist="38100" dir="2700000" algn="tl">
                  <a:srgbClr val="000000">
                    <a:alpha val="43137"/>
                  </a:srgbClr>
                </a:outerShdw>
              </a:effectLst>
            </a:endParaRPr>
          </a:p>
          <a:p>
            <a:pPr algn="l"/>
            <a:r>
              <a:rPr lang="es-MX" sz="1800" b="1" dirty="0" smtClean="0">
                <a:solidFill>
                  <a:srgbClr val="00FFCC"/>
                </a:solidFill>
                <a:effectLst>
                  <a:outerShdw blurRad="38100" dist="38100" dir="2700000" algn="tl">
                    <a:srgbClr val="000000">
                      <a:alpha val="43137"/>
                    </a:srgbClr>
                  </a:outerShdw>
                </a:effectLst>
              </a:rPr>
              <a:t>Art</a:t>
            </a:r>
            <a:r>
              <a:rPr lang="es-MX" sz="1800" b="1" dirty="0">
                <a:solidFill>
                  <a:srgbClr val="00FFCC"/>
                </a:solidFill>
                <a:effectLst>
                  <a:outerShdw blurRad="38100" dist="38100" dir="2700000" algn="tl">
                    <a:srgbClr val="000000">
                      <a:alpha val="43137"/>
                    </a:srgbClr>
                  </a:outerShdw>
                </a:effectLst>
              </a:rPr>
              <a:t>. 6 - </a:t>
            </a:r>
            <a:r>
              <a:rPr lang="es-MX" sz="1800" dirty="0">
                <a:effectLst>
                  <a:outerShdw blurRad="38100" dist="38100" dir="2700000" algn="tl">
                    <a:srgbClr val="000000">
                      <a:alpha val="43137"/>
                    </a:srgbClr>
                  </a:outerShdw>
                </a:effectLst>
              </a:rPr>
              <a:t>Los sujetos que cumplan con los requisitos establecidos en el artículo 3 del presente decreto y de conformidad con lo dispuesto en el artículo 4, </a:t>
            </a:r>
            <a:r>
              <a:rPr lang="es-MX" sz="1800" b="1" dirty="0">
                <a:solidFill>
                  <a:srgbClr val="FFFF00"/>
                </a:solidFill>
                <a:effectLst>
                  <a:outerShdw blurRad="38100" dist="38100" dir="2700000" algn="tl">
                    <a:srgbClr val="000000">
                      <a:alpha val="43137"/>
                    </a:srgbClr>
                  </a:outerShdw>
                </a:effectLst>
              </a:rPr>
              <a:t>accederán a uno de los siguientes beneficios </a:t>
            </a:r>
            <a:r>
              <a:rPr lang="es-MX" sz="1800" dirty="0">
                <a:effectLst>
                  <a:outerShdw blurRad="38100" dist="38100" dir="2700000" algn="tl">
                    <a:srgbClr val="000000">
                      <a:alpha val="43137"/>
                    </a:srgbClr>
                  </a:outerShdw>
                </a:effectLst>
              </a:rPr>
              <a:t>en materia de las obligaciones emanadas del sistema de seguridad social</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 Postergación de los vencimientos </a:t>
            </a:r>
            <a:r>
              <a:rPr lang="es-MX" sz="1800" dirty="0">
                <a:effectLst>
                  <a:outerShdw blurRad="38100" dist="38100" dir="2700000" algn="tl">
                    <a:srgbClr val="000000">
                      <a:alpha val="43137"/>
                    </a:srgbClr>
                  </a:outerShdw>
                </a:effectLst>
              </a:rPr>
              <a:t>para el pago de las contribuciones patronales al Sistema Integrado Previsional Argentino.</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00"/>
                </a:solidFill>
                <a:effectLst>
                  <a:outerShdw blurRad="38100" dist="38100" dir="2700000" algn="tl">
                    <a:srgbClr val="000000">
                      <a:alpha val="43137"/>
                    </a:srgbClr>
                  </a:outerShdw>
                </a:effectLst>
              </a:rPr>
              <a:t>b</a:t>
            </a:r>
            <a:r>
              <a:rPr lang="es-MX" sz="1800" b="1" dirty="0">
                <a:solidFill>
                  <a:srgbClr val="00FF00"/>
                </a:solidFill>
                <a:effectLst>
                  <a:outerShdw blurRad="38100" dist="38100" dir="2700000" algn="tl">
                    <a:srgbClr val="000000">
                      <a:alpha val="43137"/>
                    </a:srgbClr>
                  </a:outerShdw>
                </a:effectLst>
              </a:rPr>
              <a:t>. Reducción de hasta el noventa y cinco por ciento (95%) </a:t>
            </a:r>
            <a:r>
              <a:rPr lang="es-MX" sz="1800" dirty="0">
                <a:effectLst>
                  <a:outerShdw blurRad="38100" dist="38100" dir="2700000" algn="tl">
                    <a:srgbClr val="000000">
                      <a:alpha val="43137"/>
                    </a:srgbClr>
                  </a:outerShdw>
                </a:effectLst>
              </a:rPr>
              <a:t>de las contribuciones patronales al Sistema Integrado Previsional Argentino devengadas durante el mes de abril de 2020. El beneficio de la reducción </a:t>
            </a:r>
            <a:r>
              <a:rPr lang="es-MX" sz="1800" dirty="0">
                <a:solidFill>
                  <a:srgbClr val="FFFF00"/>
                </a:solidFill>
                <a:effectLst>
                  <a:outerShdw blurRad="38100" dist="38100" dir="2700000" algn="tl">
                    <a:srgbClr val="000000">
                      <a:alpha val="43137"/>
                    </a:srgbClr>
                  </a:outerShdw>
                </a:effectLst>
              </a:rPr>
              <a:t>será establecido por la Jefatura de Gabinete de Ministros en función de los parámetros que defina la normativa</a:t>
            </a:r>
            <a:r>
              <a:rPr lang="es-MX" sz="1800" dirty="0">
                <a:effectLst>
                  <a:outerShdw blurRad="38100" dist="38100" dir="2700000" algn="tl">
                    <a:srgbClr val="000000">
                      <a:alpha val="43137"/>
                    </a:srgbClr>
                  </a:outerShdw>
                </a:effectLst>
              </a:rPr>
              <a:t> a dictarse según lo establecido en el artículo </a:t>
            </a:r>
            <a:r>
              <a:rPr lang="es-MX" sz="1800" dirty="0" smtClean="0">
                <a:effectLst>
                  <a:outerShdw blurRad="38100" dist="38100" dir="2700000" algn="tl">
                    <a:srgbClr val="000000">
                      <a:alpha val="43137"/>
                    </a:srgbClr>
                  </a:outerShdw>
                </a:effectLst>
              </a:rPr>
              <a:t>3.</a:t>
            </a:r>
            <a:endParaRPr lang="es-MX"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FACULTADES AFIP PARA PODER ESTABLECER VENCIMIENTOS ESPECIALES</a:t>
            </a:r>
          </a:p>
          <a:p>
            <a:pPr algn="l"/>
            <a:r>
              <a:rPr lang="es-US" sz="1800" b="1" dirty="0" smtClean="0">
                <a:solidFill>
                  <a:srgbClr val="FFCC00"/>
                </a:solidFill>
                <a:effectLst>
                  <a:outerShdw blurRad="38100" dist="38100" dir="2700000" algn="tl">
                    <a:srgbClr val="000000">
                      <a:alpha val="43137"/>
                    </a:srgbClr>
                  </a:outerShdw>
                </a:effectLst>
              </a:rPr>
              <a:t>PARA CONTRIBUCIONES PATRONALES AL SIPA DEVENGADO EN MARZO Y EN ABRIL 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DECRETO 332/2020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7 -</a:t>
            </a:r>
            <a:r>
              <a:rPr lang="es-ES" sz="1800" dirty="0" smtClean="0">
                <a:solidFill>
                  <a:srgbClr val="00FFFF"/>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Instrúyese</a:t>
            </a:r>
            <a:r>
              <a:rPr lang="es-ES" sz="1800" dirty="0" smtClean="0">
                <a:effectLst>
                  <a:outerShdw blurRad="38100" dist="38100" dir="2700000" algn="tl">
                    <a:srgbClr val="000000">
                      <a:alpha val="43137"/>
                    </a:srgbClr>
                  </a:outerShdw>
                </a:effectLst>
              </a:rPr>
              <a:t> a la Administración Federal de Ingresos Públicos a disponer vencimientos especiales para el pago de las</a:t>
            </a:r>
            <a:r>
              <a:rPr lang="es-ES" sz="1800" b="1" dirty="0" smtClean="0">
                <a:solidFill>
                  <a:srgbClr val="FFFF00"/>
                </a:solidFill>
                <a:effectLst>
                  <a:outerShdw blurRad="38100" dist="38100" dir="2700000" algn="tl">
                    <a:srgbClr val="000000">
                      <a:alpha val="43137"/>
                    </a:srgbClr>
                  </a:outerShdw>
                </a:effectLst>
              </a:rPr>
              <a:t> contribuciones patronales al Sistema Integrado Previsional Argentino devengadas durante los meses de marzo y abril del año en curso, y facilidades para el pago de las mismas,</a:t>
            </a:r>
            <a:r>
              <a:rPr lang="es-ES" sz="1800" dirty="0" smtClean="0">
                <a:effectLst>
                  <a:outerShdw blurRad="38100" dist="38100" dir="2700000" algn="tl">
                    <a:srgbClr val="000000">
                      <a:alpha val="43137"/>
                    </a:srgbClr>
                  </a:outerShdw>
                </a:effectLst>
              </a:rPr>
              <a:t> a los fines de la postergación establecida en el inciso a) del artículo 6 del presente decreto aplicable a los empleadores y empleadoras que defina la normativa a dictarse según lo establecido en el artículo 3.</a:t>
            </a:r>
          </a:p>
          <a:p>
            <a:pPr algn="l"/>
            <a:endParaRPr lang="es-ES" sz="1600" dirty="0"/>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772400" cy="57606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64704"/>
            <a:ext cx="8472972" cy="5481055"/>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BENEFICIOS</a:t>
            </a:r>
            <a:endParaRPr lang="es-ES" sz="1800" b="1" dirty="0">
              <a:solidFill>
                <a:srgbClr val="FFCC00"/>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38" y="1062701"/>
            <a:ext cx="72675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63" y="4221088"/>
            <a:ext cx="72580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BENEFICIO DE POSTERGACIÓN O REDUCCIÓN DE CONTRIBUCIONES PATRONALES</a:t>
            </a:r>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US" sz="1800" b="1" dirty="0" smtClean="0"/>
          </a:p>
          <a:p>
            <a:pPr algn="l"/>
            <a:endParaRPr lang="es-ES" sz="1800" dirty="0" smtClean="0"/>
          </a:p>
          <a:p>
            <a:pPr algn="l"/>
            <a:endParaRPr lang="es-ES" sz="1800" b="1" dirty="0">
              <a:solidFill>
                <a:srgbClr val="FFCC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12683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lnSpcReduction="10000"/>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Salario Complementario</a:t>
            </a:r>
          </a:p>
          <a:p>
            <a:pPr>
              <a:defRPr/>
            </a:pP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a:p>
            <a:pPr>
              <a:defRPr/>
            </a:pPr>
            <a:r>
              <a:rPr lang="es-MX" sz="3600" b="1" dirty="0">
                <a:solidFill>
                  <a:srgbClr val="FFFF01"/>
                </a:solidFill>
                <a:effectLst>
                  <a:outerShdw blurRad="38100" dist="38100" dir="2700000" algn="tl">
                    <a:srgbClr val="000000">
                      <a:alpha val="43137"/>
                    </a:srgbClr>
                  </a:outerShdw>
                </a:effectLst>
                <a:latin typeface="Papyrus" pitchFamily="66" charset="0"/>
              </a:rPr>
              <a:t>Modificado por el D. 376/2020</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MX" sz="2000" b="1" dirty="0" smtClean="0">
                <a:solidFill>
                  <a:srgbClr val="FFCC00"/>
                </a:solidFill>
                <a:effectLst>
                  <a:outerShdw blurRad="38100" dist="38100" dir="2700000" algn="tl">
                    <a:srgbClr val="000000">
                      <a:alpha val="43137"/>
                    </a:srgbClr>
                  </a:outerShdw>
                </a:effectLst>
              </a:rPr>
              <a:t>SALARIO COMPLEMENTARIO</a:t>
            </a:r>
            <a:endParaRPr lang="es-ES" sz="2000" b="1" dirty="0" smtClean="0">
              <a:solidFill>
                <a:srgbClr val="FFCC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DECRETO 332/2020 – MODIFICADO POR EL D. 376/2020</a:t>
            </a:r>
            <a:endParaRPr lang="es-ES" sz="2000" b="1" dirty="0" smtClean="0">
              <a:effectLst>
                <a:outerShdw blurRad="38100" dist="38100" dir="2700000" algn="tl">
                  <a:srgbClr val="000000">
                    <a:alpha val="43137"/>
                  </a:srgbClr>
                </a:outerShdw>
              </a:effectLst>
            </a:endParaRPr>
          </a:p>
          <a:p>
            <a:pPr algn="l"/>
            <a:endParaRPr lang="es-ES" sz="2000" b="1" dirty="0" smtClean="0">
              <a:effectLst>
                <a:outerShdw blurRad="38100" dist="38100" dir="2700000" algn="tl">
                  <a:srgbClr val="000000">
                    <a:alpha val="43137"/>
                  </a:srgbClr>
                </a:outerShdw>
              </a:effectLst>
            </a:endParaRPr>
          </a:p>
          <a:p>
            <a:pPr algn="l"/>
            <a:r>
              <a:rPr lang="es-ES" sz="2000" b="1" dirty="0" smtClean="0">
                <a:solidFill>
                  <a:srgbClr val="FFFF00"/>
                </a:solidFill>
                <a:effectLst>
                  <a:outerShdw blurRad="38100" dist="38100" dir="2700000" algn="tl">
                    <a:srgbClr val="000000">
                      <a:alpha val="43137"/>
                    </a:srgbClr>
                  </a:outerShdw>
                </a:effectLst>
              </a:rPr>
              <a:t>SUJETOS BENEFICIARIOS</a:t>
            </a:r>
          </a:p>
          <a:p>
            <a:pPr algn="l"/>
            <a:r>
              <a:rPr lang="es-ES" sz="2000" b="1" dirty="0" smtClean="0">
                <a:solidFill>
                  <a:srgbClr val="00FFFF"/>
                </a:solidFill>
                <a:effectLst>
                  <a:outerShdw blurRad="38100" dist="38100" dir="2700000" algn="tl">
                    <a:srgbClr val="000000">
                      <a:alpha val="43137"/>
                    </a:srgbClr>
                  </a:outerShdw>
                </a:effectLst>
              </a:rPr>
              <a:t>Art. 8 -</a:t>
            </a:r>
            <a:r>
              <a:rPr lang="es-ES" sz="2000" dirty="0" smtClean="0">
                <a:effectLst>
                  <a:outerShdw blurRad="38100" dist="38100" dir="2700000" algn="tl">
                    <a:srgbClr val="000000">
                      <a:alpha val="43137"/>
                    </a:srgbClr>
                  </a:outerShdw>
                </a:effectLst>
              </a:rPr>
              <a:t> </a:t>
            </a:r>
            <a:r>
              <a:rPr lang="es-MX" sz="2000" dirty="0" smtClean="0">
                <a:effectLst>
                  <a:outerShdw blurRad="38100" dist="38100" dir="2700000" algn="tl">
                    <a:srgbClr val="000000">
                      <a:alpha val="43137"/>
                    </a:srgbClr>
                  </a:outerShdw>
                </a:effectLst>
              </a:rPr>
              <a:t>El </a:t>
            </a:r>
            <a:r>
              <a:rPr lang="es-MX" sz="2000" dirty="0">
                <a:effectLst>
                  <a:outerShdw blurRad="38100" dist="38100" dir="2700000" algn="tl">
                    <a:srgbClr val="000000">
                      <a:alpha val="43137"/>
                    </a:srgbClr>
                  </a:outerShdw>
                </a:effectLst>
              </a:rPr>
              <a:t>salario complementario consistirá en </a:t>
            </a:r>
            <a:r>
              <a:rPr lang="es-MX" sz="2000" dirty="0">
                <a:solidFill>
                  <a:srgbClr val="FFFF00"/>
                </a:solidFill>
                <a:effectLst>
                  <a:outerShdw blurRad="38100" dist="38100" dir="2700000" algn="tl">
                    <a:srgbClr val="000000">
                      <a:alpha val="43137"/>
                    </a:srgbClr>
                  </a:outerShdw>
                </a:effectLst>
              </a:rPr>
              <a:t>una suma abonada por la Administración Nacional de la Seguridad Social </a:t>
            </a:r>
            <a:r>
              <a:rPr lang="es-MX" sz="2000" dirty="0">
                <a:effectLst>
                  <a:outerShdw blurRad="38100" dist="38100" dir="2700000" algn="tl">
                    <a:srgbClr val="000000">
                      <a:alpha val="43137"/>
                    </a:srgbClr>
                  </a:outerShdw>
                </a:effectLst>
              </a:rPr>
              <a:t>para </a:t>
            </a:r>
            <a:r>
              <a:rPr lang="es-MX" sz="2000" b="1" dirty="0">
                <a:solidFill>
                  <a:srgbClr val="00FF00"/>
                </a:solidFill>
                <a:effectLst>
                  <a:outerShdw blurRad="38100" dist="38100" dir="2700000" algn="tl">
                    <a:srgbClr val="000000">
                      <a:alpha val="43137"/>
                    </a:srgbClr>
                  </a:outerShdw>
                </a:effectLst>
              </a:rPr>
              <a:t>todos o parte </a:t>
            </a:r>
            <a:r>
              <a:rPr lang="es-MX" sz="2000" dirty="0">
                <a:effectLst>
                  <a:outerShdw blurRad="38100" dist="38100" dir="2700000" algn="tl">
                    <a:srgbClr val="000000">
                      <a:alpha val="43137"/>
                    </a:srgbClr>
                  </a:outerShdw>
                </a:effectLst>
              </a:rPr>
              <a:t>de los trabajadores y las trabajadoras en relación de dependencia cuyos </a:t>
            </a:r>
            <a:r>
              <a:rPr lang="es-MX" sz="2000" dirty="0">
                <a:solidFill>
                  <a:srgbClr val="FF9900"/>
                </a:solidFill>
                <a:effectLst>
                  <a:outerShdw blurRad="38100" dist="38100" dir="2700000" algn="tl">
                    <a:srgbClr val="000000">
                      <a:alpha val="43137"/>
                    </a:srgbClr>
                  </a:outerShdw>
                </a:effectLst>
              </a:rPr>
              <a:t>empleadores cumplan con los requisitos </a:t>
            </a:r>
            <a:r>
              <a:rPr lang="es-MX" sz="2000" dirty="0">
                <a:effectLst>
                  <a:outerShdw blurRad="38100" dist="38100" dir="2700000" algn="tl">
                    <a:srgbClr val="000000">
                      <a:alpha val="43137"/>
                    </a:srgbClr>
                  </a:outerShdw>
                </a:effectLst>
              </a:rPr>
              <a:t>establecidos en el artículo 3 y de conformidad con lo dispuesto en el artículo 4.</a:t>
            </a:r>
          </a:p>
          <a:p>
            <a:pPr algn="l"/>
            <a:endParaRPr lang="es-MX" sz="2000" dirty="0" smtClean="0">
              <a:effectLst>
                <a:outerShdw blurRad="38100" dist="38100" dir="2700000" algn="tl">
                  <a:srgbClr val="000000">
                    <a:alpha val="43137"/>
                  </a:srgbClr>
                </a:outerShdw>
              </a:effectLst>
            </a:endParaRPr>
          </a:p>
          <a:p>
            <a:pPr algn="l"/>
            <a:endParaRPr lang="es-MX" sz="2000" dirty="0">
              <a:effectLst>
                <a:outerShdw blurRad="38100" dist="38100" dir="2700000" algn="tl">
                  <a:srgbClr val="000000">
                    <a:alpha val="43137"/>
                  </a:srgbClr>
                </a:outerShdw>
              </a:effectLst>
            </a:endParaRPr>
          </a:p>
          <a:p>
            <a:pPr algn="l"/>
            <a:r>
              <a:rPr lang="es-MX" sz="2000" dirty="0" smtClean="0">
                <a:effectLst>
                  <a:outerShdw blurRad="38100" dist="38100" dir="2700000" algn="tl">
                    <a:srgbClr val="000000">
                      <a:alpha val="43137"/>
                    </a:srgbClr>
                  </a:outerShdw>
                </a:effectLst>
              </a:rPr>
              <a:t>(…)</a:t>
            </a:r>
            <a:endParaRPr lang="es-ES" sz="2000" dirty="0" smtClean="0"/>
          </a:p>
          <a:p>
            <a:pPr algn="l"/>
            <a:endParaRPr lang="es-ES" sz="1600" dirty="0"/>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rmAutofit lnSpcReduction="10000"/>
          </a:bodyPr>
          <a:lstStyle/>
          <a:p>
            <a:pPr algn="l"/>
            <a:r>
              <a:rPr lang="es-US" sz="1800" b="1" dirty="0" smtClean="0">
                <a:solidFill>
                  <a:srgbClr val="FFC000"/>
                </a:solidFill>
                <a:effectLst>
                  <a:outerShdw blurRad="38100" dist="38100" dir="2700000" algn="tl">
                    <a:srgbClr val="000000">
                      <a:alpha val="43137"/>
                    </a:srgbClr>
                  </a:outerShdw>
                </a:effectLst>
              </a:rPr>
              <a:t>INFORME A LA ART DE TELETRABAJADORES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(SRT) 21/2020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Establécese</a:t>
            </a:r>
            <a:r>
              <a:rPr lang="es-ES" sz="1800" dirty="0" smtClean="0">
                <a:effectLst>
                  <a:outerShdw blurRad="38100" dist="38100" dir="2700000" algn="tl">
                    <a:srgbClr val="000000">
                      <a:alpha val="43137"/>
                    </a:srgbClr>
                  </a:outerShdw>
                </a:effectLst>
              </a:rPr>
              <a:t> que </a:t>
            </a:r>
            <a:r>
              <a:rPr lang="es-ES" sz="1800" dirty="0" smtClean="0">
                <a:solidFill>
                  <a:srgbClr val="00FF00"/>
                </a:solidFill>
                <a:effectLst>
                  <a:outerShdw blurRad="38100" dist="38100" dir="2700000" algn="tl">
                    <a:srgbClr val="000000">
                      <a:alpha val="43137"/>
                    </a:srgbClr>
                  </a:outerShdw>
                </a:effectLst>
              </a:rPr>
              <a:t>los empleadores que habiliten a sus trabajadores a realizar su prestación laboral desde su domicilio</a:t>
            </a:r>
            <a:r>
              <a:rPr lang="es-ES" sz="1800" dirty="0" smtClean="0">
                <a:effectLst>
                  <a:outerShdw blurRad="38100" dist="38100" dir="2700000" algn="tl">
                    <a:srgbClr val="000000">
                      <a:alpha val="43137"/>
                    </a:srgbClr>
                  </a:outerShdw>
                </a:effectLst>
              </a:rPr>
              <a:t> particular en el marco de la emergencia sanitaria dispuesta por el decreto 260 de fecha 12 de marzo de 2020 deberán denunciar a la Aseguradora de Riesgos de Trabajo (ART) a la que estuvieran afiliados, el siguiente detalle:</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FF"/>
                </a:solidFill>
                <a:effectLst>
                  <a:outerShdw blurRad="38100" dist="38100" dir="2700000" algn="tl">
                    <a:srgbClr val="000000">
                      <a:alpha val="43137"/>
                    </a:srgbClr>
                  </a:outerShdw>
                </a:effectLst>
              </a:rPr>
              <a:t>* Nómina de trabajadores afectados (apellido, nombre y CUIL).</a:t>
            </a:r>
          </a:p>
          <a:p>
            <a:pPr algn="l">
              <a:buFont typeface="Arial" charset="0"/>
              <a:buChar char="•"/>
            </a:pPr>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 Domicilio donde se desempeñará la tarea y frecuencia de la misma (cantidad de días y horas por semana).</a:t>
            </a:r>
          </a:p>
          <a:p>
            <a:pPr algn="l"/>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El domicilio denunciado será considerado como ámbito laboral a todos los efectos de la ley 24557 sobre riesgos del trabajo.</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17/3/2020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rmAutofit/>
          </a:bodyPr>
          <a:lstStyle/>
          <a:p>
            <a:pPr algn="l"/>
            <a:r>
              <a:rPr lang="es-MX" sz="2000" b="1" dirty="0" smtClean="0">
                <a:solidFill>
                  <a:srgbClr val="FFCC00"/>
                </a:solidFill>
                <a:effectLst>
                  <a:outerShdw blurRad="38100" dist="38100" dir="2700000" algn="tl">
                    <a:srgbClr val="000000">
                      <a:alpha val="43137"/>
                    </a:srgbClr>
                  </a:outerShdw>
                </a:effectLst>
              </a:rPr>
              <a:t>SALARIO COMPLEMENTARIO</a:t>
            </a:r>
            <a:endParaRPr lang="es-ES" sz="2000" b="1" dirty="0" smtClean="0">
              <a:solidFill>
                <a:srgbClr val="FFCC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DECRETO 332/2020 – MODIFICADO POR EL D. 376/2020</a:t>
            </a:r>
            <a:endParaRPr lang="es-ES" sz="2000" b="1" dirty="0" smtClean="0">
              <a:effectLst>
                <a:outerShdw blurRad="38100" dist="38100" dir="2700000" algn="tl">
                  <a:srgbClr val="000000">
                    <a:alpha val="43137"/>
                  </a:srgbClr>
                </a:outerShdw>
              </a:effectLst>
            </a:endParaRPr>
          </a:p>
          <a:p>
            <a:pPr algn="l"/>
            <a:endParaRPr lang="es-ES" sz="2000" b="1" dirty="0" smtClean="0">
              <a:solidFill>
                <a:srgbClr val="FFFF00"/>
              </a:solidFill>
              <a:effectLst>
                <a:outerShdw blurRad="38100" dist="38100" dir="2700000" algn="tl">
                  <a:srgbClr val="000000">
                    <a:alpha val="43137"/>
                  </a:srgbClr>
                </a:outerShdw>
              </a:effectLst>
            </a:endParaRPr>
          </a:p>
          <a:p>
            <a:pPr algn="l"/>
            <a:r>
              <a:rPr lang="es-ES" sz="2000" b="1" dirty="0" smtClean="0">
                <a:solidFill>
                  <a:srgbClr val="FFFF00"/>
                </a:solidFill>
                <a:effectLst>
                  <a:outerShdw blurRad="38100" dist="38100" dir="2700000" algn="tl">
                    <a:srgbClr val="000000">
                      <a:alpha val="43137"/>
                    </a:srgbClr>
                  </a:outerShdw>
                </a:effectLst>
              </a:rPr>
              <a:t>MONTO DE LA ASIGNACIÓN</a:t>
            </a:r>
          </a:p>
          <a:p>
            <a:pPr algn="l"/>
            <a:r>
              <a:rPr lang="es-ES" sz="2000" b="1" dirty="0" smtClean="0">
                <a:solidFill>
                  <a:srgbClr val="00FFFF"/>
                </a:solidFill>
                <a:effectLst>
                  <a:outerShdw blurRad="38100" dist="38100" dir="2700000" algn="tl">
                    <a:srgbClr val="000000">
                      <a:alpha val="43137"/>
                    </a:srgbClr>
                  </a:outerShdw>
                </a:effectLst>
              </a:rPr>
              <a:t>Art. 8 -</a:t>
            </a:r>
            <a:r>
              <a:rPr lang="es-ES" sz="2000" dirty="0" smtClean="0">
                <a:effectLst>
                  <a:outerShdw blurRad="38100" dist="38100" dir="2700000" algn="tl">
                    <a:srgbClr val="000000">
                      <a:alpha val="43137"/>
                    </a:srgbClr>
                  </a:outerShdw>
                </a:effectLst>
              </a:rPr>
              <a:t> </a:t>
            </a:r>
            <a:r>
              <a:rPr lang="es-MX" sz="2000" dirty="0" smtClean="0">
                <a:effectLst>
                  <a:outerShdw blurRad="38100" dist="38100" dir="2700000" algn="tl">
                    <a:srgbClr val="000000">
                      <a:alpha val="43137"/>
                    </a:srgbClr>
                  </a:outerShdw>
                </a:effectLst>
              </a:rPr>
              <a:t> (…)</a:t>
            </a:r>
          </a:p>
          <a:p>
            <a:pPr algn="l"/>
            <a:r>
              <a:rPr lang="es-MX" sz="2000" dirty="0" smtClean="0">
                <a:effectLst>
                  <a:outerShdw blurRad="38100" dist="38100" dir="2700000" algn="tl">
                    <a:srgbClr val="000000">
                      <a:alpha val="43137"/>
                    </a:srgbClr>
                  </a:outerShdw>
                </a:effectLst>
              </a:rPr>
              <a:t>El </a:t>
            </a:r>
            <a:r>
              <a:rPr lang="es-MX" sz="2000" dirty="0">
                <a:effectLst>
                  <a:outerShdw blurRad="38100" dist="38100" dir="2700000" algn="tl">
                    <a:srgbClr val="000000">
                      <a:alpha val="43137"/>
                    </a:srgbClr>
                  </a:outerShdw>
                </a:effectLst>
              </a:rPr>
              <a:t>monto de la asignación será </a:t>
            </a:r>
            <a:r>
              <a:rPr lang="es-MX" sz="2000" dirty="0">
                <a:solidFill>
                  <a:srgbClr val="FFFF00"/>
                </a:solidFill>
                <a:effectLst>
                  <a:outerShdw blurRad="38100" dist="38100" dir="2700000" algn="tl">
                    <a:srgbClr val="000000">
                      <a:alpha val="43137"/>
                    </a:srgbClr>
                  </a:outerShdw>
                </a:effectLst>
              </a:rPr>
              <a:t>equivalente al cincuenta por ciento (50%) del salario neto </a:t>
            </a:r>
            <a:r>
              <a:rPr lang="es-MX" sz="2000" dirty="0">
                <a:effectLst>
                  <a:outerShdw blurRad="38100" dist="38100" dir="2700000" algn="tl">
                    <a:srgbClr val="000000">
                      <a:alpha val="43137"/>
                    </a:srgbClr>
                  </a:outerShdw>
                </a:effectLst>
              </a:rPr>
              <a:t>del trabajador o de la trabajadora correspondiente al </a:t>
            </a:r>
            <a:r>
              <a:rPr lang="es-MX" sz="2000" dirty="0">
                <a:solidFill>
                  <a:srgbClr val="00FF00"/>
                </a:solidFill>
                <a:effectLst>
                  <a:outerShdw blurRad="38100" dist="38100" dir="2700000" algn="tl">
                    <a:srgbClr val="000000">
                      <a:alpha val="43137"/>
                    </a:srgbClr>
                  </a:outerShdw>
                </a:effectLst>
              </a:rPr>
              <a:t>mes de febrero de 2020, </a:t>
            </a:r>
            <a:r>
              <a:rPr lang="es-MX" sz="2000" dirty="0">
                <a:solidFill>
                  <a:srgbClr val="00FFFF"/>
                </a:solidFill>
                <a:effectLst>
                  <a:outerShdw blurRad="38100" dist="38100" dir="2700000" algn="tl">
                    <a:srgbClr val="000000">
                      <a:alpha val="43137"/>
                    </a:srgbClr>
                  </a:outerShdw>
                </a:effectLst>
              </a:rPr>
              <a:t>no pudiendo ser inferior a una suma equivalente a un salario mínimo, vital y móvil ni superar dos salarios mínimos, vitales y móviles, o al total del salario neto correspondiente a ese mes</a:t>
            </a:r>
            <a:r>
              <a:rPr lang="es-MX" sz="2000" dirty="0" smtClean="0">
                <a:solidFill>
                  <a:srgbClr val="00FFFF"/>
                </a:solidFill>
                <a:effectLst>
                  <a:outerShdw blurRad="38100" dist="38100" dir="2700000" algn="tl">
                    <a:srgbClr val="000000">
                      <a:alpha val="43137"/>
                    </a:srgbClr>
                  </a:outerShdw>
                </a:effectLst>
              </a:rPr>
              <a:t>.</a:t>
            </a:r>
          </a:p>
          <a:p>
            <a:pPr algn="l"/>
            <a:endParaRPr lang="es-MX" sz="2000" dirty="0">
              <a:solidFill>
                <a:srgbClr val="00FFFF"/>
              </a:solidFill>
              <a:effectLst>
                <a:outerShdw blurRad="38100" dist="38100" dir="2700000" algn="tl">
                  <a:srgbClr val="000000">
                    <a:alpha val="43137"/>
                  </a:srgbClr>
                </a:outerShdw>
              </a:effectLst>
            </a:endParaRPr>
          </a:p>
          <a:p>
            <a:pPr algn="l"/>
            <a:r>
              <a:rPr lang="es-MX" sz="2000" b="1" dirty="0" smtClean="0">
                <a:solidFill>
                  <a:srgbClr val="FFFF00"/>
                </a:solidFill>
                <a:effectLst>
                  <a:outerShdw blurRad="38100" dist="38100" dir="2700000" algn="tl">
                    <a:srgbClr val="000000">
                      <a:alpha val="43137"/>
                    </a:srgbClr>
                  </a:outerShdw>
                </a:effectLst>
              </a:rPr>
              <a:t>PAGO A CUENTA DE LA REMUNERACIÓN</a:t>
            </a:r>
          </a:p>
          <a:p>
            <a:pPr algn="l"/>
            <a:r>
              <a:rPr lang="es-MX" sz="2000" dirty="0" smtClean="0">
                <a:effectLst>
                  <a:outerShdw blurRad="38100" dist="38100" dir="2700000" algn="tl">
                    <a:srgbClr val="000000">
                      <a:alpha val="43137"/>
                    </a:srgbClr>
                  </a:outerShdw>
                </a:effectLst>
              </a:rPr>
              <a:t>Esta </a:t>
            </a:r>
            <a:r>
              <a:rPr lang="es-MX" sz="2000" dirty="0">
                <a:effectLst>
                  <a:outerShdw blurRad="38100" dist="38100" dir="2700000" algn="tl">
                    <a:srgbClr val="000000">
                      <a:alpha val="43137"/>
                    </a:srgbClr>
                  </a:outerShdw>
                </a:effectLst>
              </a:rPr>
              <a:t>asignación compensatoria al </a:t>
            </a:r>
            <a:r>
              <a:rPr lang="es-MX" sz="2000" dirty="0">
                <a:solidFill>
                  <a:srgbClr val="00FF99"/>
                </a:solidFill>
                <a:effectLst>
                  <a:outerShdw blurRad="38100" dist="38100" dir="2700000" algn="tl">
                    <a:srgbClr val="000000">
                      <a:alpha val="43137"/>
                    </a:srgbClr>
                  </a:outerShdw>
                </a:effectLst>
              </a:rPr>
              <a:t>salario se considerará a cuenta del pago de las remuneraciones o de la asignación en dinero prevista en el artículo 223 bis </a:t>
            </a:r>
            <a:r>
              <a:rPr lang="es-MX" sz="2000" dirty="0">
                <a:effectLst>
                  <a:outerShdw blurRad="38100" dist="38100" dir="2700000" algn="tl">
                    <a:srgbClr val="000000">
                      <a:alpha val="43137"/>
                    </a:srgbClr>
                  </a:outerShdw>
                </a:effectLst>
              </a:rPr>
              <a:t>de la ley 20744 de contrato de trabajo (</a:t>
            </a:r>
            <a:r>
              <a:rPr lang="es-MX" sz="2000" dirty="0" err="1">
                <a:effectLst>
                  <a:outerShdw blurRad="38100" dist="38100" dir="2700000" algn="tl">
                    <a:srgbClr val="000000">
                      <a:alpha val="43137"/>
                    </a:srgbClr>
                  </a:outerShdw>
                </a:effectLst>
              </a:rPr>
              <a:t>t.o</a:t>
            </a:r>
            <a:r>
              <a:rPr lang="es-MX" sz="2000" dirty="0">
                <a:effectLst>
                  <a:outerShdw blurRad="38100" dist="38100" dir="2700000" algn="tl">
                    <a:srgbClr val="000000">
                      <a:alpha val="43137"/>
                    </a:srgbClr>
                  </a:outerShdw>
                </a:effectLst>
              </a:rPr>
              <a:t>. 1976 y sus </a:t>
            </a:r>
            <a:r>
              <a:rPr lang="es-MX" sz="2000" dirty="0" err="1">
                <a:effectLst>
                  <a:outerShdw blurRad="38100" dist="38100" dir="2700000" algn="tl">
                    <a:srgbClr val="000000">
                      <a:alpha val="43137"/>
                    </a:srgbClr>
                  </a:outerShdw>
                </a:effectLst>
              </a:rPr>
              <a:t>modif</a:t>
            </a:r>
            <a:r>
              <a:rPr lang="es-MX" sz="2000" dirty="0">
                <a:effectLst>
                  <a:outerShdw blurRad="38100" dist="38100" dir="2700000" algn="tl">
                    <a:srgbClr val="000000">
                      <a:alpha val="43137"/>
                    </a:srgbClr>
                  </a:outerShdw>
                </a:effectLst>
              </a:rPr>
              <a:t>.)</a:t>
            </a:r>
          </a:p>
          <a:p>
            <a:pPr algn="l"/>
            <a:endParaRPr lang="es-ES" sz="2000" dirty="0" smtClean="0"/>
          </a:p>
          <a:p>
            <a:pPr algn="l"/>
            <a:endParaRPr lang="es-ES" sz="1600" dirty="0"/>
          </a:p>
        </p:txBody>
      </p:sp>
    </p:spTree>
    <p:extLst>
      <p:ext uri="{BB962C8B-B14F-4D97-AF65-F5344CB8AC3E}">
        <p14:creationId xmlns:p14="http://schemas.microsoft.com/office/powerpoint/2010/main" val="36045810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85794"/>
            <a:ext cx="8472972" cy="5459965"/>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BENEFICIO DE ASIGNACION DEL SALARIO COMPLEMENTARIO</a:t>
            </a: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MONTOS</a:t>
            </a:r>
          </a:p>
          <a:p>
            <a:pPr algn="l"/>
            <a:endParaRPr lang="es-ES" sz="1800" b="1" dirty="0" smtClean="0">
              <a:solidFill>
                <a:srgbClr val="FFCC00"/>
              </a:solidFill>
              <a:effectLst>
                <a:outerShdw blurRad="38100" dist="38100" dir="2700000" algn="tl">
                  <a:srgbClr val="000000">
                    <a:alpha val="43137"/>
                  </a:srgbClr>
                </a:outerShdw>
              </a:effectLst>
            </a:endParaRPr>
          </a:p>
          <a:p>
            <a:pPr algn="l"/>
            <a:endParaRPr lang="es-ES" sz="1600" dirty="0" smtClean="0"/>
          </a:p>
          <a:p>
            <a:pPr algn="l"/>
            <a:endParaRPr lang="es-ES" sz="16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49979"/>
            <a:ext cx="8112123" cy="219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797152"/>
            <a:ext cx="54387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42852"/>
            <a:ext cx="7772400" cy="571504"/>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2984"/>
            <a:ext cx="8472972" cy="5102775"/>
          </a:xfrm>
        </p:spPr>
        <p:txBody>
          <a:bodyPr>
            <a:norm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endParaRPr lang="es-ES" sz="1800" b="1" dirty="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ES" sz="1800" b="1" dirty="0" smtClean="0">
              <a:solidFill>
                <a:srgbClr val="FFCC00"/>
              </a:solidFill>
              <a:effectLst>
                <a:outerShdw blurRad="38100" dist="38100" dir="2700000" algn="tl">
                  <a:srgbClr val="000000">
                    <a:alpha val="43137"/>
                  </a:srgbClr>
                </a:outerShdw>
              </a:effectLst>
            </a:endParaRPr>
          </a:p>
          <a:p>
            <a:pPr algn="l"/>
            <a:endParaRPr lang="es-ES" sz="1600" dirty="0" smtClean="0"/>
          </a:p>
          <a:p>
            <a:pPr algn="l"/>
            <a:endParaRPr lang="es-ES" sz="16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43429"/>
            <a:ext cx="801176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MX"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00"/>
                </a:solidFill>
                <a:effectLst>
                  <a:outerShdw blurRad="38100" dist="38100" dir="2700000" algn="tl">
                    <a:srgbClr val="000000">
                      <a:alpha val="43137"/>
                    </a:srgbClr>
                  </a:outerShdw>
                </a:effectLst>
                <a:latin typeface="Papyrus" pitchFamily="66" charset="0"/>
              </a:rPr>
              <a:t>Aclaraciones sobre el salario complementario</a:t>
            </a:r>
            <a:endParaRPr lang="es-MX" sz="3600" b="1" dirty="0" smtClean="0">
              <a:solidFill>
                <a:srgbClr val="00FFFF"/>
              </a:solidFill>
              <a:effectLst>
                <a:outerShdw blurRad="38100" dist="38100" dir="2700000" algn="tl">
                  <a:srgbClr val="000000">
                    <a:alpha val="43137"/>
                  </a:srgbClr>
                </a:outerShdw>
              </a:effectLst>
              <a:latin typeface="Papyrus" pitchFamily="66" charset="0"/>
            </a:endParaRPr>
          </a:p>
          <a:p>
            <a:pPr>
              <a:defRPr/>
            </a:pPr>
            <a:endParaRPr lang="es-MX" sz="3600" b="1" dirty="0" smtClean="0">
              <a:solidFill>
                <a:srgbClr val="FFFF01"/>
              </a:solidFill>
              <a:effectLst>
                <a:outerShdw blurRad="38100" dist="38100" dir="2700000" algn="tl">
                  <a:srgbClr val="000000">
                    <a:alpha val="43137"/>
                  </a:srgbClr>
                </a:outerShdw>
              </a:effectLst>
              <a:latin typeface="Papyrus" pitchFamily="66" charset="0"/>
            </a:endParaRPr>
          </a:p>
          <a:p>
            <a:pPr>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R (MTESS) 408/2020</a:t>
            </a:r>
            <a:endParaRPr lang="es-AR" sz="3600" b="1" dirty="0">
              <a:solidFill>
                <a:srgbClr val="00FFFF"/>
              </a:solidFill>
              <a:effectLst>
                <a:outerShdw blurRad="38100" dist="38100" dir="2700000" algn="tl">
                  <a:srgbClr val="000000">
                    <a:alpha val="43137"/>
                  </a:srgbClr>
                </a:outerShdw>
              </a:effectLst>
              <a:latin typeface="Papyrus" pitchFamily="66" charset="0"/>
            </a:endParaRPr>
          </a:p>
          <a:p>
            <a:pPr>
              <a:defRPr/>
            </a:pP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2982508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SALDOS A FAVOR ABRIL COMPENSABLES EN MAYO</a:t>
            </a:r>
            <a:endParaRPr lang="es-ES" sz="1800" b="1" dirty="0" smtClean="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 (MTESS) 408/2020</a:t>
            </a:r>
            <a:endParaRPr lang="es-ES" sz="1800" b="1" dirty="0" smtClean="0">
              <a:effectLst>
                <a:outerShdw blurRad="38100" dist="38100" dir="2700000" algn="tl">
                  <a:srgbClr val="000000">
                    <a:alpha val="43137"/>
                  </a:srgbClr>
                </a:outerShdw>
              </a:effectLst>
            </a:endParaRPr>
          </a:p>
          <a:p>
            <a:pPr algn="l"/>
            <a:r>
              <a:rPr lang="es-MX" sz="1800" b="1" dirty="0">
                <a:solidFill>
                  <a:srgbClr val="FFFF01"/>
                </a:solidFill>
                <a:effectLst>
                  <a:outerShdw blurRad="38100" dist="38100" dir="2700000" algn="tl">
                    <a:srgbClr val="000000">
                      <a:alpha val="43137"/>
                    </a:srgbClr>
                  </a:outerShdw>
                </a:effectLst>
              </a:rPr>
              <a:t>Aclaraciones sobre el Salario Complementario</a:t>
            </a:r>
            <a:endParaRPr lang="es-AR" sz="1800" dirty="0" smtClean="0">
              <a:solidFill>
                <a:srgbClr val="FFFF01"/>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Los empleadores </a:t>
            </a:r>
            <a:r>
              <a:rPr lang="es-MX" sz="1800" dirty="0">
                <a:solidFill>
                  <a:srgbClr val="FF9900"/>
                </a:solidFill>
                <a:effectLst>
                  <a:outerShdw blurRad="38100" dist="38100" dir="2700000" algn="tl">
                    <a:srgbClr val="000000">
                      <a:alpha val="43137"/>
                    </a:srgbClr>
                  </a:outerShdw>
                </a:effectLst>
              </a:rPr>
              <a:t>que hubiesen efectuado el pago total o parcial de haberes correspondiente al mes de abril de 2020 en forma previa a la percepción </a:t>
            </a:r>
            <a:r>
              <a:rPr lang="es-MX" sz="1800" dirty="0">
                <a:effectLst>
                  <a:outerShdw blurRad="38100" dist="38100" dir="2700000" algn="tl">
                    <a:srgbClr val="000000">
                      <a:alpha val="43137"/>
                    </a:srgbClr>
                  </a:outerShdw>
                </a:effectLst>
              </a:rPr>
              <a:t>por parte de sus trabajadores dependientes del beneficio del salario complementario, instituido por el decreto 332/2020 y sus modificatorios, y cuyo monto, sumado el pago del beneficio del salario complementario correspondiente a dicho mes, </a:t>
            </a:r>
            <a:r>
              <a:rPr lang="es-MX" sz="1800" dirty="0">
                <a:solidFill>
                  <a:srgbClr val="00FFFF"/>
                </a:solidFill>
                <a:effectLst>
                  <a:outerShdw blurRad="38100" dist="38100" dir="2700000" algn="tl">
                    <a:srgbClr val="000000">
                      <a:alpha val="43137"/>
                    </a:srgbClr>
                  </a:outerShdw>
                </a:effectLst>
              </a:rPr>
              <a:t>supere el monto que le hubiere correspondido percibir a cada trabajador por parte de su empleador, </a:t>
            </a:r>
            <a:r>
              <a:rPr lang="es-MX" sz="1800" dirty="0">
                <a:solidFill>
                  <a:srgbClr val="FFFF01"/>
                </a:solidFill>
                <a:effectLst>
                  <a:outerShdw blurRad="38100" dist="38100" dir="2700000" algn="tl">
                    <a:srgbClr val="000000">
                      <a:alpha val="43137"/>
                    </a:srgbClr>
                  </a:outerShdw>
                </a:effectLst>
              </a:rPr>
              <a:t>podrán imputar el monto excedente a cuenta del pago del salario correspondiente al mes de mayo de 2020</a:t>
            </a:r>
            <a:r>
              <a:rPr lang="es-MX" sz="1800" dirty="0" smtClean="0">
                <a:solidFill>
                  <a:srgbClr val="FFFF01"/>
                </a:solidFill>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2 -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En el caso que los empleadores hubiesen </a:t>
            </a:r>
            <a:r>
              <a:rPr lang="es-MX" sz="1800" dirty="0">
                <a:solidFill>
                  <a:srgbClr val="FFFF01"/>
                </a:solidFill>
                <a:effectLst>
                  <a:outerShdw blurRad="38100" dist="38100" dir="2700000" algn="tl">
                    <a:srgbClr val="000000">
                      <a:alpha val="43137"/>
                    </a:srgbClr>
                  </a:outerShdw>
                </a:effectLst>
              </a:rPr>
              <a:t>abonado la asignación en dinero prevista en el artículo 223 bis de la ley 20744 de contrato de trabajo </a:t>
            </a:r>
            <a:r>
              <a:rPr lang="es-MX" sz="1800" dirty="0">
                <a:effectLst>
                  <a:outerShdw blurRad="38100" dist="38100" dir="2700000" algn="tl">
                    <a:srgbClr val="000000">
                      <a:alpha val="43137"/>
                    </a:srgbClr>
                  </a:outerShdw>
                </a:effectLst>
              </a:rPr>
              <a:t>(</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y se diere la misma situación descripta en el artículo precedente, </a:t>
            </a:r>
            <a:r>
              <a:rPr lang="es-MX" sz="1800" dirty="0">
                <a:solidFill>
                  <a:srgbClr val="FF9900"/>
                </a:solidFill>
                <a:effectLst>
                  <a:outerShdw blurRad="38100" dist="38100" dir="2700000" algn="tl">
                    <a:srgbClr val="000000">
                      <a:alpha val="43137"/>
                    </a:srgbClr>
                  </a:outerShdw>
                </a:effectLst>
              </a:rPr>
              <a:t>podrán computar el monto excedente a cuenta del pago de la asignación en dinero correspondiente al mes de mayo de 2020.</a:t>
            </a:r>
          </a:p>
          <a:p>
            <a:pPr algn="l"/>
            <a:r>
              <a:rPr lang="es-AR" sz="1800" dirty="0">
                <a:effectLst>
                  <a:outerShdw blurRad="38100" dist="38100" dir="2700000" algn="tl">
                    <a:srgbClr val="000000">
                      <a:alpha val="43137"/>
                    </a:srgbClr>
                  </a:outerShdw>
                </a:effectLst>
              </a:rPr>
              <a:t> </a:t>
            </a:r>
          </a:p>
          <a:p>
            <a:pPr algn="l"/>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436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smtClean="0">
                <a:solidFill>
                  <a:srgbClr val="FFFF01"/>
                </a:solidFill>
                <a:effectLst>
                  <a:outerShdw blurRad="38100" dist="38100" dir="2700000" algn="tl">
                    <a:srgbClr val="000000">
                      <a:alpha val="43137"/>
                    </a:srgbClr>
                  </a:outerShdw>
                </a:effectLst>
              </a:rPr>
              <a:t>ACLARACIONES SOBRE EL SALARIO COMPLEMENTARIO</a:t>
            </a:r>
            <a:endParaRPr lang="es-AR" sz="1800" dirty="0" smtClean="0">
              <a:solidFill>
                <a:srgbClr val="FFFF01"/>
              </a:solidFill>
              <a:effectLst>
                <a:outerShdw blurRad="38100" dist="38100" dir="2700000" algn="tl">
                  <a:srgbClr val="000000">
                    <a:alpha val="43137"/>
                  </a:srgbClr>
                </a:outerShdw>
              </a:effectLst>
            </a:endParaRPr>
          </a:p>
          <a:p>
            <a:pPr algn="l"/>
            <a:endParaRPr lang="es-MX" sz="1800" b="1" dirty="0" smtClean="0">
              <a:solidFill>
                <a:srgbClr val="00FFFF"/>
              </a:solidFill>
            </a:endParaRPr>
          </a:p>
          <a:p>
            <a:pPr algn="l"/>
            <a:r>
              <a:rPr lang="es-MX" sz="1800" b="1" dirty="0" smtClean="0">
                <a:solidFill>
                  <a:srgbClr val="00FFFF"/>
                </a:solidFill>
                <a:effectLst>
                  <a:outerShdw blurRad="38100" dist="38100" dir="2700000" algn="tl">
                    <a:srgbClr val="000000">
                      <a:alpha val="43137"/>
                    </a:srgbClr>
                  </a:outerShdw>
                </a:effectLst>
              </a:rPr>
              <a:t>Otros casos no contemplados</a:t>
            </a:r>
          </a:p>
          <a:p>
            <a:pPr algn="l"/>
            <a:endParaRPr lang="es-MX" sz="1800" b="1" dirty="0">
              <a:solidFill>
                <a:srgbClr val="00FFFF"/>
              </a:solidFill>
              <a:effectLst>
                <a:outerShdw blurRad="38100" dist="38100" dir="2700000" algn="tl">
                  <a:srgbClr val="000000">
                    <a:alpha val="43137"/>
                  </a:srgbClr>
                </a:outerShdw>
              </a:effectLst>
            </a:endParaRPr>
          </a:p>
          <a:p>
            <a:pPr algn="l"/>
            <a:r>
              <a:rPr lang="es-MX" sz="1800" dirty="0" smtClean="0">
                <a:solidFill>
                  <a:srgbClr val="FFFF01"/>
                </a:solidFill>
                <a:effectLst>
                  <a:outerShdw blurRad="38100" dist="38100" dir="2700000" algn="tl">
                    <a:srgbClr val="000000">
                      <a:alpha val="43137"/>
                    </a:srgbClr>
                  </a:outerShdw>
                </a:effectLst>
              </a:rPr>
              <a:t>- Diferencias producidas por la liquidación quincenal</a:t>
            </a:r>
          </a:p>
          <a:p>
            <a:pPr algn="l"/>
            <a:endParaRPr lang="es-MX" sz="1800" dirty="0">
              <a:solidFill>
                <a:srgbClr val="FFFF01"/>
              </a:solidFill>
              <a:effectLst>
                <a:outerShdw blurRad="38100" dist="38100" dir="2700000" algn="tl">
                  <a:srgbClr val="000000">
                    <a:alpha val="43137"/>
                  </a:srgbClr>
                </a:outerShdw>
              </a:effectLst>
            </a:endParaRPr>
          </a:p>
          <a:p>
            <a:pPr algn="l"/>
            <a:r>
              <a:rPr lang="es-MX" sz="1800" dirty="0" smtClean="0">
                <a:solidFill>
                  <a:srgbClr val="FFFF01"/>
                </a:solidFill>
                <a:effectLst>
                  <a:outerShdw blurRad="38100" dist="38100" dir="2700000" algn="tl">
                    <a:srgbClr val="000000">
                      <a:alpha val="43137"/>
                    </a:srgbClr>
                  </a:outerShdw>
                </a:effectLst>
              </a:rPr>
              <a:t>- Diferencias producidas por tratarse de un contrato a tiempo parcial</a:t>
            </a:r>
            <a:r>
              <a:rPr lang="es-AR" sz="1800" dirty="0">
                <a:solidFill>
                  <a:srgbClr val="FFFF01"/>
                </a:solidFill>
                <a:effectLst>
                  <a:outerShdw blurRad="38100" dist="38100" dir="2700000" algn="tl">
                    <a:srgbClr val="000000">
                      <a:alpha val="43137"/>
                    </a:srgbClr>
                  </a:outerShdw>
                </a:effectLst>
              </a:rPr>
              <a:t> </a:t>
            </a:r>
            <a:endParaRPr lang="es-AR" sz="1800" dirty="0" smtClean="0">
              <a:solidFill>
                <a:srgbClr val="FFFF01"/>
              </a:solidFill>
              <a:effectLst>
                <a:outerShdw blurRad="38100" dist="38100" dir="2700000" algn="tl">
                  <a:srgbClr val="000000">
                    <a:alpha val="43137"/>
                  </a:srgbClr>
                </a:outerShdw>
              </a:effectLst>
            </a:endParaRPr>
          </a:p>
          <a:p>
            <a:pPr algn="l"/>
            <a:endParaRPr lang="es-MX" sz="1800" dirty="0" smtClean="0">
              <a:solidFill>
                <a:srgbClr val="FFFF01"/>
              </a:solidFill>
              <a:effectLst>
                <a:outerShdw blurRad="38100" dist="38100" dir="2700000" algn="tl">
                  <a:srgbClr val="000000">
                    <a:alpha val="43137"/>
                  </a:srgbClr>
                </a:outerShdw>
              </a:effectLst>
            </a:endParaRPr>
          </a:p>
          <a:p>
            <a:pPr algn="l"/>
            <a:r>
              <a:rPr lang="es-MX" sz="1800" dirty="0" smtClean="0">
                <a:solidFill>
                  <a:srgbClr val="FFFF01"/>
                </a:solidFill>
                <a:effectLst>
                  <a:outerShdw blurRad="38100" dist="38100" dir="2700000" algn="tl">
                    <a:srgbClr val="000000">
                      <a:alpha val="43137"/>
                    </a:srgbClr>
                  </a:outerShdw>
                </a:effectLst>
              </a:rPr>
              <a:t>- Vacaciones informadas en febrero</a:t>
            </a:r>
            <a:endParaRPr lang="es-AR" sz="1800" dirty="0">
              <a:solidFill>
                <a:srgbClr val="FFFF01"/>
              </a:solidFill>
              <a:effectLst>
                <a:outerShdw blurRad="38100" dist="38100" dir="2700000" algn="tl">
                  <a:srgbClr val="000000">
                    <a:alpha val="43137"/>
                  </a:srgbClr>
                </a:outerShdw>
              </a:effectLst>
            </a:endParaRPr>
          </a:p>
          <a:p>
            <a:pPr algn="l"/>
            <a:endParaRPr lang="es-ES" sz="1800" dirty="0" smtClean="0">
              <a:solidFill>
                <a:srgbClr val="FFFF01"/>
              </a:solidFill>
              <a:effectLst>
                <a:outerShdw blurRad="38100" dist="38100" dir="2700000" algn="tl">
                  <a:srgbClr val="000000">
                    <a:alpha val="43137"/>
                  </a:srgbClr>
                </a:outerShdw>
              </a:effectLst>
            </a:endParaRPr>
          </a:p>
          <a:p>
            <a:pPr algn="l"/>
            <a:r>
              <a:rPr lang="es-ES" sz="1800" dirty="0" smtClean="0">
                <a:solidFill>
                  <a:srgbClr val="FFFF01"/>
                </a:solidFill>
                <a:effectLst>
                  <a:outerShdw blurRad="38100" dist="38100" dir="2700000" algn="tl">
                    <a:srgbClr val="000000">
                      <a:alpha val="43137"/>
                    </a:srgbClr>
                  </a:outerShdw>
                </a:effectLst>
              </a:rPr>
              <a:t>- Situación de quien abono un anticipo y se “paso” del importe cuando se deposito el salario complementario en la cuenta del trabajador</a:t>
            </a:r>
          </a:p>
          <a:p>
            <a:pPr algn="l"/>
            <a:endParaRPr lang="es-ES" sz="1800" dirty="0" smtClean="0">
              <a:solidFill>
                <a:srgbClr val="FFFF01"/>
              </a:solidFill>
              <a:effectLst>
                <a:outerShdw blurRad="38100" dist="38100" dir="2700000" algn="tl">
                  <a:srgbClr val="000000">
                    <a:alpha val="43137"/>
                  </a:srgbClr>
                </a:outerShdw>
              </a:effectLst>
            </a:endParaRPr>
          </a:p>
          <a:p>
            <a:pPr algn="l"/>
            <a:r>
              <a:rPr lang="es-ES" sz="1800" dirty="0" smtClean="0">
                <a:solidFill>
                  <a:srgbClr val="FFFF01"/>
                </a:solidFill>
                <a:effectLst>
                  <a:outerShdw blurRad="38100" dist="38100" dir="2700000" algn="tl">
                    <a:srgbClr val="000000">
                      <a:alpha val="43137"/>
                    </a:srgbClr>
                  </a:outerShdw>
                </a:effectLst>
              </a:rPr>
              <a:t>- Situación de quien pago la remuneración completa antes del deposito del Salario complementario</a:t>
            </a:r>
            <a:endParaRPr lang="es-ES"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42747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16632"/>
            <a:ext cx="7772400" cy="504056"/>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251520" y="620688"/>
            <a:ext cx="8472972" cy="5976664"/>
          </a:xfrm>
        </p:spPr>
        <p:txBody>
          <a:bodyPr>
            <a:normAutofit fontScale="92500" lnSpcReduction="20000"/>
          </a:bodyPr>
          <a:lstStyle/>
          <a:p>
            <a:pPr algn="l"/>
            <a:r>
              <a:rPr lang="es-MX" sz="1800" b="1" dirty="0">
                <a:solidFill>
                  <a:srgbClr val="FFFF01"/>
                </a:solidFill>
                <a:effectLst>
                  <a:outerShdw blurRad="38100" dist="38100" dir="2700000" algn="tl">
                    <a:srgbClr val="000000">
                      <a:alpha val="43137"/>
                    </a:srgbClr>
                  </a:outerShdw>
                </a:effectLst>
              </a:rPr>
              <a:t>ACLARACIONES SOBRE EL SALARIO </a:t>
            </a:r>
            <a:r>
              <a:rPr lang="es-MX" sz="1800" b="1" dirty="0" smtClean="0">
                <a:solidFill>
                  <a:srgbClr val="FFFF01"/>
                </a:solidFill>
                <a:effectLst>
                  <a:outerShdw blurRad="38100" dist="38100" dir="2700000" algn="tl">
                    <a:srgbClr val="000000">
                      <a:alpha val="43137"/>
                    </a:srgbClr>
                  </a:outerShdw>
                </a:effectLst>
              </a:rPr>
              <a:t>COMPLEMENTARIO</a:t>
            </a:r>
          </a:p>
          <a:p>
            <a:pPr algn="l"/>
            <a:r>
              <a:rPr lang="es-MX" sz="1800" b="1" dirty="0" smtClean="0">
                <a:solidFill>
                  <a:srgbClr val="00FFFF"/>
                </a:solidFill>
                <a:effectLst>
                  <a:outerShdw blurRad="38100" dist="38100" dir="2700000" algn="tl">
                    <a:srgbClr val="000000">
                      <a:alpha val="43137"/>
                    </a:srgbClr>
                  </a:outerShdw>
                </a:effectLst>
              </a:rPr>
              <a:t>Clave </a:t>
            </a:r>
            <a:r>
              <a:rPr lang="es-MX" sz="1800" b="1" dirty="0">
                <a:solidFill>
                  <a:srgbClr val="00FFFF"/>
                </a:solidFill>
                <a:effectLst>
                  <a:outerShdw blurRad="38100" dist="38100" dir="2700000" algn="tl">
                    <a:srgbClr val="000000">
                      <a:alpha val="43137"/>
                    </a:srgbClr>
                  </a:outerShdw>
                </a:effectLst>
              </a:rPr>
              <a:t>Bancaria Uniforme (CBU) no informada</a:t>
            </a:r>
            <a:endParaRPr lang="es-MX" sz="1800" dirty="0">
              <a:solidFill>
                <a:srgbClr val="00FFFF"/>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Uno de los requisitos para que la </a:t>
            </a:r>
            <a:r>
              <a:rPr lang="es-MX" sz="1800" dirty="0" err="1">
                <a:effectLst>
                  <a:outerShdw blurRad="38100" dist="38100" dir="2700000" algn="tl">
                    <a:srgbClr val="000000">
                      <a:alpha val="43137"/>
                    </a:srgbClr>
                  </a:outerShdw>
                </a:effectLst>
              </a:rPr>
              <a:t>ANSeS</a:t>
            </a:r>
            <a:r>
              <a:rPr lang="es-MX" sz="1800" dirty="0">
                <a:effectLst>
                  <a:outerShdw blurRad="38100" dist="38100" dir="2700000" algn="tl">
                    <a:srgbClr val="000000">
                      <a:alpha val="43137"/>
                    </a:srgbClr>
                  </a:outerShdw>
                </a:effectLst>
              </a:rPr>
              <a:t> hiciera efectivo el depósito era que las CBU de los trabajadores estuvieran declaradas en “Simplificación Registral Empleadores” (SRE). </a:t>
            </a:r>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domingo 3 de mayo se verificó que la AFIP puso a disposición del empleador, en el servicio “Programa ATP”, el monto que recibiría cada trabajador alcanzado, </a:t>
            </a:r>
            <a:r>
              <a:rPr lang="es-MX" sz="1800" dirty="0">
                <a:solidFill>
                  <a:srgbClr val="FFFF01"/>
                </a:solidFill>
                <a:effectLst>
                  <a:outerShdw blurRad="38100" dist="38100" dir="2700000" algn="tl">
                    <a:srgbClr val="000000">
                      <a:alpha val="43137"/>
                    </a:srgbClr>
                  </a:outerShdw>
                </a:effectLst>
              </a:rPr>
              <a:t>como la CBU en la cual lo percibiría, mostrando aquella en blanco la CBU que tuviera algún tipo de inconsistencia (por ejemplo, que el trabajador no fuera el titular de la cuenta bancaria), o que no fuera informada en SRE -o que no fueran modificadas las CBU que ya no estuvieran activas o que fueran informadas con error-, invitando al empleador </a:t>
            </a:r>
            <a:r>
              <a:rPr lang="es-MX" sz="1800" dirty="0">
                <a:effectLst>
                  <a:outerShdw blurRad="38100" dist="38100" dir="2700000" algn="tl">
                    <a:srgbClr val="000000">
                      <a:alpha val="43137"/>
                    </a:srgbClr>
                  </a:outerShdw>
                </a:effectLst>
              </a:rPr>
              <a:t>a que completara el campo en SRE para así proceder al depósito de la asignación</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Lamentablemente, </a:t>
            </a:r>
            <a:r>
              <a:rPr lang="es-MX" sz="1800" dirty="0">
                <a:solidFill>
                  <a:srgbClr val="00FFFF"/>
                </a:solidFill>
                <a:effectLst>
                  <a:outerShdw blurRad="38100" dist="38100" dir="2700000" algn="tl">
                    <a:srgbClr val="000000">
                      <a:alpha val="43137"/>
                    </a:srgbClr>
                  </a:outerShdw>
                </a:effectLst>
              </a:rPr>
              <a:t>la carga en el sistema no fue posible, debido al colapso de la página web </a:t>
            </a:r>
            <a:r>
              <a:rPr lang="es-MX" sz="1800" dirty="0">
                <a:effectLst>
                  <a:outerShdw blurRad="38100" dist="38100" dir="2700000" algn="tl">
                    <a:srgbClr val="000000">
                      <a:alpha val="43137"/>
                    </a:srgbClr>
                  </a:outerShdw>
                </a:effectLst>
              </a:rPr>
              <a:t>del Organismo Fiscal, llegando a la situación en la que, </a:t>
            </a:r>
            <a:r>
              <a:rPr lang="es-MX" sz="1800" dirty="0">
                <a:solidFill>
                  <a:srgbClr val="FFFF01"/>
                </a:solidFill>
                <a:effectLst>
                  <a:outerShdw blurRad="38100" dist="38100" dir="2700000" algn="tl">
                    <a:srgbClr val="000000">
                      <a:alpha val="43137"/>
                    </a:srgbClr>
                  </a:outerShdw>
                </a:effectLst>
              </a:rPr>
              <a:t>cumplido el plazo legal de pago de la </a:t>
            </a:r>
            <a:r>
              <a:rPr lang="es-MX" sz="1800" dirty="0" smtClean="0">
                <a:solidFill>
                  <a:srgbClr val="FFFF01"/>
                </a:solidFill>
                <a:effectLst>
                  <a:outerShdw blurRad="38100" dist="38100" dir="2700000" algn="tl">
                    <a:srgbClr val="000000">
                      <a:alpha val="43137"/>
                    </a:srgbClr>
                  </a:outerShdw>
                </a:effectLst>
              </a:rPr>
              <a:t>remuneración, </a:t>
            </a:r>
            <a:r>
              <a:rPr lang="es-MX" sz="1800" dirty="0">
                <a:solidFill>
                  <a:srgbClr val="FFFF01"/>
                </a:solidFill>
                <a:effectLst>
                  <a:outerShdw blurRad="38100" dist="38100" dir="2700000" algn="tl">
                    <a:srgbClr val="000000">
                      <a:alpha val="43137"/>
                    </a:srgbClr>
                  </a:outerShdw>
                </a:effectLst>
              </a:rPr>
              <a:t>el trabajador no pudo percibir la parte correspondiente al salario complementario, </a:t>
            </a:r>
            <a:r>
              <a:rPr lang="es-MX" sz="1800" dirty="0">
                <a:solidFill>
                  <a:srgbClr val="FF9900"/>
                </a:solidFill>
                <a:effectLst>
                  <a:outerShdw blurRad="38100" dist="38100" dir="2700000" algn="tl">
                    <a:srgbClr val="000000">
                      <a:alpha val="43137"/>
                    </a:srgbClr>
                  </a:outerShdw>
                </a:effectLst>
              </a:rPr>
              <a:t>por lo que el empleador deberá afrontar el pago de la remuneración completa. </a:t>
            </a:r>
            <a:endParaRPr lang="es-MX" sz="1800" dirty="0" smtClean="0">
              <a:solidFill>
                <a:srgbClr val="FF9900"/>
              </a:solidFill>
              <a:effectLst>
                <a:outerShdw blurRad="38100" dist="38100" dir="2700000" algn="tl">
                  <a:srgbClr val="000000">
                    <a:alpha val="43137"/>
                  </a:srgbClr>
                </a:outerShdw>
              </a:effectLst>
            </a:endParaRPr>
          </a:p>
          <a:p>
            <a:pPr algn="l"/>
            <a:endParaRPr lang="es-MX" sz="1800" dirty="0">
              <a:solidFill>
                <a:srgbClr val="FF9900"/>
              </a:solidFill>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Si </a:t>
            </a:r>
            <a:r>
              <a:rPr lang="es-MX" sz="1800" dirty="0">
                <a:effectLst>
                  <a:outerShdw blurRad="38100" dist="38100" dir="2700000" algn="tl">
                    <a:srgbClr val="000000">
                      <a:alpha val="43137"/>
                    </a:srgbClr>
                  </a:outerShdw>
                </a:effectLst>
              </a:rPr>
              <a:t>se detectara que </a:t>
            </a:r>
            <a:r>
              <a:rPr lang="es-MX" sz="1800" dirty="0">
                <a:solidFill>
                  <a:srgbClr val="FF9900"/>
                </a:solidFill>
                <a:effectLst>
                  <a:outerShdw blurRad="38100" dist="38100" dir="2700000" algn="tl">
                    <a:srgbClr val="000000">
                      <a:alpha val="43137"/>
                    </a:srgbClr>
                  </a:outerShdw>
                </a:effectLst>
              </a:rPr>
              <a:t>una vez ingresado al SRE, la AFIP mostrara un nuevo informe con la CBU y ello implicara que se puede proceder al depósito de la asignación a favor del trabajador, </a:t>
            </a:r>
            <a:r>
              <a:rPr lang="es-MX" sz="1800" dirty="0">
                <a:solidFill>
                  <a:srgbClr val="FFFF00"/>
                </a:solidFill>
                <a:effectLst>
                  <a:outerShdw blurRad="38100" dist="38100" dir="2700000" algn="tl">
                    <a:srgbClr val="000000">
                      <a:alpha val="43137"/>
                    </a:srgbClr>
                  </a:outerShdw>
                </a:effectLst>
              </a:rPr>
              <a:t>el empleador puede tomar el pago que resultó en exceso a cuenta de la remuneración de mayo,</a:t>
            </a:r>
            <a:r>
              <a:rPr lang="es-MX" sz="1800" dirty="0">
                <a:effectLst>
                  <a:outerShdw blurRad="38100" dist="38100" dir="2700000" algn="tl">
                    <a:srgbClr val="000000">
                      <a:alpha val="43137"/>
                    </a:srgbClr>
                  </a:outerShdw>
                </a:effectLst>
              </a:rPr>
              <a:t> medida que debería dar cuenta al trabajador, </a:t>
            </a:r>
            <a:r>
              <a:rPr lang="es-MX" sz="1800" dirty="0">
                <a:solidFill>
                  <a:srgbClr val="00FFFF"/>
                </a:solidFill>
                <a:effectLst>
                  <a:outerShdw blurRad="38100" dist="38100" dir="2700000" algn="tl">
                    <a:srgbClr val="000000">
                      <a:alpha val="43137"/>
                    </a:srgbClr>
                  </a:outerShdw>
                </a:effectLst>
              </a:rPr>
              <a:t>lo cual no podrá hacerse si el Estado diera por desistido el trámite por no haberse realizado en tiempo y forma, y no depositara dicha asignación </a:t>
            </a:r>
            <a:r>
              <a:rPr lang="es-MX" sz="1800" dirty="0">
                <a:effectLst>
                  <a:outerShdw blurRad="38100" dist="38100" dir="2700000" algn="tl">
                    <a:srgbClr val="000000">
                      <a:alpha val="43137"/>
                    </a:srgbClr>
                  </a:outerShdw>
                </a:effectLst>
              </a:rPr>
              <a:t>(cabe aclarar que al respecto no se han expedido ni la AFIP ni la </a:t>
            </a:r>
            <a:r>
              <a:rPr lang="es-MX" sz="1800" dirty="0" err="1">
                <a:effectLst>
                  <a:outerShdw blurRad="38100" dist="38100" dir="2700000" algn="tl">
                    <a:srgbClr val="000000">
                      <a:alpha val="43137"/>
                    </a:srgbClr>
                  </a:outerShdw>
                </a:effectLst>
              </a:rPr>
              <a:t>ANSeS</a:t>
            </a:r>
            <a:r>
              <a:rPr lang="es-MX" sz="1800" dirty="0">
                <a:effectLst>
                  <a:outerShdw blurRad="38100" dist="38100" dir="2700000" algn="tl">
                    <a:srgbClr val="000000">
                      <a:alpha val="43137"/>
                    </a:srgbClr>
                  </a:outerShdw>
                </a:effectLst>
              </a:rPr>
              <a:t>), aunque también podrá hacerse el reclamo o la consulta respectiva</a:t>
            </a:r>
            <a:r>
              <a:rPr lang="es-MX" sz="1800" dirty="0" smtClean="0">
                <a:effectLst>
                  <a:outerShdw blurRad="38100" dist="38100" dir="2700000" algn="tl">
                    <a:srgbClr val="000000">
                      <a:alpha val="43137"/>
                    </a:srgbClr>
                  </a:outerShdw>
                </a:effectLst>
              </a:rPr>
              <a:t>.</a:t>
            </a: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05009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a:solidFill>
                  <a:srgbClr val="FFFF01"/>
                </a:solidFill>
                <a:effectLst>
                  <a:outerShdw blurRad="38100" dist="38100" dir="2700000" algn="tl">
                    <a:srgbClr val="000000">
                      <a:alpha val="43137"/>
                    </a:srgbClr>
                  </a:outerShdw>
                </a:effectLst>
              </a:rPr>
              <a:t>ACLARACIONES SOBRE EL SALARIO COMPLEMENTARIO</a:t>
            </a:r>
            <a:endParaRPr lang="es-AR" sz="1800" dirty="0">
              <a:solidFill>
                <a:srgbClr val="FFFF01"/>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a:t>
            </a:r>
            <a:r>
              <a:rPr lang="es-MX" sz="1800" b="1" dirty="0">
                <a:solidFill>
                  <a:srgbClr val="00FFFF"/>
                </a:solidFill>
                <a:effectLst>
                  <a:outerShdw blurRad="38100" dist="38100" dir="2700000" algn="tl">
                    <a:srgbClr val="000000">
                      <a:alpha val="43137"/>
                    </a:srgbClr>
                  </a:outerShdw>
                </a:effectLst>
              </a:rPr>
              <a:t>CÓMO SE EXPONE EL SUBSIDIO EN EL RECIBO DE SUELDO?</a:t>
            </a:r>
          </a:p>
          <a:p>
            <a:pPr algn="l"/>
            <a:r>
              <a:rPr lang="es-MX" sz="1800" dirty="0">
                <a:effectLst>
                  <a:outerShdw blurRad="38100" dist="38100" dir="2700000" algn="tl">
                    <a:srgbClr val="000000">
                      <a:alpha val="43137"/>
                    </a:srgbClr>
                  </a:outerShdw>
                </a:effectLst>
              </a:rPr>
              <a:t>Tal como lo dispuso el decreto 332/2020, esta asignación compensatoria es un pago de las remuneraciones o de la asignación en dinero prevista en el artículo 223 bis de la ley de contrato de trabajo (LCT), por lo </a:t>
            </a:r>
            <a:r>
              <a:rPr lang="es-MX" sz="1800" dirty="0">
                <a:solidFill>
                  <a:srgbClr val="FFFF01"/>
                </a:solidFill>
                <a:effectLst>
                  <a:outerShdw blurRad="38100" dist="38100" dir="2700000" algn="tl">
                    <a:srgbClr val="000000">
                      <a:alpha val="43137"/>
                    </a:srgbClr>
                  </a:outerShdw>
                </a:effectLst>
              </a:rPr>
              <a:t>que “funciona” como un adelanto de sueldo,</a:t>
            </a:r>
            <a:r>
              <a:rPr lang="es-MX" sz="1800" dirty="0">
                <a:effectLst>
                  <a:outerShdw blurRad="38100" dist="38100" dir="2700000" algn="tl">
                    <a:srgbClr val="000000">
                      <a:alpha val="43137"/>
                    </a:srgbClr>
                  </a:outerShdw>
                </a:effectLst>
              </a:rPr>
              <a:t> con la única diferencia de que se especifica quién es el “agente pagador”.</a:t>
            </a:r>
          </a:p>
          <a:p>
            <a:pPr algn="l"/>
            <a:r>
              <a:rPr lang="es-MX" sz="1800" dirty="0">
                <a:effectLst>
                  <a:outerShdw blurRad="38100" dist="38100" dir="2700000" algn="tl">
                    <a:srgbClr val="000000">
                      <a:alpha val="43137"/>
                    </a:srgbClr>
                  </a:outerShdw>
                </a:effectLst>
              </a:rPr>
              <a:t>Si bien la normativa no previó el nombre que recibiría este concepto de liquidación, como sí lo hizo en otras situaciones (por ejemplo, el “incremento solidario” del D. 14/2020), </a:t>
            </a:r>
            <a:r>
              <a:rPr lang="es-MX" sz="1800" dirty="0">
                <a:solidFill>
                  <a:srgbClr val="FF9900"/>
                </a:solidFill>
                <a:effectLst>
                  <a:outerShdw blurRad="38100" dist="38100" dir="2700000" algn="tl">
                    <a:srgbClr val="000000">
                      <a:alpha val="43137"/>
                    </a:srgbClr>
                  </a:outerShdw>
                </a:effectLst>
              </a:rPr>
              <a:t>la AFIP publicó la “Guía por temas” N° 24 del Libro de Sueldos Digital (LSD), en la que indica cómo reflejar en el sistema LSD el subsidio establecido por el decreto 332/2020.</a:t>
            </a:r>
          </a:p>
          <a:p>
            <a:pPr algn="l"/>
            <a:r>
              <a:rPr lang="es-MX" sz="1800" dirty="0">
                <a:solidFill>
                  <a:srgbClr val="FFFF00"/>
                </a:solidFill>
                <a:effectLst>
                  <a:outerShdw blurRad="38100" dist="38100" dir="2700000" algn="tl">
                    <a:srgbClr val="000000">
                      <a:alpha val="43137"/>
                    </a:srgbClr>
                  </a:outerShdw>
                </a:effectLst>
              </a:rPr>
              <a:t>Se debe crear un concepto nuevo en la </a:t>
            </a:r>
            <a:r>
              <a:rPr lang="es-MX" sz="1800" dirty="0" err="1">
                <a:solidFill>
                  <a:srgbClr val="FFFF00"/>
                </a:solidFill>
                <a:effectLst>
                  <a:outerShdw blurRad="38100" dist="38100" dir="2700000" algn="tl">
                    <a:srgbClr val="000000">
                      <a:alpha val="43137"/>
                    </a:srgbClr>
                  </a:outerShdw>
                </a:effectLst>
              </a:rPr>
              <a:t>parametrización</a:t>
            </a:r>
            <a:r>
              <a:rPr lang="es-MX" sz="1800" dirty="0">
                <a:solidFill>
                  <a:srgbClr val="FFFF00"/>
                </a:solidFill>
                <a:effectLst>
                  <a:outerShdw blurRad="38100" dist="38100" dir="2700000" algn="tl">
                    <a:srgbClr val="000000">
                      <a:alpha val="43137"/>
                    </a:srgbClr>
                  </a:outerShdw>
                </a:effectLst>
              </a:rPr>
              <a:t>, que se denomina “Salario complementario - </a:t>
            </a:r>
            <a:r>
              <a:rPr lang="es-MX" sz="1800" dirty="0" err="1">
                <a:solidFill>
                  <a:srgbClr val="FFFF00"/>
                </a:solidFill>
                <a:effectLst>
                  <a:outerShdw blurRad="38100" dist="38100" dir="2700000" algn="tl">
                    <a:srgbClr val="000000">
                      <a:alpha val="43137"/>
                    </a:srgbClr>
                  </a:outerShdw>
                </a:effectLst>
              </a:rPr>
              <a:t>Dec</a:t>
            </a:r>
            <a:r>
              <a:rPr lang="es-MX" sz="1800" dirty="0">
                <a:solidFill>
                  <a:srgbClr val="FFFF00"/>
                </a:solidFill>
                <a:effectLst>
                  <a:outerShdw blurRad="38100" dist="38100" dir="2700000" algn="tl">
                    <a:srgbClr val="000000">
                      <a:alpha val="43137"/>
                    </a:srgbClr>
                  </a:outerShdw>
                </a:effectLst>
              </a:rPr>
              <a:t>. 332/2020”, dentro del grupo de los conceptos “Descuentos” </a:t>
            </a:r>
            <a:r>
              <a:rPr lang="es-MX" sz="1800" dirty="0">
                <a:effectLst>
                  <a:outerShdw blurRad="38100" dist="38100" dir="2700000" algn="tl">
                    <a:srgbClr val="000000">
                      <a:alpha val="43137"/>
                    </a:srgbClr>
                  </a:outerShdw>
                </a:effectLst>
              </a:rPr>
              <a:t>y que afecta únicamente al neto de la liquidación, ya que, como mencionamos anteriormente, se “comporta” como un adelanto de sueldo.</a:t>
            </a:r>
          </a:p>
        </p:txBody>
      </p:sp>
    </p:spTree>
    <p:extLst>
      <p:ext uri="{BB962C8B-B14F-4D97-AF65-F5344CB8AC3E}">
        <p14:creationId xmlns:p14="http://schemas.microsoft.com/office/powerpoint/2010/main" val="10414185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a:solidFill>
                  <a:srgbClr val="FFFF01"/>
                </a:solidFill>
                <a:effectLst>
                  <a:outerShdw blurRad="38100" dist="38100" dir="2700000" algn="tl">
                    <a:srgbClr val="000000">
                      <a:alpha val="43137"/>
                    </a:srgbClr>
                  </a:outerShdw>
                </a:effectLst>
              </a:rPr>
              <a:t>ACLARACIONES SOBRE EL SALARIO COMPLEMENTARIO</a:t>
            </a:r>
            <a:endParaRPr lang="es-AR" sz="1800" dirty="0">
              <a:solidFill>
                <a:srgbClr val="FFFF01"/>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a:t>
            </a:r>
            <a:r>
              <a:rPr lang="es-MX" sz="1800" b="1" dirty="0">
                <a:solidFill>
                  <a:srgbClr val="00FFFF"/>
                </a:solidFill>
                <a:effectLst>
                  <a:outerShdw blurRad="38100" dist="38100" dir="2700000" algn="tl">
                    <a:srgbClr val="000000">
                      <a:alpha val="43137"/>
                    </a:srgbClr>
                  </a:outerShdw>
                </a:effectLst>
              </a:rPr>
              <a:t>CÓMO SE EXPONE EN EL FORMULARIO 931 DE CARGAS SOCIALES</a:t>
            </a:r>
            <a:r>
              <a:rPr lang="es-MX" sz="1800" b="1" dirty="0" smtClean="0">
                <a:solidFill>
                  <a:srgbClr val="00FFFF"/>
                </a:solidFill>
                <a:effectLst>
                  <a:outerShdw blurRad="38100" dist="38100" dir="2700000" algn="tl">
                    <a:srgbClr val="000000">
                      <a:alpha val="43137"/>
                    </a:srgbClr>
                  </a:outerShdw>
                </a:effectLst>
              </a:rPr>
              <a:t>?</a:t>
            </a:r>
          </a:p>
          <a:p>
            <a:pPr algn="l"/>
            <a:endParaRPr lang="es-MX" sz="1800" b="1" dirty="0">
              <a:solidFill>
                <a:srgbClr val="00FFFF"/>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Partiendo de la idea de que </a:t>
            </a:r>
            <a:r>
              <a:rPr lang="es-MX" sz="1800" dirty="0">
                <a:solidFill>
                  <a:srgbClr val="FFFF00"/>
                </a:solidFill>
                <a:effectLst>
                  <a:outerShdw blurRad="38100" dist="38100" dir="2700000" algn="tl">
                    <a:srgbClr val="000000">
                      <a:alpha val="43137"/>
                    </a:srgbClr>
                  </a:outerShdw>
                </a:effectLst>
              </a:rPr>
              <a:t>se trata de un adelanto de sueldo, </a:t>
            </a:r>
            <a:r>
              <a:rPr lang="es-MX" sz="1800" dirty="0">
                <a:solidFill>
                  <a:srgbClr val="00FF00"/>
                </a:solidFill>
                <a:effectLst>
                  <a:outerShdw blurRad="38100" dist="38100" dir="2700000" algn="tl">
                    <a:srgbClr val="000000">
                      <a:alpha val="43137"/>
                    </a:srgbClr>
                  </a:outerShdw>
                </a:effectLst>
              </a:rPr>
              <a:t>el salario complementario </a:t>
            </a:r>
            <a:r>
              <a:rPr lang="es-MX" sz="1800" dirty="0">
                <a:solidFill>
                  <a:srgbClr val="FF9900"/>
                </a:solidFill>
                <a:effectLst>
                  <a:outerShdw blurRad="38100" dist="38100" dir="2700000" algn="tl">
                    <a:srgbClr val="000000">
                      <a:alpha val="43137"/>
                    </a:srgbClr>
                  </a:outerShdw>
                </a:effectLst>
              </a:rPr>
              <a:t>no se incluye </a:t>
            </a:r>
            <a:r>
              <a:rPr lang="es-MX" sz="1800" dirty="0">
                <a:solidFill>
                  <a:srgbClr val="00FF00"/>
                </a:solidFill>
                <a:effectLst>
                  <a:outerShdw blurRad="38100" dist="38100" dir="2700000" algn="tl">
                    <a:srgbClr val="000000">
                      <a:alpha val="43137"/>
                    </a:srgbClr>
                  </a:outerShdw>
                </a:effectLst>
              </a:rPr>
              <a:t>en ningún campo del sistema “SICOSS” o de “Declaración en Línea”,</a:t>
            </a:r>
            <a:r>
              <a:rPr lang="es-MX" sz="1800" dirty="0">
                <a:effectLst>
                  <a:outerShdw blurRad="38100" dist="38100" dir="2700000" algn="tl">
                    <a:srgbClr val="000000">
                      <a:alpha val="43137"/>
                    </a:srgbClr>
                  </a:outerShdw>
                </a:effectLst>
              </a:rPr>
              <a:t> ya que no afecta la composición de la remuneración total, ni de las bases imponibles (o de cálculo) del formulario 931, por lo que </a:t>
            </a:r>
            <a:r>
              <a:rPr lang="es-MX" sz="1800" dirty="0">
                <a:solidFill>
                  <a:srgbClr val="FFFF00"/>
                </a:solidFill>
                <a:effectLst>
                  <a:outerShdw blurRad="38100" dist="38100" dir="2700000" algn="tl">
                    <a:srgbClr val="000000">
                      <a:alpha val="43137"/>
                    </a:srgbClr>
                  </a:outerShdw>
                </a:effectLst>
              </a:rPr>
              <a:t>no sería necesaria la publicación, por parte de la AIFP, de una nueva versión del aplicativo o de un nuevo “</a:t>
            </a:r>
            <a:r>
              <a:rPr lang="es-MX" sz="1800" dirty="0" err="1">
                <a:solidFill>
                  <a:srgbClr val="FFFF00"/>
                </a:solidFill>
                <a:effectLst>
                  <a:outerShdw blurRad="38100" dist="38100" dir="2700000" algn="tl">
                    <a:srgbClr val="000000">
                      <a:alpha val="43137"/>
                    </a:srgbClr>
                  </a:outerShdw>
                </a:effectLst>
              </a:rPr>
              <a:t>release</a:t>
            </a:r>
            <a:r>
              <a:rPr lang="es-MX" sz="1800" dirty="0">
                <a:solidFill>
                  <a:srgbClr val="FFFF00"/>
                </a:solidFill>
                <a:effectLst>
                  <a:outerShdw blurRad="38100" dist="38100" dir="2700000" algn="tl">
                    <a:srgbClr val="000000">
                      <a:alpha val="43137"/>
                    </a:srgbClr>
                  </a:outerShdw>
                </a:effectLst>
              </a:rPr>
              <a:t>”. </a:t>
            </a:r>
            <a:endParaRPr lang="es-MX" sz="1800" dirty="0" smtClean="0">
              <a:solidFill>
                <a:srgbClr val="FFFF00"/>
              </a:solidFill>
              <a:effectLst>
                <a:outerShdw blurRad="38100" dist="38100" dir="2700000" algn="tl">
                  <a:srgbClr val="000000">
                    <a:alpha val="43137"/>
                  </a:srgbClr>
                </a:outerShdw>
              </a:effectLst>
            </a:endParaRPr>
          </a:p>
          <a:p>
            <a:pPr algn="l"/>
            <a:endParaRPr lang="es-MX" sz="1800" dirty="0">
              <a:solidFill>
                <a:srgbClr val="FFFF00"/>
              </a:solidFill>
              <a:effectLst>
                <a:outerShdw blurRad="38100" dist="38100" dir="2700000" algn="tl">
                  <a:srgbClr val="000000">
                    <a:alpha val="43137"/>
                  </a:srgbClr>
                </a:outerShdw>
              </a:effectLst>
            </a:endParaRPr>
          </a:p>
          <a:p>
            <a:pPr algn="l"/>
            <a:r>
              <a:rPr lang="es-MX" sz="1800" dirty="0">
                <a:solidFill>
                  <a:srgbClr val="FFCC00"/>
                </a:solidFill>
                <a:effectLst>
                  <a:outerShdw blurRad="38100" dist="38100" dir="2700000" algn="tl">
                    <a:srgbClr val="000000">
                      <a:alpha val="43137"/>
                    </a:srgbClr>
                  </a:outerShdw>
                </a:effectLst>
              </a:rPr>
              <a:t>Los montos determinados de los distintos subsistemas serán exactamente los mismos que si no existiera la asignación </a:t>
            </a:r>
            <a:r>
              <a:rPr lang="es-MX" sz="1800" dirty="0">
                <a:effectLst>
                  <a:outerShdw blurRad="38100" dist="38100" dir="2700000" algn="tl">
                    <a:srgbClr val="000000">
                      <a:alpha val="43137"/>
                    </a:srgbClr>
                  </a:outerShdw>
                </a:effectLst>
              </a:rPr>
              <a:t>compensatoria abonada por la </a:t>
            </a:r>
            <a:r>
              <a:rPr lang="es-MX" sz="1800" dirty="0" err="1">
                <a:effectLst>
                  <a:outerShdw blurRad="38100" dist="38100" dir="2700000" algn="tl">
                    <a:srgbClr val="000000">
                      <a:alpha val="43137"/>
                    </a:srgbClr>
                  </a:outerShdw>
                </a:effectLst>
              </a:rPr>
              <a:t>ANSeS</a:t>
            </a:r>
            <a:r>
              <a:rPr lang="es-MX" sz="1800" dirty="0">
                <a:effectLst>
                  <a:outerShdw blurRad="38100" dist="38100" dir="2700000" algn="tl">
                    <a:srgbClr val="000000">
                      <a:alpha val="43137"/>
                    </a:srgbClr>
                  </a:outerShdw>
                </a:effectLst>
              </a:rPr>
              <a:t> a los trabajadores.</a:t>
            </a:r>
          </a:p>
          <a:p>
            <a:pPr algn="l"/>
            <a:endParaRPr lang="es-MX" sz="1800" dirty="0"/>
          </a:p>
        </p:txBody>
      </p:sp>
    </p:spTree>
    <p:extLst>
      <p:ext uri="{BB962C8B-B14F-4D97-AF65-F5344CB8AC3E}">
        <p14:creationId xmlns:p14="http://schemas.microsoft.com/office/powerpoint/2010/main" val="57739763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a:solidFill>
                  <a:srgbClr val="FFFF01"/>
                </a:solidFill>
                <a:effectLst>
                  <a:outerShdw blurRad="38100" dist="38100" dir="2700000" algn="tl">
                    <a:srgbClr val="000000">
                      <a:alpha val="43137"/>
                    </a:srgbClr>
                  </a:outerShdw>
                </a:effectLst>
              </a:rPr>
              <a:t>ACLARACIONES SOBRE EL SALARIO COMPLEMENTARIO</a:t>
            </a:r>
            <a:endParaRPr lang="es-AR" sz="1800" dirty="0">
              <a:solidFill>
                <a:srgbClr val="FFFF01"/>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CONSULTA </a:t>
            </a:r>
            <a:r>
              <a:rPr lang="es-MX" sz="1800" b="1" dirty="0">
                <a:solidFill>
                  <a:srgbClr val="00FFFF"/>
                </a:solidFill>
                <a:effectLst>
                  <a:outerShdw blurRad="38100" dist="38100" dir="2700000" algn="tl">
                    <a:srgbClr val="000000">
                      <a:alpha val="43137"/>
                    </a:srgbClr>
                  </a:outerShdw>
                </a:effectLst>
              </a:rPr>
              <a:t>SOBRE EL SALARIO COMPLEMENTARIO EN LA PÁGINA WEB DE LA ANSES</a:t>
            </a:r>
          </a:p>
          <a:p>
            <a:pPr algn="l"/>
            <a:r>
              <a:rPr lang="es-MX" sz="1800" dirty="0">
                <a:effectLst>
                  <a:outerShdw blurRad="38100" dist="38100" dir="2700000" algn="tl">
                    <a:srgbClr val="000000">
                      <a:alpha val="43137"/>
                    </a:srgbClr>
                  </a:outerShdw>
                </a:effectLst>
              </a:rPr>
              <a:t>En la noche del miércoles 6 de mayo la </a:t>
            </a:r>
            <a:r>
              <a:rPr lang="es-MX" sz="1800" dirty="0" err="1">
                <a:effectLst>
                  <a:outerShdw blurRad="38100" dist="38100" dir="2700000" algn="tl">
                    <a:srgbClr val="000000">
                      <a:alpha val="43137"/>
                    </a:srgbClr>
                  </a:outerShdw>
                </a:effectLst>
              </a:rPr>
              <a:t>ANSeS</a:t>
            </a:r>
            <a:r>
              <a:rPr lang="es-MX" sz="1800" dirty="0">
                <a:effectLst>
                  <a:outerShdw blurRad="38100" dist="38100" dir="2700000" algn="tl">
                    <a:srgbClr val="000000">
                      <a:alpha val="43137"/>
                    </a:srgbClr>
                  </a:outerShdw>
                </a:effectLst>
              </a:rPr>
              <a:t> puso en línea un servicio web (</a:t>
            </a:r>
            <a:r>
              <a:rPr lang="es-MX" sz="1800" i="1" dirty="0">
                <a:effectLst>
                  <a:outerShdw blurRad="38100" dist="38100" dir="2700000" algn="tl">
                    <a:srgbClr val="000000">
                      <a:alpha val="43137"/>
                    </a:srgbClr>
                  </a:outerShdw>
                </a:effectLst>
              </a:rPr>
              <a:t>https://</a:t>
            </a:r>
            <a:r>
              <a:rPr lang="es-MX" sz="1800" i="1" dirty="0">
                <a:solidFill>
                  <a:srgbClr val="FFFF01"/>
                </a:solidFill>
                <a:effectLst>
                  <a:outerShdw blurRad="38100" dist="38100" dir="2700000" algn="tl">
                    <a:srgbClr val="000000">
                      <a:alpha val="43137"/>
                    </a:srgbClr>
                  </a:outerShdw>
                </a:effectLst>
              </a:rPr>
              <a:t>servicioscorp.anses.gob.ar/ATPConsulta</a:t>
            </a:r>
            <a:r>
              <a:rPr lang="es-MX" sz="1800" dirty="0">
                <a:solidFill>
                  <a:srgbClr val="FFFF01"/>
                </a:solidFill>
                <a:effectLst>
                  <a:outerShdw blurRad="38100" dist="38100" dir="2700000" algn="tl">
                    <a:srgbClr val="000000">
                      <a:alpha val="43137"/>
                    </a:srgbClr>
                  </a:outerShdw>
                </a:effectLst>
              </a:rPr>
              <a:t>) que permite realizar la consulta de la fecha de pago del subsidio. </a:t>
            </a:r>
            <a:r>
              <a:rPr lang="es-MX" sz="1800" dirty="0">
                <a:effectLst>
                  <a:outerShdw blurRad="38100" dist="38100" dir="2700000" algn="tl">
                    <a:srgbClr val="000000">
                      <a:alpha val="43137"/>
                    </a:srgbClr>
                  </a:outerShdw>
                </a:effectLst>
              </a:rPr>
              <a:t>A dicha consulta se accede solo con el número de Código Único de Identificación Laboral (CUIL), sin necesidad de ingresar la clave de seguridad social, </a:t>
            </a:r>
            <a:r>
              <a:rPr lang="es-MX" sz="1800" dirty="0">
                <a:solidFill>
                  <a:srgbClr val="FF9900"/>
                </a:solidFill>
                <a:effectLst>
                  <a:outerShdw blurRad="38100" dist="38100" dir="2700000" algn="tl">
                    <a:srgbClr val="000000">
                      <a:alpha val="43137"/>
                    </a:srgbClr>
                  </a:outerShdw>
                </a:effectLst>
              </a:rPr>
              <a:t>e informa la aprobación del pago ATP y la fecha antedicha. </a:t>
            </a:r>
            <a:r>
              <a:rPr lang="es-MX" sz="1800" dirty="0">
                <a:solidFill>
                  <a:srgbClr val="FFFF01"/>
                </a:solidFill>
                <a:effectLst>
                  <a:outerShdw blurRad="38100" dist="38100" dir="2700000" algn="tl">
                    <a:srgbClr val="000000">
                      <a:alpha val="43137"/>
                    </a:srgbClr>
                  </a:outerShdw>
                </a:effectLst>
              </a:rPr>
              <a:t>También aclara que la diferencia de sueldo debe ser abonada por el empleador.</a:t>
            </a:r>
          </a:p>
          <a:p>
            <a:pPr algn="l"/>
            <a:r>
              <a:rPr lang="es-MX" sz="1800" dirty="0">
                <a:effectLst>
                  <a:outerShdw blurRad="38100" dist="38100" dir="2700000" algn="tl">
                    <a:srgbClr val="000000">
                      <a:alpha val="43137"/>
                    </a:srgbClr>
                  </a:outerShdw>
                </a:effectLst>
              </a:rPr>
              <a:t>Por otra parte, </a:t>
            </a:r>
            <a:r>
              <a:rPr lang="es-MX" sz="1800" dirty="0">
                <a:solidFill>
                  <a:srgbClr val="00FFFF"/>
                </a:solidFill>
                <a:effectLst>
                  <a:outerShdw blurRad="38100" dist="38100" dir="2700000" algn="tl">
                    <a:srgbClr val="000000">
                      <a:alpha val="43137"/>
                    </a:srgbClr>
                  </a:outerShdw>
                </a:effectLst>
              </a:rPr>
              <a:t>si el trabajador que consulta pertenece a una empresa que no gestionó el beneficio, o bien, y habiéndolo solicitado fue rechazado, el mensaje que se visualizará será el siguiente: </a:t>
            </a:r>
            <a:r>
              <a:rPr lang="es-MX" sz="1800" i="1" dirty="0">
                <a:solidFill>
                  <a:srgbClr val="00FFFF"/>
                </a:solidFill>
                <a:effectLst>
                  <a:outerShdw blurRad="38100" dist="38100" dir="2700000" algn="tl">
                    <a:srgbClr val="000000">
                      <a:alpha val="43137"/>
                    </a:srgbClr>
                  </a:outerShdw>
                </a:effectLst>
              </a:rPr>
              <a:t>“Usted NO está registrado, consulte a su empleador”</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por lo que también puede servir de “contraprueba” de que la solicitud no fue aprobada, ya que existen casos en los que los empleadores recibieron la notificación del beneficio de diferimiento del componente SIPA (Sistema Integrado Previsional Argentino) de las contribuciones patronales </a:t>
            </a:r>
            <a:r>
              <a:rPr lang="es-MX" sz="1800" dirty="0">
                <a:solidFill>
                  <a:srgbClr val="FFFF01"/>
                </a:solidFill>
                <a:effectLst>
                  <a:outerShdw blurRad="38100" dist="38100" dir="2700000" algn="tl">
                    <a:srgbClr val="000000">
                      <a:alpha val="43137"/>
                    </a:srgbClr>
                  </a:outerShdw>
                </a:effectLst>
              </a:rPr>
              <a:t>y no el correspondiente al del salario complementario.</a:t>
            </a:r>
          </a:p>
          <a:p>
            <a:pPr algn="l"/>
            <a:r>
              <a:rPr lang="es-MX" sz="1800" dirty="0" smtClean="0"/>
              <a:t>.</a:t>
            </a:r>
            <a:endParaRPr lang="es-MX" sz="1800" dirty="0"/>
          </a:p>
          <a:p>
            <a:pPr algn="l"/>
            <a:endParaRPr lang="es-MX" sz="1800" dirty="0"/>
          </a:p>
        </p:txBody>
      </p:sp>
    </p:spTree>
    <p:extLst>
      <p:ext uri="{BB962C8B-B14F-4D97-AF65-F5344CB8AC3E}">
        <p14:creationId xmlns:p14="http://schemas.microsoft.com/office/powerpoint/2010/main" val="103252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Alcances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5443149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1800" b="1" dirty="0">
                <a:solidFill>
                  <a:srgbClr val="FFCC00"/>
                </a:solidFill>
                <a:effectLst>
                  <a:outerShdw blurRad="38100" dist="38100" dir="2700000" algn="tl">
                    <a:srgbClr val="000000">
                      <a:alpha val="43137"/>
                    </a:srgbClr>
                  </a:outerShdw>
                </a:effectLst>
              </a:rPr>
              <a:t>SALARIO </a:t>
            </a:r>
            <a:r>
              <a:rPr lang="es-MX" sz="1800" b="1" dirty="0" smtClean="0">
                <a:solidFill>
                  <a:srgbClr val="FFCC00"/>
                </a:solidFill>
                <a:effectLst>
                  <a:outerShdw blurRad="38100" dist="38100" dir="2700000" algn="tl">
                    <a:srgbClr val="000000">
                      <a:alpha val="43137"/>
                    </a:srgbClr>
                  </a:outerShdw>
                </a:effectLst>
              </a:rPr>
              <a:t>COMPLEMENTARIO</a:t>
            </a:r>
            <a:r>
              <a:rPr lang="es-ES" sz="1800" b="1" dirty="0" smtClean="0">
                <a:solidFill>
                  <a:srgbClr val="FFCC00"/>
                </a:solidFill>
                <a:effectLst>
                  <a:outerShdw blurRad="38100" dist="38100" dir="2700000" algn="tl">
                    <a:srgbClr val="000000">
                      <a:alpha val="43137"/>
                    </a:srgbClr>
                  </a:outerShdw>
                </a:effectLst>
              </a:rPr>
              <a:t> </a:t>
            </a:r>
            <a:r>
              <a:rPr lang="es-MX" sz="1800" b="1" dirty="0" smtClean="0">
                <a:solidFill>
                  <a:srgbClr val="FFCC00"/>
                </a:solidFill>
                <a:effectLst>
                  <a:outerShdw blurRad="38100" dist="38100" dir="2700000" algn="tl">
                    <a:srgbClr val="000000">
                      <a:alpha val="43137"/>
                    </a:srgbClr>
                  </a:outerShdw>
                </a:effectLst>
              </a:rPr>
              <a:t>- </a:t>
            </a:r>
            <a:r>
              <a:rPr lang="es-MX" sz="1800" b="1" dirty="0" smtClean="0">
                <a:solidFill>
                  <a:srgbClr val="FFFF00"/>
                </a:solidFill>
                <a:effectLst>
                  <a:outerShdw blurRad="38100" dist="38100" dir="2700000" algn="tl">
                    <a:srgbClr val="000000">
                      <a:alpha val="43137"/>
                    </a:srgbClr>
                  </a:outerShdw>
                </a:effectLst>
              </a:rPr>
              <a:t>REGLAMENTACIÓN</a:t>
            </a:r>
            <a:endParaRPr lang="es-ES" sz="1800" b="1" dirty="0" smtClean="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(JGM) 591/2020</a:t>
            </a:r>
            <a:endParaRPr lang="es-ES" sz="1800" b="1"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1.1</a:t>
            </a:r>
            <a:r>
              <a:rPr lang="es-AR" sz="1800" dirty="0">
                <a:effectLst>
                  <a:outerShdw blurRad="38100" dist="38100" dir="2700000" algn="tl">
                    <a:srgbClr val="000000">
                      <a:alpha val="43137"/>
                    </a:srgbClr>
                  </a:outerShdw>
                </a:effectLst>
              </a:rPr>
              <a:t>. Con relación al </a:t>
            </a:r>
            <a:r>
              <a:rPr lang="es-AR" sz="1800" dirty="0">
                <a:solidFill>
                  <a:srgbClr val="FFFF00"/>
                </a:solidFill>
                <a:effectLst>
                  <a:outerShdw blurRad="38100" dist="38100" dir="2700000" algn="tl">
                    <a:srgbClr val="000000">
                      <a:alpha val="43137"/>
                    </a:srgbClr>
                  </a:outerShdw>
                </a:effectLst>
              </a:rPr>
              <a:t>Salario Complementario </a:t>
            </a:r>
            <a:r>
              <a:rPr lang="es-AR" sz="1800" dirty="0">
                <a:effectLst>
                  <a:outerShdw blurRad="38100" dist="38100" dir="2700000" algn="tl">
                    <a:srgbClr val="000000">
                      <a:alpha val="43137"/>
                    </a:srgbClr>
                  </a:outerShdw>
                </a:effectLst>
              </a:rPr>
              <a:t>establecido en el artículo 2°, inciso b) del Decreto N° 332/20 y sus modificatorios, </a:t>
            </a:r>
            <a:r>
              <a:rPr lang="es-AR" sz="1800" dirty="0">
                <a:solidFill>
                  <a:srgbClr val="00FFFF"/>
                </a:solidFill>
                <a:effectLst>
                  <a:outerShdw blurRad="38100" dist="38100" dir="2700000" algn="tl">
                    <a:srgbClr val="000000">
                      <a:alpha val="43137"/>
                    </a:srgbClr>
                  </a:outerShdw>
                </a:effectLst>
              </a:rPr>
              <a:t>se recomienda otorgar dicho beneficio respecto de los salarios devengados en abril de 2020 </a:t>
            </a:r>
            <a:r>
              <a:rPr lang="es-AR" sz="1800" dirty="0">
                <a:solidFill>
                  <a:srgbClr val="FFCC00"/>
                </a:solidFill>
                <a:effectLst>
                  <a:outerShdw blurRad="38100" dist="38100" dir="2700000" algn="tl">
                    <a:srgbClr val="000000">
                      <a:alpha val="43137"/>
                    </a:srgbClr>
                  </a:outerShdw>
                </a:effectLst>
              </a:rPr>
              <a:t>a los sujetos que reúnan las siguientes condiciones:</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1.2. Que la </a:t>
            </a:r>
            <a:r>
              <a:rPr lang="es-AR" sz="1800" dirty="0">
                <a:solidFill>
                  <a:srgbClr val="FFFF01"/>
                </a:solidFill>
                <a:effectLst>
                  <a:outerShdw blurRad="38100" dist="38100" dir="2700000" algn="tl">
                    <a:srgbClr val="000000">
                      <a:alpha val="43137"/>
                    </a:srgbClr>
                  </a:outerShdw>
                </a:effectLst>
              </a:rPr>
              <a:t>actividad principal del empleador al 12 de marzo de 2020 se encuentre entre las definidas </a:t>
            </a:r>
            <a:r>
              <a:rPr lang="es-AR" sz="1800" dirty="0">
                <a:effectLst>
                  <a:outerShdw blurRad="38100" dist="38100" dir="2700000" algn="tl">
                    <a:srgbClr val="000000">
                      <a:alpha val="43137"/>
                    </a:srgbClr>
                  </a:outerShdw>
                </a:effectLst>
              </a:rPr>
              <a:t>en las Actas del Comité N° 1 y N° 2, modificada por la N° 3.</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1.3. La </a:t>
            </a:r>
            <a:r>
              <a:rPr lang="es-AR" sz="1800" dirty="0">
                <a:solidFill>
                  <a:srgbClr val="FFFF01"/>
                </a:solidFill>
                <a:effectLst>
                  <a:outerShdw blurRad="38100" dist="38100" dir="2700000" algn="tl">
                    <a:srgbClr val="000000">
                      <a:alpha val="43137"/>
                    </a:srgbClr>
                  </a:outerShdw>
                </a:effectLst>
              </a:rPr>
              <a:t>variación nominal de la facturación </a:t>
            </a:r>
            <a:r>
              <a:rPr lang="es-AR" sz="1800" dirty="0">
                <a:effectLst>
                  <a:outerShdw blurRad="38100" dist="38100" dir="2700000" algn="tl">
                    <a:srgbClr val="000000">
                      <a:alpha val="43137"/>
                    </a:srgbClr>
                  </a:outerShdw>
                </a:effectLst>
              </a:rPr>
              <a:t>del período comprendido entre el 12 de marzo y el 12 de abril de 2020 respecto al mismo período del año </a:t>
            </a:r>
            <a:r>
              <a:rPr lang="es-AR" sz="1800" dirty="0" smtClean="0">
                <a:effectLst>
                  <a:outerShdw blurRad="38100" dist="38100" dir="2700000" algn="tl">
                    <a:srgbClr val="000000">
                      <a:alpha val="43137"/>
                    </a:srgbClr>
                  </a:outerShdw>
                </a:effectLst>
              </a:rPr>
              <a:t>2019 </a:t>
            </a:r>
            <a:r>
              <a:rPr lang="es-AR" sz="1800" dirty="0">
                <a:solidFill>
                  <a:srgbClr val="00FFFF"/>
                </a:solidFill>
                <a:effectLst>
                  <a:outerShdw blurRad="38100" dist="38100" dir="2700000" algn="tl">
                    <a:srgbClr val="000000">
                      <a:alpha val="43137"/>
                    </a:srgbClr>
                  </a:outerShdw>
                </a:effectLst>
              </a:rPr>
              <a:t>sea de </a:t>
            </a:r>
            <a:r>
              <a:rPr lang="es-AR" sz="1800" dirty="0" smtClean="0">
                <a:solidFill>
                  <a:srgbClr val="00FFFF"/>
                </a:solidFill>
                <a:effectLst>
                  <a:outerShdw blurRad="38100" dist="38100" dir="2700000" algn="tl">
                    <a:srgbClr val="000000">
                      <a:alpha val="43137"/>
                    </a:srgbClr>
                  </a:outerShdw>
                </a:effectLst>
              </a:rPr>
              <a:t>“0” (cero) o </a:t>
            </a:r>
            <a:r>
              <a:rPr lang="es-AR" sz="1800" dirty="0">
                <a:solidFill>
                  <a:srgbClr val="00FFFF"/>
                </a:solidFill>
                <a:effectLst>
                  <a:outerShdw blurRad="38100" dist="38100" dir="2700000" algn="tl">
                    <a:srgbClr val="000000">
                      <a:alpha val="43137"/>
                    </a:srgbClr>
                  </a:outerShdw>
                </a:effectLst>
              </a:rPr>
              <a:t>inferior a </a:t>
            </a:r>
            <a:r>
              <a:rPr lang="es-AR" sz="1800" dirty="0" smtClean="0">
                <a:solidFill>
                  <a:srgbClr val="00FFFF"/>
                </a:solidFill>
                <a:effectLst>
                  <a:outerShdw blurRad="38100" dist="38100" dir="2700000" algn="tl">
                    <a:srgbClr val="000000">
                      <a:alpha val="43137"/>
                    </a:srgbClr>
                  </a:outerShdw>
                </a:effectLst>
              </a:rPr>
              <a:t>“0” (cero), </a:t>
            </a:r>
            <a:r>
              <a:rPr lang="es-AR" sz="1800" dirty="0">
                <a:effectLst>
                  <a:outerShdw blurRad="38100" dist="38100" dir="2700000" algn="tl">
                    <a:srgbClr val="000000">
                      <a:alpha val="43137"/>
                    </a:srgbClr>
                  </a:outerShdw>
                </a:effectLst>
              </a:rPr>
              <a:t>es decir que el empleador </a:t>
            </a:r>
            <a:r>
              <a:rPr lang="es-AR" sz="1800" b="1" dirty="0">
                <a:solidFill>
                  <a:srgbClr val="FFFF01"/>
                </a:solidFill>
                <a:effectLst>
                  <a:outerShdw blurRad="38100" dist="38100" dir="2700000" algn="tl">
                    <a:srgbClr val="000000">
                      <a:alpha val="43137"/>
                    </a:srgbClr>
                  </a:outerShdw>
                </a:effectLst>
              </a:rPr>
              <a:t>no registre un </a:t>
            </a:r>
            <a:r>
              <a:rPr lang="es-AR" sz="1800" b="1" dirty="0" smtClean="0">
                <a:solidFill>
                  <a:srgbClr val="FFFF01"/>
                </a:solidFill>
                <a:effectLst>
                  <a:outerShdw blurRad="38100" dist="38100" dir="2700000" algn="tl">
                    <a:srgbClr val="000000">
                      <a:alpha val="43137"/>
                    </a:srgbClr>
                  </a:outerShdw>
                </a:effectLst>
              </a:rPr>
              <a:t>incremento</a:t>
            </a:r>
            <a:r>
              <a:rPr lang="es-AR" sz="1800" b="1" dirty="0">
                <a:solidFill>
                  <a:srgbClr val="FFFF01"/>
                </a:solidFill>
                <a:effectLst>
                  <a:outerShdw blurRad="38100" dist="38100" dir="2700000" algn="tl">
                    <a:srgbClr val="000000">
                      <a:alpha val="43137"/>
                    </a:srgbClr>
                  </a:outerShdw>
                </a:effectLst>
              </a:rPr>
              <a:t/>
            </a:r>
            <a:br>
              <a:rPr lang="es-AR" sz="1800" b="1" dirty="0">
                <a:solidFill>
                  <a:srgbClr val="FFFF01"/>
                </a:solidFill>
                <a:effectLst>
                  <a:outerShdw blurRad="38100" dist="38100" dir="2700000" algn="tl">
                    <a:srgbClr val="000000">
                      <a:alpha val="43137"/>
                    </a:srgbClr>
                  </a:outerShdw>
                </a:effectLst>
              </a:rPr>
            </a:br>
            <a:r>
              <a:rPr lang="es-AR" sz="1800" b="1" dirty="0">
                <a:solidFill>
                  <a:srgbClr val="FFFF01"/>
                </a:solidFill>
                <a:effectLst>
                  <a:outerShdw blurRad="38100" dist="38100" dir="2700000" algn="tl">
                    <a:srgbClr val="000000">
                      <a:alpha val="43137"/>
                    </a:srgbClr>
                  </a:outerShdw>
                </a:effectLst>
              </a:rPr>
              <a:t>nominal en su facturación.</a:t>
            </a:r>
          </a:p>
          <a:p>
            <a:pPr algn="l"/>
            <a:r>
              <a:rPr lang="es-AR" sz="1800" dirty="0">
                <a:effectLst>
                  <a:outerShdw blurRad="38100" dist="38100" dir="2700000" algn="tl">
                    <a:srgbClr val="000000">
                      <a:alpha val="43137"/>
                    </a:srgbClr>
                  </a:outerShdw>
                </a:effectLst>
              </a:rPr>
              <a:t>1.4. Que la </a:t>
            </a:r>
            <a:r>
              <a:rPr lang="es-AR" sz="1800" dirty="0">
                <a:solidFill>
                  <a:srgbClr val="FFCC00"/>
                </a:solidFill>
                <a:effectLst>
                  <a:outerShdw blurRad="38100" dist="38100" dir="2700000" algn="tl">
                    <a:srgbClr val="000000">
                      <a:alpha val="43137"/>
                    </a:srgbClr>
                  </a:outerShdw>
                </a:effectLst>
              </a:rPr>
              <a:t>plantilla de empleados de las empresas </a:t>
            </a:r>
            <a:r>
              <a:rPr lang="es-AR" sz="1800" dirty="0">
                <a:effectLst>
                  <a:outerShdw blurRad="38100" dist="38100" dir="2700000" algn="tl">
                    <a:srgbClr val="000000">
                      <a:alpha val="43137"/>
                    </a:srgbClr>
                  </a:outerShdw>
                </a:effectLst>
              </a:rPr>
              <a:t>indicadas en el punto anterior </a:t>
            </a:r>
            <a:r>
              <a:rPr lang="es-AR" sz="1800" dirty="0">
                <a:solidFill>
                  <a:srgbClr val="00FFFF"/>
                </a:solidFill>
                <a:effectLst>
                  <a:outerShdw blurRad="38100" dist="38100" dir="2700000" algn="tl">
                    <a:srgbClr val="000000">
                      <a:alpha val="43137"/>
                    </a:srgbClr>
                  </a:outerShdw>
                </a:effectLst>
              </a:rPr>
              <a:t>no supere la cantidad total de 800 trabajadoras</a:t>
            </a:r>
            <a:r>
              <a:rPr lang="es-AR" sz="1800" dirty="0">
                <a:effectLst>
                  <a:outerShdw blurRad="38100" dist="38100" dir="2700000" algn="tl">
                    <a:srgbClr val="000000">
                      <a:alpha val="43137"/>
                    </a:srgbClr>
                  </a:outerShdw>
                </a:effectLst>
              </a:rPr>
              <a:t> y trabajadores en relación de dependencia </a:t>
            </a:r>
            <a:r>
              <a:rPr lang="es-AR" sz="1800" dirty="0">
                <a:solidFill>
                  <a:srgbClr val="00FF00"/>
                </a:solidFill>
                <a:effectLst>
                  <a:outerShdw blurRad="38100" dist="38100" dir="2700000" algn="tl">
                    <a:srgbClr val="000000">
                      <a:alpha val="43137"/>
                    </a:srgbClr>
                  </a:outerShdw>
                </a:effectLst>
              </a:rPr>
              <a:t>al 29 de febrero de 2020.</a:t>
            </a:r>
          </a:p>
          <a:p>
            <a:pPr algn="l"/>
            <a:r>
              <a:rPr lang="es-AR" sz="1800" dirty="0">
                <a:effectLst>
                  <a:outerShdw blurRad="38100" dist="38100" dir="2700000" algn="tl">
                    <a:srgbClr val="000000">
                      <a:alpha val="43137"/>
                    </a:srgbClr>
                  </a:outerShdw>
                </a:effectLst>
              </a:rPr>
              <a:t> </a:t>
            </a:r>
          </a:p>
          <a:p>
            <a:pPr algn="l"/>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17110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fontScale="92500" lnSpcReduction="10000"/>
          </a:bodyPr>
          <a:lstStyle/>
          <a:p>
            <a:pPr algn="l"/>
            <a:r>
              <a:rPr lang="es-MX" sz="2000" b="1" dirty="0">
                <a:solidFill>
                  <a:srgbClr val="FFCC00"/>
                </a:solidFill>
                <a:effectLst>
                  <a:outerShdw blurRad="38100" dist="38100" dir="2700000" algn="tl">
                    <a:srgbClr val="000000">
                      <a:alpha val="43137"/>
                    </a:srgbClr>
                  </a:outerShdw>
                </a:effectLst>
              </a:rPr>
              <a:t>SALARIO COMPLEMENTARIO</a:t>
            </a:r>
            <a:r>
              <a:rPr lang="es-ES" sz="2000" b="1" dirty="0">
                <a:solidFill>
                  <a:srgbClr val="FFCC00"/>
                </a:solidFill>
                <a:effectLst>
                  <a:outerShdw blurRad="38100" dist="38100" dir="2700000" algn="tl">
                    <a:srgbClr val="000000">
                      <a:alpha val="43137"/>
                    </a:srgbClr>
                  </a:outerShdw>
                </a:effectLst>
              </a:rPr>
              <a:t> </a:t>
            </a:r>
            <a:r>
              <a:rPr lang="es-MX" sz="2000" b="1" dirty="0">
                <a:solidFill>
                  <a:srgbClr val="FFCC00"/>
                </a:solidFill>
                <a:effectLst>
                  <a:outerShdw blurRad="38100" dist="38100" dir="2700000" algn="tl">
                    <a:srgbClr val="000000">
                      <a:alpha val="43137"/>
                    </a:srgbClr>
                  </a:outerShdw>
                </a:effectLst>
              </a:rPr>
              <a:t>- </a:t>
            </a:r>
            <a:r>
              <a:rPr lang="es-MX" sz="2000" b="1" dirty="0">
                <a:solidFill>
                  <a:srgbClr val="FFFF00"/>
                </a:solidFill>
                <a:effectLst>
                  <a:outerShdw blurRad="38100" dist="38100" dir="2700000" algn="tl">
                    <a:srgbClr val="000000">
                      <a:alpha val="43137"/>
                    </a:srgbClr>
                  </a:outerShdw>
                </a:effectLst>
              </a:rPr>
              <a:t>REGLAMENTACIÓN</a:t>
            </a:r>
            <a:endParaRPr lang="es-ES" sz="2000" b="1" dirty="0">
              <a:solidFill>
                <a:srgbClr val="FFFF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DA (JGM) 591/2020</a:t>
            </a:r>
            <a:endParaRPr lang="es-ES" sz="2000" b="1" dirty="0" smtClean="0">
              <a:effectLst>
                <a:outerShdw blurRad="38100" dist="38100" dir="2700000" algn="tl">
                  <a:srgbClr val="000000">
                    <a:alpha val="43137"/>
                  </a:srgbClr>
                </a:outerShdw>
              </a:effectLst>
            </a:endParaRPr>
          </a:p>
          <a:p>
            <a:pPr algn="l"/>
            <a:r>
              <a:rPr lang="es-AR" sz="1900" dirty="0">
                <a:effectLst>
                  <a:outerShdw blurRad="38100" dist="38100" dir="2700000" algn="tl">
                    <a:srgbClr val="000000">
                      <a:alpha val="43137"/>
                    </a:srgbClr>
                  </a:outerShdw>
                </a:effectLst>
              </a:rPr>
              <a:t>1.5. En los casos en que las empresas </a:t>
            </a:r>
            <a:r>
              <a:rPr lang="es-AR" sz="1900" b="1" dirty="0">
                <a:solidFill>
                  <a:srgbClr val="00FF00"/>
                </a:solidFill>
                <a:effectLst>
                  <a:outerShdw blurRad="38100" dist="38100" dir="2700000" algn="tl">
                    <a:srgbClr val="000000">
                      <a:alpha val="43137"/>
                    </a:srgbClr>
                  </a:outerShdw>
                </a:effectLst>
              </a:rPr>
              <a:t>cuenten con más de 800 trabajadoras </a:t>
            </a:r>
            <a:r>
              <a:rPr lang="es-AR" sz="1900" dirty="0">
                <a:effectLst>
                  <a:outerShdw blurRad="38100" dist="38100" dir="2700000" algn="tl">
                    <a:srgbClr val="000000">
                      <a:alpha val="43137"/>
                    </a:srgbClr>
                  </a:outerShdw>
                </a:effectLst>
              </a:rPr>
              <a:t>y trabajadores al 29 de febrero de 2020, al efecto de evaluar la procedencia  de acordarles  los beneficios  contemplados  por el Decreto N° 332/20 y sus modificatorios  </a:t>
            </a:r>
            <a:r>
              <a:rPr lang="es-AR" sz="1900" dirty="0">
                <a:solidFill>
                  <a:srgbClr val="FFFF01"/>
                </a:solidFill>
                <a:effectLst>
                  <a:outerShdw blurRad="38100" dist="38100" dir="2700000" algn="tl">
                    <a:srgbClr val="000000">
                      <a:alpha val="43137"/>
                    </a:srgbClr>
                  </a:outerShdw>
                </a:effectLst>
              </a:rPr>
              <a:t>cabría</a:t>
            </a:r>
            <a:r>
              <a:rPr lang="es-AR" sz="1900" dirty="0">
                <a:effectLst>
                  <a:outerShdw blurRad="38100" dist="38100" dir="2700000" algn="tl">
                    <a:srgbClr val="000000">
                      <a:alpha val="43137"/>
                    </a:srgbClr>
                  </a:outerShdw>
                </a:effectLst>
              </a:rPr>
              <a:t>:  </a:t>
            </a:r>
            <a:r>
              <a:rPr lang="es-AR" sz="1900" dirty="0">
                <a:solidFill>
                  <a:srgbClr val="00FFFF"/>
                </a:solidFill>
                <a:effectLst>
                  <a:outerShdw blurRad="38100" dist="38100" dir="2700000" algn="tl">
                    <a:srgbClr val="000000">
                      <a:alpha val="43137"/>
                    </a:srgbClr>
                  </a:outerShdw>
                </a:effectLst>
              </a:rPr>
              <a:t>i)  evaluar  su  situación  financiera  a  partir  de  la  información  recabada  en  el  sitio  web “Programa  de Asistencia  de Emergencia  para el Trabajo y la Producción  – ATP”</a:t>
            </a:r>
            <a:r>
              <a:rPr lang="es-AR" sz="1900" dirty="0">
                <a:effectLst>
                  <a:outerShdw blurRad="38100" dist="38100" dir="2700000" algn="tl">
                    <a:srgbClr val="000000">
                      <a:alpha val="43137"/>
                    </a:srgbClr>
                  </a:outerShdw>
                </a:effectLst>
              </a:rPr>
              <a:t> de la AFIP y la restante que pudiera estimarse menester </a:t>
            </a:r>
            <a:r>
              <a:rPr lang="es-AR" sz="1900" dirty="0">
                <a:solidFill>
                  <a:srgbClr val="FFCC00"/>
                </a:solidFill>
                <a:effectLst>
                  <a:outerShdw blurRad="38100" dist="38100" dir="2700000" algn="tl">
                    <a:srgbClr val="000000">
                      <a:alpha val="43137"/>
                    </a:srgbClr>
                  </a:outerShdw>
                </a:effectLst>
              </a:rPr>
              <a:t>y ii) establecer los siguientes requisitos:</a:t>
            </a:r>
          </a:p>
          <a:p>
            <a:pPr algn="l"/>
            <a:r>
              <a:rPr lang="es-AR" sz="1900" dirty="0">
                <a:effectLst>
                  <a:outerShdw blurRad="38100" dist="38100" dir="2700000" algn="tl">
                    <a:srgbClr val="000000">
                      <a:alpha val="43137"/>
                    </a:srgbClr>
                  </a:outerShdw>
                </a:effectLst>
              </a:rPr>
              <a:t> </a:t>
            </a:r>
          </a:p>
          <a:p>
            <a:pPr algn="l"/>
            <a:r>
              <a:rPr lang="es-AR" sz="1900" dirty="0">
                <a:solidFill>
                  <a:srgbClr val="FFFF01"/>
                </a:solidFill>
                <a:effectLst>
                  <a:outerShdw blurRad="38100" dist="38100" dir="2700000" algn="tl">
                    <a:srgbClr val="000000">
                      <a:alpha val="43137"/>
                    </a:srgbClr>
                  </a:outerShdw>
                </a:effectLst>
              </a:rPr>
              <a:t>•  No podrán distribuir utilidades por los períodos fiscales cerrados a partir de noviembre de 2019.</a:t>
            </a:r>
          </a:p>
          <a:p>
            <a:pPr algn="l"/>
            <a:r>
              <a:rPr lang="es-AR" sz="1900" dirty="0">
                <a:solidFill>
                  <a:srgbClr val="00FF00"/>
                </a:solidFill>
                <a:effectLst>
                  <a:outerShdw blurRad="38100" dist="38100" dir="2700000" algn="tl">
                    <a:srgbClr val="000000">
                      <a:alpha val="43137"/>
                    </a:srgbClr>
                  </a:outerShdw>
                </a:effectLst>
              </a:rPr>
              <a:t>•  No podrán recomprar sus acciones directa o indirectamente.</a:t>
            </a:r>
          </a:p>
          <a:p>
            <a:pPr algn="l"/>
            <a:r>
              <a:rPr lang="es-AR" sz="1900" dirty="0">
                <a:solidFill>
                  <a:srgbClr val="00FFFF"/>
                </a:solidFill>
                <a:effectLst>
                  <a:outerShdw blurRad="38100" dist="38100" dir="2700000" algn="tl">
                    <a:srgbClr val="000000">
                      <a:alpha val="43137"/>
                    </a:srgbClr>
                  </a:outerShdw>
                </a:effectLst>
              </a:rPr>
              <a:t>•  No podrán adquirir títulos valores en pesos para su posterior e inmediata venta en moneda extranjera o su transferencia en custodia al exterior.</a:t>
            </a:r>
          </a:p>
          <a:p>
            <a:pPr algn="l"/>
            <a:r>
              <a:rPr lang="es-AR" sz="1900" dirty="0">
                <a:solidFill>
                  <a:srgbClr val="FF9900"/>
                </a:solidFill>
                <a:effectLst>
                  <a:outerShdw blurRad="38100" dist="38100" dir="2700000" algn="tl">
                    <a:srgbClr val="000000">
                      <a:alpha val="43137"/>
                    </a:srgbClr>
                  </a:outerShdw>
                </a:effectLst>
              </a:rPr>
              <a:t>•  No podrán realizar erogaciones de ninguna especie a sujetos relacionados  directa o indirectamente  con el beneficiario cuya residencia, radicación o domicilio se encuentre en una jurisdicción no cooperante o de </a:t>
            </a:r>
            <a:r>
              <a:rPr lang="es-AR" sz="1900" dirty="0" smtClean="0">
                <a:solidFill>
                  <a:srgbClr val="FF9900"/>
                </a:solidFill>
                <a:effectLst>
                  <a:outerShdw blurRad="38100" dist="38100" dir="2700000" algn="tl">
                    <a:srgbClr val="000000">
                      <a:alpha val="43137"/>
                    </a:srgbClr>
                  </a:outerShdw>
                </a:effectLst>
              </a:rPr>
              <a:t>baja o </a:t>
            </a:r>
            <a:r>
              <a:rPr lang="es-AR" sz="1900" dirty="0">
                <a:solidFill>
                  <a:srgbClr val="FF9900"/>
                </a:solidFill>
                <a:effectLst>
                  <a:outerShdw blurRad="38100" dist="38100" dir="2700000" algn="tl">
                    <a:srgbClr val="000000">
                      <a:alpha val="43137"/>
                    </a:srgbClr>
                  </a:outerShdw>
                </a:effectLst>
              </a:rPr>
              <a:t>nula tributación.</a:t>
            </a:r>
          </a:p>
          <a:p>
            <a:pPr algn="l"/>
            <a:r>
              <a:rPr lang="es-AR" sz="2000" dirty="0"/>
              <a:t> </a:t>
            </a:r>
          </a:p>
          <a:p>
            <a:pPr algn="l"/>
            <a:endParaRPr lang="es-ES" sz="1600" dirty="0"/>
          </a:p>
        </p:txBody>
      </p:sp>
    </p:spTree>
    <p:extLst>
      <p:ext uri="{BB962C8B-B14F-4D97-AF65-F5344CB8AC3E}">
        <p14:creationId xmlns:p14="http://schemas.microsoft.com/office/powerpoint/2010/main" val="33536754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2000" b="1" dirty="0">
                <a:solidFill>
                  <a:srgbClr val="FFCC00"/>
                </a:solidFill>
                <a:effectLst>
                  <a:outerShdw blurRad="38100" dist="38100" dir="2700000" algn="tl">
                    <a:srgbClr val="000000">
                      <a:alpha val="43137"/>
                    </a:srgbClr>
                  </a:outerShdw>
                </a:effectLst>
              </a:rPr>
              <a:t>SALARIO COMPLEMENTARIO</a:t>
            </a:r>
            <a:r>
              <a:rPr lang="es-ES" sz="2000" b="1" dirty="0">
                <a:solidFill>
                  <a:srgbClr val="FFCC00"/>
                </a:solidFill>
                <a:effectLst>
                  <a:outerShdw blurRad="38100" dist="38100" dir="2700000" algn="tl">
                    <a:srgbClr val="000000">
                      <a:alpha val="43137"/>
                    </a:srgbClr>
                  </a:outerShdw>
                </a:effectLst>
              </a:rPr>
              <a:t> </a:t>
            </a:r>
            <a:r>
              <a:rPr lang="es-MX" sz="2000" b="1" dirty="0">
                <a:solidFill>
                  <a:srgbClr val="FFCC00"/>
                </a:solidFill>
                <a:effectLst>
                  <a:outerShdw blurRad="38100" dist="38100" dir="2700000" algn="tl">
                    <a:srgbClr val="000000">
                      <a:alpha val="43137"/>
                    </a:srgbClr>
                  </a:outerShdw>
                </a:effectLst>
              </a:rPr>
              <a:t>- </a:t>
            </a:r>
            <a:r>
              <a:rPr lang="es-MX" sz="2000" b="1" dirty="0">
                <a:solidFill>
                  <a:srgbClr val="FFFF00"/>
                </a:solidFill>
                <a:effectLst>
                  <a:outerShdw blurRad="38100" dist="38100" dir="2700000" algn="tl">
                    <a:srgbClr val="000000">
                      <a:alpha val="43137"/>
                    </a:srgbClr>
                  </a:outerShdw>
                </a:effectLst>
              </a:rPr>
              <a:t>REGLAMENTACIÓN</a:t>
            </a:r>
            <a:endParaRPr lang="es-ES" sz="2000" b="1" dirty="0">
              <a:solidFill>
                <a:srgbClr val="FFFF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DA (JGM) 591/2020</a:t>
            </a:r>
          </a:p>
          <a:p>
            <a:pPr algn="l"/>
            <a:endParaRPr lang="es-ES" sz="2000" b="1"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1.6. Al efecto del </a:t>
            </a:r>
            <a:r>
              <a:rPr lang="es-AR" sz="1800" dirty="0">
                <a:solidFill>
                  <a:srgbClr val="FFFF00"/>
                </a:solidFill>
                <a:effectLst>
                  <a:outerShdw blurRad="38100" dist="38100" dir="2700000" algn="tl">
                    <a:srgbClr val="000000">
                      <a:alpha val="43137"/>
                    </a:srgbClr>
                  </a:outerShdw>
                </a:effectLst>
              </a:rPr>
              <a:t>cómputo de la plantilla de personal </a:t>
            </a:r>
            <a:r>
              <a:rPr lang="es-AR" sz="1800" dirty="0">
                <a:effectLst>
                  <a:outerShdw blurRad="38100" dist="38100" dir="2700000" algn="tl">
                    <a:srgbClr val="000000">
                      <a:alpha val="43137"/>
                    </a:srgbClr>
                  </a:outerShdw>
                </a:effectLst>
              </a:rPr>
              <a:t>en los términos previstos en los puntos 1.4. y 1.5. </a:t>
            </a:r>
            <a:r>
              <a:rPr lang="es-AR" sz="1800" dirty="0">
                <a:solidFill>
                  <a:srgbClr val="00FF00"/>
                </a:solidFill>
                <a:effectLst>
                  <a:outerShdw blurRad="38100" dist="38100" dir="2700000" algn="tl">
                    <a:srgbClr val="000000">
                      <a:alpha val="43137"/>
                    </a:srgbClr>
                  </a:outerShdw>
                </a:effectLst>
              </a:rPr>
              <a:t>deberán detraerse las extinciones de las relaciones laborales ocurridas hasta el 20 de abril de 2020.</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Los aludidos requisitos resultarán de aplicación durante un período fiscal.</a:t>
            </a:r>
          </a:p>
          <a:p>
            <a:pPr algn="l"/>
            <a:r>
              <a:rPr lang="es-AR" sz="2000" dirty="0">
                <a:effectLst>
                  <a:outerShdw blurRad="38100" dist="38100" dir="2700000" algn="tl">
                    <a:srgbClr val="000000">
                      <a:alpha val="43137"/>
                    </a:srgbClr>
                  </a:outerShdw>
                </a:effectLst>
              </a:rPr>
              <a:t> </a:t>
            </a:r>
          </a:p>
          <a:p>
            <a:pPr algn="l"/>
            <a:endParaRPr lang="es-ES" sz="1600" dirty="0"/>
          </a:p>
        </p:txBody>
      </p:sp>
    </p:spTree>
    <p:extLst>
      <p:ext uri="{BB962C8B-B14F-4D97-AF65-F5344CB8AC3E}">
        <p14:creationId xmlns:p14="http://schemas.microsoft.com/office/powerpoint/2010/main" val="95563304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2000" b="1" dirty="0">
                <a:solidFill>
                  <a:srgbClr val="FFCC00"/>
                </a:solidFill>
                <a:effectLst>
                  <a:outerShdw blurRad="38100" dist="38100" dir="2700000" algn="tl">
                    <a:srgbClr val="000000">
                      <a:alpha val="43137"/>
                    </a:srgbClr>
                  </a:outerShdw>
                </a:effectLst>
              </a:rPr>
              <a:t>SALARIO COMPLEMENTARIO</a:t>
            </a:r>
            <a:r>
              <a:rPr lang="es-ES" sz="2000" b="1" dirty="0">
                <a:solidFill>
                  <a:srgbClr val="FFCC00"/>
                </a:solidFill>
                <a:effectLst>
                  <a:outerShdw blurRad="38100" dist="38100" dir="2700000" algn="tl">
                    <a:srgbClr val="000000">
                      <a:alpha val="43137"/>
                    </a:srgbClr>
                  </a:outerShdw>
                </a:effectLst>
              </a:rPr>
              <a:t> </a:t>
            </a:r>
            <a:r>
              <a:rPr lang="es-MX" sz="2000" b="1" dirty="0">
                <a:solidFill>
                  <a:srgbClr val="FFCC00"/>
                </a:solidFill>
                <a:effectLst>
                  <a:outerShdw blurRad="38100" dist="38100" dir="2700000" algn="tl">
                    <a:srgbClr val="000000">
                      <a:alpha val="43137"/>
                    </a:srgbClr>
                  </a:outerShdw>
                </a:effectLst>
              </a:rPr>
              <a:t>- </a:t>
            </a:r>
            <a:r>
              <a:rPr lang="es-MX" sz="2000" b="1" dirty="0">
                <a:solidFill>
                  <a:srgbClr val="FFFF00"/>
                </a:solidFill>
                <a:effectLst>
                  <a:outerShdw blurRad="38100" dist="38100" dir="2700000" algn="tl">
                    <a:srgbClr val="000000">
                      <a:alpha val="43137"/>
                    </a:srgbClr>
                  </a:outerShdw>
                </a:effectLst>
              </a:rPr>
              <a:t>REGLAMENTACIÓN</a:t>
            </a:r>
            <a:endParaRPr lang="es-ES" sz="2000" b="1" dirty="0">
              <a:solidFill>
                <a:srgbClr val="FFFF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DA (JGM) 591/2020</a:t>
            </a:r>
            <a:endParaRPr lang="es-ES" sz="2000" b="1"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En relación con el </a:t>
            </a:r>
            <a:r>
              <a:rPr lang="es-AR" sz="1800" dirty="0">
                <a:solidFill>
                  <a:srgbClr val="FFFF00"/>
                </a:solidFill>
                <a:effectLst>
                  <a:outerShdw blurRad="38100" dist="38100" dir="2700000" algn="tl">
                    <a:srgbClr val="000000">
                      <a:alpha val="43137"/>
                    </a:srgbClr>
                  </a:outerShdw>
                </a:effectLst>
              </a:rPr>
              <a:t>Salario Complementario</a:t>
            </a:r>
            <a:r>
              <a:rPr lang="es-AR" sz="1800" dirty="0">
                <a:effectLst>
                  <a:outerShdw blurRad="38100" dist="38100" dir="2700000" algn="tl">
                    <a:srgbClr val="000000">
                      <a:alpha val="43137"/>
                    </a:srgbClr>
                  </a:outerShdw>
                </a:effectLst>
              </a:rPr>
              <a:t> previsto en el artículo 2°, inc. b), y el artículo 8° del Decreto N° 332/20 y sus modificatorios, el Comité estima que al efecto de la instrumentación de tales previsiones </a:t>
            </a:r>
            <a:r>
              <a:rPr lang="es-AR" sz="1800" dirty="0">
                <a:solidFill>
                  <a:srgbClr val="FF9900"/>
                </a:solidFill>
                <a:effectLst>
                  <a:outerShdw blurRad="38100" dist="38100" dir="2700000" algn="tl">
                    <a:srgbClr val="000000">
                      <a:alpha val="43137"/>
                    </a:srgbClr>
                  </a:outerShdw>
                </a:effectLst>
              </a:rPr>
              <a:t>debería considerarse como  salario  neto  a  la  suma  equivalente  al  83%  de  la  remuneración  bruta  devengada  </a:t>
            </a:r>
            <a:r>
              <a:rPr lang="es-AR" sz="1800" dirty="0">
                <a:effectLst>
                  <a:outerShdw blurRad="38100" dist="38100" dir="2700000" algn="tl">
                    <a:srgbClr val="000000">
                      <a:alpha val="43137"/>
                    </a:srgbClr>
                  </a:outerShdw>
                </a:effectLst>
              </a:rPr>
              <a:t>correspondiente  a  los potenciales beneficiarios </a:t>
            </a:r>
            <a:r>
              <a:rPr lang="es-AR" sz="1800" dirty="0">
                <a:solidFill>
                  <a:srgbClr val="FFFF00"/>
                </a:solidFill>
                <a:effectLst>
                  <a:outerShdw blurRad="38100" dist="38100" dir="2700000" algn="tl">
                    <a:srgbClr val="000000">
                      <a:alpha val="43137"/>
                    </a:srgbClr>
                  </a:outerShdw>
                </a:effectLst>
              </a:rPr>
              <a:t>por el mes de febrero de 2020 </a:t>
            </a:r>
            <a:r>
              <a:rPr lang="es-AR" sz="1800" dirty="0">
                <a:effectLst>
                  <a:outerShdw blurRad="38100" dist="38100" dir="2700000" algn="tl">
                    <a:srgbClr val="000000">
                      <a:alpha val="43137"/>
                    </a:srgbClr>
                  </a:outerShdw>
                </a:effectLst>
              </a:rPr>
              <a:t>proveniente de las declaraciones juradas presentadas por el empleador.</a:t>
            </a:r>
          </a:p>
          <a:p>
            <a:pPr algn="l"/>
            <a:r>
              <a:rPr lang="es-AR" sz="1800" dirty="0">
                <a:effectLst>
                  <a:outerShdw blurRad="38100" dist="38100" dir="2700000" algn="tl">
                    <a:srgbClr val="000000">
                      <a:alpha val="43137"/>
                    </a:srgbClr>
                  </a:outerShdw>
                </a:effectLst>
              </a:rPr>
              <a:t> </a:t>
            </a:r>
          </a:p>
          <a:p>
            <a:pPr algn="l"/>
            <a:r>
              <a:rPr lang="es-AR" sz="1800" dirty="0">
                <a:solidFill>
                  <a:srgbClr val="FFFF00"/>
                </a:solidFill>
                <a:effectLst>
                  <a:outerShdw blurRad="38100" dist="38100" dir="2700000" algn="tl">
                    <a:srgbClr val="000000">
                      <a:alpha val="43137"/>
                    </a:srgbClr>
                  </a:outerShdw>
                </a:effectLst>
              </a:rPr>
              <a:t>El beneficio  que se acuerde  debería  ser depositado  exclusivamente  en una cuenta  bancaria  que se encuentre  a nombre del beneficiario.</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El   Comité   recomienda   que   la   información   relativa   a  remuneraciones   para   acordar   el   beneficio   Salario Complementario sea proporcionada por la AFIP a las jurisdicciones y entidades con incumbencia en su ejecución, a cuyo efecto éstas últimas deberán prestar la colaboración  que aquella solicite y coordinar  acciones  con el ente recaudador. En tal sentido, la AFIP proporcionaría una </a:t>
            </a:r>
            <a:r>
              <a:rPr lang="es-AR" sz="1800" dirty="0" err="1">
                <a:effectLst>
                  <a:outerShdw blurRad="38100" dist="38100" dir="2700000" algn="tl">
                    <a:srgbClr val="000000">
                      <a:alpha val="43137"/>
                    </a:srgbClr>
                  </a:outerShdw>
                </a:effectLst>
              </a:rPr>
              <a:t>preliquidación</a:t>
            </a:r>
            <a:r>
              <a:rPr lang="es-AR" sz="1800" dirty="0">
                <a:effectLst>
                  <a:outerShdw blurRad="38100" dist="38100" dir="2700000" algn="tl">
                    <a:srgbClr val="000000">
                      <a:alpha val="43137"/>
                    </a:srgbClr>
                  </a:outerShdw>
                </a:effectLst>
              </a:rPr>
              <a:t> sobre la base de la definición de salario neto realizada, la que deberá ser materia de oportuno control por parte de la ANSES con carácter previo a efectuar la erogación.</a:t>
            </a:r>
          </a:p>
          <a:p>
            <a:pPr algn="l"/>
            <a:endParaRPr lang="es-E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538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760640"/>
          </a:xfrm>
        </p:spPr>
        <p:txBody>
          <a:bodyPr>
            <a:normAutofit/>
          </a:bodyPr>
          <a:lstStyle/>
          <a:p>
            <a:pPr algn="l"/>
            <a:r>
              <a:rPr lang="es-MX" sz="2000" b="1" dirty="0">
                <a:solidFill>
                  <a:srgbClr val="FFCC00"/>
                </a:solidFill>
                <a:effectLst>
                  <a:outerShdw blurRad="38100" dist="38100" dir="2700000" algn="tl">
                    <a:srgbClr val="000000">
                      <a:alpha val="43137"/>
                    </a:srgbClr>
                  </a:outerShdw>
                </a:effectLst>
              </a:rPr>
              <a:t>SALARIO COMPLEMENTARIO</a:t>
            </a:r>
            <a:r>
              <a:rPr lang="es-ES" sz="2000" b="1" dirty="0">
                <a:solidFill>
                  <a:srgbClr val="FFCC00"/>
                </a:solidFill>
                <a:effectLst>
                  <a:outerShdw blurRad="38100" dist="38100" dir="2700000" algn="tl">
                    <a:srgbClr val="000000">
                      <a:alpha val="43137"/>
                    </a:srgbClr>
                  </a:outerShdw>
                </a:effectLst>
              </a:rPr>
              <a:t> </a:t>
            </a:r>
            <a:r>
              <a:rPr lang="es-MX" sz="2000" b="1" dirty="0">
                <a:solidFill>
                  <a:srgbClr val="FFCC00"/>
                </a:solidFill>
                <a:effectLst>
                  <a:outerShdw blurRad="38100" dist="38100" dir="2700000" algn="tl">
                    <a:srgbClr val="000000">
                      <a:alpha val="43137"/>
                    </a:srgbClr>
                  </a:outerShdw>
                </a:effectLst>
              </a:rPr>
              <a:t>- </a:t>
            </a:r>
            <a:r>
              <a:rPr lang="es-MX" sz="2000" b="1" dirty="0">
                <a:solidFill>
                  <a:srgbClr val="FFFF00"/>
                </a:solidFill>
                <a:effectLst>
                  <a:outerShdw blurRad="38100" dist="38100" dir="2700000" algn="tl">
                    <a:srgbClr val="000000">
                      <a:alpha val="43137"/>
                    </a:srgbClr>
                  </a:outerShdw>
                </a:effectLst>
              </a:rPr>
              <a:t>REGLAMENTACIÓN</a:t>
            </a:r>
            <a:endParaRPr lang="es-ES" sz="2000" b="1" dirty="0">
              <a:solidFill>
                <a:srgbClr val="FFFF00"/>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DA (JGM) 591/2020</a:t>
            </a:r>
          </a:p>
          <a:p>
            <a:pPr algn="l"/>
            <a:endParaRPr lang="es-ES" sz="2000" b="1" dirty="0" smtClean="0">
              <a:effectLst>
                <a:outerShdw blurRad="38100" dist="38100" dir="2700000" algn="tl">
                  <a:srgbClr val="000000">
                    <a:alpha val="43137"/>
                  </a:srgbClr>
                </a:outerShdw>
              </a:effectLst>
            </a:endParaRPr>
          </a:p>
          <a:p>
            <a:pPr algn="l"/>
            <a:r>
              <a:rPr lang="es-AR" sz="1800" b="1" dirty="0">
                <a:solidFill>
                  <a:srgbClr val="FFFF00"/>
                </a:solidFill>
                <a:effectLst>
                  <a:outerShdw blurRad="38100" dist="38100" dir="2700000" algn="tl">
                    <a:srgbClr val="000000">
                      <a:alpha val="43137"/>
                    </a:srgbClr>
                  </a:outerShdw>
                </a:effectLst>
              </a:rPr>
              <a:t> </a:t>
            </a:r>
            <a:r>
              <a:rPr lang="es-AR" sz="1800" b="1" dirty="0" smtClean="0">
                <a:solidFill>
                  <a:srgbClr val="FFFF00"/>
                </a:solidFill>
                <a:effectLst>
                  <a:outerShdw blurRad="38100" dist="38100" dir="2700000" algn="tl">
                    <a:srgbClr val="000000">
                      <a:alpha val="43137"/>
                    </a:srgbClr>
                  </a:outerShdw>
                </a:effectLst>
              </a:rPr>
              <a:t>ACTIVIDADES EN CRISIS LISTADO NOMENCLADOR</a:t>
            </a:r>
            <a:endParaRPr lang="es-AR" sz="1800" b="1"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2) En el caso de las actividades cuyo nomenclador se adjunta a la presente Acta como </a:t>
            </a:r>
            <a:r>
              <a:rPr lang="es-AR" sz="1800" b="1" dirty="0">
                <a:solidFill>
                  <a:srgbClr val="00FF00"/>
                </a:solidFill>
                <a:effectLst>
                  <a:outerShdw blurRad="38100" dist="38100" dir="2700000" algn="tl">
                    <a:srgbClr val="000000">
                      <a:alpha val="43137"/>
                    </a:srgbClr>
                  </a:outerShdw>
                </a:effectLst>
              </a:rPr>
              <a:t>Anexo embebido</a:t>
            </a:r>
            <a:r>
              <a:rPr lang="es-AR" sz="1800" dirty="0">
                <a:solidFill>
                  <a:srgbClr val="00FF00"/>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además de los beneficios establecidos  en el punto anterior </a:t>
            </a:r>
            <a:r>
              <a:rPr lang="es-AR" sz="1800" dirty="0">
                <a:solidFill>
                  <a:srgbClr val="FF9900"/>
                </a:solidFill>
                <a:effectLst>
                  <a:outerShdw blurRad="38100" dist="38100" dir="2700000" algn="tl">
                    <a:srgbClr val="000000">
                      <a:alpha val="43137"/>
                    </a:srgbClr>
                  </a:outerShdw>
                </a:effectLst>
              </a:rPr>
              <a:t>se recomienda otorgar el beneficio dispuesto en el inciso b) del artículo 6° del Decreto </a:t>
            </a:r>
            <a:r>
              <a:rPr lang="es-AR" sz="1800" dirty="0">
                <a:effectLst>
                  <a:outerShdw blurRad="38100" dist="38100" dir="2700000" algn="tl">
                    <a:srgbClr val="000000">
                      <a:alpha val="43137"/>
                    </a:srgbClr>
                  </a:outerShdw>
                </a:effectLst>
              </a:rPr>
              <a:t>N° 332/20 y sus modificatorios, estimándose que la reducción en cuestión debe alcanzar el</a:t>
            </a:r>
          </a:p>
          <a:p>
            <a:pPr algn="l"/>
            <a:r>
              <a:rPr lang="es-AR" sz="1800" dirty="0">
                <a:effectLst>
                  <a:outerShdw blurRad="38100" dist="38100" dir="2700000" algn="tl">
                    <a:srgbClr val="000000">
                      <a:alpha val="43137"/>
                    </a:srgbClr>
                  </a:outerShdw>
                </a:effectLst>
              </a:rPr>
              <a:t>95% de las contribuciones patronales destinadas al Sistema Integrado Previsional Argentino.</a:t>
            </a:r>
          </a:p>
          <a:p>
            <a:r>
              <a:rPr lang="es-AR" sz="1800" dirty="0"/>
              <a:t/>
            </a:r>
            <a:br>
              <a:rPr lang="es-AR" sz="1800" dirty="0"/>
            </a:br>
            <a:endParaRPr lang="es-ES" sz="1600" dirty="0"/>
          </a:p>
        </p:txBody>
      </p:sp>
    </p:spTree>
    <p:extLst>
      <p:ext uri="{BB962C8B-B14F-4D97-AF65-F5344CB8AC3E}">
        <p14:creationId xmlns:p14="http://schemas.microsoft.com/office/powerpoint/2010/main" val="150238871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591/2020</a:t>
            </a:r>
          </a:p>
          <a:p>
            <a:pPr algn="l"/>
            <a:r>
              <a:rPr lang="es-AR" sz="1800" b="1" dirty="0">
                <a:effectLst>
                  <a:outerShdw blurRad="38100" dist="38100" dir="2700000" algn="tl">
                    <a:srgbClr val="000000">
                      <a:alpha val="43137"/>
                    </a:srgbClr>
                  </a:outerShdw>
                </a:effectLst>
              </a:rPr>
              <a:t>III) </a:t>
            </a:r>
            <a:r>
              <a:rPr lang="es-AR" sz="1800" dirty="0">
                <a:effectLst>
                  <a:outerShdw blurRad="38100" dist="38100" dir="2700000" algn="tl">
                    <a:srgbClr val="000000">
                      <a:alpha val="43137"/>
                    </a:srgbClr>
                  </a:outerShdw>
                </a:effectLst>
              </a:rPr>
              <a:t>El cumplimiento  de los requisitos  mencionados  en los puntos  I y II que anteceden  debería  constituir  una condición  de  caducidad,  cuyo  incumplimiento   determine  el  decaimiento  de  los  beneficios  acordados  y  la consecuente obligación del beneficiario de efectuar las restituciones pertinentes al Estado Nacional</a:t>
            </a:r>
            <a:r>
              <a:rPr lang="es-AR" sz="1800" dirty="0"/>
              <a:t>.</a:t>
            </a:r>
          </a:p>
        </p:txBody>
      </p:sp>
    </p:spTree>
    <p:extLst>
      <p:ext uri="{BB962C8B-B14F-4D97-AF65-F5344CB8AC3E}">
        <p14:creationId xmlns:p14="http://schemas.microsoft.com/office/powerpoint/2010/main" val="39342424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663/2020 – BO: 26/04/2020</a:t>
            </a:r>
          </a:p>
          <a:p>
            <a:pPr algn="l"/>
            <a:r>
              <a:rPr lang="es-MX" sz="1800" b="1" dirty="0" smtClean="0">
                <a:solidFill>
                  <a:srgbClr val="00FFFF"/>
                </a:solidFill>
                <a:effectLst>
                  <a:outerShdw blurRad="38100" dist="38100" dir="2700000" algn="tl">
                    <a:srgbClr val="000000">
                      <a:alpha val="43137"/>
                    </a:srgbClr>
                  </a:outerShdw>
                </a:effectLst>
              </a:rPr>
              <a:t>Art. 1° - </a:t>
            </a:r>
            <a:r>
              <a:rPr lang="es-MX" sz="1800" dirty="0" err="1" smtClean="0">
                <a:effectLst>
                  <a:outerShdw blurRad="38100" dist="38100" dir="2700000" algn="tl">
                    <a:srgbClr val="000000">
                      <a:alpha val="43137"/>
                    </a:srgbClr>
                  </a:outerShdw>
                </a:effectLst>
              </a:rPr>
              <a:t>Adóptanse</a:t>
            </a:r>
            <a:r>
              <a:rPr lang="es-MX" sz="1800" dirty="0" smtClean="0">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recomendaciones formuladas por el COMITÉ DE EVALUACIÓN Y MONITOREO DEL PROGRAMA DE ASISTENCIA DE EMERGENCIA AL TRABAJO Y LA </a:t>
            </a:r>
            <a:r>
              <a:rPr lang="es-MX" sz="1800" dirty="0" smtClean="0">
                <a:effectLst>
                  <a:outerShdw blurRad="38100" dist="38100" dir="2700000" algn="tl">
                    <a:srgbClr val="000000">
                      <a:alpha val="43137"/>
                    </a:srgbClr>
                  </a:outerShdw>
                </a:effectLst>
              </a:rPr>
              <a:t>PRODUCCIÓN (…)</a:t>
            </a:r>
          </a:p>
          <a:p>
            <a:pPr algn="l"/>
            <a:endParaRPr lang="es-MX" sz="1800" dirty="0" smtClean="0">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ANEXO 1 - 5</a:t>
            </a:r>
            <a:r>
              <a:rPr lang="es-AR" sz="1800" b="1" dirty="0">
                <a:solidFill>
                  <a:srgbClr val="FFFF00"/>
                </a:solidFill>
                <a:effectLst>
                  <a:outerShdw blurRad="38100" dist="38100" dir="2700000" algn="tl">
                    <a:srgbClr val="000000">
                      <a:alpha val="43137"/>
                    </a:srgbClr>
                  </a:outerShdw>
                </a:effectLst>
              </a:rPr>
              <a:t>.- SALARIO COMPLEMENTARIO</a:t>
            </a:r>
            <a:endParaRPr lang="es-MX" sz="1800" b="1" dirty="0">
              <a:solidFill>
                <a:srgbClr val="FFFF00"/>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Los beneficios correspondientes al Salario Complementario del Programa de Asistencia de Emergencia al Trabajo y la Producción (ATP) </a:t>
            </a:r>
            <a:r>
              <a:rPr lang="es-MX" sz="1800" dirty="0">
                <a:solidFill>
                  <a:srgbClr val="FFFF00"/>
                </a:solidFill>
                <a:effectLst>
                  <a:outerShdw blurRad="38100" dist="38100" dir="2700000" algn="tl">
                    <a:srgbClr val="000000">
                      <a:alpha val="43137"/>
                    </a:srgbClr>
                  </a:outerShdw>
                </a:effectLst>
              </a:rPr>
              <a:t>deberían ser depositados en la cuenta bancaria de la trabajadora o trabajador. </a:t>
            </a:r>
            <a:r>
              <a:rPr lang="es-MX" sz="1800" dirty="0">
                <a:effectLst>
                  <a:outerShdw blurRad="38100" dist="38100" dir="2700000" algn="tl">
                    <a:srgbClr val="000000">
                      <a:alpha val="43137"/>
                    </a:srgbClr>
                  </a:outerShdw>
                </a:effectLst>
              </a:rPr>
              <a:t>En ningún caso se podrá acceder a dicho beneficio de no contar con una cuenta bancaria. </a:t>
            </a:r>
            <a:r>
              <a:rPr lang="es-MX" sz="1800" dirty="0">
                <a:solidFill>
                  <a:srgbClr val="00FF99"/>
                </a:solidFill>
                <a:effectLst>
                  <a:outerShdw blurRad="38100" dist="38100" dir="2700000" algn="tl">
                    <a:srgbClr val="000000">
                      <a:alpha val="43137"/>
                    </a:srgbClr>
                  </a:outerShdw>
                </a:effectLst>
              </a:rPr>
              <a:t>Es responsabilidad de la empleadora y/o empleador informar los datos de la/s cuenta/s y CBU, quedando bajo su responsabilidad la apertura de las cuentas necesarias a tal fin. </a:t>
            </a:r>
            <a:r>
              <a:rPr lang="es-MX" sz="1800" dirty="0">
                <a:effectLst>
                  <a:outerShdw blurRad="38100" dist="38100" dir="2700000" algn="tl">
                    <a:srgbClr val="000000">
                      <a:alpha val="43137"/>
                    </a:srgbClr>
                  </a:outerShdw>
                </a:effectLst>
              </a:rPr>
              <a:t>La ADMINISTRACIÓN FEDERAL DE INGRESOS PÚBLICOS debería ajustar su actuación en esta materia a la recomendación efectuada en el apartado II., punto 1.6., del Acta N° 4 del Comité, aprobada por la Decisión Administrativa N° 591/20, para la posterior liquidación del beneficio por parte de la ADMINISTRACIÓN NACIONAL DE SEGURIDAD SOCIAL.</a:t>
            </a:r>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1251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663/2020 – BO: 26/04/2020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Comentario</a:t>
            </a:r>
            <a:endParaRPr lang="es-MX" sz="1800" b="1" dirty="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De acuerdo con las últimas informaciones y análisis surgidos de </a:t>
            </a:r>
            <a:r>
              <a:rPr lang="es-AR" sz="1800" dirty="0">
                <a:solidFill>
                  <a:srgbClr val="FFFF01"/>
                </a:solidFill>
                <a:effectLst>
                  <a:outerShdw blurRad="38100" dist="38100" dir="2700000" algn="tl">
                    <a:srgbClr val="000000">
                      <a:alpha val="43137"/>
                    </a:srgbClr>
                  </a:outerShdw>
                </a:effectLst>
              </a:rPr>
              <a:t>la Decisión Administrativa 663/2020</a:t>
            </a:r>
            <a:r>
              <a:rPr lang="es-AR" sz="1800" dirty="0">
                <a:effectLst>
                  <a:outerShdw blurRad="38100" dist="38100" dir="2700000" algn="tl">
                    <a:srgbClr val="000000">
                      <a:alpha val="43137"/>
                    </a:srgbClr>
                  </a:outerShdw>
                </a:effectLst>
              </a:rPr>
              <a:t>, la forma operativa de acreditación del monto de la asignación reconocida a cada trabajador, </a:t>
            </a:r>
            <a:r>
              <a:rPr lang="es-AR" sz="1800" dirty="0">
                <a:solidFill>
                  <a:srgbClr val="FFCC00"/>
                </a:solidFill>
                <a:effectLst>
                  <a:outerShdw blurRad="38100" dist="38100" dir="2700000" algn="tl">
                    <a:srgbClr val="000000">
                      <a:alpha val="43137"/>
                    </a:srgbClr>
                  </a:outerShdw>
                </a:effectLst>
              </a:rPr>
              <a:t>estará sujeta a lo que surja de cada rama de actividad y los promedios convencionales de la actividad. </a:t>
            </a:r>
            <a:endParaRPr lang="es-MX" sz="1800" b="1" dirty="0" smtClean="0">
              <a:solidFill>
                <a:srgbClr val="FF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22459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702/2020 – BO: 05/05/2020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 Actividades excluidas </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Se excluye de los beneficios del Programa ATP a la actividad de las compañías aseguradoras y de servicios financieros. </a:t>
            </a:r>
            <a:r>
              <a:rPr lang="es-AR" sz="1800" dirty="0"/>
              <a:t/>
            </a:r>
            <a:br>
              <a:rPr lang="es-AR" sz="1800" dirty="0"/>
            </a:br>
            <a:endParaRPr lang="es-MX" sz="1800" b="1" dirty="0" smtClean="0">
              <a:solidFill>
                <a:srgbClr val="FF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031191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702/2020 – BO: 05/05/2020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 Salario Complementario</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Los trabajadores alcanzados por el </a:t>
            </a:r>
            <a:r>
              <a:rPr lang="es-AR" sz="1800" dirty="0">
                <a:solidFill>
                  <a:srgbClr val="FFFF00"/>
                </a:solidFill>
                <a:effectLst>
                  <a:outerShdw blurRad="38100" dist="38100" dir="2700000" algn="tl">
                    <a:srgbClr val="000000">
                      <a:alpha val="43137"/>
                    </a:srgbClr>
                  </a:outerShdw>
                </a:effectLst>
              </a:rPr>
              <a:t>CCT 401/2005 y/o en la actividad 562091,</a:t>
            </a:r>
            <a:r>
              <a:rPr lang="es-AR" sz="1800" dirty="0">
                <a:effectLst>
                  <a:outerShdw blurRad="38100" dist="38100" dir="2700000" algn="tl">
                    <a:srgbClr val="000000">
                      <a:alpha val="43137"/>
                    </a:srgbClr>
                  </a:outerShdw>
                </a:effectLst>
              </a:rPr>
              <a:t> que en febrero de 2020 figuran bajo la modalidad de trabajo de temporada con situación reserva de puesto y remuneración cero y que al 12 de abril de 2020 figuran como activos, la remuneración de referencia para determinar el monto del Salario Complementario es la correspondiente a </a:t>
            </a:r>
            <a:r>
              <a:rPr lang="es-AR" sz="1800" dirty="0">
                <a:solidFill>
                  <a:srgbClr val="00FF99"/>
                </a:solidFill>
                <a:effectLst>
                  <a:outerShdw blurRad="38100" dist="38100" dir="2700000" algn="tl">
                    <a:srgbClr val="000000">
                      <a:alpha val="43137"/>
                    </a:srgbClr>
                  </a:outerShdw>
                </a:effectLst>
              </a:rPr>
              <a:t>noviembre de 2019, actualizada a febrero de 2020 según la variación registrada en el CCT </a:t>
            </a:r>
            <a:r>
              <a:rPr lang="es-AR" sz="1800" dirty="0">
                <a:effectLst>
                  <a:outerShdw blurRad="38100" dist="38100" dir="2700000" algn="tl">
                    <a:srgbClr val="000000">
                      <a:alpha val="43137"/>
                    </a:srgbClr>
                  </a:outerShdw>
                </a:effectLst>
              </a:rPr>
              <a:t>de referencia durante dicho período, que alcanza al 8%.Prorróganse desde el dictado de la presente y por 180 días a partir del 30 septiembre de 2020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Se establecen </a:t>
            </a:r>
            <a:r>
              <a:rPr lang="es-AR" sz="1800" dirty="0">
                <a:solidFill>
                  <a:srgbClr val="FF9900"/>
                </a:solidFill>
                <a:effectLst>
                  <a:outerShdw blurRad="38100" dist="38100" dir="2700000" algn="tl">
                    <a:srgbClr val="000000">
                      <a:alpha val="43137"/>
                    </a:srgbClr>
                  </a:outerShdw>
                </a:effectLst>
              </a:rPr>
              <a:t>precisiones sobre el tratamiento del Salario Complementario para trabajadores con un único empleo</a:t>
            </a:r>
            <a:r>
              <a:rPr lang="es-AR" sz="1800" dirty="0">
                <a:effectLst>
                  <a:outerShdw blurRad="38100" dist="38100" dir="2700000" algn="tl">
                    <a:srgbClr val="000000">
                      <a:alpha val="43137"/>
                    </a:srgbClr>
                  </a:outerShdw>
                </a:effectLst>
              </a:rPr>
              <a:t>, señalando que </a:t>
            </a:r>
            <a:r>
              <a:rPr lang="es-AR" sz="1800" dirty="0">
                <a:solidFill>
                  <a:srgbClr val="FFFF01"/>
                </a:solidFill>
                <a:effectLst>
                  <a:outerShdw blurRad="38100" dist="38100" dir="2700000" algn="tl">
                    <a:srgbClr val="000000">
                      <a:alpha val="43137"/>
                    </a:srgbClr>
                  </a:outerShdw>
                </a:effectLst>
              </a:rPr>
              <a:t>la suma de la asistencia no podrá arrojar como resultado que el trabajador obtenga un beneficio superior a su remuneración neta correspondiente al mes de febrero de 2020.</a:t>
            </a:r>
            <a:r>
              <a:rPr lang="es-AR" sz="1800" dirty="0">
                <a:solidFill>
                  <a:srgbClr val="FFFF01"/>
                </a:solidFill>
              </a:rPr>
              <a:t/>
            </a:r>
            <a:br>
              <a:rPr lang="es-AR" sz="1800" dirty="0">
                <a:solidFill>
                  <a:srgbClr val="FFFF01"/>
                </a:solidFill>
              </a:rPr>
            </a:br>
            <a:endParaRPr lang="es-MX" sz="18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60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357834"/>
          </a:xfrm>
        </p:spPr>
        <p:txBody>
          <a:bodyPr>
            <a:normAutofit fontScale="92500" lnSpcReduction="20000"/>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r>
              <a:rPr lang="es-ES" sz="1800" b="1" dirty="0" smtClean="0">
                <a:solidFill>
                  <a:srgbClr val="00FFFF"/>
                </a:solidFill>
                <a:effectLst>
                  <a:outerShdw blurRad="38100" dist="38100" dir="2700000" algn="tl">
                    <a:srgbClr val="000000">
                      <a:alpha val="43137"/>
                    </a:srgbClr>
                  </a:outerShdw>
                </a:effectLst>
              </a:rPr>
              <a:t>Art. 1 -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A fin de proteger la salud pública, lo que constituye una obligación inalienable del Estado Nacional, se establece para todas las personas que habitan en el país o se encuentren en él en forma temporaria, la medida de </a:t>
            </a:r>
            <a:r>
              <a:rPr lang="es-ES" sz="1800" b="1" dirty="0" smtClean="0">
                <a:solidFill>
                  <a:srgbClr val="FFFF19"/>
                </a:solidFill>
                <a:effectLst>
                  <a:outerShdw blurRad="38100" dist="38100" dir="2700000" algn="tl">
                    <a:srgbClr val="000000">
                      <a:alpha val="43137"/>
                    </a:srgbClr>
                  </a:outerShdw>
                </a:effectLst>
              </a:rPr>
              <a:t>“aislamiento social, preventivo y obligatorio” en los términos indicados en el presente decreto. La misma regirá desde el 20 hasta el 31 de marzo inclusive</a:t>
            </a:r>
            <a:r>
              <a:rPr lang="es-ES" sz="1800" dirty="0" smtClean="0">
                <a:effectLst>
                  <a:outerShdw blurRad="38100" dist="38100" dir="2700000" algn="tl">
                    <a:srgbClr val="000000">
                      <a:alpha val="43137"/>
                    </a:srgbClr>
                  </a:outerShdw>
                </a:effectLst>
              </a:rPr>
              <a:t> del corriente año, pudiéndose prorrogar este plazo por el tiempo que se considere necesario en atención a la situación epidemiológica.</a:t>
            </a:r>
          </a:p>
          <a:p>
            <a:pPr algn="l"/>
            <a:r>
              <a:rPr lang="es-ES" sz="1800" dirty="0" smtClean="0">
                <a:effectLst>
                  <a:outerShdw blurRad="38100" dist="38100" dir="2700000" algn="tl">
                    <a:srgbClr val="000000">
                      <a:alpha val="43137"/>
                    </a:srgbClr>
                  </a:outerShdw>
                </a:effectLst>
              </a:rPr>
              <a:t>Esta disposición se adopta en el marco de la declaración de pandemia emitida por la Organización Mundial de la Salud (OMS), la Emergencia Sanitaria ampliada por el decreto 260/2020 y su modificatorio, y en atención a la evolución de la situación epidemiológica, con relación al coronavirus - COVID-19.</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 </a:t>
            </a:r>
            <a:r>
              <a:rPr lang="es-ES" sz="1800" dirty="0" smtClean="0">
                <a:effectLst>
                  <a:outerShdw blurRad="38100" dist="38100" dir="2700000" algn="tl">
                    <a:srgbClr val="000000">
                      <a:alpha val="43137"/>
                    </a:srgbClr>
                  </a:outerShdw>
                </a:effectLst>
              </a:rPr>
              <a:t>Durante la vigencia del “aislamiento social, preventivo y obligatorio”, las personas deberán </a:t>
            </a:r>
            <a:r>
              <a:rPr lang="es-ES" sz="1800" b="1" dirty="0" smtClean="0">
                <a:effectLst>
                  <a:outerShdw blurRad="38100" dist="38100" dir="2700000" algn="tl">
                    <a:srgbClr val="000000">
                      <a:alpha val="43137"/>
                    </a:srgbClr>
                  </a:outerShdw>
                </a:effectLst>
              </a:rPr>
              <a:t>permanecer</a:t>
            </a:r>
            <a:r>
              <a:rPr lang="es-ES" sz="1800" dirty="0" smtClean="0">
                <a:effectLst>
                  <a:outerShdw blurRad="38100" dist="38100" dir="2700000" algn="tl">
                    <a:srgbClr val="000000">
                      <a:alpha val="43137"/>
                    </a:srgbClr>
                  </a:outerShdw>
                </a:effectLst>
              </a:rPr>
              <a:t> en sus residencias habituales o en la residencia en que se encuentren a las 00:00 horas del día 20 de marzo de 2020, momento de inicio de la medida dispuesta. </a:t>
            </a:r>
            <a:r>
              <a:rPr lang="es-ES" sz="1800" b="1" dirty="0" smtClean="0">
                <a:solidFill>
                  <a:srgbClr val="FF9900"/>
                </a:solidFill>
                <a:effectLst>
                  <a:outerShdw blurRad="38100" dist="38100" dir="2700000" algn="tl">
                    <a:srgbClr val="000000">
                      <a:alpha val="43137"/>
                    </a:srgbClr>
                  </a:outerShdw>
                </a:effectLst>
              </a:rPr>
              <a:t>Deberán abstenerse de concurrir a sus lugares de trabajo </a:t>
            </a:r>
            <a:r>
              <a:rPr lang="es-ES" sz="1800" dirty="0" smtClean="0">
                <a:effectLst>
                  <a:outerShdw blurRad="38100" dist="38100" dir="2700000" algn="tl">
                    <a:srgbClr val="000000">
                      <a:alpha val="43137"/>
                    </a:srgbClr>
                  </a:outerShdw>
                </a:effectLst>
              </a:rPr>
              <a:t>y no podrán desplazarse por rutas, vías y espacios públicos, todo ello con el fin de prevenir la circulación y el contagio del virus COVID-19 y la consiguiente afectación a la salud pública y los demás derechos subjetivos derivados, tales como la vida y la integridad física de las personas.</a:t>
            </a:r>
          </a:p>
          <a:p>
            <a:pPr algn="l"/>
            <a:r>
              <a:rPr lang="es-ES" sz="1800" dirty="0" smtClean="0">
                <a:effectLst>
                  <a:outerShdw blurRad="38100" dist="38100" dir="2700000" algn="tl">
                    <a:srgbClr val="000000">
                      <a:alpha val="43137"/>
                    </a:srgbClr>
                  </a:outerShdw>
                </a:effectLst>
              </a:rPr>
              <a:t>Quienes se encuentren cumpliendo el aislamiento dispuesto en el artículo 1, </a:t>
            </a:r>
            <a:r>
              <a:rPr lang="es-ES" sz="1800" b="1" dirty="0" smtClean="0">
                <a:solidFill>
                  <a:srgbClr val="00FF00"/>
                </a:solidFill>
                <a:effectLst>
                  <a:outerShdw blurRad="38100" dist="38100" dir="2700000" algn="tl">
                    <a:srgbClr val="000000">
                      <a:alpha val="43137"/>
                    </a:srgbClr>
                  </a:outerShdw>
                </a:effectLst>
              </a:rPr>
              <a:t>solo podrán realizar desplazamientos mínimos e indispensables para aprovisionarse de artículos de limpieza, medicamentos y alimentos.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702/2020 – BO: 05/05/2020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 Salario Complementario</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En los casos de los trabajadoras que </a:t>
            </a:r>
            <a:r>
              <a:rPr lang="es-AR" sz="1800" dirty="0">
                <a:solidFill>
                  <a:srgbClr val="FFC000"/>
                </a:solidFill>
                <a:effectLst>
                  <a:outerShdw blurRad="38100" dist="38100" dir="2700000" algn="tl">
                    <a:srgbClr val="000000">
                      <a:alpha val="43137"/>
                    </a:srgbClr>
                  </a:outerShdw>
                </a:effectLst>
              </a:rPr>
              <a:t>cuenten con dos empleos el beneficio deberá distribuirse proporcionalmente</a:t>
            </a:r>
            <a:r>
              <a:rPr lang="es-AR" sz="1800" dirty="0">
                <a:effectLst>
                  <a:outerShdw blurRad="38100" dist="38100" dir="2700000" algn="tl">
                    <a:srgbClr val="000000">
                      <a:alpha val="43137"/>
                    </a:srgbClr>
                  </a:outerShdw>
                </a:effectLst>
              </a:rPr>
              <a:t>, considerando los salarios percibidos por los trabajadores en febrero de 2020.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Los casos de trabajadores que reportan más de dos empleos, </a:t>
            </a:r>
            <a:r>
              <a:rPr lang="es-AR" sz="1800" dirty="0">
                <a:solidFill>
                  <a:srgbClr val="FFFF01"/>
                </a:solidFill>
                <a:effectLst>
                  <a:outerShdw blurRad="38100" dist="38100" dir="2700000" algn="tl">
                    <a:srgbClr val="000000">
                      <a:alpha val="43137"/>
                    </a:srgbClr>
                  </a:outerShdw>
                </a:effectLst>
              </a:rPr>
              <a:t>será analizado en conjunto por la AFIP y el MTESS para descartar errores en la información </a:t>
            </a:r>
            <a:r>
              <a:rPr lang="es-AR" sz="1800" dirty="0">
                <a:effectLst>
                  <a:outerShdw blurRad="38100" dist="38100" dir="2700000" algn="tl">
                    <a:srgbClr val="000000">
                      <a:alpha val="43137"/>
                    </a:srgbClr>
                  </a:outerShdw>
                </a:effectLst>
              </a:rPr>
              <a:t>proporcionada por las empresas, eventuales patologías y adoptar una definición sobre el tratamiento que cabría otorgar.</a:t>
            </a:r>
            <a:r>
              <a:rPr lang="es-AR" sz="1800" dirty="0">
                <a:solidFill>
                  <a:srgbClr val="FFFF01"/>
                </a:solidFill>
                <a:effectLst>
                  <a:outerShdw blurRad="38100" dist="38100" dir="2700000" algn="tl">
                    <a:srgbClr val="000000">
                      <a:alpha val="43137"/>
                    </a:srgbClr>
                  </a:outerShdw>
                </a:effectLst>
              </a:rPr>
              <a:t/>
            </a:r>
            <a:br>
              <a:rPr lang="es-AR" sz="1800" dirty="0">
                <a:solidFill>
                  <a:srgbClr val="FFFF01"/>
                </a:solidFill>
                <a:effectLst>
                  <a:outerShdw blurRad="38100" dist="38100" dir="2700000" algn="tl">
                    <a:srgbClr val="000000">
                      <a:alpha val="43137"/>
                    </a:srgbClr>
                  </a:outerShdw>
                </a:effectLst>
              </a:rPr>
            </a:br>
            <a:endParaRPr lang="es-MX" sz="18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50070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702/2020 – BO: 05/05/2020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AR" sz="1800" dirty="0">
                <a:solidFill>
                  <a:srgbClr val="FFFF01"/>
                </a:solidFill>
                <a:effectLst>
                  <a:outerShdw blurRad="38100" dist="38100" dir="2700000" algn="tl">
                    <a:srgbClr val="000000">
                      <a:alpha val="43137"/>
                    </a:srgbClr>
                  </a:outerShdw>
                </a:effectLst>
              </a:rPr>
              <a:t>• Empresas de más de 800 trabajadores </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solidFill>
                  <a:srgbClr val="FFFF01"/>
                </a:solidFill>
                <a:effectLst>
                  <a:outerShdw blurRad="38100" dist="38100" dir="2700000" algn="tl">
                    <a:srgbClr val="000000">
                      <a:alpha val="43137"/>
                    </a:srgbClr>
                  </a:outerShdw>
                </a:effectLst>
              </a:rPr>
              <a:t>Se deberá tener en cuenta la condición de jurisdicciones no cooperantes o de baja o nula tributación, </a:t>
            </a:r>
            <a:r>
              <a:rPr lang="es-AR" sz="1800" dirty="0">
                <a:effectLst>
                  <a:outerShdw blurRad="38100" dist="38100" dir="2700000" algn="tl">
                    <a:srgbClr val="000000">
                      <a:alpha val="43137"/>
                    </a:srgbClr>
                  </a:outerShdw>
                </a:effectLst>
              </a:rPr>
              <a:t>en los términos de los artículos 24 y 25 del Decreto 862/2019, reglamentario de la Ley de Impuesto a las Ganancias.</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Además, las empresas beneficiarias </a:t>
            </a:r>
            <a:r>
              <a:rPr lang="es-AR" sz="1800" dirty="0">
                <a:solidFill>
                  <a:srgbClr val="00FF00"/>
                </a:solidFill>
                <a:effectLst>
                  <a:outerShdw blurRad="38100" dist="38100" dir="2700000" algn="tl">
                    <a:srgbClr val="000000">
                      <a:alpha val="43137"/>
                    </a:srgbClr>
                  </a:outerShdw>
                </a:effectLst>
              </a:rPr>
              <a:t>no podrán efectuar las operaciones previstas en la DA (JGM) 591/2020 durante el ejercicio en curso y los 12 meses siguientes a la finalización del ejercicio económico posterior a aquel en el que se otorgó el beneficio, </a:t>
            </a:r>
            <a:r>
              <a:rPr lang="es-AR" sz="1800" dirty="0">
                <a:effectLst>
                  <a:outerShdw blurRad="38100" dist="38100" dir="2700000" algn="tl">
                    <a:srgbClr val="000000">
                      <a:alpha val="43137"/>
                    </a:srgbClr>
                  </a:outerShdw>
                </a:effectLst>
              </a:rPr>
              <a:t>inclusive por resultados acumulados anteriores. En ningún caso podrá producirse la disminución del patrimonio neto por las causales previamente descriptas hasta la conclusión del plazo 12 meses antes indicado.</a:t>
            </a:r>
            <a:endParaRPr lang="es-MX" sz="18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187295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721/2020 – BO: 07/05/2020</a:t>
            </a:r>
          </a:p>
          <a:p>
            <a:pPr algn="l"/>
            <a:r>
              <a:rPr lang="es-AR" sz="1800" b="1" cap="all" dirty="0">
                <a:solidFill>
                  <a:srgbClr val="FFFF01"/>
                </a:solidFill>
                <a:effectLst>
                  <a:outerShdw blurRad="38100" dist="38100" dir="2700000" algn="tl">
                    <a:srgbClr val="000000">
                      <a:alpha val="43137"/>
                    </a:srgbClr>
                  </a:outerShdw>
                </a:effectLst>
              </a:rPr>
              <a:t>Nuevas actividades y aclaraciones sobre la facturación para acceder a los beneficios</a:t>
            </a:r>
            <a:endParaRPr lang="es-MX" sz="1800" b="1" dirty="0" smtClean="0">
              <a:solidFill>
                <a:srgbClr val="FFFF01"/>
              </a:solidFill>
              <a:effectLst>
                <a:outerShdw blurRad="38100" dist="38100" dir="2700000" algn="tl">
                  <a:srgbClr val="000000">
                    <a:alpha val="43137"/>
                  </a:srgbClr>
                </a:outerShdw>
              </a:effectLst>
            </a:endParaRPr>
          </a:p>
          <a:p>
            <a:pPr algn="l"/>
            <a:endParaRPr lang="es-MX" sz="1800" b="1" dirty="0">
              <a:solidFill>
                <a:srgbClr val="FFFF01"/>
              </a:solidFill>
              <a:effectLst>
                <a:outerShdw blurRad="38100" dist="38100" dir="2700000" algn="tl">
                  <a:srgbClr val="000000">
                    <a:alpha val="43137"/>
                  </a:srgbClr>
                </a:outerShdw>
              </a:effectLst>
            </a:endParaRPr>
          </a:p>
          <a:p>
            <a:pPr algn="l"/>
            <a:r>
              <a:rPr lang="es-AR" sz="1800" b="1" dirty="0">
                <a:solidFill>
                  <a:srgbClr val="FFFF01"/>
                </a:solidFill>
                <a:effectLst>
                  <a:outerShdw blurRad="38100" dist="38100" dir="2700000" algn="tl">
                    <a:srgbClr val="000000">
                      <a:alpha val="43137"/>
                    </a:srgbClr>
                  </a:outerShdw>
                </a:effectLst>
              </a:rPr>
              <a:t>Actividades: </a:t>
            </a:r>
            <a:r>
              <a:rPr lang="es-AR" sz="1800" dirty="0">
                <a:effectLst>
                  <a:outerShdw blurRad="38100" dist="38100" dir="2700000" algn="tl">
                    <a:srgbClr val="000000">
                      <a:alpha val="43137"/>
                    </a:srgbClr>
                  </a:outerShdw>
                </a:effectLst>
              </a:rPr>
              <a:t>se incorporan nuevas actividades que presentaron caídas significativas en la facturación debido a la emergencia sanitaria.</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Salario complementario: se otorgará a trabajadores que se desempeñen en empresas cuya plantilla de personal registre al 29 de febrero de 2020 más de 800 empleados</a:t>
            </a:r>
            <a:r>
              <a:rPr lang="es-AR" sz="1800" dirty="0" smtClean="0">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b="1" dirty="0">
                <a:solidFill>
                  <a:srgbClr val="00FFFF"/>
                </a:solidFill>
                <a:effectLst>
                  <a:outerShdw blurRad="38100" dist="38100" dir="2700000" algn="tl">
                    <a:srgbClr val="000000">
                      <a:alpha val="43137"/>
                    </a:srgbClr>
                  </a:outerShdw>
                </a:effectLst>
              </a:rPr>
              <a:t>Facturación: </a:t>
            </a:r>
            <a:r>
              <a:rPr lang="es-AR" sz="1800" dirty="0">
                <a:effectLst>
                  <a:outerShdw blurRad="38100" dist="38100" dir="2700000" algn="tl">
                    <a:srgbClr val="000000">
                      <a:alpha val="43137"/>
                    </a:srgbClr>
                  </a:outerShdw>
                </a:effectLst>
              </a:rPr>
              <a:t>para las empresas que no registran facturación en el período 12 de marzo al 12 de abril de 2019, se tomará como parámetro el período del 12 de noviembre al 12 diciembre de 2019 para efectuar la comparación. Esta forma de cálculo se aplicará al caso de las empresas que iniciaron sus actividades con posterioridad al período tomado como base de cálculo para el resto del universo.</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0253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721/2020 – BO: 07/05/2020</a:t>
            </a:r>
          </a:p>
          <a:p>
            <a:pPr algn="l"/>
            <a:r>
              <a:rPr lang="es-AR" sz="1800" b="1" cap="all" dirty="0">
                <a:solidFill>
                  <a:srgbClr val="FFFF01"/>
                </a:solidFill>
                <a:effectLst>
                  <a:outerShdw blurRad="38100" dist="38100" dir="2700000" algn="tl">
                    <a:srgbClr val="000000">
                      <a:alpha val="43137"/>
                    </a:srgbClr>
                  </a:outerShdw>
                </a:effectLst>
              </a:rPr>
              <a:t>Nuevas actividades y aclaraciones sobre la facturación para acceder a los beneficios</a:t>
            </a:r>
            <a:endParaRPr lang="es-MX" sz="1800" b="1" dirty="0" smtClean="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Mientras que a las empresas </a:t>
            </a:r>
            <a:r>
              <a:rPr lang="es-AR" sz="1800" dirty="0">
                <a:solidFill>
                  <a:srgbClr val="00FFFF"/>
                </a:solidFill>
                <a:effectLst>
                  <a:outerShdw blurRad="38100" dist="38100" dir="2700000" algn="tl">
                    <a:srgbClr val="000000">
                      <a:alpha val="43137"/>
                    </a:srgbClr>
                  </a:outerShdw>
                </a:effectLst>
              </a:rPr>
              <a:t>cuya actividad se haya iniciado durante el año 2020 se las considera “actividad afectada en forma crítica” </a:t>
            </a:r>
            <a:r>
              <a:rPr lang="es-AR" sz="1800" dirty="0">
                <a:effectLst>
                  <a:outerShdw blurRad="38100" dist="38100" dir="2700000" algn="tl">
                    <a:srgbClr val="000000">
                      <a:alpha val="43137"/>
                    </a:srgbClr>
                  </a:outerShdw>
                </a:effectLst>
              </a:rPr>
              <a:t>y no se les requerirá dicha información</a:t>
            </a:r>
            <a:r>
              <a:rPr lang="es-AR" sz="1800" dirty="0" smtClean="0">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Además, </a:t>
            </a:r>
            <a:r>
              <a:rPr lang="es-AR" sz="1800" dirty="0">
                <a:solidFill>
                  <a:srgbClr val="FFFF01"/>
                </a:solidFill>
                <a:effectLst>
                  <a:outerShdw blurRad="38100" dist="38100" dir="2700000" algn="tl">
                    <a:srgbClr val="000000">
                      <a:alpha val="43137"/>
                    </a:srgbClr>
                  </a:outerShdw>
                </a:effectLst>
              </a:rPr>
              <a:t>se modifica el criterio para evaluar la variación de facturación y se eleva hasta un 5% positivo en el período comprendido entre el 12 de marzo y 12 de abril de 2020 respecto al mismo período del año 2019</a:t>
            </a:r>
            <a:r>
              <a:rPr lang="es-AR" sz="1800" dirty="0" smtClean="0">
                <a:solidFill>
                  <a:srgbClr val="FFFF01"/>
                </a:solidFill>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Mismos criterios se utilizan para evaluar el nivel de facturación de los trabajadores autónomos respecto de la procedencia para ser beneficiados por el crédito a tasa cero.</a:t>
            </a: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86680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a:t>
            </a:r>
            <a:r>
              <a:rPr lang="es-ES" sz="1800" b="1" dirty="0" smtClean="0">
                <a:solidFill>
                  <a:srgbClr val="00FFFF"/>
                </a:solidFill>
                <a:effectLst>
                  <a:outerShdw blurRad="38100" dist="38100" dir="2700000" algn="tl">
                    <a:srgbClr val="000000">
                      <a:alpha val="43137"/>
                    </a:srgbClr>
                  </a:outerShdw>
                </a:effectLst>
              </a:rPr>
              <a:t>887/2020 </a:t>
            </a:r>
            <a:r>
              <a:rPr lang="es-ES" sz="1800" b="1" dirty="0" smtClean="0">
                <a:solidFill>
                  <a:srgbClr val="00FFFF"/>
                </a:solidFill>
                <a:effectLst>
                  <a:outerShdw blurRad="38100" dist="38100" dir="2700000" algn="tl">
                    <a:srgbClr val="000000">
                      <a:alpha val="43137"/>
                    </a:srgbClr>
                  </a:outerShdw>
                </a:effectLst>
              </a:rPr>
              <a:t>– BO: </a:t>
            </a:r>
            <a:r>
              <a:rPr lang="es-ES" sz="1800" b="1" dirty="0" smtClean="0">
                <a:solidFill>
                  <a:srgbClr val="00FFFF"/>
                </a:solidFill>
                <a:effectLst>
                  <a:outerShdw blurRad="38100" dist="38100" dir="2700000" algn="tl">
                    <a:srgbClr val="000000">
                      <a:alpha val="43137"/>
                    </a:srgbClr>
                  </a:outerShdw>
                </a:effectLst>
              </a:rPr>
              <a:t>25/05/2020</a:t>
            </a:r>
            <a:endParaRPr lang="es-ES" sz="1800" b="1" dirty="0" smtClean="0">
              <a:solidFill>
                <a:srgbClr val="00FFFF"/>
              </a:solidFill>
              <a:effectLst>
                <a:outerShdw blurRad="38100" dist="38100" dir="2700000" algn="tl">
                  <a:srgbClr val="000000">
                    <a:alpha val="43137"/>
                  </a:srgbClr>
                </a:outerShdw>
              </a:effectLst>
            </a:endParaRPr>
          </a:p>
          <a:p>
            <a:pPr algn="l"/>
            <a:r>
              <a:rPr lang="es-AR" sz="1800" b="1" cap="all" dirty="0">
                <a:solidFill>
                  <a:srgbClr val="FFFF00"/>
                </a:solidFill>
                <a:effectLst>
                  <a:outerShdw blurRad="38100" dist="38100" dir="2700000" algn="tl">
                    <a:srgbClr val="000000">
                      <a:alpha val="43137"/>
                    </a:srgbClr>
                  </a:outerShdw>
                </a:effectLst>
              </a:rPr>
              <a:t>incorporación de actividades, aclaraciones sobre el salario complementario e información a los beneficiarios</a:t>
            </a:r>
            <a:endParaRPr lang="es-AR" sz="1800" dirty="0">
              <a:solidFill>
                <a:srgbClr val="FFFF00"/>
              </a:solidFill>
              <a:effectLst>
                <a:outerShdw blurRad="38100" dist="38100" dir="2700000" algn="tl">
                  <a:srgbClr val="000000">
                    <a:alpha val="43137"/>
                  </a:srgbClr>
                </a:outerShdw>
              </a:effectLst>
            </a:endParaRPr>
          </a:p>
          <a:p>
            <a:pPr algn="l"/>
            <a:r>
              <a:rPr lang="es-AR" sz="1800" smtClean="0">
                <a:solidFill>
                  <a:srgbClr val="00FF99"/>
                </a:solidFill>
                <a:effectLst>
                  <a:outerShdw blurRad="38100" dist="38100" dir="2700000" algn="tl">
                    <a:srgbClr val="000000">
                      <a:alpha val="43137"/>
                    </a:srgbClr>
                  </a:outerShdw>
                </a:effectLst>
              </a:rPr>
              <a:t>- </a:t>
            </a:r>
            <a:r>
              <a:rPr lang="es-AR" sz="1800" dirty="0" smtClean="0">
                <a:solidFill>
                  <a:srgbClr val="00FF99"/>
                </a:solidFill>
                <a:effectLst>
                  <a:outerShdw blurRad="38100" dist="38100" dir="2700000" algn="tl">
                    <a:srgbClr val="000000">
                      <a:alpha val="43137"/>
                    </a:srgbClr>
                  </a:outerShdw>
                </a:effectLst>
              </a:rPr>
              <a:t>Nueva </a:t>
            </a:r>
            <a:r>
              <a:rPr lang="es-AR" sz="1800" dirty="0">
                <a:solidFill>
                  <a:srgbClr val="00FF99"/>
                </a:solidFill>
                <a:effectLst>
                  <a:outerShdw blurRad="38100" dist="38100" dir="2700000" algn="tl">
                    <a:srgbClr val="000000">
                      <a:alpha val="43137"/>
                    </a:srgbClr>
                  </a:outerShdw>
                </a:effectLst>
              </a:rPr>
              <a:t>actividad: </a:t>
            </a:r>
            <a:r>
              <a:rPr lang="es-AR" sz="1800" dirty="0">
                <a:effectLst>
                  <a:outerShdw blurRad="38100" dist="38100" dir="2700000" algn="tl">
                    <a:srgbClr val="000000">
                      <a:alpha val="43137"/>
                    </a:srgbClr>
                  </a:outerShdw>
                </a:effectLst>
              </a:rPr>
              <a:t>se confirma la incorporación de los clubes de práctica deportiva</a:t>
            </a:r>
            <a:br>
              <a:rPr lang="es-AR" sz="1800" dirty="0">
                <a:effectLst>
                  <a:outerShdw blurRad="38100" dist="38100" dir="2700000" algn="tl">
                    <a:srgbClr val="000000">
                      <a:alpha val="43137"/>
                    </a:srgbClr>
                  </a:outerShdw>
                </a:effectLst>
              </a:rPr>
            </a:br>
            <a:r>
              <a:rPr lang="es-AR" sz="1800" dirty="0">
                <a:solidFill>
                  <a:srgbClr val="FFC000"/>
                </a:solidFill>
                <a:effectLst>
                  <a:outerShdw blurRad="38100" dist="38100" dir="2700000" algn="tl">
                    <a:srgbClr val="000000">
                      <a:alpha val="43137"/>
                    </a:srgbClr>
                  </a:outerShdw>
                </a:effectLst>
              </a:rPr>
              <a:t>- Salario complementario: </a:t>
            </a:r>
            <a:r>
              <a:rPr lang="es-AR" sz="1800" dirty="0">
                <a:effectLst>
                  <a:outerShdw blurRad="38100" dist="38100" dir="2700000" algn="tl">
                    <a:srgbClr val="000000">
                      <a:alpha val="43137"/>
                    </a:srgbClr>
                  </a:outerShdw>
                </a:effectLst>
              </a:rPr>
              <a:t>se realizan aclaraciones para los trabajadores con pluriempleo</a:t>
            </a:r>
            <a:r>
              <a:rPr lang="es-AR" sz="1800" dirty="0" smtClean="0">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Además, se excluirá del beneficio a los trabajadores cuya remuneración bruta devengada en el mes de </a:t>
            </a:r>
            <a:r>
              <a:rPr lang="es-AR" sz="1800" dirty="0">
                <a:solidFill>
                  <a:srgbClr val="FFFF01"/>
                </a:solidFill>
                <a:effectLst>
                  <a:outerShdw blurRad="38100" dist="38100" dir="2700000" algn="tl">
                    <a:srgbClr val="000000">
                      <a:alpha val="43137"/>
                    </a:srgbClr>
                  </a:outerShdw>
                </a:effectLst>
              </a:rPr>
              <a:t>marzo de 2020 supere los $ 250.000</a:t>
            </a:r>
            <a:r>
              <a:rPr lang="es-AR" sz="1800" dirty="0" smtClean="0">
                <a:solidFill>
                  <a:srgbClr val="FFFF01"/>
                </a:solidFill>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El beneficio de la </a:t>
            </a:r>
            <a:r>
              <a:rPr lang="es-AR" sz="1800" dirty="0">
                <a:solidFill>
                  <a:srgbClr val="00FF99"/>
                </a:solidFill>
                <a:effectLst>
                  <a:outerShdw blurRad="38100" dist="38100" dir="2700000" algn="tl">
                    <a:srgbClr val="000000">
                      <a:alpha val="43137"/>
                    </a:srgbClr>
                  </a:outerShdw>
                </a:effectLst>
              </a:rPr>
              <a:t>postergación del pago de las contribuciones </a:t>
            </a:r>
            <a:r>
              <a:rPr lang="es-AR" sz="1800" dirty="0">
                <a:effectLst>
                  <a:outerShdw blurRad="38100" dist="38100" dir="2700000" algn="tl">
                    <a:srgbClr val="000000">
                      <a:alpha val="43137"/>
                    </a:srgbClr>
                  </a:outerShdw>
                </a:effectLst>
              </a:rPr>
              <a:t>patronales con destino al SIPA del mes de mayo solo alcanzará al universo de empresas que prestan actividades incorporadas al Programa ATP</a:t>
            </a:r>
            <a:r>
              <a:rPr lang="es-AR" sz="1800" dirty="0" smtClean="0">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solidFill>
                  <a:srgbClr val="00FFFF"/>
                </a:solidFill>
                <a:effectLst>
                  <a:outerShdw blurRad="38100" dist="38100" dir="2700000" algn="tl">
                    <a:srgbClr val="000000">
                      <a:alpha val="43137"/>
                    </a:srgbClr>
                  </a:outerShdw>
                </a:effectLst>
              </a:rPr>
              <a:t>- Difusión de información: </a:t>
            </a:r>
            <a:r>
              <a:rPr lang="es-AR" sz="1800" dirty="0">
                <a:effectLst>
                  <a:outerShdw blurRad="38100" dist="38100" dir="2700000" algn="tl">
                    <a:srgbClr val="000000">
                      <a:alpha val="43137"/>
                    </a:srgbClr>
                  </a:outerShdw>
                </a:effectLst>
              </a:rPr>
              <a:t>la JGM publicará todo los datos correspondientes a los beneficiarios de la postergación del pago de las contribuciones patronales, el salario complementario y el crédito a tasa cero.</a:t>
            </a: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748689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MX"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00"/>
                </a:solidFill>
                <a:effectLst>
                  <a:outerShdw blurRad="38100" dist="38100" dir="2700000" algn="tl">
                    <a:srgbClr val="000000">
                      <a:alpha val="43137"/>
                    </a:srgbClr>
                  </a:outerShdw>
                </a:effectLst>
                <a:latin typeface="Papyrus" pitchFamily="66" charset="0"/>
              </a:rPr>
              <a:t>Devolución del Salario Complementario</a:t>
            </a:r>
            <a:endParaRPr lang="es-MX" sz="3600" b="1" dirty="0" smtClean="0">
              <a:solidFill>
                <a:srgbClr val="00FFFF"/>
              </a:solidFill>
              <a:effectLst>
                <a:outerShdw blurRad="38100" dist="38100" dir="2700000" algn="tl">
                  <a:srgbClr val="000000">
                    <a:alpha val="43137"/>
                  </a:srgbClr>
                </a:outerShdw>
              </a:effectLst>
              <a:latin typeface="Papyrus" pitchFamily="66" charset="0"/>
            </a:endParaRPr>
          </a:p>
          <a:p>
            <a:pPr>
              <a:defRPr/>
            </a:pPr>
            <a:endParaRPr lang="es-MX" sz="3600" b="1" dirty="0" smtClean="0">
              <a:solidFill>
                <a:srgbClr val="FFFF01"/>
              </a:solidFill>
              <a:effectLst>
                <a:outerShdw blurRad="38100" dist="38100" dir="2700000" algn="tl">
                  <a:srgbClr val="000000">
                    <a:alpha val="43137"/>
                  </a:srgbClr>
                </a:outerShdw>
              </a:effectLst>
              <a:latin typeface="Papyrus" pitchFamily="66" charset="0"/>
            </a:endParaRPr>
          </a:p>
          <a:p>
            <a:pPr>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RG (AFIP) 4719</a:t>
            </a:r>
            <a:endParaRPr lang="es-AR" sz="3600" b="1" dirty="0">
              <a:solidFill>
                <a:srgbClr val="00FFFF"/>
              </a:solidFill>
              <a:effectLst>
                <a:outerShdw blurRad="38100" dist="38100" dir="2700000" algn="tl">
                  <a:srgbClr val="000000">
                    <a:alpha val="43137"/>
                  </a:srgbClr>
                </a:outerShdw>
              </a:effectLst>
              <a:latin typeface="Papyrus" pitchFamily="66" charset="0"/>
            </a:endParaRPr>
          </a:p>
          <a:p>
            <a:pPr>
              <a:defRPr/>
            </a:pP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9866981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817/2020 – BO: 18/05/2020</a:t>
            </a:r>
          </a:p>
          <a:p>
            <a:pPr algn="l"/>
            <a:r>
              <a:rPr lang="es-AR" sz="1800" b="1" cap="all" dirty="0">
                <a:solidFill>
                  <a:srgbClr val="FFFF00"/>
                </a:solidFill>
                <a:effectLst>
                  <a:outerShdw blurRad="38100" dist="38100" dir="2700000" algn="tl">
                    <a:srgbClr val="000000">
                      <a:alpha val="43137"/>
                    </a:srgbClr>
                  </a:outerShdw>
                </a:effectLst>
              </a:rPr>
              <a:t>incorporación de actividades para el beneficio de abril de 2020. Mecanismo para darse de baja y aclaraciones sobre el crédito a tasa cero y el salario complementario de mayo de 2020</a:t>
            </a:r>
            <a:endParaRPr lang="es-AR" sz="1800"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La Jefatura de Gabinete de Ministros realiza las siguientes aclaraciones:</a:t>
            </a:r>
            <a:br>
              <a:rPr lang="es-AR" sz="1800" dirty="0">
                <a:effectLst>
                  <a:outerShdw blurRad="38100" dist="38100" dir="2700000" algn="tl">
                    <a:srgbClr val="000000">
                      <a:alpha val="43137"/>
                    </a:srgbClr>
                  </a:outerShdw>
                </a:effectLst>
              </a:rPr>
            </a:br>
            <a:r>
              <a:rPr lang="es-AR" sz="1800" b="1" dirty="0">
                <a:solidFill>
                  <a:srgbClr val="00FF99"/>
                </a:solidFill>
                <a:effectLst>
                  <a:outerShdw blurRad="38100" dist="38100" dir="2700000" algn="tl">
                    <a:srgbClr val="000000">
                      <a:alpha val="43137"/>
                    </a:srgbClr>
                  </a:outerShdw>
                </a:effectLst>
              </a:rPr>
              <a:t>- Salario complementario: </a:t>
            </a:r>
            <a:r>
              <a:rPr lang="es-AR" sz="1800" dirty="0">
                <a:solidFill>
                  <a:srgbClr val="FFFF00"/>
                </a:solidFill>
                <a:effectLst>
                  <a:outerShdw blurRad="38100" dist="38100" dir="2700000" algn="tl">
                    <a:srgbClr val="000000">
                      <a:alpha val="43137"/>
                    </a:srgbClr>
                  </a:outerShdw>
                </a:effectLst>
              </a:rPr>
              <a:t>incorpora nuevas actividades como beneficiarios del mes de abril, entre las que se encuentra el transporte de pasajeros y carga, clubes deportivos y clínicas y sanatorios privados y empresas de emergencia </a:t>
            </a:r>
            <a:r>
              <a:rPr lang="es-AR" sz="1800" dirty="0" err="1">
                <a:solidFill>
                  <a:srgbClr val="FFFF00"/>
                </a:solidFill>
                <a:effectLst>
                  <a:outerShdw blurRad="38100" dist="38100" dir="2700000" algn="tl">
                    <a:srgbClr val="000000">
                      <a:alpha val="43137"/>
                    </a:srgbClr>
                  </a:outerShdw>
                </a:effectLst>
              </a:rPr>
              <a:t>extrahospitalaria</a:t>
            </a:r>
            <a:r>
              <a:rPr lang="es-AR" sz="1800" dirty="0">
                <a:effectLst>
                  <a:outerShdw blurRad="38100" dist="38100" dir="2700000" algn="tl">
                    <a:srgbClr val="000000">
                      <a:alpha val="43137"/>
                    </a:srgbClr>
                  </a:outerShdw>
                </a:effectLst>
              </a:rPr>
              <a:t>, y se </a:t>
            </a:r>
            <a:r>
              <a:rPr lang="es-AR" sz="1800" dirty="0">
                <a:solidFill>
                  <a:srgbClr val="FF9900"/>
                </a:solidFill>
                <a:effectLst>
                  <a:outerShdw blurRad="38100" dist="38100" dir="2700000" algn="tl">
                    <a:srgbClr val="000000">
                      <a:alpha val="43137"/>
                    </a:srgbClr>
                  </a:outerShdw>
                </a:effectLst>
              </a:rPr>
              <a:t>disponen nuevos requisitos para el beneficio del período mayo de 2020</a:t>
            </a:r>
            <a:r>
              <a:rPr lang="es-AR" sz="1800" dirty="0" smtClean="0">
                <a:solidFill>
                  <a:srgbClr val="FF9900"/>
                </a:solidFill>
                <a:effectLst>
                  <a:outerShdw blurRad="38100" dist="38100" dir="2700000" algn="tl">
                    <a:srgbClr val="000000">
                      <a:alpha val="43137"/>
                    </a:srgbClr>
                  </a:outerShdw>
                </a:effectLst>
              </a:rPr>
              <a:t>.</a:t>
            </a:r>
          </a:p>
          <a:p>
            <a:pPr algn="l"/>
            <a:r>
              <a:rPr lang="es-AR" sz="1800" b="1" dirty="0" smtClean="0">
                <a:solidFill>
                  <a:srgbClr val="00FFFF"/>
                </a:solidFill>
                <a:effectLst>
                  <a:outerShdw blurRad="38100" dist="38100" dir="2700000" algn="tl">
                    <a:srgbClr val="000000">
                      <a:alpha val="43137"/>
                    </a:srgbClr>
                  </a:outerShdw>
                </a:effectLst>
              </a:rPr>
              <a:t>- </a:t>
            </a:r>
            <a:r>
              <a:rPr lang="es-AR" sz="1800" b="1" dirty="0">
                <a:solidFill>
                  <a:srgbClr val="00FFFF"/>
                </a:solidFill>
                <a:effectLst>
                  <a:outerShdw blurRad="38100" dist="38100" dir="2700000" algn="tl">
                    <a:srgbClr val="000000">
                      <a:alpha val="43137"/>
                    </a:srgbClr>
                  </a:outerShdw>
                </a:effectLst>
              </a:rPr>
              <a:t>Mecanismo para darse de baja y devolver beneficios: </a:t>
            </a:r>
            <a:r>
              <a:rPr lang="es-AR" sz="1800" dirty="0">
                <a:effectLst>
                  <a:outerShdw blurRad="38100" dist="38100" dir="2700000" algn="tl">
                    <a:srgbClr val="000000">
                      <a:alpha val="43137"/>
                    </a:srgbClr>
                  </a:outerShdw>
                </a:effectLst>
              </a:rPr>
              <a:t>la AFIP establecerá un mecanismo para instrumentar la baja del Programa respecto del salario complementario. En los supuestos en los que el salario complementario hubiese sido abonado, dichos importes con más los accesorios que pudieran corresponder deberán ser transferidos a la AFIP, la que procederá a girarlos a la </a:t>
            </a:r>
            <a:r>
              <a:rPr lang="es-AR" sz="1800" dirty="0" err="1">
                <a:effectLst>
                  <a:outerShdw blurRad="38100" dist="38100" dir="2700000" algn="tl">
                    <a:srgbClr val="000000">
                      <a:alpha val="43137"/>
                    </a:srgbClr>
                  </a:outerShdw>
                </a:effectLst>
              </a:rPr>
              <a:t>ANSeS</a:t>
            </a:r>
            <a:r>
              <a:rPr lang="es-AR" sz="1800" dirty="0">
                <a:effectLst>
                  <a:outerShdw blurRad="38100" dist="38100" dir="2700000" algn="tl">
                    <a:srgbClr val="000000">
                      <a:alpha val="43137"/>
                    </a:srgbClr>
                  </a:outerShdw>
                </a:effectLst>
              </a:rPr>
              <a:t>.</a:t>
            </a:r>
            <a:br>
              <a:rPr lang="es-AR" sz="1800" dirty="0">
                <a:effectLst>
                  <a:outerShdw blurRad="38100" dist="38100" dir="2700000" algn="tl">
                    <a:srgbClr val="000000">
                      <a:alpha val="43137"/>
                    </a:srgbClr>
                  </a:outerShdw>
                </a:effectLst>
              </a:rPr>
            </a:br>
            <a:r>
              <a:rPr lang="es-AR" sz="1800" b="1" dirty="0">
                <a:solidFill>
                  <a:srgbClr val="FFCC00"/>
                </a:solidFill>
                <a:effectLst>
                  <a:outerShdw blurRad="38100" dist="38100" dir="2700000" algn="tl">
                    <a:srgbClr val="000000">
                      <a:alpha val="43137"/>
                    </a:srgbClr>
                  </a:outerShdw>
                </a:effectLst>
              </a:rPr>
              <a:t>- Crédito a tasa cero: </a:t>
            </a:r>
            <a:r>
              <a:rPr lang="es-AR" sz="1800" dirty="0">
                <a:effectLst>
                  <a:outerShdw blurRad="38100" dist="38100" dir="2700000" algn="tl">
                    <a:srgbClr val="000000">
                      <a:alpha val="43137"/>
                    </a:srgbClr>
                  </a:outerShdw>
                </a:effectLst>
              </a:rPr>
              <a:t>se realizan adecuaciones al monto de facturación electrónica para acceder al beneficio.</a:t>
            </a: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8644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r>
              <a:rPr lang="es-AR" sz="1800" b="1" cap="all" dirty="0" smtClean="0">
                <a:solidFill>
                  <a:srgbClr val="FFFF00"/>
                </a:solidFill>
                <a:effectLst>
                  <a:outerShdw blurRad="38100" dist="38100" dir="2700000" algn="tl">
                    <a:srgbClr val="000000">
                      <a:alpha val="43137"/>
                    </a:srgbClr>
                  </a:outerShdw>
                </a:effectLst>
              </a:rPr>
              <a:t>MECANISMO PARA REINTEGRAR EL SALARIO COMPLEMENTARIO</a:t>
            </a:r>
          </a:p>
          <a:p>
            <a:pPr algn="l"/>
            <a:r>
              <a:rPr lang="es-MX" sz="1700" b="1" dirty="0">
                <a:solidFill>
                  <a:srgbClr val="00FFFF"/>
                </a:solidFill>
                <a:effectLst>
                  <a:outerShdw blurRad="38100" dist="38100" dir="2700000" algn="tl">
                    <a:srgbClr val="000000">
                      <a:alpha val="43137"/>
                    </a:srgbClr>
                  </a:outerShdw>
                </a:effectLst>
              </a:rPr>
              <a:t>Art. 1 -</a:t>
            </a:r>
            <a:r>
              <a:rPr lang="es-MX" sz="1700" dirty="0">
                <a:solidFill>
                  <a:srgbClr val="00FFFF"/>
                </a:solidFill>
                <a:effectLst>
                  <a:outerShdw blurRad="38100" dist="38100" dir="2700000" algn="tl">
                    <a:srgbClr val="000000">
                      <a:alpha val="43137"/>
                    </a:srgbClr>
                  </a:outerShdw>
                </a:effectLst>
              </a:rPr>
              <a:t> </a:t>
            </a:r>
            <a:r>
              <a:rPr lang="es-MX" sz="1700" dirty="0">
                <a:effectLst>
                  <a:outerShdw blurRad="38100" dist="38100" dir="2700000" algn="tl">
                    <a:srgbClr val="000000">
                      <a:alpha val="43137"/>
                    </a:srgbClr>
                  </a:outerShdw>
                </a:effectLst>
              </a:rPr>
              <a:t>Los empleadores que </a:t>
            </a:r>
            <a:r>
              <a:rPr lang="es-MX" sz="1700" dirty="0">
                <a:solidFill>
                  <a:srgbClr val="00FFFF"/>
                </a:solidFill>
                <a:effectLst>
                  <a:outerShdw blurRad="38100" dist="38100" dir="2700000" algn="tl">
                    <a:srgbClr val="000000">
                      <a:alpha val="43137"/>
                    </a:srgbClr>
                  </a:outerShdw>
                </a:effectLst>
              </a:rPr>
              <a:t>reintegren el beneficio de asignación del Salario </a:t>
            </a:r>
            <a:r>
              <a:rPr lang="es-MX" sz="1700" dirty="0">
                <a:effectLst>
                  <a:outerShdw blurRad="38100" dist="38100" dir="2700000" algn="tl">
                    <a:srgbClr val="000000">
                      <a:alpha val="43137"/>
                    </a:srgbClr>
                  </a:outerShdw>
                </a:effectLst>
              </a:rPr>
              <a:t>Complementario previsto en el inciso b) del artículo 2 del decreto 332/2020 y sus modificatorios, </a:t>
            </a:r>
            <a:r>
              <a:rPr lang="es-MX" sz="1700" dirty="0">
                <a:solidFill>
                  <a:srgbClr val="FFFF01"/>
                </a:solidFill>
                <a:effectLst>
                  <a:outerShdw blurRad="38100" dist="38100" dir="2700000" algn="tl">
                    <a:srgbClr val="000000">
                      <a:alpha val="43137"/>
                    </a:srgbClr>
                  </a:outerShdw>
                </a:effectLst>
              </a:rPr>
              <a:t>deberán generar el correspondiente Volante Electrónico de Pago (VEP) de conformidad con lo dispuesto por la resolución general 1778</a:t>
            </a:r>
            <a:r>
              <a:rPr lang="es-MX" sz="1700" dirty="0">
                <a:effectLst>
                  <a:outerShdw blurRad="38100" dist="38100" dir="2700000" algn="tl">
                    <a:srgbClr val="000000">
                      <a:alpha val="43137"/>
                    </a:srgbClr>
                  </a:outerShdw>
                </a:effectLst>
              </a:rPr>
              <a:t>, sus modificatorias y complementarias, con los siguientes códigos</a:t>
            </a:r>
            <a:r>
              <a:rPr lang="es-MX" sz="1700" dirty="0" smtClean="0">
                <a:effectLst>
                  <a:outerShdw blurRad="38100" dist="38100" dir="2700000" algn="tl">
                    <a:srgbClr val="000000">
                      <a:alpha val="43137"/>
                    </a:srgbClr>
                  </a:outerShdw>
                </a:effectLst>
              </a:rPr>
              <a:t>:</a:t>
            </a:r>
          </a:p>
          <a:p>
            <a:pPr algn="l"/>
            <a:endParaRPr lang="es-MX" sz="1700" dirty="0">
              <a:effectLst>
                <a:outerShdw blurRad="38100" dist="38100" dir="2700000" algn="tl">
                  <a:srgbClr val="000000">
                    <a:alpha val="43137"/>
                  </a:srgbClr>
                </a:outerShdw>
              </a:effectLst>
            </a:endParaRPr>
          </a:p>
          <a:p>
            <a:pPr algn="l"/>
            <a:r>
              <a:rPr lang="es-MX" sz="1700" dirty="0">
                <a:solidFill>
                  <a:srgbClr val="FFFF01"/>
                </a:solidFill>
                <a:effectLst>
                  <a:outerShdw blurRad="38100" dist="38100" dir="2700000" algn="tl">
                    <a:srgbClr val="000000">
                      <a:alpha val="43137"/>
                    </a:srgbClr>
                  </a:outerShdw>
                </a:effectLst>
              </a:rPr>
              <a:t>a) Reintegro salario complementario: </a:t>
            </a:r>
            <a:r>
              <a:rPr lang="es-MX" sz="1700" dirty="0">
                <a:effectLst>
                  <a:outerShdw blurRad="38100" dist="38100" dir="2700000" algn="tl">
                    <a:srgbClr val="000000">
                      <a:alpha val="43137"/>
                    </a:srgbClr>
                  </a:outerShdw>
                </a:effectLst>
              </a:rPr>
              <a:t>impuesto/concepto/subconcepto (ICS) 016-019-019.</a:t>
            </a:r>
          </a:p>
          <a:p>
            <a:pPr algn="l"/>
            <a:r>
              <a:rPr lang="es-MX" sz="1700" dirty="0">
                <a:solidFill>
                  <a:srgbClr val="FFCC00"/>
                </a:solidFill>
                <a:effectLst>
                  <a:outerShdw blurRad="38100" dist="38100" dir="2700000" algn="tl">
                    <a:srgbClr val="000000">
                      <a:alpha val="43137"/>
                    </a:srgbClr>
                  </a:outerShdw>
                </a:effectLst>
              </a:rPr>
              <a:t>b) Reintegro salario complementario - intereses financieros: </a:t>
            </a:r>
            <a:r>
              <a:rPr lang="es-MX" sz="1700" dirty="0">
                <a:effectLst>
                  <a:outerShdw blurRad="38100" dist="38100" dir="2700000" algn="tl">
                    <a:srgbClr val="000000">
                      <a:alpha val="43137"/>
                    </a:srgbClr>
                  </a:outerShdw>
                </a:effectLst>
              </a:rPr>
              <a:t>impuesto/concepto/subconcepto (ICS) 016-019-095.</a:t>
            </a:r>
          </a:p>
          <a:p>
            <a:pPr algn="l"/>
            <a:r>
              <a:rPr lang="es-MX" sz="1700" dirty="0">
                <a:effectLst>
                  <a:outerShdw blurRad="38100" dist="38100" dir="2700000" algn="tl">
                    <a:srgbClr val="000000">
                      <a:alpha val="43137"/>
                    </a:srgbClr>
                  </a:outerShdw>
                </a:effectLst>
              </a:rPr>
              <a:t>Posteriormente, dichos sujetos </a:t>
            </a:r>
            <a:r>
              <a:rPr lang="es-MX" sz="1700" dirty="0">
                <a:solidFill>
                  <a:srgbClr val="00FFFF"/>
                </a:solidFill>
                <a:effectLst>
                  <a:outerShdw blurRad="38100" dist="38100" dir="2700000" algn="tl">
                    <a:srgbClr val="000000">
                      <a:alpha val="43137"/>
                    </a:srgbClr>
                  </a:outerShdw>
                </a:effectLst>
              </a:rPr>
              <a:t>deberán informar la cantidad de trabajadores y trabajadoras comprendidos en el Programa de Asistencia de Emergencia al Trabajo y la Producción, y el monto que se transfiere a este organismo -en la forma prevista en el párrafo anterior-, a través del servicio con Clave Fiscal denominado “Presentaciones Digitales”, </a:t>
            </a:r>
            <a:r>
              <a:rPr lang="es-MX" sz="1700" dirty="0">
                <a:effectLst>
                  <a:outerShdw blurRad="38100" dist="38100" dir="2700000" algn="tl">
                    <a:srgbClr val="000000">
                      <a:alpha val="43137"/>
                    </a:srgbClr>
                  </a:outerShdw>
                </a:effectLst>
              </a:rPr>
              <a:t>en los términos previstos en la resolución general 4503.</a:t>
            </a:r>
          </a:p>
          <a:p>
            <a:pPr algn="l"/>
            <a:endParaRPr lang="es-AR" sz="1800"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8783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r>
              <a:rPr lang="es-AR" sz="1800" b="1" cap="all" dirty="0" smtClean="0">
                <a:solidFill>
                  <a:srgbClr val="FFFF00"/>
                </a:solidFill>
                <a:effectLst>
                  <a:outerShdw blurRad="38100" dist="38100" dir="2700000" algn="tl">
                    <a:srgbClr val="000000">
                      <a:alpha val="43137"/>
                    </a:srgbClr>
                  </a:outerShdw>
                </a:effectLst>
              </a:rPr>
              <a:t>MECANISMO PARA REINTEGRAR EL SALARIO COMPLEMENTARIO</a:t>
            </a:r>
          </a:p>
          <a:p>
            <a:pPr algn="l"/>
            <a:r>
              <a:rPr lang="es-MX" sz="1600" b="1" dirty="0">
                <a:solidFill>
                  <a:srgbClr val="00FFFF"/>
                </a:solidFill>
                <a:effectLst>
                  <a:outerShdw blurRad="38100" dist="38100" dir="2700000" algn="tl">
                    <a:srgbClr val="000000">
                      <a:alpha val="43137"/>
                    </a:srgbClr>
                  </a:outerShdw>
                </a:effectLst>
              </a:rPr>
              <a:t>Art. 2 -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La transferencia a este Organismo de las sumas correspondientes, deberá efectuarse en los plazos y condiciones que seguidamente se indican</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dirty="0">
                <a:solidFill>
                  <a:srgbClr val="00FFFF"/>
                </a:solidFill>
                <a:effectLst>
                  <a:outerShdw blurRad="38100" dist="38100" dir="2700000" algn="tl">
                    <a:srgbClr val="000000">
                      <a:alpha val="43137"/>
                    </a:srgbClr>
                  </a:outerShdw>
                </a:effectLst>
              </a:rPr>
              <a:t>a) Respecto de los salarios devengados en el mes de abril de 2020: </a:t>
            </a:r>
            <a:r>
              <a:rPr lang="es-MX" sz="1600" dirty="0">
                <a:effectLst>
                  <a:outerShdw blurRad="38100" dist="38100" dir="2700000" algn="tl">
                    <a:srgbClr val="000000">
                      <a:alpha val="43137"/>
                    </a:srgbClr>
                  </a:outerShdw>
                </a:effectLst>
              </a:rPr>
              <a:t>hasta el 31 de mayo de 2020, inclusive.</a:t>
            </a:r>
          </a:p>
          <a:p>
            <a:pPr algn="l"/>
            <a:r>
              <a:rPr lang="es-MX" sz="1600" dirty="0">
                <a:solidFill>
                  <a:srgbClr val="FFFF00"/>
                </a:solidFill>
                <a:effectLst>
                  <a:outerShdw blurRad="38100" dist="38100" dir="2700000" algn="tl">
                    <a:srgbClr val="000000">
                      <a:alpha val="43137"/>
                    </a:srgbClr>
                  </a:outerShdw>
                </a:effectLst>
              </a:rPr>
              <a:t>b) Respecto de los salarios devengados en los meses mayo de 2020 y siguientes </a:t>
            </a:r>
            <a:r>
              <a:rPr lang="es-MX" sz="1600" dirty="0">
                <a:effectLst>
                  <a:outerShdw blurRad="38100" dist="38100" dir="2700000" algn="tl">
                    <a:srgbClr val="000000">
                      <a:alpha val="43137"/>
                    </a:srgbClr>
                  </a:outerShdw>
                </a:effectLst>
              </a:rPr>
              <a:t>-en caso de extenderse el beneficio-: hasta el día 20, inclusive, del mes en que se haya realizado el pago.</a:t>
            </a:r>
          </a:p>
          <a:p>
            <a:pPr algn="l"/>
            <a:r>
              <a:rPr lang="es-MX" sz="1600" dirty="0">
                <a:solidFill>
                  <a:srgbClr val="00FF00"/>
                </a:solidFill>
                <a:effectLst>
                  <a:outerShdw blurRad="38100" dist="38100" dir="2700000" algn="tl">
                    <a:srgbClr val="000000">
                      <a:alpha val="43137"/>
                    </a:srgbClr>
                  </a:outerShdw>
                </a:effectLst>
              </a:rPr>
              <a:t>c) En aquellos supuestos en que el lapso operado entre la fecha de pago del beneficio </a:t>
            </a:r>
            <a:r>
              <a:rPr lang="es-MX" sz="1600" dirty="0">
                <a:effectLst>
                  <a:outerShdw blurRad="38100" dist="38100" dir="2700000" algn="tl">
                    <a:srgbClr val="000000">
                      <a:alpha val="43137"/>
                    </a:srgbClr>
                  </a:outerShdw>
                </a:effectLst>
              </a:rPr>
              <a:t>y la de vencimiento de la transferencia a este Organismo, sea inferior a cinco (5) días hábiles, el empleador podrá transferir las sumas correspondientes dentro de este último plazo.</a:t>
            </a:r>
          </a:p>
          <a:p>
            <a:pPr algn="l"/>
            <a:r>
              <a:rPr lang="es-MX" sz="1600" dirty="0">
                <a:solidFill>
                  <a:srgbClr val="FF9900"/>
                </a:solidFill>
                <a:effectLst>
                  <a:outerShdw blurRad="38100" dist="38100" dir="2700000" algn="tl">
                    <a:srgbClr val="000000">
                      <a:alpha val="43137"/>
                    </a:srgbClr>
                  </a:outerShdw>
                </a:effectLst>
              </a:rPr>
              <a:t>d) Los intereses a aplicar sobre el monto del capital </a:t>
            </a:r>
            <a:r>
              <a:rPr lang="es-MX" sz="1600" dirty="0">
                <a:effectLst>
                  <a:outerShdw blurRad="38100" dist="38100" dir="2700000" algn="tl">
                    <a:srgbClr val="000000">
                      <a:alpha val="43137"/>
                    </a:srgbClr>
                  </a:outerShdw>
                </a:effectLst>
              </a:rPr>
              <a:t>(importe del beneficio que se reintegra) serán calculados desde la fecha en que se hayan acreditado las sumas en las cuentas de los trabajadores, hasta la de la efectiva transferencia.</a:t>
            </a:r>
          </a:p>
          <a:p>
            <a:pPr algn="l"/>
            <a:r>
              <a:rPr lang="es-MX" sz="1600" dirty="0">
                <a:effectLst>
                  <a:outerShdw blurRad="38100" dist="38100" dir="2700000" algn="tl">
                    <a:srgbClr val="000000">
                      <a:alpha val="43137"/>
                    </a:srgbClr>
                  </a:outerShdw>
                </a:effectLst>
              </a:rPr>
              <a:t>El monto total de </a:t>
            </a:r>
            <a:r>
              <a:rPr lang="es-MX" sz="1600" dirty="0">
                <a:solidFill>
                  <a:srgbClr val="00FFFF"/>
                </a:solidFill>
                <a:effectLst>
                  <a:outerShdw blurRad="38100" dist="38100" dir="2700000" algn="tl">
                    <a:srgbClr val="000000">
                      <a:alpha val="43137"/>
                    </a:srgbClr>
                  </a:outerShdw>
                </a:effectLst>
              </a:rPr>
              <a:t>intereses surgirá de aplicar al capital la evolución del Coeficiente de Estabilización de Referencia (CER) entre dichas fechas.</a:t>
            </a:r>
          </a:p>
          <a:p>
            <a:pPr algn="l"/>
            <a:r>
              <a:rPr lang="es-AR" sz="1600" dirty="0">
                <a:effectLst>
                  <a:outerShdw blurRad="38100" dist="38100" dir="2700000" algn="tl">
                    <a:srgbClr val="000000">
                      <a:alpha val="43137"/>
                    </a:srgbClr>
                  </a:outerShdw>
                </a:effectLst>
              </a:rPr>
              <a:t/>
            </a:r>
            <a:br>
              <a:rPr lang="es-AR" sz="1600" dirty="0">
                <a:effectLst>
                  <a:outerShdw blurRad="38100" dist="38100" dir="2700000" algn="tl">
                    <a:srgbClr val="000000">
                      <a:alpha val="43137"/>
                    </a:srgbClr>
                  </a:outerShdw>
                </a:effectLst>
              </a:rPr>
            </a:br>
            <a:endParaRPr lang="es-AR" sz="16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299530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r>
              <a:rPr lang="es-AR" sz="1800" b="1" cap="all" dirty="0" smtClean="0">
                <a:solidFill>
                  <a:srgbClr val="FFFF00"/>
                </a:solidFill>
                <a:effectLst>
                  <a:outerShdw blurRad="38100" dist="38100" dir="2700000" algn="tl">
                    <a:srgbClr val="000000">
                      <a:alpha val="43137"/>
                    </a:srgbClr>
                  </a:outerShdw>
                </a:effectLst>
              </a:rPr>
              <a:t>MECANISMO PARA REINTEGRAR EL SALARIO COMPLEMENTARIO</a:t>
            </a:r>
          </a:p>
          <a:p>
            <a:pPr algn="l"/>
            <a:endParaRPr lang="es-AR" sz="1800" b="1" cap="all" dirty="0" smtClean="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3 -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Este Organismo, </a:t>
            </a:r>
            <a:r>
              <a:rPr lang="es-MX" sz="1800" dirty="0">
                <a:solidFill>
                  <a:srgbClr val="FFFF01"/>
                </a:solidFill>
                <a:effectLst>
                  <a:outerShdw blurRad="38100" dist="38100" dir="2700000" algn="tl">
                    <a:srgbClr val="000000">
                      <a:alpha val="43137"/>
                    </a:srgbClr>
                  </a:outerShdw>
                </a:effectLst>
              </a:rPr>
              <a:t>dentro de las cuarenta y ocho (48) horas hábiles, procederá a depositar las sumas transferidas en la cuenta que a tal efecto indique la Administración Nacional de la Seguridad Social, </a:t>
            </a:r>
            <a:r>
              <a:rPr lang="es-MX" sz="1800" dirty="0">
                <a:effectLst>
                  <a:outerShdw blurRad="38100" dist="38100" dir="2700000" algn="tl">
                    <a:srgbClr val="000000">
                      <a:alpha val="43137"/>
                    </a:srgbClr>
                  </a:outerShdw>
                </a:effectLst>
              </a:rPr>
              <a:t>comunicando a esta última, con archivo de respaldo que se enviará vía Sistema SITACI, la información que surge de la presentación efectuada por los empleadores conforme lo dispuesto en el artículo 1 de la presente, a los fines de su toma de razón y demás efectos previstos en la normativa vigente, en orden a su competencia</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4 -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disposiciones de esta resolución general </a:t>
            </a:r>
            <a:r>
              <a:rPr lang="es-MX" sz="1800" dirty="0">
                <a:solidFill>
                  <a:srgbClr val="00FFFF"/>
                </a:solidFill>
                <a:effectLst>
                  <a:outerShdw blurRad="38100" dist="38100" dir="2700000" algn="tl">
                    <a:srgbClr val="000000">
                      <a:alpha val="43137"/>
                    </a:srgbClr>
                  </a:outerShdw>
                </a:effectLst>
              </a:rPr>
              <a:t>entrarán en vigencia el día de su publicación en el Boletín Oficial.</a:t>
            </a:r>
          </a:p>
          <a:p>
            <a:pPr algn="l"/>
            <a:endParaRPr lang="es-AR" sz="1800"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354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Cuando se constate la existencia de </a:t>
            </a:r>
            <a:r>
              <a:rPr lang="es-ES" sz="1800" dirty="0" smtClean="0">
                <a:solidFill>
                  <a:srgbClr val="FFFF00"/>
                </a:solidFill>
                <a:effectLst>
                  <a:outerShdw blurRad="38100" dist="38100" dir="2700000" algn="tl">
                    <a:srgbClr val="000000">
                      <a:alpha val="43137"/>
                    </a:srgbClr>
                  </a:outerShdw>
                </a:effectLst>
              </a:rPr>
              <a:t>infracción al cumplimiento del “aislamiento social, preventivo y obligatorio” </a:t>
            </a:r>
            <a:r>
              <a:rPr lang="es-ES" sz="1800" dirty="0" smtClean="0">
                <a:effectLst>
                  <a:outerShdw blurRad="38100" dist="38100" dir="2700000" algn="tl">
                    <a:srgbClr val="000000">
                      <a:alpha val="43137"/>
                    </a:srgbClr>
                  </a:outerShdw>
                </a:effectLst>
              </a:rPr>
              <a:t>o a otras normas dispuestas para la protección de la salud pública en el marco de la emergencia sanitaria, se procederá de inmediato a hacer cesar la conducta infractora y se dará actuación a la autoridad competente, en el marco de </a:t>
            </a:r>
            <a:r>
              <a:rPr lang="es-ES" sz="1800" dirty="0" smtClean="0">
                <a:solidFill>
                  <a:srgbClr val="FFFF00"/>
                </a:solidFill>
                <a:effectLst>
                  <a:outerShdw blurRad="38100" dist="38100" dir="2700000" algn="tl">
                    <a:srgbClr val="000000">
                      <a:alpha val="43137"/>
                    </a:srgbClr>
                  </a:outerShdw>
                </a:effectLst>
              </a:rPr>
              <a:t>los artículos 205, 239 y concordantes del Código Penal.</a:t>
            </a:r>
          </a:p>
          <a:p>
            <a:pPr algn="l"/>
            <a:r>
              <a:rPr lang="es-ES" sz="1800" dirty="0" smtClean="0">
                <a:effectLst>
                  <a:outerShdw blurRad="38100" dist="38100" dir="2700000" algn="tl">
                    <a:srgbClr val="000000">
                      <a:alpha val="43137"/>
                    </a:srgbClr>
                  </a:outerShdw>
                </a:effectLst>
              </a:rPr>
              <a:t>El Ministerio de Seguridad deberá disponer la </a:t>
            </a:r>
            <a:r>
              <a:rPr lang="es-ES" sz="1800" dirty="0" smtClean="0">
                <a:solidFill>
                  <a:srgbClr val="FF9900"/>
                </a:solidFill>
                <a:effectLst>
                  <a:outerShdw blurRad="38100" dist="38100" dir="2700000" algn="tl">
                    <a:srgbClr val="000000">
                      <a:alpha val="43137"/>
                    </a:srgbClr>
                  </a:outerShdw>
                </a:effectLst>
              </a:rPr>
              <a:t>inmediata detención de los vehículos que circulen en infracción </a:t>
            </a:r>
            <a:r>
              <a:rPr lang="es-ES" sz="1800" dirty="0" smtClean="0">
                <a:effectLst>
                  <a:outerShdw blurRad="38100" dist="38100" dir="2700000" algn="tl">
                    <a:srgbClr val="000000">
                      <a:alpha val="43137"/>
                    </a:srgbClr>
                  </a:outerShdw>
                </a:effectLst>
              </a:rPr>
              <a:t>a lo dispuesto en el presente decreto y procederá a su retención preventiva por el tiempo que resulte necesario, a fin de evitar el desplazamiento de los mismos, para salvaguarda de la salud pública y para evitar la propagación del virus.</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 </a:t>
            </a:r>
            <a:r>
              <a:rPr lang="es-ES" sz="1800" dirty="0" smtClean="0">
                <a:effectLst>
                  <a:outerShdw blurRad="38100" dist="38100" dir="2700000" algn="tl">
                    <a:srgbClr val="000000">
                      <a:alpha val="43137"/>
                    </a:srgbClr>
                  </a:outerShdw>
                </a:effectLst>
              </a:rPr>
              <a:t>Durante la vigencia del “aislamiento social, preventivo y obligatorio” </a:t>
            </a:r>
            <a:r>
              <a:rPr lang="es-ES" sz="1800" dirty="0" smtClean="0">
                <a:solidFill>
                  <a:srgbClr val="FFFF19"/>
                </a:solidFill>
                <a:effectLst>
                  <a:outerShdw blurRad="38100" dist="38100" dir="2700000" algn="tl">
                    <a:srgbClr val="000000">
                      <a:alpha val="43137"/>
                    </a:srgbClr>
                  </a:outerShdw>
                </a:effectLst>
              </a:rPr>
              <a:t>no podrán realizarse eventos culturales, recreativos, deportivos, religiosos, ni de ninguna otra índole que impliquen la concurrencia de personas.</a:t>
            </a:r>
            <a:r>
              <a:rPr lang="es-ES" sz="1800" dirty="0" smtClean="0"/>
              <a:t> Se suspende la apertura de locales, centros comerciales, establecimientos mayoristas y minoristas, y cualquier otro lugar que requiera la presencia de personas</a:t>
            </a:r>
            <a:endParaRPr lang="es-ES" sz="1800"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r>
              <a:rPr lang="es-AR" sz="1800" b="1" dirty="0">
                <a:solidFill>
                  <a:srgbClr val="FFFF00"/>
                </a:solidFill>
                <a:effectLst>
                  <a:outerShdw blurRad="38100" dist="38100" dir="2700000" algn="tl">
                    <a:srgbClr val="000000">
                      <a:alpha val="43137"/>
                    </a:srgbClr>
                  </a:outerShdw>
                </a:effectLst>
              </a:rPr>
              <a:t>¿Cuáles podrían ser las razones por las que una empresa podría tomar una decisión en tal sentido? </a:t>
            </a:r>
            <a:endParaRPr lang="es-AR" sz="1800" dirty="0">
              <a:solidFill>
                <a:srgbClr val="FFFF00"/>
              </a:solidFill>
              <a:effectLst>
                <a:outerShdw blurRad="38100" dist="38100" dir="2700000" algn="tl">
                  <a:srgbClr val="000000">
                    <a:alpha val="43137"/>
                  </a:srgbClr>
                </a:outerShdw>
              </a:effectLst>
            </a:endParaRPr>
          </a:p>
          <a:p>
            <a:pPr algn="l"/>
            <a:r>
              <a:rPr lang="es-AR" sz="1800" b="1" dirty="0">
                <a:solidFill>
                  <a:srgbClr val="00FF99"/>
                </a:solidFill>
                <a:effectLst>
                  <a:outerShdw blurRad="38100" dist="38100" dir="2700000" algn="tl">
                    <a:srgbClr val="000000">
                      <a:alpha val="43137"/>
                    </a:srgbClr>
                  </a:outerShdw>
                </a:effectLst>
              </a:rPr>
              <a:t>Causas posibles, que se pudieron dar en la práctica</a:t>
            </a:r>
            <a:r>
              <a:rPr lang="es-AR" sz="1800" b="1" dirty="0" smtClean="0">
                <a:solidFill>
                  <a:srgbClr val="00FF99"/>
                </a:solidFill>
                <a:effectLst>
                  <a:outerShdw blurRad="38100" dist="38100" dir="2700000" algn="tl">
                    <a:srgbClr val="000000">
                      <a:alpha val="43137"/>
                    </a:srgbClr>
                  </a:outerShdw>
                </a:effectLst>
              </a:rPr>
              <a:t>:</a:t>
            </a:r>
          </a:p>
          <a:p>
            <a:pPr algn="l"/>
            <a:endParaRPr lang="es-AR" sz="1800" dirty="0">
              <a:solidFill>
                <a:srgbClr val="00FF99"/>
              </a:solidFill>
              <a:effectLst>
                <a:outerShdw blurRad="38100" dist="38100" dir="2700000" algn="tl">
                  <a:srgbClr val="000000">
                    <a:alpha val="43137"/>
                  </a:srgbClr>
                </a:outerShdw>
              </a:effectLst>
            </a:endParaRPr>
          </a:p>
          <a:p>
            <a:pPr lvl="0" algn="l"/>
            <a:r>
              <a:rPr lang="es-AR" sz="1800" dirty="0" smtClean="0">
                <a:solidFill>
                  <a:srgbClr val="FFFF01"/>
                </a:solidFill>
                <a:effectLst>
                  <a:outerShdw blurRad="38100" dist="38100" dir="2700000" algn="tl">
                    <a:srgbClr val="000000">
                      <a:alpha val="43137"/>
                    </a:srgbClr>
                  </a:outerShdw>
                </a:effectLst>
              </a:rPr>
              <a:t>1.- Un </a:t>
            </a:r>
            <a:r>
              <a:rPr lang="es-AR" sz="1800" dirty="0">
                <a:solidFill>
                  <a:srgbClr val="FFFF01"/>
                </a:solidFill>
                <a:effectLst>
                  <a:outerShdw blurRad="38100" dist="38100" dir="2700000" algn="tl">
                    <a:srgbClr val="000000">
                      <a:alpha val="43137"/>
                    </a:srgbClr>
                  </a:outerShdw>
                </a:effectLst>
              </a:rPr>
              <a:t>“error” administrativo de la empresa: </a:t>
            </a:r>
            <a:r>
              <a:rPr lang="es-AR" sz="1800" dirty="0">
                <a:effectLst>
                  <a:outerShdw blurRad="38100" dist="38100" dir="2700000" algn="tl">
                    <a:srgbClr val="000000">
                      <a:alpha val="43137"/>
                    </a:srgbClr>
                  </a:outerShdw>
                </a:effectLst>
              </a:rPr>
              <a:t>que la alta dirección de la misma no esté en conocimiento, y que la solicitud se haya realizado y decidido por gerencias y/o jefaturas y al tomar conocimiento el nivel más alto de la firma, desista de la ayuda estatal.</a:t>
            </a:r>
          </a:p>
          <a:p>
            <a:pPr algn="l"/>
            <a:endParaRPr lang="es-AR" sz="1800"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948410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772400" cy="576064"/>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Autofit/>
          </a:bodyPr>
          <a:lstStyle/>
          <a:p>
            <a:pPr algn="l"/>
            <a:r>
              <a:rPr lang="es-AR" sz="1800" b="1" dirty="0">
                <a:solidFill>
                  <a:srgbClr val="FFFF00"/>
                </a:solidFill>
                <a:effectLst>
                  <a:outerShdw blurRad="38100" dist="38100" dir="2700000" algn="tl">
                    <a:srgbClr val="000000">
                      <a:alpha val="43137"/>
                    </a:srgbClr>
                  </a:outerShdw>
                </a:effectLst>
              </a:rPr>
              <a:t>¿Cuáles podrían ser las razones por las que una empresa podría tomar una decisión en tal sentido? </a:t>
            </a:r>
            <a:endParaRPr lang="es-AR" sz="1800" dirty="0">
              <a:solidFill>
                <a:srgbClr val="FFFF00"/>
              </a:solidFill>
              <a:effectLst>
                <a:outerShdw blurRad="38100" dist="38100" dir="2700000" algn="tl">
                  <a:srgbClr val="000000">
                    <a:alpha val="43137"/>
                  </a:srgbClr>
                </a:outerShdw>
              </a:effectLst>
            </a:endParaRPr>
          </a:p>
          <a:p>
            <a:pPr algn="l"/>
            <a:r>
              <a:rPr lang="es-AR" sz="1800" b="1" dirty="0">
                <a:solidFill>
                  <a:srgbClr val="00FF99"/>
                </a:solidFill>
                <a:effectLst>
                  <a:outerShdw blurRad="38100" dist="38100" dir="2700000" algn="tl">
                    <a:srgbClr val="000000">
                      <a:alpha val="43137"/>
                    </a:srgbClr>
                  </a:outerShdw>
                </a:effectLst>
              </a:rPr>
              <a:t>Causas posibles, que se pudieron dar en la práctica:</a:t>
            </a:r>
          </a:p>
          <a:p>
            <a:pPr lvl="0" algn="l"/>
            <a:r>
              <a:rPr lang="es-AR" sz="1800" dirty="0" smtClean="0">
                <a:solidFill>
                  <a:srgbClr val="FFFF01"/>
                </a:solidFill>
                <a:effectLst>
                  <a:outerShdw blurRad="38100" dist="38100" dir="2700000" algn="tl">
                    <a:srgbClr val="000000">
                      <a:alpha val="43137"/>
                    </a:srgbClr>
                  </a:outerShdw>
                </a:effectLst>
              </a:rPr>
              <a:t>2.- Que </a:t>
            </a:r>
            <a:r>
              <a:rPr lang="es-AR" sz="1800" dirty="0">
                <a:solidFill>
                  <a:srgbClr val="FFFF01"/>
                </a:solidFill>
                <a:effectLst>
                  <a:outerShdw blurRad="38100" dist="38100" dir="2700000" algn="tl">
                    <a:srgbClr val="000000">
                      <a:alpha val="43137"/>
                    </a:srgbClr>
                  </a:outerShdw>
                </a:effectLst>
              </a:rPr>
              <a:t>se trate de una empresa con una nómina de más de 800 trabajadores </a:t>
            </a:r>
            <a:r>
              <a:rPr lang="es-AR" sz="1800" dirty="0">
                <a:effectLst>
                  <a:outerShdw blurRad="38100" dist="38100" dir="2700000" algn="tl">
                    <a:srgbClr val="000000">
                      <a:alpha val="43137"/>
                    </a:srgbClr>
                  </a:outerShdw>
                </a:effectLst>
              </a:rPr>
              <a:t>(al 29/2/2020), que no cumpliera con los requisitos establecidos en las DA (JGM) 591/2020 (Acta 4) y 702/2020 (Acta 7) y que sistémicamente no fue detectado por AFIP, pero que el empleador, obviamente, está en conocimiento.</a:t>
            </a:r>
          </a:p>
          <a:p>
            <a:pPr algn="l"/>
            <a:r>
              <a:rPr lang="es-AR" sz="1800" b="1" dirty="0">
                <a:solidFill>
                  <a:srgbClr val="00FFFF"/>
                </a:solidFill>
                <a:effectLst>
                  <a:outerShdw blurRad="38100" dist="38100" dir="2700000" algn="tl">
                    <a:srgbClr val="000000">
                      <a:alpha val="43137"/>
                    </a:srgbClr>
                  </a:outerShdw>
                </a:effectLst>
              </a:rPr>
              <a:t>¿Cuáles son estos requisitos?</a:t>
            </a:r>
          </a:p>
          <a:p>
            <a:pPr algn="l"/>
            <a:r>
              <a:rPr lang="es-AR" sz="1800" dirty="0">
                <a:effectLst>
                  <a:outerShdw blurRad="38100" dist="38100" dir="2700000" algn="tl">
                    <a:srgbClr val="000000">
                      <a:alpha val="43137"/>
                    </a:srgbClr>
                  </a:outerShdw>
                </a:effectLst>
              </a:rPr>
              <a:t>- No podrán distribuir utilidades por los períodos fiscales cerrados a partir de noviembre de 2019.</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No podrán recomprar sus acciones directa o indirectamente.</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No podrán adquirir títulos valores en pesos para su posterior e inmediata venta en moneda extranjera o su transferencia en custodia al exterior.</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No podrán realizar erogaciones de ninguna especie a sujetos relacionados directa o indirectamente con el beneficiario cuya residencia, radicación o domicilio se encuentre en una jurisdicción no cooperante o de baja o nula tributación - en los términos de los art. 24 y 25 del D. 862/2019- </a:t>
            </a:r>
          </a:p>
          <a:p>
            <a:pPr algn="l"/>
            <a:endParaRPr lang="es-AR" sz="1800"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9685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60648"/>
            <a:ext cx="7772400" cy="504056"/>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904656"/>
          </a:xfrm>
        </p:spPr>
        <p:txBody>
          <a:bodyPr>
            <a:noAutofit/>
          </a:bodyPr>
          <a:lstStyle/>
          <a:p>
            <a:pPr algn="l"/>
            <a:r>
              <a:rPr lang="es-AR" sz="1800" b="1" dirty="0">
                <a:solidFill>
                  <a:srgbClr val="FFFF00"/>
                </a:solidFill>
                <a:effectLst>
                  <a:outerShdw blurRad="38100" dist="38100" dir="2700000" algn="tl">
                    <a:srgbClr val="000000">
                      <a:alpha val="43137"/>
                    </a:srgbClr>
                  </a:outerShdw>
                </a:effectLst>
              </a:rPr>
              <a:t>¿Cuáles podrían ser las razones por las que una empresa podría tomar una decisión en tal sentido? </a:t>
            </a:r>
            <a:endParaRPr lang="es-AR" sz="1800" dirty="0">
              <a:solidFill>
                <a:srgbClr val="FFFF00"/>
              </a:solidFill>
              <a:effectLst>
                <a:outerShdw blurRad="38100" dist="38100" dir="2700000" algn="tl">
                  <a:srgbClr val="000000">
                    <a:alpha val="43137"/>
                  </a:srgbClr>
                </a:outerShdw>
              </a:effectLst>
            </a:endParaRPr>
          </a:p>
          <a:p>
            <a:pPr algn="l"/>
            <a:r>
              <a:rPr lang="es-AR" sz="1800" b="1" dirty="0">
                <a:solidFill>
                  <a:srgbClr val="00FF99"/>
                </a:solidFill>
                <a:effectLst>
                  <a:outerShdw blurRad="38100" dist="38100" dir="2700000" algn="tl">
                    <a:srgbClr val="000000">
                      <a:alpha val="43137"/>
                    </a:srgbClr>
                  </a:outerShdw>
                </a:effectLst>
              </a:rPr>
              <a:t>Causas posibles, que se pudieron dar en la práctica:</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Respecto del primer requisito, </a:t>
            </a:r>
            <a:r>
              <a:rPr lang="es-AR" sz="1800" dirty="0">
                <a:solidFill>
                  <a:srgbClr val="FFFF00"/>
                </a:solidFill>
                <a:effectLst>
                  <a:outerShdw blurRad="38100" dist="38100" dir="2700000" algn="tl">
                    <a:srgbClr val="000000">
                      <a:alpha val="43137"/>
                    </a:srgbClr>
                  </a:outerShdw>
                </a:effectLst>
              </a:rPr>
              <a:t>una empresa pudo haber distribuido utilidades (en carácter de adelanto) en total desconocimiento del contexto actual y mundial </a:t>
            </a:r>
            <a:r>
              <a:rPr lang="es-AR" sz="1800" dirty="0">
                <a:effectLst>
                  <a:outerShdw blurRad="38100" dist="38100" dir="2700000" algn="tl">
                    <a:srgbClr val="000000">
                      <a:alpha val="43137"/>
                    </a:srgbClr>
                  </a:outerShdw>
                </a:effectLst>
              </a:rPr>
              <a:t>en que se encontraría en la actualidad, por lo que pudo haber pensado que todos los gastos, en ese momento futuros, incluidos los salarios de su nómina iban a ser afrontados por los fondos obtenidos por el giro de su negocio y con total apego al concepto de </a:t>
            </a:r>
            <a:r>
              <a:rPr lang="es-AR" sz="1800" i="1" dirty="0">
                <a:effectLst>
                  <a:outerShdw blurRad="38100" dist="38100" dir="2700000" algn="tl">
                    <a:srgbClr val="000000">
                      <a:alpha val="43137"/>
                    </a:srgbClr>
                  </a:outerShdw>
                </a:effectLst>
              </a:rPr>
              <a:t>“Empresa en marcha”</a:t>
            </a:r>
            <a:r>
              <a:rPr lang="es-AR" sz="1800" dirty="0">
                <a:effectLst>
                  <a:outerShdw blurRad="38100" dist="38100" dir="2700000" algn="tl">
                    <a:srgbClr val="000000">
                      <a:alpha val="43137"/>
                    </a:srgbClr>
                  </a:outerShdw>
                </a:effectLst>
              </a:rPr>
              <a:t>, vale decir, que iba a contar con los recursos necesarios para seguir operando sin la amenaza de una liquidación en el futuro previsible, por lo menos dentro de un año. Claramente el actual contexto no pudo ser previsto, por lo que en virtud de una decisión empresaria tomada en aquel escenario, se priva en el actual de la ayuda del Estado.</a:t>
            </a:r>
          </a:p>
        </p:txBody>
      </p:sp>
    </p:spTree>
    <p:extLst>
      <p:ext uri="{BB962C8B-B14F-4D97-AF65-F5344CB8AC3E}">
        <p14:creationId xmlns:p14="http://schemas.microsoft.com/office/powerpoint/2010/main" val="266281594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AR" sz="1800" b="1" dirty="0">
                <a:solidFill>
                  <a:srgbClr val="FFFF00"/>
                </a:solidFill>
                <a:effectLst>
                  <a:outerShdw blurRad="38100" dist="38100" dir="2700000" algn="tl">
                    <a:srgbClr val="000000">
                      <a:alpha val="43137"/>
                    </a:srgbClr>
                  </a:outerShdw>
                </a:effectLst>
              </a:rPr>
              <a:t>¿Cuáles podrían ser las razones por las que una empresa podría tomar una decisión en tal sentido? </a:t>
            </a:r>
            <a:endParaRPr lang="es-AR" sz="1800" b="1" dirty="0" smtClean="0">
              <a:solidFill>
                <a:srgbClr val="FFFF00"/>
              </a:solidFill>
              <a:effectLst>
                <a:outerShdw blurRad="38100" dist="38100" dir="2700000" algn="tl">
                  <a:srgbClr val="000000">
                    <a:alpha val="43137"/>
                  </a:srgbClr>
                </a:outerShdw>
              </a:effectLst>
            </a:endParaRPr>
          </a:p>
          <a:p>
            <a:pPr algn="l"/>
            <a:endParaRPr lang="es-AR" sz="1800" dirty="0">
              <a:solidFill>
                <a:srgbClr val="FFFF00"/>
              </a:solidFill>
              <a:effectLst>
                <a:outerShdw blurRad="38100" dist="38100" dir="2700000" algn="tl">
                  <a:srgbClr val="000000">
                    <a:alpha val="43137"/>
                  </a:srgbClr>
                </a:outerShdw>
              </a:effectLst>
            </a:endParaRPr>
          </a:p>
          <a:p>
            <a:pPr algn="l"/>
            <a:r>
              <a:rPr lang="es-AR" sz="1800" b="1" dirty="0">
                <a:solidFill>
                  <a:srgbClr val="00FF99"/>
                </a:solidFill>
                <a:effectLst>
                  <a:outerShdw blurRad="38100" dist="38100" dir="2700000" algn="tl">
                    <a:srgbClr val="000000">
                      <a:alpha val="43137"/>
                    </a:srgbClr>
                  </a:outerShdw>
                </a:effectLst>
              </a:rPr>
              <a:t>Causas posibles, que se pudieron dar en la práctica:</a:t>
            </a:r>
          </a:p>
          <a:p>
            <a:pPr algn="l"/>
            <a:r>
              <a:rPr lang="es-AR" sz="1800" dirty="0" smtClean="0">
                <a:effectLst>
                  <a:outerShdw blurRad="38100" dist="38100" dir="2700000" algn="tl">
                    <a:srgbClr val="000000">
                      <a:alpha val="43137"/>
                    </a:srgbClr>
                  </a:outerShdw>
                </a:effectLst>
              </a:rPr>
              <a:t>3</a:t>
            </a:r>
            <a:r>
              <a:rPr lang="es-AR" sz="1800" dirty="0">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Cualquier </a:t>
            </a:r>
            <a:r>
              <a:rPr lang="es-AR" sz="1800" dirty="0">
                <a:effectLst>
                  <a:outerShdw blurRad="38100" dist="38100" dir="2700000" algn="tl">
                    <a:srgbClr val="000000">
                      <a:alpha val="43137"/>
                    </a:srgbClr>
                  </a:outerShdw>
                </a:effectLst>
              </a:rPr>
              <a:t>otra causa vinculada a la voluntad del empleador, ya que como se mencionó, la normativa no establece las causales específicas.</a:t>
            </a:r>
          </a:p>
          <a:p>
            <a:pPr algn="l"/>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64663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Salario </a:t>
            </a:r>
            <a:r>
              <a:rPr lang="es-AR" sz="1800" b="1" dirty="0">
                <a:solidFill>
                  <a:srgbClr val="FFFF00"/>
                </a:solidFill>
                <a:effectLst>
                  <a:outerShdw blurRad="38100" dist="38100" dir="2700000" algn="tl">
                    <a:srgbClr val="000000">
                      <a:alpha val="43137"/>
                    </a:srgbClr>
                  </a:outerShdw>
                </a:effectLst>
              </a:rPr>
              <a:t>complementario - extensión de requisitos</a:t>
            </a:r>
            <a:endParaRPr lang="es-AR" sz="1800"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Los requisitos </a:t>
            </a:r>
            <a:r>
              <a:rPr lang="es-AR" sz="1800" dirty="0">
                <a:solidFill>
                  <a:srgbClr val="00FFFF"/>
                </a:solidFill>
                <a:effectLst>
                  <a:outerShdw blurRad="38100" dist="38100" dir="2700000" algn="tl">
                    <a:srgbClr val="000000">
                      <a:alpha val="43137"/>
                    </a:srgbClr>
                  </a:outerShdw>
                </a:effectLst>
              </a:rPr>
              <a:t>que debían ser cumplidos por las empresas que contaran con más de 800 trabajadores se universalizan al resto de los empleadores que soliciten el beneficio del salario complementario para los sueldos de mayo/2020</a:t>
            </a:r>
            <a:r>
              <a:rPr lang="es-AR" sz="1800" dirty="0">
                <a:effectLst>
                  <a:outerShdw blurRad="38100" dist="38100" dir="2700000" algn="tl">
                    <a:srgbClr val="000000">
                      <a:alpha val="43137"/>
                    </a:srgbClr>
                  </a:outerShdw>
                </a:effectLst>
              </a:rPr>
              <a:t>, sin establecer umbrales, lo cual incluye hasta a los micro empleadores. </a:t>
            </a:r>
            <a:endParaRPr lang="es-AR" sz="1800" dirty="0" smtClean="0">
              <a:effectLst>
                <a:outerShdw blurRad="38100" dist="38100" dir="2700000" algn="tl">
                  <a:srgbClr val="000000">
                    <a:alpha val="43137"/>
                  </a:srgbClr>
                </a:outerShdw>
              </a:effectLst>
            </a:endParaRP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Volviendo a la posibilidad de devolución del punto anterior, algún empleador podría entender que en virtud de esta nueva limitante, debería hacerlo, pero este control es aplicable al mes de mayo, no de abril, que es el único mes cobrado hasta ahora; nuevamente, quedará a criterio de la empresa si desea hacerlo.</a:t>
            </a:r>
          </a:p>
          <a:p>
            <a:pPr algn="l"/>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19267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SALARIO COMPLEMENTARIO</a:t>
            </a:r>
            <a:r>
              <a:rPr lang="es-ES" sz="1800" b="1" dirty="0">
                <a:solidFill>
                  <a:srgbClr val="FFCC00"/>
                </a:solidFill>
                <a:effectLst>
                  <a:outerShdw blurRad="38100" dist="38100" dir="2700000" algn="tl">
                    <a:srgbClr val="000000">
                      <a:alpha val="43137"/>
                    </a:srgbClr>
                  </a:outerShdw>
                </a:effectLst>
              </a:rPr>
              <a:t> </a:t>
            </a:r>
            <a:r>
              <a:rPr lang="es-MX" sz="1800" b="1" dirty="0">
                <a:solidFill>
                  <a:srgbClr val="FFCC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RG (AFIP) 4719– BO: 19/05/2020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Salario </a:t>
            </a:r>
            <a:r>
              <a:rPr lang="es-AR" sz="1800" b="1" dirty="0">
                <a:solidFill>
                  <a:srgbClr val="FFFF00"/>
                </a:solidFill>
                <a:effectLst>
                  <a:outerShdw blurRad="38100" dist="38100" dir="2700000" algn="tl">
                    <a:srgbClr val="000000">
                      <a:alpha val="43137"/>
                    </a:srgbClr>
                  </a:outerShdw>
                </a:effectLst>
              </a:rPr>
              <a:t>complementario - empresas de más de 800 empleados</a:t>
            </a:r>
            <a:endParaRPr lang="es-AR" sz="1800"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En  este caso, los empleadores </a:t>
            </a:r>
            <a:r>
              <a:rPr lang="es-AR" sz="1800" dirty="0">
                <a:solidFill>
                  <a:srgbClr val="00FF99"/>
                </a:solidFill>
                <a:effectLst>
                  <a:outerShdw blurRad="38100" dist="38100" dir="2700000" algn="tl">
                    <a:srgbClr val="000000">
                      <a:alpha val="43137"/>
                    </a:srgbClr>
                  </a:outerShdw>
                </a:effectLst>
              </a:rPr>
              <a:t>deberán cumplir los requisitos mencionados anteriormente durante 24 meses, </a:t>
            </a:r>
            <a:r>
              <a:rPr lang="es-AR" sz="1800" dirty="0">
                <a:effectLst>
                  <a:outerShdw blurRad="38100" dist="38100" dir="2700000" algn="tl">
                    <a:srgbClr val="000000">
                      <a:alpha val="43137"/>
                    </a:srgbClr>
                  </a:outerShdw>
                </a:effectLst>
              </a:rPr>
              <a:t>cabe recordar que la DA (JGM) 591/2020 establecía que tales requisitos eran aplicables </a:t>
            </a:r>
            <a:r>
              <a:rPr lang="es-AR" sz="1800" b="1" dirty="0">
                <a:solidFill>
                  <a:srgbClr val="00FFFF"/>
                </a:solidFill>
                <a:effectLst>
                  <a:outerShdw blurRad="38100" dist="38100" dir="2700000" algn="tl">
                    <a:srgbClr val="000000">
                      <a:alpha val="43137"/>
                    </a:srgbClr>
                  </a:outerShdw>
                </a:effectLst>
              </a:rPr>
              <a:t>durante un período fiscal.  </a:t>
            </a:r>
            <a:endParaRPr lang="es-AR" sz="1800" b="1" dirty="0" smtClean="0">
              <a:solidFill>
                <a:srgbClr val="00FFFF"/>
              </a:solidFill>
              <a:effectLst>
                <a:outerShdw blurRad="38100" dist="38100" dir="2700000" algn="tl">
                  <a:srgbClr val="000000">
                    <a:alpha val="43137"/>
                  </a:srgbClr>
                </a:outerShdw>
              </a:effectLst>
            </a:endParaRPr>
          </a:p>
          <a:p>
            <a:pPr algn="l"/>
            <a:endParaRPr lang="es-AR" sz="1800" b="1" dirty="0">
              <a:solidFill>
                <a:srgbClr val="00FFFF"/>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Esta </a:t>
            </a:r>
            <a:r>
              <a:rPr lang="es-AR" sz="1800" dirty="0">
                <a:effectLst>
                  <a:outerShdw blurRad="38100" dist="38100" dir="2700000" algn="tl">
                    <a:srgbClr val="000000">
                      <a:alpha val="43137"/>
                    </a:srgbClr>
                  </a:outerShdw>
                </a:effectLst>
              </a:rPr>
              <a:t>nueva condición debe ser cumplida </a:t>
            </a:r>
            <a:r>
              <a:rPr lang="es-AR" sz="1800" dirty="0">
                <a:solidFill>
                  <a:srgbClr val="FFFF01"/>
                </a:solidFill>
                <a:effectLst>
                  <a:outerShdw blurRad="38100" dist="38100" dir="2700000" algn="tl">
                    <a:srgbClr val="000000">
                      <a:alpha val="43137"/>
                    </a:srgbClr>
                  </a:outerShdw>
                </a:effectLst>
              </a:rPr>
              <a:t>por los que resulten beneficiados por el salario complementario para los sueldos de mayo,</a:t>
            </a:r>
            <a:r>
              <a:rPr lang="es-AR" sz="1800" dirty="0">
                <a:effectLst>
                  <a:outerShdw blurRad="38100" dist="38100" dir="2700000" algn="tl">
                    <a:srgbClr val="000000">
                      <a:alpha val="43137"/>
                    </a:srgbClr>
                  </a:outerShdw>
                </a:effectLst>
              </a:rPr>
              <a:t> no de abril, por lo que en este caso tampoco correspondería la devolución, a menos, que la empresa así lo disponga.</a:t>
            </a:r>
          </a:p>
        </p:txBody>
      </p:sp>
    </p:spTree>
    <p:extLst>
      <p:ext uri="{BB962C8B-B14F-4D97-AF65-F5344CB8AC3E}">
        <p14:creationId xmlns:p14="http://schemas.microsoft.com/office/powerpoint/2010/main" val="390997628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MX"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00"/>
                </a:solidFill>
                <a:effectLst>
                  <a:outerShdw blurRad="38100" dist="38100" dir="2700000" algn="tl">
                    <a:srgbClr val="000000">
                      <a:alpha val="43137"/>
                    </a:srgbClr>
                  </a:outerShdw>
                </a:effectLst>
                <a:latin typeface="Papyrus" pitchFamily="66" charset="0"/>
              </a:rPr>
              <a:t>Devolución del Salario Complementario</a:t>
            </a:r>
            <a:endParaRPr lang="es-MX" sz="3600" b="1" dirty="0" smtClean="0">
              <a:solidFill>
                <a:srgbClr val="00FFFF"/>
              </a:solidFill>
              <a:effectLst>
                <a:outerShdw blurRad="38100" dist="38100" dir="2700000" algn="tl">
                  <a:srgbClr val="000000">
                    <a:alpha val="43137"/>
                  </a:srgbClr>
                </a:outerShdw>
              </a:effectLst>
              <a:latin typeface="Papyrus" pitchFamily="66" charset="0"/>
            </a:endParaRPr>
          </a:p>
          <a:p>
            <a:pPr>
              <a:defRPr/>
            </a:pPr>
            <a:endParaRPr lang="es-MX" sz="3600" b="1" dirty="0" smtClean="0">
              <a:solidFill>
                <a:srgbClr val="FFFF01"/>
              </a:solidFill>
              <a:effectLst>
                <a:outerShdw blurRad="38100" dist="38100" dir="2700000" algn="tl">
                  <a:srgbClr val="000000">
                    <a:alpha val="43137"/>
                  </a:srgbClr>
                </a:outerShdw>
              </a:effectLst>
              <a:latin typeface="Papyrus" pitchFamily="66" charset="0"/>
            </a:endParaRPr>
          </a:p>
          <a:p>
            <a:pPr>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PROCEDIMIENTO</a:t>
            </a:r>
            <a:endParaRPr lang="es-AR" sz="3600" b="1" dirty="0">
              <a:solidFill>
                <a:srgbClr val="00FFFF"/>
              </a:solidFill>
              <a:effectLst>
                <a:outerShdw blurRad="38100" dist="38100" dir="2700000" algn="tl">
                  <a:srgbClr val="000000">
                    <a:alpha val="43137"/>
                  </a:srgbClr>
                </a:outerShdw>
              </a:effectLst>
              <a:latin typeface="Papyrus" pitchFamily="66" charset="0"/>
            </a:endParaRPr>
          </a:p>
          <a:p>
            <a:pPr>
              <a:defRPr/>
            </a:pP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8309705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endParaRPr lang="es-AR" sz="1800" b="1" dirty="0" smtClean="0">
              <a:solidFill>
                <a:srgbClr val="FFFF01"/>
              </a:solidFill>
              <a:effectLst>
                <a:outerShdw blurRad="38100" dist="38100" dir="2700000" algn="tl">
                  <a:srgbClr val="000000">
                    <a:alpha val="43137"/>
                  </a:srgbClr>
                </a:outerShdw>
              </a:effectLst>
            </a:endParaRPr>
          </a:p>
          <a:p>
            <a:pPr algn="l"/>
            <a:r>
              <a:rPr lang="es-AR" sz="1800" b="1" dirty="0" smtClean="0">
                <a:solidFill>
                  <a:srgbClr val="FFFF01"/>
                </a:solidFill>
                <a:effectLst>
                  <a:outerShdw blurRad="38100" dist="38100" dir="2700000" algn="tl">
                    <a:srgbClr val="000000">
                      <a:alpha val="43137"/>
                    </a:srgbClr>
                  </a:outerShdw>
                </a:effectLst>
              </a:rPr>
              <a:t>¿</a:t>
            </a:r>
            <a:r>
              <a:rPr lang="es-AR" sz="1800" b="1" dirty="0">
                <a:solidFill>
                  <a:srgbClr val="FFFF01"/>
                </a:solidFill>
                <a:effectLst>
                  <a:outerShdw blurRad="38100" dist="38100" dir="2700000" algn="tl">
                    <a:srgbClr val="000000">
                      <a:alpha val="43137"/>
                    </a:srgbClr>
                  </a:outerShdw>
                </a:effectLst>
              </a:rPr>
              <a:t>Cuáles son los pasos a seguir para el reintegro del Salario Complementario?</a:t>
            </a:r>
            <a:endParaRPr lang="es-AR" sz="1800" dirty="0">
              <a:solidFill>
                <a:srgbClr val="FFFF01"/>
              </a:solidFill>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Generar el Volante Electrónico de Pago (VEP) con los siguientes códigos</a:t>
            </a:r>
            <a:r>
              <a:rPr lang="es-AR" sz="1800" dirty="0" smtClean="0">
                <a:effectLst>
                  <a:outerShdw blurRad="38100" dist="38100" dir="2700000" algn="tl">
                    <a:srgbClr val="000000">
                      <a:alpha val="43137"/>
                    </a:srgbClr>
                  </a:outerShdw>
                </a:effectLst>
              </a:rPr>
              <a:t>:</a:t>
            </a:r>
          </a:p>
          <a:p>
            <a:pPr lvl="0" algn="l"/>
            <a:endParaRPr lang="es-AR" sz="1800" dirty="0">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Reintegro salario complementario: impuesto = 016 / concepto= 019 / subconcepto = 019.</a:t>
            </a:r>
          </a:p>
          <a:p>
            <a:pPr lvl="0" algn="l"/>
            <a:r>
              <a:rPr lang="es-AR" sz="1800" dirty="0">
                <a:effectLst>
                  <a:outerShdw blurRad="38100" dist="38100" dir="2700000" algn="tl">
                    <a:srgbClr val="000000">
                      <a:alpha val="43137"/>
                    </a:srgbClr>
                  </a:outerShdw>
                </a:effectLst>
              </a:rPr>
              <a:t>Reintegro salario complementario - intereses financieros: impuesto = 016  /concepto = 019 /subconcepto = 095</a:t>
            </a:r>
            <a:r>
              <a:rPr lang="es-AR" sz="1800" dirty="0" smtClean="0">
                <a:effectLst>
                  <a:outerShdw blurRad="38100" dist="38100" dir="2700000" algn="tl">
                    <a:srgbClr val="000000">
                      <a:alpha val="43137"/>
                    </a:srgbClr>
                  </a:outerShdw>
                </a:effectLst>
              </a:rPr>
              <a:t>.</a:t>
            </a:r>
          </a:p>
          <a:p>
            <a:pPr lvl="0" algn="l"/>
            <a:endParaRPr lang="es-AR" sz="1800" dirty="0">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A través del servicio con Clave Fiscal denominado </a:t>
            </a:r>
            <a:r>
              <a:rPr lang="es-AR" sz="1800" dirty="0">
                <a:solidFill>
                  <a:srgbClr val="FFFF01"/>
                </a:solidFill>
                <a:effectLst>
                  <a:outerShdw blurRad="38100" dist="38100" dir="2700000" algn="tl">
                    <a:srgbClr val="000000">
                      <a:alpha val="43137"/>
                    </a:srgbClr>
                  </a:outerShdw>
                </a:effectLst>
              </a:rPr>
              <a:t>“Presentaciones Digitales”, los empleadores deberán informar la cantidad de trabajadores y trabajadoras comprendidos en el Programa ATP, y el monto que se devolvió</a:t>
            </a:r>
            <a:r>
              <a:rPr lang="es-AR" sz="1800" dirty="0" smtClean="0">
                <a:solidFill>
                  <a:srgbClr val="FFFF01"/>
                </a:solidFill>
                <a:effectLst>
                  <a:outerShdw blurRad="38100" dist="38100" dir="2700000" algn="tl">
                    <a:srgbClr val="000000">
                      <a:alpha val="43137"/>
                    </a:srgbClr>
                  </a:outerShdw>
                </a:effectLst>
              </a:rPr>
              <a:t>.</a:t>
            </a:r>
          </a:p>
          <a:p>
            <a:pPr lvl="0"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Cabe aclarar que </a:t>
            </a:r>
            <a:r>
              <a:rPr lang="es-AR" sz="1800" dirty="0">
                <a:solidFill>
                  <a:srgbClr val="00FFFF"/>
                </a:solidFill>
                <a:effectLst>
                  <a:outerShdw blurRad="38100" dist="38100" dir="2700000" algn="tl">
                    <a:srgbClr val="000000">
                      <a:alpha val="43137"/>
                    </a:srgbClr>
                  </a:outerShdw>
                </a:effectLst>
              </a:rPr>
              <a:t>la normativa nada dice respecto de a partir de qué fecha estarán disponibles el nuevo código de impuesto que permita la generación del VEP, ni la fecha en que se pondrá en línea el trámite correspondiente en “Presentaciones digitales”.</a:t>
            </a:r>
          </a:p>
          <a:p>
            <a:pPr algn="l"/>
            <a:endParaRPr lang="es-AR" sz="1800"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30247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AR" sz="1800" b="1" dirty="0">
                <a:solidFill>
                  <a:srgbClr val="FFFF01"/>
                </a:solidFill>
                <a:effectLst>
                  <a:outerShdw blurRad="38100" dist="38100" dir="2700000" algn="tl">
                    <a:srgbClr val="000000">
                      <a:alpha val="43137"/>
                    </a:srgbClr>
                  </a:outerShdw>
                </a:effectLst>
              </a:rPr>
              <a:t>¿Con cuánto tiempo se cuenta para realizar la devolución? </a:t>
            </a:r>
            <a:endParaRPr lang="es-AR" sz="1800" dirty="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Los plazos y condiciones son los siguientes:</a:t>
            </a:r>
          </a:p>
          <a:p>
            <a:pPr lvl="0" algn="l"/>
            <a:r>
              <a:rPr lang="es-AR" sz="1800" dirty="0">
                <a:solidFill>
                  <a:srgbClr val="00FFFF"/>
                </a:solidFill>
                <a:effectLst>
                  <a:outerShdw blurRad="38100" dist="38100" dir="2700000" algn="tl">
                    <a:srgbClr val="000000">
                      <a:alpha val="43137"/>
                    </a:srgbClr>
                  </a:outerShdw>
                </a:effectLst>
              </a:rPr>
              <a:t>Si se devuelve la asignación del mes de abril/2020: hasta el 31/05/2020, inclusive</a:t>
            </a:r>
            <a:r>
              <a:rPr lang="es-AR" sz="1800" dirty="0">
                <a:effectLst>
                  <a:outerShdw blurRad="38100" dist="38100" dir="2700000" algn="tl">
                    <a:srgbClr val="000000">
                      <a:alpha val="43137"/>
                    </a:srgbClr>
                  </a:outerShdw>
                </a:effectLst>
              </a:rPr>
              <a:t>.</a:t>
            </a:r>
          </a:p>
          <a:p>
            <a:pPr lvl="0" algn="l"/>
            <a:r>
              <a:rPr lang="es-AR" sz="1800" dirty="0">
                <a:solidFill>
                  <a:srgbClr val="FFCC00"/>
                </a:solidFill>
                <a:effectLst>
                  <a:outerShdw blurRad="38100" dist="38100" dir="2700000" algn="tl">
                    <a:srgbClr val="000000">
                      <a:alpha val="43137"/>
                    </a:srgbClr>
                  </a:outerShdw>
                </a:effectLst>
              </a:rPr>
              <a:t>Si se devuelve la asignación del mes de mayo/2020 y siguientes, </a:t>
            </a:r>
            <a:r>
              <a:rPr lang="es-AR" sz="1800" dirty="0">
                <a:effectLst>
                  <a:outerShdw blurRad="38100" dist="38100" dir="2700000" algn="tl">
                    <a:srgbClr val="000000">
                      <a:alpha val="43137"/>
                    </a:srgbClr>
                  </a:outerShdw>
                </a:effectLst>
              </a:rPr>
              <a:t>si se extendiera: hasta el día 20, inclusive, del mes en que se haya realizado el pago. </a:t>
            </a:r>
            <a:endParaRPr lang="es-AR" sz="1800" dirty="0" smtClean="0">
              <a:effectLst>
                <a:outerShdw blurRad="38100" dist="38100" dir="2700000" algn="tl">
                  <a:srgbClr val="000000">
                    <a:alpha val="43137"/>
                  </a:srgbClr>
                </a:outerShdw>
              </a:effectLst>
            </a:endParaRPr>
          </a:p>
          <a:p>
            <a:pPr lvl="0" algn="l"/>
            <a:r>
              <a:rPr lang="es-AR" sz="1800" dirty="0" smtClean="0">
                <a:solidFill>
                  <a:srgbClr val="00FFFF"/>
                </a:solidFill>
                <a:effectLst>
                  <a:outerShdw blurRad="38100" dist="38100" dir="2700000" algn="tl">
                    <a:srgbClr val="000000">
                      <a:alpha val="43137"/>
                    </a:srgbClr>
                  </a:outerShdw>
                </a:effectLst>
              </a:rPr>
              <a:t>El </a:t>
            </a:r>
            <a:r>
              <a:rPr lang="es-AR" sz="1800" dirty="0">
                <a:solidFill>
                  <a:srgbClr val="00FFFF"/>
                </a:solidFill>
                <a:effectLst>
                  <a:outerShdw blurRad="38100" dist="38100" dir="2700000" algn="tl">
                    <a:srgbClr val="000000">
                      <a:alpha val="43137"/>
                    </a:srgbClr>
                  </a:outerShdw>
                </a:effectLst>
              </a:rPr>
              <a:t>de mayo, puntualmente será el 20/6, que es sábado, </a:t>
            </a:r>
            <a:r>
              <a:rPr lang="es-AR" sz="1800" dirty="0">
                <a:effectLst>
                  <a:outerShdw blurRad="38100" dist="38100" dir="2700000" algn="tl">
                    <a:srgbClr val="000000">
                      <a:alpha val="43137"/>
                    </a:srgbClr>
                  </a:outerShdw>
                </a:effectLst>
              </a:rPr>
              <a:t>sin embargo no aclara que pasa al primer día hábil posterior</a:t>
            </a:r>
            <a:r>
              <a:rPr lang="es-AR" sz="1800" dirty="0" smtClean="0">
                <a:effectLst>
                  <a:outerShdw blurRad="38100" dist="38100" dir="2700000" algn="tl">
                    <a:srgbClr val="000000">
                      <a:alpha val="43137"/>
                    </a:srgbClr>
                  </a:outerShdw>
                </a:effectLst>
              </a:rPr>
              <a:t>.</a:t>
            </a:r>
          </a:p>
          <a:p>
            <a:pPr lvl="0" algn="l"/>
            <a:endParaRPr lang="es-AR" sz="1800" dirty="0">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Si entre la fecha de pago de la asignación y la de vencimiento de la transferencia a la AFIP, </a:t>
            </a:r>
            <a:r>
              <a:rPr lang="es-AR" sz="1800" dirty="0">
                <a:solidFill>
                  <a:srgbClr val="FFFF01"/>
                </a:solidFill>
                <a:effectLst>
                  <a:outerShdw blurRad="38100" dist="38100" dir="2700000" algn="tl">
                    <a:srgbClr val="000000">
                      <a:alpha val="43137"/>
                    </a:srgbClr>
                  </a:outerShdw>
                </a:effectLst>
              </a:rPr>
              <a:t>fuera inferior a 5 días hábiles, el empleador podrá transferir el monto correspondiente dentro de este último plazo</a:t>
            </a:r>
            <a:r>
              <a:rPr lang="es-AR" sz="1800" dirty="0" smtClean="0">
                <a:solidFill>
                  <a:srgbClr val="FFFF01"/>
                </a:solidFill>
                <a:effectLst>
                  <a:outerShdw blurRad="38100" dist="38100" dir="2700000" algn="tl">
                    <a:srgbClr val="000000">
                      <a:alpha val="43137"/>
                    </a:srgbClr>
                  </a:outerShdw>
                </a:effectLst>
              </a:rPr>
              <a:t>.</a:t>
            </a:r>
          </a:p>
          <a:p>
            <a:pPr lvl="0"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En este punto, cabe recordar que </a:t>
            </a:r>
            <a:r>
              <a:rPr lang="es-AR" sz="1800" dirty="0">
                <a:solidFill>
                  <a:srgbClr val="FFFF01"/>
                </a:solidFill>
                <a:effectLst>
                  <a:outerShdw blurRad="38100" dist="38100" dir="2700000" algn="tl">
                    <a:srgbClr val="000000">
                      <a:alpha val="43137"/>
                    </a:srgbClr>
                  </a:outerShdw>
                </a:effectLst>
              </a:rPr>
              <a:t>por el mes abril, </a:t>
            </a:r>
            <a:r>
              <a:rPr lang="es-AR" sz="1800" dirty="0">
                <a:effectLst>
                  <a:outerShdw blurRad="38100" dist="38100" dir="2700000" algn="tl">
                    <a:srgbClr val="000000">
                      <a:alpha val="43137"/>
                    </a:srgbClr>
                  </a:outerShdw>
                </a:effectLst>
              </a:rPr>
              <a:t>en los casos en que se detectaron problemas con la CBU (no cargada, que no era titular el trabajador, error en la carga, cuenta inexistente, etc.), el empleador corrigió el dato y ANSES procedió al depósito del beneficio en una fecha distinta al primer pago al resto de la nómina (aquella que no presentó los problemas mencionados).</a:t>
            </a:r>
          </a:p>
          <a:p>
            <a:pPr algn="l"/>
            <a:r>
              <a:rPr lang="es-AR" sz="1800" dirty="0">
                <a:effectLst>
                  <a:outerShdw blurRad="38100" dist="38100" dir="2700000" algn="tl">
                    <a:srgbClr val="000000">
                      <a:alpha val="43137"/>
                    </a:srgbClr>
                  </a:outerShdw>
                </a:effectLst>
              </a:rPr>
              <a:t>Si sucediera lo mismo en mayo o en los mese siguientes, no existiría un plazo único, la norma no aclara desde qué fecha se comienza contar para establecer el vencimiento.</a:t>
            </a:r>
          </a:p>
          <a:p>
            <a:pPr algn="l"/>
            <a:endParaRPr lang="es-AR" sz="1800"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60918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lvl="0" algn="l"/>
            <a:r>
              <a:rPr lang="es-AR" sz="1800" dirty="0">
                <a:solidFill>
                  <a:srgbClr val="FFFF01"/>
                </a:solidFill>
                <a:effectLst>
                  <a:outerShdw blurRad="38100" dist="38100" dir="2700000" algn="tl">
                    <a:srgbClr val="000000">
                      <a:alpha val="43137"/>
                    </a:srgbClr>
                  </a:outerShdw>
                </a:effectLst>
              </a:rPr>
              <a:t>Los intereses a aplicar </a:t>
            </a:r>
            <a:r>
              <a:rPr lang="es-AR" sz="1800" dirty="0">
                <a:effectLst>
                  <a:outerShdw blurRad="38100" dist="38100" dir="2700000" algn="tl">
                    <a:srgbClr val="000000">
                      <a:alpha val="43137"/>
                    </a:srgbClr>
                  </a:outerShdw>
                </a:effectLst>
              </a:rPr>
              <a:t>sobre el salario complementario reintegrado serán calculados desde la fecha en que se hayan acreditado las sumas en las cuentas de los trabajadores, hasta la de la efectiva transferencia.</a:t>
            </a:r>
          </a:p>
          <a:p>
            <a:pPr algn="l"/>
            <a:r>
              <a:rPr lang="es-AR" sz="1800" dirty="0">
                <a:solidFill>
                  <a:srgbClr val="FFFF01"/>
                </a:solidFill>
                <a:effectLst>
                  <a:outerShdw blurRad="38100" dist="38100" dir="2700000" algn="tl">
                    <a:srgbClr val="000000">
                      <a:alpha val="43137"/>
                    </a:srgbClr>
                  </a:outerShdw>
                </a:effectLst>
              </a:rPr>
              <a:t>Las distintas fechas de pago </a:t>
            </a:r>
            <a:r>
              <a:rPr lang="es-AR" sz="1800" dirty="0">
                <a:effectLst>
                  <a:outerShdw blurRad="38100" dist="38100" dir="2700000" algn="tl">
                    <a:srgbClr val="000000">
                      <a:alpha val="43137"/>
                    </a:srgbClr>
                  </a:outerShdw>
                </a:effectLst>
              </a:rPr>
              <a:t>que se señalaron en el punto anterior, también afectan el cálculo de los intereses a abonar por parte del empleador.</a:t>
            </a:r>
          </a:p>
          <a:p>
            <a:pPr algn="l"/>
            <a:r>
              <a:rPr lang="es-AR" sz="1800" dirty="0">
                <a:solidFill>
                  <a:srgbClr val="00FFFF"/>
                </a:solidFill>
                <a:effectLst>
                  <a:outerShdw blurRad="38100" dist="38100" dir="2700000" algn="tl">
                    <a:srgbClr val="000000">
                      <a:alpha val="43137"/>
                    </a:srgbClr>
                  </a:outerShdw>
                </a:effectLst>
              </a:rPr>
              <a:t>Entonces:</a:t>
            </a:r>
          </a:p>
          <a:p>
            <a:pPr algn="l"/>
            <a:r>
              <a:rPr lang="es-AR" sz="1800" dirty="0">
                <a:solidFill>
                  <a:srgbClr val="FFCC00"/>
                </a:solidFill>
                <a:effectLst>
                  <a:outerShdw blurRad="38100" dist="38100" dir="2700000" algn="tl">
                    <a:srgbClr val="000000">
                      <a:alpha val="43137"/>
                    </a:srgbClr>
                  </a:outerShdw>
                </a:effectLst>
              </a:rPr>
              <a:t>¿Se debe “abrir” el cálculo tantas veces como fechas de pago hubieron?, ¿y asignarle a cada tramo el monto correspondiente?, para aplicar correctamente lo dispuesto por la AFIP, la respuesta es sí.</a:t>
            </a:r>
          </a:p>
          <a:p>
            <a:pPr algn="l"/>
            <a:r>
              <a:rPr lang="es-AR" sz="1800" dirty="0">
                <a:effectLst>
                  <a:outerShdw blurRad="38100" dist="38100" dir="2700000" algn="tl">
                    <a:srgbClr val="000000">
                      <a:alpha val="43137"/>
                    </a:srgbClr>
                  </a:outerShdw>
                </a:effectLst>
              </a:rPr>
              <a:t>Por otra parte la resolución establece que </a:t>
            </a:r>
            <a:r>
              <a:rPr lang="es-AR" sz="1800" dirty="0">
                <a:solidFill>
                  <a:srgbClr val="00FFFF"/>
                </a:solidFill>
                <a:effectLst>
                  <a:outerShdw blurRad="38100" dist="38100" dir="2700000" algn="tl">
                    <a:srgbClr val="000000">
                      <a:alpha val="43137"/>
                    </a:srgbClr>
                  </a:outerShdw>
                </a:effectLst>
              </a:rPr>
              <a:t>el monto total de intereses surgirá de aplicar al importe reintegrado, la evolución del Coeficiente de Estabilización de Referencia (CER) entre dichas fechas.</a:t>
            </a:r>
          </a:p>
          <a:p>
            <a:pPr algn="l"/>
            <a:r>
              <a:rPr lang="es-AR" sz="1800" dirty="0">
                <a:effectLst>
                  <a:outerShdw blurRad="38100" dist="38100" dir="2700000" algn="tl">
                    <a:srgbClr val="000000">
                      <a:alpha val="43137"/>
                    </a:srgbClr>
                  </a:outerShdw>
                </a:effectLst>
              </a:rPr>
              <a:t>Por último la norma informa que la AFIP </a:t>
            </a:r>
            <a:r>
              <a:rPr lang="es-AR" sz="1800" dirty="0">
                <a:solidFill>
                  <a:srgbClr val="FFFF01"/>
                </a:solidFill>
                <a:effectLst>
                  <a:outerShdw blurRad="38100" dist="38100" dir="2700000" algn="tl">
                    <a:srgbClr val="000000">
                      <a:alpha val="43137"/>
                    </a:srgbClr>
                  </a:outerShdw>
                </a:effectLst>
              </a:rPr>
              <a:t>depositará las sumas transferidas dentro de las 48 horas hábiles  en la cuenta de ANSES, </a:t>
            </a:r>
            <a:r>
              <a:rPr lang="es-AR" sz="1800" dirty="0">
                <a:effectLst>
                  <a:outerShdw blurRad="38100" dist="38100" dir="2700000" algn="tl">
                    <a:srgbClr val="000000">
                      <a:alpha val="43137"/>
                    </a:srgbClr>
                  </a:outerShdw>
                </a:effectLst>
              </a:rPr>
              <a:t>y notificará al organismo previsional enviando archivo de respaldo con la información que presentada por los empleadores.</a:t>
            </a:r>
          </a:p>
        </p:txBody>
      </p:sp>
    </p:spTree>
    <p:extLst>
      <p:ext uri="{BB962C8B-B14F-4D97-AF65-F5344CB8AC3E}">
        <p14:creationId xmlns:p14="http://schemas.microsoft.com/office/powerpoint/2010/main" val="185783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Excepciones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54431498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smtClean="0">
                <a:solidFill>
                  <a:srgbClr val="FFFF01"/>
                </a:solidFill>
                <a:effectLst>
                  <a:outerShdw blurRad="38100" dist="38100" dir="2700000" algn="tl">
                    <a:srgbClr val="000000">
                      <a:alpha val="43137"/>
                    </a:srgbClr>
                  </a:outerShdw>
                </a:effectLst>
              </a:rPr>
              <a:t>PARA TENER EN CUENTA</a:t>
            </a:r>
            <a:endParaRPr lang="es-AR" sz="1800" dirty="0">
              <a:solidFill>
                <a:srgbClr val="FFFF01"/>
              </a:solidFill>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El monto de la asignación depositada por ANSES a cada trabajador/a surge del Excel que la AFIP puso a disposición del empleador en el Programa ATP, actualmente en la siguiente pantalla:</a:t>
            </a:r>
          </a:p>
          <a:p>
            <a:r>
              <a:rPr lang="es-AR" sz="1800" dirty="0"/>
              <a:t> </a:t>
            </a:r>
          </a:p>
        </p:txBody>
      </p:sp>
      <p:pic>
        <p:nvPicPr>
          <p:cNvPr id="4" name="3 Imagen"/>
          <p:cNvPicPr/>
          <p:nvPr/>
        </p:nvPicPr>
        <p:blipFill>
          <a:blip r:embed="rId2"/>
          <a:stretch>
            <a:fillRect/>
          </a:stretch>
        </p:blipFill>
        <p:spPr>
          <a:xfrm>
            <a:off x="1043608" y="2262187"/>
            <a:ext cx="6912768" cy="3111029"/>
          </a:xfrm>
          <a:prstGeom prst="rect">
            <a:avLst/>
          </a:prstGeom>
        </p:spPr>
      </p:pic>
    </p:spTree>
    <p:extLst>
      <p:ext uri="{BB962C8B-B14F-4D97-AF65-F5344CB8AC3E}">
        <p14:creationId xmlns:p14="http://schemas.microsoft.com/office/powerpoint/2010/main" val="48437901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AR" sz="1800" b="1" dirty="0" smtClean="0">
                <a:solidFill>
                  <a:srgbClr val="FFFF01"/>
                </a:solidFill>
                <a:effectLst>
                  <a:outerShdw blurRad="38100" dist="38100" dir="2700000" algn="tl">
                    <a:srgbClr val="000000">
                      <a:alpha val="43137"/>
                    </a:srgbClr>
                  </a:outerShdw>
                </a:effectLst>
              </a:rPr>
              <a:t>PARA TENER EN CUENTA</a:t>
            </a:r>
            <a:endParaRPr lang="es-AR" sz="1800" dirty="0">
              <a:solidFill>
                <a:srgbClr val="FFFF01"/>
              </a:solidFill>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El monto de la asignación depositada por ANSES a cada trabajador/a surge del Excel que la AFIP puso a disposición del empleador en el Programa ATP, actualmente en la siguiente pantalla:</a:t>
            </a:r>
          </a:p>
          <a:p>
            <a:pPr algn="l"/>
            <a:r>
              <a:rPr lang="es-AR" sz="1800" dirty="0">
                <a:effectLst>
                  <a:outerShdw blurRad="38100" dist="38100" dir="2700000" algn="tl">
                    <a:srgbClr val="000000">
                      <a:alpha val="43137"/>
                    </a:srgbClr>
                  </a:outerShdw>
                </a:effectLst>
              </a:rPr>
              <a:t> </a:t>
            </a:r>
          </a:p>
        </p:txBody>
      </p:sp>
      <p:pic>
        <p:nvPicPr>
          <p:cNvPr id="6" name="5 Imagen"/>
          <p:cNvPicPr/>
          <p:nvPr/>
        </p:nvPicPr>
        <p:blipFill>
          <a:blip r:embed="rId2"/>
          <a:stretch>
            <a:fillRect/>
          </a:stretch>
        </p:blipFill>
        <p:spPr>
          <a:xfrm>
            <a:off x="1187624" y="2493910"/>
            <a:ext cx="6552728" cy="2663282"/>
          </a:xfrm>
          <a:prstGeom prst="rect">
            <a:avLst/>
          </a:prstGeom>
        </p:spPr>
      </p:pic>
    </p:spTree>
    <p:extLst>
      <p:ext uri="{BB962C8B-B14F-4D97-AF65-F5344CB8AC3E}">
        <p14:creationId xmlns:p14="http://schemas.microsoft.com/office/powerpoint/2010/main" val="325290287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AR" sz="1800" b="1" dirty="0" smtClean="0">
                <a:effectLst>
                  <a:outerShdw blurRad="38100" dist="38100" dir="2700000" algn="tl">
                    <a:srgbClr val="000000">
                      <a:alpha val="43137"/>
                    </a:srgbClr>
                  </a:outerShdw>
                </a:effectLst>
              </a:rPr>
              <a:t>PARA TENER EN CUENTA</a:t>
            </a:r>
            <a:endParaRPr lang="es-AR" sz="1800" dirty="0">
              <a:effectLst>
                <a:outerShdw blurRad="38100" dist="38100" dir="2700000" algn="tl">
                  <a:srgbClr val="000000">
                    <a:alpha val="43137"/>
                  </a:srgbClr>
                </a:outerShdw>
              </a:effectLst>
            </a:endParaRPr>
          </a:p>
          <a:p>
            <a:pPr lvl="0" algn="l"/>
            <a:r>
              <a:rPr lang="es-AR" sz="1800" dirty="0">
                <a:effectLst>
                  <a:outerShdw blurRad="38100" dist="38100" dir="2700000" algn="tl">
                    <a:srgbClr val="000000">
                      <a:alpha val="43137"/>
                    </a:srgbClr>
                  </a:outerShdw>
                </a:effectLst>
              </a:rPr>
              <a:t>Tener en cuenta que la fecha que muestra esta pantalla es la de aprobación del trámite, no la de depósito de las asignaciones</a:t>
            </a:r>
          </a:p>
          <a:p>
            <a:pPr lvl="0" algn="l"/>
            <a:r>
              <a:rPr lang="es-AR" sz="1800" dirty="0">
                <a:effectLst>
                  <a:outerShdw blurRad="38100" dist="38100" dir="2700000" algn="tl">
                    <a:srgbClr val="000000">
                      <a:alpha val="43137"/>
                    </a:srgbClr>
                  </a:outerShdw>
                </a:effectLst>
              </a:rPr>
              <a:t>Luego se </a:t>
            </a:r>
            <a:r>
              <a:rPr lang="es-AR" sz="1800" dirty="0" err="1">
                <a:effectLst>
                  <a:outerShdw blurRad="38100" dist="38100" dir="2700000" algn="tl">
                    <a:srgbClr val="000000">
                      <a:alpha val="43137"/>
                    </a:srgbClr>
                  </a:outerShdw>
                </a:effectLst>
              </a:rPr>
              <a:t>clickea</a:t>
            </a:r>
            <a:r>
              <a:rPr lang="es-AR" sz="1800" dirty="0">
                <a:effectLst>
                  <a:outerShdw blurRad="38100" dist="38100" dir="2700000" algn="tl">
                    <a:srgbClr val="000000">
                      <a:alpha val="43137"/>
                    </a:srgbClr>
                  </a:outerShdw>
                </a:effectLst>
              </a:rPr>
              <a:t> en el “ojo” para ver el informe correspondiente:</a:t>
            </a:r>
          </a:p>
          <a:p>
            <a:pPr algn="l"/>
            <a:r>
              <a:rPr lang="es-AR" sz="1800" dirty="0">
                <a:effectLst>
                  <a:outerShdw blurRad="38100" dist="38100" dir="2700000" algn="tl">
                    <a:srgbClr val="000000">
                      <a:alpha val="43137"/>
                    </a:srgbClr>
                  </a:outerShdw>
                </a:effectLst>
              </a:rPr>
              <a:t> </a:t>
            </a:r>
          </a:p>
        </p:txBody>
      </p:sp>
      <p:pic>
        <p:nvPicPr>
          <p:cNvPr id="5" name="4 Imagen"/>
          <p:cNvPicPr/>
          <p:nvPr/>
        </p:nvPicPr>
        <p:blipFill>
          <a:blip r:embed="rId2"/>
          <a:stretch>
            <a:fillRect/>
          </a:stretch>
        </p:blipFill>
        <p:spPr>
          <a:xfrm>
            <a:off x="1547664" y="2708920"/>
            <a:ext cx="5400040" cy="3566160"/>
          </a:xfrm>
          <a:prstGeom prst="rect">
            <a:avLst/>
          </a:prstGeom>
        </p:spPr>
      </p:pic>
    </p:spTree>
    <p:extLst>
      <p:ext uri="{BB962C8B-B14F-4D97-AF65-F5344CB8AC3E}">
        <p14:creationId xmlns:p14="http://schemas.microsoft.com/office/powerpoint/2010/main" val="345192526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MX" sz="1800" b="1" dirty="0" smtClean="0">
                <a:solidFill>
                  <a:srgbClr val="FFFF01"/>
                </a:solidFill>
                <a:effectLst>
                  <a:outerShdw blurRad="38100" dist="38100" dir="2700000" algn="tl">
                    <a:srgbClr val="000000">
                      <a:alpha val="43137"/>
                    </a:srgbClr>
                  </a:outerShdw>
                </a:effectLst>
              </a:rPr>
              <a:t>PARA TENER EN CUENTA</a:t>
            </a:r>
            <a:endParaRPr lang="es-AR" sz="1800" b="1" dirty="0" smtClean="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Al “consultar” el sistema descargará automáticamente el Excel con los datos de: </a:t>
            </a:r>
          </a:p>
          <a:p>
            <a:pPr lvl="1" algn="l"/>
            <a:r>
              <a:rPr lang="es-AR" sz="1800" dirty="0" smtClean="0">
                <a:effectLst>
                  <a:outerShdw blurRad="38100" dist="38100" dir="2700000" algn="tl">
                    <a:srgbClr val="000000">
                      <a:alpha val="43137"/>
                    </a:srgbClr>
                  </a:outerShdw>
                </a:effectLst>
              </a:rPr>
              <a:t>- CUIT </a:t>
            </a:r>
            <a:r>
              <a:rPr lang="es-AR" sz="1800" dirty="0">
                <a:effectLst>
                  <a:outerShdw blurRad="38100" dist="38100" dir="2700000" algn="tl">
                    <a:srgbClr val="000000">
                      <a:alpha val="43137"/>
                    </a:srgbClr>
                  </a:outerShdw>
                </a:effectLst>
              </a:rPr>
              <a:t>del Empleador</a:t>
            </a:r>
          </a:p>
          <a:p>
            <a:pPr lvl="1" algn="l"/>
            <a:r>
              <a:rPr lang="es-AR" sz="1800" dirty="0" smtClean="0">
                <a:effectLst>
                  <a:outerShdw blurRad="38100" dist="38100" dir="2700000" algn="tl">
                    <a:srgbClr val="000000">
                      <a:alpha val="43137"/>
                    </a:srgbClr>
                  </a:outerShdw>
                </a:effectLst>
              </a:rPr>
              <a:t>- Período</a:t>
            </a:r>
            <a:r>
              <a:rPr lang="es-AR" sz="1800" dirty="0">
                <a:effectLst>
                  <a:outerShdw blurRad="38100" dist="38100" dir="2700000" algn="tl">
                    <a:srgbClr val="000000">
                      <a:alpha val="43137"/>
                    </a:srgbClr>
                  </a:outerShdw>
                </a:effectLst>
              </a:rPr>
              <a:t>, en este caso abril/2020</a:t>
            </a:r>
          </a:p>
          <a:p>
            <a:pPr lvl="1" algn="l"/>
            <a:r>
              <a:rPr lang="es-AR" sz="1800" dirty="0" smtClean="0">
                <a:effectLst>
                  <a:outerShdw blurRad="38100" dist="38100" dir="2700000" algn="tl">
                    <a:srgbClr val="000000">
                      <a:alpha val="43137"/>
                    </a:srgbClr>
                  </a:outerShdw>
                </a:effectLst>
              </a:rPr>
              <a:t>- CUIL </a:t>
            </a:r>
            <a:r>
              <a:rPr lang="es-AR" sz="1800" dirty="0">
                <a:effectLst>
                  <a:outerShdw blurRad="38100" dist="38100" dir="2700000" algn="tl">
                    <a:srgbClr val="000000">
                      <a:alpha val="43137"/>
                    </a:srgbClr>
                  </a:outerShdw>
                </a:effectLst>
              </a:rPr>
              <a:t>del Empleado/a</a:t>
            </a:r>
          </a:p>
          <a:p>
            <a:pPr lvl="1" algn="l"/>
            <a:r>
              <a:rPr lang="es-AR" sz="1800" dirty="0" smtClean="0">
                <a:effectLst>
                  <a:outerShdw blurRad="38100" dist="38100" dir="2700000" algn="tl">
                    <a:srgbClr val="000000">
                      <a:alpha val="43137"/>
                    </a:srgbClr>
                  </a:outerShdw>
                </a:effectLst>
              </a:rPr>
              <a:t>- Monto </a:t>
            </a:r>
            <a:r>
              <a:rPr lang="es-AR" sz="1800" dirty="0">
                <a:effectLst>
                  <a:outerShdw blurRad="38100" dist="38100" dir="2700000" algn="tl">
                    <a:srgbClr val="000000">
                      <a:alpha val="43137"/>
                    </a:srgbClr>
                  </a:outerShdw>
                </a:effectLst>
              </a:rPr>
              <a:t>depositado por cada trabajador/a</a:t>
            </a:r>
          </a:p>
          <a:p>
            <a:pPr lvl="1" algn="l"/>
            <a:r>
              <a:rPr lang="es-AR" sz="1800" dirty="0" smtClean="0">
                <a:effectLst>
                  <a:outerShdw blurRad="38100" dist="38100" dir="2700000" algn="tl">
                    <a:srgbClr val="000000">
                      <a:alpha val="43137"/>
                    </a:srgbClr>
                  </a:outerShdw>
                </a:effectLst>
              </a:rPr>
              <a:t>- Clave </a:t>
            </a:r>
            <a:r>
              <a:rPr lang="es-AR" sz="1800" dirty="0">
                <a:effectLst>
                  <a:outerShdw blurRad="38100" dist="38100" dir="2700000" algn="tl">
                    <a:srgbClr val="000000">
                      <a:alpha val="43137"/>
                    </a:srgbClr>
                  </a:outerShdw>
                </a:effectLst>
              </a:rPr>
              <a:t>Bancaria – CBU</a:t>
            </a:r>
          </a:p>
          <a:p>
            <a:pPr lvl="1" algn="l"/>
            <a:r>
              <a:rPr lang="es-AR" sz="1800" dirty="0" smtClean="0">
                <a:effectLst>
                  <a:outerShdw blurRad="38100" dist="38100" dir="2700000" algn="tl">
                    <a:srgbClr val="000000">
                      <a:alpha val="43137"/>
                    </a:srgbClr>
                  </a:outerShdw>
                </a:effectLst>
              </a:rPr>
              <a:t>- Observaciones</a:t>
            </a:r>
            <a:r>
              <a:rPr lang="es-AR" sz="1800" dirty="0">
                <a:effectLst>
                  <a:outerShdw blurRad="38100" dist="38100" dir="2700000" algn="tl">
                    <a:srgbClr val="000000">
                      <a:alpha val="43137"/>
                    </a:srgbClr>
                  </a:outerShdw>
                </a:effectLst>
              </a:rPr>
              <a:t>: CBU inválida o validada</a:t>
            </a:r>
          </a:p>
          <a:p>
            <a:r>
              <a:rPr lang="es-AR" sz="2800" dirty="0"/>
              <a:t> </a:t>
            </a:r>
          </a:p>
          <a:p>
            <a:endParaRPr lang="es-AR" sz="1800" dirty="0"/>
          </a:p>
        </p:txBody>
      </p:sp>
    </p:spTree>
    <p:extLst>
      <p:ext uri="{BB962C8B-B14F-4D97-AF65-F5344CB8AC3E}">
        <p14:creationId xmlns:p14="http://schemas.microsoft.com/office/powerpoint/2010/main" val="185332655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980728"/>
            <a:ext cx="8472972" cy="5760640"/>
          </a:xfrm>
        </p:spPr>
        <p:txBody>
          <a:bodyPr>
            <a:noAutofit/>
          </a:bodyPr>
          <a:lstStyle/>
          <a:p>
            <a:pPr algn="l"/>
            <a:r>
              <a:rPr lang="es-AR" sz="1800" b="1" dirty="0">
                <a:solidFill>
                  <a:srgbClr val="FFFF01"/>
                </a:solidFill>
                <a:effectLst>
                  <a:outerShdw blurRad="38100" dist="38100" dir="2700000" algn="tl">
                    <a:srgbClr val="000000">
                      <a:alpha val="43137"/>
                    </a:srgbClr>
                  </a:outerShdw>
                </a:effectLst>
              </a:rPr>
              <a:t>¿QUÉ SUCEDERÍA SI CORRESPONDIENDO LA DEVOLUCIÓN EL EMPLEADOR NO LO HICIERA?</a:t>
            </a:r>
            <a:endParaRPr lang="es-AR" sz="1800" dirty="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Es importante recordar que el organismo que paga las asignaciones del D. 332/2020 es la ANSES, quien tiene a su cargo la administración de los recursos de la seguridad social, con lo que se puede entender que la AFIP podría fiscalizar la cuestión y determinar la procedencia del reintegro por parte del empleador.</a:t>
            </a:r>
          </a:p>
          <a:p>
            <a:pPr algn="l"/>
            <a:r>
              <a:rPr lang="es-AR" sz="1800" dirty="0">
                <a:effectLst>
                  <a:outerShdw blurRad="38100" dist="38100" dir="2700000" algn="tl">
                    <a:srgbClr val="000000">
                      <a:alpha val="43137"/>
                    </a:srgbClr>
                  </a:outerShdw>
                </a:effectLst>
              </a:rPr>
              <a:t>Tratándose de “seguridad social”, </a:t>
            </a:r>
            <a:r>
              <a:rPr lang="es-AR" sz="1800" dirty="0">
                <a:solidFill>
                  <a:srgbClr val="FFFF01"/>
                </a:solidFill>
                <a:effectLst>
                  <a:outerShdw blurRad="38100" dist="38100" dir="2700000" algn="tl">
                    <a:srgbClr val="000000">
                      <a:alpha val="43137"/>
                    </a:srgbClr>
                  </a:outerShdw>
                </a:effectLst>
              </a:rPr>
              <a:t>¿</a:t>
            </a:r>
            <a:r>
              <a:rPr lang="es-AR" sz="1800" b="1" dirty="0">
                <a:solidFill>
                  <a:srgbClr val="FFFF01"/>
                </a:solidFill>
                <a:effectLst>
                  <a:outerShdw blurRad="38100" dist="38100" dir="2700000" algn="tl">
                    <a:srgbClr val="000000">
                      <a:alpha val="43137"/>
                    </a:srgbClr>
                  </a:outerShdw>
                </a:effectLst>
              </a:rPr>
              <a:t>con cuánto tiempo cuenta el fisco para realizar este control y su posterior intimación al pago de dicho reintegro?</a:t>
            </a:r>
            <a:endParaRPr lang="es-AR" sz="1800" dirty="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Podría aplicarse la Ley 14236 de </a:t>
            </a:r>
            <a:r>
              <a:rPr lang="es-AR" sz="1800" dirty="0">
                <a:solidFill>
                  <a:srgbClr val="00FFFF"/>
                </a:solidFill>
                <a:effectLst>
                  <a:outerShdw blurRad="38100" dist="38100" dir="2700000" algn="tl">
                    <a:srgbClr val="000000">
                      <a:alpha val="43137"/>
                    </a:srgbClr>
                  </a:outerShdw>
                </a:effectLst>
              </a:rPr>
              <a:t>“</a:t>
            </a:r>
            <a:r>
              <a:rPr lang="es-AR" sz="1800" b="1" dirty="0">
                <a:solidFill>
                  <a:srgbClr val="00FFFF"/>
                </a:solidFill>
                <a:effectLst>
                  <a:outerShdw blurRad="38100" dist="38100" dir="2700000" algn="tl">
                    <a:srgbClr val="000000">
                      <a:alpha val="43137"/>
                    </a:srgbClr>
                  </a:outerShdw>
                </a:effectLst>
              </a:rPr>
              <a:t>Prescripción de aportes y contribuciones previsionales”</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que establece lo siguiente:</a:t>
            </a:r>
          </a:p>
          <a:p>
            <a:pPr algn="l"/>
            <a:r>
              <a:rPr lang="es-AR" sz="1800" dirty="0">
                <a:effectLst>
                  <a:outerShdw blurRad="38100" dist="38100" dir="2700000" algn="tl">
                    <a:srgbClr val="000000">
                      <a:alpha val="43137"/>
                    </a:srgbClr>
                  </a:outerShdw>
                </a:effectLst>
              </a:rPr>
              <a:t>“Las acciones por cobro de contribuciones, aportes, multas y demás obligaciones emergentes de las leyes de previsión social prescribirán a los diez años”.</a:t>
            </a:r>
          </a:p>
          <a:p>
            <a:r>
              <a:rPr lang="es-AR" sz="2800" dirty="0"/>
              <a:t> </a:t>
            </a:r>
          </a:p>
          <a:p>
            <a:endParaRPr lang="es-AR" sz="1800" dirty="0"/>
          </a:p>
        </p:txBody>
      </p:sp>
    </p:spTree>
    <p:extLst>
      <p:ext uri="{BB962C8B-B14F-4D97-AF65-F5344CB8AC3E}">
        <p14:creationId xmlns:p14="http://schemas.microsoft.com/office/powerpoint/2010/main" val="243481576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err="1" smtClean="0">
                <a:solidFill>
                  <a:srgbClr val="00FFFF"/>
                </a:solidFill>
                <a:effectLst>
                  <a:outerShdw blurRad="38100" dist="38100" dir="2700000" algn="tl">
                    <a:srgbClr val="000000">
                      <a:alpha val="43137"/>
                    </a:srgbClr>
                  </a:outerShdw>
                </a:effectLst>
                <a:latin typeface="Papyrus" pitchFamily="66" charset="0"/>
              </a:rPr>
              <a:t>Credito</a:t>
            </a:r>
            <a:r>
              <a:rPr lang="es-AR" sz="3600" b="1" dirty="0" smtClean="0">
                <a:solidFill>
                  <a:srgbClr val="00FFFF"/>
                </a:solidFill>
                <a:effectLst>
                  <a:outerShdw blurRad="38100" dist="38100" dir="2700000" algn="tl">
                    <a:srgbClr val="000000">
                      <a:alpha val="43137"/>
                    </a:srgbClr>
                  </a:outerShdw>
                </a:effectLst>
                <a:latin typeface="Papyrus" pitchFamily="66" charset="0"/>
              </a:rPr>
              <a:t> a Tasa Cero </a:t>
            </a:r>
          </a:p>
          <a:p>
            <a:pPr>
              <a:defRPr/>
            </a:pPr>
            <a:r>
              <a:rPr lang="es-MX" sz="3600" b="1" dirty="0">
                <a:solidFill>
                  <a:srgbClr val="00FFFF"/>
                </a:solidFill>
                <a:effectLst>
                  <a:outerShdw blurRad="38100" dist="38100" dir="2700000" algn="tl">
                    <a:srgbClr val="000000">
                      <a:alpha val="43137"/>
                    </a:srgbClr>
                  </a:outerShdw>
                </a:effectLst>
                <a:latin typeface="Papyrus" pitchFamily="66" charset="0"/>
              </a:rPr>
              <a:t>p</a:t>
            </a:r>
            <a:r>
              <a:rPr lang="es-MX" sz="3600" b="1" dirty="0" smtClean="0">
                <a:solidFill>
                  <a:srgbClr val="00FFFF"/>
                </a:solidFill>
                <a:effectLst>
                  <a:outerShdw blurRad="38100" dist="38100" dir="2700000" algn="tl">
                    <a:srgbClr val="000000">
                      <a:alpha val="43137"/>
                    </a:srgbClr>
                  </a:outerShdw>
                </a:effectLst>
                <a:latin typeface="Papyrus" pitchFamily="66" charset="0"/>
              </a:rPr>
              <a:t>ara </a:t>
            </a:r>
            <a:r>
              <a:rPr lang="es-MX" sz="3600" b="1" dirty="0" err="1" smtClean="0">
                <a:solidFill>
                  <a:srgbClr val="00FFFF"/>
                </a:solidFill>
                <a:effectLst>
                  <a:outerShdw blurRad="38100" dist="38100" dir="2700000" algn="tl">
                    <a:srgbClr val="000000">
                      <a:alpha val="43137"/>
                    </a:srgbClr>
                  </a:outerShdw>
                </a:effectLst>
                <a:latin typeface="Papyrus" pitchFamily="66" charset="0"/>
              </a:rPr>
              <a:t>Monotributistas</a:t>
            </a:r>
            <a:r>
              <a:rPr lang="es-MX" sz="3600" b="1" dirty="0" smtClean="0">
                <a:solidFill>
                  <a:srgbClr val="00FFFF"/>
                </a:solidFill>
                <a:effectLst>
                  <a:outerShdw blurRad="38100" dist="38100" dir="2700000" algn="tl">
                    <a:srgbClr val="000000">
                      <a:alpha val="43137"/>
                    </a:srgbClr>
                  </a:outerShdw>
                </a:effectLst>
                <a:latin typeface="Papyrus" pitchFamily="66" charset="0"/>
              </a:rPr>
              <a:t> y Autónomos</a:t>
            </a:r>
          </a:p>
          <a:p>
            <a:pPr>
              <a:defRPr/>
            </a:pPr>
            <a:endParaRPr lang="es-MX" sz="3600" b="1" dirty="0" smtClean="0">
              <a:solidFill>
                <a:srgbClr val="FFFF01"/>
              </a:solidFill>
              <a:effectLst>
                <a:outerShdw blurRad="38100" dist="38100" dir="2700000" algn="tl">
                  <a:srgbClr val="000000">
                    <a:alpha val="43137"/>
                  </a:srgbClr>
                </a:outerShdw>
              </a:effectLst>
              <a:latin typeface="Papyrus" pitchFamily="66" charset="0"/>
            </a:endParaRPr>
          </a:p>
          <a:p>
            <a:pPr>
              <a:defRPr/>
            </a:pPr>
            <a:r>
              <a:rPr lang="es-MX" sz="3600" b="1" dirty="0" smtClean="0">
                <a:solidFill>
                  <a:srgbClr val="FFFF01"/>
                </a:solidFill>
                <a:effectLst>
                  <a:outerShdw blurRad="38100" dist="38100" dir="2700000" algn="tl">
                    <a:srgbClr val="000000">
                      <a:alpha val="43137"/>
                    </a:srgbClr>
                  </a:outerShdw>
                </a:effectLst>
                <a:latin typeface="Papyrus" pitchFamily="66" charset="0"/>
              </a:rPr>
              <a:t>Modificado </a:t>
            </a:r>
            <a:r>
              <a:rPr lang="es-MX" sz="3600" b="1" dirty="0">
                <a:solidFill>
                  <a:srgbClr val="FFFF01"/>
                </a:solidFill>
                <a:effectLst>
                  <a:outerShdw blurRad="38100" dist="38100" dir="2700000" algn="tl">
                    <a:srgbClr val="000000">
                      <a:alpha val="43137"/>
                    </a:srgbClr>
                  </a:outerShdw>
                </a:effectLst>
                <a:latin typeface="Papyrus" pitchFamily="66" charset="0"/>
              </a:rPr>
              <a:t>por el D. 376/2020</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a:defRPr/>
            </a:pP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r>
              <a:rPr lang="es-ES" sz="1800" b="1" dirty="0" smtClean="0">
                <a:solidFill>
                  <a:srgbClr val="FFFF00"/>
                </a:solidFill>
                <a:effectLst>
                  <a:outerShdw blurRad="38100" dist="38100" dir="2700000" algn="tl">
                    <a:srgbClr val="000000">
                      <a:alpha val="43137"/>
                    </a:srgbClr>
                  </a:outerShdw>
                </a:effectLst>
              </a:rPr>
              <a:t>SUJETOS ALCANZADOS</a:t>
            </a:r>
          </a:p>
          <a:p>
            <a:pPr algn="l"/>
            <a:r>
              <a:rPr lang="es-MX" sz="1800" b="1" dirty="0">
                <a:solidFill>
                  <a:srgbClr val="00FFFF"/>
                </a:solidFill>
                <a:effectLst>
                  <a:outerShdw blurRad="38100" dist="38100" dir="2700000" algn="tl">
                    <a:srgbClr val="000000">
                      <a:alpha val="43137"/>
                    </a:srgbClr>
                  </a:outerShdw>
                </a:effectLst>
              </a:rPr>
              <a:t>Art. 9 - </a:t>
            </a:r>
            <a:r>
              <a:rPr lang="es-MX" sz="1800" dirty="0">
                <a:effectLst>
                  <a:outerShdw blurRad="38100" dist="38100" dir="2700000" algn="tl">
                    <a:srgbClr val="000000">
                      <a:alpha val="43137"/>
                    </a:srgbClr>
                  </a:outerShdw>
                </a:effectLst>
              </a:rPr>
              <a:t>El crédito a tasa cero para </a:t>
            </a:r>
            <a:r>
              <a:rPr lang="es-MX" sz="1800" dirty="0">
                <a:solidFill>
                  <a:srgbClr val="FFFF00"/>
                </a:solidFill>
                <a:effectLst>
                  <a:outerShdw blurRad="38100" dist="38100" dir="2700000" algn="tl">
                    <a:srgbClr val="000000">
                      <a:alpha val="43137"/>
                    </a:srgbClr>
                  </a:outerShdw>
                </a:effectLst>
              </a:rPr>
              <a:t>personas adheridas al Régimen Simplificado para Pequeños Contribuyentes y para trabajadoras y trabajadores autónomos </a:t>
            </a:r>
            <a:r>
              <a:rPr lang="es-MX" sz="1800" dirty="0">
                <a:effectLst>
                  <a:outerShdw blurRad="38100" dist="38100" dir="2700000" algn="tl">
                    <a:srgbClr val="000000">
                      <a:alpha val="43137"/>
                    </a:srgbClr>
                  </a:outerShdw>
                </a:effectLst>
              </a:rPr>
              <a:t>alcanzados por las condiciones del artículo 3 del presente decreto </a:t>
            </a:r>
            <a:r>
              <a:rPr lang="es-MX" sz="1800" dirty="0">
                <a:solidFill>
                  <a:srgbClr val="00FFFF"/>
                </a:solidFill>
                <a:effectLst>
                  <a:outerShdw blurRad="38100" dist="38100" dir="2700000" algn="tl">
                    <a:srgbClr val="000000">
                      <a:alpha val="43137"/>
                    </a:srgbClr>
                  </a:outerShdw>
                </a:effectLst>
              </a:rPr>
              <a:t>que, además, se ajusten a las situaciones que defina la Jefatura de Gabinete de Ministros, </a:t>
            </a:r>
            <a:r>
              <a:rPr lang="es-MX" sz="1800" dirty="0">
                <a:effectLst>
                  <a:outerShdw blurRad="38100" dist="38100" dir="2700000" algn="tl">
                    <a:srgbClr val="000000">
                      <a:alpha val="43137"/>
                    </a:srgbClr>
                  </a:outerShdw>
                </a:effectLst>
              </a:rPr>
              <a:t>de acuerdo con el artículo 5 de este decreto, consistirá en </a:t>
            </a:r>
            <a:r>
              <a:rPr lang="es-MX" sz="1800" dirty="0">
                <a:solidFill>
                  <a:srgbClr val="FFCC00"/>
                </a:solidFill>
                <a:effectLst>
                  <a:outerShdw blurRad="38100" dist="38100" dir="2700000" algn="tl">
                    <a:srgbClr val="000000">
                      <a:alpha val="43137"/>
                    </a:srgbClr>
                  </a:outerShdw>
                </a:effectLst>
              </a:rPr>
              <a:t>una financiación a ser acreditada en la tarjeta de crédito del beneficiario o de la beneficiaria en los términos que, para la implementación de la medida, establezca el Banco Central de la República Argentina.</a:t>
            </a:r>
          </a:p>
          <a:p>
            <a:pPr algn="l"/>
            <a:endParaRPr lang="es-MX" sz="1800" b="1" dirty="0">
              <a:solidFill>
                <a:srgbClr val="FFFF00"/>
              </a:solidFill>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IMPORTE LIMITE DE LA FINANCIACION</a:t>
            </a:r>
          </a:p>
          <a:p>
            <a:pPr algn="l"/>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monto de la financiación </a:t>
            </a:r>
            <a:r>
              <a:rPr lang="es-MX" sz="1800" dirty="0">
                <a:solidFill>
                  <a:srgbClr val="00FFFF"/>
                </a:solidFill>
                <a:effectLst>
                  <a:outerShdw blurRad="38100" dist="38100" dir="2700000" algn="tl">
                    <a:srgbClr val="000000">
                      <a:alpha val="43137"/>
                    </a:srgbClr>
                  </a:outerShdw>
                </a:effectLst>
              </a:rPr>
              <a:t>no podrá exceder una cuarta parte del </a:t>
            </a:r>
            <a:r>
              <a:rPr lang="es-MX" sz="1800" dirty="0">
                <a:solidFill>
                  <a:srgbClr val="FFFF00"/>
                </a:solidFill>
                <a:effectLst>
                  <a:outerShdw blurRad="38100" dist="38100" dir="2700000" algn="tl">
                    <a:srgbClr val="000000">
                      <a:alpha val="43137"/>
                    </a:srgbClr>
                  </a:outerShdw>
                </a:effectLst>
              </a:rPr>
              <a:t>límite superior de ingresos brutos establecidos para cada categoría del Régimen Simplificado para Pequeños Contribuyentes,</a:t>
            </a:r>
            <a:r>
              <a:rPr lang="es-MX" sz="1800" dirty="0">
                <a:solidFill>
                  <a:srgbClr val="00FFFF"/>
                </a:solidFill>
                <a:effectLst>
                  <a:outerShdw blurRad="38100" dist="38100" dir="2700000" algn="tl">
                    <a:srgbClr val="000000">
                      <a:alpha val="43137"/>
                    </a:srgbClr>
                  </a:outerShdw>
                </a:effectLst>
              </a:rPr>
              <a:t> con un límite máximo de pesos ciento cincuenta mil ($ 150.000). </a:t>
            </a:r>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a:t>
            </a:r>
            <a:endParaRPr lang="es-MX"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r>
              <a:rPr lang="es-ES" sz="1800" b="1" dirty="0" smtClean="0">
                <a:solidFill>
                  <a:srgbClr val="FFFF00"/>
                </a:solidFill>
                <a:effectLst>
                  <a:outerShdw blurRad="38100" dist="38100" dir="2700000" algn="tl">
                    <a:srgbClr val="000000">
                      <a:alpha val="43137"/>
                    </a:srgbClr>
                  </a:outerShdw>
                </a:effectLst>
              </a:rPr>
              <a:t>FORMA DE DESEMBOLSO – TRES CUOTAS</a:t>
            </a:r>
          </a:p>
          <a:p>
            <a:pPr algn="l"/>
            <a:r>
              <a:rPr lang="es-MX" sz="1800" b="1" dirty="0">
                <a:solidFill>
                  <a:srgbClr val="00FFFF"/>
                </a:solidFill>
                <a:effectLst>
                  <a:outerShdw blurRad="38100" dist="38100" dir="2700000" algn="tl">
                    <a:srgbClr val="000000">
                      <a:alpha val="43137"/>
                    </a:srgbClr>
                  </a:outerShdw>
                </a:effectLst>
              </a:rPr>
              <a:t>Art. 9 </a:t>
            </a:r>
            <a:r>
              <a:rPr lang="es-MX" sz="1800" b="1" dirty="0" smtClean="0">
                <a:solidFill>
                  <a:srgbClr val="00FFFF"/>
                </a:solidFill>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a:t>
            </a:r>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El financiamiento </a:t>
            </a:r>
            <a:r>
              <a:rPr lang="es-MX" sz="1800" dirty="0">
                <a:solidFill>
                  <a:srgbClr val="FF9900"/>
                </a:solidFill>
                <a:effectLst>
                  <a:outerShdw blurRad="38100" dist="38100" dir="2700000" algn="tl">
                    <a:srgbClr val="000000">
                      <a:alpha val="43137"/>
                    </a:srgbClr>
                  </a:outerShdw>
                </a:effectLst>
              </a:rPr>
              <a:t>será desembolsado en tres cuotas mensuales iguales y consecutivas</a:t>
            </a:r>
            <a:r>
              <a:rPr lang="es-MX" sz="1800" dirty="0" smtClean="0">
                <a:solidFill>
                  <a:srgbClr val="FF9900"/>
                </a:solidFill>
                <a:effectLst>
                  <a:outerShdw blurRad="38100" dist="38100" dir="2700000" algn="tl">
                    <a:srgbClr val="000000">
                      <a:alpha val="43137"/>
                    </a:srgbClr>
                  </a:outerShdw>
                </a:effectLst>
              </a:rPr>
              <a:t>.</a:t>
            </a:r>
          </a:p>
          <a:p>
            <a:pPr algn="l"/>
            <a:r>
              <a:rPr lang="es-MX" sz="1800" dirty="0" smtClean="0">
                <a:solidFill>
                  <a:srgbClr val="FF9900"/>
                </a:solidFill>
                <a:effectLst>
                  <a:outerShdw blurRad="38100" dist="38100" dir="2700000" algn="tl">
                    <a:srgbClr val="000000">
                      <a:alpha val="43137"/>
                    </a:srgbClr>
                  </a:outerShdw>
                </a:effectLst>
              </a:rPr>
              <a:t> </a:t>
            </a:r>
          </a:p>
          <a:p>
            <a:pPr algn="l"/>
            <a:r>
              <a:rPr lang="es-MX" sz="1800" dirty="0" smtClean="0">
                <a:solidFill>
                  <a:srgbClr val="FFFF00"/>
                </a:solidFill>
                <a:effectLst>
                  <a:outerShdw blurRad="38100" dist="38100" dir="2700000" algn="tl">
                    <a:srgbClr val="000000">
                      <a:alpha val="43137"/>
                    </a:srgbClr>
                  </a:outerShdw>
                </a:effectLst>
              </a:rPr>
              <a:t>A </a:t>
            </a:r>
            <a:r>
              <a:rPr lang="es-MX" sz="1800" dirty="0">
                <a:solidFill>
                  <a:srgbClr val="FFFF00"/>
                </a:solidFill>
                <a:effectLst>
                  <a:outerShdw blurRad="38100" dist="38100" dir="2700000" algn="tl">
                    <a:srgbClr val="000000">
                      <a:alpha val="43137"/>
                    </a:srgbClr>
                  </a:outerShdw>
                </a:effectLst>
              </a:rPr>
              <a:t>cada una de tales cuotas se adicionará el monto equivalente al pago de las sumas totales que los trabajadores</a:t>
            </a:r>
            <a:r>
              <a:rPr lang="es-MX" sz="1800" dirty="0">
                <a:effectLst>
                  <a:outerShdw blurRad="38100" dist="38100" dir="2700000" algn="tl">
                    <a:srgbClr val="000000">
                      <a:alpha val="43137"/>
                    </a:srgbClr>
                  </a:outerShdw>
                </a:effectLst>
              </a:rPr>
              <a:t> y las trabajadoras deben abonar </a:t>
            </a:r>
            <a:r>
              <a:rPr lang="es-MX" sz="1800" dirty="0">
                <a:solidFill>
                  <a:srgbClr val="00FFFF"/>
                </a:solidFill>
                <a:effectLst>
                  <a:outerShdw blurRad="38100" dist="38100" dir="2700000" algn="tl">
                    <a:srgbClr val="000000">
                      <a:alpha val="43137"/>
                    </a:srgbClr>
                  </a:outerShdw>
                </a:effectLst>
              </a:rPr>
              <a:t>por los períodos mensuales resultantes en concepto de impuesto integrado y cotizaciones previsionales </a:t>
            </a:r>
            <a:r>
              <a:rPr lang="es-MX" sz="1800" dirty="0">
                <a:effectLst>
                  <a:outerShdw blurRad="38100" dist="38100" dir="2700000" algn="tl">
                    <a:srgbClr val="000000">
                      <a:alpha val="43137"/>
                    </a:srgbClr>
                  </a:outerShdw>
                </a:effectLst>
              </a:rPr>
              <a:t>a cargo de los contribuyentes adheridos al Régimen Simplificado para Pequeños Contribuyentes </a:t>
            </a:r>
            <a:r>
              <a:rPr lang="es-MX" sz="1800" dirty="0">
                <a:solidFill>
                  <a:srgbClr val="FFCC00"/>
                </a:solidFill>
                <a:effectLst>
                  <a:outerShdw blurRad="38100" dist="38100" dir="2700000" algn="tl">
                    <a:srgbClr val="000000">
                      <a:alpha val="43137"/>
                    </a:srgbClr>
                  </a:outerShdw>
                </a:effectLst>
              </a:rPr>
              <a:t>o de aportes previsionales obligatorios del régimen de trabajadoras y trabajadores autónomos</a:t>
            </a:r>
            <a:r>
              <a:rPr lang="es-MX" sz="1800" dirty="0">
                <a:effectLst>
                  <a:outerShdw blurRad="38100" dist="38100" dir="2700000" algn="tl">
                    <a:srgbClr val="000000">
                      <a:alpha val="43137"/>
                    </a:srgbClr>
                  </a:outerShdw>
                </a:effectLst>
              </a:rPr>
              <a:t>. </a:t>
            </a:r>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El </a:t>
            </a:r>
            <a:r>
              <a:rPr lang="es-MX" sz="1800" dirty="0">
                <a:solidFill>
                  <a:srgbClr val="FFFF00"/>
                </a:solidFill>
                <a:effectLst>
                  <a:outerShdw blurRad="38100" dist="38100" dir="2700000" algn="tl">
                    <a:srgbClr val="000000">
                      <a:alpha val="43137"/>
                    </a:srgbClr>
                  </a:outerShdw>
                </a:effectLst>
              </a:rPr>
              <a:t>monto referido será retenido y depositado </a:t>
            </a:r>
            <a:r>
              <a:rPr lang="es-MX" sz="1800" dirty="0">
                <a:solidFill>
                  <a:srgbClr val="00FFFF"/>
                </a:solidFill>
                <a:effectLst>
                  <a:outerShdw blurRad="38100" dist="38100" dir="2700000" algn="tl">
                    <a:srgbClr val="000000">
                      <a:alpha val="43137"/>
                    </a:srgbClr>
                  </a:outerShdw>
                </a:effectLst>
              </a:rPr>
              <a:t>periódicamente en la Administración Federal de Ingresos </a:t>
            </a:r>
            <a:r>
              <a:rPr lang="es-MX" sz="1800" dirty="0" smtClean="0">
                <a:solidFill>
                  <a:srgbClr val="00FFFF"/>
                </a:solidFill>
                <a:effectLst>
                  <a:outerShdw blurRad="38100" dist="38100" dir="2700000" algn="tl">
                    <a:srgbClr val="000000">
                      <a:alpha val="43137"/>
                    </a:srgbClr>
                  </a:outerShdw>
                </a:effectLst>
              </a:rPr>
              <a:t>Públicos.</a:t>
            </a:r>
            <a:endParaRPr lang="es-MX" sz="18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83908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FONDEP – BONIFICA TASA DE INTERES</a:t>
            </a:r>
          </a:p>
          <a:p>
            <a:pPr algn="l"/>
            <a:endParaRPr lang="es-ES" sz="1800" b="1" dirty="0" smtClean="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9 bis - </a:t>
            </a:r>
            <a:r>
              <a:rPr lang="es-MX" sz="1800" dirty="0">
                <a:effectLst>
                  <a:outerShdw blurRad="38100" dist="38100" dir="2700000" algn="tl">
                    <a:srgbClr val="000000">
                      <a:alpha val="43137"/>
                    </a:srgbClr>
                  </a:outerShdw>
                </a:effectLst>
              </a:rPr>
              <a:t>El </a:t>
            </a:r>
            <a:r>
              <a:rPr lang="es-MX" sz="1800" dirty="0">
                <a:solidFill>
                  <a:srgbClr val="FFC000"/>
                </a:solidFill>
                <a:effectLst>
                  <a:outerShdw blurRad="38100" dist="38100" dir="2700000" algn="tl">
                    <a:srgbClr val="000000">
                      <a:alpha val="43137"/>
                    </a:srgbClr>
                  </a:outerShdw>
                </a:effectLst>
              </a:rPr>
              <a:t>Fondo Nacional de Desarrollo Productivo (FONDEP) bonificará el cien por ciento (100%) de la tasa de </a:t>
            </a:r>
            <a:r>
              <a:rPr lang="es-MX" sz="1800" dirty="0">
                <a:solidFill>
                  <a:srgbClr val="FFCC00"/>
                </a:solidFill>
                <a:effectLst>
                  <a:outerShdw blurRad="38100" dist="38100" dir="2700000" algn="tl">
                    <a:srgbClr val="000000">
                      <a:alpha val="43137"/>
                    </a:srgbClr>
                  </a:outerShdw>
                </a:effectLst>
              </a:rPr>
              <a:t>interés </a:t>
            </a:r>
            <a:r>
              <a:rPr lang="es-MX" sz="1800" dirty="0">
                <a:solidFill>
                  <a:srgbClr val="FFFF00"/>
                </a:solidFill>
                <a:effectLst>
                  <a:outerShdw blurRad="38100" dist="38100" dir="2700000" algn="tl">
                    <a:srgbClr val="000000">
                      <a:alpha val="43137"/>
                    </a:srgbClr>
                  </a:outerShdw>
                </a:effectLst>
              </a:rPr>
              <a:t>y del costo financiero total </a:t>
            </a:r>
            <a:r>
              <a:rPr lang="es-MX" sz="1800" dirty="0">
                <a:effectLst>
                  <a:outerShdw blurRad="38100" dist="38100" dir="2700000" algn="tl">
                    <a:srgbClr val="000000">
                      <a:alpha val="43137"/>
                    </a:srgbClr>
                  </a:outerShdw>
                </a:effectLst>
              </a:rPr>
              <a:t>que devenguen los créditos a tasa cero que se otorguen a personas adheridas al Régimen Simplificado para Pequeños Contribuyentes y trabajadoras o trabajadores autónomos</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err="1">
                <a:effectLst>
                  <a:outerShdw blurRad="38100" dist="38100" dir="2700000" algn="tl">
                    <a:srgbClr val="000000">
                      <a:alpha val="43137"/>
                    </a:srgbClr>
                  </a:outerShdw>
                </a:effectLst>
              </a:rPr>
              <a:t>Facúltase</a:t>
            </a:r>
            <a:r>
              <a:rPr lang="es-MX" sz="1800" dirty="0">
                <a:effectLst>
                  <a:outerShdw blurRad="38100" dist="38100" dir="2700000" algn="tl">
                    <a:srgbClr val="000000">
                      <a:alpha val="43137"/>
                    </a:srgbClr>
                  </a:outerShdw>
                </a:effectLst>
              </a:rPr>
              <a:t> al señor Jefe de Gabinete de Ministros a realizar las adecuaciones presupuestarias que resulten pertinentes con el fin de transferir al Fondo Nacional de Desarrollo Productivo (FONDEP), dependiente del Ministerio de Desarrollo Productivo, en concepto de aporte directo, la suma de pesos once mil millones ($ 11.000.000.000)</a:t>
            </a:r>
          </a:p>
        </p:txBody>
      </p:sp>
    </p:spTree>
    <p:extLst>
      <p:ext uri="{BB962C8B-B14F-4D97-AF65-F5344CB8AC3E}">
        <p14:creationId xmlns:p14="http://schemas.microsoft.com/office/powerpoint/2010/main" val="176444354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AVAL DEL FOGAR</a:t>
            </a:r>
          </a:p>
          <a:p>
            <a:pPr algn="l"/>
            <a:r>
              <a:rPr lang="es-MX" sz="1800" b="1" dirty="0">
                <a:solidFill>
                  <a:srgbClr val="00FFFF"/>
                </a:solidFill>
                <a:effectLst>
                  <a:outerShdw blurRad="38100" dist="38100" dir="2700000" algn="tl">
                    <a:srgbClr val="000000">
                      <a:alpha val="43137"/>
                    </a:srgbClr>
                  </a:outerShdw>
                </a:effectLst>
              </a:rPr>
              <a:t>Art. 9 ter - </a:t>
            </a:r>
            <a:r>
              <a:rPr lang="es-MX" sz="1800" dirty="0">
                <a:effectLst>
                  <a:outerShdw blurRad="38100" dist="38100" dir="2700000" algn="tl">
                    <a:srgbClr val="000000">
                      <a:alpha val="43137"/>
                    </a:srgbClr>
                  </a:outerShdw>
                </a:effectLst>
              </a:rPr>
              <a:t>El </a:t>
            </a:r>
            <a:r>
              <a:rPr lang="es-MX" sz="1800" dirty="0">
                <a:solidFill>
                  <a:srgbClr val="FF9900"/>
                </a:solidFill>
                <a:effectLst>
                  <a:outerShdw blurRad="38100" dist="38100" dir="2700000" algn="tl">
                    <a:srgbClr val="000000">
                      <a:alpha val="43137"/>
                    </a:srgbClr>
                  </a:outerShdw>
                </a:effectLst>
              </a:rPr>
              <a:t>Fondo de Garantías Argentina (</a:t>
            </a:r>
            <a:r>
              <a:rPr lang="es-MX" sz="1800" dirty="0" err="1">
                <a:solidFill>
                  <a:srgbClr val="FF9900"/>
                </a:solidFill>
                <a:effectLst>
                  <a:outerShdw blurRad="38100" dist="38100" dir="2700000" algn="tl">
                    <a:srgbClr val="000000">
                      <a:alpha val="43137"/>
                    </a:srgbClr>
                  </a:outerShdw>
                </a:effectLst>
              </a:rPr>
              <a:t>FoGAR</a:t>
            </a:r>
            <a:r>
              <a:rPr lang="es-MX" sz="1800" dirty="0">
                <a:solidFill>
                  <a:srgbClr val="FF9900"/>
                </a:solidFill>
                <a:effectLst>
                  <a:outerShdw blurRad="38100" dist="38100" dir="2700000" algn="tl">
                    <a:srgbClr val="000000">
                      <a:alpha val="43137"/>
                    </a:srgbClr>
                  </a:outerShdw>
                </a:effectLst>
              </a:rPr>
              <a:t>), creado por el artículo 8 de la ley 25300 y modificaciones, podrá avalar hasta el cien por ciento (100%) de los créditos</a:t>
            </a:r>
            <a:r>
              <a:rPr lang="es-MX" sz="1800" dirty="0">
                <a:effectLst>
                  <a:outerShdw blurRad="38100" dist="38100" dir="2700000" algn="tl">
                    <a:srgbClr val="000000">
                      <a:alpha val="43137"/>
                    </a:srgbClr>
                  </a:outerShdw>
                </a:effectLst>
              </a:rPr>
              <a:t> a tasa cero para personas adheridas al Régimen Simplificado para Pequeños Contribuyentes y trabajadoras o trabajadores autónomos, sin exigir contragarantías</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dirty="0" err="1">
                <a:effectLst>
                  <a:outerShdw blurRad="38100" dist="38100" dir="2700000" algn="tl">
                    <a:srgbClr val="000000">
                      <a:alpha val="43137"/>
                    </a:srgbClr>
                  </a:outerShdw>
                </a:effectLst>
              </a:rPr>
              <a:t>Instrúyese</a:t>
            </a:r>
            <a:r>
              <a:rPr lang="es-MX" sz="1800" dirty="0">
                <a:effectLst>
                  <a:outerShdw blurRad="38100" dist="38100" dir="2700000" algn="tl">
                    <a:srgbClr val="000000">
                      <a:alpha val="43137"/>
                    </a:srgbClr>
                  </a:outerShdw>
                </a:effectLst>
              </a:rPr>
              <a:t> a la Autoridad de Aplicación y al Comité de Administración del Fondo de Garantías Argentino (</a:t>
            </a:r>
            <a:r>
              <a:rPr lang="es-MX" sz="1800" dirty="0" err="1">
                <a:effectLst>
                  <a:outerShdw blurRad="38100" dist="38100" dir="2700000" algn="tl">
                    <a:srgbClr val="000000">
                      <a:alpha val="43137"/>
                    </a:srgbClr>
                  </a:outerShdw>
                </a:effectLst>
              </a:rPr>
              <a:t>FoGAR</a:t>
            </a:r>
            <a:r>
              <a:rPr lang="es-MX" sz="1800" dirty="0">
                <a:effectLst>
                  <a:outerShdw blurRad="38100" dist="38100" dir="2700000" algn="tl">
                    <a:srgbClr val="000000">
                      <a:alpha val="43137"/>
                    </a:srgbClr>
                  </a:outerShdw>
                </a:effectLst>
              </a:rPr>
              <a:t>) a constituir un Fondo de Afectación Específica conforme lo previsto en el artículo 10 de la citada ley, con el objeto de otorgar las garantías aquí previstas.</a:t>
            </a:r>
          </a:p>
          <a:p>
            <a:pPr algn="l"/>
            <a:r>
              <a:rPr lang="es-MX" sz="1800" dirty="0">
                <a:effectLst>
                  <a:outerShdw blurRad="38100" dist="38100" dir="2700000" algn="tl">
                    <a:srgbClr val="000000">
                      <a:alpha val="43137"/>
                    </a:srgbClr>
                  </a:outerShdw>
                </a:effectLst>
              </a:rPr>
              <a:t>La Autoridad de Aplicación y el Comité de Administración del Fondo de Garantías Argentino (</a:t>
            </a:r>
            <a:r>
              <a:rPr lang="es-MX" sz="1800" dirty="0" err="1">
                <a:effectLst>
                  <a:outerShdw blurRad="38100" dist="38100" dir="2700000" algn="tl">
                    <a:srgbClr val="000000">
                      <a:alpha val="43137"/>
                    </a:srgbClr>
                  </a:outerShdw>
                </a:effectLst>
              </a:rPr>
              <a:t>FoGAR</a:t>
            </a:r>
            <a:r>
              <a:rPr lang="es-MX" sz="1800" dirty="0">
                <a:effectLst>
                  <a:outerShdw blurRad="38100" dist="38100" dir="2700000" algn="tl">
                    <a:srgbClr val="000000">
                      <a:alpha val="43137"/>
                    </a:srgbClr>
                  </a:outerShdw>
                </a:effectLst>
              </a:rPr>
              <a:t>), cada uno en el marco de su incumbencia, definirán los requisitos exigibles en cada caso, así como las líneas de financiamiento elegibles para las garantías a otorgar</a:t>
            </a:r>
            <a:r>
              <a:rPr lang="es-MX" sz="1800" dirty="0" smtClean="0">
                <a:effectLst>
                  <a:outerShdw blurRad="38100" dist="38100" dir="2700000" algn="tl">
                    <a:srgbClr val="000000">
                      <a:alpha val="43137"/>
                    </a:srgbClr>
                  </a:outerShdw>
                </a:effectLst>
              </a:rPr>
              <a:t>.</a:t>
            </a:r>
          </a:p>
          <a:p>
            <a:pPr algn="l"/>
            <a:r>
              <a:rPr lang="es-MX" sz="1800" dirty="0" smtClean="0">
                <a:effectLst>
                  <a:outerShdw blurRad="38100" dist="38100" dir="2700000" algn="tl">
                    <a:srgbClr val="000000">
                      <a:alpha val="43137"/>
                    </a:srgbClr>
                  </a:outerShdw>
                </a:effectLst>
              </a:rPr>
              <a:t>(…)</a:t>
            </a:r>
            <a:endParaRPr lang="es-MX"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0172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0"/>
            <a:ext cx="7772400" cy="785794"/>
          </a:xfrm>
        </p:spPr>
        <p:txBody>
          <a:bodyPr>
            <a:normAutofit/>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785794"/>
            <a:ext cx="8472972" cy="6072206"/>
          </a:xfrm>
        </p:spPr>
        <p:txBody>
          <a:bodyPr>
            <a:normAutofit lnSpcReduction="10000"/>
          </a:bodyPr>
          <a:lstStyle/>
          <a:p>
            <a:pPr algn="l"/>
            <a:r>
              <a:rPr lang="es-US" sz="1800" b="1" dirty="0" smtClean="0">
                <a:solidFill>
                  <a:srgbClr val="FFFF19"/>
                </a:solidFill>
                <a:effectLst>
                  <a:outerShdw blurRad="38100" dist="38100" dir="2700000" algn="tl">
                    <a:srgbClr val="000000">
                      <a:alpha val="43137"/>
                    </a:srgbClr>
                  </a:outerShdw>
                </a:effectLst>
              </a:rPr>
              <a:t>D. 297/2020 – ACTIVIDADES Y SERVICIOS EXCEPTUADOS DEL AISLAMIENTO</a:t>
            </a:r>
            <a:endParaRPr lang="es-ES" sz="1800" b="1" dirty="0" smtClean="0">
              <a:solidFill>
                <a:srgbClr val="FFFF19"/>
              </a:solidFill>
              <a:effectLst>
                <a:outerShdw blurRad="38100" dist="38100" dir="2700000" algn="tl">
                  <a:srgbClr val="000000">
                    <a:alpha val="43137"/>
                  </a:srgbClr>
                </a:outerShdw>
              </a:effectLst>
            </a:endParaRPr>
          </a:p>
          <a:p>
            <a:pPr algn="l"/>
            <a:r>
              <a:rPr lang="es-ES" sz="1400" b="1" dirty="0" smtClean="0">
                <a:solidFill>
                  <a:srgbClr val="00FFFF"/>
                </a:solidFill>
                <a:effectLst>
                  <a:outerShdw blurRad="38100" dist="38100" dir="2700000" algn="tl">
                    <a:srgbClr val="000000">
                      <a:alpha val="43137"/>
                    </a:srgbClr>
                  </a:outerShdw>
                </a:effectLst>
              </a:rPr>
              <a:t>Art. 6 - </a:t>
            </a:r>
            <a:r>
              <a:rPr lang="es-ES" sz="1400" dirty="0" smtClean="0">
                <a:effectLst>
                  <a:outerShdw blurRad="38100" dist="38100" dir="2700000" algn="tl">
                    <a:srgbClr val="000000">
                      <a:alpha val="43137"/>
                    </a:srgbClr>
                  </a:outerShdw>
                </a:effectLst>
              </a:rPr>
              <a:t>Quedan </a:t>
            </a:r>
            <a:r>
              <a:rPr lang="es-ES" sz="1400" b="1" dirty="0" smtClean="0">
                <a:solidFill>
                  <a:srgbClr val="FF9900"/>
                </a:solidFill>
                <a:effectLst>
                  <a:outerShdw blurRad="38100" dist="38100" dir="2700000" algn="tl">
                    <a:srgbClr val="000000">
                      <a:alpha val="43137"/>
                    </a:srgbClr>
                  </a:outerShdw>
                </a:effectLst>
              </a:rPr>
              <a:t>exceptuadas del cumplimiento del “aislamiento social, preventivo y obligatorio” y de la prohibición de circular, las personas afectadas a las actividades y servicios declarados esenciales en la emergencia, </a:t>
            </a:r>
            <a:r>
              <a:rPr lang="es-ES" sz="1400" dirty="0" smtClean="0">
                <a:effectLst>
                  <a:outerShdw blurRad="38100" dist="38100" dir="2700000" algn="tl">
                    <a:srgbClr val="000000">
                      <a:alpha val="43137"/>
                    </a:srgbClr>
                  </a:outerShdw>
                </a:effectLst>
              </a:rPr>
              <a:t>según se detalla a continuación, y sus desplazamientos deberán limitarse al estricto cumplimiento de esas actividades y servicios:</a:t>
            </a:r>
          </a:p>
          <a:p>
            <a:pPr algn="l"/>
            <a:r>
              <a:rPr lang="es-ES" sz="1400" b="1" dirty="0" smtClean="0">
                <a:solidFill>
                  <a:srgbClr val="00FF00"/>
                </a:solidFill>
                <a:effectLst>
                  <a:outerShdw blurRad="38100" dist="38100" dir="2700000" algn="tl">
                    <a:srgbClr val="000000">
                      <a:alpha val="43137"/>
                    </a:srgbClr>
                  </a:outerShdw>
                </a:effectLst>
              </a:rPr>
              <a:t>1. </a:t>
            </a:r>
            <a:r>
              <a:rPr lang="es-ES" sz="1400" dirty="0" smtClean="0">
                <a:effectLst>
                  <a:outerShdw blurRad="38100" dist="38100" dir="2700000" algn="tl">
                    <a:srgbClr val="000000">
                      <a:alpha val="43137"/>
                    </a:srgbClr>
                  </a:outerShdw>
                </a:effectLst>
              </a:rPr>
              <a:t>Personal de salud, fuerzas de seguridad, fuerzas armadas, actividad migratoria, servicio meteorológico nacional, bomberos y control de tráfico aéreo.</a:t>
            </a:r>
          </a:p>
          <a:p>
            <a:pPr algn="l"/>
            <a:r>
              <a:rPr lang="es-ES" sz="1400" b="1" dirty="0" smtClean="0">
                <a:solidFill>
                  <a:srgbClr val="00FF00"/>
                </a:solidFill>
                <a:effectLst>
                  <a:outerShdw blurRad="38100" dist="38100" dir="2700000" algn="tl">
                    <a:srgbClr val="000000">
                      <a:alpha val="43137"/>
                    </a:srgbClr>
                  </a:outerShdw>
                </a:effectLst>
              </a:rPr>
              <a:t>2. </a:t>
            </a:r>
            <a:r>
              <a:rPr lang="es-ES" sz="1400" dirty="0" smtClean="0">
                <a:effectLst>
                  <a:outerShdw blurRad="38100" dist="38100" dir="2700000" algn="tl">
                    <a:srgbClr val="000000">
                      <a:alpha val="43137"/>
                    </a:srgbClr>
                  </a:outerShdw>
                </a:effectLst>
              </a:rPr>
              <a:t>Autoridades superiores de los gobiernos nacional, provinciales, municipales y de la Ciudad Autónoma de Buenos Aires, trabajadores y trabajadoras del sector público nacional, provincial, municipal y de la Ciudad Autónoma de Buenos Aires, convocados para garantizar actividades esenciales requeridas por las respectivas autoridades.</a:t>
            </a:r>
          </a:p>
          <a:p>
            <a:pPr algn="l"/>
            <a:r>
              <a:rPr lang="es-ES" sz="1400" b="1" dirty="0" smtClean="0">
                <a:solidFill>
                  <a:srgbClr val="00FF00"/>
                </a:solidFill>
                <a:effectLst>
                  <a:outerShdw blurRad="38100" dist="38100" dir="2700000" algn="tl">
                    <a:srgbClr val="000000">
                      <a:alpha val="43137"/>
                    </a:srgbClr>
                  </a:outerShdw>
                </a:effectLst>
              </a:rPr>
              <a:t>3. </a:t>
            </a:r>
            <a:r>
              <a:rPr lang="es-ES" sz="1400" dirty="0" smtClean="0">
                <a:effectLst>
                  <a:outerShdw blurRad="38100" dist="38100" dir="2700000" algn="tl">
                    <a:srgbClr val="000000">
                      <a:alpha val="43137"/>
                    </a:srgbClr>
                  </a:outerShdw>
                </a:effectLst>
              </a:rPr>
              <a:t>Personal de los servicios de justicia de turno, conforme establezcan las autoridades competentes.</a:t>
            </a:r>
          </a:p>
          <a:p>
            <a:pPr algn="l"/>
            <a:r>
              <a:rPr lang="es-ES" sz="1400" b="1" dirty="0" smtClean="0">
                <a:solidFill>
                  <a:srgbClr val="00FF00"/>
                </a:solidFill>
                <a:effectLst>
                  <a:outerShdw blurRad="38100" dist="38100" dir="2700000" algn="tl">
                    <a:srgbClr val="000000">
                      <a:alpha val="43137"/>
                    </a:srgbClr>
                  </a:outerShdw>
                </a:effectLst>
              </a:rPr>
              <a:t>4. </a:t>
            </a:r>
            <a:r>
              <a:rPr lang="es-ES" sz="1400" dirty="0" smtClean="0">
                <a:effectLst>
                  <a:outerShdw blurRad="38100" dist="38100" dir="2700000" algn="tl">
                    <a:srgbClr val="000000">
                      <a:alpha val="43137"/>
                    </a:srgbClr>
                  </a:outerShdw>
                </a:effectLst>
              </a:rPr>
              <a:t>Personal diplomático y consular extranjero acreditado ante el gobierno argentino, en el marco de la Convención de Viena sobre Relaciones Diplomáticas y la Convención de Viena de 1963 sobre Relaciones Consulares y al personal de los organismos internacionales acreditados ante el gobierno argentino, de la Cruz Roja y Cascos Blancos.</a:t>
            </a:r>
          </a:p>
          <a:p>
            <a:pPr algn="l"/>
            <a:r>
              <a:rPr lang="es-ES" sz="1400" b="1" dirty="0" smtClean="0">
                <a:solidFill>
                  <a:srgbClr val="00FF00"/>
                </a:solidFill>
                <a:effectLst>
                  <a:outerShdw blurRad="38100" dist="38100" dir="2700000" algn="tl">
                    <a:srgbClr val="000000">
                      <a:alpha val="43137"/>
                    </a:srgbClr>
                  </a:outerShdw>
                </a:effectLst>
              </a:rPr>
              <a:t>5. </a:t>
            </a:r>
            <a:r>
              <a:rPr lang="es-ES" sz="1400" dirty="0" smtClean="0">
                <a:effectLst>
                  <a:outerShdw blurRad="38100" dist="38100" dir="2700000" algn="tl">
                    <a:srgbClr val="000000">
                      <a:alpha val="43137"/>
                    </a:srgbClr>
                  </a:outerShdw>
                </a:effectLst>
              </a:rPr>
              <a:t>Personas que deban asistir a otras con discapacidad; familiares que necesiten asistencia; a personas mayores; a niños, a niñas y a adolescentes.</a:t>
            </a:r>
          </a:p>
          <a:p>
            <a:pPr algn="l"/>
            <a:r>
              <a:rPr lang="es-ES" sz="1400" b="1" dirty="0" smtClean="0">
                <a:solidFill>
                  <a:srgbClr val="00FF00"/>
                </a:solidFill>
                <a:effectLst>
                  <a:outerShdw blurRad="38100" dist="38100" dir="2700000" algn="tl">
                    <a:srgbClr val="000000">
                      <a:alpha val="43137"/>
                    </a:srgbClr>
                  </a:outerShdw>
                </a:effectLst>
              </a:rPr>
              <a:t>6. </a:t>
            </a:r>
            <a:r>
              <a:rPr lang="es-ES" sz="1400" dirty="0" smtClean="0">
                <a:effectLst>
                  <a:outerShdw blurRad="38100" dist="38100" dir="2700000" algn="tl">
                    <a:srgbClr val="000000">
                      <a:alpha val="43137"/>
                    </a:srgbClr>
                  </a:outerShdw>
                </a:effectLst>
              </a:rPr>
              <a:t>Personas que deban atender una situación de fuerza mayor.</a:t>
            </a:r>
          </a:p>
          <a:p>
            <a:pPr algn="l"/>
            <a:r>
              <a:rPr lang="es-ES" sz="1400" b="1" dirty="0" smtClean="0">
                <a:solidFill>
                  <a:srgbClr val="00FF00"/>
                </a:solidFill>
                <a:effectLst>
                  <a:outerShdw blurRad="38100" dist="38100" dir="2700000" algn="tl">
                    <a:srgbClr val="000000">
                      <a:alpha val="43137"/>
                    </a:srgbClr>
                  </a:outerShdw>
                </a:effectLst>
              </a:rPr>
              <a:t>7. </a:t>
            </a:r>
            <a:r>
              <a:rPr lang="es-ES" sz="1400" dirty="0" smtClean="0">
                <a:effectLst>
                  <a:outerShdw blurRad="38100" dist="38100" dir="2700000" algn="tl">
                    <a:srgbClr val="000000">
                      <a:alpha val="43137"/>
                    </a:srgbClr>
                  </a:outerShdw>
                </a:effectLst>
              </a:rPr>
              <a:t>Personas afectadas a la realización de servicios funerarios, entierros y cremaciones. En tal marco, no se autorizan actividades que signifiquen reunión de personas.</a:t>
            </a:r>
          </a:p>
          <a:p>
            <a:pPr algn="l"/>
            <a:r>
              <a:rPr lang="es-ES" sz="1400" b="1" dirty="0" smtClean="0">
                <a:solidFill>
                  <a:srgbClr val="00FF00"/>
                </a:solidFill>
                <a:effectLst>
                  <a:outerShdw blurRad="38100" dist="38100" dir="2700000" algn="tl">
                    <a:srgbClr val="000000">
                      <a:alpha val="43137"/>
                    </a:srgbClr>
                  </a:outerShdw>
                </a:effectLst>
              </a:rPr>
              <a:t>8. </a:t>
            </a:r>
            <a:r>
              <a:rPr lang="es-ES" sz="1400" dirty="0" smtClean="0">
                <a:effectLst>
                  <a:outerShdw blurRad="38100" dist="38100" dir="2700000" algn="tl">
                    <a:srgbClr val="000000">
                      <a:alpha val="43137"/>
                    </a:srgbClr>
                  </a:outerShdw>
                </a:effectLst>
              </a:rPr>
              <a:t>Personas afectadas a la atención de comedores escolares, comunitarios y merenderos.</a:t>
            </a:r>
          </a:p>
          <a:p>
            <a:pPr algn="l"/>
            <a:r>
              <a:rPr lang="es-ES" sz="1400" b="1" dirty="0" smtClean="0">
                <a:solidFill>
                  <a:srgbClr val="00FF00"/>
                </a:solidFill>
                <a:effectLst>
                  <a:outerShdw blurRad="38100" dist="38100" dir="2700000" algn="tl">
                    <a:srgbClr val="000000">
                      <a:alpha val="43137"/>
                    </a:srgbClr>
                  </a:outerShdw>
                </a:effectLst>
              </a:rPr>
              <a:t>9. </a:t>
            </a:r>
            <a:r>
              <a:rPr lang="es-ES" sz="1400" dirty="0" smtClean="0">
                <a:effectLst>
                  <a:outerShdw blurRad="38100" dist="38100" dir="2700000" algn="tl">
                    <a:srgbClr val="000000">
                      <a:alpha val="43137"/>
                    </a:srgbClr>
                  </a:outerShdw>
                </a:effectLst>
              </a:rPr>
              <a:t>Personal que se desempeña en los servicios de comunicación audiovisuales, radiales y gráficos.</a:t>
            </a:r>
          </a:p>
          <a:p>
            <a:pPr algn="l"/>
            <a:r>
              <a:rPr lang="es-ES" sz="1400" b="1" dirty="0" smtClean="0">
                <a:solidFill>
                  <a:srgbClr val="00FF00"/>
                </a:solidFill>
                <a:effectLst>
                  <a:outerShdw blurRad="38100" dist="38100" dir="2700000" algn="tl">
                    <a:srgbClr val="000000">
                      <a:alpha val="43137"/>
                    </a:srgbClr>
                  </a:outerShdw>
                </a:effectLst>
              </a:rPr>
              <a:t>10. </a:t>
            </a:r>
            <a:r>
              <a:rPr lang="es-ES" sz="1400" dirty="0" smtClean="0">
                <a:effectLst>
                  <a:outerShdw blurRad="38100" dist="38100" dir="2700000" algn="tl">
                    <a:srgbClr val="000000">
                      <a:alpha val="43137"/>
                    </a:srgbClr>
                  </a:outerShdw>
                </a:effectLst>
              </a:rPr>
              <a:t>Personal afectado a obra pública.</a:t>
            </a:r>
          </a:p>
          <a:p>
            <a:pPr algn="l"/>
            <a:r>
              <a:rPr lang="es-ES" sz="1400" b="1" dirty="0" smtClean="0">
                <a:solidFill>
                  <a:srgbClr val="00FF00"/>
                </a:solidFill>
                <a:effectLst>
                  <a:outerShdw blurRad="38100" dist="38100" dir="2700000" algn="tl">
                    <a:srgbClr val="000000">
                      <a:alpha val="43137"/>
                    </a:srgbClr>
                  </a:outerShdw>
                </a:effectLst>
              </a:rPr>
              <a:t>11. </a:t>
            </a:r>
            <a:r>
              <a:rPr lang="es-ES" sz="1400" dirty="0" smtClean="0">
                <a:effectLst>
                  <a:outerShdw blurRad="38100" dist="38100" dir="2700000" algn="tl">
                    <a:srgbClr val="000000">
                      <a:alpha val="43137"/>
                    </a:srgbClr>
                  </a:outerShdw>
                </a:effectLst>
              </a:rPr>
              <a:t>Supermercados mayoristas y minoristas y comercios minoristas de proximidad. Farmacias. Ferreterías. Veterinarias. Provisión de garrafas.</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a:solidFill>
                  <a:srgbClr val="FFFF00"/>
                </a:solidFill>
                <a:effectLst>
                  <a:outerShdw blurRad="38100" dist="38100" dir="2700000" algn="tl">
                    <a:srgbClr val="000000">
                      <a:alpha val="43137"/>
                    </a:srgbClr>
                  </a:outerShdw>
                </a:effectLst>
              </a:rPr>
              <a:t>AVAL DEL FOGAR</a:t>
            </a: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9 ter </a:t>
            </a:r>
            <a:r>
              <a:rPr lang="es-MX" sz="1800" b="1" dirty="0" smtClean="0">
                <a:solidFill>
                  <a:srgbClr val="00FFFF"/>
                </a:solidFill>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a:t>
            </a:r>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El Ministerio de Desarrollo Productivo determinará el destino de los fondos que no estuvieran comprometidos en razón de garantías otorgadas o como resultado del recupero de las garantías o inversiones, quedando facultado para decidir la transferencia de los mismos a fondos fiduciarios que funcionen bajo su órbita y que promuevan el financiamiento del sector privado.</a:t>
            </a:r>
          </a:p>
          <a:p>
            <a:pPr algn="l"/>
            <a:r>
              <a:rPr lang="es-MX" sz="1800" dirty="0" err="1">
                <a:effectLst>
                  <a:outerShdw blurRad="38100" dist="38100" dir="2700000" algn="tl">
                    <a:srgbClr val="000000">
                      <a:alpha val="43137"/>
                    </a:srgbClr>
                  </a:outerShdw>
                </a:effectLst>
              </a:rPr>
              <a:t>Facúltase</a:t>
            </a:r>
            <a:r>
              <a:rPr lang="es-MX" sz="1800" dirty="0">
                <a:effectLst>
                  <a:outerShdw blurRad="38100" dist="38100" dir="2700000" algn="tl">
                    <a:srgbClr val="000000">
                      <a:alpha val="43137"/>
                    </a:srgbClr>
                  </a:outerShdw>
                </a:effectLst>
              </a:rPr>
              <a:t> al señor Jefe de Gabinete de Ministros a realizar las adecuaciones presupuestarias que resulten pertinentes con el fin de transferir al Fondo de Garantías Argentino (</a:t>
            </a:r>
            <a:r>
              <a:rPr lang="es-MX" sz="1800" dirty="0" err="1">
                <a:effectLst>
                  <a:outerShdw blurRad="38100" dist="38100" dir="2700000" algn="tl">
                    <a:srgbClr val="000000">
                      <a:alpha val="43137"/>
                    </a:srgbClr>
                  </a:outerShdw>
                </a:effectLst>
              </a:rPr>
              <a:t>FoGAR</a:t>
            </a:r>
            <a:r>
              <a:rPr lang="es-MX" sz="1800" dirty="0">
                <a:effectLst>
                  <a:outerShdw blurRad="38100" dist="38100" dir="2700000" algn="tl">
                    <a:srgbClr val="000000">
                      <a:alpha val="43137"/>
                    </a:srgbClr>
                  </a:outerShdw>
                </a:effectLst>
              </a:rPr>
              <a:t>), en concepto de aporte directo, la suma de pesos veintiséis mil millones ($ 26.000.000.000)</a:t>
            </a:r>
          </a:p>
        </p:txBody>
      </p:sp>
    </p:spTree>
    <p:extLst>
      <p:ext uri="{BB962C8B-B14F-4D97-AF65-F5344CB8AC3E}">
        <p14:creationId xmlns:p14="http://schemas.microsoft.com/office/powerpoint/2010/main" val="348498282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PARA MONOTRIBUTISTAS Y AUTONOMOS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CLAUSULA TRANSITORIA DEL DECRETO 376/2020</a:t>
            </a:r>
            <a:endParaRPr lang="es-ES" sz="1800" b="1" dirty="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10 -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Cláusula transitoria: El Ministerio de Trabajo, Empleo y Seguridad Social </a:t>
            </a:r>
            <a:r>
              <a:rPr lang="es-MX" sz="1800" dirty="0">
                <a:solidFill>
                  <a:srgbClr val="00FF00"/>
                </a:solidFill>
                <a:effectLst>
                  <a:outerShdw blurRad="38100" dist="38100" dir="2700000" algn="tl">
                    <a:srgbClr val="000000">
                      <a:alpha val="43137"/>
                    </a:srgbClr>
                  </a:outerShdw>
                </a:effectLst>
              </a:rPr>
              <a:t>reglamentará el procedimiento </a:t>
            </a:r>
            <a:r>
              <a:rPr lang="es-MX" sz="1800" dirty="0">
                <a:effectLst>
                  <a:outerShdw blurRad="38100" dist="38100" dir="2700000" algn="tl">
                    <a:srgbClr val="000000">
                      <a:alpha val="43137"/>
                    </a:srgbClr>
                  </a:outerShdw>
                </a:effectLst>
              </a:rPr>
              <a:t>a seguir por </a:t>
            </a:r>
            <a:r>
              <a:rPr lang="es-MX" sz="1800" dirty="0">
                <a:solidFill>
                  <a:srgbClr val="FFCC00"/>
                </a:solidFill>
                <a:effectLst>
                  <a:outerShdw blurRad="38100" dist="38100" dir="2700000" algn="tl">
                    <a:srgbClr val="000000">
                      <a:alpha val="43137"/>
                    </a:srgbClr>
                  </a:outerShdw>
                </a:effectLst>
              </a:rPr>
              <a:t>quienes hubieran iniciado el trámite respectivo</a:t>
            </a:r>
            <a:r>
              <a:rPr lang="es-MX" sz="1800" dirty="0">
                <a:effectLst>
                  <a:outerShdw blurRad="38100" dist="38100" dir="2700000" algn="tl">
                    <a:srgbClr val="000000">
                      <a:alpha val="43137"/>
                    </a:srgbClr>
                  </a:outerShdw>
                </a:effectLst>
              </a:rPr>
              <a:t> en virtud de lo establecido en el artículo 9 del decreto 332/2020, ahora sustituido en virtud del artículo 5 del presente.</a:t>
            </a:r>
          </a:p>
        </p:txBody>
      </p:sp>
    </p:spTree>
    <p:extLst>
      <p:ext uri="{BB962C8B-B14F-4D97-AF65-F5344CB8AC3E}">
        <p14:creationId xmlns:p14="http://schemas.microsoft.com/office/powerpoint/2010/main" val="339951205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CREDITO A TASAS CERO - </a:t>
            </a:r>
            <a:r>
              <a:rPr lang="es-MX" sz="1800" b="1" dirty="0" smtClean="0">
                <a:solidFill>
                  <a:srgbClr val="FFFF00"/>
                </a:solidFill>
                <a:effectLst>
                  <a:outerShdw blurRad="38100" dist="38100" dir="2700000" algn="tl">
                    <a:srgbClr val="000000">
                      <a:alpha val="43137"/>
                    </a:srgbClr>
                  </a:outerShdw>
                </a:effectLst>
              </a:rPr>
              <a:t>REGLAMENTACIÓN</a:t>
            </a:r>
            <a:endParaRPr lang="es-ES" sz="1800" b="1" dirty="0" smtClean="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591/2020 </a:t>
            </a:r>
          </a:p>
          <a:p>
            <a:pPr algn="l"/>
            <a:r>
              <a:rPr lang="es-AR" sz="1800" dirty="0" smtClean="0">
                <a:effectLst>
                  <a:outerShdw blurRad="38100" dist="38100" dir="2700000" algn="tl">
                    <a:srgbClr val="000000">
                      <a:alpha val="43137"/>
                    </a:srgbClr>
                  </a:outerShdw>
                </a:effectLst>
              </a:rPr>
              <a:t>3) Con relación  al Crédito  a Tasa  Cero   establecido  en el artículo  2°, inciso  c) del Decreto  N° 332/20  y sus modificatorios en el caso de las personas adheridas al Régimen Simplificado de Pequeños Contribuyentes, deberían reunirse los siguientes requisitos:</a:t>
            </a:r>
          </a:p>
          <a:p>
            <a:pPr algn="l"/>
            <a:r>
              <a:rPr lang="es-AR" sz="1800" dirty="0">
                <a:effectLst>
                  <a:outerShdw blurRad="38100" dist="38100" dir="2700000" algn="tl">
                    <a:srgbClr val="000000">
                      <a:alpha val="43137"/>
                    </a:srgbClr>
                  </a:outerShdw>
                </a:effectLst>
              </a:rPr>
              <a:t> </a:t>
            </a:r>
            <a:r>
              <a:rPr lang="es-AR" sz="1800" dirty="0" smtClean="0">
                <a:solidFill>
                  <a:srgbClr val="FFC000"/>
                </a:solidFill>
                <a:effectLst>
                  <a:outerShdw blurRad="38100" dist="38100" dir="2700000" algn="tl">
                    <a:srgbClr val="000000">
                      <a:alpha val="43137"/>
                    </a:srgbClr>
                  </a:outerShdw>
                </a:effectLst>
              </a:rPr>
              <a:t>3.1</a:t>
            </a:r>
            <a:r>
              <a:rPr lang="es-AR" sz="1800" dirty="0">
                <a:solidFill>
                  <a:srgbClr val="FFC000"/>
                </a:solidFill>
                <a:effectLst>
                  <a:outerShdw blurRad="38100" dist="38100" dir="2700000" algn="tl">
                    <a:srgbClr val="000000">
                      <a:alpha val="43137"/>
                    </a:srgbClr>
                  </a:outerShdw>
                </a:effectLst>
              </a:rPr>
              <a:t>. Estar inscriptos en cualquier categoría del Régimen y no encontrarse alcanzados por el beneficio del IFE.</a:t>
            </a:r>
          </a:p>
          <a:p>
            <a:pPr algn="l"/>
            <a:r>
              <a:rPr lang="es-AR" sz="1800" dirty="0">
                <a:effectLst>
                  <a:outerShdw blurRad="38100" dist="38100" dir="2700000" algn="tl">
                    <a:srgbClr val="000000">
                      <a:alpha val="43137"/>
                    </a:srgbClr>
                  </a:outerShdw>
                </a:effectLst>
              </a:rPr>
              <a:t> </a:t>
            </a:r>
            <a:r>
              <a:rPr lang="es-AR" sz="1800" dirty="0" smtClean="0">
                <a:solidFill>
                  <a:srgbClr val="00FFFF"/>
                </a:solidFill>
                <a:effectLst>
                  <a:outerShdw blurRad="38100" dist="38100" dir="2700000" algn="tl">
                    <a:srgbClr val="000000">
                      <a:alpha val="43137"/>
                    </a:srgbClr>
                  </a:outerShdw>
                </a:effectLst>
              </a:rPr>
              <a:t>3.2</a:t>
            </a:r>
            <a:r>
              <a:rPr lang="es-AR" sz="1800" dirty="0">
                <a:solidFill>
                  <a:srgbClr val="00FFFF"/>
                </a:solidFill>
                <a:effectLst>
                  <a:outerShdw blurRad="38100" dist="38100" dir="2700000" algn="tl">
                    <a:srgbClr val="000000">
                      <a:alpha val="43137"/>
                    </a:srgbClr>
                  </a:outerShdw>
                </a:effectLst>
              </a:rPr>
              <a:t>. No prestar servicios al sector público nacional</a:t>
            </a:r>
            <a:r>
              <a:rPr lang="es-AR" sz="1800" dirty="0">
                <a:effectLst>
                  <a:outerShdw blurRad="38100" dist="38100" dir="2700000" algn="tl">
                    <a:srgbClr val="000000">
                      <a:alpha val="43137"/>
                    </a:srgbClr>
                  </a:outerShdw>
                </a:effectLst>
              </a:rPr>
              <a:t>, provincial o municipal, debiendo considerarse al beneficiario incurso en tal situación cuando por lo menos el 70% de su facturación en el período comprendido entre el 12 de marzo y el 12 de abril de 2020 fue emitida a favor de jurisdicciones o entidades que integren dicho sector.</a:t>
            </a:r>
          </a:p>
          <a:p>
            <a:pPr algn="l"/>
            <a:r>
              <a:rPr lang="es-AR" sz="1800" dirty="0">
                <a:effectLst>
                  <a:outerShdw blurRad="38100" dist="38100" dir="2700000" algn="tl">
                    <a:srgbClr val="000000">
                      <a:alpha val="43137"/>
                    </a:srgbClr>
                  </a:outerShdw>
                </a:effectLst>
              </a:rPr>
              <a:t> </a:t>
            </a:r>
            <a:r>
              <a:rPr lang="es-AR" sz="1800" dirty="0" smtClean="0">
                <a:solidFill>
                  <a:srgbClr val="00FF00"/>
                </a:solidFill>
                <a:effectLst>
                  <a:outerShdw blurRad="38100" dist="38100" dir="2700000" algn="tl">
                    <a:srgbClr val="000000">
                      <a:alpha val="43137"/>
                    </a:srgbClr>
                  </a:outerShdw>
                </a:effectLst>
              </a:rPr>
              <a:t>3.3</a:t>
            </a:r>
            <a:r>
              <a:rPr lang="es-AR" sz="1800" dirty="0">
                <a:solidFill>
                  <a:srgbClr val="00FF00"/>
                </a:solidFill>
                <a:effectLst>
                  <a:outerShdw blurRad="38100" dist="38100" dir="2700000" algn="tl">
                    <a:srgbClr val="000000">
                      <a:alpha val="43137"/>
                    </a:srgbClr>
                  </a:outerShdw>
                </a:effectLst>
              </a:rPr>
              <a:t>. No percibir ingresos en razón de mantener una relación de dependencia o provenientes de una jubilación.</a:t>
            </a:r>
          </a:p>
          <a:p>
            <a:pPr algn="l"/>
            <a:endParaRPr lang="es-E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574423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591/2020</a:t>
            </a:r>
          </a:p>
          <a:p>
            <a:pPr algn="l"/>
            <a:r>
              <a:rPr lang="es-AR" sz="1800" dirty="0">
                <a:effectLst>
                  <a:outerShdw blurRad="38100" dist="38100" dir="2700000" algn="tl">
                    <a:srgbClr val="000000">
                      <a:alpha val="43137"/>
                    </a:srgbClr>
                  </a:outerShdw>
                </a:effectLst>
              </a:rPr>
              <a:t>3.4. Que </a:t>
            </a:r>
            <a:r>
              <a:rPr lang="es-AR" sz="1800" dirty="0">
                <a:solidFill>
                  <a:srgbClr val="FFFF00"/>
                </a:solidFill>
                <a:effectLst>
                  <a:outerShdw blurRad="38100" dist="38100" dir="2700000" algn="tl">
                    <a:srgbClr val="000000">
                      <a:alpha val="43137"/>
                    </a:srgbClr>
                  </a:outerShdw>
                </a:effectLst>
              </a:rPr>
              <a:t>el monto de la facturación electrónica del período comprendido entre el 12 de marzo y el 12 de abril </a:t>
            </a:r>
            <a:r>
              <a:rPr lang="es-AR" sz="1800" dirty="0" smtClean="0">
                <a:solidFill>
                  <a:srgbClr val="FFFF00"/>
                </a:solidFill>
                <a:effectLst>
                  <a:outerShdw blurRad="38100" dist="38100" dir="2700000" algn="tl">
                    <a:srgbClr val="000000">
                      <a:alpha val="43137"/>
                    </a:srgbClr>
                  </a:outerShdw>
                </a:effectLst>
              </a:rPr>
              <a:t>de 2020 haya </a:t>
            </a:r>
            <a:r>
              <a:rPr lang="es-AR" sz="1800" dirty="0">
                <a:solidFill>
                  <a:srgbClr val="FFFF00"/>
                </a:solidFill>
                <a:effectLst>
                  <a:outerShdw blurRad="38100" dist="38100" dir="2700000" algn="tl">
                    <a:srgbClr val="000000">
                      <a:alpha val="43137"/>
                    </a:srgbClr>
                  </a:outerShdw>
                </a:effectLst>
              </a:rPr>
              <a:t>caído  por debajo  del promedio  mensual  del ingreso  bruto  mínimo  de la categoría  </a:t>
            </a:r>
            <a:r>
              <a:rPr lang="es-AR" sz="1800" dirty="0">
                <a:effectLst>
                  <a:outerShdw blurRad="38100" dist="38100" dir="2700000" algn="tl">
                    <a:srgbClr val="000000">
                      <a:alpha val="43137"/>
                    </a:srgbClr>
                  </a:outerShdw>
                </a:effectLst>
              </a:rPr>
              <a:t>en la que se encuentre registrado.</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3.5. En los casos en que la facturación electrónica no se encuentre disponible </a:t>
            </a:r>
            <a:r>
              <a:rPr lang="es-AR" sz="1800" dirty="0">
                <a:solidFill>
                  <a:srgbClr val="00FF00"/>
                </a:solidFill>
                <a:effectLst>
                  <a:outerShdw blurRad="38100" dist="38100" dir="2700000" algn="tl">
                    <a:srgbClr val="000000">
                      <a:alpha val="43137"/>
                    </a:srgbClr>
                  </a:outerShdw>
                </a:effectLst>
              </a:rPr>
              <a:t>las compras no deberían ser superiores al 80% del promedio mensual del límite inferior de la categoría en que se encuentre registrado.</a:t>
            </a:r>
          </a:p>
          <a:p>
            <a:pPr algn="l"/>
            <a:r>
              <a:rPr lang="es-AR" sz="1800" dirty="0">
                <a:effectLst>
                  <a:outerShdw blurRad="38100" dist="38100" dir="2700000" algn="tl">
                    <a:srgbClr val="000000">
                      <a:alpha val="43137"/>
                    </a:srgbClr>
                  </a:outerShdw>
                </a:effectLst>
              </a:rPr>
              <a:t> </a:t>
            </a:r>
          </a:p>
          <a:p>
            <a:pPr algn="l"/>
            <a:r>
              <a:rPr lang="es-AR" sz="1800" dirty="0">
                <a:effectLst>
                  <a:outerShdw blurRad="38100" dist="38100" dir="2700000" algn="tl">
                    <a:srgbClr val="000000">
                      <a:alpha val="43137"/>
                    </a:srgbClr>
                  </a:outerShdw>
                </a:effectLst>
              </a:rPr>
              <a:t>Los beneficiarios de este financiamiento </a:t>
            </a:r>
            <a:r>
              <a:rPr lang="es-AR" sz="1800" dirty="0">
                <a:solidFill>
                  <a:srgbClr val="FF9900"/>
                </a:solidFill>
                <a:effectLst>
                  <a:outerShdw blurRad="38100" dist="38100" dir="2700000" algn="tl">
                    <a:srgbClr val="000000">
                      <a:alpha val="43137"/>
                    </a:srgbClr>
                  </a:outerShdw>
                </a:effectLst>
              </a:rPr>
              <a:t>no deberían acceder al mercado único y libre de cambios para la formación de activos externos ni adquirir títulos valores en pesos para su posterior e inmediata venta en moneda extranjera o transferencia en custodia al exterior hasta la cancelación total del crédito.</a:t>
            </a:r>
          </a:p>
          <a:p>
            <a:pPr algn="l"/>
            <a:endParaRPr lang="es-E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614814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DA </a:t>
            </a:r>
            <a:r>
              <a:rPr lang="es-ES" sz="1800" b="1" dirty="0">
                <a:solidFill>
                  <a:srgbClr val="00FFFF"/>
                </a:solidFill>
                <a:effectLst>
                  <a:outerShdw blurRad="38100" dist="38100" dir="2700000" algn="tl">
                    <a:srgbClr val="000000">
                      <a:alpha val="43137"/>
                    </a:srgbClr>
                  </a:outerShdw>
                </a:effectLst>
              </a:rPr>
              <a:t>(JGM</a:t>
            </a:r>
            <a:r>
              <a:rPr lang="es-ES" sz="1800" b="1" dirty="0" smtClean="0">
                <a:solidFill>
                  <a:srgbClr val="00FFFF"/>
                </a:solidFill>
                <a:effectLst>
                  <a:outerShdw blurRad="38100" dist="38100" dir="2700000" algn="tl">
                    <a:srgbClr val="000000">
                      <a:alpha val="43137"/>
                    </a:srgbClr>
                  </a:outerShdw>
                </a:effectLst>
              </a:rPr>
              <a:t>) 591/2020</a:t>
            </a:r>
          </a:p>
          <a:p>
            <a:pPr algn="l"/>
            <a:endParaRPr lang="es-ES" sz="1800" b="1" dirty="0">
              <a:solidFill>
                <a:srgbClr val="00FFFF"/>
              </a:solidFill>
              <a:effectLst>
                <a:outerShdw blurRad="38100" dist="38100" dir="2700000" algn="tl">
                  <a:srgbClr val="000000">
                    <a:alpha val="43137"/>
                  </a:srgbClr>
                </a:outerShdw>
              </a:effectLst>
            </a:endParaRP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AR" sz="1800" b="1" dirty="0">
                <a:effectLst>
                  <a:outerShdw blurRad="38100" dist="38100" dir="2700000" algn="tl">
                    <a:srgbClr val="000000">
                      <a:alpha val="43137"/>
                    </a:srgbClr>
                  </a:outerShdw>
                </a:effectLst>
              </a:rPr>
              <a:t>III) </a:t>
            </a:r>
            <a:r>
              <a:rPr lang="es-AR" sz="1800" dirty="0">
                <a:effectLst>
                  <a:outerShdw blurRad="38100" dist="38100" dir="2700000" algn="tl">
                    <a:srgbClr val="000000">
                      <a:alpha val="43137"/>
                    </a:srgbClr>
                  </a:outerShdw>
                </a:effectLst>
              </a:rPr>
              <a:t>El cumplimiento  de los requisitos  mencionados  en los puntos  I y II que anteceden  debería  constituir  una condición  de  caducidad,  cuyo  incumplimiento   determine  el  decaimiento  de  los  beneficios  acordados  y  la consecuente obligación del beneficiario de efectuar las restituciones pertinentes al Estado Nacional</a:t>
            </a:r>
            <a:r>
              <a:rPr lang="es-AR" sz="1800" dirty="0"/>
              <a:t>.</a:t>
            </a:r>
          </a:p>
        </p:txBody>
      </p:sp>
    </p:spTree>
    <p:extLst>
      <p:ext uri="{BB962C8B-B14F-4D97-AF65-F5344CB8AC3E}">
        <p14:creationId xmlns:p14="http://schemas.microsoft.com/office/powerpoint/2010/main" val="322606577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COMUNICACIÓN </a:t>
            </a:r>
            <a:r>
              <a:rPr lang="es-AR" sz="1800" b="1" dirty="0">
                <a:solidFill>
                  <a:srgbClr val="FFFF00"/>
                </a:solidFill>
                <a:effectLst>
                  <a:outerShdw blurRad="38100" dist="38100" dir="2700000" algn="tl">
                    <a:srgbClr val="000000">
                      <a:alpha val="43137"/>
                    </a:srgbClr>
                  </a:outerShdw>
                </a:effectLst>
              </a:rPr>
              <a:t>A (BCRA) </a:t>
            </a:r>
            <a:r>
              <a:rPr lang="es-AR" sz="1800" b="1" dirty="0" smtClean="0">
                <a:solidFill>
                  <a:srgbClr val="FFFF00"/>
                </a:solidFill>
                <a:effectLst>
                  <a:outerShdw blurRad="38100" dist="38100" dir="2700000" algn="tl">
                    <a:srgbClr val="000000">
                      <a:alpha val="43137"/>
                    </a:srgbClr>
                  </a:outerShdw>
                </a:effectLst>
              </a:rPr>
              <a:t>6993</a:t>
            </a:r>
          </a:p>
          <a:p>
            <a:pPr algn="l"/>
            <a:r>
              <a:rPr lang="es-MX" sz="1800" dirty="0">
                <a:effectLst>
                  <a:outerShdw blurRad="38100" dist="38100" dir="2700000" algn="tl">
                    <a:srgbClr val="000000">
                      <a:alpha val="43137"/>
                    </a:srgbClr>
                  </a:outerShdw>
                </a:effectLst>
              </a:rPr>
              <a:t>Estas financiaciones deberán </a:t>
            </a:r>
            <a:r>
              <a:rPr lang="es-MX" sz="1800" dirty="0">
                <a:solidFill>
                  <a:srgbClr val="FFFF00"/>
                </a:solidFill>
                <a:effectLst>
                  <a:outerShdw blurRad="38100" dist="38100" dir="2700000" algn="tl">
                    <a:srgbClr val="000000">
                      <a:alpha val="43137"/>
                    </a:srgbClr>
                  </a:outerShdw>
                </a:effectLst>
              </a:rPr>
              <a:t>ser acreditadas en la tarjeta de crédito </a:t>
            </a:r>
            <a:r>
              <a:rPr lang="es-MX" sz="1800" dirty="0">
                <a:effectLst>
                  <a:outerShdw blurRad="38100" dist="38100" dir="2700000" algn="tl">
                    <a:srgbClr val="000000">
                      <a:alpha val="43137"/>
                    </a:srgbClr>
                  </a:outerShdw>
                </a:effectLst>
              </a:rPr>
              <a:t>–emitida por la entidad– del solicitante de la financiación; </a:t>
            </a:r>
            <a:r>
              <a:rPr lang="es-MX" sz="1800" dirty="0">
                <a:solidFill>
                  <a:srgbClr val="00FF00"/>
                </a:solidFill>
                <a:effectLst>
                  <a:outerShdw blurRad="38100" dist="38100" dir="2700000" algn="tl">
                    <a:srgbClr val="000000">
                      <a:alpha val="43137"/>
                    </a:srgbClr>
                  </a:outerShdw>
                </a:effectLst>
              </a:rPr>
              <a:t>todas las entidades financieras deberán permitir que estos clientes puedan solicitar los “Créditos a Tasa Cero” a través de la banca por Internet –“</a:t>
            </a:r>
            <a:r>
              <a:rPr lang="es-MX" sz="1800" dirty="0" err="1">
                <a:solidFill>
                  <a:srgbClr val="00FF00"/>
                </a:solidFill>
                <a:effectLst>
                  <a:outerShdw blurRad="38100" dist="38100" dir="2700000" algn="tl">
                    <a:srgbClr val="000000">
                      <a:alpha val="43137"/>
                    </a:srgbClr>
                  </a:outerShdw>
                </a:effectLst>
              </a:rPr>
              <a:t>homebanking</a:t>
            </a:r>
            <a:r>
              <a:rPr lang="es-MX" sz="1800" dirty="0">
                <a:solidFill>
                  <a:srgbClr val="00FF00"/>
                </a:solidFill>
                <a:effectLst>
                  <a:outerShdw blurRad="38100" dist="38100" dir="2700000" algn="tl">
                    <a:srgbClr val="000000">
                      <a:alpha val="43137"/>
                    </a:srgbClr>
                  </a:outerShdw>
                </a:effectLst>
              </a:rPr>
              <a:t>”–. </a:t>
            </a:r>
            <a:endParaRPr lang="es-MX" sz="1800" dirty="0" smtClean="0">
              <a:solidFill>
                <a:srgbClr val="00FF00"/>
              </a:solidFill>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Si </a:t>
            </a:r>
            <a:r>
              <a:rPr lang="es-MX" sz="1800" dirty="0">
                <a:effectLst>
                  <a:outerShdw blurRad="38100" dist="38100" dir="2700000" algn="tl">
                    <a:srgbClr val="000000">
                      <a:alpha val="43137"/>
                    </a:srgbClr>
                  </a:outerShdw>
                </a:effectLst>
              </a:rPr>
              <a:t>el solicitante no contara con una tarjeta de crédito, la entidad financiera que figura en el listado de la AFIP deberá: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 </a:t>
            </a:r>
            <a:r>
              <a:rPr lang="es-MX" sz="1800" dirty="0">
                <a:solidFill>
                  <a:srgbClr val="FFFF00"/>
                </a:solidFill>
                <a:effectLst>
                  <a:outerShdw blurRad="38100" dist="38100" dir="2700000" algn="tl">
                    <a:srgbClr val="000000">
                      <a:alpha val="43137"/>
                    </a:srgbClr>
                  </a:outerShdw>
                </a:effectLst>
              </a:rPr>
              <a:t>emitir una tarjeta de crédito con un límite de compra </a:t>
            </a:r>
            <a:r>
              <a:rPr lang="es-MX" sz="1800" dirty="0">
                <a:effectLst>
                  <a:outerShdw blurRad="38100" dist="38100" dir="2700000" algn="tl">
                    <a:srgbClr val="000000">
                      <a:alpha val="43137"/>
                    </a:srgbClr>
                  </a:outerShdw>
                </a:effectLst>
              </a:rPr>
              <a:t>al menos igual a la financiación que se le acredita, sin admitirse el cobro de costo alguno por la emisión de esa tarjeta ni por su mantenimiento, excepto en este último caso que el cliente realice consumos por montos superiores al importe acreditado o una vez cancelada la financiación desee conservar la tarjeta; o </a:t>
            </a:r>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22592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COMUNICACIÓN </a:t>
            </a:r>
            <a:r>
              <a:rPr lang="es-AR" sz="1800" b="1" dirty="0">
                <a:solidFill>
                  <a:srgbClr val="FFFF00"/>
                </a:solidFill>
                <a:effectLst>
                  <a:outerShdw blurRad="38100" dist="38100" dir="2700000" algn="tl">
                    <a:srgbClr val="000000">
                      <a:alpha val="43137"/>
                    </a:srgbClr>
                  </a:outerShdw>
                </a:effectLst>
              </a:rPr>
              <a:t>A (BCRA) </a:t>
            </a:r>
            <a:r>
              <a:rPr lang="es-AR" sz="1800" b="1" dirty="0" smtClean="0">
                <a:solidFill>
                  <a:srgbClr val="FFFF00"/>
                </a:solidFill>
                <a:effectLst>
                  <a:outerShdw blurRad="38100" dist="38100" dir="2700000" algn="tl">
                    <a:srgbClr val="000000">
                      <a:alpha val="43137"/>
                    </a:srgbClr>
                  </a:outerShdw>
                </a:effectLst>
              </a:rPr>
              <a:t>6993</a:t>
            </a: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proceder a la apertura de una “Cuenta a la vista para compras en comercios” –punto 3.9. de las normas sobre “Depósitos de ahorro, cuenta sueldo y especiales”–;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 </a:t>
            </a:r>
            <a:r>
              <a:rPr lang="es-MX" sz="1800" dirty="0">
                <a:solidFill>
                  <a:srgbClr val="FFFF00"/>
                </a:solidFill>
                <a:effectLst>
                  <a:outerShdw blurRad="38100" dist="38100" dir="2700000" algn="tl">
                    <a:srgbClr val="000000">
                      <a:alpha val="43137"/>
                    </a:srgbClr>
                  </a:outerShdw>
                </a:effectLst>
              </a:rPr>
              <a:t>mantener activo el producto –tarjeta de crédito o cuenta a la vista para compras en comercios– hasta la total cancelación del “Crédito a Tasa Cero”, excepto que el cliente expresamente solicite la baja; </a:t>
            </a:r>
            <a:r>
              <a:rPr lang="es-MX" sz="1800" dirty="0">
                <a:effectLst>
                  <a:outerShdw blurRad="38100" dist="38100" dir="2700000" algn="tl">
                    <a:srgbClr val="000000">
                      <a:alpha val="43137"/>
                    </a:srgbClr>
                  </a:outerShdw>
                </a:effectLst>
              </a:rPr>
              <a:t>permitir que estos clientes puedan tramitar esta solicitud íntegramente a través de la utilización de mecanismos electrónicos de comunicación.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Cuando </a:t>
            </a:r>
            <a:r>
              <a:rPr lang="es-MX" sz="1800" dirty="0">
                <a:effectLst>
                  <a:outerShdw blurRad="38100" dist="38100" dir="2700000" algn="tl">
                    <a:srgbClr val="000000">
                      <a:alpha val="43137"/>
                    </a:srgbClr>
                  </a:outerShdw>
                </a:effectLst>
              </a:rPr>
              <a:t>la entidad deba emitirle la tarjeta al cliente, deberá arbitrar los medios para priorizar su entrega en el menor tiempo posible. </a:t>
            </a:r>
            <a:endParaRPr lang="es-AR" sz="1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536311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382344"/>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COMUNICACIÓN </a:t>
            </a:r>
            <a:r>
              <a:rPr lang="es-AR" sz="1800" b="1" dirty="0">
                <a:solidFill>
                  <a:srgbClr val="FFFF00"/>
                </a:solidFill>
                <a:effectLst>
                  <a:outerShdw blurRad="38100" dist="38100" dir="2700000" algn="tl">
                    <a:srgbClr val="000000">
                      <a:alpha val="43137"/>
                    </a:srgbClr>
                  </a:outerShdw>
                </a:effectLst>
              </a:rPr>
              <a:t>A (BCRA) </a:t>
            </a:r>
            <a:r>
              <a:rPr lang="es-AR" sz="1800" b="1" dirty="0" smtClean="0">
                <a:solidFill>
                  <a:srgbClr val="FFFF00"/>
                </a:solidFill>
                <a:effectLst>
                  <a:outerShdw blurRad="38100" dist="38100" dir="2700000" algn="tl">
                    <a:srgbClr val="000000">
                      <a:alpha val="43137"/>
                    </a:srgbClr>
                  </a:outerShdw>
                </a:effectLst>
              </a:rPr>
              <a:t>6993</a:t>
            </a:r>
            <a:endParaRPr lang="es-AR" sz="1600" b="1" dirty="0" smtClean="0">
              <a:solidFill>
                <a:srgbClr val="FFFF00"/>
              </a:solidFill>
              <a:effectLst>
                <a:outerShdw blurRad="38100" dist="38100" dir="2700000" algn="tl">
                  <a:srgbClr val="000000">
                    <a:alpha val="43137"/>
                  </a:srgbClr>
                </a:outerShdw>
              </a:effectLst>
            </a:endParaRPr>
          </a:p>
          <a:p>
            <a:pPr algn="l"/>
            <a:r>
              <a:rPr lang="es-MX" sz="1600" dirty="0">
                <a:solidFill>
                  <a:srgbClr val="00FF00"/>
                </a:solidFill>
                <a:effectLst>
                  <a:outerShdw blurRad="38100" dist="38100" dir="2700000" algn="tl">
                    <a:srgbClr val="000000">
                      <a:alpha val="43137"/>
                    </a:srgbClr>
                  </a:outerShdw>
                </a:effectLst>
              </a:rPr>
              <a:t>La financiación deberá ser acreditada en tres cuotas mensuales, iguales y consecutivas; el límite de crédito disponible se ampliará por el importe acreditado en cada cuota. </a:t>
            </a:r>
            <a:endParaRPr lang="es-MX" sz="1600" dirty="0" smtClean="0">
              <a:solidFill>
                <a:srgbClr val="00FF00"/>
              </a:solidFill>
              <a:effectLst>
                <a:outerShdw blurRad="38100" dist="38100" dir="2700000" algn="tl">
                  <a:srgbClr val="000000">
                    <a:alpha val="43137"/>
                  </a:srgbClr>
                </a:outerShdw>
              </a:effectLst>
            </a:endParaRPr>
          </a:p>
          <a:p>
            <a:pPr algn="l"/>
            <a:endParaRPr lang="es-MX" sz="1600" dirty="0" smtClean="0">
              <a:solidFill>
                <a:srgbClr val="00FF00"/>
              </a:solidFill>
              <a:effectLst>
                <a:outerShdw blurRad="38100" dist="38100" dir="2700000" algn="tl">
                  <a:srgbClr val="000000">
                    <a:alpha val="43137"/>
                  </a:srgbClr>
                </a:outerShdw>
              </a:effectLst>
            </a:endParaRPr>
          </a:p>
          <a:p>
            <a:pPr algn="l"/>
            <a:r>
              <a:rPr lang="es-MX" sz="1600" dirty="0" smtClean="0">
                <a:solidFill>
                  <a:srgbClr val="00FFFF"/>
                </a:solidFill>
                <a:effectLst>
                  <a:outerShdw blurRad="38100" dist="38100" dir="2700000" algn="tl">
                    <a:srgbClr val="000000">
                      <a:alpha val="43137"/>
                    </a:srgbClr>
                  </a:outerShdw>
                </a:effectLst>
              </a:rPr>
              <a:t>A </a:t>
            </a:r>
            <a:r>
              <a:rPr lang="es-MX" sz="1600" dirty="0">
                <a:solidFill>
                  <a:srgbClr val="00FFFF"/>
                </a:solidFill>
                <a:effectLst>
                  <a:outerShdw blurRad="38100" dist="38100" dir="2700000" algn="tl">
                    <a:srgbClr val="000000">
                      <a:alpha val="43137"/>
                    </a:srgbClr>
                  </a:outerShdw>
                </a:effectLst>
              </a:rPr>
              <a:t>partir del momento de la primera acreditación y hasta la total cancelación del “Crédito a Tasa Cero” estará vedada la posibilidad de obtener adelantos de efectivo con la tarjeta. </a:t>
            </a:r>
            <a:endParaRPr lang="es-MX" sz="1600" dirty="0" smtClean="0">
              <a:solidFill>
                <a:srgbClr val="00FFFF"/>
              </a:solidFill>
              <a:effectLst>
                <a:outerShdw blurRad="38100" dist="38100" dir="2700000" algn="tl">
                  <a:srgbClr val="000000">
                    <a:alpha val="43137"/>
                  </a:srgbClr>
                </a:outerShdw>
              </a:effectLst>
            </a:endParaRPr>
          </a:p>
          <a:p>
            <a:pPr algn="l"/>
            <a:endParaRPr lang="es-MX" sz="1600" dirty="0" smtClean="0">
              <a:solidFill>
                <a:srgbClr val="00FFFF"/>
              </a:solidFill>
              <a:effectLst>
                <a:outerShdw blurRad="38100" dist="38100" dir="2700000" algn="tl">
                  <a:srgbClr val="000000">
                    <a:alpha val="43137"/>
                  </a:srgbClr>
                </a:outerShdw>
              </a:effectLst>
            </a:endParaRPr>
          </a:p>
          <a:p>
            <a:pPr algn="l"/>
            <a:r>
              <a:rPr lang="es-MX" sz="1600" dirty="0" smtClean="0">
                <a:solidFill>
                  <a:srgbClr val="00FF99"/>
                </a:solidFill>
                <a:effectLst>
                  <a:outerShdw blurRad="38100" dist="38100" dir="2700000" algn="tl">
                    <a:srgbClr val="000000">
                      <a:alpha val="43137"/>
                    </a:srgbClr>
                  </a:outerShdw>
                </a:effectLst>
              </a:rPr>
              <a:t>A </a:t>
            </a:r>
            <a:r>
              <a:rPr lang="es-MX" sz="1600" dirty="0">
                <a:solidFill>
                  <a:srgbClr val="00FF99"/>
                </a:solidFill>
                <a:effectLst>
                  <a:outerShdw blurRad="38100" dist="38100" dir="2700000" algn="tl">
                    <a:srgbClr val="000000">
                      <a:alpha val="43137"/>
                    </a:srgbClr>
                  </a:outerShdw>
                </a:effectLst>
              </a:rPr>
              <a:t>cada una de esas cuotas se adicionará el monto equivalente al pago de las sumas totales que debe abonar por los períodos mensuales resultantes en concepto de impuesto integrado y cotizaciones previsionales a cargo de los contribuyentes adheridos al Régimen Simplificado para Pequeños Contribuyentes o de aportes previsionales obligatorios del régimen de trabajadoras y trabajadores autónomos. </a:t>
            </a:r>
            <a:endParaRPr lang="es-MX" sz="1600" dirty="0" smtClean="0">
              <a:solidFill>
                <a:srgbClr val="00FF99"/>
              </a:solidFill>
              <a:effectLst>
                <a:outerShdw blurRad="38100" dist="38100" dir="2700000" algn="tl">
                  <a:srgbClr val="000000">
                    <a:alpha val="43137"/>
                  </a:srgbClr>
                </a:outerShdw>
              </a:effectLst>
            </a:endParaRPr>
          </a:p>
          <a:p>
            <a:pPr algn="l"/>
            <a:endParaRPr lang="es-MX" sz="1600" dirty="0" smtClean="0">
              <a:solidFill>
                <a:srgbClr val="00FF99"/>
              </a:solidFill>
              <a:effectLst>
                <a:outerShdw blurRad="38100" dist="38100" dir="2700000" algn="tl">
                  <a:srgbClr val="000000">
                    <a:alpha val="43137"/>
                  </a:srgbClr>
                </a:outerShdw>
              </a:effectLst>
            </a:endParaRPr>
          </a:p>
          <a:p>
            <a:pPr algn="l"/>
            <a:r>
              <a:rPr lang="es-MX" sz="1600" dirty="0" smtClean="0">
                <a:solidFill>
                  <a:srgbClr val="FFCC00"/>
                </a:solidFill>
                <a:effectLst>
                  <a:outerShdw blurRad="38100" dist="38100" dir="2700000" algn="tl">
                    <a:srgbClr val="000000">
                      <a:alpha val="43137"/>
                    </a:srgbClr>
                  </a:outerShdw>
                </a:effectLst>
              </a:rPr>
              <a:t>El </a:t>
            </a:r>
            <a:r>
              <a:rPr lang="es-MX" sz="1600" dirty="0">
                <a:solidFill>
                  <a:srgbClr val="FFCC00"/>
                </a:solidFill>
                <a:effectLst>
                  <a:outerShdw blurRad="38100" dist="38100" dir="2700000" algn="tl">
                    <a:srgbClr val="000000">
                      <a:alpha val="43137"/>
                    </a:srgbClr>
                  </a:outerShdw>
                </a:effectLst>
              </a:rPr>
              <a:t>monto referido será retenido y depositado por la entidad financiera en la AFIP. </a:t>
            </a:r>
            <a:endParaRPr lang="es-MX" sz="1600" dirty="0" smtClean="0">
              <a:solidFill>
                <a:srgbClr val="FFCC00"/>
              </a:solidFill>
              <a:effectLst>
                <a:outerShdw blurRad="38100" dist="38100" dir="2700000" algn="tl">
                  <a:srgbClr val="000000">
                    <a:alpha val="43137"/>
                  </a:srgbClr>
                </a:outerShdw>
              </a:effectLst>
            </a:endParaRPr>
          </a:p>
          <a:p>
            <a:pPr algn="l"/>
            <a:endParaRPr lang="es-MX" sz="1600" dirty="0" smtClean="0">
              <a:solidFill>
                <a:srgbClr val="FFCC00"/>
              </a:solidFill>
              <a:effectLst>
                <a:outerShdw blurRad="38100" dist="38100" dir="2700000" algn="tl">
                  <a:srgbClr val="000000">
                    <a:alpha val="43137"/>
                  </a:srgbClr>
                </a:outerShdw>
              </a:effectLst>
            </a:endParaRPr>
          </a:p>
          <a:p>
            <a:pPr algn="l"/>
            <a:r>
              <a:rPr lang="es-MX" sz="1600" dirty="0" smtClean="0">
                <a:solidFill>
                  <a:srgbClr val="FFFF00"/>
                </a:solidFill>
                <a:effectLst>
                  <a:outerShdw blurRad="38100" dist="38100" dir="2700000" algn="tl">
                    <a:srgbClr val="000000">
                      <a:alpha val="43137"/>
                    </a:srgbClr>
                  </a:outerShdw>
                </a:effectLst>
              </a:rPr>
              <a:t>La </a:t>
            </a:r>
            <a:r>
              <a:rPr lang="es-MX" sz="1600" dirty="0">
                <a:solidFill>
                  <a:srgbClr val="FFFF00"/>
                </a:solidFill>
                <a:effectLst>
                  <a:outerShdw blurRad="38100" dist="38100" dir="2700000" algn="tl">
                    <a:srgbClr val="000000">
                      <a:alpha val="43137"/>
                    </a:srgbClr>
                  </a:outerShdw>
                </a:effectLst>
              </a:rPr>
              <a:t>financiación contará con un período de gracia de 6 meses a partir de la primera acreditación. A partir del mes siguiente, se reembolsará en al menos 12 cuotas mensuales iguales y consecutivas. </a:t>
            </a:r>
            <a:endParaRPr lang="es-AR" sz="16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17511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rPr>
              <a:t>COMUNICACIÓN </a:t>
            </a:r>
            <a:r>
              <a:rPr lang="es-AR" sz="1800" b="1" dirty="0">
                <a:solidFill>
                  <a:srgbClr val="FFFF00"/>
                </a:solidFill>
              </a:rPr>
              <a:t>A (BCRA) </a:t>
            </a:r>
            <a:r>
              <a:rPr lang="es-AR" sz="1800" b="1" dirty="0" smtClean="0">
                <a:solidFill>
                  <a:srgbClr val="FFFF00"/>
                </a:solidFill>
              </a:rPr>
              <a:t>6993</a:t>
            </a:r>
          </a:p>
          <a:p>
            <a:pPr algn="l"/>
            <a:r>
              <a:rPr lang="es-MX" sz="1800" dirty="0">
                <a:effectLst>
                  <a:outerShdw blurRad="38100" dist="38100" dir="2700000" algn="tl">
                    <a:srgbClr val="000000">
                      <a:alpha val="43137"/>
                    </a:srgbClr>
                  </a:outerShdw>
                </a:effectLst>
              </a:rPr>
              <a:t>Establecer que las personas que accedan a “Créditos a Tasa Cero” acordados en el marco del artículo 9°del Decreto N°332/2020 (y modificatorias) no podrán, hasta su total cancelación: -3- </a:t>
            </a:r>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dirty="0" smtClean="0">
                <a:solidFill>
                  <a:srgbClr val="00FF99"/>
                </a:solidFill>
                <a:effectLst>
                  <a:outerShdw blurRad="38100" dist="38100" dir="2700000" algn="tl">
                    <a:srgbClr val="000000">
                      <a:alpha val="43137"/>
                    </a:srgbClr>
                  </a:outerShdw>
                </a:effectLst>
              </a:rPr>
              <a:t>4.1</a:t>
            </a:r>
            <a:r>
              <a:rPr lang="es-MX" sz="1800" dirty="0">
                <a:solidFill>
                  <a:srgbClr val="00FF99"/>
                </a:solidFill>
                <a:effectLst>
                  <a:outerShdw blurRad="38100" dist="38100" dir="2700000" algn="tl">
                    <a:srgbClr val="000000">
                      <a:alpha val="43137"/>
                    </a:srgbClr>
                  </a:outerShdw>
                </a:effectLst>
              </a:rPr>
              <a:t>. acceder al mercado de cambios para realizar operaciones correspondientes a formación de activos externos de residentes, remisión de ayuda familiar y derivados, en los términos del punto 3.8. del Texto ordenado sobre las normas de “Exterior y cambios”; </a:t>
            </a:r>
            <a:endParaRPr lang="es-MX" sz="1800" dirty="0" smtClean="0">
              <a:solidFill>
                <a:srgbClr val="00FF99"/>
              </a:solidFill>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dirty="0" smtClean="0">
                <a:solidFill>
                  <a:srgbClr val="FFFF01"/>
                </a:solidFill>
                <a:effectLst>
                  <a:outerShdw blurRad="38100" dist="38100" dir="2700000" algn="tl">
                    <a:srgbClr val="000000">
                      <a:alpha val="43137"/>
                    </a:srgbClr>
                  </a:outerShdw>
                </a:effectLst>
              </a:rPr>
              <a:t>4.2</a:t>
            </a:r>
            <a:r>
              <a:rPr lang="es-MX" sz="1800" dirty="0">
                <a:solidFill>
                  <a:srgbClr val="FFFF01"/>
                </a:solidFill>
                <a:effectLst>
                  <a:outerShdw blurRad="38100" dist="38100" dir="2700000" algn="tl">
                    <a:srgbClr val="000000">
                      <a:alpha val="43137"/>
                    </a:srgbClr>
                  </a:outerShdw>
                </a:effectLst>
              </a:rPr>
              <a:t>. vender títulos valores con liquidación en moneda extranjera o transferirlos a otras entidades depositarias. </a:t>
            </a:r>
            <a:endParaRPr lang="es-AR" sz="18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29670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DA (JGM) 663/2020</a:t>
            </a:r>
          </a:p>
          <a:p>
            <a:pPr algn="l"/>
            <a:r>
              <a:rPr lang="es-AR" sz="1800" dirty="0">
                <a:effectLst>
                  <a:outerShdw blurRad="38100" dist="38100" dir="2700000" algn="tl">
                    <a:srgbClr val="000000">
                      <a:alpha val="43137"/>
                    </a:srgbClr>
                  </a:outerShdw>
                </a:effectLst>
              </a:rPr>
              <a:t>La Decisión Administrativa 663/2020, también ha procedido reglamentariamente a exponer las situaciones operativas referidas al otorgamiento del beneficio: </a:t>
            </a:r>
          </a:p>
          <a:p>
            <a:pPr algn="l"/>
            <a:r>
              <a:rPr lang="es-AR" sz="1800" dirty="0">
                <a:effectLst>
                  <a:outerShdw blurRad="38100" dist="38100" dir="2700000" algn="tl">
                    <a:srgbClr val="000000">
                      <a:alpha val="43137"/>
                    </a:srgbClr>
                  </a:outerShdw>
                </a:effectLst>
              </a:rPr>
              <a:t>Respecto de la metodología para comunicar la condición de elegibilidad para el Crédito Tasa Cero, para todas las categorías, </a:t>
            </a:r>
            <a:r>
              <a:rPr lang="es-AR" sz="1800" dirty="0">
                <a:solidFill>
                  <a:srgbClr val="FFFF00"/>
                </a:solidFill>
                <a:effectLst>
                  <a:outerShdw blurRad="38100" dist="38100" dir="2700000" algn="tl">
                    <a:srgbClr val="000000">
                      <a:alpha val="43137"/>
                    </a:srgbClr>
                  </a:outerShdw>
                </a:effectLst>
              </a:rPr>
              <a:t>se le  recomienda que la AFIP comunique a cada interesado tal posibilidad de acceso, solicitándole que requiera la siguiente información</a:t>
            </a:r>
            <a:r>
              <a:rPr lang="es-AR" sz="1800" dirty="0" smtClean="0">
                <a:solidFill>
                  <a:srgbClr val="FFFF00"/>
                </a:solidFill>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lvl="0" algn="l"/>
            <a:r>
              <a:rPr lang="es-AR" sz="1800" dirty="0" smtClean="0">
                <a:solidFill>
                  <a:srgbClr val="FFCC00"/>
                </a:solidFill>
                <a:effectLst>
                  <a:outerShdw blurRad="38100" dist="38100" dir="2700000" algn="tl">
                    <a:srgbClr val="000000">
                      <a:alpha val="43137"/>
                    </a:srgbClr>
                  </a:outerShdw>
                </a:effectLst>
              </a:rPr>
              <a:t>- La </a:t>
            </a:r>
            <a:r>
              <a:rPr lang="es-AR" sz="1800" dirty="0">
                <a:solidFill>
                  <a:srgbClr val="FFCC00"/>
                </a:solidFill>
                <a:effectLst>
                  <a:outerShdw blurRad="38100" dist="38100" dir="2700000" algn="tl">
                    <a:srgbClr val="000000">
                      <a:alpha val="43137"/>
                    </a:srgbClr>
                  </a:outerShdw>
                </a:effectLst>
              </a:rPr>
              <a:t>voluntad de acceder efectivamente al crédito y, en su caso, el monto que se solicita (dentro de los límites contemplados).</a:t>
            </a:r>
          </a:p>
          <a:p>
            <a:pPr lvl="0" algn="l"/>
            <a:endParaRPr lang="es-AR" sz="1800" dirty="0" smtClean="0">
              <a:effectLst>
                <a:outerShdw blurRad="38100" dist="38100" dir="2700000" algn="tl">
                  <a:srgbClr val="000000">
                    <a:alpha val="43137"/>
                  </a:srgbClr>
                </a:outerShdw>
              </a:effectLst>
            </a:endParaRPr>
          </a:p>
          <a:p>
            <a:pPr lvl="0" algn="l"/>
            <a:r>
              <a:rPr lang="es-AR" sz="1800" dirty="0" smtClean="0">
                <a:solidFill>
                  <a:srgbClr val="00FF99"/>
                </a:solidFill>
                <a:effectLst>
                  <a:outerShdw blurRad="38100" dist="38100" dir="2700000" algn="tl">
                    <a:srgbClr val="000000">
                      <a:alpha val="43137"/>
                    </a:srgbClr>
                  </a:outerShdw>
                </a:effectLst>
              </a:rPr>
              <a:t>- Los </a:t>
            </a:r>
            <a:r>
              <a:rPr lang="es-AR" sz="1800" dirty="0">
                <a:solidFill>
                  <a:srgbClr val="00FF99"/>
                </a:solidFill>
                <a:effectLst>
                  <a:outerShdw blurRad="38100" dist="38100" dir="2700000" algn="tl">
                    <a:srgbClr val="000000">
                      <a:alpha val="43137"/>
                    </a:srgbClr>
                  </a:outerShdw>
                </a:effectLst>
              </a:rPr>
              <a:t>datos de la tarjeta de crédito bancaria a través de la cual se percibirá el crédito y, de poseerla, la CBU de la cuenta en la entidad bancaria emisora de aquella.</a:t>
            </a:r>
          </a:p>
        </p:txBody>
      </p:sp>
    </p:spTree>
    <p:extLst>
      <p:ext uri="{BB962C8B-B14F-4D97-AF65-F5344CB8AC3E}">
        <p14:creationId xmlns:p14="http://schemas.microsoft.com/office/powerpoint/2010/main" val="194271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9900"/>
                </a:solidFill>
                <a:effectLst>
                  <a:outerShdw blurRad="38100" dist="38100" dir="2700000" algn="tl">
                    <a:srgbClr val="000000">
                      <a:alpha val="43137"/>
                    </a:srgbClr>
                  </a:outerShdw>
                </a:effectLst>
              </a:rPr>
              <a:t>AMPLICACIÓN DE LA EMERGENCIA SANITARIA</a:t>
            </a:r>
            <a:endParaRPr lang="es-ES" sz="1800" b="1" dirty="0" smtClean="0">
              <a:solidFill>
                <a:srgbClr val="FF99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260/2020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Amplíase</a:t>
            </a:r>
            <a:r>
              <a:rPr lang="es-ES" sz="1800" dirty="0" smtClean="0">
                <a:effectLst>
                  <a:outerShdw blurRad="38100" dist="38100" dir="2700000" algn="tl">
                    <a:srgbClr val="000000">
                      <a:alpha val="43137"/>
                    </a:srgbClr>
                  </a:outerShdw>
                </a:effectLst>
              </a:rPr>
              <a:t> la emergencia pública en materia sanitaria establecida por ley 27541, en virtud de la pandemia declarada por la Organización Mundial de la Salud (OMS) en relación con el coronavirus COVID-19</a:t>
            </a:r>
            <a:r>
              <a:rPr lang="es-ES" sz="1800" dirty="0" smtClean="0">
                <a:solidFill>
                  <a:srgbClr val="00FFCC"/>
                </a:solidFill>
                <a:effectLst>
                  <a:outerShdw blurRad="38100" dist="38100" dir="2700000" algn="tl">
                    <a:srgbClr val="000000">
                      <a:alpha val="43137"/>
                    </a:srgbClr>
                  </a:outerShdw>
                </a:effectLst>
              </a:rPr>
              <a:t>, por el plazo de un (1) año a partir de la entrada en vigencia del presente decreto.</a:t>
            </a:r>
          </a:p>
          <a:p>
            <a:pPr algn="l"/>
            <a:endParaRPr lang="es-US" sz="1800" dirty="0" smtClean="0">
              <a:solidFill>
                <a:srgbClr val="00FFCC"/>
              </a:solidFill>
              <a:effectLst>
                <a:outerShdw blurRad="38100" dist="38100" dir="2700000" algn="tl">
                  <a:srgbClr val="000000">
                    <a:alpha val="43137"/>
                  </a:srgbClr>
                </a:outerShdw>
              </a:effectLst>
            </a:endParaRPr>
          </a:p>
          <a:p>
            <a:pPr algn="l"/>
            <a:r>
              <a:rPr lang="es-ES" sz="1800" dirty="0" smtClean="0">
                <a:solidFill>
                  <a:srgbClr val="FFFF00"/>
                </a:solidFill>
                <a:effectLst>
                  <a:outerShdw blurRad="38100" dist="38100" dir="2700000" algn="tl">
                    <a:srgbClr val="000000">
                      <a:alpha val="43137"/>
                    </a:srgbClr>
                  </a:outerShdw>
                </a:effectLst>
              </a:rPr>
              <a:t>Aplicación: </a:t>
            </a:r>
            <a:r>
              <a:rPr lang="es-ES" sz="1800" dirty="0" smtClean="0">
                <a:solidFill>
                  <a:srgbClr val="00FFFF"/>
                </a:solidFill>
                <a:effectLst>
                  <a:outerShdw blurRad="38100" dist="38100" dir="2700000" algn="tl">
                    <a:srgbClr val="000000">
                      <a:alpha val="43137"/>
                    </a:srgbClr>
                  </a:outerShdw>
                </a:effectLst>
              </a:rPr>
              <a:t>desde el 12/3/2020</a:t>
            </a:r>
          </a:p>
          <a:p>
            <a:pPr algn="l"/>
            <a:endParaRPr lang="es-ES" sz="1800" dirty="0" smtClean="0">
              <a:solidFill>
                <a:srgbClr val="00FFCC"/>
              </a:solidFill>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42910" y="142852"/>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928670"/>
            <a:ext cx="8472972" cy="5786478"/>
          </a:xfrm>
        </p:spPr>
        <p:txBody>
          <a:bodyPr>
            <a:normAutofit fontScale="92500"/>
          </a:bodyPr>
          <a:lstStyle/>
          <a:p>
            <a:pPr algn="l"/>
            <a:r>
              <a:rPr lang="es-ES" sz="1400" b="1" dirty="0" smtClean="0">
                <a:solidFill>
                  <a:srgbClr val="00FF00"/>
                </a:solidFill>
                <a:effectLst>
                  <a:outerShdw blurRad="38100" dist="38100" dir="2700000" algn="tl">
                    <a:srgbClr val="000000">
                      <a:alpha val="43137"/>
                    </a:srgbClr>
                  </a:outerShdw>
                </a:effectLst>
              </a:rPr>
              <a:t>12. </a:t>
            </a:r>
            <a:r>
              <a:rPr lang="es-ES" sz="1400" dirty="0" smtClean="0">
                <a:effectLst>
                  <a:outerShdw blurRad="38100" dist="38100" dir="2700000" algn="tl">
                    <a:srgbClr val="000000">
                      <a:alpha val="43137"/>
                    </a:srgbClr>
                  </a:outerShdw>
                </a:effectLst>
              </a:rPr>
              <a:t>Industrias de alimentación, su cadena productiva e insumos; de higiene personal y limpieza; de equipamiento médico, medicamentos, vacunas y otros insumos sanitarios.</a:t>
            </a:r>
          </a:p>
          <a:p>
            <a:pPr algn="l"/>
            <a:r>
              <a:rPr lang="es-ES" sz="1400" b="1" dirty="0" smtClean="0">
                <a:solidFill>
                  <a:srgbClr val="00FF00"/>
                </a:solidFill>
                <a:effectLst>
                  <a:outerShdw blurRad="38100" dist="38100" dir="2700000" algn="tl">
                    <a:srgbClr val="000000">
                      <a:alpha val="43137"/>
                    </a:srgbClr>
                  </a:outerShdw>
                </a:effectLst>
              </a:rPr>
              <a:t>13. </a:t>
            </a:r>
            <a:r>
              <a:rPr lang="es-ES" sz="1400" dirty="0" smtClean="0">
                <a:effectLst>
                  <a:outerShdw blurRad="38100" dist="38100" dir="2700000" algn="tl">
                    <a:srgbClr val="000000">
                      <a:alpha val="43137"/>
                    </a:srgbClr>
                  </a:outerShdw>
                </a:effectLst>
              </a:rPr>
              <a:t>Actividades vinculadas con la producción, distribución y comercialización agropecuaria y de pesca.</a:t>
            </a:r>
          </a:p>
          <a:p>
            <a:pPr algn="l"/>
            <a:r>
              <a:rPr lang="es-ES" sz="1400" b="1" dirty="0" smtClean="0">
                <a:solidFill>
                  <a:srgbClr val="00FF00"/>
                </a:solidFill>
                <a:effectLst>
                  <a:outerShdw blurRad="38100" dist="38100" dir="2700000" algn="tl">
                    <a:srgbClr val="000000">
                      <a:alpha val="43137"/>
                    </a:srgbClr>
                  </a:outerShdw>
                </a:effectLst>
              </a:rPr>
              <a:t>14. </a:t>
            </a:r>
            <a:r>
              <a:rPr lang="es-ES" sz="1400" dirty="0" smtClean="0">
                <a:effectLst>
                  <a:outerShdw blurRad="38100" dist="38100" dir="2700000" algn="tl">
                    <a:srgbClr val="000000">
                      <a:alpha val="43137"/>
                    </a:srgbClr>
                  </a:outerShdw>
                </a:effectLst>
              </a:rPr>
              <a:t>Actividades de telecomunicaciones, Internet fija y móvil y servicios digitales.</a:t>
            </a:r>
          </a:p>
          <a:p>
            <a:pPr algn="l"/>
            <a:r>
              <a:rPr lang="es-ES" sz="1400" b="1" dirty="0" smtClean="0">
                <a:solidFill>
                  <a:srgbClr val="00FF00"/>
                </a:solidFill>
                <a:effectLst>
                  <a:outerShdw blurRad="38100" dist="38100" dir="2700000" algn="tl">
                    <a:srgbClr val="000000">
                      <a:alpha val="43137"/>
                    </a:srgbClr>
                  </a:outerShdw>
                </a:effectLst>
              </a:rPr>
              <a:t>15. </a:t>
            </a:r>
            <a:r>
              <a:rPr lang="es-ES" sz="1400" dirty="0" smtClean="0">
                <a:effectLst>
                  <a:outerShdw blurRad="38100" dist="38100" dir="2700000" algn="tl">
                    <a:srgbClr val="000000">
                      <a:alpha val="43137"/>
                    </a:srgbClr>
                  </a:outerShdw>
                </a:effectLst>
              </a:rPr>
              <a:t>Actividades impostergables vinculadas con el comercio exterior.</a:t>
            </a:r>
          </a:p>
          <a:p>
            <a:pPr algn="l"/>
            <a:r>
              <a:rPr lang="es-ES" sz="1400" b="1" dirty="0" smtClean="0">
                <a:solidFill>
                  <a:srgbClr val="00FF00"/>
                </a:solidFill>
                <a:effectLst>
                  <a:outerShdw blurRad="38100" dist="38100" dir="2700000" algn="tl">
                    <a:srgbClr val="000000">
                      <a:alpha val="43137"/>
                    </a:srgbClr>
                  </a:outerShdw>
                </a:effectLst>
              </a:rPr>
              <a:t>16. </a:t>
            </a:r>
            <a:r>
              <a:rPr lang="es-ES" sz="1400" dirty="0" smtClean="0">
                <a:effectLst>
                  <a:outerShdw blurRad="38100" dist="38100" dir="2700000" algn="tl">
                    <a:srgbClr val="000000">
                      <a:alpha val="43137"/>
                    </a:srgbClr>
                  </a:outerShdw>
                </a:effectLst>
              </a:rPr>
              <a:t>Recolección, transporte y tratamiento de residuos sólidos urbanos, peligrosos y patogénicos.</a:t>
            </a:r>
          </a:p>
          <a:p>
            <a:pPr algn="l"/>
            <a:r>
              <a:rPr lang="es-ES" sz="1400" b="1" dirty="0" smtClean="0">
                <a:solidFill>
                  <a:srgbClr val="00FF00"/>
                </a:solidFill>
                <a:effectLst>
                  <a:outerShdw blurRad="38100" dist="38100" dir="2700000" algn="tl">
                    <a:srgbClr val="000000">
                      <a:alpha val="43137"/>
                    </a:srgbClr>
                  </a:outerShdw>
                </a:effectLst>
              </a:rPr>
              <a:t>17. </a:t>
            </a:r>
            <a:r>
              <a:rPr lang="es-ES" sz="1400" dirty="0" smtClean="0">
                <a:effectLst>
                  <a:outerShdw blurRad="38100" dist="38100" dir="2700000" algn="tl">
                    <a:srgbClr val="000000">
                      <a:alpha val="43137"/>
                    </a:srgbClr>
                  </a:outerShdw>
                </a:effectLst>
              </a:rPr>
              <a:t>Mantenimiento de los servicios básicos (agua, electricidad, gas, comunicaciones, etc.) y atención de emergencias.</a:t>
            </a:r>
          </a:p>
          <a:p>
            <a:pPr algn="l"/>
            <a:r>
              <a:rPr lang="es-ES" sz="1400" b="1" dirty="0" smtClean="0">
                <a:solidFill>
                  <a:srgbClr val="00FF00"/>
                </a:solidFill>
                <a:effectLst>
                  <a:outerShdw blurRad="38100" dist="38100" dir="2700000" algn="tl">
                    <a:srgbClr val="000000">
                      <a:alpha val="43137"/>
                    </a:srgbClr>
                  </a:outerShdw>
                </a:effectLst>
              </a:rPr>
              <a:t>18. </a:t>
            </a:r>
            <a:r>
              <a:rPr lang="es-ES" sz="1400" dirty="0" smtClean="0">
                <a:effectLst>
                  <a:outerShdw blurRad="38100" dist="38100" dir="2700000" algn="tl">
                    <a:srgbClr val="000000">
                      <a:alpha val="43137"/>
                    </a:srgbClr>
                  </a:outerShdw>
                </a:effectLst>
              </a:rPr>
              <a:t>Transporte público de pasajeros, transporte de mercaderías, petróleo, combustibles y GLP.</a:t>
            </a:r>
          </a:p>
          <a:p>
            <a:pPr algn="l"/>
            <a:r>
              <a:rPr lang="es-ES" sz="1400" b="1" dirty="0" smtClean="0">
                <a:solidFill>
                  <a:srgbClr val="00FF00"/>
                </a:solidFill>
                <a:effectLst>
                  <a:outerShdw blurRad="38100" dist="38100" dir="2700000" algn="tl">
                    <a:srgbClr val="000000">
                      <a:alpha val="43137"/>
                    </a:srgbClr>
                  </a:outerShdw>
                </a:effectLst>
              </a:rPr>
              <a:t>19. </a:t>
            </a:r>
            <a:r>
              <a:rPr lang="es-ES" sz="1400" dirty="0" smtClean="0">
                <a:effectLst>
                  <a:outerShdw blurRad="38100" dist="38100" dir="2700000" algn="tl">
                    <a:srgbClr val="000000">
                      <a:alpha val="43137"/>
                    </a:srgbClr>
                  </a:outerShdw>
                </a:effectLst>
              </a:rPr>
              <a:t>Reparto a domicilio de alimentos, medicamentos, productos de higiene, de limpieza y otros insumos de necesidad.</a:t>
            </a:r>
          </a:p>
          <a:p>
            <a:pPr algn="l"/>
            <a:r>
              <a:rPr lang="es-ES" sz="1400" b="1" dirty="0" smtClean="0">
                <a:solidFill>
                  <a:srgbClr val="00FF00"/>
                </a:solidFill>
                <a:effectLst>
                  <a:outerShdw blurRad="38100" dist="38100" dir="2700000" algn="tl">
                    <a:srgbClr val="000000">
                      <a:alpha val="43137"/>
                    </a:srgbClr>
                  </a:outerShdw>
                </a:effectLst>
              </a:rPr>
              <a:t>20. </a:t>
            </a:r>
            <a:r>
              <a:rPr lang="es-ES" sz="1400" dirty="0" smtClean="0">
                <a:effectLst>
                  <a:outerShdw blurRad="38100" dist="38100" dir="2700000" algn="tl">
                    <a:srgbClr val="000000">
                      <a:alpha val="43137"/>
                    </a:srgbClr>
                  </a:outerShdw>
                </a:effectLst>
              </a:rPr>
              <a:t>Servicios de lavandería.</a:t>
            </a:r>
          </a:p>
          <a:p>
            <a:pPr algn="l"/>
            <a:r>
              <a:rPr lang="es-ES" sz="1400" b="1" dirty="0" smtClean="0">
                <a:solidFill>
                  <a:srgbClr val="00FF00"/>
                </a:solidFill>
                <a:effectLst>
                  <a:outerShdw blurRad="38100" dist="38100" dir="2700000" algn="tl">
                    <a:srgbClr val="000000">
                      <a:alpha val="43137"/>
                    </a:srgbClr>
                  </a:outerShdw>
                </a:effectLst>
              </a:rPr>
              <a:t>21. </a:t>
            </a:r>
            <a:r>
              <a:rPr lang="es-ES" sz="1400" dirty="0" smtClean="0">
                <a:effectLst>
                  <a:outerShdw blurRad="38100" dist="38100" dir="2700000" algn="tl">
                    <a:srgbClr val="000000">
                      <a:alpha val="43137"/>
                    </a:srgbClr>
                  </a:outerShdw>
                </a:effectLst>
              </a:rPr>
              <a:t>Servicios postales y de distribución de paquetería.</a:t>
            </a:r>
          </a:p>
          <a:p>
            <a:pPr algn="l"/>
            <a:r>
              <a:rPr lang="es-ES" sz="1400" b="1" dirty="0" smtClean="0">
                <a:solidFill>
                  <a:srgbClr val="00FF00"/>
                </a:solidFill>
                <a:effectLst>
                  <a:outerShdw blurRad="38100" dist="38100" dir="2700000" algn="tl">
                    <a:srgbClr val="000000">
                      <a:alpha val="43137"/>
                    </a:srgbClr>
                  </a:outerShdw>
                </a:effectLst>
              </a:rPr>
              <a:t>22. </a:t>
            </a:r>
            <a:r>
              <a:rPr lang="es-ES" sz="1400" dirty="0" smtClean="0">
                <a:effectLst>
                  <a:outerShdw blurRad="38100" dist="38100" dir="2700000" algn="tl">
                    <a:srgbClr val="000000">
                      <a:alpha val="43137"/>
                    </a:srgbClr>
                  </a:outerShdw>
                </a:effectLst>
              </a:rPr>
              <a:t>Servicios esenciales de vigilancia, limpieza y guardia.</a:t>
            </a:r>
          </a:p>
          <a:p>
            <a:pPr algn="l"/>
            <a:r>
              <a:rPr lang="es-ES" sz="1400" b="1" dirty="0" smtClean="0">
                <a:solidFill>
                  <a:srgbClr val="00FF00"/>
                </a:solidFill>
                <a:effectLst>
                  <a:outerShdw blurRad="38100" dist="38100" dir="2700000" algn="tl">
                    <a:srgbClr val="000000">
                      <a:alpha val="43137"/>
                    </a:srgbClr>
                  </a:outerShdw>
                </a:effectLst>
              </a:rPr>
              <a:t>23. </a:t>
            </a:r>
            <a:r>
              <a:rPr lang="es-ES" sz="1400" dirty="0" smtClean="0">
                <a:effectLst>
                  <a:outerShdw blurRad="38100" dist="38100" dir="2700000" algn="tl">
                    <a:srgbClr val="000000">
                      <a:alpha val="43137"/>
                    </a:srgbClr>
                  </a:outerShdw>
                </a:effectLst>
              </a:rPr>
              <a:t>Guardias mínimas que aseguren la operación y mantenimiento de yacimientos de petróleo y gas, plantas de tratamiento y/o refinación de petróleo y gas, transporte y distribución de energía eléctrica, combustibles líquidos, petróleo y gas, estaciones expendedoras de combustibles y generadores de energía eléctrica.</a:t>
            </a:r>
          </a:p>
          <a:p>
            <a:pPr algn="l"/>
            <a:r>
              <a:rPr lang="es-ES" sz="1400" b="1" dirty="0" smtClean="0">
                <a:solidFill>
                  <a:srgbClr val="00FF00"/>
                </a:solidFill>
                <a:effectLst>
                  <a:outerShdw blurRad="38100" dist="38100" dir="2700000" algn="tl">
                    <a:srgbClr val="000000">
                      <a:alpha val="43137"/>
                    </a:srgbClr>
                  </a:outerShdw>
                </a:effectLst>
              </a:rPr>
              <a:t>24. </a:t>
            </a:r>
            <a:r>
              <a:rPr lang="es-ES" sz="1400" dirty="0" smtClean="0">
                <a:effectLst>
                  <a:outerShdw blurRad="38100" dist="38100" dir="2700000" algn="tl">
                    <a:srgbClr val="000000">
                      <a:alpha val="43137"/>
                    </a:srgbClr>
                  </a:outerShdw>
                </a:effectLst>
              </a:rPr>
              <a:t>Casa de Moneda, servicios de cajeros automáticos, transporte de caudales y todas aquellas actividades que el Banco Central de la República Argentina disponga imprescindibles para garantizar el funcionamiento del sistema de pagos.</a:t>
            </a:r>
          </a:p>
          <a:p>
            <a:pPr algn="l"/>
            <a:endParaRPr lang="es-ES" sz="1400" dirty="0" smtClean="0">
              <a:effectLst>
                <a:outerShdw blurRad="38100" dist="38100" dir="2700000" algn="tl">
                  <a:srgbClr val="000000">
                    <a:alpha val="43137"/>
                  </a:srgbClr>
                </a:outerShdw>
              </a:effectLst>
            </a:endParaRPr>
          </a:p>
          <a:p>
            <a:pPr algn="l"/>
            <a:r>
              <a:rPr lang="es-ES" sz="1400" dirty="0" smtClean="0">
                <a:solidFill>
                  <a:srgbClr val="FFFF19"/>
                </a:solidFill>
                <a:effectLst>
                  <a:outerShdw blurRad="38100" dist="38100" dir="2700000" algn="tl">
                    <a:srgbClr val="000000">
                      <a:alpha val="43137"/>
                    </a:srgbClr>
                  </a:outerShdw>
                </a:effectLst>
              </a:rPr>
              <a:t>El Jefe de Gabinete de Ministros</a:t>
            </a:r>
            <a:r>
              <a:rPr lang="es-ES" sz="1400" dirty="0" smtClean="0">
                <a:effectLst>
                  <a:outerShdw blurRad="38100" dist="38100" dir="2700000" algn="tl">
                    <a:srgbClr val="000000">
                      <a:alpha val="43137"/>
                    </a:srgbClr>
                  </a:outerShdw>
                </a:effectLst>
              </a:rPr>
              <a:t>, en su carácter de coordinador de la “Unidad de Coordinación General del Plan Integral para la Prevención de Eventos de Salud Pública de Importancia Internacional” y con recomendación de la autoridad sanitaria </a:t>
            </a:r>
            <a:r>
              <a:rPr lang="es-ES" sz="1400" dirty="0" smtClean="0">
                <a:solidFill>
                  <a:srgbClr val="FFFF19"/>
                </a:solidFill>
                <a:effectLst>
                  <a:outerShdw blurRad="38100" dist="38100" dir="2700000" algn="tl">
                    <a:srgbClr val="000000">
                      <a:alpha val="43137"/>
                    </a:srgbClr>
                  </a:outerShdw>
                </a:effectLst>
              </a:rPr>
              <a:t>podrá ampliar o reducir las excepciones dispuestas, </a:t>
            </a:r>
            <a:r>
              <a:rPr lang="es-ES" sz="1400" dirty="0" smtClean="0">
                <a:effectLst>
                  <a:outerShdw blurRad="38100" dist="38100" dir="2700000" algn="tl">
                    <a:srgbClr val="000000">
                      <a:alpha val="43137"/>
                    </a:srgbClr>
                  </a:outerShdw>
                </a:effectLst>
              </a:rPr>
              <a:t>en función de la dinámica de la situación epidemiológica y de la eficacia que se observe en el cumplimiento de la presente medida.</a:t>
            </a:r>
          </a:p>
          <a:p>
            <a:pPr algn="l"/>
            <a:r>
              <a:rPr lang="es-ES" sz="1400" b="1" dirty="0" smtClean="0">
                <a:solidFill>
                  <a:srgbClr val="00FF00"/>
                </a:solidFill>
                <a:effectLst>
                  <a:outerShdw blurRad="38100" dist="38100" dir="2700000" algn="tl">
                    <a:srgbClr val="000000">
                      <a:alpha val="43137"/>
                    </a:srgbClr>
                  </a:outerShdw>
                </a:effectLst>
              </a:rPr>
              <a:t>En todos estos casos, los empleadores y empleadoras deberán garantizar las condiciones de higiene y seguridad establecidas por el Ministerio de Salud para preservar la salud de las trabajadoras y de los trabajadores.</a:t>
            </a:r>
            <a:endParaRPr lang="es-ES" sz="1400" b="1" dirty="0">
              <a:solidFill>
                <a:srgbClr val="00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DA (JGM) 663/2020</a:t>
            </a:r>
          </a:p>
          <a:p>
            <a:pPr algn="l"/>
            <a:endParaRPr lang="es-AR" sz="1800" b="1" dirty="0" smtClean="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Para los beneficiarios que no sean titulares de una tarjeta de crédito el BANCO CENTRAL DE LA REPÚBLICA ARGENTINA </a:t>
            </a:r>
            <a:r>
              <a:rPr lang="es-AR" sz="1800" dirty="0">
                <a:solidFill>
                  <a:srgbClr val="FFFF00"/>
                </a:solidFill>
                <a:effectLst>
                  <a:outerShdw blurRad="38100" dist="38100" dir="2700000" algn="tl">
                    <a:srgbClr val="000000">
                      <a:alpha val="43137"/>
                    </a:srgbClr>
                  </a:outerShdw>
                </a:effectLst>
              </a:rPr>
              <a:t>solicitará a las entidades bancarias que habiliten una línea de emisión de tarjeta de crédito para la percepción del Crédito Tasa Cero, en forma remota – online y sencilla.</a:t>
            </a:r>
            <a:r>
              <a:rPr lang="es-AR" sz="1800" dirty="0">
                <a:effectLst>
                  <a:outerShdw blurRad="38100" dist="38100" dir="2700000" algn="tl">
                    <a:srgbClr val="000000">
                      <a:alpha val="43137"/>
                    </a:srgbClr>
                  </a:outerShdw>
                </a:effectLst>
              </a:rPr>
              <a:t> (Esto es contemplado igualmente en la comunicación del BCRA</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Los interesados </a:t>
            </a:r>
            <a:r>
              <a:rPr lang="es-AR" sz="1800" dirty="0">
                <a:solidFill>
                  <a:srgbClr val="00FFFF"/>
                </a:solidFill>
                <a:effectLst>
                  <a:outerShdw blurRad="38100" dist="38100" dir="2700000" algn="tl">
                    <a:srgbClr val="000000">
                      <a:alpha val="43137"/>
                    </a:srgbClr>
                  </a:outerShdw>
                </a:effectLst>
              </a:rPr>
              <a:t>podrán gestionar la emisión de una tarjeta de crédito en la entidad </a:t>
            </a:r>
            <a:r>
              <a:rPr lang="es-AR" sz="1800" dirty="0">
                <a:effectLst>
                  <a:outerShdw blurRad="38100" dist="38100" dir="2700000" algn="tl">
                    <a:srgbClr val="000000">
                      <a:alpha val="43137"/>
                    </a:srgbClr>
                  </a:outerShdw>
                </a:effectLst>
              </a:rPr>
              <a:t>bancaria de su preferencia al efecto de poder percibir el beneficio en trato.</a:t>
            </a:r>
          </a:p>
        </p:txBody>
      </p:sp>
    </p:spTree>
    <p:extLst>
      <p:ext uri="{BB962C8B-B14F-4D97-AF65-F5344CB8AC3E}">
        <p14:creationId xmlns:p14="http://schemas.microsoft.com/office/powerpoint/2010/main" val="116061420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a:solidFill>
                  <a:srgbClr val="FFCC00"/>
                </a:solidFill>
                <a:effectLst>
                  <a:outerShdw blurRad="38100" dist="38100" dir="2700000" algn="tl">
                    <a:srgbClr val="000000">
                      <a:alpha val="43137"/>
                    </a:srgbClr>
                  </a:outerShdw>
                </a:effectLst>
              </a:rPr>
              <a:t>CREDITO A TASAS CERO - </a:t>
            </a:r>
            <a:r>
              <a:rPr lang="es-MX" sz="1800" b="1" dirty="0">
                <a:solidFill>
                  <a:srgbClr val="FFFF00"/>
                </a:solidFill>
                <a:effectLst>
                  <a:outerShdw blurRad="38100" dist="38100" dir="2700000" algn="tl">
                    <a:srgbClr val="000000">
                      <a:alpha val="43137"/>
                    </a:srgbClr>
                  </a:outerShdw>
                </a:effectLst>
              </a:rPr>
              <a:t>REGLAMENTACIÓN</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DA (JGM) 663/2020</a:t>
            </a:r>
          </a:p>
          <a:p>
            <a:pPr algn="l"/>
            <a:r>
              <a:rPr lang="es-AR" sz="1800" dirty="0">
                <a:solidFill>
                  <a:srgbClr val="00FFFF"/>
                </a:solidFill>
                <a:effectLst>
                  <a:outerShdw blurRad="38100" dist="38100" dir="2700000" algn="tl">
                    <a:srgbClr val="000000">
                      <a:alpha val="43137"/>
                    </a:srgbClr>
                  </a:outerShdw>
                </a:effectLst>
              </a:rPr>
              <a:t>Se definió cuantitativamente el universo de trabajadores autónomos </a:t>
            </a:r>
            <a:r>
              <a:rPr lang="es-AR" sz="1800" dirty="0">
                <a:effectLst>
                  <a:outerShdw blurRad="38100" dist="38100" dir="2700000" algn="tl">
                    <a:srgbClr val="000000">
                      <a:alpha val="43137"/>
                    </a:srgbClr>
                  </a:outerShdw>
                </a:effectLst>
              </a:rPr>
              <a:t>aportantes al SIPA que reúnen las condiciones recomendadas en el Acta 4, y por ende resultan elegibles como beneficiarios del Crédito Tasa Cero</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solidFill>
                  <a:srgbClr val="FFCC00"/>
                </a:solidFill>
                <a:effectLst>
                  <a:outerShdw blurRad="38100" dist="38100" dir="2700000" algn="tl">
                    <a:srgbClr val="000000">
                      <a:alpha val="43137"/>
                    </a:srgbClr>
                  </a:outerShdw>
                </a:effectLst>
              </a:rPr>
              <a:t>Se recomienda que estos sujetos sean elegibles para el Crédito Tasa Cero siempre y cuando cumplan con las condiciones definidas en el apartado 3 del Acta 4 para las personas adheridas al Régimen Simplificado de Pequeños Contribuyentes. </a:t>
            </a:r>
            <a:endParaRPr lang="es-AR" sz="1800" dirty="0" smtClean="0">
              <a:solidFill>
                <a:srgbClr val="FFCC00"/>
              </a:solidFill>
              <a:effectLst>
                <a:outerShdw blurRad="38100" dist="38100" dir="2700000" algn="tl">
                  <a:srgbClr val="000000">
                    <a:alpha val="43137"/>
                  </a:srgbClr>
                </a:outerShdw>
              </a:effectLst>
            </a:endParaRPr>
          </a:p>
          <a:p>
            <a:pPr algn="l"/>
            <a:endParaRPr lang="es-AR" sz="1800" dirty="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Respecto </a:t>
            </a:r>
            <a:r>
              <a:rPr lang="es-AR" sz="1800" dirty="0">
                <a:effectLst>
                  <a:outerShdw blurRad="38100" dist="38100" dir="2700000" algn="tl">
                    <a:srgbClr val="000000">
                      <a:alpha val="43137"/>
                    </a:srgbClr>
                  </a:outerShdw>
                </a:effectLst>
              </a:rPr>
              <a:t>del punto 3.4 de dicho apartado, en la redacción que le acuerda el Acta 5, </a:t>
            </a:r>
            <a:r>
              <a:rPr lang="es-AR" sz="1800" dirty="0">
                <a:solidFill>
                  <a:srgbClr val="FFFF00"/>
                </a:solidFill>
                <a:effectLst>
                  <a:outerShdw blurRad="38100" dist="38100" dir="2700000" algn="tl">
                    <a:srgbClr val="000000">
                      <a:alpha val="43137"/>
                    </a:srgbClr>
                  </a:outerShdw>
                </a:effectLst>
              </a:rPr>
              <a:t>en el caso de las y los trabajadores autónomos se tomará el período comprendido entre el 20 de marzo y el 19 de abril de 2019, respecto del mismo período de 2020.</a:t>
            </a:r>
          </a:p>
        </p:txBody>
      </p:sp>
    </p:spTree>
    <p:extLst>
      <p:ext uri="{BB962C8B-B14F-4D97-AF65-F5344CB8AC3E}">
        <p14:creationId xmlns:p14="http://schemas.microsoft.com/office/powerpoint/2010/main" val="37915244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CREDITOS A TASA CERO</a:t>
            </a:r>
          </a:p>
          <a:p>
            <a:pPr algn="l"/>
            <a:endParaRPr lang="es-US" sz="1800" b="1" dirty="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endParaRPr lang="es-US" sz="1800" b="1" dirty="0">
              <a:solidFill>
                <a:srgbClr val="FFCC00"/>
              </a:solidFill>
              <a:effectLst>
                <a:outerShdw blurRad="38100" dist="38100" dir="2700000" algn="tl">
                  <a:srgbClr val="000000">
                    <a:alpha val="43137"/>
                  </a:srgbClr>
                </a:outerShdw>
              </a:effectLst>
            </a:endParaRPr>
          </a:p>
          <a:p>
            <a:pPr algn="l"/>
            <a:endParaRPr lang="es-US" sz="1800" b="1" dirty="0" smtClean="0">
              <a:solidFill>
                <a:srgbClr val="FFCC00"/>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MONTO</a:t>
            </a:r>
          </a:p>
          <a:p>
            <a:pPr algn="l"/>
            <a:endParaRPr lang="es-ES" sz="1800" b="1" dirty="0" smtClean="0">
              <a:solidFill>
                <a:srgbClr val="FFCC00"/>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0" y="1556792"/>
            <a:ext cx="79819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00728"/>
            <a:ext cx="79248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SERVICIO WEB CREDITOS A TASA CERO</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RG (AFIP) 4707</a:t>
            </a:r>
          </a:p>
          <a:p>
            <a:pPr algn="l"/>
            <a:r>
              <a:rPr lang="es-MX" sz="1800" b="1" dirty="0" smtClean="0">
                <a:solidFill>
                  <a:srgbClr val="FFFF00"/>
                </a:solidFill>
                <a:effectLst>
                  <a:outerShdw blurRad="38100" dist="38100" dir="2700000" algn="tl">
                    <a:srgbClr val="000000">
                      <a:alpha val="43137"/>
                    </a:srgbClr>
                  </a:outerShdw>
                </a:effectLst>
              </a:rPr>
              <a:t>CREACIÓN DEL SERVICIO WEB CREDITO A TASA CERO</a:t>
            </a:r>
          </a:p>
          <a:p>
            <a:pPr algn="l"/>
            <a:endParaRPr lang="es-AR" sz="1800" b="1" dirty="0" smtClean="0">
              <a:solidFill>
                <a:srgbClr val="FFFF00"/>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1 -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Crear el </a:t>
            </a:r>
            <a:r>
              <a:rPr lang="es-MX" sz="1600" dirty="0">
                <a:solidFill>
                  <a:srgbClr val="00FFFF"/>
                </a:solidFill>
                <a:effectLst>
                  <a:outerShdw blurRad="38100" dist="38100" dir="2700000" algn="tl">
                    <a:srgbClr val="000000">
                      <a:alpha val="43137"/>
                    </a:srgbClr>
                  </a:outerShdw>
                </a:effectLst>
              </a:rPr>
              <a:t>servicio “web” denominado “Crédito Tasa Cero</a:t>
            </a:r>
            <a:r>
              <a:rPr lang="es-MX" sz="1600" dirty="0">
                <a:effectLst>
                  <a:outerShdw blurRad="38100" dist="38100" dir="2700000" algn="tl">
                    <a:srgbClr val="000000">
                      <a:alpha val="43137"/>
                    </a:srgbClr>
                  </a:outerShdw>
                </a:effectLst>
              </a:rPr>
              <a:t>”, en el marco del “Programa de Asistencia de Emergencia al Trabajo y la Producción - ATP” implementado por el decreto 332 del 1 de abril de 2020 y sus modificatorios.</a:t>
            </a:r>
          </a:p>
          <a:p>
            <a:pPr algn="l"/>
            <a:r>
              <a:rPr lang="es-MX" sz="1600" dirty="0">
                <a:effectLst>
                  <a:outerShdw blurRad="38100" dist="38100" dir="2700000" algn="tl">
                    <a:srgbClr val="000000">
                      <a:alpha val="43137"/>
                    </a:srgbClr>
                  </a:outerShdw>
                </a:effectLst>
              </a:rPr>
              <a:t>A tal efecto, los beneficiarios </a:t>
            </a:r>
            <a:r>
              <a:rPr lang="es-MX" sz="1600" dirty="0">
                <a:solidFill>
                  <a:srgbClr val="FFFF00"/>
                </a:solidFill>
                <a:effectLst>
                  <a:outerShdw blurRad="38100" dist="38100" dir="2700000" algn="tl">
                    <a:srgbClr val="000000">
                      <a:alpha val="43137"/>
                    </a:srgbClr>
                  </a:outerShdw>
                </a:effectLst>
              </a:rPr>
              <a:t>deberán ingresar al sitio “web” institucional </a:t>
            </a:r>
            <a:r>
              <a:rPr lang="es-MX" sz="1600" dirty="0">
                <a:effectLst>
                  <a:outerShdw blurRad="38100" dist="38100" dir="2700000" algn="tl">
                    <a:srgbClr val="000000">
                      <a:alpha val="43137"/>
                    </a:srgbClr>
                  </a:outerShdw>
                </a:effectLst>
              </a:rPr>
              <a:t>(http://www.afip.gob.ar) con </a:t>
            </a:r>
            <a:r>
              <a:rPr lang="es-MX" sz="1600" dirty="0">
                <a:solidFill>
                  <a:srgbClr val="00FF99"/>
                </a:solidFill>
                <a:effectLst>
                  <a:outerShdw blurRad="38100" dist="38100" dir="2700000" algn="tl">
                    <a:srgbClr val="000000">
                      <a:alpha val="43137"/>
                    </a:srgbClr>
                  </a:outerShdw>
                </a:effectLst>
              </a:rPr>
              <a:t>Clave Fiscal habilitada con nivel de seguridad 2,</a:t>
            </a:r>
            <a:r>
              <a:rPr lang="es-MX" sz="1600" dirty="0">
                <a:effectLst>
                  <a:outerShdw blurRad="38100" dist="38100" dir="2700000" algn="tl">
                    <a:srgbClr val="000000">
                      <a:alpha val="43137"/>
                    </a:srgbClr>
                  </a:outerShdw>
                </a:effectLst>
              </a:rPr>
              <a:t> como mínimo, obtenida de acuerdo con la resolución general 3713, sus modificatorias y complementarias.</a:t>
            </a:r>
          </a:p>
          <a:p>
            <a:pPr algn="l"/>
            <a:r>
              <a:rPr lang="es-MX" sz="1600" dirty="0">
                <a:effectLst>
                  <a:outerShdw blurRad="38100" dist="38100" dir="2700000" algn="tl">
                    <a:srgbClr val="000000">
                      <a:alpha val="43137"/>
                    </a:srgbClr>
                  </a:outerShdw>
                </a:effectLst>
              </a:rPr>
              <a:t>Será requisito para acceder al sistema mencionado, </a:t>
            </a:r>
            <a:r>
              <a:rPr lang="es-MX" sz="1600" dirty="0">
                <a:solidFill>
                  <a:srgbClr val="FFFF00"/>
                </a:solidFill>
                <a:effectLst>
                  <a:outerShdw blurRad="38100" dist="38100" dir="2700000" algn="tl">
                    <a:srgbClr val="000000">
                      <a:alpha val="43137"/>
                    </a:srgbClr>
                  </a:outerShdw>
                </a:effectLst>
              </a:rPr>
              <a:t>poseer domicilio fiscal electrónico constituido</a:t>
            </a:r>
            <a:r>
              <a:rPr lang="es-MX" sz="1600" dirty="0">
                <a:effectLst>
                  <a:outerShdw blurRad="38100" dist="38100" dir="2700000" algn="tl">
                    <a:srgbClr val="000000">
                      <a:alpha val="43137"/>
                    </a:srgbClr>
                  </a:outerShdw>
                </a:effectLst>
              </a:rPr>
              <a:t> conforme a lo previsto en la resolución general 4280, sin perjuicio de </a:t>
            </a:r>
            <a:r>
              <a:rPr lang="es-MX" sz="1600" dirty="0">
                <a:solidFill>
                  <a:srgbClr val="FFCC00"/>
                </a:solidFill>
                <a:effectLst>
                  <a:outerShdw blurRad="38100" dist="38100" dir="2700000" algn="tl">
                    <a:srgbClr val="000000">
                      <a:alpha val="43137"/>
                    </a:srgbClr>
                  </a:outerShdw>
                </a:effectLst>
              </a:rPr>
              <a:t>cumplir con los demás requisitos y condiciones establecidos en el decreto 332/2020</a:t>
            </a:r>
            <a:r>
              <a:rPr lang="es-MX" sz="1600" dirty="0">
                <a:effectLst>
                  <a:outerShdw blurRad="38100" dist="38100" dir="2700000" algn="tl">
                    <a:srgbClr val="000000">
                      <a:alpha val="43137"/>
                    </a:srgbClr>
                  </a:outerShdw>
                </a:effectLst>
              </a:rPr>
              <a:t> y sus modificatorios, en las Actas 4, 5 y 6 del Comité de Evaluación y Monitoreo del Programa de Asistencia de Emergencia al Trabajo y la Producción, anexas a las decisiones administrativas de Jefatura de Gabinete de Ministros 591/2020, la primera de ellas y 663/2020 las dos restantes, y a la Comunicación “A” 6993 del 24 de abril de 2020 del Banco Central de la República Argentina.</a:t>
            </a:r>
          </a:p>
        </p:txBody>
      </p:sp>
    </p:spTree>
    <p:extLst>
      <p:ext uri="{BB962C8B-B14F-4D97-AF65-F5344CB8AC3E}">
        <p14:creationId xmlns:p14="http://schemas.microsoft.com/office/powerpoint/2010/main" val="30431670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SERVICIO WEB CREDITOS A TASA CERO</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RG (AFIP) 4707</a:t>
            </a:r>
          </a:p>
          <a:p>
            <a:pPr algn="l"/>
            <a:r>
              <a:rPr lang="es-MX" sz="1800" b="1" dirty="0" smtClean="0">
                <a:solidFill>
                  <a:srgbClr val="FFFF00"/>
                </a:solidFill>
                <a:effectLst>
                  <a:outerShdw blurRad="38100" dist="38100" dir="2700000" algn="tl">
                    <a:srgbClr val="000000">
                      <a:alpha val="43137"/>
                    </a:srgbClr>
                  </a:outerShdw>
                </a:effectLst>
              </a:rPr>
              <a:t>REQUISITOS PARA LA INSCRIPCIÓN</a:t>
            </a:r>
            <a:endParaRPr lang="es-AR" sz="1800" b="1" dirty="0" smtClean="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2 -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Los pequeños contribuyentes y los trabajadores autónomos susceptibles de obtener el beneficio de “Crédito a Tasa Cero” dispuesto por el inciso c) del artículo 2 del decreto 332/2020 y sus modificatorios, deberán:</a:t>
            </a:r>
          </a:p>
          <a:p>
            <a:pPr algn="l"/>
            <a:r>
              <a:rPr lang="es-MX" sz="1800" dirty="0">
                <a:solidFill>
                  <a:srgbClr val="FFC000"/>
                </a:solidFill>
                <a:effectLst>
                  <a:outerShdw blurRad="38100" dist="38100" dir="2700000" algn="tl">
                    <a:srgbClr val="000000">
                      <a:alpha val="43137"/>
                    </a:srgbClr>
                  </a:outerShdw>
                </a:effectLst>
              </a:rPr>
              <a:t>a) Ingresar, entre los </a:t>
            </a:r>
            <a:r>
              <a:rPr lang="es-MX" sz="1800" dirty="0">
                <a:solidFill>
                  <a:srgbClr val="FFFF00"/>
                </a:solidFill>
                <a:effectLst>
                  <a:outerShdw blurRad="38100" dist="38100" dir="2700000" algn="tl">
                    <a:srgbClr val="000000">
                      <a:alpha val="43137"/>
                    </a:srgbClr>
                  </a:outerShdw>
                </a:effectLst>
              </a:rPr>
              <a:t>días 4 y 29 de mayo </a:t>
            </a:r>
            <a:r>
              <a:rPr lang="es-MX" sz="1800" dirty="0">
                <a:solidFill>
                  <a:srgbClr val="FFC000"/>
                </a:solidFill>
                <a:effectLst>
                  <a:outerShdw blurRad="38100" dist="38100" dir="2700000" algn="tl">
                    <a:srgbClr val="000000">
                      <a:alpha val="43137"/>
                    </a:srgbClr>
                  </a:outerShdw>
                </a:effectLst>
              </a:rPr>
              <a:t>de 2020, ambos inclusive, al servicio denominado “Crédito Tasa Cero”.</a:t>
            </a:r>
          </a:p>
          <a:p>
            <a:pPr algn="l"/>
            <a:r>
              <a:rPr lang="es-MX" sz="1800" dirty="0">
                <a:solidFill>
                  <a:srgbClr val="00FF99"/>
                </a:solidFill>
                <a:effectLst>
                  <a:outerShdw blurRad="38100" dist="38100" dir="2700000" algn="tl">
                    <a:srgbClr val="000000">
                      <a:alpha val="43137"/>
                    </a:srgbClr>
                  </a:outerShdw>
                </a:effectLst>
              </a:rPr>
              <a:t>b) El sistema le indicará los montos mínimo y máximo del crédito susceptible de ser otorgado.</a:t>
            </a:r>
          </a:p>
          <a:p>
            <a:pPr algn="l"/>
            <a:r>
              <a:rPr lang="es-MX" sz="1800" dirty="0">
                <a:solidFill>
                  <a:srgbClr val="00FFFF"/>
                </a:solidFill>
                <a:effectLst>
                  <a:outerShdw blurRad="38100" dist="38100" dir="2700000" algn="tl">
                    <a:srgbClr val="000000">
                      <a:alpha val="43137"/>
                    </a:srgbClr>
                  </a:outerShdw>
                </a:effectLst>
              </a:rPr>
              <a:t>c) Ingresar el importe del crédito que solicita.</a:t>
            </a:r>
          </a:p>
          <a:p>
            <a:pPr algn="l"/>
            <a:r>
              <a:rPr lang="es-MX" sz="1800" dirty="0">
                <a:solidFill>
                  <a:srgbClr val="FF9900"/>
                </a:solidFill>
                <a:effectLst>
                  <a:outerShdw blurRad="38100" dist="38100" dir="2700000" algn="tl">
                    <a:srgbClr val="000000">
                      <a:alpha val="43137"/>
                    </a:srgbClr>
                  </a:outerShdw>
                </a:effectLst>
              </a:rPr>
              <a:t>d) Ingresar, en caso de poseer, el número de la tarjeta de crédito bancaria a ser utilizada para esta operatoria.</a:t>
            </a:r>
          </a:p>
          <a:p>
            <a:pPr algn="l"/>
            <a:r>
              <a:rPr lang="es-MX" sz="1800" dirty="0">
                <a:solidFill>
                  <a:srgbClr val="00FF00"/>
                </a:solidFill>
                <a:effectLst>
                  <a:outerShdw blurRad="38100" dist="38100" dir="2700000" algn="tl">
                    <a:srgbClr val="000000">
                      <a:alpha val="43137"/>
                    </a:srgbClr>
                  </a:outerShdw>
                </a:effectLst>
              </a:rPr>
              <a:t>e) En caso de no poseer tarjeta de crédito bancaria, informar la entidad bancaria de su elección para la tramitación del crédito correspondiente.</a:t>
            </a:r>
          </a:p>
        </p:txBody>
      </p:sp>
    </p:spTree>
    <p:extLst>
      <p:ext uri="{BB962C8B-B14F-4D97-AF65-F5344CB8AC3E}">
        <p14:creationId xmlns:p14="http://schemas.microsoft.com/office/powerpoint/2010/main" val="131118778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SERVICIO WEB CREDITOS A TASA CERO</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RG (AFIP) 4707</a:t>
            </a:r>
          </a:p>
          <a:p>
            <a:pPr algn="l"/>
            <a:endParaRPr lang="es-MX" sz="1800" b="1" dirty="0">
              <a:solidFill>
                <a:srgbClr val="FFFF00"/>
              </a:solidFill>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INFORMACIÓN AFIP A DISPOSICIÓN DEL BCRA</a:t>
            </a:r>
            <a:endParaRPr lang="es-AR" sz="1800" b="1" dirty="0" smtClean="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3 -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Esta Administración Federal pondrá a disposición del Banco Central de la República Argentina la siguiente información:</a:t>
            </a:r>
          </a:p>
          <a:p>
            <a:pPr algn="l"/>
            <a:r>
              <a:rPr lang="es-MX" sz="1800" dirty="0">
                <a:solidFill>
                  <a:srgbClr val="00FFFF"/>
                </a:solidFill>
                <a:effectLst>
                  <a:outerShdw blurRad="38100" dist="38100" dir="2700000" algn="tl">
                    <a:srgbClr val="000000">
                      <a:alpha val="43137"/>
                    </a:srgbClr>
                  </a:outerShdw>
                </a:effectLst>
              </a:rPr>
              <a:t>a) El crédito susceptible de ser otorgado, conforme la solicitud del contribuyente prevista en el inciso c) del artículo 2 de la presente, y</a:t>
            </a:r>
          </a:p>
          <a:p>
            <a:pPr algn="l"/>
            <a:r>
              <a:rPr lang="es-MX" sz="1800" dirty="0">
                <a:solidFill>
                  <a:srgbClr val="00FF00"/>
                </a:solidFill>
                <a:effectLst>
                  <a:outerShdw blurRad="38100" dist="38100" dir="2700000" algn="tl">
                    <a:srgbClr val="000000">
                      <a:alpha val="43137"/>
                    </a:srgbClr>
                  </a:outerShdw>
                </a:effectLst>
              </a:rPr>
              <a:t>b) Los importes totales correspondientes los tres (3) períodos fiscales con vencimiento posterior al otorgamiento del crédito, en concepto de:</a:t>
            </a:r>
          </a:p>
          <a:p>
            <a:pPr algn="l"/>
            <a:r>
              <a:rPr lang="es-MX" sz="1800" dirty="0">
                <a:solidFill>
                  <a:srgbClr val="FFCC00"/>
                </a:solidFill>
                <a:effectLst>
                  <a:outerShdw blurRad="38100" dist="38100" dir="2700000" algn="tl">
                    <a:srgbClr val="000000">
                      <a:alpha val="43137"/>
                    </a:srgbClr>
                  </a:outerShdw>
                </a:effectLst>
              </a:rPr>
              <a:t>b.1.impuesto integrado y cotizaciones previsionales, </a:t>
            </a:r>
            <a:r>
              <a:rPr lang="es-MX" sz="1800" dirty="0">
                <a:effectLst>
                  <a:outerShdw blurRad="38100" dist="38100" dir="2700000" algn="tl">
                    <a:srgbClr val="000000">
                      <a:alpha val="43137"/>
                    </a:srgbClr>
                  </a:outerShdw>
                </a:effectLst>
              </a:rPr>
              <a:t>en los casos de pequeños contribuyentes, y</a:t>
            </a:r>
          </a:p>
          <a:p>
            <a:pPr algn="l"/>
            <a:r>
              <a:rPr lang="es-MX" sz="1800" dirty="0">
                <a:solidFill>
                  <a:srgbClr val="00FFFF"/>
                </a:solidFill>
                <a:effectLst>
                  <a:outerShdw blurRad="38100" dist="38100" dir="2700000" algn="tl">
                    <a:srgbClr val="000000">
                      <a:alpha val="43137"/>
                    </a:srgbClr>
                  </a:outerShdw>
                </a:effectLst>
              </a:rPr>
              <a:t>b.2. aportes previsionales, para los casos de trabajadores autónomos</a:t>
            </a:r>
            <a:r>
              <a:rPr lang="es-MX" sz="1800" dirty="0" smtClean="0">
                <a:solidFill>
                  <a:srgbClr val="00FFFF"/>
                </a:solidFill>
                <a:effectLst>
                  <a:outerShdw blurRad="38100" dist="38100" dir="2700000" algn="tl">
                    <a:srgbClr val="000000">
                      <a:alpha val="43137"/>
                    </a:srgbClr>
                  </a:outerShdw>
                </a:effectLst>
              </a:rPr>
              <a:t>.</a:t>
            </a:r>
          </a:p>
          <a:p>
            <a:pPr algn="l"/>
            <a:endParaRPr lang="es-MX" sz="1800" dirty="0">
              <a:solidFill>
                <a:srgbClr val="00FFFF"/>
              </a:solidFill>
              <a:effectLst>
                <a:outerShdw blurRad="38100" dist="38100" dir="2700000" algn="tl">
                  <a:srgbClr val="000000">
                    <a:alpha val="43137"/>
                  </a:srgbClr>
                </a:outerShdw>
              </a:effectLst>
            </a:endParaRPr>
          </a:p>
          <a:p>
            <a:pPr algn="l"/>
            <a:r>
              <a:rPr lang="es-MX" sz="1800" b="1" dirty="0">
                <a:solidFill>
                  <a:srgbClr val="FFFF00"/>
                </a:solidFill>
                <a:effectLst>
                  <a:outerShdw blurRad="38100" dist="38100" dir="2700000" algn="tl">
                    <a:srgbClr val="000000">
                      <a:alpha val="43137"/>
                    </a:srgbClr>
                  </a:outerShdw>
                </a:effectLst>
              </a:rPr>
              <a:t>En caso de no resultar procedente, el sistema indicará al contribuyente los motivos por los cuales se deniega la solicitud.</a:t>
            </a:r>
          </a:p>
        </p:txBody>
      </p:sp>
    </p:spTree>
    <p:extLst>
      <p:ext uri="{BB962C8B-B14F-4D97-AF65-F5344CB8AC3E}">
        <p14:creationId xmlns:p14="http://schemas.microsoft.com/office/powerpoint/2010/main" val="54175121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715000"/>
          </a:xfrm>
        </p:spPr>
        <p:txBody>
          <a:bodyPr>
            <a:noAutofit/>
          </a:bodyPr>
          <a:lstStyle/>
          <a:p>
            <a:pPr algn="l"/>
            <a:r>
              <a:rPr lang="es-MX" sz="1800" b="1" dirty="0" smtClean="0">
                <a:solidFill>
                  <a:srgbClr val="FFCC00"/>
                </a:solidFill>
                <a:effectLst>
                  <a:outerShdw blurRad="38100" dist="38100" dir="2700000" algn="tl">
                    <a:srgbClr val="000000">
                      <a:alpha val="43137"/>
                    </a:srgbClr>
                  </a:outerShdw>
                </a:effectLst>
              </a:rPr>
              <a:t>SERVICIO WEB CREDITOS A TASA CERO</a:t>
            </a:r>
            <a:endParaRPr lang="es-ES"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RG (AFIP) 4707</a:t>
            </a:r>
          </a:p>
          <a:p>
            <a:pPr algn="l"/>
            <a:r>
              <a:rPr lang="es-MX" sz="1800" b="1" dirty="0" smtClean="0">
                <a:solidFill>
                  <a:srgbClr val="00FF99"/>
                </a:solidFill>
                <a:effectLst>
                  <a:outerShdw blurRad="38100" dist="38100" dir="2700000" algn="tl">
                    <a:srgbClr val="000000">
                      <a:alpha val="43137"/>
                    </a:srgbClr>
                  </a:outerShdw>
                </a:effectLst>
              </a:rPr>
              <a:t>OTORGAMIENTO DEL CREDITO</a:t>
            </a:r>
            <a:endParaRPr lang="es-AR" sz="1800" b="1" dirty="0" smtClean="0">
              <a:solidFill>
                <a:srgbClr val="00FF99"/>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4 -</a:t>
            </a:r>
            <a:r>
              <a:rPr lang="es-MX" sz="1600" dirty="0">
                <a:solidFill>
                  <a:srgbClr val="00FFFF"/>
                </a:solidFill>
                <a:effectLst>
                  <a:outerShdw blurRad="38100" dist="38100" dir="2700000" algn="tl">
                    <a:srgbClr val="000000">
                      <a:alpha val="43137"/>
                    </a:srgbClr>
                  </a:outerShdw>
                </a:effectLst>
              </a:rPr>
              <a:t> </a:t>
            </a:r>
            <a:r>
              <a:rPr lang="es-MX" sz="1600" dirty="0">
                <a:solidFill>
                  <a:srgbClr val="FFFF00"/>
                </a:solidFill>
                <a:effectLst>
                  <a:outerShdw blurRad="38100" dist="38100" dir="2700000" algn="tl">
                    <a:srgbClr val="000000">
                      <a:alpha val="43137"/>
                    </a:srgbClr>
                  </a:outerShdw>
                </a:effectLst>
              </a:rPr>
              <a:t>Efectuado el otorgamiento del crédito </a:t>
            </a:r>
            <a:r>
              <a:rPr lang="es-MX" sz="1600" dirty="0">
                <a:effectLst>
                  <a:outerShdw blurRad="38100" dist="38100" dir="2700000" algn="tl">
                    <a:srgbClr val="000000">
                      <a:alpha val="43137"/>
                    </a:srgbClr>
                  </a:outerShdw>
                </a:effectLst>
              </a:rPr>
              <a:t>por parte de la entidad bancaria, </a:t>
            </a:r>
            <a:r>
              <a:rPr lang="es-MX" sz="1600" dirty="0">
                <a:solidFill>
                  <a:srgbClr val="00FF99"/>
                </a:solidFill>
                <a:effectLst>
                  <a:outerShdw blurRad="38100" dist="38100" dir="2700000" algn="tl">
                    <a:srgbClr val="000000">
                      <a:alpha val="43137"/>
                    </a:srgbClr>
                  </a:outerShdw>
                </a:effectLst>
              </a:rPr>
              <a:t>esta adicionará, a cada una de las cuotas de desembolso, el monto equivalente a las obligaciones de tres (3) períodos fiscales consecutivos, </a:t>
            </a:r>
            <a:r>
              <a:rPr lang="es-MX" sz="1600" dirty="0">
                <a:effectLst>
                  <a:outerShdw blurRad="38100" dist="38100" dir="2700000" algn="tl">
                    <a:srgbClr val="000000">
                      <a:alpha val="43137"/>
                    </a:srgbClr>
                  </a:outerShdw>
                </a:effectLst>
              </a:rPr>
              <a:t>conforme la información brindada por esta Administración Federal mencionada en el artículo 3.</a:t>
            </a:r>
          </a:p>
          <a:p>
            <a:pPr algn="l"/>
            <a:r>
              <a:rPr lang="es-MX" sz="1600" dirty="0">
                <a:effectLst>
                  <a:outerShdw blurRad="38100" dist="38100" dir="2700000" algn="tl">
                    <a:srgbClr val="000000">
                      <a:alpha val="43137"/>
                    </a:srgbClr>
                  </a:outerShdw>
                </a:effectLst>
              </a:rPr>
              <a:t>La entidad bancaria realizará, en el mismo momento del desembolso de la cuota del crédito, </a:t>
            </a:r>
            <a:r>
              <a:rPr lang="es-MX" sz="1600" dirty="0">
                <a:solidFill>
                  <a:srgbClr val="FFFF00"/>
                </a:solidFill>
                <a:effectLst>
                  <a:outerShdw blurRad="38100" dist="38100" dir="2700000" algn="tl">
                    <a:srgbClr val="000000">
                      <a:alpha val="43137"/>
                    </a:srgbClr>
                  </a:outerShdw>
                </a:effectLst>
              </a:rPr>
              <a:t>el pago del “Volante Electrónico de Pago” correspondiente a cada uno de los períodos fiscales, </a:t>
            </a:r>
            <a:r>
              <a:rPr lang="es-MX" sz="1600" dirty="0">
                <a:effectLst>
                  <a:outerShdw blurRad="38100" dist="38100" dir="2700000" algn="tl">
                    <a:srgbClr val="000000">
                      <a:alpha val="43137"/>
                    </a:srgbClr>
                  </a:outerShdw>
                </a:effectLst>
              </a:rPr>
              <a:t>en nombre del contribuyente.</a:t>
            </a:r>
          </a:p>
          <a:p>
            <a:pPr algn="l"/>
            <a:r>
              <a:rPr lang="es-MX" sz="1600" dirty="0">
                <a:effectLst>
                  <a:outerShdw blurRad="38100" dist="38100" dir="2700000" algn="tl">
                    <a:srgbClr val="000000">
                      <a:alpha val="43137"/>
                    </a:srgbClr>
                  </a:outerShdw>
                </a:effectLst>
              </a:rPr>
              <a:t>Aquellos </a:t>
            </a:r>
            <a:r>
              <a:rPr lang="es-MX" sz="1600" dirty="0">
                <a:solidFill>
                  <a:srgbClr val="FF9900"/>
                </a:solidFill>
                <a:effectLst>
                  <a:outerShdw blurRad="38100" dist="38100" dir="2700000" algn="tl">
                    <a:srgbClr val="000000">
                      <a:alpha val="43137"/>
                    </a:srgbClr>
                  </a:outerShdw>
                </a:effectLst>
              </a:rPr>
              <a:t>sujetos adheridos al débito automático </a:t>
            </a:r>
            <a:r>
              <a:rPr lang="es-MX" sz="1600" dirty="0">
                <a:solidFill>
                  <a:srgbClr val="FFFF00"/>
                </a:solidFill>
                <a:effectLst>
                  <a:outerShdw blurRad="38100" dist="38100" dir="2700000" algn="tl">
                    <a:srgbClr val="000000">
                      <a:alpha val="43137"/>
                    </a:srgbClr>
                  </a:outerShdw>
                </a:effectLst>
              </a:rPr>
              <a:t>deberán solicitar un stop </a:t>
            </a:r>
            <a:r>
              <a:rPr lang="es-MX" sz="1600" dirty="0" err="1">
                <a:solidFill>
                  <a:srgbClr val="FFFF00"/>
                </a:solidFill>
                <a:effectLst>
                  <a:outerShdw blurRad="38100" dist="38100" dir="2700000" algn="tl">
                    <a:srgbClr val="000000">
                      <a:alpha val="43137"/>
                    </a:srgbClr>
                  </a:outerShdw>
                </a:effectLst>
              </a:rPr>
              <a:t>debit</a:t>
            </a:r>
            <a:r>
              <a:rPr lang="es-MX" sz="1600" dirty="0">
                <a:solidFill>
                  <a:srgbClr val="FFFF00"/>
                </a:solidFill>
                <a:effectLst>
                  <a:outerShdw blurRad="38100" dist="38100" dir="2700000" algn="tl">
                    <a:srgbClr val="000000">
                      <a:alpha val="43137"/>
                    </a:srgbClr>
                  </a:outerShdw>
                </a:effectLst>
              </a:rPr>
              <a:t> por los períodos fiscales que se cancelen con esta modalidad. </a:t>
            </a:r>
            <a:r>
              <a:rPr lang="es-MX" sz="1600" dirty="0">
                <a:effectLst>
                  <a:outerShdw blurRad="38100" dist="38100" dir="2700000" algn="tl">
                    <a:srgbClr val="000000">
                      <a:alpha val="43137"/>
                    </a:srgbClr>
                  </a:outerShdw>
                </a:effectLst>
              </a:rPr>
              <a:t>No obstante, tendrán derecho a acceder a los beneficios previstos en el artículo 31 del decreto 1 del 4 de enero de 2010, y en el artículo 89 del decreto 806 del 23 de julio de </a:t>
            </a:r>
            <a:r>
              <a:rPr lang="es-MX" sz="1600">
                <a:effectLst>
                  <a:outerShdw blurRad="38100" dist="38100" dir="2700000" algn="tl">
                    <a:srgbClr val="000000">
                      <a:alpha val="43137"/>
                    </a:srgbClr>
                  </a:outerShdw>
                </a:effectLst>
              </a:rPr>
              <a:t>2004</a:t>
            </a:r>
            <a:r>
              <a:rPr lang="es-MX" sz="1600" smtClean="0">
                <a:effectLst>
                  <a:outerShdw blurRad="38100" dist="38100" dir="2700000" algn="tl">
                    <a:srgbClr val="000000">
                      <a:alpha val="43137"/>
                    </a:srgbClr>
                  </a:outerShdw>
                </a:effectLst>
              </a:rPr>
              <a:t>.</a:t>
            </a:r>
          </a:p>
          <a:p>
            <a:pPr algn="l"/>
            <a:endParaRPr lang="es-MX" sz="1600" dirty="0" smtClean="0">
              <a:effectLst>
                <a:outerShdw blurRad="38100" dist="38100" dir="2700000" algn="tl">
                  <a:srgbClr val="000000">
                    <a:alpha val="43137"/>
                  </a:srgbClr>
                </a:outerShdw>
              </a:effectLst>
            </a:endParaRPr>
          </a:p>
          <a:p>
            <a:pPr algn="l"/>
            <a:r>
              <a:rPr lang="es-MX" sz="1600" b="1" dirty="0" smtClean="0">
                <a:solidFill>
                  <a:srgbClr val="FFCC00"/>
                </a:solidFill>
                <a:effectLst>
                  <a:outerShdw blurRad="38100" dist="38100" dir="2700000" algn="tl">
                    <a:srgbClr val="000000">
                      <a:alpha val="43137"/>
                    </a:srgbClr>
                  </a:outerShdw>
                </a:effectLst>
              </a:rPr>
              <a:t>VIGENCIA</a:t>
            </a:r>
            <a:endParaRPr lang="es-MX" sz="1600" b="1" dirty="0">
              <a:solidFill>
                <a:srgbClr val="FFCC00"/>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5 -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Las disposiciones de esta resolución general entrarán en vigencia el día de su publicación en el Boletín Oficial</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AR" sz="1600" b="1" dirty="0">
                <a:solidFill>
                  <a:srgbClr val="FFFF00"/>
                </a:solidFill>
                <a:effectLst>
                  <a:outerShdw blurRad="38100" dist="38100" dir="2700000" algn="tl">
                    <a:srgbClr val="000000">
                      <a:alpha val="43137"/>
                    </a:srgbClr>
                  </a:outerShdw>
                </a:effectLst>
              </a:rPr>
              <a:t>Aplicación: desde el 30/4/2020</a:t>
            </a:r>
            <a:endParaRPr lang="es-MX" sz="1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55196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Prestación económica por desempleo</a:t>
            </a:r>
          </a:p>
          <a:p>
            <a:pPr>
              <a:defRPr/>
            </a:pPr>
            <a:r>
              <a:rPr lang="es-MX" sz="3600" b="1" dirty="0">
                <a:solidFill>
                  <a:srgbClr val="FFFF01"/>
                </a:solidFill>
                <a:effectLst>
                  <a:outerShdw blurRad="38100" dist="38100" dir="2700000" algn="tl">
                    <a:srgbClr val="000000">
                      <a:alpha val="43137"/>
                    </a:srgbClr>
                  </a:outerShdw>
                </a:effectLst>
                <a:latin typeface="Papyrus" pitchFamily="66" charset="0"/>
              </a:rPr>
              <a:t>Modificado por el D. 376/2020</a:t>
            </a:r>
            <a:endParaRPr lang="es-AR" sz="3600" b="1" dirty="0">
              <a:solidFill>
                <a:srgbClr val="FFFF01"/>
              </a:solidFill>
              <a:effectLst>
                <a:outerShdw blurRad="38100" dist="38100" dir="2700000" algn="tl">
                  <a:srgbClr val="000000">
                    <a:alpha val="43137"/>
                  </a:srgbClr>
                </a:outerShdw>
              </a:effectLst>
              <a:latin typeface="Papyrus" pitchFamily="66" charset="0"/>
            </a:endParaRPr>
          </a:p>
          <a:p>
            <a:pPr>
              <a:defRPr/>
            </a:pPr>
            <a:endParaRPr lang="es-MX" sz="3600" b="1" dirty="0">
              <a:solidFill>
                <a:srgbClr val="00FFFF"/>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PRESTACION ECONOMICA POR DESEMPLEO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 MODIFICADO POR EL D. 376/2020</a:t>
            </a:r>
          </a:p>
          <a:p>
            <a:pPr algn="l"/>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10 -</a:t>
            </a:r>
            <a:r>
              <a:rPr lang="es-ES" sz="1800" dirty="0" smtClean="0">
                <a:effectLst>
                  <a:outerShdw blurRad="38100" dist="38100" dir="2700000" algn="tl">
                    <a:srgbClr val="000000">
                      <a:alpha val="43137"/>
                    </a:srgbClr>
                  </a:outerShdw>
                </a:effectLst>
              </a:rPr>
              <a:t> </a:t>
            </a:r>
            <a:r>
              <a:rPr lang="es-MX" sz="1800" dirty="0" err="1" smtClean="0">
                <a:effectLst>
                  <a:outerShdw blurRad="38100" dist="38100" dir="2700000" algn="tl">
                    <a:srgbClr val="000000">
                      <a:alpha val="43137"/>
                    </a:srgbClr>
                  </a:outerShdw>
                </a:effectLst>
              </a:rPr>
              <a:t>Elévanse</a:t>
            </a:r>
            <a:r>
              <a:rPr lang="es-MX" sz="1800" dirty="0" smtClean="0">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los montos </a:t>
            </a:r>
            <a:r>
              <a:rPr lang="es-MX" sz="1800" dirty="0">
                <a:solidFill>
                  <a:srgbClr val="FFFF00"/>
                </a:solidFill>
                <a:effectLst>
                  <a:outerShdw blurRad="38100" dist="38100" dir="2700000" algn="tl">
                    <a:srgbClr val="000000">
                      <a:alpha val="43137"/>
                    </a:srgbClr>
                  </a:outerShdw>
                </a:effectLst>
              </a:rPr>
              <a:t>de las prestaciones económicas por desempleo a un mínimo de pesos seis mil ($ 6.000) y un máximo de pesos diez mil ($ 10.000).</a:t>
            </a:r>
          </a:p>
          <a:p>
            <a:pPr algn="l"/>
            <a:r>
              <a:rPr lang="es-MX" sz="1800" dirty="0" err="1">
                <a:effectLst>
                  <a:outerShdw blurRad="38100" dist="38100" dir="2700000" algn="tl">
                    <a:srgbClr val="000000">
                      <a:alpha val="43137"/>
                    </a:srgbClr>
                  </a:outerShdw>
                </a:effectLst>
              </a:rPr>
              <a:t>Deléganse</a:t>
            </a:r>
            <a:r>
              <a:rPr lang="es-MX" sz="1800" dirty="0">
                <a:effectLst>
                  <a:outerShdw blurRad="38100" dist="38100" dir="2700000" algn="tl">
                    <a:srgbClr val="000000">
                      <a:alpha val="43137"/>
                    </a:srgbClr>
                  </a:outerShdw>
                </a:effectLst>
              </a:rPr>
              <a:t> en el Ministerio de Trabajo, Empleo y Seguridad Social las facultades para modificar la operatoria del Sistema Integral de Prestaciones por </a:t>
            </a:r>
            <a:r>
              <a:rPr lang="es-MX" sz="1800" dirty="0" smtClean="0">
                <a:effectLst>
                  <a:outerShdw blurRad="38100" dist="38100" dir="2700000" algn="tl">
                    <a:srgbClr val="000000">
                      <a:alpha val="43137"/>
                    </a:srgbClr>
                  </a:outerShdw>
                </a:effectLst>
              </a:rPr>
              <a:t>Desempleo.</a:t>
            </a:r>
            <a:endParaRPr lang="es-MX" sz="1800" dirty="0">
              <a:effectLst>
                <a:outerShdw blurRad="38100" dist="38100" dir="2700000" algn="tl">
                  <a:srgbClr val="000000">
                    <a:alpha val="43137"/>
                  </a:srgbClr>
                </a:outerShdw>
              </a:effectLst>
            </a:endParaRPr>
          </a:p>
          <a:p>
            <a:pPr algn="l"/>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CC00"/>
                </a:solidFill>
                <a:effectLst>
                  <a:outerShdw blurRad="38100" dist="38100" dir="2700000" algn="tl">
                    <a:srgbClr val="000000">
                      <a:alpha val="43137"/>
                    </a:srgbClr>
                  </a:outerShdw>
                </a:effectLst>
              </a:rPr>
              <a:t>PRESTACION ECONOMICA POR DESEMPLEO</a:t>
            </a:r>
            <a:endParaRPr lang="es-ES" sz="1800" b="1" dirty="0" smtClean="0">
              <a:solidFill>
                <a:srgbClr val="FFCC00"/>
              </a:solidFill>
              <a:effectLst>
                <a:outerShdw blurRad="38100" dist="38100" dir="2700000" algn="tl">
                  <a:srgbClr val="000000">
                    <a:alpha val="43137"/>
                  </a:srgbClr>
                </a:outerShdw>
              </a:effectLst>
            </a:endParaRPr>
          </a:p>
          <a:p>
            <a:pPr algn="l"/>
            <a:endParaRPr lang="es-ES" sz="1800" b="1" dirty="0" smtClean="0">
              <a:solidFill>
                <a:srgbClr val="00FFFF"/>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41009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PRORROGAS</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54431498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Programa de Emergencia de Asistencia al Trabajo y a la Producción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Procedimiento para acreditar requisitos</a:t>
            </a:r>
          </a:p>
        </p:txBody>
      </p:sp>
    </p:spTree>
    <p:extLst>
      <p:ext uri="{BB962C8B-B14F-4D97-AF65-F5344CB8AC3E}">
        <p14:creationId xmlns:p14="http://schemas.microsoft.com/office/powerpoint/2010/main" val="353306298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ACREDITACIÓN DE LA NOMINA ALCANZADA POR EL BENEFICIO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332/2020 </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11 -</a:t>
            </a:r>
            <a:r>
              <a:rPr lang="es-ES" sz="1800" dirty="0" smtClean="0">
                <a:effectLst>
                  <a:outerShdw blurRad="38100" dist="38100" dir="2700000" algn="tl">
                    <a:srgbClr val="000000">
                      <a:alpha val="43137"/>
                    </a:srgbClr>
                  </a:outerShdw>
                </a:effectLst>
              </a:rPr>
              <a:t> Las empleadoras y empleadores alcanzados por los beneficios establecidos en el artículo 2 </a:t>
            </a:r>
            <a:r>
              <a:rPr lang="es-ES" sz="1800" dirty="0" smtClean="0">
                <a:solidFill>
                  <a:srgbClr val="FFFF00"/>
                </a:solidFill>
                <a:effectLst>
                  <a:outerShdw blurRad="38100" dist="38100" dir="2700000" algn="tl">
                    <a:srgbClr val="000000">
                      <a:alpha val="43137"/>
                    </a:srgbClr>
                  </a:outerShdw>
                </a:effectLst>
              </a:rPr>
              <a:t>deberán acreditar ante la Administración Federal de Ingresos Públicos, la nómina del personal alcanzado y su afectación a las actividades alcanzadas.</a:t>
            </a:r>
          </a:p>
          <a:p>
            <a:pPr algn="l"/>
            <a:r>
              <a:rPr lang="es-ES" sz="1800" dirty="0" smtClean="0">
                <a:effectLst>
                  <a:outerShdw blurRad="38100" dist="38100" dir="2700000" algn="tl">
                    <a:srgbClr val="000000">
                      <a:alpha val="43137"/>
                    </a:srgbClr>
                  </a:outerShdw>
                </a:effectLst>
              </a:rPr>
              <a:t>El Ministerio de Trabajo, Empleo y Seguridad Social: </a:t>
            </a:r>
          </a:p>
          <a:p>
            <a:pPr algn="l"/>
            <a:r>
              <a:rPr lang="es-ES" sz="1800" dirty="0" smtClean="0">
                <a:solidFill>
                  <a:srgbClr val="00FFFF"/>
                </a:solidFill>
                <a:effectLst>
                  <a:outerShdw blurRad="38100" dist="38100" dir="2700000" algn="tl">
                    <a:srgbClr val="000000">
                      <a:alpha val="43137"/>
                    </a:srgbClr>
                  </a:outerShdw>
                </a:effectLst>
              </a:rPr>
              <a:t>a) Considerará la información </a:t>
            </a:r>
            <a:r>
              <a:rPr lang="es-ES" sz="1800" dirty="0" smtClean="0">
                <a:effectLst>
                  <a:outerShdw blurRad="38100" dist="38100" dir="2700000" algn="tl">
                    <a:srgbClr val="000000">
                      <a:alpha val="43137"/>
                    </a:srgbClr>
                  </a:outerShdw>
                </a:effectLst>
              </a:rPr>
              <a:t>y documentación remitidas por la empresa. </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9900"/>
                </a:solidFill>
                <a:effectLst>
                  <a:outerShdw blurRad="38100" dist="38100" dir="2700000" algn="tl">
                    <a:srgbClr val="000000">
                      <a:alpha val="43137"/>
                    </a:srgbClr>
                  </a:outerShdw>
                </a:effectLst>
              </a:rPr>
              <a:t>b) Podrá relevar datos adicionales </a:t>
            </a:r>
            <a:r>
              <a:rPr lang="es-ES" sz="1800" dirty="0" smtClean="0">
                <a:effectLst>
                  <a:outerShdw blurRad="38100" dist="38100" dir="2700000" algn="tl">
                    <a:srgbClr val="000000">
                      <a:alpha val="43137"/>
                    </a:srgbClr>
                  </a:outerShdw>
                </a:effectLst>
              </a:rPr>
              <a:t>que permitan ampliar y/o verificar los aportados inicialmente y solicitar la documentación que estime necesaria. </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FFCC00"/>
                </a:solidFill>
                <a:effectLst>
                  <a:outerShdw blurRad="38100" dist="38100" dir="2700000" algn="tl">
                    <a:srgbClr val="000000">
                      <a:alpha val="43137"/>
                    </a:srgbClr>
                  </a:outerShdw>
                </a:effectLst>
              </a:rPr>
              <a:t>c) Podrá disponer la realización de visitas de evaluación </a:t>
            </a:r>
            <a:r>
              <a:rPr lang="es-ES" sz="1800" dirty="0" smtClean="0">
                <a:effectLst>
                  <a:outerShdw blurRad="38100" dist="38100" dir="2700000" algn="tl">
                    <a:srgbClr val="000000">
                      <a:alpha val="43137"/>
                    </a:srgbClr>
                  </a:outerShdw>
                </a:effectLst>
              </a:rPr>
              <a:t>a la sede del establecimiento, a efectos de ratificar y/o rectificar conclusiones.</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772400" cy="576064"/>
          </a:xfrm>
        </p:spPr>
        <p:txBody>
          <a:bodyPr>
            <a:normAutofit/>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836712"/>
            <a:ext cx="8472972" cy="5544616"/>
          </a:xfrm>
        </p:spPr>
        <p:txBody>
          <a:bodyPr>
            <a:normAutofit/>
          </a:bodyPr>
          <a:lstStyle/>
          <a:p>
            <a:pPr algn="l"/>
            <a:r>
              <a:rPr lang="es-ES" sz="2000" b="1" dirty="0" smtClean="0">
                <a:solidFill>
                  <a:srgbClr val="00FFFF"/>
                </a:solidFill>
                <a:effectLst>
                  <a:outerShdw blurRad="38100" dist="38100" dir="2700000" algn="tl">
                    <a:srgbClr val="000000">
                      <a:alpha val="43137"/>
                    </a:srgbClr>
                  </a:outerShdw>
                </a:effectLst>
              </a:rPr>
              <a:t>DECRETO 332/2020 </a:t>
            </a:r>
          </a:p>
          <a:p>
            <a:pPr algn="l"/>
            <a:r>
              <a:rPr lang="es-MX" sz="2000" b="1" dirty="0" smtClean="0">
                <a:solidFill>
                  <a:srgbClr val="FFFF00"/>
                </a:solidFill>
                <a:effectLst>
                  <a:outerShdw blurRad="38100" dist="38100" dir="2700000" algn="tl">
                    <a:srgbClr val="000000">
                      <a:alpha val="43137"/>
                    </a:srgbClr>
                  </a:outerShdw>
                </a:effectLst>
              </a:rPr>
              <a:t>APLICACIÓN</a:t>
            </a:r>
            <a:endParaRPr lang="es-ES" sz="2000" b="1" dirty="0" smtClean="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13 -</a:t>
            </a:r>
            <a:r>
              <a:rPr lang="es-ES" sz="1800" dirty="0" smtClean="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presente decreto resultará de aplicación</a:t>
            </a:r>
            <a:r>
              <a:rPr lang="es-MX" sz="1800" dirty="0">
                <a:solidFill>
                  <a:srgbClr val="00FF00"/>
                </a:solidFill>
                <a:effectLst>
                  <a:outerShdw blurRad="38100" dist="38100" dir="2700000" algn="tl">
                    <a:srgbClr val="000000">
                      <a:alpha val="43137"/>
                    </a:srgbClr>
                  </a:outerShdw>
                </a:effectLst>
              </a:rPr>
              <a:t> respecto de los resultados económicos ocurridos a partir del </a:t>
            </a:r>
            <a:r>
              <a:rPr lang="es-MX" sz="1800" dirty="0">
                <a:solidFill>
                  <a:srgbClr val="FFFF00"/>
                </a:solidFill>
                <a:effectLst>
                  <a:outerShdw blurRad="38100" dist="38100" dir="2700000" algn="tl">
                    <a:srgbClr val="000000">
                      <a:alpha val="43137"/>
                    </a:srgbClr>
                  </a:outerShdw>
                </a:effectLst>
              </a:rPr>
              <a:t>12 de marzo de 2020</a:t>
            </a:r>
            <a:r>
              <a:rPr lang="es-MX" sz="1800" dirty="0" smtClean="0">
                <a:solidFill>
                  <a:srgbClr val="FFFF00"/>
                </a:solidFill>
                <a:effectLst>
                  <a:outerShdw blurRad="38100" dist="38100" dir="2700000" algn="tl">
                    <a:srgbClr val="000000">
                      <a:alpha val="43137"/>
                    </a:srgbClr>
                  </a:outerShdw>
                </a:effectLst>
              </a:rPr>
              <a:t>.</a:t>
            </a:r>
          </a:p>
          <a:p>
            <a:pPr algn="l"/>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Jefe de Gabinete de Ministros </a:t>
            </a:r>
            <a:r>
              <a:rPr lang="es-MX" sz="1800" dirty="0">
                <a:solidFill>
                  <a:srgbClr val="FFFF00"/>
                </a:solidFill>
                <a:effectLst>
                  <a:outerShdw blurRad="38100" dist="38100" dir="2700000" algn="tl">
                    <a:srgbClr val="000000">
                      <a:alpha val="43137"/>
                    </a:srgbClr>
                  </a:outerShdw>
                </a:effectLst>
              </a:rPr>
              <a:t>podrá extender los beneficios previstos en este decreto total o parcialmente, modificando el universo de actividades, empresas y trabajadoras y trabajadores independientes afectados, </a:t>
            </a:r>
            <a:r>
              <a:rPr lang="es-MX" sz="1800" dirty="0">
                <a:effectLst>
                  <a:outerShdw blurRad="38100" dist="38100" dir="2700000" algn="tl">
                    <a:srgbClr val="000000">
                      <a:alpha val="43137"/>
                    </a:srgbClr>
                  </a:outerShdw>
                </a:effectLst>
              </a:rPr>
              <a:t>previa intervención del Comité de Evaluación y Monitoreo del Programa de Asistencia de Emergencia al Trabajo y la Producción, en función de la evolución de la situación económica, hasta el 30 de junio de 2020, inclusive</a:t>
            </a:r>
            <a:r>
              <a:rPr lang="es-MX" sz="1800" dirty="0" smtClean="0">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r>
              <a:rPr lang="es-US" sz="1800" b="1" dirty="0">
                <a:solidFill>
                  <a:srgbClr val="FFFF00"/>
                </a:solidFill>
                <a:effectLst>
                  <a:outerShdw blurRad="38100" dist="38100" dir="2700000" algn="tl">
                    <a:srgbClr val="000000">
                      <a:alpha val="43137"/>
                    </a:srgbClr>
                  </a:outerShdw>
                </a:effectLst>
              </a:rPr>
              <a:t>IMPORTANTE</a:t>
            </a:r>
            <a:endParaRPr lang="es-ES" sz="1800" b="1" dirty="0">
              <a:solidFill>
                <a:srgbClr val="FFFF00"/>
              </a:solidFill>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Sin </a:t>
            </a:r>
            <a:r>
              <a:rPr lang="es-MX" sz="1800" dirty="0">
                <a:effectLst>
                  <a:outerShdw blurRad="38100" dist="38100" dir="2700000" algn="tl">
                    <a:srgbClr val="000000">
                      <a:alpha val="43137"/>
                    </a:srgbClr>
                  </a:outerShdw>
                </a:effectLst>
              </a:rPr>
              <a:t>perjuicio de ello, </a:t>
            </a:r>
            <a:r>
              <a:rPr lang="es-MX" sz="1800" dirty="0">
                <a:solidFill>
                  <a:srgbClr val="00FFFF"/>
                </a:solidFill>
                <a:effectLst>
                  <a:outerShdw blurRad="38100" dist="38100" dir="2700000" algn="tl">
                    <a:srgbClr val="000000">
                      <a:alpha val="43137"/>
                    </a:srgbClr>
                  </a:outerShdw>
                </a:effectLst>
              </a:rPr>
              <a:t>para las actividades, empresas y trabajadoras y trabajadores independientes que siguieran afectados por las medidas de distanciamiento social, </a:t>
            </a:r>
            <a:r>
              <a:rPr lang="es-MX" sz="1800" dirty="0">
                <a:solidFill>
                  <a:srgbClr val="FFCC00"/>
                </a:solidFill>
                <a:effectLst>
                  <a:outerShdw blurRad="38100" dist="38100" dir="2700000" algn="tl">
                    <a:srgbClr val="000000">
                      <a:alpha val="43137"/>
                    </a:srgbClr>
                  </a:outerShdw>
                </a:effectLst>
              </a:rPr>
              <a:t>aun cuando el aislamiento social preventivo y obligatorio haya concluido, </a:t>
            </a:r>
            <a:r>
              <a:rPr lang="es-MX" sz="1800" b="1" dirty="0">
                <a:solidFill>
                  <a:srgbClr val="FFFF00"/>
                </a:solidFill>
                <a:effectLst>
                  <a:outerShdw blurRad="38100" dist="38100" dir="2700000" algn="tl">
                    <a:srgbClr val="000000">
                      <a:alpha val="43137"/>
                    </a:srgbClr>
                  </a:outerShdw>
                </a:effectLst>
              </a:rPr>
              <a:t>los beneficios podrán extenderse hasta el mes de octubre de 2020 </a:t>
            </a:r>
            <a:r>
              <a:rPr lang="es-MX" sz="1800" b="1" dirty="0" smtClean="0">
                <a:solidFill>
                  <a:srgbClr val="FFFF00"/>
                </a:solidFill>
                <a:effectLst>
                  <a:outerShdw blurRad="38100" dist="38100" dir="2700000" algn="tl">
                    <a:srgbClr val="000000">
                      <a:alpha val="43137"/>
                    </a:srgbClr>
                  </a:outerShdw>
                </a:effectLst>
              </a:rPr>
              <a:t>inclusive</a:t>
            </a:r>
            <a:endParaRPr lang="es-ES" sz="1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2000" b="1" dirty="0" smtClean="0">
                <a:solidFill>
                  <a:srgbClr val="00FFFF"/>
                </a:solidFill>
                <a:effectLst>
                  <a:outerShdw blurRad="38100" dist="38100" dir="2700000" algn="tl">
                    <a:srgbClr val="000000">
                      <a:alpha val="43137"/>
                    </a:srgbClr>
                  </a:outerShdw>
                </a:effectLst>
              </a:rPr>
              <a:t>DECRETO 332/2020 </a:t>
            </a:r>
          </a:p>
          <a:p>
            <a:pPr algn="l"/>
            <a:endParaRPr lang="es-ES" sz="2000" b="1" dirty="0" smtClean="0">
              <a:solidFill>
                <a:srgbClr val="00FFFF"/>
              </a:solidFill>
              <a:effectLst>
                <a:outerShdw blurRad="38100" dist="38100" dir="2700000" algn="tl">
                  <a:srgbClr val="000000">
                    <a:alpha val="43137"/>
                  </a:srgbClr>
                </a:outerShdw>
              </a:effectLst>
            </a:endParaRPr>
          </a:p>
          <a:p>
            <a:pPr algn="l"/>
            <a:r>
              <a:rPr lang="es-ES" sz="2000" b="1" dirty="0" smtClean="0">
                <a:solidFill>
                  <a:srgbClr val="00FFFF"/>
                </a:solidFill>
                <a:effectLst>
                  <a:outerShdw blurRad="38100" dist="38100" dir="2700000" algn="tl">
                    <a:srgbClr val="000000">
                      <a:alpha val="43137"/>
                    </a:srgbClr>
                  </a:outerShdw>
                </a:effectLst>
              </a:rPr>
              <a:t>Art. 14 -</a:t>
            </a:r>
            <a:r>
              <a:rPr lang="es-ES" sz="2000" dirty="0" smtClean="0">
                <a:effectLst>
                  <a:outerShdw blurRad="38100" dist="38100" dir="2700000" algn="tl">
                    <a:srgbClr val="000000">
                      <a:alpha val="43137"/>
                    </a:srgbClr>
                  </a:outerShdw>
                </a:effectLst>
              </a:rPr>
              <a:t> </a:t>
            </a:r>
            <a:r>
              <a:rPr lang="es-ES" sz="2000" dirty="0" err="1" smtClean="0">
                <a:effectLst>
                  <a:outerShdw blurRad="38100" dist="38100" dir="2700000" algn="tl">
                    <a:srgbClr val="000000">
                      <a:alpha val="43137"/>
                    </a:srgbClr>
                  </a:outerShdw>
                </a:effectLst>
              </a:rPr>
              <a:t>Facúltase</a:t>
            </a:r>
            <a:r>
              <a:rPr lang="es-ES" sz="2000" dirty="0" smtClean="0">
                <a:effectLst>
                  <a:outerShdw blurRad="38100" dist="38100" dir="2700000" algn="tl">
                    <a:srgbClr val="000000">
                      <a:alpha val="43137"/>
                    </a:srgbClr>
                  </a:outerShdw>
                </a:effectLst>
              </a:rPr>
              <a:t> al Poder Ejecutivo Nacional a extender la vigencia del presente decreto.</a:t>
            </a:r>
          </a:p>
          <a:p>
            <a:pPr algn="l"/>
            <a:endParaRPr lang="es-ES" sz="2000" dirty="0" smtClean="0">
              <a:effectLst>
                <a:outerShdw blurRad="38100" dist="38100" dir="2700000" algn="tl">
                  <a:srgbClr val="000000">
                    <a:alpha val="43137"/>
                  </a:srgbClr>
                </a:outerShdw>
              </a:effectLst>
            </a:endParaRPr>
          </a:p>
          <a:p>
            <a:pPr algn="l"/>
            <a:endParaRPr lang="es-ES" sz="2000" dirty="0" smtClean="0">
              <a:effectLst>
                <a:outerShdw blurRad="38100" dist="38100" dir="2700000" algn="tl">
                  <a:srgbClr val="000000">
                    <a:alpha val="43137"/>
                  </a:srgbClr>
                </a:outerShdw>
              </a:effectLst>
            </a:endParaRPr>
          </a:p>
          <a:p>
            <a:pPr algn="l"/>
            <a:r>
              <a:rPr lang="es-ES" sz="2000" b="1" dirty="0" smtClean="0">
                <a:solidFill>
                  <a:srgbClr val="FFFF00"/>
                </a:solidFill>
                <a:effectLst>
                  <a:outerShdw blurRad="38100" dist="38100" dir="2700000" algn="tl">
                    <a:srgbClr val="000000">
                      <a:alpha val="43137"/>
                    </a:srgbClr>
                  </a:outerShdw>
                </a:effectLst>
              </a:rPr>
              <a:t>Aplicación: desde el 1/4/2020</a:t>
            </a:r>
          </a:p>
        </p:txBody>
      </p:sp>
    </p:spTree>
    <p:extLst>
      <p:ext uri="{BB962C8B-B14F-4D97-AF65-F5344CB8AC3E}">
        <p14:creationId xmlns:p14="http://schemas.microsoft.com/office/powerpoint/2010/main" val="108093276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PROGRAMA DE EMERGENCIA ATP</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2000" b="1" dirty="0" smtClean="0">
                <a:solidFill>
                  <a:srgbClr val="00FFFF"/>
                </a:solidFill>
                <a:effectLst>
                  <a:outerShdw blurRad="38100" dist="38100" dir="2700000" algn="tl">
                    <a:srgbClr val="000000">
                      <a:alpha val="43137"/>
                    </a:srgbClr>
                  </a:outerShdw>
                </a:effectLst>
              </a:rPr>
              <a:t>DECRETO 332/2020 </a:t>
            </a:r>
          </a:p>
          <a:p>
            <a:pPr algn="l"/>
            <a:endParaRPr lang="es-ES" sz="2000" b="1" dirty="0">
              <a:solidFill>
                <a:srgbClr val="00FFFF"/>
              </a:solidFill>
              <a:effectLst>
                <a:outerShdw blurRad="38100" dist="38100" dir="2700000" algn="tl">
                  <a:srgbClr val="000000">
                    <a:alpha val="43137"/>
                  </a:srgbClr>
                </a:outerShdw>
              </a:effectLst>
            </a:endParaRPr>
          </a:p>
          <a:p>
            <a:pPr algn="l"/>
            <a:r>
              <a:rPr lang="es-ES" sz="2000" b="1" dirty="0" smtClean="0">
                <a:solidFill>
                  <a:srgbClr val="FFCC00"/>
                </a:solidFill>
                <a:effectLst>
                  <a:outerShdw blurRad="38100" dist="38100" dir="2700000" algn="tl">
                    <a:srgbClr val="000000">
                      <a:alpha val="43137"/>
                    </a:srgbClr>
                  </a:outerShdw>
                </a:effectLst>
              </a:rPr>
              <a:t>REGLAMENTACIÓN </a:t>
            </a:r>
          </a:p>
          <a:p>
            <a:pPr algn="l"/>
            <a:r>
              <a:rPr lang="es-ES" sz="2000" b="1" dirty="0" smtClean="0">
                <a:solidFill>
                  <a:srgbClr val="00FFFF"/>
                </a:solidFill>
                <a:effectLst>
                  <a:outerShdw blurRad="38100" dist="38100" dir="2700000" algn="tl">
                    <a:srgbClr val="000000">
                      <a:alpha val="43137"/>
                    </a:srgbClr>
                  </a:outerShdw>
                </a:effectLst>
              </a:rPr>
              <a:t>Art. 12 -</a:t>
            </a:r>
            <a:r>
              <a:rPr lang="es-ES" sz="2000" dirty="0" smtClean="0">
                <a:effectLst>
                  <a:outerShdw blurRad="38100" dist="38100" dir="2700000" algn="tl">
                    <a:srgbClr val="000000">
                      <a:alpha val="43137"/>
                    </a:srgbClr>
                  </a:outerShdw>
                </a:effectLst>
              </a:rPr>
              <a:t> El Ministerio de Trabajo, Empleo y Seguridad Social, la Administración Federal de Ingresos Públicos y la Administración Nacional de la Seguridad Social podrán </a:t>
            </a:r>
            <a:r>
              <a:rPr lang="es-ES" sz="2000" dirty="0" smtClean="0">
                <a:solidFill>
                  <a:srgbClr val="FFFF00"/>
                </a:solidFill>
                <a:effectLst>
                  <a:outerShdw blurRad="38100" dist="38100" dir="2700000" algn="tl">
                    <a:srgbClr val="000000">
                      <a:alpha val="43137"/>
                    </a:srgbClr>
                  </a:outerShdw>
                </a:effectLst>
              </a:rPr>
              <a:t>dictar las normas operativas necesarias para la efectiva aplicación de lo dispuesto en el presente decreto.</a:t>
            </a:r>
          </a:p>
          <a:p>
            <a:pPr algn="l"/>
            <a:endParaRPr lang="es-US" sz="2000" b="1"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86141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Procedimientos preventivos de Crisis</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153222495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endParaRPr lang="es-AR" sz="2000" b="1" dirty="0">
              <a:solidFill>
                <a:srgbClr val="0066FF"/>
              </a:solidFill>
              <a:effectLst>
                <a:outerShdw blurRad="38100" dist="38100" dir="2700000" algn="tl">
                  <a:srgbClr val="000000">
                    <a:alpha val="43137"/>
                  </a:srgbClr>
                </a:outerShdw>
              </a:effectLst>
            </a:endParaRPr>
          </a:p>
          <a:p>
            <a:pPr algn="l">
              <a:lnSpc>
                <a:spcPct val="90000"/>
              </a:lnSpc>
            </a:pPr>
            <a:r>
              <a:rPr lang="es-AR" sz="2000" b="1" dirty="0">
                <a:solidFill>
                  <a:srgbClr val="00FFCC"/>
                </a:solidFill>
                <a:effectLst>
                  <a:outerShdw blurRad="38100" dist="38100" dir="2700000" algn="tl">
                    <a:srgbClr val="000000">
                      <a:alpha val="43137"/>
                    </a:srgbClr>
                  </a:outerShdw>
                </a:effectLst>
              </a:rPr>
              <a:t>Art. 98 - </a:t>
            </a:r>
            <a:r>
              <a:rPr lang="es-AR" sz="2000" b="1" dirty="0" smtClean="0">
                <a:solidFill>
                  <a:srgbClr val="00FFCC"/>
                </a:solidFill>
                <a:effectLst>
                  <a:outerShdw blurRad="38100" dist="38100" dir="2700000" algn="tl">
                    <a:srgbClr val="000000">
                      <a:alpha val="43137"/>
                    </a:srgbClr>
                  </a:outerShdw>
                </a:effectLst>
              </a:rPr>
              <a:t> </a:t>
            </a:r>
            <a:r>
              <a:rPr lang="es-AR" sz="2000" dirty="0" smtClean="0">
                <a:effectLst>
                  <a:outerShdw blurRad="38100" dist="38100" dir="2700000" algn="tl">
                    <a:srgbClr val="000000">
                      <a:alpha val="43137"/>
                    </a:srgbClr>
                  </a:outerShdw>
                </a:effectLst>
              </a:rPr>
              <a:t>Con </a:t>
            </a:r>
            <a:r>
              <a:rPr lang="es-AR" sz="2000" dirty="0">
                <a:effectLst>
                  <a:outerShdw blurRad="38100" dist="38100" dir="2700000" algn="tl">
                    <a:srgbClr val="000000">
                      <a:alpha val="43137"/>
                    </a:srgbClr>
                  </a:outerShdw>
                </a:effectLst>
              </a:rPr>
              <a:t>carácter previo a la comunicación de despidos o suspensiones por razones de fuerza mayor, causas económicas o tecnológicas, que afecten a </a:t>
            </a:r>
            <a:r>
              <a:rPr lang="es-AR" sz="2000" b="1" dirty="0">
                <a:solidFill>
                  <a:srgbClr val="FFFF00"/>
                </a:solidFill>
                <a:effectLst>
                  <a:outerShdw blurRad="38100" dist="38100" dir="2700000" algn="tl">
                    <a:srgbClr val="000000">
                      <a:alpha val="43137"/>
                    </a:srgbClr>
                  </a:outerShdw>
                </a:effectLst>
              </a:rPr>
              <a:t>más del 15% </a:t>
            </a:r>
            <a:r>
              <a:rPr lang="es-AR" sz="2000" dirty="0">
                <a:effectLst>
                  <a:outerShdw blurRad="38100" dist="38100" dir="2700000" algn="tl">
                    <a:srgbClr val="000000">
                      <a:alpha val="43137"/>
                    </a:srgbClr>
                  </a:outerShdw>
                </a:effectLst>
              </a:rPr>
              <a:t>(quince por ciento) de los trabajadores en empresas </a:t>
            </a:r>
            <a:r>
              <a:rPr lang="es-AR" sz="2000" b="1" dirty="0">
                <a:solidFill>
                  <a:srgbClr val="FFFF00"/>
                </a:solidFill>
                <a:effectLst>
                  <a:outerShdw blurRad="38100" dist="38100" dir="2700000" algn="tl">
                    <a:srgbClr val="000000">
                      <a:alpha val="43137"/>
                    </a:srgbClr>
                  </a:outerShdw>
                </a:effectLst>
              </a:rPr>
              <a:t>de menos de 400 </a:t>
            </a:r>
            <a:r>
              <a:rPr lang="es-AR" sz="2000" dirty="0">
                <a:effectLst>
                  <a:outerShdw blurRad="38100" dist="38100" dir="2700000" algn="tl">
                    <a:srgbClr val="000000">
                      <a:alpha val="43137"/>
                    </a:srgbClr>
                  </a:outerShdw>
                </a:effectLst>
              </a:rPr>
              <a:t>(cuatrocientos) trabajadores; </a:t>
            </a:r>
            <a:r>
              <a:rPr lang="es-AR" sz="2000" b="1" dirty="0">
                <a:solidFill>
                  <a:srgbClr val="FFC000"/>
                </a:solidFill>
                <a:effectLst>
                  <a:outerShdw blurRad="38100" dist="38100" dir="2700000" algn="tl">
                    <a:srgbClr val="000000">
                      <a:alpha val="43137"/>
                    </a:srgbClr>
                  </a:outerShdw>
                </a:effectLst>
              </a:rPr>
              <a:t>a más del 10% </a:t>
            </a:r>
            <a:r>
              <a:rPr lang="es-AR" sz="2000" dirty="0">
                <a:effectLst>
                  <a:outerShdw blurRad="38100" dist="38100" dir="2700000" algn="tl">
                    <a:srgbClr val="000000">
                      <a:alpha val="43137"/>
                    </a:srgbClr>
                  </a:outerShdw>
                </a:effectLst>
              </a:rPr>
              <a:t>(diez por ciento) en empresas </a:t>
            </a:r>
            <a:r>
              <a:rPr lang="es-AR" sz="2000" b="1" dirty="0">
                <a:solidFill>
                  <a:srgbClr val="FFC000"/>
                </a:solidFill>
                <a:effectLst>
                  <a:outerShdw blurRad="38100" dist="38100" dir="2700000" algn="tl">
                    <a:srgbClr val="000000">
                      <a:alpha val="43137"/>
                    </a:srgbClr>
                  </a:outerShdw>
                </a:effectLst>
              </a:rPr>
              <a:t>de entre 400 (cuatrocientos) y 1000 (mil) trabajadores; </a:t>
            </a:r>
            <a:r>
              <a:rPr lang="es-AR" sz="2000" dirty="0">
                <a:effectLst>
                  <a:outerShdw blurRad="38100" dist="38100" dir="2700000" algn="tl">
                    <a:srgbClr val="000000">
                      <a:alpha val="43137"/>
                    </a:srgbClr>
                  </a:outerShdw>
                </a:effectLst>
              </a:rPr>
              <a:t>y a </a:t>
            </a:r>
            <a:r>
              <a:rPr lang="es-AR" sz="2000" b="1" dirty="0">
                <a:solidFill>
                  <a:srgbClr val="00FFCC"/>
                </a:solidFill>
                <a:effectLst>
                  <a:outerShdw blurRad="38100" dist="38100" dir="2700000" algn="tl">
                    <a:srgbClr val="000000">
                      <a:alpha val="43137"/>
                    </a:srgbClr>
                  </a:outerShdw>
                </a:effectLst>
              </a:rPr>
              <a:t>más del 5% </a:t>
            </a:r>
            <a:r>
              <a:rPr lang="es-AR" sz="2000" dirty="0">
                <a:effectLst>
                  <a:outerShdw blurRad="38100" dist="38100" dir="2700000" algn="tl">
                    <a:srgbClr val="000000">
                      <a:alpha val="43137"/>
                    </a:srgbClr>
                  </a:outerShdw>
                </a:effectLst>
              </a:rPr>
              <a:t>(cinco por ciento) en empresas </a:t>
            </a:r>
            <a:r>
              <a:rPr lang="es-AR" sz="2000" b="1" dirty="0">
                <a:solidFill>
                  <a:srgbClr val="00FFCC"/>
                </a:solidFill>
                <a:effectLst>
                  <a:outerShdw blurRad="38100" dist="38100" dir="2700000" algn="tl">
                    <a:srgbClr val="000000">
                      <a:alpha val="43137"/>
                    </a:srgbClr>
                  </a:outerShdw>
                </a:effectLst>
              </a:rPr>
              <a:t>de más de 1000 (mil) trabajadores</a:t>
            </a:r>
            <a:r>
              <a:rPr lang="es-AR" sz="2000" dirty="0">
                <a:effectLst>
                  <a:outerShdw blurRad="38100" dist="38100" dir="2700000" algn="tl">
                    <a:srgbClr val="000000">
                      <a:alpha val="43137"/>
                    </a:srgbClr>
                  </a:outerShdw>
                </a:effectLst>
              </a:rPr>
              <a:t>, deberá sustanciarse el procedimiento preventivo de crisis previsto en este Capítulo.</a:t>
            </a:r>
            <a:endParaRPr lang="es-AR" sz="2000" b="1" dirty="0">
              <a:effectLst>
                <a:outerShdw blurRad="38100" dist="38100" dir="2700000" algn="tl">
                  <a:srgbClr val="000000">
                    <a:alpha val="43137"/>
                  </a:srgbClr>
                </a:outerShdw>
              </a:effectLst>
            </a:endParaRPr>
          </a:p>
          <a:p>
            <a:pPr marL="609600" indent="-609600" algn="l" eaLnBrk="1" hangingPunct="1">
              <a:defRPr/>
            </a:pPr>
            <a:endParaRPr lang="en-US" sz="1600" dirty="0" smtClean="0"/>
          </a:p>
        </p:txBody>
      </p:sp>
    </p:spTree>
    <p:extLst>
      <p:ext uri="{BB962C8B-B14F-4D97-AF65-F5344CB8AC3E}">
        <p14:creationId xmlns:p14="http://schemas.microsoft.com/office/powerpoint/2010/main" val="208279352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FF99"/>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99 - </a:t>
            </a:r>
            <a:r>
              <a:rPr lang="es-AR" sz="2000" dirty="0">
                <a:effectLst>
                  <a:outerShdw blurRad="38100" dist="38100" dir="2700000" algn="tl">
                    <a:srgbClr val="000000">
                      <a:alpha val="43137"/>
                    </a:srgbClr>
                  </a:outerShdw>
                </a:effectLst>
              </a:rPr>
              <a:t>El procedimiento de crisis se tramitará ante el </a:t>
            </a:r>
            <a:r>
              <a:rPr lang="es-AR" sz="2000" b="1" dirty="0">
                <a:solidFill>
                  <a:srgbClr val="FFFF00"/>
                </a:solidFill>
                <a:effectLst>
                  <a:outerShdw blurRad="38100" dist="38100" dir="2700000" algn="tl">
                    <a:srgbClr val="000000">
                      <a:alpha val="43137"/>
                    </a:srgbClr>
                  </a:outerShdw>
                </a:effectLst>
              </a:rPr>
              <a:t>Ministerio de Trabajo </a:t>
            </a:r>
            <a:r>
              <a:rPr lang="es-AR" sz="2000" dirty="0">
                <a:effectLst>
                  <a:outerShdw blurRad="38100" dist="38100" dir="2700000" algn="tl">
                    <a:srgbClr val="000000">
                      <a:alpha val="43137"/>
                    </a:srgbClr>
                  </a:outerShdw>
                </a:effectLst>
              </a:rPr>
              <a:t>y Seguridad Social,</a:t>
            </a:r>
            <a:r>
              <a:rPr lang="es-AR" sz="2000" dirty="0">
                <a:solidFill>
                  <a:srgbClr val="FFC000"/>
                </a:solidFill>
                <a:effectLst>
                  <a:outerShdw blurRad="38100" dist="38100" dir="2700000" algn="tl">
                    <a:srgbClr val="000000">
                      <a:alpha val="43137"/>
                    </a:srgbClr>
                  </a:outerShdw>
                </a:effectLst>
              </a:rPr>
              <a:t> a instancia del empleador o de la asociación sindical de los trabajadores</a:t>
            </a:r>
            <a:r>
              <a:rPr lang="es-AR" sz="2000" dirty="0">
                <a:effectLst>
                  <a:outerShdw blurRad="38100" dist="38100" dir="2700000" algn="tl">
                    <a:srgbClr val="000000">
                      <a:alpha val="43137"/>
                    </a:srgbClr>
                  </a:outerShdw>
                </a:effectLst>
              </a:rPr>
              <a:t>.</a:t>
            </a:r>
          </a:p>
          <a:p>
            <a:pPr algn="l"/>
            <a:r>
              <a:rPr lang="es-AR" sz="2000" dirty="0">
                <a:effectLst>
                  <a:outerShdw blurRad="38100" dist="38100" dir="2700000" algn="tl">
                    <a:srgbClr val="000000">
                      <a:alpha val="43137"/>
                    </a:srgbClr>
                  </a:outerShdw>
                </a:effectLst>
              </a:rPr>
              <a:t>En su presentación, el </a:t>
            </a:r>
            <a:r>
              <a:rPr lang="es-AR" sz="2000" b="1" dirty="0" err="1">
                <a:solidFill>
                  <a:srgbClr val="FFFF00"/>
                </a:solidFill>
                <a:effectLst>
                  <a:outerShdw blurRad="38100" dist="38100" dir="2700000" algn="tl">
                    <a:srgbClr val="000000">
                      <a:alpha val="43137"/>
                    </a:srgbClr>
                  </a:outerShdw>
                </a:effectLst>
              </a:rPr>
              <a:t>peticionante</a:t>
            </a:r>
            <a:r>
              <a:rPr lang="es-AR" sz="2000" b="1" dirty="0">
                <a:solidFill>
                  <a:srgbClr val="FFFF00"/>
                </a:solidFill>
                <a:effectLst>
                  <a:outerShdw blurRad="38100" dist="38100" dir="2700000" algn="tl">
                    <a:srgbClr val="000000">
                      <a:alpha val="43137"/>
                    </a:srgbClr>
                  </a:outerShdw>
                </a:effectLst>
              </a:rPr>
              <a:t> fundamentará su solicitud</a:t>
            </a:r>
            <a:r>
              <a:rPr lang="es-AR" sz="2000" dirty="0">
                <a:effectLst>
                  <a:outerShdw blurRad="38100" dist="38100" dir="2700000" algn="tl">
                    <a:srgbClr val="000000">
                      <a:alpha val="43137"/>
                    </a:srgbClr>
                  </a:outerShdw>
                </a:effectLst>
              </a:rPr>
              <a:t>, ofreciendo todos los elementos probatorios que considere pertinentes. </a:t>
            </a:r>
          </a:p>
          <a:p>
            <a:pPr marL="609600" indent="-609600" algn="l" eaLnBrk="1" hangingPunct="1">
              <a:defRPr/>
            </a:pPr>
            <a:endParaRPr lang="en-US" sz="1600" dirty="0" smtClean="0"/>
          </a:p>
        </p:txBody>
      </p:sp>
    </p:spTree>
    <p:extLst>
      <p:ext uri="{BB962C8B-B14F-4D97-AF65-F5344CB8AC3E}">
        <p14:creationId xmlns:p14="http://schemas.microsoft.com/office/powerpoint/2010/main" val="394365474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66FF"/>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100 - </a:t>
            </a:r>
            <a:r>
              <a:rPr lang="es-AR" sz="2000" b="1" dirty="0">
                <a:solidFill>
                  <a:srgbClr val="FFFF00"/>
                </a:solidFill>
                <a:effectLst>
                  <a:outerShdw blurRad="38100" dist="38100" dir="2700000" algn="tl">
                    <a:srgbClr val="000000">
                      <a:alpha val="43137"/>
                    </a:srgbClr>
                  </a:outerShdw>
                </a:effectLst>
              </a:rPr>
              <a:t>Dentro de las 48 </a:t>
            </a:r>
            <a:r>
              <a:rPr lang="es-AR" sz="2000" dirty="0">
                <a:effectLst>
                  <a:outerShdw blurRad="38100" dist="38100" dir="2700000" algn="tl">
                    <a:srgbClr val="000000">
                      <a:alpha val="43137"/>
                    </a:srgbClr>
                  </a:outerShdw>
                </a:effectLst>
              </a:rPr>
              <a:t>(cuarenta y ocho) horas de efectuada la presentación, el Ministerio dará traslado a la otra parte, y </a:t>
            </a:r>
            <a:r>
              <a:rPr lang="es-AR" sz="2000" b="1" dirty="0">
                <a:solidFill>
                  <a:srgbClr val="FFC000"/>
                </a:solidFill>
                <a:effectLst>
                  <a:outerShdw blurRad="38100" dist="38100" dir="2700000" algn="tl">
                    <a:srgbClr val="000000">
                      <a:alpha val="43137"/>
                    </a:srgbClr>
                  </a:outerShdw>
                </a:effectLst>
              </a:rPr>
              <a:t>citará al empleador y a la asociación sindical </a:t>
            </a:r>
            <a:r>
              <a:rPr lang="es-AR" sz="2000" dirty="0">
                <a:effectLst>
                  <a:outerShdw blurRad="38100" dist="38100" dir="2700000" algn="tl">
                    <a:srgbClr val="000000">
                      <a:alpha val="43137"/>
                    </a:srgbClr>
                  </a:outerShdw>
                </a:effectLst>
              </a:rPr>
              <a:t>a una </a:t>
            </a:r>
            <a:r>
              <a:rPr lang="es-AR" sz="2000" b="1" dirty="0">
                <a:solidFill>
                  <a:srgbClr val="00FF00"/>
                </a:solidFill>
                <a:effectLst>
                  <a:outerShdw blurRad="38100" dist="38100" dir="2700000" algn="tl">
                    <a:srgbClr val="000000">
                      <a:alpha val="43137"/>
                    </a:srgbClr>
                  </a:outerShdw>
                </a:effectLst>
              </a:rPr>
              <a:t>primera audiencia, dentro de los 5 (cinco) días</a:t>
            </a:r>
            <a:r>
              <a:rPr lang="es-AR" sz="2000" dirty="0">
                <a:effectLst>
                  <a:outerShdw blurRad="38100" dist="38100" dir="2700000" algn="tl">
                    <a:srgbClr val="000000">
                      <a:alpha val="43137"/>
                    </a:srgbClr>
                  </a:outerShdw>
                </a:effectLst>
              </a:rPr>
              <a:t>.</a:t>
            </a:r>
          </a:p>
          <a:p>
            <a:pPr algn="l"/>
            <a:endParaRPr lang="es-AR" sz="2000"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101 - </a:t>
            </a:r>
            <a:r>
              <a:rPr lang="es-AR" sz="2000" dirty="0">
                <a:effectLst>
                  <a:outerShdw blurRad="38100" dist="38100" dir="2700000" algn="tl">
                    <a:srgbClr val="000000">
                      <a:alpha val="43137"/>
                    </a:srgbClr>
                  </a:outerShdw>
                </a:effectLst>
              </a:rPr>
              <a:t>En caso de </a:t>
            </a:r>
            <a:r>
              <a:rPr lang="es-AR" sz="2000" b="1" dirty="0">
                <a:solidFill>
                  <a:srgbClr val="FFFF00"/>
                </a:solidFill>
                <a:effectLst>
                  <a:outerShdw blurRad="38100" dist="38100" dir="2700000" algn="tl">
                    <a:srgbClr val="000000">
                      <a:alpha val="43137"/>
                    </a:srgbClr>
                  </a:outerShdw>
                </a:effectLst>
              </a:rPr>
              <a:t>no existir acuerdo </a:t>
            </a:r>
            <a:r>
              <a:rPr lang="es-AR" sz="2000" dirty="0">
                <a:effectLst>
                  <a:outerShdw blurRad="38100" dist="38100" dir="2700000" algn="tl">
                    <a:srgbClr val="000000">
                      <a:alpha val="43137"/>
                    </a:srgbClr>
                  </a:outerShdw>
                </a:effectLst>
              </a:rPr>
              <a:t>en la audiencia prevista en el artículo anterior, se abrirá </a:t>
            </a:r>
            <a:r>
              <a:rPr lang="es-AR" sz="2000" b="1" dirty="0">
                <a:solidFill>
                  <a:srgbClr val="FFFF00"/>
                </a:solidFill>
                <a:effectLst>
                  <a:outerShdw blurRad="38100" dist="38100" dir="2700000" algn="tl">
                    <a:srgbClr val="000000">
                      <a:alpha val="43137"/>
                    </a:srgbClr>
                  </a:outerShdw>
                </a:effectLst>
              </a:rPr>
              <a:t>un período de negociación </a:t>
            </a:r>
            <a:r>
              <a:rPr lang="es-AR" sz="2000" dirty="0">
                <a:effectLst>
                  <a:outerShdw blurRad="38100" dist="38100" dir="2700000" algn="tl">
                    <a:srgbClr val="000000">
                      <a:alpha val="43137"/>
                    </a:srgbClr>
                  </a:outerShdw>
                </a:effectLst>
              </a:rPr>
              <a:t>entre el empleador y la asociación sindical, el que tendrá una duración máxima de </a:t>
            </a:r>
            <a:r>
              <a:rPr lang="es-AR" sz="2000" b="1" dirty="0">
                <a:solidFill>
                  <a:srgbClr val="00FF99"/>
                </a:solidFill>
                <a:effectLst>
                  <a:outerShdw blurRad="38100" dist="38100" dir="2700000" algn="tl">
                    <a:srgbClr val="000000">
                      <a:alpha val="43137"/>
                    </a:srgbClr>
                  </a:outerShdw>
                </a:effectLst>
              </a:rPr>
              <a:t>10 (diez) días</a:t>
            </a:r>
            <a:r>
              <a:rPr lang="es-AR" sz="2000" dirty="0">
                <a:effectLst>
                  <a:outerShdw blurRad="38100" dist="38100" dir="2700000" algn="tl">
                    <a:srgbClr val="000000">
                      <a:alpha val="43137"/>
                    </a:srgbClr>
                  </a:outerShdw>
                </a:effectLst>
              </a:rPr>
              <a:t>.</a:t>
            </a:r>
          </a:p>
          <a:p>
            <a:pPr marL="609600" indent="-609600" algn="l" eaLnBrk="1" hangingPunct="1">
              <a:defRPr/>
            </a:pPr>
            <a:endParaRPr lang="en-US" sz="1600" dirty="0" smtClean="0"/>
          </a:p>
        </p:txBody>
      </p:sp>
    </p:spTree>
    <p:extLst>
      <p:ext uri="{BB962C8B-B14F-4D97-AF65-F5344CB8AC3E}">
        <p14:creationId xmlns:p14="http://schemas.microsoft.com/office/powerpoint/2010/main" val="371161596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1600" b="1" dirty="0">
                <a:solidFill>
                  <a:srgbClr val="0066FF"/>
                </a:solidFill>
                <a:effectLst>
                  <a:outerShdw blurRad="38100" dist="38100" dir="2700000" algn="tl">
                    <a:srgbClr val="000000">
                      <a:alpha val="43137"/>
                    </a:srgbClr>
                  </a:outerShdw>
                </a:effectLst>
              </a:rPr>
              <a:t> </a:t>
            </a:r>
          </a:p>
          <a:p>
            <a:pPr algn="l"/>
            <a:r>
              <a:rPr lang="es-AR" sz="1600" b="1" dirty="0">
                <a:solidFill>
                  <a:srgbClr val="00FFCC"/>
                </a:solidFill>
                <a:effectLst>
                  <a:outerShdw blurRad="38100" dist="38100" dir="2700000" algn="tl">
                    <a:srgbClr val="000000">
                      <a:alpha val="43137"/>
                    </a:srgbClr>
                  </a:outerShdw>
                </a:effectLst>
              </a:rPr>
              <a:t>Art. 102 - </a:t>
            </a:r>
            <a:r>
              <a:rPr lang="es-AR" sz="1600" dirty="0">
                <a:effectLst>
                  <a:outerShdw blurRad="38100" dist="38100" dir="2700000" algn="tl">
                    <a:srgbClr val="000000">
                      <a:alpha val="43137"/>
                    </a:srgbClr>
                  </a:outerShdw>
                </a:effectLst>
              </a:rPr>
              <a:t>El Ministerio de Trabajo y Seguridad Social, de oficio o a petición de parte podrá:</a:t>
            </a:r>
          </a:p>
          <a:p>
            <a:pPr algn="l"/>
            <a:r>
              <a:rPr lang="es-AR" sz="1600" dirty="0">
                <a:solidFill>
                  <a:srgbClr val="FFFF00"/>
                </a:solidFill>
                <a:effectLst>
                  <a:outerShdw blurRad="38100" dist="38100" dir="2700000" algn="tl">
                    <a:srgbClr val="000000">
                      <a:alpha val="43137"/>
                    </a:srgbClr>
                  </a:outerShdw>
                </a:effectLst>
              </a:rPr>
              <a:t>a) recabar informes aclaratorios o ampliatorios </a:t>
            </a:r>
            <a:r>
              <a:rPr lang="es-AR" sz="1600" dirty="0">
                <a:effectLst>
                  <a:outerShdw blurRad="38100" dist="38100" dir="2700000" algn="tl">
                    <a:srgbClr val="000000">
                      <a:alpha val="43137"/>
                    </a:srgbClr>
                  </a:outerShdw>
                </a:effectLst>
              </a:rPr>
              <a:t>acerca de los fundamentos de la petición; </a:t>
            </a:r>
          </a:p>
          <a:p>
            <a:pPr algn="l"/>
            <a:r>
              <a:rPr lang="es-AR" sz="1600" dirty="0">
                <a:solidFill>
                  <a:srgbClr val="FFC000"/>
                </a:solidFill>
                <a:effectLst>
                  <a:outerShdw blurRad="38100" dist="38100" dir="2700000" algn="tl">
                    <a:srgbClr val="000000">
                      <a:alpha val="43137"/>
                    </a:srgbClr>
                  </a:outerShdw>
                </a:effectLst>
              </a:rPr>
              <a:t>b) realizar investigaciones, pedir dictámenes y asesoramiento</a:t>
            </a:r>
            <a:r>
              <a:rPr lang="es-AR" sz="1600" dirty="0">
                <a:effectLst>
                  <a:outerShdw blurRad="38100" dist="38100" dir="2700000" algn="tl">
                    <a:srgbClr val="000000">
                      <a:alpha val="43137"/>
                    </a:srgbClr>
                  </a:outerShdw>
                </a:effectLst>
              </a:rPr>
              <a:t>, y cualquier otra medida para mejor proveer. </a:t>
            </a:r>
          </a:p>
          <a:p>
            <a:pPr algn="l"/>
            <a:endParaRPr lang="es-AR" sz="1600" dirty="0">
              <a:effectLst>
                <a:outerShdw blurRad="38100" dist="38100" dir="2700000" algn="tl">
                  <a:srgbClr val="000000">
                    <a:alpha val="43137"/>
                  </a:srgbClr>
                </a:outerShdw>
              </a:effectLst>
            </a:endParaRPr>
          </a:p>
          <a:p>
            <a:pPr algn="l"/>
            <a:r>
              <a:rPr lang="es-AR" sz="1600" b="1" dirty="0">
                <a:solidFill>
                  <a:srgbClr val="00FFCC"/>
                </a:solidFill>
                <a:effectLst>
                  <a:outerShdw blurRad="38100" dist="38100" dir="2700000" algn="tl">
                    <a:srgbClr val="000000">
                      <a:alpha val="43137"/>
                    </a:srgbClr>
                  </a:outerShdw>
                </a:effectLst>
              </a:rPr>
              <a:t>Art. 103 - </a:t>
            </a:r>
            <a:r>
              <a:rPr lang="es-AR" sz="1600" dirty="0">
                <a:effectLst>
                  <a:outerShdw blurRad="38100" dist="38100" dir="2700000" algn="tl">
                    <a:srgbClr val="000000">
                      <a:alpha val="43137"/>
                    </a:srgbClr>
                  </a:outerShdw>
                </a:effectLst>
              </a:rPr>
              <a:t>Si las partes, dentro de los plazos previstos en este Capítulo</a:t>
            </a:r>
            <a:r>
              <a:rPr lang="es-AR" sz="1600" b="1" dirty="0">
                <a:solidFill>
                  <a:srgbClr val="FFFF00"/>
                </a:solidFill>
                <a:effectLst>
                  <a:outerShdw blurRad="38100" dist="38100" dir="2700000" algn="tl">
                    <a:srgbClr val="000000">
                      <a:alpha val="43137"/>
                    </a:srgbClr>
                  </a:outerShdw>
                </a:effectLst>
              </a:rPr>
              <a:t>, arribaren a un acuerdo</a:t>
            </a:r>
            <a:r>
              <a:rPr lang="es-AR" sz="1600" b="1" dirty="0">
                <a:solidFill>
                  <a:srgbClr val="00FF00"/>
                </a:solidFill>
                <a:effectLst>
                  <a:outerShdw blurRad="38100" dist="38100" dir="2700000" algn="tl">
                    <a:srgbClr val="000000">
                      <a:alpha val="43137"/>
                    </a:srgbClr>
                  </a:outerShdw>
                </a:effectLst>
              </a:rPr>
              <a:t>, lo elevarán al Ministerio </a:t>
            </a:r>
            <a:r>
              <a:rPr lang="es-AR" sz="1600" dirty="0">
                <a:effectLst>
                  <a:outerShdw blurRad="38100" dist="38100" dir="2700000" algn="tl">
                    <a:srgbClr val="000000">
                      <a:alpha val="43137"/>
                    </a:srgbClr>
                  </a:outerShdw>
                </a:effectLst>
              </a:rPr>
              <a:t>de Trabajo y Seguridad Social, quien dentro del plazo de 10 (diez) días podrá:</a:t>
            </a:r>
          </a:p>
          <a:p>
            <a:pPr algn="l"/>
            <a:r>
              <a:rPr lang="es-AR" sz="1600" dirty="0">
                <a:solidFill>
                  <a:srgbClr val="FFFF01"/>
                </a:solidFill>
                <a:effectLst>
                  <a:outerShdw blurRad="38100" dist="38100" dir="2700000" algn="tl">
                    <a:srgbClr val="000000">
                      <a:alpha val="43137"/>
                    </a:srgbClr>
                  </a:outerShdw>
                </a:effectLst>
              </a:rPr>
              <a:t>a) </a:t>
            </a:r>
            <a:r>
              <a:rPr lang="es-AR" sz="1600" b="1" dirty="0">
                <a:solidFill>
                  <a:srgbClr val="FFFF01"/>
                </a:solidFill>
                <a:effectLst>
                  <a:outerShdw blurRad="38100" dist="38100" dir="2700000" algn="tl">
                    <a:srgbClr val="000000">
                      <a:alpha val="43137"/>
                    </a:srgbClr>
                  </a:outerShdw>
                </a:effectLst>
              </a:rPr>
              <a:t>homologar el acuerdo </a:t>
            </a:r>
            <a:r>
              <a:rPr lang="es-AR" sz="1600" dirty="0">
                <a:solidFill>
                  <a:srgbClr val="FFFF01"/>
                </a:solidFill>
                <a:effectLst>
                  <a:outerShdw blurRad="38100" dist="38100" dir="2700000" algn="tl">
                    <a:srgbClr val="000000">
                      <a:alpha val="43137"/>
                    </a:srgbClr>
                  </a:outerShdw>
                </a:effectLst>
              </a:rPr>
              <a:t>con la misma eficacia que un convenio colectivo de trabajo; </a:t>
            </a:r>
          </a:p>
          <a:p>
            <a:pPr algn="l"/>
            <a:r>
              <a:rPr lang="es-AR" sz="1600" dirty="0">
                <a:solidFill>
                  <a:srgbClr val="FFC000"/>
                </a:solidFill>
                <a:effectLst>
                  <a:outerShdw blurRad="38100" dist="38100" dir="2700000" algn="tl">
                    <a:srgbClr val="000000">
                      <a:alpha val="43137"/>
                    </a:srgbClr>
                  </a:outerShdw>
                </a:effectLst>
              </a:rPr>
              <a:t>b) </a:t>
            </a:r>
            <a:r>
              <a:rPr lang="es-AR" sz="1600" b="1" dirty="0">
                <a:solidFill>
                  <a:srgbClr val="FFC000"/>
                </a:solidFill>
                <a:effectLst>
                  <a:outerShdw blurRad="38100" dist="38100" dir="2700000" algn="tl">
                    <a:srgbClr val="000000">
                      <a:alpha val="43137"/>
                    </a:srgbClr>
                  </a:outerShdw>
                </a:effectLst>
              </a:rPr>
              <a:t>rechazar el acuerdo </a:t>
            </a:r>
            <a:r>
              <a:rPr lang="es-AR" sz="1600" dirty="0">
                <a:effectLst>
                  <a:outerShdw blurRad="38100" dist="38100" dir="2700000" algn="tl">
                    <a:srgbClr val="000000">
                      <a:alpha val="43137"/>
                    </a:srgbClr>
                  </a:outerShdw>
                </a:effectLst>
              </a:rPr>
              <a:t>mediante resolución fundada. </a:t>
            </a:r>
          </a:p>
          <a:p>
            <a:pPr algn="l"/>
            <a:r>
              <a:rPr lang="es-AR" sz="1600" dirty="0">
                <a:effectLst>
                  <a:outerShdw blurRad="38100" dist="38100" dir="2700000" algn="tl">
                    <a:srgbClr val="000000">
                      <a:alpha val="43137"/>
                    </a:srgbClr>
                  </a:outerShdw>
                </a:effectLst>
              </a:rPr>
              <a:t>Vencido el plazo sin pronunciamiento administrativo, el acuerdo se tendrá por homologado. </a:t>
            </a:r>
          </a:p>
          <a:p>
            <a:pPr marL="609600" indent="-609600" algn="l" eaLnBrk="1" hangingPunct="1">
              <a:defRPr/>
            </a:pPr>
            <a:endParaRPr lang="en-US" sz="1600" dirty="0" smtClean="0"/>
          </a:p>
        </p:txBody>
      </p:sp>
    </p:spTree>
    <p:extLst>
      <p:ext uri="{BB962C8B-B14F-4D97-AF65-F5344CB8AC3E}">
        <p14:creationId xmlns:p14="http://schemas.microsoft.com/office/powerpoint/2010/main" val="114936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12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325/2020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PRORROGA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Prorrógase</a:t>
            </a:r>
            <a:r>
              <a:rPr lang="es-ES" sz="1800" dirty="0" smtClean="0">
                <a:effectLst>
                  <a:outerShdw blurRad="38100" dist="38100" dir="2700000" algn="tl">
                    <a:srgbClr val="000000">
                      <a:alpha val="43137"/>
                    </a:srgbClr>
                  </a:outerShdw>
                </a:effectLst>
              </a:rPr>
              <a:t> la vigencia del decreto 297/2020, con las modificaciones previstas en el presente decreto </a:t>
            </a:r>
            <a:r>
              <a:rPr lang="es-ES" sz="1800" b="1" dirty="0" smtClean="0">
                <a:solidFill>
                  <a:srgbClr val="FFFF19"/>
                </a:solidFill>
                <a:effectLst>
                  <a:outerShdw blurRad="38100" dist="38100" dir="2700000" algn="tl">
                    <a:srgbClr val="000000">
                      <a:alpha val="43137"/>
                    </a:srgbClr>
                  </a:outerShdw>
                </a:effectLst>
              </a:rPr>
              <a:t>hasta el 12 de abril de 2020 inclusive.</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AISLAMIENTO SECTOR PUBLICO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Las trabajadoras y los trabajadores </a:t>
            </a:r>
            <a:r>
              <a:rPr lang="es-ES" sz="1800" dirty="0" smtClean="0">
                <a:solidFill>
                  <a:srgbClr val="FFCC00"/>
                </a:solidFill>
                <a:effectLst>
                  <a:outerShdw blurRad="38100" dist="38100" dir="2700000" algn="tl">
                    <a:srgbClr val="000000">
                      <a:alpha val="43137"/>
                    </a:srgbClr>
                  </a:outerShdw>
                </a:effectLst>
              </a:rPr>
              <a:t>que no se encuentren alcanzados por ninguna de las excepciones previstas en el artículo 6 del decreto 297/2020, y deban cumplir con el “aislamiento social preventivo y obligatorio”,</a:t>
            </a:r>
            <a:r>
              <a:rPr lang="es-ES" sz="1800" dirty="0" smtClean="0">
                <a:effectLst>
                  <a:outerShdw blurRad="38100" dist="38100" dir="2700000" algn="tl">
                    <a:srgbClr val="000000">
                      <a:alpha val="43137"/>
                    </a:srgbClr>
                  </a:outerShdw>
                </a:effectLst>
              </a:rPr>
              <a:t> </a:t>
            </a:r>
            <a:r>
              <a:rPr lang="es-ES" sz="1800" b="1" dirty="0" smtClean="0">
                <a:solidFill>
                  <a:srgbClr val="00FF00"/>
                </a:solidFill>
                <a:effectLst>
                  <a:outerShdw blurRad="38100" dist="38100" dir="2700000" algn="tl">
                    <a:srgbClr val="000000">
                      <a:alpha val="43137"/>
                    </a:srgbClr>
                  </a:outerShdw>
                </a:effectLst>
              </a:rPr>
              <a:t>pertenecientes a las jurisdicciones, organismos y entidades del sector público nacional, </a:t>
            </a:r>
            <a:r>
              <a:rPr lang="es-ES" sz="1800" dirty="0" smtClean="0">
                <a:effectLst>
                  <a:outerShdw blurRad="38100" dist="38100" dir="2700000" algn="tl">
                    <a:srgbClr val="000000">
                      <a:alpha val="43137"/>
                    </a:srgbClr>
                  </a:outerShdw>
                </a:effectLst>
              </a:rPr>
              <a:t>cualquiera sea su forma de contratación, deberán abstenerse de concurrir a sus lugares de trabajo, pero deberán realizar sus tareas, en tanto ello sea posible, desde el lugar donde cumplan el aislamiento ordenado, cumpliendo las indicaciones de la autoridad jerárquica correspondiente.</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1/4/2020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68865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55000" lnSpcReduction="20000"/>
          </a:bodyPr>
          <a:lstStyle/>
          <a:p>
            <a:pPr algn="l">
              <a:lnSpc>
                <a:spcPct val="90000"/>
              </a:lnSpc>
            </a:pPr>
            <a:r>
              <a:rPr lang="es-AR" sz="3600" b="1" dirty="0">
                <a:solidFill>
                  <a:srgbClr val="00FF99"/>
                </a:solidFill>
                <a:effectLst>
                  <a:outerShdw blurRad="38100" dist="38100" dir="2700000" algn="tl">
                    <a:srgbClr val="000000">
                      <a:alpha val="43137"/>
                    </a:srgbClr>
                  </a:outerShdw>
                </a:effectLst>
              </a:rPr>
              <a:t>PROCEDIMIENTO PREVENTIVO DE CRISIS DE EMPRESAS</a:t>
            </a:r>
            <a:r>
              <a:rPr lang="es-AR" sz="3600" dirty="0">
                <a:solidFill>
                  <a:srgbClr val="00FF99"/>
                </a:solidFill>
                <a:effectLst>
                  <a:outerShdw blurRad="38100" dist="38100" dir="2700000" algn="tl">
                    <a:srgbClr val="000000">
                      <a:alpha val="43137"/>
                    </a:srgbClr>
                  </a:outerShdw>
                </a:effectLst>
              </a:rPr>
              <a:t> </a:t>
            </a:r>
          </a:p>
          <a:p>
            <a:pPr algn="l">
              <a:lnSpc>
                <a:spcPct val="90000"/>
              </a:lnSpc>
            </a:pPr>
            <a:r>
              <a:rPr lang="es-AR" sz="3600" b="1" dirty="0">
                <a:solidFill>
                  <a:srgbClr val="FFFF00"/>
                </a:solidFill>
                <a:effectLst>
                  <a:outerShdw blurRad="38100" dist="38100" dir="2700000" algn="tl">
                    <a:srgbClr val="000000">
                      <a:alpha val="43137"/>
                    </a:srgbClr>
                  </a:outerShdw>
                </a:effectLst>
              </a:rPr>
              <a:t>LEY 24013</a:t>
            </a:r>
          </a:p>
          <a:p>
            <a:pPr algn="l">
              <a:lnSpc>
                <a:spcPct val="90000"/>
              </a:lnSpc>
            </a:pPr>
            <a:r>
              <a:rPr lang="es-AR" sz="3600" b="1" dirty="0">
                <a:solidFill>
                  <a:srgbClr val="0066FF"/>
                </a:solidFill>
                <a:effectLst>
                  <a:outerShdw blurRad="38100" dist="38100" dir="2700000" algn="tl">
                    <a:srgbClr val="000000">
                      <a:alpha val="43137"/>
                    </a:srgbClr>
                  </a:outerShdw>
                </a:effectLst>
              </a:rPr>
              <a:t> </a:t>
            </a:r>
          </a:p>
          <a:p>
            <a:pPr algn="l"/>
            <a:r>
              <a:rPr lang="es-AR" sz="3600" b="1" dirty="0">
                <a:solidFill>
                  <a:srgbClr val="00FFCC"/>
                </a:solidFill>
                <a:effectLst>
                  <a:outerShdw blurRad="38100" dist="38100" dir="2700000" algn="tl">
                    <a:srgbClr val="000000">
                      <a:alpha val="43137"/>
                    </a:srgbClr>
                  </a:outerShdw>
                </a:effectLst>
              </a:rPr>
              <a:t>Art. 104 - </a:t>
            </a:r>
            <a:r>
              <a:rPr lang="es-AR" sz="3600" dirty="0">
                <a:effectLst>
                  <a:outerShdw blurRad="38100" dist="38100" dir="2700000" algn="tl">
                    <a:srgbClr val="000000">
                      <a:alpha val="43137"/>
                    </a:srgbClr>
                  </a:outerShdw>
                </a:effectLst>
              </a:rPr>
              <a:t>A partir de la notificación, y hasta la conclusión del procedimiento de crisis, </a:t>
            </a:r>
            <a:r>
              <a:rPr lang="es-AR" sz="3600" b="1" dirty="0">
                <a:solidFill>
                  <a:srgbClr val="FFFF00"/>
                </a:solidFill>
                <a:effectLst>
                  <a:outerShdw blurRad="38100" dist="38100" dir="2700000" algn="tl">
                    <a:srgbClr val="000000">
                      <a:alpha val="43137"/>
                    </a:srgbClr>
                  </a:outerShdw>
                </a:effectLst>
              </a:rPr>
              <a:t>el empleador no podrá ejecutar las medidas objeto del procedimiento</a:t>
            </a:r>
            <a:r>
              <a:rPr lang="es-AR" sz="3600" dirty="0">
                <a:effectLst>
                  <a:outerShdw blurRad="38100" dist="38100" dir="2700000" algn="tl">
                    <a:srgbClr val="000000">
                      <a:alpha val="43137"/>
                    </a:srgbClr>
                  </a:outerShdw>
                </a:effectLst>
              </a:rPr>
              <a:t>, ni los trabajadores ejercer la huelga u otras medidas de acción sindical.</a:t>
            </a:r>
          </a:p>
          <a:p>
            <a:pPr algn="l"/>
            <a:r>
              <a:rPr lang="es-AR" sz="3600" dirty="0">
                <a:effectLst>
                  <a:outerShdw blurRad="38100" dist="38100" dir="2700000" algn="tl">
                    <a:srgbClr val="000000">
                      <a:alpha val="43137"/>
                    </a:srgbClr>
                  </a:outerShdw>
                </a:effectLst>
              </a:rPr>
              <a:t>La violación de esta norma por parte del empleador determinará que los trabajadores afectados </a:t>
            </a:r>
            <a:r>
              <a:rPr lang="es-AR" sz="3600" b="1" dirty="0">
                <a:solidFill>
                  <a:srgbClr val="00FF00"/>
                </a:solidFill>
                <a:effectLst>
                  <a:outerShdw blurRad="38100" dist="38100" dir="2700000" algn="tl">
                    <a:srgbClr val="000000">
                      <a:alpha val="43137"/>
                    </a:srgbClr>
                  </a:outerShdw>
                </a:effectLst>
              </a:rPr>
              <a:t>mantengan su relación de trabajo y deba pagárseles los salarios caídos. </a:t>
            </a:r>
          </a:p>
          <a:p>
            <a:pPr algn="l"/>
            <a:r>
              <a:rPr lang="es-AR" sz="3600" dirty="0">
                <a:effectLst>
                  <a:outerShdw blurRad="38100" dist="38100" dir="2700000" algn="tl">
                    <a:srgbClr val="000000">
                      <a:alpha val="43137"/>
                    </a:srgbClr>
                  </a:outerShdw>
                </a:effectLst>
              </a:rPr>
              <a:t>Si los trabajadores ejercieren la huelga u otras medidas de acción sindical, se aplicará lo previsto en la ley 14786. </a:t>
            </a:r>
          </a:p>
          <a:p>
            <a:pPr algn="l"/>
            <a:endParaRPr lang="es-AR" sz="3600" dirty="0">
              <a:effectLst>
                <a:outerShdw blurRad="38100" dist="38100" dir="2700000" algn="tl">
                  <a:srgbClr val="000000">
                    <a:alpha val="43137"/>
                  </a:srgbClr>
                </a:outerShdw>
              </a:effectLst>
            </a:endParaRPr>
          </a:p>
          <a:p>
            <a:pPr algn="l"/>
            <a:r>
              <a:rPr lang="es-AR" sz="3600" b="1" dirty="0">
                <a:solidFill>
                  <a:srgbClr val="00FFCC"/>
                </a:solidFill>
                <a:effectLst>
                  <a:outerShdw blurRad="38100" dist="38100" dir="2700000" algn="tl">
                    <a:srgbClr val="000000">
                      <a:alpha val="43137"/>
                    </a:srgbClr>
                  </a:outerShdw>
                </a:effectLst>
              </a:rPr>
              <a:t>Art. 105 - </a:t>
            </a:r>
            <a:r>
              <a:rPr lang="es-AR" sz="3600" dirty="0">
                <a:effectLst>
                  <a:outerShdw blurRad="38100" dist="38100" dir="2700000" algn="tl">
                    <a:srgbClr val="000000">
                      <a:alpha val="43137"/>
                    </a:srgbClr>
                  </a:outerShdw>
                </a:effectLst>
              </a:rPr>
              <a:t>Vencidos los plazos previstos en este Capítulo sin acuerdo de partes </a:t>
            </a:r>
            <a:r>
              <a:rPr lang="es-AR" sz="3600" b="1" dirty="0">
                <a:solidFill>
                  <a:srgbClr val="FFCC00"/>
                </a:solidFill>
                <a:effectLst>
                  <a:outerShdw blurRad="38100" dist="38100" dir="2700000" algn="tl">
                    <a:srgbClr val="000000">
                      <a:alpha val="43137"/>
                    </a:srgbClr>
                  </a:outerShdw>
                </a:effectLst>
              </a:rPr>
              <a:t>se dará por concluido el procedimiento de crisis.</a:t>
            </a:r>
          </a:p>
          <a:p>
            <a:pPr marL="609600" indent="-609600" algn="l" eaLnBrk="1" hangingPunct="1">
              <a:defRPr/>
            </a:pPr>
            <a:endParaRPr lang="en-US" sz="1600" dirty="0" smtClean="0"/>
          </a:p>
        </p:txBody>
      </p:sp>
    </p:spTree>
    <p:extLst>
      <p:ext uri="{BB962C8B-B14F-4D97-AF65-F5344CB8AC3E}">
        <p14:creationId xmlns:p14="http://schemas.microsoft.com/office/powerpoint/2010/main" val="158850810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7500" lnSpcReduction="20000"/>
          </a:bodyPr>
          <a:lstStyle/>
          <a:p>
            <a:pPr algn="l">
              <a:lnSpc>
                <a:spcPct val="90000"/>
              </a:lnSpc>
            </a:pPr>
            <a:r>
              <a:rPr lang="es-AR" sz="3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3800" b="1" dirty="0">
                <a:solidFill>
                  <a:srgbClr val="FFFF00"/>
                </a:solidFill>
                <a:effectLst>
                  <a:outerShdw blurRad="38100" dist="38100" dir="2700000" algn="tl">
                    <a:srgbClr val="000000">
                      <a:alpha val="43137"/>
                    </a:srgbClr>
                  </a:outerShdw>
                </a:effectLst>
              </a:rPr>
              <a:t>DECRETO </a:t>
            </a:r>
            <a:r>
              <a:rPr lang="es-AR" sz="3800" b="1" dirty="0" smtClean="0">
                <a:solidFill>
                  <a:srgbClr val="FFFF00"/>
                </a:solidFill>
                <a:effectLst>
                  <a:outerShdw blurRad="38100" dist="38100" dir="2700000" algn="tl">
                    <a:srgbClr val="000000">
                      <a:alpha val="43137"/>
                    </a:srgbClr>
                  </a:outerShdw>
                </a:effectLst>
              </a:rPr>
              <a:t>2072/1994</a:t>
            </a:r>
          </a:p>
          <a:p>
            <a:pPr algn="l">
              <a:lnSpc>
                <a:spcPct val="90000"/>
              </a:lnSpc>
            </a:pPr>
            <a:endParaRPr lang="es-AR" sz="3800" b="1" dirty="0">
              <a:solidFill>
                <a:srgbClr val="00FF99"/>
              </a:solidFill>
              <a:effectLst>
                <a:outerShdw blurRad="38100" dist="38100" dir="2700000" algn="tl">
                  <a:srgbClr val="000000">
                    <a:alpha val="43137"/>
                  </a:srgbClr>
                </a:outerShdw>
              </a:effectLst>
            </a:endParaRPr>
          </a:p>
          <a:p>
            <a:pPr algn="l"/>
            <a:r>
              <a:rPr lang="es-AR" sz="3800" b="1" dirty="0">
                <a:solidFill>
                  <a:srgbClr val="00FFCC"/>
                </a:solidFill>
                <a:effectLst>
                  <a:outerShdw blurRad="38100" dist="38100" dir="2700000" algn="tl">
                    <a:srgbClr val="000000">
                      <a:alpha val="43137"/>
                    </a:srgbClr>
                  </a:outerShdw>
                </a:effectLst>
              </a:rPr>
              <a:t>Art. 1 - </a:t>
            </a:r>
            <a:r>
              <a:rPr lang="es-AR" sz="3800" dirty="0">
                <a:effectLst>
                  <a:outerShdw blurRad="38100" dist="38100" dir="2700000" algn="tl">
                    <a:srgbClr val="000000">
                      <a:alpha val="43137"/>
                    </a:srgbClr>
                  </a:outerShdw>
                </a:effectLst>
              </a:rPr>
              <a:t>Cuando el </a:t>
            </a:r>
            <a:r>
              <a:rPr lang="es-AR" sz="3800" dirty="0">
                <a:solidFill>
                  <a:srgbClr val="FFFF00"/>
                </a:solidFill>
                <a:effectLst>
                  <a:outerShdw blurRad="38100" dist="38100" dir="2700000" algn="tl">
                    <a:srgbClr val="000000">
                      <a:alpha val="43137"/>
                    </a:srgbClr>
                  </a:outerShdw>
                </a:effectLst>
              </a:rPr>
              <a:t>Procedimiento Preventivo de Crisis se inicie a instancias del empleador y se refiera </a:t>
            </a:r>
            <a:r>
              <a:rPr lang="es-AR" sz="3800" b="1" dirty="0">
                <a:solidFill>
                  <a:srgbClr val="FF9900"/>
                </a:solidFill>
                <a:effectLst>
                  <a:outerShdw blurRad="38100" dist="38100" dir="2700000" algn="tl">
                    <a:srgbClr val="000000">
                      <a:alpha val="43137"/>
                    </a:srgbClr>
                  </a:outerShdw>
                </a:effectLst>
              </a:rPr>
              <a:t>a empresas de más de 50 (cincuenta) trabajadores</a:t>
            </a:r>
            <a:r>
              <a:rPr lang="es-AR" sz="3800" dirty="0">
                <a:effectLst>
                  <a:outerShdw blurRad="38100" dist="38100" dir="2700000" algn="tl">
                    <a:srgbClr val="000000">
                      <a:alpha val="43137"/>
                    </a:srgbClr>
                  </a:outerShdw>
                </a:effectLst>
              </a:rPr>
              <a:t>, la presentación inicial deberá, como mínimo, explicitar las medidas que la empresa propone para superar la crisis o atenuar sus efectos. </a:t>
            </a:r>
            <a:endParaRPr lang="es-AR" sz="3800" dirty="0" smtClean="0">
              <a:effectLst>
                <a:outerShdw blurRad="38100" dist="38100" dir="2700000" algn="tl">
                  <a:srgbClr val="000000">
                    <a:alpha val="43137"/>
                  </a:srgbClr>
                </a:outerShdw>
              </a:effectLst>
            </a:endParaRPr>
          </a:p>
          <a:p>
            <a:pPr algn="l"/>
            <a:endParaRPr lang="es-AR" sz="3800" dirty="0">
              <a:effectLst>
                <a:outerShdw blurRad="38100" dist="38100" dir="2700000" algn="tl">
                  <a:srgbClr val="000000">
                    <a:alpha val="43137"/>
                  </a:srgbClr>
                </a:outerShdw>
              </a:effectLst>
            </a:endParaRPr>
          </a:p>
          <a:p>
            <a:pPr algn="l"/>
            <a:r>
              <a:rPr lang="es-AR" sz="3800" dirty="0">
                <a:effectLst>
                  <a:outerShdw blurRad="38100" dist="38100" dir="2700000" algn="tl">
                    <a:srgbClr val="000000">
                      <a:alpha val="43137"/>
                    </a:srgbClr>
                  </a:outerShdw>
                </a:effectLst>
              </a:rPr>
              <a:t>En especial, indicará qué tipo de medidas propone el empleador en cada una de las siguientes materias: </a:t>
            </a:r>
          </a:p>
          <a:p>
            <a:pPr algn="l"/>
            <a:r>
              <a:rPr lang="es-AR" sz="3800" dirty="0">
                <a:solidFill>
                  <a:srgbClr val="FF9900"/>
                </a:solidFill>
                <a:effectLst>
                  <a:outerShdw blurRad="38100" dist="38100" dir="2700000" algn="tl">
                    <a:srgbClr val="000000">
                      <a:alpha val="43137"/>
                    </a:srgbClr>
                  </a:outerShdw>
                </a:effectLst>
              </a:rPr>
              <a:t>a) Efectos de la crisis sobre el empleo y en su caso, propuestas para su mantenimiento. </a:t>
            </a:r>
          </a:p>
          <a:p>
            <a:pPr algn="l"/>
            <a:r>
              <a:rPr lang="es-AR" sz="3800" dirty="0">
                <a:solidFill>
                  <a:srgbClr val="FFFF00"/>
                </a:solidFill>
                <a:effectLst>
                  <a:outerShdw blurRad="38100" dist="38100" dir="2700000" algn="tl">
                    <a:srgbClr val="000000">
                      <a:alpha val="43137"/>
                    </a:srgbClr>
                  </a:outerShdw>
                </a:effectLst>
              </a:rPr>
              <a:t>b) Movilidad funcional, horaria o salarial. </a:t>
            </a:r>
          </a:p>
          <a:p>
            <a:pPr algn="l"/>
            <a:r>
              <a:rPr lang="es-AR" sz="3800" dirty="0">
                <a:solidFill>
                  <a:srgbClr val="00FF99"/>
                </a:solidFill>
                <a:effectLst>
                  <a:outerShdw blurRad="38100" dist="38100" dir="2700000" algn="tl">
                    <a:srgbClr val="000000">
                      <a:alpha val="43137"/>
                    </a:srgbClr>
                  </a:outerShdw>
                </a:effectLst>
              </a:rPr>
              <a:t>c) Inversiones, innovación tecnológica, reconversión productiva y cambio organizacional. </a:t>
            </a:r>
          </a:p>
          <a:p>
            <a:pPr algn="l"/>
            <a:r>
              <a:rPr lang="es-AR" sz="3800" dirty="0">
                <a:solidFill>
                  <a:srgbClr val="00B0F0"/>
                </a:solidFill>
                <a:effectLst>
                  <a:outerShdw blurRad="38100" dist="38100" dir="2700000" algn="tl">
                    <a:srgbClr val="000000">
                      <a:alpha val="43137"/>
                    </a:srgbClr>
                  </a:outerShdw>
                </a:effectLst>
              </a:rPr>
              <a:t>d) Recalificación y formación profesional de la mano de obra empleada por la empresa. </a:t>
            </a:r>
          </a:p>
          <a:p>
            <a:pPr algn="l"/>
            <a:r>
              <a:rPr lang="es-AR" sz="3800" dirty="0">
                <a:solidFill>
                  <a:srgbClr val="FFC000"/>
                </a:solidFill>
                <a:effectLst>
                  <a:outerShdw blurRad="38100" dist="38100" dir="2700000" algn="tl">
                    <a:srgbClr val="000000">
                      <a:alpha val="43137"/>
                    </a:srgbClr>
                  </a:outerShdw>
                </a:effectLst>
              </a:rPr>
              <a:t>e) Recolocación interna o externa de los trabajadores excedentes y régimen de ayudas a la recolocación. </a:t>
            </a:r>
            <a:endParaRPr lang="en-US" sz="1600" dirty="0" smtClean="0">
              <a:solidFill>
                <a:srgbClr val="FFC000"/>
              </a:solidFill>
            </a:endParaRPr>
          </a:p>
        </p:txBody>
      </p:sp>
    </p:spTree>
    <p:extLst>
      <p:ext uri="{BB962C8B-B14F-4D97-AF65-F5344CB8AC3E}">
        <p14:creationId xmlns:p14="http://schemas.microsoft.com/office/powerpoint/2010/main" val="175290114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a:t>
            </a:r>
            <a:r>
              <a:rPr lang="es-AR" sz="1800" dirty="0">
                <a:solidFill>
                  <a:srgbClr val="00FF99"/>
                </a:solidFill>
                <a:effectLst>
                  <a:outerShdw blurRad="38100" dist="38100" dir="2700000" algn="tl">
                    <a:srgbClr val="000000">
                      <a:alpha val="43137"/>
                    </a:srgbClr>
                  </a:outerShdw>
                </a:effectLst>
              </a:rPr>
              <a:t> </a:t>
            </a:r>
          </a:p>
          <a:p>
            <a:pPr algn="l">
              <a:lnSpc>
                <a:spcPct val="90000"/>
              </a:lnSpc>
            </a:pPr>
            <a:r>
              <a:rPr lang="es-AR" sz="1800" b="1" dirty="0">
                <a:solidFill>
                  <a:srgbClr val="FFFF00"/>
                </a:solidFill>
                <a:effectLst>
                  <a:outerShdw blurRad="38100" dist="38100" dir="2700000" algn="tl">
                    <a:srgbClr val="000000">
                      <a:alpha val="43137"/>
                    </a:srgbClr>
                  </a:outerShdw>
                </a:effectLst>
              </a:rPr>
              <a:t>DECRETO 2072/1994</a:t>
            </a:r>
          </a:p>
          <a:p>
            <a:pPr algn="l"/>
            <a:r>
              <a:rPr lang="es-AR" sz="1800" b="1" dirty="0">
                <a:solidFill>
                  <a:srgbClr val="00FFCC"/>
                </a:solidFill>
                <a:effectLst>
                  <a:outerShdw blurRad="38100" dist="38100" dir="2700000" algn="tl">
                    <a:srgbClr val="000000">
                      <a:alpha val="43137"/>
                    </a:srgbClr>
                  </a:outerShdw>
                </a:effectLst>
              </a:rPr>
              <a:t>Art. 1 – (…) </a:t>
            </a:r>
            <a:endParaRPr lang="es-AR" sz="1800" b="1" dirty="0" smtClean="0">
              <a:solidFill>
                <a:srgbClr val="00FFCC"/>
              </a:solidFill>
              <a:effectLst>
                <a:outerShdw blurRad="38100" dist="38100" dir="2700000" algn="tl">
                  <a:srgbClr val="000000">
                    <a:alpha val="43137"/>
                  </a:srgbClr>
                </a:outerShdw>
              </a:effectLst>
            </a:endParaRPr>
          </a:p>
          <a:p>
            <a:pPr algn="l"/>
            <a:endParaRPr lang="es-AR" sz="1800" b="1" dirty="0">
              <a:solidFill>
                <a:srgbClr val="00FFCC"/>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g) Aportes convenidos al Sistema Integral de Jubilaciones y Pensiones. </a:t>
            </a:r>
          </a:p>
          <a:p>
            <a:pPr algn="l"/>
            <a:r>
              <a:rPr lang="es-AR" sz="1800" dirty="0">
                <a:solidFill>
                  <a:srgbClr val="FFC000"/>
                </a:solidFill>
                <a:effectLst>
                  <a:outerShdw blurRad="38100" dist="38100" dir="2700000" algn="tl">
                    <a:srgbClr val="000000">
                      <a:alpha val="43137"/>
                    </a:srgbClr>
                  </a:outerShdw>
                </a:effectLst>
              </a:rPr>
              <a:t>h) Ayudas para la creación, por parte de los trabajadores excedentes, de emprendimientos productivos. </a:t>
            </a:r>
            <a:endParaRPr lang="es-AR" sz="1800" dirty="0" smtClean="0">
              <a:solidFill>
                <a:srgbClr val="FFC000"/>
              </a:solidFill>
              <a:effectLst>
                <a:outerShdw blurRad="38100" dist="38100" dir="2700000" algn="tl">
                  <a:srgbClr val="000000">
                    <a:alpha val="43137"/>
                  </a:srgbClr>
                </a:outerShdw>
              </a:effectLst>
            </a:endParaRPr>
          </a:p>
          <a:p>
            <a:pPr algn="l"/>
            <a:endParaRPr lang="es-AR" sz="1800" dirty="0">
              <a:solidFill>
                <a:srgbClr val="FFC0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Cuando la propuesta del empleador para superar la crisis </a:t>
            </a:r>
            <a:r>
              <a:rPr lang="es-AR" sz="1800" b="1" dirty="0">
                <a:solidFill>
                  <a:srgbClr val="FFFF00"/>
                </a:solidFill>
                <a:effectLst>
                  <a:outerShdw blurRad="38100" dist="38100" dir="2700000" algn="tl">
                    <a:srgbClr val="000000">
                      <a:alpha val="43137"/>
                    </a:srgbClr>
                  </a:outerShdw>
                </a:effectLst>
              </a:rPr>
              <a:t>incluya reducciones de la planta de personal</a:t>
            </a:r>
            <a:r>
              <a:rPr lang="es-AR" sz="1800" dirty="0">
                <a:effectLst>
                  <a:outerShdw blurRad="38100" dist="38100" dir="2700000" algn="tl">
                    <a:srgbClr val="000000">
                      <a:alpha val="43137"/>
                    </a:srgbClr>
                  </a:outerShdw>
                </a:effectLst>
              </a:rPr>
              <a:t>, </a:t>
            </a:r>
            <a:r>
              <a:rPr lang="es-AR" sz="1800" b="1" dirty="0">
                <a:solidFill>
                  <a:srgbClr val="FFC000"/>
                </a:solidFill>
                <a:effectLst>
                  <a:outerShdw blurRad="38100" dist="38100" dir="2700000" algn="tl">
                    <a:srgbClr val="000000">
                      <a:alpha val="43137"/>
                    </a:srgbClr>
                  </a:outerShdw>
                </a:effectLst>
              </a:rPr>
              <a:t>la presentación inicial deberá</a:t>
            </a:r>
            <a:r>
              <a:rPr lang="es-AR" sz="1800" dirty="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00FF00"/>
                </a:solidFill>
                <a:effectLst>
                  <a:outerShdw blurRad="38100" dist="38100" dir="2700000" algn="tl">
                    <a:srgbClr val="000000">
                      <a:alpha val="43137"/>
                    </a:srgbClr>
                  </a:outerShdw>
                </a:effectLst>
              </a:rPr>
              <a:t>a</a:t>
            </a:r>
            <a:r>
              <a:rPr lang="es-AR" sz="1800" dirty="0">
                <a:solidFill>
                  <a:srgbClr val="00FF00"/>
                </a:solidFill>
                <a:effectLst>
                  <a:outerShdw blurRad="38100" dist="38100" dir="2700000" algn="tl">
                    <a:srgbClr val="000000">
                      <a:alpha val="43137"/>
                    </a:srgbClr>
                  </a:outerShdw>
                </a:effectLst>
              </a:rPr>
              <a:t>) Indicar el número y categoría de los trabajadores que se propone despedir. </a:t>
            </a:r>
          </a:p>
          <a:p>
            <a:pPr algn="l"/>
            <a:r>
              <a:rPr lang="es-AR" sz="1800" dirty="0">
                <a:solidFill>
                  <a:srgbClr val="FFFF00"/>
                </a:solidFill>
                <a:effectLst>
                  <a:outerShdw blurRad="38100" dist="38100" dir="2700000" algn="tl">
                    <a:srgbClr val="000000">
                      <a:alpha val="43137"/>
                    </a:srgbClr>
                  </a:outerShdw>
                </a:effectLst>
              </a:rPr>
              <a:t>b) Cuantificar la oferta indemnizatoria dirigida a cada uno de los trabajadores afectados. </a:t>
            </a:r>
          </a:p>
          <a:p>
            <a:pPr marL="609600" indent="-609600" algn="l" eaLnBrk="1" hangingPunct="1">
              <a:defRPr/>
            </a:pPr>
            <a:endParaRPr lang="en-US" sz="1600" dirty="0" smtClean="0"/>
          </a:p>
        </p:txBody>
      </p:sp>
    </p:spTree>
    <p:extLst>
      <p:ext uri="{BB962C8B-B14F-4D97-AF65-F5344CB8AC3E}">
        <p14:creationId xmlns:p14="http://schemas.microsoft.com/office/powerpoint/2010/main" val="108640621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DECRETO 2072/1994</a:t>
            </a:r>
          </a:p>
          <a:p>
            <a:pPr algn="l">
              <a:lnSpc>
                <a:spcPct val="90000"/>
              </a:lnSpc>
            </a:pPr>
            <a:endParaRPr lang="es-AR" sz="2000" b="1" dirty="0">
              <a:solidFill>
                <a:srgbClr val="FF0000"/>
              </a:solidFill>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 </a:t>
            </a:r>
            <a:r>
              <a:rPr lang="es-AR" sz="2000" dirty="0">
                <a:effectLst>
                  <a:outerShdw blurRad="38100" dist="38100" dir="2700000" algn="tl">
                    <a:srgbClr val="000000">
                      <a:alpha val="43137"/>
                    </a:srgbClr>
                  </a:outerShdw>
                </a:effectLst>
              </a:rPr>
              <a:t>En el caso de que la </a:t>
            </a:r>
            <a:r>
              <a:rPr lang="es-AR" sz="2000" b="1" dirty="0">
                <a:solidFill>
                  <a:srgbClr val="FFFF00"/>
                </a:solidFill>
                <a:effectLst>
                  <a:outerShdw blurRad="38100" dist="38100" dir="2700000" algn="tl">
                    <a:srgbClr val="000000">
                      <a:alpha val="43137"/>
                    </a:srgbClr>
                  </a:outerShdw>
                </a:effectLst>
              </a:rPr>
              <a:t>presentación inicial no cumpliera con los requisitos </a:t>
            </a:r>
            <a:r>
              <a:rPr lang="es-AR" sz="2000" dirty="0">
                <a:effectLst>
                  <a:outerShdw blurRad="38100" dist="38100" dir="2700000" algn="tl">
                    <a:srgbClr val="000000">
                      <a:alpha val="43137"/>
                    </a:srgbClr>
                  </a:outerShdw>
                </a:effectLst>
              </a:rPr>
              <a:t>legales y reglamentarios, la Autoridad de Aplicación </a:t>
            </a:r>
            <a:r>
              <a:rPr lang="es-AR" sz="2000" b="1" dirty="0">
                <a:solidFill>
                  <a:srgbClr val="00FFCC"/>
                </a:solidFill>
                <a:effectLst>
                  <a:outerShdw blurRad="38100" dist="38100" dir="2700000" algn="tl">
                    <a:srgbClr val="000000">
                      <a:alpha val="43137"/>
                    </a:srgbClr>
                  </a:outerShdw>
                </a:effectLst>
              </a:rPr>
              <a:t>intimará la subsanación </a:t>
            </a:r>
            <a:r>
              <a:rPr lang="es-AR" sz="2000" dirty="0">
                <a:effectLst>
                  <a:outerShdw blurRad="38100" dist="38100" dir="2700000" algn="tl">
                    <a:srgbClr val="000000">
                      <a:alpha val="43137"/>
                    </a:srgbClr>
                  </a:outerShdw>
                </a:effectLst>
              </a:rPr>
              <a:t>de los defectos, </a:t>
            </a:r>
            <a:r>
              <a:rPr lang="es-AR" sz="2000" b="1" dirty="0">
                <a:solidFill>
                  <a:srgbClr val="FF9900"/>
                </a:solidFill>
                <a:effectLst>
                  <a:outerShdw blurRad="38100" dist="38100" dir="2700000" algn="tl">
                    <a:srgbClr val="000000">
                      <a:alpha val="43137"/>
                    </a:srgbClr>
                  </a:outerShdw>
                </a:effectLst>
              </a:rPr>
              <a:t>suspendiendo la tramitación del procedimiento.</a:t>
            </a:r>
          </a:p>
          <a:p>
            <a:pPr marL="609600" indent="-609600" algn="l" eaLnBrk="1" hangingPunct="1">
              <a:defRPr/>
            </a:pPr>
            <a:endParaRPr lang="en-US" sz="1600" dirty="0" smtClean="0"/>
          </a:p>
        </p:txBody>
      </p:sp>
    </p:spTree>
    <p:extLst>
      <p:ext uri="{BB962C8B-B14F-4D97-AF65-F5344CB8AC3E}">
        <p14:creationId xmlns:p14="http://schemas.microsoft.com/office/powerpoint/2010/main" val="90137389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20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2000" b="1" dirty="0">
                <a:solidFill>
                  <a:srgbClr val="FFFF00"/>
                </a:solidFill>
                <a:effectLst>
                  <a:outerShdw blurRad="38100" dist="38100" dir="2700000" algn="tl">
                    <a:srgbClr val="000000">
                      <a:alpha val="43137"/>
                    </a:srgbClr>
                  </a:outerShdw>
                </a:effectLst>
              </a:rPr>
              <a:t>APERTURA DEL PROCEDIMIENTO</a:t>
            </a:r>
          </a:p>
          <a:p>
            <a:pPr algn="l"/>
            <a:r>
              <a:rPr lang="es-AR" sz="2000" b="1" dirty="0">
                <a:solidFill>
                  <a:srgbClr val="00FFCC"/>
                </a:solidFill>
                <a:effectLst>
                  <a:outerShdw blurRad="38100" dist="38100" dir="2700000" algn="tl">
                    <a:srgbClr val="000000">
                      <a:alpha val="43137"/>
                    </a:srgbClr>
                  </a:outerShdw>
                </a:effectLst>
              </a:rPr>
              <a:t>Art. 1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La apertura del procedimiento de crisis de empresas</a:t>
            </a:r>
            <a:r>
              <a:rPr lang="es-AR" sz="2000" b="1" dirty="0">
                <a:solidFill>
                  <a:srgbClr val="00FF99"/>
                </a:solidFill>
                <a:effectLst>
                  <a:outerShdw blurRad="38100" dist="38100" dir="2700000" algn="tl">
                    <a:srgbClr val="000000">
                      <a:alpha val="43137"/>
                    </a:srgbClr>
                  </a:outerShdw>
                </a:effectLst>
              </a:rPr>
              <a:t> podrá ser requerida por cualquiera de los sujetos habilitados en el artículo 99 de la ley 24013</a:t>
            </a:r>
            <a:r>
              <a:rPr lang="es-AR" sz="2000" dirty="0">
                <a:effectLst>
                  <a:outerShdw blurRad="38100" dist="38100" dir="2700000" algn="tl">
                    <a:srgbClr val="000000">
                      <a:alpha val="43137"/>
                    </a:srgbClr>
                  </a:outerShdw>
                </a:effectLst>
              </a:rPr>
              <a:t>. La autoridad administrativa del trabajo podrá iniciarlo de oficio cuando la crisis implique la posible producción de despidos, en violación a lo determinado por el artículo 98 de la ley 24013.</a:t>
            </a:r>
          </a:p>
          <a:p>
            <a:pPr algn="l"/>
            <a:endParaRPr lang="es-AR" sz="2000" b="1"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Cuando la apertura del procedimiento </a:t>
            </a:r>
            <a:r>
              <a:rPr lang="es-AR" sz="2000" dirty="0">
                <a:solidFill>
                  <a:srgbClr val="FFFF01"/>
                </a:solidFill>
                <a:effectLst>
                  <a:outerShdw blurRad="38100" dist="38100" dir="2700000" algn="tl">
                    <a:srgbClr val="000000">
                      <a:alpha val="43137"/>
                    </a:srgbClr>
                  </a:outerShdw>
                </a:effectLst>
              </a:rPr>
              <a:t>sea solicitada por la asociación sindical representativa de los trabajadores </a:t>
            </a:r>
            <a:r>
              <a:rPr lang="es-AR" sz="2000" dirty="0">
                <a:effectLst>
                  <a:outerShdw blurRad="38100" dist="38100" dir="2700000" algn="tl">
                    <a:srgbClr val="000000">
                      <a:alpha val="43137"/>
                    </a:srgbClr>
                  </a:outerShdw>
                </a:effectLst>
              </a:rPr>
              <a:t>de la empresa en crisis, </a:t>
            </a:r>
            <a:r>
              <a:rPr lang="es-AR" sz="2000" b="1" dirty="0">
                <a:solidFill>
                  <a:srgbClr val="00FF99"/>
                </a:solidFill>
                <a:effectLst>
                  <a:outerShdw blurRad="38100" dist="38100" dir="2700000" algn="tl">
                    <a:srgbClr val="000000">
                      <a:alpha val="43137"/>
                    </a:srgbClr>
                  </a:outerShdw>
                </a:effectLst>
              </a:rPr>
              <a:t>deberá fundar su petición por escrito</a:t>
            </a:r>
            <a:r>
              <a:rPr lang="es-AR" sz="2000" dirty="0">
                <a:effectLst>
                  <a:outerShdw blurRad="38100" dist="38100" dir="2700000" algn="tl">
                    <a:srgbClr val="000000">
                      <a:alpha val="43137"/>
                    </a:srgbClr>
                  </a:outerShdw>
                </a:effectLst>
              </a:rPr>
              <a:t>, indicando la prueba necesaria para la tramitación de las actuaciones.</a:t>
            </a:r>
          </a:p>
          <a:p>
            <a:pPr marL="609600" indent="-609600" algn="l" eaLnBrk="1" hangingPunct="1">
              <a:defRPr/>
            </a:pPr>
            <a:endParaRPr lang="en-US" sz="2000" b="1" dirty="0" smtClean="0"/>
          </a:p>
        </p:txBody>
      </p:sp>
    </p:spTree>
    <p:extLst>
      <p:ext uri="{BB962C8B-B14F-4D97-AF65-F5344CB8AC3E}">
        <p14:creationId xmlns:p14="http://schemas.microsoft.com/office/powerpoint/2010/main" val="67127652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3 - </a:t>
            </a:r>
            <a:r>
              <a:rPr lang="es-AR" sz="1800" dirty="0">
                <a:effectLst>
                  <a:outerShdw blurRad="38100" dist="38100" dir="2700000" algn="tl">
                    <a:srgbClr val="000000">
                      <a:alpha val="43137"/>
                    </a:srgbClr>
                  </a:outerShdw>
                </a:effectLst>
              </a:rPr>
              <a:t>La presentación que efectúe el empleador instando el procedimiento deberá contener:</a:t>
            </a:r>
          </a:p>
          <a:p>
            <a:pPr algn="l"/>
            <a:r>
              <a:rPr lang="es-AR" sz="1800" dirty="0">
                <a:solidFill>
                  <a:srgbClr val="00FFCC"/>
                </a:solidFill>
                <a:effectLst>
                  <a:outerShdw blurRad="38100" dist="38100" dir="2700000" algn="tl">
                    <a:srgbClr val="000000">
                      <a:alpha val="43137"/>
                    </a:srgbClr>
                  </a:outerShdw>
                </a:effectLst>
              </a:rPr>
              <a:t>a) Datos de la empresa, denominación, actividad, acreditación de la personería del solicitante, domicilio real y constituido ante la autoridad administrativa del trabajo.</a:t>
            </a:r>
          </a:p>
          <a:p>
            <a:pPr algn="l"/>
            <a:r>
              <a:rPr lang="es-AR" sz="1800" dirty="0">
                <a:solidFill>
                  <a:srgbClr val="FFFF01"/>
                </a:solidFill>
                <a:effectLst>
                  <a:outerShdw blurRad="38100" dist="38100" dir="2700000" algn="tl">
                    <a:srgbClr val="000000">
                      <a:alpha val="43137"/>
                    </a:srgbClr>
                  </a:outerShdw>
                </a:effectLst>
              </a:rPr>
              <a:t>b) Denuncia del domicilio de la empresa donde efectivamente cumplen tareas los trabajadores a los que afectan las medidas.</a:t>
            </a:r>
          </a:p>
          <a:p>
            <a:pPr algn="l"/>
            <a:r>
              <a:rPr lang="es-AR" sz="1800" dirty="0">
                <a:solidFill>
                  <a:srgbClr val="FF9900"/>
                </a:solidFill>
                <a:effectLst>
                  <a:outerShdw blurRad="38100" dist="38100" dir="2700000" algn="tl">
                    <a:srgbClr val="000000">
                      <a:alpha val="43137"/>
                    </a:srgbClr>
                  </a:outerShdw>
                </a:effectLst>
              </a:rPr>
              <a:t>c) Relación de los hechos que fundamentan la solicitud.</a:t>
            </a:r>
          </a:p>
          <a:p>
            <a:pPr algn="l"/>
            <a:r>
              <a:rPr lang="es-AR" sz="1800" dirty="0">
                <a:solidFill>
                  <a:srgbClr val="00FF00"/>
                </a:solidFill>
                <a:effectLst>
                  <a:outerShdw blurRad="38100" dist="38100" dir="2700000" algn="tl">
                    <a:srgbClr val="000000">
                      <a:alpha val="43137"/>
                    </a:srgbClr>
                  </a:outerShdw>
                </a:effectLst>
              </a:rPr>
              <a:t>d) Las medidas a adoptar, fecha de iniciación y duración de las mismas en caso de suspensiones.</a:t>
            </a:r>
          </a:p>
          <a:p>
            <a:pPr marL="609600" indent="-609600" algn="l" eaLnBrk="1" hangingPunct="1">
              <a:defRPr/>
            </a:pPr>
            <a:endParaRPr lang="en-US" sz="1600" dirty="0" smtClean="0"/>
          </a:p>
        </p:txBody>
      </p:sp>
    </p:spTree>
    <p:extLst>
      <p:ext uri="{BB962C8B-B14F-4D97-AF65-F5344CB8AC3E}">
        <p14:creationId xmlns:p14="http://schemas.microsoft.com/office/powerpoint/2010/main" val="232329834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0000" lnSpcReduction="20000"/>
          </a:bodyPr>
          <a:lstStyle/>
          <a:p>
            <a:pPr algn="l">
              <a:lnSpc>
                <a:spcPct val="90000"/>
              </a:lnSpc>
            </a:pPr>
            <a:r>
              <a:rPr lang="es-AR" sz="4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4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4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4800" b="1" dirty="0">
              <a:solidFill>
                <a:srgbClr val="FF0000"/>
              </a:solidFill>
              <a:effectLst>
                <a:outerShdw blurRad="38100" dist="38100" dir="2700000" algn="tl">
                  <a:srgbClr val="000000">
                    <a:alpha val="43137"/>
                  </a:srgbClr>
                </a:outerShdw>
              </a:effectLst>
            </a:endParaRPr>
          </a:p>
          <a:p>
            <a:pPr algn="l"/>
            <a:r>
              <a:rPr lang="es-AR" sz="4800" b="1" dirty="0">
                <a:solidFill>
                  <a:srgbClr val="00FFCC"/>
                </a:solidFill>
                <a:effectLst>
                  <a:outerShdw blurRad="38100" dist="38100" dir="2700000" algn="tl">
                    <a:srgbClr val="000000">
                      <a:alpha val="43137"/>
                    </a:srgbClr>
                  </a:outerShdw>
                </a:effectLst>
              </a:rPr>
              <a:t>Art. 3 -  </a:t>
            </a:r>
            <a:r>
              <a:rPr lang="es-AR" sz="4800" dirty="0">
                <a:solidFill>
                  <a:srgbClr val="00FFCC"/>
                </a:solidFill>
                <a:effectLst>
                  <a:outerShdw blurRad="38100" dist="38100" dir="2700000" algn="tl">
                    <a:srgbClr val="000000">
                      <a:alpha val="43137"/>
                    </a:srgbClr>
                  </a:outerShdw>
                </a:effectLst>
              </a:rPr>
              <a:t>(…)</a:t>
            </a:r>
          </a:p>
          <a:p>
            <a:pPr algn="l"/>
            <a:r>
              <a:rPr lang="es-AR" sz="4800" dirty="0">
                <a:solidFill>
                  <a:srgbClr val="FFFF00"/>
                </a:solidFill>
                <a:effectLst>
                  <a:outerShdw blurRad="38100" dist="38100" dir="2700000" algn="tl">
                    <a:srgbClr val="000000">
                      <a:alpha val="43137"/>
                    </a:srgbClr>
                  </a:outerShdw>
                </a:effectLst>
              </a:rPr>
              <a:t>e) La cantidad de personal </a:t>
            </a:r>
            <a:r>
              <a:rPr lang="es-AR" sz="4800" dirty="0">
                <a:effectLst>
                  <a:outerShdw blurRad="38100" dist="38100" dir="2700000" algn="tl">
                    <a:srgbClr val="000000">
                      <a:alpha val="43137"/>
                    </a:srgbClr>
                  </a:outerShdw>
                </a:effectLst>
              </a:rPr>
              <a:t>que se desempeña en la empresa y el número de trabajadores afectados, detallando respecto de estos últimos nombre y apellido, fecha de ingreso, cargas de familia, área donde revista, categoría, especialidad y remuneración mensual.</a:t>
            </a:r>
          </a:p>
          <a:p>
            <a:pPr algn="l"/>
            <a:r>
              <a:rPr lang="es-AR" sz="4800" dirty="0">
                <a:solidFill>
                  <a:srgbClr val="FF9900"/>
                </a:solidFill>
                <a:effectLst>
                  <a:outerShdw blurRad="38100" dist="38100" dir="2700000" algn="tl">
                    <a:srgbClr val="000000">
                      <a:alpha val="43137"/>
                    </a:srgbClr>
                  </a:outerShdw>
                </a:effectLst>
              </a:rPr>
              <a:t>f) El convenio colectivo aplicable </a:t>
            </a:r>
            <a:r>
              <a:rPr lang="es-AR" sz="4800" dirty="0">
                <a:effectLst>
                  <a:outerShdw blurRad="38100" dist="38100" dir="2700000" algn="tl">
                    <a:srgbClr val="000000">
                      <a:alpha val="43137"/>
                    </a:srgbClr>
                  </a:outerShdw>
                </a:effectLst>
              </a:rPr>
              <a:t>y la entidad gremial que representa a los trabajadores.</a:t>
            </a:r>
          </a:p>
          <a:p>
            <a:pPr algn="l"/>
            <a:r>
              <a:rPr lang="es-AR" sz="4800" dirty="0" smtClean="0">
                <a:solidFill>
                  <a:srgbClr val="FFFF00"/>
                </a:solidFill>
                <a:effectLst>
                  <a:outerShdw blurRad="38100" dist="38100" dir="2700000" algn="tl">
                    <a:srgbClr val="000000">
                      <a:alpha val="43137"/>
                    </a:srgbClr>
                  </a:outerShdw>
                </a:effectLst>
              </a:rPr>
              <a:t>g) Los elementos económico-financieros probatorios tendientes a acreditar la situación de crisis. Será obligatoria la presentación de los estados contables correspondientes a los últimos tres años, los que deberán estar suscriptos, por contador público y certificados por el respectivo Consejo Profesional.</a:t>
            </a:r>
          </a:p>
          <a:p>
            <a:pPr algn="l"/>
            <a:r>
              <a:rPr lang="es-AR" sz="4800" dirty="0" smtClean="0">
                <a:effectLst>
                  <a:outerShdw blurRad="38100" dist="38100" dir="2700000" algn="tl">
                    <a:srgbClr val="000000">
                      <a:alpha val="43137"/>
                    </a:srgbClr>
                  </a:outerShdw>
                </a:effectLst>
              </a:rPr>
              <a:t>Las empresas que ocupen </a:t>
            </a:r>
            <a:r>
              <a:rPr lang="es-AR" sz="4800" dirty="0" smtClean="0">
                <a:solidFill>
                  <a:srgbClr val="00FF00"/>
                </a:solidFill>
                <a:effectLst>
                  <a:outerShdw blurRad="38100" dist="38100" dir="2700000" algn="tl">
                    <a:srgbClr val="000000">
                      <a:alpha val="43137"/>
                    </a:srgbClr>
                  </a:outerShdw>
                </a:effectLst>
              </a:rPr>
              <a:t>a más de QUINIENTOS (500) trabajadores deberán acompañar el balance social.</a:t>
            </a:r>
          </a:p>
          <a:p>
            <a:pPr marL="609600" indent="-609600" algn="l" eaLnBrk="1" hangingPunct="1">
              <a:defRPr/>
            </a:pPr>
            <a:endParaRPr lang="en-US" sz="1600" dirty="0" smtClean="0"/>
          </a:p>
        </p:txBody>
      </p:sp>
    </p:spTree>
    <p:extLst>
      <p:ext uri="{BB962C8B-B14F-4D97-AF65-F5344CB8AC3E}">
        <p14:creationId xmlns:p14="http://schemas.microsoft.com/office/powerpoint/2010/main" val="393957282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3 -  (…)</a:t>
            </a:r>
          </a:p>
          <a:p>
            <a:pPr algn="l"/>
            <a:r>
              <a:rPr lang="es-AR" sz="1800" dirty="0">
                <a:solidFill>
                  <a:srgbClr val="FFFF01"/>
                </a:solidFill>
                <a:effectLst>
                  <a:outerShdw blurRad="38100" dist="38100" dir="2700000" algn="tl">
                    <a:srgbClr val="000000">
                      <a:alpha val="43137"/>
                    </a:srgbClr>
                  </a:outerShdw>
                </a:effectLst>
              </a:rPr>
              <a:t>h) En caso de contar con subsidios</a:t>
            </a:r>
            <a:r>
              <a:rPr lang="es-AR" sz="1800" dirty="0">
                <a:effectLst>
                  <a:outerShdw blurRad="38100" dist="38100" dir="2700000" algn="tl">
                    <a:srgbClr val="000000">
                      <a:alpha val="43137"/>
                    </a:srgbClr>
                  </a:outerShdw>
                </a:effectLst>
              </a:rPr>
              <a:t>, exenciones, créditos o beneficios promocionales de cualquier especie otorgados por organismos del Estado Nacional, Provincial o Municipal, deberá adjuntarse copia certificada de los actos y/o instrumentos que disponen los mismos</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i) Las empresas que cuenten con más de CINCUENTA (50) trabajadores deberán cumplir, además, con lo dispuesto por el decreto 2072/94.</a:t>
            </a:r>
          </a:p>
          <a:p>
            <a:pPr marL="609600" indent="-609600" algn="l" eaLnBrk="1" hangingPunct="1">
              <a:defRPr/>
            </a:pPr>
            <a:endParaRPr lang="en-US" sz="1600" dirty="0" smtClean="0"/>
          </a:p>
        </p:txBody>
      </p:sp>
    </p:spTree>
    <p:extLst>
      <p:ext uri="{BB962C8B-B14F-4D97-AF65-F5344CB8AC3E}">
        <p14:creationId xmlns:p14="http://schemas.microsoft.com/office/powerpoint/2010/main" val="258248644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4 - </a:t>
            </a:r>
            <a:r>
              <a:rPr lang="es-AR" sz="5500" dirty="0">
                <a:effectLst>
                  <a:outerShdw blurRad="38100" dist="38100" dir="2700000" algn="tl">
                    <a:srgbClr val="000000">
                      <a:alpha val="43137"/>
                    </a:srgbClr>
                  </a:outerShdw>
                </a:effectLst>
              </a:rPr>
              <a:t>Previo a la comunicación de medidas de despido, suspensión o reducción de la jornada laboral por causas económicas, tecnológicas, falta o disminución de trabajo, en empresas que no alcancen los porcentajes de trabajadores determinados en el artículo 98 de la ley 24013, </a:t>
            </a:r>
            <a:r>
              <a:rPr lang="es-AR" sz="5500" b="1" dirty="0">
                <a:solidFill>
                  <a:srgbClr val="FFFF00"/>
                </a:solidFill>
                <a:effectLst>
                  <a:outerShdw blurRad="38100" dist="38100" dir="2700000" algn="tl">
                    <a:srgbClr val="000000">
                      <a:alpha val="43137"/>
                    </a:srgbClr>
                  </a:outerShdw>
                </a:effectLst>
              </a:rPr>
              <a:t>los empleadores deberán seguir el procedimiento contemplado en el </a:t>
            </a:r>
            <a:r>
              <a:rPr lang="es-AR" sz="5500" b="1" dirty="0">
                <a:solidFill>
                  <a:srgbClr val="FFC000"/>
                </a:solidFill>
                <a:effectLst>
                  <a:outerShdw blurRad="38100" dist="38100" dir="2700000" algn="tl">
                    <a:srgbClr val="000000">
                      <a:alpha val="43137"/>
                    </a:srgbClr>
                  </a:outerShdw>
                </a:effectLst>
              </a:rPr>
              <a:t>decreto 328/88. </a:t>
            </a:r>
            <a:r>
              <a:rPr lang="es-AR" sz="5500" dirty="0">
                <a:effectLst>
                  <a:outerShdw blurRad="38100" dist="38100" dir="2700000" algn="tl">
                    <a:srgbClr val="000000">
                      <a:alpha val="43137"/>
                    </a:srgbClr>
                  </a:outerShdw>
                </a:effectLst>
              </a:rPr>
              <a:t>Toda medida que se efectuare transgrediendo lo prescripto carecerá de justa causa.</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5 - </a:t>
            </a:r>
            <a:r>
              <a:rPr lang="es-AR" sz="5500" dirty="0">
                <a:solidFill>
                  <a:srgbClr val="00FF99"/>
                </a:solidFill>
                <a:effectLst>
                  <a:outerShdw blurRad="38100" dist="38100" dir="2700000" algn="tl">
                    <a:srgbClr val="000000">
                      <a:alpha val="43137"/>
                    </a:srgbClr>
                  </a:outerShdw>
                </a:effectLst>
              </a:rPr>
              <a:t>Si no hubiera acuerdo en la audiencia </a:t>
            </a:r>
            <a:r>
              <a:rPr lang="es-AR" sz="5500" dirty="0">
                <a:effectLst>
                  <a:outerShdw blurRad="38100" dist="38100" dir="2700000" algn="tl">
                    <a:srgbClr val="000000">
                      <a:alpha val="43137"/>
                    </a:srgbClr>
                  </a:outerShdw>
                </a:effectLst>
              </a:rPr>
              <a:t>prevista en el artículo 100 de la ley 24013, dentro del término de cinco días de celebrada la misma </a:t>
            </a:r>
            <a:r>
              <a:rPr lang="es-AR" sz="5500" dirty="0">
                <a:solidFill>
                  <a:srgbClr val="FFFF00"/>
                </a:solidFill>
                <a:effectLst>
                  <a:outerShdw blurRad="38100" dist="38100" dir="2700000" algn="tl">
                    <a:srgbClr val="000000">
                      <a:alpha val="43137"/>
                    </a:srgbClr>
                  </a:outerShdw>
                </a:effectLst>
              </a:rPr>
              <a:t>la autoridad administrativa del trabajo examinará la procedencia de la petición antes de abrir el período de negociación </a:t>
            </a:r>
            <a:r>
              <a:rPr lang="es-AR" sz="5500" dirty="0">
                <a:effectLst>
                  <a:outerShdw blurRad="38100" dist="38100" dir="2700000" algn="tl">
                    <a:srgbClr val="000000">
                      <a:alpha val="43137"/>
                    </a:srgbClr>
                  </a:outerShdw>
                </a:effectLst>
              </a:rPr>
              <a:t>contemplado en el artículo 101 de la citada norma.</a:t>
            </a:r>
          </a:p>
          <a:p>
            <a:pPr marL="609600" indent="-609600" algn="l" eaLnBrk="1" hangingPunct="1">
              <a:defRPr/>
            </a:pPr>
            <a:endParaRPr lang="en-US" sz="1600" dirty="0" smtClean="0"/>
          </a:p>
        </p:txBody>
      </p:sp>
    </p:spTree>
    <p:extLst>
      <p:ext uri="{BB962C8B-B14F-4D97-AF65-F5344CB8AC3E}">
        <p14:creationId xmlns:p14="http://schemas.microsoft.com/office/powerpoint/2010/main" val="34937495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6 - </a:t>
            </a:r>
            <a:r>
              <a:rPr lang="es-AR" sz="5500" dirty="0">
                <a:effectLst>
                  <a:outerShdw blurRad="38100" dist="38100" dir="2700000" algn="tl">
                    <a:srgbClr val="000000">
                      <a:alpha val="43137"/>
                    </a:srgbClr>
                  </a:outerShdw>
                </a:effectLst>
              </a:rPr>
              <a:t>En los casos de </a:t>
            </a:r>
            <a:r>
              <a:rPr lang="es-AR" sz="5500" dirty="0">
                <a:solidFill>
                  <a:srgbClr val="FFFF00"/>
                </a:solidFill>
                <a:effectLst>
                  <a:outerShdw blurRad="38100" dist="38100" dir="2700000" algn="tl">
                    <a:srgbClr val="000000">
                      <a:alpha val="43137"/>
                    </a:srgbClr>
                  </a:outerShdw>
                </a:effectLst>
              </a:rPr>
              <a:t>suspensiones o despidos colectivos en los que se </a:t>
            </a:r>
            <a:r>
              <a:rPr lang="es-AR" sz="5500" b="1" dirty="0">
                <a:solidFill>
                  <a:srgbClr val="00FF00"/>
                </a:solidFill>
                <a:effectLst>
                  <a:outerShdw blurRad="38100" dist="38100" dir="2700000" algn="tl">
                    <a:srgbClr val="000000">
                      <a:alpha val="43137"/>
                    </a:srgbClr>
                  </a:outerShdw>
                </a:effectLst>
              </a:rPr>
              <a:t>hubiere omitido el cumplimiento </a:t>
            </a:r>
            <a:r>
              <a:rPr lang="es-AR" sz="5500" dirty="0">
                <a:solidFill>
                  <a:srgbClr val="FFFF00"/>
                </a:solidFill>
                <a:effectLst>
                  <a:outerShdw blurRad="38100" dist="38100" dir="2700000" algn="tl">
                    <a:srgbClr val="000000">
                      <a:alpha val="43137"/>
                    </a:srgbClr>
                  </a:outerShdw>
                </a:effectLst>
              </a:rPr>
              <a:t>del procedimiento establecido en el artículo 98 y siguientes de la ley 24013 o en su caso del decreto 328/88</a:t>
            </a:r>
            <a:r>
              <a:rPr lang="es-AR" sz="5500" dirty="0">
                <a:effectLst>
                  <a:outerShdw blurRad="38100" dist="38100" dir="2700000" algn="tl">
                    <a:srgbClr val="000000">
                      <a:alpha val="43137"/>
                    </a:srgbClr>
                  </a:outerShdw>
                </a:effectLst>
              </a:rPr>
              <a:t>, la autoridad administrativa del trabajo intimará, previa audiencia de partes, el </a:t>
            </a:r>
            <a:r>
              <a:rPr lang="es-AR" sz="5500" b="1" u="sng" dirty="0">
                <a:solidFill>
                  <a:srgbClr val="FF9900"/>
                </a:solidFill>
                <a:effectLst>
                  <a:outerShdw blurRad="38100" dist="38100" dir="2700000" algn="tl">
                    <a:srgbClr val="000000">
                      <a:alpha val="43137"/>
                    </a:srgbClr>
                  </a:outerShdw>
                </a:effectLst>
              </a:rPr>
              <a:t>cese inmediato de dichas medidas, </a:t>
            </a:r>
            <a:r>
              <a:rPr lang="es-AR" sz="5500" dirty="0">
                <a:effectLst>
                  <a:outerShdw blurRad="38100" dist="38100" dir="2700000" algn="tl">
                    <a:srgbClr val="000000">
                      <a:alpha val="43137"/>
                    </a:srgbClr>
                  </a:outerShdw>
                </a:effectLst>
              </a:rPr>
              <a:t>conforme las facultades previstas en el artículo 8º de la ley 14786 y sus modificatorias.</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7 - </a:t>
            </a:r>
            <a:r>
              <a:rPr lang="es-AR" sz="5500" dirty="0">
                <a:effectLst>
                  <a:outerShdw blurRad="38100" dist="38100" dir="2700000" algn="tl">
                    <a:srgbClr val="000000">
                      <a:alpha val="43137"/>
                    </a:srgbClr>
                  </a:outerShdw>
                </a:effectLst>
              </a:rPr>
              <a:t>En caso de incumplimiento a lo dispuesto en el artículo 104 de la ley 24013, </a:t>
            </a:r>
            <a:r>
              <a:rPr lang="es-AR" sz="5500" dirty="0">
                <a:solidFill>
                  <a:srgbClr val="FFFF01"/>
                </a:solidFill>
                <a:effectLst>
                  <a:outerShdw blurRad="38100" dist="38100" dir="2700000" algn="tl">
                    <a:srgbClr val="000000">
                      <a:alpha val="43137"/>
                    </a:srgbClr>
                  </a:outerShdw>
                </a:effectLst>
              </a:rPr>
              <a:t>la autoridad administrativa del trabajo intimará</a:t>
            </a:r>
            <a:r>
              <a:rPr lang="es-AR" sz="5500" dirty="0">
                <a:effectLst>
                  <a:outerShdw blurRad="38100" dist="38100" dir="2700000" algn="tl">
                    <a:srgbClr val="000000">
                      <a:alpha val="43137"/>
                    </a:srgbClr>
                  </a:outerShdw>
                </a:effectLst>
              </a:rPr>
              <a:t>, previa audiencia de partes, </a:t>
            </a:r>
            <a:r>
              <a:rPr lang="es-AR" sz="5500" b="1" u="sng" dirty="0">
                <a:solidFill>
                  <a:srgbClr val="FF9900"/>
                </a:solidFill>
                <a:effectLst>
                  <a:outerShdw blurRad="38100" dist="38100" dir="2700000" algn="tl">
                    <a:srgbClr val="000000">
                      <a:alpha val="43137"/>
                    </a:srgbClr>
                  </a:outerShdw>
                </a:effectLst>
              </a:rPr>
              <a:t>el cese inmediato de los despidos y/o suspensiones</a:t>
            </a:r>
            <a:r>
              <a:rPr lang="es-AR" sz="5500" dirty="0">
                <a:effectLst>
                  <a:outerShdw blurRad="38100" dist="38100" dir="2700000" algn="tl">
                    <a:srgbClr val="000000">
                      <a:alpha val="43137"/>
                    </a:srgbClr>
                  </a:outerShdw>
                </a:effectLst>
              </a:rPr>
              <a:t>, a fin de velar por el mantenimiento de la relación de trabajo y el pago de los salarios caídos, conforme lo establecido por el mencionado ordenamiento.</a:t>
            </a:r>
          </a:p>
          <a:p>
            <a:pPr marL="609600" indent="-609600" algn="l" eaLnBrk="1" hangingPunct="1">
              <a:defRPr/>
            </a:pPr>
            <a:endParaRPr lang="en-US" sz="1600" dirty="0" smtClean="0"/>
          </a:p>
        </p:txBody>
      </p:sp>
    </p:spTree>
    <p:extLst>
      <p:ext uri="{BB962C8B-B14F-4D97-AF65-F5344CB8AC3E}">
        <p14:creationId xmlns:p14="http://schemas.microsoft.com/office/powerpoint/2010/main" val="356986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PRORROGA</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solidFill>
                  <a:srgbClr val="00FFFF"/>
                </a:solidFill>
                <a:effectLst>
                  <a:outerShdw blurRad="38100" dist="38100" dir="2700000" algn="tl">
                    <a:srgbClr val="000000">
                      <a:alpha val="43137"/>
                    </a:srgbClr>
                  </a:outerShdw>
                </a:effectLst>
              </a:rPr>
              <a:t>Art. 1.- </a:t>
            </a:r>
            <a:r>
              <a:rPr lang="es-ES" sz="1800" dirty="0" err="1" smtClean="0">
                <a:effectLst>
                  <a:outerShdw blurRad="38100" dist="38100" dir="2700000" algn="tl">
                    <a:srgbClr val="000000">
                      <a:alpha val="43137"/>
                    </a:srgbClr>
                  </a:outerShdw>
                </a:effectLst>
              </a:rPr>
              <a:t>Prorrógase</a:t>
            </a:r>
            <a:r>
              <a:rPr lang="es-ES" sz="1800" dirty="0" smtClean="0">
                <a:effectLst>
                  <a:outerShdw blurRad="38100" dist="38100" dir="2700000" algn="tl">
                    <a:srgbClr val="000000">
                      <a:alpha val="43137"/>
                    </a:srgbClr>
                  </a:outerShdw>
                </a:effectLst>
              </a:rPr>
              <a:t>, </a:t>
            </a:r>
            <a:r>
              <a:rPr lang="es-ES" sz="1800" b="1" dirty="0" smtClean="0">
                <a:solidFill>
                  <a:srgbClr val="FFFF00"/>
                </a:solidFill>
                <a:effectLst>
                  <a:outerShdw blurRad="38100" dist="38100" dir="2700000" algn="tl">
                    <a:srgbClr val="000000">
                      <a:alpha val="43137"/>
                    </a:srgbClr>
                  </a:outerShdw>
                </a:effectLst>
              </a:rPr>
              <a:t>hasta el día 26 de abril de 2020 inclusive,</a:t>
            </a:r>
            <a:r>
              <a:rPr lang="es-ES" sz="1800" dirty="0" smtClean="0">
                <a:effectLst>
                  <a:outerShdw blurRad="38100" dist="38100" dir="2700000" algn="tl">
                    <a:srgbClr val="000000">
                      <a:alpha val="43137"/>
                    </a:srgbClr>
                  </a:outerShdw>
                </a:effectLst>
              </a:rPr>
              <a:t> la vigencia del Decreto N° 297/20, prorrogado a su vez por el Decreto N° 325/20, con las modificaciones previstas en el artículo 2° de este último.</a:t>
            </a:r>
          </a:p>
          <a:p>
            <a:pPr algn="l"/>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133494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9 - </a:t>
            </a:r>
            <a:r>
              <a:rPr lang="es-AR" sz="1800" dirty="0">
                <a:effectLst>
                  <a:outerShdw blurRad="38100" dist="38100" dir="2700000" algn="tl">
                    <a:srgbClr val="000000">
                      <a:alpha val="43137"/>
                    </a:srgbClr>
                  </a:outerShdw>
                </a:effectLst>
              </a:rPr>
              <a:t>Para el supuesto que el MINISTERIO DE TRABAJO, EMPLEO Y FORMACIÓN DE RECURSOS HUMANOS hubiera celebrado </a:t>
            </a:r>
            <a:r>
              <a:rPr lang="es-AR" sz="1800" b="1" dirty="0">
                <a:solidFill>
                  <a:srgbClr val="FFFF00"/>
                </a:solidFill>
                <a:effectLst>
                  <a:outerShdw blurRad="38100" dist="38100" dir="2700000" algn="tl">
                    <a:srgbClr val="000000">
                      <a:alpha val="43137"/>
                    </a:srgbClr>
                  </a:outerShdw>
                </a:effectLst>
              </a:rPr>
              <a:t>acuerdos con los Estados Provinciales delegando las facultades </a:t>
            </a:r>
            <a:r>
              <a:rPr lang="es-AR" sz="1800" dirty="0">
                <a:effectLst>
                  <a:outerShdw blurRad="38100" dist="38100" dir="2700000" algn="tl">
                    <a:srgbClr val="000000">
                      <a:alpha val="43137"/>
                    </a:srgbClr>
                  </a:outerShdw>
                </a:effectLst>
              </a:rPr>
              <a:t>del artículo 99 de la ley 24013, los procedimientos preventivos de crisis correspondientes en dichas Provincias serán sustanciados ante las administraciones provinciales del trabajo.</a:t>
            </a:r>
          </a:p>
          <a:p>
            <a:pPr marL="609600" indent="-609600" algn="l" eaLnBrk="1" hangingPunct="1">
              <a:defRPr/>
            </a:pPr>
            <a:endParaRPr lang="en-US" sz="1600" dirty="0" smtClean="0"/>
          </a:p>
        </p:txBody>
      </p:sp>
    </p:spTree>
    <p:extLst>
      <p:ext uri="{BB962C8B-B14F-4D97-AF65-F5344CB8AC3E}">
        <p14:creationId xmlns:p14="http://schemas.microsoft.com/office/powerpoint/2010/main" val="8618133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25000" lnSpcReduction="20000"/>
          </a:bodyPr>
          <a:lstStyle/>
          <a:p>
            <a:pPr algn="l">
              <a:lnSpc>
                <a:spcPct val="90000"/>
              </a:lnSpc>
            </a:pPr>
            <a:r>
              <a:rPr lang="es-AR" sz="72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72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7200" b="1" dirty="0">
                <a:solidFill>
                  <a:srgbClr val="FFFF00"/>
                </a:solidFill>
                <a:effectLst>
                  <a:outerShdw blurRad="38100" dist="38100" dir="2700000" algn="tl">
                    <a:srgbClr val="000000">
                      <a:alpha val="43137"/>
                    </a:srgbClr>
                  </a:outerShdw>
                </a:effectLst>
              </a:rPr>
              <a:t>APERTURA DEL PROCEDIMIENTO</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10 - </a:t>
            </a:r>
            <a:r>
              <a:rPr lang="es-AR" sz="7200" dirty="0">
                <a:effectLst>
                  <a:outerShdw blurRad="38100" dist="38100" dir="2700000" algn="tl">
                    <a:srgbClr val="000000">
                      <a:alpha val="43137"/>
                    </a:srgbClr>
                  </a:outerShdw>
                </a:effectLst>
              </a:rPr>
              <a:t>Sin perjuicio de lo dispuesto en el artículo anterior, </a:t>
            </a:r>
            <a:r>
              <a:rPr lang="es-AR" sz="7200" b="1" dirty="0">
                <a:solidFill>
                  <a:srgbClr val="FFFF00"/>
                </a:solidFill>
                <a:effectLst>
                  <a:outerShdw blurRad="38100" dist="38100" dir="2700000" algn="tl">
                    <a:srgbClr val="000000">
                      <a:alpha val="43137"/>
                    </a:srgbClr>
                  </a:outerShdw>
                </a:effectLst>
              </a:rPr>
              <a:t>en aquellos casos en los cuales las empresas ocupen trabajadores ubicados en distintas jurisdicciones o cuando se afecte significativamente la situación económica general o de determinados sectores de la actividad o bien se produzca un deterioro grave en las condiciones de vida de los consumidores y usuarios </a:t>
            </a:r>
            <a:r>
              <a:rPr lang="es-AR" sz="7200" dirty="0">
                <a:effectLst>
                  <a:outerShdw blurRad="38100" dist="38100" dir="2700000" algn="tl">
                    <a:srgbClr val="000000">
                      <a:alpha val="43137"/>
                    </a:srgbClr>
                  </a:outerShdw>
                </a:effectLst>
              </a:rPr>
              <a:t>de bienes y servicios o se encuentre en juego el interés nacional, la iniciación y trámite del procedimiento quedará a cargo del MINISTERIO DE TRABAJO, EMPLEO Y FORMACIÓN DE RECURSOS HUMANOS.</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11 </a:t>
            </a:r>
            <a:r>
              <a:rPr lang="es-AR" sz="7200" dirty="0">
                <a:solidFill>
                  <a:srgbClr val="00FFCC"/>
                </a:solidFill>
                <a:effectLst>
                  <a:outerShdw blurRad="38100" dist="38100" dir="2700000" algn="tl">
                    <a:srgbClr val="000000">
                      <a:alpha val="43137"/>
                    </a:srgbClr>
                  </a:outerShdw>
                </a:effectLst>
              </a:rPr>
              <a:t>- </a:t>
            </a:r>
            <a:r>
              <a:rPr lang="es-AR" sz="7200" dirty="0">
                <a:effectLst>
                  <a:outerShdw blurRad="38100" dist="38100" dir="2700000" algn="tl">
                    <a:srgbClr val="000000">
                      <a:alpha val="43137"/>
                    </a:srgbClr>
                  </a:outerShdw>
                </a:effectLst>
              </a:rPr>
              <a:t>La existencia de un procedimiento de crisis de empresas en trámite o concluido no impedirá el uso de las facultades conferidas a la autoridad administrativa del trabajo por la ley 14786 y sus modificatorias.</a:t>
            </a:r>
          </a:p>
          <a:p>
            <a:pPr marL="609600" indent="-609600" algn="l" eaLnBrk="1" hangingPunct="1">
              <a:defRPr/>
            </a:pPr>
            <a:endParaRPr lang="en-US" sz="1600" dirty="0" smtClean="0"/>
          </a:p>
        </p:txBody>
      </p:sp>
    </p:spTree>
    <p:extLst>
      <p:ext uri="{BB962C8B-B14F-4D97-AF65-F5344CB8AC3E}">
        <p14:creationId xmlns:p14="http://schemas.microsoft.com/office/powerpoint/2010/main" val="361123971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12 - </a:t>
            </a:r>
            <a:r>
              <a:rPr lang="es-AR" sz="1800" dirty="0">
                <a:effectLst>
                  <a:outerShdw blurRad="38100" dist="38100" dir="2700000" algn="tl">
                    <a:srgbClr val="000000">
                      <a:alpha val="43137"/>
                    </a:srgbClr>
                  </a:outerShdw>
                </a:effectLst>
              </a:rPr>
              <a:t>El </a:t>
            </a:r>
            <a:r>
              <a:rPr lang="es-AR" sz="1800" b="1" dirty="0">
                <a:solidFill>
                  <a:srgbClr val="FFFF01"/>
                </a:solidFill>
                <a:effectLst>
                  <a:outerShdw blurRad="38100" dist="38100" dir="2700000" algn="tl">
                    <a:srgbClr val="000000">
                      <a:alpha val="43137"/>
                    </a:srgbClr>
                  </a:outerShdw>
                </a:effectLst>
              </a:rPr>
              <a:t>incumplimiento a </a:t>
            </a:r>
            <a:r>
              <a:rPr lang="es-AR" sz="1800" dirty="0">
                <a:effectLst>
                  <a:outerShdw blurRad="38100" dist="38100" dir="2700000" algn="tl">
                    <a:srgbClr val="000000">
                      <a:alpha val="43137"/>
                    </a:srgbClr>
                  </a:outerShdw>
                </a:effectLst>
              </a:rPr>
              <a:t>las disposiciones del presente dará lugar a la aplicación de las </a:t>
            </a:r>
            <a:r>
              <a:rPr lang="es-AR" sz="1800" b="1" dirty="0">
                <a:solidFill>
                  <a:srgbClr val="00FFCC"/>
                </a:solidFill>
                <a:effectLst>
                  <a:outerShdw blurRad="38100" dist="38100" dir="2700000" algn="tl">
                    <a:srgbClr val="000000">
                      <a:alpha val="43137"/>
                    </a:srgbClr>
                  </a:outerShdw>
                </a:effectLst>
              </a:rPr>
              <a:t>sanciones previstas en el Régimen General de Sanciones </a:t>
            </a:r>
            <a:r>
              <a:rPr lang="es-AR" sz="1800" dirty="0">
                <a:effectLst>
                  <a:outerShdw blurRad="38100" dist="38100" dir="2700000" algn="tl">
                    <a:srgbClr val="000000">
                      <a:alpha val="43137"/>
                    </a:srgbClr>
                  </a:outerShdw>
                </a:effectLst>
              </a:rPr>
              <a:t>por Infracciones Laborales -Anexo II- del Pacto Federal del Trabajo, ratificado por la ley 25212, de acuerdo a la calificación de las infracciones que se verifiquen. Asimismo, la autoridad administrativa del trabajo podrá solicitar la </a:t>
            </a:r>
            <a:r>
              <a:rPr lang="es-AR" sz="1800" b="1" dirty="0">
                <a:solidFill>
                  <a:srgbClr val="00FF00"/>
                </a:solidFill>
                <a:effectLst>
                  <a:outerShdw blurRad="38100" dist="38100" dir="2700000" algn="tl">
                    <a:srgbClr val="000000">
                      <a:alpha val="43137"/>
                    </a:srgbClr>
                  </a:outerShdw>
                </a:effectLst>
              </a:rPr>
              <a:t>suspensión, reducción o pérdida de los subsidios, exenciones, </a:t>
            </a:r>
            <a:r>
              <a:rPr lang="es-AR" sz="1800" dirty="0">
                <a:effectLst>
                  <a:outerShdw blurRad="38100" dist="38100" dir="2700000" algn="tl">
                    <a:srgbClr val="000000">
                      <a:alpha val="43137"/>
                    </a:srgbClr>
                  </a:outerShdw>
                </a:effectLst>
              </a:rPr>
              <a:t>créditos o beneficios promocionales de cualquier especie que le fueran otorgados por organismos del Estado Nacional, Provincial o Municipal al empleador infractor.</a:t>
            </a:r>
          </a:p>
          <a:p>
            <a:pPr marL="609600" indent="-609600" algn="l" eaLnBrk="1" hangingPunct="1">
              <a:defRPr/>
            </a:pPr>
            <a:endParaRPr lang="en-US" sz="1600" dirty="0" smtClean="0"/>
          </a:p>
        </p:txBody>
      </p:sp>
    </p:spTree>
    <p:extLst>
      <p:ext uri="{BB962C8B-B14F-4D97-AF65-F5344CB8AC3E}">
        <p14:creationId xmlns:p14="http://schemas.microsoft.com/office/powerpoint/2010/main" val="147263990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PREVENTIVO DE CRISIS DE EMPRESAS</a:t>
            </a:r>
            <a:r>
              <a:rPr lang="es-AR" sz="1800" dirty="0">
                <a:solidFill>
                  <a:srgbClr val="FFFF00"/>
                </a:solidFill>
                <a:effectLst>
                  <a:outerShdw blurRad="38100" dist="38100" dir="2700000" algn="tl">
                    <a:srgbClr val="000000">
                      <a:alpha val="43137"/>
                    </a:srgbClr>
                  </a:outerShdw>
                </a:effectLst>
              </a:rPr>
              <a:t> </a:t>
            </a:r>
          </a:p>
          <a:p>
            <a:pPr algn="l">
              <a:lnSpc>
                <a:spcPct val="90000"/>
              </a:lnSpc>
            </a:pPr>
            <a:r>
              <a:rPr lang="es-AR" sz="1800" b="1" dirty="0">
                <a:solidFill>
                  <a:srgbClr val="00FF00"/>
                </a:solidFill>
                <a:effectLst>
                  <a:outerShdw blurRad="38100" dist="38100" dir="2700000" algn="tl">
                    <a:srgbClr val="000000">
                      <a:alpha val="43137"/>
                    </a:srgbClr>
                  </a:outerShdw>
                </a:effectLst>
              </a:rPr>
              <a:t>R (</a:t>
            </a:r>
            <a:r>
              <a:rPr lang="es-AR" sz="1800" b="1" dirty="0" err="1">
                <a:solidFill>
                  <a:srgbClr val="00FF00"/>
                </a:solidFill>
                <a:effectLst>
                  <a:outerShdw blurRad="38100" dist="38100" dir="2700000" algn="tl">
                    <a:srgbClr val="000000">
                      <a:alpha val="43137"/>
                    </a:srgbClr>
                  </a:outerShdw>
                </a:effectLst>
              </a:rPr>
              <a:t>MTESS</a:t>
            </a:r>
            <a:r>
              <a:rPr lang="es-AR" sz="1800" b="1" dirty="0">
                <a:solidFill>
                  <a:srgbClr val="00FF00"/>
                </a:solidFill>
                <a:effectLst>
                  <a:outerShdw blurRad="38100" dist="38100" dir="2700000" algn="tl">
                    <a:srgbClr val="000000">
                      <a:alpha val="43137"/>
                    </a:srgbClr>
                  </a:outerShdw>
                </a:effectLst>
              </a:rPr>
              <a:t>) 337/2002</a:t>
            </a:r>
          </a:p>
          <a:p>
            <a:pPr algn="l">
              <a:lnSpc>
                <a:spcPct val="90000"/>
              </a:lnSpc>
            </a:pPr>
            <a:r>
              <a:rPr lang="es-AR" sz="1800" b="1" dirty="0">
                <a:solidFill>
                  <a:srgbClr val="FF9900"/>
                </a:solidFill>
                <a:effectLst>
                  <a:outerShdw blurRad="38100" dist="38100" dir="2700000" algn="tl">
                    <a:srgbClr val="000000">
                      <a:alpha val="43137"/>
                    </a:srgbClr>
                  </a:outerShdw>
                </a:effectLst>
              </a:rPr>
              <a:t>ADMINISTRACIONES PROVINCIALES DEL TRABAJO</a:t>
            </a:r>
          </a:p>
          <a:p>
            <a:pPr algn="l"/>
            <a:r>
              <a:rPr lang="es-AR" sz="1800" b="1" dirty="0">
                <a:solidFill>
                  <a:srgbClr val="00FFCC"/>
                </a:solidFill>
              </a:rPr>
              <a:t>Art. 1 - </a:t>
            </a:r>
            <a:r>
              <a:rPr lang="es-AR" sz="1800" dirty="0"/>
              <a:t>Las Administraciones Provinciales del Trabajo </a:t>
            </a:r>
            <a:r>
              <a:rPr lang="es-AR" sz="1800" b="1" dirty="0">
                <a:solidFill>
                  <a:srgbClr val="FFFF01"/>
                </a:solidFill>
              </a:rPr>
              <a:t>podrán sustanciar y completar en sus respectivos ámbitos jurisdiccionales la gestión del procedimiento preventivo de crisis de empresas</a:t>
            </a:r>
            <a:r>
              <a:rPr lang="es-AR" sz="1800" dirty="0"/>
              <a:t>, previstos en el Título III, Capítulo VI de la ley 24013 y sus reglamentaciones, y del procedimiento previsto en el decreto 328/88, hasta tanto se celebren nuevos acuerdos con los Estados Provinciales. Sin perjuicio de ello, las Administraciones Provinciales del Trabajo podrán optar por remitir las actuaciones para su tramitación en este Ministerio, debiendo comunicar tal opción mediante copia fiel del acto administrativo que así lo dispone.</a:t>
            </a:r>
          </a:p>
          <a:p>
            <a:pPr marL="609600" indent="-609600" algn="l" eaLnBrk="1" hangingPunct="1">
              <a:defRPr/>
            </a:pPr>
            <a:endParaRPr lang="en-US" sz="1800" dirty="0" smtClean="0"/>
          </a:p>
        </p:txBody>
      </p:sp>
    </p:spTree>
    <p:extLst>
      <p:ext uri="{BB962C8B-B14F-4D97-AF65-F5344CB8AC3E}">
        <p14:creationId xmlns:p14="http://schemas.microsoft.com/office/powerpoint/2010/main" val="120493645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1 </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Los empleadores, antes de disponer</a:t>
            </a:r>
            <a:r>
              <a:rPr lang="es-AR" sz="1800" b="1" dirty="0">
                <a:solidFill>
                  <a:srgbClr val="FFFF00"/>
                </a:solidFill>
                <a:effectLst>
                  <a:outerShdw blurRad="38100" dist="38100" dir="2700000" algn="tl">
                    <a:srgbClr val="000000">
                      <a:alpha val="43137"/>
                    </a:srgbClr>
                  </a:outerShdw>
                </a:effectLst>
              </a:rPr>
              <a:t> suspensiones, reducciones de la jornada laboral o despidos por causas económicas o falta o disminución de trabajo </a:t>
            </a:r>
            <a:r>
              <a:rPr lang="es-AR" sz="1800" dirty="0">
                <a:effectLst>
                  <a:outerShdw blurRad="38100" dist="38100" dir="2700000" algn="tl">
                    <a:srgbClr val="000000">
                      <a:alpha val="43137"/>
                    </a:srgbClr>
                  </a:outerShdw>
                </a:effectLst>
              </a:rPr>
              <a:t>a la totalidad o parte de su personal, deberán </a:t>
            </a:r>
            <a:r>
              <a:rPr lang="es-AR" sz="1800" b="1" dirty="0">
                <a:solidFill>
                  <a:srgbClr val="00FF00"/>
                </a:solidFill>
                <a:effectLst>
                  <a:outerShdw blurRad="38100" dist="38100" dir="2700000" algn="tl">
                    <a:srgbClr val="000000">
                      <a:alpha val="43137"/>
                    </a:srgbClr>
                  </a:outerShdw>
                </a:effectLst>
              </a:rPr>
              <a:t>comunicar</a:t>
            </a:r>
            <a:r>
              <a:rPr lang="es-AR" sz="1800" dirty="0">
                <a:effectLst>
                  <a:outerShdw blurRad="38100" dist="38100" dir="2700000" algn="tl">
                    <a:srgbClr val="000000">
                      <a:alpha val="43137"/>
                    </a:srgbClr>
                  </a:outerShdw>
                </a:effectLst>
              </a:rPr>
              <a:t> tal decisión al Ministerio de Trabajo y Seguridad Social </a:t>
            </a:r>
            <a:r>
              <a:rPr lang="es-AR" sz="1800" b="1" dirty="0">
                <a:solidFill>
                  <a:srgbClr val="00FFCC"/>
                </a:solidFill>
                <a:effectLst>
                  <a:outerShdw blurRad="38100" dist="38100" dir="2700000" algn="tl">
                    <a:srgbClr val="000000">
                      <a:alpha val="43137"/>
                    </a:srgbClr>
                  </a:outerShdw>
                </a:effectLst>
              </a:rPr>
              <a:t>con una anticipación no menor de 10 (diez) días </a:t>
            </a:r>
            <a:r>
              <a:rPr lang="es-AR" sz="1800" dirty="0">
                <a:effectLst>
                  <a:outerShdw blurRad="38100" dist="38100" dir="2700000" algn="tl">
                    <a:srgbClr val="000000">
                      <a:alpha val="43137"/>
                    </a:srgbClr>
                  </a:outerShdw>
                </a:effectLst>
              </a:rPr>
              <a:t>de hacerla efectiva.</a:t>
            </a:r>
          </a:p>
          <a:p>
            <a:pPr marL="609600" indent="-609600" algn="l" eaLnBrk="1" hangingPunct="1">
              <a:defRPr/>
            </a:pPr>
            <a:endParaRPr lang="en-US" sz="1600" dirty="0" smtClean="0"/>
          </a:p>
        </p:txBody>
      </p:sp>
    </p:spTree>
    <p:extLst>
      <p:ext uri="{BB962C8B-B14F-4D97-AF65-F5344CB8AC3E}">
        <p14:creationId xmlns:p14="http://schemas.microsoft.com/office/powerpoint/2010/main" val="192469165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2 - </a:t>
            </a:r>
            <a:r>
              <a:rPr lang="es-AR" sz="1800" dirty="0">
                <a:effectLst>
                  <a:outerShdw blurRad="38100" dist="38100" dir="2700000" algn="tl">
                    <a:srgbClr val="000000">
                      <a:alpha val="43137"/>
                    </a:srgbClr>
                  </a:outerShdw>
                </a:effectLst>
              </a:rPr>
              <a:t>Dicha comunicación deberá contener: </a:t>
            </a:r>
          </a:p>
          <a:p>
            <a:pPr algn="l"/>
            <a:r>
              <a:rPr lang="es-AR" sz="1800" dirty="0">
                <a:solidFill>
                  <a:srgbClr val="FFFF00"/>
                </a:solidFill>
                <a:effectLst>
                  <a:outerShdw blurRad="38100" dist="38100" dir="2700000" algn="tl">
                    <a:srgbClr val="000000">
                      <a:alpha val="43137"/>
                    </a:srgbClr>
                  </a:outerShdw>
                </a:effectLst>
              </a:rPr>
              <a:t>1) causas que justifiquen la adopción de la medida; </a:t>
            </a:r>
          </a:p>
          <a:p>
            <a:pPr algn="l"/>
            <a:r>
              <a:rPr lang="es-AR" sz="1800" dirty="0">
                <a:solidFill>
                  <a:srgbClr val="FFCC00"/>
                </a:solidFill>
                <a:effectLst>
                  <a:outerShdw blurRad="38100" dist="38100" dir="2700000" algn="tl">
                    <a:srgbClr val="000000">
                      <a:alpha val="43137"/>
                    </a:srgbClr>
                  </a:outerShdw>
                </a:effectLst>
              </a:rPr>
              <a:t>2) si las causas invocadas afectan a toda la empresa </a:t>
            </a:r>
            <a:r>
              <a:rPr lang="es-AR" sz="1800" dirty="0">
                <a:effectLst>
                  <a:outerShdw blurRad="38100" dist="38100" dir="2700000" algn="tl">
                    <a:srgbClr val="000000">
                      <a:alpha val="43137"/>
                    </a:srgbClr>
                  </a:outerShdw>
                </a:effectLst>
              </a:rPr>
              <a:t>o sólo a alguna de sus secciones; </a:t>
            </a:r>
          </a:p>
          <a:p>
            <a:pPr algn="l"/>
            <a:r>
              <a:rPr lang="es-AR" sz="1800" dirty="0">
                <a:solidFill>
                  <a:srgbClr val="00FF00"/>
                </a:solidFill>
                <a:effectLst>
                  <a:outerShdw blurRad="38100" dist="38100" dir="2700000" algn="tl">
                    <a:srgbClr val="000000">
                      <a:alpha val="43137"/>
                    </a:srgbClr>
                  </a:outerShdw>
                </a:effectLst>
              </a:rPr>
              <a:t>3) si las causas invocadas se presumen de efecto transitorio o definitivo </a:t>
            </a:r>
            <a:r>
              <a:rPr lang="es-AR" sz="1800" dirty="0">
                <a:effectLst>
                  <a:outerShdw blurRad="38100" dist="38100" dir="2700000" algn="tl">
                    <a:srgbClr val="000000">
                      <a:alpha val="43137"/>
                    </a:srgbClr>
                  </a:outerShdw>
                </a:effectLst>
              </a:rPr>
              <a:t>y, en su caso, el tiempo que perdurarán; </a:t>
            </a:r>
          </a:p>
          <a:p>
            <a:pPr algn="l"/>
            <a:r>
              <a:rPr lang="es-AR" sz="1800" dirty="0">
                <a:solidFill>
                  <a:srgbClr val="FF9900"/>
                </a:solidFill>
                <a:effectLst>
                  <a:outerShdw blurRad="38100" dist="38100" dir="2700000" algn="tl">
                    <a:srgbClr val="000000">
                      <a:alpha val="43137"/>
                    </a:srgbClr>
                  </a:outerShdw>
                </a:effectLst>
              </a:rPr>
              <a:t>4) las medidas adoptadas por el empleador </a:t>
            </a:r>
            <a:r>
              <a:rPr lang="es-AR" sz="1800" dirty="0">
                <a:effectLst>
                  <a:outerShdw blurRad="38100" dist="38100" dir="2700000" algn="tl">
                    <a:srgbClr val="000000">
                      <a:alpha val="43137"/>
                    </a:srgbClr>
                  </a:outerShdw>
                </a:effectLst>
              </a:rPr>
              <a:t>para superar o paliar los efectos de las causas invocadas; </a:t>
            </a:r>
          </a:p>
          <a:p>
            <a:pPr algn="l"/>
            <a:r>
              <a:rPr lang="es-AR" sz="1800" dirty="0">
                <a:solidFill>
                  <a:srgbClr val="00B0F0"/>
                </a:solidFill>
                <a:effectLst>
                  <a:outerShdw blurRad="38100" dist="38100" dir="2700000" algn="tl">
                    <a:srgbClr val="000000">
                      <a:alpha val="43137"/>
                    </a:srgbClr>
                  </a:outerShdw>
                </a:effectLst>
              </a:rPr>
              <a:t>5) el nombre y apellido, fecha de ingreso, cargas </a:t>
            </a:r>
            <a:r>
              <a:rPr lang="es-AR" sz="1800" dirty="0">
                <a:effectLst>
                  <a:outerShdw blurRad="38100" dist="38100" dir="2700000" algn="tl">
                    <a:srgbClr val="000000">
                      <a:alpha val="43137"/>
                    </a:srgbClr>
                  </a:outerShdw>
                </a:effectLst>
              </a:rPr>
              <a:t>de familia, sección, categoría y especialidad de los trabajadores comprendidos en la medida</a:t>
            </a:r>
          </a:p>
          <a:p>
            <a:pPr marL="609600" indent="-609600" algn="l" eaLnBrk="1" hangingPunct="1">
              <a:defRPr/>
            </a:pPr>
            <a:endParaRPr lang="en-US" sz="1600" dirty="0" smtClean="0"/>
          </a:p>
        </p:txBody>
      </p:sp>
    </p:spTree>
    <p:extLst>
      <p:ext uri="{BB962C8B-B14F-4D97-AF65-F5344CB8AC3E}">
        <p14:creationId xmlns:p14="http://schemas.microsoft.com/office/powerpoint/2010/main" val="410892829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rPr>
              <a:t>PROCEDIMIENTO ALTERNATIVO OBLIGATORIO</a:t>
            </a:r>
            <a:endParaRPr lang="es-AR" sz="1800" dirty="0">
              <a:solidFill>
                <a:srgbClr val="FFFF01"/>
              </a:solidFill>
            </a:endParaRPr>
          </a:p>
          <a:p>
            <a:pPr algn="l">
              <a:lnSpc>
                <a:spcPct val="90000"/>
              </a:lnSpc>
            </a:pPr>
            <a:r>
              <a:rPr lang="es-AR" sz="1800" b="1" dirty="0">
                <a:solidFill>
                  <a:srgbClr val="FFC000"/>
                </a:solidFill>
              </a:rPr>
              <a:t>DECRETO 328/1988</a:t>
            </a:r>
          </a:p>
          <a:p>
            <a:pPr algn="l"/>
            <a:endParaRPr lang="es-AR" sz="1800" dirty="0"/>
          </a:p>
          <a:p>
            <a:pPr algn="l"/>
            <a:r>
              <a:rPr lang="es-AR" sz="1800" b="1" dirty="0">
                <a:solidFill>
                  <a:srgbClr val="00FFCC"/>
                </a:solidFill>
              </a:rPr>
              <a:t>Art. 3 - </a:t>
            </a:r>
            <a:r>
              <a:rPr lang="es-AR" sz="1800" dirty="0"/>
              <a:t>Con la misma anticipación establecida en el artículo 1, </a:t>
            </a:r>
            <a:r>
              <a:rPr lang="es-AR" sz="1800" dirty="0">
                <a:solidFill>
                  <a:srgbClr val="FFFF01"/>
                </a:solidFill>
              </a:rPr>
              <a:t>los empleadores deberán entregar copia de la comunicación a la asociación</a:t>
            </a:r>
            <a:r>
              <a:rPr lang="es-AR" sz="1800" dirty="0"/>
              <a:t> o asociaciones sindicales con personería gremial que representen a los trabajadores afectados por la medida.</a:t>
            </a:r>
          </a:p>
          <a:p>
            <a:pPr marL="609600" indent="-609600" algn="l" eaLnBrk="1" hangingPunct="1">
              <a:defRPr/>
            </a:pPr>
            <a:endParaRPr lang="en-US" sz="1600" dirty="0" smtClean="0"/>
          </a:p>
        </p:txBody>
      </p:sp>
    </p:spTree>
    <p:extLst>
      <p:ext uri="{BB962C8B-B14F-4D97-AF65-F5344CB8AC3E}">
        <p14:creationId xmlns:p14="http://schemas.microsoft.com/office/powerpoint/2010/main" val="117781680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p>
          <a:p>
            <a:pPr algn="l"/>
            <a:r>
              <a:rPr lang="es-AR" sz="1800" b="1" dirty="0">
                <a:solidFill>
                  <a:srgbClr val="00FF99"/>
                </a:solidFill>
              </a:rPr>
              <a:t>Art. 4 - </a:t>
            </a:r>
            <a:r>
              <a:rPr lang="es-AR" sz="1800" dirty="0"/>
              <a:t>De oficio o a petición de partes, la autoridad de aplicación podrá: </a:t>
            </a:r>
          </a:p>
          <a:p>
            <a:pPr algn="l"/>
            <a:r>
              <a:rPr lang="es-AR" sz="1800" dirty="0">
                <a:solidFill>
                  <a:srgbClr val="FFFF00"/>
                </a:solidFill>
              </a:rPr>
              <a:t>1) disponer la celebración de las audiencias </a:t>
            </a:r>
            <a:r>
              <a:rPr lang="es-AR" sz="1800" dirty="0"/>
              <a:t>que considere necesarias para lograr soluciones de común acuerdo entre el empleador y las asociaciones sindicales indicadas en el artículo 3, </a:t>
            </a:r>
          </a:p>
          <a:p>
            <a:pPr algn="l"/>
            <a:r>
              <a:rPr lang="es-AR" sz="1800" dirty="0">
                <a:solidFill>
                  <a:srgbClr val="FF9900"/>
                </a:solidFill>
              </a:rPr>
              <a:t>2) recabar informes aclarativos o ampliatorios </a:t>
            </a:r>
            <a:r>
              <a:rPr lang="es-AR" sz="1800" dirty="0"/>
              <a:t>de los puntos de la comunicación previstos en el artículo 2, </a:t>
            </a:r>
          </a:p>
          <a:p>
            <a:pPr algn="l"/>
            <a:r>
              <a:rPr lang="es-AR" sz="1800" dirty="0">
                <a:solidFill>
                  <a:srgbClr val="00B0F0"/>
                </a:solidFill>
              </a:rPr>
              <a:t>3) requerir la opinión escrita de las asociaciones sindicales </a:t>
            </a:r>
            <a:r>
              <a:rPr lang="es-AR" sz="1800" dirty="0"/>
              <a:t>indicadas en el artículo 3, </a:t>
            </a:r>
          </a:p>
          <a:p>
            <a:pPr algn="l"/>
            <a:r>
              <a:rPr lang="es-AR" sz="1800" dirty="0">
                <a:solidFill>
                  <a:srgbClr val="00FF00"/>
                </a:solidFill>
              </a:rPr>
              <a:t>4) realizar investigaciones, recabar asesoramiento </a:t>
            </a:r>
            <a:r>
              <a:rPr lang="es-AR" sz="1800" dirty="0"/>
              <a:t>de las reparticiones públicas o instituciones privadas y, en general, ordenar cualquier medida que tienda al más amplio conocimiento de la cuestión planteada y </a:t>
            </a:r>
          </a:p>
          <a:p>
            <a:pPr algn="l"/>
            <a:r>
              <a:rPr lang="es-AR" sz="1800" dirty="0">
                <a:solidFill>
                  <a:srgbClr val="FFCC00"/>
                </a:solidFill>
              </a:rPr>
              <a:t>5) proponer fórmulas de solución. </a:t>
            </a:r>
          </a:p>
          <a:p>
            <a:pPr marL="609600" indent="-609600" algn="l" eaLnBrk="1" hangingPunct="1">
              <a:defRPr/>
            </a:pPr>
            <a:endParaRPr lang="en-US" sz="1800" dirty="0" smtClean="0"/>
          </a:p>
        </p:txBody>
      </p:sp>
    </p:spTree>
    <p:extLst>
      <p:ext uri="{BB962C8B-B14F-4D97-AF65-F5344CB8AC3E}">
        <p14:creationId xmlns:p14="http://schemas.microsoft.com/office/powerpoint/2010/main" val="253143652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5 - </a:t>
            </a:r>
            <a:r>
              <a:rPr lang="es-AR" sz="1800" dirty="0">
                <a:effectLst>
                  <a:outerShdw blurRad="38100" dist="38100" dir="2700000" algn="tl">
                    <a:srgbClr val="000000">
                      <a:alpha val="43137"/>
                    </a:srgbClr>
                  </a:outerShdw>
                </a:effectLst>
              </a:rPr>
              <a:t>Las disposiciones del presente decreto no podrán ser interpretadas como modificaciones a la </a:t>
            </a:r>
            <a:r>
              <a:rPr lang="es-AR" sz="1800" b="1" u="sng" dirty="0">
                <a:solidFill>
                  <a:srgbClr val="FFFF00"/>
                </a:solidFill>
                <a:effectLst>
                  <a:outerShdw blurRad="38100" dist="38100" dir="2700000" algn="tl">
                    <a:srgbClr val="000000">
                      <a:alpha val="43137"/>
                    </a:srgbClr>
                  </a:outerShdw>
                </a:effectLst>
              </a:rPr>
              <a:t>facultad del trabajador de accionar judicialmente </a:t>
            </a:r>
            <a:r>
              <a:rPr lang="es-AR" sz="1800" dirty="0">
                <a:effectLst>
                  <a:outerShdw blurRad="38100" dist="38100" dir="2700000" algn="tl">
                    <a:srgbClr val="000000">
                      <a:alpha val="43137"/>
                    </a:srgbClr>
                  </a:outerShdw>
                </a:effectLst>
              </a:rPr>
              <a:t>si considerare que la medida adoptada por el empleador lesiona alguno de sus derechos.</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6 - </a:t>
            </a:r>
            <a:r>
              <a:rPr lang="es-AR" sz="1800" dirty="0">
                <a:effectLst>
                  <a:outerShdw blurRad="38100" dist="38100" dir="2700000" algn="tl">
                    <a:srgbClr val="000000">
                      <a:alpha val="43137"/>
                    </a:srgbClr>
                  </a:outerShdw>
                </a:effectLst>
              </a:rPr>
              <a:t>El incumplimiento de lo establecido en el presente decreto dará lugar a las </a:t>
            </a:r>
            <a:r>
              <a:rPr lang="es-AR" sz="1800" b="1" dirty="0">
                <a:solidFill>
                  <a:srgbClr val="00FF99"/>
                </a:solidFill>
                <a:effectLst>
                  <a:outerShdw blurRad="38100" dist="38100" dir="2700000" algn="tl">
                    <a:srgbClr val="000000">
                      <a:alpha val="43137"/>
                    </a:srgbClr>
                  </a:outerShdw>
                </a:effectLst>
              </a:rPr>
              <a:t>sanciones previstas </a:t>
            </a:r>
            <a:r>
              <a:rPr lang="es-AR" sz="1800" dirty="0">
                <a:effectLst>
                  <a:outerShdw blurRad="38100" dist="38100" dir="2700000" algn="tl">
                    <a:srgbClr val="000000">
                      <a:alpha val="43137"/>
                    </a:srgbClr>
                  </a:outerShdw>
                </a:effectLst>
              </a:rPr>
              <a:t>en el artículo 5º de la ley 18694 y sus modificatorias.</a:t>
            </a:r>
          </a:p>
        </p:txBody>
      </p:sp>
    </p:spTree>
    <p:extLst>
      <p:ext uri="{BB962C8B-B14F-4D97-AF65-F5344CB8AC3E}">
        <p14:creationId xmlns:p14="http://schemas.microsoft.com/office/powerpoint/2010/main" val="262409853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500" b="1" dirty="0">
                <a:solidFill>
                  <a:srgbClr val="FFFF01"/>
                </a:solidFill>
                <a:effectLst>
                  <a:outerShdw blurRad="38100" dist="38100" dir="2700000" algn="tl">
                    <a:srgbClr val="000000">
                      <a:alpha val="43137"/>
                    </a:srgbClr>
                  </a:outerShdw>
                </a:effectLst>
              </a:rPr>
              <a:t>PROCEDIMIENTO ALTERNATIVO OBLIGATORIO</a:t>
            </a:r>
            <a:endParaRPr lang="es-AR" sz="1500" dirty="0">
              <a:solidFill>
                <a:srgbClr val="FFFF01"/>
              </a:solidFill>
              <a:effectLst>
                <a:outerShdw blurRad="38100" dist="38100" dir="2700000" algn="tl">
                  <a:srgbClr val="000000">
                    <a:alpha val="43137"/>
                  </a:srgbClr>
                </a:outerShdw>
              </a:effectLst>
            </a:endParaRPr>
          </a:p>
          <a:p>
            <a:pPr algn="l">
              <a:lnSpc>
                <a:spcPct val="90000"/>
              </a:lnSpc>
            </a:pPr>
            <a:r>
              <a:rPr lang="es-AR" sz="1500" b="1" dirty="0">
                <a:solidFill>
                  <a:srgbClr val="FFC000"/>
                </a:solidFill>
                <a:effectLst>
                  <a:outerShdw blurRad="38100" dist="38100" dir="2700000" algn="tl">
                    <a:srgbClr val="000000">
                      <a:alpha val="43137"/>
                    </a:srgbClr>
                  </a:outerShdw>
                </a:effectLst>
              </a:rPr>
              <a:t>DECRETO 328/1988</a:t>
            </a:r>
          </a:p>
          <a:p>
            <a:endParaRPr lang="es-AR" sz="9600" dirty="0" smtClean="0"/>
          </a:p>
          <a:p>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13" y="1905000"/>
            <a:ext cx="822657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70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r>
              <a:rPr lang="es-US" sz="1800" b="1" dirty="0" smtClean="0">
                <a:solidFill>
                  <a:srgbClr val="FFCC00"/>
                </a:solidFill>
                <a:effectLst>
                  <a:outerShdw blurRad="38100" dist="38100" dir="2700000" algn="tl">
                    <a:srgbClr val="000000">
                      <a:alpha val="43137"/>
                    </a:srgbClr>
                  </a:outerShdw>
                </a:effectLst>
              </a:rPr>
              <a:t>CUARENTENA ADMINISTRADA </a:t>
            </a:r>
          </a:p>
          <a:p>
            <a:pPr algn="l"/>
            <a:r>
              <a:rPr lang="es-ES" sz="1800" b="1" dirty="0" smtClean="0">
                <a:solidFill>
                  <a:srgbClr val="00FFFF"/>
                </a:solidFill>
                <a:effectLst>
                  <a:outerShdw blurRad="38100" dist="38100" dir="2700000" algn="tl">
                    <a:srgbClr val="000000">
                      <a:alpha val="43137"/>
                    </a:srgbClr>
                  </a:outerShdw>
                </a:effectLst>
              </a:rPr>
              <a:t>Art. 2 - </a:t>
            </a:r>
            <a:r>
              <a:rPr lang="es-ES" sz="1800" dirty="0" smtClean="0">
                <a:solidFill>
                  <a:srgbClr val="FFFF00"/>
                </a:solidFill>
                <a:effectLst>
                  <a:outerShdw blurRad="38100" dist="38100" dir="2700000" algn="tl">
                    <a:srgbClr val="000000">
                      <a:alpha val="43137"/>
                    </a:srgbClr>
                  </a:outerShdw>
                </a:effectLst>
              </a:rPr>
              <a:t>El Jefe de Gabinete de Ministros, </a:t>
            </a:r>
            <a:r>
              <a:rPr lang="es-ES" sz="1800" dirty="0" smtClean="0">
                <a:effectLst>
                  <a:outerShdw blurRad="38100" dist="38100" dir="2700000" algn="tl">
                    <a:srgbClr val="000000">
                      <a:alpha val="43137"/>
                    </a:srgbClr>
                  </a:outerShdw>
                </a:effectLst>
              </a:rPr>
              <a:t>en su carácter de Coordinador de la “Unidad de Coordinación General del Plan Integral para la Prevención de Eventos de Salud Pública de Importancia Internacional” podrá, previa intervención de la autoridad sanitaria nacional, y a pedido de los Gobernadores o de las Gobernadoras de Provincias o del Jefe de Gobierno de la Ciudad Autónoma de Buenos Aires, exceptuar del cumplimiento del “aislamiento social, preventivo y obligatorio” y de la prohibición de circular, al personal afectado a determinadas actividades y servicios, o a las personas que habiten en áreas geográficas específicas y delimitadas, siempre que medien las siguientes circunstancias:</a:t>
            </a:r>
          </a:p>
          <a:p>
            <a:pPr algn="l"/>
            <a:r>
              <a:rPr lang="es-ES" sz="1800" dirty="0" smtClean="0">
                <a:solidFill>
                  <a:srgbClr val="FFCC00"/>
                </a:solidFill>
                <a:effectLst>
                  <a:outerShdw blurRad="38100" dist="38100" dir="2700000" algn="tl">
                    <a:srgbClr val="000000">
                      <a:alpha val="43137"/>
                    </a:srgbClr>
                  </a:outerShdw>
                </a:effectLst>
              </a:rPr>
              <a:t>a. Que el Gobernador, la Gobernadora o el Jefe de Gobierno de la Ciudad Autónoma de Buenos Aires lo requiera por escrito, previa intervención y asentimiento de la máxima autoridad sanitaria local, en atención a la situación epidemiológica respectiva.</a:t>
            </a:r>
          </a:p>
          <a:p>
            <a:pPr algn="l"/>
            <a:r>
              <a:rPr lang="es-ES" sz="1800" dirty="0" smtClean="0">
                <a:solidFill>
                  <a:srgbClr val="00FFFF"/>
                </a:solidFill>
                <a:effectLst>
                  <a:outerShdw blurRad="38100" dist="38100" dir="2700000" algn="tl">
                    <a:srgbClr val="000000">
                      <a:alpha val="43137"/>
                    </a:srgbClr>
                  </a:outerShdw>
                </a:effectLst>
              </a:rPr>
              <a:t>b. Que, junto con el requerimiento, se acompañe el protocolo de funcionamiento correspondiente, dando cumplimiento a las recomendaciones e instrucciones sanitarias y de seguridad nacionales y locales.</a:t>
            </a:r>
          </a:p>
          <a:p>
            <a:pPr algn="l"/>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213990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r>
              <a:rPr lang="es-AR" sz="9600" dirty="0" smtClean="0"/>
              <a:t> </a:t>
            </a:r>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28" y="2057400"/>
            <a:ext cx="889054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1202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9" y="1981200"/>
            <a:ext cx="867645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6848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02" y="2133600"/>
            <a:ext cx="886423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55291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220. —Plazo máximo. Remisión.</a:t>
            </a:r>
          </a:p>
          <a:p>
            <a:pPr algn="l"/>
            <a:r>
              <a:rPr lang="es-AR" sz="1800" dirty="0">
                <a:effectLst>
                  <a:outerShdw blurRad="38100" dist="38100" dir="2700000" algn="tl">
                    <a:srgbClr val="000000">
                      <a:alpha val="43137"/>
                    </a:srgbClr>
                  </a:outerShdw>
                </a:effectLst>
              </a:rPr>
              <a:t>Las suspensiones fundadas en razones </a:t>
            </a:r>
            <a:r>
              <a:rPr lang="es-AR" sz="1800" b="1" dirty="0">
                <a:solidFill>
                  <a:srgbClr val="FFFF01"/>
                </a:solidFill>
                <a:effectLst>
                  <a:outerShdw blurRad="38100" dist="38100" dir="2700000" algn="tl">
                    <a:srgbClr val="000000">
                      <a:alpha val="43137"/>
                    </a:srgbClr>
                  </a:outerShdw>
                </a:effectLst>
              </a:rPr>
              <a:t>disciplinarias o debidas a falta o disminución de trabajo no imputables al empleador</a:t>
            </a:r>
            <a:r>
              <a:rPr lang="es-AR" sz="1800" dirty="0">
                <a:effectLst>
                  <a:outerShdw blurRad="38100" dist="38100" dir="2700000" algn="tl">
                    <a:srgbClr val="000000">
                      <a:alpha val="43137"/>
                    </a:srgbClr>
                  </a:outerShdw>
                </a:effectLst>
              </a:rPr>
              <a:t>, no podrán exceder de </a:t>
            </a:r>
            <a:r>
              <a:rPr lang="es-AR" sz="1800" b="1" dirty="0">
                <a:solidFill>
                  <a:srgbClr val="FF9900"/>
                </a:solidFill>
                <a:effectLst>
                  <a:outerShdw blurRad="38100" dist="38100" dir="2700000" algn="tl">
                    <a:srgbClr val="000000">
                      <a:alpha val="43137"/>
                    </a:srgbClr>
                  </a:outerShdw>
                </a:effectLst>
              </a:rPr>
              <a:t>treinta (30) días en un (1) año</a:t>
            </a:r>
            <a:r>
              <a:rPr lang="es-AR" sz="1800" dirty="0">
                <a:effectLst>
                  <a:outerShdw blurRad="38100" dist="38100" dir="2700000" algn="tl">
                    <a:srgbClr val="000000">
                      <a:alpha val="43137"/>
                    </a:srgbClr>
                  </a:outerShdw>
                </a:effectLst>
              </a:rPr>
              <a:t>, contados a partir de la primera suspensión.</a:t>
            </a:r>
          </a:p>
          <a:p>
            <a:pPr algn="l"/>
            <a:r>
              <a:rPr lang="es-AR" sz="1800" dirty="0">
                <a:effectLst>
                  <a:outerShdw blurRad="38100" dist="38100" dir="2700000" algn="tl">
                    <a:srgbClr val="000000">
                      <a:alpha val="43137"/>
                    </a:srgbClr>
                  </a:outerShdw>
                </a:effectLst>
              </a:rPr>
              <a:t>Las suspensiones fundadas en razones disciplinarias deberán ajustarse a lo dispuesto por el artículo 67, sin perjuicio de las condiciones que se fijaren en función de lo previsto en el artículo 68.</a:t>
            </a:r>
          </a:p>
        </p:txBody>
      </p:sp>
    </p:spTree>
    <p:extLst>
      <p:ext uri="{BB962C8B-B14F-4D97-AF65-F5344CB8AC3E}">
        <p14:creationId xmlns:p14="http://schemas.microsoft.com/office/powerpoint/2010/main" val="90032930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221 - </a:t>
            </a:r>
            <a:r>
              <a:rPr lang="es-AR" sz="1800" dirty="0">
                <a:effectLst>
                  <a:outerShdw blurRad="38100" dist="38100" dir="2700000" algn="tl">
                    <a:srgbClr val="000000">
                      <a:alpha val="43137"/>
                    </a:srgbClr>
                  </a:outerShdw>
                </a:effectLst>
              </a:rPr>
              <a:t>Las suspensiones por </a:t>
            </a:r>
            <a:r>
              <a:rPr lang="es-AR" sz="1800" b="1" dirty="0">
                <a:solidFill>
                  <a:srgbClr val="FFFF00"/>
                </a:solidFill>
                <a:effectLst>
                  <a:outerShdw blurRad="38100" dist="38100" dir="2700000" algn="tl">
                    <a:srgbClr val="000000">
                      <a:alpha val="43137"/>
                    </a:srgbClr>
                  </a:outerShdw>
                </a:effectLst>
              </a:rPr>
              <a:t>fuerza mayor </a:t>
            </a:r>
            <a:r>
              <a:rPr lang="es-AR" sz="1800" dirty="0">
                <a:effectLst>
                  <a:outerShdw blurRad="38100" dist="38100" dir="2700000" algn="tl">
                    <a:srgbClr val="000000">
                      <a:alpha val="43137"/>
                    </a:srgbClr>
                  </a:outerShdw>
                </a:effectLst>
              </a:rPr>
              <a:t>debidamente </a:t>
            </a:r>
            <a:r>
              <a:rPr lang="es-AR" sz="1800" dirty="0" smtClean="0">
                <a:effectLst>
                  <a:outerShdw blurRad="38100" dist="38100" dir="2700000" algn="tl">
                    <a:srgbClr val="000000">
                      <a:alpha val="43137"/>
                    </a:srgbClr>
                  </a:outerShdw>
                </a:effectLst>
              </a:rPr>
              <a:t>comprobadas </a:t>
            </a:r>
            <a:r>
              <a:rPr lang="es-AR" sz="1800" dirty="0">
                <a:effectLst>
                  <a:outerShdw blurRad="38100" dist="38100" dir="2700000" algn="tl">
                    <a:srgbClr val="000000">
                      <a:alpha val="43137"/>
                    </a:srgbClr>
                  </a:outerShdw>
                </a:effectLst>
              </a:rPr>
              <a:t>podrán extenderse </a:t>
            </a:r>
            <a:r>
              <a:rPr lang="es-AR" sz="1800" dirty="0">
                <a:solidFill>
                  <a:srgbClr val="00FFCC"/>
                </a:solidFill>
                <a:effectLst>
                  <a:outerShdw blurRad="38100" dist="38100" dir="2700000" algn="tl">
                    <a:srgbClr val="000000">
                      <a:alpha val="43137"/>
                    </a:srgbClr>
                  </a:outerShdw>
                </a:effectLst>
              </a:rPr>
              <a:t>hasta un plazo máximo de 75 (setenta y cinco) días en el término de 1 (un) año</a:t>
            </a:r>
            <a:r>
              <a:rPr lang="es-AR" sz="1800" dirty="0">
                <a:effectLst>
                  <a:outerShdw blurRad="38100" dist="38100" dir="2700000" algn="tl">
                    <a:srgbClr val="000000">
                      <a:alpha val="43137"/>
                    </a:srgbClr>
                  </a:outerShdw>
                </a:effectLst>
              </a:rPr>
              <a:t>, contado desde la primera suspensión cualquiera sea el motivo de ésta.</a:t>
            </a:r>
          </a:p>
          <a:p>
            <a:pPr algn="l"/>
            <a:r>
              <a:rPr lang="es-AR" sz="1800" dirty="0">
                <a:effectLst>
                  <a:outerShdw blurRad="38100" dist="38100" dir="2700000" algn="tl">
                    <a:srgbClr val="000000">
                      <a:alpha val="43137"/>
                    </a:srgbClr>
                  </a:outerShdw>
                </a:effectLst>
              </a:rPr>
              <a:t>En este supuesto, así como en el de suspensión por falta o disminución de trabajo, deberá comenzarse por el personal menos antiguo dentro de cada especialidad.</a:t>
            </a:r>
          </a:p>
          <a:p>
            <a:pPr algn="l"/>
            <a:r>
              <a:rPr lang="es-AR" sz="1800" dirty="0">
                <a:effectLst>
                  <a:outerShdw blurRad="38100" dist="38100" dir="2700000" algn="tl">
                    <a:srgbClr val="000000">
                      <a:alpha val="43137"/>
                    </a:srgbClr>
                  </a:outerShdw>
                </a:effectLst>
              </a:rPr>
              <a:t>Respecto del personal ingresado en un mismo semestre, deberá comenzarse por el que tuviere menos cargas de familia, aunque con ello se alterase el orden de antigüedad</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66133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a:solidFill>
                  <a:srgbClr val="FF9900"/>
                </a:solidFill>
                <a:effectLst>
                  <a:outerShdw blurRad="38100" dist="38100" dir="2700000" algn="tl">
                    <a:srgbClr val="000000">
                      <a:alpha val="43137"/>
                    </a:srgbClr>
                  </a:outerShdw>
                </a:effectLst>
              </a:rPr>
              <a:t>ASIGNACIONES DE SUSPENSIÓN</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223 bis -  </a:t>
            </a:r>
            <a:r>
              <a:rPr lang="es-AR" sz="1800" dirty="0">
                <a:effectLst>
                  <a:outerShdw blurRad="38100" dist="38100" dir="2700000" algn="tl">
                    <a:srgbClr val="000000">
                      <a:alpha val="43137"/>
                    </a:srgbClr>
                  </a:outerShdw>
                </a:effectLst>
              </a:rPr>
              <a:t>Se considerará prestación no remunerativa </a:t>
            </a:r>
            <a:r>
              <a:rPr lang="es-AR" sz="1800" b="1" dirty="0">
                <a:solidFill>
                  <a:srgbClr val="FFFF00"/>
                </a:solidFill>
                <a:effectLst>
                  <a:outerShdw blurRad="38100" dist="38100" dir="2700000" algn="tl">
                    <a:srgbClr val="000000">
                      <a:alpha val="43137"/>
                    </a:srgbClr>
                  </a:outerShdw>
                </a:effectLst>
              </a:rPr>
              <a:t>las asignaciones en dinero que se entreguen en compensación por suspensiones </a:t>
            </a:r>
            <a:r>
              <a:rPr lang="es-AR" sz="1800" dirty="0">
                <a:effectLst>
                  <a:outerShdw blurRad="38100" dist="38100" dir="2700000" algn="tl">
                    <a:srgbClr val="000000">
                      <a:alpha val="43137"/>
                    </a:srgbClr>
                  </a:outerShdw>
                </a:effectLst>
              </a:rPr>
              <a:t>de la prestación laboral y que se fundaren en las causales de </a:t>
            </a:r>
            <a:r>
              <a:rPr lang="es-AR" sz="1800" dirty="0">
                <a:solidFill>
                  <a:srgbClr val="FFC000"/>
                </a:solidFill>
                <a:effectLst>
                  <a:outerShdw blurRad="38100" dist="38100" dir="2700000" algn="tl">
                    <a:srgbClr val="000000">
                      <a:alpha val="43137"/>
                    </a:srgbClr>
                  </a:outerShdw>
                </a:effectLst>
              </a:rPr>
              <a:t>falta o disminución de trabajo, no imputables al empleador, o fuerza mayor debidamente comprobada</a:t>
            </a:r>
            <a:r>
              <a:rPr lang="es-AR" sz="1800" dirty="0">
                <a:effectLst>
                  <a:outerShdw blurRad="38100" dist="38100" dir="2700000" algn="tl">
                    <a:srgbClr val="000000">
                      <a:alpha val="43137"/>
                    </a:srgbClr>
                  </a:outerShdw>
                </a:effectLst>
              </a:rPr>
              <a:t>, pactadas individual o colectivamente y homologadas por la Autoridad de Aplicación, conforme normas legales vigentes, y cuando en virtud de tales causales el trabajador no realice la prestación laboral a su cargo. Sólo </a:t>
            </a:r>
            <a:r>
              <a:rPr lang="es-AR" sz="1800" b="1" dirty="0">
                <a:solidFill>
                  <a:srgbClr val="00FF99"/>
                </a:solidFill>
                <a:effectLst>
                  <a:outerShdw blurRad="38100" dist="38100" dir="2700000" algn="tl">
                    <a:srgbClr val="000000">
                      <a:alpha val="43137"/>
                    </a:srgbClr>
                  </a:outerShdw>
                </a:effectLst>
              </a:rPr>
              <a:t>tributará las contribuciones establecidas en las leyes 23660 y 23661</a:t>
            </a:r>
            <a:r>
              <a:rPr lang="es-AR" sz="1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7225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26 DE ABRIL</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355/2020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 </a:t>
            </a:r>
            <a:r>
              <a:rPr lang="es-ES" sz="1800" dirty="0" smtClean="0">
                <a:effectLst>
                  <a:outerShdw blurRad="38100" dist="38100" dir="2700000" algn="tl">
                    <a:srgbClr val="000000">
                      <a:alpha val="43137"/>
                    </a:srgbClr>
                  </a:outerShdw>
                </a:effectLst>
              </a:rPr>
              <a:t>Las autoridades de las jurisdicciones y organismos del sector público nacional en coordinación con sus pares de las jurisdicciones Provinciales, de la Ciudad Autónoma de Buenos Aires y las autoridades Municipales, cada uno en el ámbito de sus competencias</a:t>
            </a:r>
            <a:r>
              <a:rPr lang="es-ES" sz="1800" dirty="0" smtClean="0">
                <a:solidFill>
                  <a:srgbClr val="FFFF00"/>
                </a:solidFill>
                <a:effectLst>
                  <a:outerShdw blurRad="38100" dist="38100" dir="2700000" algn="tl">
                    <a:srgbClr val="000000">
                      <a:alpha val="43137"/>
                    </a:srgbClr>
                  </a:outerShdw>
                </a:effectLst>
              </a:rPr>
              <a:t>, dispondrán los procedimientos de fiscalización necesarios para garantizar el cumplimiento del aislamiento social, preventivo y obligatorio</a:t>
            </a:r>
            <a:r>
              <a:rPr lang="es-ES" sz="1800" dirty="0" smtClean="0">
                <a:effectLst>
                  <a:outerShdw blurRad="38100" dist="38100" dir="2700000" algn="tl">
                    <a:srgbClr val="000000">
                      <a:alpha val="43137"/>
                    </a:srgbClr>
                  </a:outerShdw>
                </a:effectLst>
              </a:rPr>
              <a:t>, de los protocolos vigentes y de las normas dispuestas en el marco de la emergencia sanitaria y de sus normas complementarias.</a:t>
            </a:r>
            <a:endParaRPr lang="es-US" sz="1800" dirty="0" smtClean="0">
              <a:solidFill>
                <a:srgbClr val="FF9900"/>
              </a:solidFill>
              <a:effectLst>
                <a:outerShdw blurRad="38100" dist="38100" dir="2700000" algn="tl">
                  <a:srgbClr val="000000">
                    <a:alpha val="43137"/>
                  </a:srgbClr>
                </a:outerShdw>
              </a:effectLst>
            </a:endParaRPr>
          </a:p>
          <a:p>
            <a:pPr algn="l"/>
            <a:endParaRPr lang="es-AR" sz="1800" dirty="0" smtClean="0">
              <a:solidFill>
                <a:srgbClr val="FF9900"/>
              </a:solidFill>
              <a:effectLst>
                <a:outerShdw blurRad="38100" dist="38100" dir="2700000" algn="tl">
                  <a:srgbClr val="000000">
                    <a:alpha val="43137"/>
                  </a:srgbClr>
                </a:outerShdw>
              </a:effectLst>
            </a:endParaRPr>
          </a:p>
          <a:p>
            <a:pPr algn="l"/>
            <a:endParaRPr lang="es-AR" sz="1800" dirty="0" smtClean="0">
              <a:solidFill>
                <a:srgbClr val="FF9900"/>
              </a:solidFill>
              <a:effectLst>
                <a:outerShdw blurRad="38100" dist="38100" dir="2700000" algn="tl">
                  <a:srgbClr val="000000">
                    <a:alpha val="43137"/>
                  </a:srgbClr>
                </a:outerShdw>
              </a:effectLst>
            </a:endParaRPr>
          </a:p>
          <a:p>
            <a:pPr algn="l"/>
            <a:r>
              <a:rPr lang="es-AR" sz="1800" b="1" dirty="0" smtClean="0">
                <a:solidFill>
                  <a:srgbClr val="FFFF00"/>
                </a:solidFill>
                <a:effectLst>
                  <a:outerShdw blurRad="38100" dist="38100" dir="2700000" algn="tl">
                    <a:srgbClr val="000000">
                      <a:alpha val="43137"/>
                    </a:srgbClr>
                  </a:outerShdw>
                </a:effectLst>
              </a:rPr>
              <a:t>Vigencia: desde el 11/04/2020 inclusive</a:t>
            </a:r>
            <a:endParaRPr lang="es-AR"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417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598368"/>
          </a:xfrm>
        </p:spPr>
        <p:txBody>
          <a:bodyPr>
            <a:normAutofit fontScale="92500" lnSpcReduction="2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10 DE MAYO</a:t>
            </a:r>
            <a:endParaRPr lang="es-ES" sz="1800" b="1" dirty="0" smtClean="0">
              <a:solidFill>
                <a:srgbClr val="FFCC00"/>
              </a:solidFill>
              <a:effectLst>
                <a:outerShdw blurRad="38100" dist="38100" dir="2700000" algn="tl">
                  <a:srgbClr val="000000">
                    <a:alpha val="43137"/>
                  </a:srgbClr>
                </a:outerShdw>
              </a:effectLst>
            </a:endParaRPr>
          </a:p>
          <a:p>
            <a:pPr algn="l"/>
            <a:r>
              <a:rPr lang="es-ES" sz="1900" b="1" dirty="0" smtClean="0">
                <a:solidFill>
                  <a:srgbClr val="00FFCC"/>
                </a:solidFill>
                <a:effectLst>
                  <a:outerShdw blurRad="38100" dist="38100" dir="2700000" algn="tl">
                    <a:srgbClr val="000000">
                      <a:alpha val="43137"/>
                    </a:srgbClr>
                  </a:outerShdw>
                </a:effectLst>
              </a:rPr>
              <a:t>DECRETO 408/2020</a:t>
            </a:r>
          </a:p>
          <a:p>
            <a:pPr algn="l"/>
            <a:r>
              <a:rPr lang="es-AR" sz="1900" dirty="0" smtClean="0">
                <a:effectLst>
                  <a:outerShdw blurRad="38100" dist="38100" dir="2700000" algn="tl">
                    <a:srgbClr val="000000">
                      <a:alpha val="43137"/>
                    </a:srgbClr>
                  </a:outerShdw>
                </a:effectLst>
              </a:rPr>
              <a:t>El Poder </a:t>
            </a:r>
            <a:r>
              <a:rPr lang="es-AR" sz="1900" dirty="0">
                <a:effectLst>
                  <a:outerShdw blurRad="38100" dist="38100" dir="2700000" algn="tl">
                    <a:srgbClr val="000000">
                      <a:alpha val="43137"/>
                    </a:srgbClr>
                  </a:outerShdw>
                </a:effectLst>
              </a:rPr>
              <a:t>Ejecutivo extiende el aislamiento preventivo, social y obligatorio </a:t>
            </a:r>
            <a:r>
              <a:rPr lang="es-AR" sz="1900" dirty="0">
                <a:solidFill>
                  <a:srgbClr val="FFFF00"/>
                </a:solidFill>
                <a:effectLst>
                  <a:outerShdw blurRad="38100" dist="38100" dir="2700000" algn="tl">
                    <a:srgbClr val="000000">
                      <a:alpha val="43137"/>
                    </a:srgbClr>
                  </a:outerShdw>
                </a:effectLst>
              </a:rPr>
              <a:t>hasta el 10 de mayo, inclusive.</a:t>
            </a:r>
            <a:br>
              <a:rPr lang="es-AR" sz="1900" dirty="0">
                <a:solidFill>
                  <a:srgbClr val="FFFF00"/>
                </a:solidFill>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Entre las principales medidas, </a:t>
            </a:r>
            <a:r>
              <a:rPr lang="es-AR" sz="1900" dirty="0" smtClean="0">
                <a:effectLst>
                  <a:outerShdw blurRad="38100" dist="38100" dir="2700000" algn="tl">
                    <a:srgbClr val="000000">
                      <a:alpha val="43137"/>
                    </a:srgbClr>
                  </a:outerShdw>
                </a:effectLst>
              </a:rPr>
              <a:t>se destacan: </a:t>
            </a:r>
            <a:r>
              <a:rPr lang="es-AR" sz="1900" dirty="0">
                <a:effectLst>
                  <a:outerShdw blurRad="38100" dist="38100" dir="2700000" algn="tl">
                    <a:srgbClr val="000000">
                      <a:alpha val="43137"/>
                    </a:srgbClr>
                  </a:outerShdw>
                </a:effectLst>
              </a:rPr>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a:r>
            <a:br>
              <a:rPr lang="es-AR" sz="1900" dirty="0">
                <a:effectLst>
                  <a:outerShdw blurRad="38100" dist="38100" dir="2700000" algn="tl">
                    <a:srgbClr val="000000">
                      <a:alpha val="43137"/>
                    </a:srgbClr>
                  </a:outerShdw>
                </a:effectLst>
              </a:rPr>
            </a:br>
            <a:r>
              <a:rPr lang="es-AR" sz="1900" dirty="0">
                <a:solidFill>
                  <a:srgbClr val="FF9900"/>
                </a:solidFill>
                <a:effectLst>
                  <a:outerShdw blurRad="38100" dist="38100" dir="2700000" algn="tl">
                    <a:srgbClr val="000000">
                      <a:alpha val="43137"/>
                    </a:srgbClr>
                  </a:outerShdw>
                </a:effectLst>
              </a:rPr>
              <a:t>- Segmentación por criterio epidemiológico en función de la cantidad de habitante </a:t>
            </a:r>
            <a:r>
              <a:rPr lang="es-AR" sz="1900" dirty="0">
                <a:effectLst>
                  <a:outerShdw blurRad="38100" dist="38100" dir="2700000" algn="tl">
                    <a:srgbClr val="000000">
                      <a:alpha val="43137"/>
                    </a:srgbClr>
                  </a:outerShdw>
                </a:effectLst>
              </a:rPr>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En centros urbanos con más de 500.000 habitantes: sigue el aislamiento estricto.</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En centros urbanos con menos de 500.000 habitantes: las provincias podrán habilitar actividades y servicios y la libertad de circulación en Departamentos o Partidos de sus jurisdicciones, previa aprobación de la autoridad sanitaria local y siempre que se dé cumplimiento, a determinados parámetros epidemiológicos y sanitarios.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a:r>
            <a:br>
              <a:rPr lang="es-AR" sz="1900" dirty="0">
                <a:effectLst>
                  <a:outerShdw blurRad="38100" dist="38100" dir="2700000" algn="tl">
                    <a:srgbClr val="000000">
                      <a:alpha val="43137"/>
                    </a:srgbClr>
                  </a:outerShdw>
                </a:effectLst>
              </a:rPr>
            </a:br>
            <a:r>
              <a:rPr lang="es-AR" sz="1900" dirty="0">
                <a:solidFill>
                  <a:srgbClr val="FFFF00"/>
                </a:solidFill>
                <a:effectLst>
                  <a:outerShdw blurRad="38100" dist="38100" dir="2700000" algn="tl">
                    <a:srgbClr val="000000">
                      <a:alpha val="43137"/>
                    </a:srgbClr>
                  </a:outerShdw>
                </a:effectLst>
              </a:rPr>
              <a:t>- Actividades que continúan sin habilitación en todo el país:</a:t>
            </a:r>
            <a:r>
              <a:rPr lang="es-AR" sz="1900" dirty="0">
                <a:effectLst>
                  <a:outerShdw blurRad="38100" dist="38100" dir="2700000" algn="tl">
                    <a:srgbClr val="000000">
                      <a:alpha val="43137"/>
                    </a:srgbClr>
                  </a:outerShdw>
                </a:effectLst>
              </a:rPr>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Dictado de clases presenciales en todos los niveles y todas las modalidades.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Eventos públicos y privados: sociales, culturales, recreativos, deportivos, religiosos y de cualquier otra índole que implique la concurrencia de personas.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Centros comerciales, cines, teatros, centros culturales, bibliotecas, museos, restaurantes, bares, gimnasios, clubes y cualquier espacio público o privado que implique la concurrencia de personas.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Transporte público de pasajeros interurbano, </a:t>
            </a:r>
            <a:r>
              <a:rPr lang="es-AR" sz="1900" dirty="0" err="1">
                <a:effectLst>
                  <a:outerShdw blurRad="38100" dist="38100" dir="2700000" algn="tl">
                    <a:srgbClr val="000000">
                      <a:alpha val="43137"/>
                    </a:srgbClr>
                  </a:outerShdw>
                </a:effectLst>
              </a:rPr>
              <a:t>interjurisdiccional</a:t>
            </a:r>
            <a:r>
              <a:rPr lang="es-AR" sz="1900" dirty="0">
                <a:effectLst>
                  <a:outerShdw blurRad="38100" dist="38100" dir="2700000" algn="tl">
                    <a:srgbClr val="000000">
                      <a:alpha val="43137"/>
                    </a:srgbClr>
                  </a:outerShdw>
                </a:effectLst>
              </a:rPr>
              <a:t> e internacional. </a:t>
            </a:r>
            <a:br>
              <a:rPr lang="es-AR" sz="1900" dirty="0">
                <a:effectLst>
                  <a:outerShdw blurRad="38100" dist="38100" dir="2700000" algn="tl">
                    <a:srgbClr val="000000">
                      <a:alpha val="43137"/>
                    </a:srgbClr>
                  </a:outerShdw>
                </a:effectLst>
              </a:rPr>
            </a:br>
            <a:r>
              <a:rPr lang="es-AR" sz="1900" dirty="0">
                <a:effectLst>
                  <a:outerShdw blurRad="38100" dist="38100" dir="2700000" algn="tl">
                    <a:srgbClr val="000000">
                      <a:alpha val="43137"/>
                    </a:srgbClr>
                  </a:outerShdw>
                </a:effectLst>
              </a:rPr>
              <a:t>* Actividades turísticas; apertura de parques, plazas o similares. </a:t>
            </a:r>
            <a:endParaRPr lang="es-AR"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326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a:t>
            </a:r>
            <a:r>
              <a:rPr lang="es-US" sz="1800" b="1" dirty="0">
                <a:solidFill>
                  <a:srgbClr val="FFCC00"/>
                </a:solidFill>
                <a:effectLst>
                  <a:outerShdw blurRad="38100" dist="38100" dir="2700000" algn="tl">
                    <a:srgbClr val="000000">
                      <a:alpha val="43137"/>
                    </a:srgbClr>
                  </a:outerShdw>
                </a:effectLst>
              </a:rPr>
              <a:t>HASTA EL 10 DE MAYO</a:t>
            </a:r>
            <a:endParaRPr lang="es-ES" sz="1800" b="1" dirty="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408/2020</a:t>
            </a:r>
          </a:p>
          <a:p>
            <a:pPr algn="l"/>
            <a:r>
              <a:rPr lang="es-AR" sz="1800" dirty="0" smtClean="0">
                <a:solidFill>
                  <a:srgbClr val="FF9900"/>
                </a:solidFill>
                <a:effectLst>
                  <a:outerShdw blurRad="38100" dist="38100" dir="2700000" algn="tl">
                    <a:srgbClr val="000000">
                      <a:alpha val="43137"/>
                    </a:srgbClr>
                  </a:outerShdw>
                </a:effectLst>
              </a:rPr>
              <a:t>- </a:t>
            </a:r>
            <a:r>
              <a:rPr lang="es-AR" sz="1800" dirty="0">
                <a:solidFill>
                  <a:srgbClr val="FF9900"/>
                </a:solidFill>
                <a:effectLst>
                  <a:outerShdw blurRad="38100" dist="38100" dir="2700000" algn="tl">
                    <a:srgbClr val="000000">
                      <a:alpha val="43137"/>
                    </a:srgbClr>
                  </a:outerShdw>
                </a:effectLst>
              </a:rPr>
              <a:t>Personas con dispensa para asistir al trabajo: </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Mayores de 60 años</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Personas con factores de riesgo</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Embarazadas</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Personas cuya presencia en el hogar resulte indispensable para el cuidado del niño, niña o adolescente</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solidFill>
                  <a:srgbClr val="00FFFF"/>
                </a:solidFill>
                <a:effectLst>
                  <a:outerShdw blurRad="38100" dist="38100" dir="2700000" algn="tl">
                    <a:srgbClr val="000000">
                      <a:alpha val="43137"/>
                    </a:srgbClr>
                  </a:outerShdw>
                </a:effectLst>
              </a:rPr>
              <a:t>- Salida de esparcimiento para toda la población:</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Hasta 1 hora en un radio de hasta 500 metros de su domicilio y hasta las 20 </a:t>
            </a:r>
            <a:r>
              <a:rPr lang="es-AR" sz="1800" dirty="0" err="1">
                <a:effectLst>
                  <a:outerShdw blurRad="38100" dist="38100" dir="2700000" algn="tl">
                    <a:srgbClr val="000000">
                      <a:alpha val="43137"/>
                    </a:srgbClr>
                  </a:outerShdw>
                </a:effectLst>
              </a:rPr>
              <a:t>hs</a:t>
            </a:r>
            <a:r>
              <a:rPr lang="es-AR" sz="1800" dirty="0">
                <a:effectLst>
                  <a:outerShdw blurRad="38100" dist="38100" dir="2700000" algn="tl">
                    <a:srgbClr val="000000">
                      <a:alpha val="43137"/>
                    </a:srgbClr>
                  </a:outerShdw>
                </a:effectLst>
              </a:rPr>
              <a:t>.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Los niños de hasta 12 años deberán ir acompañados por un mayor, los adolescentes podrán salir solos.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solidFill>
                  <a:srgbClr val="00FF99"/>
                </a:solidFill>
                <a:effectLst>
                  <a:outerShdw blurRad="38100" dist="38100" dir="2700000" algn="tl">
                    <a:srgbClr val="000000">
                      <a:alpha val="43137"/>
                    </a:srgbClr>
                  </a:outerShdw>
                </a:effectLst>
              </a:rPr>
              <a:t>-Circulación de la población:</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Se mantiene la recomendación de utilizar barbijo.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No se podrá usar transporte público o vehicular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Se deberá mantener distanciamiento social de 2 metros con otros peatones</a:t>
            </a:r>
            <a:endParaRPr lang="es-AR"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603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772400" cy="576064"/>
          </a:xfrm>
        </p:spPr>
        <p:txBody>
          <a:bodyPr>
            <a:normAutofit/>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764704"/>
            <a:ext cx="8472972" cy="5904656"/>
          </a:xfrm>
        </p:spPr>
        <p:txBody>
          <a:bodyPr>
            <a:normAutofit fontScale="92500" lnSpcReduction="10000"/>
          </a:bodyPr>
          <a:lstStyle/>
          <a:p>
            <a:pPr algn="l"/>
            <a:r>
              <a:rPr lang="es-US" sz="1800" b="1" dirty="0" smtClean="0">
                <a:solidFill>
                  <a:srgbClr val="FFCC00"/>
                </a:solidFill>
                <a:effectLst>
                  <a:outerShdw blurRad="38100" dist="38100" dir="2700000" algn="tl">
                    <a:srgbClr val="000000">
                      <a:alpha val="43137"/>
                    </a:srgbClr>
                  </a:outerShdw>
                </a:effectLst>
              </a:rPr>
              <a:t>PRORROGA DEL AISLAMIENTO HASTA EL </a:t>
            </a:r>
            <a:r>
              <a:rPr lang="es-MX" sz="1800" b="1" dirty="0" smtClean="0">
                <a:solidFill>
                  <a:srgbClr val="FFCC00"/>
                </a:solidFill>
                <a:effectLst>
                  <a:outerShdw blurRad="38100" dist="38100" dir="2700000" algn="tl">
                    <a:srgbClr val="000000">
                      <a:alpha val="43137"/>
                    </a:srgbClr>
                  </a:outerShdw>
                </a:effectLst>
              </a:rPr>
              <a:t>24 DE MAYO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459/2020</a:t>
            </a:r>
          </a:p>
          <a:p>
            <a:pPr algn="l"/>
            <a:r>
              <a:rPr lang="es-AR" sz="1700" dirty="0">
                <a:solidFill>
                  <a:srgbClr val="FFFF00"/>
                </a:solidFill>
                <a:effectLst>
                  <a:outerShdw blurRad="38100" dist="38100" dir="2700000" algn="tl">
                    <a:srgbClr val="000000">
                      <a:alpha val="43137"/>
                    </a:srgbClr>
                  </a:outerShdw>
                </a:effectLst>
              </a:rPr>
              <a:t>Se prorroga hasta el día 24 de mayo de 2020, </a:t>
            </a:r>
            <a:r>
              <a:rPr lang="es-AR" sz="1700" dirty="0">
                <a:effectLst>
                  <a:outerShdw blurRad="38100" dist="38100" dir="2700000" algn="tl">
                    <a:srgbClr val="000000">
                      <a:alpha val="43137"/>
                    </a:srgbClr>
                  </a:outerShdw>
                </a:effectLst>
              </a:rPr>
              <a:t>inclusive, el aislamiento social obligatorio y toda la normativa complementaria dictada al respecto.</a:t>
            </a:r>
            <a:endParaRPr lang="es-ES" sz="1700" b="1" dirty="0" smtClean="0">
              <a:solidFill>
                <a:srgbClr val="00FFCC"/>
              </a:solidFill>
              <a:effectLst>
                <a:outerShdw blurRad="38100" dist="38100" dir="2700000" algn="tl">
                  <a:srgbClr val="000000">
                    <a:alpha val="43137"/>
                  </a:srgbClr>
                </a:outerShdw>
              </a:effectLst>
            </a:endParaRPr>
          </a:p>
          <a:p>
            <a:pPr algn="l"/>
            <a:r>
              <a:rPr lang="es-AR" sz="1800" b="1" dirty="0">
                <a:solidFill>
                  <a:srgbClr val="FFFF01"/>
                </a:solidFill>
                <a:effectLst>
                  <a:outerShdw blurRad="38100" dist="38100" dir="2700000" algn="tl">
                    <a:srgbClr val="000000">
                      <a:alpha val="43137"/>
                    </a:srgbClr>
                  </a:outerShdw>
                </a:effectLst>
              </a:rPr>
              <a:t>Personas en situación de mayor riesgo </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Los trabajadores mayores de 60 años de edad, embarazadas o personas incluidas en los grupos en riesgo, según fueran definidos por el Ministerio de Salud de la Nación, y aquellas cuya presencia en el hogar resulte indispensable para el cuidado de niños, niñas o adolescentes, están dispensados del deber de asistencia al lugar de trabajo.</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b="1" dirty="0" smtClean="0">
                <a:solidFill>
                  <a:srgbClr val="FFFF01"/>
                </a:solidFill>
                <a:effectLst>
                  <a:outerShdw blurRad="38100" dist="38100" dir="2700000" algn="tl">
                    <a:srgbClr val="000000">
                      <a:alpha val="43137"/>
                    </a:srgbClr>
                  </a:outerShdw>
                </a:effectLst>
              </a:rPr>
              <a:t>Actividades</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En los Departamentos o Partidos que posean </a:t>
            </a:r>
            <a:r>
              <a:rPr lang="es-AR" sz="1800" dirty="0">
                <a:solidFill>
                  <a:srgbClr val="FFFF01"/>
                </a:solidFill>
                <a:effectLst>
                  <a:outerShdw blurRad="38100" dist="38100" dir="2700000" algn="tl">
                    <a:srgbClr val="000000">
                      <a:alpha val="43137"/>
                    </a:srgbClr>
                  </a:outerShdw>
                </a:effectLst>
              </a:rPr>
              <a:t>hasta 500.000 habitantes,</a:t>
            </a:r>
            <a:r>
              <a:rPr lang="es-AR" sz="1800" dirty="0">
                <a:effectLst>
                  <a:outerShdw blurRad="38100" dist="38100" dir="2700000" algn="tl">
                    <a:srgbClr val="000000">
                      <a:alpha val="43137"/>
                    </a:srgbClr>
                  </a:outerShdw>
                </a:effectLst>
              </a:rPr>
              <a:t> y siempre que no formen parte de aglomerados urbanos cuya población supere ese número, </a:t>
            </a:r>
            <a:r>
              <a:rPr lang="es-AR" sz="1800" dirty="0">
                <a:solidFill>
                  <a:srgbClr val="00FFFF"/>
                </a:solidFill>
                <a:effectLst>
                  <a:outerShdw blurRad="38100" dist="38100" dir="2700000" algn="tl">
                    <a:srgbClr val="000000">
                      <a:alpha val="43137"/>
                    </a:srgbClr>
                  </a:outerShdw>
                </a:effectLst>
              </a:rPr>
              <a:t>los Gobernadores de las Provincias podrán disponer nuevas excepciones al cumplimiento de la cuarentena obligatoria y a la prohibición de circular, con el fin de autorizar actividades industriales, de servicios o comerciales. </a:t>
            </a:r>
            <a:endParaRPr lang="es-AR" sz="1800" dirty="0" smtClean="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dirty="0">
                <a:effectLst>
                  <a:outerShdw blurRad="38100" dist="38100" dir="2700000" algn="tl">
                    <a:srgbClr val="000000">
                      <a:alpha val="43137"/>
                    </a:srgbClr>
                  </a:outerShdw>
                </a:effectLst>
              </a:rPr>
              <a:t>- En los Departamentos o Partidos que </a:t>
            </a:r>
            <a:r>
              <a:rPr lang="es-AR" sz="1800" dirty="0">
                <a:solidFill>
                  <a:srgbClr val="FFFF01"/>
                </a:solidFill>
                <a:effectLst>
                  <a:outerShdw blurRad="38100" dist="38100" dir="2700000" algn="tl">
                    <a:srgbClr val="000000">
                      <a:alpha val="43137"/>
                    </a:srgbClr>
                  </a:outerShdw>
                </a:effectLst>
              </a:rPr>
              <a:t>posean más de 500.000 habitantes </a:t>
            </a:r>
            <a:r>
              <a:rPr lang="es-AR" sz="1800" dirty="0">
                <a:effectLst>
                  <a:outerShdw blurRad="38100" dist="38100" dir="2700000" algn="tl">
                    <a:srgbClr val="000000">
                      <a:alpha val="43137"/>
                    </a:srgbClr>
                  </a:outerShdw>
                </a:effectLst>
              </a:rPr>
              <a:t>o que formen parte de aglomerados urbanos cuya población supere ese número, y siempre que no integren el Área Metropolitana de Buenos Aires, </a:t>
            </a:r>
            <a:r>
              <a:rPr lang="es-AR" sz="1800" dirty="0">
                <a:solidFill>
                  <a:srgbClr val="00FFFF"/>
                </a:solidFill>
                <a:effectLst>
                  <a:outerShdw blurRad="38100" dist="38100" dir="2700000" algn="tl">
                    <a:srgbClr val="000000">
                      <a:alpha val="43137"/>
                    </a:srgbClr>
                  </a:outerShdw>
                </a:effectLst>
              </a:rPr>
              <a:t>los Gobernadores de las Provincias solo podrán disponer nuevas excepciones al cumplimiento </a:t>
            </a:r>
            <a:r>
              <a:rPr lang="es-AR" sz="1800" dirty="0">
                <a:effectLst>
                  <a:outerShdw blurRad="38100" dist="38100" dir="2700000" algn="tl">
                    <a:srgbClr val="000000">
                      <a:alpha val="43137"/>
                    </a:srgbClr>
                  </a:outerShdw>
                </a:effectLst>
              </a:rPr>
              <a:t>del aislamiento social, preventivo y obligatorio y a la prohibición de circular con el fin de autorizar actividades industriales, de servicios o comerciales, </a:t>
            </a:r>
            <a:r>
              <a:rPr lang="es-AR" sz="1800" dirty="0">
                <a:solidFill>
                  <a:srgbClr val="FFCC00"/>
                </a:solidFill>
                <a:effectLst>
                  <a:outerShdw blurRad="38100" dist="38100" dir="2700000" algn="tl">
                    <a:srgbClr val="000000">
                      <a:alpha val="43137"/>
                    </a:srgbClr>
                  </a:outerShdw>
                </a:effectLst>
              </a:rPr>
              <a:t>cuando el protocolo para el funcionamiento de estas se encuentre incluido en el “Anexo de Protocolos autorizados por la autoridad sanitaria nacional</a:t>
            </a:r>
            <a:r>
              <a:rPr lang="es-AR" sz="1800" dirty="0" smtClean="0">
                <a:solidFill>
                  <a:srgbClr val="FFCC00"/>
                </a:solidFill>
                <a:effectLst>
                  <a:outerShdw blurRad="38100" dist="38100" dir="2700000" algn="tl">
                    <a:srgbClr val="000000">
                      <a:alpha val="43137"/>
                    </a:srgbClr>
                  </a:outerShdw>
                </a:effectLst>
              </a:rPr>
              <a:t>”.</a:t>
            </a:r>
            <a:endParaRPr lang="es-AR"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3784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a:solidFill>
                  <a:srgbClr val="FFCC00"/>
                </a:solidFill>
                <a:effectLst>
                  <a:outerShdw blurRad="38100" dist="38100" dir="2700000" algn="tl">
                    <a:srgbClr val="000000">
                      <a:alpha val="43137"/>
                    </a:srgbClr>
                  </a:outerShdw>
                </a:effectLst>
              </a:rPr>
              <a:t>PRORROGA DEL AISLAMIENTO HASTA EL </a:t>
            </a:r>
            <a:r>
              <a:rPr lang="es-MX" sz="1800" b="1" dirty="0">
                <a:solidFill>
                  <a:srgbClr val="FFCC00"/>
                </a:solidFill>
                <a:effectLst>
                  <a:outerShdw blurRad="38100" dist="38100" dir="2700000" algn="tl">
                    <a:srgbClr val="000000">
                      <a:alpha val="43137"/>
                    </a:srgbClr>
                  </a:outerShdw>
                </a:effectLst>
              </a:rPr>
              <a:t>24 DE MAYO</a:t>
            </a:r>
            <a:endParaRPr lang="es-ES" sz="1800" b="1" dirty="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 459/2020</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AR" sz="1600" b="1" dirty="0" smtClean="0">
                <a:solidFill>
                  <a:srgbClr val="FFFF00"/>
                </a:solidFill>
                <a:effectLst>
                  <a:outerShdw blurRad="38100" dist="38100" dir="2700000" algn="tl">
                    <a:srgbClr val="000000">
                      <a:alpha val="43137"/>
                    </a:srgbClr>
                  </a:outerShdw>
                </a:effectLst>
              </a:rPr>
              <a:t>*Prohibiciones </a:t>
            </a:r>
            <a:r>
              <a:rPr lang="es-AR" sz="1600" b="1" dirty="0">
                <a:solidFill>
                  <a:srgbClr val="FFFF00"/>
                </a:solidFill>
                <a:effectLst>
                  <a:outerShdw blurRad="38100" dist="38100" dir="2700000" algn="tl">
                    <a:srgbClr val="000000">
                      <a:alpha val="43137"/>
                    </a:srgbClr>
                  </a:outerShdw>
                </a:effectLst>
              </a:rPr>
              <a:t>generales</a:t>
            </a:r>
            <a:r>
              <a:rPr lang="es-AR" sz="1600" dirty="0">
                <a:effectLst>
                  <a:outerShdw blurRad="38100" dist="38100" dir="2700000" algn="tl">
                    <a:srgbClr val="000000">
                      <a:alpha val="43137"/>
                    </a:srgbClr>
                  </a:outerShdw>
                </a:effectLst>
              </a:rPr>
              <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Dictado de clases presenciales en todos los niveles y todas las modalidades.</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Eventos públicos y privados: sociales, culturales, recreativos, deportivos, religiosos y de cualquier otra índole que impliquen la concurrencia de personas.</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Centros comerciales, cines, teatros, centros culturales, bibliotecas, museos, restaurantes, bares, gimnasios, clubes y cualquier espacio público o privado que implique la concurrencia de personas.</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Transporte público de pasajeros interurbano, </a:t>
            </a:r>
            <a:r>
              <a:rPr lang="es-AR" sz="1600" dirty="0" err="1">
                <a:effectLst>
                  <a:outerShdw blurRad="38100" dist="38100" dir="2700000" algn="tl">
                    <a:srgbClr val="000000">
                      <a:alpha val="43137"/>
                    </a:srgbClr>
                  </a:outerShdw>
                </a:effectLst>
              </a:rPr>
              <a:t>interjurisdiccional</a:t>
            </a:r>
            <a:r>
              <a:rPr lang="es-AR" sz="1600" dirty="0">
                <a:effectLst>
                  <a:outerShdw blurRad="38100" dist="38100" dir="2700000" algn="tl">
                    <a:srgbClr val="000000">
                      <a:alpha val="43137"/>
                    </a:srgbClr>
                  </a:outerShdw>
                </a:effectLst>
              </a:rPr>
              <a:t> e internacional, salvo para los casos previstos en el presente decreto.</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Actividades turísticas; apertura de parques, plazas o similares.</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
            </a:r>
            <a:br>
              <a:rPr lang="es-AR" sz="1600" dirty="0">
                <a:effectLst>
                  <a:outerShdw blurRad="38100" dist="38100" dir="2700000" algn="tl">
                    <a:srgbClr val="000000">
                      <a:alpha val="43137"/>
                    </a:srgbClr>
                  </a:outerShdw>
                </a:effectLst>
              </a:rPr>
            </a:br>
            <a:r>
              <a:rPr lang="es-AR" sz="1600" b="1" dirty="0" smtClean="0">
                <a:solidFill>
                  <a:srgbClr val="FFFF00"/>
                </a:solidFill>
                <a:effectLst>
                  <a:outerShdw blurRad="38100" dist="38100" dir="2700000" algn="tl">
                    <a:srgbClr val="000000">
                      <a:alpha val="43137"/>
                    </a:srgbClr>
                  </a:outerShdw>
                </a:effectLst>
              </a:rPr>
              <a:t>Uso </a:t>
            </a:r>
            <a:r>
              <a:rPr lang="es-AR" sz="1600" b="1" dirty="0">
                <a:solidFill>
                  <a:srgbClr val="FFFF00"/>
                </a:solidFill>
                <a:effectLst>
                  <a:outerShdw blurRad="38100" dist="38100" dir="2700000" algn="tl">
                    <a:srgbClr val="000000">
                      <a:alpha val="43137"/>
                    </a:srgbClr>
                  </a:outerShdw>
                </a:effectLst>
              </a:rPr>
              <a:t>del transporte público </a:t>
            </a:r>
            <a:r>
              <a:rPr lang="es-AR" sz="1600" dirty="0">
                <a:effectLst>
                  <a:outerShdw blurRad="38100" dist="38100" dir="2700000" algn="tl">
                    <a:srgbClr val="000000">
                      <a:alpha val="43137"/>
                    </a:srgbClr>
                  </a:outerShdw>
                </a:effectLst>
              </a:rPr>
              <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El uso del servicio del transporte público de pasajeros interurbano e </a:t>
            </a:r>
            <a:r>
              <a:rPr lang="es-AR" sz="1600" dirty="0" err="1">
                <a:effectLst>
                  <a:outerShdw blurRad="38100" dist="38100" dir="2700000" algn="tl">
                    <a:srgbClr val="000000">
                      <a:alpha val="43137"/>
                    </a:srgbClr>
                  </a:outerShdw>
                </a:effectLst>
              </a:rPr>
              <a:t>interjurisdiccional</a:t>
            </a:r>
            <a:r>
              <a:rPr lang="es-AR" sz="1600" dirty="0">
                <a:effectLst>
                  <a:outerShdw blurRad="38100" dist="38100" dir="2700000" algn="tl">
                    <a:srgbClr val="000000">
                      <a:alpha val="43137"/>
                    </a:srgbClr>
                  </a:outerShdw>
                </a:effectLst>
              </a:rPr>
              <a:t> autorizado a circular quedará reservado para las personas que deban desplazarse para realizar las actividades y/o servicios declarados esenciales.</a:t>
            </a:r>
            <a:endParaRPr lang="es-AR" sz="1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054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000"/>
                </a:solidFill>
                <a:effectLst>
                  <a:outerShdw blurRad="38100" dist="38100" dir="2700000" algn="tl">
                    <a:srgbClr val="000000">
                      <a:alpha val="43137"/>
                    </a:srgbClr>
                  </a:outerShdw>
                </a:effectLst>
              </a:rPr>
              <a:t>CUARENTENA OBLIGATORIA </a:t>
            </a:r>
          </a:p>
          <a:p>
            <a:pPr algn="l"/>
            <a:r>
              <a:rPr lang="es-ES" sz="1800" b="1" dirty="0" smtClean="0">
                <a:solidFill>
                  <a:srgbClr val="00FFCC"/>
                </a:solidFill>
                <a:effectLst>
                  <a:outerShdw blurRad="38100" dist="38100" dir="2700000" algn="tl">
                    <a:srgbClr val="000000">
                      <a:alpha val="43137"/>
                    </a:srgbClr>
                  </a:outerShdw>
                </a:effectLst>
              </a:rPr>
              <a:t>DECRETO 260/2020 </a:t>
            </a:r>
          </a:p>
          <a:p>
            <a:pPr algn="l"/>
            <a:r>
              <a:rPr lang="es-ES" sz="1800" b="1" dirty="0" smtClean="0">
                <a:solidFill>
                  <a:srgbClr val="00FFFF"/>
                </a:solidFill>
                <a:effectLst>
                  <a:outerShdw blurRad="38100" dist="38100" dir="2700000" algn="tl">
                    <a:srgbClr val="000000">
                      <a:alpha val="43137"/>
                    </a:srgbClr>
                  </a:outerShdw>
                </a:effectLst>
              </a:rPr>
              <a:t>Art. 7 -</a:t>
            </a:r>
            <a:endParaRPr lang="es-ES" sz="1800" dirty="0" smtClean="0">
              <a:solidFill>
                <a:srgbClr val="00FFFF"/>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1. Deberán permanecer aisladas </a:t>
            </a:r>
            <a:r>
              <a:rPr lang="es-ES" sz="1800" b="1" dirty="0" smtClean="0">
                <a:solidFill>
                  <a:srgbClr val="FFFF00"/>
                </a:solidFill>
                <a:effectLst>
                  <a:outerShdw blurRad="38100" dist="38100" dir="2700000" algn="tl">
                    <a:srgbClr val="000000">
                      <a:alpha val="43137"/>
                    </a:srgbClr>
                  </a:outerShdw>
                </a:effectLst>
              </a:rPr>
              <a:t>durante 14 días, </a:t>
            </a:r>
            <a:r>
              <a:rPr lang="es-ES" sz="1800" dirty="0" smtClean="0">
                <a:effectLst>
                  <a:outerShdw blurRad="38100" dist="38100" dir="2700000" algn="tl">
                    <a:srgbClr val="000000">
                      <a:alpha val="43137"/>
                    </a:srgbClr>
                  </a:outerShdw>
                </a:effectLst>
              </a:rPr>
              <a:t>plazo que podrá ser modificado por la Autoridad de Aplicación según la evolución epidemiológica, las siguientes personas:</a:t>
            </a:r>
          </a:p>
          <a:p>
            <a:pPr algn="l"/>
            <a:r>
              <a:rPr lang="es-ES" sz="1800" dirty="0" smtClean="0">
                <a:solidFill>
                  <a:srgbClr val="00FFCC"/>
                </a:solidFill>
                <a:effectLst>
                  <a:outerShdw blurRad="38100" dist="38100" dir="2700000" algn="tl">
                    <a:srgbClr val="000000">
                      <a:alpha val="43137"/>
                    </a:srgbClr>
                  </a:outerShdw>
                </a:effectLst>
              </a:rPr>
              <a:t>a) </a:t>
            </a:r>
            <a:r>
              <a:rPr lang="es-ES" sz="1800" dirty="0" smtClean="0">
                <a:solidFill>
                  <a:srgbClr val="00FFFF"/>
                </a:solidFill>
                <a:effectLst>
                  <a:outerShdw blurRad="38100" dist="38100" dir="2700000" algn="tl">
                    <a:srgbClr val="000000">
                      <a:alpha val="43137"/>
                    </a:srgbClr>
                  </a:outerShdw>
                </a:effectLst>
              </a:rPr>
              <a:t>Quienes revistan la condición de “casos sospechosos”. </a:t>
            </a:r>
            <a:r>
              <a:rPr lang="es-ES" sz="1800" dirty="0" smtClean="0">
                <a:effectLst>
                  <a:outerShdw blurRad="38100" dist="38100" dir="2700000" algn="tl">
                    <a:srgbClr val="000000">
                      <a:alpha val="43137"/>
                    </a:srgbClr>
                  </a:outerShdw>
                </a:effectLst>
              </a:rPr>
              <a:t>A los fines del presente decreto, se considera “caso sospechoso” a la persona que presenta fiebre y uno o más síntomas respiratorios (tos, dolor de garganta o dificultad respiratoria) y que además, en los últimos días, tenga historial de viaje a “zonas afectadas” o haya estado en contacto con casos confirmados o probables de COVID-19. La definición podrá ser actualizada por la autoridad sanitaria, en función de la evolución epidemiológica.</a:t>
            </a:r>
          </a:p>
          <a:p>
            <a:pPr algn="l"/>
            <a:endParaRPr lang="es-ES" sz="1800" dirty="0" smtClean="0">
              <a:effectLst>
                <a:outerShdw blurRad="38100" dist="38100" dir="2700000" algn="tl">
                  <a:srgbClr val="000000">
                    <a:alpha val="43137"/>
                  </a:srgbClr>
                </a:outerShdw>
              </a:effectLst>
            </a:endParaRPr>
          </a:p>
          <a:p>
            <a:pPr algn="l"/>
            <a:r>
              <a:rPr lang="es-ES" sz="1800" dirty="0" smtClean="0">
                <a:solidFill>
                  <a:srgbClr val="00FF00"/>
                </a:solidFill>
                <a:effectLst>
                  <a:outerShdw blurRad="38100" dist="38100" dir="2700000" algn="tl">
                    <a:srgbClr val="000000">
                      <a:alpha val="43137"/>
                    </a:srgbClr>
                  </a:outerShdw>
                </a:effectLst>
              </a:rPr>
              <a:t>b) Quienes posean confirmación médica de haber contraído el COVID-19.</a:t>
            </a:r>
          </a:p>
          <a:p>
            <a:pPr algn="l"/>
            <a:r>
              <a:rPr lang="es-ES" sz="1800" dirty="0" smtClean="0">
                <a:effectLst>
                  <a:outerShdw blurRad="38100" dist="38100" dir="2700000" algn="tl">
                    <a:srgbClr val="000000">
                      <a:alpha val="43137"/>
                    </a:srgbClr>
                  </a:outerShdw>
                </a:effectLst>
              </a:rPr>
              <a:t>c) Los “contactos estrechos” de las personas comprendidas en los apartados a) y b) precedentes en los términos en que lo establece la Autoridad de Aplicación. (…)</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a:solidFill>
                  <a:srgbClr val="FFCC00"/>
                </a:solidFill>
                <a:effectLst>
                  <a:outerShdw blurRad="38100" dist="38100" dir="2700000" algn="tl">
                    <a:srgbClr val="000000">
                      <a:alpha val="43137"/>
                    </a:srgbClr>
                  </a:outerShdw>
                </a:effectLst>
              </a:rPr>
              <a:t>PRORROGA DEL AISLAMIENTO HASTA EL </a:t>
            </a:r>
            <a:r>
              <a:rPr lang="es-US" sz="1800" b="1" dirty="0" smtClean="0">
                <a:solidFill>
                  <a:srgbClr val="FFCC00"/>
                </a:solidFill>
                <a:effectLst>
                  <a:outerShdw blurRad="38100" dist="38100" dir="2700000" algn="tl">
                    <a:srgbClr val="000000">
                      <a:alpha val="43137"/>
                    </a:srgbClr>
                  </a:outerShdw>
                </a:effectLst>
              </a:rPr>
              <a:t>7 DE JUNIO</a:t>
            </a:r>
            <a:endParaRPr lang="es-MX"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DECRETO</a:t>
            </a:r>
            <a:r>
              <a:rPr lang="es-ES" sz="1800" b="1" dirty="0" smtClean="0">
                <a:solidFill>
                  <a:srgbClr val="00FFCC"/>
                </a:solidFill>
                <a:effectLst>
                  <a:outerShdw blurRad="38100" dist="38100" dir="2700000" algn="tl">
                    <a:srgbClr val="000000">
                      <a:alpha val="43137"/>
                    </a:srgbClr>
                  </a:outerShdw>
                </a:effectLst>
              </a:rPr>
              <a:t> </a:t>
            </a:r>
            <a:r>
              <a:rPr lang="es-ES" sz="1800" b="1" dirty="0" smtClean="0">
                <a:solidFill>
                  <a:srgbClr val="00FFCC"/>
                </a:solidFill>
                <a:effectLst>
                  <a:outerShdw blurRad="38100" dist="38100" dir="2700000" algn="tl">
                    <a:srgbClr val="000000">
                      <a:alpha val="43137"/>
                    </a:srgbClr>
                  </a:outerShdw>
                </a:effectLst>
              </a:rPr>
              <a:t>493/2020</a:t>
            </a:r>
            <a:endParaRPr lang="es-ES" sz="1800" b="1" dirty="0" smtClean="0">
              <a:solidFill>
                <a:srgbClr val="00FFCC"/>
              </a:solidFill>
              <a:effectLst>
                <a:outerShdw blurRad="38100" dist="38100" dir="2700000" algn="tl">
                  <a:srgbClr val="000000">
                    <a:alpha val="43137"/>
                  </a:srgbClr>
                </a:outerShdw>
              </a:effectLst>
            </a:endParaRP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MX" sz="1600" b="1" dirty="0">
                <a:solidFill>
                  <a:srgbClr val="00FFFF"/>
                </a:solidFill>
              </a:rPr>
              <a:t>Art. 1 -</a:t>
            </a:r>
            <a:r>
              <a:rPr lang="es-MX" sz="1600" dirty="0">
                <a:solidFill>
                  <a:srgbClr val="00FFFF"/>
                </a:solidFill>
              </a:rPr>
              <a:t> </a:t>
            </a:r>
            <a:r>
              <a:rPr lang="es-MX" sz="1600" dirty="0" err="1"/>
              <a:t>Prorrógase</a:t>
            </a:r>
            <a:r>
              <a:rPr lang="es-MX" sz="1600" dirty="0"/>
              <a:t> hasta el día 7 de junio de 2020 inclusive, la vigencia del Decreto N° 297/20, que fuera prorrogado por los Decretos </a:t>
            </a:r>
            <a:r>
              <a:rPr lang="es-MX" sz="1600" dirty="0" err="1"/>
              <a:t>Nros</a:t>
            </a:r>
            <a:r>
              <a:rPr lang="es-MX" sz="1600" dirty="0"/>
              <a:t>. 325/20, 355/20, 408/20 y 459/20. Asimismo, </a:t>
            </a:r>
            <a:r>
              <a:rPr lang="es-MX" sz="1600" dirty="0" err="1"/>
              <a:t>prorrógase</a:t>
            </a:r>
            <a:r>
              <a:rPr lang="es-MX" sz="1600" dirty="0"/>
              <a:t> hasta dicha fecha la vigencia de toda la normativa complementaria dictada respecto del “aislamiento social, preventivo y obligatorio”, desde la entrada en vigencia del Decreto N° 297/20, hasta el día de la </a:t>
            </a:r>
            <a:r>
              <a:rPr lang="es-MX" sz="1600" dirty="0" smtClean="0"/>
              <a:t>fecha.</a:t>
            </a:r>
          </a:p>
          <a:p>
            <a:pPr algn="l"/>
            <a:endParaRPr lang="es-MX" sz="1600" dirty="0" smtClean="0"/>
          </a:p>
          <a:p>
            <a:pPr algn="l"/>
            <a:r>
              <a:rPr lang="es-MX" sz="1600" b="1" dirty="0" smtClean="0">
                <a:solidFill>
                  <a:srgbClr val="00FFFF"/>
                </a:solidFill>
              </a:rPr>
              <a:t>Art</a:t>
            </a:r>
            <a:r>
              <a:rPr lang="es-MX" sz="1600" b="1" dirty="0">
                <a:solidFill>
                  <a:srgbClr val="00FFFF"/>
                </a:solidFill>
              </a:rPr>
              <a:t>. 2 -</a:t>
            </a:r>
            <a:r>
              <a:rPr lang="es-MX" sz="1600" dirty="0">
                <a:solidFill>
                  <a:srgbClr val="00FFFF"/>
                </a:solidFill>
              </a:rPr>
              <a:t> </a:t>
            </a:r>
            <a:r>
              <a:rPr lang="es-MX" sz="1600" dirty="0" err="1"/>
              <a:t>Prorrógase</a:t>
            </a:r>
            <a:r>
              <a:rPr lang="es-MX" sz="1600" dirty="0"/>
              <a:t> hasta el día 7 de junio de 2020 inclusive, la vigencia del Decreto N° 459/20 y de toda la normativa complementaria dictada respecto del “aislamiento social, preventivo y obligatorio”, desde la entrada en vigencia del mismo, hasta el día de la fecha</a:t>
            </a:r>
            <a:r>
              <a:rPr lang="es-MX" sz="1600" dirty="0" smtClean="0"/>
              <a:t>.</a:t>
            </a:r>
          </a:p>
          <a:p>
            <a:pPr algn="l"/>
            <a:endParaRPr lang="es-MX" sz="1600" dirty="0"/>
          </a:p>
          <a:p>
            <a:pPr algn="l"/>
            <a:r>
              <a:rPr lang="es-MX" sz="1600" b="1" dirty="0">
                <a:solidFill>
                  <a:srgbClr val="00FFFF"/>
                </a:solidFill>
              </a:rPr>
              <a:t>Art. 3 -</a:t>
            </a:r>
            <a:r>
              <a:rPr lang="es-MX" sz="1600" dirty="0">
                <a:solidFill>
                  <a:srgbClr val="00FFFF"/>
                </a:solidFill>
              </a:rPr>
              <a:t> </a:t>
            </a:r>
            <a:r>
              <a:rPr lang="es-MX" sz="1600" dirty="0" err="1"/>
              <a:t>Prorrógase</a:t>
            </a:r>
            <a:r>
              <a:rPr lang="es-MX" sz="1600" dirty="0"/>
              <a:t>, con los alcances establecidos en los artículos 2° y 3° del Decreto N° 331/20, hasta el día 7 de junio de 2020 inclusive, la vigencia del Decreto N° 274/20, prorrogado, a su vez, por los Decretos </a:t>
            </a:r>
            <a:r>
              <a:rPr lang="es-MX" sz="1600" dirty="0" err="1"/>
              <a:t>Nros</a:t>
            </a:r>
            <a:r>
              <a:rPr lang="es-MX" sz="1600" dirty="0"/>
              <a:t>. 331/20, 365/20, 409/20 y 459/20.</a:t>
            </a:r>
          </a:p>
        </p:txBody>
      </p:sp>
    </p:spTree>
    <p:extLst>
      <p:ext uri="{BB962C8B-B14F-4D97-AF65-F5344CB8AC3E}">
        <p14:creationId xmlns:p14="http://schemas.microsoft.com/office/powerpoint/2010/main" val="1855220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Declaración de emergencia y aislamiento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 297/2020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Aspectos laborales y remuneración</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544314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Declaración de emergencia y aislamiento</a:t>
            </a:r>
            <a:endParaRPr lang="en-US" sz="3200" b="1" dirty="0"/>
          </a:p>
        </p:txBody>
      </p:sp>
      <p:sp>
        <p:nvSpPr>
          <p:cNvPr id="118787" name="Rectangle 3"/>
          <p:cNvSpPr>
            <a:spLocks noGrp="1" noChangeArrowheads="1"/>
          </p:cNvSpPr>
          <p:nvPr>
            <p:ph type="subTitle" idx="1"/>
          </p:nvPr>
        </p:nvSpPr>
        <p:spPr>
          <a:xfrm>
            <a:off x="304800" y="1143000"/>
            <a:ext cx="8472972" cy="5715000"/>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AISLAMIENTO SOCIAL PREVENTIVO Y OBLIGATORIO HASTA EL 31/03/2020</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DECRETO 297/2020 </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REMUNERACIONES DURANTE EL AISLAMIENTO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8 -</a:t>
            </a:r>
            <a:r>
              <a:rPr lang="es-ES" sz="1800" b="1" dirty="0" smtClean="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Durante la vigencia del “aislamiento social, preventivo y obligatorio”, los trabajadores y trabajadoras del sector privado </a:t>
            </a:r>
            <a:r>
              <a:rPr lang="es-ES" sz="1800" dirty="0" smtClean="0">
                <a:solidFill>
                  <a:srgbClr val="FFFF19"/>
                </a:solidFill>
                <a:effectLst>
                  <a:outerShdw blurRad="38100" dist="38100" dir="2700000" algn="tl">
                    <a:srgbClr val="000000">
                      <a:alpha val="43137"/>
                    </a:srgbClr>
                  </a:outerShdw>
                </a:effectLst>
              </a:rPr>
              <a:t>tendrán derecho al goce íntegro de sus ingresos habituales, </a:t>
            </a:r>
            <a:r>
              <a:rPr lang="es-ES" sz="1800" dirty="0" smtClean="0">
                <a:effectLst>
                  <a:outerShdw blurRad="38100" dist="38100" dir="2700000" algn="tl">
                    <a:srgbClr val="000000">
                      <a:alpha val="43137"/>
                    </a:srgbClr>
                  </a:outerShdw>
                </a:effectLst>
              </a:rPr>
              <a:t>en los términos que establecerá la reglamentación del Ministerio de Trabajo, Empleo y Seguridad Social.</a:t>
            </a:r>
          </a:p>
          <a:p>
            <a:pPr algn="l"/>
            <a:endParaRPr lang="es-US" sz="1800" b="1" dirty="0" smtClean="0">
              <a:effectLst>
                <a:outerShdw blurRad="38100" dist="38100" dir="2700000" algn="tl">
                  <a:srgbClr val="000000">
                    <a:alpha val="43137"/>
                  </a:srgbClr>
                </a:outerShdw>
              </a:effectLst>
            </a:endParaRPr>
          </a:p>
          <a:p>
            <a:pPr algn="l"/>
            <a:endParaRPr lang="es-US" sz="1800" b="1" dirty="0" smtClean="0">
              <a:solidFill>
                <a:srgbClr val="FFFF19"/>
              </a:solidFill>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20/3/2020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p>
          <a:p>
            <a:pPr algn="l"/>
            <a:r>
              <a:rPr lang="es-US" sz="1800" b="1" dirty="0" smtClean="0">
                <a:solidFill>
                  <a:srgbClr val="00FF00"/>
                </a:solidFill>
                <a:effectLst>
                  <a:outerShdw blurRad="38100" dist="38100" dir="2700000" algn="tl">
                    <a:srgbClr val="000000">
                      <a:alpha val="43137"/>
                    </a:srgbClr>
                  </a:outerShdw>
                </a:effectLst>
              </a:rPr>
              <a:t>AISLAMIENTO DISPENSA Y TELETRABAJO</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a:t>
            </a:r>
            <a:r>
              <a:rPr lang="es-ES" sz="1800" dirty="0" smtClean="0">
                <a:solidFill>
                  <a:srgbClr val="FFFF00"/>
                </a:solidFill>
                <a:effectLst>
                  <a:outerShdw blurRad="38100" dist="38100" dir="2700000" algn="tl">
                    <a:srgbClr val="000000">
                      <a:alpha val="43137"/>
                    </a:srgbClr>
                  </a:outerShdw>
                </a:effectLst>
              </a:rPr>
              <a:t>Los trabajadores y trabajadoras alcanzados por el “aislamiento social preventivo y obligatorio” quedarán dispensados del deber de asistencia al lugar de trabajo</a:t>
            </a:r>
            <a:r>
              <a:rPr lang="es-ES" sz="1800" dirty="0" smtClean="0">
                <a:solidFill>
                  <a:srgbClr val="FFFF19"/>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Cuando sus tareas u otras análogas puedan ser realizadas desde el lugar de aislamiento deberán en el marco de la buena fe contractual, establecer con su empleador las condiciones en que dicha labor será realizada.</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PERSONAL ESENCIAL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a:t>
            </a:r>
            <a:r>
              <a:rPr lang="es-ES" sz="1800" dirty="0" smtClean="0">
                <a:solidFill>
                  <a:srgbClr val="FF9900"/>
                </a:solidFill>
                <a:effectLst>
                  <a:outerShdw blurRad="38100" dist="38100" dir="2700000" algn="tl">
                    <a:srgbClr val="000000">
                      <a:alpha val="43137"/>
                    </a:srgbClr>
                  </a:outerShdw>
                </a:effectLst>
              </a:rPr>
              <a:t>Los trabajadores y trabajadoras que presten servicios en las actividades descriptas en el artículo 6 del DCNU-2020-297-APNPTE </a:t>
            </a:r>
            <a:r>
              <a:rPr lang="es-ES" sz="1800" dirty="0" smtClean="0">
                <a:effectLst>
                  <a:outerShdw blurRad="38100" dist="38100" dir="2700000" algn="tl">
                    <a:srgbClr val="000000">
                      <a:alpha val="43137"/>
                    </a:srgbClr>
                  </a:outerShdw>
                </a:effectLst>
              </a:rPr>
              <a:t>y sus reglamentaciones, </a:t>
            </a:r>
            <a:r>
              <a:rPr lang="es-ES" sz="1800" dirty="0" smtClean="0">
                <a:solidFill>
                  <a:srgbClr val="FFFF19"/>
                </a:solidFill>
                <a:effectLst>
                  <a:outerShdw blurRad="38100" dist="38100" dir="2700000" algn="tl">
                    <a:srgbClr val="000000">
                      <a:alpha val="43137"/>
                    </a:srgbClr>
                  </a:outerShdw>
                </a:effectLst>
              </a:rPr>
              <a:t>serán considerados “personal esencial” </a:t>
            </a:r>
            <a:r>
              <a:rPr lang="es-ES" sz="1800" dirty="0" smtClean="0">
                <a:effectLst>
                  <a:outerShdw blurRad="38100" dist="38100" dir="2700000" algn="tl">
                    <a:srgbClr val="000000">
                      <a:alpha val="43137"/>
                    </a:srgbClr>
                  </a:outerShdw>
                </a:effectLst>
              </a:rPr>
              <a:t>en los términos de la resolución del Ministerio de Trabajo, Empleo y Seguridad Social 207 de fecha 16 de marzo de 2020. </a:t>
            </a:r>
            <a:r>
              <a:rPr lang="es-ES" sz="1800" dirty="0" smtClean="0">
                <a:solidFill>
                  <a:srgbClr val="00FFFF"/>
                </a:solidFill>
                <a:effectLst>
                  <a:outerShdw blurRad="38100" dist="38100" dir="2700000" algn="tl">
                    <a:srgbClr val="000000">
                      <a:alpha val="43137"/>
                    </a:srgbClr>
                  </a:outerShdw>
                </a:effectLst>
              </a:rPr>
              <a:t>La continuidad de tales actividades en estas circunstancias constituye una exigencia excepcional de la economía nacional</a:t>
            </a:r>
            <a:r>
              <a:rPr lang="es-ES" sz="1800" dirty="0" smtClean="0">
                <a:effectLst>
                  <a:outerShdw blurRad="38100" dist="38100" dir="2700000" algn="tl">
                    <a:srgbClr val="000000">
                      <a:alpha val="43137"/>
                    </a:srgbClr>
                  </a:outerShdw>
                </a:effectLst>
              </a:rPr>
              <a:t> (art. 203, LCT 20744,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 y sus modificatorias).</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endParaRPr lang="es-ES" sz="1800" b="1" dirty="0" smtClean="0">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9900"/>
                </a:solidFill>
                <a:effectLst>
                  <a:outerShdw blurRad="38100" dist="38100" dir="2700000" algn="tl">
                    <a:srgbClr val="000000">
                      <a:alpha val="43137"/>
                    </a:srgbClr>
                  </a:outerShdw>
                </a:effectLst>
              </a:rPr>
              <a:t>OBLIGACIÓN DE PRESTAR SERVICIOS EN HORAS SUPLEMENTARIAS</a:t>
            </a:r>
          </a:p>
          <a:p>
            <a:pPr algn="l"/>
            <a:r>
              <a:rPr lang="es-ES" sz="1800" b="1" dirty="0" smtClean="0">
                <a:solidFill>
                  <a:srgbClr val="00FFFF"/>
                </a:solidFill>
                <a:effectLst>
                  <a:outerShdw blurRad="38100" dist="38100" dir="2700000" algn="tl">
                    <a:srgbClr val="000000">
                      <a:alpha val="43137"/>
                    </a:srgbClr>
                  </a:outerShdw>
                </a:effectLst>
              </a:rPr>
              <a:t>Art. 203</a:t>
            </a:r>
            <a:r>
              <a:rPr lang="es-ES" sz="1800" dirty="0" smtClean="0">
                <a:solidFill>
                  <a:srgbClr val="00FFFF"/>
                </a:solidFill>
                <a:effectLst>
                  <a:outerShdw blurRad="38100" dist="38100" dir="2700000" algn="tl">
                    <a:srgbClr val="000000">
                      <a:alpha val="43137"/>
                    </a:srgbClr>
                  </a:outerShdw>
                </a:effectLst>
              </a:rPr>
              <a:t> - </a:t>
            </a:r>
            <a:r>
              <a:rPr lang="es-ES" sz="1800" dirty="0" smtClean="0">
                <a:effectLst>
                  <a:outerShdw blurRad="38100" dist="38100" dir="2700000" algn="tl">
                    <a:srgbClr val="000000">
                      <a:alpha val="43137"/>
                    </a:srgbClr>
                  </a:outerShdw>
                </a:effectLst>
              </a:rPr>
              <a:t> El trabajador no estará obligado a prestar servicios en horas suplementarias, salvo casos de peligro o accidente ocurrido o inminente de fuerza mayor, o </a:t>
            </a:r>
            <a:r>
              <a:rPr lang="es-ES" sz="1800" dirty="0" smtClean="0">
                <a:solidFill>
                  <a:srgbClr val="FFFF19"/>
                </a:solidFill>
                <a:effectLst>
                  <a:outerShdw blurRad="38100" dist="38100" dir="2700000" algn="tl">
                    <a:srgbClr val="000000">
                      <a:alpha val="43137"/>
                    </a:srgbClr>
                  </a:outerShdw>
                </a:effectLst>
              </a:rPr>
              <a:t>por exigencias excepcionales de la economía nacional </a:t>
            </a:r>
            <a:r>
              <a:rPr lang="es-ES" sz="1800" dirty="0" smtClean="0">
                <a:effectLst>
                  <a:outerShdw blurRad="38100" dist="38100" dir="2700000" algn="tl">
                    <a:srgbClr val="000000">
                      <a:alpha val="43137"/>
                    </a:srgbClr>
                  </a:outerShdw>
                </a:effectLst>
              </a:rPr>
              <a:t>o de la empresa, juzgado su comportamiento en base al criterio de colaboración en el logro de los fines de la misma.</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U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IUS VARIANDI – REORGANIZACIÓN DE LA JORNADA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reorganización de la jornada de trabajo </a:t>
            </a:r>
            <a:r>
              <a:rPr lang="es-ES" sz="1800" dirty="0" smtClean="0">
                <a:solidFill>
                  <a:srgbClr val="FF9900"/>
                </a:solidFill>
                <a:effectLst>
                  <a:outerShdw blurRad="38100" dist="38100" dir="2700000" algn="tl">
                    <a:srgbClr val="000000">
                      <a:alpha val="43137"/>
                    </a:srgbClr>
                  </a:outerShdw>
                </a:effectLst>
              </a:rPr>
              <a:t>a efectos de garantizar la continuidad de la producción de las actividades declaradas esenciales</a:t>
            </a:r>
            <a:r>
              <a:rPr lang="es-ES" sz="1800" dirty="0" smtClean="0">
                <a:effectLst>
                  <a:outerShdw blurRad="38100" dist="38100" dir="2700000" algn="tl">
                    <a:srgbClr val="000000">
                      <a:alpha val="43137"/>
                    </a:srgbClr>
                  </a:outerShdw>
                </a:effectLst>
              </a:rPr>
              <a:t> en condiciones adecuadas de salubridad en consonancia con los protocolos establecidos por la autoridad sanitaria, </a:t>
            </a:r>
            <a:r>
              <a:rPr lang="es-ES" sz="1800" dirty="0" smtClean="0">
                <a:solidFill>
                  <a:srgbClr val="FFFF19"/>
                </a:solidFill>
                <a:effectLst>
                  <a:outerShdw blurRad="38100" dist="38100" dir="2700000" algn="tl">
                    <a:srgbClr val="000000">
                      <a:alpha val="43137"/>
                    </a:srgbClr>
                  </a:outerShdw>
                </a:effectLst>
              </a:rPr>
              <a:t>será considerado un ejercicio razonable de las facultades del empleador.</a:t>
            </a: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CONTRATACIÓN DE PERSONAL – CONTRATO EVENTUAL</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necesidad de contratación de personal mientras dure la vigencia del “aislamiento social preventivo y obligatorio”, </a:t>
            </a:r>
            <a:r>
              <a:rPr lang="es-ES" sz="1800" dirty="0" smtClean="0">
                <a:solidFill>
                  <a:srgbClr val="FFFF19"/>
                </a:solidFill>
                <a:effectLst>
                  <a:outerShdw blurRad="38100" dist="38100" dir="2700000" algn="tl">
                    <a:srgbClr val="000000">
                      <a:alpha val="43137"/>
                    </a:srgbClr>
                  </a:outerShdw>
                </a:effectLst>
              </a:rPr>
              <a:t>deberá ser considerada extraordinaria y transitoria en los términos del artículo 99 de la ley de contrato de trabajo</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 y sus modificatorias).</a:t>
            </a:r>
          </a:p>
          <a:p>
            <a:pPr algn="l"/>
            <a:endParaRPr lang="es-ES" sz="1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REMUNERACIÓN DURANTE LA CUARENTENA</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abstención de concurrir al lugar de trabajo -que implica la prohibición de hacerlo salvo en los casos de excepción </a:t>
            </a:r>
            <a:r>
              <a:rPr lang="es-ES" sz="1800" dirty="0" smtClean="0">
                <a:solidFill>
                  <a:srgbClr val="FFFF19"/>
                </a:solidFill>
                <a:effectLst>
                  <a:outerShdw blurRad="38100" dist="38100" dir="2700000" algn="tl">
                    <a:srgbClr val="000000">
                      <a:alpha val="43137"/>
                    </a:srgbClr>
                  </a:outerShdw>
                </a:effectLst>
              </a:rPr>
              <a:t>previstos no constituye un día descanso, vacacional o festivo,</a:t>
            </a:r>
            <a:r>
              <a:rPr lang="es-ES" sz="1800" dirty="0" smtClean="0">
                <a:effectLst>
                  <a:outerShdw blurRad="38100" dist="38100" dir="2700000" algn="tl">
                    <a:srgbClr val="000000">
                      <a:alpha val="43137"/>
                    </a:srgbClr>
                  </a:outerShdw>
                </a:effectLst>
              </a:rPr>
              <a:t> sino de una decisión de salud pública en la emergencia, de tal modo que </a:t>
            </a:r>
            <a:r>
              <a:rPr lang="es-ES" sz="1800" dirty="0" smtClean="0">
                <a:solidFill>
                  <a:srgbClr val="FFC000"/>
                </a:solidFill>
                <a:effectLst>
                  <a:outerShdw blurRad="38100" dist="38100" dir="2700000" algn="tl">
                    <a:srgbClr val="000000">
                      <a:alpha val="43137"/>
                    </a:srgbClr>
                  </a:outerShdw>
                </a:effectLst>
              </a:rPr>
              <a:t>no podrán aplicarse sobre las remuneraciones o ingresos correspondientes a los días comprendidos en esta prohibición suplementos o adicionales </a:t>
            </a:r>
            <a:r>
              <a:rPr lang="es-ES" sz="1800" dirty="0" smtClean="0">
                <a:effectLst>
                  <a:outerShdw blurRad="38100" dist="38100" dir="2700000" algn="tl">
                    <a:srgbClr val="000000">
                      <a:alpha val="43137"/>
                    </a:srgbClr>
                  </a:outerShdw>
                </a:effectLst>
              </a:rPr>
              <a:t>previstos legal o convencionalmente para “asuetos”, </a:t>
            </a:r>
            <a:r>
              <a:rPr lang="es-ES" sz="1800" dirty="0" smtClean="0">
                <a:solidFill>
                  <a:srgbClr val="00FFCC"/>
                </a:solidFill>
                <a:effectLst>
                  <a:outerShdw blurRad="38100" dist="38100" dir="2700000" algn="tl">
                    <a:srgbClr val="000000">
                      <a:alpha val="43137"/>
                    </a:srgbClr>
                  </a:outerShdw>
                </a:effectLst>
              </a:rPr>
              <a:t>excepto en aquellos casos en que dicha prohibición coincida con un día festivo o feriado previsto legal o contractualmente.</a:t>
            </a:r>
            <a:endParaRPr lang="es-ES" sz="1800" dirty="0">
              <a:solidFill>
                <a:srgbClr val="00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PRESTACION DE TAREAS DURANTE LA CUARENTENA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279/2020 </a:t>
            </a:r>
            <a:endParaRPr lang="es-ES" sz="1800" b="1" dirty="0" smtClean="0">
              <a:solidFill>
                <a:srgbClr val="FFFF19"/>
              </a:solidFill>
              <a:effectLst>
                <a:outerShdw blurRad="38100" dist="38100" dir="2700000" algn="tl">
                  <a:srgbClr val="000000">
                    <a:alpha val="43137"/>
                  </a:srgbClr>
                </a:outerShdw>
              </a:effectLst>
            </a:endParaRP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7 -</a:t>
            </a:r>
            <a:r>
              <a:rPr lang="es-ES" sz="1800" dirty="0" smtClean="0">
                <a:effectLst>
                  <a:outerShdw blurRad="38100" dist="38100" dir="2700000" algn="tl">
                    <a:srgbClr val="000000">
                      <a:alpha val="43137"/>
                    </a:srgbClr>
                  </a:outerShdw>
                </a:effectLst>
              </a:rPr>
              <a:t> </a:t>
            </a:r>
            <a:r>
              <a:rPr lang="es-ES" sz="1800" dirty="0" smtClean="0">
                <a:solidFill>
                  <a:srgbClr val="FFFF19"/>
                </a:solidFill>
                <a:effectLst>
                  <a:outerShdw blurRad="38100" dist="38100" dir="2700000" algn="tl">
                    <a:srgbClr val="000000">
                      <a:alpha val="43137"/>
                    </a:srgbClr>
                  </a:outerShdw>
                </a:effectLst>
              </a:rPr>
              <a:t>Deróguese la resolución 219/2020</a:t>
            </a:r>
            <a:r>
              <a:rPr lang="es-ES" sz="1800" dirty="0" smtClean="0">
                <a:effectLst>
                  <a:outerShdw blurRad="38100" dist="38100" dir="2700000" algn="tl">
                    <a:srgbClr val="000000">
                      <a:alpha val="43137"/>
                    </a:srgbClr>
                  </a:outerShdw>
                </a:effectLst>
              </a:rPr>
              <a:t> y toda otra disposición que se oponga a la presente.</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8 -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presente medida comenzará a regir desde </a:t>
            </a:r>
            <a:r>
              <a:rPr lang="es-ES" sz="1800" b="1" dirty="0" smtClean="0">
                <a:solidFill>
                  <a:srgbClr val="FF9900"/>
                </a:solidFill>
                <a:effectLst>
                  <a:outerShdw blurRad="38100" dist="38100" dir="2700000" algn="tl">
                    <a:srgbClr val="000000">
                      <a:alpha val="43137"/>
                    </a:srgbClr>
                  </a:outerShdw>
                </a:effectLst>
              </a:rPr>
              <a:t>la entrada en vigor de la resolución 219 de fecha 20 de marzo de 2020</a:t>
            </a:r>
            <a:r>
              <a:rPr lang="es-ES" sz="1800" dirty="0" smtClean="0">
                <a:effectLst>
                  <a:outerShdw blurRad="38100" dist="38100" dir="2700000" algn="tl">
                    <a:srgbClr val="000000">
                      <a:alpha val="43137"/>
                    </a:srgbClr>
                  </a:outerShdw>
                </a:effectLst>
              </a:rPr>
              <a:t> del Ministerio de Trabajo, Empleo y Seguridad Social, y mientras dure la emergencia sanitaria impuesta con el fin de proteger la salud pública.</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el 20/3/2020</a:t>
            </a:r>
            <a:endParaRPr lang="es-ES" sz="1800" b="1" dirty="0">
              <a:solidFill>
                <a:srgbClr val="FFFF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Distintas situaciones laborales</a:t>
            </a:r>
          </a:p>
          <a:p>
            <a:pPr eaLnBrk="1" hangingPunct="1">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a  partir del 20 de marzo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Sujetos</a:t>
            </a:r>
          </a:p>
          <a:p>
            <a:pPr eaLnBrk="1" hangingPunct="1">
              <a:defRPr/>
            </a:pPr>
            <a:endParaRPr lang="es-AR" sz="3600" b="1" dirty="0">
              <a:solidFill>
                <a:srgbClr val="FF99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447923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effectLst>
                  <a:outerShdw blurRad="38100" dist="38100" dir="2700000" algn="tl">
                    <a:srgbClr val="000000">
                      <a:alpha val="43137"/>
                    </a:srgbClr>
                  </a:outerShdw>
                </a:effectLst>
              </a:rPr>
              <a:t>GRUPOS DE TRABAJADORES</a:t>
            </a:r>
            <a:endParaRPr lang="es-ES" sz="1800" b="1" dirty="0" smtClean="0">
              <a:solidFill>
                <a:srgbClr val="FF99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ACTIVIDADES ESENCIALES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1. Los trabajadores de las actividades especialmente exceptuadas por el decreto 297 y la decisión administrativa 429. Estas son consideradas actividades esenciales y por ende los trabajadores son considerados “personal esencial” (art. 2, R. 279/2020).</a:t>
            </a:r>
          </a:p>
          <a:p>
            <a:pPr algn="l"/>
            <a:endParaRPr lang="es-E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TELETRABAJADORES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2. Los que no perteneciendo este primer grupo que, por sus tareas u otras “análogas” (como expresa la norma) pueden desarrollar sus labores desde su lugar de aislamiento. Podemos denominar a esta forma trabajo a distancia (art. 1, R. 279/2020).</a:t>
            </a:r>
          </a:p>
          <a:p>
            <a:pPr algn="l"/>
            <a:endParaRPr lang="es-E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PERSONAL NO TELETRABAJADOR</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3. Los trabajadores no pertenecientes al primer grupo (recordemos, esenciales) que, por la índole de sus tareas, no puedan efectuar trabajo a distancia; o el empleador entienda que su trabajo no puede desarrollarse desde el lugar de aislamiento, por situaciones de carácter general o especial (art. 1, R. 279/2020).</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ES" sz="1800" b="1" dirty="0" smtClean="0">
                <a:solidFill>
                  <a:srgbClr val="FFC000"/>
                </a:solidFill>
                <a:effectLst>
                  <a:outerShdw blurRad="38100" dist="38100" dir="2700000" algn="tl">
                    <a:srgbClr val="000000">
                      <a:alpha val="43137"/>
                    </a:srgbClr>
                  </a:outerShdw>
                </a:effectLst>
              </a:rPr>
              <a:t>CUARENTENA OBLIGATORIA - DECRETO 260/2020 </a:t>
            </a:r>
          </a:p>
          <a:p>
            <a:pPr algn="l"/>
            <a:r>
              <a:rPr lang="es-ES" sz="1800" b="1" dirty="0" smtClean="0">
                <a:solidFill>
                  <a:srgbClr val="00FFFF"/>
                </a:solidFill>
                <a:effectLst>
                  <a:outerShdw blurRad="38100" dist="38100" dir="2700000" algn="tl">
                    <a:srgbClr val="000000">
                      <a:alpha val="43137"/>
                    </a:srgbClr>
                  </a:outerShdw>
                </a:effectLst>
              </a:rPr>
              <a:t>Art. 7 - </a:t>
            </a:r>
            <a:r>
              <a:rPr lang="es-ES" sz="1800" dirty="0" smtClean="0">
                <a:effectLst>
                  <a:outerShdw blurRad="38100" dist="38100" dir="2700000" algn="tl">
                    <a:srgbClr val="000000">
                      <a:alpha val="43137"/>
                    </a:srgbClr>
                  </a:outerShdw>
                </a:effectLst>
              </a:rPr>
              <a:t>(…) </a:t>
            </a:r>
          </a:p>
          <a:p>
            <a:pPr algn="l"/>
            <a:r>
              <a:rPr lang="es-ES" sz="1800" dirty="0" smtClean="0">
                <a:solidFill>
                  <a:srgbClr val="FFFF00"/>
                </a:solidFill>
                <a:effectLst>
                  <a:outerShdw blurRad="38100" dist="38100" dir="2700000" algn="tl">
                    <a:srgbClr val="000000">
                      <a:alpha val="43137"/>
                    </a:srgbClr>
                  </a:outerShdw>
                </a:effectLst>
              </a:rPr>
              <a:t>d) Quienes arriben al país habiendo transitado por “zonas afectadas”. </a:t>
            </a:r>
            <a:r>
              <a:rPr lang="es-ES" sz="1800" dirty="0" smtClean="0">
                <a:effectLst>
                  <a:outerShdw blurRad="38100" dist="38100" dir="2700000" algn="tl">
                    <a:srgbClr val="000000">
                      <a:alpha val="43137"/>
                    </a:srgbClr>
                  </a:outerShdw>
                </a:effectLst>
              </a:rPr>
              <a:t>Estas personas deberán también brindar información sobre su itinerario, declarar su domicilio en el país y someterse a un examen médico lo menos invasivo posible para determinar el potencial riesgo de contagio y las acciones preventivas a adoptar que deberán ser cumplidas, sin excepción. No podrán ingresar ni permanecer en el territorio nacional los extranjeros no residentes en el país que no den cumplimiento a la normativa sobre aislamiento obligatorio y a las medidas sanitarias vigentes, salvo excepciones dispuestas por la autoridad sanitaria o migratoria.</a:t>
            </a:r>
          </a:p>
          <a:p>
            <a:pPr algn="l"/>
            <a:r>
              <a:rPr lang="es-ES" sz="1800" dirty="0" smtClean="0">
                <a:effectLst>
                  <a:outerShdw blurRad="38100" dist="38100" dir="2700000" algn="tl">
                    <a:srgbClr val="000000">
                      <a:alpha val="43137"/>
                    </a:srgbClr>
                  </a:outerShdw>
                </a:effectLst>
              </a:rPr>
              <a:t>e) </a:t>
            </a:r>
            <a:r>
              <a:rPr lang="es-ES" sz="1800" dirty="0" smtClean="0">
                <a:solidFill>
                  <a:srgbClr val="00FFCC"/>
                </a:solidFill>
                <a:effectLst>
                  <a:outerShdw blurRad="38100" dist="38100" dir="2700000" algn="tl">
                    <a:srgbClr val="000000">
                      <a:alpha val="43137"/>
                    </a:srgbClr>
                  </a:outerShdw>
                </a:effectLst>
              </a:rPr>
              <a:t>Quienes hayan arribado al país en los últimos 14 días, habiendo transitado por “zonas afectadas”. </a:t>
            </a:r>
            <a:r>
              <a:rPr lang="es-ES" sz="1800" dirty="0" smtClean="0">
                <a:effectLst>
                  <a:outerShdw blurRad="38100" dist="38100" dir="2700000" algn="tl">
                    <a:srgbClr val="000000">
                      <a:alpha val="43137"/>
                    </a:srgbClr>
                  </a:outerShdw>
                </a:effectLst>
              </a:rPr>
              <a:t>No podrán permanecer en el territorio nacional los extranjeros no residentes en el país que no den cumplimiento a la normativa sobre aislamiento obligatorio y a las medidas sanitarias vigentes, salvo excepciones dispuestas por la autoridad sanitaria o migratoria.</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effectLst>
                  <a:outerShdw blurRad="38100" dist="38100" dir="2700000" algn="tl">
                    <a:srgbClr val="000000">
                      <a:alpha val="43137"/>
                    </a:srgbClr>
                  </a:outerShdw>
                </a:effectLst>
              </a:rPr>
              <a:t>GRUPOS DE TRABAJADORES</a:t>
            </a:r>
          </a:p>
          <a:p>
            <a:pPr algn="l"/>
            <a:r>
              <a:rPr lang="es-US" sz="1800" b="1" dirty="0" smtClean="0">
                <a:solidFill>
                  <a:srgbClr val="00FF00"/>
                </a:solidFill>
                <a:effectLst>
                  <a:outerShdw blurRad="38100" dist="38100" dir="2700000" algn="tl">
                    <a:srgbClr val="000000">
                      <a:alpha val="43137"/>
                    </a:srgbClr>
                  </a:outerShdw>
                </a:effectLst>
              </a:rPr>
              <a:t>PERSONAL EVETUAL Y TRANSITORIO DURANTE EL AISLAMIENTO</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t>4. El personal eventual contratado en los términos del art. 99 (eventual y transitorio), en el marco de la etapa de aislamiento. Se supone que este personal podrá ser contratado por los empleadores que desarrollan actividades esenciales que, son aquellos que podrían tener demandas adicionales (art. 5, R. 279/2020).</a:t>
            </a:r>
          </a:p>
          <a:p>
            <a:pPr algn="l"/>
            <a:endParaRPr lang="es-US" sz="1800" dirty="0" smtClean="0"/>
          </a:p>
          <a:p>
            <a:pPr algn="l"/>
            <a:r>
              <a:rPr lang="es-US" sz="1800" b="1" dirty="0" smtClean="0">
                <a:solidFill>
                  <a:srgbClr val="00FF00"/>
                </a:solidFill>
                <a:effectLst>
                  <a:outerShdw blurRad="38100" dist="38100" dir="2700000" algn="tl">
                    <a:srgbClr val="000000">
                      <a:alpha val="43137"/>
                    </a:srgbClr>
                  </a:outerShdw>
                </a:effectLst>
              </a:rPr>
              <a:t>LICENCIAS ORDINARIAS Y ESPECIALES PREVIAS</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t>5. El personal que, con anterioridad a las declaraciones de emergencia y aislamiento, se encontraba en uso de licencias ordinarias o especiales, en los términos del artículo 150 y subsiguientes de la LCT.</a:t>
            </a:r>
          </a:p>
          <a:p>
            <a:pPr algn="l"/>
            <a:endParaRPr lang="es-US" sz="1800" dirty="0" smtClean="0"/>
          </a:p>
          <a:p>
            <a:pPr algn="l"/>
            <a:r>
              <a:rPr lang="es-US" sz="1800" b="1" dirty="0" smtClean="0">
                <a:solidFill>
                  <a:srgbClr val="00FF00"/>
                </a:solidFill>
              </a:rPr>
              <a:t>PERSONAL INGRESADO EN CUARENTENA PREVIO AL AISLAMIENTO</a:t>
            </a:r>
            <a:endParaRPr lang="es-ES" sz="1800" b="1" dirty="0" smtClean="0">
              <a:solidFill>
                <a:srgbClr val="00FF00"/>
              </a:solidFill>
            </a:endParaRPr>
          </a:p>
          <a:p>
            <a:pPr algn="l"/>
            <a:r>
              <a:rPr lang="es-ES" sz="1800" dirty="0" smtClean="0"/>
              <a:t>6. Por último, el personal que, con anterioridad a la vigencia del “aislamiento” había ingresado en la “cuarentena” determinada por el decreto 260/2020 y sus pertinentes reglamentaciones; esto sin importar si las actividades desarrolladas eran catalogadas como “esenciales” o no.</a:t>
            </a: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Situaciones laborales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algn="l"/>
            <a:r>
              <a:rPr lang="es-US" sz="1800" b="1" dirty="0" smtClean="0">
                <a:solidFill>
                  <a:srgbClr val="FF9900"/>
                </a:solidFill>
                <a:effectLst>
                  <a:outerShdw blurRad="38100" dist="38100" dir="2700000" algn="tl">
                    <a:srgbClr val="000000">
                      <a:alpha val="43137"/>
                    </a:srgbClr>
                  </a:outerShdw>
                </a:effectLst>
              </a:rPr>
              <a:t>GRUPOS DE TRABAJADORES</a:t>
            </a:r>
            <a:endParaRPr lang="es-ES" sz="1800" b="1" dirty="0" smtClean="0">
              <a:solidFill>
                <a:srgbClr val="FF9900"/>
              </a:solidFill>
              <a:effectLst>
                <a:outerShdw blurRad="38100" dist="38100" dir="2700000" algn="tl">
                  <a:srgbClr val="000000">
                    <a:alpha val="43137"/>
                  </a:srgbClr>
                </a:outerShdw>
              </a:effectLst>
            </a:endParaRP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APORTES Y CONTRIBUCIONES A LA SEGURIDAD SOCIAL</a:t>
            </a:r>
            <a:endParaRPr lang="es-ES" sz="1800" b="1"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Respecto de la totalidad de los trabajadores, sea cual fuere el grupo a que pertenezcan, no existen tratamientos diferenciales en materia de seguridad social. Todas las remuneraciones están sujetas a la retención de aportes y al ingreso de las contribuciones a todos los subsistemas de la seguridad social.</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Riesgos del Trabajo</a:t>
            </a: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 367/2020</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Coronavirus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Enfermedad laboral no listada</a:t>
            </a:r>
          </a:p>
        </p:txBody>
      </p:sp>
    </p:spTree>
    <p:extLst>
      <p:ext uri="{BB962C8B-B14F-4D97-AF65-F5344CB8AC3E}">
        <p14:creationId xmlns:p14="http://schemas.microsoft.com/office/powerpoint/2010/main" val="1758672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b="1" dirty="0" smtClean="0">
                <a:solidFill>
                  <a:srgbClr val="00FFFF"/>
                </a:solidFill>
              </a:rPr>
              <a:t>	Riesgos del trabajo</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CORONAVIRUS ENFERMEDAD LABORAL NO LISTADA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367/2020 </a:t>
            </a:r>
          </a:p>
          <a:p>
            <a:pPr algn="l"/>
            <a:r>
              <a:rPr lang="es-US" sz="1800" b="1" dirty="0" smtClean="0">
                <a:solidFill>
                  <a:srgbClr val="FFC000"/>
                </a:solidFill>
                <a:effectLst>
                  <a:outerShdw blurRad="38100" dist="38100" dir="2700000" algn="tl">
                    <a:srgbClr val="000000">
                      <a:alpha val="43137"/>
                    </a:srgbClr>
                  </a:outerShdw>
                </a:effectLst>
              </a:rPr>
              <a:t>ENFERMEDAD  PROFESIONAL NO LISTADA</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enfermedad COVID-19 producida por el coronavirus SARS-CoV-2 se considerará presuntivamente </a:t>
            </a:r>
            <a:r>
              <a:rPr lang="es-ES" sz="1800" dirty="0" smtClean="0">
                <a:solidFill>
                  <a:srgbClr val="FFFF01"/>
                </a:solidFill>
                <a:effectLst>
                  <a:outerShdw blurRad="38100" dist="38100" dir="2700000" algn="tl">
                    <a:srgbClr val="000000">
                      <a:alpha val="43137"/>
                    </a:srgbClr>
                  </a:outerShdw>
                </a:effectLst>
              </a:rPr>
              <a:t>una enfermedad de carácter profesional -no listada- en los términos del apartado 2 inciso b) del artículo 6 de la ley 24557</a:t>
            </a:r>
            <a:r>
              <a:rPr lang="es-ES" sz="1800" dirty="0" smtClean="0">
                <a:solidFill>
                  <a:srgbClr val="00FF00"/>
                </a:solidFill>
                <a:effectLst>
                  <a:outerShdw blurRad="38100" dist="38100" dir="2700000" algn="tl">
                    <a:srgbClr val="000000">
                      <a:alpha val="43137"/>
                    </a:srgbClr>
                  </a:outerShdw>
                </a:effectLst>
              </a:rPr>
              <a:t>, respecto de las y los trabajadores dependientes excluidos mediante dispensa legal y con el fin de realizar actividades declaradas esenciales, </a:t>
            </a:r>
            <a:r>
              <a:rPr lang="es-ES" sz="1800" dirty="0" smtClean="0">
                <a:effectLst>
                  <a:outerShdw blurRad="38100" dist="38100" dir="2700000" algn="tl">
                    <a:srgbClr val="000000">
                      <a:alpha val="43137"/>
                    </a:srgbClr>
                  </a:outerShdw>
                </a:effectLst>
              </a:rPr>
              <a:t>del cumplimiento del aislamiento social, preventivo y obligatorio ordenado por el decreto 297/2020 y sus normas complementarias, y mientras se encuentre vigente la medida de aislamiento dispuesta por esas normativas, o sus eventuales prórrogas, salvo el supuesto previsto en el artículo 4 del presente decreto.</a:t>
            </a:r>
          </a:p>
          <a:p>
            <a:pPr algn="l"/>
            <a:endParaRPr lang="es-US" sz="1800" dirty="0" smtClean="0">
              <a:effectLst>
                <a:outerShdw blurRad="38100" dist="38100" dir="2700000" algn="tl">
                  <a:srgbClr val="000000">
                    <a:alpha val="43137"/>
                  </a:srgbClr>
                </a:outerShdw>
              </a:effectLst>
            </a:endParaRPr>
          </a:p>
          <a:p>
            <a:pPr algn="l"/>
            <a:r>
              <a:rPr lang="es-ES" sz="1600" dirty="0" smtClean="0"/>
              <a:t>2.b) Serán igualmente consideradas enfermedades profesionales aquellas otras que, en cada caso concreto, la Comisión Médica Central determine como provocadas por causa directa e inmediata de la ejecución del trabajo, excluyendo la influencia de los factores atribuibles al trabajador o ajenos al trabajo.</a:t>
            </a:r>
            <a:endParaRPr lang="es-US" sz="1800" dirty="0" smtClean="0">
              <a:effectLst>
                <a:outerShdw blurRad="38100" dist="38100" dir="2700000" algn="tl">
                  <a:srgbClr val="000000">
                    <a:alpha val="43137"/>
                  </a:srgbClr>
                </a:outerShdw>
              </a:effectLst>
            </a:endParaRPr>
          </a:p>
          <a:p>
            <a:pPr algn="l"/>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b="1" dirty="0" smtClean="0">
                <a:solidFill>
                  <a:srgbClr val="00FFFF"/>
                </a:solidFill>
              </a:rPr>
              <a:t>	Riesgos del trabajo</a:t>
            </a:r>
            <a:endParaRPr lang="en-US" sz="3200" b="1" dirty="0"/>
          </a:p>
        </p:txBody>
      </p:sp>
      <p:sp>
        <p:nvSpPr>
          <p:cNvPr id="118787" name="Rectangle 3"/>
          <p:cNvSpPr>
            <a:spLocks noGrp="1" noChangeArrowheads="1"/>
          </p:cNvSpPr>
          <p:nvPr>
            <p:ph type="subTitle" idx="1"/>
          </p:nvPr>
        </p:nvSpPr>
        <p:spPr>
          <a:xfrm>
            <a:off x="304800" y="1143000"/>
            <a:ext cx="8472972" cy="5500710"/>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CORONAVIRUS ENFERMEDAD LABORAL NO LISTADA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367/2020 </a:t>
            </a:r>
          </a:p>
          <a:p>
            <a:pPr algn="l"/>
            <a:r>
              <a:rPr lang="es-US" sz="1800" b="1" dirty="0" smtClean="0">
                <a:solidFill>
                  <a:srgbClr val="FFC000"/>
                </a:solidFill>
                <a:effectLst>
                  <a:outerShdw blurRad="38100" dist="38100" dir="2700000" algn="tl">
                    <a:srgbClr val="000000">
                      <a:alpha val="43137"/>
                    </a:srgbClr>
                  </a:outerShdw>
                </a:effectLst>
              </a:rPr>
              <a:t>ENFERMEDAD  PROFESIONAL NO LISTADA</a:t>
            </a:r>
            <a:endParaRPr lang="es-ES" sz="1800" b="1" dirty="0" smtClean="0">
              <a:solidFill>
                <a:srgbClr val="FFC000"/>
              </a:solidFill>
              <a:effectLst>
                <a:outerShdw blurRad="38100" dist="38100" dir="2700000" algn="tl">
                  <a:srgbClr val="000000">
                    <a:alpha val="43137"/>
                  </a:srgbClr>
                </a:outerShdw>
              </a:effectLst>
            </a:endParaRPr>
          </a:p>
          <a:p>
            <a:pPr algn="l"/>
            <a:endParaRPr lang="es-US" sz="1800" b="1" dirty="0" smtClean="0">
              <a:solidFill>
                <a:srgbClr val="00FFFF"/>
              </a:solidFill>
              <a:effectLst>
                <a:outerShdw blurRad="38100" dist="38100" dir="2700000" algn="tl">
                  <a:srgbClr val="000000">
                    <a:alpha val="43137"/>
                  </a:srgbClr>
                </a:outerShdw>
              </a:effectLst>
            </a:endParaRPr>
          </a:p>
          <a:p>
            <a:pPr algn="l"/>
            <a:r>
              <a:rPr lang="es-US" sz="1800" b="1" dirty="0" smtClean="0">
                <a:solidFill>
                  <a:srgbClr val="FFC000"/>
                </a:solidFill>
                <a:effectLst>
                  <a:outerShdw blurRad="38100" dist="38100" dir="2700000" algn="tl">
                    <a:srgbClr val="000000">
                      <a:alpha val="43137"/>
                    </a:srgbClr>
                  </a:outerShdw>
                </a:effectLst>
              </a:rPr>
              <a:t>OBLIGACIÓN PARA LAS ART</a:t>
            </a:r>
            <a:endParaRPr lang="es-ES" sz="1800"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2 -</a:t>
            </a:r>
            <a:r>
              <a:rPr lang="es-ES" sz="1800" dirty="0" smtClean="0">
                <a:effectLst>
                  <a:outerShdw blurRad="38100" dist="38100" dir="2700000" algn="tl">
                    <a:srgbClr val="000000">
                      <a:alpha val="43137"/>
                    </a:srgbClr>
                  </a:outerShdw>
                </a:effectLst>
              </a:rPr>
              <a:t> Las aseguradoras de riesgos del trabajo (ART) </a:t>
            </a:r>
            <a:r>
              <a:rPr lang="es-ES" sz="1800" dirty="0" smtClean="0">
                <a:solidFill>
                  <a:srgbClr val="FFFF00"/>
                </a:solidFill>
                <a:effectLst>
                  <a:outerShdw blurRad="38100" dist="38100" dir="2700000" algn="tl">
                    <a:srgbClr val="000000">
                      <a:alpha val="43137"/>
                    </a:srgbClr>
                  </a:outerShdw>
                </a:effectLst>
              </a:rPr>
              <a:t>no podrán rechazar la cobertura de las contingencias previstas en el artículo 1 del presente y deberán adoptar los recaudos necesarios para que, </a:t>
            </a:r>
            <a:r>
              <a:rPr lang="es-ES" sz="1800" dirty="0" smtClean="0">
                <a:effectLst>
                  <a:outerShdw blurRad="38100" dist="38100" dir="2700000" algn="tl">
                    <a:srgbClr val="000000">
                      <a:alpha val="43137"/>
                    </a:srgbClr>
                  </a:outerShdw>
                </a:effectLst>
              </a:rPr>
              <a:t>al tomar conocimiento de la denuncia del infortunio laboral acompañada del correspondiente diagnóstico confirmado emitido por entidad debidamente autorizada, </a:t>
            </a:r>
            <a:r>
              <a:rPr lang="es-ES" sz="1800" dirty="0" smtClean="0">
                <a:solidFill>
                  <a:srgbClr val="FF9900"/>
                </a:solidFill>
                <a:effectLst>
                  <a:outerShdw blurRad="38100" dist="38100" dir="2700000" algn="tl">
                    <a:srgbClr val="000000">
                      <a:alpha val="43137"/>
                    </a:srgbClr>
                  </a:outerShdw>
                </a:effectLst>
              </a:rPr>
              <a:t>la trabajadora o el trabajador damnificado reciba, en forma inmediata, las prestaciones previstas en la ley 24557 </a:t>
            </a:r>
            <a:r>
              <a:rPr lang="es-ES" sz="1800" dirty="0" smtClean="0">
                <a:effectLst>
                  <a:outerShdw blurRad="38100" dist="38100" dir="2700000" algn="tl">
                    <a:srgbClr val="000000">
                      <a:alpha val="43137"/>
                    </a:srgbClr>
                  </a:outerShdw>
                </a:effectLst>
              </a:rPr>
              <a:t>y sus normas modificatorias y complementarias.</a:t>
            </a:r>
          </a:p>
          <a:p>
            <a:pPr algn="l"/>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04794"/>
          </a:xfrm>
        </p:spPr>
        <p:txBody>
          <a:bodyPr>
            <a:normAutofit fontScale="90000"/>
          </a:bodyPr>
          <a:lstStyle/>
          <a:p>
            <a:r>
              <a:rPr lang="es-MX" sz="2800" b="1" dirty="0" smtClean="0">
                <a:solidFill>
                  <a:srgbClr val="00FFFF"/>
                </a:solidFill>
              </a:rPr>
              <a:t>	Riesgos del trabajo</a:t>
            </a:r>
            <a:endParaRPr lang="en-US" sz="3200" b="1" dirty="0"/>
          </a:p>
        </p:txBody>
      </p:sp>
      <p:sp>
        <p:nvSpPr>
          <p:cNvPr id="118787" name="Rectangle 3"/>
          <p:cNvSpPr>
            <a:spLocks noGrp="1" noChangeArrowheads="1"/>
          </p:cNvSpPr>
          <p:nvPr>
            <p:ph type="subTitle" idx="1"/>
          </p:nvPr>
        </p:nvSpPr>
        <p:spPr>
          <a:xfrm>
            <a:off x="304800" y="857232"/>
            <a:ext cx="8472972" cy="5857916"/>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CORONAVIRUS ENFERMEDAD LABORAL NO LISTADA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367/2020 </a:t>
            </a:r>
          </a:p>
          <a:p>
            <a:pPr algn="l"/>
            <a:r>
              <a:rPr lang="es-US" sz="1800" b="1" dirty="0" smtClean="0">
                <a:solidFill>
                  <a:srgbClr val="FFFF00"/>
                </a:solidFill>
                <a:effectLst>
                  <a:outerShdw blurRad="38100" dist="38100" dir="2700000" algn="tl">
                    <a:srgbClr val="000000">
                      <a:alpha val="43137"/>
                    </a:srgbClr>
                  </a:outerShdw>
                </a:effectLst>
              </a:rPr>
              <a:t>DETERMINACIÓN DEFINITIVA POR PARTE DE LA COMISION MEDICA CENTRAL</a:t>
            </a:r>
            <a:endParaRPr lang="es-ES" sz="1800" b="1" dirty="0" smtClean="0">
              <a:solidFill>
                <a:srgbClr val="FFFF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solidFill>
                  <a:srgbClr val="00FFFF"/>
                </a:solidFill>
                <a:effectLst>
                  <a:outerShdw blurRad="38100" dist="38100" dir="2700000" algn="tl">
                    <a:srgbClr val="000000">
                      <a:alpha val="43137"/>
                    </a:srgbClr>
                  </a:outerShdw>
                </a:effectLst>
              </a:rPr>
              <a:t> </a:t>
            </a:r>
            <a:r>
              <a:rPr lang="es-ES" sz="1800" dirty="0" smtClean="0">
                <a:solidFill>
                  <a:srgbClr val="FF9900"/>
                </a:solidFill>
                <a:effectLst>
                  <a:outerShdw blurRad="38100" dist="38100" dir="2700000" algn="tl">
                    <a:srgbClr val="000000">
                      <a:alpha val="43137"/>
                    </a:srgbClr>
                  </a:outerShdw>
                </a:effectLst>
              </a:rPr>
              <a:t>La determinación definitiva del carácter profesional de la mencionada patología quedará, en cada caso, a cargo de la Comisión Médica Central (C.M.C.) </a:t>
            </a:r>
            <a:r>
              <a:rPr lang="es-ES" sz="1800" dirty="0" smtClean="0">
                <a:effectLst>
                  <a:outerShdw blurRad="38100" dist="38100" dir="2700000" algn="tl">
                    <a:srgbClr val="000000">
                      <a:alpha val="43137"/>
                    </a:srgbClr>
                  </a:outerShdw>
                </a:effectLst>
              </a:rPr>
              <a:t>establecida en el artículo 51 de la ley 24241, la que entenderá originariamente a efectos de </a:t>
            </a:r>
            <a:r>
              <a:rPr lang="es-ES" sz="1800" b="1" dirty="0" smtClean="0">
                <a:solidFill>
                  <a:srgbClr val="FFFF01"/>
                </a:solidFill>
                <a:effectLst>
                  <a:outerShdw blurRad="38100" dist="38100" dir="2700000" algn="tl">
                    <a:srgbClr val="000000">
                      <a:alpha val="43137"/>
                    </a:srgbClr>
                  </a:outerShdw>
                </a:effectLst>
              </a:rPr>
              <a:t>confirmar la presunción atribuida </a:t>
            </a:r>
            <a:r>
              <a:rPr lang="es-ES" sz="1800" dirty="0" smtClean="0">
                <a:effectLst>
                  <a:outerShdw blurRad="38100" dist="38100" dir="2700000" algn="tl">
                    <a:srgbClr val="000000">
                      <a:alpha val="43137"/>
                    </a:srgbClr>
                  </a:outerShdw>
                </a:effectLst>
              </a:rPr>
              <a:t>en el artículo 1 del presente y procederá a establecer, con arreglo a los requisitos formales de tramitación y a las reglas de procedimiento especiales que se dicten por vía reglamentaria del presente decreto, </a:t>
            </a:r>
            <a:r>
              <a:rPr lang="es-ES" sz="1800" b="1" dirty="0" smtClean="0">
                <a:solidFill>
                  <a:srgbClr val="00FFFF"/>
                </a:solidFill>
                <a:effectLst>
                  <a:outerShdw blurRad="38100" dist="38100" dir="2700000" algn="tl">
                    <a:srgbClr val="000000">
                      <a:alpha val="43137"/>
                    </a:srgbClr>
                  </a:outerShdw>
                </a:effectLst>
              </a:rPr>
              <a:t>la imprescindible y necesaria relación de causalidad directa e inmediata de la enfermedad denunciada con el trabajo efectuado </a:t>
            </a:r>
            <a:r>
              <a:rPr lang="es-ES" sz="1800" dirty="0" smtClean="0">
                <a:effectLst>
                  <a:outerShdw blurRad="38100" dist="38100" dir="2700000" algn="tl">
                    <a:srgbClr val="000000">
                      <a:alpha val="43137"/>
                    </a:srgbClr>
                  </a:outerShdw>
                </a:effectLst>
              </a:rPr>
              <a:t>en el referido contexto de dispensa del deber de aislamiento social, preventivo y obligatorio, en los términos especificados en el artículo 1.</a:t>
            </a:r>
          </a:p>
          <a:p>
            <a:pPr algn="l"/>
            <a:r>
              <a:rPr lang="es-ES" sz="1800" dirty="0" smtClean="0">
                <a:effectLst>
                  <a:outerShdw blurRad="38100" dist="38100" dir="2700000" algn="tl">
                    <a:srgbClr val="000000">
                      <a:alpha val="43137"/>
                    </a:srgbClr>
                  </a:outerShdw>
                </a:effectLst>
              </a:rPr>
              <a:t>La referida Comisión Médica Central </a:t>
            </a:r>
            <a:r>
              <a:rPr lang="es-ES" sz="1800" b="1" dirty="0" smtClean="0">
                <a:solidFill>
                  <a:srgbClr val="00FFCC"/>
                </a:solidFill>
                <a:effectLst>
                  <a:outerShdw blurRad="38100" dist="38100" dir="2700000" algn="tl">
                    <a:srgbClr val="000000">
                      <a:alpha val="43137"/>
                    </a:srgbClr>
                  </a:outerShdw>
                </a:effectLst>
              </a:rPr>
              <a:t>podrá invertir la carga de la prueba de la relación de causalidad a favor del trabajador cuando se constate la existencia de un número relevante de infectados por la enfermedad COVID-19 en actividades realizadas en el referido contexto, y en un establecimiento determinado </a:t>
            </a:r>
            <a:r>
              <a:rPr lang="es-ES" sz="1800" dirty="0" smtClean="0">
                <a:effectLst>
                  <a:outerShdw blurRad="38100" dist="38100" dir="2700000" algn="tl">
                    <a:srgbClr val="000000">
                      <a:alpha val="43137"/>
                    </a:srgbClr>
                  </a:outerShdw>
                </a:effectLst>
              </a:rPr>
              <a:t>en el que tuvieren cercanía o posible contacto, o cuando se demuestren otros hechos reveladores de la probabilidad cierta de que el contagio haya sido en ocasión del cumplimiento de las tareas desempeñadas en el marco referido en el artículo 1 del presente.</a:t>
            </a:r>
          </a:p>
          <a:p>
            <a:pPr algn="l"/>
            <a:endParaRPr lang="es-ES" sz="1800" b="1" dirty="0" smtClean="0">
              <a:effectLst>
                <a:outerShdw blurRad="38100" dist="38100" dir="2700000" algn="tl">
                  <a:srgbClr val="000000">
                    <a:alpha val="43137"/>
                  </a:srgbClr>
                </a:outerShdw>
              </a:effectLst>
            </a:endParaRPr>
          </a:p>
          <a:p>
            <a:pPr algn="l"/>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b="1" dirty="0" smtClean="0">
                <a:solidFill>
                  <a:srgbClr val="00FFFF"/>
                </a:solidFill>
              </a:rPr>
              <a:t>	Riesgos del trabajo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CORONAVIRUS ENFERMEDAD LABORAL NO LISTADA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367/2020 </a:t>
            </a:r>
          </a:p>
          <a:p>
            <a:pPr algn="l"/>
            <a:r>
              <a:rPr lang="es-US" sz="1800" b="1" dirty="0" smtClean="0">
                <a:solidFill>
                  <a:srgbClr val="FFC000"/>
                </a:solidFill>
                <a:effectLst>
                  <a:outerShdw blurRad="38100" dist="38100" dir="2700000" algn="tl">
                    <a:srgbClr val="000000">
                      <a:alpha val="43137"/>
                    </a:srgbClr>
                  </a:outerShdw>
                </a:effectLst>
              </a:rPr>
              <a:t>TRABAJADORES DE LA SALUD</a:t>
            </a:r>
          </a:p>
          <a:p>
            <a:pPr algn="l"/>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4 -</a:t>
            </a:r>
            <a:r>
              <a:rPr lang="es-ES" sz="1800" dirty="0" smtClean="0">
                <a:effectLst>
                  <a:outerShdw blurRad="38100" dist="38100" dir="2700000" algn="tl">
                    <a:srgbClr val="000000">
                      <a:alpha val="43137"/>
                    </a:srgbClr>
                  </a:outerShdw>
                </a:effectLst>
              </a:rPr>
              <a:t> En los casos de trabajadoras y trabajadores de la </a:t>
            </a:r>
            <a:r>
              <a:rPr lang="es-ES" sz="1800" dirty="0" smtClean="0">
                <a:solidFill>
                  <a:srgbClr val="FFFF01"/>
                </a:solidFill>
                <a:effectLst>
                  <a:outerShdw blurRad="38100" dist="38100" dir="2700000" algn="tl">
                    <a:srgbClr val="000000">
                      <a:alpha val="43137"/>
                    </a:srgbClr>
                  </a:outerShdw>
                </a:effectLst>
              </a:rPr>
              <a:t>salud se considerará que la enfermedad COVID-19, producida por el coronavirus SARS- CoV-2, guarda relación de causalidad directa e inmediata con la labor efectuada, </a:t>
            </a:r>
            <a:r>
              <a:rPr lang="es-ES" sz="1800" dirty="0" smtClean="0">
                <a:solidFill>
                  <a:srgbClr val="00FF00"/>
                </a:solidFill>
                <a:effectLst>
                  <a:outerShdw blurRad="38100" dist="38100" dir="2700000" algn="tl">
                    <a:srgbClr val="000000">
                      <a:alpha val="43137"/>
                    </a:srgbClr>
                  </a:outerShdw>
                </a:effectLst>
              </a:rPr>
              <a:t>salvo que se demuestre, en el caso concreto, la inexistencia de este último supuesto fáctico. </a:t>
            </a:r>
          </a:p>
          <a:p>
            <a:pPr algn="l"/>
            <a:endParaRPr lang="es-ES" sz="1800" dirty="0" smtClean="0">
              <a:solidFill>
                <a:srgbClr val="00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Esta presunción y la prevista en el artículo </a:t>
            </a:r>
            <a:r>
              <a:rPr lang="es-ES" sz="1800" dirty="0" smtClean="0">
                <a:solidFill>
                  <a:srgbClr val="FFFF00"/>
                </a:solidFill>
                <a:effectLst>
                  <a:outerShdw blurRad="38100" dist="38100" dir="2700000" algn="tl">
                    <a:srgbClr val="000000">
                      <a:alpha val="43137"/>
                    </a:srgbClr>
                  </a:outerShdw>
                </a:effectLst>
              </a:rPr>
              <a:t>1 del presente rigen, para este sector de trabajadores y trabajadoras, </a:t>
            </a:r>
            <a:r>
              <a:rPr lang="es-ES" sz="1800" b="1" dirty="0" smtClean="0">
                <a:solidFill>
                  <a:srgbClr val="00FFFF"/>
                </a:solidFill>
                <a:effectLst>
                  <a:outerShdw blurRad="38100" dist="38100" dir="2700000" algn="tl">
                    <a:srgbClr val="000000">
                      <a:alpha val="43137"/>
                    </a:srgbClr>
                  </a:outerShdw>
                </a:effectLst>
              </a:rPr>
              <a:t>hasta los sesenta (60) días posteriores a la finalización de la vigencia de la declaración de la ampliación de emergencia pública </a:t>
            </a:r>
            <a:r>
              <a:rPr lang="es-ES" sz="1800" dirty="0" smtClean="0">
                <a:effectLst>
                  <a:outerShdw blurRad="38100" dist="38100" dir="2700000" algn="tl">
                    <a:srgbClr val="000000">
                      <a:alpha val="43137"/>
                    </a:srgbClr>
                  </a:outerShdw>
                </a:effectLst>
              </a:rPr>
              <a:t>en materia sanitaria realizada en el decreto 260/2020, y sus eventuales prórrogas.</a:t>
            </a:r>
          </a:p>
          <a:p>
            <a:pPr algn="l"/>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b="1" dirty="0" smtClean="0">
                <a:solidFill>
                  <a:srgbClr val="00FFFF"/>
                </a:solidFill>
              </a:rPr>
              <a:t>	Riesgos del trabajo</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CORONAVIRUS ENFERMEDAD LABORAL NO LISTADA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367/2020 </a:t>
            </a:r>
          </a:p>
          <a:p>
            <a:pPr algn="l"/>
            <a:endParaRPr lang="es-US" sz="1800" b="1" dirty="0" smtClean="0">
              <a:solidFill>
                <a:srgbClr val="00FFCC"/>
              </a:solidFill>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FACULTADES REGLAMENTARIAS SRT</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Facúltase</a:t>
            </a:r>
            <a:r>
              <a:rPr lang="es-ES" sz="1800" dirty="0" smtClean="0">
                <a:effectLst>
                  <a:outerShdw blurRad="38100" dist="38100" dir="2700000" algn="tl">
                    <a:srgbClr val="000000">
                      <a:alpha val="43137"/>
                    </a:srgbClr>
                  </a:outerShdw>
                </a:effectLst>
              </a:rPr>
              <a:t> a la </a:t>
            </a:r>
            <a:r>
              <a:rPr lang="es-ES" sz="1800" dirty="0" smtClean="0">
                <a:solidFill>
                  <a:srgbClr val="FFFF00"/>
                </a:solidFill>
                <a:effectLst>
                  <a:outerShdw blurRad="38100" dist="38100" dir="2700000" algn="tl">
                    <a:srgbClr val="000000">
                      <a:alpha val="43137"/>
                    </a:srgbClr>
                  </a:outerShdw>
                </a:effectLst>
              </a:rPr>
              <a:t>Superintendencia de Riesgos del Trabajo (SRT) a dictar las normas relativas al procedimiento de actuación ante la Comisión Médica Central </a:t>
            </a:r>
            <a:r>
              <a:rPr lang="es-ES" sz="1800" dirty="0" smtClean="0">
                <a:effectLst>
                  <a:outerShdw blurRad="38100" dist="38100" dir="2700000" algn="tl">
                    <a:srgbClr val="000000">
                      <a:alpha val="43137"/>
                    </a:srgbClr>
                  </a:outerShdw>
                </a:effectLst>
              </a:rPr>
              <a:t>(C.M.C.) y a dictar todas las medidas reglamentarias, complementarias y aclaratorias que sean necesarias en el marco de sus competencias.</a:t>
            </a:r>
          </a:p>
          <a:p>
            <a:pPr algn="l"/>
            <a:endParaRPr lang="es-ES" sz="1800" dirty="0" smtClean="0">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APLICACIÓN RETROACTIVA</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7 -</a:t>
            </a:r>
            <a:r>
              <a:rPr lang="es-ES" sz="1800" dirty="0" smtClean="0">
                <a:effectLst>
                  <a:outerShdw blurRad="38100" dist="38100" dir="2700000" algn="tl">
                    <a:srgbClr val="000000">
                      <a:alpha val="43137"/>
                    </a:srgbClr>
                  </a:outerShdw>
                </a:effectLst>
              </a:rPr>
              <a:t> Las disposiciones de este decreto </a:t>
            </a:r>
            <a:r>
              <a:rPr lang="es-ES" sz="1800" dirty="0" smtClean="0">
                <a:solidFill>
                  <a:srgbClr val="FFFF00"/>
                </a:solidFill>
                <a:effectLst>
                  <a:outerShdw blurRad="38100" dist="38100" dir="2700000" algn="tl">
                    <a:srgbClr val="000000">
                      <a:alpha val="43137"/>
                    </a:srgbClr>
                  </a:outerShdw>
                </a:effectLst>
              </a:rPr>
              <a:t>se aplicarán a aquellas contingencias cuya primera manifestación </a:t>
            </a:r>
            <a:r>
              <a:rPr lang="es-ES" sz="1800" dirty="0" err="1" smtClean="0">
                <a:solidFill>
                  <a:srgbClr val="FFFF00"/>
                </a:solidFill>
                <a:effectLst>
                  <a:outerShdw blurRad="38100" dist="38100" dir="2700000" algn="tl">
                    <a:srgbClr val="000000">
                      <a:alpha val="43137"/>
                    </a:srgbClr>
                  </a:outerShdw>
                </a:effectLst>
              </a:rPr>
              <a:t>invalidante</a:t>
            </a:r>
            <a:r>
              <a:rPr lang="es-ES" sz="1800" dirty="0" smtClean="0">
                <a:solidFill>
                  <a:srgbClr val="FFFF00"/>
                </a:solidFill>
                <a:effectLst>
                  <a:outerShdw blurRad="38100" dist="38100" dir="2700000" algn="tl">
                    <a:srgbClr val="000000">
                      <a:alpha val="43137"/>
                    </a:srgbClr>
                  </a:outerShdw>
                </a:effectLst>
              </a:rPr>
              <a:t> se haya producido a partir de la entrada en vigencia del </a:t>
            </a:r>
            <a:r>
              <a:rPr lang="es-ES" sz="1800" dirty="0" smtClean="0">
                <a:solidFill>
                  <a:srgbClr val="FF9900"/>
                </a:solidFill>
                <a:effectLst>
                  <a:outerShdw blurRad="38100" dist="38100" dir="2700000" algn="tl">
                    <a:srgbClr val="000000">
                      <a:alpha val="43137"/>
                    </a:srgbClr>
                  </a:outerShdw>
                </a:effectLst>
              </a:rPr>
              <a:t>decreto 297 de fecha 19 de marzo de 2020. </a:t>
            </a:r>
            <a:r>
              <a:rPr lang="es-ES" sz="1800" b="1" dirty="0" smtClean="0">
                <a:solidFill>
                  <a:srgbClr val="00FFCC"/>
                </a:solidFill>
                <a:effectLst>
                  <a:outerShdw blurRad="38100" dist="38100" dir="2700000" algn="tl">
                    <a:srgbClr val="000000">
                      <a:alpha val="43137"/>
                    </a:srgbClr>
                  </a:outerShdw>
                </a:effectLst>
              </a:rPr>
              <a:t>(desde el 20 de marzo)</a:t>
            </a:r>
          </a:p>
          <a:p>
            <a:pPr algn="l"/>
            <a:endParaRPr lang="es-ES" sz="1800" b="1" dirty="0" smtClean="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8 -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presente medida entrará en vigencia a partir de su publicación en el Boletín Oficial.</a:t>
            </a:r>
          </a:p>
          <a:p>
            <a:pPr algn="l"/>
            <a:r>
              <a:rPr lang="es-ES" sz="1800" b="1" dirty="0" smtClean="0">
                <a:solidFill>
                  <a:srgbClr val="FFFF01"/>
                </a:solidFill>
                <a:effectLst>
                  <a:outerShdw blurRad="38100" dist="38100" dir="2700000" algn="tl">
                    <a:srgbClr val="000000">
                      <a:alpha val="43137"/>
                    </a:srgbClr>
                  </a:outerShdw>
                </a:effectLst>
              </a:rPr>
              <a:t>Aplicación: desde el 14/4/2020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Prohibición de despidos </a:t>
            </a:r>
            <a:r>
              <a:rPr lang="es-AR" sz="3600" b="1" dirty="0" err="1" smtClean="0">
                <a:solidFill>
                  <a:srgbClr val="FF9900"/>
                </a:solidFill>
                <a:effectLst>
                  <a:outerShdw blurRad="38100" dist="38100" dir="2700000" algn="tl">
                    <a:srgbClr val="000000">
                      <a:alpha val="43137"/>
                    </a:srgbClr>
                  </a:outerShdw>
                </a:effectLst>
                <a:latin typeface="Papyrus" pitchFamily="66" charset="0"/>
              </a:rPr>
              <a:t>incausados</a:t>
            </a:r>
            <a:r>
              <a:rPr lang="es-AR" sz="3600" b="1" dirty="0" smtClean="0">
                <a:solidFill>
                  <a:srgbClr val="FF9900"/>
                </a:solidFill>
                <a:effectLst>
                  <a:outerShdw blurRad="38100" dist="38100" dir="2700000" algn="tl">
                    <a:srgbClr val="000000">
                      <a:alpha val="43137"/>
                    </a:srgbClr>
                  </a:outerShdw>
                </a:effectLst>
                <a:latin typeface="Papyrus" pitchFamily="66" charset="0"/>
              </a:rPr>
              <a:t>, por fuerza mayor y por causas económicas</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D. 329/2020</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1758672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El presente decreto </a:t>
            </a:r>
            <a:r>
              <a:rPr lang="es-ES" sz="1800" dirty="0" smtClean="0">
                <a:solidFill>
                  <a:srgbClr val="FFFF19"/>
                </a:solidFill>
                <a:effectLst>
                  <a:outerShdw blurRad="38100" dist="38100" dir="2700000" algn="tl">
                    <a:srgbClr val="000000">
                      <a:alpha val="43137"/>
                    </a:srgbClr>
                  </a:outerShdw>
                </a:effectLst>
              </a:rPr>
              <a:t>se dicta en el marco de la emergencia pública </a:t>
            </a:r>
            <a:r>
              <a:rPr lang="es-ES" sz="1800" dirty="0" smtClean="0">
                <a:effectLst>
                  <a:outerShdw blurRad="38100" dist="38100" dir="2700000" algn="tl">
                    <a:srgbClr val="000000">
                      <a:alpha val="43137"/>
                    </a:srgbClr>
                  </a:outerShdw>
                </a:effectLst>
              </a:rPr>
              <a:t>en materia económica, financiera, fiscal, administrativa, previsional, tarifaria, energética, sanitaria y social establecida por la ley 27541, la ampliación de la emergencia sanitaria dispuesta por el decreto 260/2020 y su modificatorio, el decreto 297/2020 que estableció la medida de “aislamiento social, preventivo y obligatorio”, su prórroga hasta el día 12 de abril inclusive, y sus normas complementarias.</a:t>
            </a: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PROHIBICIÓN</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solidFill>
                  <a:srgbClr val="00FFCC"/>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Prohíbense</a:t>
            </a:r>
            <a:r>
              <a:rPr lang="es-ES" sz="1800" dirty="0" smtClean="0">
                <a:effectLst>
                  <a:outerShdw blurRad="38100" dist="38100" dir="2700000" algn="tl">
                    <a:srgbClr val="000000">
                      <a:alpha val="43137"/>
                    </a:srgbClr>
                  </a:outerShdw>
                </a:effectLst>
              </a:rPr>
              <a:t> los </a:t>
            </a:r>
            <a:r>
              <a:rPr lang="es-ES" sz="1800" dirty="0" smtClean="0">
                <a:solidFill>
                  <a:srgbClr val="FFCC00"/>
                </a:solidFill>
                <a:effectLst>
                  <a:outerShdw blurRad="38100" dist="38100" dir="2700000" algn="tl">
                    <a:srgbClr val="000000">
                      <a:alpha val="43137"/>
                    </a:srgbClr>
                  </a:outerShdw>
                </a:effectLst>
              </a:rPr>
              <a:t>despidos sin justa causa y por las causales de falta o disminución de trabajo y fuerza mayor por el plazo de sesenta (60) días contados </a:t>
            </a:r>
            <a:r>
              <a:rPr lang="es-ES" sz="1800" dirty="0" smtClean="0">
                <a:effectLst>
                  <a:outerShdw blurRad="38100" dist="38100" dir="2700000" algn="tl">
                    <a:srgbClr val="000000">
                      <a:alpha val="43137"/>
                    </a:srgbClr>
                  </a:outerShdw>
                </a:effectLst>
              </a:rPr>
              <a:t>a partir de la fecha de publicación del presente decreto en el Boletín Oficial.</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FF19"/>
                </a:solidFill>
                <a:effectLst>
                  <a:outerShdw blurRad="38100" dist="38100" dir="2700000" algn="tl">
                    <a:srgbClr val="000000">
                      <a:alpha val="43137"/>
                    </a:srgbClr>
                  </a:outerShdw>
                </a:effectLst>
              </a:rPr>
              <a:t>Hasta el 30 de mayo de 2020</a:t>
            </a:r>
            <a:endParaRPr lang="es-ES" sz="1800" b="1" dirty="0" smtClean="0">
              <a:solidFill>
                <a:srgbClr val="FFFF19"/>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000"/>
                </a:solidFill>
                <a:effectLst>
                  <a:outerShdw blurRad="38100" dist="38100" dir="2700000" algn="tl">
                    <a:srgbClr val="000000">
                      <a:alpha val="43137"/>
                    </a:srgbClr>
                  </a:outerShdw>
                </a:effectLst>
              </a:rPr>
              <a:t>SUSPENSIÓN DE REALIZAR TAREAS A DETERMINADOS TRABAJADORES ART. 7. D. 260</a:t>
            </a:r>
            <a:endParaRPr lang="es-ES" sz="1600" b="1" dirty="0" smtClean="0">
              <a:solidFill>
                <a:srgbClr val="FFC0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202/2020 </a:t>
            </a:r>
          </a:p>
          <a:p>
            <a:pPr algn="l"/>
            <a:endParaRPr lang="es-US" sz="1600" b="1" dirty="0" smtClean="0">
              <a:solidFill>
                <a:srgbClr val="FFCC00"/>
              </a:solidFill>
              <a:effectLst>
                <a:outerShdw blurRad="38100" dist="38100" dir="2700000" algn="tl">
                  <a:srgbClr val="000000">
                    <a:alpha val="43137"/>
                  </a:srgbClr>
                </a:outerShdw>
              </a:effectLst>
            </a:endParaRPr>
          </a:p>
          <a:p>
            <a:pPr algn="l"/>
            <a:r>
              <a:rPr lang="es-US" sz="1600" b="1" dirty="0" smtClean="0">
                <a:solidFill>
                  <a:srgbClr val="FFCC00"/>
                </a:solidFill>
                <a:effectLst>
                  <a:outerShdw blurRad="38100" dist="38100" dir="2700000" algn="tl">
                    <a:srgbClr val="000000">
                      <a:alpha val="43137"/>
                    </a:srgbClr>
                  </a:outerShdw>
                </a:effectLst>
              </a:rPr>
              <a:t>DEROGACIONES</a:t>
            </a:r>
          </a:p>
          <a:p>
            <a:pPr algn="l"/>
            <a:r>
              <a:rPr lang="es-ES" sz="1600" b="1" dirty="0" smtClean="0">
                <a:solidFill>
                  <a:srgbClr val="00FFFF"/>
                </a:solidFill>
                <a:effectLst>
                  <a:outerShdw blurRad="38100" dist="38100" dir="2700000" algn="tl">
                    <a:srgbClr val="000000">
                      <a:alpha val="43137"/>
                    </a:srgbClr>
                  </a:outerShdw>
                </a:effectLst>
              </a:rPr>
              <a:t>Art. 1 -</a:t>
            </a:r>
            <a:r>
              <a:rPr lang="es-ES" sz="1600" dirty="0" smtClean="0">
                <a:effectLst>
                  <a:outerShdw blurRad="38100" dist="38100" dir="2700000" algn="tl">
                    <a:srgbClr val="000000">
                      <a:alpha val="43137"/>
                    </a:srgbClr>
                  </a:outerShdw>
                </a:effectLst>
              </a:rPr>
              <a:t> </a:t>
            </a:r>
            <a:r>
              <a:rPr lang="es-ES" sz="1600" dirty="0" smtClean="0">
                <a:solidFill>
                  <a:srgbClr val="FFFF00"/>
                </a:solidFill>
                <a:effectLst>
                  <a:outerShdw blurRad="38100" dist="38100" dir="2700000" algn="tl">
                    <a:srgbClr val="000000">
                      <a:alpha val="43137"/>
                    </a:srgbClr>
                  </a:outerShdw>
                </a:effectLst>
              </a:rPr>
              <a:t>Deróguense las resoluciones (MTESS) 178 y 184 </a:t>
            </a:r>
            <a:r>
              <a:rPr lang="es-ES" sz="1600" dirty="0" smtClean="0">
                <a:effectLst>
                  <a:outerShdw blurRad="38100" dist="38100" dir="2700000" algn="tl">
                    <a:srgbClr val="000000">
                      <a:alpha val="43137"/>
                    </a:srgbClr>
                  </a:outerShdw>
                </a:effectLst>
              </a:rPr>
              <a:t>de fechas 6 de marzo de 2020 y 10 de marzo de 2020, respectivamente.</a:t>
            </a:r>
          </a:p>
          <a:p>
            <a:pPr algn="l"/>
            <a:endParaRPr lang="es-US" sz="1600" b="1" dirty="0" smtClean="0">
              <a:solidFill>
                <a:srgbClr val="FFCC00"/>
              </a:solidFill>
              <a:effectLst>
                <a:outerShdw blurRad="38100" dist="38100" dir="2700000" algn="tl">
                  <a:srgbClr val="000000">
                    <a:alpha val="43137"/>
                  </a:srgbClr>
                </a:outerShdw>
              </a:effectLst>
            </a:endParaRPr>
          </a:p>
          <a:p>
            <a:pPr algn="l"/>
            <a:r>
              <a:rPr lang="es-US" sz="1600" b="1" dirty="0" smtClean="0">
                <a:solidFill>
                  <a:srgbClr val="FFCC00"/>
                </a:solidFill>
                <a:effectLst>
                  <a:outerShdw blurRad="38100" dist="38100" dir="2700000" algn="tl">
                    <a:srgbClr val="000000">
                      <a:alpha val="43137"/>
                    </a:srgbClr>
                  </a:outerShdw>
                </a:effectLst>
              </a:rPr>
              <a:t>SUSPENSIÓN DEL DEBER DE ASISTENCIA art. 7  D. 260/2020</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Art. 2 -</a:t>
            </a:r>
            <a:r>
              <a:rPr lang="es-ES" sz="1600" dirty="0" smtClean="0">
                <a:effectLst>
                  <a:outerShdw blurRad="38100" dist="38100" dir="2700000" algn="tl">
                    <a:srgbClr val="000000">
                      <a:alpha val="43137"/>
                    </a:srgbClr>
                  </a:outerShdw>
                </a:effectLst>
              </a:rPr>
              <a:t> </a:t>
            </a:r>
            <a:r>
              <a:rPr lang="es-ES" sz="1600" b="1" dirty="0" smtClean="0">
                <a:solidFill>
                  <a:srgbClr val="FFFF00"/>
                </a:solidFill>
                <a:effectLst>
                  <a:outerShdw blurRad="38100" dist="38100" dir="2700000" algn="tl">
                    <a:srgbClr val="000000">
                      <a:alpha val="43137"/>
                    </a:srgbClr>
                  </a:outerShdw>
                </a:effectLst>
              </a:rPr>
              <a:t>Suspéndase el deber de asistencia al lugar de trabajo, con goce íntegro de sus remuneraciones, a todos los trabajadores y las trabajadoras que se encuentren en las situaciones descriptas en el</a:t>
            </a:r>
            <a:r>
              <a:rPr lang="es-ES" sz="1600" b="1" dirty="0" smtClean="0">
                <a:solidFill>
                  <a:srgbClr val="FF9900"/>
                </a:solidFill>
                <a:effectLst>
                  <a:outerShdw blurRad="38100" dist="38100" dir="2700000" algn="tl">
                    <a:srgbClr val="000000">
                      <a:alpha val="43137"/>
                    </a:srgbClr>
                  </a:outerShdw>
                </a:effectLst>
              </a:rPr>
              <a:t> </a:t>
            </a:r>
            <a:r>
              <a:rPr lang="es-ES" sz="1600" b="1" dirty="0" smtClean="0">
                <a:solidFill>
                  <a:srgbClr val="00FF00"/>
                </a:solidFill>
                <a:effectLst>
                  <a:outerShdw blurRad="38100" dist="38100" dir="2700000" algn="tl">
                    <a:srgbClr val="000000">
                      <a:alpha val="43137"/>
                    </a:srgbClr>
                  </a:outerShdw>
                </a:effectLst>
              </a:rPr>
              <a:t>artículo 7 del decreto de necesidad y urgencia 260</a:t>
            </a:r>
            <a:r>
              <a:rPr lang="es-ES" sz="1600" dirty="0" smtClean="0">
                <a:effectLst>
                  <a:outerShdw blurRad="38100" dist="38100" dir="2700000" algn="tl">
                    <a:srgbClr val="000000">
                      <a:alpha val="43137"/>
                    </a:srgbClr>
                  </a:outerShdw>
                </a:effectLst>
              </a:rPr>
              <a:t> y todo otro de naturaleza similar que en el futuro emane de la autoridad sanitaria, cualquiera sea la naturaleza del vínculo jurídico de que se trate, considerándose incluidos a estos efectos también a quienes presten servicios de forma continua bajo figuras no dependientes como las locaciones de servicios reguladas por el decreto 1109/2017, aquellas otras que se desarrollen en forma análoga dentro del sector privado, las prestaciones resultantes de becas en lugares de trabajo, pasantías y residencias médicas comprendidas en la ley 22127. En el caso de pluriempleo o de múltiples receptores de servicios, los efectos previstos en la suspensión de que trata la presente norma alcanzarán a los distintos contratos.</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r>
              <a:rPr lang="es-US" sz="1800" b="1" dirty="0" smtClean="0">
                <a:solidFill>
                  <a:srgbClr val="00FF00"/>
                </a:solidFill>
                <a:effectLst>
                  <a:outerShdw blurRad="38100" dist="38100" dir="2700000" algn="tl">
                    <a:srgbClr val="000000">
                      <a:alpha val="43137"/>
                    </a:srgbClr>
                  </a:outerShdw>
                </a:effectLst>
              </a:rPr>
              <a:t>PROHIBICIÓN DE SUSPENSIONES. EXCEPCIÓN 223 BIS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solidFill>
                  <a:srgbClr val="00FFCC"/>
                </a:solidFill>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Prohíbense</a:t>
            </a:r>
            <a:r>
              <a:rPr lang="es-ES" sz="1800" dirty="0" smtClean="0">
                <a:solidFill>
                  <a:srgbClr val="FFFF00"/>
                </a:solidFill>
                <a:effectLst>
                  <a:outerShdw blurRad="38100" dist="38100" dir="2700000" algn="tl">
                    <a:srgbClr val="000000">
                      <a:alpha val="43137"/>
                    </a:srgbClr>
                  </a:outerShdw>
                </a:effectLst>
              </a:rPr>
              <a:t> las suspensiones por las causales de fuerza mayor o falta o disminución de trabajo por el plazo de sesenta (60) días, </a:t>
            </a:r>
            <a:r>
              <a:rPr lang="es-ES" sz="1800" dirty="0" smtClean="0">
                <a:effectLst>
                  <a:outerShdw blurRad="38100" dist="38100" dir="2700000" algn="tl">
                    <a:srgbClr val="000000">
                      <a:alpha val="43137"/>
                    </a:srgbClr>
                  </a:outerShdw>
                </a:effectLst>
              </a:rPr>
              <a:t>contados a partir de la fecha publicación del presente decreto en el Boletín Oficial.</a:t>
            </a:r>
          </a:p>
          <a:p>
            <a:pPr algn="l"/>
            <a:r>
              <a:rPr lang="es-ES" sz="1800" dirty="0" smtClean="0">
                <a:solidFill>
                  <a:srgbClr val="00FFFF"/>
                </a:solidFill>
                <a:effectLst>
                  <a:outerShdw blurRad="38100" dist="38100" dir="2700000" algn="tl">
                    <a:srgbClr val="000000">
                      <a:alpha val="43137"/>
                    </a:srgbClr>
                  </a:outerShdw>
                </a:effectLst>
              </a:rPr>
              <a:t>Quedan exceptuadas de esta prohibición las suspensiones efectuadas en los términos del artículo 223 bis de la ley de contrato de trabajo.</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NULIDAD</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4 -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despidos y las suspensiones que se dispongan en violación de lo dispuesto en el artículo 2 y primer párrafo del artículo 3 del presente decreto, </a:t>
            </a:r>
            <a:r>
              <a:rPr lang="es-ES" sz="1800" dirty="0" smtClean="0">
                <a:solidFill>
                  <a:srgbClr val="FFCC00"/>
                </a:solidFill>
                <a:effectLst>
                  <a:outerShdw blurRad="38100" dist="38100" dir="2700000" algn="tl">
                    <a:srgbClr val="000000">
                      <a:alpha val="43137"/>
                    </a:srgbClr>
                  </a:outerShdw>
                </a:effectLst>
              </a:rPr>
              <a:t>no producirán efecto alguno, manteniéndose vigentes las relaciones laborales existentes y sus condiciones actuales.</a:t>
            </a:r>
          </a:p>
          <a:p>
            <a:pPr algn="l"/>
            <a:endParaRPr lang="es-US" sz="1800"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31/3/2020</a:t>
            </a:r>
          </a:p>
          <a:p>
            <a:pPr algn="l"/>
            <a:endParaRPr lang="es-ES" sz="1800" dirty="0" smtClean="0"/>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487/2020 - PRORROGA</a:t>
            </a: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2 - </a:t>
            </a:r>
            <a:r>
              <a:rPr lang="es-MX" sz="1800" dirty="0" err="1">
                <a:effectLst>
                  <a:outerShdw blurRad="38100" dist="38100" dir="2700000" algn="tl">
                    <a:srgbClr val="000000">
                      <a:alpha val="43137"/>
                    </a:srgbClr>
                  </a:outerShdw>
                </a:effectLst>
              </a:rPr>
              <a:t>Prorrógase</a:t>
            </a:r>
            <a:r>
              <a:rPr lang="es-MX" sz="1800" dirty="0">
                <a:effectLst>
                  <a:outerShdw blurRad="38100" dist="38100" dir="2700000" algn="tl">
                    <a:srgbClr val="000000">
                      <a:alpha val="43137"/>
                    </a:srgbClr>
                  </a:outerShdw>
                </a:effectLst>
              </a:rPr>
              <a:t> la </a:t>
            </a:r>
            <a:r>
              <a:rPr lang="es-MX" sz="1800" dirty="0">
                <a:solidFill>
                  <a:srgbClr val="FFCC00"/>
                </a:solidFill>
                <a:effectLst>
                  <a:outerShdw blurRad="38100" dist="38100" dir="2700000" algn="tl">
                    <a:srgbClr val="000000">
                      <a:alpha val="43137"/>
                    </a:srgbClr>
                  </a:outerShdw>
                </a:effectLst>
              </a:rPr>
              <a:t>prohibición de efectuar despidos sin justa causa y por las causales de falta o disminución de trabajo y fuerza mayor por el plazo de sesenta (60) días</a:t>
            </a:r>
            <a:r>
              <a:rPr lang="es-MX" sz="1800" dirty="0">
                <a:effectLst>
                  <a:outerShdw blurRad="38100" dist="38100" dir="2700000" algn="tl">
                    <a:srgbClr val="000000">
                      <a:alpha val="43137"/>
                    </a:srgbClr>
                  </a:outerShdw>
                </a:effectLst>
              </a:rPr>
              <a:t> contados a partir del vencimiento del plazo establecido por el decreto 329/2020</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3 -</a:t>
            </a:r>
            <a:r>
              <a:rPr lang="es-MX" sz="1800" dirty="0">
                <a:solidFill>
                  <a:srgbClr val="00FFFF"/>
                </a:solidFill>
                <a:effectLst>
                  <a:outerShdw blurRad="38100" dist="38100" dir="2700000" algn="tl">
                    <a:srgbClr val="000000">
                      <a:alpha val="43137"/>
                    </a:srgbClr>
                  </a:outerShdw>
                </a:effectLst>
              </a:rPr>
              <a:t> </a:t>
            </a:r>
            <a:r>
              <a:rPr lang="es-MX" sz="1800" dirty="0" err="1">
                <a:effectLst>
                  <a:outerShdw blurRad="38100" dist="38100" dir="2700000" algn="tl">
                    <a:srgbClr val="000000">
                      <a:alpha val="43137"/>
                    </a:srgbClr>
                  </a:outerShdw>
                </a:effectLst>
              </a:rPr>
              <a:t>Prorrógase</a:t>
            </a:r>
            <a:r>
              <a:rPr lang="es-MX" sz="1800" dirty="0">
                <a:effectLst>
                  <a:outerShdw blurRad="38100" dist="38100" dir="2700000" algn="tl">
                    <a:srgbClr val="000000">
                      <a:alpha val="43137"/>
                    </a:srgbClr>
                  </a:outerShdw>
                </a:effectLst>
              </a:rPr>
              <a:t> la </a:t>
            </a:r>
            <a:r>
              <a:rPr lang="es-MX" sz="1800" dirty="0">
                <a:solidFill>
                  <a:srgbClr val="00FFFF"/>
                </a:solidFill>
                <a:effectLst>
                  <a:outerShdw blurRad="38100" dist="38100" dir="2700000" algn="tl">
                    <a:srgbClr val="000000">
                      <a:alpha val="43137"/>
                    </a:srgbClr>
                  </a:outerShdw>
                </a:effectLst>
              </a:rPr>
              <a:t>prohibición de efectuar suspensiones por las causales de fuerza mayor o falta o disminución de trabajo por el plazo de sesenta (60) días</a:t>
            </a:r>
            <a:r>
              <a:rPr lang="es-MX" sz="1800" dirty="0">
                <a:effectLst>
                  <a:outerShdw blurRad="38100" dist="38100" dir="2700000" algn="tl">
                    <a:srgbClr val="000000">
                      <a:alpha val="43137"/>
                    </a:srgbClr>
                  </a:outerShdw>
                </a:effectLst>
              </a:rPr>
              <a:t>, contados a partir del vencimiento del plazo establecido por el decreto 329/2020.</a:t>
            </a:r>
          </a:p>
          <a:p>
            <a:pPr algn="l"/>
            <a:r>
              <a:rPr lang="es-MX" sz="1800" dirty="0">
                <a:solidFill>
                  <a:srgbClr val="FFFF01"/>
                </a:solidFill>
                <a:effectLst>
                  <a:outerShdw blurRad="38100" dist="38100" dir="2700000" algn="tl">
                    <a:srgbClr val="000000">
                      <a:alpha val="43137"/>
                    </a:srgbClr>
                  </a:outerShdw>
                </a:effectLst>
              </a:rPr>
              <a:t>Quedan exceptuadas de esta prohibición las suspensiones efectuadas en los términos del artículo 223 bis de la ley de contrato de trabajo</a:t>
            </a:r>
            <a:r>
              <a:rPr lang="es-MX" sz="1800" dirty="0">
                <a:effectLst>
                  <a:outerShdw blurRad="38100" dist="38100" dir="2700000" algn="tl">
                    <a:srgbClr val="000000">
                      <a:alpha val="43137"/>
                    </a:srgbClr>
                  </a:outerShdw>
                </a:effectLst>
              </a:rPr>
              <a:t>.</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4 -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Los despidos y las suspensiones que se dispongan en violación de lo dispuesto en el artículo 2 y primer párrafo del artículo 3 del presente decreto, </a:t>
            </a:r>
            <a:r>
              <a:rPr lang="es-MX" sz="1800" dirty="0">
                <a:solidFill>
                  <a:srgbClr val="FFFF01"/>
                </a:solidFill>
                <a:effectLst>
                  <a:outerShdw blurRad="38100" dist="38100" dir="2700000" algn="tl">
                    <a:srgbClr val="000000">
                      <a:alpha val="43137"/>
                    </a:srgbClr>
                  </a:outerShdw>
                </a:effectLst>
              </a:rPr>
              <a:t>no producirán efecto alguno, </a:t>
            </a:r>
            <a:r>
              <a:rPr lang="es-MX" sz="1800" dirty="0">
                <a:effectLst>
                  <a:outerShdw blurRad="38100" dist="38100" dir="2700000" algn="tl">
                    <a:srgbClr val="000000">
                      <a:alpha val="43137"/>
                    </a:srgbClr>
                  </a:outerShdw>
                </a:effectLst>
              </a:rPr>
              <a:t>manteniéndose vigentes las relaciones laborales existentes y sus condiciones actuales.</a:t>
            </a:r>
          </a:p>
          <a:p>
            <a:pPr algn="l"/>
            <a:endParaRPr lang="es-US" sz="1800" dirty="0" smtClean="0">
              <a:effectLst>
                <a:outerShdw blurRad="38100" dist="38100" dir="2700000" algn="tl">
                  <a:srgbClr val="000000">
                    <a:alpha val="43137"/>
                  </a:srgbClr>
                </a:outerShdw>
              </a:effectLst>
            </a:endParaRPr>
          </a:p>
          <a:p>
            <a:pPr algn="l"/>
            <a:r>
              <a:rPr lang="es-ES" sz="1800" b="1" dirty="0" smtClean="0">
                <a:solidFill>
                  <a:srgbClr val="FFFF01"/>
                </a:solidFill>
                <a:effectLst>
                  <a:outerShdw blurRad="38100" dist="38100" dir="2700000" algn="tl">
                    <a:srgbClr val="000000">
                      <a:alpha val="43137"/>
                    </a:srgbClr>
                  </a:outerShdw>
                </a:effectLst>
              </a:rPr>
              <a:t>BO: 19/05/2020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2132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MX" sz="1800" b="1" dirty="0" smtClean="0">
                <a:solidFill>
                  <a:srgbClr val="FFCC00"/>
                </a:solidFill>
                <a:effectLst>
                  <a:outerShdw blurRad="38100" dist="38100" dir="2700000" algn="tl">
                    <a:srgbClr val="000000">
                      <a:alpha val="43137"/>
                    </a:srgbClr>
                  </a:outerShdw>
                </a:effectLst>
              </a:rPr>
              <a:t>JURISPRUDENCIA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a:solidFill>
                  <a:srgbClr val="FFFF01"/>
                </a:solidFill>
                <a:effectLst>
                  <a:outerShdw blurRad="38100" dist="38100" dir="2700000" algn="tl">
                    <a:srgbClr val="000000">
                      <a:alpha val="43137"/>
                    </a:srgbClr>
                  </a:outerShdw>
                </a:effectLst>
              </a:rPr>
              <a:t>EXTINCIÓN DEL CONTRATO DE TRABAJO. SIN CAUSA. PANDEMIA COVID-19. MEDIDA CAUTELAR. REINSTALACIÓN EN EL PUESTO DE TRABAJO</a:t>
            </a:r>
            <a:endParaRPr lang="es-AR" sz="1800" dirty="0">
              <a:solidFill>
                <a:srgbClr val="FFFF01"/>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En </a:t>
            </a:r>
            <a:r>
              <a:rPr lang="es-MX" sz="1800" dirty="0" smtClean="0">
                <a:effectLst>
                  <a:outerShdw blurRad="38100" dist="38100" dir="2700000" algn="tl">
                    <a:srgbClr val="000000">
                      <a:alpha val="43137"/>
                    </a:srgbClr>
                  </a:outerShdw>
                </a:effectLst>
              </a:rPr>
              <a:t>efecto</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 carácter  </a:t>
            </a:r>
            <a:r>
              <a:rPr lang="es-MX" sz="1800" dirty="0" err="1" smtClean="0">
                <a:effectLst>
                  <a:outerShdw blurRad="38100" dist="38100" dir="2700000" algn="tl">
                    <a:srgbClr val="000000">
                      <a:alpha val="43137"/>
                    </a:srgbClr>
                  </a:outerShdw>
                </a:effectLst>
              </a:rPr>
              <a:t>recepticio</a:t>
            </a:r>
            <a:r>
              <a:rPr lang="es-MX" sz="1800" dirty="0" smtClean="0">
                <a:effectLst>
                  <a:outerShdw blurRad="38100" dist="38100" dir="2700000" algn="tl">
                    <a:srgbClr val="000000">
                      <a:alpha val="43137"/>
                    </a:srgbClr>
                  </a:outerShdw>
                </a:effectLst>
              </a:rPr>
              <a:t> de la </a:t>
            </a:r>
            <a:r>
              <a:rPr lang="es-MX" sz="1800" dirty="0">
                <a:effectLst>
                  <a:outerShdw blurRad="38100" dist="38100" dir="2700000" algn="tl">
                    <a:srgbClr val="000000">
                      <a:alpha val="43137"/>
                    </a:srgbClr>
                  </a:outerShdw>
                </a:effectLst>
              </a:rPr>
              <a:t>notificación </a:t>
            </a:r>
            <a:r>
              <a:rPr lang="es-MX" sz="1800" dirty="0" smtClean="0">
                <a:effectLst>
                  <a:outerShdw blurRad="38100" dist="38100" dir="2700000" algn="tl">
                    <a:srgbClr val="000000">
                      <a:alpha val="43137"/>
                    </a:srgbClr>
                  </a:outerShdw>
                </a:effectLst>
              </a:rPr>
              <a:t>implicaría que el distracto </a:t>
            </a:r>
            <a:r>
              <a:rPr lang="es-MX" sz="1800" dirty="0">
                <a:effectLst>
                  <a:outerShdw blurRad="38100" dist="38100" dir="2700000" algn="tl">
                    <a:srgbClr val="000000">
                      <a:alpha val="43137"/>
                    </a:srgbClr>
                  </a:outerShdw>
                </a:effectLst>
              </a:rPr>
              <a:t>operó </a:t>
            </a:r>
            <a:r>
              <a:rPr lang="es-MX" sz="1800" dirty="0" smtClean="0">
                <a:effectLst>
                  <a:outerShdw blurRad="38100" dist="38100" dir="2700000" algn="tl">
                    <a:srgbClr val="000000">
                      <a:alpha val="43137"/>
                    </a:srgbClr>
                  </a:outerShdw>
                </a:effectLst>
              </a:rPr>
              <a:t>en el momento en que la notificación llegó a la esfera de conocimiento del  destinatario</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ello es</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06/04/20. </a:t>
            </a:r>
            <a:endParaRPr lang="es-MX" sz="1800" dirty="0" smtClean="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En ese marco, la estabilidad reforzada por el D.N.U. habría sido </a:t>
            </a:r>
            <a:r>
              <a:rPr lang="es-MX" sz="1800" dirty="0" smtClean="0">
                <a:effectLst>
                  <a:outerShdw blurRad="38100" dist="38100" dir="2700000" algn="tl">
                    <a:srgbClr val="000000">
                      <a:alpha val="43137"/>
                    </a:srgbClr>
                  </a:outerShdw>
                </a:effectLst>
              </a:rPr>
              <a:t>adquirida </a:t>
            </a:r>
            <a:r>
              <a:rPr lang="es-AR" sz="1800" dirty="0" smtClean="0">
                <a:effectLst>
                  <a:outerShdw blurRad="38100" dist="38100" dir="2700000" algn="tl">
                    <a:srgbClr val="000000">
                      <a:alpha val="43137"/>
                    </a:srgbClr>
                  </a:outerShdw>
                </a:effectLst>
              </a:rPr>
              <a:t>por </a:t>
            </a:r>
            <a:r>
              <a:rPr lang="es-AR" sz="1800" dirty="0">
                <a:effectLst>
                  <a:outerShdw blurRad="38100" dist="38100" dir="2700000" algn="tl">
                    <a:srgbClr val="000000">
                      <a:alpha val="43137"/>
                    </a:srgbClr>
                  </a:outerShdw>
                </a:effectLst>
              </a:rPr>
              <a:t>la </a:t>
            </a:r>
            <a:r>
              <a:rPr lang="es-AR" sz="1800" dirty="0" smtClean="0">
                <a:effectLst>
                  <a:outerShdw blurRad="38100" dist="38100" dir="2700000" algn="tl">
                    <a:srgbClr val="000000">
                      <a:alpha val="43137"/>
                    </a:srgbClr>
                  </a:outerShdw>
                </a:effectLst>
              </a:rPr>
              <a:t>accionante</a:t>
            </a:r>
            <a:r>
              <a:rPr lang="es-AR" sz="1800" dirty="0">
                <a:effectLst>
                  <a:outerShdw blurRad="38100" dist="38100" dir="2700000" algn="tl">
                    <a:srgbClr val="000000">
                      <a:alpha val="43137"/>
                    </a:srgbClr>
                  </a:outerShdw>
                </a:effectLst>
              </a:rPr>
              <a:t>.</a:t>
            </a:r>
          </a:p>
          <a:p>
            <a:pPr algn="l"/>
            <a:r>
              <a:rPr lang="es-MX" sz="1800" dirty="0">
                <a:effectLst>
                  <a:outerShdw blurRad="38100" dist="38100" dir="2700000" algn="tl">
                    <a:srgbClr val="000000">
                      <a:alpha val="43137"/>
                    </a:srgbClr>
                  </a:outerShdw>
                </a:effectLst>
              </a:rPr>
              <a:t>Los  </a:t>
            </a:r>
            <a:r>
              <a:rPr lang="es-MX" sz="1800" dirty="0" smtClean="0">
                <a:effectLst>
                  <a:outerShdw blurRad="38100" dist="38100" dir="2700000" algn="tl">
                    <a:srgbClr val="000000">
                      <a:alpha val="43137"/>
                    </a:srgbClr>
                  </a:outerShdw>
                </a:effectLst>
              </a:rPr>
              <a:t>modos de extinción vedados en </a:t>
            </a:r>
            <a:r>
              <a:rPr lang="es-MX" sz="1800" dirty="0">
                <a:effectLst>
                  <a:outerShdw blurRad="38100" dist="38100" dir="2700000" algn="tl">
                    <a:srgbClr val="000000">
                      <a:alpha val="43137"/>
                    </a:srgbClr>
                  </a:outerShdw>
                </a:effectLst>
              </a:rPr>
              <a:t>el </a:t>
            </a:r>
            <a:r>
              <a:rPr lang="es-MX" sz="1800" dirty="0" smtClean="0">
                <a:effectLst>
                  <a:outerShdw blurRad="38100" dist="38100" dir="2700000" algn="tl">
                    <a:srgbClr val="000000">
                      <a:alpha val="43137"/>
                    </a:srgbClr>
                  </a:outerShdw>
                </a:effectLst>
              </a:rPr>
              <a:t>contexto de la pandemia son aquellos que: </a:t>
            </a:r>
          </a:p>
          <a:p>
            <a:pPr algn="l"/>
            <a:r>
              <a:rPr lang="es-MX" sz="1800" dirty="0" smtClean="0">
                <a:effectLst>
                  <a:outerShdw blurRad="38100" dist="38100" dir="2700000" algn="tl">
                    <a:srgbClr val="000000">
                      <a:alpha val="43137"/>
                    </a:srgbClr>
                  </a:outerShdw>
                </a:effectLst>
              </a:rPr>
              <a:t>a) configuran </a:t>
            </a:r>
            <a:r>
              <a:rPr lang="es-MX" sz="1800" dirty="0">
                <a:effectLst>
                  <a:outerShdw blurRad="38100" dist="38100" dir="2700000" algn="tl">
                    <a:srgbClr val="000000">
                      <a:alpha val="43137"/>
                    </a:srgbClr>
                  </a:outerShdw>
                </a:effectLst>
              </a:rPr>
              <a:t>un ilícito contractual, cuya sanción está </a:t>
            </a:r>
            <a:r>
              <a:rPr lang="es-MX" sz="1800" dirty="0" smtClean="0">
                <a:effectLst>
                  <a:outerShdw blurRad="38100" dist="38100" dir="2700000" algn="tl">
                    <a:srgbClr val="000000">
                      <a:alpha val="43137"/>
                    </a:srgbClr>
                  </a:outerShdw>
                </a:effectLst>
              </a:rPr>
              <a:t>determinada en </a:t>
            </a:r>
            <a:r>
              <a:rPr lang="es-MX" sz="1800" dirty="0">
                <a:effectLst>
                  <a:outerShdw blurRad="38100" dist="38100" dir="2700000" algn="tl">
                    <a:srgbClr val="000000">
                      <a:alpha val="43137"/>
                    </a:srgbClr>
                  </a:outerShdw>
                </a:effectLst>
              </a:rPr>
              <a:t>el art. 245 LCT; y </a:t>
            </a:r>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b</a:t>
            </a:r>
            <a:r>
              <a:rPr lang="es-MX" sz="1800" dirty="0">
                <a:effectLst>
                  <a:outerShdw blurRad="38100" dist="38100" dir="2700000" algn="tl">
                    <a:srgbClr val="000000">
                      <a:alpha val="43137"/>
                    </a:srgbClr>
                  </a:outerShdw>
                </a:effectLst>
              </a:rPr>
              <a:t>) se </a:t>
            </a:r>
            <a:r>
              <a:rPr lang="es-MX" sz="1800" dirty="0" smtClean="0">
                <a:effectLst>
                  <a:outerShdw blurRad="38100" dist="38100" dir="2700000" algn="tl">
                    <a:srgbClr val="000000">
                      <a:alpha val="43137"/>
                    </a:srgbClr>
                  </a:outerShdw>
                </a:effectLst>
              </a:rPr>
              <a:t>sustentan </a:t>
            </a:r>
            <a:r>
              <a:rPr lang="es-MX" sz="1800" dirty="0">
                <a:effectLst>
                  <a:outerShdw blurRad="38100" dist="38100" dir="2700000" algn="tl">
                    <a:srgbClr val="000000">
                      <a:alpha val="43137"/>
                    </a:srgbClr>
                  </a:outerShdw>
                </a:effectLst>
              </a:rPr>
              <a:t>en el supuesto de fuerza mayor o falta </a:t>
            </a:r>
            <a:r>
              <a:rPr lang="es-MX" sz="1800" dirty="0" smtClean="0">
                <a:effectLst>
                  <a:outerShdw blurRad="38100" dist="38100" dir="2700000" algn="tl">
                    <a:srgbClr val="000000">
                      <a:alpha val="43137"/>
                    </a:srgbClr>
                  </a:outerShdw>
                </a:effectLst>
              </a:rPr>
              <a:t>o disminución </a:t>
            </a:r>
            <a:r>
              <a:rPr lang="es-MX" sz="1800" dirty="0">
                <a:effectLst>
                  <a:outerShdw blurRad="38100" dist="38100" dir="2700000" algn="tl">
                    <a:srgbClr val="000000">
                      <a:alpha val="43137"/>
                    </a:srgbClr>
                  </a:outerShdw>
                </a:effectLst>
              </a:rPr>
              <a:t>de tareas no imputables al sujeto </a:t>
            </a:r>
            <a:r>
              <a:rPr lang="es-MX" sz="1800" dirty="0" smtClean="0">
                <a:effectLst>
                  <a:outerShdw blurRad="38100" dist="38100" dir="2700000" algn="tl">
                    <a:srgbClr val="000000">
                      <a:alpha val="43137"/>
                    </a:srgbClr>
                  </a:outerShdw>
                </a:effectLst>
              </a:rPr>
              <a:t>empleador</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PRAGANA, MATÍAS c/GOLIARDOS SRL – s/Medida cautelar – </a:t>
            </a:r>
            <a:r>
              <a:rPr lang="es-ES" sz="1800" b="1" dirty="0">
                <a:solidFill>
                  <a:srgbClr val="00FFFF"/>
                </a:solidFill>
                <a:effectLst>
                  <a:outerShdw blurRad="38100" dist="38100" dir="2700000" algn="tl">
                    <a:srgbClr val="000000">
                      <a:alpha val="43137"/>
                    </a:srgbClr>
                  </a:outerShdw>
                </a:effectLst>
              </a:rPr>
              <a:t>Juzgado Nacional de 1ra. Instancia  del Trabajo N° 20 – CNAT – 24/04/2020</a:t>
            </a:r>
            <a:endParaRPr lang="es-AR" sz="1800" b="1" dirty="0">
              <a:solidFill>
                <a:srgbClr val="00FFFF"/>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658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a:solidFill>
                  <a:srgbClr val="FFFF00"/>
                </a:solidFill>
                <a:effectLst>
                  <a:outerShdw blurRad="38100" dist="38100" dir="2700000" algn="tl">
                    <a:srgbClr val="000000">
                      <a:alpha val="43137"/>
                    </a:srgbClr>
                  </a:outerShdw>
                </a:effectLst>
              </a:rPr>
              <a:t>EXTINCIÓN DEL CONTRATO DE TRABAJO. SIN CAUSA. PANDEMIA COVID-19. MEDIDA CAUTELAR. REINSTALACIÓN EN EL PUESTO DE TRABAJO</a:t>
            </a:r>
            <a:endParaRPr lang="es-AR" sz="1800"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hace lugar a la medida cautelar </a:t>
            </a:r>
            <a:r>
              <a:rPr lang="es-AR" sz="1800" dirty="0" err="1">
                <a:effectLst>
                  <a:outerShdw blurRad="38100" dist="38100" dir="2700000" algn="tl">
                    <a:srgbClr val="000000">
                      <a:alpha val="43137"/>
                    </a:srgbClr>
                  </a:outerShdw>
                </a:effectLst>
              </a:rPr>
              <a:t>innovativa</a:t>
            </a:r>
            <a:r>
              <a:rPr lang="es-AR" sz="1800" dirty="0">
                <a:effectLst>
                  <a:outerShdw blurRad="38100" dist="38100" dir="2700000" algn="tl">
                    <a:srgbClr val="000000">
                      <a:alpha val="43137"/>
                    </a:srgbClr>
                  </a:outerShdw>
                </a:effectLst>
              </a:rPr>
              <a:t> interpuesta por el trabajador y se ordena a la demandada -INSSPJ- a la suspensión de la resolución administrativa que dispuso el despido sin causa del actor y su inmediata reincorporación, hasta el dictado de la sentencia definitiva. El juez hizo hincapié en que el despido decidido se oponía de forma directa al DNU 329/2020, dictado por el Poder Ejecutivo de la Nación, que prohíbe expresamente los despidos sin causa, a fin de tutelar en forma directa a los trabajadores en el marco de la pandemia desatada por el coronavirus COVID-19. En el escenario fáctico delineado, el magistrado entendió también acreditado el peligro en la demora basado en la crisis económica desatada en el país, y los derechos constitucionales del trabajador y su familia involucrados. </a:t>
            </a:r>
            <a:endParaRPr lang="es-AR" sz="1800" dirty="0" smtClean="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b="1" dirty="0">
                <a:solidFill>
                  <a:srgbClr val="00FFFF"/>
                </a:solidFill>
                <a:effectLst>
                  <a:outerShdw blurRad="38100" dist="38100" dir="2700000" algn="tl">
                    <a:srgbClr val="000000">
                      <a:alpha val="43137"/>
                    </a:srgbClr>
                  </a:outerShdw>
                </a:effectLst>
              </a:rPr>
              <a:t>OJEDA BENEGAS, JULIO RODRIGO C/INSTITUTO NACIONAL DE SERVICIOS SOCIALES PARA JUBILADOS Y PENSIONADOS S/MEDIDA CAUTELAR - JUZG. FED. RESISTENCIA - Nº 2 - 07/04/2020</a:t>
            </a:r>
            <a:endParaRPr lang="es-MX" sz="1800" b="1" dirty="0" smtClean="0">
              <a:solidFill>
                <a:srgbClr val="00FFFF"/>
              </a:solidFill>
              <a:effectLst>
                <a:outerShdw blurRad="38100" dist="38100" dir="2700000" algn="tl">
                  <a:srgbClr val="000000">
                    <a:alpha val="43137"/>
                  </a:srgbClr>
                </a:outerShdw>
              </a:effectLst>
            </a:endParaRPr>
          </a:p>
          <a:p>
            <a:pPr algn="l"/>
            <a:endParaRPr lang="es-ES" sz="1800" dirty="0" smtClean="0"/>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4167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lnSpcReduction="10000"/>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1"/>
                </a:solidFill>
                <a:effectLst>
                  <a:outerShdw blurRad="38100" dist="38100" dir="2700000" algn="tl">
                    <a:srgbClr val="000000">
                      <a:alpha val="43137"/>
                    </a:srgbClr>
                  </a:outerShdw>
                </a:effectLst>
              </a:rPr>
              <a:t>CAUTELAR. PROHIBICIÓN DE DESPIDOS. PERIODO DE PRUEBA. RECHAZO DE LA REINSTALACIÓN</a:t>
            </a:r>
          </a:p>
          <a:p>
            <a:pPr algn="l"/>
            <a:r>
              <a:rPr lang="es-AR" sz="1800" dirty="0">
                <a:effectLst>
                  <a:outerShdw blurRad="38100" dist="38100" dir="2700000" algn="tl">
                    <a:srgbClr val="000000">
                      <a:alpha val="43137"/>
                    </a:srgbClr>
                  </a:outerShdw>
                </a:effectLst>
              </a:rPr>
              <a:t>En efecto, el hecho de que la extinción opere por decisión unilateral de la empleadora, no la asimila a un despido </a:t>
            </a:r>
            <a:r>
              <a:rPr lang="es-AR" sz="1800" dirty="0" err="1">
                <a:effectLst>
                  <a:outerShdw blurRad="38100" dist="38100" dir="2700000" algn="tl">
                    <a:srgbClr val="000000">
                      <a:alpha val="43137"/>
                    </a:srgbClr>
                  </a:outerShdw>
                </a:effectLst>
              </a:rPr>
              <a:t>incausado</a:t>
            </a:r>
            <a:r>
              <a:rPr lang="es-AR" sz="1800" dirty="0">
                <a:effectLst>
                  <a:outerShdw blurRad="38100" dist="38100" dir="2700000" algn="tl">
                    <a:srgbClr val="000000">
                      <a:alpha val="43137"/>
                    </a:srgbClr>
                  </a:outerShdw>
                </a:effectLst>
              </a:rPr>
              <a:t>. Antes bien, se trata de un modo de extinción autónomo que se configura debido a la operatividad del plazo suspensivo y cierto determinado por el legislador en el art. 92 bis. </a:t>
            </a:r>
          </a:p>
          <a:p>
            <a:pPr algn="l"/>
            <a:r>
              <a:rPr lang="es-AR" sz="1800" dirty="0">
                <a:effectLst>
                  <a:outerShdw blurRad="38100" dist="38100" dir="2700000" algn="tl">
                    <a:srgbClr val="000000">
                      <a:alpha val="43137"/>
                    </a:srgbClr>
                  </a:outerShdw>
                </a:effectLst>
              </a:rPr>
              <a:t>En ese marco, la estabilidad reforzada por el D.N.U. no había sido adquirida por la accionante, debido a la falta de cumplimiento del plazo respectivo.</a:t>
            </a:r>
          </a:p>
          <a:p>
            <a:pPr algn="l"/>
            <a:r>
              <a:rPr lang="es-AR" sz="1800" dirty="0">
                <a:effectLst>
                  <a:outerShdw blurRad="38100" dist="38100" dir="2700000" algn="tl">
                    <a:srgbClr val="000000">
                      <a:alpha val="43137"/>
                    </a:srgbClr>
                  </a:outerShdw>
                </a:effectLst>
              </a:rPr>
              <a:t>El modo de extinción vedado en el contexto de la pandemia es aquel que configura un ilícito contractual, cuya sanción está determinada en el art. 245 LCT. De allí que no puedan limitarse los restantes métodos de extinción previstos en la ley, sin ampliar los efectos de una norma dictada por el Poder Ejecutivo que, por otra parte, ha previsto con precisión </a:t>
            </a:r>
            <a:r>
              <a:rPr lang="es-AR" sz="1800" dirty="0" smtClean="0">
                <a:effectLst>
                  <a:outerShdw blurRad="38100" dist="38100" dir="2700000" algn="tl">
                    <a:srgbClr val="000000">
                      <a:alpha val="43137"/>
                    </a:srgbClr>
                  </a:outerShdw>
                </a:effectLst>
              </a:rPr>
              <a:t>los </a:t>
            </a:r>
            <a:r>
              <a:rPr lang="es-AR" sz="1800" dirty="0">
                <a:effectLst>
                  <a:outerShdw blurRad="38100" dist="38100" dir="2700000" algn="tl">
                    <a:srgbClr val="000000">
                      <a:alpha val="43137"/>
                    </a:srgbClr>
                  </a:outerShdw>
                </a:effectLst>
              </a:rPr>
              <a:t>alcances de la prohibición vedando expresamente los despidos “</a:t>
            </a:r>
            <a:r>
              <a:rPr lang="es-AR" sz="1800" i="1" dirty="0">
                <a:effectLst>
                  <a:outerShdw blurRad="38100" dist="38100" dir="2700000" algn="tl">
                    <a:srgbClr val="000000">
                      <a:alpha val="43137"/>
                    </a:srgbClr>
                  </a:outerShdw>
                </a:effectLst>
              </a:rPr>
              <a:t>sin justa causa y por las causales de falta o disminución de trabajo y fuerza mayor</a:t>
            </a:r>
            <a:r>
              <a:rPr lang="es-AR" sz="1800" dirty="0">
                <a:effectLst>
                  <a:outerShdw blurRad="38100" dist="38100" dir="2700000" algn="tl">
                    <a:srgbClr val="000000">
                      <a:alpha val="43137"/>
                    </a:srgbClr>
                  </a:outerShdw>
                </a:effectLst>
              </a:rPr>
              <a:t>” (art. 2</a:t>
            </a:r>
            <a:r>
              <a:rPr lang="es-AR" sz="1800" dirty="0" smtClean="0">
                <a:effectLst>
                  <a:outerShdw blurRad="38100" dist="38100" dir="2700000" algn="tl">
                    <a:srgbClr val="000000">
                      <a:alpha val="43137"/>
                    </a:srgbClr>
                  </a:outerShdw>
                </a:effectLst>
              </a:rPr>
              <a:t>°).</a:t>
            </a:r>
          </a:p>
          <a:p>
            <a:pPr algn="l"/>
            <a:r>
              <a:rPr lang="es-ES" sz="1800" b="1" dirty="0" smtClean="0">
                <a:solidFill>
                  <a:srgbClr val="00FFFF"/>
                </a:solidFill>
                <a:effectLst>
                  <a:outerShdw blurRad="38100" dist="38100" dir="2700000" algn="tl">
                    <a:srgbClr val="000000">
                      <a:alpha val="43137"/>
                    </a:srgbClr>
                  </a:outerShdw>
                </a:effectLst>
              </a:rPr>
              <a:t>GRASSO VIOLA c/CHEVRON – Juzgado Nacional de 1ra. Instancia  del Trabajo N° 20 – CNAT – 24/04/2020</a:t>
            </a:r>
            <a:endParaRPr lang="es-AR" sz="18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9432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fontScale="92500" lnSpcReduction="20000"/>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0"/>
                </a:solidFill>
                <a:effectLst>
                  <a:outerShdw blurRad="38100" dist="38100" dir="2700000" algn="tl">
                    <a:srgbClr val="000000">
                      <a:alpha val="43137"/>
                    </a:srgbClr>
                  </a:outerShdw>
                </a:effectLst>
              </a:rPr>
              <a:t>PROHIBICIÓN DE DESPIDOS. PERIODO DE PRUEBA. REINSTALACIÓN</a:t>
            </a:r>
          </a:p>
          <a:p>
            <a:pPr algn="l"/>
            <a:r>
              <a:rPr lang="es-ES" sz="1800" dirty="0">
                <a:effectLst>
                  <a:outerShdw blurRad="38100" dist="38100" dir="2700000" algn="tl">
                    <a:srgbClr val="000000">
                      <a:alpha val="43137"/>
                    </a:srgbClr>
                  </a:outerShdw>
                </a:effectLst>
              </a:rPr>
              <a:t>Que en un contexto normal -y no por ello pacífico- habríamos de haber admitido por lo menos, que la estabilidad en el empleo protegida por el art. 14 bis, es aquella denominada "relativa impropia", vale decir la que considera el despido sin causa un acto jurídico legal pero con consecuencias indemnizatorias</a:t>
            </a:r>
            <a:r>
              <a:rPr lang="es-ES" sz="1800" dirty="0" smtClean="0">
                <a:effectLst>
                  <a:outerShdw blurRad="38100" dist="38100" dir="2700000" algn="tl">
                    <a:srgbClr val="000000">
                      <a:alpha val="43137"/>
                    </a:srgbClr>
                  </a:outerShdw>
                </a:effectLst>
              </a:rPr>
              <a:t>.</a:t>
            </a:r>
            <a:r>
              <a:rPr lang="es-ES" sz="1800" dirty="0">
                <a:effectLst>
                  <a:outerShdw blurRad="38100" dist="38100" dir="2700000" algn="tl">
                    <a:srgbClr val="000000">
                      <a:alpha val="43137"/>
                    </a:srgbClr>
                  </a:outerShdw>
                </a:effectLst>
              </a:rPr>
              <a:t> </a:t>
            </a:r>
            <a:endParaRPr lang="es-ES" sz="1800" dirty="0" smtClean="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El </a:t>
            </a:r>
            <a:r>
              <a:rPr lang="es-ES" sz="1800" dirty="0">
                <a:effectLst>
                  <a:outerShdw blurRad="38100" dist="38100" dir="2700000" algn="tl">
                    <a:srgbClr val="000000">
                      <a:alpha val="43137"/>
                    </a:srgbClr>
                  </a:outerShdw>
                </a:effectLst>
              </a:rPr>
              <a:t>Dto. 329/2020, viene a imponer -por el plazo de 60 días- una especie de "estabilidad propia", al prohibir tajantemente los despidos sin causa.</a:t>
            </a:r>
            <a:endParaRPr lang="es-AR" sz="1800" dirty="0">
              <a:effectLst>
                <a:outerShdw blurRad="38100" dist="38100" dir="2700000" algn="tl">
                  <a:srgbClr val="000000">
                    <a:alpha val="43137"/>
                  </a:srgbClr>
                </a:outerShdw>
              </a:effectLst>
            </a:endParaRPr>
          </a:p>
          <a:p>
            <a:pPr algn="l"/>
            <a:r>
              <a:rPr lang="es-ES" sz="1800" dirty="0">
                <a:solidFill>
                  <a:srgbClr val="FFFF00"/>
                </a:solidFill>
                <a:effectLst>
                  <a:outerShdw blurRad="38100" dist="38100" dir="2700000" algn="tl">
                    <a:srgbClr val="000000">
                      <a:alpha val="43137"/>
                    </a:srgbClr>
                  </a:outerShdw>
                </a:effectLst>
              </a:rPr>
              <a:t>Prohibición: </a:t>
            </a:r>
            <a:r>
              <a:rPr lang="es-ES" sz="1800" dirty="0">
                <a:effectLst>
                  <a:outerShdw blurRad="38100" dist="38100" dir="2700000" algn="tl">
                    <a:srgbClr val="000000">
                      <a:alpha val="43137"/>
                    </a:srgbClr>
                  </a:outerShdw>
                </a:effectLst>
              </a:rPr>
              <a:t>la norma "eleva" al estatus jurídico de acto con objeto ilícito al despido inmotivado (o injustificado, o sin causa, o arbitrario), al igual que a los despidos y suspensiones dispuestas con invocación de la fuerza mayor o falta o disminución de trabajo. En la medida en que el preaviso del empleador es "un despido sometido a plazo suspensivo" tampoco se puede cursarlo válidamente durante la veda, salvo que se especifique que comenzará a correr después del cese de la misma.</a:t>
            </a:r>
            <a:endParaRPr lang="es-AR" sz="1800" dirty="0">
              <a:effectLst>
                <a:outerShdw blurRad="38100" dist="38100" dir="2700000" algn="tl">
                  <a:srgbClr val="000000">
                    <a:alpha val="43137"/>
                  </a:srgbClr>
                </a:outerShdw>
              </a:effectLst>
            </a:endParaRPr>
          </a:p>
          <a:p>
            <a:pPr algn="l"/>
            <a:r>
              <a:rPr lang="es-ES" sz="1800" dirty="0" smtClean="0">
                <a:solidFill>
                  <a:srgbClr val="FFFF00"/>
                </a:solidFill>
                <a:effectLst>
                  <a:outerShdw blurRad="38100" dist="38100" dir="2700000" algn="tl">
                    <a:srgbClr val="000000">
                      <a:alpha val="43137"/>
                    </a:srgbClr>
                  </a:outerShdw>
                </a:effectLst>
              </a:rPr>
              <a:t>Consecuencia</a:t>
            </a:r>
            <a:r>
              <a:rPr lang="es-ES" sz="1800" dirty="0">
                <a:solidFill>
                  <a:srgbClr val="FFFF00"/>
                </a:solidFill>
                <a:effectLst>
                  <a:outerShdw blurRad="38100" dist="38100" dir="2700000" algn="tl">
                    <a:srgbClr val="000000">
                      <a:alpha val="43137"/>
                    </a:srgbClr>
                  </a:outerShdw>
                </a:effectLst>
              </a:rPr>
              <a:t>: </a:t>
            </a:r>
            <a:r>
              <a:rPr lang="es-ES" sz="1800" dirty="0">
                <a:effectLst>
                  <a:outerShdw blurRad="38100" dist="38100" dir="2700000" algn="tl">
                    <a:srgbClr val="000000">
                      <a:alpha val="43137"/>
                    </a:srgbClr>
                  </a:outerShdw>
                </a:effectLst>
              </a:rPr>
              <a:t>de producirse uno de esos actos de objeto ilícito, como no podía ser de otra manera, es sancionado con la ineficacia. Ello supone que el acto es nulo y por ende no produce los efectos pretendidos por el empleador, no extingue ni suspende la relación de trabajo...</a:t>
            </a:r>
            <a:endParaRPr lang="es-AR" sz="1800" dirty="0">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En </a:t>
            </a:r>
            <a:r>
              <a:rPr lang="es-ES" sz="1800" dirty="0">
                <a:effectLst>
                  <a:outerShdw blurRad="38100" dist="38100" dir="2700000" algn="tl">
                    <a:srgbClr val="000000">
                      <a:alpha val="43137"/>
                    </a:srgbClr>
                  </a:outerShdw>
                </a:effectLst>
              </a:rPr>
              <a:t>la práctica: el afectado por un despido tiene derecho a la reincorporación al puesto de trabajo, además de los salarios que haya dejado de percibir a consecuencia del acto ilícito, esto es, entre la materialización del cese antijurídico y la efectiva reincorporación</a:t>
            </a:r>
            <a:r>
              <a:rPr lang="es-ES" sz="1800" dirty="0" smtClean="0">
                <a:effectLst>
                  <a:outerShdw blurRad="38100" dist="38100" dir="2700000" algn="tl">
                    <a:srgbClr val="000000">
                      <a:alpha val="43137"/>
                    </a:srgbClr>
                  </a:outerShdw>
                </a:effectLst>
              </a:rPr>
              <a:t>.</a:t>
            </a:r>
          </a:p>
          <a:p>
            <a:pPr algn="l"/>
            <a:r>
              <a:rPr lang="es-ES" sz="1900" b="1" dirty="0" err="1" smtClean="0">
                <a:solidFill>
                  <a:srgbClr val="00FFFF"/>
                </a:solidFill>
                <a:effectLst>
                  <a:outerShdw blurRad="38100" dist="38100" dir="2700000" algn="tl">
                    <a:srgbClr val="000000">
                      <a:alpha val="43137"/>
                    </a:srgbClr>
                  </a:outerShdw>
                </a:effectLst>
              </a:rPr>
              <a:t>Yori</a:t>
            </a:r>
            <a:r>
              <a:rPr lang="es-ES" sz="1900" b="1" dirty="0">
                <a:solidFill>
                  <a:srgbClr val="00FFFF"/>
                </a:solidFill>
                <a:effectLst>
                  <a:outerShdw blurRad="38100" dist="38100" dir="2700000" algn="tl">
                    <a:srgbClr val="000000">
                      <a:alpha val="43137"/>
                    </a:srgbClr>
                  </a:outerShdw>
                </a:effectLst>
              </a:rPr>
              <a:t>, Melisa vs. Adecco Argentina S.A. s. Medidas cautelares y </a:t>
            </a:r>
            <a:r>
              <a:rPr lang="es-ES" sz="1900" b="1" dirty="0" smtClean="0">
                <a:solidFill>
                  <a:srgbClr val="00FFFF"/>
                </a:solidFill>
                <a:effectLst>
                  <a:outerShdw blurRad="38100" dist="38100" dir="2700000" algn="tl">
                    <a:srgbClr val="000000">
                      <a:alpha val="43137"/>
                    </a:srgbClr>
                  </a:outerShdw>
                </a:effectLst>
              </a:rPr>
              <a:t>preparatorias - </a:t>
            </a:r>
            <a:r>
              <a:rPr lang="es-ES" sz="1900" b="1" dirty="0" err="1" smtClean="0">
                <a:solidFill>
                  <a:srgbClr val="00FFFF"/>
                </a:solidFill>
                <a:effectLst>
                  <a:outerShdw blurRad="38100" dist="38100" dir="2700000" algn="tl">
                    <a:srgbClr val="000000">
                      <a:alpha val="43137"/>
                    </a:srgbClr>
                  </a:outerShdw>
                </a:effectLst>
              </a:rPr>
              <a:t>Juzg</a:t>
            </a:r>
            <a:r>
              <a:rPr lang="es-ES" sz="1900" b="1" dirty="0">
                <a:solidFill>
                  <a:srgbClr val="00FFFF"/>
                </a:solidFill>
                <a:effectLst>
                  <a:outerShdw blurRad="38100" dist="38100" dir="2700000" algn="tl">
                    <a:srgbClr val="000000">
                      <a:alpha val="43137"/>
                    </a:srgbClr>
                  </a:outerShdw>
                </a:effectLst>
              </a:rPr>
              <a:t>. </a:t>
            </a:r>
            <a:r>
              <a:rPr lang="es-ES" sz="1900" b="1" dirty="0" err="1">
                <a:solidFill>
                  <a:srgbClr val="00FFFF"/>
                </a:solidFill>
                <a:effectLst>
                  <a:outerShdw blurRad="38100" dist="38100" dir="2700000" algn="tl">
                    <a:srgbClr val="000000">
                      <a:alpha val="43137"/>
                    </a:srgbClr>
                  </a:outerShdw>
                </a:effectLst>
              </a:rPr>
              <a:t>Lab</a:t>
            </a:r>
            <a:r>
              <a:rPr lang="es-ES" sz="1900" b="1" dirty="0">
                <a:solidFill>
                  <a:srgbClr val="00FFFF"/>
                </a:solidFill>
                <a:effectLst>
                  <a:outerShdw blurRad="38100" dist="38100" dir="2700000" algn="tl">
                    <a:srgbClr val="000000">
                      <a:alpha val="43137"/>
                    </a:srgbClr>
                  </a:outerShdw>
                </a:effectLst>
              </a:rPr>
              <a:t>. 4ª </a:t>
            </a:r>
            <a:r>
              <a:rPr lang="es-ES" sz="1900" b="1" dirty="0" err="1">
                <a:solidFill>
                  <a:srgbClr val="00FFFF"/>
                </a:solidFill>
                <a:effectLst>
                  <a:outerShdw blurRad="38100" dist="38100" dir="2700000" algn="tl">
                    <a:srgbClr val="000000">
                      <a:alpha val="43137"/>
                    </a:srgbClr>
                  </a:outerShdw>
                </a:effectLst>
              </a:rPr>
              <a:t>Nom</a:t>
            </a:r>
            <a:r>
              <a:rPr lang="es-ES" sz="1900" b="1" dirty="0">
                <a:solidFill>
                  <a:srgbClr val="00FFFF"/>
                </a:solidFill>
                <a:effectLst>
                  <a:outerShdw blurRad="38100" dist="38100" dir="2700000" algn="tl">
                    <a:srgbClr val="000000">
                      <a:alpha val="43137"/>
                    </a:srgbClr>
                  </a:outerShdw>
                </a:effectLst>
              </a:rPr>
              <a:t>., Santa Fe, Santa </a:t>
            </a:r>
            <a:r>
              <a:rPr lang="es-ES" sz="1900" b="1" dirty="0" smtClean="0">
                <a:solidFill>
                  <a:srgbClr val="00FFFF"/>
                </a:solidFill>
                <a:effectLst>
                  <a:outerShdw blurRad="38100" dist="38100" dir="2700000" algn="tl">
                    <a:srgbClr val="000000">
                      <a:alpha val="43137"/>
                    </a:srgbClr>
                  </a:outerShdw>
                </a:effectLst>
              </a:rPr>
              <a:t>Fe - </a:t>
            </a:r>
            <a:r>
              <a:rPr lang="es-ES" sz="1900" b="1" dirty="0">
                <a:solidFill>
                  <a:srgbClr val="00FFFF"/>
                </a:solidFill>
                <a:effectLst>
                  <a:outerShdw blurRad="38100" dist="38100" dir="2700000" algn="tl">
                    <a:srgbClr val="000000">
                      <a:alpha val="43137"/>
                    </a:srgbClr>
                  </a:outerShdw>
                </a:effectLst>
              </a:rPr>
              <a:t>28/04/2020</a:t>
            </a:r>
            <a:endParaRPr lang="es-AR" sz="19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443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98368"/>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 </a:t>
            </a:r>
            <a:endParaRPr lang="es-MX" sz="1800" dirty="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1"/>
                </a:solidFill>
                <a:effectLst>
                  <a:outerShdw blurRad="38100" dist="38100" dir="2700000" algn="tl">
                    <a:srgbClr val="000000">
                      <a:alpha val="43137"/>
                    </a:srgbClr>
                  </a:outerShdw>
                </a:effectLst>
              </a:rPr>
              <a:t>PROHIBICIÓN DE DESPIDOS. PERIODO DE PRUEBA. REINSTALACIÓN</a:t>
            </a: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endParaRPr lang="es-MX" sz="1800" b="1" cap="all" dirty="0">
              <a:effectLst>
                <a:outerShdw blurRad="38100" dist="38100" dir="2700000" algn="tl">
                  <a:srgbClr val="000000">
                    <a:alpha val="43137"/>
                  </a:srgbClr>
                </a:outerShdw>
              </a:effectLst>
            </a:endParaRPr>
          </a:p>
          <a:p>
            <a:pPr algn="l"/>
            <a:endParaRPr lang="es-MX" sz="1800" b="1" cap="all" dirty="0" smtClean="0">
              <a:effectLst>
                <a:outerShdw blurRad="38100" dist="38100" dir="2700000" algn="tl">
                  <a:srgbClr val="000000">
                    <a:alpha val="43137"/>
                  </a:srgbClr>
                </a:outerShdw>
              </a:effectLst>
            </a:endParaRPr>
          </a:p>
          <a:p>
            <a:pPr algn="l"/>
            <a:r>
              <a:rPr lang="es-MX" sz="1800" b="1" dirty="0" err="1">
                <a:solidFill>
                  <a:srgbClr val="00FFFF"/>
                </a:solidFill>
                <a:effectLst>
                  <a:outerShdw blurRad="38100" dist="38100" dir="2700000" algn="tl">
                    <a:srgbClr val="000000">
                      <a:alpha val="43137"/>
                    </a:srgbClr>
                  </a:outerShdw>
                </a:effectLst>
              </a:rPr>
              <a:t>Bierma</a:t>
            </a:r>
            <a:r>
              <a:rPr lang="es-MX" sz="1800" b="1" dirty="0">
                <a:solidFill>
                  <a:srgbClr val="00FFFF"/>
                </a:solidFill>
                <a:effectLst>
                  <a:outerShdw blurRad="38100" dist="38100" dir="2700000" algn="tl">
                    <a:srgbClr val="000000">
                      <a:alpha val="43137"/>
                    </a:srgbClr>
                  </a:outerShdw>
                </a:effectLst>
              </a:rPr>
              <a:t> </a:t>
            </a:r>
            <a:r>
              <a:rPr lang="es-MX" sz="1800" b="1" dirty="0" err="1">
                <a:solidFill>
                  <a:srgbClr val="00FFFF"/>
                </a:solidFill>
                <a:effectLst>
                  <a:outerShdw blurRad="38100" dist="38100" dir="2700000" algn="tl">
                    <a:srgbClr val="000000">
                      <a:alpha val="43137"/>
                    </a:srgbClr>
                  </a:outerShdw>
                </a:effectLst>
              </a:rPr>
              <a:t>Gerben</a:t>
            </a:r>
            <a:r>
              <a:rPr lang="es-MX" sz="1800" b="1" dirty="0">
                <a:solidFill>
                  <a:srgbClr val="00FFFF"/>
                </a:solidFill>
                <a:effectLst>
                  <a:outerShdw blurRad="38100" dist="38100" dir="2700000" algn="tl">
                    <a:srgbClr val="000000">
                      <a:alpha val="43137"/>
                    </a:srgbClr>
                  </a:outerShdw>
                </a:effectLst>
              </a:rPr>
              <a:t>, Christian c/La Agrícola SA s/Medida precautoria o cautelar – 2da Cámara del Trabajo – 1ra. Circunscripción de Mendoza – 11/05/2020</a:t>
            </a:r>
            <a:endParaRPr lang="es-ES" sz="1800" b="1" dirty="0">
              <a:solidFill>
                <a:srgbClr val="00F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08712" cy="389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268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PRESTACIÓN NO REMUNERATIVA</a:t>
            </a:r>
            <a:endParaRPr lang="es-ES" sz="1800"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Art. 223 bis</a:t>
            </a:r>
            <a:r>
              <a:rPr lang="es-ES" sz="1800" dirty="0" smtClean="0">
                <a:solidFill>
                  <a:srgbClr val="00FF00"/>
                </a:solidFill>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Se considerará </a:t>
            </a:r>
            <a:r>
              <a:rPr lang="es-ES" sz="1800" dirty="0" smtClean="0">
                <a:solidFill>
                  <a:srgbClr val="FFFF00"/>
                </a:solidFill>
                <a:effectLst>
                  <a:outerShdw blurRad="38100" dist="38100" dir="2700000" algn="tl">
                    <a:srgbClr val="000000">
                      <a:alpha val="43137"/>
                    </a:srgbClr>
                  </a:outerShdw>
                </a:effectLst>
              </a:rPr>
              <a:t>prestación no remunerativa </a:t>
            </a:r>
            <a:r>
              <a:rPr lang="es-ES" sz="1800" dirty="0" smtClean="0">
                <a:effectLst>
                  <a:outerShdw blurRad="38100" dist="38100" dir="2700000" algn="tl">
                    <a:srgbClr val="000000">
                      <a:alpha val="43137"/>
                    </a:srgbClr>
                  </a:outerShdw>
                </a:effectLst>
              </a:rPr>
              <a:t>las asignaciones en dinero que se entreguen en compensación por suspensiones de la prestación laboral y que se </a:t>
            </a:r>
            <a:r>
              <a:rPr lang="es-ES" sz="1800" dirty="0" smtClean="0">
                <a:solidFill>
                  <a:srgbClr val="FF9900"/>
                </a:solidFill>
                <a:effectLst>
                  <a:outerShdw blurRad="38100" dist="38100" dir="2700000" algn="tl">
                    <a:srgbClr val="000000">
                      <a:alpha val="43137"/>
                    </a:srgbClr>
                  </a:outerShdw>
                </a:effectLst>
              </a:rPr>
              <a:t>fundaren en las causales de falta o disminución de trabajo, no imputables al empleador, o fuerza mayor debidamente comprobada, pactadas individual o colectivamente y homologadas por la Autoridad de Aplicación, </a:t>
            </a:r>
            <a:r>
              <a:rPr lang="es-ES" sz="1800" dirty="0" smtClean="0">
                <a:effectLst>
                  <a:outerShdw blurRad="38100" dist="38100" dir="2700000" algn="tl">
                    <a:srgbClr val="000000">
                      <a:alpha val="43137"/>
                    </a:srgbClr>
                  </a:outerShdw>
                </a:effectLst>
              </a:rPr>
              <a:t>conforme normas legales vigentes, y cuando en virtud de tales causales el trabajador no realice la prestación laboral a su cargo. </a:t>
            </a:r>
            <a:r>
              <a:rPr lang="es-ES" sz="1800" dirty="0" smtClean="0">
                <a:solidFill>
                  <a:srgbClr val="00FFFF"/>
                </a:solidFill>
                <a:effectLst>
                  <a:outerShdw blurRad="38100" dist="38100" dir="2700000" algn="tl">
                    <a:srgbClr val="000000">
                      <a:alpha val="43137"/>
                    </a:srgbClr>
                  </a:outerShdw>
                </a:effectLst>
              </a:rPr>
              <a:t>Sólo tributará las contribuciones establecidas en las leyes 23660 y 23661.</a:t>
            </a:r>
          </a:p>
          <a:p>
            <a:pPr algn="l"/>
            <a:endParaRPr lang="es-ES" sz="1800" dirty="0" smtClean="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p>
          <a:p>
            <a:pPr algn="l"/>
            <a:endParaRPr lang="es-MX" sz="1800" b="1" cap="all" dirty="0">
              <a:solidFill>
                <a:srgbClr val="FFFF00"/>
              </a:solidFill>
              <a:effectLst>
                <a:outerShdw blurRad="38100" dist="38100" dir="2700000" algn="tl">
                  <a:srgbClr val="000000">
                    <a:alpha val="43137"/>
                  </a:srgbClr>
                </a:outerShdw>
              </a:effectLst>
            </a:endParaRPr>
          </a:p>
          <a:p>
            <a:pPr algn="l"/>
            <a:r>
              <a:rPr lang="es-MX" sz="1800" b="1" cap="all" dirty="0" smtClean="0">
                <a:solidFill>
                  <a:srgbClr val="FFFF00"/>
                </a:solidFill>
                <a:effectLst>
                  <a:outerShdw blurRad="38100" dist="38100" dir="2700000" algn="tl">
                    <a:srgbClr val="000000">
                      <a:alpha val="43137"/>
                    </a:srgbClr>
                  </a:outerShdw>
                </a:effectLst>
              </a:rPr>
              <a:t>FORMALIDADES PARA LA PRESENTACIÓN Y HOMOLOGACIÓN</a:t>
            </a:r>
          </a:p>
          <a:p>
            <a:pPr algn="l"/>
            <a:r>
              <a:rPr lang="es-MX" sz="1800" b="1" cap="all" dirty="0" smtClean="0">
                <a:solidFill>
                  <a:srgbClr val="FFCC00"/>
                </a:solidFill>
                <a:effectLst>
                  <a:outerShdw blurRad="38100" dist="38100" dir="2700000" algn="tl">
                    <a:srgbClr val="000000">
                      <a:alpha val="43137"/>
                    </a:srgbClr>
                  </a:outerShdw>
                </a:effectLst>
              </a:rPr>
              <a:t>Presentaciones en conjunto empresas y entidades sindicales</a:t>
            </a:r>
            <a:endParaRPr lang="es-AR" sz="1800" b="1" cap="all" dirty="0" smtClean="0">
              <a:solidFill>
                <a:srgbClr val="FFCC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presentaciones que, </a:t>
            </a:r>
            <a:r>
              <a:rPr lang="es-MX" sz="1800" dirty="0">
                <a:solidFill>
                  <a:srgbClr val="FFFF00"/>
                </a:solidFill>
                <a:effectLst>
                  <a:outerShdw blurRad="38100" dist="38100" dir="2700000" algn="tl">
                    <a:srgbClr val="000000">
                      <a:alpha val="43137"/>
                    </a:srgbClr>
                  </a:outerShdw>
                </a:effectLst>
              </a:rPr>
              <a:t>en conjunto, efectúen las entidades sindicales con personería gremial y las empresas, </a:t>
            </a:r>
            <a:r>
              <a:rPr lang="es-MX" sz="1800" dirty="0">
                <a:effectLst>
                  <a:outerShdw blurRad="38100" dist="38100" dir="2700000" algn="tl">
                    <a:srgbClr val="000000">
                      <a:alpha val="43137"/>
                    </a:srgbClr>
                  </a:outerShdw>
                </a:effectLst>
              </a:rPr>
              <a:t>para la aplicación de </a:t>
            </a:r>
            <a:r>
              <a:rPr lang="es-MX" sz="1800" dirty="0">
                <a:solidFill>
                  <a:srgbClr val="FFCC00"/>
                </a:solidFill>
                <a:effectLst>
                  <a:outerShdw blurRad="38100" dist="38100" dir="2700000" algn="tl">
                    <a:srgbClr val="000000">
                      <a:alpha val="43137"/>
                    </a:srgbClr>
                  </a:outerShdw>
                </a:effectLst>
              </a:rPr>
              <a:t>suspensiones conforme al artículo 223 bis </a:t>
            </a:r>
            <a:r>
              <a:rPr lang="es-MX" sz="1800" dirty="0">
                <a:effectLst>
                  <a:outerShdw blurRad="38100" dist="38100" dir="2700000" algn="tl">
                    <a:srgbClr val="000000">
                      <a:alpha val="43137"/>
                    </a:srgbClr>
                  </a:outerShdw>
                </a:effectLst>
              </a:rPr>
              <a:t>de la ley 20744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que </a:t>
            </a:r>
            <a:r>
              <a:rPr lang="es-MX" sz="1800" dirty="0">
                <a:solidFill>
                  <a:srgbClr val="00FF00"/>
                </a:solidFill>
                <a:effectLst>
                  <a:outerShdw blurRad="38100" dist="38100" dir="2700000" algn="tl">
                    <a:srgbClr val="000000">
                      <a:alpha val="43137"/>
                    </a:srgbClr>
                  </a:outerShdw>
                </a:effectLst>
              </a:rPr>
              <a:t>se ajusten íntegramente al Acuerdo adjunto a la presente resolución </a:t>
            </a:r>
            <a:r>
              <a:rPr lang="es-MX" sz="1800" dirty="0">
                <a:effectLst>
                  <a:outerShdw blurRad="38100" dist="38100" dir="2700000" algn="tl">
                    <a:srgbClr val="000000">
                      <a:alpha val="43137"/>
                    </a:srgbClr>
                  </a:outerShdw>
                </a:effectLst>
              </a:rPr>
              <a:t>y </a:t>
            </a:r>
            <a:r>
              <a:rPr lang="es-MX" sz="1800" dirty="0">
                <a:solidFill>
                  <a:srgbClr val="FF9900"/>
                </a:solidFill>
                <a:effectLst>
                  <a:outerShdw blurRad="38100" dist="38100" dir="2700000" algn="tl">
                    <a:srgbClr val="000000">
                      <a:alpha val="43137"/>
                    </a:srgbClr>
                  </a:outerShdw>
                </a:effectLst>
              </a:rPr>
              <a:t>acompañen el listado de personal afectado, </a:t>
            </a:r>
            <a:r>
              <a:rPr lang="es-MX" sz="1800" b="1" dirty="0">
                <a:solidFill>
                  <a:srgbClr val="FFFF00"/>
                </a:solidFill>
                <a:effectLst>
                  <a:outerShdw blurRad="38100" dist="38100" dir="2700000" algn="tl">
                    <a:srgbClr val="000000">
                      <a:alpha val="43137"/>
                    </a:srgbClr>
                  </a:outerShdw>
                </a:effectLst>
              </a:rPr>
              <a:t>serán homologadas, </a:t>
            </a:r>
            <a:r>
              <a:rPr lang="es-MX" sz="1800" dirty="0">
                <a:solidFill>
                  <a:srgbClr val="FFFF00"/>
                </a:solidFill>
                <a:effectLst>
                  <a:outerShdw blurRad="38100" dist="38100" dir="2700000" algn="tl">
                    <a:srgbClr val="000000">
                      <a:alpha val="43137"/>
                    </a:srgbClr>
                  </a:outerShdw>
                </a:effectLst>
              </a:rPr>
              <a:t>previo control de legalidad de esta Autoridad de Aplicación.</a:t>
            </a:r>
            <a:r>
              <a:rPr lang="es-MX" sz="1800" dirty="0">
                <a:effectLst>
                  <a:outerShdw blurRad="38100" dist="38100" dir="2700000" algn="tl">
                    <a:srgbClr val="000000">
                      <a:alpha val="43137"/>
                    </a:srgbClr>
                  </a:outerShdw>
                </a:effectLst>
              </a:rPr>
              <a:t> Igual criterio se seguirá en aquellos casos en que el Acuerdo sea más beneficioso para los trabajadores.</a:t>
            </a:r>
          </a:p>
          <a:p>
            <a:pPr algn="l"/>
            <a:endParaRPr lang="es-AR" sz="1800" b="1" cap="al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3627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p>
          <a:p>
            <a:pPr algn="l"/>
            <a:r>
              <a:rPr lang="es-MX" sz="1800" b="1" cap="all" dirty="0" smtClean="0">
                <a:solidFill>
                  <a:srgbClr val="FF9900"/>
                </a:solidFill>
                <a:effectLst>
                  <a:outerShdw blurRad="38100" dist="38100" dir="2700000" algn="tl">
                    <a:srgbClr val="000000">
                      <a:alpha val="43137"/>
                    </a:srgbClr>
                  </a:outerShdw>
                </a:effectLst>
              </a:rPr>
              <a:t>Presentaciones de empresas</a:t>
            </a:r>
            <a:endParaRPr lang="es-MX" sz="1800" b="1" cap="all" dirty="0">
              <a:solidFill>
                <a:srgbClr val="FF9900"/>
              </a:solidFill>
              <a:effectLst>
                <a:outerShdw blurRad="38100" dist="38100" dir="2700000" algn="tl">
                  <a:srgbClr val="000000">
                    <a:alpha val="43137"/>
                  </a:srgbClr>
                </a:outerShdw>
              </a:effectLst>
            </a:endParaRPr>
          </a:p>
          <a:p>
            <a:pPr algn="l"/>
            <a:r>
              <a:rPr lang="es-MX" sz="1800" b="1" cap="all" dirty="0" smtClean="0">
                <a:solidFill>
                  <a:srgbClr val="00FF99"/>
                </a:solidFill>
                <a:effectLst>
                  <a:outerShdw blurRad="38100" dist="38100" dir="2700000" algn="tl">
                    <a:srgbClr val="000000">
                      <a:alpha val="43137"/>
                    </a:srgbClr>
                  </a:outerShdw>
                </a:effectLst>
              </a:rPr>
              <a:t>Vista a la entidad sindical por tres días</a:t>
            </a:r>
          </a:p>
          <a:p>
            <a:pPr algn="l"/>
            <a:endParaRPr lang="es-AR" sz="1800" b="1" cap="all" dirty="0" smtClean="0">
              <a:solidFill>
                <a:srgbClr val="00FF99"/>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2 -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a:t>
            </a:r>
            <a:r>
              <a:rPr lang="es-MX" sz="1800" dirty="0">
                <a:solidFill>
                  <a:srgbClr val="FFFF00"/>
                </a:solidFill>
                <a:effectLst>
                  <a:outerShdw blurRad="38100" dist="38100" dir="2700000" algn="tl">
                    <a:srgbClr val="000000">
                      <a:alpha val="43137"/>
                    </a:srgbClr>
                  </a:outerShdw>
                </a:effectLst>
              </a:rPr>
              <a:t>presentaciones que efectúen </a:t>
            </a:r>
            <a:r>
              <a:rPr lang="es-MX" sz="1800" b="1" dirty="0">
                <a:solidFill>
                  <a:srgbClr val="00FF99"/>
                </a:solidFill>
                <a:effectLst>
                  <a:outerShdw blurRad="38100" dist="38100" dir="2700000" algn="tl">
                    <a:srgbClr val="000000">
                      <a:alpha val="43137"/>
                    </a:srgbClr>
                  </a:outerShdw>
                </a:effectLst>
              </a:rPr>
              <a:t>las empresas </a:t>
            </a:r>
            <a:r>
              <a:rPr lang="es-MX" sz="1800" dirty="0">
                <a:solidFill>
                  <a:srgbClr val="FFFF00"/>
                </a:solidFill>
                <a:effectLst>
                  <a:outerShdw blurRad="38100" dist="38100" dir="2700000" algn="tl">
                    <a:srgbClr val="000000">
                      <a:alpha val="43137"/>
                    </a:srgbClr>
                  </a:outerShdw>
                </a:effectLst>
              </a:rPr>
              <a:t>para la aplicación de suspensiones conforme al artículo 223 bis</a:t>
            </a:r>
            <a:r>
              <a:rPr lang="es-MX" sz="1800" dirty="0">
                <a:effectLst>
                  <a:outerShdw blurRad="38100" dist="38100" dir="2700000" algn="tl">
                    <a:srgbClr val="000000">
                      <a:alpha val="43137"/>
                    </a:srgbClr>
                  </a:outerShdw>
                </a:effectLst>
              </a:rPr>
              <a:t> de la ley 20744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que se ajusten íntegramente al Acuerdo adjunto a la presente resolución y acompañen el listado de personal afectado, </a:t>
            </a:r>
            <a:r>
              <a:rPr lang="es-MX" sz="1800" dirty="0">
                <a:solidFill>
                  <a:srgbClr val="FF9900"/>
                </a:solidFill>
                <a:effectLst>
                  <a:outerShdw blurRad="38100" dist="38100" dir="2700000" algn="tl">
                    <a:srgbClr val="000000">
                      <a:alpha val="43137"/>
                    </a:srgbClr>
                  </a:outerShdw>
                </a:effectLst>
              </a:rPr>
              <a:t>serán remitidas en vista a la entidad sindical con personería gremial correspondiente por el plazo de 3 días, </a:t>
            </a:r>
            <a:r>
              <a:rPr lang="es-MX" sz="1800" dirty="0">
                <a:effectLst>
                  <a:outerShdw blurRad="38100" dist="38100" dir="2700000" algn="tl">
                    <a:srgbClr val="000000">
                      <a:alpha val="43137"/>
                    </a:srgbClr>
                  </a:outerShdw>
                </a:effectLst>
              </a:rPr>
              <a:t>pudiendo ser prorrogado por 2 días adicionales a solicitud de la representación gremial. </a:t>
            </a:r>
            <a:r>
              <a:rPr lang="es-MX" sz="1800" dirty="0">
                <a:solidFill>
                  <a:srgbClr val="FFFF00"/>
                </a:solidFill>
                <a:effectLst>
                  <a:outerShdw blurRad="38100" dist="38100" dir="2700000" algn="tl">
                    <a:srgbClr val="000000">
                      <a:alpha val="43137"/>
                    </a:srgbClr>
                  </a:outerShdw>
                </a:effectLst>
              </a:rPr>
              <a:t>Vencido el plazo indicado, el silencio de la entidad sindical la tendrá por conforme </a:t>
            </a:r>
            <a:r>
              <a:rPr lang="es-MX" sz="1800" dirty="0">
                <a:effectLst>
                  <a:outerShdw blurRad="38100" dist="38100" dir="2700000" algn="tl">
                    <a:srgbClr val="000000">
                      <a:alpha val="43137"/>
                    </a:srgbClr>
                  </a:outerShdw>
                </a:effectLst>
              </a:rPr>
              <a:t>respecto del Acuerdo sugerido por la representación empleadora.</a:t>
            </a:r>
          </a:p>
          <a:p>
            <a:pPr algn="l"/>
            <a:r>
              <a:rPr lang="es-MX" sz="1800" dirty="0">
                <a:effectLst>
                  <a:outerShdw blurRad="38100" dist="38100" dir="2700000" algn="tl">
                    <a:srgbClr val="000000">
                      <a:alpha val="43137"/>
                    </a:srgbClr>
                  </a:outerShdw>
                </a:effectLst>
              </a:rPr>
              <a:t>La </a:t>
            </a:r>
            <a:r>
              <a:rPr lang="es-MX" sz="1800" b="1" dirty="0">
                <a:solidFill>
                  <a:srgbClr val="00FF99"/>
                </a:solidFill>
                <a:effectLst>
                  <a:outerShdw blurRad="38100" dist="38100" dir="2700000" algn="tl">
                    <a:srgbClr val="000000">
                      <a:alpha val="43137"/>
                    </a:srgbClr>
                  </a:outerShdw>
                </a:effectLst>
              </a:rPr>
              <a:t>oposición de la entidad sindical </a:t>
            </a:r>
            <a:r>
              <a:rPr lang="es-MX" sz="1800" dirty="0">
                <a:effectLst>
                  <a:outerShdw blurRad="38100" dist="38100" dir="2700000" algn="tl">
                    <a:srgbClr val="000000">
                      <a:alpha val="43137"/>
                    </a:srgbClr>
                  </a:outerShdw>
                </a:effectLst>
              </a:rPr>
              <a:t>a los términos del Acuerdo sugerido por la representación empleadora, vigentes los plazos indicados en el primer párrafo del presente artículo, </a:t>
            </a:r>
            <a:r>
              <a:rPr lang="es-MX" sz="1800" dirty="0">
                <a:solidFill>
                  <a:srgbClr val="FFFF00"/>
                </a:solidFill>
                <a:effectLst>
                  <a:outerShdw blurRad="38100" dist="38100" dir="2700000" algn="tl">
                    <a:srgbClr val="000000">
                      <a:alpha val="43137"/>
                    </a:srgbClr>
                  </a:outerShdw>
                </a:effectLst>
              </a:rPr>
              <a:t>importará para las partes la apertura de una instancia de diálogo y negociación.</a:t>
            </a:r>
          </a:p>
          <a:p>
            <a:pPr algn="l"/>
            <a:endParaRPr lang="es-AR" sz="1800" b="1" cap="al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493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algn="l"/>
            <a:r>
              <a:rPr lang="es-US" sz="1800" b="1" dirty="0" smtClean="0">
                <a:solidFill>
                  <a:srgbClr val="FFC000"/>
                </a:solidFill>
                <a:effectLst>
                  <a:outerShdw blurRad="38100" dist="38100" dir="2700000" algn="tl">
                    <a:srgbClr val="000000">
                      <a:alpha val="43137"/>
                    </a:srgbClr>
                  </a:outerShdw>
                </a:effectLst>
              </a:rPr>
              <a:t>SUSPENSIÓN DE REALIZAR TAREAS A DETERMINADOS 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202/2020 </a:t>
            </a:r>
          </a:p>
          <a:p>
            <a:pPr algn="l"/>
            <a:r>
              <a:rPr lang="es-US" sz="1800" b="1" dirty="0" smtClean="0">
                <a:solidFill>
                  <a:srgbClr val="FFCC00"/>
                </a:solidFill>
                <a:effectLst>
                  <a:outerShdw blurRad="38100" dist="38100" dir="2700000" algn="tl">
                    <a:srgbClr val="000000">
                      <a:alpha val="43137"/>
                    </a:srgbClr>
                  </a:outerShdw>
                </a:effectLst>
              </a:rPr>
              <a:t>COMUNICACIÓN AL EMPLEADOR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3 -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trabajadores y las trabajadoras que se encontraren comprendidos en los </a:t>
            </a:r>
            <a:r>
              <a:rPr lang="es-ES" sz="1800" dirty="0" smtClean="0">
                <a:solidFill>
                  <a:srgbClr val="FFFF00"/>
                </a:solidFill>
                <a:effectLst>
                  <a:outerShdw blurRad="38100" dist="38100" dir="2700000" algn="tl">
                    <a:srgbClr val="000000">
                      <a:alpha val="43137"/>
                    </a:srgbClr>
                  </a:outerShdw>
                </a:effectLst>
              </a:rPr>
              <a:t>supuestos contemplados en el artículo 7 del decreto de necesidad y urgencia 260 </a:t>
            </a:r>
            <a:r>
              <a:rPr lang="es-ES" sz="1800" dirty="0" smtClean="0">
                <a:effectLst>
                  <a:outerShdw blurRad="38100" dist="38100" dir="2700000" algn="tl">
                    <a:srgbClr val="000000">
                      <a:alpha val="43137"/>
                    </a:srgbClr>
                  </a:outerShdw>
                </a:effectLst>
              </a:rPr>
              <a:t>y toda otra norma similar que en un futuro se dicte, </a:t>
            </a:r>
            <a:r>
              <a:rPr lang="es-ES" sz="1800" dirty="0" smtClean="0">
                <a:solidFill>
                  <a:srgbClr val="FF9900"/>
                </a:solidFill>
                <a:effectLst>
                  <a:outerShdw blurRad="38100" dist="38100" dir="2700000" algn="tl">
                    <a:srgbClr val="000000">
                      <a:alpha val="43137"/>
                    </a:srgbClr>
                  </a:outerShdw>
                </a:effectLst>
              </a:rPr>
              <a:t>deberán comunicar dicha circunstancia al empleador</a:t>
            </a:r>
            <a:r>
              <a:rPr lang="es-ES" sz="1800" dirty="0" smtClean="0">
                <a:effectLst>
                  <a:outerShdw blurRad="38100" dist="38100" dir="2700000" algn="tl">
                    <a:srgbClr val="000000">
                      <a:alpha val="43137"/>
                    </a:srgbClr>
                  </a:outerShdw>
                </a:effectLst>
              </a:rPr>
              <a:t> de manera fehaciente y detallada dentro de un plazo máximo de 48 horas.</a:t>
            </a:r>
          </a:p>
          <a:p>
            <a:pPr algn="l"/>
            <a:endParaRPr lang="es-US" sz="1800" b="1" dirty="0" smtClean="0">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TELETRABAJO</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4 -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trabajadores y las </a:t>
            </a:r>
            <a:r>
              <a:rPr lang="es-ES" sz="1800" dirty="0" smtClean="0">
                <a:solidFill>
                  <a:srgbClr val="FFFF00"/>
                </a:solidFill>
                <a:effectLst>
                  <a:outerShdw blurRad="38100" dist="38100" dir="2700000" algn="tl">
                    <a:srgbClr val="000000">
                      <a:alpha val="43137"/>
                    </a:srgbClr>
                  </a:outerShdw>
                </a:effectLst>
              </a:rPr>
              <a:t>trabajadoras alcanzados por la dispensa del deber de asistencia al lugar de trabajo que no posean confirmación médica de haber contraído el COVID-19, ni la sintomatología descripta</a:t>
            </a:r>
            <a:r>
              <a:rPr lang="es-ES" sz="1800" dirty="0" smtClean="0">
                <a:effectLst>
                  <a:outerShdw blurRad="38100" dist="38100" dir="2700000" algn="tl">
                    <a:srgbClr val="000000">
                      <a:alpha val="43137"/>
                    </a:srgbClr>
                  </a:outerShdw>
                </a:effectLst>
              </a:rPr>
              <a:t> en el inciso a) del artículo 7 del decreto de necesidad y urgencia 260, cuyas tareas habituales u otras análogas puedan ser realizadas desde el lugar de aislamiento, </a:t>
            </a:r>
            <a:r>
              <a:rPr lang="es-ES" sz="1800" dirty="0" smtClean="0">
                <a:solidFill>
                  <a:srgbClr val="00FFFF"/>
                </a:solidFill>
                <a:effectLst>
                  <a:outerShdw blurRad="38100" dist="38100" dir="2700000" algn="tl">
                    <a:srgbClr val="000000">
                      <a:alpha val="43137"/>
                    </a:srgbClr>
                  </a:outerShdw>
                </a:effectLst>
              </a:rPr>
              <a:t>deberán en el marco de la buena fe contractual, establecer con su empleador las condiciones en que dicha labor será realizada.</a:t>
            </a:r>
            <a:endParaRPr lang="es-AR" sz="18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endParaRPr lang="es-AR" sz="1800" b="1" cap="all" dirty="0" smtClean="0">
              <a:solidFill>
                <a:srgbClr val="FFFF00"/>
              </a:solidFill>
              <a:effectLst>
                <a:outerShdw blurRad="38100" dist="38100" dir="2700000" algn="tl">
                  <a:srgbClr val="000000">
                    <a:alpha val="43137"/>
                  </a:srgbClr>
                </a:outerShdw>
              </a:effectLst>
            </a:endParaRP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FF9900"/>
                </a:solidFill>
                <a:effectLst>
                  <a:outerShdw blurRad="38100" dist="38100" dir="2700000" algn="tl">
                    <a:srgbClr val="000000">
                      <a:alpha val="43137"/>
                    </a:srgbClr>
                  </a:outerShdw>
                </a:effectLst>
              </a:rPr>
              <a:t>PRESENTACIONES QUE NO SE AJUSTEN AL ACUERDO</a:t>
            </a: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3 -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a:t>
            </a:r>
            <a:r>
              <a:rPr lang="es-MX" sz="1800" dirty="0">
                <a:solidFill>
                  <a:srgbClr val="FFFF00"/>
                </a:solidFill>
                <a:effectLst>
                  <a:outerShdw blurRad="38100" dist="38100" dir="2700000" algn="tl">
                    <a:srgbClr val="000000">
                      <a:alpha val="43137"/>
                    </a:srgbClr>
                  </a:outerShdw>
                </a:effectLst>
              </a:rPr>
              <a:t>presentaciones que efectúen las partes </a:t>
            </a:r>
            <a:r>
              <a:rPr lang="es-MX" sz="1800" dirty="0">
                <a:effectLst>
                  <a:outerShdw blurRad="38100" dist="38100" dir="2700000" algn="tl">
                    <a:srgbClr val="000000">
                      <a:alpha val="43137"/>
                    </a:srgbClr>
                  </a:outerShdw>
                </a:effectLst>
              </a:rPr>
              <a:t>para la aplicación de suspensiones conforme al artículo 223 bis de la ley 20744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a:t>
            </a:r>
            <a:r>
              <a:rPr lang="es-MX" sz="1800" dirty="0">
                <a:solidFill>
                  <a:srgbClr val="FF9900"/>
                </a:solidFill>
                <a:effectLst>
                  <a:outerShdw blurRad="38100" dist="38100" dir="2700000" algn="tl">
                    <a:srgbClr val="000000">
                      <a:alpha val="43137"/>
                    </a:srgbClr>
                  </a:outerShdw>
                </a:effectLst>
              </a:rPr>
              <a:t>que no se ajusten íntegramente</a:t>
            </a:r>
            <a:r>
              <a:rPr lang="es-MX" sz="1800" dirty="0">
                <a:effectLst>
                  <a:outerShdw blurRad="38100" dist="38100" dir="2700000" algn="tl">
                    <a:srgbClr val="000000">
                      <a:alpha val="43137"/>
                    </a:srgbClr>
                  </a:outerShdw>
                </a:effectLst>
              </a:rPr>
              <a:t> al acuerdo adjunto a la presente resolución </a:t>
            </a:r>
            <a:r>
              <a:rPr lang="es-MX" sz="1800" dirty="0">
                <a:solidFill>
                  <a:srgbClr val="00FFFF"/>
                </a:solidFill>
                <a:effectLst>
                  <a:outerShdw blurRad="38100" dist="38100" dir="2700000" algn="tl">
                    <a:srgbClr val="000000">
                      <a:alpha val="43137"/>
                    </a:srgbClr>
                  </a:outerShdw>
                </a:effectLst>
              </a:rPr>
              <a:t>serán sometidos al control previo de esta Autoridad de Aplicación </a:t>
            </a:r>
            <a:r>
              <a:rPr lang="es-MX" sz="1800" dirty="0">
                <a:effectLst>
                  <a:outerShdw blurRad="38100" dist="38100" dir="2700000" algn="tl">
                    <a:srgbClr val="000000">
                      <a:alpha val="43137"/>
                    </a:srgbClr>
                  </a:outerShdw>
                </a:effectLst>
              </a:rPr>
              <a:t>que, en cada supuesto, </a:t>
            </a:r>
            <a:r>
              <a:rPr lang="es-MX" sz="1800" dirty="0">
                <a:solidFill>
                  <a:srgbClr val="FFFF00"/>
                </a:solidFill>
                <a:effectLst>
                  <a:outerShdw blurRad="38100" dist="38100" dir="2700000" algn="tl">
                    <a:srgbClr val="000000">
                      <a:alpha val="43137"/>
                    </a:srgbClr>
                  </a:outerShdw>
                </a:effectLst>
              </a:rPr>
              <a:t>indicará las consideraciones que correspondan en orden al trámite requerido.</a:t>
            </a:r>
          </a:p>
          <a:p>
            <a:pPr algn="l"/>
            <a:endParaRPr lang="es-MX" sz="1800" b="1" dirty="0" smtClean="0">
              <a:solidFill>
                <a:srgbClr val="00FFFF"/>
              </a:solidFill>
              <a:effectLst>
                <a:outerShdw blurRad="38100" dist="38100" dir="2700000" algn="tl">
                  <a:srgbClr val="000000">
                    <a:alpha val="43137"/>
                  </a:srgbClr>
                </a:outerShdw>
              </a:effectLst>
            </a:endParaRPr>
          </a:p>
          <a:p>
            <a:pPr algn="l"/>
            <a:endParaRPr lang="es-AR" sz="1800" b="1" cap="al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746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endParaRPr lang="es-AR" sz="1800" b="1" cap="all" dirty="0" smtClean="0">
              <a:solidFill>
                <a:srgbClr val="FFFF00"/>
              </a:solidFill>
              <a:effectLst>
                <a:outerShdw blurRad="38100" dist="38100" dir="2700000" algn="tl">
                  <a:srgbClr val="000000">
                    <a:alpha val="43137"/>
                  </a:srgbClr>
                </a:outerShdw>
              </a:effectLst>
            </a:endParaRPr>
          </a:p>
          <a:p>
            <a:pPr algn="l"/>
            <a:r>
              <a:rPr lang="es-MX" sz="1800" b="1" dirty="0" smtClean="0">
                <a:solidFill>
                  <a:srgbClr val="FF9900"/>
                </a:solidFill>
                <a:effectLst>
                  <a:outerShdw blurRad="38100" dist="38100" dir="2700000" algn="tl">
                    <a:srgbClr val="000000">
                      <a:alpha val="43137"/>
                    </a:srgbClr>
                  </a:outerShdw>
                </a:effectLst>
              </a:rPr>
              <a:t>AUTENTICIDAD DE LAS FIRMAS</a:t>
            </a: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4 -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A los efectos previstos en los trámites regulados por la presente resolución, en este marco de emergencia y excepción, y solo a estos fines, </a:t>
            </a:r>
            <a:r>
              <a:rPr lang="es-MX" sz="1800" dirty="0">
                <a:solidFill>
                  <a:srgbClr val="FFFF00"/>
                </a:solidFill>
                <a:effectLst>
                  <a:outerShdw blurRad="38100" dist="38100" dir="2700000" algn="tl">
                    <a:srgbClr val="000000">
                      <a:alpha val="43137"/>
                    </a:srgbClr>
                  </a:outerShdw>
                </a:effectLst>
              </a:rPr>
              <a:t>las partes deberán consignar en su presentación inicial una declaración jurada acerca de la autenticidad de las firmas allí insertas </a:t>
            </a:r>
            <a:r>
              <a:rPr lang="es-MX" sz="1800" dirty="0">
                <a:effectLst>
                  <a:outerShdw blurRad="38100" dist="38100" dir="2700000" algn="tl">
                    <a:srgbClr val="000000">
                      <a:alpha val="43137"/>
                    </a:srgbClr>
                  </a:outerShdw>
                </a:effectLst>
              </a:rPr>
              <a:t>en los términos previstos por el artículo 109 del decreto 1759/1972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2017</a:t>
            </a:r>
            <a:r>
              <a:rPr lang="es-MX" sz="1800" dirty="0" smtClean="0">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00"/>
                </a:solidFill>
                <a:effectLst>
                  <a:outerShdw blurRad="38100" dist="38100" dir="2700000" algn="tl">
                    <a:srgbClr val="000000">
                      <a:alpha val="43137"/>
                    </a:srgbClr>
                  </a:outerShdw>
                </a:effectLst>
              </a:rPr>
              <a:t>RECOMENDACIÓN</a:t>
            </a:r>
            <a:endParaRPr lang="es-MX" sz="1800" b="1" dirty="0">
              <a:solidFill>
                <a:srgbClr val="00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5 -</a:t>
            </a:r>
            <a:r>
              <a:rPr lang="es-MX" sz="1800" dirty="0">
                <a:solidFill>
                  <a:srgbClr val="00FFFF"/>
                </a:solidFill>
                <a:effectLst>
                  <a:outerShdw blurRad="38100" dist="38100" dir="2700000" algn="tl">
                    <a:srgbClr val="000000">
                      <a:alpha val="43137"/>
                    </a:srgbClr>
                  </a:outerShdw>
                </a:effectLst>
              </a:rPr>
              <a:t> </a:t>
            </a:r>
            <a:r>
              <a:rPr lang="es-MX" sz="1800" dirty="0" err="1">
                <a:effectLst>
                  <a:outerShdw blurRad="38100" dist="38100" dir="2700000" algn="tl">
                    <a:srgbClr val="000000">
                      <a:alpha val="43137"/>
                    </a:srgbClr>
                  </a:outerShdw>
                </a:effectLst>
              </a:rPr>
              <a:t>Recomiéndase</a:t>
            </a:r>
            <a:r>
              <a:rPr lang="es-MX" sz="1800" dirty="0">
                <a:effectLst>
                  <a:outerShdw blurRad="38100" dist="38100" dir="2700000" algn="tl">
                    <a:srgbClr val="000000">
                      <a:alpha val="43137"/>
                    </a:srgbClr>
                  </a:outerShdw>
                </a:effectLst>
              </a:rPr>
              <a:t> a las Autoridades Administrativas de las distintas jurisdicciones, adoptar medidas de similares alcances.</a:t>
            </a:r>
          </a:p>
          <a:p>
            <a:pPr algn="l"/>
            <a:r>
              <a:rPr lang="es-MX" sz="1800" b="1" dirty="0">
                <a:solidFill>
                  <a:srgbClr val="00FFFF"/>
                </a:solidFill>
                <a:effectLst>
                  <a:outerShdw blurRad="38100" dist="38100" dir="2700000" algn="tl">
                    <a:srgbClr val="000000">
                      <a:alpha val="43137"/>
                    </a:srgbClr>
                  </a:outerShdw>
                </a:effectLst>
              </a:rPr>
              <a:t>Art. 6 -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 presente medida tendrá vigencia a partir de su publicación en el Boletín Oficial.</a:t>
            </a:r>
          </a:p>
          <a:p>
            <a:pPr algn="l"/>
            <a:endParaRPr lang="es-MX" sz="1800" b="1" cap="all" dirty="0" smtClean="0">
              <a:effectLst>
                <a:outerShdw blurRad="38100" dist="38100" dir="2700000" algn="tl">
                  <a:srgbClr val="000000">
                    <a:alpha val="43137"/>
                  </a:srgbClr>
                </a:outerShdw>
              </a:effectLst>
            </a:endParaRPr>
          </a:p>
          <a:p>
            <a:pPr algn="l"/>
            <a:r>
              <a:rPr lang="es-AR" sz="1800" b="1" dirty="0">
                <a:solidFill>
                  <a:srgbClr val="FFFF00"/>
                </a:solidFill>
              </a:rPr>
              <a:t>Aplicación: desde el 30/4/2020</a:t>
            </a:r>
            <a:endParaRPr lang="es-AR" sz="1800" b="1" cap="all"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93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a:solidFill>
                <a:srgbClr val="FFFF00"/>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Por las consideraciones anteriormente desarrolladas, las circunstancias detalladas que describen </a:t>
            </a:r>
            <a:r>
              <a:rPr lang="es-MX" sz="1800" dirty="0">
                <a:solidFill>
                  <a:srgbClr val="FFFF00"/>
                </a:solidFill>
                <a:effectLst>
                  <a:outerShdw blurRad="38100" dist="38100" dir="2700000" algn="tl">
                    <a:srgbClr val="000000">
                      <a:alpha val="43137"/>
                    </a:srgbClr>
                  </a:outerShdw>
                </a:effectLst>
              </a:rPr>
              <a:t>una situación de crisis para los empleadores cuyas actividades no están exceptuadas del ASPO, </a:t>
            </a:r>
            <a:r>
              <a:rPr lang="es-MX" sz="1800" dirty="0">
                <a:effectLst>
                  <a:outerShdw blurRad="38100" dist="38100" dir="2700000" algn="tl">
                    <a:srgbClr val="000000">
                      <a:alpha val="43137"/>
                    </a:srgbClr>
                  </a:outerShdw>
                </a:effectLst>
              </a:rPr>
              <a:t>esta reunión tripartita</a:t>
            </a:r>
          </a:p>
          <a:p>
            <a:pPr algn="l"/>
            <a:r>
              <a:rPr lang="es-MX" sz="1800" dirty="0">
                <a:effectLst>
                  <a:outerShdw blurRad="38100" dist="38100" dir="2700000" algn="tl">
                    <a:srgbClr val="000000">
                      <a:alpha val="43137"/>
                    </a:srgbClr>
                  </a:outerShdw>
                </a:effectLst>
              </a:rPr>
              <a:t>Acuerda aconsejar lo siguiente</a:t>
            </a:r>
            <a:r>
              <a:rPr lang="es-MX" sz="1800" dirty="0" smtClean="0">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SUSPENSIÓN PARA PERSONAS QUE NO PUEDEN PRESTAR SUS SERVICIOS HABITUALES</a:t>
            </a:r>
            <a:endParaRPr lang="es-MX" sz="1800" b="1" dirty="0">
              <a:solidFill>
                <a:srgbClr val="00FFFF"/>
              </a:solidFill>
              <a:effectLst>
                <a:outerShdw blurRad="38100" dist="38100" dir="2700000" algn="tl">
                  <a:srgbClr val="000000">
                    <a:alpha val="43137"/>
                  </a:srgbClr>
                </a:outerShdw>
              </a:effectLst>
            </a:endParaRPr>
          </a:p>
          <a:p>
            <a:pPr algn="l"/>
            <a:r>
              <a:rPr lang="es-MX" sz="1800" dirty="0">
                <a:solidFill>
                  <a:srgbClr val="FFC000"/>
                </a:solidFill>
                <a:effectLst>
                  <a:outerShdw blurRad="38100" dist="38100" dir="2700000" algn="tl">
                    <a:srgbClr val="000000">
                      <a:alpha val="43137"/>
                    </a:srgbClr>
                  </a:outerShdw>
                </a:effectLst>
              </a:rPr>
              <a:t>El dictado de una norma instrumental que establezca certidumbre respecto de aquellas personas que no pueden prestar sus servicios habituales, </a:t>
            </a:r>
            <a:r>
              <a:rPr lang="es-MX" sz="1800" dirty="0">
                <a:effectLst>
                  <a:outerShdw blurRad="38100" dist="38100" dir="2700000" algn="tl">
                    <a:srgbClr val="000000">
                      <a:alpha val="43137"/>
                    </a:srgbClr>
                  </a:outerShdw>
                </a:effectLst>
              </a:rPr>
              <a:t>disponiendo que </a:t>
            </a:r>
            <a:r>
              <a:rPr lang="es-MX" sz="1800" dirty="0">
                <a:solidFill>
                  <a:srgbClr val="00FFFF"/>
                </a:solidFill>
                <a:effectLst>
                  <a:outerShdw blurRad="38100" dist="38100" dir="2700000" algn="tl">
                    <a:srgbClr val="000000">
                      <a:alpha val="43137"/>
                    </a:srgbClr>
                  </a:outerShdw>
                </a:effectLst>
              </a:rPr>
              <a:t>en tal supuesto la situación será considerada como una suspensión encuadrada en los términos del artículo 223 bis </a:t>
            </a:r>
            <a:r>
              <a:rPr lang="es-MX" sz="1800" dirty="0">
                <a:effectLst>
                  <a:outerShdw blurRad="38100" dist="38100" dir="2700000" algn="tl">
                    <a:srgbClr val="000000">
                      <a:alpha val="43137"/>
                    </a:srgbClr>
                  </a:outerShdw>
                </a:effectLst>
              </a:rPr>
              <a:t>de la ley de contrato de trabajo (LCT) </a:t>
            </a:r>
            <a:r>
              <a:rPr lang="es-MX" sz="1800" dirty="0">
                <a:solidFill>
                  <a:srgbClr val="FFFF00"/>
                </a:solidFill>
                <a:effectLst>
                  <a:outerShdw blurRad="38100" dist="38100" dir="2700000" algn="tl">
                    <a:srgbClr val="000000">
                      <a:alpha val="43137"/>
                    </a:srgbClr>
                  </a:outerShdw>
                </a:effectLst>
              </a:rPr>
              <a:t>y/o todo instituto equivalente dispuesto en estatutos profesionales, la ley 22.250 o convenciones colectivas de trabajo.</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036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PLAZO DE VIGENCIA DE LA SUSPENSIÓN</a:t>
            </a:r>
            <a:endParaRPr lang="es-MX" sz="1800" b="1" dirty="0">
              <a:solidFill>
                <a:srgbClr val="00FFFF"/>
              </a:solidFill>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El </a:t>
            </a:r>
            <a:r>
              <a:rPr lang="es-MX" sz="1800" dirty="0">
                <a:solidFill>
                  <a:srgbClr val="00FF00"/>
                </a:solidFill>
                <a:effectLst>
                  <a:outerShdw blurRad="38100" dist="38100" dir="2700000" algn="tl">
                    <a:srgbClr val="000000">
                      <a:alpha val="43137"/>
                    </a:srgbClr>
                  </a:outerShdw>
                </a:effectLst>
              </a:rPr>
              <a:t>plazo de vigencia de esta suspensión </a:t>
            </a:r>
            <a:r>
              <a:rPr lang="es-MX" sz="1800" dirty="0">
                <a:solidFill>
                  <a:srgbClr val="00FFFF"/>
                </a:solidFill>
                <a:effectLst>
                  <a:outerShdw blurRad="38100" dist="38100" dir="2700000" algn="tl">
                    <a:srgbClr val="000000">
                      <a:alpha val="43137"/>
                    </a:srgbClr>
                  </a:outerShdw>
                </a:effectLst>
              </a:rPr>
              <a:t>será de hasta 60 días, con efectos a partir del 1 de abril de 2020.</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MONTO DE LA PRESTACIÓN NO REMUNERATIVA</a:t>
            </a:r>
          </a:p>
          <a:p>
            <a:pPr algn="l"/>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monto que los empleadores deberán abonar como </a:t>
            </a:r>
            <a:r>
              <a:rPr lang="es-MX" sz="1800" dirty="0">
                <a:solidFill>
                  <a:srgbClr val="FFFF00"/>
                </a:solidFill>
                <a:effectLst>
                  <a:outerShdw blurRad="38100" dist="38100" dir="2700000" algn="tl">
                    <a:srgbClr val="000000">
                      <a:alpha val="43137"/>
                    </a:srgbClr>
                  </a:outerShdw>
                </a:effectLst>
              </a:rPr>
              <a:t>prestación no remunerativa o las asignaciones en dinero </a:t>
            </a:r>
            <a:r>
              <a:rPr lang="es-MX" sz="1800" dirty="0">
                <a:effectLst>
                  <a:outerShdw blurRad="38100" dist="38100" dir="2700000" algn="tl">
                    <a:srgbClr val="000000">
                      <a:alpha val="43137"/>
                    </a:srgbClr>
                  </a:outerShdw>
                </a:effectLst>
              </a:rPr>
              <a:t>que se entreguen en compensación por suspensiones de la prestación laboral en este marco </a:t>
            </a:r>
            <a:r>
              <a:rPr lang="es-MX" sz="1800" dirty="0">
                <a:solidFill>
                  <a:srgbClr val="FF9900"/>
                </a:solidFill>
                <a:effectLst>
                  <a:outerShdw blurRad="38100" dist="38100" dir="2700000" algn="tl">
                    <a:srgbClr val="000000">
                      <a:alpha val="43137"/>
                    </a:srgbClr>
                  </a:outerShdw>
                </a:effectLst>
              </a:rPr>
              <a:t>no podrá ser inferior al 75% del salario neto</a:t>
            </a:r>
            <a:r>
              <a:rPr lang="es-MX" sz="1800" dirty="0">
                <a:effectLst>
                  <a:outerShdw blurRad="38100" dist="38100" dir="2700000" algn="tl">
                    <a:srgbClr val="000000">
                      <a:alpha val="43137"/>
                    </a:srgbClr>
                  </a:outerShdw>
                </a:effectLst>
              </a:rPr>
              <a:t> que le hubiere correspondido al trabajador en caso de haber laborado. </a:t>
            </a:r>
            <a:r>
              <a:rPr lang="es-MX" sz="1800" dirty="0">
                <a:solidFill>
                  <a:srgbClr val="FFFF00"/>
                </a:solidFill>
                <a:effectLst>
                  <a:outerShdw blurRad="38100" dist="38100" dir="2700000" algn="tl">
                    <a:srgbClr val="000000">
                      <a:alpha val="43137"/>
                    </a:srgbClr>
                  </a:outerShdw>
                </a:effectLst>
              </a:rPr>
              <a:t>Sobre este monto deberán realizarse la totalidad de los aportes y contribuciones por la ley 23660 y 23661 y el pago de la cuota sindical.</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65666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smtClean="0">
              <a:solidFill>
                <a:srgbClr val="FFFF00"/>
              </a:solidFill>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HOMOLOGACIÓN AUTOMATICA </a:t>
            </a:r>
            <a:endParaRPr lang="es-MX" sz="1800" b="1" dirty="0">
              <a:solidFill>
                <a:srgbClr val="FFFF00"/>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Solamente </a:t>
            </a:r>
            <a:r>
              <a:rPr lang="es-MX" sz="1800" dirty="0">
                <a:solidFill>
                  <a:srgbClr val="00FFFF"/>
                </a:solidFill>
                <a:effectLst>
                  <a:outerShdw blurRad="38100" dist="38100" dir="2700000" algn="tl">
                    <a:srgbClr val="000000">
                      <a:alpha val="43137"/>
                    </a:srgbClr>
                  </a:outerShdw>
                </a:effectLst>
              </a:rPr>
              <a:t>en esas condiciones o cuando se establezca un porcentual mayor,</a:t>
            </a:r>
            <a:r>
              <a:rPr lang="es-MX" sz="1800" dirty="0">
                <a:effectLst>
                  <a:outerShdw blurRad="38100" dist="38100" dir="2700000" algn="tl">
                    <a:srgbClr val="000000">
                      <a:alpha val="43137"/>
                    </a:srgbClr>
                  </a:outerShdw>
                </a:effectLst>
              </a:rPr>
              <a:t> la autoridad de </a:t>
            </a:r>
            <a:r>
              <a:rPr lang="es-MX" sz="1800" dirty="0">
                <a:solidFill>
                  <a:srgbClr val="00FF00"/>
                </a:solidFill>
                <a:effectLst>
                  <a:outerShdw blurRad="38100" dist="38100" dir="2700000" algn="tl">
                    <a:srgbClr val="000000">
                      <a:alpha val="43137"/>
                    </a:srgbClr>
                  </a:outerShdw>
                </a:effectLst>
              </a:rPr>
              <a:t>aplicación homologará en forma automática los acuerdos que se presenten, </a:t>
            </a:r>
            <a:r>
              <a:rPr lang="es-MX" sz="1800" dirty="0">
                <a:effectLst>
                  <a:outerShdw blurRad="38100" dist="38100" dir="2700000" algn="tl">
                    <a:srgbClr val="000000">
                      <a:alpha val="43137"/>
                    </a:srgbClr>
                  </a:outerShdw>
                </a:effectLst>
              </a:rPr>
              <a:t>dando por cumplimentados los requisitos establecidos en el artículo 223 bis de la LCT.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HOMOLOGACIÓN NO AUTOMATICA</a:t>
            </a:r>
            <a:endParaRPr lang="es-MX" sz="1800" b="1" dirty="0">
              <a:solidFill>
                <a:srgbClr val="FFFF00"/>
              </a:solidFill>
              <a:effectLst>
                <a:outerShdw blurRad="38100" dist="38100" dir="2700000" algn="tl">
                  <a:srgbClr val="000000">
                    <a:alpha val="43137"/>
                  </a:srgbClr>
                </a:outerShdw>
              </a:effectLst>
            </a:endParaRPr>
          </a:p>
          <a:p>
            <a:pPr algn="l"/>
            <a:r>
              <a:rPr lang="es-MX" sz="1800" dirty="0" smtClean="0">
                <a:solidFill>
                  <a:srgbClr val="00FFFF"/>
                </a:solidFill>
                <a:effectLst>
                  <a:outerShdw blurRad="38100" dist="38100" dir="2700000" algn="tl">
                    <a:srgbClr val="000000">
                      <a:alpha val="43137"/>
                    </a:srgbClr>
                  </a:outerShdw>
                </a:effectLst>
              </a:rPr>
              <a:t>Caso </a:t>
            </a:r>
            <a:r>
              <a:rPr lang="es-MX" sz="1800" dirty="0">
                <a:solidFill>
                  <a:srgbClr val="00FFFF"/>
                </a:solidFill>
                <a:effectLst>
                  <a:outerShdw blurRad="38100" dist="38100" dir="2700000" algn="tl">
                    <a:srgbClr val="000000">
                      <a:alpha val="43137"/>
                    </a:srgbClr>
                  </a:outerShdw>
                </a:effectLst>
              </a:rPr>
              <a:t>contrario, el acuerdo colectivo que presenten los sectores empresarios y sindicales, </a:t>
            </a:r>
            <a:r>
              <a:rPr lang="es-MX" sz="1800" dirty="0">
                <a:solidFill>
                  <a:srgbClr val="FFFF00"/>
                </a:solidFill>
                <a:effectLst>
                  <a:outerShdw blurRad="38100" dist="38100" dir="2700000" algn="tl">
                    <a:srgbClr val="000000">
                      <a:alpha val="43137"/>
                    </a:srgbClr>
                  </a:outerShdw>
                </a:effectLst>
              </a:rPr>
              <a:t>serán en cada caso sometidos, a consideración de la Autoridad de Aplicación, a fin de evaluar su procedencia, </a:t>
            </a:r>
            <a:r>
              <a:rPr lang="es-MX" sz="1800" dirty="0">
                <a:effectLst>
                  <a:outerShdw blurRad="38100" dist="38100" dir="2700000" algn="tl">
                    <a:srgbClr val="000000">
                      <a:alpha val="43137"/>
                    </a:srgbClr>
                  </a:outerShdw>
                </a:effectLst>
              </a:rPr>
              <a:t>de acuerdo con la situación del sector o de la empresa</a:t>
            </a:r>
            <a:r>
              <a:rPr lang="es-MX" sz="1800" dirty="0" smtClean="0">
                <a:effectLst>
                  <a:outerShdw blurRad="38100" dist="38100" dir="2700000" algn="tl">
                    <a:srgbClr val="000000">
                      <a:alpha val="43137"/>
                    </a:srgbClr>
                  </a:outerShdw>
                </a:effectLst>
              </a:rPr>
              <a:t>.</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3089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smtClean="0">
              <a:solidFill>
                <a:srgbClr val="FFFF00"/>
              </a:solidFill>
              <a:effectLst>
                <a:outerShdw blurRad="38100" dist="38100" dir="2700000" algn="tl">
                  <a:srgbClr val="000000">
                    <a:alpha val="43137"/>
                  </a:srgbClr>
                </a:outerShdw>
              </a:effectLst>
            </a:endParaRPr>
          </a:p>
          <a:p>
            <a:pPr algn="l"/>
            <a:endParaRPr lang="es-MX" sz="1800" b="1" dirty="0" smtClean="0">
              <a:solidFill>
                <a:srgbClr val="FFFF00"/>
              </a:solidFill>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FORMA DE DISPONER LA SUSPENSIÓN</a:t>
            </a:r>
            <a:endParaRPr lang="es-MX" sz="1800" b="1" dirty="0">
              <a:solidFill>
                <a:srgbClr val="FFFF00"/>
              </a:solidFill>
              <a:effectLst>
                <a:outerShdw blurRad="38100" dist="38100" dir="2700000" algn="tl">
                  <a:srgbClr val="000000">
                    <a:alpha val="43137"/>
                  </a:srgbClr>
                </a:outerShdw>
              </a:effectLst>
            </a:endParaRPr>
          </a:p>
          <a:p>
            <a:pPr algn="l"/>
            <a:r>
              <a:rPr lang="es-MX" sz="1800" dirty="0" smtClean="0">
                <a:solidFill>
                  <a:srgbClr val="FFCC00"/>
                </a:solidFill>
                <a:effectLst>
                  <a:outerShdw blurRad="38100" dist="38100" dir="2700000" algn="tl">
                    <a:srgbClr val="000000">
                      <a:alpha val="43137"/>
                    </a:srgbClr>
                  </a:outerShdw>
                </a:effectLst>
              </a:rPr>
              <a:t>Los </a:t>
            </a:r>
            <a:r>
              <a:rPr lang="es-MX" sz="1800" dirty="0">
                <a:solidFill>
                  <a:srgbClr val="FFCC00"/>
                </a:solidFill>
                <a:effectLst>
                  <a:outerShdw blurRad="38100" dist="38100" dir="2700000" algn="tl">
                    <a:srgbClr val="000000">
                      <a:alpha val="43137"/>
                    </a:srgbClr>
                  </a:outerShdw>
                </a:effectLst>
              </a:rPr>
              <a:t>empleadores podrán disponer la aplicación de las suspensiones </a:t>
            </a:r>
            <a:r>
              <a:rPr lang="es-MX" sz="1800" dirty="0">
                <a:solidFill>
                  <a:srgbClr val="FFFF00"/>
                </a:solidFill>
                <a:effectLst>
                  <a:outerShdw blurRad="38100" dist="38100" dir="2700000" algn="tl">
                    <a:srgbClr val="000000">
                      <a:alpha val="43137"/>
                    </a:srgbClr>
                  </a:outerShdw>
                </a:effectLst>
              </a:rPr>
              <a:t>en forma simultánea, alternada, rotativa, total o parcial, </a:t>
            </a:r>
            <a:r>
              <a:rPr lang="es-MX" sz="1800" dirty="0">
                <a:solidFill>
                  <a:srgbClr val="00FF00"/>
                </a:solidFill>
                <a:effectLst>
                  <a:outerShdw blurRad="38100" dist="38100" dir="2700000" algn="tl">
                    <a:srgbClr val="000000">
                      <a:alpha val="43137"/>
                    </a:srgbClr>
                  </a:outerShdw>
                </a:effectLst>
              </a:rPr>
              <a:t>según sus respectivas realidades productivas.</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4097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smtClean="0">
              <a:solidFill>
                <a:srgbClr val="FFFF00"/>
              </a:solidFill>
              <a:effectLst>
                <a:outerShdw blurRad="38100" dist="38100" dir="2700000" algn="tl">
                  <a:srgbClr val="000000">
                    <a:alpha val="43137"/>
                  </a:srgbClr>
                </a:outerShdw>
              </a:effectLst>
            </a:endParaRPr>
          </a:p>
          <a:p>
            <a:pPr algn="l"/>
            <a:r>
              <a:rPr lang="es-MX" sz="1800" b="1" dirty="0" smtClean="0">
                <a:solidFill>
                  <a:srgbClr val="00FF99"/>
                </a:solidFill>
                <a:effectLst>
                  <a:outerShdw blurRad="38100" dist="38100" dir="2700000" algn="tl">
                    <a:srgbClr val="000000">
                      <a:alpha val="43137"/>
                    </a:srgbClr>
                  </a:outerShdw>
                </a:effectLst>
              </a:rPr>
              <a:t>PROHIBICIÓN INCLUSION DE TELETRABAJADORES</a:t>
            </a:r>
            <a:endParaRPr lang="es-MX" sz="1800" b="1" dirty="0">
              <a:solidFill>
                <a:srgbClr val="00FF99"/>
              </a:solidFill>
              <a:effectLst>
                <a:outerShdw blurRad="38100" dist="38100" dir="2700000" algn="tl">
                  <a:srgbClr val="000000">
                    <a:alpha val="43137"/>
                  </a:srgbClr>
                </a:outerShdw>
              </a:effectLst>
            </a:endParaRPr>
          </a:p>
          <a:p>
            <a:pPr algn="l"/>
            <a:r>
              <a:rPr lang="es-MX" sz="1800" dirty="0" smtClean="0">
                <a:solidFill>
                  <a:srgbClr val="00FF00"/>
                </a:solidFill>
                <a:effectLst>
                  <a:outerShdw blurRad="38100" dist="38100" dir="2700000" algn="tl">
                    <a:srgbClr val="000000">
                      <a:alpha val="43137"/>
                    </a:srgbClr>
                  </a:outerShdw>
                </a:effectLst>
              </a:rPr>
              <a:t>No </a:t>
            </a:r>
            <a:r>
              <a:rPr lang="es-MX" sz="1800" dirty="0">
                <a:solidFill>
                  <a:srgbClr val="00FF00"/>
                </a:solidFill>
                <a:effectLst>
                  <a:outerShdw blurRad="38100" dist="38100" dir="2700000" algn="tl">
                    <a:srgbClr val="000000">
                      <a:alpha val="43137"/>
                    </a:srgbClr>
                  </a:outerShdw>
                </a:effectLst>
              </a:rPr>
              <a:t>podrán ser incluidos </a:t>
            </a:r>
            <a:r>
              <a:rPr lang="es-MX" sz="1800" dirty="0">
                <a:effectLst>
                  <a:outerShdw blurRad="38100" dist="38100" dir="2700000" algn="tl">
                    <a:srgbClr val="000000">
                      <a:alpha val="43137"/>
                    </a:srgbClr>
                  </a:outerShdw>
                </a:effectLst>
              </a:rPr>
              <a:t>en esta modalidad aquellos </a:t>
            </a:r>
            <a:r>
              <a:rPr lang="es-MX" sz="1800" dirty="0">
                <a:solidFill>
                  <a:srgbClr val="FFCC00"/>
                </a:solidFill>
                <a:effectLst>
                  <a:outerShdw blurRad="38100" dist="38100" dir="2700000" algn="tl">
                    <a:srgbClr val="000000">
                      <a:alpha val="43137"/>
                    </a:srgbClr>
                  </a:outerShdw>
                </a:effectLst>
              </a:rPr>
              <a:t>trabajadores que hayan establecido con su empleador las condiciones en que prestarán servicios desde el lugar de aislamiento </a:t>
            </a:r>
            <a:r>
              <a:rPr lang="es-MX" sz="1800" dirty="0">
                <a:effectLst>
                  <a:outerShdw blurRad="38100" dist="38100" dir="2700000" algn="tl">
                    <a:srgbClr val="000000">
                      <a:alpha val="43137"/>
                    </a:srgbClr>
                  </a:outerShdw>
                </a:effectLst>
              </a:rPr>
              <a:t>en cumplimiento de lo establecido en el artículo 1 de la resolución (</a:t>
            </a:r>
            <a:r>
              <a:rPr lang="es-MX" sz="1800" dirty="0" err="1">
                <a:effectLst>
                  <a:outerShdw blurRad="38100" dist="38100" dir="2700000" algn="tl">
                    <a:srgbClr val="000000">
                      <a:alpha val="43137"/>
                    </a:srgbClr>
                  </a:outerShdw>
                </a:effectLst>
              </a:rPr>
              <a:t>MTEySS</a:t>
            </a:r>
            <a:r>
              <a:rPr lang="es-MX" sz="1800" dirty="0">
                <a:effectLst>
                  <a:outerShdw blurRad="38100" dist="38100" dir="2700000" algn="tl">
                    <a:srgbClr val="000000">
                      <a:alpha val="43137"/>
                    </a:srgbClr>
                  </a:outerShdw>
                </a:effectLst>
              </a:rPr>
              <a:t>) 279, en los términos pactados</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smtClean="0">
                <a:solidFill>
                  <a:srgbClr val="00FF99"/>
                </a:solidFill>
                <a:effectLst>
                  <a:outerShdw blurRad="38100" dist="38100" dir="2700000" algn="tl">
                    <a:srgbClr val="000000">
                      <a:alpha val="43137"/>
                    </a:srgbClr>
                  </a:outerShdw>
                </a:effectLst>
              </a:rPr>
              <a:t>PROHIBICIÓN INCLUSION GRUPOS DE RIESGO</a:t>
            </a:r>
            <a:endParaRPr lang="es-MX" sz="1800" b="1" dirty="0">
              <a:solidFill>
                <a:srgbClr val="00FF99"/>
              </a:solidFill>
              <a:effectLst>
                <a:outerShdw blurRad="38100" dist="38100" dir="2700000" algn="tl">
                  <a:srgbClr val="000000">
                    <a:alpha val="43137"/>
                  </a:srgbClr>
                </a:outerShdw>
              </a:effectLst>
            </a:endParaRPr>
          </a:p>
          <a:p>
            <a:pPr algn="l"/>
            <a:r>
              <a:rPr lang="es-MX" sz="1800" dirty="0">
                <a:solidFill>
                  <a:srgbClr val="00FF00"/>
                </a:solidFill>
                <a:effectLst>
                  <a:outerShdw blurRad="38100" dist="38100" dir="2700000" algn="tl">
                    <a:srgbClr val="000000">
                      <a:alpha val="43137"/>
                    </a:srgbClr>
                  </a:outerShdw>
                </a:effectLst>
              </a:rPr>
              <a:t>No podrán ser incluidos </a:t>
            </a:r>
            <a:r>
              <a:rPr lang="es-MX" sz="1800" dirty="0">
                <a:effectLst>
                  <a:outerShdw blurRad="38100" dist="38100" dir="2700000" algn="tl">
                    <a:srgbClr val="000000">
                      <a:alpha val="43137"/>
                    </a:srgbClr>
                  </a:outerShdw>
                </a:effectLst>
              </a:rPr>
              <a:t>en esta modalidad </a:t>
            </a:r>
            <a:r>
              <a:rPr lang="es-MX" sz="1800" dirty="0">
                <a:solidFill>
                  <a:srgbClr val="FFCC00"/>
                </a:solidFill>
                <a:effectLst>
                  <a:outerShdw blurRad="38100" dist="38100" dir="2700000" algn="tl">
                    <a:srgbClr val="000000">
                      <a:alpha val="43137"/>
                    </a:srgbClr>
                  </a:outerShdw>
                </a:effectLst>
              </a:rPr>
              <a:t>los trabajadores excluidos del deber de asistencia al lugar de trabajo por la dispensa contenida en la resolución 207/2</a:t>
            </a:r>
            <a:r>
              <a:rPr lang="es-MX" sz="1800" dirty="0">
                <a:effectLst>
                  <a:outerShdw blurRad="38100" dist="38100" dir="2700000" algn="tl">
                    <a:srgbClr val="000000">
                      <a:alpha val="43137"/>
                    </a:srgbClr>
                  </a:outerShdw>
                </a:effectLst>
              </a:rPr>
              <a:t>020 respecto de las </a:t>
            </a:r>
            <a:r>
              <a:rPr lang="es-MX" sz="1800" b="1" dirty="0">
                <a:solidFill>
                  <a:srgbClr val="FFFF00"/>
                </a:solidFill>
                <a:effectLst>
                  <a:outerShdw blurRad="38100" dist="38100" dir="2700000" algn="tl">
                    <a:srgbClr val="000000">
                      <a:alpha val="43137"/>
                    </a:srgbClr>
                  </a:outerShdw>
                </a:effectLst>
              </a:rPr>
              <a:t>personas con riesgo en la salud </a:t>
            </a:r>
            <a:r>
              <a:rPr lang="es-MX" sz="1800" dirty="0">
                <a:effectLst>
                  <a:outerShdw blurRad="38100" dist="38100" dir="2700000" algn="tl">
                    <a:srgbClr val="000000">
                      <a:alpha val="43137"/>
                    </a:srgbClr>
                  </a:outerShdw>
                </a:effectLst>
              </a:rPr>
              <a:t>(mayores o patologías preexistentes).</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42976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smtClean="0">
              <a:solidFill>
                <a:srgbClr val="FFFF00"/>
              </a:solidFill>
              <a:effectLst>
                <a:outerShdw blurRad="38100" dist="38100" dir="2700000" algn="tl">
                  <a:srgbClr val="000000">
                    <a:alpha val="43137"/>
                  </a:srgbClr>
                </a:outerShdw>
              </a:effectLst>
            </a:endParaRPr>
          </a:p>
          <a:p>
            <a:pPr algn="l"/>
            <a:r>
              <a:rPr lang="es-MX" sz="1800" b="1" dirty="0" smtClean="0">
                <a:solidFill>
                  <a:srgbClr val="00FF99"/>
                </a:solidFill>
                <a:effectLst>
                  <a:outerShdw blurRad="38100" dist="38100" dir="2700000" algn="tl">
                    <a:srgbClr val="000000">
                      <a:alpha val="43137"/>
                    </a:srgbClr>
                  </a:outerShdw>
                </a:effectLst>
              </a:rPr>
              <a:t>APLICACIÓN DEL SALARIO COMPLEMENTARIO AL 223 BIS</a:t>
            </a:r>
            <a:endParaRPr lang="es-MX" sz="1800" b="1" dirty="0">
              <a:solidFill>
                <a:srgbClr val="00FF99"/>
              </a:solidFill>
              <a:effectLst>
                <a:outerShdw blurRad="38100" dist="38100" dir="2700000" algn="tl">
                  <a:srgbClr val="000000">
                    <a:alpha val="43137"/>
                  </a:srgbClr>
                </a:outerShdw>
              </a:effectLst>
            </a:endParaRPr>
          </a:p>
          <a:p>
            <a:pPr algn="l"/>
            <a:r>
              <a:rPr lang="es-MX" sz="1800" dirty="0">
                <a:solidFill>
                  <a:srgbClr val="00FF00"/>
                </a:solidFill>
                <a:effectLst>
                  <a:outerShdw blurRad="38100" dist="38100" dir="2700000" algn="tl">
                    <a:srgbClr val="000000">
                      <a:alpha val="43137"/>
                    </a:srgbClr>
                  </a:outerShdw>
                </a:effectLst>
              </a:rPr>
              <a:t>En el caso de que se declare aplicable </a:t>
            </a:r>
            <a:r>
              <a:rPr lang="es-MX" sz="1800" dirty="0">
                <a:effectLst>
                  <a:outerShdw blurRad="38100" dist="38100" dir="2700000" algn="tl">
                    <a:srgbClr val="000000">
                      <a:alpha val="43137"/>
                    </a:srgbClr>
                  </a:outerShdw>
                </a:effectLst>
              </a:rPr>
              <a:t>en una empresa el </a:t>
            </a:r>
            <a:r>
              <a:rPr lang="es-MX" sz="1800" dirty="0">
                <a:solidFill>
                  <a:srgbClr val="FFFF00"/>
                </a:solidFill>
                <a:effectLst>
                  <a:outerShdw blurRad="38100" dist="38100" dir="2700000" algn="tl">
                    <a:srgbClr val="000000">
                      <a:alpha val="43137"/>
                    </a:srgbClr>
                  </a:outerShdw>
                </a:effectLst>
              </a:rPr>
              <a:t>pago complementario </a:t>
            </a:r>
            <a:r>
              <a:rPr lang="es-MX" sz="1800" dirty="0">
                <a:effectLst>
                  <a:outerShdw blurRad="38100" dist="38100" dir="2700000" algn="tl">
                    <a:srgbClr val="000000">
                      <a:alpha val="43137"/>
                    </a:srgbClr>
                  </a:outerShdw>
                </a:effectLst>
              </a:rPr>
              <a:t>previsto en el </a:t>
            </a:r>
            <a:r>
              <a:rPr lang="es-MX" sz="1800" dirty="0">
                <a:solidFill>
                  <a:srgbClr val="00FFFF"/>
                </a:solidFill>
                <a:effectLst>
                  <a:outerShdw blurRad="38100" dist="38100" dir="2700000" algn="tl">
                    <a:srgbClr val="000000">
                      <a:alpha val="43137"/>
                    </a:srgbClr>
                  </a:outerShdw>
                </a:effectLst>
              </a:rPr>
              <a:t>artículo 8 del DNU 376/2020 </a:t>
            </a:r>
            <a:r>
              <a:rPr lang="es-MX" sz="1800" dirty="0">
                <a:effectLst>
                  <a:outerShdw blurRad="38100" dist="38100" dir="2700000" algn="tl">
                    <a:srgbClr val="000000">
                      <a:alpha val="43137"/>
                    </a:srgbClr>
                  </a:outerShdw>
                </a:effectLst>
              </a:rPr>
              <a:t>y sus normas complementarias, </a:t>
            </a:r>
            <a:r>
              <a:rPr lang="es-MX" sz="1800" dirty="0">
                <a:solidFill>
                  <a:srgbClr val="00FF99"/>
                </a:solidFill>
                <a:effectLst>
                  <a:outerShdw blurRad="38100" dist="38100" dir="2700000" algn="tl">
                    <a:srgbClr val="000000">
                      <a:alpha val="43137"/>
                    </a:srgbClr>
                  </a:outerShdw>
                </a:effectLst>
              </a:rPr>
              <a:t>el monto de la asignación complementaria que abone la </a:t>
            </a:r>
            <a:r>
              <a:rPr lang="es-MX" sz="1800" dirty="0" err="1">
                <a:solidFill>
                  <a:srgbClr val="00FF99"/>
                </a:solidFill>
                <a:effectLst>
                  <a:outerShdw blurRad="38100" dist="38100" dir="2700000" algn="tl">
                    <a:srgbClr val="000000">
                      <a:alpha val="43137"/>
                    </a:srgbClr>
                  </a:outerShdw>
                </a:effectLst>
              </a:rPr>
              <a:t>ANSeS</a:t>
            </a:r>
            <a:r>
              <a:rPr lang="es-MX" sz="1800" dirty="0">
                <a:solidFill>
                  <a:srgbClr val="00FF99"/>
                </a:solidFill>
                <a:effectLst>
                  <a:outerShdw blurRad="38100" dist="38100" dir="2700000" algn="tl">
                    <a:srgbClr val="000000">
                      <a:alpha val="43137"/>
                    </a:srgbClr>
                  </a:outerShdw>
                </a:effectLst>
              </a:rPr>
              <a:t> -que en ningún caso será inferior al valor de un salario mínimo, vital y móvil- será considerado parte de la prestación dineraria anteriormente ordenada,</a:t>
            </a:r>
            <a:r>
              <a:rPr lang="es-MX" sz="1800" dirty="0">
                <a:effectLst>
                  <a:outerShdw blurRad="38100" dist="38100" dir="2700000" algn="tl">
                    <a:srgbClr val="000000">
                      <a:alpha val="43137"/>
                    </a:srgbClr>
                  </a:outerShdw>
                </a:effectLst>
              </a:rPr>
              <a:t> de manera que el importe a cargo del empleador lo complementará hasta alcanzar el porcentaje establecido</a:t>
            </a:r>
            <a:r>
              <a:rPr lang="es-MX" sz="1800" dirty="0" smtClean="0">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CASOS EN QUE NO APLICA EL MECANISMO ABREVIADO</a:t>
            </a:r>
            <a:endParaRPr lang="es-MX" sz="1800" b="1" dirty="0">
              <a:solidFill>
                <a:srgbClr val="00FFFF"/>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El mecanismo abreviado aquí previsto </a:t>
            </a:r>
            <a:r>
              <a:rPr lang="es-MX" sz="1800" dirty="0">
                <a:solidFill>
                  <a:srgbClr val="FFFF00"/>
                </a:solidFill>
                <a:effectLst>
                  <a:outerShdw blurRad="38100" dist="38100" dir="2700000" algn="tl">
                    <a:srgbClr val="000000">
                      <a:alpha val="43137"/>
                    </a:srgbClr>
                  </a:outerShdw>
                </a:effectLst>
              </a:rPr>
              <a:t>no será de aplicación para la situación de quienes hubieren ya acordado o acuerden en el futuro otros criterios de suspensión</a:t>
            </a:r>
            <a:r>
              <a:rPr lang="es-MX" sz="1800" dirty="0" smtClean="0">
                <a:solidFill>
                  <a:srgbClr val="FFFF00"/>
                </a:solidFill>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289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ANEXO</a:t>
            </a:r>
          </a:p>
          <a:p>
            <a:pPr algn="l"/>
            <a:r>
              <a:rPr lang="es-MX" sz="1800" b="1" dirty="0">
                <a:solidFill>
                  <a:srgbClr val="FFFF00"/>
                </a:solidFill>
                <a:effectLst>
                  <a:outerShdw blurRad="38100" dist="38100" dir="2700000" algn="tl">
                    <a:srgbClr val="000000">
                      <a:alpha val="43137"/>
                    </a:srgbClr>
                  </a:outerShdw>
                </a:effectLst>
              </a:rPr>
              <a:t>REUNIÓN PARA CONSENSUAR MEDIDAS QUE TIENDAN AL SOSTENIMIENTO DEL TRABAJO Y LA PRODUCCIÓN FRENTE AL </a:t>
            </a:r>
            <a:r>
              <a:rPr lang="es-MX" sz="1800" b="1" dirty="0" smtClean="0">
                <a:solidFill>
                  <a:srgbClr val="FFFF00"/>
                </a:solidFill>
                <a:effectLst>
                  <a:outerShdw blurRad="38100" dist="38100" dir="2700000" algn="tl">
                    <a:srgbClr val="000000">
                      <a:alpha val="43137"/>
                    </a:srgbClr>
                  </a:outerShdw>
                </a:effectLst>
              </a:rPr>
              <a:t>COVID-19</a:t>
            </a:r>
          </a:p>
          <a:p>
            <a:pPr algn="l"/>
            <a:endParaRPr lang="es-MX" sz="1800" b="1" dirty="0">
              <a:solidFill>
                <a:srgbClr val="FFFF00"/>
              </a:solidFill>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99"/>
                </a:solidFill>
                <a:effectLst>
                  <a:outerShdw blurRad="38100" dist="38100" dir="2700000" algn="tl">
                    <a:srgbClr val="000000">
                      <a:alpha val="43137"/>
                    </a:srgbClr>
                  </a:outerShdw>
                </a:effectLst>
              </a:rPr>
              <a:t>OBLIGACIÓN DE MANTENER LA NOMINA SIN ALTERACIONES</a:t>
            </a:r>
            <a:endParaRPr lang="es-MX" sz="1800" b="1" dirty="0">
              <a:solidFill>
                <a:srgbClr val="00FF99"/>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Quienes apliquen este marco normativo deberán </a:t>
            </a:r>
            <a:r>
              <a:rPr lang="es-MX" sz="1800" dirty="0">
                <a:solidFill>
                  <a:srgbClr val="00FFFF"/>
                </a:solidFill>
                <a:effectLst>
                  <a:outerShdw blurRad="38100" dist="38100" dir="2700000" algn="tl">
                    <a:srgbClr val="000000">
                      <a:alpha val="43137"/>
                    </a:srgbClr>
                  </a:outerShdw>
                </a:effectLst>
              </a:rPr>
              <a:t>mantener su dotación de trabajadores sin alteraciones durante un plazo igual a la vigencia de esta norma</a:t>
            </a:r>
            <a:r>
              <a:rPr lang="es-MX" sz="1800" dirty="0" smtClean="0">
                <a:solidFill>
                  <a:srgbClr val="00FFFF"/>
                </a:solidFill>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No correspondiendo a esta reunión la elaboración, confección o redacción del instrumento idóneo para plasmar esta sugerencia en un cuerpo normativo, </a:t>
            </a:r>
            <a:r>
              <a:rPr lang="es-MX" sz="1800" dirty="0">
                <a:solidFill>
                  <a:srgbClr val="FFFF00"/>
                </a:solidFill>
                <a:effectLst>
                  <a:outerShdw blurRad="38100" dist="38100" dir="2700000" algn="tl">
                    <a:srgbClr val="000000">
                      <a:alpha val="43137"/>
                    </a:srgbClr>
                  </a:outerShdw>
                </a:effectLst>
              </a:rPr>
              <a:t>se solicita al Poder Ejecutivo canalice la formalidad por ante quien corresponda.</a:t>
            </a:r>
          </a:p>
          <a:p>
            <a:pPr algn="l"/>
            <a:endParaRPr lang="es-MX" sz="1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2761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REGISTRO DE ACUERDOS 223 BIS HOMOLOGADOS</a:t>
            </a:r>
          </a:p>
          <a:p>
            <a:pPr algn="l"/>
            <a:r>
              <a:rPr lang="es-MX" sz="1800" b="1" dirty="0" smtClean="0">
                <a:solidFill>
                  <a:srgbClr val="FFFF00"/>
                </a:solidFill>
                <a:effectLst>
                  <a:outerShdw blurRad="38100" dist="38100" dir="2700000" algn="tl">
                    <a:srgbClr val="000000">
                      <a:alpha val="43137"/>
                    </a:srgbClr>
                  </a:outerShdw>
                </a:effectLst>
              </a:rPr>
              <a:t>Disp. (Subsecretaría de </a:t>
            </a:r>
            <a:r>
              <a:rPr lang="es-MX" sz="1800" b="1" dirty="0" err="1" smtClean="0">
                <a:solidFill>
                  <a:srgbClr val="FFFF00"/>
                </a:solidFill>
                <a:effectLst>
                  <a:outerShdw blurRad="38100" dist="38100" dir="2700000" algn="tl">
                    <a:srgbClr val="000000">
                      <a:alpha val="43137"/>
                    </a:srgbClr>
                  </a:outerShdw>
                </a:effectLst>
              </a:rPr>
              <a:t>Fiscalizción</a:t>
            </a:r>
            <a:r>
              <a:rPr lang="es-MX" sz="1800" b="1" dirty="0" smtClean="0">
                <a:solidFill>
                  <a:srgbClr val="FFFF00"/>
                </a:solidFill>
                <a:effectLst>
                  <a:outerShdw blurRad="38100" dist="38100" dir="2700000" algn="tl">
                    <a:srgbClr val="000000">
                      <a:alpha val="43137"/>
                    </a:srgbClr>
                  </a:outerShdw>
                </a:effectLst>
              </a:rPr>
              <a:t> del Trabajo) 5/2020</a:t>
            </a:r>
          </a:p>
          <a:p>
            <a:pPr algn="l"/>
            <a:endParaRPr lang="es-MX" sz="1800" b="1" dirty="0">
              <a:solidFill>
                <a:srgbClr val="FFFF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crea, en el ámbito de la Subsecretaría de Fiscalización del Trabajo, el </a:t>
            </a:r>
            <a:r>
              <a:rPr lang="es-AR" sz="1800" b="1" dirty="0">
                <a:solidFill>
                  <a:srgbClr val="00FFFF"/>
                </a:solidFill>
                <a:effectLst>
                  <a:outerShdw blurRad="38100" dist="38100" dir="2700000" algn="tl">
                    <a:srgbClr val="000000">
                      <a:alpha val="43137"/>
                    </a:srgbClr>
                  </a:outerShdw>
                </a:effectLst>
              </a:rPr>
              <a:t>Registro de Acuerdos homologados </a:t>
            </a:r>
            <a:r>
              <a:rPr lang="es-AR" sz="1800" dirty="0">
                <a:effectLst>
                  <a:outerShdw blurRad="38100" dist="38100" dir="2700000" algn="tl">
                    <a:srgbClr val="000000">
                      <a:alpha val="43137"/>
                    </a:srgbClr>
                  </a:outerShdw>
                </a:effectLst>
              </a:rPr>
              <a:t>en los términos del artículo 223 bis de la ley de contrato de trabajo</a:t>
            </a:r>
            <a:r>
              <a:rPr lang="es-AR" sz="1800" dirty="0" smtClean="0">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r>
              <a:rPr lang="es-AR" sz="1800" b="1" dirty="0">
                <a:solidFill>
                  <a:srgbClr val="FFFF01"/>
                </a:solidFill>
                <a:effectLst>
                  <a:outerShdw blurRad="38100" dist="38100" dir="2700000" algn="tl">
                    <a:srgbClr val="000000">
                      <a:alpha val="43137"/>
                    </a:srgbClr>
                  </a:outerShdw>
                </a:effectLst>
              </a:rPr>
              <a:t>Las autoridades provinciales del trabajo </a:t>
            </a:r>
            <a:r>
              <a:rPr lang="es-AR" sz="1800" dirty="0">
                <a:effectLst>
                  <a:outerShdw blurRad="38100" dist="38100" dir="2700000" algn="tl">
                    <a:srgbClr val="000000">
                      <a:alpha val="43137"/>
                    </a:srgbClr>
                  </a:outerShdw>
                </a:effectLst>
              </a:rPr>
              <a:t>que, dentro de sus competencias, </a:t>
            </a:r>
            <a:r>
              <a:rPr lang="es-AR" sz="1800" b="1" dirty="0">
                <a:solidFill>
                  <a:srgbClr val="FF9900"/>
                </a:solidFill>
                <a:effectLst>
                  <a:outerShdw blurRad="38100" dist="38100" dir="2700000" algn="tl">
                    <a:srgbClr val="000000">
                      <a:alpha val="43137"/>
                    </a:srgbClr>
                  </a:outerShdw>
                </a:effectLst>
              </a:rPr>
              <a:t>homologuen Acuerdos </a:t>
            </a:r>
            <a:r>
              <a:rPr lang="es-AR" sz="1800" dirty="0">
                <a:effectLst>
                  <a:outerShdw blurRad="38100" dist="38100" dir="2700000" algn="tl">
                    <a:srgbClr val="000000">
                      <a:alpha val="43137"/>
                    </a:srgbClr>
                  </a:outerShdw>
                </a:effectLst>
              </a:rPr>
              <a:t>deberán </a:t>
            </a:r>
            <a:r>
              <a:rPr lang="es-AR" sz="1800" b="1" dirty="0">
                <a:solidFill>
                  <a:srgbClr val="00FF99"/>
                </a:solidFill>
                <a:effectLst>
                  <a:outerShdw blurRad="38100" dist="38100" dir="2700000" algn="tl">
                    <a:srgbClr val="000000">
                      <a:alpha val="43137"/>
                    </a:srgbClr>
                  </a:outerShdw>
                </a:effectLst>
              </a:rPr>
              <a:t>informarlos e ingresarlos al citado Registro dentro de los 10 días hábiles contados a partir de su homologación.</a:t>
            </a:r>
            <a:endParaRPr lang="es-MX" sz="1800" b="1" dirty="0">
              <a:solidFill>
                <a:srgbClr val="00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387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algn="l"/>
            <a:r>
              <a:rPr lang="es-US" sz="1800" b="1" dirty="0" smtClean="0">
                <a:solidFill>
                  <a:srgbClr val="FFC000"/>
                </a:solidFill>
                <a:effectLst>
                  <a:outerShdw blurRad="38100" dist="38100" dir="2700000" algn="tl">
                    <a:srgbClr val="000000">
                      <a:alpha val="43137"/>
                    </a:srgbClr>
                  </a:outerShdw>
                </a:effectLst>
              </a:rPr>
              <a:t>SUSPENSIÓN DE REALIZAR TAREAS A DETERMINADOS TRABAJADORES</a:t>
            </a:r>
            <a:endParaRPr lang="es-ES" sz="1800" b="1" dirty="0" smtClean="0">
              <a:solidFill>
                <a:srgbClr val="FFC0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RESOLUCIÓN (MTESS) 202/2020 </a:t>
            </a:r>
          </a:p>
          <a:p>
            <a:pPr algn="l"/>
            <a:r>
              <a:rPr lang="es-US" sz="1800" b="1" dirty="0" smtClean="0">
                <a:solidFill>
                  <a:srgbClr val="FFCC00"/>
                </a:solidFill>
                <a:effectLst>
                  <a:outerShdw blurRad="38100" dist="38100" dir="2700000" algn="tl">
                    <a:srgbClr val="000000">
                      <a:alpha val="43137"/>
                    </a:srgbClr>
                  </a:outerShdw>
                </a:effectLst>
              </a:rPr>
              <a:t>OBLIGACIÓN DE LOS TRABAJADORES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5 -</a:t>
            </a:r>
            <a:r>
              <a:rPr lang="es-ES" sz="1800" dirty="0" smtClean="0">
                <a:effectLst>
                  <a:outerShdw blurRad="38100" dist="38100" dir="2700000" algn="tl">
                    <a:srgbClr val="000000">
                      <a:alpha val="43137"/>
                    </a:srgbClr>
                  </a:outerShdw>
                </a:effectLst>
              </a:rPr>
              <a:t> Los empleadores y las trabajadoras y los trabajadores deberán facilitar y acatar las acciones preventivas generales y el seguimiento de la evolución de las personas enfermas o que hayan estado en contacto con las mismas que determine la autoridad sanitaria nacional. Asimismo, deberán reportar ante dicha autoridad toda situación que encuadre en los supuestos previstos en el artículo 7 del decreto de necesidad y urgencia 260.</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CC00"/>
                </a:solidFill>
                <a:effectLst>
                  <a:outerShdw blurRad="38100" dist="38100" dir="2700000" algn="tl">
                    <a:srgbClr val="000000">
                      <a:alpha val="43137"/>
                    </a:srgbClr>
                  </a:outerShdw>
                </a:effectLst>
              </a:rPr>
              <a:t>OBLIGACIÓN DE LOS EMPLEADORES</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6 -</a:t>
            </a:r>
            <a:r>
              <a:rPr lang="es-ES" sz="1800" dirty="0" smtClean="0">
                <a:effectLst>
                  <a:outerShdw blurRad="38100" dist="38100" dir="2700000" algn="tl">
                    <a:srgbClr val="000000">
                      <a:alpha val="43137"/>
                    </a:srgbClr>
                  </a:outerShdw>
                </a:effectLst>
              </a:rPr>
              <a:t> El empleador deberá extremar los recaudos suficientes que permitan satisfacer las condiciones y medio ambiente de trabajo en consonancia con los protocolos establecidos por la autoridad sanitaria para la emergencia Coronavirus - COVID-19.</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FF00"/>
                </a:solidFill>
                <a:effectLst>
                  <a:outerShdw blurRad="38100" dist="38100" dir="2700000" algn="tl">
                    <a:srgbClr val="000000">
                      <a:alpha val="43137"/>
                    </a:srgbClr>
                  </a:outerShdw>
                </a:effectLst>
              </a:rPr>
              <a:t>Aplicación: desde el 14/3/2020</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REGISTRO DE ACUERDOS 223 BIS HOMOLOGADOS</a:t>
            </a:r>
          </a:p>
          <a:p>
            <a:pPr algn="l"/>
            <a:r>
              <a:rPr lang="es-MX" sz="1800" b="1" dirty="0" smtClean="0">
                <a:solidFill>
                  <a:srgbClr val="FFFF00"/>
                </a:solidFill>
                <a:effectLst>
                  <a:outerShdw blurRad="38100" dist="38100" dir="2700000" algn="tl">
                    <a:srgbClr val="000000">
                      <a:alpha val="43137"/>
                    </a:srgbClr>
                  </a:outerShdw>
                </a:effectLst>
              </a:rPr>
              <a:t>Disp. (Subsecretaría de </a:t>
            </a:r>
            <a:r>
              <a:rPr lang="es-MX" sz="1800" b="1" dirty="0" err="1" smtClean="0">
                <a:solidFill>
                  <a:srgbClr val="FFFF00"/>
                </a:solidFill>
                <a:effectLst>
                  <a:outerShdw blurRad="38100" dist="38100" dir="2700000" algn="tl">
                    <a:srgbClr val="000000">
                      <a:alpha val="43137"/>
                    </a:srgbClr>
                  </a:outerShdw>
                </a:effectLst>
              </a:rPr>
              <a:t>Fiscalizción</a:t>
            </a:r>
            <a:r>
              <a:rPr lang="es-MX" sz="1800" b="1" dirty="0" smtClean="0">
                <a:solidFill>
                  <a:srgbClr val="FFFF00"/>
                </a:solidFill>
                <a:effectLst>
                  <a:outerShdw blurRad="38100" dist="38100" dir="2700000" algn="tl">
                    <a:srgbClr val="000000">
                      <a:alpha val="43137"/>
                    </a:srgbClr>
                  </a:outerShdw>
                </a:effectLst>
              </a:rPr>
              <a:t> del Trabajo) 5/2020</a:t>
            </a:r>
          </a:p>
          <a:p>
            <a:pPr algn="l"/>
            <a:r>
              <a:rPr lang="es-MX" sz="1800" dirty="0" smtClean="0">
                <a:effectLst>
                  <a:outerShdw blurRad="38100" dist="38100" dir="2700000" algn="tl">
                    <a:srgbClr val="000000">
                      <a:alpha val="43137"/>
                    </a:srgbClr>
                  </a:outerShdw>
                </a:effectLst>
              </a:rPr>
              <a:t>Al </a:t>
            </a:r>
            <a:r>
              <a:rPr lang="es-MX" sz="1800" dirty="0">
                <a:effectLst>
                  <a:outerShdw blurRad="38100" dist="38100" dir="2700000" algn="tl">
                    <a:srgbClr val="000000">
                      <a:alpha val="43137"/>
                    </a:srgbClr>
                  </a:outerShdw>
                </a:effectLst>
              </a:rPr>
              <a:t>momento de su registro, la autoridad nacional o provincial que informe e ingrese el Acuerdo deberá consignar los siguientes datos:</a:t>
            </a:r>
          </a:p>
          <a:p>
            <a:pPr algn="l"/>
            <a:endParaRPr lang="es-MX" sz="1600" dirty="0" smtClean="0">
              <a:effectLst>
                <a:outerShdw blurRad="38100" dist="38100" dir="2700000" algn="tl">
                  <a:srgbClr val="000000">
                    <a:alpha val="43137"/>
                  </a:srgbClr>
                </a:outerShdw>
              </a:effectLst>
            </a:endParaRPr>
          </a:p>
          <a:p>
            <a:pPr algn="l"/>
            <a:r>
              <a:rPr lang="es-MX" sz="1600" dirty="0" smtClean="0">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Fecha de la presentación</a:t>
            </a:r>
          </a:p>
          <a:p>
            <a:pPr algn="l"/>
            <a:r>
              <a:rPr lang="es-MX" sz="1600" dirty="0">
                <a:effectLst>
                  <a:outerShdw blurRad="38100" dist="38100" dir="2700000" algn="tl">
                    <a:srgbClr val="000000">
                      <a:alpha val="43137"/>
                    </a:srgbClr>
                  </a:outerShdw>
                </a:effectLst>
              </a:rPr>
              <a:t>- Cantidad de personal afectado</a:t>
            </a:r>
          </a:p>
          <a:p>
            <a:pPr algn="l"/>
            <a:r>
              <a:rPr lang="es-MX" sz="1600" dirty="0">
                <a:effectLst>
                  <a:outerShdw blurRad="38100" dist="38100" dir="2700000" algn="tl">
                    <a:srgbClr val="000000">
                      <a:alpha val="43137"/>
                    </a:srgbClr>
                  </a:outerShdw>
                </a:effectLst>
              </a:rPr>
              <a:t>- Presentante/solicitante</a:t>
            </a:r>
          </a:p>
          <a:p>
            <a:pPr algn="l"/>
            <a:r>
              <a:rPr lang="es-MX" sz="1600" dirty="0">
                <a:effectLst>
                  <a:outerShdw blurRad="38100" dist="38100" dir="2700000" algn="tl">
                    <a:srgbClr val="000000">
                      <a:alpha val="43137"/>
                    </a:srgbClr>
                  </a:outerShdw>
                </a:effectLst>
              </a:rPr>
              <a:t>- Denominación de la entidad sindical con personería gremial interviniente</a:t>
            </a:r>
          </a:p>
          <a:p>
            <a:pPr algn="l"/>
            <a:r>
              <a:rPr lang="es-MX" sz="1600" dirty="0">
                <a:effectLst>
                  <a:outerShdw blurRad="38100" dist="38100" dir="2700000" algn="tl">
                    <a:srgbClr val="000000">
                      <a:alpha val="43137"/>
                    </a:srgbClr>
                  </a:outerShdw>
                </a:effectLst>
              </a:rPr>
              <a:t>- Razón social de la empresa</a:t>
            </a:r>
          </a:p>
          <a:p>
            <a:pPr algn="l"/>
            <a:r>
              <a:rPr lang="es-MX" sz="1600" dirty="0">
                <a:effectLst>
                  <a:outerShdw blurRad="38100" dist="38100" dir="2700000" algn="tl">
                    <a:srgbClr val="000000">
                      <a:alpha val="43137"/>
                    </a:srgbClr>
                  </a:outerShdw>
                </a:effectLst>
              </a:rPr>
              <a:t>- Clave Única de Identificación Tributaria de la empresa (CUIT)</a:t>
            </a:r>
          </a:p>
          <a:p>
            <a:pPr algn="l"/>
            <a:r>
              <a:rPr lang="es-MX" sz="1600" dirty="0">
                <a:effectLst>
                  <a:outerShdw blurRad="38100" dist="38100" dir="2700000" algn="tl">
                    <a:srgbClr val="000000">
                      <a:alpha val="43137"/>
                    </a:srgbClr>
                  </a:outerShdw>
                </a:effectLst>
              </a:rPr>
              <a:t>- Actividad</a:t>
            </a:r>
          </a:p>
          <a:p>
            <a:pPr algn="l"/>
            <a:r>
              <a:rPr lang="es-MX" sz="1600" dirty="0">
                <a:effectLst>
                  <a:outerShdw blurRad="38100" dist="38100" dir="2700000" algn="tl">
                    <a:srgbClr val="000000">
                      <a:alpha val="43137"/>
                    </a:srgbClr>
                  </a:outerShdw>
                </a:effectLst>
              </a:rPr>
              <a:t>- Domicilio fiscal de la empresa</a:t>
            </a:r>
          </a:p>
          <a:p>
            <a:pPr algn="l"/>
            <a:r>
              <a:rPr lang="es-MX" sz="1600" dirty="0">
                <a:effectLst>
                  <a:outerShdw blurRad="38100" dist="38100" dir="2700000" algn="tl">
                    <a:srgbClr val="000000">
                      <a:alpha val="43137"/>
                    </a:srgbClr>
                  </a:outerShdw>
                </a:effectLst>
              </a:rPr>
              <a:t>- Lugar de desarrollo de las tareas/Provincia jurisdicción</a:t>
            </a:r>
          </a:p>
          <a:p>
            <a:pPr algn="l"/>
            <a:r>
              <a:rPr lang="es-MX" sz="1600" dirty="0">
                <a:effectLst>
                  <a:outerShdw blurRad="38100" dist="38100" dir="2700000" algn="tl">
                    <a:srgbClr val="000000">
                      <a:alpha val="43137"/>
                    </a:srgbClr>
                  </a:outerShdw>
                </a:effectLst>
              </a:rPr>
              <a:t>- Causas que justifiquen la adopción de la medida</a:t>
            </a:r>
          </a:p>
          <a:p>
            <a:pPr algn="l"/>
            <a:r>
              <a:rPr lang="es-MX" sz="1600" dirty="0">
                <a:effectLst>
                  <a:outerShdw blurRad="38100" dist="38100" dir="2700000" algn="tl">
                    <a:srgbClr val="000000">
                      <a:alpha val="43137"/>
                    </a:srgbClr>
                  </a:outerShdw>
                </a:effectLst>
              </a:rPr>
              <a:t>- Si las causas invocadas se presumen de efecto transitorio o definitivo y, en su caso, el tiempo que perdurarán</a:t>
            </a:r>
          </a:p>
          <a:p>
            <a:pPr algn="l"/>
            <a:r>
              <a:rPr lang="es-MX" sz="1600" dirty="0">
                <a:effectLst>
                  <a:outerShdw blurRad="38100" dist="38100" dir="2700000" algn="tl">
                    <a:srgbClr val="000000">
                      <a:alpha val="43137"/>
                    </a:srgbClr>
                  </a:outerShdw>
                </a:effectLst>
              </a:rPr>
              <a:t>- Código Único de Identificación Laboral (CUIL) de cada trabajador comprendido en la medida</a:t>
            </a:r>
          </a:p>
          <a:p>
            <a:pPr algn="l"/>
            <a:r>
              <a:rPr lang="es-MX" sz="1600" dirty="0">
                <a:effectLst>
                  <a:outerShdw blurRad="38100" dist="38100" dir="2700000" algn="tl">
                    <a:srgbClr val="000000">
                      <a:alpha val="43137"/>
                    </a:srgbClr>
                  </a:outerShdw>
                </a:effectLst>
              </a:rPr>
              <a:t>- Resolución homologatoria</a:t>
            </a:r>
          </a:p>
        </p:txBody>
      </p:sp>
    </p:spTree>
    <p:extLst>
      <p:ext uri="{BB962C8B-B14F-4D97-AF65-F5344CB8AC3E}">
        <p14:creationId xmlns:p14="http://schemas.microsoft.com/office/powerpoint/2010/main" val="30564580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Procedimiento TAD</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Instructivo</a:t>
            </a:r>
            <a:endParaRPr lang="es-AR" sz="3600" b="1" dirty="0" smtClean="0">
              <a:solidFill>
                <a:srgbClr val="00FFFF"/>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223 bis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7839186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articulo 223 bis de la Ley de Contrato de Trabajo establece la posibilidad de abonar una suma no remunerativa en contraprestación a los días de suspensión que se pacten con la representación de los trabajadores, en los casos de falta o disminución de trabajo, no imputables al empleador, o fuerza mayor debidamente comprobada. </a:t>
            </a:r>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El beneficio es reciproco en esta figura, a los trabajadores de percibir una suma de dinero y a los empleadores, de poder ampliar los plazos establecidos en los artículos 220 y 221 de la Ley de Contrato de Trabajo. </a:t>
            </a: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Dichas </a:t>
            </a:r>
            <a:r>
              <a:rPr lang="es-MX" sz="1800" dirty="0">
                <a:effectLst>
                  <a:outerShdw blurRad="38100" dist="38100" dir="2700000" algn="tl">
                    <a:srgbClr val="000000">
                      <a:alpha val="43137"/>
                    </a:srgbClr>
                  </a:outerShdw>
                </a:effectLst>
              </a:rPr>
              <a:t>pautas deberán plasmarse en un </a:t>
            </a:r>
            <a:r>
              <a:rPr lang="es-MX" sz="1800" dirty="0">
                <a:solidFill>
                  <a:srgbClr val="FFFF01"/>
                </a:solidFill>
                <a:effectLst>
                  <a:outerShdw blurRad="38100" dist="38100" dir="2700000" algn="tl">
                    <a:srgbClr val="000000">
                      <a:alpha val="43137"/>
                    </a:srgbClr>
                  </a:outerShdw>
                </a:effectLst>
              </a:rPr>
              <a:t>Acuerdo de tipo colectivo (con la/s entidad/es gremial/es), el que será sometido al control de legalidad de la Unidad de Crisis de la Dirección Nacional de Relaciones y Regulaciones del Trabajo,</a:t>
            </a:r>
            <a:r>
              <a:rPr lang="es-MX" sz="1800" dirty="0">
                <a:effectLst>
                  <a:outerShdw blurRad="38100" dist="38100" dir="2700000" algn="tl">
                    <a:srgbClr val="000000">
                      <a:alpha val="43137"/>
                    </a:srgbClr>
                  </a:outerShdw>
                </a:effectLst>
              </a:rPr>
              <a:t> donde se evaluará tanto la formalidad del Acuerdo, como el fondo del mismo y en los casos pertinentes, ésta recomendará su homologación a la Secretaría de Trabajo del Ministerio de Trabajo, Empleo y Seguridad Social. </a:t>
            </a:r>
          </a:p>
          <a:p>
            <a:pPr algn="l"/>
            <a:r>
              <a:rPr lang="es-MX" sz="1800" b="1" dirty="0">
                <a:solidFill>
                  <a:srgbClr val="00FFFF"/>
                </a:solidFill>
                <a:effectLst>
                  <a:outerShdw blurRad="38100" dist="38100" dir="2700000" algn="tl">
                    <a:srgbClr val="000000">
                      <a:alpha val="43137"/>
                    </a:srgbClr>
                  </a:outerShdw>
                </a:effectLst>
              </a:rPr>
              <a:t>El trámite lo pueden iniciar Empresas, Entidades Gremiales con personería gremial y Cámaras Empresariales. </a:t>
            </a:r>
            <a:endParaRPr lang="es-MX" sz="16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7610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a:solidFill>
                  <a:srgbClr val="FFFF01"/>
                </a:solidFill>
              </a:rPr>
              <a:t>DOCUMENTACIÓN REQUERIDA PARA INICIO DEL TRÁMITE: </a:t>
            </a:r>
            <a:endParaRPr lang="es-MX" sz="1800" dirty="0">
              <a:solidFill>
                <a:srgbClr val="FFFF01"/>
              </a:solidFill>
            </a:endParaRPr>
          </a:p>
          <a:p>
            <a:pPr algn="l"/>
            <a:r>
              <a:rPr lang="es-MX" sz="1800" dirty="0"/>
              <a:t>Para dar inicio a la tramitación, se debe acompañar la siguiente documentación: </a:t>
            </a:r>
          </a:p>
          <a:p>
            <a:pPr algn="l"/>
            <a:r>
              <a:rPr lang="es-MX" sz="1800" dirty="0" smtClean="0"/>
              <a:t>- Acreditación </a:t>
            </a:r>
            <a:r>
              <a:rPr lang="es-MX" sz="1800" dirty="0"/>
              <a:t>de Personería con poder vigente y/o acta de designación de autoridades </a:t>
            </a:r>
            <a:endParaRPr lang="es-MX" sz="1800" dirty="0" smtClean="0"/>
          </a:p>
          <a:p>
            <a:pPr algn="l"/>
            <a:endParaRPr lang="es-MX" sz="1800" dirty="0"/>
          </a:p>
          <a:p>
            <a:pPr algn="l"/>
            <a:r>
              <a:rPr lang="es-MX" sz="1800" dirty="0" smtClean="0"/>
              <a:t>- Acuerdo </a:t>
            </a:r>
            <a:r>
              <a:rPr lang="es-MX" sz="1800" dirty="0"/>
              <a:t>suscripto entre la representación empleadora y la Entidad Gremial con Personería Gremial, en el cual deberá identificar a las partes celebrantes; porcentaje del salario a abonar (aclarando si es bruto o neto) por los días de suspensión; establecer días de suspensión. </a:t>
            </a:r>
            <a:endParaRPr lang="es-MX" sz="1800" dirty="0" smtClean="0"/>
          </a:p>
          <a:p>
            <a:pPr marL="285750" indent="-285750" algn="l">
              <a:buFontTx/>
              <a:buChar char="-"/>
            </a:pPr>
            <a:endParaRPr lang="es-MX" sz="1800" dirty="0"/>
          </a:p>
          <a:p>
            <a:pPr algn="l"/>
            <a:r>
              <a:rPr lang="es-MX" sz="1800" dirty="0" smtClean="0"/>
              <a:t>- Dotación </a:t>
            </a:r>
            <a:r>
              <a:rPr lang="es-MX" sz="1800" dirty="0"/>
              <a:t>total y listado del personal afectado. </a:t>
            </a:r>
            <a:endParaRPr lang="es-MX" sz="1800" dirty="0" smtClean="0"/>
          </a:p>
          <a:p>
            <a:pPr marL="285750" indent="-285750" algn="l">
              <a:buFontTx/>
              <a:buChar char="-"/>
            </a:pPr>
            <a:endParaRPr lang="es-MX" sz="1800" dirty="0"/>
          </a:p>
          <a:p>
            <a:pPr algn="l"/>
            <a:r>
              <a:rPr lang="es-MX" sz="1800" dirty="0" smtClean="0"/>
              <a:t>- Ratificación </a:t>
            </a:r>
            <a:r>
              <a:rPr lang="es-MX" sz="1800" dirty="0"/>
              <a:t>del Acuerdo vía TAD. </a:t>
            </a:r>
            <a:endParaRPr lang="es-MX" sz="1800" dirty="0" smtClean="0"/>
          </a:p>
          <a:p>
            <a:pPr algn="l"/>
            <a:endParaRPr lang="es-MX" sz="1800" dirty="0"/>
          </a:p>
          <a:p>
            <a:pPr algn="l"/>
            <a:r>
              <a:rPr lang="es-MX" sz="1800" dirty="0" smtClean="0">
                <a:solidFill>
                  <a:srgbClr val="FFFF01"/>
                </a:solidFill>
              </a:rPr>
              <a:t>-</a:t>
            </a:r>
            <a:r>
              <a:rPr lang="es-MX" sz="1800" b="1" dirty="0" smtClean="0">
                <a:solidFill>
                  <a:srgbClr val="FFFF01"/>
                </a:solidFill>
              </a:rPr>
              <a:t>Aclaración </a:t>
            </a:r>
            <a:r>
              <a:rPr lang="es-MX" sz="1800" b="1" dirty="0">
                <a:solidFill>
                  <a:srgbClr val="FFFF01"/>
                </a:solidFill>
              </a:rPr>
              <a:t>para Acuerdo de Cámaras Empresariales</a:t>
            </a:r>
            <a:r>
              <a:rPr lang="es-MX" sz="1800" dirty="0">
                <a:solidFill>
                  <a:srgbClr val="FFFF01"/>
                </a:solidFill>
              </a:rPr>
              <a:t>: </a:t>
            </a:r>
            <a:r>
              <a:rPr lang="es-MX" sz="1800" dirty="0"/>
              <a:t>En aquellos casos donde la presentación y el Acuerdo sean realizado por Cámaras Empresariales, será requisito la adhesión expresa de las Empresas que pretendan aplicar las suspensiones, con más la nómina de trabajadores afectados a cada una de ellas. </a:t>
            </a:r>
          </a:p>
        </p:txBody>
      </p:sp>
    </p:spTree>
    <p:extLst>
      <p:ext uri="{BB962C8B-B14F-4D97-AF65-F5344CB8AC3E}">
        <p14:creationId xmlns:p14="http://schemas.microsoft.com/office/powerpoint/2010/main" val="25388435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a:solidFill>
                  <a:srgbClr val="FFFF01"/>
                </a:solidFill>
                <a:effectLst>
                  <a:outerShdw blurRad="38100" dist="38100" dir="2700000" algn="tl">
                    <a:srgbClr val="000000">
                      <a:alpha val="43137"/>
                    </a:srgbClr>
                  </a:outerShdw>
                </a:effectLst>
              </a:rPr>
              <a:t>INICIAR TRÁMITE: </a:t>
            </a:r>
            <a:endParaRPr lang="es-AR" sz="1800" b="1" dirty="0" smtClean="0">
              <a:solidFill>
                <a:srgbClr val="FFFF01"/>
              </a:solidFill>
              <a:effectLst>
                <a:outerShdw blurRad="38100" dist="38100" dir="2700000" algn="tl">
                  <a:srgbClr val="000000">
                    <a:alpha val="43137"/>
                  </a:srgbClr>
                </a:outerShdw>
              </a:effectLst>
            </a:endParaRPr>
          </a:p>
          <a:p>
            <a:pPr algn="l"/>
            <a:endParaRPr lang="es-AR" sz="1800" dirty="0">
              <a:solidFill>
                <a:srgbClr val="FFFF01"/>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puede realizar a través de: </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Trámites a Distancia (TAD) https://tramitesadistancia.gob.ar/; </a:t>
            </a:r>
          </a:p>
          <a:p>
            <a:pPr algn="l"/>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Enviando </a:t>
            </a:r>
            <a:r>
              <a:rPr lang="es-MX" sz="1800" dirty="0">
                <a:effectLst>
                  <a:outerShdw blurRad="38100" dist="38100" dir="2700000" algn="tl">
                    <a:srgbClr val="000000">
                      <a:alpha val="43137"/>
                    </a:srgbClr>
                  </a:outerShdw>
                </a:effectLst>
              </a:rPr>
              <a:t>la presentación y documentación por mail a la MESA General de Entradas del Ministerio de Trabajo, Empleo y Seguridad Social </a:t>
            </a:r>
            <a:r>
              <a:rPr lang="es-MX" sz="1800" dirty="0" smtClean="0">
                <a:effectLst>
                  <a:outerShdw blurRad="38100" dist="38100" dir="2700000" algn="tl">
                    <a:srgbClr val="000000">
                      <a:alpha val="43137"/>
                    </a:srgbClr>
                  </a:outerShdw>
                </a:effectLst>
              </a:rPr>
              <a:t>a </a:t>
            </a:r>
          </a:p>
          <a:p>
            <a:pPr marL="285750" indent="-285750" algn="l">
              <a:buFontTx/>
              <a:buChar char="-"/>
            </a:pPr>
            <a:r>
              <a:rPr lang="es-MX" sz="1800" dirty="0" smtClean="0">
                <a:effectLst>
                  <a:outerShdw blurRad="38100" dist="38100" dir="2700000" algn="tl">
                    <a:srgbClr val="000000">
                      <a:alpha val="43137"/>
                    </a:srgbClr>
                  </a:outerShdw>
                </a:effectLst>
              </a:rPr>
              <a:t>mesadeentradas@trabajo.gob.ar</a:t>
            </a:r>
            <a:r>
              <a:rPr lang="es-MX" sz="1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7500710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a:solidFill>
                  <a:srgbClr val="FFFF01"/>
                </a:solidFill>
                <a:effectLst>
                  <a:outerShdw blurRad="38100" dist="38100" dir="2700000" algn="tl">
                    <a:srgbClr val="000000">
                      <a:alpha val="43137"/>
                    </a:srgbClr>
                  </a:outerShdw>
                </a:effectLst>
              </a:rPr>
              <a:t>INICIO VÍA TAD </a:t>
            </a:r>
            <a:endParaRPr lang="es-AR" sz="1800" dirty="0">
              <a:solidFill>
                <a:srgbClr val="FFFF01"/>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Registrar sus datos y crear su usuario en la Página “MI ARGENTINA”. </a:t>
            </a:r>
          </a:p>
          <a:p>
            <a:pPr algn="l"/>
            <a:r>
              <a:rPr lang="es-AR" sz="1800" dirty="0">
                <a:effectLst>
                  <a:outerShdw blurRad="38100" dist="38100" dir="2700000" algn="tl">
                    <a:srgbClr val="000000">
                      <a:alpha val="43137"/>
                    </a:srgbClr>
                  </a:outerShdw>
                </a:effectLst>
              </a:rPr>
              <a:t>https://www.argentina.gob.ar/miargentina </a:t>
            </a:r>
          </a:p>
          <a:p>
            <a:pPr algn="l"/>
            <a:r>
              <a:rPr lang="es-AR" sz="1800" dirty="0">
                <a:solidFill>
                  <a:srgbClr val="FF9900"/>
                </a:solidFill>
                <a:effectLst>
                  <a:outerShdw blurRad="38100" dist="38100" dir="2700000" algn="tl">
                    <a:srgbClr val="000000">
                      <a:alpha val="43137"/>
                    </a:srgbClr>
                  </a:outerShdw>
                </a:effectLst>
              </a:rPr>
              <a:t>1. Ingresar a la página “Tramites a distancia.gob.ar” https://tramitesadistancia.gob.ar/tramitesadistancia/inicio-publico </a:t>
            </a:r>
          </a:p>
          <a:p>
            <a:pPr algn="l"/>
            <a:r>
              <a:rPr lang="es-MX" sz="1800" dirty="0">
                <a:solidFill>
                  <a:srgbClr val="00FFFF"/>
                </a:solidFill>
                <a:effectLst>
                  <a:outerShdw blurRad="38100" dist="38100" dir="2700000" algn="tl">
                    <a:srgbClr val="000000">
                      <a:alpha val="43137"/>
                    </a:srgbClr>
                  </a:outerShdw>
                </a:effectLst>
              </a:rPr>
              <a:t>2. Allí, buscar el trámite Procedimiento Preventivo de Crisis (PPC).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852936"/>
            <a:ext cx="66198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795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endParaRPr lang="es-MX" sz="1800" dirty="0" smtClean="0"/>
          </a:p>
          <a:p>
            <a:pPr algn="l"/>
            <a:r>
              <a:rPr lang="es-MX" sz="1800" b="1" dirty="0" smtClean="0">
                <a:solidFill>
                  <a:srgbClr val="FFFF00"/>
                </a:solidFill>
                <a:effectLst>
                  <a:outerShdw blurRad="38100" dist="38100" dir="2700000" algn="tl">
                    <a:srgbClr val="000000">
                      <a:alpha val="43137"/>
                    </a:srgbClr>
                  </a:outerShdw>
                </a:effectLst>
              </a:rPr>
              <a:t>3</a:t>
            </a:r>
            <a:r>
              <a:rPr lang="es-MX" sz="1800" b="1" dirty="0">
                <a:solidFill>
                  <a:srgbClr val="FFFF00"/>
                </a:solidFill>
                <a:effectLst>
                  <a:outerShdw blurRad="38100" dist="38100" dir="2700000" algn="tl">
                    <a:srgbClr val="000000">
                      <a:alpha val="43137"/>
                    </a:srgbClr>
                  </a:outerShdw>
                </a:effectLst>
              </a:rPr>
              <a:t>. Ingresar haciendo un </a:t>
            </a:r>
            <a:r>
              <a:rPr lang="es-MX" sz="1800" b="1" dirty="0" err="1">
                <a:solidFill>
                  <a:srgbClr val="FFFF00"/>
                </a:solidFill>
                <a:effectLst>
                  <a:outerShdw blurRad="38100" dist="38100" dir="2700000" algn="tl">
                    <a:srgbClr val="000000">
                      <a:alpha val="43137"/>
                    </a:srgbClr>
                  </a:outerShdw>
                </a:effectLst>
              </a:rPr>
              <a:t>click</a:t>
            </a:r>
            <a:r>
              <a:rPr lang="es-MX" sz="1800" b="1" dirty="0">
                <a:solidFill>
                  <a:srgbClr val="FFFF00"/>
                </a:solidFill>
                <a:effectLst>
                  <a:outerShdw blurRad="38100" dist="38100" dir="2700000" algn="tl">
                    <a:srgbClr val="000000">
                      <a:alpha val="43137"/>
                    </a:srgbClr>
                  </a:outerShdw>
                </a:effectLst>
              </a:rPr>
              <a:t> sobre “Procedimiento Preventivo de Crisis”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2" y="2060848"/>
            <a:ext cx="59340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915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endParaRPr lang="es-AR" sz="1800" dirty="0"/>
          </a:p>
          <a:p>
            <a:pPr algn="l"/>
            <a:r>
              <a:rPr lang="es-MX" sz="1800" b="1" dirty="0">
                <a:solidFill>
                  <a:srgbClr val="FFFF00"/>
                </a:solidFill>
                <a:effectLst>
                  <a:outerShdw blurRad="38100" dist="38100" dir="2700000" algn="tl">
                    <a:srgbClr val="000000">
                      <a:alpha val="43137"/>
                    </a:srgbClr>
                  </a:outerShdw>
                </a:effectLst>
              </a:rPr>
              <a:t>4. Iniciar trámite a través de la opción “AFIP”.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400600" cy="417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6149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endParaRPr lang="es-AR" sz="1800" dirty="0">
              <a:effectLst>
                <a:outerShdw blurRad="38100" dist="38100" dir="2700000" algn="tl">
                  <a:srgbClr val="000000">
                    <a:alpha val="43137"/>
                  </a:srgbClr>
                </a:outerShdw>
              </a:effectLst>
            </a:endParaRPr>
          </a:p>
          <a:p>
            <a:pPr algn="l"/>
            <a:r>
              <a:rPr lang="es-MX" sz="1800" b="1" dirty="0">
                <a:solidFill>
                  <a:srgbClr val="FFFF00"/>
                </a:solidFill>
                <a:effectLst>
                  <a:outerShdw blurRad="38100" dist="38100" dir="2700000" algn="tl">
                    <a:srgbClr val="000000">
                      <a:alpha val="43137"/>
                    </a:srgbClr>
                  </a:outerShdw>
                </a:effectLst>
              </a:rPr>
              <a:t>5. Una vez redirigidos a la página de AFIP, se debe ingresar con el número de CUIT o CUIL y seleccionar “SIGUIENTE”. </a:t>
            </a:r>
            <a:endParaRPr lang="es-MX" sz="1800" b="1" dirty="0" smtClean="0">
              <a:solidFill>
                <a:srgbClr val="FFFF00"/>
              </a:solidFill>
              <a:effectLst>
                <a:outerShdw blurRad="38100" dist="38100" dir="2700000" algn="tl">
                  <a:srgbClr val="000000">
                    <a:alpha val="43137"/>
                  </a:srgbClr>
                </a:outerShdw>
              </a:effectLst>
            </a:endParaRPr>
          </a:p>
          <a:p>
            <a:pPr algn="l"/>
            <a:endParaRPr lang="es-MX" sz="1800" dirty="0"/>
          </a:p>
          <a:p>
            <a:pPr algn="l"/>
            <a:endParaRPr lang="es-MX"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55530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697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endParaRPr lang="es-AR" sz="1800" b="1" dirty="0">
              <a:solidFill>
                <a:srgbClr val="FFFF00"/>
              </a:solidFill>
              <a:effectLst>
                <a:outerShdw blurRad="38100" dist="38100" dir="2700000" algn="tl">
                  <a:srgbClr val="000000">
                    <a:alpha val="43137"/>
                  </a:srgbClr>
                </a:outerShdw>
              </a:effectLst>
            </a:endParaRPr>
          </a:p>
          <a:p>
            <a:pPr algn="l"/>
            <a:r>
              <a:rPr lang="es-MX" sz="1800" b="1" dirty="0">
                <a:solidFill>
                  <a:srgbClr val="FFFF00"/>
                </a:solidFill>
                <a:effectLst>
                  <a:outerShdw blurRad="38100" dist="38100" dir="2700000" algn="tl">
                    <a:srgbClr val="000000">
                      <a:alpha val="43137"/>
                    </a:srgbClr>
                  </a:outerShdw>
                </a:effectLst>
              </a:rPr>
              <a:t>6. A continuación, debemos incorporar la Clave fiscal nivel 3 y, posteriormente, seleccionar “INGRESAR”. </a:t>
            </a:r>
          </a:p>
          <a:p>
            <a:pPr algn="l"/>
            <a:endParaRPr lang="es-MX" sz="1800" dirty="0"/>
          </a:p>
          <a:p>
            <a:pPr algn="l"/>
            <a:endParaRPr lang="es-MX"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2132856"/>
            <a:ext cx="519654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610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714348" y="21429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857232"/>
            <a:ext cx="8472972" cy="5388527"/>
          </a:xfrm>
        </p:spPr>
        <p:txBody>
          <a:bodyPr>
            <a:no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p>
          <a:p>
            <a:pPr algn="l"/>
            <a:endParaRPr lang="es-ES" sz="1800" b="1" dirty="0" smtClean="0">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Art. 1 -</a:t>
            </a:r>
            <a:r>
              <a:rPr lang="es-ES" sz="1800" dirty="0" smtClean="0">
                <a:effectLst>
                  <a:outerShdw blurRad="38100" dist="38100" dir="2700000" algn="tl">
                    <a:srgbClr val="000000">
                      <a:alpha val="43137"/>
                    </a:srgbClr>
                  </a:outerShdw>
                </a:effectLst>
              </a:rPr>
              <a:t> Suspéndase </a:t>
            </a:r>
            <a:r>
              <a:rPr lang="es-ES" sz="1800" dirty="0" smtClean="0">
                <a:solidFill>
                  <a:srgbClr val="FFCC00"/>
                </a:solidFill>
                <a:effectLst>
                  <a:outerShdw blurRad="38100" dist="38100" dir="2700000" algn="tl">
                    <a:srgbClr val="000000">
                      <a:alpha val="43137"/>
                    </a:srgbClr>
                  </a:outerShdw>
                </a:effectLst>
              </a:rPr>
              <a:t>el deber de asistencia al lugar de trabajo por el plazo de catorce días (14) días, con goce íntegro de sus remuneraciones, </a:t>
            </a:r>
            <a:r>
              <a:rPr lang="es-ES" sz="1800" dirty="0" smtClean="0">
                <a:solidFill>
                  <a:srgbClr val="00FF00"/>
                </a:solidFill>
                <a:effectLst>
                  <a:outerShdw blurRad="38100" dist="38100" dir="2700000" algn="tl">
                    <a:srgbClr val="000000">
                      <a:alpha val="43137"/>
                    </a:srgbClr>
                  </a:outerShdw>
                </a:effectLst>
              </a:rPr>
              <a:t>a todos los trabajadores y las trabajadoras que se encuentren en las situaciones descriptas en los incisos a); b) y c) </a:t>
            </a:r>
            <a:r>
              <a:rPr lang="es-ES" sz="1800" dirty="0" smtClean="0">
                <a:effectLst>
                  <a:outerShdw blurRad="38100" dist="38100" dir="2700000" algn="tl">
                    <a:srgbClr val="000000">
                      <a:alpha val="43137"/>
                    </a:srgbClr>
                  </a:outerShdw>
                </a:effectLst>
              </a:rPr>
              <a:t>de este artículo, cualquiera sea la naturaleza del vínculo jurídico de que se trate, considerándose incluidos a estos efectos también a quienes presten servicios de forma continua bajo figuras no dependientes como las locaciones de servicios reguladas por el decreto 1109/2017, aquellas otras que se desarrollen en forma análoga dentro del sector privado, las prestaciones resultantes de becas en lugares de trabajo, pasantías y residencias médicas comprendidas en la ley 22127. En el caso de pluriempleo o de múltiples receptores de servicios, los efectos previstos en la suspensión de que trata la presente norma alcanzarán a los distintos contratos.</a:t>
            </a:r>
          </a:p>
          <a:p>
            <a:pPr algn="l"/>
            <a:endParaRPr lang="es-US" sz="1800" dirty="0" smtClean="0">
              <a:effectLst>
                <a:outerShdw blurRad="38100" dist="38100" dir="2700000" algn="tl">
                  <a:srgbClr val="000000">
                    <a:alpha val="43137"/>
                  </a:srgbClr>
                </a:outerShdw>
              </a:effectLst>
            </a:endParaRPr>
          </a:p>
          <a:p>
            <a:pPr algn="l"/>
            <a:r>
              <a:rPr lang="es-US" sz="1800" b="1" dirty="0" smtClean="0">
                <a:solidFill>
                  <a:srgbClr val="FF9900"/>
                </a:solidFill>
                <a:effectLst>
                  <a:outerShdw blurRad="38100" dist="38100" dir="2700000" algn="tl">
                    <a:srgbClr val="000000">
                      <a:alpha val="43137"/>
                    </a:srgbClr>
                  </a:outerShdw>
                </a:effectLst>
              </a:rPr>
              <a:t>IMPORTANTE</a:t>
            </a:r>
            <a:endParaRPr lang="es-ES" sz="1800" b="1" dirty="0" smtClean="0">
              <a:solidFill>
                <a:srgbClr val="FF99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 </a:t>
            </a:r>
            <a:r>
              <a:rPr lang="es-ES" sz="1800" b="1" dirty="0" smtClean="0">
                <a:solidFill>
                  <a:srgbClr val="FFFF00"/>
                </a:solidFill>
                <a:effectLst>
                  <a:outerShdw blurRad="38100" dist="38100" dir="2700000" algn="tl">
                    <a:srgbClr val="000000">
                      <a:alpha val="43137"/>
                    </a:srgbClr>
                  </a:outerShdw>
                </a:effectLst>
              </a:rPr>
              <a:t>La R. (MTESS) 296/2020 (BO: 3/4/2020) dispuso la prórroga automática por el tiempo que dure la extensión del “aislamiento social, </a:t>
            </a:r>
            <a:r>
              <a:rPr lang="es-ES" sz="1800" dirty="0" smtClean="0">
                <a:effectLst>
                  <a:outerShdw blurRad="38100" dist="38100" dir="2700000" algn="tl">
                    <a:srgbClr val="000000">
                      <a:alpha val="43137"/>
                    </a:srgbClr>
                  </a:outerShdw>
                </a:effectLst>
              </a:rPr>
              <a:t>preventivo y obligatorio” establecido por el decreto de necesidad y urgencia 297/2020 y sus complementarios</a:t>
            </a:r>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7</a:t>
            </a:r>
            <a:r>
              <a:rPr lang="es-MX" sz="1800" b="1" dirty="0">
                <a:solidFill>
                  <a:srgbClr val="FFFF00"/>
                </a:solidFill>
                <a:effectLst>
                  <a:outerShdw blurRad="38100" dist="38100" dir="2700000" algn="tl">
                    <a:srgbClr val="000000">
                      <a:alpha val="43137"/>
                    </a:srgbClr>
                  </a:outerShdw>
                </a:effectLst>
              </a:rPr>
              <a:t>. Al ingresar por allí, aparecerán en pantalla sus datos personales. Tomar la opción “CONTINUAR”. </a:t>
            </a:r>
          </a:p>
          <a:p>
            <a:pPr algn="l"/>
            <a:endParaRPr lang="es-MX" sz="1800" dirty="0"/>
          </a:p>
          <a:p>
            <a:pPr algn="l"/>
            <a:endParaRPr lang="es-MX"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484784"/>
            <a:ext cx="64389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0945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8</a:t>
            </a:r>
            <a:r>
              <a:rPr lang="es-MX" sz="1800" b="1" dirty="0">
                <a:solidFill>
                  <a:srgbClr val="FFFF00"/>
                </a:solidFill>
                <a:effectLst>
                  <a:outerShdw blurRad="38100" dist="38100" dir="2700000" algn="tl">
                    <a:srgbClr val="000000">
                      <a:alpha val="43137"/>
                    </a:srgbClr>
                  </a:outerShdw>
                </a:effectLst>
              </a:rPr>
              <a:t>. Antes de comenzar a incorporar la documentación solicitada, deberá indicar qué tipo de entidad es la que inicia el trámite. </a:t>
            </a:r>
          </a:p>
          <a:p>
            <a:pPr algn="l"/>
            <a:r>
              <a:rPr lang="es-MX" sz="1800" dirty="0"/>
              <a:t>Cabe destacar que debe optarse por un solo . </a:t>
            </a:r>
          </a:p>
          <a:p>
            <a:pPr algn="l"/>
            <a:endParaRPr lang="es-MX" sz="18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7"/>
            <a:ext cx="5760640" cy="402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7589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60648"/>
            <a:ext cx="7772400" cy="432048"/>
          </a:xfrm>
        </p:spPr>
        <p:txBody>
          <a:bodyPr>
            <a:normAutofit/>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620688"/>
            <a:ext cx="8472972" cy="6120680"/>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Si tomo la opción “Representante Empresarial”, aparecerán los siguientes requisitos: </a:t>
            </a:r>
          </a:p>
          <a:p>
            <a:pPr algn="l"/>
            <a:endParaRPr lang="es-MX"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88570"/>
            <a:ext cx="6368802" cy="367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963566"/>
            <a:ext cx="6368802" cy="178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4700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Si opto por “Entidad Sindical” aparecerán los siguientes requisitos: </a:t>
            </a:r>
          </a:p>
          <a:p>
            <a:pPr algn="l"/>
            <a:endParaRPr lang="es-MX" sz="18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6579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5132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9</a:t>
            </a:r>
            <a:r>
              <a:rPr lang="es-MX" sz="1800" b="1" dirty="0">
                <a:solidFill>
                  <a:srgbClr val="FFFF00"/>
                </a:solidFill>
                <a:effectLst>
                  <a:outerShdw blurRad="38100" dist="38100" dir="2700000" algn="tl">
                    <a:srgbClr val="000000">
                      <a:alpha val="43137"/>
                    </a:srgbClr>
                  </a:outerShdw>
                </a:effectLst>
              </a:rPr>
              <a:t>. Finalmente, una vez completo el formulario y adjuntada la documentación solicitada, se deberá tomar la opción “CONFIRMAR EL TRÁMITE”. </a:t>
            </a:r>
            <a:endParaRPr lang="es-MX" sz="1800" b="1" dirty="0" smtClean="0">
              <a:solidFill>
                <a:srgbClr val="FFFF00"/>
              </a:solidFill>
              <a:effectLst>
                <a:outerShdw blurRad="38100" dist="38100" dir="2700000" algn="tl">
                  <a:srgbClr val="000000">
                    <a:alpha val="43137"/>
                  </a:srgbClr>
                </a:outerShdw>
              </a:effectLst>
            </a:endParaRPr>
          </a:p>
          <a:p>
            <a:pPr algn="l"/>
            <a:endParaRPr lang="es-MX" sz="1800" dirty="0"/>
          </a:p>
          <a:p>
            <a:pPr algn="l"/>
            <a:endParaRPr lang="es-MX" sz="1800" dirty="0" smtClean="0"/>
          </a:p>
          <a:p>
            <a:pPr algn="l"/>
            <a:endParaRPr lang="es-MX" sz="1800" dirty="0"/>
          </a:p>
          <a:p>
            <a:pPr algn="l"/>
            <a:endParaRPr lang="es-MX" sz="1800" dirty="0" smtClean="0"/>
          </a:p>
          <a:p>
            <a:pPr algn="l"/>
            <a:endParaRPr lang="es-MX" sz="1800" dirty="0"/>
          </a:p>
          <a:p>
            <a:pPr algn="l"/>
            <a:endParaRPr lang="es-MX" sz="1800" dirty="0" smtClean="0"/>
          </a:p>
          <a:p>
            <a:pPr algn="l"/>
            <a:endParaRPr lang="es-MX" sz="1800" dirty="0"/>
          </a:p>
          <a:p>
            <a:pPr algn="l"/>
            <a:endParaRPr lang="es-MX" sz="1800" dirty="0" smtClean="0"/>
          </a:p>
          <a:p>
            <a:pPr algn="l"/>
            <a:endParaRPr lang="es-MX" sz="1800" dirty="0"/>
          </a:p>
          <a:p>
            <a:pPr algn="l"/>
            <a:endParaRPr lang="es-MX" sz="1800" dirty="0" smtClean="0"/>
          </a:p>
          <a:p>
            <a:pPr algn="l"/>
            <a:endParaRPr lang="es-MX" sz="1800" dirty="0"/>
          </a:p>
          <a:p>
            <a:pPr algn="l"/>
            <a:endParaRPr lang="es-MX" sz="1800" dirty="0" smtClean="0"/>
          </a:p>
          <a:p>
            <a:pPr algn="l"/>
            <a:endParaRPr lang="es-MX" sz="1800" dirty="0" smtClean="0"/>
          </a:p>
          <a:p>
            <a:pPr algn="l"/>
            <a:r>
              <a:rPr lang="es-MX" sz="1800" b="1" dirty="0" smtClean="0">
                <a:solidFill>
                  <a:srgbClr val="FFFF00"/>
                </a:solidFill>
                <a:effectLst>
                  <a:outerShdw blurRad="38100" dist="38100" dir="2700000" algn="tl">
                    <a:srgbClr val="000000">
                      <a:alpha val="43137"/>
                    </a:srgbClr>
                  </a:outerShdw>
                </a:effectLst>
              </a:rPr>
              <a:t>- </a:t>
            </a:r>
            <a:r>
              <a:rPr lang="es-MX" sz="1800" b="1" dirty="0">
                <a:solidFill>
                  <a:srgbClr val="FFFF00"/>
                </a:solidFill>
                <a:effectLst>
                  <a:outerShdw blurRad="38100" dist="38100" dir="2700000" algn="tl">
                    <a:srgbClr val="000000">
                      <a:alpha val="43137"/>
                    </a:srgbClr>
                  </a:outerShdw>
                </a:effectLst>
              </a:rPr>
              <a:t>Esta confirmación, generará un número de trámite (expediente) para su seguimiento. </a:t>
            </a:r>
          </a:p>
          <a:p>
            <a:pPr algn="l"/>
            <a:endParaRPr lang="es-MX" sz="1800" dirty="0"/>
          </a:p>
          <a:p>
            <a:pPr algn="l"/>
            <a:endParaRPr lang="es-MX" sz="1800" dirty="0" smtClean="0"/>
          </a:p>
          <a:p>
            <a:pPr algn="l"/>
            <a:endParaRPr lang="es-MX" sz="1800" dirty="0"/>
          </a:p>
          <a:p>
            <a:pPr algn="l"/>
            <a:endParaRPr lang="es-MX" sz="1800" dirty="0"/>
          </a:p>
          <a:p>
            <a:pPr algn="l"/>
            <a:endParaRPr lang="es-MX"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386" y="1700808"/>
            <a:ext cx="46863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2698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smtClean="0">
                <a:solidFill>
                  <a:srgbClr val="FFFF00"/>
                </a:solidFill>
                <a:effectLst>
                  <a:outerShdw blurRad="38100" dist="38100" dir="2700000" algn="tl">
                    <a:srgbClr val="000000">
                      <a:alpha val="43137"/>
                    </a:srgbClr>
                  </a:outerShdw>
                </a:effectLst>
              </a:rPr>
              <a:t>Ratificación </a:t>
            </a:r>
            <a:endParaRPr lang="es-AR" sz="1800" b="1" dirty="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Paso 1: </a:t>
            </a:r>
            <a:r>
              <a:rPr lang="es-MX" sz="1800" dirty="0">
                <a:effectLst>
                  <a:outerShdw blurRad="38100" dist="38100" dir="2700000" algn="tl">
                    <a:srgbClr val="000000">
                      <a:alpha val="43137"/>
                    </a:srgbClr>
                  </a:outerShdw>
                </a:effectLst>
              </a:rPr>
              <a:t>Ingresar a https://tramitesadistancia.gob.ar/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48" y="2132856"/>
            <a:ext cx="78771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8134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smtClean="0">
                <a:solidFill>
                  <a:srgbClr val="FFFF01"/>
                </a:solidFill>
                <a:effectLst>
                  <a:outerShdw blurRad="38100" dist="38100" dir="2700000" algn="tl">
                    <a:srgbClr val="000000">
                      <a:alpha val="43137"/>
                    </a:srgbClr>
                  </a:outerShdw>
                </a:effectLst>
              </a:rPr>
              <a:t>Ratificación </a:t>
            </a:r>
            <a:endParaRPr lang="es-AR" sz="1800" dirty="0">
              <a:solidFill>
                <a:srgbClr val="FFFF01"/>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Paso </a:t>
            </a:r>
            <a:r>
              <a:rPr lang="es-MX" sz="1800" b="1" dirty="0">
                <a:solidFill>
                  <a:srgbClr val="00FFFF"/>
                </a:solidFill>
                <a:effectLst>
                  <a:outerShdw blurRad="38100" dist="38100" dir="2700000" algn="tl">
                    <a:srgbClr val="000000">
                      <a:alpha val="43137"/>
                    </a:srgbClr>
                  </a:outerShdw>
                </a:effectLst>
              </a:rPr>
              <a:t>2: </a:t>
            </a:r>
            <a:r>
              <a:rPr lang="es-MX" sz="1800" dirty="0">
                <a:effectLst>
                  <a:outerShdw blurRad="38100" dist="38100" dir="2700000" algn="tl">
                    <a:srgbClr val="000000">
                      <a:alpha val="43137"/>
                    </a:srgbClr>
                  </a:outerShdw>
                </a:effectLst>
              </a:rPr>
              <a:t>Buscar trámite “CONFLICTOS COLECTIVOS DE TRABAJO”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698134" cy="390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4394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smtClean="0">
                <a:solidFill>
                  <a:srgbClr val="FFFF01"/>
                </a:solidFill>
                <a:effectLst>
                  <a:outerShdw blurRad="38100" dist="38100" dir="2700000" algn="tl">
                    <a:srgbClr val="000000">
                      <a:alpha val="43137"/>
                    </a:srgbClr>
                  </a:outerShdw>
                </a:effectLst>
              </a:rPr>
              <a:t>Ratificación </a:t>
            </a:r>
            <a:endParaRPr lang="es-AR" sz="1800" dirty="0">
              <a:solidFill>
                <a:srgbClr val="FFFF01"/>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Paso 3</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Ingresar en el trámite y </a:t>
            </a:r>
            <a:r>
              <a:rPr lang="es-MX" sz="1800" dirty="0" err="1">
                <a:effectLst>
                  <a:outerShdw blurRad="38100" dist="38100" dir="2700000" algn="tl">
                    <a:srgbClr val="000000">
                      <a:alpha val="43137"/>
                    </a:srgbClr>
                  </a:outerShdw>
                </a:effectLst>
              </a:rPr>
              <a:t>loguearse</a:t>
            </a:r>
            <a:r>
              <a:rPr lang="es-MX" sz="1800" dirty="0">
                <a:effectLst>
                  <a:outerShdw blurRad="38100" dist="38100" dir="2700000" algn="tl">
                    <a:srgbClr val="000000">
                      <a:alpha val="43137"/>
                    </a:srgbClr>
                  </a:outerShdw>
                </a:effectLst>
              </a:rPr>
              <a:t> a través de AFIP. </a:t>
            </a:r>
            <a:endParaRPr lang="es-MX" sz="1800" dirty="0" smtClean="0">
              <a:effectLst>
                <a:outerShdw blurRad="38100" dist="38100" dir="2700000" algn="tl">
                  <a:srgbClr val="000000">
                    <a:alpha val="43137"/>
                  </a:srgbClr>
                </a:outerShdw>
              </a:effectLst>
            </a:endParaRPr>
          </a:p>
          <a:p>
            <a:pPr algn="l"/>
            <a:endParaRPr lang="es-MX" sz="1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700808"/>
            <a:ext cx="552691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5603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TRAMITE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800" b="1" dirty="0" smtClean="0">
                <a:solidFill>
                  <a:srgbClr val="FFFF00"/>
                </a:solidFill>
                <a:effectLst>
                  <a:outerShdw blurRad="38100" dist="38100" dir="2700000" algn="tl">
                    <a:srgbClr val="000000">
                      <a:alpha val="43137"/>
                    </a:srgbClr>
                  </a:outerShdw>
                </a:effectLst>
              </a:rPr>
              <a:t>Ratificación </a:t>
            </a:r>
            <a:endParaRPr lang="es-AR" sz="1800" dirty="0">
              <a:solidFill>
                <a:srgbClr val="FFFF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Paso 3</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Ingresar en el trámite y </a:t>
            </a:r>
            <a:r>
              <a:rPr lang="es-MX" sz="1800" dirty="0" err="1">
                <a:effectLst>
                  <a:outerShdw blurRad="38100" dist="38100" dir="2700000" algn="tl">
                    <a:srgbClr val="000000">
                      <a:alpha val="43137"/>
                    </a:srgbClr>
                  </a:outerShdw>
                </a:effectLst>
              </a:rPr>
              <a:t>loguearse</a:t>
            </a:r>
            <a:r>
              <a:rPr lang="es-MX" sz="1800" dirty="0">
                <a:effectLst>
                  <a:outerShdw blurRad="38100" dist="38100" dir="2700000" algn="tl">
                    <a:srgbClr val="000000">
                      <a:alpha val="43137"/>
                    </a:srgbClr>
                  </a:outerShdw>
                </a:effectLst>
              </a:rPr>
              <a:t> a través de AFIP.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endParaRPr lang="es-MX" sz="1800" b="1" dirty="0" smtClean="0">
              <a:effectLst>
                <a:outerShdw blurRad="38100" dist="38100" dir="2700000" algn="tl">
                  <a:srgbClr val="000000">
                    <a:alpha val="43137"/>
                  </a:srgbClr>
                </a:outerShdw>
              </a:effectLst>
            </a:endParaRPr>
          </a:p>
          <a:p>
            <a:pPr algn="l"/>
            <a:endParaRPr lang="es-MX" sz="1800" b="1" dirty="0">
              <a:effectLst>
                <a:outerShdw blurRad="38100" dist="38100" dir="2700000" algn="tl">
                  <a:srgbClr val="000000">
                    <a:alpha val="43137"/>
                  </a:srgbClr>
                </a:outerShdw>
              </a:effectLst>
            </a:endParaRPr>
          </a:p>
          <a:p>
            <a:pPr algn="l"/>
            <a:endParaRPr lang="es-MX" sz="1800" b="1" dirty="0" smtClean="0">
              <a:effectLst>
                <a:outerShdw blurRad="38100" dist="38100" dir="2700000" algn="tl">
                  <a:srgbClr val="000000">
                    <a:alpha val="43137"/>
                  </a:srgbClr>
                </a:outerShdw>
              </a:effectLst>
            </a:endParaRPr>
          </a:p>
          <a:p>
            <a:pPr algn="l"/>
            <a:endParaRPr lang="es-MX" sz="1800" b="1" dirty="0">
              <a:effectLst>
                <a:outerShdw blurRad="38100" dist="38100" dir="2700000" algn="tl">
                  <a:srgbClr val="000000">
                    <a:alpha val="43137"/>
                  </a:srgbClr>
                </a:outerShdw>
              </a:effectLst>
            </a:endParaRPr>
          </a:p>
          <a:p>
            <a:pPr algn="l"/>
            <a:endParaRPr lang="es-MX" sz="1800" b="1" dirty="0" smtClean="0">
              <a:effectLst>
                <a:outerShdw blurRad="38100" dist="38100" dir="2700000" algn="tl">
                  <a:srgbClr val="000000">
                    <a:alpha val="43137"/>
                  </a:srgbClr>
                </a:outerShdw>
              </a:effectLst>
            </a:endParaRPr>
          </a:p>
          <a:p>
            <a:pPr algn="l"/>
            <a:endParaRPr lang="es-MX" sz="1800" b="1" dirty="0">
              <a:effectLst>
                <a:outerShdw blurRad="38100" dist="38100" dir="2700000" algn="tl">
                  <a:srgbClr val="000000">
                    <a:alpha val="43137"/>
                  </a:srgbClr>
                </a:outerShdw>
              </a:effectLst>
            </a:endParaRPr>
          </a:p>
          <a:p>
            <a:pPr algn="l"/>
            <a:endParaRPr lang="es-MX" sz="1800" b="1" dirty="0" smtClean="0">
              <a:effectLst>
                <a:outerShdw blurRad="38100" dist="38100" dir="2700000" algn="tl">
                  <a:srgbClr val="000000">
                    <a:alpha val="43137"/>
                  </a:srgbClr>
                </a:outerShdw>
              </a:effectLst>
            </a:endParaRPr>
          </a:p>
          <a:p>
            <a:pPr algn="l"/>
            <a:r>
              <a:rPr lang="es-MX" sz="1800" b="1" dirty="0" smtClean="0">
                <a:solidFill>
                  <a:srgbClr val="00FF00"/>
                </a:solidFill>
                <a:effectLst>
                  <a:outerShdw blurRad="38100" dist="38100" dir="2700000" algn="tl">
                    <a:srgbClr val="000000">
                      <a:alpha val="43137"/>
                    </a:srgbClr>
                  </a:outerShdw>
                </a:effectLst>
              </a:rPr>
              <a:t>Observaciones</a:t>
            </a:r>
            <a:r>
              <a:rPr lang="es-MX" sz="1800" b="1" dirty="0">
                <a:solidFill>
                  <a:srgbClr val="00FF00"/>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Luego, seguir los pasos de la página e incorporar la documentación requerida. El "Formulario de denuncia" debe ser completado con </a:t>
            </a:r>
            <a:r>
              <a:rPr lang="es-MX" sz="1800" dirty="0" smtClean="0">
                <a:effectLst>
                  <a:outerShdw blurRad="38100" dist="38100" dir="2700000" algn="tl">
                    <a:srgbClr val="000000">
                      <a:alpha val="43137"/>
                    </a:srgbClr>
                  </a:outerShdw>
                </a:effectLst>
              </a:rPr>
              <a:t>guiones </a:t>
            </a:r>
            <a:r>
              <a:rPr lang="es-MX" sz="1800" dirty="0">
                <a:effectLst>
                  <a:outerShdw blurRad="38100" dist="38100" dir="2700000" algn="tl">
                    <a:srgbClr val="000000">
                      <a:alpha val="43137"/>
                    </a:srgbClr>
                  </a:outerShdw>
                </a:effectLst>
              </a:rPr>
              <a:t>(“-“) o números, según lo requiera el campo. La ratificación debe ser incorporada en "Otra documentación que sea pertinente al trámite solicitado". </a:t>
            </a:r>
            <a:endParaRPr lang="es-MX" sz="1800" dirty="0" smtClean="0">
              <a:effectLst>
                <a:outerShdw blurRad="38100" dist="38100" dir="2700000" algn="tl">
                  <a:srgbClr val="000000">
                    <a:alpha val="43137"/>
                  </a:srgbClr>
                </a:outerShdw>
              </a:effectLst>
            </a:endParaRPr>
          </a:p>
          <a:p>
            <a:pPr algn="l"/>
            <a:endParaRPr lang="es-MX" sz="1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585913"/>
            <a:ext cx="53149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2725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Acuerdos Sectoriales 223 bis</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Hasta el momento</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406155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Situación antes de la cuarentena</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C00"/>
                </a:solidFill>
                <a:effectLst>
                  <a:outerShdw blurRad="38100" dist="38100" dir="2700000" algn="tl">
                    <a:srgbClr val="000000">
                      <a:alpha val="43137"/>
                    </a:srgbClr>
                  </a:outerShdw>
                </a:effectLst>
              </a:rPr>
              <a:t>LICENCIA LABORAL PARA GRUPOS DE RIESGO</a:t>
            </a:r>
            <a:endParaRPr lang="es-ES" sz="1600" b="1" dirty="0" smtClean="0">
              <a:solidFill>
                <a:srgbClr val="FFCC00"/>
              </a:solidFill>
              <a:effectLst>
                <a:outerShdw blurRad="38100" dist="38100" dir="2700000" algn="tl">
                  <a:srgbClr val="000000">
                    <a:alpha val="43137"/>
                  </a:srgbClr>
                </a:outerShdw>
              </a:effectLst>
            </a:endParaRPr>
          </a:p>
          <a:p>
            <a:pPr algn="l"/>
            <a:r>
              <a:rPr lang="es-ES" sz="1600" b="1" dirty="0" smtClean="0">
                <a:solidFill>
                  <a:srgbClr val="00FFFF"/>
                </a:solidFill>
                <a:effectLst>
                  <a:outerShdw blurRad="38100" dist="38100" dir="2700000" algn="tl">
                    <a:srgbClr val="000000">
                      <a:alpha val="43137"/>
                    </a:srgbClr>
                  </a:outerShdw>
                </a:effectLst>
              </a:rPr>
              <a:t>RESOLUCIÓN (MTESS) 207/2020  </a:t>
            </a:r>
            <a:endParaRPr lang="es-ES" sz="1600" b="1" dirty="0" smtClean="0">
              <a:solidFill>
                <a:srgbClr val="FFFF19"/>
              </a:solidFill>
              <a:effectLst>
                <a:outerShdw blurRad="38100" dist="38100" dir="2700000" algn="tl">
                  <a:srgbClr val="000000">
                    <a:alpha val="43137"/>
                  </a:srgbClr>
                </a:outerShdw>
              </a:effectLst>
            </a:endParaRPr>
          </a:p>
          <a:p>
            <a:pPr algn="l"/>
            <a:r>
              <a:rPr lang="es-ES" sz="1600" dirty="0" smtClean="0">
                <a:solidFill>
                  <a:srgbClr val="FFFF00"/>
                </a:solidFill>
                <a:effectLst>
                  <a:outerShdw blurRad="38100" dist="38100" dir="2700000" algn="tl">
                    <a:srgbClr val="000000">
                      <a:alpha val="43137"/>
                    </a:srgbClr>
                  </a:outerShdw>
                </a:effectLst>
              </a:rPr>
              <a:t>a. Trabajadores y trabajadoras mayores de sesenta (60) años de edad, </a:t>
            </a:r>
            <a:r>
              <a:rPr lang="es-ES" sz="1600" b="1" dirty="0" smtClean="0">
                <a:solidFill>
                  <a:srgbClr val="FF9900"/>
                </a:solidFill>
                <a:effectLst>
                  <a:outerShdw blurRad="38100" dist="38100" dir="2700000" algn="tl">
                    <a:srgbClr val="000000">
                      <a:alpha val="43137"/>
                    </a:srgbClr>
                  </a:outerShdw>
                </a:effectLst>
              </a:rPr>
              <a:t>excepto que sean considerados “personal esencial para el adecuado funcionamiento del establecimiento”. </a:t>
            </a:r>
            <a:r>
              <a:rPr lang="es-ES" sz="1600" dirty="0" smtClean="0">
                <a:effectLst>
                  <a:outerShdw blurRad="38100" dist="38100" dir="2700000" algn="tl">
                    <a:srgbClr val="000000">
                      <a:alpha val="43137"/>
                    </a:srgbClr>
                  </a:outerShdw>
                </a:effectLst>
              </a:rPr>
              <a:t>Se considerará “personal esencial” a todos los trabajadores del sector salud.</a:t>
            </a:r>
          </a:p>
          <a:p>
            <a:pPr algn="l"/>
            <a:r>
              <a:rPr lang="es-ES" sz="1600" dirty="0" smtClean="0">
                <a:solidFill>
                  <a:srgbClr val="00FF00"/>
                </a:solidFill>
                <a:effectLst>
                  <a:outerShdw blurRad="38100" dist="38100" dir="2700000" algn="tl">
                    <a:srgbClr val="000000">
                      <a:alpha val="43137"/>
                    </a:srgbClr>
                  </a:outerShdw>
                </a:effectLst>
              </a:rPr>
              <a:t>b. Trabajadoras embarazadas</a:t>
            </a:r>
          </a:p>
          <a:p>
            <a:pPr algn="l"/>
            <a:r>
              <a:rPr lang="es-ES" sz="1600" dirty="0" smtClean="0">
                <a:solidFill>
                  <a:srgbClr val="00FFFF"/>
                </a:solidFill>
                <a:effectLst>
                  <a:outerShdw blurRad="38100" dist="38100" dir="2700000" algn="tl">
                    <a:srgbClr val="000000">
                      <a:alpha val="43137"/>
                    </a:srgbClr>
                  </a:outerShdw>
                </a:effectLst>
              </a:rPr>
              <a:t>c. Trabajadores y trabajadoras incluidos en los grupos de riesgo </a:t>
            </a:r>
            <a:r>
              <a:rPr lang="es-ES" sz="1600" dirty="0" smtClean="0">
                <a:effectLst>
                  <a:outerShdw blurRad="38100" dist="38100" dir="2700000" algn="tl">
                    <a:srgbClr val="000000">
                      <a:alpha val="43137"/>
                    </a:srgbClr>
                  </a:outerShdw>
                </a:effectLst>
              </a:rPr>
              <a:t>que define la autoridad sanitaria nacional.</a:t>
            </a:r>
          </a:p>
          <a:p>
            <a:pPr algn="l"/>
            <a:r>
              <a:rPr lang="es-ES" sz="1600" dirty="0" smtClean="0">
                <a:effectLst>
                  <a:outerShdw blurRad="38100" dist="38100" dir="2700000" algn="tl">
                    <a:srgbClr val="000000">
                      <a:alpha val="43137"/>
                    </a:srgbClr>
                  </a:outerShdw>
                </a:effectLst>
              </a:rPr>
              <a:t>Dichos grupos, de conformidad con la definición vigente al día de la fecha, son:</a:t>
            </a:r>
          </a:p>
          <a:p>
            <a:pPr algn="l"/>
            <a:r>
              <a:rPr lang="es-ES" sz="1600" dirty="0" smtClean="0">
                <a:solidFill>
                  <a:srgbClr val="FFFF00"/>
                </a:solidFill>
                <a:effectLst>
                  <a:outerShdw blurRad="38100" dist="38100" dir="2700000" algn="tl">
                    <a:srgbClr val="000000">
                      <a:alpha val="43137"/>
                    </a:srgbClr>
                  </a:outerShdw>
                </a:effectLst>
              </a:rPr>
              <a:t>1. Enfermedades respiratorias crónica: </a:t>
            </a:r>
            <a:r>
              <a:rPr lang="es-ES" sz="1600" dirty="0" smtClean="0">
                <a:effectLst>
                  <a:outerShdw blurRad="38100" dist="38100" dir="2700000" algn="tl">
                    <a:srgbClr val="000000">
                      <a:alpha val="43137"/>
                    </a:srgbClr>
                  </a:outerShdw>
                </a:effectLst>
              </a:rPr>
              <a:t>enfermedad pulmonar obstructiva crónica [EPOC], enfisema congénito, displasia broncopulmonar, bronquiectasias, fibrosis quística y asma moderado o severo.</a:t>
            </a:r>
          </a:p>
          <a:p>
            <a:pPr algn="l"/>
            <a:r>
              <a:rPr lang="es-ES" sz="1600" dirty="0" smtClean="0">
                <a:solidFill>
                  <a:srgbClr val="FFFF00"/>
                </a:solidFill>
                <a:effectLst>
                  <a:outerShdw blurRad="38100" dist="38100" dir="2700000" algn="tl">
                    <a:srgbClr val="000000">
                      <a:alpha val="43137"/>
                    </a:srgbClr>
                  </a:outerShdw>
                </a:effectLst>
              </a:rPr>
              <a:t>2. Enfermedades cardíacas: </a:t>
            </a:r>
            <a:r>
              <a:rPr lang="es-ES" sz="1600" dirty="0" smtClean="0">
                <a:effectLst>
                  <a:outerShdw blurRad="38100" dist="38100" dir="2700000" algn="tl">
                    <a:srgbClr val="000000">
                      <a:alpha val="43137"/>
                    </a:srgbClr>
                  </a:outerShdw>
                </a:effectLst>
              </a:rPr>
              <a:t>Insuficiencia cardíaca, enfermedad coronaria, </a:t>
            </a:r>
            <a:r>
              <a:rPr lang="es-ES" sz="1600" dirty="0" err="1" smtClean="0">
                <a:effectLst>
                  <a:outerShdw blurRad="38100" dist="38100" dir="2700000" algn="tl">
                    <a:srgbClr val="000000">
                      <a:alpha val="43137"/>
                    </a:srgbClr>
                  </a:outerShdw>
                </a:effectLst>
              </a:rPr>
              <a:t>valvulopatías</a:t>
            </a:r>
            <a:r>
              <a:rPr lang="es-ES" sz="1600" dirty="0" smtClean="0">
                <a:effectLst>
                  <a:outerShdw blurRad="38100" dist="38100" dir="2700000" algn="tl">
                    <a:srgbClr val="000000">
                      <a:alpha val="43137"/>
                    </a:srgbClr>
                  </a:outerShdw>
                </a:effectLst>
              </a:rPr>
              <a:t> y cardiopatías congénitas.</a:t>
            </a:r>
          </a:p>
          <a:p>
            <a:pPr algn="l"/>
            <a:r>
              <a:rPr lang="es-ES" sz="1600" dirty="0" smtClean="0">
                <a:solidFill>
                  <a:srgbClr val="FFFF00"/>
                </a:solidFill>
                <a:effectLst>
                  <a:outerShdw blurRad="38100" dist="38100" dir="2700000" algn="tl">
                    <a:srgbClr val="000000">
                      <a:alpha val="43137"/>
                    </a:srgbClr>
                  </a:outerShdw>
                </a:effectLst>
              </a:rPr>
              <a:t>3. Inmunodeficiencias.</a:t>
            </a:r>
          </a:p>
          <a:p>
            <a:pPr algn="l"/>
            <a:r>
              <a:rPr lang="es-ES" sz="1600" dirty="0" smtClean="0">
                <a:solidFill>
                  <a:srgbClr val="FFFF00"/>
                </a:solidFill>
                <a:effectLst>
                  <a:outerShdw blurRad="38100" dist="38100" dir="2700000" algn="tl">
                    <a:srgbClr val="000000">
                      <a:alpha val="43137"/>
                    </a:srgbClr>
                  </a:outerShdw>
                </a:effectLst>
              </a:rPr>
              <a:t>4. Diabéticos, </a:t>
            </a:r>
            <a:r>
              <a:rPr lang="es-ES" sz="1600" dirty="0" smtClean="0">
                <a:effectLst>
                  <a:outerShdw blurRad="38100" dist="38100" dir="2700000" algn="tl">
                    <a:srgbClr val="000000">
                      <a:alpha val="43137"/>
                    </a:srgbClr>
                  </a:outerShdw>
                </a:effectLst>
              </a:rPr>
              <a:t>personas con insuficiencia renal crónica en diálisis o con expectativas de ingresar a diálisis en los siguientes seis meses.</a:t>
            </a:r>
          </a:p>
          <a:p>
            <a:pPr algn="l"/>
            <a:r>
              <a:rPr lang="es-ES" sz="1600" dirty="0" smtClean="0">
                <a:effectLst>
                  <a:outerShdw blurRad="38100" dist="38100" dir="2700000" algn="tl">
                    <a:srgbClr val="000000">
                      <a:alpha val="43137"/>
                    </a:srgbClr>
                  </a:outerShdw>
                </a:effectLst>
              </a:rPr>
              <a:t>No podrá declararse personal esencial a los trabajadores comprendidos en los incisos b) y c).</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6203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616624"/>
          </a:xfrm>
        </p:spPr>
        <p:txBody>
          <a:bodyPr>
            <a:normAutofit fontScale="92500" lnSpcReduction="10000"/>
          </a:bodyPr>
          <a:lstStyle/>
          <a:p>
            <a:pPr algn="l"/>
            <a:r>
              <a:rPr lang="es-MX" sz="1800" b="1" dirty="0" smtClean="0">
                <a:solidFill>
                  <a:srgbClr val="FFFF00"/>
                </a:solidFill>
                <a:effectLst>
                  <a:outerShdw blurRad="38100" dist="38100" dir="2700000" algn="tl">
                    <a:srgbClr val="000000">
                      <a:alpha val="43137"/>
                    </a:srgbClr>
                  </a:outerShdw>
                </a:effectLst>
              </a:rPr>
              <a:t>ACUERDOS FIRMADOS HASTA AHORA PENDIENTES DE HOMOLOGACIÓN</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Comercio. CCT 130/1975. </a:t>
            </a:r>
            <a:r>
              <a:rPr lang="es-MX" sz="1800" dirty="0" smtClean="0">
                <a:effectLst>
                  <a:outerShdw blurRad="38100" dist="38100" dir="2700000" algn="tl">
                    <a:srgbClr val="000000">
                      <a:alpha val="43137"/>
                    </a:srgbClr>
                  </a:outerShdw>
                </a:effectLst>
              </a:rPr>
              <a:t>Acuerdo 223 bis</a:t>
            </a:r>
            <a:r>
              <a:rPr lang="es-MX" sz="1800" dirty="0">
                <a:effectLst>
                  <a:outerShdw blurRad="38100" dist="38100" dir="2700000" algn="tl">
                    <a:srgbClr val="000000">
                      <a:alpha val="43137"/>
                    </a:srgbClr>
                  </a:outerShdw>
                </a:effectLst>
              </a:rPr>
              <a:t>.</a:t>
            </a:r>
            <a:r>
              <a:rPr lang="es-MX" sz="1800" dirty="0" smtClean="0">
                <a:effectLst>
                  <a:outerShdw blurRad="38100" dist="38100" dir="2700000" algn="tl">
                    <a:srgbClr val="000000">
                      <a:alpha val="43137"/>
                    </a:srgbClr>
                  </a:outerShdw>
                </a:effectLst>
              </a:rPr>
              <a:t> Suspensión desde el 1/4/2020</a:t>
            </a:r>
          </a:p>
          <a:p>
            <a:pPr algn="l"/>
            <a:endParaRPr lang="es-MX" sz="1800" b="1" dirty="0" smtClean="0">
              <a:solidFill>
                <a:srgbClr val="00FFFF"/>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Textiles. Obreros. </a:t>
            </a:r>
            <a:r>
              <a:rPr lang="es-MX" sz="1800" dirty="0" smtClean="0">
                <a:effectLst>
                  <a:outerShdw blurRad="38100" dist="38100" dir="2700000" algn="tl">
                    <a:srgbClr val="000000">
                      <a:alpha val="43137"/>
                    </a:srgbClr>
                  </a:outerShdw>
                </a:effectLst>
              </a:rPr>
              <a:t>CCT 500/2007.  Acuerdo 223 bis. </a:t>
            </a:r>
            <a:r>
              <a:rPr lang="es-MX" sz="1800" dirty="0" err="1" smtClean="0">
                <a:effectLst>
                  <a:outerShdw blurRad="38100" dist="38100" dir="2700000" algn="tl">
                    <a:srgbClr val="000000">
                      <a:alpha val="43137"/>
                    </a:srgbClr>
                  </a:outerShdw>
                </a:effectLst>
              </a:rPr>
              <a:t>Suspension</a:t>
            </a:r>
            <a:r>
              <a:rPr lang="es-MX" sz="1800" dirty="0" smtClean="0">
                <a:effectLst>
                  <a:outerShdw blurRad="38100" dist="38100" dir="2700000" algn="tl">
                    <a:srgbClr val="000000">
                      <a:alpha val="43137"/>
                    </a:srgbClr>
                  </a:outerShdw>
                </a:effectLst>
              </a:rPr>
              <a:t> de trabajadores desde el 1/4/2020</a:t>
            </a:r>
          </a:p>
          <a:p>
            <a:pPr algn="l"/>
            <a:r>
              <a:rPr lang="es-MX" sz="1800" dirty="0" smtClean="0">
                <a:effectLst>
                  <a:outerShdw blurRad="38100" dist="38100" dir="2700000" algn="tl">
                    <a:srgbClr val="000000">
                      <a:alpha val="43137"/>
                    </a:srgbClr>
                  </a:outerShdw>
                </a:effectLst>
              </a:rPr>
              <a:t> </a:t>
            </a:r>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Metalúrgicos, </a:t>
            </a:r>
            <a:r>
              <a:rPr lang="es-MX" sz="1800" dirty="0">
                <a:effectLst>
                  <a:outerShdw blurRad="38100" dist="38100" dir="2700000" algn="tl">
                    <a:srgbClr val="000000">
                      <a:alpha val="43137"/>
                    </a:srgbClr>
                  </a:outerShdw>
                </a:effectLst>
              </a:rPr>
              <a:t>CCT 260/1975. Coronavirus: Acuerdo para la suspensión de trabajadores desde el </a:t>
            </a:r>
            <a:r>
              <a:rPr lang="es-MX" sz="1800" dirty="0" smtClean="0">
                <a:effectLst>
                  <a:outerShdw blurRad="38100" dist="38100" dir="2700000" algn="tl">
                    <a:srgbClr val="000000">
                      <a:alpha val="43137"/>
                    </a:srgbClr>
                  </a:outerShdw>
                </a:effectLst>
              </a:rPr>
              <a:t>1/4/2020</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Gastronómicos. </a:t>
            </a:r>
            <a:r>
              <a:rPr lang="es-AR" sz="1800" b="1" dirty="0">
                <a:solidFill>
                  <a:srgbClr val="00FFFF"/>
                </a:solidFill>
                <a:effectLst>
                  <a:outerShdw blurRad="38100" dist="38100" dir="2700000" algn="tl">
                    <a:srgbClr val="000000">
                      <a:alpha val="43137"/>
                    </a:srgbClr>
                  </a:outerShdw>
                </a:effectLst>
              </a:rPr>
              <a:t>UTHGRA - FEHGRA </a:t>
            </a:r>
            <a:r>
              <a:rPr lang="es-AR" sz="1800" b="1" dirty="0" smtClean="0">
                <a:solidFill>
                  <a:srgbClr val="00FFFF"/>
                </a:solidFill>
                <a:effectLst>
                  <a:outerShdw blurRad="38100" dist="38100" dir="2700000" algn="tl">
                    <a:srgbClr val="000000">
                      <a:alpha val="43137"/>
                    </a:srgbClr>
                  </a:outerShdw>
                </a:effectLst>
              </a:rPr>
              <a:t>. Hoteles y restaurantes.  </a:t>
            </a:r>
            <a:r>
              <a:rPr lang="es-AR" sz="1800" dirty="0" smtClean="0">
                <a:effectLst>
                  <a:outerShdw blurRad="38100" dist="38100" dir="2700000" algn="tl">
                    <a:srgbClr val="000000">
                      <a:alpha val="43137"/>
                    </a:srgbClr>
                  </a:outerShdw>
                </a:effectLst>
              </a:rPr>
              <a:t>CCT 389/04. </a:t>
            </a:r>
            <a:r>
              <a:rPr lang="es-MX" sz="1800" dirty="0">
                <a:effectLst>
                  <a:outerShdw blurRad="38100" dist="38100" dir="2700000" algn="tl">
                    <a:srgbClr val="000000">
                      <a:alpha val="43137"/>
                    </a:srgbClr>
                  </a:outerShdw>
                </a:effectLst>
              </a:rPr>
              <a:t>Acuerdo de suspensión art. 223 bis LCT </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Gastronómicos, </a:t>
            </a:r>
            <a:r>
              <a:rPr lang="es-MX" sz="1800" dirty="0">
                <a:effectLst>
                  <a:outerShdw blurRad="38100" dist="38100" dir="2700000" algn="tl">
                    <a:srgbClr val="000000">
                      <a:alpha val="43137"/>
                    </a:srgbClr>
                  </a:outerShdw>
                </a:effectLst>
              </a:rPr>
              <a:t>CCT 401/2005. Coronavirus</a:t>
            </a:r>
            <a:r>
              <a:rPr lang="es-MX" sz="1800" dirty="0" smtClean="0">
                <a:effectLst>
                  <a:outerShdw blurRad="38100" dist="38100" dir="2700000" algn="tl">
                    <a:srgbClr val="000000">
                      <a:alpha val="43137"/>
                    </a:srgbClr>
                  </a:outerShdw>
                </a:effectLst>
              </a:rPr>
              <a:t>: Acuerdo de suspensión art. 223 bis LCT </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Petroleros</a:t>
            </a:r>
            <a:r>
              <a:rPr lang="es-MX" sz="1800" b="1"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Coronavirus: Acuerdo para la suspensión de trabajadores desde el </a:t>
            </a:r>
            <a:r>
              <a:rPr lang="es-MX" sz="1800" dirty="0" smtClean="0">
                <a:effectLst>
                  <a:outerShdw blurRad="38100" dist="38100" dir="2700000" algn="tl">
                    <a:srgbClr val="000000">
                      <a:alpha val="43137"/>
                    </a:srgbClr>
                  </a:outerShdw>
                </a:effectLst>
              </a:rPr>
              <a:t>1/4/2020</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Calzado. </a:t>
            </a:r>
            <a:r>
              <a:rPr lang="es-MX" sz="1800" dirty="0">
                <a:effectLst>
                  <a:outerShdw blurRad="38100" dist="38100" dir="2700000" algn="tl">
                    <a:srgbClr val="000000">
                      <a:alpha val="43137"/>
                    </a:srgbClr>
                  </a:outerShdw>
                </a:effectLst>
              </a:rPr>
              <a:t>Acuerdo marco para disponer la suspensión de trabajadores y reducción de salarios (art. 223 bis LCT) a partir del 1 de abril de 2020</a:t>
            </a:r>
          </a:p>
        </p:txBody>
      </p:sp>
    </p:spTree>
    <p:extLst>
      <p:ext uri="{BB962C8B-B14F-4D97-AF65-F5344CB8AC3E}">
        <p14:creationId xmlns:p14="http://schemas.microsoft.com/office/powerpoint/2010/main" val="19612107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ACUERDOS FIRMADOS HASTA AHORA PENDIENTES DE HOMOLOGACIÓN</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SMATA</a:t>
            </a:r>
            <a:r>
              <a:rPr lang="es-MX" sz="1800" b="1" dirty="0">
                <a:solidFill>
                  <a:srgbClr val="00FFFF"/>
                </a:solidFill>
                <a:effectLst>
                  <a:outerShdw blurRad="38100" dist="38100" dir="2700000" algn="tl">
                    <a:srgbClr val="000000">
                      <a:alpha val="43137"/>
                    </a:srgbClr>
                  </a:outerShdw>
                </a:effectLst>
              </a:rPr>
              <a:t>. ACARA </a:t>
            </a:r>
            <a:r>
              <a:rPr lang="es-MX" sz="1800" dirty="0">
                <a:effectLst>
                  <a:outerShdw blurRad="38100" dist="38100" dir="2700000" algn="tl">
                    <a:srgbClr val="000000">
                      <a:alpha val="43137"/>
                    </a:srgbClr>
                  </a:outerShdw>
                </a:effectLst>
              </a:rPr>
              <a:t>(CCT 776/2019) </a:t>
            </a:r>
            <a:endParaRPr lang="es-MX" sz="1800"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SMATA. FAATRA </a:t>
            </a:r>
            <a:r>
              <a:rPr lang="es-MX" sz="1800" dirty="0">
                <a:effectLst>
                  <a:outerShdw blurRad="38100" dist="38100" dir="2700000" algn="tl">
                    <a:srgbClr val="000000">
                      <a:alpha val="43137"/>
                    </a:srgbClr>
                  </a:outerShdw>
                </a:effectLst>
              </a:rPr>
              <a:t>(CCT 27/1988)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SMATA. </a:t>
            </a:r>
            <a:r>
              <a:rPr lang="es-MX" sz="1800" dirty="0">
                <a:effectLst>
                  <a:outerShdw blurRad="38100" dist="38100" dir="2700000" algn="tl">
                    <a:srgbClr val="000000">
                      <a:alpha val="43137"/>
                    </a:srgbClr>
                  </a:outerShdw>
                </a:effectLst>
              </a:rPr>
              <a:t>Verificación Técnica Vehicular (CCT 594/2010)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SMATA, </a:t>
            </a:r>
            <a:r>
              <a:rPr lang="es-MX" sz="1800" dirty="0">
                <a:effectLst>
                  <a:outerShdw blurRad="38100" dist="38100" dir="2700000" algn="tl">
                    <a:srgbClr val="000000">
                      <a:alpha val="43137"/>
                    </a:srgbClr>
                  </a:outerShdw>
                </a:effectLst>
              </a:rPr>
              <a:t>Expendedores de combustible. Mar del Plata y zona de actuación (CCT 80/1989)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pt-BR" sz="1800" b="1" dirty="0">
                <a:solidFill>
                  <a:srgbClr val="00FFFF"/>
                </a:solidFill>
                <a:effectLst>
                  <a:outerShdw blurRad="38100" dist="38100" dir="2700000" algn="tl">
                    <a:srgbClr val="000000">
                      <a:alpha val="43137"/>
                    </a:srgbClr>
                  </a:outerShdw>
                </a:effectLst>
              </a:rPr>
              <a:t>SMATA, </a:t>
            </a:r>
            <a:r>
              <a:rPr lang="pt-BR" sz="1800" dirty="0" err="1">
                <a:effectLst>
                  <a:outerShdw blurRad="38100" dist="38100" dir="2700000" algn="tl">
                    <a:srgbClr val="000000">
                      <a:alpha val="43137"/>
                    </a:srgbClr>
                  </a:outerShdw>
                </a:effectLst>
              </a:rPr>
              <a:t>Automóvil</a:t>
            </a:r>
            <a:r>
              <a:rPr lang="pt-BR" sz="1800" dirty="0">
                <a:effectLst>
                  <a:outerShdw blurRad="38100" dist="38100" dir="2700000" algn="tl">
                    <a:srgbClr val="000000">
                      <a:alpha val="43137"/>
                    </a:srgbClr>
                  </a:outerShdw>
                </a:effectLst>
              </a:rPr>
              <a:t> Club Argentino (CCT 454/2006) </a:t>
            </a:r>
            <a:endParaRPr lang="pt-BR" sz="1800" dirty="0" smtClean="0">
              <a:effectLst>
                <a:outerShdw blurRad="38100" dist="38100" dir="2700000" algn="tl">
                  <a:srgbClr val="000000">
                    <a:alpha val="43137"/>
                  </a:srgbClr>
                </a:outerShdw>
              </a:effectLst>
            </a:endParaRPr>
          </a:p>
          <a:p>
            <a:pPr algn="l"/>
            <a:endParaRPr lang="pt-BR" sz="1800" dirty="0" smtClean="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Juegos de azar. </a:t>
            </a:r>
            <a:r>
              <a:rPr lang="es-MX" sz="1800" dirty="0">
                <a:effectLst>
                  <a:outerShdw blurRad="38100" dist="38100" dir="2700000" algn="tl">
                    <a:srgbClr val="000000">
                      <a:alpha val="43137"/>
                    </a:srgbClr>
                  </a:outerShdw>
                </a:effectLst>
              </a:rPr>
              <a:t>Lotería Nacional. Ciudad de Buenos Aires (CCT 656/2012) </a:t>
            </a:r>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Juegos de azar. </a:t>
            </a:r>
            <a:r>
              <a:rPr lang="es-MX" sz="1800" dirty="0">
                <a:effectLst>
                  <a:outerShdw blurRad="38100" dist="38100" dir="2700000" algn="tl">
                    <a:srgbClr val="000000">
                      <a:alpha val="43137"/>
                    </a:srgbClr>
                  </a:outerShdw>
                </a:effectLst>
              </a:rPr>
              <a:t>Agencias de lotería. Buenos Aires (CCT 664/2013) </a:t>
            </a:r>
          </a:p>
        </p:txBody>
      </p:sp>
    </p:spTree>
    <p:extLst>
      <p:ext uri="{BB962C8B-B14F-4D97-AF65-F5344CB8AC3E}">
        <p14:creationId xmlns:p14="http://schemas.microsoft.com/office/powerpoint/2010/main" val="26860364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ACUERDOS FIRMADOS HASTA AHORA PENDIENTES DE HOMOLOGACIÓN</a:t>
            </a:r>
          </a:p>
          <a:p>
            <a:pPr algn="l"/>
            <a:endParaRPr lang="es-MX" sz="1800" dirty="0" smtClean="0">
              <a:effectLst>
                <a:outerShdw blurRad="38100" dist="38100" dir="2700000" algn="tl">
                  <a:srgbClr val="000000">
                    <a:alpha val="43137"/>
                  </a:srgbClr>
                </a:outerShdw>
              </a:effectLst>
            </a:endParaRPr>
          </a:p>
          <a:p>
            <a:pPr algn="l"/>
            <a:r>
              <a:rPr lang="es-AR" sz="1800" b="1" cap="all" dirty="0" smtClean="0">
                <a:solidFill>
                  <a:srgbClr val="00FFFF"/>
                </a:solidFill>
                <a:effectLst>
                  <a:outerShdw blurRad="38100" dist="38100" dir="2700000" algn="tl">
                    <a:srgbClr val="000000">
                      <a:alpha val="43137"/>
                    </a:srgbClr>
                  </a:outerShdw>
                </a:effectLst>
              </a:rPr>
              <a:t>PASTELEROS</a:t>
            </a:r>
            <a:r>
              <a:rPr lang="es-AR" sz="1800" b="1" cap="all" dirty="0">
                <a:solidFill>
                  <a:srgbClr val="00FFFF"/>
                </a:solidFill>
                <a:effectLst>
                  <a:outerShdw blurRad="38100" dist="38100" dir="2700000" algn="tl">
                    <a:srgbClr val="000000">
                      <a:alpha val="43137"/>
                    </a:srgbClr>
                  </a:outerShdw>
                </a:effectLst>
              </a:rPr>
              <a:t>. </a:t>
            </a:r>
            <a:r>
              <a:rPr lang="es-AR" sz="1800" b="1" cap="all" dirty="0">
                <a:effectLst>
                  <a:outerShdw blurRad="38100" dist="38100" dir="2700000" algn="tl">
                    <a:srgbClr val="000000">
                      <a:alpha val="43137"/>
                    </a:srgbClr>
                  </a:outerShdw>
                </a:effectLst>
              </a:rPr>
              <a:t>SERVICIOS RÁPIDOS Y DE EMPAREDADOS, CCT 329/2000. </a:t>
            </a:r>
            <a:endParaRPr lang="es-AR" sz="1800" b="1" cap="all" dirty="0" smtClean="0">
              <a:effectLst>
                <a:outerShdw blurRad="38100" dist="38100" dir="2700000" algn="tl">
                  <a:srgbClr val="000000">
                    <a:alpha val="43137"/>
                  </a:srgbClr>
                </a:outerShdw>
              </a:effectLst>
            </a:endParaRPr>
          </a:p>
          <a:p>
            <a:pPr algn="l"/>
            <a:endParaRPr lang="es-AR" sz="1800" b="1" cap="all" dirty="0" smtClean="0">
              <a:effectLst>
                <a:outerShdw blurRad="38100" dist="38100" dir="2700000" algn="tl">
                  <a:srgbClr val="000000">
                    <a:alpha val="43137"/>
                  </a:srgbClr>
                </a:outerShdw>
              </a:effectLst>
            </a:endParaRPr>
          </a:p>
          <a:p>
            <a:pPr algn="l"/>
            <a:r>
              <a:rPr lang="es-AR" sz="1800" b="1" cap="all" dirty="0" smtClean="0">
                <a:solidFill>
                  <a:srgbClr val="00FFFF"/>
                </a:solidFill>
                <a:effectLst>
                  <a:outerShdw blurRad="38100" dist="38100" dir="2700000" algn="tl">
                    <a:srgbClr val="000000">
                      <a:alpha val="43137"/>
                    </a:srgbClr>
                  </a:outerShdw>
                </a:effectLst>
              </a:rPr>
              <a:t>PASTELEROS</a:t>
            </a:r>
            <a:r>
              <a:rPr lang="es-AR" sz="1800" b="1" cap="all" dirty="0">
                <a:solidFill>
                  <a:srgbClr val="00FFFF"/>
                </a:solidFill>
                <a:effectLst>
                  <a:outerShdw blurRad="38100" dist="38100" dir="2700000" algn="tl">
                    <a:srgbClr val="000000">
                      <a:alpha val="43137"/>
                    </a:srgbClr>
                  </a:outerShdw>
                </a:effectLst>
              </a:rPr>
              <a:t>. </a:t>
            </a:r>
            <a:r>
              <a:rPr lang="es-AR" sz="1800" b="1" cap="all" dirty="0">
                <a:effectLst>
                  <a:outerShdw blurRad="38100" dist="38100" dir="2700000" algn="tl">
                    <a:srgbClr val="000000">
                      <a:alpha val="43137"/>
                    </a:srgbClr>
                  </a:outerShdw>
                </a:effectLst>
              </a:rPr>
              <a:t>RAMA PIZZEROS, CCT 24/1988. </a:t>
            </a:r>
            <a:endParaRPr lang="es-AR" sz="1800" b="1" cap="all" dirty="0" smtClean="0">
              <a:effectLst>
                <a:outerShdw blurRad="38100" dist="38100" dir="2700000" algn="tl">
                  <a:srgbClr val="000000">
                    <a:alpha val="43137"/>
                  </a:srgbClr>
                </a:outerShdw>
              </a:effectLst>
            </a:endParaRPr>
          </a:p>
          <a:p>
            <a:pPr algn="l"/>
            <a:endParaRPr lang="es-MX" sz="1800" dirty="0">
              <a:effectLst>
                <a:outerShdw blurRad="38100" dist="38100" dir="2700000" algn="tl">
                  <a:srgbClr val="000000">
                    <a:alpha val="43137"/>
                  </a:srgbClr>
                </a:outerShdw>
              </a:effectLst>
            </a:endParaRPr>
          </a:p>
          <a:p>
            <a:pPr algn="l"/>
            <a:r>
              <a:rPr lang="es-AR" sz="1600" b="1" cap="all" dirty="0">
                <a:solidFill>
                  <a:srgbClr val="00FFFF"/>
                </a:solidFill>
                <a:effectLst>
                  <a:outerShdw blurRad="38100" dist="38100" dir="2700000" algn="tl">
                    <a:srgbClr val="000000">
                      <a:alpha val="43137"/>
                    </a:srgbClr>
                  </a:outerShdw>
                </a:effectLst>
              </a:rPr>
              <a:t>Construcción. </a:t>
            </a:r>
            <a:r>
              <a:rPr lang="es-AR" sz="1600" b="1" cap="all" dirty="0">
                <a:effectLst>
                  <a:outerShdw blurRad="38100" dist="38100" dir="2700000" algn="tl">
                    <a:srgbClr val="000000">
                      <a:alpha val="43137"/>
                    </a:srgbClr>
                  </a:outerShdw>
                </a:effectLst>
              </a:rPr>
              <a:t>Yacimientos petrolíferos y gasíferos, CCT 545/2008. </a:t>
            </a:r>
            <a:endParaRPr lang="es-AR" sz="1600" b="1" cap="all"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AR" sz="1600" b="1" cap="all" dirty="0">
                <a:solidFill>
                  <a:srgbClr val="00FFFF"/>
                </a:solidFill>
                <a:effectLst>
                  <a:outerShdw blurRad="38100" dist="38100" dir="2700000" algn="tl">
                    <a:srgbClr val="000000">
                      <a:alpha val="43137"/>
                    </a:srgbClr>
                  </a:outerShdw>
                </a:effectLst>
              </a:rPr>
              <a:t>Petroleros, </a:t>
            </a:r>
            <a:r>
              <a:rPr lang="es-AR" sz="1600" b="1" cap="all" dirty="0">
                <a:effectLst>
                  <a:outerShdw blurRad="38100" dist="38100" dir="2700000" algn="tl">
                    <a:srgbClr val="000000">
                      <a:alpha val="43137"/>
                    </a:srgbClr>
                  </a:outerShdw>
                </a:effectLst>
              </a:rPr>
              <a:t>CCT 637/2011 y 644/2012. </a:t>
            </a:r>
            <a:endParaRPr lang="es-AR" sz="1600" b="1" cap="all"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r>
              <a:rPr lang="es-AR" sz="1600" b="1" cap="all" dirty="0">
                <a:solidFill>
                  <a:srgbClr val="00FFFF"/>
                </a:solidFill>
                <a:effectLst>
                  <a:outerShdw blurRad="38100" dist="38100" dir="2700000" algn="tl">
                    <a:srgbClr val="000000">
                      <a:alpha val="43137"/>
                    </a:srgbClr>
                  </a:outerShdw>
                </a:effectLst>
              </a:rPr>
              <a:t>Estaciones de Servicio. </a:t>
            </a:r>
            <a:r>
              <a:rPr lang="es-AR" sz="1600" b="1" cap="all" dirty="0">
                <a:effectLst>
                  <a:outerShdw blurRad="38100" dist="38100" dir="2700000" algn="tl">
                    <a:srgbClr val="000000">
                      <a:alpha val="43137"/>
                    </a:srgbClr>
                  </a:outerShdw>
                </a:effectLst>
              </a:rPr>
              <a:t>Neuquén y Río Negro, CCT </a:t>
            </a:r>
            <a:r>
              <a:rPr lang="es-AR" sz="1600" b="1" cap="all" dirty="0" smtClean="0">
                <a:effectLst>
                  <a:outerShdw blurRad="38100" dist="38100" dir="2700000" algn="tl">
                    <a:srgbClr val="000000">
                      <a:alpha val="43137"/>
                    </a:srgbClr>
                  </a:outerShdw>
                </a:effectLst>
              </a:rPr>
              <a:t>456/2006</a:t>
            </a:r>
          </a:p>
          <a:p>
            <a:pPr algn="l"/>
            <a:endParaRPr lang="es-AR" sz="1600" b="1" cap="all" dirty="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Supervisores </a:t>
            </a:r>
            <a:r>
              <a:rPr lang="es-AR" sz="1600" b="1" cap="all" dirty="0">
                <a:solidFill>
                  <a:srgbClr val="00FFFF"/>
                </a:solidFill>
                <a:effectLst>
                  <a:outerShdw blurRad="38100" dist="38100" dir="2700000" algn="tl">
                    <a:srgbClr val="000000">
                      <a:alpha val="43137"/>
                    </a:srgbClr>
                  </a:outerShdw>
                </a:effectLst>
              </a:rPr>
              <a:t>metalúrgicos. </a:t>
            </a:r>
            <a:r>
              <a:rPr lang="es-AR" sz="1600" b="1" cap="all" dirty="0">
                <a:effectLst>
                  <a:outerShdw blurRad="38100" dist="38100" dir="2700000" algn="tl">
                    <a:srgbClr val="000000">
                      <a:alpha val="43137"/>
                    </a:srgbClr>
                  </a:outerShdw>
                </a:effectLst>
              </a:rPr>
              <a:t>Acuerdo marco para </a:t>
            </a:r>
            <a:r>
              <a:rPr lang="es-AR" sz="1600" b="1" cap="all" dirty="0" smtClean="0">
                <a:effectLst>
                  <a:outerShdw blurRad="38100" dist="38100" dir="2700000" algn="tl">
                    <a:srgbClr val="000000">
                      <a:alpha val="43137"/>
                    </a:srgbClr>
                  </a:outerShdw>
                </a:effectLst>
              </a:rPr>
              <a:t>de </a:t>
            </a:r>
            <a:r>
              <a:rPr lang="es-AR" sz="1600" b="1" cap="all" dirty="0">
                <a:effectLst>
                  <a:outerShdw blurRad="38100" dist="38100" dir="2700000" algn="tl">
                    <a:srgbClr val="000000">
                      <a:alpha val="43137"/>
                    </a:srgbClr>
                  </a:outerShdw>
                </a:effectLst>
              </a:rPr>
              <a:t>trabajadores para abril, mayo, junio y julio </a:t>
            </a:r>
            <a:r>
              <a:rPr lang="es-AR" sz="1600" b="1" cap="all" dirty="0" smtClean="0">
                <a:effectLst>
                  <a:outerShdw blurRad="38100" dist="38100" dir="2700000" algn="tl">
                    <a:srgbClr val="000000">
                      <a:alpha val="43137"/>
                    </a:srgbClr>
                  </a:outerShdw>
                </a:effectLst>
              </a:rPr>
              <a:t>2020</a:t>
            </a:r>
          </a:p>
          <a:p>
            <a:pPr algn="l"/>
            <a:endParaRPr lang="es-AR" sz="1600" dirty="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Sanidad</a:t>
            </a:r>
            <a:r>
              <a:rPr lang="es-AR" sz="1600" b="1" cap="all" dirty="0">
                <a:solidFill>
                  <a:srgbClr val="00FFFF"/>
                </a:solidFill>
                <a:effectLst>
                  <a:outerShdw blurRad="38100" dist="38100" dir="2700000" algn="tl">
                    <a:srgbClr val="000000">
                      <a:alpha val="43137"/>
                    </a:srgbClr>
                  </a:outerShdw>
                </a:effectLst>
              </a:rPr>
              <a:t>. Institutos médicos sin internación, CCT 108/1975. </a:t>
            </a:r>
            <a:r>
              <a:rPr lang="es-AR" sz="1600" b="1" cap="all" dirty="0" smtClean="0">
                <a:effectLst>
                  <a:outerShdw blurRad="38100" dist="38100" dir="2700000" algn="tl">
                    <a:srgbClr val="000000">
                      <a:alpha val="43137"/>
                    </a:srgbClr>
                  </a:outerShdw>
                </a:effectLst>
              </a:rPr>
              <a:t>para </a:t>
            </a:r>
            <a:r>
              <a:rPr lang="es-AR" sz="1600" b="1" cap="all" dirty="0">
                <a:effectLst>
                  <a:outerShdw blurRad="38100" dist="38100" dir="2700000" algn="tl">
                    <a:srgbClr val="000000">
                      <a:alpha val="43137"/>
                    </a:srgbClr>
                  </a:outerShdw>
                </a:effectLst>
              </a:rPr>
              <a:t>abril y mayo de 2020 </a:t>
            </a:r>
            <a:endParaRPr lang="es-AR" sz="1600" dirty="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3465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fontScale="92500" lnSpcReduction="20000"/>
          </a:bodyPr>
          <a:lstStyle/>
          <a:p>
            <a:pPr algn="l"/>
            <a:r>
              <a:rPr lang="es-MX" sz="1800" b="1" dirty="0">
                <a:solidFill>
                  <a:srgbClr val="FFFF00"/>
                </a:solidFill>
                <a:effectLst>
                  <a:outerShdw blurRad="38100" dist="38100" dir="2700000" algn="tl">
                    <a:srgbClr val="000000">
                      <a:alpha val="43137"/>
                    </a:srgbClr>
                  </a:outerShdw>
                </a:effectLst>
              </a:rPr>
              <a:t>ACUERDOS FIRMADOS HASTA AHORA PENDIENTES DE HOMOLOGACIÓN</a:t>
            </a:r>
          </a:p>
          <a:p>
            <a:pPr algn="l"/>
            <a:endParaRPr lang="es-MX" sz="1800" dirty="0" smtClean="0">
              <a:effectLst>
                <a:outerShdw blurRad="38100" dist="38100" dir="2700000" algn="tl">
                  <a:srgbClr val="000000">
                    <a:alpha val="43137"/>
                  </a:srgbClr>
                </a:outerShdw>
              </a:effectLst>
            </a:endParaRPr>
          </a:p>
          <a:p>
            <a:pPr algn="l"/>
            <a:endParaRPr lang="es-MX" sz="1700" dirty="0" smtClean="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Estaciones de servicio. </a:t>
            </a:r>
            <a:r>
              <a:rPr lang="es-AR" sz="1700" b="1" cap="all" dirty="0">
                <a:effectLst>
                  <a:outerShdw blurRad="38100" dist="38100" dir="2700000" algn="tl">
                    <a:srgbClr val="000000">
                      <a:alpha val="43137"/>
                    </a:srgbClr>
                  </a:outerShdw>
                </a:effectLst>
              </a:rPr>
              <a:t>FOESGRA, </a:t>
            </a:r>
            <a:r>
              <a:rPr lang="es-AR" sz="1700" b="1" cap="all" dirty="0" err="1">
                <a:effectLst>
                  <a:outerShdw blurRad="38100" dist="38100" dir="2700000" algn="tl">
                    <a:srgbClr val="000000">
                      <a:alpha val="43137"/>
                    </a:srgbClr>
                  </a:outerShdw>
                </a:effectLst>
              </a:rPr>
              <a:t>SOESGyPE</a:t>
            </a:r>
            <a:r>
              <a:rPr lang="es-AR" sz="1700" b="1" cap="all" dirty="0">
                <a:effectLst>
                  <a:outerShdw blurRad="38100" dist="38100" dir="2700000" algn="tl">
                    <a:srgbClr val="000000">
                      <a:alpha val="43137"/>
                    </a:srgbClr>
                  </a:outerShdw>
                </a:effectLst>
              </a:rPr>
              <a:t>, FECRA, CECHA, </a:t>
            </a:r>
            <a:r>
              <a:rPr lang="es-AR" sz="1700" b="1" cap="all" dirty="0" smtClean="0">
                <a:effectLst>
                  <a:outerShdw blurRad="38100" dist="38100" dir="2700000" algn="tl">
                    <a:srgbClr val="000000">
                      <a:alpha val="43137"/>
                    </a:srgbClr>
                  </a:outerShdw>
                </a:effectLst>
              </a:rPr>
              <a:t>AES</a:t>
            </a:r>
            <a:endParaRPr lang="es-AR" sz="1700" b="1" cap="all" dirty="0">
              <a:effectLst>
                <a:outerShdw blurRad="38100" dist="38100" dir="2700000" algn="tl">
                  <a:srgbClr val="000000">
                    <a:alpha val="43137"/>
                  </a:srgbClr>
                </a:outerShdw>
              </a:effectLst>
            </a:endParaRPr>
          </a:p>
          <a:p>
            <a:pPr algn="l"/>
            <a:endParaRPr lang="es-AR" sz="1700" b="1" cap="all" dirty="0" smtClean="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Estaciones de servicio. </a:t>
            </a:r>
            <a:r>
              <a:rPr lang="es-AR" sz="1700" b="1" cap="all" dirty="0">
                <a:effectLst>
                  <a:outerShdw blurRad="38100" dist="38100" dir="2700000" algn="tl">
                    <a:srgbClr val="000000">
                      <a:alpha val="43137"/>
                    </a:srgbClr>
                  </a:outerShdw>
                </a:effectLst>
              </a:rPr>
              <a:t>Mendoza y San Juan, CCT </a:t>
            </a:r>
            <a:r>
              <a:rPr lang="es-AR" sz="1700" b="1" cap="all" dirty="0" smtClean="0">
                <a:effectLst>
                  <a:outerShdw blurRad="38100" dist="38100" dir="2700000" algn="tl">
                    <a:srgbClr val="000000">
                      <a:alpha val="43137"/>
                    </a:srgbClr>
                  </a:outerShdw>
                </a:effectLst>
              </a:rPr>
              <a:t>327/2000</a:t>
            </a:r>
            <a:endParaRPr lang="es-AR" sz="1700" b="1" cap="all" dirty="0">
              <a:effectLst>
                <a:outerShdw blurRad="38100" dist="38100" dir="2700000" algn="tl">
                  <a:srgbClr val="000000">
                    <a:alpha val="43137"/>
                  </a:srgbClr>
                </a:outerShdw>
              </a:effectLst>
            </a:endParaRPr>
          </a:p>
          <a:p>
            <a:pPr algn="l"/>
            <a:endParaRPr lang="es-MX" sz="1700" dirty="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Estaciones de servicio. </a:t>
            </a:r>
            <a:r>
              <a:rPr lang="es-AR" sz="1700" b="1" cap="all" dirty="0" err="1">
                <a:effectLst>
                  <a:outerShdw blurRad="38100" dist="38100" dir="2700000" algn="tl">
                    <a:srgbClr val="000000">
                      <a:alpha val="43137"/>
                    </a:srgbClr>
                  </a:outerShdw>
                </a:effectLst>
              </a:rPr>
              <a:t>Garages</a:t>
            </a:r>
            <a:r>
              <a:rPr lang="es-AR" sz="1700" b="1" cap="all" dirty="0">
                <a:effectLst>
                  <a:outerShdw blurRad="38100" dist="38100" dir="2700000" algn="tl">
                    <a:srgbClr val="000000">
                      <a:alpha val="43137"/>
                    </a:srgbClr>
                  </a:outerShdw>
                </a:effectLst>
              </a:rPr>
              <a:t> y playas de estacionamiento. Santa Fe, CCT </a:t>
            </a:r>
            <a:r>
              <a:rPr lang="es-AR" sz="1700" b="1" cap="all" dirty="0" smtClean="0">
                <a:effectLst>
                  <a:outerShdw blurRad="38100" dist="38100" dir="2700000" algn="tl">
                    <a:srgbClr val="000000">
                      <a:alpha val="43137"/>
                    </a:srgbClr>
                  </a:outerShdw>
                </a:effectLst>
              </a:rPr>
              <a:t>345/2002</a:t>
            </a:r>
            <a:endParaRPr lang="es-AR" sz="1700" b="1" cap="all" dirty="0">
              <a:effectLst>
                <a:outerShdw blurRad="38100" dist="38100" dir="2700000" algn="tl">
                  <a:srgbClr val="000000">
                    <a:alpha val="43137"/>
                  </a:srgbClr>
                </a:outerShdw>
              </a:effectLst>
            </a:endParaRPr>
          </a:p>
          <a:p>
            <a:pPr algn="l"/>
            <a:endParaRPr lang="es-MX" sz="1700" dirty="0" smtClean="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Entidades deportivas y civiles. </a:t>
            </a:r>
            <a:r>
              <a:rPr lang="es-AR" sz="1700" b="1" cap="all" dirty="0">
                <a:effectLst>
                  <a:outerShdw blurRad="38100" dist="38100" dir="2700000" algn="tl">
                    <a:srgbClr val="000000">
                      <a:alpha val="43137"/>
                    </a:srgbClr>
                  </a:outerShdw>
                </a:effectLst>
              </a:rPr>
              <a:t>Gimnasios, CCT </a:t>
            </a:r>
            <a:r>
              <a:rPr lang="es-AR" sz="1700" b="1" cap="all" dirty="0" smtClean="0">
                <a:effectLst>
                  <a:outerShdw blurRad="38100" dist="38100" dir="2700000" algn="tl">
                    <a:srgbClr val="000000">
                      <a:alpha val="43137"/>
                    </a:srgbClr>
                  </a:outerShdw>
                </a:effectLst>
              </a:rPr>
              <a:t>738/2016</a:t>
            </a:r>
            <a:endParaRPr lang="es-AR" sz="1700" b="1" cap="all" dirty="0">
              <a:effectLst>
                <a:outerShdw blurRad="38100" dist="38100" dir="2700000" algn="tl">
                  <a:srgbClr val="000000">
                    <a:alpha val="43137"/>
                  </a:srgbClr>
                </a:outerShdw>
              </a:effectLst>
            </a:endParaRPr>
          </a:p>
          <a:p>
            <a:pPr algn="l"/>
            <a:endParaRPr lang="es-MX" sz="1700" dirty="0" smtClean="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Pasteleros. </a:t>
            </a:r>
            <a:r>
              <a:rPr lang="es-AR" sz="1700" b="1" cap="all" dirty="0">
                <a:effectLst>
                  <a:outerShdw blurRad="38100" dist="38100" dir="2700000" algn="tl">
                    <a:srgbClr val="000000">
                      <a:alpha val="43137"/>
                    </a:srgbClr>
                  </a:outerShdw>
                </a:effectLst>
              </a:rPr>
              <a:t>Heladeros, CCT </a:t>
            </a:r>
            <a:r>
              <a:rPr lang="es-AR" sz="1700" b="1" cap="all" dirty="0" smtClean="0">
                <a:effectLst>
                  <a:outerShdw blurRad="38100" dist="38100" dir="2700000" algn="tl">
                    <a:srgbClr val="000000">
                      <a:alpha val="43137"/>
                    </a:srgbClr>
                  </a:outerShdw>
                </a:effectLst>
              </a:rPr>
              <a:t>273/1996</a:t>
            </a:r>
            <a:endParaRPr lang="es-AR" sz="1700" b="1" cap="all" dirty="0">
              <a:effectLst>
                <a:outerShdw blurRad="38100" dist="38100" dir="2700000" algn="tl">
                  <a:srgbClr val="000000">
                    <a:alpha val="43137"/>
                  </a:srgbClr>
                </a:outerShdw>
              </a:effectLst>
            </a:endParaRPr>
          </a:p>
          <a:p>
            <a:pPr algn="l"/>
            <a:endParaRPr lang="es-AR" sz="1700" b="1" cap="all" dirty="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Comercio. </a:t>
            </a:r>
            <a:r>
              <a:rPr lang="es-AR" sz="1700" b="1" cap="all" dirty="0">
                <a:effectLst>
                  <a:outerShdw blurRad="38100" dist="38100" dir="2700000" algn="tl">
                    <a:srgbClr val="000000">
                      <a:alpha val="43137"/>
                    </a:srgbClr>
                  </a:outerShdw>
                </a:effectLst>
              </a:rPr>
              <a:t>Actividad turística, CCT </a:t>
            </a:r>
            <a:r>
              <a:rPr lang="es-AR" sz="1700" b="1" cap="all" dirty="0" smtClean="0">
                <a:effectLst>
                  <a:outerShdw blurRad="38100" dist="38100" dir="2700000" algn="tl">
                    <a:srgbClr val="000000">
                      <a:alpha val="43137"/>
                    </a:srgbClr>
                  </a:outerShdw>
                </a:effectLst>
              </a:rPr>
              <a:t>547/2008</a:t>
            </a:r>
          </a:p>
          <a:p>
            <a:pPr algn="l"/>
            <a:endParaRPr lang="es-MX" sz="1700" b="1" cap="all" dirty="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Espectáculos públicos. </a:t>
            </a:r>
            <a:r>
              <a:rPr lang="es-AR" sz="1700" b="1" cap="all" dirty="0">
                <a:effectLst>
                  <a:outerShdw blurRad="38100" dist="38100" dir="2700000" algn="tl">
                    <a:srgbClr val="000000">
                      <a:alpha val="43137"/>
                    </a:srgbClr>
                  </a:outerShdw>
                </a:effectLst>
              </a:rPr>
              <a:t>Electricistas y promotores teatrales, CCT 291/1975 y 312/1975. </a:t>
            </a:r>
            <a:endParaRPr lang="es-AR" sz="1700" b="1" cap="all" dirty="0" smtClean="0">
              <a:effectLst>
                <a:outerShdw blurRad="38100" dist="38100" dir="2700000" algn="tl">
                  <a:srgbClr val="000000">
                    <a:alpha val="43137"/>
                  </a:srgbClr>
                </a:outerShdw>
              </a:effectLst>
            </a:endParaRPr>
          </a:p>
          <a:p>
            <a:pPr algn="l"/>
            <a:endParaRPr lang="es-MX" sz="1700" b="1" cap="all" dirty="0">
              <a:effectLst>
                <a:outerShdw blurRad="38100" dist="38100" dir="2700000" algn="tl">
                  <a:srgbClr val="000000">
                    <a:alpha val="43137"/>
                  </a:srgbClr>
                </a:outerShdw>
              </a:effectLst>
            </a:endParaRPr>
          </a:p>
          <a:p>
            <a:pPr algn="l"/>
            <a:r>
              <a:rPr lang="es-AR" sz="1700" b="1" cap="all" dirty="0" smtClean="0">
                <a:solidFill>
                  <a:srgbClr val="00FFFF"/>
                </a:solidFill>
                <a:effectLst>
                  <a:outerShdw blurRad="38100" dist="38100" dir="2700000" algn="tl">
                    <a:srgbClr val="000000">
                      <a:alpha val="43137"/>
                    </a:srgbClr>
                  </a:outerShdw>
                </a:effectLst>
              </a:rPr>
              <a:t>Yacimientos </a:t>
            </a:r>
            <a:r>
              <a:rPr lang="es-AR" sz="1700" b="1" cap="all" dirty="0">
                <a:solidFill>
                  <a:srgbClr val="00FFFF"/>
                </a:solidFill>
                <a:effectLst>
                  <a:outerShdw blurRad="38100" dist="38100" dir="2700000" algn="tl">
                    <a:srgbClr val="000000">
                      <a:alpha val="43137"/>
                    </a:srgbClr>
                  </a:outerShdw>
                </a:effectLst>
              </a:rPr>
              <a:t>petrolíferos </a:t>
            </a:r>
            <a:r>
              <a:rPr lang="es-AR" sz="1700" b="1" cap="all" dirty="0" smtClean="0">
                <a:solidFill>
                  <a:srgbClr val="00FFFF"/>
                </a:solidFill>
                <a:effectLst>
                  <a:outerShdw blurRad="38100" dist="38100" dir="2700000" algn="tl">
                    <a:srgbClr val="000000">
                      <a:alpha val="43137"/>
                    </a:srgbClr>
                  </a:outerShdw>
                </a:effectLst>
              </a:rPr>
              <a:t>Y gasíferos</a:t>
            </a:r>
            <a:r>
              <a:rPr lang="es-AR" sz="1700" b="1" cap="all" dirty="0">
                <a:solidFill>
                  <a:srgbClr val="00FFFF"/>
                </a:solidFill>
                <a:effectLst>
                  <a:outerShdw blurRad="38100" dist="38100" dir="2700000" algn="tl">
                    <a:srgbClr val="000000">
                      <a:alpha val="43137"/>
                    </a:srgbClr>
                  </a:outerShdw>
                </a:effectLst>
              </a:rPr>
              <a:t>, </a:t>
            </a:r>
            <a:r>
              <a:rPr lang="es-AR" sz="1700" b="1" cap="all" dirty="0">
                <a:effectLst>
                  <a:outerShdw blurRad="38100" dist="38100" dir="2700000" algn="tl">
                    <a:srgbClr val="000000">
                      <a:alpha val="43137"/>
                    </a:srgbClr>
                  </a:outerShdw>
                </a:effectLst>
              </a:rPr>
              <a:t>CCT 545/2008. Acuerdo marco para suspensiones de trabajadores para abril y mayo de 2020 </a:t>
            </a:r>
            <a:endParaRPr lang="es-AR" sz="1700" b="1" cap="all" dirty="0" smtClean="0">
              <a:effectLst>
                <a:outerShdw blurRad="38100" dist="38100" dir="2700000" algn="tl">
                  <a:srgbClr val="000000">
                    <a:alpha val="43137"/>
                  </a:srgbClr>
                </a:outerShdw>
              </a:effectLst>
            </a:endParaRPr>
          </a:p>
          <a:p>
            <a:pPr algn="l"/>
            <a:endParaRPr lang="es-MX" sz="1700" b="1" cap="all" dirty="0">
              <a:effectLst>
                <a:outerShdw blurRad="38100" dist="38100" dir="2700000" algn="tl">
                  <a:srgbClr val="000000">
                    <a:alpha val="43137"/>
                  </a:srgbClr>
                </a:outerShdw>
              </a:effectLst>
            </a:endParaRPr>
          </a:p>
          <a:p>
            <a:pPr algn="l"/>
            <a:r>
              <a:rPr lang="es-AR" sz="1700" b="1" cap="all" dirty="0">
                <a:solidFill>
                  <a:srgbClr val="00FFFF"/>
                </a:solidFill>
                <a:effectLst>
                  <a:outerShdw blurRad="38100" dist="38100" dir="2700000" algn="tl">
                    <a:srgbClr val="000000">
                      <a:alpha val="43137"/>
                    </a:srgbClr>
                  </a:outerShdw>
                </a:effectLst>
              </a:rPr>
              <a:t>Construcción, CCT 76/1975 </a:t>
            </a:r>
            <a:r>
              <a:rPr lang="es-AR" sz="1700" b="1" cap="all" dirty="0" smtClean="0">
                <a:solidFill>
                  <a:srgbClr val="00FFFF"/>
                </a:solidFill>
                <a:effectLst>
                  <a:outerShdw blurRad="38100" dist="38100" dir="2700000" algn="tl">
                    <a:srgbClr val="000000">
                      <a:alpha val="43137"/>
                    </a:srgbClr>
                  </a:outerShdw>
                </a:effectLst>
              </a:rPr>
              <a:t>y </a:t>
            </a:r>
            <a:r>
              <a:rPr lang="es-AR" sz="1700" b="1" cap="all" dirty="0">
                <a:solidFill>
                  <a:srgbClr val="00FFFF"/>
                </a:solidFill>
                <a:effectLst>
                  <a:outerShdw blurRad="38100" dist="38100" dir="2700000" algn="tl">
                    <a:srgbClr val="000000">
                      <a:alpha val="43137"/>
                    </a:srgbClr>
                  </a:outerShdw>
                </a:effectLst>
              </a:rPr>
              <a:t>577/2010. </a:t>
            </a:r>
            <a:r>
              <a:rPr lang="es-AR" sz="1700" b="1" cap="all" dirty="0">
                <a:effectLst>
                  <a:outerShdw blurRad="38100" dist="38100" dir="2700000" algn="tl">
                    <a:srgbClr val="000000">
                      <a:alpha val="43137"/>
                    </a:srgbClr>
                  </a:outerShdw>
                </a:effectLst>
              </a:rPr>
              <a:t>Acuerdo marco para suspensiones de trabajadores para abril y mayo de 2020 </a:t>
            </a:r>
            <a:endParaRPr lang="es-AR" sz="1700" dirty="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5957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a:solidFill>
                  <a:srgbClr val="FFFF00"/>
                </a:solidFill>
                <a:effectLst>
                  <a:outerShdw blurRad="38100" dist="38100" dir="2700000" algn="tl">
                    <a:srgbClr val="000000">
                      <a:alpha val="43137"/>
                    </a:srgbClr>
                  </a:outerShdw>
                </a:effectLst>
              </a:rPr>
              <a:t>ACUERDOS FIRMADOS HASTA AHORA PENDIENTES DE HOMOLOGACIÓN</a:t>
            </a:r>
          </a:p>
          <a:p>
            <a:pPr algn="l"/>
            <a:endParaRPr lang="es-MX" sz="1600" dirty="0" smtClean="0">
              <a:effectLst>
                <a:outerShdw blurRad="38100" dist="38100" dir="2700000" algn="tl">
                  <a:srgbClr val="000000">
                    <a:alpha val="43137"/>
                  </a:srgbClr>
                </a:outerShdw>
              </a:effectLst>
            </a:endParaRPr>
          </a:p>
          <a:p>
            <a:pPr algn="l"/>
            <a:r>
              <a:rPr lang="es-AR" sz="1600" b="1" cap="all" dirty="0">
                <a:solidFill>
                  <a:srgbClr val="00FFFF"/>
                </a:solidFill>
                <a:effectLst>
                  <a:outerShdw blurRad="38100" dist="38100" dir="2700000" algn="tl">
                    <a:srgbClr val="000000">
                      <a:alpha val="43137"/>
                    </a:srgbClr>
                  </a:outerShdw>
                </a:effectLst>
              </a:rPr>
              <a:t>Taxistas. </a:t>
            </a:r>
            <a:r>
              <a:rPr lang="es-AR" sz="1600" b="1" cap="all" dirty="0">
                <a:effectLst>
                  <a:outerShdw blurRad="38100" dist="38100" dir="2700000" algn="tl">
                    <a:srgbClr val="000000">
                      <a:alpha val="43137"/>
                    </a:srgbClr>
                  </a:outerShdw>
                </a:effectLst>
              </a:rPr>
              <a:t>Capital Federal y resto del país, CCT 436/2006. Acuerdo marco para suspensiones de trabajadores para abril 2020 </a:t>
            </a:r>
            <a:endParaRPr lang="es-AR" sz="1600" dirty="0">
              <a:effectLst>
                <a:outerShdw blurRad="38100" dist="38100" dir="2700000" algn="tl">
                  <a:srgbClr val="000000">
                    <a:alpha val="43137"/>
                  </a:srgbClr>
                </a:outerShdw>
              </a:effectLst>
            </a:endParaRPr>
          </a:p>
          <a:p>
            <a:pPr algn="l"/>
            <a:endParaRPr lang="es-AR" sz="1600" b="1" cap="all" dirty="0" smtClean="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Sanidad</a:t>
            </a:r>
            <a:r>
              <a:rPr lang="es-AR" sz="1600" b="1" cap="all" dirty="0">
                <a:solidFill>
                  <a:srgbClr val="00FFFF"/>
                </a:solidFill>
                <a:effectLst>
                  <a:outerShdw blurRad="38100" dist="38100" dir="2700000" algn="tl">
                    <a:srgbClr val="000000">
                      <a:alpha val="43137"/>
                    </a:srgbClr>
                  </a:outerShdw>
                </a:effectLst>
              </a:rPr>
              <a:t>. </a:t>
            </a:r>
            <a:r>
              <a:rPr lang="es-AR" sz="1600" b="1" cap="all" dirty="0">
                <a:effectLst>
                  <a:outerShdw blurRad="38100" dist="38100" dir="2700000" algn="tl">
                    <a:srgbClr val="000000">
                      <a:alpha val="43137"/>
                    </a:srgbClr>
                  </a:outerShdw>
                </a:effectLst>
              </a:rPr>
              <a:t>Propaganda Médica, CCT 119/1975. Acuerdo marco para suspensiones de trabajadores para abril y mayo 2020 </a:t>
            </a:r>
            <a:endParaRPr lang="es-AR" sz="1600" b="1" cap="all" dirty="0" smtClean="0">
              <a:effectLst>
                <a:outerShdw blurRad="38100" dist="38100" dir="2700000" algn="tl">
                  <a:srgbClr val="000000">
                    <a:alpha val="43137"/>
                  </a:srgbClr>
                </a:outerShdw>
              </a:effectLst>
            </a:endParaRPr>
          </a:p>
          <a:p>
            <a:pPr algn="l"/>
            <a:endParaRPr lang="es-AR" sz="1600" b="1" cap="all" dirty="0" smtClean="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Pasteleros</a:t>
            </a:r>
            <a:r>
              <a:rPr lang="es-AR" sz="1600" b="1" cap="all" dirty="0">
                <a:solidFill>
                  <a:srgbClr val="00FFFF"/>
                </a:solidFill>
                <a:effectLst>
                  <a:outerShdw blurRad="38100" dist="38100" dir="2700000" algn="tl">
                    <a:srgbClr val="000000">
                      <a:alpha val="43137"/>
                    </a:srgbClr>
                  </a:outerShdw>
                </a:effectLst>
              </a:rPr>
              <a:t>. </a:t>
            </a:r>
            <a:r>
              <a:rPr lang="es-AR" sz="1600" b="1" cap="all" dirty="0">
                <a:effectLst>
                  <a:outerShdw blurRad="38100" dist="38100" dir="2700000" algn="tl">
                    <a:srgbClr val="000000">
                      <a:alpha val="43137"/>
                    </a:srgbClr>
                  </a:outerShdw>
                </a:effectLst>
              </a:rPr>
              <a:t>Servicios rápidos y de emparedados, CCT 329/2000. Acuerdo marco para pago de salarios y suspensiones de marzo y abril 2020 </a:t>
            </a:r>
            <a:endParaRPr lang="es-AR" sz="1600" b="1" cap="all" dirty="0" smtClean="0">
              <a:effectLst>
                <a:outerShdw blurRad="38100" dist="38100" dir="2700000" algn="tl">
                  <a:srgbClr val="000000">
                    <a:alpha val="43137"/>
                  </a:srgbClr>
                </a:outerShdw>
              </a:effectLst>
            </a:endParaRPr>
          </a:p>
          <a:p>
            <a:pPr algn="l"/>
            <a:endParaRPr lang="es-AR" sz="1600" b="1" cap="all" dirty="0" smtClean="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Petroleros</a:t>
            </a:r>
            <a:r>
              <a:rPr lang="es-AR" sz="1600" b="1" cap="all" dirty="0">
                <a:solidFill>
                  <a:srgbClr val="00FFFF"/>
                </a:solidFill>
                <a:effectLst>
                  <a:outerShdw blurRad="38100" dist="38100" dir="2700000" algn="tl">
                    <a:srgbClr val="000000">
                      <a:alpha val="43137"/>
                    </a:srgbClr>
                  </a:outerShdw>
                </a:effectLst>
              </a:rPr>
              <a:t>. </a:t>
            </a:r>
            <a:r>
              <a:rPr lang="es-AR" sz="1600" b="1" cap="all" dirty="0">
                <a:effectLst>
                  <a:outerShdw blurRad="38100" dist="38100" dir="2700000" algn="tl">
                    <a:srgbClr val="000000">
                      <a:alpha val="43137"/>
                    </a:srgbClr>
                  </a:outerShdw>
                </a:effectLst>
              </a:rPr>
              <a:t>Coronavirus: Acuerdo para la suspensión de trabajadores desde el </a:t>
            </a:r>
            <a:r>
              <a:rPr lang="es-AR" sz="1600" b="1" cap="all" dirty="0" smtClean="0">
                <a:effectLst>
                  <a:outerShdw blurRad="38100" dist="38100" dir="2700000" algn="tl">
                    <a:srgbClr val="000000">
                      <a:alpha val="43137"/>
                    </a:srgbClr>
                  </a:outerShdw>
                </a:effectLst>
              </a:rPr>
              <a:t>1/4/2020</a:t>
            </a:r>
          </a:p>
          <a:p>
            <a:pPr algn="l"/>
            <a:endParaRPr lang="es-AR" sz="1600" b="1" cap="all" dirty="0" smtClean="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Espectáculos </a:t>
            </a:r>
            <a:r>
              <a:rPr lang="es-AR" sz="1600" b="1" cap="all" dirty="0">
                <a:solidFill>
                  <a:srgbClr val="00FFFF"/>
                </a:solidFill>
                <a:effectLst>
                  <a:outerShdw blurRad="38100" dist="38100" dir="2700000" algn="tl">
                    <a:srgbClr val="000000">
                      <a:alpha val="43137"/>
                    </a:srgbClr>
                  </a:outerShdw>
                </a:effectLst>
              </a:rPr>
              <a:t>Públicos. </a:t>
            </a:r>
            <a:r>
              <a:rPr lang="es-AR" sz="1600" b="1" cap="all" dirty="0">
                <a:effectLst>
                  <a:outerShdw blurRad="38100" dist="38100" dir="2700000" algn="tl">
                    <a:srgbClr val="000000">
                      <a:alpha val="43137"/>
                    </a:srgbClr>
                  </a:outerShdw>
                </a:effectLst>
              </a:rPr>
              <a:t>Parques y Diversiones, CCT 752/2018. Acuerdo marco para el pago de salarios </a:t>
            </a:r>
            <a:r>
              <a:rPr lang="es-AR" sz="1600" b="1" cap="all" dirty="0" smtClean="0">
                <a:effectLst>
                  <a:outerShdw blurRad="38100" dist="38100" dir="2700000" algn="tl">
                    <a:srgbClr val="000000">
                      <a:alpha val="43137"/>
                    </a:srgbClr>
                  </a:outerShdw>
                </a:effectLst>
              </a:rPr>
              <a:t>223 BIS para </a:t>
            </a:r>
            <a:r>
              <a:rPr lang="es-AR" sz="1600" b="1" cap="all" dirty="0">
                <a:effectLst>
                  <a:outerShdw blurRad="38100" dist="38100" dir="2700000" algn="tl">
                    <a:srgbClr val="000000">
                      <a:alpha val="43137"/>
                    </a:srgbClr>
                  </a:outerShdw>
                </a:effectLst>
              </a:rPr>
              <a:t>marzo de </a:t>
            </a:r>
            <a:r>
              <a:rPr lang="es-AR" sz="1600" b="1" cap="all" dirty="0" smtClean="0">
                <a:effectLst>
                  <a:outerShdw blurRad="38100" dist="38100" dir="2700000" algn="tl">
                    <a:srgbClr val="000000">
                      <a:alpha val="43137"/>
                    </a:srgbClr>
                  </a:outerShdw>
                </a:effectLst>
              </a:rPr>
              <a:t>2020</a:t>
            </a:r>
          </a:p>
          <a:p>
            <a:pPr algn="l"/>
            <a:endParaRPr lang="es-AR" sz="1600" b="1" cap="all" dirty="0" smtClean="0">
              <a:effectLst>
                <a:outerShdw blurRad="38100" dist="38100" dir="2700000" algn="tl">
                  <a:srgbClr val="000000">
                    <a:alpha val="43137"/>
                  </a:srgbClr>
                </a:outerShdw>
              </a:effectLst>
            </a:endParaRPr>
          </a:p>
          <a:p>
            <a:pPr algn="l"/>
            <a:r>
              <a:rPr lang="es-AR" sz="1600" b="1" cap="all" dirty="0" smtClean="0">
                <a:solidFill>
                  <a:srgbClr val="00FFFF"/>
                </a:solidFill>
                <a:effectLst>
                  <a:outerShdw blurRad="38100" dist="38100" dir="2700000" algn="tl">
                    <a:srgbClr val="000000">
                      <a:alpha val="43137"/>
                    </a:srgbClr>
                  </a:outerShdw>
                </a:effectLst>
              </a:rPr>
              <a:t>Estaciones </a:t>
            </a:r>
            <a:r>
              <a:rPr lang="es-AR" sz="1600" b="1" cap="all" dirty="0">
                <a:solidFill>
                  <a:srgbClr val="00FFFF"/>
                </a:solidFill>
                <a:effectLst>
                  <a:outerShdw blurRad="38100" dist="38100" dir="2700000" algn="tl">
                    <a:srgbClr val="000000">
                      <a:alpha val="43137"/>
                    </a:srgbClr>
                  </a:outerShdw>
                </a:effectLst>
              </a:rPr>
              <a:t>de servicio. </a:t>
            </a:r>
            <a:r>
              <a:rPr lang="es-AR" sz="1600" b="1" cap="all" dirty="0">
                <a:effectLst>
                  <a:outerShdw blurRad="38100" dist="38100" dir="2700000" algn="tl">
                    <a:srgbClr val="000000">
                      <a:alpha val="43137"/>
                    </a:srgbClr>
                  </a:outerShdw>
                </a:effectLst>
              </a:rPr>
              <a:t>Mendoza y San Juan, CCT 327/2000. Acuerdo marco para suspensiones de trabajadores para abril 2020</a:t>
            </a:r>
            <a:endParaRPr lang="es-AR" sz="1600" dirty="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2278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a:solidFill>
                  <a:srgbClr val="00FFFF"/>
                </a:solidFill>
                <a:effectLst>
                  <a:outerShdw blurRad="38100" dist="38100" dir="2700000" algn="tl">
                    <a:srgbClr val="000000">
                      <a:alpha val="43137"/>
                    </a:srgbClr>
                  </a:outerShdw>
                </a:effectLst>
              </a:rPr>
              <a:t>HOMOLOGADO POR LA R (MTESS) </a:t>
            </a:r>
            <a:r>
              <a:rPr lang="es-MX" sz="1600" b="1" dirty="0" smtClean="0">
                <a:solidFill>
                  <a:srgbClr val="00FFFF"/>
                </a:solidFill>
                <a:effectLst>
                  <a:outerShdw blurRad="38100" dist="38100" dir="2700000" algn="tl">
                    <a:srgbClr val="000000">
                      <a:alpha val="43137"/>
                    </a:srgbClr>
                  </a:outerShdw>
                </a:effectLst>
              </a:rPr>
              <a:t>515/2020</a:t>
            </a:r>
            <a:endParaRPr lang="es-MX" sz="1600" b="1" dirty="0">
              <a:solidFill>
                <a:srgbClr val="00FFFF"/>
              </a:solidFill>
              <a:effectLst>
                <a:outerShdw blurRad="38100" dist="38100" dir="2700000" algn="tl">
                  <a:srgbClr val="000000">
                    <a:alpha val="43137"/>
                  </a:srgbClr>
                </a:outerShdw>
              </a:effectLst>
            </a:endParaRPr>
          </a:p>
          <a:p>
            <a:pPr algn="l"/>
            <a:endParaRPr lang="es-MX" sz="1600" b="1" dirty="0" smtClean="0">
              <a:solidFill>
                <a:srgbClr val="FFFF00"/>
              </a:solidFill>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Los principales puntos del acuerdo son: </a:t>
            </a:r>
          </a:p>
          <a:p>
            <a:pPr algn="l"/>
            <a:endParaRPr lang="es-MX" sz="1600" dirty="0">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 El acuerdo respeta los lineamientos del acuerdo marco celebrado por la CGT-UIA, homologado por la R. (MTESS) 397/2020.</a:t>
            </a:r>
          </a:p>
          <a:p>
            <a:pPr algn="l"/>
            <a:r>
              <a:rPr lang="es-MX" sz="1600" dirty="0">
                <a:solidFill>
                  <a:srgbClr val="FFCC00"/>
                </a:solidFill>
                <a:effectLst>
                  <a:outerShdw blurRad="38100" dist="38100" dir="2700000" algn="tl">
                    <a:srgbClr val="000000">
                      <a:alpha val="43137"/>
                    </a:srgbClr>
                  </a:outerShdw>
                </a:effectLst>
              </a:rPr>
              <a:t>- Las prestaciones no remunerativas, </a:t>
            </a:r>
            <a:r>
              <a:rPr lang="es-MX" sz="1600" dirty="0">
                <a:effectLst>
                  <a:outerShdw blurRad="38100" dist="38100" dir="2700000" algn="tl">
                    <a:srgbClr val="000000">
                      <a:alpha val="43137"/>
                    </a:srgbClr>
                  </a:outerShdw>
                </a:effectLst>
              </a:rPr>
              <a:t>en el marco del artículo 223 bis LCT, en conjunto con el Salario Complementario del D. 332/2020 -de corresponder-, no deberán ser inferiores al 75% del salario neto del trabajador que hubiera recibido durante abril y mayo 2020. </a:t>
            </a:r>
          </a:p>
          <a:p>
            <a:pPr algn="l"/>
            <a:r>
              <a:rPr lang="es-MX" sz="1600" dirty="0">
                <a:solidFill>
                  <a:srgbClr val="FFCC00"/>
                </a:solidFill>
                <a:effectLst>
                  <a:outerShdw blurRad="38100" dist="38100" dir="2700000" algn="tl">
                    <a:srgbClr val="000000">
                      <a:alpha val="43137"/>
                    </a:srgbClr>
                  </a:outerShdw>
                </a:effectLst>
              </a:rPr>
              <a:t>- El acuerdo rige </a:t>
            </a:r>
            <a:r>
              <a:rPr lang="es-MX" sz="1600" dirty="0">
                <a:effectLst>
                  <a:outerShdw blurRad="38100" dist="38100" dir="2700000" algn="tl">
                    <a:srgbClr val="000000">
                      <a:alpha val="43137"/>
                    </a:srgbClr>
                  </a:outerShdw>
                </a:effectLst>
              </a:rPr>
              <a:t>para abril y mayo 2020. </a:t>
            </a:r>
          </a:p>
          <a:p>
            <a:pPr algn="l"/>
            <a:r>
              <a:rPr lang="es-MX" sz="1600" dirty="0">
                <a:solidFill>
                  <a:srgbClr val="FFCC00"/>
                </a:solidFill>
                <a:effectLst>
                  <a:outerShdw blurRad="38100" dist="38100" dir="2700000" algn="tl">
                    <a:srgbClr val="000000">
                      <a:alpha val="43137"/>
                    </a:srgbClr>
                  </a:outerShdw>
                </a:effectLst>
              </a:rPr>
              <a:t>- Las prestaciones no remunerativas devengarán aportes y contribuciones </a:t>
            </a:r>
            <a:r>
              <a:rPr lang="es-MX" sz="1600" dirty="0">
                <a:effectLst>
                  <a:outerShdw blurRad="38100" dist="38100" dir="2700000" algn="tl">
                    <a:srgbClr val="000000">
                      <a:alpha val="43137"/>
                    </a:srgbClr>
                  </a:outerShdw>
                </a:effectLst>
              </a:rPr>
              <a:t>a la obra social y el seguro de salud (L. 23.660 y 23.661), y todas las cargas sindicales, incluido el aporte de $ 100 a OSECAC. </a:t>
            </a:r>
          </a:p>
          <a:p>
            <a:pPr algn="l"/>
            <a:r>
              <a:rPr lang="es-MX" sz="1600" dirty="0">
                <a:solidFill>
                  <a:srgbClr val="FFCC00"/>
                </a:solidFill>
                <a:effectLst>
                  <a:outerShdw blurRad="38100" dist="38100" dir="2700000" algn="tl">
                    <a:srgbClr val="000000">
                      <a:alpha val="43137"/>
                    </a:srgbClr>
                  </a:outerShdw>
                </a:effectLst>
              </a:rPr>
              <a:t>- Respetando estas condiciones o mejorándolas, </a:t>
            </a:r>
            <a:r>
              <a:rPr lang="es-MX" sz="1600" dirty="0">
                <a:effectLst>
                  <a:outerShdw blurRad="38100" dist="38100" dir="2700000" algn="tl">
                    <a:srgbClr val="000000">
                      <a:alpha val="43137"/>
                    </a:srgbClr>
                  </a:outerShdw>
                </a:effectLst>
              </a:rPr>
              <a:t>la autoridad de aplicación homologará los acuerdos en forma automática. </a:t>
            </a:r>
          </a:p>
          <a:p>
            <a:pPr algn="l"/>
            <a:r>
              <a:rPr lang="es-MX" sz="1600" dirty="0">
                <a:solidFill>
                  <a:srgbClr val="FFCC00"/>
                </a:solidFill>
                <a:effectLst>
                  <a:outerShdw blurRad="38100" dist="38100" dir="2700000" algn="tl">
                    <a:srgbClr val="000000">
                      <a:alpha val="43137"/>
                    </a:srgbClr>
                  </a:outerShdw>
                </a:effectLst>
              </a:rPr>
              <a:t>- Se deberá mantener la dotación de trabajadores </a:t>
            </a:r>
            <a:r>
              <a:rPr lang="es-MX" sz="1600" dirty="0">
                <a:effectLst>
                  <a:outerShdw blurRad="38100" dist="38100" dir="2700000" algn="tl">
                    <a:srgbClr val="000000">
                      <a:alpha val="43137"/>
                    </a:srgbClr>
                  </a:outerShdw>
                </a:effectLst>
              </a:rPr>
              <a:t>durante la vigencia del acuerdo - Se excluye del acuerdo a los trabajadores que por constituir personas de riesgo están exceptuados de asistir al lugar de trabajo y aquellos que prestan servicios. </a:t>
            </a:r>
          </a:p>
        </p:txBody>
      </p:sp>
    </p:spTree>
    <p:extLst>
      <p:ext uri="{BB962C8B-B14F-4D97-AF65-F5344CB8AC3E}">
        <p14:creationId xmlns:p14="http://schemas.microsoft.com/office/powerpoint/2010/main" val="10091023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smtClean="0">
                <a:solidFill>
                  <a:srgbClr val="00FFFF"/>
                </a:solidFill>
                <a:effectLst>
                  <a:outerShdw blurRad="38100" dist="38100" dir="2700000" algn="tl">
                    <a:srgbClr val="000000">
                      <a:alpha val="43137"/>
                    </a:srgbClr>
                  </a:outerShdw>
                </a:effectLst>
              </a:rPr>
              <a:t>HOMOLOGADO </a:t>
            </a:r>
            <a:r>
              <a:rPr lang="es-MX" sz="1600" b="1" dirty="0">
                <a:solidFill>
                  <a:srgbClr val="00FFFF"/>
                </a:solidFill>
                <a:effectLst>
                  <a:outerShdw blurRad="38100" dist="38100" dir="2700000" algn="tl">
                    <a:srgbClr val="000000">
                      <a:alpha val="43137"/>
                    </a:srgbClr>
                  </a:outerShdw>
                </a:effectLst>
              </a:rPr>
              <a:t>POR LA R (MTESS) 515/2020</a:t>
            </a:r>
          </a:p>
          <a:p>
            <a:pPr algn="l"/>
            <a:r>
              <a:rPr lang="es-AR" sz="1600" b="1" cap="all" dirty="0" smtClean="0">
                <a:solidFill>
                  <a:srgbClr val="FFCC00"/>
                </a:solidFill>
                <a:effectLst>
                  <a:outerShdw blurRad="38100" dist="38100" dir="2700000" algn="tl">
                    <a:srgbClr val="000000">
                      <a:alpha val="43137"/>
                    </a:srgbClr>
                  </a:outerShdw>
                </a:effectLst>
              </a:rPr>
              <a:t>Aclaraciones </a:t>
            </a:r>
            <a:r>
              <a:rPr lang="es-AR" sz="1600" b="1" cap="all" dirty="0">
                <a:solidFill>
                  <a:srgbClr val="FFCC00"/>
                </a:solidFill>
                <a:effectLst>
                  <a:outerShdw blurRad="38100" dist="38100" dir="2700000" algn="tl">
                    <a:srgbClr val="000000">
                      <a:alpha val="43137"/>
                    </a:srgbClr>
                  </a:outerShdw>
                </a:effectLst>
              </a:rPr>
              <a:t>sobre el acuerdo de emergencia </a:t>
            </a:r>
            <a:endParaRPr lang="es-AR" sz="1600" dirty="0">
              <a:solidFill>
                <a:srgbClr val="FFCC00"/>
              </a:solidFill>
              <a:effectLst>
                <a:outerShdw blurRad="38100" dist="38100" dir="2700000" algn="tl">
                  <a:srgbClr val="000000">
                    <a:alpha val="43137"/>
                  </a:srgbClr>
                </a:outerShdw>
              </a:effectLst>
            </a:endParaRPr>
          </a:p>
          <a:p>
            <a:pPr algn="l"/>
            <a:r>
              <a:rPr lang="es-AR" sz="1600" dirty="0">
                <a:effectLst>
                  <a:outerShdw blurRad="38100" dist="38100" dir="2700000" algn="tl">
                    <a:srgbClr val="000000">
                      <a:alpha val="43137"/>
                    </a:srgbClr>
                  </a:outerShdw>
                </a:effectLst>
              </a:rPr>
              <a:t>La Cámara Argentina de Comercio y Servicios (CAC) brindó precisiones sobre el cálculo de aportes y contribuciones y sobre pagos excedentes. </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En tal sentido, la entidad comunicó que </a:t>
            </a:r>
            <a:r>
              <a:rPr lang="es-AR" sz="1600" dirty="0">
                <a:solidFill>
                  <a:srgbClr val="FFFF00"/>
                </a:solidFill>
                <a:effectLst>
                  <a:outerShdw blurRad="38100" dist="38100" dir="2700000" algn="tl">
                    <a:srgbClr val="000000">
                      <a:alpha val="43137"/>
                    </a:srgbClr>
                  </a:outerShdw>
                </a:effectLst>
              </a:rPr>
              <a:t>todos los aportes y contribuciones que deba ingresar el empleador serán calculados sobre el total de la asignación no remunerativa (75%).</a:t>
            </a:r>
            <a:r>
              <a:rPr lang="es-AR" sz="1600" dirty="0">
                <a:effectLst>
                  <a:outerShdw blurRad="38100" dist="38100" dir="2700000" algn="tl">
                    <a:srgbClr val="000000">
                      <a:alpha val="43137"/>
                    </a:srgbClr>
                  </a:outerShdw>
                </a:effectLst>
              </a:rPr>
              <a:t> El acuerdo arribado </a:t>
            </a:r>
            <a:r>
              <a:rPr lang="es-AR" sz="1600" dirty="0">
                <a:solidFill>
                  <a:srgbClr val="FF9900"/>
                </a:solidFill>
                <a:effectLst>
                  <a:outerShdw blurRad="38100" dist="38100" dir="2700000" algn="tl">
                    <a:srgbClr val="000000">
                      <a:alpha val="43137"/>
                    </a:srgbClr>
                  </a:outerShdw>
                </a:effectLst>
              </a:rPr>
              <a:t>no prevé la implementación del método de </a:t>
            </a:r>
            <a:r>
              <a:rPr lang="es-AR" sz="1600" dirty="0" err="1">
                <a:solidFill>
                  <a:srgbClr val="FF9900"/>
                </a:solidFill>
                <a:effectLst>
                  <a:outerShdw blurRad="38100" dist="38100" dir="2700000" algn="tl">
                    <a:srgbClr val="000000">
                      <a:alpha val="43137"/>
                    </a:srgbClr>
                  </a:outerShdw>
                </a:effectLst>
              </a:rPr>
              <a:t>grossing</a:t>
            </a:r>
            <a:r>
              <a:rPr lang="es-AR" sz="1600" dirty="0">
                <a:solidFill>
                  <a:srgbClr val="FF9900"/>
                </a:solidFill>
                <a:effectLst>
                  <a:outerShdw blurRad="38100" dist="38100" dir="2700000" algn="tl">
                    <a:srgbClr val="000000">
                      <a:alpha val="43137"/>
                    </a:srgbClr>
                  </a:outerShdw>
                </a:effectLst>
              </a:rPr>
              <a:t> up. </a:t>
            </a:r>
            <a:r>
              <a:rPr lang="es-AR" sz="1600" dirty="0">
                <a:effectLst>
                  <a:outerShdw blurRad="38100" dist="38100" dir="2700000" algn="tl">
                    <a:srgbClr val="000000">
                      <a:alpha val="43137"/>
                    </a:srgbClr>
                  </a:outerShdw>
                </a:effectLst>
              </a:rPr>
              <a:t>De esta forma, los aportes y contribuciones al Sistema Nacional de Seguro de Salud (leyes 23.660 y 23.661) </a:t>
            </a:r>
            <a:r>
              <a:rPr lang="es-AR" sz="1600" dirty="0">
                <a:solidFill>
                  <a:srgbClr val="00FF00"/>
                </a:solidFill>
                <a:effectLst>
                  <a:outerShdw blurRad="38100" dist="38100" dir="2700000" algn="tl">
                    <a:srgbClr val="000000">
                      <a:alpha val="43137"/>
                    </a:srgbClr>
                  </a:outerShdw>
                </a:effectLst>
              </a:rPr>
              <a:t>deberán ser calculados sobre las sumas efectivamente abonadas. </a:t>
            </a:r>
            <a:r>
              <a:rPr lang="es-AR" sz="1600" dirty="0">
                <a:effectLst>
                  <a:outerShdw blurRad="38100" dist="38100" dir="2700000" algn="tl">
                    <a:srgbClr val="000000">
                      <a:alpha val="43137"/>
                    </a:srgbClr>
                  </a:outerShdw>
                </a:effectLst>
              </a:rPr>
              <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Asimismo, </a:t>
            </a:r>
            <a:r>
              <a:rPr lang="es-AR" sz="1600" dirty="0">
                <a:solidFill>
                  <a:srgbClr val="00FFFF"/>
                </a:solidFill>
                <a:effectLst>
                  <a:outerShdw blurRad="38100" dist="38100" dir="2700000" algn="tl">
                    <a:srgbClr val="000000">
                      <a:alpha val="43137"/>
                    </a:srgbClr>
                  </a:outerShdw>
                </a:effectLst>
              </a:rPr>
              <a:t>los aportes convencionales y sindicales (artículos 100 y 101 del CCT 130/75) deberán ser calculados sobre el total de la asignación no remunerativa.</a:t>
            </a:r>
            <a:r>
              <a:rPr lang="es-AR" sz="1600" dirty="0">
                <a:effectLst>
                  <a:outerShdw blurRad="38100" dist="38100" dir="2700000" algn="tl">
                    <a:srgbClr val="000000">
                      <a:alpha val="43137"/>
                    </a:srgbClr>
                  </a:outerShdw>
                </a:effectLst>
              </a:rPr>
              <a:t> Por último, cabe recordar la vigencia del aporte establecido en el Art. 9 del acuerdo paritario del sector Comercio correspondiente al año 2019 y del acta acuerdo del 8/4/2008 homologada por R (</a:t>
            </a:r>
            <a:r>
              <a:rPr lang="es-AR" sz="1600" dirty="0" err="1">
                <a:effectLst>
                  <a:outerShdw blurRad="38100" dist="38100" dir="2700000" algn="tl">
                    <a:srgbClr val="000000">
                      <a:alpha val="43137"/>
                    </a:srgbClr>
                  </a:outerShdw>
                </a:effectLst>
              </a:rPr>
              <a:t>MTEySS</a:t>
            </a:r>
            <a:r>
              <a:rPr lang="es-AR" sz="1600" dirty="0">
                <a:effectLst>
                  <a:outerShdw blurRad="38100" dist="38100" dir="2700000" algn="tl">
                    <a:srgbClr val="000000">
                      <a:alpha val="43137"/>
                    </a:srgbClr>
                  </a:outerShdw>
                </a:effectLst>
              </a:rPr>
              <a:t>) 600/2008. </a:t>
            </a:r>
            <a:br>
              <a:rPr lang="es-AR" sz="1600" dirty="0">
                <a:effectLst>
                  <a:outerShdw blurRad="38100" dist="38100" dir="2700000" algn="tl">
                    <a:srgbClr val="000000">
                      <a:alpha val="43137"/>
                    </a:srgbClr>
                  </a:outerShdw>
                </a:effectLst>
              </a:rPr>
            </a:br>
            <a:r>
              <a:rPr lang="es-AR" sz="1600" dirty="0">
                <a:effectLst>
                  <a:outerShdw blurRad="38100" dist="38100" dir="2700000" algn="tl">
                    <a:srgbClr val="000000">
                      <a:alpha val="43137"/>
                    </a:srgbClr>
                  </a:outerShdw>
                </a:effectLst>
              </a:rPr>
              <a:t>En relación </a:t>
            </a:r>
            <a:r>
              <a:rPr lang="es-AR" sz="1600" b="1" dirty="0">
                <a:solidFill>
                  <a:srgbClr val="00FF99"/>
                </a:solidFill>
                <a:effectLst>
                  <a:outerShdw blurRad="38100" dist="38100" dir="2700000" algn="tl">
                    <a:srgbClr val="000000">
                      <a:alpha val="43137"/>
                    </a:srgbClr>
                  </a:outerShdw>
                </a:effectLst>
              </a:rPr>
              <a:t>al excedente en el pago de haberes, </a:t>
            </a:r>
            <a:r>
              <a:rPr lang="es-AR" sz="1600" dirty="0">
                <a:solidFill>
                  <a:srgbClr val="FFFF01"/>
                </a:solidFill>
                <a:effectLst>
                  <a:outerShdw blurRad="38100" dist="38100" dir="2700000" algn="tl">
                    <a:srgbClr val="000000">
                      <a:alpha val="43137"/>
                    </a:srgbClr>
                  </a:outerShdw>
                </a:effectLst>
              </a:rPr>
              <a:t>la CAC recordó que el Ministerio de Trabajo, a través de la </a:t>
            </a:r>
            <a:r>
              <a:rPr lang="es-AR" sz="1600" dirty="0" smtClean="0">
                <a:solidFill>
                  <a:srgbClr val="FFFF01"/>
                </a:solidFill>
                <a:effectLst>
                  <a:outerShdw blurRad="38100" dist="38100" dir="2700000" algn="tl">
                    <a:srgbClr val="000000">
                      <a:alpha val="43137"/>
                    </a:srgbClr>
                  </a:outerShdw>
                </a:effectLst>
              </a:rPr>
              <a:t>resolución 408/2020, </a:t>
            </a:r>
            <a:r>
              <a:rPr lang="es-AR" sz="1600" dirty="0">
                <a:solidFill>
                  <a:srgbClr val="FFFF01"/>
                </a:solidFill>
                <a:effectLst>
                  <a:outerShdw blurRad="38100" dist="38100" dir="2700000" algn="tl">
                    <a:srgbClr val="000000">
                      <a:alpha val="43137"/>
                    </a:srgbClr>
                  </a:outerShdw>
                </a:effectLst>
              </a:rPr>
              <a:t>estableció que aquellos empleadores que realizaron el pago total o parcial de haberes de abril en forma previa a la percepción por parte de sus trabajadores dependientes del beneficio del Salario Complementario y “cuyo monto, sumado el pago del beneficio del Salario Complementario correspondiente a dicho mes, supere el monto que le hubiere correspondido percibir a cada trabajador por parte de su empleador,</a:t>
            </a:r>
            <a:r>
              <a:rPr lang="es-AR" sz="1600" b="1" dirty="0">
                <a:solidFill>
                  <a:srgbClr val="00FFFF"/>
                </a:solidFill>
                <a:effectLst>
                  <a:outerShdw blurRad="38100" dist="38100" dir="2700000" algn="tl">
                    <a:srgbClr val="000000">
                      <a:alpha val="43137"/>
                    </a:srgbClr>
                  </a:outerShdw>
                </a:effectLst>
              </a:rPr>
              <a:t> podrán imputar el monto excedente a cuenta del pago del salario correspondiente al mes de mayo de 2020</a:t>
            </a:r>
            <a:r>
              <a:rPr lang="es-AR" sz="1600" b="1" dirty="0">
                <a:solidFill>
                  <a:srgbClr val="00FFFF"/>
                </a:solidFill>
              </a:rPr>
              <a:t>”. </a:t>
            </a:r>
            <a:endParaRPr lang="es-MX" sz="1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2903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a:solidFill>
                  <a:srgbClr val="00FFFF"/>
                </a:solidFill>
                <a:effectLst>
                  <a:outerShdw blurRad="38100" dist="38100" dir="2700000" algn="tl">
                    <a:srgbClr val="000000">
                      <a:alpha val="43137"/>
                    </a:srgbClr>
                  </a:outerShdw>
                </a:effectLst>
              </a:rPr>
              <a:t>HOMOLOGADO POR LA R (MTESS) 515/2020</a:t>
            </a:r>
          </a:p>
          <a:p>
            <a:pPr algn="l"/>
            <a:endParaRPr lang="es-MX"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628800"/>
            <a:ext cx="754369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0" y="3068959"/>
            <a:ext cx="7543695" cy="149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0" y="4566604"/>
            <a:ext cx="7543695" cy="57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589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a:solidFill>
                  <a:srgbClr val="00FFFF"/>
                </a:solidFill>
                <a:effectLst>
                  <a:outerShdw blurRad="38100" dist="38100" dir="2700000" algn="tl">
                    <a:srgbClr val="000000">
                      <a:alpha val="43137"/>
                    </a:srgbClr>
                  </a:outerShdw>
                </a:effectLst>
              </a:rPr>
              <a:t>HOMOLOGADO POR LA R (MTESS) 515/2020</a:t>
            </a:r>
          </a:p>
          <a:p>
            <a:pPr algn="l"/>
            <a:endParaRPr lang="es-MX"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2"/>
            <a:ext cx="7488832" cy="130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15020"/>
            <a:ext cx="7488832" cy="280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6221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188640"/>
            <a:ext cx="7630616" cy="432048"/>
          </a:xfrm>
        </p:spPr>
        <p:txBody>
          <a:bodyPr>
            <a:normAutofit/>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548680"/>
            <a:ext cx="8472972" cy="6048672"/>
          </a:xfrm>
        </p:spPr>
        <p:txBody>
          <a:bodyPr>
            <a:normAutofit/>
          </a:bodyPr>
          <a:lstStyle/>
          <a:p>
            <a:pPr algn="l"/>
            <a:r>
              <a:rPr lang="es-MX" sz="1600" b="1" dirty="0" smtClean="0">
                <a:solidFill>
                  <a:srgbClr val="FFFF00"/>
                </a:solidFill>
                <a:effectLst>
                  <a:outerShdw blurRad="38100" dist="38100" dir="2700000" algn="tl">
                    <a:srgbClr val="000000">
                      <a:alpha val="43137"/>
                    </a:srgbClr>
                  </a:outerShdw>
                </a:effectLst>
              </a:rPr>
              <a:t>EMPLEADOS DE COMERCIO. ACUERDO 223 BIS</a:t>
            </a:r>
          </a:p>
          <a:p>
            <a:pPr algn="l"/>
            <a:r>
              <a:rPr lang="es-MX" sz="1600" b="1" dirty="0">
                <a:solidFill>
                  <a:srgbClr val="00FFFF"/>
                </a:solidFill>
                <a:effectLst>
                  <a:outerShdw blurRad="38100" dist="38100" dir="2700000" algn="tl">
                    <a:srgbClr val="000000">
                      <a:alpha val="43137"/>
                    </a:srgbClr>
                  </a:outerShdw>
                </a:effectLst>
              </a:rPr>
              <a:t>HOMOLOGADO POR LA R (MTESS) 515/2020</a:t>
            </a:r>
          </a:p>
          <a:p>
            <a:pPr algn="l"/>
            <a:endParaRPr lang="es-MX"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84" y="1196752"/>
            <a:ext cx="7200800" cy="90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84" y="2420888"/>
            <a:ext cx="7200800" cy="18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84" y="4509120"/>
            <a:ext cx="7192900" cy="106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804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10011</TotalTime>
  <Words>15890</Words>
  <Application>Microsoft Office PowerPoint</Application>
  <PresentationFormat>Presentación en pantalla (4:3)</PresentationFormat>
  <Paragraphs>1890</Paragraphs>
  <Slides>245</Slides>
  <Notes>0</Notes>
  <HiddenSlides>0</HiddenSlides>
  <MMClips>0</MMClips>
  <ScaleCrop>false</ScaleCrop>
  <HeadingPairs>
    <vt:vector size="4" baseType="variant">
      <vt:variant>
        <vt:lpstr>Tema</vt:lpstr>
      </vt:variant>
      <vt:variant>
        <vt:i4>1</vt:i4>
      </vt:variant>
      <vt:variant>
        <vt:lpstr>Títulos de diapositiva</vt:lpstr>
      </vt:variant>
      <vt:variant>
        <vt:i4>245</vt:i4>
      </vt:variant>
    </vt:vector>
  </HeadingPairs>
  <TitlesOfParts>
    <vt:vector size="246" baseType="lpstr">
      <vt:lpstr>Flujo</vt:lpstr>
      <vt:lpstr>Presentación de PowerPoint</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Situación antes de la cuarentena</vt:lpstr>
      <vt:lpstr>Presentación de PowerPoint</vt:lpstr>
      <vt:lpstr>Declaración de emergencia y aislamiento</vt:lpstr>
      <vt:lpstr>Declaración de emergencia y aislamiento</vt:lpstr>
      <vt:lpstr>Presentación de PowerPoint</vt:lpstr>
      <vt:lpstr>Declaración de emergencia y aislamiento</vt:lpstr>
      <vt:lpstr>Declaración de emergencia y aislamiento</vt:lpstr>
      <vt:lpstr>Presentación de PowerPoint</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Declaración de emergencia y aislamiento</vt:lpstr>
      <vt:lpstr>Presentación de PowerPoint</vt:lpstr>
      <vt:lpstr>Declaración de emergencia y aislamiento</vt:lpstr>
      <vt:lpstr>Situaciones laborales</vt:lpstr>
      <vt:lpstr>Situaciones laborales</vt:lpstr>
      <vt:lpstr>Situaciones laborales</vt:lpstr>
      <vt:lpstr>Situaciones laborales</vt:lpstr>
      <vt:lpstr>Situaciones laborales</vt:lpstr>
      <vt:lpstr>Presentación de PowerPoint</vt:lpstr>
      <vt:lpstr>Situaciones laborales</vt:lpstr>
      <vt:lpstr>Situaciones laborales</vt:lpstr>
      <vt:lpstr>Situaciones laborales</vt:lpstr>
      <vt:lpstr>Presentación de PowerPoint</vt:lpstr>
      <vt:lpstr> Riesgos del trabajo</vt:lpstr>
      <vt:lpstr> Riesgos del trabajo</vt:lpstr>
      <vt:lpstr> Riesgos del trabajo</vt:lpstr>
      <vt:lpstr> Riesgos del trabajo</vt:lpstr>
      <vt:lpstr> Riesgos del trabajo</vt:lpstr>
      <vt:lpstr>Presentación de PowerPoint</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Presentación de PowerPoint</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TRAMITE 223 BIS</vt:lpstr>
      <vt:lpstr>Presentación de PowerPoint</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Presentación de PowerPoint</vt:lpstr>
      <vt:lpstr>PROGRAMA DE EMERGENCIA ATP</vt:lpstr>
      <vt:lpstr>Presentación de PowerPoint</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PROGRAMA DE EMERGENCIA ATP</vt:lpstr>
      <vt:lpstr>Presentación de PowerPoint</vt:lpstr>
      <vt:lpstr>PROGRAMA DE EMERGENCIA ATP</vt:lpstr>
      <vt:lpstr>Presentación de PowerPoint</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PROGRAMA DE EMERGENCIA ATP</vt:lpstr>
      <vt:lpstr>Presentación de PowerPoint</vt:lpstr>
      <vt:lpstr>PROGRAMA DE EMERGENCIA ATP</vt:lpstr>
      <vt:lpstr>PROGRAMA DE EMERGENCIA ATP</vt:lpstr>
      <vt:lpstr>Presentación de PowerPoint</vt:lpstr>
      <vt:lpstr>PROGRAMA DE EMERGENCIA ATP</vt:lpstr>
      <vt:lpstr>PROGRAMA DE EMERGENCIA ATP</vt:lpstr>
      <vt:lpstr>PROGRAMA DE EMERGENCIA ATP</vt:lpstr>
      <vt:lpstr>PROGRAMA DE EMERGENCIA ATP</vt:lpstr>
      <vt:lpstr>Presentación de PowerPoint</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Gengis Kan</dc:creator>
  <cp:lastModifiedBy>Gustavo Raúl Segu</cp:lastModifiedBy>
  <cp:revision>2716</cp:revision>
  <cp:lastPrinted>1601-01-01T00:00:00Z</cp:lastPrinted>
  <dcterms:created xsi:type="dcterms:W3CDTF">1601-01-01T00:00:00Z</dcterms:created>
  <dcterms:modified xsi:type="dcterms:W3CDTF">2020-05-26T10:55:37Z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