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104"/>
  </p:notesMasterIdLst>
  <p:sldIdLst>
    <p:sldId id="2299" r:id="rId2"/>
    <p:sldId id="2942" r:id="rId3"/>
    <p:sldId id="2943" r:id="rId4"/>
    <p:sldId id="2944" r:id="rId5"/>
    <p:sldId id="2945" r:id="rId6"/>
    <p:sldId id="2946" r:id="rId7"/>
    <p:sldId id="2947" r:id="rId8"/>
    <p:sldId id="2913" r:id="rId9"/>
    <p:sldId id="2924" r:id="rId10"/>
    <p:sldId id="2953" r:id="rId11"/>
    <p:sldId id="2914" r:id="rId12"/>
    <p:sldId id="2915" r:id="rId13"/>
    <p:sldId id="2916" r:id="rId14"/>
    <p:sldId id="2917" r:id="rId15"/>
    <p:sldId id="2918" r:id="rId16"/>
    <p:sldId id="2919" r:id="rId17"/>
    <p:sldId id="2920" r:id="rId18"/>
    <p:sldId id="2921" r:id="rId19"/>
    <p:sldId id="2922" r:id="rId20"/>
    <p:sldId id="2923" r:id="rId21"/>
    <p:sldId id="2819" r:id="rId22"/>
    <p:sldId id="2821" r:id="rId23"/>
    <p:sldId id="2906" r:id="rId24"/>
    <p:sldId id="2907" r:id="rId25"/>
    <p:sldId id="2908" r:id="rId26"/>
    <p:sldId id="2824" r:id="rId27"/>
    <p:sldId id="2825" r:id="rId28"/>
    <p:sldId id="2826" r:id="rId29"/>
    <p:sldId id="2827" r:id="rId30"/>
    <p:sldId id="2828" r:id="rId31"/>
    <p:sldId id="2909" r:id="rId32"/>
    <p:sldId id="2896" r:id="rId33"/>
    <p:sldId id="2910" r:id="rId34"/>
    <p:sldId id="2911" r:id="rId35"/>
    <p:sldId id="2831" r:id="rId36"/>
    <p:sldId id="2832" r:id="rId37"/>
    <p:sldId id="2833" r:id="rId38"/>
    <p:sldId id="2899" r:id="rId39"/>
    <p:sldId id="2900" r:id="rId40"/>
    <p:sldId id="2901" r:id="rId41"/>
    <p:sldId id="2902" r:id="rId42"/>
    <p:sldId id="2839" r:id="rId43"/>
    <p:sldId id="2840" r:id="rId44"/>
    <p:sldId id="2841" r:id="rId45"/>
    <p:sldId id="2842" r:id="rId46"/>
    <p:sldId id="2843" r:id="rId47"/>
    <p:sldId id="2846" r:id="rId48"/>
    <p:sldId id="2847" r:id="rId49"/>
    <p:sldId id="2925" r:id="rId50"/>
    <p:sldId id="2928" r:id="rId51"/>
    <p:sldId id="2926" r:id="rId52"/>
    <p:sldId id="2929" r:id="rId53"/>
    <p:sldId id="2932" r:id="rId54"/>
    <p:sldId id="2933" r:id="rId55"/>
    <p:sldId id="2934" r:id="rId56"/>
    <p:sldId id="2856" r:id="rId57"/>
    <p:sldId id="2857" r:id="rId58"/>
    <p:sldId id="2912" r:id="rId59"/>
    <p:sldId id="2859" r:id="rId60"/>
    <p:sldId id="2861" r:id="rId61"/>
    <p:sldId id="2903" r:id="rId62"/>
    <p:sldId id="2863" r:id="rId63"/>
    <p:sldId id="2866" r:id="rId64"/>
    <p:sldId id="2904" r:id="rId65"/>
    <p:sldId id="2905" r:id="rId66"/>
    <p:sldId id="2935" r:id="rId67"/>
    <p:sldId id="2954" r:id="rId68"/>
    <p:sldId id="2955" r:id="rId69"/>
    <p:sldId id="2956" r:id="rId70"/>
    <p:sldId id="2957" r:id="rId71"/>
    <p:sldId id="2958" r:id="rId72"/>
    <p:sldId id="2959" r:id="rId73"/>
    <p:sldId id="2960" r:id="rId74"/>
    <p:sldId id="2961" r:id="rId75"/>
    <p:sldId id="2962" r:id="rId76"/>
    <p:sldId id="2963" r:id="rId77"/>
    <p:sldId id="2964" r:id="rId78"/>
    <p:sldId id="2965" r:id="rId79"/>
    <p:sldId id="2966" r:id="rId80"/>
    <p:sldId id="2967" r:id="rId81"/>
    <p:sldId id="2968" r:id="rId82"/>
    <p:sldId id="2969" r:id="rId83"/>
    <p:sldId id="2970" r:id="rId84"/>
    <p:sldId id="2971" r:id="rId85"/>
    <p:sldId id="2972" r:id="rId86"/>
    <p:sldId id="2973" r:id="rId87"/>
    <p:sldId id="2974" r:id="rId88"/>
    <p:sldId id="2975" r:id="rId89"/>
    <p:sldId id="2976" r:id="rId90"/>
    <p:sldId id="2977" r:id="rId91"/>
    <p:sldId id="2978" r:id="rId92"/>
    <p:sldId id="2979" r:id="rId93"/>
    <p:sldId id="2980" r:id="rId94"/>
    <p:sldId id="2981" r:id="rId95"/>
    <p:sldId id="2982" r:id="rId96"/>
    <p:sldId id="2983" r:id="rId97"/>
    <p:sldId id="2984" r:id="rId98"/>
    <p:sldId id="2948" r:id="rId99"/>
    <p:sldId id="2949" r:id="rId100"/>
    <p:sldId id="2950" r:id="rId101"/>
    <p:sldId id="2951" r:id="rId102"/>
    <p:sldId id="2952" r:id="rId103"/>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CC"/>
    <a:srgbClr val="00FF00"/>
    <a:srgbClr val="FFFF01"/>
    <a:srgbClr val="FFCC00"/>
    <a:srgbClr val="FF9900"/>
    <a:srgbClr val="00FF99"/>
    <a:srgbClr val="FFFF00"/>
    <a:srgbClr val="FFFF1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595" autoAdjust="0"/>
  </p:normalViewPr>
  <p:slideViewPr>
    <p:cSldViewPr>
      <p:cViewPr>
        <p:scale>
          <a:sx n="82" d="100"/>
          <a:sy n="82" d="100"/>
        </p:scale>
        <p:origin x="-9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7A32106-5937-4DBD-BDE5-32E624E9708E}" type="datetimeFigureOut">
              <a:rPr lang="es-AR"/>
              <a:pPr>
                <a:defRPr/>
              </a:pPr>
              <a:t>24/8/2020</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A4B29A0-01A3-4D3F-AC22-A065173CAA6A}" type="slidenum">
              <a:rPr lang="es-AR"/>
              <a:pPr>
                <a:defRPr/>
              </a:pPr>
              <a:t>‹Nº›</a:t>
            </a:fld>
            <a:endParaRPr lang="es-AR"/>
          </a:p>
        </p:txBody>
      </p:sp>
    </p:spTree>
    <p:extLst>
      <p:ext uri="{BB962C8B-B14F-4D97-AF65-F5344CB8AC3E}">
        <p14:creationId xmlns:p14="http://schemas.microsoft.com/office/powerpoint/2010/main" val="3394637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endParaRPr lang="en-US"/>
          </a:p>
        </p:txBody>
      </p:sp>
      <p:sp>
        <p:nvSpPr>
          <p:cNvPr id="19" name="18 Marcador de pie de página"/>
          <p:cNvSpPr>
            <a:spLocks noGrp="1"/>
          </p:cNvSpPr>
          <p:nvPr>
            <p:ph type="ftr" sz="quarter" idx="11"/>
          </p:nvPr>
        </p:nvSpPr>
        <p:spPr/>
        <p:txBody>
          <a:bodyPr/>
          <a:lstStyle/>
          <a:p>
            <a:pPr>
              <a:defRPr/>
            </a:pPr>
            <a:endParaRPr lang="en-US"/>
          </a:p>
        </p:txBody>
      </p:sp>
      <p:sp>
        <p:nvSpPr>
          <p:cNvPr id="27" name="26 Marcador de número de diapositiva"/>
          <p:cNvSpPr>
            <a:spLocks noGrp="1"/>
          </p:cNvSpPr>
          <p:nvPr>
            <p:ph type="sldNum" sz="quarter" idx="12"/>
          </p:nvPr>
        </p:nvSpPr>
        <p:spPr/>
        <p:txBody>
          <a:bodyPr/>
          <a:lstStyle/>
          <a:p>
            <a:pPr>
              <a:defRPr/>
            </a:pPr>
            <a:fld id="{A46ABF49-ED71-43E2-B6D7-EAFCC5375C7E}"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FFE335E6-DEE1-496A-866A-9F094806BCF7}"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561AA9EE-29F7-4C4A-B4F9-32F76C1835A5}" type="slidenum">
              <a:rPr lang="en-US" smtClean="0"/>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78F1083D-C195-403E-95C5-C7B40929957F}"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63638346-A9F7-4BA9-A7A0-6F276B08D6DB}" type="slidenum">
              <a:rPr lang="en-US" smtClean="0"/>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2543CDA7-BB76-4C8F-89F6-65816F576B3F}"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endParaRPr lang="en-US"/>
          </a:p>
        </p:txBody>
      </p:sp>
      <p:sp>
        <p:nvSpPr>
          <p:cNvPr id="8" name="7 Marcador de pie de página"/>
          <p:cNvSpPr>
            <a:spLocks noGrp="1"/>
          </p:cNvSpPr>
          <p:nvPr>
            <p:ph type="ftr" sz="quarter" idx="11"/>
          </p:nvPr>
        </p:nvSpPr>
        <p:spPr/>
        <p:txBody>
          <a:bodyPr/>
          <a:lstStyle/>
          <a:p>
            <a:pPr>
              <a:defRPr/>
            </a:pPr>
            <a:endParaRPr lang="en-US"/>
          </a:p>
        </p:txBody>
      </p:sp>
      <p:sp>
        <p:nvSpPr>
          <p:cNvPr id="9" name="8 Marcador de número de diapositiva"/>
          <p:cNvSpPr>
            <a:spLocks noGrp="1"/>
          </p:cNvSpPr>
          <p:nvPr>
            <p:ph type="sldNum" sz="quarter" idx="12"/>
          </p:nvPr>
        </p:nvSpPr>
        <p:spPr/>
        <p:txBody>
          <a:bodyPr/>
          <a:lstStyle/>
          <a:p>
            <a:pPr>
              <a:defRPr/>
            </a:pPr>
            <a:fld id="{9D5DC71A-46B7-4480-A78B-86A0AE227C74}"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pPr>
              <a:defRPr/>
            </a:pPr>
            <a:fld id="{D0992CCE-CC27-43AC-8C4C-C7B77DA85024}"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n-US"/>
          </a:p>
        </p:txBody>
      </p:sp>
      <p:sp>
        <p:nvSpPr>
          <p:cNvPr id="3" name="2 Marcador de pie de página"/>
          <p:cNvSpPr>
            <a:spLocks noGrp="1"/>
          </p:cNvSpPr>
          <p:nvPr>
            <p:ph type="ftr" sz="quarter" idx="11"/>
          </p:nvPr>
        </p:nvSpPr>
        <p:spPr/>
        <p:txBody>
          <a:bodyPr/>
          <a:lstStyle/>
          <a:p>
            <a:pPr>
              <a:defRPr/>
            </a:pPr>
            <a:endParaRPr lang="en-US"/>
          </a:p>
        </p:txBody>
      </p:sp>
      <p:sp>
        <p:nvSpPr>
          <p:cNvPr id="4" name="3 Marcador de número de diapositiva"/>
          <p:cNvSpPr>
            <a:spLocks noGrp="1"/>
          </p:cNvSpPr>
          <p:nvPr>
            <p:ph type="sldNum" sz="quarter" idx="12"/>
          </p:nvPr>
        </p:nvSpPr>
        <p:spPr/>
        <p:txBody>
          <a:bodyPr/>
          <a:lstStyle/>
          <a:p>
            <a:pPr>
              <a:defRPr/>
            </a:pPr>
            <a:fld id="{6D1907C8-254B-4588-ABA5-5794C4193B62}"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p:txBody>
          <a:bodyPr/>
          <a:lstStyle/>
          <a:p>
            <a:pPr>
              <a:defRPr/>
            </a:pPr>
            <a:fld id="{7289C5A1-EF53-4327-8286-AB9B05421B36}"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n-US"/>
          </a:p>
        </p:txBody>
      </p:sp>
      <p:sp>
        <p:nvSpPr>
          <p:cNvPr id="6" name="5 Marcador de pie de página"/>
          <p:cNvSpPr>
            <a:spLocks noGrp="1"/>
          </p:cNvSpPr>
          <p:nvPr>
            <p:ph type="ftr" sz="quarter" idx="11"/>
          </p:nvPr>
        </p:nvSpPr>
        <p:spPr/>
        <p:txBody>
          <a:bodyPr/>
          <a:lstStyle/>
          <a:p>
            <a:pPr>
              <a:defRPr/>
            </a:pPr>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BB70C32E-D400-4171-9346-177B11FFDFC8}" type="slidenum">
              <a:rPr lang="en-US" smtClean="0"/>
              <a:pPr>
                <a:defRPr/>
              </a:pPr>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D6C"/>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DC45953-7826-409E-8D46-B8B1306219A2}" type="slidenum">
              <a:rPr lang="en-US" smtClean="0"/>
              <a:pPr>
                <a:defRPr/>
              </a:pPr>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457200"/>
            <a:ext cx="7772400" cy="5791200"/>
          </a:xfrm>
        </p:spPr>
        <p:txBody>
          <a:bodyPr>
            <a:normAutofit/>
          </a:bodyPr>
          <a:lstStyle/>
          <a:p>
            <a:pPr algn="ctr" eaLnBrk="1" hangingPunct="1">
              <a:defRPr/>
            </a:pPr>
            <a:endParaRPr lang="es-AR" sz="3600" b="1" dirty="0">
              <a:solidFill>
                <a:srgbClr val="00FFCC"/>
              </a:solidFill>
              <a:effectLst>
                <a:outerShdw blurRad="38100" dist="38100" dir="2700000" algn="tl">
                  <a:srgbClr val="000000">
                    <a:alpha val="43137"/>
                  </a:srgbClr>
                </a:outerShdw>
              </a:effectLst>
              <a:latin typeface="Papyrus" pitchFamily="66" charset="0"/>
            </a:endParaRPr>
          </a:p>
          <a:p>
            <a:pPr algn="ctr" eaLnBrk="1" hangingPunct="1">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Consejo Profesional de Ciencias Económicas de la Provincia </a:t>
            </a:r>
          </a:p>
          <a:p>
            <a:pPr algn="ctr" eaLnBrk="1" hangingPunct="1">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de </a:t>
            </a:r>
            <a:r>
              <a:rPr lang="es-AR" sz="3600" b="1" dirty="0" smtClean="0">
                <a:solidFill>
                  <a:srgbClr val="00FFCC"/>
                </a:solidFill>
                <a:effectLst>
                  <a:outerShdw blurRad="38100" dist="38100" dir="2700000" algn="tl">
                    <a:srgbClr val="000000">
                      <a:alpha val="43137"/>
                    </a:srgbClr>
                  </a:outerShdw>
                </a:effectLst>
                <a:latin typeface="Papyrus" pitchFamily="66" charset="0"/>
              </a:rPr>
              <a:t>La Pampa</a:t>
            </a: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a:defRPr/>
            </a:pPr>
            <a:endParaRPr lang="es-AR" sz="3600" b="1" dirty="0" smtClean="0">
              <a:solidFill>
                <a:srgbClr val="FFC000"/>
              </a:solidFill>
              <a:effectLst>
                <a:outerShdw blurRad="38100" dist="38100" dir="2700000" algn="tl">
                  <a:srgbClr val="000000">
                    <a:alpha val="43137"/>
                  </a:srgbClr>
                </a:outerShdw>
              </a:effectLst>
              <a:latin typeface="Papyrus" pitchFamily="66" charset="0"/>
            </a:endParaRPr>
          </a:p>
          <a:p>
            <a:pPr algn="ctr">
              <a:defRPr/>
            </a:pPr>
            <a:r>
              <a:rPr lang="es-MX" sz="3600" b="1" dirty="0" smtClean="0">
                <a:solidFill>
                  <a:srgbClr val="00FF00"/>
                </a:solidFill>
                <a:effectLst>
                  <a:outerShdw blurRad="38100" dist="38100" dir="2700000" algn="tl">
                    <a:srgbClr val="000000">
                      <a:alpha val="43137"/>
                    </a:srgbClr>
                  </a:outerShdw>
                </a:effectLst>
                <a:latin typeface="Papyrus" pitchFamily="66" charset="0"/>
              </a:rPr>
              <a:t>LA PAMPA</a:t>
            </a: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algn="ctr">
              <a:defRPr/>
            </a:pP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Dr. Gustavo </a:t>
            </a:r>
            <a:r>
              <a:rPr lang="es-AR" sz="3600" b="1" dirty="0" err="1" smtClean="0">
                <a:solidFill>
                  <a:srgbClr val="00FFCC"/>
                </a:solidFill>
                <a:effectLst>
                  <a:outerShdw blurRad="38100" dist="38100" dir="2700000" algn="tl">
                    <a:srgbClr val="000000">
                      <a:alpha val="43137"/>
                    </a:srgbClr>
                  </a:outerShdw>
                </a:effectLst>
                <a:latin typeface="Papyrus" pitchFamily="66" charset="0"/>
              </a:rPr>
              <a:t>Segu</a:t>
            </a: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a:defRPr/>
            </a:pP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713355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marL="609600" indent="-609600" algn="l">
              <a:lnSpc>
                <a:spcPct val="90000"/>
              </a:lnSpc>
              <a:defRPr/>
            </a:pPr>
            <a:r>
              <a:rPr lang="es-MX" sz="1800" b="1" dirty="0" smtClean="0">
                <a:solidFill>
                  <a:srgbClr val="00FF00"/>
                </a:solidFill>
                <a:effectLst>
                  <a:outerShdw blurRad="38100" dist="38100" dir="2700000" algn="tl">
                    <a:srgbClr val="000000">
                      <a:alpha val="43137"/>
                    </a:srgbClr>
                  </a:outerShdw>
                </a:effectLst>
              </a:rPr>
              <a:t>ANTECEDENTES</a:t>
            </a: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Resolución (</a:t>
            </a:r>
            <a:r>
              <a:rPr lang="es-AR" sz="1800" dirty="0" err="1" smtClean="0">
                <a:effectLst>
                  <a:outerShdw blurRad="38100" dist="38100" dir="2700000" algn="tl">
                    <a:srgbClr val="000000">
                      <a:alpha val="43137"/>
                    </a:srgbClr>
                  </a:outerShdw>
                </a:effectLst>
              </a:rPr>
              <a:t>MTySS</a:t>
            </a:r>
            <a:r>
              <a:rPr lang="es-AR" sz="1800" dirty="0" smtClean="0">
                <a:effectLst>
                  <a:outerShdw blurRad="38100" dist="38100" dir="2700000" algn="tl">
                    <a:srgbClr val="000000">
                      <a:alpha val="43137"/>
                    </a:srgbClr>
                  </a:outerShdw>
                </a:effectLst>
              </a:rPr>
              <a:t>) 595/2013. Programa de Seguimiento y Promoción del Teletrabajo de Empresas Privadas (PROPET)</a:t>
            </a: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Manual de Buenas Prácticas en materia de teletrabajo</a:t>
            </a: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Convenio de Teletrabajo de YPF, en el marco del PROPET</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93346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normAutofit/>
          </a:bodyPr>
          <a:lstStyle/>
          <a:p>
            <a:r>
              <a:rPr lang="es-MX" sz="2800" b="1" dirty="0" smtClean="0">
                <a:solidFill>
                  <a:srgbClr val="00FFFF"/>
                </a:solidFill>
              </a:rPr>
              <a:t>ATP JULIO Y AGOSTO</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ES" sz="1600" b="1" dirty="0" smtClean="0">
                <a:solidFill>
                  <a:srgbClr val="FFFF01"/>
                </a:solidFill>
                <a:effectLst>
                  <a:outerShdw blurRad="38100" dist="38100" dir="2700000" algn="tl">
                    <a:srgbClr val="000000">
                      <a:alpha val="43137"/>
                    </a:srgbClr>
                  </a:outerShdw>
                </a:effectLst>
              </a:rPr>
              <a:t>RESOLUCIÓN GENERAL (AFIP) 4792 </a:t>
            </a:r>
          </a:p>
          <a:p>
            <a:pPr algn="l"/>
            <a:r>
              <a:rPr lang="es-ES" sz="1600" b="1" dirty="0" smtClean="0">
                <a:solidFill>
                  <a:srgbClr val="00FFCC"/>
                </a:solidFill>
                <a:effectLst>
                  <a:outerShdw blurRad="38100" dist="38100" dir="2700000" algn="tl">
                    <a:srgbClr val="000000">
                      <a:alpha val="43137"/>
                    </a:srgbClr>
                  </a:outerShdw>
                </a:effectLst>
              </a:rPr>
              <a:t>Programa de Asistencia al Trabajo (ATP): habilitación del trámite para solicitar el crédito a tasa subsidiada hasta el 18 de agosto</a:t>
            </a:r>
          </a:p>
          <a:p>
            <a:pPr algn="l"/>
            <a:r>
              <a:rPr lang="es-ES" sz="1600" dirty="0" smtClean="0">
                <a:effectLst>
                  <a:outerShdw blurRad="38100" dist="38100" dir="2700000" algn="tl">
                    <a:srgbClr val="000000">
                      <a:alpha val="43137"/>
                    </a:srgbClr>
                  </a:outerShdw>
                </a:effectLst>
              </a:rPr>
              <a:t>La AFIP reglamenta el procedimiento para que los empleadores puedan solicitar, hasta el 18 de agosto, inclusive, el crédito a tasa subsidiada, previsto en el Decreto 332/2020.</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Los empleadores que resulten susceptibles de tramitar el beneficio serán caracterizados en el Sistema Registral, según la tasa de interés a la que accedan, con los siguientes códigos:</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“466 – Crédito a Tasa Subsidiada del 0% TNA”</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“467 – Crédito a Tasa Subsidiada del 7,5% TNA”</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“468 – Crédito a Tasa Subsidiada del 15% TNA”</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A fin de iniciar el trámite del Crédito a Tasa Subsidiada, los interesados deberán ingresar al servicio “web” denominado “Programa de Asistencia de Emergencia al Trabajo y la Producción – ATP”, dentro de los 5 días hábiles posteriores a la entrada en vigencia de la presente, a fin de:</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Conocer y aceptar el monto teórico máximo del crédito disponible</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Indicar una dirección de correo electrónico</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Seleccionar una entidad bancaria tramitar el crédito</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Recordamos que este crédito será destinado al pago de salarios y, por tal motivo, el monto financiado se acreditará directamente en las CBU de los trabajadores.</a:t>
            </a:r>
            <a:r>
              <a:rPr lang="es-ES" sz="1600" i="1" dirty="0" smtClean="0">
                <a:effectLst>
                  <a:outerShdw blurRad="38100" dist="38100" dir="2700000" algn="tl">
                    <a:srgbClr val="000000">
                      <a:alpha val="43137"/>
                    </a:srgbClr>
                  </a:outerShdw>
                </a:effectLst>
              </a:rPr>
              <a:t/>
            </a:r>
            <a:br>
              <a:rPr lang="es-ES" sz="1600" i="1" dirty="0" smtClean="0">
                <a:effectLst>
                  <a:outerShdw blurRad="38100" dist="38100" dir="2700000" algn="tl">
                    <a:srgbClr val="000000">
                      <a:alpha val="43137"/>
                    </a:srgbClr>
                  </a:outerShdw>
                </a:effectLst>
              </a:rPr>
            </a:br>
            <a:endParaRPr lang="es-ES" sz="1600" i="1" dirty="0" smtClean="0">
              <a:effectLst>
                <a:outerShdw blurRad="38100" dist="38100" dir="2700000" algn="tl">
                  <a:srgbClr val="000000">
                    <a:alpha val="43137"/>
                  </a:srgbClr>
                </a:outerShdw>
              </a:effectLst>
            </a:endParaRPr>
          </a:p>
          <a:p>
            <a:pPr algn="l"/>
            <a:r>
              <a:rPr lang="es-ES" sz="1600" dirty="0" smtClean="0"/>
              <a:t/>
            </a:r>
            <a:br>
              <a:rPr lang="es-ES" sz="1600" dirty="0" smtClean="0"/>
            </a:br>
            <a:endParaRPr lang="es-ES" sz="1600" b="1" dirty="0" smtClean="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92227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normAutofit/>
          </a:bodyPr>
          <a:lstStyle/>
          <a:p>
            <a:r>
              <a:rPr lang="es-MX" sz="2800" b="1" dirty="0" smtClean="0">
                <a:solidFill>
                  <a:srgbClr val="00FFFF"/>
                </a:solidFill>
              </a:rPr>
              <a:t>ATP JULIO Y AGOSTO</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ES" sz="1600" b="1" dirty="0" smtClean="0">
                <a:solidFill>
                  <a:srgbClr val="FFFF01"/>
                </a:solidFill>
                <a:effectLst>
                  <a:outerShdw blurRad="38100" dist="38100" dir="2700000" algn="tl">
                    <a:srgbClr val="000000">
                      <a:alpha val="43137"/>
                    </a:srgbClr>
                  </a:outerShdw>
                </a:effectLst>
              </a:rPr>
              <a:t>RESOLUCIÓN GENERAL (AFIP) 4779 </a:t>
            </a:r>
          </a:p>
          <a:p>
            <a:pPr algn="l"/>
            <a:r>
              <a:rPr lang="es-ES" sz="1600" b="1" dirty="0" smtClean="0">
                <a:solidFill>
                  <a:srgbClr val="00FFCC"/>
                </a:solidFill>
                <a:effectLst>
                  <a:outerShdw blurRad="38100" dist="38100" dir="2700000" algn="tl">
                    <a:srgbClr val="000000">
                      <a:alpha val="43137"/>
                    </a:srgbClr>
                  </a:outerShdw>
                </a:effectLst>
              </a:rPr>
              <a:t>Programa de Asistencia de Emergencia al Trabajo y la Producción. Salario complementario de julio</a:t>
            </a:r>
          </a:p>
          <a:p>
            <a:pPr algn="l"/>
            <a:r>
              <a:rPr lang="es-ES" sz="1600" dirty="0" smtClean="0">
                <a:effectLst>
                  <a:outerShdw blurRad="38100" dist="38100" dir="2700000" algn="tl">
                    <a:srgbClr val="000000">
                      <a:alpha val="43137"/>
                    </a:srgbClr>
                  </a:outerShdw>
                </a:effectLst>
              </a:rPr>
              <a:t>La AFIP determina que entre los días 29 de julio y 4 de agosto, inclusive, estará abierta la inscripción al Programa ATP.</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Pueden registrarse todos los empleadores que requieran asistencia estatal para el pago de los salarios de julio.</a:t>
            </a:r>
          </a:p>
          <a:p>
            <a:pPr algn="l"/>
            <a:endParaRPr lang="es-ES" sz="1600" b="1" dirty="0" smtClean="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92227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normAutofit/>
          </a:bodyPr>
          <a:lstStyle/>
          <a:p>
            <a:r>
              <a:rPr lang="es-MX" sz="2800" b="1" dirty="0" smtClean="0">
                <a:solidFill>
                  <a:srgbClr val="00FFFF"/>
                </a:solidFill>
              </a:rPr>
              <a:t>ATP JULIO Y AGOSTO</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ES" sz="1600" b="1" dirty="0" smtClean="0">
                <a:solidFill>
                  <a:srgbClr val="FFFF01"/>
                </a:solidFill>
                <a:effectLst>
                  <a:outerShdw blurRad="38100" dist="38100" dir="2700000" algn="tl">
                    <a:srgbClr val="000000">
                      <a:alpha val="43137"/>
                    </a:srgbClr>
                  </a:outerShdw>
                </a:effectLst>
              </a:rPr>
              <a:t>RESOLUCIÓN GENERAL (AFIP) 4788 </a:t>
            </a:r>
          </a:p>
          <a:p>
            <a:pPr algn="l"/>
            <a:r>
              <a:rPr lang="es-ES" sz="1600" b="1" dirty="0" smtClean="0">
                <a:solidFill>
                  <a:srgbClr val="00FFCC"/>
                </a:solidFill>
                <a:effectLst>
                  <a:outerShdw blurRad="38100" dist="38100" dir="2700000" algn="tl">
                    <a:srgbClr val="000000">
                      <a:alpha val="43137"/>
                    </a:srgbClr>
                  </a:outerShdw>
                </a:effectLst>
              </a:rPr>
              <a:t>Programa de Asistencia al Trabajo (ATP). Reducción y postergación de pago de contribuciones patronales al SIPA del período devengado julio de 2020. Reglamentación</a:t>
            </a:r>
          </a:p>
          <a:p>
            <a:pPr algn="l"/>
            <a:r>
              <a:rPr lang="es-ES" sz="1600" dirty="0" smtClean="0">
                <a:effectLst>
                  <a:outerShdw blurRad="38100" dist="38100" dir="2700000" algn="tl">
                    <a:srgbClr val="000000">
                      <a:alpha val="43137"/>
                    </a:srgbClr>
                  </a:outerShdw>
                </a:effectLst>
              </a:rPr>
              <a:t>La AFIP reglamenta el beneficio de reducción y postergación de las contribuciones patronales al SIPA devengadas en el mes de julio de 2020 y modifica el régimen de facilidades de pago previsto en la resolución general (AFIP) 4734 con el fin de incluir estas obligaciones.</a:t>
            </a:r>
          </a:p>
          <a:p>
            <a:pPr algn="l"/>
            <a:endParaRPr lang="es-ES" sz="1600" b="1" dirty="0" smtClean="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922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marL="609600" indent="-609600" algn="l">
              <a:lnSpc>
                <a:spcPct val="90000"/>
              </a:lnSpc>
              <a:defRPr/>
            </a:pPr>
            <a:r>
              <a:rPr lang="es-MX" sz="1800" b="1" dirty="0">
                <a:solidFill>
                  <a:srgbClr val="00FF00"/>
                </a:solidFill>
                <a:effectLst>
                  <a:outerShdw blurRad="38100" dist="38100" dir="2700000" algn="tl">
                    <a:srgbClr val="000000">
                      <a:alpha val="43137"/>
                    </a:srgbClr>
                  </a:outerShdw>
                </a:effectLst>
              </a:rPr>
              <a:t>OBJETO DE LA </a:t>
            </a:r>
            <a:r>
              <a:rPr lang="es-MX" sz="1800" b="1" dirty="0" smtClean="0">
                <a:solidFill>
                  <a:srgbClr val="00FF00"/>
                </a:solidFill>
                <a:effectLst>
                  <a:outerShdw blurRad="38100" dist="38100" dir="2700000" algn="tl">
                    <a:srgbClr val="000000">
                      <a:alpha val="43137"/>
                    </a:srgbClr>
                  </a:outerShdw>
                </a:effectLst>
              </a:rPr>
              <a:t>LEY (art. 1)</a:t>
            </a:r>
            <a:endParaRPr lang="es-MX" sz="1800" b="1" dirty="0">
              <a:solidFill>
                <a:srgbClr val="00FF00"/>
              </a:solidFill>
              <a:effectLst>
                <a:outerShdw blurRad="38100" dist="38100" dir="2700000" algn="tl">
                  <a:srgbClr val="000000">
                    <a:alpha val="43137"/>
                  </a:srgbClr>
                </a:outerShdw>
              </a:effectLst>
            </a:endParaRPr>
          </a:p>
          <a:p>
            <a:pPr marL="285750" indent="-285750" algn="l">
              <a:lnSpc>
                <a:spcPct val="90000"/>
              </a:lnSpc>
              <a:buFont typeface="Arial" panose="020B0604020202020204" pitchFamily="34" charset="0"/>
              <a:buChar char="•"/>
              <a:defRPr/>
            </a:pPr>
            <a:r>
              <a:rPr lang="es-MX" sz="1800" dirty="0">
                <a:effectLst>
                  <a:outerShdw blurRad="38100" dist="38100" dir="2700000" algn="tl">
                    <a:srgbClr val="000000">
                      <a:alpha val="43137"/>
                    </a:srgbClr>
                  </a:outerShdw>
                </a:effectLst>
              </a:rPr>
              <a:t>Establece presupuesto legales mínimos para su regulación</a:t>
            </a:r>
          </a:p>
          <a:p>
            <a:pPr marL="285750" indent="-285750" algn="l">
              <a:lnSpc>
                <a:spcPct val="90000"/>
              </a:lnSpc>
              <a:buFont typeface="Arial" panose="020B0604020202020204" pitchFamily="34" charset="0"/>
              <a:buChar char="•"/>
              <a:defRPr/>
            </a:pPr>
            <a:endParaRPr lang="es-MX" sz="1800" dirty="0">
              <a:effectLst>
                <a:outerShdw blurRad="38100" dist="38100" dir="2700000" algn="tl">
                  <a:srgbClr val="000000">
                    <a:alpha val="43137"/>
                  </a:srgbClr>
                </a:outerShdw>
              </a:effectLst>
            </a:endParaRPr>
          </a:p>
          <a:p>
            <a:pPr marL="285750" indent="-285750" algn="l">
              <a:lnSpc>
                <a:spcPct val="90000"/>
              </a:lnSpc>
              <a:buFont typeface="Arial" panose="020B0604020202020204" pitchFamily="34" charset="0"/>
              <a:buChar char="•"/>
              <a:defRPr/>
            </a:pPr>
            <a:r>
              <a:rPr lang="es-MX" sz="1800" dirty="0">
                <a:effectLst>
                  <a:outerShdw blurRad="38100" dist="38100" dir="2700000" algn="tl">
                    <a:srgbClr val="000000">
                      <a:alpha val="43137"/>
                    </a:srgbClr>
                  </a:outerShdw>
                </a:effectLst>
              </a:rPr>
              <a:t>Los aspectos específicos se regularán en el marco de las negociaciones colectivas</a:t>
            </a:r>
          </a:p>
          <a:p>
            <a:pPr marL="609600" indent="-609600" algn="l">
              <a:lnSpc>
                <a:spcPct val="90000"/>
              </a:lnSpc>
              <a:defRPr/>
            </a:pPr>
            <a:endParaRPr lang="es-AR" sz="1800" b="1" dirty="0">
              <a:solidFill>
                <a:srgbClr val="00FF00"/>
              </a:solidFill>
              <a:effectLst>
                <a:outerShdw blurRad="38100" dist="38100" dir="2700000" algn="tl">
                  <a:srgbClr val="000000">
                    <a:alpha val="43137"/>
                  </a:srgbClr>
                </a:outerShdw>
              </a:effectLst>
            </a:endParaRPr>
          </a:p>
          <a:p>
            <a:pPr marL="609600" indent="-609600" algn="l">
              <a:lnSpc>
                <a:spcPct val="90000"/>
              </a:lnSpc>
              <a:defRPr/>
            </a:pPr>
            <a:r>
              <a:rPr lang="es-MX" sz="1800" b="1" dirty="0">
                <a:solidFill>
                  <a:srgbClr val="FFCC00"/>
                </a:solidFill>
                <a:effectLst>
                  <a:outerShdw blurRad="38100" dist="38100" dir="2700000" algn="tl">
                    <a:srgbClr val="000000">
                      <a:alpha val="43137"/>
                    </a:srgbClr>
                  </a:outerShdw>
                </a:effectLst>
              </a:rPr>
              <a:t>CONTRATO DE TELETRABAJO – ART. 102 </a:t>
            </a:r>
            <a:r>
              <a:rPr lang="es-MX" sz="1800" b="1" dirty="0" smtClean="0">
                <a:solidFill>
                  <a:srgbClr val="FFCC00"/>
                </a:solidFill>
                <a:effectLst>
                  <a:outerShdw blurRad="38100" dist="38100" dir="2700000" algn="tl">
                    <a:srgbClr val="000000">
                      <a:alpha val="43137"/>
                    </a:srgbClr>
                  </a:outerShdw>
                </a:effectLst>
              </a:rPr>
              <a:t>bis (art. 2)</a:t>
            </a:r>
            <a:endParaRPr lang="es-AR" sz="1800" b="1" dirty="0">
              <a:solidFill>
                <a:srgbClr val="FFCC00"/>
              </a:solidFill>
              <a:effectLst>
                <a:outerShdw blurRad="38100" dist="38100" dir="2700000" algn="tl">
                  <a:srgbClr val="000000">
                    <a:alpha val="43137"/>
                  </a:srgbClr>
                </a:outerShdw>
              </a:effectLst>
            </a:endParaRPr>
          </a:p>
          <a:p>
            <a:pPr marL="609600" indent="-609600" algn="l">
              <a:lnSpc>
                <a:spcPct val="90000"/>
              </a:lnSpc>
              <a:defRPr/>
            </a:pPr>
            <a:r>
              <a:rPr lang="es-MX" sz="1600" dirty="0">
                <a:effectLst>
                  <a:outerShdw blurRad="38100" dist="38100" dir="2700000" algn="tl">
                    <a:srgbClr val="000000">
                      <a:alpha val="43137"/>
                    </a:srgbClr>
                  </a:outerShdw>
                </a:effectLst>
              </a:rPr>
              <a:t>Cuando la realización de actos, ejecución de obras o prestación de </a:t>
            </a:r>
            <a:r>
              <a:rPr lang="es-MX" sz="1600" dirty="0" smtClean="0">
                <a:effectLst>
                  <a:outerShdw blurRad="38100" dist="38100" dir="2700000" algn="tl">
                    <a:srgbClr val="000000">
                      <a:alpha val="43137"/>
                    </a:srgbClr>
                  </a:outerShdw>
                </a:effectLst>
              </a:rPr>
              <a:t>servicios</a:t>
            </a:r>
            <a:r>
              <a:rPr lang="es-MX" sz="1600" dirty="0">
                <a:effectLst>
                  <a:outerShdw blurRad="38100" dist="38100" dir="2700000" algn="tl">
                    <a:srgbClr val="000000">
                      <a:alpha val="43137"/>
                    </a:srgbClr>
                  </a:outerShdw>
                </a:effectLst>
              </a:rPr>
              <a:t>, en los términos de </a:t>
            </a:r>
            <a:endParaRPr lang="es-MX" sz="1600" dirty="0" smtClean="0">
              <a:effectLst>
                <a:outerShdw blurRad="38100" dist="38100" dir="2700000" algn="tl">
                  <a:srgbClr val="000000">
                    <a:alpha val="43137"/>
                  </a:srgbClr>
                </a:outerShdw>
              </a:effectLst>
            </a:endParaRPr>
          </a:p>
          <a:p>
            <a:pPr marL="609600" indent="-609600" algn="l">
              <a:lnSpc>
                <a:spcPct val="90000"/>
              </a:lnSpc>
              <a:defRPr/>
            </a:pPr>
            <a:r>
              <a:rPr lang="es-MX" sz="1600" dirty="0" smtClean="0">
                <a:effectLst>
                  <a:outerShdw blurRad="38100" dist="38100" dir="2700000" algn="tl">
                    <a:srgbClr val="000000">
                      <a:alpha val="43137"/>
                    </a:srgbClr>
                  </a:outerShdw>
                </a:effectLst>
              </a:rPr>
              <a:t>los </a:t>
            </a:r>
            <a:r>
              <a:rPr lang="es-MX" sz="1600" dirty="0">
                <a:effectLst>
                  <a:outerShdw blurRad="38100" dist="38100" dir="2700000" algn="tl">
                    <a:srgbClr val="000000">
                      <a:alpha val="43137"/>
                    </a:srgbClr>
                  </a:outerShdw>
                </a:effectLst>
              </a:rPr>
              <a:t>artículos 21 y 22 de esta ley, </a:t>
            </a:r>
            <a:r>
              <a:rPr lang="es-MX" sz="1600" dirty="0">
                <a:solidFill>
                  <a:srgbClr val="00FFFF"/>
                </a:solidFill>
                <a:effectLst>
                  <a:outerShdw blurRad="38100" dist="38100" dir="2700000" algn="tl">
                    <a:srgbClr val="000000">
                      <a:alpha val="43137"/>
                    </a:srgbClr>
                  </a:outerShdw>
                </a:effectLst>
              </a:rPr>
              <a:t>sea efectuada </a:t>
            </a:r>
            <a:r>
              <a:rPr lang="es-MX" sz="1600" dirty="0" smtClean="0">
                <a:solidFill>
                  <a:srgbClr val="00FFFF"/>
                </a:solidFill>
                <a:effectLst>
                  <a:outerShdw blurRad="38100" dist="38100" dir="2700000" algn="tl">
                    <a:srgbClr val="000000">
                      <a:alpha val="43137"/>
                    </a:srgbClr>
                  </a:outerShdw>
                </a:effectLst>
              </a:rPr>
              <a:t>total </a:t>
            </a:r>
            <a:r>
              <a:rPr lang="es-MX" sz="1600" dirty="0">
                <a:solidFill>
                  <a:srgbClr val="00FFFF"/>
                </a:solidFill>
                <a:effectLst>
                  <a:outerShdw blurRad="38100" dist="38100" dir="2700000" algn="tl">
                    <a:srgbClr val="000000">
                      <a:alpha val="43137"/>
                    </a:srgbClr>
                  </a:outerShdw>
                </a:effectLst>
              </a:rPr>
              <a:t>o parcialmente en el domicilio de la persona </a:t>
            </a:r>
            <a:endParaRPr lang="es-MX" sz="1600" dirty="0" smtClean="0">
              <a:solidFill>
                <a:srgbClr val="00FFFF"/>
              </a:solidFill>
              <a:effectLst>
                <a:outerShdw blurRad="38100" dist="38100" dir="2700000" algn="tl">
                  <a:srgbClr val="000000">
                    <a:alpha val="43137"/>
                  </a:srgbClr>
                </a:outerShdw>
              </a:effectLst>
            </a:endParaRPr>
          </a:p>
          <a:p>
            <a:pPr marL="609600" indent="-609600" algn="l">
              <a:lnSpc>
                <a:spcPct val="90000"/>
              </a:lnSpc>
              <a:defRPr/>
            </a:pPr>
            <a:r>
              <a:rPr lang="es-MX" sz="1600" dirty="0" smtClean="0">
                <a:solidFill>
                  <a:srgbClr val="00FFFF"/>
                </a:solidFill>
                <a:effectLst>
                  <a:outerShdw blurRad="38100" dist="38100" dir="2700000" algn="tl">
                    <a:srgbClr val="000000">
                      <a:alpha val="43137"/>
                    </a:srgbClr>
                  </a:outerShdw>
                </a:effectLst>
              </a:rPr>
              <a:t>que </a:t>
            </a:r>
            <a:r>
              <a:rPr lang="es-MX" sz="1600" dirty="0">
                <a:solidFill>
                  <a:srgbClr val="00FFFF"/>
                </a:solidFill>
                <a:effectLst>
                  <a:outerShdw blurRad="38100" dist="38100" dir="2700000" algn="tl">
                    <a:srgbClr val="000000">
                      <a:alpha val="43137"/>
                    </a:srgbClr>
                  </a:outerShdw>
                </a:effectLst>
              </a:rPr>
              <a:t>trabaja, o en lugares </a:t>
            </a:r>
            <a:r>
              <a:rPr lang="es-MX" sz="1600" dirty="0" smtClean="0">
                <a:solidFill>
                  <a:srgbClr val="00FFFF"/>
                </a:solidFill>
                <a:effectLst>
                  <a:outerShdw blurRad="38100" dist="38100" dir="2700000" algn="tl">
                    <a:srgbClr val="000000">
                      <a:alpha val="43137"/>
                    </a:srgbClr>
                  </a:outerShdw>
                </a:effectLst>
              </a:rPr>
              <a:t>distintos </a:t>
            </a:r>
            <a:r>
              <a:rPr lang="es-MX" sz="1600" dirty="0">
                <a:solidFill>
                  <a:srgbClr val="00FFFF"/>
                </a:solidFill>
                <a:effectLst>
                  <a:outerShdw blurRad="38100" dist="38100" dir="2700000" algn="tl">
                    <a:srgbClr val="000000">
                      <a:alpha val="43137"/>
                    </a:srgbClr>
                  </a:outerShdw>
                </a:effectLst>
              </a:rPr>
              <a:t>al establecimiento o los establecimientos del empleador</a:t>
            </a:r>
            <a:r>
              <a:rPr lang="es-MX" sz="1600" dirty="0">
                <a:effectLst>
                  <a:outerShdw blurRad="38100" dist="38100" dir="2700000" algn="tl">
                    <a:srgbClr val="000000">
                      <a:alpha val="43137"/>
                    </a:srgbClr>
                  </a:outerShdw>
                </a:effectLst>
              </a:rPr>
              <a:t>, </a:t>
            </a:r>
          </a:p>
          <a:p>
            <a:pPr marL="609600" indent="-609600" algn="l">
              <a:lnSpc>
                <a:spcPct val="90000"/>
              </a:lnSpc>
              <a:defRPr/>
            </a:pPr>
            <a:r>
              <a:rPr lang="es-MX" sz="1600" dirty="0">
                <a:effectLst>
                  <a:outerShdw blurRad="38100" dist="38100" dir="2700000" algn="tl">
                    <a:srgbClr val="000000">
                      <a:alpha val="43137"/>
                    </a:srgbClr>
                  </a:outerShdw>
                </a:effectLst>
              </a:rPr>
              <a:t>mediante la utilización de tecnologías de la información y comunicación.</a:t>
            </a:r>
          </a:p>
          <a:p>
            <a:pPr algn="l"/>
            <a:endParaRPr lang="es-MX" sz="1800" dirty="0" smtClean="0">
              <a:solidFill>
                <a:srgbClr val="FF9900"/>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solidFill>
                  <a:srgbClr val="FFFF01"/>
                </a:solidFill>
                <a:effectLst>
                  <a:outerShdw blurRad="38100" dist="38100" dir="2700000" algn="tl">
                    <a:srgbClr val="000000">
                      <a:alpha val="43137"/>
                    </a:srgbClr>
                  </a:outerShdw>
                </a:effectLst>
              </a:rPr>
              <a:t>Presupuestos legales mínimos se establecerán por ley especial</a:t>
            </a:r>
          </a:p>
          <a:p>
            <a:pPr marL="285750" indent="-285750" algn="l">
              <a:buFont typeface="Arial" panose="020B0604020202020204" pitchFamily="34" charset="0"/>
              <a:buChar char="•"/>
            </a:pPr>
            <a:r>
              <a:rPr lang="es-MX" sz="1800" dirty="0" smtClean="0">
                <a:solidFill>
                  <a:srgbClr val="FFFF01"/>
                </a:solidFill>
                <a:effectLst>
                  <a:outerShdw blurRad="38100" dist="38100" dir="2700000" algn="tl">
                    <a:srgbClr val="000000">
                      <a:alpha val="43137"/>
                    </a:srgbClr>
                  </a:outerShdw>
                </a:effectLst>
              </a:rPr>
              <a:t>Regulaciones por actividad se establecerán mediante negociación colectiva</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9334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marL="609600" indent="-609600" algn="l">
              <a:lnSpc>
                <a:spcPct val="90000"/>
              </a:lnSpc>
              <a:defRPr/>
            </a:pPr>
            <a:r>
              <a:rPr lang="es-MX" sz="1800" b="1" dirty="0" smtClean="0">
                <a:solidFill>
                  <a:srgbClr val="00FF00"/>
                </a:solidFill>
                <a:effectLst>
                  <a:outerShdw blurRad="38100" dist="38100" dir="2700000" algn="tl">
                    <a:srgbClr val="000000">
                      <a:alpha val="43137"/>
                    </a:srgbClr>
                  </a:outerShdw>
                </a:effectLst>
              </a:rPr>
              <a:t>DERECHOS Y OBLIGACIONES (art. 3)</a:t>
            </a:r>
            <a:endParaRPr lang="es-MX" sz="1800" b="1" dirty="0">
              <a:solidFill>
                <a:srgbClr val="00FF00"/>
              </a:solidFill>
              <a:effectLst>
                <a:outerShdw blurRad="38100" dist="38100" dir="2700000" algn="tl">
                  <a:srgbClr val="000000">
                    <a:alpha val="43137"/>
                  </a:srgbClr>
                </a:outerShdw>
              </a:effectLst>
            </a:endParaRPr>
          </a:p>
          <a:p>
            <a:pPr marL="285750" indent="-285750" algn="l">
              <a:lnSpc>
                <a:spcPct val="90000"/>
              </a:lnSpc>
              <a:buFont typeface="Arial" panose="020B0604020202020204" pitchFamily="34" charset="0"/>
              <a:buChar char="•"/>
              <a:defRPr/>
            </a:pPr>
            <a:endParaRPr lang="es-MX" sz="18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Gozarán </a:t>
            </a:r>
            <a:r>
              <a:rPr lang="es-MX" sz="1800" dirty="0">
                <a:effectLst>
                  <a:outerShdw blurRad="38100" dist="38100" dir="2700000" algn="tl">
                    <a:srgbClr val="000000">
                      <a:alpha val="43137"/>
                    </a:srgbClr>
                  </a:outerShdw>
                </a:effectLst>
              </a:rPr>
              <a:t>de los </a:t>
            </a:r>
            <a:r>
              <a:rPr lang="es-MX" sz="1800" b="1" dirty="0">
                <a:solidFill>
                  <a:srgbClr val="FFCC00"/>
                </a:solidFill>
                <a:effectLst>
                  <a:outerShdw blurRad="38100" dist="38100" dir="2700000" algn="tl">
                    <a:srgbClr val="000000">
                      <a:alpha val="43137"/>
                    </a:srgbClr>
                  </a:outerShdw>
                </a:effectLst>
              </a:rPr>
              <a:t>mismos derechos y obligaciones </a:t>
            </a:r>
            <a:r>
              <a:rPr lang="es-MX" sz="1800" dirty="0">
                <a:effectLst>
                  <a:outerShdw blurRad="38100" dist="38100" dir="2700000" algn="tl">
                    <a:srgbClr val="000000">
                      <a:alpha val="43137"/>
                    </a:srgbClr>
                  </a:outerShdw>
                </a:effectLst>
              </a:rPr>
              <a:t>que </a:t>
            </a:r>
            <a:r>
              <a:rPr lang="es-MX" sz="1800" dirty="0" smtClean="0">
                <a:effectLst>
                  <a:outerShdw blurRad="38100" dist="38100" dir="2700000" algn="tl">
                    <a:srgbClr val="000000">
                      <a:alpha val="43137"/>
                    </a:srgbClr>
                  </a:outerShdw>
                </a:effectLst>
              </a:rPr>
              <a:t>quienes  </a:t>
            </a:r>
            <a:r>
              <a:rPr lang="es-MX" sz="1800" dirty="0">
                <a:effectLst>
                  <a:outerShdw blurRad="38100" dist="38100" dir="2700000" algn="tl">
                    <a:srgbClr val="000000">
                      <a:alpha val="43137"/>
                    </a:srgbClr>
                  </a:outerShdw>
                </a:effectLst>
              </a:rPr>
              <a:t>trabajan bajo la modalidad presencial y su r</a:t>
            </a:r>
            <a:r>
              <a:rPr lang="es-MX" sz="1800" b="1" dirty="0">
                <a:solidFill>
                  <a:srgbClr val="FFFF00"/>
                </a:solidFill>
                <a:effectLst>
                  <a:outerShdw blurRad="38100" dist="38100" dir="2700000" algn="tl">
                    <a:srgbClr val="000000">
                      <a:alpha val="43137"/>
                    </a:srgbClr>
                  </a:outerShdw>
                </a:effectLst>
              </a:rPr>
              <a:t>emuneración </a:t>
            </a:r>
            <a:r>
              <a:rPr lang="es-MX" sz="1800" dirty="0">
                <a:effectLst>
                  <a:outerShdw blurRad="38100" dist="38100" dir="2700000" algn="tl">
                    <a:srgbClr val="000000">
                      <a:alpha val="43137"/>
                    </a:srgbClr>
                  </a:outerShdw>
                </a:effectLst>
              </a:rPr>
              <a:t>no podrá ser inferior a la que percibían o percibirían bajo la modalidad presencial. </a:t>
            </a:r>
            <a:endParaRPr lang="es-MX" sz="18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endParaRPr lang="es-MX" sz="18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Los </a:t>
            </a:r>
            <a:r>
              <a:rPr lang="es-MX" sz="1800" b="1" dirty="0">
                <a:solidFill>
                  <a:srgbClr val="00FF99"/>
                </a:solidFill>
                <a:effectLst>
                  <a:outerShdw blurRad="38100" dist="38100" dir="2700000" algn="tl">
                    <a:srgbClr val="000000">
                      <a:alpha val="43137"/>
                    </a:srgbClr>
                  </a:outerShdw>
                </a:effectLst>
              </a:rPr>
              <a:t>convenios colectivos </a:t>
            </a:r>
            <a:r>
              <a:rPr lang="es-MX" sz="1800" dirty="0">
                <a:effectLst>
                  <a:outerShdw blurRad="38100" dist="38100" dir="2700000" algn="tl">
                    <a:srgbClr val="000000">
                      <a:alpha val="43137"/>
                    </a:srgbClr>
                  </a:outerShdw>
                </a:effectLst>
              </a:rPr>
              <a:t>deben, acorde a la realidad de cada </a:t>
            </a:r>
            <a:r>
              <a:rPr lang="es-MX" sz="1800" dirty="0" smtClean="0">
                <a:effectLst>
                  <a:outerShdw blurRad="38100" dist="38100" dir="2700000" algn="tl">
                    <a:srgbClr val="000000">
                      <a:alpha val="43137"/>
                    </a:srgbClr>
                  </a:outerShdw>
                </a:effectLst>
              </a:rPr>
              <a:t>actividad, </a:t>
            </a:r>
            <a:r>
              <a:rPr lang="es-MX" sz="1800" b="1" dirty="0">
                <a:solidFill>
                  <a:srgbClr val="FFFF00"/>
                </a:solidFill>
                <a:effectLst>
                  <a:outerShdw blurRad="38100" dist="38100" dir="2700000" algn="tl">
                    <a:srgbClr val="000000">
                      <a:alpha val="43137"/>
                    </a:srgbClr>
                  </a:outerShdw>
                </a:effectLst>
              </a:rPr>
              <a:t>prever una combinación entre prestaciones presenciales y por teletrabajo</a:t>
            </a:r>
            <a:r>
              <a:rPr lang="es-MX" sz="1800" dirty="0" smtClean="0">
                <a:effectLst>
                  <a:outerShdw blurRad="38100" dist="38100" dir="2700000" algn="tl">
                    <a:srgbClr val="000000">
                      <a:alpha val="43137"/>
                    </a:srgbClr>
                  </a:outerShdw>
                </a:effectLst>
              </a:rPr>
              <a:t>.</a:t>
            </a:r>
          </a:p>
          <a:p>
            <a:pPr algn="l"/>
            <a:endParaRPr lang="es-MX" sz="1800" dirty="0">
              <a:solidFill>
                <a:srgbClr val="FF9900"/>
              </a:solidFill>
              <a:effectLst>
                <a:outerShdw blurRad="38100" dist="38100" dir="2700000" algn="tl">
                  <a:srgbClr val="000000">
                    <a:alpha val="43137"/>
                  </a:srgbClr>
                </a:outerShdw>
              </a:effectLst>
            </a:endParaRPr>
          </a:p>
          <a:p>
            <a:pPr algn="l"/>
            <a:r>
              <a:rPr lang="es-MX" sz="1800" b="1" dirty="0" smtClean="0">
                <a:solidFill>
                  <a:srgbClr val="00FFCC"/>
                </a:solidFill>
                <a:effectLst>
                  <a:outerShdw blurRad="38100" dist="38100" dir="2700000" algn="tl">
                    <a:srgbClr val="000000">
                      <a:alpha val="43137"/>
                    </a:srgbClr>
                  </a:outerShdw>
                </a:effectLst>
              </a:rPr>
              <a:t>JORNADA DE TRABAJO (art. 4)</a:t>
            </a: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Pactada </a:t>
            </a:r>
            <a:r>
              <a:rPr lang="es-MX" sz="1800" dirty="0">
                <a:effectLst>
                  <a:outerShdw blurRad="38100" dist="38100" dir="2700000" algn="tl">
                    <a:srgbClr val="000000">
                      <a:alpha val="43137"/>
                    </a:srgbClr>
                  </a:outerShdw>
                </a:effectLst>
              </a:rPr>
              <a:t>previamente </a:t>
            </a:r>
            <a:r>
              <a:rPr lang="es-MX" sz="1800" b="1" dirty="0">
                <a:solidFill>
                  <a:srgbClr val="FFFF01"/>
                </a:solidFill>
                <a:effectLst>
                  <a:outerShdw blurRad="38100" dist="38100" dir="2700000" algn="tl">
                    <a:srgbClr val="000000">
                      <a:alpha val="43137"/>
                    </a:srgbClr>
                  </a:outerShdw>
                </a:effectLst>
              </a:rPr>
              <a:t>por escrito </a:t>
            </a:r>
            <a:r>
              <a:rPr lang="es-MX" sz="1800" b="1" dirty="0" smtClean="0">
                <a:solidFill>
                  <a:srgbClr val="FFFF01"/>
                </a:solidFill>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dentro de los límites </a:t>
            </a:r>
            <a:r>
              <a:rPr lang="es-MX" sz="1800" dirty="0">
                <a:effectLst>
                  <a:outerShdw blurRad="38100" dist="38100" dir="2700000" algn="tl">
                    <a:srgbClr val="000000">
                      <a:alpha val="43137"/>
                    </a:srgbClr>
                  </a:outerShdw>
                </a:effectLst>
              </a:rPr>
              <a:t>legales y convencionales vigentes, tanto en lo que respecta a lo convenido por hora como por objetivos</a:t>
            </a:r>
            <a:r>
              <a:rPr lang="es-MX" sz="1800" dirty="0" smtClean="0">
                <a:effectLst>
                  <a:outerShdw blurRad="38100" dist="38100" dir="2700000" algn="tl">
                    <a:srgbClr val="000000">
                      <a:alpha val="43137"/>
                    </a:srgbClr>
                  </a:outerShdw>
                </a:effectLst>
              </a:rPr>
              <a:t>.</a:t>
            </a:r>
          </a:p>
          <a:p>
            <a:pPr marL="285750" indent="-285750" algn="l">
              <a:buFont typeface="Arial" panose="020B0604020202020204" pitchFamily="34" charset="0"/>
              <a:buChar char="•"/>
            </a:pPr>
            <a:endParaRPr lang="es-MX" sz="1800" dirty="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a:effectLst>
                  <a:outerShdw blurRad="38100" dist="38100" dir="2700000" algn="tl">
                    <a:srgbClr val="000000">
                      <a:alpha val="43137"/>
                    </a:srgbClr>
                  </a:outerShdw>
                </a:effectLst>
              </a:rPr>
              <a:t>Las </a:t>
            </a:r>
            <a:r>
              <a:rPr lang="es-MX" sz="1800" b="1" dirty="0">
                <a:solidFill>
                  <a:srgbClr val="FFFF01"/>
                </a:solidFill>
                <a:effectLst>
                  <a:outerShdw blurRad="38100" dist="38100" dir="2700000" algn="tl">
                    <a:srgbClr val="000000">
                      <a:alpha val="43137"/>
                    </a:srgbClr>
                  </a:outerShdw>
                </a:effectLst>
              </a:rPr>
              <a:t>plataformas y/o software </a:t>
            </a:r>
            <a:r>
              <a:rPr lang="es-MX" sz="1800" dirty="0">
                <a:effectLst>
                  <a:outerShdw blurRad="38100" dist="38100" dir="2700000" algn="tl">
                    <a:srgbClr val="000000">
                      <a:alpha val="43137"/>
                    </a:srgbClr>
                  </a:outerShdw>
                </a:effectLst>
              </a:rPr>
              <a:t>utilizados por el empleador a los fines específicos del teletrabajo, y registrados según lo establecido en el artículo 18 de la presente, </a:t>
            </a:r>
            <a:r>
              <a:rPr lang="es-MX" sz="1800" dirty="0">
                <a:solidFill>
                  <a:srgbClr val="00FF00"/>
                </a:solidFill>
                <a:effectLst>
                  <a:outerShdw blurRad="38100" dist="38100" dir="2700000" algn="tl">
                    <a:srgbClr val="000000">
                      <a:alpha val="43137"/>
                    </a:srgbClr>
                  </a:outerShdw>
                </a:effectLst>
              </a:rPr>
              <a:t>deberán desarrollarse de modo acorde a la jornada laboral establecida</a:t>
            </a:r>
            <a:r>
              <a:rPr lang="es-MX" sz="1800" dirty="0">
                <a:solidFill>
                  <a:srgbClr val="FFFF01"/>
                </a:solidFill>
                <a:effectLst>
                  <a:outerShdw blurRad="38100" dist="38100" dir="2700000" algn="tl">
                    <a:srgbClr val="000000">
                      <a:alpha val="43137"/>
                    </a:srgbClr>
                  </a:outerShdw>
                </a:effectLst>
              </a:rPr>
              <a:t>, impidiendo la conexión fuera de la misma.</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0591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fontScale="92500" lnSpcReduction="10000"/>
          </a:bodyPr>
          <a:lstStyle/>
          <a:p>
            <a:pPr marL="609600" indent="-609600" algn="l">
              <a:lnSpc>
                <a:spcPct val="90000"/>
              </a:lnSpc>
              <a:defRPr/>
            </a:pPr>
            <a:r>
              <a:rPr lang="es-MX" sz="1700" b="1" dirty="0" smtClean="0">
                <a:solidFill>
                  <a:srgbClr val="00FF00"/>
                </a:solidFill>
                <a:effectLst>
                  <a:outerShdw blurRad="38100" dist="38100" dir="2700000" algn="tl">
                    <a:srgbClr val="000000">
                      <a:alpha val="43137"/>
                    </a:srgbClr>
                  </a:outerShdw>
                </a:effectLst>
              </a:rPr>
              <a:t>DERECHO A LA DESCONEXIÓN DIGITAL (art. 5)</a:t>
            </a:r>
            <a:endParaRPr lang="es-MX" sz="1700" b="1" dirty="0">
              <a:solidFill>
                <a:srgbClr val="00FF00"/>
              </a:solidFill>
              <a:effectLst>
                <a:outerShdw blurRad="38100" dist="38100" dir="2700000" algn="tl">
                  <a:srgbClr val="000000">
                    <a:alpha val="43137"/>
                  </a:srgbClr>
                </a:outerShdw>
              </a:effectLst>
            </a:endParaRPr>
          </a:p>
          <a:p>
            <a:pPr marL="285750" indent="-285750" algn="l">
              <a:lnSpc>
                <a:spcPct val="90000"/>
              </a:lnSpc>
              <a:buFont typeface="Arial" panose="020B0604020202020204" pitchFamily="34" charset="0"/>
              <a:buChar char="•"/>
              <a:defRPr/>
            </a:pPr>
            <a:endParaRPr lang="es-MX" sz="17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700" dirty="0" smtClean="0">
                <a:effectLst>
                  <a:outerShdw blurRad="38100" dist="38100" dir="2700000" algn="tl">
                    <a:srgbClr val="000000">
                      <a:alpha val="43137"/>
                    </a:srgbClr>
                  </a:outerShdw>
                </a:effectLst>
              </a:rPr>
              <a:t>Derecho </a:t>
            </a:r>
            <a:r>
              <a:rPr lang="es-MX" sz="1700" b="1" dirty="0">
                <a:solidFill>
                  <a:srgbClr val="FFFF01"/>
                </a:solidFill>
                <a:effectLst>
                  <a:outerShdw blurRad="38100" dist="38100" dir="2700000" algn="tl">
                    <a:srgbClr val="000000">
                      <a:alpha val="43137"/>
                    </a:srgbClr>
                  </a:outerShdw>
                </a:effectLst>
              </a:rPr>
              <a:t>a no ser contactada y a desconectarse </a:t>
            </a:r>
            <a:r>
              <a:rPr lang="es-MX" sz="1700" dirty="0">
                <a:effectLst>
                  <a:outerShdw blurRad="38100" dist="38100" dir="2700000" algn="tl">
                    <a:srgbClr val="000000">
                      <a:alpha val="43137"/>
                    </a:srgbClr>
                  </a:outerShdw>
                </a:effectLst>
              </a:rPr>
              <a:t>de los dispositivos digitales y/o tecnologías de la información y comunicación, fuera de su jornada laboral y durante los períodos de licencias. </a:t>
            </a:r>
            <a:endParaRPr lang="es-MX" sz="17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700" b="1" dirty="0" smtClean="0">
                <a:solidFill>
                  <a:srgbClr val="FFFF01"/>
                </a:solidFill>
                <a:effectLst>
                  <a:outerShdw blurRad="38100" dist="38100" dir="2700000" algn="tl">
                    <a:srgbClr val="000000">
                      <a:alpha val="43137"/>
                    </a:srgbClr>
                  </a:outerShdw>
                </a:effectLst>
              </a:rPr>
              <a:t>No </a:t>
            </a:r>
            <a:r>
              <a:rPr lang="es-MX" sz="1700" b="1" dirty="0">
                <a:solidFill>
                  <a:srgbClr val="FFFF01"/>
                </a:solidFill>
                <a:effectLst>
                  <a:outerShdw blurRad="38100" dist="38100" dir="2700000" algn="tl">
                    <a:srgbClr val="000000">
                      <a:alpha val="43137"/>
                    </a:srgbClr>
                  </a:outerShdw>
                </a:effectLst>
              </a:rPr>
              <a:t>podrá ser sancionada </a:t>
            </a:r>
            <a:r>
              <a:rPr lang="es-MX" sz="1700" dirty="0">
                <a:effectLst>
                  <a:outerShdw blurRad="38100" dist="38100" dir="2700000" algn="tl">
                    <a:srgbClr val="000000">
                      <a:alpha val="43137"/>
                    </a:srgbClr>
                  </a:outerShdw>
                </a:effectLst>
              </a:rPr>
              <a:t>por hacer uso de este derecho.</a:t>
            </a:r>
          </a:p>
          <a:p>
            <a:pPr marL="285750" indent="-285750" algn="l">
              <a:buFont typeface="Arial" panose="020B0604020202020204" pitchFamily="34" charset="0"/>
              <a:buChar char="•"/>
            </a:pPr>
            <a:r>
              <a:rPr lang="es-MX" sz="1700" b="1" dirty="0" smtClean="0">
                <a:solidFill>
                  <a:srgbClr val="FFCC00"/>
                </a:solidFill>
                <a:effectLst>
                  <a:outerShdw blurRad="38100" dist="38100" dir="2700000" algn="tl">
                    <a:srgbClr val="000000">
                      <a:alpha val="43137"/>
                    </a:srgbClr>
                  </a:outerShdw>
                </a:effectLst>
              </a:rPr>
              <a:t>No se podrá </a:t>
            </a:r>
            <a:r>
              <a:rPr lang="es-MX" sz="1700" b="1" dirty="0">
                <a:solidFill>
                  <a:srgbClr val="FFCC00"/>
                </a:solidFill>
                <a:effectLst>
                  <a:outerShdw blurRad="38100" dist="38100" dir="2700000" algn="tl">
                    <a:srgbClr val="000000">
                      <a:alpha val="43137"/>
                    </a:srgbClr>
                  </a:outerShdw>
                </a:effectLst>
              </a:rPr>
              <a:t>exigir </a:t>
            </a:r>
            <a:r>
              <a:rPr lang="es-MX" sz="1700" b="1" dirty="0" smtClean="0">
                <a:solidFill>
                  <a:srgbClr val="FFCC00"/>
                </a:solidFill>
                <a:effectLst>
                  <a:outerShdw blurRad="38100" dist="38100" dir="2700000" algn="tl">
                    <a:srgbClr val="000000">
                      <a:alpha val="43137"/>
                    </a:srgbClr>
                  </a:outerShdw>
                </a:effectLst>
              </a:rPr>
              <a:t>la </a:t>
            </a:r>
            <a:r>
              <a:rPr lang="es-MX" sz="1700" b="1" dirty="0">
                <a:solidFill>
                  <a:srgbClr val="FFCC00"/>
                </a:solidFill>
                <a:effectLst>
                  <a:outerShdw blurRad="38100" dist="38100" dir="2700000" algn="tl">
                    <a:srgbClr val="000000">
                      <a:alpha val="43137"/>
                    </a:srgbClr>
                  </a:outerShdw>
                </a:effectLst>
              </a:rPr>
              <a:t>realización de tareas,</a:t>
            </a:r>
            <a:r>
              <a:rPr lang="es-MX" sz="1700" dirty="0">
                <a:effectLst>
                  <a:outerShdw blurRad="38100" dist="38100" dir="2700000" algn="tl">
                    <a:srgbClr val="000000">
                      <a:alpha val="43137"/>
                    </a:srgbClr>
                  </a:outerShdw>
                </a:effectLst>
              </a:rPr>
              <a:t> ni remitirle comunicaciones, por ningún medio, fuera de la jornada laboral.</a:t>
            </a:r>
          </a:p>
          <a:p>
            <a:pPr algn="l"/>
            <a:endParaRPr lang="es-MX" sz="1700" dirty="0">
              <a:solidFill>
                <a:srgbClr val="FF9900"/>
              </a:solidFill>
              <a:effectLst>
                <a:outerShdw blurRad="38100" dist="38100" dir="2700000" algn="tl">
                  <a:srgbClr val="000000">
                    <a:alpha val="43137"/>
                  </a:srgbClr>
                </a:outerShdw>
              </a:effectLst>
            </a:endParaRPr>
          </a:p>
          <a:p>
            <a:pPr algn="l"/>
            <a:r>
              <a:rPr lang="es-MX" sz="1700" b="1" dirty="0" smtClean="0">
                <a:solidFill>
                  <a:srgbClr val="00FFFF"/>
                </a:solidFill>
                <a:effectLst>
                  <a:outerShdw blurRad="38100" dist="38100" dir="2700000" algn="tl">
                    <a:srgbClr val="000000">
                      <a:alpha val="43137"/>
                    </a:srgbClr>
                  </a:outerShdw>
                </a:effectLst>
              </a:rPr>
              <a:t>TAREAS DE CUIDADOS (art. 6)</a:t>
            </a:r>
          </a:p>
          <a:p>
            <a:pPr marL="285750" indent="-285750" algn="l">
              <a:buFont typeface="Arial" panose="020B0604020202020204" pitchFamily="34" charset="0"/>
              <a:buChar char="•"/>
            </a:pPr>
            <a:r>
              <a:rPr lang="es-MX" sz="1700" dirty="0" smtClean="0">
                <a:effectLst>
                  <a:outerShdw blurRad="38100" dist="38100" dir="2700000" algn="tl">
                    <a:srgbClr val="000000">
                      <a:alpha val="43137"/>
                    </a:srgbClr>
                  </a:outerShdw>
                </a:effectLst>
              </a:rPr>
              <a:t>Las </a:t>
            </a:r>
            <a:r>
              <a:rPr lang="es-MX" sz="1700" dirty="0">
                <a:effectLst>
                  <a:outerShdw blurRad="38100" dist="38100" dir="2700000" algn="tl">
                    <a:srgbClr val="000000">
                      <a:alpha val="43137"/>
                    </a:srgbClr>
                  </a:outerShdw>
                </a:effectLst>
              </a:rPr>
              <a:t>personas que trabajen bajo esta modalidad y que </a:t>
            </a:r>
            <a:r>
              <a:rPr lang="es-MX" sz="1700" dirty="0">
                <a:solidFill>
                  <a:srgbClr val="00FFFF"/>
                </a:solidFill>
                <a:effectLst>
                  <a:outerShdw blurRad="38100" dist="38100" dir="2700000" algn="tl">
                    <a:srgbClr val="000000">
                      <a:alpha val="43137"/>
                    </a:srgbClr>
                  </a:outerShdw>
                </a:effectLst>
              </a:rPr>
              <a:t>acrediten tener a su cargo, de manera única o compartida, el cuidado de personas menores de trece (13) años, personas con discapacidad o adultas mayores que convivan </a:t>
            </a:r>
            <a:r>
              <a:rPr lang="es-MX" sz="1700" dirty="0">
                <a:effectLst>
                  <a:outerShdw blurRad="38100" dist="38100" dir="2700000" algn="tl">
                    <a:srgbClr val="000000">
                      <a:alpha val="43137"/>
                    </a:srgbClr>
                  </a:outerShdw>
                </a:effectLst>
              </a:rPr>
              <a:t>con la persona trabajadora y que requieran asistencia específica, </a:t>
            </a:r>
            <a:r>
              <a:rPr lang="es-MX" sz="1700" dirty="0">
                <a:solidFill>
                  <a:srgbClr val="FFFF00"/>
                </a:solidFill>
                <a:effectLst>
                  <a:outerShdw blurRad="38100" dist="38100" dir="2700000" algn="tl">
                    <a:srgbClr val="000000">
                      <a:alpha val="43137"/>
                    </a:srgbClr>
                  </a:outerShdw>
                </a:effectLst>
              </a:rPr>
              <a:t>tendrán derecho a horarios compatibles con las tareas de cuidado a su cargo y/o a interrumpir la jornada.</a:t>
            </a:r>
            <a:r>
              <a:rPr lang="es-MX" sz="1700" dirty="0">
                <a:effectLst>
                  <a:outerShdw blurRad="38100" dist="38100" dir="2700000" algn="tl">
                    <a:srgbClr val="000000">
                      <a:alpha val="43137"/>
                    </a:srgbClr>
                  </a:outerShdw>
                </a:effectLst>
              </a:rPr>
              <a:t> </a:t>
            </a:r>
            <a:endParaRPr lang="es-MX" sz="17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700" dirty="0" smtClean="0">
                <a:effectLst>
                  <a:outerShdw blurRad="38100" dist="38100" dir="2700000" algn="tl">
                    <a:srgbClr val="000000">
                      <a:alpha val="43137"/>
                    </a:srgbClr>
                  </a:outerShdw>
                </a:effectLst>
              </a:rPr>
              <a:t>Cualquier </a:t>
            </a:r>
            <a:r>
              <a:rPr lang="es-MX" sz="1700" dirty="0">
                <a:effectLst>
                  <a:outerShdw blurRad="38100" dist="38100" dir="2700000" algn="tl">
                    <a:srgbClr val="000000">
                      <a:alpha val="43137"/>
                    </a:srgbClr>
                  </a:outerShdw>
                </a:effectLst>
              </a:rPr>
              <a:t>acto, conducta, decisión, represalia u obstaculización proveniente del empleador que lesione estos derechos se presumirá </a:t>
            </a:r>
            <a:r>
              <a:rPr lang="es-MX" sz="1700" b="1" dirty="0">
                <a:solidFill>
                  <a:srgbClr val="FFCC00"/>
                </a:solidFill>
                <a:effectLst>
                  <a:outerShdw blurRad="38100" dist="38100" dir="2700000" algn="tl">
                    <a:srgbClr val="000000">
                      <a:alpha val="43137"/>
                    </a:srgbClr>
                  </a:outerShdw>
                </a:effectLst>
              </a:rPr>
              <a:t>discriminatorio</a:t>
            </a:r>
            <a:r>
              <a:rPr lang="es-MX" sz="1700" dirty="0">
                <a:effectLst>
                  <a:outerShdw blurRad="38100" dist="38100" dir="2700000" algn="tl">
                    <a:srgbClr val="000000">
                      <a:alpha val="43137"/>
                    </a:srgbClr>
                  </a:outerShdw>
                </a:effectLst>
              </a:rPr>
              <a:t> resultando aplicables las previsiones de la ley 23592.</a:t>
            </a:r>
          </a:p>
          <a:p>
            <a:pPr marL="285750" indent="-285750" algn="l">
              <a:buFont typeface="Arial" panose="020B0604020202020204" pitchFamily="34" charset="0"/>
              <a:buChar char="•"/>
            </a:pPr>
            <a:r>
              <a:rPr lang="es-MX" sz="1700" dirty="0">
                <a:effectLst>
                  <a:outerShdw blurRad="38100" dist="38100" dir="2700000" algn="tl">
                    <a:srgbClr val="000000">
                      <a:alpha val="43137"/>
                    </a:srgbClr>
                  </a:outerShdw>
                </a:effectLst>
              </a:rPr>
              <a:t>Mediante la </a:t>
            </a:r>
            <a:r>
              <a:rPr lang="es-MX" sz="1700" b="1" dirty="0">
                <a:solidFill>
                  <a:srgbClr val="00FF00"/>
                </a:solidFill>
                <a:effectLst>
                  <a:outerShdw blurRad="38100" dist="38100" dir="2700000" algn="tl">
                    <a:srgbClr val="000000">
                      <a:alpha val="43137"/>
                    </a:srgbClr>
                  </a:outerShdw>
                </a:effectLst>
              </a:rPr>
              <a:t>negociación colectiva </a:t>
            </a:r>
            <a:r>
              <a:rPr lang="es-MX" sz="1700" dirty="0">
                <a:effectLst>
                  <a:outerShdw blurRad="38100" dist="38100" dir="2700000" algn="tl">
                    <a:srgbClr val="000000">
                      <a:alpha val="43137"/>
                    </a:srgbClr>
                  </a:outerShdw>
                </a:effectLst>
              </a:rPr>
              <a:t>podrán establecerse </a:t>
            </a:r>
            <a:r>
              <a:rPr lang="es-MX" sz="1700" b="1" dirty="0">
                <a:solidFill>
                  <a:srgbClr val="FFFF01"/>
                </a:solidFill>
                <a:effectLst>
                  <a:outerShdw blurRad="38100" dist="38100" dir="2700000" algn="tl">
                    <a:srgbClr val="000000">
                      <a:alpha val="43137"/>
                    </a:srgbClr>
                  </a:outerShdw>
                </a:effectLst>
              </a:rPr>
              <a:t>pautas específicas </a:t>
            </a:r>
            <a:r>
              <a:rPr lang="es-MX" sz="1700" dirty="0">
                <a:effectLst>
                  <a:outerShdw blurRad="38100" dist="38100" dir="2700000" algn="tl">
                    <a:srgbClr val="000000">
                      <a:alpha val="43137"/>
                    </a:srgbClr>
                  </a:outerShdw>
                </a:effectLst>
              </a:rPr>
              <a:t>para el ejercicio de este derecho.</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8732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marL="609600" indent="-609600" algn="l">
              <a:lnSpc>
                <a:spcPct val="90000"/>
              </a:lnSpc>
              <a:defRPr/>
            </a:pPr>
            <a:r>
              <a:rPr lang="es-MX" sz="1700" b="1" dirty="0" smtClean="0">
                <a:solidFill>
                  <a:srgbClr val="00FF00"/>
                </a:solidFill>
                <a:effectLst>
                  <a:outerShdw blurRad="38100" dist="38100" dir="2700000" algn="tl">
                    <a:srgbClr val="000000">
                      <a:alpha val="43137"/>
                    </a:srgbClr>
                  </a:outerShdw>
                </a:effectLst>
              </a:rPr>
              <a:t>VOLUNTARIEDAD (art. 7)</a:t>
            </a:r>
            <a:endParaRPr lang="es-MX" sz="1700" dirty="0" smtClean="0">
              <a:effectLst>
                <a:outerShdw blurRad="38100" dist="38100" dir="2700000" algn="tl">
                  <a:srgbClr val="000000">
                    <a:alpha val="43137"/>
                  </a:srgbClr>
                </a:outerShdw>
              </a:effectLst>
            </a:endParaRPr>
          </a:p>
          <a:p>
            <a:pPr algn="l"/>
            <a:r>
              <a:rPr lang="es-MX" sz="1700" dirty="0" smtClean="0">
                <a:effectLst>
                  <a:outerShdw blurRad="38100" dist="38100" dir="2700000" algn="tl">
                    <a:srgbClr val="000000">
                      <a:alpha val="43137"/>
                    </a:srgbClr>
                  </a:outerShdw>
                </a:effectLst>
              </a:rPr>
              <a:t>El </a:t>
            </a:r>
            <a:r>
              <a:rPr lang="es-MX" sz="1700" dirty="0">
                <a:effectLst>
                  <a:outerShdw blurRad="38100" dist="38100" dir="2700000" algn="tl">
                    <a:srgbClr val="000000">
                      <a:alpha val="43137"/>
                    </a:srgbClr>
                  </a:outerShdw>
                </a:effectLst>
              </a:rPr>
              <a:t>traslado de quien trabaja en una posición presencial a la modalidad de teletrabajo, salvo casos de fuerza mayor debidamente acreditada, </a:t>
            </a:r>
            <a:r>
              <a:rPr lang="es-MX" sz="1700" b="1" dirty="0">
                <a:solidFill>
                  <a:srgbClr val="FFFF01"/>
                </a:solidFill>
                <a:effectLst>
                  <a:outerShdw blurRad="38100" dist="38100" dir="2700000" algn="tl">
                    <a:srgbClr val="000000">
                      <a:alpha val="43137"/>
                    </a:srgbClr>
                  </a:outerShdw>
                </a:effectLst>
              </a:rPr>
              <a:t>debe ser voluntario y prestado por escrito.</a:t>
            </a:r>
          </a:p>
          <a:p>
            <a:pPr algn="l"/>
            <a:endParaRPr lang="es-MX" sz="1700" b="1" dirty="0" smtClean="0">
              <a:effectLst>
                <a:outerShdw blurRad="38100" dist="38100" dir="2700000" algn="tl">
                  <a:srgbClr val="000000">
                    <a:alpha val="43137"/>
                  </a:srgbClr>
                </a:outerShdw>
              </a:effectLst>
            </a:endParaRPr>
          </a:p>
          <a:p>
            <a:pPr algn="l"/>
            <a:r>
              <a:rPr lang="es-MX" sz="1700" b="1" dirty="0" smtClean="0">
                <a:solidFill>
                  <a:srgbClr val="00FFCC"/>
                </a:solidFill>
                <a:effectLst>
                  <a:outerShdw blurRad="38100" dist="38100" dir="2700000" algn="tl">
                    <a:srgbClr val="000000">
                      <a:alpha val="43137"/>
                    </a:srgbClr>
                  </a:outerShdw>
                </a:effectLst>
              </a:rPr>
              <a:t>REVERSIBILIDAD (art. 8)</a:t>
            </a:r>
            <a:endParaRPr lang="es-MX" sz="1700" b="1" dirty="0">
              <a:solidFill>
                <a:srgbClr val="00FFCC"/>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700" dirty="0" smtClean="0">
                <a:effectLst>
                  <a:outerShdw blurRad="38100" dist="38100" dir="2700000" algn="tl">
                    <a:srgbClr val="000000">
                      <a:alpha val="43137"/>
                    </a:srgbClr>
                  </a:outerShdw>
                </a:effectLst>
              </a:rPr>
              <a:t>El </a:t>
            </a:r>
            <a:r>
              <a:rPr lang="es-MX" sz="1700" dirty="0">
                <a:solidFill>
                  <a:srgbClr val="FFFF01"/>
                </a:solidFill>
                <a:effectLst>
                  <a:outerShdw blurRad="38100" dist="38100" dir="2700000" algn="tl">
                    <a:srgbClr val="000000">
                      <a:alpha val="43137"/>
                    </a:srgbClr>
                  </a:outerShdw>
                </a:effectLst>
              </a:rPr>
              <a:t>consentimiento </a:t>
            </a:r>
            <a:r>
              <a:rPr lang="es-MX" sz="1700" dirty="0" smtClean="0">
                <a:solidFill>
                  <a:srgbClr val="FFFF01"/>
                </a:solidFill>
                <a:effectLst>
                  <a:outerShdw blurRad="38100" dist="38100" dir="2700000" algn="tl">
                    <a:srgbClr val="000000">
                      <a:alpha val="43137"/>
                    </a:srgbClr>
                  </a:outerShdw>
                </a:effectLst>
              </a:rPr>
              <a:t>podrá </a:t>
            </a:r>
            <a:r>
              <a:rPr lang="es-MX" sz="1700" dirty="0">
                <a:solidFill>
                  <a:srgbClr val="FFFF01"/>
                </a:solidFill>
                <a:effectLst>
                  <a:outerShdw blurRad="38100" dist="38100" dir="2700000" algn="tl">
                    <a:srgbClr val="000000">
                      <a:alpha val="43137"/>
                    </a:srgbClr>
                  </a:outerShdw>
                </a:effectLst>
              </a:rPr>
              <a:t>ser revocado </a:t>
            </a:r>
            <a:r>
              <a:rPr lang="es-MX" sz="1700" dirty="0">
                <a:effectLst>
                  <a:outerShdw blurRad="38100" dist="38100" dir="2700000" algn="tl">
                    <a:srgbClr val="000000">
                      <a:alpha val="43137"/>
                    </a:srgbClr>
                  </a:outerShdw>
                </a:effectLst>
              </a:rPr>
              <a:t>por la misma en cualquier momento de la relación.</a:t>
            </a:r>
          </a:p>
          <a:p>
            <a:pPr marL="285750" indent="-285750" algn="l">
              <a:buFont typeface="Arial" panose="020B0604020202020204" pitchFamily="34" charset="0"/>
              <a:buChar char="•"/>
            </a:pPr>
            <a:r>
              <a:rPr lang="es-MX" sz="1700" dirty="0" smtClean="0">
                <a:solidFill>
                  <a:srgbClr val="FFFF01"/>
                </a:solidFill>
                <a:effectLst>
                  <a:outerShdw blurRad="38100" dist="38100" dir="2700000" algn="tl">
                    <a:srgbClr val="000000">
                      <a:alpha val="43137"/>
                    </a:srgbClr>
                  </a:outerShdw>
                </a:effectLst>
              </a:rPr>
              <a:t>Se deberán </a:t>
            </a:r>
            <a:r>
              <a:rPr lang="es-MX" sz="1700" dirty="0">
                <a:solidFill>
                  <a:srgbClr val="FFFF01"/>
                </a:solidFill>
                <a:effectLst>
                  <a:outerShdw blurRad="38100" dist="38100" dir="2700000" algn="tl">
                    <a:srgbClr val="000000">
                      <a:alpha val="43137"/>
                    </a:srgbClr>
                  </a:outerShdw>
                </a:effectLst>
              </a:rPr>
              <a:t>otorgar tareas en el establecimiento </a:t>
            </a:r>
            <a:r>
              <a:rPr lang="es-MX" sz="1700" dirty="0">
                <a:effectLst>
                  <a:outerShdw blurRad="38100" dist="38100" dir="2700000" algn="tl">
                    <a:srgbClr val="000000">
                      <a:alpha val="43137"/>
                    </a:srgbClr>
                  </a:outerShdw>
                </a:effectLst>
              </a:rPr>
              <a:t>en el cual las hubiera prestado anteriormente, o en su defecto, en el más cercano al domicilio del dependiente, en el cual puedan ser prestadas. Salvo que por motivos fundados resulte imposible la satisfacción de tal deber.</a:t>
            </a:r>
          </a:p>
          <a:p>
            <a:pPr marL="285750" indent="-285750" algn="l">
              <a:buFont typeface="Arial" panose="020B0604020202020204" pitchFamily="34" charset="0"/>
              <a:buChar char="•"/>
            </a:pPr>
            <a:r>
              <a:rPr lang="es-MX" sz="1700" dirty="0">
                <a:effectLst>
                  <a:outerShdw blurRad="38100" dist="38100" dir="2700000" algn="tl">
                    <a:srgbClr val="000000">
                      <a:alpha val="43137"/>
                    </a:srgbClr>
                  </a:outerShdw>
                </a:effectLst>
              </a:rPr>
              <a:t>El </a:t>
            </a:r>
            <a:r>
              <a:rPr lang="es-MX" sz="1700" dirty="0">
                <a:solidFill>
                  <a:srgbClr val="FFFF01"/>
                </a:solidFill>
                <a:effectLst>
                  <a:outerShdw blurRad="38100" dist="38100" dir="2700000" algn="tl">
                    <a:srgbClr val="000000">
                      <a:alpha val="43137"/>
                    </a:srgbClr>
                  </a:outerShdw>
                </a:effectLst>
              </a:rPr>
              <a:t>incumplimiento </a:t>
            </a:r>
            <a:r>
              <a:rPr lang="es-MX" sz="1700" dirty="0">
                <a:effectLst>
                  <a:outerShdw blurRad="38100" dist="38100" dir="2700000" algn="tl">
                    <a:srgbClr val="000000">
                      <a:alpha val="43137"/>
                    </a:srgbClr>
                  </a:outerShdw>
                </a:effectLst>
              </a:rPr>
              <a:t>de esta obligación será considerado </a:t>
            </a:r>
            <a:r>
              <a:rPr lang="es-MX" sz="1700" dirty="0">
                <a:solidFill>
                  <a:srgbClr val="00FF99"/>
                </a:solidFill>
                <a:effectLst>
                  <a:outerShdw blurRad="38100" dist="38100" dir="2700000" algn="tl">
                    <a:srgbClr val="000000">
                      <a:alpha val="43137"/>
                    </a:srgbClr>
                  </a:outerShdw>
                </a:effectLst>
              </a:rPr>
              <a:t>violatorio del deber </a:t>
            </a:r>
            <a:r>
              <a:rPr lang="es-MX" sz="1700" dirty="0" smtClean="0">
                <a:solidFill>
                  <a:srgbClr val="00FF99"/>
                </a:solidFill>
                <a:effectLst>
                  <a:outerShdw blurRad="38100" dist="38100" dir="2700000" algn="tl">
                    <a:srgbClr val="000000">
                      <a:alpha val="43137"/>
                    </a:srgbClr>
                  </a:outerShdw>
                </a:effectLst>
              </a:rPr>
              <a:t>de ocupación</a:t>
            </a:r>
            <a:r>
              <a:rPr lang="es-MX" sz="1700" dirty="0" smtClean="0">
                <a:effectLst>
                  <a:outerShdw blurRad="38100" dist="38100" dir="2700000" algn="tl">
                    <a:srgbClr val="000000">
                      <a:alpha val="43137"/>
                    </a:srgbClr>
                  </a:outerShdw>
                </a:effectLst>
              </a:rPr>
              <a:t> previsto </a:t>
            </a:r>
            <a:r>
              <a:rPr lang="es-MX" sz="1700" dirty="0">
                <a:effectLst>
                  <a:outerShdw blurRad="38100" dist="38100" dir="2700000" algn="tl">
                    <a:srgbClr val="000000">
                      <a:alpha val="43137"/>
                    </a:srgbClr>
                  </a:outerShdw>
                </a:effectLst>
              </a:rPr>
              <a:t>en el artículo 78 </a:t>
            </a:r>
            <a:r>
              <a:rPr lang="es-MX" sz="1700" dirty="0" smtClean="0">
                <a:effectLst>
                  <a:outerShdw blurRad="38100" dist="38100" dir="2700000" algn="tl">
                    <a:srgbClr val="000000">
                      <a:alpha val="43137"/>
                    </a:srgbClr>
                  </a:outerShdw>
                </a:effectLst>
              </a:rPr>
              <a:t>LCT. </a:t>
            </a:r>
          </a:p>
          <a:p>
            <a:pPr marL="285750" indent="-285750" algn="l">
              <a:buFont typeface="Arial" panose="020B0604020202020204" pitchFamily="34" charset="0"/>
              <a:buChar char="•"/>
            </a:pPr>
            <a:r>
              <a:rPr lang="es-MX" sz="1700" dirty="0" smtClean="0">
                <a:effectLst>
                  <a:outerShdw blurRad="38100" dist="38100" dir="2700000" algn="tl">
                    <a:srgbClr val="000000">
                      <a:alpha val="43137"/>
                    </a:srgbClr>
                  </a:outerShdw>
                </a:effectLst>
              </a:rPr>
              <a:t>La </a:t>
            </a:r>
            <a:r>
              <a:rPr lang="es-MX" sz="1700" dirty="0">
                <a:effectLst>
                  <a:outerShdw blurRad="38100" dist="38100" dir="2700000" algn="tl">
                    <a:srgbClr val="000000">
                      <a:alpha val="43137"/>
                    </a:srgbClr>
                  </a:outerShdw>
                </a:effectLst>
              </a:rPr>
              <a:t>negativa del empleador dará </a:t>
            </a:r>
            <a:r>
              <a:rPr lang="es-MX" sz="1700" dirty="0" smtClean="0">
                <a:effectLst>
                  <a:outerShdw blurRad="38100" dist="38100" dir="2700000" algn="tl">
                    <a:srgbClr val="000000">
                      <a:alpha val="43137"/>
                    </a:srgbClr>
                  </a:outerShdw>
                </a:effectLst>
              </a:rPr>
              <a:t>derecho a </a:t>
            </a:r>
            <a:r>
              <a:rPr lang="es-MX" sz="1700" dirty="0">
                <a:solidFill>
                  <a:srgbClr val="00FF00"/>
                </a:solidFill>
                <a:effectLst>
                  <a:outerShdw blurRad="38100" dist="38100" dir="2700000" algn="tl">
                    <a:srgbClr val="000000">
                      <a:alpha val="43137"/>
                    </a:srgbClr>
                  </a:outerShdw>
                </a:effectLst>
              </a:rPr>
              <a:t>considerarse en situación de despido </a:t>
            </a:r>
            <a:r>
              <a:rPr lang="es-MX" sz="1700" dirty="0">
                <a:effectLst>
                  <a:outerShdw blurRad="38100" dist="38100" dir="2700000" algn="tl">
                    <a:srgbClr val="000000">
                      <a:alpha val="43137"/>
                    </a:srgbClr>
                  </a:outerShdw>
                </a:effectLst>
              </a:rPr>
              <a:t>o accionar para el </a:t>
            </a:r>
            <a:r>
              <a:rPr lang="es-MX" sz="1700" dirty="0">
                <a:solidFill>
                  <a:srgbClr val="FFCC00"/>
                </a:solidFill>
                <a:effectLst>
                  <a:outerShdw blurRad="38100" dist="38100" dir="2700000" algn="tl">
                    <a:srgbClr val="000000">
                      <a:alpha val="43137"/>
                    </a:srgbClr>
                  </a:outerShdw>
                </a:effectLst>
              </a:rPr>
              <a:t>restablecimiento de las condiciones </a:t>
            </a:r>
            <a:r>
              <a:rPr lang="es-MX" sz="1700" dirty="0">
                <a:effectLst>
                  <a:outerShdw blurRad="38100" dist="38100" dir="2700000" algn="tl">
                    <a:srgbClr val="000000">
                      <a:alpha val="43137"/>
                    </a:srgbClr>
                  </a:outerShdw>
                </a:effectLst>
              </a:rPr>
              <a:t>oportunamente modificadas.</a:t>
            </a:r>
          </a:p>
          <a:p>
            <a:pPr marL="285750" indent="-285750" algn="l">
              <a:buFont typeface="Arial" panose="020B0604020202020204" pitchFamily="34" charset="0"/>
              <a:buChar char="•"/>
            </a:pPr>
            <a:r>
              <a:rPr lang="es-MX" sz="1700" dirty="0" smtClean="0">
                <a:effectLst>
                  <a:outerShdw blurRad="38100" dist="38100" dir="2700000" algn="tl">
                    <a:srgbClr val="000000">
                      <a:alpha val="43137"/>
                    </a:srgbClr>
                  </a:outerShdw>
                </a:effectLst>
              </a:rPr>
              <a:t>Cuando se pacte </a:t>
            </a:r>
            <a:r>
              <a:rPr lang="es-MX" sz="1700" dirty="0">
                <a:effectLst>
                  <a:outerShdw blurRad="38100" dist="38100" dir="2700000" algn="tl">
                    <a:srgbClr val="000000">
                      <a:alpha val="43137"/>
                    </a:srgbClr>
                  </a:outerShdw>
                </a:effectLst>
              </a:rPr>
              <a:t>la modalidad de teletrabajo </a:t>
            </a:r>
            <a:r>
              <a:rPr lang="es-MX" sz="1700" dirty="0">
                <a:solidFill>
                  <a:srgbClr val="00FFCC"/>
                </a:solidFill>
                <a:effectLst>
                  <a:outerShdw blurRad="38100" dist="38100" dir="2700000" algn="tl">
                    <a:srgbClr val="000000">
                      <a:alpha val="43137"/>
                    </a:srgbClr>
                  </a:outerShdw>
                </a:effectLst>
              </a:rPr>
              <a:t>al inicio de la relación, el eventual cambio a la modalidad presencial operará conforme las pautas que se establezcan en la negociación colectiva.</a:t>
            </a:r>
          </a:p>
          <a:p>
            <a:endParaRPr lang="es-MX" sz="1800" dirty="0"/>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5985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382344"/>
          </a:xfrm>
        </p:spPr>
        <p:txBody>
          <a:bodyPr>
            <a:normAutofit lnSpcReduction="10000"/>
          </a:bodyPr>
          <a:lstStyle/>
          <a:p>
            <a:pPr marL="609600" indent="-609600" algn="l">
              <a:lnSpc>
                <a:spcPct val="90000"/>
              </a:lnSpc>
              <a:defRPr/>
            </a:pPr>
            <a:r>
              <a:rPr lang="es-MX" sz="1600" b="1" dirty="0" smtClean="0">
                <a:solidFill>
                  <a:srgbClr val="00FF00"/>
                </a:solidFill>
                <a:effectLst>
                  <a:outerShdw blurRad="38100" dist="38100" dir="2700000" algn="tl">
                    <a:srgbClr val="000000">
                      <a:alpha val="43137"/>
                    </a:srgbClr>
                  </a:outerShdw>
                </a:effectLst>
              </a:rPr>
              <a:t>ELEMENTOS DE TRABAJO (art. 9)</a:t>
            </a:r>
            <a:endParaRPr lang="es-MX" sz="1600" b="1" dirty="0">
              <a:solidFill>
                <a:srgbClr val="00FF00"/>
              </a:solidFill>
              <a:effectLst>
                <a:outerShdw blurRad="38100" dist="38100" dir="2700000" algn="tl">
                  <a:srgbClr val="000000">
                    <a:alpha val="43137"/>
                  </a:srgbClr>
                </a:outerShdw>
              </a:effectLst>
            </a:endParaRPr>
          </a:p>
          <a:p>
            <a:pPr marL="285750" indent="-285750" algn="l">
              <a:lnSpc>
                <a:spcPct val="90000"/>
              </a:lnSpc>
              <a:buFont typeface="Arial" panose="020B0604020202020204" pitchFamily="34" charset="0"/>
              <a:buChar char="•"/>
              <a:defRPr/>
            </a:pPr>
            <a:endParaRPr lang="es-MX" sz="16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solidFill>
                  <a:srgbClr val="FFFF00"/>
                </a:solidFill>
                <a:effectLst>
                  <a:outerShdw blurRad="38100" dist="38100" dir="2700000" algn="tl">
                    <a:srgbClr val="000000">
                      <a:alpha val="43137"/>
                    </a:srgbClr>
                  </a:outerShdw>
                </a:effectLst>
              </a:rPr>
              <a:t>Proporcionar el </a:t>
            </a:r>
            <a:r>
              <a:rPr lang="es-MX" sz="1600" dirty="0">
                <a:solidFill>
                  <a:srgbClr val="FFFF00"/>
                </a:solidFill>
                <a:effectLst>
                  <a:outerShdw blurRad="38100" dist="38100" dir="2700000" algn="tl">
                    <a:srgbClr val="000000">
                      <a:alpha val="43137"/>
                    </a:srgbClr>
                  </a:outerShdw>
                </a:effectLst>
              </a:rPr>
              <a:t>equipamiento -hardware y software-</a:t>
            </a:r>
            <a:r>
              <a:rPr lang="es-MX" sz="1600" dirty="0">
                <a:effectLst>
                  <a:outerShdw blurRad="38100" dist="38100" dir="2700000" algn="tl">
                    <a:srgbClr val="000000">
                      <a:alpha val="43137"/>
                    </a:srgbClr>
                  </a:outerShdw>
                </a:effectLst>
              </a:rPr>
              <a:t>, las herramientas de trabajo y el soporte necesario para el desempeño de las tareas, y asumir los costos de instalación, mantenimiento y reparación de las mismas, </a:t>
            </a:r>
            <a:r>
              <a:rPr lang="es-MX" sz="1600" dirty="0">
                <a:solidFill>
                  <a:srgbClr val="00FF00"/>
                </a:solidFill>
                <a:effectLst>
                  <a:outerShdw blurRad="38100" dist="38100" dir="2700000" algn="tl">
                    <a:srgbClr val="000000">
                      <a:alpha val="43137"/>
                    </a:srgbClr>
                  </a:outerShdw>
                </a:effectLst>
              </a:rPr>
              <a:t>o la compensación por la utilización de herramientas propias </a:t>
            </a:r>
            <a:r>
              <a:rPr lang="es-MX" sz="1600" dirty="0">
                <a:effectLst>
                  <a:outerShdw blurRad="38100" dist="38100" dir="2700000" algn="tl">
                    <a:srgbClr val="000000">
                      <a:alpha val="43137"/>
                    </a:srgbClr>
                  </a:outerShdw>
                </a:effectLst>
              </a:rPr>
              <a:t>de la persona que trabaja. </a:t>
            </a:r>
            <a:endParaRPr lang="es-MX" sz="16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endParaRPr lang="es-MX" sz="1600" dirty="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effectLst>
                  <a:outerShdw blurRad="38100" dist="38100" dir="2700000" algn="tl">
                    <a:srgbClr val="000000">
                      <a:alpha val="43137"/>
                    </a:srgbClr>
                  </a:outerShdw>
                </a:effectLst>
              </a:rPr>
              <a:t>La </a:t>
            </a:r>
            <a:r>
              <a:rPr lang="es-MX" sz="1600" dirty="0">
                <a:effectLst>
                  <a:outerShdw blurRad="38100" dist="38100" dir="2700000" algn="tl">
                    <a:srgbClr val="000000">
                      <a:alpha val="43137"/>
                    </a:srgbClr>
                  </a:outerShdw>
                </a:effectLst>
              </a:rPr>
              <a:t>compensación operará </a:t>
            </a:r>
            <a:r>
              <a:rPr lang="es-MX" sz="1600" dirty="0">
                <a:solidFill>
                  <a:srgbClr val="FFFF01"/>
                </a:solidFill>
                <a:effectLst>
                  <a:outerShdw blurRad="38100" dist="38100" dir="2700000" algn="tl">
                    <a:srgbClr val="000000">
                      <a:alpha val="43137"/>
                    </a:srgbClr>
                  </a:outerShdw>
                </a:effectLst>
              </a:rPr>
              <a:t>conforme las pautas que se establezcan en la negociación colectiva.</a:t>
            </a:r>
          </a:p>
          <a:p>
            <a:pPr marL="285750" indent="-285750" algn="l">
              <a:buFont typeface="Arial" panose="020B0604020202020204" pitchFamily="34" charset="0"/>
              <a:buChar char="•"/>
            </a:pPr>
            <a:endParaRPr lang="es-MX" sz="16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effectLst>
                  <a:outerShdw blurRad="38100" dist="38100" dir="2700000" algn="tl">
                    <a:srgbClr val="000000">
                      <a:alpha val="43137"/>
                    </a:srgbClr>
                  </a:outerShdw>
                </a:effectLst>
              </a:rPr>
              <a:t>El </a:t>
            </a:r>
            <a:r>
              <a:rPr lang="es-MX" sz="1600" dirty="0" smtClean="0">
                <a:solidFill>
                  <a:srgbClr val="FFCC00"/>
                </a:solidFill>
                <a:effectLst>
                  <a:outerShdw blurRad="38100" dist="38100" dir="2700000" algn="tl">
                    <a:srgbClr val="000000">
                      <a:alpha val="43137"/>
                    </a:srgbClr>
                  </a:outerShdw>
                </a:effectLst>
              </a:rPr>
              <a:t>trabajador será </a:t>
            </a:r>
            <a:r>
              <a:rPr lang="es-MX" sz="1600" dirty="0">
                <a:solidFill>
                  <a:srgbClr val="FFCC00"/>
                </a:solidFill>
                <a:effectLst>
                  <a:outerShdw blurRad="38100" dist="38100" dir="2700000" algn="tl">
                    <a:srgbClr val="000000">
                      <a:alpha val="43137"/>
                    </a:srgbClr>
                  </a:outerShdw>
                </a:effectLst>
              </a:rPr>
              <a:t>responsable por el correcto uso y mantenimiento </a:t>
            </a:r>
            <a:r>
              <a:rPr lang="es-MX" sz="1600" dirty="0">
                <a:effectLst>
                  <a:outerShdw blurRad="38100" dist="38100" dir="2700000" algn="tl">
                    <a:srgbClr val="000000">
                      <a:alpha val="43137"/>
                    </a:srgbClr>
                  </a:outerShdw>
                </a:effectLst>
              </a:rPr>
              <a:t>de los elementos y herramientas de trabajo provistas por su empleador, deberá procurar que estos no sean utilizados por personas ajenas a la relación o contrato de trabajo. </a:t>
            </a:r>
            <a:endParaRPr lang="es-MX" sz="16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endParaRPr lang="es-MX" sz="1600" dirty="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effectLst>
                  <a:outerShdw blurRad="38100" dist="38100" dir="2700000" algn="tl">
                    <a:srgbClr val="000000">
                      <a:alpha val="43137"/>
                    </a:srgbClr>
                  </a:outerShdw>
                </a:effectLst>
              </a:rPr>
              <a:t>En </a:t>
            </a:r>
            <a:r>
              <a:rPr lang="es-MX" sz="1600" dirty="0">
                <a:effectLst>
                  <a:outerShdw blurRad="38100" dist="38100" dir="2700000" algn="tl">
                    <a:srgbClr val="000000">
                      <a:alpha val="43137"/>
                    </a:srgbClr>
                  </a:outerShdw>
                </a:effectLst>
              </a:rPr>
              <a:t>ningún caso responderá por el </a:t>
            </a:r>
            <a:r>
              <a:rPr lang="es-MX" sz="1600" dirty="0">
                <a:solidFill>
                  <a:srgbClr val="00FF00"/>
                </a:solidFill>
                <a:effectLst>
                  <a:outerShdw blurRad="38100" dist="38100" dir="2700000" algn="tl">
                    <a:srgbClr val="000000">
                      <a:alpha val="43137"/>
                    </a:srgbClr>
                  </a:outerShdw>
                </a:effectLst>
              </a:rPr>
              <a:t>desgaste normal</a:t>
            </a:r>
            <a:r>
              <a:rPr lang="es-MX" sz="1600" dirty="0">
                <a:effectLst>
                  <a:outerShdw blurRad="38100" dist="38100" dir="2700000" algn="tl">
                    <a:srgbClr val="000000">
                      <a:alpha val="43137"/>
                    </a:srgbClr>
                  </a:outerShdw>
                </a:effectLst>
              </a:rPr>
              <a:t> producto del uso o el paso del tiempo</a:t>
            </a:r>
            <a:r>
              <a:rPr lang="es-MX" sz="1600" dirty="0" smtClean="0">
                <a:effectLst>
                  <a:outerShdw blurRad="38100" dist="38100" dir="2700000" algn="tl">
                    <a:srgbClr val="000000">
                      <a:alpha val="43137"/>
                    </a:srgbClr>
                  </a:outerShdw>
                </a:effectLst>
              </a:rPr>
              <a:t>.</a:t>
            </a:r>
          </a:p>
          <a:p>
            <a:pPr marL="285750" indent="-285750" algn="l">
              <a:buFont typeface="Arial" panose="020B0604020202020204" pitchFamily="34" charset="0"/>
              <a:buChar char="•"/>
            </a:pPr>
            <a:endParaRPr lang="es-MX" sz="1600" dirty="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a:effectLst>
                  <a:outerShdw blurRad="38100" dist="38100" dir="2700000" algn="tl">
                    <a:srgbClr val="000000">
                      <a:alpha val="43137"/>
                    </a:srgbClr>
                  </a:outerShdw>
                </a:effectLst>
              </a:rPr>
              <a:t>En caso de </a:t>
            </a:r>
            <a:r>
              <a:rPr lang="es-MX" sz="1600" dirty="0">
                <a:solidFill>
                  <a:srgbClr val="00FFCC"/>
                </a:solidFill>
                <a:effectLst>
                  <a:outerShdw blurRad="38100" dist="38100" dir="2700000" algn="tl">
                    <a:srgbClr val="000000">
                      <a:alpha val="43137"/>
                    </a:srgbClr>
                  </a:outerShdw>
                </a:effectLst>
              </a:rPr>
              <a:t>desperfectos, roturas o desgaste en los elementos, </a:t>
            </a:r>
            <a:r>
              <a:rPr lang="es-MX" sz="1600" dirty="0">
                <a:effectLst>
                  <a:outerShdw blurRad="38100" dist="38100" dir="2700000" algn="tl">
                    <a:srgbClr val="000000">
                      <a:alpha val="43137"/>
                    </a:srgbClr>
                  </a:outerShdw>
                </a:effectLst>
              </a:rPr>
              <a:t>instrumentos y/o medios tecnológicos que impidan la prestación de tareas, </a:t>
            </a:r>
            <a:r>
              <a:rPr lang="es-MX" sz="1600" dirty="0">
                <a:solidFill>
                  <a:srgbClr val="FFFF01"/>
                </a:solidFill>
                <a:effectLst>
                  <a:outerShdw blurRad="38100" dist="38100" dir="2700000" algn="tl">
                    <a:srgbClr val="000000">
                      <a:alpha val="43137"/>
                    </a:srgbClr>
                  </a:outerShdw>
                </a:effectLst>
              </a:rPr>
              <a:t>el empleador deberá proveer su reemplazo </a:t>
            </a:r>
            <a:r>
              <a:rPr lang="es-MX" sz="1600" dirty="0">
                <a:effectLst>
                  <a:outerShdw blurRad="38100" dist="38100" dir="2700000" algn="tl">
                    <a:srgbClr val="000000">
                      <a:alpha val="43137"/>
                    </a:srgbClr>
                  </a:outerShdw>
                </a:effectLst>
              </a:rPr>
              <a:t>o reparación a fin de posibilitar la prestación de tareas. El tiempo que demande el cumplimiento de esta obligación patronal </a:t>
            </a:r>
            <a:r>
              <a:rPr lang="es-MX" sz="1600" dirty="0">
                <a:solidFill>
                  <a:srgbClr val="FFCC00"/>
                </a:solidFill>
                <a:effectLst>
                  <a:outerShdw blurRad="38100" dist="38100" dir="2700000" algn="tl">
                    <a:srgbClr val="000000">
                      <a:alpha val="43137"/>
                    </a:srgbClr>
                  </a:outerShdw>
                </a:effectLst>
              </a:rPr>
              <a:t>no afectará el derecho de la persona que trabaja a continuar percibiendo la remuneración habitual.</a:t>
            </a:r>
          </a:p>
          <a:p>
            <a:pPr algn="l"/>
            <a:endParaRPr lang="es-MX" sz="1800" dirty="0">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5199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marL="609600" indent="-609600" algn="l">
              <a:lnSpc>
                <a:spcPct val="90000"/>
              </a:lnSpc>
              <a:defRPr/>
            </a:pPr>
            <a:r>
              <a:rPr lang="es-MX" sz="1800" b="1" dirty="0" smtClean="0">
                <a:solidFill>
                  <a:srgbClr val="00FF00"/>
                </a:solidFill>
                <a:effectLst>
                  <a:outerShdw blurRad="38100" dist="38100" dir="2700000" algn="tl">
                    <a:srgbClr val="000000">
                      <a:alpha val="43137"/>
                    </a:srgbClr>
                  </a:outerShdw>
                </a:effectLst>
              </a:rPr>
              <a:t>COMPENSACIÓN DE GASTOS (art. 10)</a:t>
            </a:r>
            <a:endParaRPr lang="es-MX" sz="1800" b="1" dirty="0">
              <a:solidFill>
                <a:srgbClr val="00FF00"/>
              </a:solidFill>
              <a:effectLst>
                <a:outerShdw blurRad="38100" dist="38100" dir="2700000" algn="tl">
                  <a:srgbClr val="000000">
                    <a:alpha val="43137"/>
                  </a:srgbClr>
                </a:outerShdw>
              </a:effectLst>
            </a:endParaRPr>
          </a:p>
          <a:p>
            <a:pPr marL="285750" indent="-285750" algn="l">
              <a:lnSpc>
                <a:spcPct val="90000"/>
              </a:lnSpc>
              <a:buFont typeface="Arial" panose="020B0604020202020204" pitchFamily="34" charset="0"/>
              <a:buChar char="•"/>
              <a:defRPr/>
            </a:pPr>
            <a:endParaRPr lang="es-MX" sz="18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solidFill>
                  <a:srgbClr val="FFFF01"/>
                </a:solidFill>
                <a:effectLst>
                  <a:outerShdw blurRad="38100" dist="38100" dir="2700000" algn="tl">
                    <a:srgbClr val="000000">
                      <a:alpha val="43137"/>
                    </a:srgbClr>
                  </a:outerShdw>
                </a:effectLst>
              </a:rPr>
              <a:t>Derecho </a:t>
            </a:r>
            <a:r>
              <a:rPr lang="es-MX" sz="1800" dirty="0">
                <a:solidFill>
                  <a:srgbClr val="FFFF01"/>
                </a:solidFill>
                <a:effectLst>
                  <a:outerShdw blurRad="38100" dist="38100" dir="2700000" algn="tl">
                    <a:srgbClr val="000000">
                      <a:alpha val="43137"/>
                    </a:srgbClr>
                  </a:outerShdw>
                </a:effectLst>
              </a:rPr>
              <a:t>a la compensación </a:t>
            </a:r>
            <a:r>
              <a:rPr lang="es-MX" sz="1800" dirty="0">
                <a:effectLst>
                  <a:outerShdw blurRad="38100" dist="38100" dir="2700000" algn="tl">
                    <a:srgbClr val="000000">
                      <a:alpha val="43137"/>
                    </a:srgbClr>
                  </a:outerShdw>
                </a:effectLst>
              </a:rPr>
              <a:t>por los mayores gastos en conectividad y/o consumo de servicios que deba afrontar. </a:t>
            </a:r>
            <a:endParaRPr lang="es-MX" sz="18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La compensación </a:t>
            </a:r>
            <a:r>
              <a:rPr lang="es-MX" sz="1800" dirty="0">
                <a:effectLst>
                  <a:outerShdw blurRad="38100" dist="38100" dir="2700000" algn="tl">
                    <a:srgbClr val="000000">
                      <a:alpha val="43137"/>
                    </a:srgbClr>
                  </a:outerShdw>
                </a:effectLst>
              </a:rPr>
              <a:t>operará conforme las pautas que se establezcan en la negociación colectiva, y quedará </a:t>
            </a:r>
            <a:r>
              <a:rPr lang="es-MX" sz="1800" dirty="0">
                <a:solidFill>
                  <a:srgbClr val="FFCC00"/>
                </a:solidFill>
                <a:effectLst>
                  <a:outerShdw blurRad="38100" dist="38100" dir="2700000" algn="tl">
                    <a:srgbClr val="000000">
                      <a:alpha val="43137"/>
                    </a:srgbClr>
                  </a:outerShdw>
                </a:effectLst>
              </a:rPr>
              <a:t>exenta del pago del impuesto a las </a:t>
            </a:r>
            <a:r>
              <a:rPr lang="es-MX" sz="1800" dirty="0" smtClean="0">
                <a:solidFill>
                  <a:srgbClr val="FFCC00"/>
                </a:solidFill>
                <a:effectLst>
                  <a:outerShdw blurRad="38100" dist="38100" dir="2700000" algn="tl">
                    <a:srgbClr val="000000">
                      <a:alpha val="43137"/>
                    </a:srgbClr>
                  </a:outerShdw>
                </a:effectLst>
              </a:rPr>
              <a:t>ganancias</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endParaRPr lang="es-MX" sz="1800" b="1" dirty="0" smtClean="0">
              <a:solidFill>
                <a:srgbClr val="00FF00"/>
              </a:solidFill>
              <a:effectLst>
                <a:outerShdw blurRad="38100" dist="38100" dir="2700000" algn="tl">
                  <a:srgbClr val="000000">
                    <a:alpha val="43137"/>
                  </a:srgbClr>
                </a:outerShdw>
              </a:effectLst>
            </a:endParaRPr>
          </a:p>
          <a:p>
            <a:pPr algn="l"/>
            <a:r>
              <a:rPr lang="es-MX" sz="1800" b="1" dirty="0" smtClean="0">
                <a:solidFill>
                  <a:srgbClr val="00FFCC"/>
                </a:solidFill>
                <a:effectLst>
                  <a:outerShdw blurRad="38100" dist="38100" dir="2700000" algn="tl">
                    <a:srgbClr val="000000">
                      <a:alpha val="43137"/>
                    </a:srgbClr>
                  </a:outerShdw>
                </a:effectLst>
              </a:rPr>
              <a:t>CAPACITACIÓN (art</a:t>
            </a:r>
            <a:r>
              <a:rPr lang="es-MX" sz="1800" b="1" dirty="0">
                <a:solidFill>
                  <a:srgbClr val="00FFCC"/>
                </a:solidFill>
                <a:effectLst>
                  <a:outerShdw blurRad="38100" dist="38100" dir="2700000" algn="tl">
                    <a:srgbClr val="000000">
                      <a:alpha val="43137"/>
                    </a:srgbClr>
                  </a:outerShdw>
                </a:effectLst>
              </a:rPr>
              <a:t>. </a:t>
            </a:r>
            <a:r>
              <a:rPr lang="es-MX" sz="1800" b="1" dirty="0" smtClean="0">
                <a:solidFill>
                  <a:srgbClr val="00FFCC"/>
                </a:solidFill>
                <a:effectLst>
                  <a:outerShdw blurRad="38100" dist="38100" dir="2700000" algn="tl">
                    <a:srgbClr val="000000">
                      <a:alpha val="43137"/>
                    </a:srgbClr>
                  </a:outerShdw>
                </a:effectLst>
              </a:rPr>
              <a:t>11)</a:t>
            </a:r>
            <a:endParaRPr lang="es-MX" sz="1800" b="1" dirty="0">
              <a:solidFill>
                <a:srgbClr val="00FFCC"/>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El empleador </a:t>
            </a:r>
            <a:r>
              <a:rPr lang="es-MX" sz="1800" dirty="0" smtClean="0">
                <a:solidFill>
                  <a:srgbClr val="FFCC00"/>
                </a:solidFill>
                <a:effectLst>
                  <a:outerShdw blurRad="38100" dist="38100" dir="2700000" algn="tl">
                    <a:srgbClr val="000000">
                      <a:alpha val="43137"/>
                    </a:srgbClr>
                  </a:outerShdw>
                </a:effectLst>
              </a:rPr>
              <a:t>debe garantizar capacitación  </a:t>
            </a:r>
            <a:r>
              <a:rPr lang="es-MX" sz="1800" dirty="0" smtClean="0">
                <a:effectLst>
                  <a:outerShdw blurRad="38100" dist="38100" dir="2700000" algn="tl">
                    <a:srgbClr val="000000">
                      <a:alpha val="43137"/>
                    </a:srgbClr>
                  </a:outerShdw>
                </a:effectLst>
              </a:rPr>
              <a:t>en </a:t>
            </a:r>
            <a:r>
              <a:rPr lang="es-MX" sz="1800" dirty="0">
                <a:effectLst>
                  <a:outerShdw blurRad="38100" dist="38100" dir="2700000" algn="tl">
                    <a:srgbClr val="000000">
                      <a:alpha val="43137"/>
                    </a:srgbClr>
                  </a:outerShdw>
                </a:effectLst>
              </a:rPr>
              <a:t>nuevas tecnologías, brindando cursos y herramientas de apoyo, tanto en forma virtual como presencial, que permitan una mejor adecuación de las partes a esta modalidad laboral. </a:t>
            </a:r>
            <a:endParaRPr lang="es-MX" sz="18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endParaRPr lang="es-MX" sz="1800" dirty="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La </a:t>
            </a:r>
            <a:r>
              <a:rPr lang="es-MX" sz="1800" dirty="0">
                <a:effectLst>
                  <a:outerShdw blurRad="38100" dist="38100" dir="2700000" algn="tl">
                    <a:srgbClr val="000000">
                      <a:alpha val="43137"/>
                    </a:srgbClr>
                  </a:outerShdw>
                </a:effectLst>
              </a:rPr>
              <a:t>misma </a:t>
            </a:r>
            <a:r>
              <a:rPr lang="es-MX" sz="1800" dirty="0">
                <a:solidFill>
                  <a:srgbClr val="FF9900"/>
                </a:solidFill>
                <a:effectLst>
                  <a:outerShdw blurRad="38100" dist="38100" dir="2700000" algn="tl">
                    <a:srgbClr val="000000">
                      <a:alpha val="43137"/>
                    </a:srgbClr>
                  </a:outerShdw>
                </a:effectLst>
              </a:rPr>
              <a:t>no implicará una mayor carga de trabajo.</a:t>
            </a:r>
            <a:r>
              <a:rPr lang="es-MX" sz="1800" dirty="0">
                <a:effectLst>
                  <a:outerShdw blurRad="38100" dist="38100" dir="2700000" algn="tl">
                    <a:srgbClr val="000000">
                      <a:alpha val="43137"/>
                    </a:srgbClr>
                  </a:outerShdw>
                </a:effectLst>
              </a:rPr>
              <a:t> Podrá realizarla en forma conjunta con la entidad sindical representativa y el Ministerio de Trabajo, Empleo y Seguridad Social de la Nación.</a:t>
            </a:r>
          </a:p>
        </p:txBody>
      </p:sp>
    </p:spTree>
    <p:extLst>
      <p:ext uri="{BB962C8B-B14F-4D97-AF65-F5344CB8AC3E}">
        <p14:creationId xmlns:p14="http://schemas.microsoft.com/office/powerpoint/2010/main" val="1166806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Autofit/>
          </a:bodyPr>
          <a:lstStyle/>
          <a:p>
            <a:pPr marL="609600" indent="-609600" algn="l">
              <a:lnSpc>
                <a:spcPct val="90000"/>
              </a:lnSpc>
              <a:defRPr/>
            </a:pPr>
            <a:r>
              <a:rPr lang="es-MX" sz="1800" b="1" dirty="0" smtClean="0">
                <a:solidFill>
                  <a:srgbClr val="00FF00"/>
                </a:solidFill>
                <a:effectLst>
                  <a:outerShdw blurRad="38100" dist="38100" dir="2700000" algn="tl">
                    <a:srgbClr val="000000">
                      <a:alpha val="43137"/>
                    </a:srgbClr>
                  </a:outerShdw>
                </a:effectLst>
              </a:rPr>
              <a:t>DERECHOS COLECTIVOS (art. 12)</a:t>
            </a:r>
            <a:endParaRPr lang="es-MX" sz="18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Los </a:t>
            </a:r>
            <a:r>
              <a:rPr lang="es-MX" sz="1800" dirty="0" err="1" smtClean="0">
                <a:effectLst>
                  <a:outerShdw blurRad="38100" dist="38100" dir="2700000" algn="tl">
                    <a:srgbClr val="000000">
                      <a:alpha val="43137"/>
                    </a:srgbClr>
                  </a:outerShdw>
                </a:effectLst>
              </a:rPr>
              <a:t>teletrabajadores</a:t>
            </a:r>
            <a:r>
              <a:rPr lang="es-MX" sz="1800" dirty="0" smtClean="0">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gozarán de todos los derechos colectivos. Serán consideradas, a los fines de la representación sindical, como parte del conjunto de quienes trabajen en forma presencial</a:t>
            </a:r>
            <a:r>
              <a:rPr lang="es-MX" sz="1800" dirty="0" smtClean="0">
                <a:effectLst>
                  <a:outerShdw blurRad="38100" dist="38100" dir="2700000" algn="tl">
                    <a:srgbClr val="000000">
                      <a:alpha val="43137"/>
                    </a:srgbClr>
                  </a:outerShdw>
                </a:effectLst>
              </a:rPr>
              <a:t>.</a:t>
            </a:r>
          </a:p>
          <a:p>
            <a:pPr algn="l"/>
            <a:r>
              <a:rPr lang="es-MX" sz="1800" b="1" dirty="0" smtClean="0">
                <a:solidFill>
                  <a:srgbClr val="00FFCC"/>
                </a:solidFill>
                <a:effectLst>
                  <a:outerShdw blurRad="38100" dist="38100" dir="2700000" algn="tl">
                    <a:srgbClr val="000000">
                      <a:alpha val="43137"/>
                    </a:srgbClr>
                  </a:outerShdw>
                </a:effectLst>
              </a:rPr>
              <a:t>REPRESENTACIÓN SINDICAL (art. 13)</a:t>
            </a:r>
            <a:endParaRPr lang="es-MX" sz="1800" b="1" dirty="0">
              <a:solidFill>
                <a:srgbClr val="00FFCC"/>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La </a:t>
            </a:r>
            <a:r>
              <a:rPr lang="es-MX" sz="1800" dirty="0">
                <a:effectLst>
                  <a:outerShdw blurRad="38100" dist="38100" dir="2700000" algn="tl">
                    <a:srgbClr val="000000">
                      <a:alpha val="43137"/>
                    </a:srgbClr>
                  </a:outerShdw>
                </a:effectLst>
              </a:rPr>
              <a:t>representación sindical será ejercida por la asociación sindical de la actividad donde presta </a:t>
            </a:r>
            <a:r>
              <a:rPr lang="es-MX" sz="1800" dirty="0" smtClean="0">
                <a:effectLst>
                  <a:outerShdw blurRad="38100" dist="38100" dir="2700000" algn="tl">
                    <a:srgbClr val="000000">
                      <a:alpha val="43137"/>
                    </a:srgbClr>
                  </a:outerShdw>
                </a:effectLst>
              </a:rPr>
              <a:t>servicios. Deberán </a:t>
            </a:r>
            <a:r>
              <a:rPr lang="es-MX" sz="1800" dirty="0">
                <a:effectLst>
                  <a:outerShdw blurRad="38100" dist="38100" dir="2700000" algn="tl">
                    <a:srgbClr val="000000">
                      <a:alpha val="43137"/>
                    </a:srgbClr>
                  </a:outerShdw>
                </a:effectLst>
              </a:rPr>
              <a:t>ser anexadas por el empleador a un centro de trabajo, unidad productiva o área específica de la empresa a los efectos de elegir y ser elegidas, para integrar los órganos de la asociación sindical</a:t>
            </a:r>
            <a:r>
              <a:rPr lang="es-MX" sz="1800" dirty="0" smtClean="0">
                <a:effectLst>
                  <a:outerShdw blurRad="38100" dist="38100" dir="2700000" algn="tl">
                    <a:srgbClr val="000000">
                      <a:alpha val="43137"/>
                    </a:srgbClr>
                  </a:outerShdw>
                </a:effectLst>
              </a:rPr>
              <a:t>.</a:t>
            </a:r>
          </a:p>
          <a:p>
            <a:pPr algn="l"/>
            <a:r>
              <a:rPr lang="es-MX" sz="1800" b="1" dirty="0" smtClean="0">
                <a:solidFill>
                  <a:srgbClr val="FFCC00"/>
                </a:solidFill>
                <a:effectLst>
                  <a:outerShdw blurRad="38100" dist="38100" dir="2700000" algn="tl">
                    <a:srgbClr val="000000">
                      <a:alpha val="43137"/>
                    </a:srgbClr>
                  </a:outerShdw>
                </a:effectLst>
              </a:rPr>
              <a:t>HIGIENE Y SEGURIDAD (art. 14)</a:t>
            </a:r>
            <a:endParaRPr lang="es-MX" sz="1800" b="1" dirty="0">
              <a:solidFill>
                <a:srgbClr val="FFCC00"/>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La </a:t>
            </a:r>
            <a:r>
              <a:rPr lang="es-MX" sz="1800" dirty="0">
                <a:effectLst>
                  <a:outerShdw blurRad="38100" dist="38100" dir="2700000" algn="tl">
                    <a:srgbClr val="000000">
                      <a:alpha val="43137"/>
                    </a:srgbClr>
                  </a:outerShdw>
                </a:effectLst>
              </a:rPr>
              <a:t>autoridad de aplicación </a:t>
            </a:r>
            <a:r>
              <a:rPr lang="es-MX" sz="1800" dirty="0">
                <a:solidFill>
                  <a:srgbClr val="FFFF01"/>
                </a:solidFill>
                <a:effectLst>
                  <a:outerShdw blurRad="38100" dist="38100" dir="2700000" algn="tl">
                    <a:srgbClr val="000000">
                      <a:alpha val="43137"/>
                    </a:srgbClr>
                  </a:outerShdw>
                </a:effectLst>
              </a:rPr>
              <a:t>dictará las normas </a:t>
            </a:r>
            <a:r>
              <a:rPr lang="es-MX" sz="1800" dirty="0" smtClean="0">
                <a:solidFill>
                  <a:srgbClr val="FFFF01"/>
                </a:solidFill>
                <a:effectLst>
                  <a:outerShdw blurRad="38100" dist="38100" dir="2700000" algn="tl">
                    <a:srgbClr val="000000">
                      <a:alpha val="43137"/>
                    </a:srgbClr>
                  </a:outerShdw>
                </a:effectLst>
              </a:rPr>
              <a:t>relativas. </a:t>
            </a: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El </a:t>
            </a:r>
            <a:r>
              <a:rPr lang="es-MX" sz="1800" dirty="0">
                <a:solidFill>
                  <a:srgbClr val="00FFCC"/>
                </a:solidFill>
                <a:effectLst>
                  <a:outerShdw blurRad="38100" dist="38100" dir="2700000" algn="tl">
                    <a:srgbClr val="000000">
                      <a:alpha val="43137"/>
                    </a:srgbClr>
                  </a:outerShdw>
                </a:effectLst>
              </a:rPr>
              <a:t>control del cumplimiento de esta normativa</a:t>
            </a:r>
            <a:r>
              <a:rPr lang="es-MX" sz="1800" dirty="0">
                <a:effectLst>
                  <a:outerShdw blurRad="38100" dist="38100" dir="2700000" algn="tl">
                    <a:srgbClr val="000000">
                      <a:alpha val="43137"/>
                    </a:srgbClr>
                  </a:outerShdw>
                </a:effectLst>
              </a:rPr>
              <a:t> deberá contar con participación sindical. </a:t>
            </a:r>
            <a:endParaRPr lang="es-MX" sz="18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800" dirty="0" smtClean="0">
                <a:effectLst>
                  <a:outerShdw blurRad="38100" dist="38100" dir="2700000" algn="tl">
                    <a:srgbClr val="000000">
                      <a:alpha val="43137"/>
                    </a:srgbClr>
                  </a:outerShdw>
                </a:effectLst>
              </a:rPr>
              <a:t>La autoridad </a:t>
            </a:r>
            <a:r>
              <a:rPr lang="es-MX" sz="1800" dirty="0">
                <a:effectLst>
                  <a:outerShdw blurRad="38100" dist="38100" dir="2700000" algn="tl">
                    <a:srgbClr val="000000">
                      <a:alpha val="43137"/>
                    </a:srgbClr>
                  </a:outerShdw>
                </a:effectLst>
              </a:rPr>
              <a:t>de aplicación determinará </a:t>
            </a:r>
            <a:r>
              <a:rPr lang="es-MX" sz="1800" dirty="0">
                <a:solidFill>
                  <a:srgbClr val="FFCC00"/>
                </a:solidFill>
                <a:effectLst>
                  <a:outerShdw blurRad="38100" dist="38100" dir="2700000" algn="tl">
                    <a:srgbClr val="000000">
                      <a:alpha val="43137"/>
                    </a:srgbClr>
                  </a:outerShdw>
                </a:effectLst>
              </a:rPr>
              <a:t>la inclusión de las enfermedades causadas </a:t>
            </a:r>
            <a:r>
              <a:rPr lang="es-MX" sz="1800" dirty="0">
                <a:effectLst>
                  <a:outerShdw blurRad="38100" dist="38100" dir="2700000" algn="tl">
                    <a:srgbClr val="000000">
                      <a:alpha val="43137"/>
                    </a:srgbClr>
                  </a:outerShdw>
                </a:effectLst>
              </a:rPr>
              <a:t>por esta modalidad </a:t>
            </a:r>
            <a:r>
              <a:rPr lang="es-MX" sz="1800" dirty="0" smtClean="0">
                <a:effectLst>
                  <a:outerShdw blurRad="38100" dist="38100" dir="2700000" algn="tl">
                    <a:srgbClr val="000000">
                      <a:alpha val="43137"/>
                    </a:srgbClr>
                  </a:outerShdw>
                </a:effectLst>
              </a:rPr>
              <a:t>laboral.</a:t>
            </a:r>
          </a:p>
          <a:p>
            <a:pPr marL="285750" indent="-285750" algn="l">
              <a:buFont typeface="Arial" panose="020B0604020202020204" pitchFamily="34" charset="0"/>
              <a:buChar char="•"/>
            </a:pPr>
            <a:r>
              <a:rPr lang="es-MX" sz="1800" dirty="0" smtClean="0">
                <a:solidFill>
                  <a:srgbClr val="00FF00"/>
                </a:solidFill>
                <a:effectLst>
                  <a:outerShdw blurRad="38100" dist="38100" dir="2700000" algn="tl">
                    <a:srgbClr val="000000">
                      <a:alpha val="43137"/>
                    </a:srgbClr>
                  </a:outerShdw>
                </a:effectLst>
              </a:rPr>
              <a:t>Los </a:t>
            </a:r>
            <a:r>
              <a:rPr lang="es-MX" sz="1800" dirty="0">
                <a:solidFill>
                  <a:srgbClr val="00FF00"/>
                </a:solidFill>
                <a:effectLst>
                  <a:outerShdw blurRad="38100" dist="38100" dir="2700000" algn="tl">
                    <a:srgbClr val="000000">
                      <a:alpha val="43137"/>
                    </a:srgbClr>
                  </a:outerShdw>
                </a:effectLst>
              </a:rPr>
              <a:t>accidentes acaecidos en el lugar, jornada y en ocasión del teletrabajo, se presumen </a:t>
            </a:r>
            <a:r>
              <a:rPr lang="es-MX" sz="1800" dirty="0">
                <a:effectLst>
                  <a:outerShdw blurRad="38100" dist="38100" dir="2700000" algn="tl">
                    <a:srgbClr val="000000">
                      <a:alpha val="43137"/>
                    </a:srgbClr>
                  </a:outerShdw>
                </a:effectLst>
              </a:rPr>
              <a:t>accidentes en los </a:t>
            </a:r>
            <a:r>
              <a:rPr lang="es-MX" sz="1800" dirty="0" smtClean="0">
                <a:effectLst>
                  <a:outerShdw blurRad="38100" dist="38100" dir="2700000" algn="tl">
                    <a:srgbClr val="000000">
                      <a:alpha val="43137"/>
                    </a:srgbClr>
                  </a:outerShdw>
                </a:effectLst>
              </a:rPr>
              <a:t>términos de la LRT.</a:t>
            </a:r>
            <a:endParaRPr lang="es-MX"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5565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598368"/>
          </a:xfrm>
        </p:spPr>
        <p:txBody>
          <a:bodyPr>
            <a:normAutofit/>
          </a:bodyPr>
          <a:lstStyle/>
          <a:p>
            <a:pPr marL="609600" indent="-609600" algn="l">
              <a:lnSpc>
                <a:spcPct val="90000"/>
              </a:lnSpc>
              <a:defRPr/>
            </a:pPr>
            <a:r>
              <a:rPr lang="es-MX" sz="1600" b="1" dirty="0" smtClean="0">
                <a:solidFill>
                  <a:srgbClr val="00FF00"/>
                </a:solidFill>
                <a:effectLst>
                  <a:outerShdw blurRad="38100" dist="38100" dir="2700000" algn="tl">
                    <a:srgbClr val="000000">
                      <a:alpha val="43137"/>
                    </a:srgbClr>
                  </a:outerShdw>
                </a:effectLst>
              </a:rPr>
              <a:t>SISTEMA DE CONTROL Y DERECHO A LA INTIMIDAD (art.15)</a:t>
            </a:r>
            <a:endParaRPr lang="es-MX" sz="1600" b="1" dirty="0">
              <a:solidFill>
                <a:srgbClr val="00FF00"/>
              </a:solidFill>
              <a:effectLst>
                <a:outerShdw blurRad="38100" dist="38100" dir="2700000" algn="tl">
                  <a:srgbClr val="000000">
                    <a:alpha val="43137"/>
                  </a:srgbClr>
                </a:outerShdw>
              </a:effectLst>
            </a:endParaRPr>
          </a:p>
          <a:p>
            <a:pPr algn="l"/>
            <a:r>
              <a:rPr lang="es-MX" sz="1600" b="1" dirty="0" smtClean="0">
                <a:solidFill>
                  <a:srgbClr val="FFCC00"/>
                </a:solidFill>
                <a:effectLst>
                  <a:outerShdw blurRad="38100" dist="38100" dir="2700000" algn="tl">
                    <a:srgbClr val="000000">
                      <a:alpha val="43137"/>
                    </a:srgbClr>
                  </a:outerShdw>
                </a:effectLst>
              </a:rPr>
              <a:t>Los </a:t>
            </a:r>
            <a:r>
              <a:rPr lang="es-MX" sz="1600" b="1" dirty="0">
                <a:solidFill>
                  <a:srgbClr val="FFCC00"/>
                </a:solidFill>
                <a:effectLst>
                  <a:outerShdw blurRad="38100" dist="38100" dir="2700000" algn="tl">
                    <a:srgbClr val="000000">
                      <a:alpha val="43137"/>
                    </a:srgbClr>
                  </a:outerShdw>
                </a:effectLst>
              </a:rPr>
              <a:t>sistemas de control </a:t>
            </a:r>
            <a:r>
              <a:rPr lang="es-MX" sz="1600" b="1" dirty="0">
                <a:solidFill>
                  <a:srgbClr val="00FFCC"/>
                </a:solidFill>
                <a:effectLst>
                  <a:outerShdw blurRad="38100" dist="38100" dir="2700000" algn="tl">
                    <a:srgbClr val="000000">
                      <a:alpha val="43137"/>
                    </a:srgbClr>
                  </a:outerShdw>
                </a:effectLst>
              </a:rPr>
              <a:t>destinados a la protección de los bienes e informaciones de propiedad del empleador </a:t>
            </a:r>
            <a:r>
              <a:rPr lang="es-MX" sz="1600" b="1" dirty="0">
                <a:solidFill>
                  <a:srgbClr val="FFFF01"/>
                </a:solidFill>
                <a:effectLst>
                  <a:outerShdw blurRad="38100" dist="38100" dir="2700000" algn="tl">
                    <a:srgbClr val="000000">
                      <a:alpha val="43137"/>
                    </a:srgbClr>
                  </a:outerShdw>
                </a:effectLst>
              </a:rPr>
              <a:t>deberán contar con participación sindical </a:t>
            </a:r>
            <a:r>
              <a:rPr lang="es-MX" sz="1600" dirty="0">
                <a:effectLst>
                  <a:outerShdw blurRad="38100" dist="38100" dir="2700000" algn="tl">
                    <a:srgbClr val="000000">
                      <a:alpha val="43137"/>
                    </a:srgbClr>
                  </a:outerShdw>
                </a:effectLst>
              </a:rPr>
              <a:t>a fin de salvaguardar la intimidad de la persona que trabaja bajo la modalidad de teletrabajo y la privacidad de su domicilio</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MX" sz="1600" b="1" dirty="0" smtClean="0">
                <a:solidFill>
                  <a:srgbClr val="FFFF01"/>
                </a:solidFill>
                <a:effectLst>
                  <a:outerShdw blurRad="38100" dist="38100" dir="2700000" algn="tl">
                    <a:srgbClr val="000000">
                      <a:alpha val="43137"/>
                    </a:srgbClr>
                  </a:outerShdw>
                </a:effectLst>
              </a:rPr>
              <a:t>PROTECCIÓN DE LA INFORMACIÓN LABORAL (art. 16)</a:t>
            </a:r>
            <a:endParaRPr lang="es-MX" sz="1600" b="1" dirty="0">
              <a:solidFill>
                <a:srgbClr val="FFFF01"/>
              </a:solidFill>
              <a:effectLst>
                <a:outerShdw blurRad="38100" dist="38100" dir="2700000" algn="tl">
                  <a:srgbClr val="000000">
                    <a:alpha val="43137"/>
                  </a:srgbClr>
                </a:outerShdw>
              </a:effectLst>
            </a:endParaRPr>
          </a:p>
          <a:p>
            <a:pPr algn="l"/>
            <a:r>
              <a:rPr lang="es-MX" sz="1600" dirty="0" smtClean="0">
                <a:effectLst>
                  <a:outerShdw blurRad="38100" dist="38100" dir="2700000" algn="tl">
                    <a:srgbClr val="000000">
                      <a:alpha val="43137"/>
                    </a:srgbClr>
                  </a:outerShdw>
                </a:effectLst>
              </a:rPr>
              <a:t>El </a:t>
            </a:r>
            <a:r>
              <a:rPr lang="es-MX" sz="1600" dirty="0">
                <a:effectLst>
                  <a:outerShdw blurRad="38100" dist="38100" dir="2700000" algn="tl">
                    <a:srgbClr val="000000">
                      <a:alpha val="43137"/>
                    </a:srgbClr>
                  </a:outerShdw>
                </a:effectLst>
              </a:rPr>
              <a:t>empleador deberá tomar las medidas que correspondan, especialmente en lo que se refiere a software, </a:t>
            </a:r>
            <a:r>
              <a:rPr lang="es-MX" sz="1600" dirty="0">
                <a:solidFill>
                  <a:srgbClr val="FFFF01"/>
                </a:solidFill>
                <a:effectLst>
                  <a:outerShdw blurRad="38100" dist="38100" dir="2700000" algn="tl">
                    <a:srgbClr val="000000">
                      <a:alpha val="43137"/>
                    </a:srgbClr>
                  </a:outerShdw>
                </a:effectLst>
              </a:rPr>
              <a:t>para garantizar la protección de los datos utilizados y procesados </a:t>
            </a:r>
            <a:r>
              <a:rPr lang="es-MX" sz="1600" dirty="0">
                <a:effectLst>
                  <a:outerShdw blurRad="38100" dist="38100" dir="2700000" algn="tl">
                    <a:srgbClr val="000000">
                      <a:alpha val="43137"/>
                    </a:srgbClr>
                  </a:outerShdw>
                </a:effectLst>
              </a:rPr>
              <a:t>por la persona que trabaja bajo la modalidad de teletrabajo para fines profesionales, </a:t>
            </a:r>
            <a:r>
              <a:rPr lang="es-MX" sz="1600" b="1" dirty="0">
                <a:solidFill>
                  <a:srgbClr val="FF9900"/>
                </a:solidFill>
                <a:effectLst>
                  <a:outerShdw blurRad="38100" dist="38100" dir="2700000" algn="tl">
                    <a:srgbClr val="000000">
                      <a:alpha val="43137"/>
                    </a:srgbClr>
                  </a:outerShdw>
                </a:effectLst>
              </a:rPr>
              <a:t>no pudiendo hacer uso de software de vigilancia que viole la intimidad de la misma</a:t>
            </a:r>
            <a:r>
              <a:rPr lang="es-MX" sz="1600" b="1" dirty="0" smtClean="0">
                <a:solidFill>
                  <a:srgbClr val="FF9900"/>
                </a:solidFill>
                <a:effectLst>
                  <a:outerShdw blurRad="38100" dist="38100" dir="2700000" algn="tl">
                    <a:srgbClr val="000000">
                      <a:alpha val="43137"/>
                    </a:srgbClr>
                  </a:outerShdw>
                </a:effectLst>
              </a:rPr>
              <a:t>.</a:t>
            </a:r>
          </a:p>
          <a:p>
            <a:pPr algn="l"/>
            <a:endParaRPr lang="es-MX" sz="1600" dirty="0" smtClean="0">
              <a:effectLst>
                <a:outerShdw blurRad="38100" dist="38100" dir="2700000" algn="tl">
                  <a:srgbClr val="000000">
                    <a:alpha val="43137"/>
                  </a:srgbClr>
                </a:outerShdw>
              </a:effectLst>
            </a:endParaRPr>
          </a:p>
          <a:p>
            <a:pPr algn="l"/>
            <a:r>
              <a:rPr lang="es-MX" sz="1600" b="1" dirty="0" smtClean="0">
                <a:solidFill>
                  <a:srgbClr val="00FFCC"/>
                </a:solidFill>
                <a:effectLst>
                  <a:outerShdw blurRad="38100" dist="38100" dir="2700000" algn="tl">
                    <a:srgbClr val="000000">
                      <a:alpha val="43137"/>
                    </a:srgbClr>
                  </a:outerShdw>
                </a:effectLst>
              </a:rPr>
              <a:t>PRESTACIONES TRANSNACIONALES (art. 17)</a:t>
            </a:r>
            <a:endParaRPr lang="es-MX" sz="1600" b="1" dirty="0">
              <a:solidFill>
                <a:srgbClr val="00FFCC"/>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effectLst>
                  <a:outerShdw blurRad="38100" dist="38100" dir="2700000" algn="tl">
                    <a:srgbClr val="000000">
                      <a:alpha val="43137"/>
                    </a:srgbClr>
                  </a:outerShdw>
                </a:effectLst>
              </a:rPr>
              <a:t>Cuando </a:t>
            </a:r>
            <a:r>
              <a:rPr lang="es-MX" sz="1600" dirty="0">
                <a:effectLst>
                  <a:outerShdw blurRad="38100" dist="38100" dir="2700000" algn="tl">
                    <a:srgbClr val="000000">
                      <a:alpha val="43137"/>
                    </a:srgbClr>
                  </a:outerShdw>
                </a:effectLst>
              </a:rPr>
              <a:t>se trate de prestaciones transnacionales de teletrabajo, </a:t>
            </a:r>
            <a:r>
              <a:rPr lang="es-MX" sz="1600" dirty="0">
                <a:solidFill>
                  <a:srgbClr val="FFFF01"/>
                </a:solidFill>
                <a:effectLst>
                  <a:outerShdw blurRad="38100" dist="38100" dir="2700000" algn="tl">
                    <a:srgbClr val="000000">
                      <a:alpha val="43137"/>
                    </a:srgbClr>
                  </a:outerShdw>
                </a:effectLst>
              </a:rPr>
              <a:t>se aplicará al contrato de trabajo respectivo la ley del lugar de ejecución de las tareas o la ley del domicilio del empleador, según sea más favorable para la persona que trabaja.</a:t>
            </a:r>
          </a:p>
          <a:p>
            <a:pPr marL="285750" indent="-285750" algn="l">
              <a:buFont typeface="Arial" panose="020B0604020202020204" pitchFamily="34" charset="0"/>
              <a:buChar char="•"/>
            </a:pPr>
            <a:r>
              <a:rPr lang="es-MX" sz="1600" dirty="0">
                <a:effectLst>
                  <a:outerShdw blurRad="38100" dist="38100" dir="2700000" algn="tl">
                    <a:srgbClr val="000000">
                      <a:alpha val="43137"/>
                    </a:srgbClr>
                  </a:outerShdw>
                </a:effectLst>
              </a:rPr>
              <a:t>En caso de contratación de </a:t>
            </a:r>
            <a:r>
              <a:rPr lang="es-MX" sz="1600" dirty="0">
                <a:solidFill>
                  <a:srgbClr val="00FF00"/>
                </a:solidFill>
                <a:effectLst>
                  <a:outerShdw blurRad="38100" dist="38100" dir="2700000" algn="tl">
                    <a:srgbClr val="000000">
                      <a:alpha val="43137"/>
                    </a:srgbClr>
                  </a:outerShdw>
                </a:effectLst>
              </a:rPr>
              <a:t>personas extranjeras no residentes en el país, </a:t>
            </a:r>
            <a:r>
              <a:rPr lang="es-MX" sz="1600" dirty="0">
                <a:solidFill>
                  <a:srgbClr val="FFFF01"/>
                </a:solidFill>
                <a:effectLst>
                  <a:outerShdw blurRad="38100" dist="38100" dir="2700000" algn="tl">
                    <a:srgbClr val="000000">
                      <a:alpha val="43137"/>
                    </a:srgbClr>
                  </a:outerShdw>
                </a:effectLst>
              </a:rPr>
              <a:t>se requerirá la autorización previa de la autoridad de aplicación. </a:t>
            </a:r>
            <a:endParaRPr lang="es-MX" sz="1600" dirty="0" smtClean="0">
              <a:solidFill>
                <a:srgbClr val="FFFF01"/>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effectLst>
                  <a:outerShdw blurRad="38100" dist="38100" dir="2700000" algn="tl">
                    <a:srgbClr val="000000">
                      <a:alpha val="43137"/>
                    </a:srgbClr>
                  </a:outerShdw>
                </a:effectLst>
              </a:rPr>
              <a:t>Los </a:t>
            </a:r>
            <a:r>
              <a:rPr lang="es-MX" sz="1600" dirty="0">
                <a:solidFill>
                  <a:srgbClr val="FFCC00"/>
                </a:solidFill>
                <a:effectLst>
                  <a:outerShdw blurRad="38100" dist="38100" dir="2700000" algn="tl">
                    <a:srgbClr val="000000">
                      <a:alpha val="43137"/>
                    </a:srgbClr>
                  </a:outerShdw>
                </a:effectLst>
              </a:rPr>
              <a:t>convenios colectivos, acorde a la realidad de cada actividad, deberán establecer un tope máximo </a:t>
            </a:r>
            <a:r>
              <a:rPr lang="es-MX" sz="1600" dirty="0">
                <a:effectLst>
                  <a:outerShdw blurRad="38100" dist="38100" dir="2700000" algn="tl">
                    <a:srgbClr val="000000">
                      <a:alpha val="43137"/>
                    </a:srgbClr>
                  </a:outerShdw>
                </a:effectLst>
              </a:rPr>
              <a:t>para estas contrataciones.</a:t>
            </a:r>
          </a:p>
        </p:txBody>
      </p:sp>
    </p:spTree>
    <p:extLst>
      <p:ext uri="{BB962C8B-B14F-4D97-AF65-F5344CB8AC3E}">
        <p14:creationId xmlns:p14="http://schemas.microsoft.com/office/powerpoint/2010/main" val="662078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454352"/>
          </a:xfrm>
        </p:spPr>
        <p:txBody>
          <a:bodyPr>
            <a:normAutofit/>
          </a:bodyPr>
          <a:lstStyle/>
          <a:p>
            <a:pPr marL="609600" indent="-609600" algn="l">
              <a:lnSpc>
                <a:spcPct val="90000"/>
              </a:lnSpc>
              <a:defRPr/>
            </a:pPr>
            <a:r>
              <a:rPr lang="es-MX" sz="1600" b="1" dirty="0" smtClean="0">
                <a:solidFill>
                  <a:srgbClr val="00FF00"/>
                </a:solidFill>
                <a:effectLst>
                  <a:outerShdw blurRad="38100" dist="38100" dir="2700000" algn="tl">
                    <a:srgbClr val="000000">
                      <a:alpha val="43137"/>
                    </a:srgbClr>
                  </a:outerShdw>
                </a:effectLst>
              </a:rPr>
              <a:t>AUTORIDAD DE APLICACIÓN. REGISTRO. FISCALIZACIÓN</a:t>
            </a:r>
            <a:endParaRPr lang="es-MX" sz="1600" b="1" dirty="0">
              <a:solidFill>
                <a:srgbClr val="00FF00"/>
              </a:solidFill>
              <a:effectLst>
                <a:outerShdw blurRad="38100" dist="38100" dir="2700000" algn="tl">
                  <a:srgbClr val="000000">
                    <a:alpha val="43137"/>
                  </a:srgbClr>
                </a:outerShdw>
              </a:effectLst>
            </a:endParaRPr>
          </a:p>
          <a:p>
            <a:pPr marL="285750" indent="-285750" algn="l">
              <a:lnSpc>
                <a:spcPct val="90000"/>
              </a:lnSpc>
              <a:buFont typeface="Arial" panose="020B0604020202020204" pitchFamily="34" charset="0"/>
              <a:buChar char="•"/>
              <a:defRPr/>
            </a:pPr>
            <a:endParaRPr lang="es-MX" sz="16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effectLst>
                  <a:outerShdw blurRad="38100" dist="38100" dir="2700000" algn="tl">
                    <a:srgbClr val="000000">
                      <a:alpha val="43137"/>
                    </a:srgbClr>
                  </a:outerShdw>
                </a:effectLst>
              </a:rPr>
              <a:t>El </a:t>
            </a:r>
            <a:r>
              <a:rPr lang="es-MX" sz="1600" dirty="0">
                <a:solidFill>
                  <a:srgbClr val="FFFF00"/>
                </a:solidFill>
                <a:effectLst>
                  <a:outerShdw blurRad="38100" dist="38100" dir="2700000" algn="tl">
                    <a:srgbClr val="000000">
                      <a:alpha val="43137"/>
                    </a:srgbClr>
                  </a:outerShdw>
                </a:effectLst>
              </a:rPr>
              <a:t>Ministerio de Trabajo, Empleo y Seguridad Social de la Nación será la autoridad de aplicación</a:t>
            </a:r>
            <a:r>
              <a:rPr lang="es-MX" sz="1600" dirty="0">
                <a:effectLst>
                  <a:outerShdw blurRad="38100" dist="38100" dir="2700000" algn="tl">
                    <a:srgbClr val="000000">
                      <a:alpha val="43137"/>
                    </a:srgbClr>
                  </a:outerShdw>
                </a:effectLst>
              </a:rPr>
              <a:t> de la presente ley y deberá </a:t>
            </a:r>
            <a:r>
              <a:rPr lang="es-MX" sz="1600" b="1" dirty="0">
                <a:solidFill>
                  <a:srgbClr val="00FFFF"/>
                </a:solidFill>
                <a:effectLst>
                  <a:outerShdw blurRad="38100" dist="38100" dir="2700000" algn="tl">
                    <a:srgbClr val="000000">
                      <a:alpha val="43137"/>
                    </a:srgbClr>
                  </a:outerShdw>
                </a:effectLst>
              </a:rPr>
              <a:t>dictar la reglamentación respectiva dentro de los noventa (90) días. </a:t>
            </a:r>
            <a:endParaRPr lang="es-MX" sz="1600" b="1" dirty="0" smtClean="0">
              <a:solidFill>
                <a:srgbClr val="00FFFF"/>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endParaRPr lang="es-MX" sz="1600" dirty="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effectLst>
                  <a:outerShdw blurRad="38100" dist="38100" dir="2700000" algn="tl">
                    <a:srgbClr val="000000">
                      <a:alpha val="43137"/>
                    </a:srgbClr>
                  </a:outerShdw>
                </a:effectLst>
              </a:rPr>
              <a:t>En </a:t>
            </a:r>
            <a:r>
              <a:rPr lang="es-MX" sz="1600" dirty="0">
                <a:effectLst>
                  <a:outerShdw blurRad="38100" dist="38100" dir="2700000" algn="tl">
                    <a:srgbClr val="000000">
                      <a:alpha val="43137"/>
                    </a:srgbClr>
                  </a:outerShdw>
                </a:effectLst>
              </a:rPr>
              <a:t>el ámbito de su competencia </a:t>
            </a:r>
            <a:r>
              <a:rPr lang="es-MX" sz="1600" b="1" dirty="0">
                <a:solidFill>
                  <a:srgbClr val="00FF99"/>
                </a:solidFill>
                <a:effectLst>
                  <a:outerShdw blurRad="38100" dist="38100" dir="2700000" algn="tl">
                    <a:srgbClr val="000000">
                      <a:alpha val="43137"/>
                    </a:srgbClr>
                  </a:outerShdw>
                </a:effectLst>
              </a:rPr>
              <a:t>se deberán registrar las empresas que desarrollen esta modalidad, acreditando el software o plataforma a utilizar y la nómina de las personas que desarrollan estas tareas,</a:t>
            </a:r>
            <a:r>
              <a:rPr lang="es-MX" sz="1600" dirty="0">
                <a:effectLst>
                  <a:outerShdw blurRad="38100" dist="38100" dir="2700000" algn="tl">
                    <a:srgbClr val="000000">
                      <a:alpha val="43137"/>
                    </a:srgbClr>
                  </a:outerShdw>
                </a:effectLst>
              </a:rPr>
              <a:t> las que deberán informarse ante cada alta producida o de manera mensual. </a:t>
            </a:r>
            <a:endParaRPr lang="es-MX" sz="16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endParaRPr lang="es-MX" sz="1600" dirty="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effectLst>
                  <a:outerShdw blurRad="38100" dist="38100" dir="2700000" algn="tl">
                    <a:srgbClr val="000000">
                      <a:alpha val="43137"/>
                    </a:srgbClr>
                  </a:outerShdw>
                </a:effectLst>
              </a:rPr>
              <a:t>Esta </a:t>
            </a:r>
            <a:r>
              <a:rPr lang="es-MX" sz="1600" dirty="0">
                <a:effectLst>
                  <a:outerShdw blurRad="38100" dist="38100" dir="2700000" algn="tl">
                    <a:srgbClr val="000000">
                      <a:alpha val="43137"/>
                    </a:srgbClr>
                  </a:outerShdw>
                </a:effectLst>
              </a:rPr>
              <a:t>información </a:t>
            </a:r>
            <a:r>
              <a:rPr lang="es-MX" sz="1600" dirty="0">
                <a:solidFill>
                  <a:srgbClr val="FFFF01"/>
                </a:solidFill>
                <a:effectLst>
                  <a:outerShdw blurRad="38100" dist="38100" dir="2700000" algn="tl">
                    <a:srgbClr val="000000">
                      <a:alpha val="43137"/>
                    </a:srgbClr>
                  </a:outerShdw>
                </a:effectLst>
              </a:rPr>
              <a:t>deberá ser remitida a la organización sindical pertinente. </a:t>
            </a:r>
            <a:endParaRPr lang="es-MX" sz="1600" dirty="0" smtClean="0">
              <a:solidFill>
                <a:srgbClr val="FFFF01"/>
              </a:solidFill>
              <a:effectLst>
                <a:outerShdw blurRad="38100" dist="38100" dir="2700000" algn="tl">
                  <a:srgbClr val="000000">
                    <a:alpha val="43137"/>
                  </a:srgbClr>
                </a:outerShdw>
              </a:effectLst>
            </a:endParaRPr>
          </a:p>
          <a:p>
            <a:pPr marL="285750" indent="-285750" algn="l">
              <a:buFont typeface="Arial" panose="020B0604020202020204" pitchFamily="34" charset="0"/>
              <a:buChar char="•"/>
            </a:pPr>
            <a:endParaRPr lang="es-MX" sz="1600" dirty="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solidFill>
                  <a:srgbClr val="FFFF01"/>
                </a:solidFill>
                <a:effectLst>
                  <a:outerShdw blurRad="38100" dist="38100" dir="2700000" algn="tl">
                    <a:srgbClr val="000000">
                      <a:alpha val="43137"/>
                    </a:srgbClr>
                  </a:outerShdw>
                </a:effectLst>
              </a:rPr>
              <a:t>La </a:t>
            </a:r>
            <a:r>
              <a:rPr lang="es-MX" sz="1600" dirty="0">
                <a:solidFill>
                  <a:srgbClr val="FFFF01"/>
                </a:solidFill>
                <a:effectLst>
                  <a:outerShdw blurRad="38100" dist="38100" dir="2700000" algn="tl">
                    <a:srgbClr val="000000">
                      <a:alpha val="43137"/>
                    </a:srgbClr>
                  </a:outerShdw>
                </a:effectLst>
              </a:rPr>
              <a:t>fiscalización </a:t>
            </a:r>
            <a:r>
              <a:rPr lang="es-MX" sz="1600" dirty="0">
                <a:effectLst>
                  <a:outerShdw blurRad="38100" dist="38100" dir="2700000" algn="tl">
                    <a:srgbClr val="000000">
                      <a:alpha val="43137"/>
                    </a:srgbClr>
                  </a:outerShdw>
                </a:effectLst>
              </a:rPr>
              <a:t>del cumplimiento de las disposiciones legales y convencionales relativas a las tareas cumplidas bajo la modalidad del teletrabajo se ejercerá conforme a lo establecido por el título III - capítulo I, sobre inspección del trabajo de la ley 25877 y sus modificatorias. </a:t>
            </a:r>
            <a:endParaRPr lang="es-MX" sz="1600" dirty="0" smtClean="0">
              <a:effectLst>
                <a:outerShdw blurRad="38100" dist="38100" dir="2700000" algn="tl">
                  <a:srgbClr val="000000">
                    <a:alpha val="43137"/>
                  </a:srgbClr>
                </a:outerShdw>
              </a:effectLst>
            </a:endParaRPr>
          </a:p>
          <a:p>
            <a:pPr marL="285750" indent="-285750" algn="l">
              <a:buFont typeface="Arial" panose="020B0604020202020204" pitchFamily="34" charset="0"/>
              <a:buChar char="•"/>
            </a:pPr>
            <a:endParaRPr lang="es-MX" sz="1600" dirty="0">
              <a:effectLst>
                <a:outerShdw blurRad="38100" dist="38100" dir="2700000" algn="tl">
                  <a:srgbClr val="000000">
                    <a:alpha val="43137"/>
                  </a:srgbClr>
                </a:outerShdw>
              </a:effectLst>
            </a:endParaRPr>
          </a:p>
          <a:p>
            <a:pPr marL="285750" indent="-285750" algn="l">
              <a:buFont typeface="Arial" panose="020B0604020202020204" pitchFamily="34" charset="0"/>
              <a:buChar char="•"/>
            </a:pPr>
            <a:r>
              <a:rPr lang="es-MX" sz="1600" dirty="0" smtClean="0">
                <a:solidFill>
                  <a:srgbClr val="00FF00"/>
                </a:solidFill>
                <a:effectLst>
                  <a:outerShdw blurRad="38100" dist="38100" dir="2700000" algn="tl">
                    <a:srgbClr val="000000">
                      <a:alpha val="43137"/>
                    </a:srgbClr>
                  </a:outerShdw>
                </a:effectLst>
              </a:rPr>
              <a:t>Toda </a:t>
            </a:r>
            <a:r>
              <a:rPr lang="es-MX" sz="1600" dirty="0">
                <a:solidFill>
                  <a:srgbClr val="00FF00"/>
                </a:solidFill>
                <a:effectLst>
                  <a:outerShdw blurRad="38100" dist="38100" dir="2700000" algn="tl">
                    <a:srgbClr val="000000">
                      <a:alpha val="43137"/>
                    </a:srgbClr>
                  </a:outerShdw>
                </a:effectLst>
              </a:rPr>
              <a:t>inspección de la autoridad de aplicación, de ser necesaria, deberá contar con autorización previa de la persona que trabaja.</a:t>
            </a:r>
          </a:p>
        </p:txBody>
      </p:sp>
    </p:spTree>
    <p:extLst>
      <p:ext uri="{BB962C8B-B14F-4D97-AF65-F5344CB8AC3E}">
        <p14:creationId xmlns:p14="http://schemas.microsoft.com/office/powerpoint/2010/main" val="4169541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457200"/>
            <a:ext cx="7772400" cy="5791200"/>
          </a:xfrm>
        </p:spPr>
        <p:txBody>
          <a:bodyPr>
            <a:normAutofit/>
          </a:bodyPr>
          <a:lstStyle/>
          <a:p>
            <a:pPr algn="ctr" eaLnBrk="1" hangingPunct="1">
              <a:defRPr/>
            </a:pPr>
            <a:endParaRPr lang="es-MX" sz="3600" b="1" dirty="0" smtClean="0">
              <a:solidFill>
                <a:srgbClr val="00FF00"/>
              </a:solidFill>
              <a:effectLst>
                <a:outerShdw blurRad="38100" dist="38100" dir="2700000" algn="tl">
                  <a:srgbClr val="000000">
                    <a:alpha val="43137"/>
                  </a:srgbClr>
                </a:outerShdw>
              </a:effectLst>
              <a:latin typeface="Papyrus" pitchFamily="66" charset="0"/>
            </a:endParaRPr>
          </a:p>
          <a:p>
            <a:pPr algn="ctr" eaLnBrk="1" hangingPunct="1">
              <a:defRPr/>
            </a:pPr>
            <a:endParaRPr lang="es-MX" sz="3600" b="1" dirty="0">
              <a:solidFill>
                <a:srgbClr val="00FF00"/>
              </a:solidFill>
              <a:effectLst>
                <a:outerShdw blurRad="38100" dist="38100" dir="2700000" algn="tl">
                  <a:srgbClr val="000000">
                    <a:alpha val="43137"/>
                  </a:srgbClr>
                </a:outerShdw>
              </a:effectLst>
              <a:latin typeface="Papyrus" pitchFamily="66" charset="0"/>
            </a:endParaRPr>
          </a:p>
          <a:p>
            <a:pPr algn="ctr" eaLnBrk="1" hangingPunct="1">
              <a:defRPr/>
            </a:pP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Vacaciones en ASPO y DISPO</a:t>
            </a:r>
          </a:p>
          <a:p>
            <a:pPr>
              <a:defRPr/>
            </a:pPr>
            <a:endParaRPr lang="es-AR" sz="3600" b="1" dirty="0" smtClean="0">
              <a:solidFill>
                <a:srgbClr val="FFC000"/>
              </a:solidFill>
              <a:effectLst>
                <a:outerShdw blurRad="38100" dist="38100" dir="2700000" algn="tl">
                  <a:srgbClr val="000000">
                    <a:alpha val="43137"/>
                  </a:srgbClr>
                </a:outerShdw>
              </a:effectLst>
              <a:latin typeface="Papyrus" pitchFamily="66" charset="0"/>
            </a:endParaRPr>
          </a:p>
          <a:p>
            <a:pPr algn="ctr">
              <a:defRPr/>
            </a:pP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713355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marL="609600" indent="-609600" algn="l">
              <a:lnSpc>
                <a:spcPct val="90000"/>
              </a:lnSpc>
              <a:defRPr/>
            </a:pPr>
            <a:endParaRPr lang="es-MX" sz="2000" b="1" dirty="0" smtClean="0">
              <a:solidFill>
                <a:srgbClr val="00FFFF"/>
              </a:solidFill>
              <a:effectLst>
                <a:outerShdw blurRad="38100" dist="38100" dir="2700000" algn="tl">
                  <a:srgbClr val="000000">
                    <a:alpha val="43137"/>
                  </a:srgbClr>
                </a:outerShdw>
              </a:effectLst>
            </a:endParaRPr>
          </a:p>
          <a:p>
            <a:pPr marL="609600" indent="-609600" algn="l">
              <a:lnSpc>
                <a:spcPct val="90000"/>
              </a:lnSpc>
              <a:defRPr/>
            </a:pPr>
            <a:r>
              <a:rPr lang="es-MX" sz="2000" b="1" dirty="0" smtClean="0">
                <a:solidFill>
                  <a:srgbClr val="FFFF00"/>
                </a:solidFill>
                <a:effectLst>
                  <a:outerShdw blurRad="38100" dist="38100" dir="2700000" algn="tl">
                    <a:srgbClr val="000000">
                      <a:alpha val="43137"/>
                    </a:srgbClr>
                  </a:outerShdw>
                </a:effectLst>
              </a:rPr>
              <a:t>¿Cuándo comienza a regir la nueva ley?</a:t>
            </a:r>
            <a:endParaRPr lang="es-MX" sz="2000" b="1" dirty="0">
              <a:solidFill>
                <a:srgbClr val="FFFF00"/>
              </a:solidFill>
              <a:effectLst>
                <a:outerShdw blurRad="38100" dist="38100" dir="2700000" algn="tl">
                  <a:srgbClr val="000000">
                    <a:alpha val="43137"/>
                  </a:srgbClr>
                </a:outerShdw>
              </a:effectLst>
            </a:endParaRPr>
          </a:p>
          <a:p>
            <a:pPr marL="609600" indent="-609600" algn="l">
              <a:lnSpc>
                <a:spcPct val="90000"/>
              </a:lnSpc>
              <a:defRPr/>
            </a:pPr>
            <a:endParaRPr lang="es-MX" sz="2000" b="1" dirty="0" smtClean="0">
              <a:solidFill>
                <a:srgbClr val="00FFFF"/>
              </a:solidFill>
              <a:effectLst>
                <a:outerShdw blurRad="38100" dist="38100" dir="2700000" algn="tl">
                  <a:srgbClr val="000000">
                    <a:alpha val="43137"/>
                  </a:srgbClr>
                </a:outerShdw>
              </a:effectLst>
            </a:endParaRPr>
          </a:p>
          <a:p>
            <a:pPr marL="609600" indent="-609600" algn="l">
              <a:lnSpc>
                <a:spcPct val="90000"/>
              </a:lnSpc>
              <a:defRPr/>
            </a:pPr>
            <a:endParaRPr lang="es-MX" sz="2000" b="1" dirty="0">
              <a:solidFill>
                <a:srgbClr val="00FFFF"/>
              </a:solidFill>
              <a:effectLst>
                <a:outerShdw blurRad="38100" dist="38100" dir="2700000" algn="tl">
                  <a:srgbClr val="000000">
                    <a:alpha val="43137"/>
                  </a:srgbClr>
                </a:outerShdw>
              </a:effectLst>
            </a:endParaRPr>
          </a:p>
          <a:p>
            <a:pPr marL="609600" indent="-609600" algn="l">
              <a:lnSpc>
                <a:spcPct val="90000"/>
              </a:lnSpc>
              <a:defRPr/>
            </a:pPr>
            <a:endParaRPr lang="es-MX" sz="2000" b="1" dirty="0" smtClean="0">
              <a:solidFill>
                <a:srgbClr val="00FFFF"/>
              </a:solidFill>
              <a:effectLst>
                <a:outerShdw blurRad="38100" dist="38100" dir="2700000" algn="tl">
                  <a:srgbClr val="000000">
                    <a:alpha val="43137"/>
                  </a:srgbClr>
                </a:outerShdw>
              </a:effectLst>
            </a:endParaRPr>
          </a:p>
          <a:p>
            <a:pPr marL="609600" indent="-609600" algn="l">
              <a:lnSpc>
                <a:spcPct val="90000"/>
              </a:lnSpc>
              <a:defRPr/>
            </a:pPr>
            <a:r>
              <a:rPr lang="es-MX" sz="2000" b="1" dirty="0" smtClean="0">
                <a:solidFill>
                  <a:srgbClr val="00FFFF"/>
                </a:solidFill>
                <a:effectLst>
                  <a:outerShdw blurRad="38100" dist="38100" dir="2700000" algn="tl">
                    <a:srgbClr val="000000">
                      <a:alpha val="43137"/>
                    </a:srgbClr>
                  </a:outerShdw>
                </a:effectLst>
              </a:rPr>
              <a:t>VIGENCIA  (art. 19)</a:t>
            </a:r>
          </a:p>
          <a:p>
            <a:pPr marL="609600" indent="-609600" algn="l">
              <a:lnSpc>
                <a:spcPct val="90000"/>
              </a:lnSpc>
              <a:defRPr/>
            </a:pPr>
            <a:r>
              <a:rPr lang="es-MX" sz="2000" dirty="0" smtClean="0">
                <a:effectLst>
                  <a:outerShdw blurRad="38100" dist="38100" dir="2700000" algn="tl">
                    <a:srgbClr val="000000">
                      <a:alpha val="43137"/>
                    </a:srgbClr>
                  </a:outerShdw>
                </a:effectLst>
              </a:rPr>
              <a:t>A los noventa días contados a partir de que se determine la finalización del </a:t>
            </a:r>
          </a:p>
          <a:p>
            <a:pPr marL="609600" indent="-609600" algn="l">
              <a:lnSpc>
                <a:spcPct val="90000"/>
              </a:lnSpc>
              <a:defRPr/>
            </a:pPr>
            <a:r>
              <a:rPr lang="es-MX" sz="2000" dirty="0" smtClean="0">
                <a:effectLst>
                  <a:outerShdw blurRad="38100" dist="38100" dir="2700000" algn="tl">
                    <a:srgbClr val="000000">
                      <a:alpha val="43137"/>
                    </a:srgbClr>
                  </a:outerShdw>
                </a:effectLst>
              </a:rPr>
              <a:t>período de vigencia del ASPO</a:t>
            </a:r>
            <a:endParaRPr lang="es-MX" sz="2000" dirty="0">
              <a:effectLst>
                <a:outerShdw blurRad="38100" dist="38100" dir="2700000" algn="tl">
                  <a:srgbClr val="000000">
                    <a:alpha val="43137"/>
                  </a:srgbClr>
                </a:outerShdw>
              </a:effectLst>
            </a:endParaRPr>
          </a:p>
          <a:p>
            <a:pPr marL="609600" indent="-609600" algn="l">
              <a:lnSpc>
                <a:spcPct val="90000"/>
              </a:lnSpc>
              <a:defRPr/>
            </a:pPr>
            <a:endParaRPr lang="es-MX" sz="2000" b="1" dirty="0" smtClean="0">
              <a:solidFill>
                <a:srgbClr val="00FFFF"/>
              </a:solidFill>
              <a:effectLst>
                <a:outerShdw blurRad="38100" dist="38100" dir="2700000" algn="tl">
                  <a:srgbClr val="000000">
                    <a:alpha val="43137"/>
                  </a:srgbClr>
                </a:outerShdw>
              </a:effectLst>
            </a:endParaRPr>
          </a:p>
          <a:p>
            <a:pPr marL="609600" indent="-609600" algn="l">
              <a:lnSpc>
                <a:spcPct val="90000"/>
              </a:lnSpc>
              <a:defRPr/>
            </a:pPr>
            <a:endParaRPr lang="es-MX" sz="20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4344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Duplicación de indemnización por despido</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D. 528/2020</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Prórroga</a:t>
            </a:r>
          </a:p>
        </p:txBody>
      </p:sp>
    </p:spTree>
    <p:extLst>
      <p:ext uri="{BB962C8B-B14F-4D97-AF65-F5344CB8AC3E}">
        <p14:creationId xmlns:p14="http://schemas.microsoft.com/office/powerpoint/2010/main" val="3290999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Duplicación de indemnización por despido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6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600" b="1" dirty="0" smtClean="0">
              <a:solidFill>
                <a:srgbClr val="FFCC00"/>
              </a:solidFill>
              <a:effectLst>
                <a:outerShdw blurRad="38100" dist="38100" dir="2700000" algn="tl">
                  <a:srgbClr val="000000">
                    <a:alpha val="43137"/>
                  </a:srgbClr>
                </a:outerShdw>
              </a:effectLst>
            </a:endParaRPr>
          </a:p>
          <a:p>
            <a:pPr algn="l"/>
            <a:r>
              <a:rPr lang="es-AR" sz="1600" b="1" dirty="0">
                <a:solidFill>
                  <a:srgbClr val="FFFF01"/>
                </a:solidFill>
                <a:effectLst>
                  <a:outerShdw blurRad="38100" dist="38100" dir="2700000" algn="tl">
                    <a:srgbClr val="000000">
                      <a:alpha val="43137"/>
                    </a:srgbClr>
                  </a:outerShdw>
                </a:effectLst>
              </a:rPr>
              <a:t>DECRETO </a:t>
            </a:r>
            <a:r>
              <a:rPr lang="es-AR" sz="1600" b="1" dirty="0" smtClean="0">
                <a:solidFill>
                  <a:srgbClr val="FFFF01"/>
                </a:solidFill>
                <a:effectLst>
                  <a:outerShdw blurRad="38100" dist="38100" dir="2700000" algn="tl">
                    <a:srgbClr val="000000">
                      <a:alpha val="43137"/>
                    </a:srgbClr>
                  </a:outerShdw>
                </a:effectLst>
              </a:rPr>
              <a:t>528/2020</a:t>
            </a:r>
          </a:p>
          <a:p>
            <a:pPr algn="l"/>
            <a:endParaRPr lang="es-ES" sz="1600" b="1" dirty="0" smtClean="0">
              <a:solidFill>
                <a:srgbClr val="FFFF01"/>
              </a:solidFill>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1 -</a:t>
            </a:r>
            <a:r>
              <a:rPr lang="es-MX" sz="1600" dirty="0">
                <a:solidFill>
                  <a:srgbClr val="00FFFF"/>
                </a:solidFill>
                <a:effectLst>
                  <a:outerShdw blurRad="38100" dist="38100" dir="2700000" algn="tl">
                    <a:srgbClr val="000000">
                      <a:alpha val="43137"/>
                    </a:srgbClr>
                  </a:outerShdw>
                </a:effectLst>
              </a:rPr>
              <a:t> </a:t>
            </a:r>
            <a:r>
              <a:rPr lang="es-MX" sz="1600" dirty="0" err="1">
                <a:effectLst>
                  <a:outerShdw blurRad="38100" dist="38100" dir="2700000" algn="tl">
                    <a:srgbClr val="000000">
                      <a:alpha val="43137"/>
                    </a:srgbClr>
                  </a:outerShdw>
                </a:effectLst>
              </a:rPr>
              <a:t>Amplíase</a:t>
            </a:r>
            <a:r>
              <a:rPr lang="es-MX" sz="1600" dirty="0">
                <a:effectLst>
                  <a:outerShdw blurRad="38100" dist="38100" dir="2700000" algn="tl">
                    <a:srgbClr val="000000">
                      <a:alpha val="43137"/>
                    </a:srgbClr>
                  </a:outerShdw>
                </a:effectLst>
              </a:rPr>
              <a:t> por el plazo de </a:t>
            </a:r>
            <a:r>
              <a:rPr lang="es-MX" sz="1600" dirty="0">
                <a:solidFill>
                  <a:srgbClr val="FF9900"/>
                </a:solidFill>
                <a:effectLst>
                  <a:outerShdw blurRad="38100" dist="38100" dir="2700000" algn="tl">
                    <a:srgbClr val="000000">
                      <a:alpha val="43137"/>
                    </a:srgbClr>
                  </a:outerShdw>
                </a:effectLst>
              </a:rPr>
              <a:t>ciento ochenta (180) días a partir de la entrada en vigencia del presente decreto,</a:t>
            </a:r>
            <a:r>
              <a:rPr lang="es-MX" sz="1600" dirty="0">
                <a:effectLst>
                  <a:outerShdw blurRad="38100" dist="38100" dir="2700000" algn="tl">
                    <a:srgbClr val="000000">
                      <a:alpha val="43137"/>
                    </a:srgbClr>
                  </a:outerShdw>
                </a:effectLst>
              </a:rPr>
              <a:t> la emergencia pública en materia ocupacional declarada por el </a:t>
            </a:r>
            <a:r>
              <a:rPr lang="es-MX" sz="1600" b="1" dirty="0">
                <a:solidFill>
                  <a:srgbClr val="FFFF00"/>
                </a:solidFill>
                <a:effectLst>
                  <a:outerShdw blurRad="38100" dist="38100" dir="2700000" algn="tl">
                    <a:srgbClr val="000000">
                      <a:alpha val="43137"/>
                    </a:srgbClr>
                  </a:outerShdw>
                </a:effectLst>
              </a:rPr>
              <a:t>decreto 34</a:t>
            </a:r>
            <a:r>
              <a:rPr lang="es-MX" sz="1600" dirty="0">
                <a:effectLst>
                  <a:outerShdw blurRad="38100" dist="38100" dir="2700000" algn="tl">
                    <a:srgbClr val="000000">
                      <a:alpha val="43137"/>
                    </a:srgbClr>
                  </a:outerShdw>
                </a:effectLst>
              </a:rPr>
              <a:t> del 13 de diciembre de 2019, y en consecuencia </a:t>
            </a:r>
            <a:r>
              <a:rPr lang="es-MX" sz="1600" dirty="0">
                <a:solidFill>
                  <a:srgbClr val="00FF99"/>
                </a:solidFill>
                <a:effectLst>
                  <a:outerShdw blurRad="38100" dist="38100" dir="2700000" algn="tl">
                    <a:srgbClr val="000000">
                      <a:alpha val="43137"/>
                    </a:srgbClr>
                  </a:outerShdw>
                </a:effectLst>
              </a:rPr>
              <a:t>durante la vigencia del presente decreto, en caso de despido sin justa causa, la trabajadora afectada o el trabajador afectado tendrá derecho a percibir el doble de la indemnización </a:t>
            </a:r>
            <a:r>
              <a:rPr lang="es-MX" sz="1600" dirty="0">
                <a:effectLst>
                  <a:outerShdw blurRad="38100" dist="38100" dir="2700000" algn="tl">
                    <a:srgbClr val="000000">
                      <a:alpha val="43137"/>
                    </a:srgbClr>
                  </a:outerShdw>
                </a:effectLst>
              </a:rPr>
              <a:t>correspondiente de conformidad con los términos del artículo 3 del decreto 34/2019 y la legislación vigente en la materia</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2 -</a:t>
            </a:r>
            <a:r>
              <a:rPr lang="es-MX" sz="1600" dirty="0">
                <a:solidFill>
                  <a:srgbClr val="00FFFF"/>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El presente decreto </a:t>
            </a:r>
            <a:r>
              <a:rPr lang="es-MX" sz="1600" dirty="0">
                <a:solidFill>
                  <a:srgbClr val="FFFF01"/>
                </a:solidFill>
                <a:effectLst>
                  <a:outerShdw blurRad="38100" dist="38100" dir="2700000" algn="tl">
                    <a:srgbClr val="000000">
                      <a:alpha val="43137"/>
                    </a:srgbClr>
                  </a:outerShdw>
                </a:effectLst>
              </a:rPr>
              <a:t>no será aplicable a las contrataciones celebradas con posterioridad a la entrada en vigencia del decreto 34/2019 ni al Sector Público Nacional </a:t>
            </a:r>
            <a:r>
              <a:rPr lang="es-MX" sz="1600" dirty="0">
                <a:effectLst>
                  <a:outerShdw blurRad="38100" dist="38100" dir="2700000" algn="tl">
                    <a:srgbClr val="000000">
                      <a:alpha val="43137"/>
                    </a:srgbClr>
                  </a:outerShdw>
                </a:effectLst>
              </a:rPr>
              <a:t>definido en el artículo 8 de la ley 24156 y sus modificatorias, con independencia del régimen jurídico al que se encuentre sujeto el personal de los organismos, sociedades, empresas o entidades que lo integran</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AR" sz="1800" dirty="0">
                <a:solidFill>
                  <a:srgbClr val="FFFF01"/>
                </a:solidFill>
                <a:effectLst>
                  <a:outerShdw blurRad="38100" dist="38100" dir="2700000" algn="tl">
                    <a:srgbClr val="000000">
                      <a:alpha val="43137"/>
                    </a:srgbClr>
                  </a:outerShdw>
                </a:effectLst>
              </a:rPr>
              <a:t>Aplicación: desde el 10/6/2020</a:t>
            </a:r>
          </a:p>
        </p:txBody>
      </p:sp>
    </p:spTree>
    <p:extLst>
      <p:ext uri="{BB962C8B-B14F-4D97-AF65-F5344CB8AC3E}">
        <p14:creationId xmlns:p14="http://schemas.microsoft.com/office/powerpoint/2010/main" val="59220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Duplicación de indemnización por despido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6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600" b="1" dirty="0" smtClean="0">
              <a:solidFill>
                <a:srgbClr val="FFCC00"/>
              </a:solidFill>
              <a:effectLst>
                <a:outerShdw blurRad="38100" dist="38100" dir="2700000" algn="tl">
                  <a:srgbClr val="000000">
                    <a:alpha val="43137"/>
                  </a:srgbClr>
                </a:outerShdw>
              </a:effectLst>
            </a:endParaRPr>
          </a:p>
          <a:p>
            <a:pPr algn="l"/>
            <a:r>
              <a:rPr lang="es-AR" sz="1600" b="1" dirty="0">
                <a:solidFill>
                  <a:srgbClr val="FFFF01"/>
                </a:solidFill>
                <a:effectLst>
                  <a:outerShdw blurRad="38100" dist="38100" dir="2700000" algn="tl">
                    <a:srgbClr val="000000">
                      <a:alpha val="43137"/>
                    </a:srgbClr>
                  </a:outerShdw>
                </a:effectLst>
              </a:rPr>
              <a:t>DECRETO </a:t>
            </a:r>
            <a:r>
              <a:rPr lang="es-AR" sz="1600" b="1" dirty="0" smtClean="0">
                <a:solidFill>
                  <a:srgbClr val="FFFF01"/>
                </a:solidFill>
                <a:effectLst>
                  <a:outerShdw blurRad="38100" dist="38100" dir="2700000" algn="tl">
                    <a:srgbClr val="000000">
                      <a:alpha val="43137"/>
                    </a:srgbClr>
                  </a:outerShdw>
                </a:effectLst>
              </a:rPr>
              <a:t>528/2020</a:t>
            </a:r>
          </a:p>
          <a:p>
            <a:pPr algn="l"/>
            <a:endParaRPr lang="es-ES" sz="1600" b="1" dirty="0" smtClean="0">
              <a:solidFill>
                <a:srgbClr val="FFFF01"/>
              </a:solidFill>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1 -</a:t>
            </a:r>
            <a:r>
              <a:rPr lang="es-MX" sz="1600" dirty="0">
                <a:solidFill>
                  <a:srgbClr val="00FFFF"/>
                </a:solidFill>
                <a:effectLst>
                  <a:outerShdw blurRad="38100" dist="38100" dir="2700000" algn="tl">
                    <a:srgbClr val="000000">
                      <a:alpha val="43137"/>
                    </a:srgbClr>
                  </a:outerShdw>
                </a:effectLst>
              </a:rPr>
              <a:t> </a:t>
            </a:r>
            <a:r>
              <a:rPr lang="es-MX" sz="1600" dirty="0" err="1">
                <a:effectLst>
                  <a:outerShdw blurRad="38100" dist="38100" dir="2700000" algn="tl">
                    <a:srgbClr val="000000">
                      <a:alpha val="43137"/>
                    </a:srgbClr>
                  </a:outerShdw>
                </a:effectLst>
              </a:rPr>
              <a:t>Amplíase</a:t>
            </a:r>
            <a:r>
              <a:rPr lang="es-MX" sz="1600" dirty="0">
                <a:effectLst>
                  <a:outerShdw blurRad="38100" dist="38100" dir="2700000" algn="tl">
                    <a:srgbClr val="000000">
                      <a:alpha val="43137"/>
                    </a:srgbClr>
                  </a:outerShdw>
                </a:effectLst>
              </a:rPr>
              <a:t> por el plazo de </a:t>
            </a:r>
            <a:r>
              <a:rPr lang="es-MX" sz="1600" dirty="0">
                <a:solidFill>
                  <a:srgbClr val="FF9900"/>
                </a:solidFill>
                <a:effectLst>
                  <a:outerShdw blurRad="38100" dist="38100" dir="2700000" algn="tl">
                    <a:srgbClr val="000000">
                      <a:alpha val="43137"/>
                    </a:srgbClr>
                  </a:outerShdw>
                </a:effectLst>
              </a:rPr>
              <a:t>ciento ochenta (180) días a partir de la entrada en vigencia del presente decreto,</a:t>
            </a:r>
            <a:r>
              <a:rPr lang="es-MX" sz="1600" dirty="0">
                <a:effectLst>
                  <a:outerShdw blurRad="38100" dist="38100" dir="2700000" algn="tl">
                    <a:srgbClr val="000000">
                      <a:alpha val="43137"/>
                    </a:srgbClr>
                  </a:outerShdw>
                </a:effectLst>
              </a:rPr>
              <a:t> la emergencia pública en materia ocupacional declarada por el decreto 34 del 13 de diciembre de 2019, y en consecuencia </a:t>
            </a:r>
            <a:r>
              <a:rPr lang="es-MX" sz="1600" dirty="0">
                <a:solidFill>
                  <a:srgbClr val="00FF99"/>
                </a:solidFill>
                <a:effectLst>
                  <a:outerShdw blurRad="38100" dist="38100" dir="2700000" algn="tl">
                    <a:srgbClr val="000000">
                      <a:alpha val="43137"/>
                    </a:srgbClr>
                  </a:outerShdw>
                </a:effectLst>
              </a:rPr>
              <a:t>durante la vigencia del presente decreto, en caso de despido sin justa causa, la trabajadora afectada o el trabajador afectado tendrá derecho a percibir el doble de la indemnización </a:t>
            </a:r>
            <a:r>
              <a:rPr lang="es-MX" sz="1600" dirty="0">
                <a:effectLst>
                  <a:outerShdw blurRad="38100" dist="38100" dir="2700000" algn="tl">
                    <a:srgbClr val="000000">
                      <a:alpha val="43137"/>
                    </a:srgbClr>
                  </a:outerShdw>
                </a:effectLst>
              </a:rPr>
              <a:t>correspondiente de conformidad con los términos del artículo 3 del decreto 34/2019 y la legislación vigente en la materia</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2 -</a:t>
            </a:r>
            <a:r>
              <a:rPr lang="es-MX" sz="1600" dirty="0">
                <a:solidFill>
                  <a:srgbClr val="00FFFF"/>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El presente decreto </a:t>
            </a:r>
            <a:r>
              <a:rPr lang="es-MX" sz="1600" dirty="0">
                <a:solidFill>
                  <a:srgbClr val="FFFF01"/>
                </a:solidFill>
                <a:effectLst>
                  <a:outerShdw blurRad="38100" dist="38100" dir="2700000" algn="tl">
                    <a:srgbClr val="000000">
                      <a:alpha val="43137"/>
                    </a:srgbClr>
                  </a:outerShdw>
                </a:effectLst>
              </a:rPr>
              <a:t>no será aplicable a las contrataciones celebradas con posterioridad a la entrada en vigencia del decreto 34/2019 ni al Sector Público Nacional </a:t>
            </a:r>
            <a:r>
              <a:rPr lang="es-MX" sz="1600" dirty="0">
                <a:effectLst>
                  <a:outerShdw blurRad="38100" dist="38100" dir="2700000" algn="tl">
                    <a:srgbClr val="000000">
                      <a:alpha val="43137"/>
                    </a:srgbClr>
                  </a:outerShdw>
                </a:effectLst>
              </a:rPr>
              <a:t>definido en el artículo 8 de la ley 24156 y sus modificatorias, con independencia del régimen jurídico al que se encuentre sujeto el personal de los organismos, sociedades, empresas o entidades que lo integran</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AR" sz="1800" dirty="0">
                <a:solidFill>
                  <a:srgbClr val="FFFF01"/>
                </a:solidFill>
                <a:effectLst>
                  <a:outerShdw blurRad="38100" dist="38100" dir="2700000" algn="tl">
                    <a:srgbClr val="000000">
                      <a:alpha val="43137"/>
                    </a:srgbClr>
                  </a:outerShdw>
                </a:effectLst>
              </a:rPr>
              <a:t>Aplicación: desde el 10/6/2020</a:t>
            </a:r>
          </a:p>
        </p:txBody>
      </p:sp>
    </p:spTree>
    <p:extLst>
      <p:ext uri="{BB962C8B-B14F-4D97-AF65-F5344CB8AC3E}">
        <p14:creationId xmlns:p14="http://schemas.microsoft.com/office/powerpoint/2010/main" val="59220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DECRETO 34/2019</a:t>
            </a:r>
            <a:endParaRPr lang="en-US" sz="3200" b="1" dirty="0"/>
          </a:p>
        </p:txBody>
      </p:sp>
      <p:sp>
        <p:nvSpPr>
          <p:cNvPr id="118787" name="Rectangle 3"/>
          <p:cNvSpPr>
            <a:spLocks noGrp="1" noChangeArrowheads="1"/>
          </p:cNvSpPr>
          <p:nvPr>
            <p:ph type="subTitle" idx="1"/>
          </p:nvPr>
        </p:nvSpPr>
        <p:spPr>
          <a:xfrm>
            <a:off x="304800" y="1066800"/>
            <a:ext cx="8472972" cy="5102759"/>
          </a:xfrm>
        </p:spPr>
        <p:txBody>
          <a:bodyPr>
            <a:normAutofit/>
          </a:bodyPr>
          <a:lstStyle/>
          <a:p>
            <a:pPr algn="l"/>
            <a:r>
              <a:rPr lang="es-AR" sz="1800" b="1" dirty="0" smtClean="0">
                <a:solidFill>
                  <a:srgbClr val="FFFF19"/>
                </a:solidFill>
                <a:effectLst>
                  <a:outerShdw blurRad="38100" dist="38100" dir="2700000" algn="tl">
                    <a:srgbClr val="000000">
                      <a:alpha val="43137"/>
                    </a:srgbClr>
                  </a:outerShdw>
                </a:effectLst>
              </a:rPr>
              <a:t>EMERGENCIA OCUPACIONAL</a:t>
            </a:r>
          </a:p>
          <a:p>
            <a:pPr algn="l"/>
            <a:endParaRPr lang="es-AR" sz="1800" b="1" dirty="0">
              <a:solidFill>
                <a:srgbClr val="00FFFF"/>
              </a:solidFill>
              <a:effectLst>
                <a:outerShdw blurRad="38100" dist="38100" dir="2700000" algn="tl">
                  <a:srgbClr val="000000">
                    <a:alpha val="43137"/>
                  </a:srgbClr>
                </a:outerShdw>
              </a:effectLst>
            </a:endParaRPr>
          </a:p>
          <a:p>
            <a:pPr algn="l"/>
            <a:r>
              <a:rPr lang="es-AR" sz="1800" b="1" dirty="0">
                <a:solidFill>
                  <a:srgbClr val="00FFFF"/>
                </a:solidFill>
                <a:effectLst>
                  <a:outerShdw blurRad="38100" dist="38100" dir="2700000" algn="tl">
                    <a:srgbClr val="000000">
                      <a:alpha val="43137"/>
                    </a:srgbClr>
                  </a:outerShdw>
                </a:effectLst>
              </a:rPr>
              <a:t>Art. 1</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Declárase la </a:t>
            </a:r>
            <a:r>
              <a:rPr lang="es-AR" sz="1800" dirty="0">
                <a:solidFill>
                  <a:srgbClr val="00FF00"/>
                </a:solidFill>
                <a:effectLst>
                  <a:outerShdw blurRad="38100" dist="38100" dir="2700000" algn="tl">
                    <a:srgbClr val="000000">
                      <a:alpha val="43137"/>
                    </a:srgbClr>
                  </a:outerShdw>
                </a:effectLst>
              </a:rPr>
              <a:t>emergencia pública</a:t>
            </a:r>
            <a:r>
              <a:rPr lang="es-AR" sz="1800" dirty="0">
                <a:effectLst>
                  <a:outerShdw blurRad="38100" dist="38100" dir="2700000" algn="tl">
                    <a:srgbClr val="000000">
                      <a:alpha val="43137"/>
                    </a:srgbClr>
                  </a:outerShdw>
                </a:effectLst>
              </a:rPr>
              <a:t> en materia ocupacional por el término de </a:t>
            </a:r>
            <a:r>
              <a:rPr lang="es-AR" sz="1800" dirty="0">
                <a:solidFill>
                  <a:srgbClr val="FFFF19"/>
                </a:solidFill>
                <a:effectLst>
                  <a:outerShdw blurRad="38100" dist="38100" dir="2700000" algn="tl">
                    <a:srgbClr val="000000">
                      <a:alpha val="43137"/>
                    </a:srgbClr>
                  </a:outerShdw>
                </a:effectLst>
              </a:rPr>
              <a:t>ciento ochenta (180) días </a:t>
            </a:r>
            <a:r>
              <a:rPr lang="es-AR" sz="1800" dirty="0">
                <a:effectLst>
                  <a:outerShdw blurRad="38100" dist="38100" dir="2700000" algn="tl">
                    <a:srgbClr val="000000">
                      <a:alpha val="43137"/>
                    </a:srgbClr>
                  </a:outerShdw>
                </a:effectLst>
              </a:rPr>
              <a:t>a partir de la entrada en vigencia del presente decreto.</a:t>
            </a:r>
          </a:p>
          <a:p>
            <a:pPr algn="l"/>
            <a:endParaRPr lang="es-AR" sz="1800" b="1" dirty="0" smtClean="0">
              <a:solidFill>
                <a:srgbClr val="00FFFF"/>
              </a:solidFill>
              <a:effectLst>
                <a:outerShdw blurRad="38100" dist="38100" dir="2700000" algn="tl">
                  <a:srgbClr val="000000">
                    <a:alpha val="43137"/>
                  </a:srgbClr>
                </a:outerShdw>
              </a:effectLst>
            </a:endParaRPr>
          </a:p>
          <a:p>
            <a:pPr algn="l"/>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2</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En caso de </a:t>
            </a:r>
            <a:r>
              <a:rPr lang="es-AR" sz="1800" dirty="0">
                <a:solidFill>
                  <a:srgbClr val="FF9900"/>
                </a:solidFill>
                <a:effectLst>
                  <a:outerShdw blurRad="38100" dist="38100" dir="2700000" algn="tl">
                    <a:srgbClr val="000000">
                      <a:alpha val="43137"/>
                    </a:srgbClr>
                  </a:outerShdw>
                </a:effectLst>
              </a:rPr>
              <a:t>despido sin justa causa </a:t>
            </a:r>
            <a:r>
              <a:rPr lang="es-AR" sz="1800" dirty="0">
                <a:solidFill>
                  <a:srgbClr val="00FFFF"/>
                </a:solidFill>
                <a:effectLst>
                  <a:outerShdw blurRad="38100" dist="38100" dir="2700000" algn="tl">
                    <a:srgbClr val="000000">
                      <a:alpha val="43137"/>
                    </a:srgbClr>
                  </a:outerShdw>
                </a:effectLst>
              </a:rPr>
              <a:t>durante la vigencia del presente decreto</a:t>
            </a:r>
            <a:r>
              <a:rPr lang="es-AR" sz="1800" dirty="0">
                <a:effectLst>
                  <a:outerShdw blurRad="38100" dist="38100" dir="2700000" algn="tl">
                    <a:srgbClr val="000000">
                      <a:alpha val="43137"/>
                    </a:srgbClr>
                  </a:outerShdw>
                </a:effectLst>
              </a:rPr>
              <a:t>, la trabajadora o el trabajador afectado tendrá derecho a percibir el </a:t>
            </a:r>
            <a:r>
              <a:rPr lang="es-AR" sz="1800" dirty="0">
                <a:solidFill>
                  <a:srgbClr val="FFFF19"/>
                </a:solidFill>
                <a:effectLst>
                  <a:outerShdw blurRad="38100" dist="38100" dir="2700000" algn="tl">
                    <a:srgbClr val="000000">
                      <a:alpha val="43137"/>
                    </a:srgbClr>
                  </a:outerShdw>
                </a:effectLst>
              </a:rPr>
              <a:t>doble de la indemnización correspondiente de conformidad a la legislación vigente</a:t>
            </a:r>
            <a:r>
              <a:rPr lang="es-AR" sz="1800" dirty="0" smtClean="0">
                <a:effectLst>
                  <a:outerShdw blurRad="38100" dist="38100" dir="2700000" algn="tl">
                    <a:srgbClr val="000000">
                      <a:alpha val="43137"/>
                    </a:srgbClr>
                  </a:outerShdw>
                </a:effectLst>
              </a:rPr>
              <a:t>.</a:t>
            </a:r>
            <a:endParaRPr lang="es-AR" sz="1800" dirty="0">
              <a:effectLst>
                <a:outerShdw blurRad="38100" dist="38100" dir="2700000" algn="tl">
                  <a:srgbClr val="000000">
                    <a:alpha val="43137"/>
                  </a:srgbClr>
                </a:outerShdw>
              </a:effectLst>
            </a:endParaRPr>
          </a:p>
          <a:p>
            <a:pPr algn="l"/>
            <a:endParaRPr lang="es-AR" sz="1800" b="1" dirty="0" smtClean="0">
              <a:solidFill>
                <a:srgbClr val="00FFFF"/>
              </a:solidFill>
              <a:effectLst>
                <a:outerShdw blurRad="38100" dist="38100" dir="2700000" algn="tl">
                  <a:srgbClr val="000000">
                    <a:alpha val="43137"/>
                  </a:srgbClr>
                </a:outerShdw>
              </a:effectLst>
            </a:endParaRPr>
          </a:p>
          <a:p>
            <a:pPr algn="l"/>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3</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La duplicación prevista en el artículo precedente </a:t>
            </a:r>
            <a:r>
              <a:rPr lang="es-AR" sz="1800" dirty="0">
                <a:solidFill>
                  <a:srgbClr val="FF9900"/>
                </a:solidFill>
                <a:effectLst>
                  <a:outerShdw blurRad="38100" dist="38100" dir="2700000" algn="tl">
                    <a:srgbClr val="000000">
                      <a:alpha val="43137"/>
                    </a:srgbClr>
                  </a:outerShdw>
                </a:effectLst>
              </a:rPr>
              <a:t>comprende todos los rubros indemnizatorios originados con motivo de la extinción </a:t>
            </a:r>
            <a:r>
              <a:rPr lang="es-AR" sz="1800" dirty="0" err="1">
                <a:solidFill>
                  <a:srgbClr val="FF9900"/>
                </a:solidFill>
                <a:effectLst>
                  <a:outerShdw blurRad="38100" dist="38100" dir="2700000" algn="tl">
                    <a:srgbClr val="000000">
                      <a:alpha val="43137"/>
                    </a:srgbClr>
                  </a:outerShdw>
                </a:effectLst>
              </a:rPr>
              <a:t>incausada</a:t>
            </a:r>
            <a:r>
              <a:rPr lang="es-AR" sz="1800" dirty="0">
                <a:effectLst>
                  <a:outerShdw blurRad="38100" dist="38100" dir="2700000" algn="tl">
                    <a:srgbClr val="000000">
                      <a:alpha val="43137"/>
                    </a:srgbClr>
                  </a:outerShdw>
                </a:effectLst>
              </a:rPr>
              <a:t> del contrato de trabajo.</a:t>
            </a:r>
          </a:p>
          <a:p>
            <a:pPr algn="l"/>
            <a:endParaRPr lang="es-AR" sz="1800" b="1" dirty="0" smtClean="0">
              <a:solidFill>
                <a:srgbClr val="00FFFF"/>
              </a:solidFill>
            </a:endParaRPr>
          </a:p>
          <a:p>
            <a:pPr algn="l"/>
            <a:endParaRPr lang="es-AR" sz="1600" b="1" dirty="0" smtClean="0"/>
          </a:p>
          <a:p>
            <a:pPr algn="l"/>
            <a:endParaRPr lang="es-AR" sz="1600" b="1" dirty="0"/>
          </a:p>
        </p:txBody>
      </p:sp>
    </p:spTree>
    <p:extLst>
      <p:ext uri="{BB962C8B-B14F-4D97-AF65-F5344CB8AC3E}">
        <p14:creationId xmlns:p14="http://schemas.microsoft.com/office/powerpoint/2010/main" val="3793754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DECRETO 34/2019</a:t>
            </a:r>
            <a:endParaRPr lang="en-US" sz="3200" b="1" dirty="0"/>
          </a:p>
        </p:txBody>
      </p:sp>
      <p:sp>
        <p:nvSpPr>
          <p:cNvPr id="118787" name="Rectangle 3"/>
          <p:cNvSpPr>
            <a:spLocks noGrp="1" noChangeArrowheads="1"/>
          </p:cNvSpPr>
          <p:nvPr>
            <p:ph type="subTitle" idx="1"/>
          </p:nvPr>
        </p:nvSpPr>
        <p:spPr>
          <a:xfrm>
            <a:off x="304800" y="1066800"/>
            <a:ext cx="8472972" cy="5102759"/>
          </a:xfrm>
        </p:spPr>
        <p:txBody>
          <a:bodyPr>
            <a:normAutofit/>
          </a:bodyPr>
          <a:lstStyle/>
          <a:p>
            <a:pPr algn="l"/>
            <a:r>
              <a:rPr lang="es-AR" sz="1800" b="1" dirty="0" smtClean="0">
                <a:solidFill>
                  <a:srgbClr val="FFFF00"/>
                </a:solidFill>
                <a:effectLst>
                  <a:outerShdw blurRad="38100" dist="38100" dir="2700000" algn="tl">
                    <a:srgbClr val="000000">
                      <a:alpha val="43137"/>
                    </a:srgbClr>
                  </a:outerShdw>
                </a:effectLst>
              </a:rPr>
              <a:t>EMERGENCIA OCUPACIONAL</a:t>
            </a:r>
          </a:p>
          <a:p>
            <a:pPr algn="l"/>
            <a:endParaRPr lang="es-AR" sz="1800" b="1" dirty="0">
              <a:solidFill>
                <a:srgbClr val="00FFFF"/>
              </a:solidFill>
              <a:effectLst>
                <a:outerShdw blurRad="38100" dist="38100" dir="2700000" algn="tl">
                  <a:srgbClr val="000000">
                    <a:alpha val="43137"/>
                  </a:srgbClr>
                </a:outerShdw>
              </a:effectLst>
            </a:endParaRPr>
          </a:p>
          <a:p>
            <a:pPr algn="l"/>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4</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El presente decreto </a:t>
            </a:r>
            <a:r>
              <a:rPr lang="es-AR" sz="1800" dirty="0">
                <a:solidFill>
                  <a:srgbClr val="FF9900"/>
                </a:solidFill>
                <a:effectLst>
                  <a:outerShdw blurRad="38100" dist="38100" dir="2700000" algn="tl">
                    <a:srgbClr val="000000">
                      <a:alpha val="43137"/>
                    </a:srgbClr>
                  </a:outerShdw>
                </a:effectLst>
              </a:rPr>
              <a:t>no será aplicable a las contrataciones celebradas con posterioridad</a:t>
            </a:r>
            <a:r>
              <a:rPr lang="es-AR" sz="1800" dirty="0">
                <a:effectLst>
                  <a:outerShdw blurRad="38100" dist="38100" dir="2700000" algn="tl">
                    <a:srgbClr val="000000">
                      <a:alpha val="43137"/>
                    </a:srgbClr>
                  </a:outerShdw>
                </a:effectLst>
              </a:rPr>
              <a:t> a su entrada en vigencia.</a:t>
            </a:r>
          </a:p>
          <a:p>
            <a:pPr algn="l"/>
            <a:endParaRPr lang="es-AR" sz="1800" b="1" dirty="0" smtClean="0">
              <a:solidFill>
                <a:srgbClr val="00FFFF"/>
              </a:solidFill>
              <a:effectLst>
                <a:outerShdw blurRad="38100" dist="38100" dir="2700000" algn="tl">
                  <a:srgbClr val="000000">
                    <a:alpha val="43137"/>
                  </a:srgbClr>
                </a:outerShdw>
              </a:effectLst>
            </a:endParaRPr>
          </a:p>
          <a:p>
            <a:pPr algn="l"/>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5</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El presente decreto </a:t>
            </a:r>
            <a:r>
              <a:rPr lang="es-AR" sz="1800" dirty="0">
                <a:solidFill>
                  <a:srgbClr val="FFFF19"/>
                </a:solidFill>
                <a:effectLst>
                  <a:outerShdw blurRad="38100" dist="38100" dir="2700000" algn="tl">
                    <a:srgbClr val="000000">
                      <a:alpha val="43137"/>
                    </a:srgbClr>
                  </a:outerShdw>
                </a:effectLst>
              </a:rPr>
              <a:t>entrará en vigencia el día de su publicación </a:t>
            </a:r>
            <a:r>
              <a:rPr lang="es-AR" sz="1800" dirty="0">
                <a:effectLst>
                  <a:outerShdw blurRad="38100" dist="38100" dir="2700000" algn="tl">
                    <a:srgbClr val="000000">
                      <a:alpha val="43137"/>
                    </a:srgbClr>
                  </a:outerShdw>
                </a:effectLst>
              </a:rPr>
              <a:t>en el Boletín Oficial.</a:t>
            </a:r>
          </a:p>
          <a:p>
            <a:pPr algn="l"/>
            <a:endParaRPr lang="es-AR" sz="1800" b="1" dirty="0" smtClean="0">
              <a:solidFill>
                <a:srgbClr val="00FFFF"/>
              </a:solidFill>
              <a:effectLst>
                <a:outerShdw blurRad="38100" dist="38100" dir="2700000" algn="tl">
                  <a:srgbClr val="000000">
                    <a:alpha val="43137"/>
                  </a:srgbClr>
                </a:outerShdw>
              </a:effectLst>
            </a:endParaRPr>
          </a:p>
          <a:p>
            <a:pPr algn="l"/>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6</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Dese cuenta a la Comisión Bicameral Permanente del Honorable Congreso de la Nación.</a:t>
            </a:r>
          </a:p>
          <a:p>
            <a:pPr algn="l"/>
            <a:endParaRPr lang="es-AR" sz="1800" b="1" dirty="0" smtClean="0">
              <a:solidFill>
                <a:srgbClr val="00FFFF"/>
              </a:solidFill>
              <a:effectLst>
                <a:outerShdw blurRad="38100" dist="38100" dir="2700000" algn="tl">
                  <a:srgbClr val="000000">
                    <a:alpha val="43137"/>
                  </a:srgbClr>
                </a:outerShdw>
              </a:effectLst>
            </a:endParaRPr>
          </a:p>
          <a:p>
            <a:pPr algn="l"/>
            <a:r>
              <a:rPr lang="es-AR" sz="1800" b="1" dirty="0" smtClean="0">
                <a:solidFill>
                  <a:srgbClr val="00FFFF"/>
                </a:solidFill>
                <a:effectLst>
                  <a:outerShdw blurRad="38100" dist="38100" dir="2700000" algn="tl">
                    <a:srgbClr val="000000">
                      <a:alpha val="43137"/>
                    </a:srgbClr>
                  </a:outerShdw>
                </a:effectLst>
              </a:rPr>
              <a:t>Art</a:t>
            </a:r>
            <a:r>
              <a:rPr lang="es-AR" sz="1800" b="1" dirty="0">
                <a:solidFill>
                  <a:srgbClr val="00FFFF"/>
                </a:solidFill>
                <a:effectLst>
                  <a:outerShdw blurRad="38100" dist="38100" dir="2700000" algn="tl">
                    <a:srgbClr val="000000">
                      <a:alpha val="43137"/>
                    </a:srgbClr>
                  </a:outerShdw>
                </a:effectLst>
              </a:rPr>
              <a:t>. 7</a:t>
            </a:r>
            <a:r>
              <a:rPr lang="es-AR" sz="1800" dirty="0">
                <a:solidFill>
                  <a:srgbClr val="00FFFF"/>
                </a:solidFill>
                <a:effectLst>
                  <a:outerShdw blurRad="38100" dist="38100" dir="2700000" algn="tl">
                    <a:srgbClr val="000000">
                      <a:alpha val="43137"/>
                    </a:srgbClr>
                  </a:outerShdw>
                </a:effectLst>
              </a:rPr>
              <a:t> - </a:t>
            </a:r>
            <a:r>
              <a:rPr lang="es-AR" sz="1800" dirty="0">
                <a:effectLst>
                  <a:outerShdw blurRad="38100" dist="38100" dir="2700000" algn="tl">
                    <a:srgbClr val="000000">
                      <a:alpha val="43137"/>
                    </a:srgbClr>
                  </a:outerShdw>
                </a:effectLst>
              </a:rPr>
              <a:t>De forma.</a:t>
            </a:r>
          </a:p>
          <a:p>
            <a:pPr algn="l"/>
            <a:endParaRPr lang="es-AR" sz="1800" b="1" dirty="0" smtClean="0">
              <a:solidFill>
                <a:srgbClr val="FFFF19"/>
              </a:solidFill>
              <a:effectLst>
                <a:outerShdw blurRad="38100" dist="38100" dir="2700000" algn="tl">
                  <a:srgbClr val="000000">
                    <a:alpha val="43137"/>
                  </a:srgbClr>
                </a:outerShdw>
              </a:effectLst>
            </a:endParaRPr>
          </a:p>
          <a:p>
            <a:pPr algn="l"/>
            <a:r>
              <a:rPr lang="es-AR" sz="1800" b="1" dirty="0" smtClean="0">
                <a:solidFill>
                  <a:srgbClr val="FFFF19"/>
                </a:solidFill>
                <a:effectLst>
                  <a:outerShdw blurRad="38100" dist="38100" dir="2700000" algn="tl">
                    <a:srgbClr val="000000">
                      <a:alpha val="43137"/>
                    </a:srgbClr>
                  </a:outerShdw>
                </a:effectLst>
              </a:rPr>
              <a:t>BO</a:t>
            </a:r>
            <a:r>
              <a:rPr lang="es-AR" sz="1800" dirty="0">
                <a:solidFill>
                  <a:srgbClr val="FFFF19"/>
                </a:solidFill>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13/12/2019</a:t>
            </a:r>
          </a:p>
          <a:p>
            <a:pPr algn="l"/>
            <a:endParaRPr lang="es-AR" sz="1600" b="1" dirty="0" smtClean="0"/>
          </a:p>
          <a:p>
            <a:pPr algn="l"/>
            <a:endParaRPr lang="es-AR" sz="1600" b="1" dirty="0"/>
          </a:p>
        </p:txBody>
      </p:sp>
    </p:spTree>
    <p:extLst>
      <p:ext uri="{BB962C8B-B14F-4D97-AF65-F5344CB8AC3E}">
        <p14:creationId xmlns:p14="http://schemas.microsoft.com/office/powerpoint/2010/main" val="3874385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Prohibición de despidos </a:t>
            </a:r>
            <a:r>
              <a:rPr lang="es-AR" sz="3600" b="1" dirty="0" err="1" smtClean="0">
                <a:solidFill>
                  <a:srgbClr val="FF9900"/>
                </a:solidFill>
                <a:effectLst>
                  <a:outerShdw blurRad="38100" dist="38100" dir="2700000" algn="tl">
                    <a:srgbClr val="000000">
                      <a:alpha val="43137"/>
                    </a:srgbClr>
                  </a:outerShdw>
                </a:effectLst>
                <a:latin typeface="Papyrus" pitchFamily="66" charset="0"/>
              </a:rPr>
              <a:t>incausados</a:t>
            </a:r>
            <a:r>
              <a:rPr lang="es-AR" sz="3600" b="1" dirty="0" smtClean="0">
                <a:solidFill>
                  <a:srgbClr val="FF9900"/>
                </a:solidFill>
                <a:effectLst>
                  <a:outerShdw blurRad="38100" dist="38100" dir="2700000" algn="tl">
                    <a:srgbClr val="000000">
                      <a:alpha val="43137"/>
                    </a:srgbClr>
                  </a:outerShdw>
                </a:effectLst>
                <a:latin typeface="Papyrus" pitchFamily="66" charset="0"/>
              </a:rPr>
              <a:t>, por fuerza mayor y por causas económicas</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D. 329/2020</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Alcances</a:t>
            </a:r>
          </a:p>
        </p:txBody>
      </p:sp>
    </p:spTree>
    <p:extLst>
      <p:ext uri="{BB962C8B-B14F-4D97-AF65-F5344CB8AC3E}">
        <p14:creationId xmlns:p14="http://schemas.microsoft.com/office/powerpoint/2010/main" val="3878400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329/2020 </a:t>
            </a: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1 -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El presente decreto </a:t>
            </a:r>
            <a:r>
              <a:rPr lang="es-ES" sz="1800" dirty="0" smtClean="0">
                <a:solidFill>
                  <a:srgbClr val="FFFF19"/>
                </a:solidFill>
                <a:effectLst>
                  <a:outerShdw blurRad="38100" dist="38100" dir="2700000" algn="tl">
                    <a:srgbClr val="000000">
                      <a:alpha val="43137"/>
                    </a:srgbClr>
                  </a:outerShdw>
                </a:effectLst>
              </a:rPr>
              <a:t>se dicta en el marco de la emergencia pública </a:t>
            </a:r>
            <a:r>
              <a:rPr lang="es-ES" sz="1800" dirty="0" smtClean="0">
                <a:effectLst>
                  <a:outerShdw blurRad="38100" dist="38100" dir="2700000" algn="tl">
                    <a:srgbClr val="000000">
                      <a:alpha val="43137"/>
                    </a:srgbClr>
                  </a:outerShdw>
                </a:effectLst>
              </a:rPr>
              <a:t>en materia económica, financiera, fiscal, administrativa, previsional, tarifaria, energética, sanitaria y social establecida por la ley 27541, la ampliación de la emergencia sanitaria dispuesta por el decreto 260/2020 y su modificatorio, el decreto 297/2020 que estableció la medida de “aislamiento social, preventivo y obligatorio”, su prórroga hasta el día 12 de abril inclusive, y sus normas complementarias.</a:t>
            </a:r>
          </a:p>
          <a:p>
            <a:pPr algn="l"/>
            <a:endParaRPr lang="es-ES" sz="1800" b="1" dirty="0" smtClean="0">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PROHIBICIÓN</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2 -</a:t>
            </a:r>
            <a:r>
              <a:rPr lang="es-ES" sz="1800" dirty="0" smtClean="0">
                <a:solidFill>
                  <a:srgbClr val="00FFCC"/>
                </a:solidFill>
                <a:effectLst>
                  <a:outerShdw blurRad="38100" dist="38100" dir="2700000" algn="tl">
                    <a:srgbClr val="000000">
                      <a:alpha val="43137"/>
                    </a:srgbClr>
                  </a:outerShdw>
                </a:effectLst>
              </a:rPr>
              <a:t> </a:t>
            </a:r>
            <a:r>
              <a:rPr lang="es-ES" sz="1800" dirty="0" err="1" smtClean="0">
                <a:effectLst>
                  <a:outerShdw blurRad="38100" dist="38100" dir="2700000" algn="tl">
                    <a:srgbClr val="000000">
                      <a:alpha val="43137"/>
                    </a:srgbClr>
                  </a:outerShdw>
                </a:effectLst>
              </a:rPr>
              <a:t>Prohíbense</a:t>
            </a:r>
            <a:r>
              <a:rPr lang="es-ES" sz="1800" dirty="0" smtClean="0">
                <a:effectLst>
                  <a:outerShdw blurRad="38100" dist="38100" dir="2700000" algn="tl">
                    <a:srgbClr val="000000">
                      <a:alpha val="43137"/>
                    </a:srgbClr>
                  </a:outerShdw>
                </a:effectLst>
              </a:rPr>
              <a:t> los </a:t>
            </a:r>
            <a:r>
              <a:rPr lang="es-ES" sz="1800" dirty="0" smtClean="0">
                <a:solidFill>
                  <a:srgbClr val="FFCC00"/>
                </a:solidFill>
                <a:effectLst>
                  <a:outerShdw blurRad="38100" dist="38100" dir="2700000" algn="tl">
                    <a:srgbClr val="000000">
                      <a:alpha val="43137"/>
                    </a:srgbClr>
                  </a:outerShdw>
                </a:effectLst>
              </a:rPr>
              <a:t>despidos sin justa causa y por las causales de falta o disminución de trabajo y fuerza mayor por el plazo de sesenta (60) días contados </a:t>
            </a:r>
            <a:r>
              <a:rPr lang="es-ES" sz="1800" dirty="0" smtClean="0">
                <a:effectLst>
                  <a:outerShdw blurRad="38100" dist="38100" dir="2700000" algn="tl">
                    <a:srgbClr val="000000">
                      <a:alpha val="43137"/>
                    </a:srgbClr>
                  </a:outerShdw>
                </a:effectLst>
              </a:rPr>
              <a:t>a partir de la fecha de publicación del presente decreto en el Boletín Oficial.</a:t>
            </a:r>
          </a:p>
          <a:p>
            <a:pPr algn="l"/>
            <a:endParaRPr lang="es-US" sz="1800" dirty="0" smtClean="0">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081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800" b="1"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DECRETO 329/2020 </a:t>
            </a:r>
          </a:p>
          <a:p>
            <a:pPr algn="l"/>
            <a:r>
              <a:rPr lang="es-US" sz="1800" b="1" dirty="0" smtClean="0">
                <a:solidFill>
                  <a:srgbClr val="00FF00"/>
                </a:solidFill>
                <a:effectLst>
                  <a:outerShdw blurRad="38100" dist="38100" dir="2700000" algn="tl">
                    <a:srgbClr val="000000">
                      <a:alpha val="43137"/>
                    </a:srgbClr>
                  </a:outerShdw>
                </a:effectLst>
              </a:rPr>
              <a:t>PROHIBICIÓN DE SUSPENSIONES. EXCEPCIÓN 223 BIS</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3 -</a:t>
            </a:r>
            <a:r>
              <a:rPr lang="es-ES" sz="1800" dirty="0" smtClean="0">
                <a:solidFill>
                  <a:srgbClr val="00FFCC"/>
                </a:solidFill>
                <a:effectLst>
                  <a:outerShdw blurRad="38100" dist="38100" dir="2700000" algn="tl">
                    <a:srgbClr val="000000">
                      <a:alpha val="43137"/>
                    </a:srgbClr>
                  </a:outerShdw>
                </a:effectLst>
              </a:rPr>
              <a:t> </a:t>
            </a:r>
            <a:r>
              <a:rPr lang="es-ES" sz="1800" dirty="0" err="1" smtClean="0">
                <a:solidFill>
                  <a:srgbClr val="FFFF00"/>
                </a:solidFill>
                <a:effectLst>
                  <a:outerShdw blurRad="38100" dist="38100" dir="2700000" algn="tl">
                    <a:srgbClr val="000000">
                      <a:alpha val="43137"/>
                    </a:srgbClr>
                  </a:outerShdw>
                </a:effectLst>
              </a:rPr>
              <a:t>Prohíbense</a:t>
            </a:r>
            <a:r>
              <a:rPr lang="es-ES" sz="1800" dirty="0" smtClean="0">
                <a:solidFill>
                  <a:srgbClr val="FFFF00"/>
                </a:solidFill>
                <a:effectLst>
                  <a:outerShdw blurRad="38100" dist="38100" dir="2700000" algn="tl">
                    <a:srgbClr val="000000">
                      <a:alpha val="43137"/>
                    </a:srgbClr>
                  </a:outerShdw>
                </a:effectLst>
              </a:rPr>
              <a:t> las suspensiones por las causales de fuerza mayor o falta o disminución de trabajo por el plazo de sesenta (60) días, </a:t>
            </a:r>
            <a:r>
              <a:rPr lang="es-ES" sz="1800" dirty="0" smtClean="0">
                <a:effectLst>
                  <a:outerShdw blurRad="38100" dist="38100" dir="2700000" algn="tl">
                    <a:srgbClr val="000000">
                      <a:alpha val="43137"/>
                    </a:srgbClr>
                  </a:outerShdw>
                </a:effectLst>
              </a:rPr>
              <a:t>contados a partir de la fecha publicación del presente decreto en el Boletín Oficial.</a:t>
            </a:r>
          </a:p>
          <a:p>
            <a:pPr algn="l"/>
            <a:r>
              <a:rPr lang="es-ES" sz="1800" dirty="0" smtClean="0">
                <a:solidFill>
                  <a:srgbClr val="00FFFF"/>
                </a:solidFill>
                <a:effectLst>
                  <a:outerShdw blurRad="38100" dist="38100" dir="2700000" algn="tl">
                    <a:srgbClr val="000000">
                      <a:alpha val="43137"/>
                    </a:srgbClr>
                  </a:outerShdw>
                </a:effectLst>
              </a:rPr>
              <a:t>Quedan exceptuadas de esta prohibición las suspensiones efectuadas en los términos del artículo 223 bis de la ley de contrato de trabajo.</a:t>
            </a:r>
          </a:p>
          <a:p>
            <a:pPr algn="l"/>
            <a:endParaRPr lang="es-US" sz="1800" b="1" dirty="0" smtClean="0">
              <a:solidFill>
                <a:srgbClr val="00FF00"/>
              </a:solidFill>
              <a:effectLst>
                <a:outerShdw blurRad="38100" dist="38100" dir="2700000" algn="tl">
                  <a:srgbClr val="000000">
                    <a:alpha val="43137"/>
                  </a:srgbClr>
                </a:outerShdw>
              </a:effectLst>
            </a:endParaRPr>
          </a:p>
          <a:p>
            <a:pPr algn="l"/>
            <a:r>
              <a:rPr lang="es-US" sz="1800" b="1" dirty="0" smtClean="0">
                <a:solidFill>
                  <a:srgbClr val="00FF00"/>
                </a:solidFill>
                <a:effectLst>
                  <a:outerShdw blurRad="38100" dist="38100" dir="2700000" algn="tl">
                    <a:srgbClr val="000000">
                      <a:alpha val="43137"/>
                    </a:srgbClr>
                  </a:outerShdw>
                </a:effectLst>
              </a:rPr>
              <a:t>NULIDAD</a:t>
            </a:r>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Art. 4 -</a:t>
            </a:r>
            <a:r>
              <a:rPr lang="es-ES" sz="1800" dirty="0" smtClean="0">
                <a:solidFill>
                  <a:srgbClr val="00FFCC"/>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Los despidos y las suspensiones que se dispongan en violación de lo dispuesto en el artículo 2 y primer párrafo del artículo 3 del presente decreto, </a:t>
            </a:r>
            <a:r>
              <a:rPr lang="es-ES" sz="1800" dirty="0" smtClean="0">
                <a:solidFill>
                  <a:srgbClr val="FFCC00"/>
                </a:solidFill>
                <a:effectLst>
                  <a:outerShdw blurRad="38100" dist="38100" dir="2700000" algn="tl">
                    <a:srgbClr val="000000">
                      <a:alpha val="43137"/>
                    </a:srgbClr>
                  </a:outerShdw>
                </a:effectLst>
              </a:rPr>
              <a:t>no producirán efecto alguno, manteniéndose vigentes las relaciones laborales existentes y sus condiciones actuales.</a:t>
            </a:r>
          </a:p>
          <a:p>
            <a:pPr algn="l"/>
            <a:endParaRPr lang="es-US" sz="1800" dirty="0" smtClean="0">
              <a:effectLst>
                <a:outerShdw blurRad="38100" dist="38100" dir="2700000" algn="tl">
                  <a:srgbClr val="000000">
                    <a:alpha val="43137"/>
                  </a:srgbClr>
                </a:outerShdw>
              </a:effectLst>
            </a:endParaRPr>
          </a:p>
          <a:p>
            <a:pPr algn="l"/>
            <a:r>
              <a:rPr lang="es-ES" sz="1800" b="1" dirty="0" smtClean="0">
                <a:solidFill>
                  <a:srgbClr val="FFFF19"/>
                </a:solidFill>
                <a:effectLst>
                  <a:outerShdw blurRad="38100" dist="38100" dir="2700000" algn="tl">
                    <a:srgbClr val="000000">
                      <a:alpha val="43137"/>
                    </a:srgbClr>
                  </a:outerShdw>
                </a:effectLst>
              </a:rPr>
              <a:t>Aplicación: desde 31/3/2020</a:t>
            </a:r>
          </a:p>
          <a:p>
            <a:pPr algn="l"/>
            <a:endParaRPr lang="es-ES" sz="1800" dirty="0" smtClean="0"/>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8590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US" sz="1800" b="1" dirty="0" smtClean="0">
                <a:solidFill>
                  <a:srgbClr val="FFCC00"/>
                </a:solidFill>
                <a:effectLst>
                  <a:outerShdw blurRad="38100" dist="38100" dir="2700000" algn="tl">
                    <a:srgbClr val="000000">
                      <a:alpha val="43137"/>
                    </a:srgbClr>
                  </a:outerShdw>
                </a:effectLst>
              </a:rPr>
              <a:t>PROHIBICION DE DESPIDOS INCAUSADOS Y POR FUERZA MAYOR</a:t>
            </a:r>
            <a:endParaRPr lang="es-ES" sz="1800" b="1" dirty="0" smtClean="0">
              <a:solidFill>
                <a:srgbClr val="FFCC00"/>
              </a:solidFill>
              <a:effectLst>
                <a:outerShdw blurRad="38100" dist="38100" dir="2700000" algn="tl">
                  <a:srgbClr val="000000">
                    <a:alpha val="43137"/>
                  </a:srgbClr>
                </a:outerShdw>
              </a:effectLst>
            </a:endParaRPr>
          </a:p>
          <a:p>
            <a:pPr algn="l"/>
            <a:endParaRPr lang="es-ES" sz="1800" b="1" dirty="0" smtClean="0">
              <a:solidFill>
                <a:srgbClr val="00FF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PRORROGAS</a:t>
            </a:r>
          </a:p>
          <a:p>
            <a:pPr algn="l"/>
            <a:r>
              <a:rPr lang="es-MX" sz="1800" b="1" dirty="0" smtClean="0">
                <a:solidFill>
                  <a:srgbClr val="FFFF00"/>
                </a:solidFill>
                <a:effectLst>
                  <a:outerShdw blurRad="38100" dist="38100" dir="2700000" algn="tl">
                    <a:srgbClr val="000000">
                      <a:alpha val="43137"/>
                    </a:srgbClr>
                  </a:outerShdw>
                </a:effectLst>
              </a:rPr>
              <a:t>Decreto 487/2020 – </a:t>
            </a:r>
            <a:r>
              <a:rPr lang="es-MX" sz="1800" b="1" dirty="0" smtClean="0">
                <a:solidFill>
                  <a:srgbClr val="00FFFF"/>
                </a:solidFill>
                <a:effectLst>
                  <a:outerShdw blurRad="38100" dist="38100" dir="2700000" algn="tl">
                    <a:srgbClr val="000000">
                      <a:alpha val="43137"/>
                    </a:srgbClr>
                  </a:outerShdw>
                </a:effectLst>
              </a:rPr>
              <a:t>60 días – Hasta el 29 de julio</a:t>
            </a:r>
          </a:p>
          <a:p>
            <a:pPr algn="l"/>
            <a:endParaRPr lang="es-MX" sz="1800" b="1" dirty="0">
              <a:solidFill>
                <a:srgbClr val="00FFFF"/>
              </a:solidFill>
              <a:effectLst>
                <a:outerShdw blurRad="38100" dist="38100" dir="2700000" algn="tl">
                  <a:srgbClr val="000000">
                    <a:alpha val="43137"/>
                  </a:srgbClr>
                </a:outerShdw>
              </a:effectLst>
            </a:endParaRPr>
          </a:p>
          <a:p>
            <a:pPr algn="l"/>
            <a:r>
              <a:rPr lang="es-MX" sz="1800" b="1" dirty="0" smtClean="0">
                <a:solidFill>
                  <a:srgbClr val="FFFF00"/>
                </a:solidFill>
                <a:effectLst>
                  <a:outerShdw blurRad="38100" dist="38100" dir="2700000" algn="tl">
                    <a:srgbClr val="000000">
                      <a:alpha val="43137"/>
                    </a:srgbClr>
                  </a:outerShdw>
                </a:effectLst>
              </a:rPr>
              <a:t>Decreto 624/2020 – </a:t>
            </a:r>
            <a:r>
              <a:rPr lang="es-MX" sz="1800" b="1" dirty="0" smtClean="0">
                <a:solidFill>
                  <a:srgbClr val="00FFFF"/>
                </a:solidFill>
                <a:effectLst>
                  <a:outerShdw blurRad="38100" dist="38100" dir="2700000" algn="tl">
                    <a:srgbClr val="000000">
                      <a:alpha val="43137"/>
                    </a:srgbClr>
                  </a:outerShdw>
                </a:effectLst>
              </a:rPr>
              <a:t>60 días – Desde el 30 de julio hasta el 29 de septiembre inclusive</a:t>
            </a:r>
          </a:p>
          <a:p>
            <a:pPr algn="l"/>
            <a:endParaRPr lang="es-MX" sz="1800" b="1" dirty="0">
              <a:solidFill>
                <a:srgbClr val="00FFFF"/>
              </a:solidFill>
              <a:effectLst>
                <a:outerShdw blurRad="38100" dist="38100" dir="2700000" algn="tl">
                  <a:srgbClr val="000000">
                    <a:alpha val="43137"/>
                  </a:srgbClr>
                </a:outerShdw>
              </a:effectLst>
            </a:endParaRPr>
          </a:p>
          <a:p>
            <a:pPr algn="l"/>
            <a:endParaRPr lang="es-MX" sz="1800" dirty="0" smtClean="0">
              <a:solidFill>
                <a:srgbClr val="FF9900"/>
              </a:solidFill>
              <a:effectLst>
                <a:outerShdw blurRad="38100" dist="38100" dir="2700000" algn="tl">
                  <a:srgbClr val="000000">
                    <a:alpha val="43137"/>
                  </a:srgbClr>
                </a:outerShdw>
              </a:effectLst>
            </a:endParaRPr>
          </a:p>
          <a:p>
            <a:pPr algn="l"/>
            <a:endParaRPr lang="es-MX" sz="1800" dirty="0">
              <a:solidFill>
                <a:srgbClr val="FF9900"/>
              </a:solidFill>
              <a:effectLst>
                <a:outerShdw blurRad="38100" dist="38100" dir="2700000" algn="tl">
                  <a:srgbClr val="000000">
                    <a:alpha val="43137"/>
                  </a:srgbClr>
                </a:outerShdw>
              </a:effectLst>
            </a:endParaRPr>
          </a:p>
          <a:p>
            <a:pPr algn="l"/>
            <a:r>
              <a:rPr lang="es-MX" sz="2800" b="1" dirty="0" smtClean="0">
                <a:solidFill>
                  <a:srgbClr val="FFFF01"/>
                </a:solidFill>
                <a:effectLst>
                  <a:outerShdw blurRad="38100" dist="38100" dir="2700000" algn="tl">
                    <a:srgbClr val="000000">
                      <a:alpha val="43137"/>
                    </a:srgbClr>
                  </a:outerShdw>
                </a:effectLst>
              </a:rPr>
              <a:t>¿Hasta cuando se prorrogará la prohibición de despidos y suspensiones?</a:t>
            </a:r>
            <a:endParaRPr lang="es-AR" sz="2800" b="1"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1228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b="1" dirty="0" smtClean="0">
                <a:solidFill>
                  <a:srgbClr val="00FFFF"/>
                </a:solidFill>
              </a:rPr>
              <a:t>Vacaciones en ASPO y DISPO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marL="609600" indent="-609600" algn="l">
              <a:lnSpc>
                <a:spcPct val="90000"/>
              </a:lnSpc>
              <a:defRPr/>
            </a:pPr>
            <a:r>
              <a:rPr lang="es-ES" sz="1800" b="1" dirty="0" smtClean="0">
                <a:solidFill>
                  <a:srgbClr val="FFCC00"/>
                </a:solidFill>
                <a:effectLst>
                  <a:outerShdw blurRad="38100" dist="38100" dir="2700000" algn="tl">
                    <a:srgbClr val="000000">
                      <a:alpha val="43137"/>
                    </a:srgbClr>
                  </a:outerShdw>
                </a:effectLst>
              </a:rPr>
              <a:t>RESOLUCIÓN (MTESS) 279/2020 </a:t>
            </a:r>
          </a:p>
          <a:p>
            <a:pPr marL="609600" indent="-609600" algn="l">
              <a:lnSpc>
                <a:spcPct val="90000"/>
              </a:lnSpc>
              <a:defRPr/>
            </a:pPr>
            <a:endParaRPr lang="es-US" sz="1800" b="1" dirty="0" smtClean="0">
              <a:effectLst>
                <a:outerShdw blurRad="38100" dist="38100" dir="2700000" algn="tl">
                  <a:srgbClr val="000000">
                    <a:alpha val="43137"/>
                  </a:srgbClr>
                </a:outerShdw>
              </a:effectLst>
            </a:endParaRPr>
          </a:p>
          <a:p>
            <a:pPr marL="609600" indent="-609600" algn="l">
              <a:lnSpc>
                <a:spcPct val="90000"/>
              </a:lnSpc>
              <a:defRPr/>
            </a:pPr>
            <a:r>
              <a:rPr lang="es-ES" sz="1800" b="1" dirty="0" smtClean="0">
                <a:solidFill>
                  <a:srgbClr val="00FFFF"/>
                </a:solidFill>
                <a:effectLst>
                  <a:outerShdw blurRad="38100" dist="38100" dir="2700000" algn="tl">
                    <a:srgbClr val="000000">
                      <a:alpha val="43137"/>
                    </a:srgbClr>
                  </a:outerShdw>
                </a:effectLst>
              </a:rPr>
              <a:t>Art. 6 -</a:t>
            </a:r>
            <a:r>
              <a:rPr lang="es-ES" sz="1800" dirty="0" smtClean="0">
                <a:solidFill>
                  <a:srgbClr val="00FFFF"/>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La abstención de concurrir al lugar de trabajo -que implica la prohibición de </a:t>
            </a:r>
          </a:p>
          <a:p>
            <a:pPr marL="609600" indent="-609600" algn="l">
              <a:lnSpc>
                <a:spcPct val="90000"/>
              </a:lnSpc>
              <a:defRPr/>
            </a:pPr>
            <a:r>
              <a:rPr lang="es-ES" sz="1800" dirty="0" smtClean="0">
                <a:effectLst>
                  <a:outerShdw blurRad="38100" dist="38100" dir="2700000" algn="tl">
                    <a:srgbClr val="000000">
                      <a:alpha val="43137"/>
                    </a:srgbClr>
                  </a:outerShdw>
                </a:effectLst>
              </a:rPr>
              <a:t>hacerlo salvo en los casos de excepción previstos </a:t>
            </a:r>
            <a:r>
              <a:rPr lang="es-ES" sz="1800" dirty="0" smtClean="0">
                <a:solidFill>
                  <a:srgbClr val="00FF99"/>
                </a:solidFill>
                <a:effectLst>
                  <a:outerShdw blurRad="38100" dist="38100" dir="2700000" algn="tl">
                    <a:srgbClr val="000000">
                      <a:alpha val="43137"/>
                    </a:srgbClr>
                  </a:outerShdw>
                </a:effectLst>
              </a:rPr>
              <a:t>no constituye un día descanso, </a:t>
            </a:r>
          </a:p>
          <a:p>
            <a:pPr marL="609600" indent="-609600" algn="l">
              <a:lnSpc>
                <a:spcPct val="90000"/>
              </a:lnSpc>
              <a:defRPr/>
            </a:pPr>
            <a:r>
              <a:rPr lang="es-ES" sz="1800" dirty="0" smtClean="0">
                <a:solidFill>
                  <a:srgbClr val="00FF99"/>
                </a:solidFill>
                <a:effectLst>
                  <a:outerShdw blurRad="38100" dist="38100" dir="2700000" algn="tl">
                    <a:srgbClr val="000000">
                      <a:alpha val="43137"/>
                    </a:srgbClr>
                  </a:outerShdw>
                </a:effectLst>
              </a:rPr>
              <a:t>vacacional o festivo,</a:t>
            </a:r>
            <a:r>
              <a:rPr lang="es-ES" sz="1800" dirty="0" smtClean="0">
                <a:effectLst>
                  <a:outerShdw blurRad="38100" dist="38100" dir="2700000" algn="tl">
                    <a:srgbClr val="000000">
                      <a:alpha val="43137"/>
                    </a:srgbClr>
                  </a:outerShdw>
                </a:effectLst>
              </a:rPr>
              <a:t> </a:t>
            </a:r>
            <a:r>
              <a:rPr lang="es-ES" sz="1800" dirty="0" smtClean="0">
                <a:solidFill>
                  <a:srgbClr val="FFFF01"/>
                </a:solidFill>
                <a:effectLst>
                  <a:outerShdw blurRad="38100" dist="38100" dir="2700000" algn="tl">
                    <a:srgbClr val="000000">
                      <a:alpha val="43137"/>
                    </a:srgbClr>
                  </a:outerShdw>
                </a:effectLst>
              </a:rPr>
              <a:t>sino de una decisión de salud pública en la emergencia, </a:t>
            </a:r>
            <a:r>
              <a:rPr lang="es-ES" sz="1800" dirty="0" smtClean="0">
                <a:effectLst>
                  <a:outerShdw blurRad="38100" dist="38100" dir="2700000" algn="tl">
                    <a:srgbClr val="000000">
                      <a:alpha val="43137"/>
                    </a:srgbClr>
                  </a:outerShdw>
                </a:effectLst>
              </a:rPr>
              <a:t>de tal </a:t>
            </a:r>
          </a:p>
          <a:p>
            <a:pPr marL="609600" indent="-609600" algn="l">
              <a:lnSpc>
                <a:spcPct val="90000"/>
              </a:lnSpc>
              <a:defRPr/>
            </a:pPr>
            <a:r>
              <a:rPr lang="es-ES" sz="1800" dirty="0" smtClean="0">
                <a:effectLst>
                  <a:outerShdw blurRad="38100" dist="38100" dir="2700000" algn="tl">
                    <a:srgbClr val="000000">
                      <a:alpha val="43137"/>
                    </a:srgbClr>
                  </a:outerShdw>
                </a:effectLst>
              </a:rPr>
              <a:t>modo que no podrán aplicarse sobre las remuneraciones o ingresos correspondientes </a:t>
            </a:r>
          </a:p>
          <a:p>
            <a:pPr marL="609600" indent="-609600" algn="l">
              <a:lnSpc>
                <a:spcPct val="90000"/>
              </a:lnSpc>
              <a:defRPr/>
            </a:pPr>
            <a:r>
              <a:rPr lang="es-ES" sz="1800" dirty="0" smtClean="0">
                <a:effectLst>
                  <a:outerShdw blurRad="38100" dist="38100" dir="2700000" algn="tl">
                    <a:srgbClr val="000000">
                      <a:alpha val="43137"/>
                    </a:srgbClr>
                  </a:outerShdw>
                </a:effectLst>
              </a:rPr>
              <a:t>a los días comprendidos en esta prohibición suplementos o adicionales previstos legal </a:t>
            </a:r>
          </a:p>
          <a:p>
            <a:pPr marL="609600" indent="-609600" algn="l">
              <a:lnSpc>
                <a:spcPct val="90000"/>
              </a:lnSpc>
              <a:defRPr/>
            </a:pPr>
            <a:r>
              <a:rPr lang="es-ES" sz="1800" dirty="0" smtClean="0">
                <a:effectLst>
                  <a:outerShdw blurRad="38100" dist="38100" dir="2700000" algn="tl">
                    <a:srgbClr val="000000">
                      <a:alpha val="43137"/>
                    </a:srgbClr>
                  </a:outerShdw>
                </a:effectLst>
              </a:rPr>
              <a:t>o convencionalmente para “asuetos”, excepto en aquellos casos en que dicha </a:t>
            </a:r>
          </a:p>
          <a:p>
            <a:pPr marL="609600" indent="-609600" algn="l">
              <a:lnSpc>
                <a:spcPct val="90000"/>
              </a:lnSpc>
              <a:defRPr/>
            </a:pPr>
            <a:r>
              <a:rPr lang="es-ES" sz="1800" dirty="0" smtClean="0">
                <a:effectLst>
                  <a:outerShdw blurRad="38100" dist="38100" dir="2700000" algn="tl">
                    <a:srgbClr val="000000">
                      <a:alpha val="43137"/>
                    </a:srgbClr>
                  </a:outerShdw>
                </a:effectLst>
              </a:rPr>
              <a:t>prohibición coincida con un día festivo o feriado previsto legal o contractualmente</a:t>
            </a:r>
            <a:r>
              <a:rPr lang="es-ES" sz="1800" dirty="0" smtClean="0"/>
              <a:t>.</a:t>
            </a:r>
            <a:endParaRPr lang="es-ES" sz="1800" b="1" dirty="0" smtClean="0"/>
          </a:p>
        </p:txBody>
      </p:sp>
    </p:spTree>
    <p:extLst>
      <p:ext uri="{BB962C8B-B14F-4D97-AF65-F5344CB8AC3E}">
        <p14:creationId xmlns:p14="http://schemas.microsoft.com/office/powerpoint/2010/main" val="4149334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Jurisprudencia </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Despido sin causa y durante el período de prueba</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Alcances</a:t>
            </a:r>
          </a:p>
        </p:txBody>
      </p:sp>
    </p:spTree>
    <p:extLst>
      <p:ext uri="{BB962C8B-B14F-4D97-AF65-F5344CB8AC3E}">
        <p14:creationId xmlns:p14="http://schemas.microsoft.com/office/powerpoint/2010/main" val="2497157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lnSpcReduction="10000"/>
          </a:bodyPr>
          <a:lstStyle/>
          <a:p>
            <a:pPr algn="l"/>
            <a:r>
              <a:rPr lang="es-MX" sz="1800" b="1" dirty="0" smtClean="0">
                <a:solidFill>
                  <a:srgbClr val="FFCC00"/>
                </a:solidFill>
                <a:effectLst>
                  <a:outerShdw blurRad="38100" dist="38100" dir="2700000" algn="tl">
                    <a:srgbClr val="000000">
                      <a:alpha val="43137"/>
                    </a:srgbClr>
                  </a:outerShdw>
                </a:effectLst>
              </a:rPr>
              <a:t>JURISPRUDENCIA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a:solidFill>
                  <a:srgbClr val="FFFF01"/>
                </a:solidFill>
                <a:effectLst>
                  <a:outerShdw blurRad="38100" dist="38100" dir="2700000" algn="tl">
                    <a:srgbClr val="000000">
                      <a:alpha val="43137"/>
                    </a:srgbClr>
                  </a:outerShdw>
                </a:effectLst>
              </a:rPr>
              <a:t>EXTINCIÓN DEL CONTRATO DE TRABAJO. SIN CAUSA. PANDEMIA COVID-19. MEDIDA CAUTELAR. REINSTALACIÓN EN EL PUESTO DE TRABAJO</a:t>
            </a:r>
            <a:endParaRPr lang="es-AR" sz="1800" dirty="0">
              <a:solidFill>
                <a:srgbClr val="FFFF01"/>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En </a:t>
            </a:r>
            <a:r>
              <a:rPr lang="es-MX" sz="1800" dirty="0" smtClean="0">
                <a:effectLst>
                  <a:outerShdw blurRad="38100" dist="38100" dir="2700000" algn="tl">
                    <a:srgbClr val="000000">
                      <a:alpha val="43137"/>
                    </a:srgbClr>
                  </a:outerShdw>
                </a:effectLst>
              </a:rPr>
              <a:t>efecto</a:t>
            </a:r>
            <a:r>
              <a:rPr lang="es-MX" sz="1800" dirty="0">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el carácter  </a:t>
            </a:r>
            <a:r>
              <a:rPr lang="es-MX" sz="1800" dirty="0" err="1" smtClean="0">
                <a:effectLst>
                  <a:outerShdw blurRad="38100" dist="38100" dir="2700000" algn="tl">
                    <a:srgbClr val="000000">
                      <a:alpha val="43137"/>
                    </a:srgbClr>
                  </a:outerShdw>
                </a:effectLst>
              </a:rPr>
              <a:t>recepticio</a:t>
            </a:r>
            <a:r>
              <a:rPr lang="es-MX" sz="1800" dirty="0" smtClean="0">
                <a:effectLst>
                  <a:outerShdw blurRad="38100" dist="38100" dir="2700000" algn="tl">
                    <a:srgbClr val="000000">
                      <a:alpha val="43137"/>
                    </a:srgbClr>
                  </a:outerShdw>
                </a:effectLst>
              </a:rPr>
              <a:t> de la </a:t>
            </a:r>
            <a:r>
              <a:rPr lang="es-MX" sz="1800" dirty="0">
                <a:effectLst>
                  <a:outerShdw blurRad="38100" dist="38100" dir="2700000" algn="tl">
                    <a:srgbClr val="000000">
                      <a:alpha val="43137"/>
                    </a:srgbClr>
                  </a:outerShdw>
                </a:effectLst>
              </a:rPr>
              <a:t>notificación </a:t>
            </a:r>
            <a:r>
              <a:rPr lang="es-MX" sz="1800" dirty="0" smtClean="0">
                <a:effectLst>
                  <a:outerShdw blurRad="38100" dist="38100" dir="2700000" algn="tl">
                    <a:srgbClr val="000000">
                      <a:alpha val="43137"/>
                    </a:srgbClr>
                  </a:outerShdw>
                </a:effectLst>
              </a:rPr>
              <a:t>implicaría que el distracto </a:t>
            </a:r>
            <a:r>
              <a:rPr lang="es-MX" sz="1800" dirty="0">
                <a:effectLst>
                  <a:outerShdw blurRad="38100" dist="38100" dir="2700000" algn="tl">
                    <a:srgbClr val="000000">
                      <a:alpha val="43137"/>
                    </a:srgbClr>
                  </a:outerShdw>
                </a:effectLst>
              </a:rPr>
              <a:t>operó </a:t>
            </a:r>
            <a:r>
              <a:rPr lang="es-MX" sz="1800" dirty="0" smtClean="0">
                <a:effectLst>
                  <a:outerShdw blurRad="38100" dist="38100" dir="2700000" algn="tl">
                    <a:srgbClr val="000000">
                      <a:alpha val="43137"/>
                    </a:srgbClr>
                  </a:outerShdw>
                </a:effectLst>
              </a:rPr>
              <a:t>en el momento en que la notificación llegó a la esfera de conocimiento del  destinatario</a:t>
            </a:r>
            <a:r>
              <a:rPr lang="es-MX" sz="1800" dirty="0">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ello es</a:t>
            </a:r>
            <a:r>
              <a:rPr lang="es-MX" sz="1800" dirty="0">
                <a:effectLst>
                  <a:outerShdw blurRad="38100" dist="38100" dir="2700000" algn="tl">
                    <a:srgbClr val="000000">
                      <a:alpha val="43137"/>
                    </a:srgbClr>
                  </a:outerShdw>
                </a:effectLst>
              </a:rPr>
              <a:t>, </a:t>
            </a:r>
            <a:r>
              <a:rPr lang="es-MX" sz="1800" dirty="0" smtClean="0">
                <a:effectLst>
                  <a:outerShdw blurRad="38100" dist="38100" dir="2700000" algn="tl">
                    <a:srgbClr val="000000">
                      <a:alpha val="43137"/>
                    </a:srgbClr>
                  </a:outerShdw>
                </a:effectLst>
              </a:rPr>
              <a:t>el </a:t>
            </a:r>
            <a:r>
              <a:rPr lang="es-MX" sz="1800" dirty="0">
                <a:effectLst>
                  <a:outerShdw blurRad="38100" dist="38100" dir="2700000" algn="tl">
                    <a:srgbClr val="000000">
                      <a:alpha val="43137"/>
                    </a:srgbClr>
                  </a:outerShdw>
                </a:effectLst>
              </a:rPr>
              <a:t>06/04/20. </a:t>
            </a:r>
            <a:endParaRPr lang="es-MX" sz="1800" dirty="0" smtClean="0">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En ese marco, la estabilidad reforzada por el D.N.U. habría sido </a:t>
            </a:r>
            <a:r>
              <a:rPr lang="es-MX" sz="1800" dirty="0" smtClean="0">
                <a:effectLst>
                  <a:outerShdw blurRad="38100" dist="38100" dir="2700000" algn="tl">
                    <a:srgbClr val="000000">
                      <a:alpha val="43137"/>
                    </a:srgbClr>
                  </a:outerShdw>
                </a:effectLst>
              </a:rPr>
              <a:t>adquirida </a:t>
            </a:r>
            <a:r>
              <a:rPr lang="es-AR" sz="1800" dirty="0" smtClean="0">
                <a:effectLst>
                  <a:outerShdw blurRad="38100" dist="38100" dir="2700000" algn="tl">
                    <a:srgbClr val="000000">
                      <a:alpha val="43137"/>
                    </a:srgbClr>
                  </a:outerShdw>
                </a:effectLst>
              </a:rPr>
              <a:t>por </a:t>
            </a:r>
            <a:r>
              <a:rPr lang="es-AR" sz="1800" dirty="0">
                <a:effectLst>
                  <a:outerShdw blurRad="38100" dist="38100" dir="2700000" algn="tl">
                    <a:srgbClr val="000000">
                      <a:alpha val="43137"/>
                    </a:srgbClr>
                  </a:outerShdw>
                </a:effectLst>
              </a:rPr>
              <a:t>la </a:t>
            </a:r>
            <a:r>
              <a:rPr lang="es-AR" sz="1800" dirty="0" smtClean="0">
                <a:effectLst>
                  <a:outerShdw blurRad="38100" dist="38100" dir="2700000" algn="tl">
                    <a:srgbClr val="000000">
                      <a:alpha val="43137"/>
                    </a:srgbClr>
                  </a:outerShdw>
                </a:effectLst>
              </a:rPr>
              <a:t>accionante</a:t>
            </a:r>
            <a:r>
              <a:rPr lang="es-AR" sz="1800" dirty="0">
                <a:effectLst>
                  <a:outerShdw blurRad="38100" dist="38100" dir="2700000" algn="tl">
                    <a:srgbClr val="000000">
                      <a:alpha val="43137"/>
                    </a:srgbClr>
                  </a:outerShdw>
                </a:effectLst>
              </a:rPr>
              <a:t>.</a:t>
            </a:r>
          </a:p>
          <a:p>
            <a:pPr algn="l"/>
            <a:r>
              <a:rPr lang="es-MX" sz="1800" dirty="0">
                <a:effectLst>
                  <a:outerShdw blurRad="38100" dist="38100" dir="2700000" algn="tl">
                    <a:srgbClr val="000000">
                      <a:alpha val="43137"/>
                    </a:srgbClr>
                  </a:outerShdw>
                </a:effectLst>
              </a:rPr>
              <a:t>Los  </a:t>
            </a:r>
            <a:r>
              <a:rPr lang="es-MX" sz="1800" dirty="0" smtClean="0">
                <a:effectLst>
                  <a:outerShdw blurRad="38100" dist="38100" dir="2700000" algn="tl">
                    <a:srgbClr val="000000">
                      <a:alpha val="43137"/>
                    </a:srgbClr>
                  </a:outerShdw>
                </a:effectLst>
              </a:rPr>
              <a:t>modos de extinción vedados en </a:t>
            </a:r>
            <a:r>
              <a:rPr lang="es-MX" sz="1800" dirty="0">
                <a:effectLst>
                  <a:outerShdw blurRad="38100" dist="38100" dir="2700000" algn="tl">
                    <a:srgbClr val="000000">
                      <a:alpha val="43137"/>
                    </a:srgbClr>
                  </a:outerShdw>
                </a:effectLst>
              </a:rPr>
              <a:t>el </a:t>
            </a:r>
            <a:r>
              <a:rPr lang="es-MX" sz="1800" dirty="0" smtClean="0">
                <a:effectLst>
                  <a:outerShdw blurRad="38100" dist="38100" dir="2700000" algn="tl">
                    <a:srgbClr val="000000">
                      <a:alpha val="43137"/>
                    </a:srgbClr>
                  </a:outerShdw>
                </a:effectLst>
              </a:rPr>
              <a:t>contexto de la pandemia son aquellos que: </a:t>
            </a:r>
          </a:p>
          <a:p>
            <a:pPr algn="l"/>
            <a:r>
              <a:rPr lang="es-MX" sz="1800" dirty="0" smtClean="0">
                <a:effectLst>
                  <a:outerShdw blurRad="38100" dist="38100" dir="2700000" algn="tl">
                    <a:srgbClr val="000000">
                      <a:alpha val="43137"/>
                    </a:srgbClr>
                  </a:outerShdw>
                </a:effectLst>
              </a:rPr>
              <a:t>a) configuran </a:t>
            </a:r>
            <a:r>
              <a:rPr lang="es-MX" sz="1800" dirty="0">
                <a:effectLst>
                  <a:outerShdw blurRad="38100" dist="38100" dir="2700000" algn="tl">
                    <a:srgbClr val="000000">
                      <a:alpha val="43137"/>
                    </a:srgbClr>
                  </a:outerShdw>
                </a:effectLst>
              </a:rPr>
              <a:t>un ilícito contractual, cuya sanción está </a:t>
            </a:r>
            <a:r>
              <a:rPr lang="es-MX" sz="1800" dirty="0" smtClean="0">
                <a:effectLst>
                  <a:outerShdw blurRad="38100" dist="38100" dir="2700000" algn="tl">
                    <a:srgbClr val="000000">
                      <a:alpha val="43137"/>
                    </a:srgbClr>
                  </a:outerShdw>
                </a:effectLst>
              </a:rPr>
              <a:t>determinada en </a:t>
            </a:r>
            <a:r>
              <a:rPr lang="es-MX" sz="1800" dirty="0">
                <a:effectLst>
                  <a:outerShdw blurRad="38100" dist="38100" dir="2700000" algn="tl">
                    <a:srgbClr val="000000">
                      <a:alpha val="43137"/>
                    </a:srgbClr>
                  </a:outerShdw>
                </a:effectLst>
              </a:rPr>
              <a:t>el art. 245 LCT; y </a:t>
            </a:r>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b</a:t>
            </a:r>
            <a:r>
              <a:rPr lang="es-MX" sz="1800" dirty="0">
                <a:effectLst>
                  <a:outerShdw blurRad="38100" dist="38100" dir="2700000" algn="tl">
                    <a:srgbClr val="000000">
                      <a:alpha val="43137"/>
                    </a:srgbClr>
                  </a:outerShdw>
                </a:effectLst>
              </a:rPr>
              <a:t>) se </a:t>
            </a:r>
            <a:r>
              <a:rPr lang="es-MX" sz="1800" dirty="0" smtClean="0">
                <a:effectLst>
                  <a:outerShdw blurRad="38100" dist="38100" dir="2700000" algn="tl">
                    <a:srgbClr val="000000">
                      <a:alpha val="43137"/>
                    </a:srgbClr>
                  </a:outerShdw>
                </a:effectLst>
              </a:rPr>
              <a:t>sustentan </a:t>
            </a:r>
            <a:r>
              <a:rPr lang="es-MX" sz="1800" dirty="0">
                <a:effectLst>
                  <a:outerShdw blurRad="38100" dist="38100" dir="2700000" algn="tl">
                    <a:srgbClr val="000000">
                      <a:alpha val="43137"/>
                    </a:srgbClr>
                  </a:outerShdw>
                </a:effectLst>
              </a:rPr>
              <a:t>en el supuesto de fuerza mayor o falta </a:t>
            </a:r>
            <a:r>
              <a:rPr lang="es-MX" sz="1800" dirty="0" smtClean="0">
                <a:effectLst>
                  <a:outerShdw blurRad="38100" dist="38100" dir="2700000" algn="tl">
                    <a:srgbClr val="000000">
                      <a:alpha val="43137"/>
                    </a:srgbClr>
                  </a:outerShdw>
                </a:effectLst>
              </a:rPr>
              <a:t>o disminución </a:t>
            </a:r>
            <a:r>
              <a:rPr lang="es-MX" sz="1800" dirty="0">
                <a:effectLst>
                  <a:outerShdw blurRad="38100" dist="38100" dir="2700000" algn="tl">
                    <a:srgbClr val="000000">
                      <a:alpha val="43137"/>
                    </a:srgbClr>
                  </a:outerShdw>
                </a:effectLst>
              </a:rPr>
              <a:t>de tareas no imputables al sujeto </a:t>
            </a:r>
            <a:r>
              <a:rPr lang="es-MX" sz="1800" dirty="0" smtClean="0">
                <a:effectLst>
                  <a:outerShdw blurRad="38100" dist="38100" dir="2700000" algn="tl">
                    <a:srgbClr val="000000">
                      <a:alpha val="43137"/>
                    </a:srgbClr>
                  </a:outerShdw>
                </a:effectLst>
              </a:rPr>
              <a:t>empleador</a:t>
            </a:r>
          </a:p>
          <a:p>
            <a:pPr algn="l"/>
            <a:endParaRPr lang="es-MX" sz="1800" dirty="0" smtClean="0">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PRAGANA, MATÍAS c/GOLIARDOS SRL – s/Medida cautelar – </a:t>
            </a:r>
            <a:r>
              <a:rPr lang="es-ES" sz="1800" b="1" dirty="0">
                <a:solidFill>
                  <a:srgbClr val="00FFFF"/>
                </a:solidFill>
                <a:effectLst>
                  <a:outerShdw blurRad="38100" dist="38100" dir="2700000" algn="tl">
                    <a:srgbClr val="000000">
                      <a:alpha val="43137"/>
                    </a:srgbClr>
                  </a:outerShdw>
                </a:effectLst>
              </a:rPr>
              <a:t>Juzgado Nacional de 1ra. Instancia  del Trabajo N° 20 – CNAT – 24/04/2020</a:t>
            </a:r>
            <a:endParaRPr lang="es-AR" sz="1800" b="1" dirty="0">
              <a:solidFill>
                <a:srgbClr val="00FFFF"/>
              </a:solidFill>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8472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a:solidFill>
                  <a:srgbClr val="FFFF00"/>
                </a:solidFill>
                <a:effectLst>
                  <a:outerShdw blurRad="38100" dist="38100" dir="2700000" algn="tl">
                    <a:srgbClr val="000000">
                      <a:alpha val="43137"/>
                    </a:srgbClr>
                  </a:outerShdw>
                </a:effectLst>
              </a:rPr>
              <a:t>EXTINCIÓN DEL CONTRATO DE TRABAJO. SIN CAUSA. </a:t>
            </a:r>
            <a:r>
              <a:rPr lang="es-AR" sz="1800" b="1" cap="all" dirty="0" smtClean="0">
                <a:solidFill>
                  <a:srgbClr val="FFFF00"/>
                </a:solidFill>
                <a:effectLst>
                  <a:outerShdw blurRad="38100" dist="38100" dir="2700000" algn="tl">
                    <a:srgbClr val="000000">
                      <a:alpha val="43137"/>
                    </a:srgbClr>
                  </a:outerShdw>
                </a:effectLst>
              </a:rPr>
              <a:t>Industria de la construcción</a:t>
            </a:r>
            <a:endParaRPr lang="es-AR" sz="1800" dirty="0">
              <a:solidFill>
                <a:srgbClr val="FFFF00"/>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Se </a:t>
            </a:r>
            <a:r>
              <a:rPr lang="es-ES" sz="1800" dirty="0">
                <a:effectLst>
                  <a:outerShdw blurRad="38100" dist="38100" dir="2700000" algn="tl">
                    <a:srgbClr val="000000">
                      <a:alpha val="43137"/>
                    </a:srgbClr>
                  </a:outerShdw>
                </a:effectLst>
              </a:rPr>
              <a:t>trata del </a:t>
            </a:r>
            <a:r>
              <a:rPr lang="es-ES" sz="1800" b="1" u="sng" dirty="0">
                <a:solidFill>
                  <a:srgbClr val="00FFFF"/>
                </a:solidFill>
                <a:effectLst>
                  <a:outerShdw blurRad="38100" dist="38100" dir="2700000" algn="tl">
                    <a:srgbClr val="000000">
                      <a:alpha val="43137"/>
                    </a:srgbClr>
                  </a:outerShdw>
                </a:effectLst>
              </a:rPr>
              <a:t>despido sin justa causa</a:t>
            </a:r>
            <a:r>
              <a:rPr lang="es-ES" sz="1800" dirty="0">
                <a:solidFill>
                  <a:srgbClr val="00FFFF"/>
                </a:solidFill>
                <a:effectLst>
                  <a:outerShdw blurRad="38100" dist="38100" dir="2700000" algn="tl">
                    <a:srgbClr val="000000">
                      <a:alpha val="43137"/>
                    </a:srgbClr>
                  </a:outerShdw>
                </a:effectLst>
              </a:rPr>
              <a:t> </a:t>
            </a:r>
            <a:r>
              <a:rPr lang="es-ES" sz="1800" dirty="0">
                <a:effectLst>
                  <a:outerShdw blurRad="38100" dist="38100" dir="2700000" algn="tl">
                    <a:srgbClr val="000000">
                      <a:alpha val="43137"/>
                    </a:srgbClr>
                  </a:outerShdw>
                </a:effectLst>
              </a:rPr>
              <a:t>de obreros de la construcción. Se hacer lugar a la medida cautelar, ordenando la reincorporación de los actores despedidos sin causa en violación a lo dispuesto por el DNU nº 329/2020, pues si bien los accionantes se encuentran enmarcados en el ámbito del Estatuto de la Construcción, que constituye un régimen legal especial que prevalece sobre el régimen general en todo aquello que esté contemplado y regulado en el primero, se nutre de los principios y fines que inspiran el derecho del trabajo del cual forma parte.</a:t>
            </a:r>
            <a:endParaRPr lang="es-AR" sz="1800" dirty="0">
              <a:effectLst>
                <a:outerShdw blurRad="38100" dist="38100" dir="2700000" algn="tl">
                  <a:srgbClr val="000000">
                    <a:alpha val="43137"/>
                  </a:srgbClr>
                </a:outerShdw>
              </a:effectLst>
            </a:endParaRP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00FFCC"/>
                </a:solidFill>
                <a:effectLst>
                  <a:outerShdw blurRad="38100" dist="38100" dir="2700000" algn="tl">
                    <a:srgbClr val="000000">
                      <a:alpha val="43137"/>
                    </a:srgbClr>
                  </a:outerShdw>
                </a:effectLst>
              </a:rPr>
              <a:t>Romero </a:t>
            </a:r>
            <a:r>
              <a:rPr lang="es-ES" sz="1800" b="1" dirty="0" err="1">
                <a:solidFill>
                  <a:srgbClr val="00FFCC"/>
                </a:solidFill>
                <a:effectLst>
                  <a:outerShdw blurRad="38100" dist="38100" dir="2700000" algn="tl">
                    <a:srgbClr val="000000">
                      <a:alpha val="43137"/>
                    </a:srgbClr>
                  </a:outerShdw>
                </a:effectLst>
              </a:rPr>
              <a:t>Ivan</a:t>
            </a:r>
            <a:r>
              <a:rPr lang="es-ES" sz="1800" b="1" dirty="0">
                <a:solidFill>
                  <a:srgbClr val="00FFCC"/>
                </a:solidFill>
                <a:effectLst>
                  <a:outerShdw blurRad="38100" dist="38100" dir="2700000" algn="tl">
                    <a:srgbClr val="000000">
                      <a:alpha val="43137"/>
                    </a:srgbClr>
                  </a:outerShdw>
                </a:effectLst>
              </a:rPr>
              <a:t> Alan y otros c/ </a:t>
            </a:r>
            <a:r>
              <a:rPr lang="es-ES" sz="1800" b="1" dirty="0" err="1">
                <a:solidFill>
                  <a:srgbClr val="00FFCC"/>
                </a:solidFill>
                <a:effectLst>
                  <a:outerShdw blurRad="38100" dist="38100" dir="2700000" algn="tl">
                    <a:srgbClr val="000000">
                      <a:alpha val="43137"/>
                    </a:srgbClr>
                  </a:outerShdw>
                </a:effectLst>
              </a:rPr>
              <a:t>Brimax</a:t>
            </a:r>
            <a:r>
              <a:rPr lang="es-ES" sz="1800" b="1" dirty="0">
                <a:solidFill>
                  <a:srgbClr val="00FFCC"/>
                </a:solidFill>
                <a:effectLst>
                  <a:outerShdw blurRad="38100" dist="38100" dir="2700000" algn="tl">
                    <a:srgbClr val="000000">
                      <a:alpha val="43137"/>
                    </a:srgbClr>
                  </a:outerShdw>
                </a:effectLst>
              </a:rPr>
              <a:t> S.A. s/ Medidas Cautelares y Preparatorias - Juzgado de Primera Instancia de Distrito en lo Laboral de San Lorenzo - Provincia de Santa Fe - </a:t>
            </a:r>
            <a:r>
              <a:rPr lang="es-ES" sz="1800" b="1" dirty="0" smtClean="0">
                <a:solidFill>
                  <a:srgbClr val="00FFCC"/>
                </a:solidFill>
                <a:effectLst>
                  <a:outerShdw blurRad="38100" dist="38100" dir="2700000" algn="tl">
                    <a:srgbClr val="000000">
                      <a:alpha val="43137"/>
                    </a:srgbClr>
                  </a:outerShdw>
                </a:effectLst>
              </a:rPr>
              <a:t>13/5/2020</a:t>
            </a:r>
            <a:endParaRPr lang="es-AR" sz="1800" b="1" dirty="0">
              <a:solidFill>
                <a:srgbClr val="00FF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5923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a:solidFill>
                  <a:srgbClr val="00FFFF"/>
                </a:solidFill>
                <a:effectLst>
                  <a:outerShdw blurRad="38100" dist="38100" dir="2700000" algn="tl">
                    <a:srgbClr val="000000">
                      <a:alpha val="43137"/>
                    </a:srgbClr>
                  </a:outerShdw>
                </a:effectLst>
              </a:rPr>
              <a:t>REINSTALACIÓN DE UN TRABAJADOR QUE CUMPLÍA EL PERÍODO DE PRUEBA DURANTE LA EMERGENCIA SANITARIA POR EL CORONAVIRUS</a:t>
            </a:r>
            <a:endParaRPr lang="es-AR" sz="1800" dirty="0">
              <a:solidFill>
                <a:srgbClr val="00FFFF"/>
              </a:solidFill>
              <a:effectLst>
                <a:outerShdw blurRad="38100" dist="38100" dir="2700000" algn="tl">
                  <a:srgbClr val="000000">
                    <a:alpha val="43137"/>
                  </a:srgbClr>
                </a:outerShdw>
              </a:effectLst>
            </a:endParaRPr>
          </a:p>
          <a:p>
            <a:pPr algn="l"/>
            <a:r>
              <a:rPr lang="es-AR" sz="1800" dirty="0">
                <a:solidFill>
                  <a:srgbClr val="FFFF01"/>
                </a:solidFill>
                <a:effectLst>
                  <a:outerShdw blurRad="38100" dist="38100" dir="2700000" algn="tl">
                    <a:srgbClr val="000000">
                      <a:alpha val="43137"/>
                    </a:srgbClr>
                  </a:outerShdw>
                </a:effectLst>
              </a:rPr>
              <a:t>La Cámara Laboral Nº 1 - Secretaría Nº 2 - </a:t>
            </a:r>
            <a:r>
              <a:rPr lang="es-AR" sz="1800" dirty="0" err="1">
                <a:solidFill>
                  <a:srgbClr val="FFFF01"/>
                </a:solidFill>
                <a:effectLst>
                  <a:outerShdw blurRad="38100" dist="38100" dir="2700000" algn="tl">
                    <a:srgbClr val="000000">
                      <a:alpha val="43137"/>
                    </a:srgbClr>
                  </a:outerShdw>
                </a:effectLst>
              </a:rPr>
              <a:t>Cipolletti</a:t>
            </a:r>
            <a:r>
              <a:rPr lang="es-AR" sz="1800" dirty="0">
                <a:solidFill>
                  <a:srgbClr val="FFFF01"/>
                </a:solidFill>
                <a:effectLst>
                  <a:outerShdw blurRad="38100" dist="38100" dir="2700000" algn="tl">
                    <a:srgbClr val="000000">
                      <a:alpha val="43137"/>
                    </a:srgbClr>
                  </a:outerShdw>
                </a:effectLst>
              </a:rPr>
              <a:t>, en autos “Orellana, Maximiliano Andrés c/ Aberturas de Aluminio S.A. s/ medidas cautelares”, de fecha 2/6/2020, </a:t>
            </a:r>
            <a:r>
              <a:rPr lang="es-AR" sz="1800" dirty="0">
                <a:effectLst>
                  <a:outerShdw blurRad="38100" dist="38100" dir="2700000" algn="tl">
                    <a:srgbClr val="000000">
                      <a:alpha val="43137"/>
                    </a:srgbClr>
                  </a:outerShdw>
                </a:effectLst>
              </a:rPr>
              <a:t>determinó que a los trabajadores comprendidos dentro de las prescripciones del artículo 92 bis LCT, también los alcanza la protección de estabilidad propia temporaria establecida por el DNU 329/2020; siendo aplicable al caso ante la falta de expresa exclusión normativa, la regla imperativa que consagra el art. 9 de la L.C.T. en cuanto dispone que “En caso de duda sobre la aplicación de normas legales o convencionales, o en la apreciación de la prueba en los casos concretos, prevalecerá la más favorable al trabajador, considerándose la norma o conjunto de normas que rija cada una de las instituciones del derecho del trabajo. Si la duda recayese en la interpretación o alcance de la ley, los jueces o encargados de aplicarla se decidirán en el sentido más favorable al trabajador”. </a:t>
            </a:r>
          </a:p>
        </p:txBody>
      </p:sp>
    </p:spTree>
    <p:extLst>
      <p:ext uri="{BB962C8B-B14F-4D97-AF65-F5344CB8AC3E}">
        <p14:creationId xmlns:p14="http://schemas.microsoft.com/office/powerpoint/2010/main" val="1050674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r>
              <a:rPr lang="es-ES" sz="1800" b="1" dirty="0" smtClean="0">
                <a:solidFill>
                  <a:srgbClr val="FFCC00"/>
                </a:solidFill>
                <a:effectLst>
                  <a:outerShdw blurRad="38100" dist="38100" dir="2700000" algn="tl">
                    <a:srgbClr val="000000">
                      <a:alpha val="43137"/>
                    </a:srgbClr>
                  </a:outerShdw>
                </a:effectLst>
              </a:rPr>
              <a:t>DESPIDO DURANTE EL PERIODO DE PRUEBA</a:t>
            </a:r>
          </a:p>
          <a:p>
            <a:pPr algn="l"/>
            <a:r>
              <a:rPr lang="es-MX" sz="1800" b="1" dirty="0" err="1">
                <a:solidFill>
                  <a:srgbClr val="00FFFF"/>
                </a:solidFill>
                <a:effectLst>
                  <a:outerShdw blurRad="38100" dist="38100" dir="2700000" algn="tl">
                    <a:srgbClr val="000000">
                      <a:alpha val="43137"/>
                    </a:srgbClr>
                  </a:outerShdw>
                </a:effectLst>
              </a:rPr>
              <a:t>Cufré</a:t>
            </a:r>
            <a:r>
              <a:rPr lang="es-MX" sz="1800" b="1" dirty="0">
                <a:solidFill>
                  <a:srgbClr val="00FFFF"/>
                </a:solidFill>
                <a:effectLst>
                  <a:outerShdw blurRad="38100" dist="38100" dir="2700000" algn="tl">
                    <a:srgbClr val="000000">
                      <a:alpha val="43137"/>
                    </a:srgbClr>
                  </a:outerShdw>
                </a:effectLst>
              </a:rPr>
              <a:t> </a:t>
            </a:r>
            <a:r>
              <a:rPr lang="es-MX" sz="1800" b="1" dirty="0" err="1">
                <a:solidFill>
                  <a:srgbClr val="00FFFF"/>
                </a:solidFill>
                <a:effectLst>
                  <a:outerShdw blurRad="38100" dist="38100" dir="2700000" algn="tl">
                    <a:srgbClr val="000000">
                      <a:alpha val="43137"/>
                    </a:srgbClr>
                  </a:outerShdw>
                </a:effectLst>
              </a:rPr>
              <a:t>Gazal</a:t>
            </a:r>
            <a:r>
              <a:rPr lang="es-MX" sz="1800" b="1" dirty="0">
                <a:solidFill>
                  <a:srgbClr val="00FFFF"/>
                </a:solidFill>
                <a:effectLst>
                  <a:outerShdw blurRad="38100" dist="38100" dir="2700000" algn="tl">
                    <a:srgbClr val="000000">
                      <a:alpha val="43137"/>
                    </a:srgbClr>
                  </a:outerShdw>
                </a:effectLst>
              </a:rPr>
              <a:t>, Laura Julieta c/Mediterránea </a:t>
            </a:r>
            <a:r>
              <a:rPr lang="es-MX" sz="1800" b="1" dirty="0" err="1">
                <a:solidFill>
                  <a:srgbClr val="00FFFF"/>
                </a:solidFill>
                <a:effectLst>
                  <a:outerShdw blurRad="38100" dist="38100" dir="2700000" algn="tl">
                    <a:srgbClr val="000000">
                      <a:alpha val="43137"/>
                    </a:srgbClr>
                  </a:outerShdw>
                </a:effectLst>
              </a:rPr>
              <a:t>Clean</a:t>
            </a:r>
            <a:r>
              <a:rPr lang="es-MX" sz="1800" b="1" dirty="0">
                <a:solidFill>
                  <a:srgbClr val="00FFFF"/>
                </a:solidFill>
                <a:effectLst>
                  <a:outerShdw blurRad="38100" dist="38100" dir="2700000" algn="tl">
                    <a:srgbClr val="000000">
                      <a:alpha val="43137"/>
                    </a:srgbClr>
                  </a:outerShdw>
                </a:effectLst>
              </a:rPr>
              <a:t> SRL p/acción de </a:t>
            </a:r>
            <a:r>
              <a:rPr lang="es-MX" sz="1800" b="1" dirty="0" err="1">
                <a:solidFill>
                  <a:srgbClr val="00FFFF"/>
                </a:solidFill>
                <a:effectLst>
                  <a:outerShdw blurRad="38100" dist="38100" dir="2700000" algn="tl">
                    <a:srgbClr val="000000">
                      <a:alpha val="43137"/>
                    </a:srgbClr>
                  </a:outerShdw>
                </a:effectLst>
              </a:rPr>
              <a:t>reinstalac</a:t>
            </a:r>
            <a:r>
              <a:rPr lang="es-MX" sz="1800" b="1" dirty="0">
                <a:solidFill>
                  <a:srgbClr val="00FFFF"/>
                </a:solidFill>
                <a:effectLst>
                  <a:outerShdw blurRad="38100" dist="38100" dir="2700000" algn="tl">
                    <a:srgbClr val="000000">
                      <a:alpha val="43137"/>
                    </a:srgbClr>
                  </a:outerShdw>
                </a:effectLst>
              </a:rPr>
              <a:t>. en el trabajo - </a:t>
            </a:r>
            <a:r>
              <a:rPr lang="es-MX" sz="1800" b="1" dirty="0" err="1">
                <a:solidFill>
                  <a:srgbClr val="00FFFF"/>
                </a:solidFill>
                <a:effectLst>
                  <a:outerShdw blurRad="38100" dist="38100" dir="2700000" algn="tl">
                    <a:srgbClr val="000000">
                      <a:alpha val="43137"/>
                    </a:srgbClr>
                  </a:outerShdw>
                </a:effectLst>
              </a:rPr>
              <a:t>Cám</a:t>
            </a:r>
            <a:r>
              <a:rPr lang="es-MX" sz="1800" b="1" dirty="0">
                <a:solidFill>
                  <a:srgbClr val="00FFFF"/>
                </a:solidFill>
                <a:effectLst>
                  <a:outerShdw blurRad="38100" dist="38100" dir="2700000" algn="tl">
                    <a:srgbClr val="000000">
                      <a:alpha val="43137"/>
                    </a:srgbClr>
                  </a:outerShdw>
                </a:effectLst>
              </a:rPr>
              <a:t>. 4ª </a:t>
            </a:r>
            <a:r>
              <a:rPr lang="es-MX" sz="1800" b="1" dirty="0" err="1">
                <a:solidFill>
                  <a:srgbClr val="00FFFF"/>
                </a:solidFill>
                <a:effectLst>
                  <a:outerShdw blurRad="38100" dist="38100" dir="2700000" algn="tl">
                    <a:srgbClr val="000000">
                      <a:alpha val="43137"/>
                    </a:srgbClr>
                  </a:outerShdw>
                </a:effectLst>
              </a:rPr>
              <a:t>Trab</a:t>
            </a:r>
            <a:r>
              <a:rPr lang="es-MX" sz="1800" b="1" dirty="0">
                <a:solidFill>
                  <a:srgbClr val="00FFFF"/>
                </a:solidFill>
                <a:effectLst>
                  <a:outerShdw blurRad="38100" dist="38100" dir="2700000" algn="tl">
                    <a:srgbClr val="000000">
                      <a:alpha val="43137"/>
                    </a:srgbClr>
                  </a:outerShdw>
                </a:effectLst>
              </a:rPr>
              <a:t>. Mendoza - 14/05/2020</a:t>
            </a:r>
          </a:p>
          <a:p>
            <a:pPr algn="l"/>
            <a:r>
              <a:rPr lang="es-MX" sz="1800" dirty="0">
                <a:effectLst>
                  <a:outerShdw blurRad="38100" dist="38100" dir="2700000" algn="tl">
                    <a:srgbClr val="000000">
                      <a:alpha val="43137"/>
                    </a:srgbClr>
                  </a:outerShdw>
                </a:effectLst>
              </a:rPr>
              <a:t> Hacer lugar a la anticipación de tutela solicitada por la Sra. LAURA JULIETA CUFRÉ GAZAL, en consecuencia declarar la nulidad del despido dispuesto por MEDITERRANEA CLEAN SRL, y ordenar en el plazo de dos (2) días de notificada la presente, la REINSTALACIÓN de la trabajadora a sus tareas, en las condiciones que se prestaban. Ello con el PAGO ÍNTEGRO DE LOS SALARIOS que se devenguen desde el despido hasta la efectiva reincorporación de la trabajadora a su puesto de trabajo.</a:t>
            </a:r>
          </a:p>
          <a:p>
            <a:pPr algn="l"/>
            <a:r>
              <a:rPr lang="es-MX" sz="1800" dirty="0">
                <a:effectLst>
                  <a:outerShdw blurRad="38100" dist="38100" dir="2700000" algn="tl">
                    <a:srgbClr val="000000">
                      <a:alpha val="43137"/>
                    </a:srgbClr>
                  </a:outerShdw>
                </a:effectLst>
              </a:rPr>
              <a:t>2) Todo bajo apercibimiento de aplicar </a:t>
            </a:r>
            <a:r>
              <a:rPr lang="es-MX" sz="1800" dirty="0" err="1">
                <a:effectLst>
                  <a:outerShdw blurRad="38100" dist="38100" dir="2700000" algn="tl">
                    <a:srgbClr val="000000">
                      <a:alpha val="43137"/>
                    </a:srgbClr>
                  </a:outerShdw>
                </a:effectLst>
              </a:rPr>
              <a:t>astreintes</a:t>
            </a:r>
            <a:r>
              <a:rPr lang="es-MX" sz="1800" dirty="0">
                <a:effectLst>
                  <a:outerShdw blurRad="38100" dist="38100" dir="2700000" algn="tl">
                    <a:srgbClr val="000000">
                      <a:alpha val="43137"/>
                    </a:srgbClr>
                  </a:outerShdw>
                </a:effectLst>
              </a:rPr>
              <a:t> a razón de $ 2.000 por cada día de demora (804 del CCCN).</a:t>
            </a:r>
          </a:p>
        </p:txBody>
      </p:sp>
    </p:spTree>
    <p:extLst>
      <p:ext uri="{BB962C8B-B14F-4D97-AF65-F5344CB8AC3E}">
        <p14:creationId xmlns:p14="http://schemas.microsoft.com/office/powerpoint/2010/main" val="336344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lnSpcReduction="10000"/>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smtClean="0">
                <a:solidFill>
                  <a:srgbClr val="FFFF01"/>
                </a:solidFill>
                <a:effectLst>
                  <a:outerShdw blurRad="38100" dist="38100" dir="2700000" algn="tl">
                    <a:srgbClr val="000000">
                      <a:alpha val="43137"/>
                    </a:srgbClr>
                  </a:outerShdw>
                </a:effectLst>
              </a:rPr>
              <a:t>CAUTELAR. PROHIBICIÓN DE DESPIDOS. PERIODO DE PRUEBA. RECHAZO DE LA REINSTALACIÓN</a:t>
            </a:r>
          </a:p>
          <a:p>
            <a:pPr algn="l"/>
            <a:r>
              <a:rPr lang="es-AR" sz="1800" dirty="0">
                <a:effectLst>
                  <a:outerShdw blurRad="38100" dist="38100" dir="2700000" algn="tl">
                    <a:srgbClr val="000000">
                      <a:alpha val="43137"/>
                    </a:srgbClr>
                  </a:outerShdw>
                </a:effectLst>
              </a:rPr>
              <a:t>En efecto, el hecho de que la extinción opere por decisión unilateral de la empleadora, no la asimila a un despido </a:t>
            </a:r>
            <a:r>
              <a:rPr lang="es-AR" sz="1800" dirty="0" err="1">
                <a:effectLst>
                  <a:outerShdw blurRad="38100" dist="38100" dir="2700000" algn="tl">
                    <a:srgbClr val="000000">
                      <a:alpha val="43137"/>
                    </a:srgbClr>
                  </a:outerShdw>
                </a:effectLst>
              </a:rPr>
              <a:t>incausado</a:t>
            </a:r>
            <a:r>
              <a:rPr lang="es-AR" sz="1800" dirty="0">
                <a:effectLst>
                  <a:outerShdw blurRad="38100" dist="38100" dir="2700000" algn="tl">
                    <a:srgbClr val="000000">
                      <a:alpha val="43137"/>
                    </a:srgbClr>
                  </a:outerShdw>
                </a:effectLst>
              </a:rPr>
              <a:t>. Antes bien, se trata de un modo de extinción autónomo que se configura debido a la operatividad del plazo suspensivo y cierto determinado por el legislador en el art. 92 bis. </a:t>
            </a:r>
          </a:p>
          <a:p>
            <a:pPr algn="l"/>
            <a:r>
              <a:rPr lang="es-AR" sz="1800" dirty="0">
                <a:effectLst>
                  <a:outerShdw blurRad="38100" dist="38100" dir="2700000" algn="tl">
                    <a:srgbClr val="000000">
                      <a:alpha val="43137"/>
                    </a:srgbClr>
                  </a:outerShdw>
                </a:effectLst>
              </a:rPr>
              <a:t>En ese marco, la estabilidad reforzada por el D.N.U. no había sido adquirida por la accionante, debido a la falta de cumplimiento del plazo respectivo.</a:t>
            </a:r>
          </a:p>
          <a:p>
            <a:pPr algn="l"/>
            <a:r>
              <a:rPr lang="es-AR" sz="1800" dirty="0">
                <a:effectLst>
                  <a:outerShdw blurRad="38100" dist="38100" dir="2700000" algn="tl">
                    <a:srgbClr val="000000">
                      <a:alpha val="43137"/>
                    </a:srgbClr>
                  </a:outerShdw>
                </a:effectLst>
              </a:rPr>
              <a:t>El modo de extinción vedado en el contexto de la pandemia es aquel que configura un ilícito contractual, cuya sanción está determinada en el art. 245 LCT. De allí que no puedan limitarse los restantes métodos de extinción previstos en la ley, sin ampliar los efectos de una norma dictada por el Poder Ejecutivo que, por otra parte, ha previsto con precisión </a:t>
            </a:r>
            <a:r>
              <a:rPr lang="es-AR" sz="1800" dirty="0" smtClean="0">
                <a:effectLst>
                  <a:outerShdw blurRad="38100" dist="38100" dir="2700000" algn="tl">
                    <a:srgbClr val="000000">
                      <a:alpha val="43137"/>
                    </a:srgbClr>
                  </a:outerShdw>
                </a:effectLst>
              </a:rPr>
              <a:t>los </a:t>
            </a:r>
            <a:r>
              <a:rPr lang="es-AR" sz="1800" dirty="0">
                <a:effectLst>
                  <a:outerShdw blurRad="38100" dist="38100" dir="2700000" algn="tl">
                    <a:srgbClr val="000000">
                      <a:alpha val="43137"/>
                    </a:srgbClr>
                  </a:outerShdw>
                </a:effectLst>
              </a:rPr>
              <a:t>alcances de la prohibición vedando expresamente los despidos “</a:t>
            </a:r>
            <a:r>
              <a:rPr lang="es-AR" sz="1800" i="1" dirty="0">
                <a:effectLst>
                  <a:outerShdw blurRad="38100" dist="38100" dir="2700000" algn="tl">
                    <a:srgbClr val="000000">
                      <a:alpha val="43137"/>
                    </a:srgbClr>
                  </a:outerShdw>
                </a:effectLst>
              </a:rPr>
              <a:t>sin justa causa y por las causales de falta o disminución de trabajo y fuerza mayor</a:t>
            </a:r>
            <a:r>
              <a:rPr lang="es-AR" sz="1800" dirty="0">
                <a:effectLst>
                  <a:outerShdw blurRad="38100" dist="38100" dir="2700000" algn="tl">
                    <a:srgbClr val="000000">
                      <a:alpha val="43137"/>
                    </a:srgbClr>
                  </a:outerShdw>
                </a:effectLst>
              </a:rPr>
              <a:t>” (art. 2</a:t>
            </a:r>
            <a:r>
              <a:rPr lang="es-AR" sz="1800" dirty="0" smtClean="0">
                <a:effectLst>
                  <a:outerShdw blurRad="38100" dist="38100" dir="2700000" algn="tl">
                    <a:srgbClr val="000000">
                      <a:alpha val="43137"/>
                    </a:srgbClr>
                  </a:outerShdw>
                </a:effectLst>
              </a:rPr>
              <a:t>°).</a:t>
            </a:r>
          </a:p>
          <a:p>
            <a:pPr algn="l"/>
            <a:r>
              <a:rPr lang="es-ES" sz="1800" b="1" dirty="0" smtClean="0">
                <a:solidFill>
                  <a:srgbClr val="00FFFF"/>
                </a:solidFill>
                <a:effectLst>
                  <a:outerShdw blurRad="38100" dist="38100" dir="2700000" algn="tl">
                    <a:srgbClr val="000000">
                      <a:alpha val="43137"/>
                    </a:srgbClr>
                  </a:outerShdw>
                </a:effectLst>
              </a:rPr>
              <a:t>GRASSO VIOLA c/CHEVRON – Juzgado Nacional de 1ra. Instancia  del Trabajo N° 20 – CNAT – 24/04/2020</a:t>
            </a:r>
            <a:endParaRPr lang="es-AR" sz="18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8883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smtClean="0">
                <a:solidFill>
                  <a:srgbClr val="FFFF01"/>
                </a:solidFill>
                <a:effectLst>
                  <a:outerShdw blurRad="38100" dist="38100" dir="2700000" algn="tl">
                    <a:srgbClr val="000000">
                      <a:alpha val="43137"/>
                    </a:srgbClr>
                  </a:outerShdw>
                </a:effectLst>
              </a:rPr>
              <a:t>La </a:t>
            </a:r>
            <a:r>
              <a:rPr lang="es-AR" sz="1800" b="1" cap="all" dirty="0" err="1" smtClean="0">
                <a:solidFill>
                  <a:srgbClr val="FFFF01"/>
                </a:solidFill>
                <a:effectLst>
                  <a:outerShdw blurRad="38100" dist="38100" dir="2700000" algn="tl">
                    <a:srgbClr val="000000">
                      <a:alpha val="43137"/>
                    </a:srgbClr>
                  </a:outerShdw>
                </a:effectLst>
              </a:rPr>
              <a:t>camara</a:t>
            </a:r>
            <a:r>
              <a:rPr lang="es-AR" sz="1800" b="1" cap="all" dirty="0" smtClean="0">
                <a:solidFill>
                  <a:srgbClr val="FFFF01"/>
                </a:solidFill>
                <a:effectLst>
                  <a:outerShdw blurRad="38100" dist="38100" dir="2700000" algn="tl">
                    <a:srgbClr val="000000">
                      <a:alpha val="43137"/>
                    </a:srgbClr>
                  </a:outerShdw>
                </a:effectLst>
              </a:rPr>
              <a:t> revoco el fallo</a:t>
            </a:r>
          </a:p>
          <a:p>
            <a:pPr algn="l"/>
            <a:r>
              <a:rPr lang="es-MX" sz="1800" dirty="0">
                <a:effectLst>
                  <a:outerShdw blurRad="38100" dist="38100" dir="2700000" algn="tl">
                    <a:srgbClr val="000000">
                      <a:alpha val="43137"/>
                    </a:srgbClr>
                  </a:outerShdw>
                </a:effectLst>
              </a:rPr>
              <a:t>Corresponde revocar la resolución que consideró que la disolución del vínculo durante el período de prueba previsto por el art. 92 bis de la LCT difiere del despido sin causa prohibido en el art. 2º del DNU 329/2020, pues de la lectura íntegra de tal norma </a:t>
            </a:r>
            <a:r>
              <a:rPr lang="es-MX" sz="1800" dirty="0">
                <a:solidFill>
                  <a:srgbClr val="FFFF01"/>
                </a:solidFill>
                <a:effectLst>
                  <a:outerShdw blurRad="38100" dist="38100" dir="2700000" algn="tl">
                    <a:srgbClr val="000000">
                      <a:alpha val="43137"/>
                    </a:srgbClr>
                  </a:outerShdw>
                </a:effectLst>
              </a:rPr>
              <a:t>se concluye que lo que se pretende impedir es la consumación de despidos durante el transcurso que se disponga el aislamiento social preventivo y obligatorio, ello en defensa de los puestos de trabajo de trabajadores y trabajadoras, sin observarse a priori, otro tipo de distinción al efecto</a:t>
            </a:r>
            <a:r>
              <a:rPr lang="es-MX" sz="1800" dirty="0" smtClean="0">
                <a:solidFill>
                  <a:srgbClr val="FFFF01"/>
                </a:solidFill>
                <a:effectLst>
                  <a:outerShdw blurRad="38100" dist="38100" dir="2700000" algn="tl">
                    <a:srgbClr val="000000">
                      <a:alpha val="43137"/>
                    </a:srgbClr>
                  </a:outerShdw>
                </a:effectLst>
              </a:rPr>
              <a:t>.</a:t>
            </a:r>
          </a:p>
          <a:p>
            <a:pPr algn="l"/>
            <a:r>
              <a:rPr lang="es-MX" sz="1800" dirty="0">
                <a:effectLst>
                  <a:outerShdw blurRad="38100" dist="38100" dir="2700000" algn="tl">
                    <a:srgbClr val="000000">
                      <a:alpha val="43137"/>
                    </a:srgbClr>
                  </a:outerShdw>
                </a:effectLst>
              </a:rPr>
              <a:t>Más allá de lo que pueda decirse en derredor de la cuestión de fondo en cuanto a la extensión del </a:t>
            </a:r>
            <a:r>
              <a:rPr lang="es-MX" sz="1800" dirty="0" err="1">
                <a:effectLst>
                  <a:outerShdw blurRad="38100" dist="38100" dir="2700000" algn="tl">
                    <a:srgbClr val="000000">
                      <a:alpha val="43137"/>
                    </a:srgbClr>
                  </a:outerShdw>
                </a:effectLst>
              </a:rPr>
              <a:t>dec</a:t>
            </a:r>
            <a:r>
              <a:rPr lang="es-MX" sz="1800" dirty="0">
                <a:effectLst>
                  <a:outerShdw blurRad="38100" dist="38100" dir="2700000" algn="tl">
                    <a:srgbClr val="000000">
                      <a:alpha val="43137"/>
                    </a:srgbClr>
                  </a:outerShdw>
                </a:effectLst>
              </a:rPr>
              <a:t>. 329/2020 a las relaciones que se encuentran en el período previsto por el art. 92 bis de la LCT, </a:t>
            </a:r>
            <a:r>
              <a:rPr lang="es-MX" sz="1800" dirty="0">
                <a:solidFill>
                  <a:srgbClr val="FFCC00"/>
                </a:solidFill>
                <a:effectLst>
                  <a:outerShdw blurRad="38100" dist="38100" dir="2700000" algn="tl">
                    <a:srgbClr val="000000">
                      <a:alpha val="43137"/>
                    </a:srgbClr>
                  </a:outerShdw>
                </a:effectLst>
              </a:rPr>
              <a:t>lo cierto es que se está, de acuerdo a la forma en la que ha llegado la causa, en el limitado marco de cognición que propone una cautelar, con una trabajadora despedida, en épocas de pandemia y de aislamiento social preventivo y obligatorio, sin otra fuente de recursos.</a:t>
            </a:r>
            <a:endParaRPr lang="es-MX" sz="1800" b="1" dirty="0">
              <a:solidFill>
                <a:srgbClr val="FFCC00"/>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GRASSO VIOLA c/CHEVRON – Sala de Feria – CNAT – 13/05/2020</a:t>
            </a:r>
            <a:endParaRPr lang="es-AR" sz="18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0835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smtClean="0">
                <a:solidFill>
                  <a:srgbClr val="FFFF01"/>
                </a:solidFill>
                <a:effectLst>
                  <a:outerShdw blurRad="38100" dist="38100" dir="2700000" algn="tl">
                    <a:srgbClr val="000000">
                      <a:alpha val="43137"/>
                    </a:srgbClr>
                  </a:outerShdw>
                </a:effectLst>
              </a:rPr>
              <a:t>La </a:t>
            </a:r>
            <a:r>
              <a:rPr lang="es-AR" sz="1800" b="1" cap="all" dirty="0" err="1" smtClean="0">
                <a:solidFill>
                  <a:srgbClr val="FFFF01"/>
                </a:solidFill>
                <a:effectLst>
                  <a:outerShdw blurRad="38100" dist="38100" dir="2700000" algn="tl">
                    <a:srgbClr val="000000">
                      <a:alpha val="43137"/>
                    </a:srgbClr>
                  </a:outerShdw>
                </a:effectLst>
              </a:rPr>
              <a:t>camara</a:t>
            </a:r>
            <a:r>
              <a:rPr lang="es-AR" sz="1800" b="1" cap="all" dirty="0" smtClean="0">
                <a:solidFill>
                  <a:srgbClr val="FFFF01"/>
                </a:solidFill>
                <a:effectLst>
                  <a:outerShdw blurRad="38100" dist="38100" dir="2700000" algn="tl">
                    <a:srgbClr val="000000">
                      <a:alpha val="43137"/>
                    </a:srgbClr>
                  </a:outerShdw>
                </a:effectLst>
              </a:rPr>
              <a:t> revoco el fallo</a:t>
            </a:r>
          </a:p>
          <a:p>
            <a:pPr algn="l"/>
            <a:r>
              <a:rPr lang="es-MX" sz="1800" dirty="0">
                <a:effectLst>
                  <a:outerShdw blurRad="38100" dist="38100" dir="2700000" algn="tl">
                    <a:srgbClr val="000000">
                      <a:alpha val="43137"/>
                    </a:srgbClr>
                  </a:outerShdw>
                </a:effectLst>
              </a:rPr>
              <a:t>Revocar la resolución de grado anterior y, en su mérito, disponer la medida cautelar requerida por el accionante, </a:t>
            </a:r>
            <a:r>
              <a:rPr lang="es-MX" sz="1800" b="1" dirty="0">
                <a:solidFill>
                  <a:srgbClr val="FFFF01"/>
                </a:solidFill>
                <a:effectLst>
                  <a:outerShdw blurRad="38100" dist="38100" dir="2700000" algn="tl">
                    <a:srgbClr val="000000">
                      <a:alpha val="43137"/>
                    </a:srgbClr>
                  </a:outerShdw>
                </a:effectLst>
              </a:rPr>
              <a:t>bajo apercibimiento de aplicar </a:t>
            </a:r>
            <a:r>
              <a:rPr lang="es-MX" sz="1800" b="1" dirty="0" err="1">
                <a:solidFill>
                  <a:srgbClr val="FFFF01"/>
                </a:solidFill>
                <a:effectLst>
                  <a:outerShdw blurRad="38100" dist="38100" dir="2700000" algn="tl">
                    <a:srgbClr val="000000">
                      <a:alpha val="43137"/>
                    </a:srgbClr>
                  </a:outerShdw>
                </a:effectLst>
              </a:rPr>
              <a:t>astreintes</a:t>
            </a:r>
            <a:r>
              <a:rPr lang="es-MX" sz="1800" b="1" dirty="0">
                <a:solidFill>
                  <a:srgbClr val="FFFF01"/>
                </a:solidFill>
                <a:effectLst>
                  <a:outerShdw blurRad="38100" dist="38100" dir="2700000" algn="tl">
                    <a:srgbClr val="000000">
                      <a:alpha val="43137"/>
                    </a:srgbClr>
                  </a:outerShdw>
                </a:effectLst>
              </a:rPr>
              <a:t> de $ 3.000 por día de incumplimiento </a:t>
            </a:r>
            <a:r>
              <a:rPr lang="es-MX" sz="1800" dirty="0">
                <a:effectLst>
                  <a:outerShdw blurRad="38100" dist="38100" dir="2700000" algn="tl">
                    <a:srgbClr val="000000">
                      <a:alpha val="43137"/>
                    </a:srgbClr>
                  </a:outerShdw>
                </a:effectLst>
              </a:rPr>
              <a:t>(art. 802, </a:t>
            </a:r>
            <a:r>
              <a:rPr lang="es-MX" sz="1800" dirty="0" err="1">
                <a:effectLst>
                  <a:outerShdw blurRad="38100" dist="38100" dir="2700000" algn="tl">
                    <a:srgbClr val="000000">
                      <a:alpha val="43137"/>
                    </a:srgbClr>
                  </a:outerShdw>
                </a:effectLst>
              </a:rPr>
              <a:t>CCyCN</a:t>
            </a:r>
            <a:r>
              <a:rPr lang="es-MX" sz="1800" dirty="0" smtClean="0">
                <a:effectLst>
                  <a:outerShdw blurRad="38100" dist="38100" dir="2700000" algn="tl">
                    <a:srgbClr val="000000">
                      <a:alpha val="43137"/>
                    </a:srgbClr>
                  </a:outerShdw>
                </a:effectLst>
              </a:rPr>
              <a:t>).</a:t>
            </a:r>
          </a:p>
          <a:p>
            <a:pPr algn="l"/>
            <a:endParaRPr lang="es-MX" sz="1800" b="1" dirty="0">
              <a:solidFill>
                <a:srgbClr val="00FFFF"/>
              </a:solidFill>
              <a:effectLst>
                <a:outerShdw blurRad="38100" dist="38100" dir="2700000" algn="tl">
                  <a:srgbClr val="000000">
                    <a:alpha val="43137"/>
                  </a:srgbClr>
                </a:outerShdw>
              </a:effectLst>
            </a:endParaRPr>
          </a:p>
          <a:p>
            <a:pPr algn="l"/>
            <a:r>
              <a:rPr lang="es-ES" sz="1800" b="1" dirty="0" smtClean="0">
                <a:solidFill>
                  <a:srgbClr val="00FFFF"/>
                </a:solidFill>
                <a:effectLst>
                  <a:outerShdw blurRad="38100" dist="38100" dir="2700000" algn="tl">
                    <a:srgbClr val="000000">
                      <a:alpha val="43137"/>
                    </a:srgbClr>
                  </a:outerShdw>
                </a:effectLst>
              </a:rPr>
              <a:t>GRASSO VIOLA c/CHEVRON – Sala de Feria – CNAT – 13/05/2020</a:t>
            </a:r>
            <a:endParaRPr lang="es-AR" sz="1800" b="1"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261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dirty="0" smtClean="0">
                <a:solidFill>
                  <a:srgbClr val="00FFCC"/>
                </a:solidFill>
                <a:effectLst>
                  <a:outerShdw blurRad="38100" dist="38100" dir="2700000" algn="tl">
                    <a:srgbClr val="000000">
                      <a:alpha val="43137"/>
                    </a:srgbClr>
                  </a:outerShdw>
                </a:effectLst>
              </a:rPr>
              <a:t>TRABAJADOR </a:t>
            </a:r>
            <a:r>
              <a:rPr lang="es-AR" sz="1800" b="1" dirty="0">
                <a:solidFill>
                  <a:srgbClr val="00FFCC"/>
                </a:solidFill>
                <a:effectLst>
                  <a:outerShdw blurRad="38100" dist="38100" dir="2700000" algn="tl">
                    <a:srgbClr val="000000">
                      <a:alpha val="43137"/>
                    </a:srgbClr>
                  </a:outerShdw>
                </a:effectLst>
              </a:rPr>
              <a:t>DESVINCULADO DURANTE EL PERÍODO DE PRUEBA. PEDIDO DE REINSTALACIÓN DECRETO 329/2020. IMPROCEDENCIA</a:t>
            </a:r>
            <a:endParaRPr lang="es-AR" sz="1800" dirty="0">
              <a:solidFill>
                <a:srgbClr val="00FFCC"/>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Se rechaza la medida autónoma </a:t>
            </a:r>
            <a:r>
              <a:rPr lang="es-AR" sz="1800" dirty="0" err="1">
                <a:effectLst>
                  <a:outerShdw blurRad="38100" dist="38100" dir="2700000" algn="tl">
                    <a:srgbClr val="000000">
                      <a:alpha val="43137"/>
                    </a:srgbClr>
                  </a:outerShdw>
                </a:effectLst>
              </a:rPr>
              <a:t>autosatisfactiva</a:t>
            </a:r>
            <a:r>
              <a:rPr lang="es-AR" sz="1800" dirty="0">
                <a:effectLst>
                  <a:outerShdw blurRad="38100" dist="38100" dir="2700000" algn="tl">
                    <a:srgbClr val="000000">
                      <a:alpha val="43137"/>
                    </a:srgbClr>
                  </a:outerShdw>
                </a:effectLst>
              </a:rPr>
              <a:t> solicitada por el actor, a los efectos de que se declare nulo el despido decidido y se lo reinstale en su puesto de trabajo. Al momento del distracto, el actor se encontraba en el período de prueba. Ante ese escenario fáctico, el tribunal dijo que si bien el decreto de necesidad y urgencia 329/2020 prohibía los despidos sin causa, la extinción del contrato de trabajo en el período de prueba no podía interpretarse inmerso en esa categoría. Por ende, ante la falta de aclaración del decreto señalado, </a:t>
            </a:r>
            <a:r>
              <a:rPr lang="es-AR" sz="1800" b="1" dirty="0">
                <a:solidFill>
                  <a:srgbClr val="00FFFF"/>
                </a:solidFill>
                <a:effectLst>
                  <a:outerShdw blurRad="38100" dist="38100" dir="2700000" algn="tl">
                    <a:srgbClr val="000000">
                      <a:alpha val="43137"/>
                    </a:srgbClr>
                  </a:outerShdw>
                </a:effectLst>
              </a:rPr>
              <a:t>debía interpretarse que no se encontraba incluida dentro de la prohibición y, en consecuencia, la extinción era legal.</a:t>
            </a:r>
          </a:p>
          <a:p>
            <a:pPr algn="l"/>
            <a:r>
              <a:rPr lang="es-AR" sz="1800" dirty="0" err="1">
                <a:solidFill>
                  <a:srgbClr val="FFFF01"/>
                </a:solidFill>
                <a:effectLst>
                  <a:outerShdw blurRad="38100" dist="38100" dir="2700000" algn="tl">
                    <a:srgbClr val="000000">
                      <a:alpha val="43137"/>
                    </a:srgbClr>
                  </a:outerShdw>
                </a:effectLst>
              </a:rPr>
              <a:t>Pieruccioni</a:t>
            </a:r>
            <a:r>
              <a:rPr lang="es-AR" sz="1800" dirty="0">
                <a:solidFill>
                  <a:srgbClr val="FFFF01"/>
                </a:solidFill>
                <a:effectLst>
                  <a:outerShdw blurRad="38100" dist="38100" dir="2700000" algn="tl">
                    <a:srgbClr val="000000">
                      <a:alpha val="43137"/>
                    </a:srgbClr>
                  </a:outerShdw>
                </a:effectLst>
              </a:rPr>
              <a:t>, Américo Ariel c/</a:t>
            </a:r>
            <a:r>
              <a:rPr lang="es-AR" sz="1800" dirty="0" err="1">
                <a:solidFill>
                  <a:srgbClr val="FFFF01"/>
                </a:solidFill>
                <a:effectLst>
                  <a:outerShdw blurRad="38100" dist="38100" dir="2700000" algn="tl">
                    <a:srgbClr val="000000">
                      <a:alpha val="43137"/>
                    </a:srgbClr>
                  </a:outerShdw>
                </a:effectLst>
              </a:rPr>
              <a:t>Amantia</a:t>
            </a:r>
            <a:r>
              <a:rPr lang="es-AR" sz="1800" dirty="0">
                <a:solidFill>
                  <a:srgbClr val="FFFF01"/>
                </a:solidFill>
                <a:effectLst>
                  <a:outerShdw blurRad="38100" dist="38100" dir="2700000" algn="tl">
                    <a:srgbClr val="000000">
                      <a:alpha val="43137"/>
                    </a:srgbClr>
                  </a:outerShdw>
                </a:effectLst>
              </a:rPr>
              <a:t>, Antonio Roberto s/amparo (</a:t>
            </a:r>
            <a:r>
              <a:rPr lang="es-AR" sz="1800" dirty="0" err="1">
                <a:solidFill>
                  <a:srgbClr val="FFFF01"/>
                </a:solidFill>
                <a:effectLst>
                  <a:outerShdw blurRad="38100" dist="38100" dir="2700000" algn="tl">
                    <a:srgbClr val="000000">
                      <a:alpha val="43137"/>
                    </a:srgbClr>
                  </a:outerShdw>
                </a:effectLst>
              </a:rPr>
              <a:t>inforec</a:t>
            </a:r>
            <a:r>
              <a:rPr lang="es-AR" sz="1800" dirty="0">
                <a:solidFill>
                  <a:srgbClr val="FFFF01"/>
                </a:solidFill>
                <a:effectLst>
                  <a:outerShdw blurRad="38100" dist="38100" dir="2700000" algn="tl">
                    <a:srgbClr val="000000">
                      <a:alpha val="43137"/>
                    </a:srgbClr>
                  </a:outerShdw>
                </a:effectLst>
              </a:rPr>
              <a:t> 229) - </a:t>
            </a:r>
            <a:r>
              <a:rPr lang="es-AR" sz="1800" dirty="0" err="1">
                <a:solidFill>
                  <a:srgbClr val="FFFF01"/>
                </a:solidFill>
                <a:effectLst>
                  <a:outerShdw blurRad="38100" dist="38100" dir="2700000" algn="tl">
                    <a:srgbClr val="000000">
                      <a:alpha val="43137"/>
                    </a:srgbClr>
                  </a:outerShdw>
                </a:effectLst>
              </a:rPr>
              <a:t>Trib</a:t>
            </a:r>
            <a:r>
              <a:rPr lang="es-AR" sz="1800" dirty="0">
                <a:solidFill>
                  <a:srgbClr val="FFFF01"/>
                </a:solidFill>
                <a:effectLst>
                  <a:outerShdw blurRad="38100" dist="38100" dir="2700000" algn="tl">
                    <a:srgbClr val="000000">
                      <a:alpha val="43137"/>
                    </a:srgbClr>
                  </a:outerShdw>
                </a:effectLst>
              </a:rPr>
              <a:t>. </a:t>
            </a:r>
            <a:r>
              <a:rPr lang="es-AR" sz="1800" dirty="0" err="1">
                <a:solidFill>
                  <a:srgbClr val="FFFF01"/>
                </a:solidFill>
                <a:effectLst>
                  <a:outerShdw blurRad="38100" dist="38100" dir="2700000" algn="tl">
                    <a:srgbClr val="000000">
                      <a:alpha val="43137"/>
                    </a:srgbClr>
                  </a:outerShdw>
                </a:effectLst>
              </a:rPr>
              <a:t>Trab</a:t>
            </a:r>
            <a:r>
              <a:rPr lang="es-AR" sz="1800" dirty="0">
                <a:solidFill>
                  <a:srgbClr val="FFFF01"/>
                </a:solidFill>
                <a:effectLst>
                  <a:outerShdw blurRad="38100" dist="38100" dir="2700000" algn="tl">
                    <a:srgbClr val="000000">
                      <a:alpha val="43137"/>
                    </a:srgbClr>
                  </a:outerShdw>
                </a:effectLst>
              </a:rPr>
              <a:t>. San Martín - Nº 5 - 05/06/2020</a:t>
            </a:r>
            <a:r>
              <a:rPr lang="es-AR" sz="1800" dirty="0">
                <a:effectLst>
                  <a:outerShdw blurRad="38100" dist="38100" dir="2700000" algn="tl">
                    <a:srgbClr val="000000">
                      <a:alpha val="43137"/>
                    </a:srgbClr>
                  </a:outerShdw>
                </a:effectLst>
              </a:rPr>
              <a:t/>
            </a:r>
            <a:br>
              <a:rPr lang="es-AR" sz="1800" dirty="0">
                <a:effectLst>
                  <a:outerShdw blurRad="38100" dist="38100" dir="2700000" algn="tl">
                    <a:srgbClr val="000000">
                      <a:alpha val="43137"/>
                    </a:srgbClr>
                  </a:outerShdw>
                </a:effectLst>
              </a:rPr>
            </a:br>
            <a:endParaRPr lang="es-A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6687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dirty="0" smtClean="0">
                <a:solidFill>
                  <a:srgbClr val="00FFFF"/>
                </a:solidFill>
                <a:effectLst>
                  <a:outerShdw blurRad="38100" dist="38100" dir="2700000" algn="tl">
                    <a:srgbClr val="000000">
                      <a:alpha val="43137"/>
                    </a:srgbClr>
                  </a:outerShdw>
                </a:effectLst>
              </a:rPr>
              <a:t>PROHIBICIÓN </a:t>
            </a:r>
            <a:r>
              <a:rPr lang="es-AR" sz="1800" b="1" dirty="0">
                <a:solidFill>
                  <a:srgbClr val="00FFFF"/>
                </a:solidFill>
                <a:effectLst>
                  <a:outerShdw blurRad="38100" dist="38100" dir="2700000" algn="tl">
                    <a:srgbClr val="000000">
                      <a:alpha val="43137"/>
                    </a:srgbClr>
                  </a:outerShdw>
                </a:effectLst>
              </a:rPr>
              <a:t>DE DESPIDOS. SE REVOCA LA REINSTALACIÓN DE UN TRABAJADOR DESVINCULADO DURANTE EL PERÍODO DE PRUEBA</a:t>
            </a:r>
            <a:endParaRPr lang="es-AR" sz="1800" dirty="0">
              <a:solidFill>
                <a:srgbClr val="00FFFF"/>
              </a:solidFill>
              <a:effectLst>
                <a:outerShdw blurRad="38100" dist="38100" dir="2700000" algn="tl">
                  <a:srgbClr val="000000">
                    <a:alpha val="43137"/>
                  </a:srgbClr>
                </a:outerShdw>
              </a:effectLst>
            </a:endParaRPr>
          </a:p>
          <a:p>
            <a:pPr algn="l"/>
            <a:r>
              <a:rPr lang="es-AR" sz="1800" dirty="0">
                <a:solidFill>
                  <a:srgbClr val="FFFF01"/>
                </a:solidFill>
                <a:effectLst>
                  <a:outerShdw blurRad="38100" dist="38100" dir="2700000" algn="tl">
                    <a:srgbClr val="000000">
                      <a:alpha val="43137"/>
                    </a:srgbClr>
                  </a:outerShdw>
                </a:effectLst>
              </a:rPr>
              <a:t>Se revoca la medida cautelar </a:t>
            </a:r>
            <a:r>
              <a:rPr lang="es-AR" sz="1800" dirty="0" err="1">
                <a:effectLst>
                  <a:outerShdw blurRad="38100" dist="38100" dir="2700000" algn="tl">
                    <a:srgbClr val="000000">
                      <a:alpha val="43137"/>
                    </a:srgbClr>
                  </a:outerShdw>
                </a:effectLst>
              </a:rPr>
              <a:t>innovativa</a:t>
            </a:r>
            <a:r>
              <a:rPr lang="es-AR" sz="1800" dirty="0">
                <a:effectLst>
                  <a:outerShdw blurRad="38100" dist="38100" dir="2700000" algn="tl">
                    <a:srgbClr val="000000">
                      <a:alpha val="43137"/>
                    </a:srgbClr>
                  </a:outerShdw>
                </a:effectLst>
              </a:rPr>
              <a:t> interpuesta por el trabajador, que había dispuesto su reincorporación a su puesto de trabajo, al interpretar nulo el despido decidido por la empleadora, en virtud de la prohibición de despedir establecida en el DNU 329/2020. Sin embargo, el Tribunal de Alzada revocó la medida, al interpretar que no se encontraban cumplidos los requisitos de verosimilitud en el derecho y peligro en la demora. </a:t>
            </a:r>
            <a:r>
              <a:rPr lang="es-AR" sz="1800" dirty="0">
                <a:solidFill>
                  <a:srgbClr val="00FF99"/>
                </a:solidFill>
                <a:effectLst>
                  <a:outerShdw blurRad="38100" dist="38100" dir="2700000" algn="tl">
                    <a:srgbClr val="000000">
                      <a:alpha val="43137"/>
                    </a:srgbClr>
                  </a:outerShdw>
                </a:effectLst>
              </a:rPr>
              <a:t>En esa senda, interpretó que la prohibición de despedir solo abarcaba los despidos sin causa y por las causales de falta o disminución de trabajo y fuerza mayor, sin incluir expresamente otros supuestos legales, tanto extintivos como de condición temporal.</a:t>
            </a:r>
            <a:r>
              <a:rPr lang="es-AR" sz="1800" dirty="0">
                <a:effectLst>
                  <a:outerShdw blurRad="38100" dist="38100" dir="2700000" algn="tl">
                    <a:srgbClr val="000000">
                      <a:alpha val="43137"/>
                    </a:srgbClr>
                  </a:outerShdw>
                </a:effectLst>
              </a:rPr>
              <a:t> </a:t>
            </a:r>
            <a:r>
              <a:rPr lang="es-AR" sz="1800" dirty="0">
                <a:solidFill>
                  <a:srgbClr val="FFFF01"/>
                </a:solidFill>
                <a:effectLst>
                  <a:outerShdw blurRad="38100" dist="38100" dir="2700000" algn="tl">
                    <a:srgbClr val="000000">
                      <a:alpha val="43137"/>
                    </a:srgbClr>
                  </a:outerShdw>
                </a:effectLst>
              </a:rPr>
              <a:t>En el presente caso, el actor fue desvinculado durante el período de prueba, por lo que no calificaría en las hipótesis de la norma </a:t>
            </a:r>
            <a:r>
              <a:rPr lang="es-AR" sz="1800" dirty="0">
                <a:effectLst>
                  <a:outerShdw blurRad="38100" dist="38100" dir="2700000" algn="tl">
                    <a:srgbClr val="000000">
                      <a:alpha val="43137"/>
                    </a:srgbClr>
                  </a:outerShdw>
                </a:effectLst>
              </a:rPr>
              <a:t>y no se configuraría la verosimilitud en el derecho requerida para otorgar la reinstalación de carácter excepcional.</a:t>
            </a:r>
          </a:p>
          <a:p>
            <a:pPr algn="l"/>
            <a:r>
              <a:rPr lang="es-AR" sz="1800" dirty="0">
                <a:solidFill>
                  <a:srgbClr val="FFFF01"/>
                </a:solidFill>
                <a:effectLst>
                  <a:outerShdw blurRad="38100" dist="38100" dir="2700000" algn="tl">
                    <a:srgbClr val="000000">
                      <a:alpha val="43137"/>
                    </a:srgbClr>
                  </a:outerShdw>
                </a:effectLst>
              </a:rPr>
              <a:t>Salazar, Jesús Gabriel c/25 horas SA y otros/medida cautelar  - </a:t>
            </a:r>
            <a:r>
              <a:rPr lang="es-AR" sz="1800" dirty="0" err="1">
                <a:solidFill>
                  <a:srgbClr val="FFFF01"/>
                </a:solidFill>
                <a:effectLst>
                  <a:outerShdw blurRad="38100" dist="38100" dir="2700000" algn="tl">
                    <a:srgbClr val="000000">
                      <a:alpha val="43137"/>
                    </a:srgbClr>
                  </a:outerShdw>
                </a:effectLst>
              </a:rPr>
              <a:t>Cám</a:t>
            </a:r>
            <a:r>
              <a:rPr lang="es-AR" sz="1800" dirty="0">
                <a:solidFill>
                  <a:srgbClr val="FFFF01"/>
                </a:solidFill>
                <a:effectLst>
                  <a:outerShdw blurRad="38100" dist="38100" dir="2700000" algn="tl">
                    <a:srgbClr val="000000">
                      <a:alpha val="43137"/>
                    </a:srgbClr>
                  </a:outerShdw>
                </a:effectLst>
              </a:rPr>
              <a:t>. </a:t>
            </a:r>
            <a:r>
              <a:rPr lang="es-AR" sz="1800" dirty="0" err="1">
                <a:solidFill>
                  <a:srgbClr val="FFFF01"/>
                </a:solidFill>
                <a:effectLst>
                  <a:outerShdw blurRad="38100" dist="38100" dir="2700000" algn="tl">
                    <a:srgbClr val="000000">
                      <a:alpha val="43137"/>
                    </a:srgbClr>
                  </a:outerShdw>
                </a:effectLst>
              </a:rPr>
              <a:t>Nac</a:t>
            </a:r>
            <a:r>
              <a:rPr lang="es-AR" sz="1800" dirty="0">
                <a:solidFill>
                  <a:srgbClr val="FFFF01"/>
                </a:solidFill>
                <a:effectLst>
                  <a:outerShdw blurRad="38100" dist="38100" dir="2700000" algn="tl">
                    <a:srgbClr val="000000">
                      <a:alpha val="43137"/>
                    </a:srgbClr>
                  </a:outerShdw>
                </a:effectLst>
              </a:rPr>
              <a:t>. </a:t>
            </a:r>
            <a:r>
              <a:rPr lang="es-AR" sz="1800" dirty="0" err="1">
                <a:solidFill>
                  <a:srgbClr val="FFFF01"/>
                </a:solidFill>
                <a:effectLst>
                  <a:outerShdw blurRad="38100" dist="38100" dir="2700000" algn="tl">
                    <a:srgbClr val="000000">
                      <a:alpha val="43137"/>
                    </a:srgbClr>
                  </a:outerShdw>
                </a:effectLst>
              </a:rPr>
              <a:t>Trab</a:t>
            </a:r>
            <a:r>
              <a:rPr lang="es-AR" sz="1800" dirty="0">
                <a:solidFill>
                  <a:srgbClr val="FFFF01"/>
                </a:solidFill>
                <a:effectLst>
                  <a:outerShdw blurRad="38100" dist="38100" dir="2700000" algn="tl">
                    <a:srgbClr val="000000">
                      <a:alpha val="43137"/>
                    </a:srgbClr>
                  </a:outerShdw>
                </a:effectLst>
              </a:rPr>
              <a:t>. - Sala </a:t>
            </a:r>
            <a:r>
              <a:rPr lang="es-ES" sz="1800" dirty="0">
                <a:solidFill>
                  <a:srgbClr val="FFFF01"/>
                </a:solidFill>
                <a:effectLst>
                  <a:outerShdw blurRad="38100" dist="38100" dir="2700000" algn="tl">
                    <a:srgbClr val="000000">
                      <a:alpha val="43137"/>
                    </a:srgbClr>
                  </a:outerShdw>
                </a:effectLst>
              </a:rPr>
              <a:t>X</a:t>
            </a:r>
            <a:r>
              <a:rPr lang="es-AR" sz="1800" dirty="0">
                <a:solidFill>
                  <a:srgbClr val="FFFF01"/>
                </a:solidFill>
                <a:effectLst>
                  <a:outerShdw blurRad="38100" dist="38100" dir="2700000" algn="tl">
                    <a:srgbClr val="000000">
                      <a:alpha val="43137"/>
                    </a:srgbClr>
                  </a:outerShdw>
                </a:effectLst>
              </a:rPr>
              <a:t> - 16/06/2020</a:t>
            </a:r>
          </a:p>
        </p:txBody>
      </p:sp>
    </p:spTree>
    <p:extLst>
      <p:ext uri="{BB962C8B-B14F-4D97-AF65-F5344CB8AC3E}">
        <p14:creationId xmlns:p14="http://schemas.microsoft.com/office/powerpoint/2010/main" val="394276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b="1" dirty="0" smtClean="0">
                <a:solidFill>
                  <a:srgbClr val="00FFFF"/>
                </a:solidFill>
              </a:rPr>
              <a:t>Vacaciones en ASPO y DISPO</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marL="609600" indent="-609600" algn="l">
              <a:lnSpc>
                <a:spcPct val="90000"/>
              </a:lnSpc>
              <a:defRPr/>
            </a:pPr>
            <a:r>
              <a:rPr lang="es-US" sz="1800" b="1" dirty="0" smtClean="0">
                <a:solidFill>
                  <a:srgbClr val="00FFFF"/>
                </a:solidFill>
                <a:effectLst>
                  <a:outerShdw blurRad="38100" dist="38100" dir="2700000" algn="tl">
                    <a:srgbClr val="000000">
                      <a:alpha val="43137"/>
                    </a:srgbClr>
                  </a:outerShdw>
                </a:effectLst>
              </a:rPr>
              <a:t>"</a:t>
            </a:r>
            <a:r>
              <a:rPr lang="es-ES" sz="1800" b="1" dirty="0" smtClean="0">
                <a:solidFill>
                  <a:srgbClr val="00FFFF"/>
                </a:solidFill>
                <a:effectLst>
                  <a:outerShdw blurRad="38100" dist="38100" dir="2700000" algn="tl">
                    <a:srgbClr val="000000">
                      <a:alpha val="43137"/>
                    </a:srgbClr>
                  </a:outerShdw>
                </a:effectLst>
              </a:rPr>
              <a:t> </a:t>
            </a:r>
            <a:r>
              <a:rPr lang="es-ES" sz="1800" b="1" dirty="0" err="1" smtClean="0">
                <a:solidFill>
                  <a:srgbClr val="00FFFF"/>
                </a:solidFill>
                <a:effectLst>
                  <a:outerShdw blurRad="38100" dist="38100" dir="2700000" algn="tl">
                    <a:srgbClr val="000000">
                      <a:alpha val="43137"/>
                    </a:srgbClr>
                  </a:outerShdw>
                </a:effectLst>
              </a:rPr>
              <a:t>Carabajal</a:t>
            </a:r>
            <a:r>
              <a:rPr lang="es-ES" sz="1800" b="1" dirty="0" smtClean="0">
                <a:solidFill>
                  <a:srgbClr val="00FFFF"/>
                </a:solidFill>
                <a:effectLst>
                  <a:outerShdw blurRad="38100" dist="38100" dir="2700000" algn="tl">
                    <a:srgbClr val="000000">
                      <a:alpha val="43137"/>
                    </a:srgbClr>
                  </a:outerShdw>
                </a:effectLst>
              </a:rPr>
              <a:t>, Alberto René c/</a:t>
            </a:r>
            <a:r>
              <a:rPr lang="es-ES" sz="1800" b="1" dirty="0" err="1" smtClean="0">
                <a:solidFill>
                  <a:srgbClr val="00FFFF"/>
                </a:solidFill>
                <a:effectLst>
                  <a:outerShdw blurRad="38100" dist="38100" dir="2700000" algn="tl">
                    <a:srgbClr val="000000">
                      <a:alpha val="43137"/>
                    </a:srgbClr>
                  </a:outerShdw>
                </a:effectLst>
              </a:rPr>
              <a:t>Rigolleau</a:t>
            </a:r>
            <a:r>
              <a:rPr lang="es-ES" sz="1800" b="1" dirty="0" smtClean="0">
                <a:solidFill>
                  <a:srgbClr val="00FFFF"/>
                </a:solidFill>
                <a:effectLst>
                  <a:outerShdw blurRad="38100" dist="38100" dir="2700000" algn="tl">
                    <a:srgbClr val="000000">
                      <a:alpha val="43137"/>
                    </a:srgbClr>
                  </a:outerShdw>
                </a:effectLst>
              </a:rPr>
              <a:t> SA s/materia a categorizar - </a:t>
            </a:r>
            <a:r>
              <a:rPr lang="es-ES" sz="1800" b="1" dirty="0" err="1" smtClean="0">
                <a:solidFill>
                  <a:srgbClr val="00FFFF"/>
                </a:solidFill>
                <a:effectLst>
                  <a:outerShdw blurRad="38100" dist="38100" dir="2700000" algn="tl">
                    <a:srgbClr val="000000">
                      <a:alpha val="43137"/>
                    </a:srgbClr>
                  </a:outerShdw>
                </a:effectLst>
              </a:rPr>
              <a:t>Trib</a:t>
            </a:r>
            <a:r>
              <a:rPr lang="es-ES" sz="1800" b="1" dirty="0" smtClean="0">
                <a:solidFill>
                  <a:srgbClr val="00FFFF"/>
                </a:solidFill>
                <a:effectLst>
                  <a:outerShdw blurRad="38100" dist="38100" dir="2700000" algn="tl">
                    <a:srgbClr val="000000">
                      <a:alpha val="43137"/>
                    </a:srgbClr>
                  </a:outerShdw>
                </a:effectLst>
              </a:rPr>
              <a:t>. </a:t>
            </a:r>
            <a:r>
              <a:rPr lang="es-ES" sz="1800" b="1" dirty="0" err="1" smtClean="0">
                <a:solidFill>
                  <a:srgbClr val="00FFFF"/>
                </a:solidFill>
                <a:effectLst>
                  <a:outerShdw blurRad="38100" dist="38100" dir="2700000" algn="tl">
                    <a:srgbClr val="000000">
                      <a:alpha val="43137"/>
                    </a:srgbClr>
                  </a:outerShdw>
                </a:effectLst>
              </a:rPr>
              <a:t>Trab</a:t>
            </a:r>
            <a:r>
              <a:rPr lang="es-ES" sz="1800" b="1" dirty="0" smtClean="0">
                <a:solidFill>
                  <a:srgbClr val="00FFFF"/>
                </a:solidFill>
                <a:effectLst>
                  <a:outerShdw blurRad="38100" dist="38100" dir="2700000" algn="tl">
                    <a:srgbClr val="000000">
                      <a:alpha val="43137"/>
                    </a:srgbClr>
                  </a:outerShdw>
                </a:effectLst>
              </a:rPr>
              <a:t>. </a:t>
            </a:r>
          </a:p>
          <a:p>
            <a:pPr marL="609600" indent="-609600" algn="l">
              <a:lnSpc>
                <a:spcPct val="90000"/>
              </a:lnSpc>
              <a:defRPr/>
            </a:pPr>
            <a:r>
              <a:rPr lang="es-ES" sz="1800" b="1" dirty="0" smtClean="0">
                <a:solidFill>
                  <a:srgbClr val="00FFFF"/>
                </a:solidFill>
                <a:effectLst>
                  <a:outerShdw blurRad="38100" dist="38100" dir="2700000" algn="tl">
                    <a:srgbClr val="000000">
                      <a:alpha val="43137"/>
                    </a:srgbClr>
                  </a:outerShdw>
                </a:effectLst>
              </a:rPr>
              <a:t>Quilmes - N° 5 - 22/06/2020"</a:t>
            </a:r>
            <a:endParaRPr lang="es-US" sz="1800" b="1" dirty="0" smtClean="0">
              <a:solidFill>
                <a:srgbClr val="00FFFF"/>
              </a:solidFill>
              <a:effectLst>
                <a:outerShdw blurRad="38100" dist="38100" dir="2700000" algn="tl">
                  <a:srgbClr val="000000">
                    <a:alpha val="43137"/>
                  </a:srgbClr>
                </a:outerShdw>
              </a:effectLst>
            </a:endParaRPr>
          </a:p>
          <a:p>
            <a:pPr marL="609600" indent="-609600" algn="l">
              <a:lnSpc>
                <a:spcPct val="90000"/>
              </a:lnSpc>
              <a:defRPr/>
            </a:pPr>
            <a:endParaRPr lang="es-ES" sz="1800" b="1" dirty="0" smtClean="0">
              <a:solidFill>
                <a:srgbClr val="00FFFF"/>
              </a:solidFill>
              <a:effectLst>
                <a:outerShdw blurRad="38100" dist="38100" dir="2700000" algn="tl">
                  <a:srgbClr val="000000">
                    <a:alpha val="43137"/>
                  </a:srgbClr>
                </a:outerShdw>
              </a:effectLst>
            </a:endParaRPr>
          </a:p>
          <a:p>
            <a:pPr marL="609600" indent="-609600" algn="l">
              <a:lnSpc>
                <a:spcPct val="90000"/>
              </a:lnSpc>
              <a:defRPr/>
            </a:pPr>
            <a:r>
              <a:rPr lang="es-ES" sz="1800" dirty="0" smtClean="0">
                <a:effectLst>
                  <a:outerShdw blurRad="38100" dist="38100" dir="2700000" algn="tl">
                    <a:srgbClr val="000000">
                      <a:alpha val="43137"/>
                    </a:srgbClr>
                  </a:outerShdw>
                </a:effectLst>
              </a:rPr>
              <a:t>Se hace lugar a la acción declarativa de certeza interpuesta por el trabajador, iniciada </a:t>
            </a:r>
          </a:p>
          <a:p>
            <a:pPr marL="609600" indent="-609600" algn="l">
              <a:lnSpc>
                <a:spcPct val="90000"/>
              </a:lnSpc>
              <a:defRPr/>
            </a:pPr>
            <a:r>
              <a:rPr lang="es-ES" sz="1800" dirty="0" smtClean="0">
                <a:effectLst>
                  <a:outerShdw blurRad="38100" dist="38100" dir="2700000" algn="tl">
                    <a:srgbClr val="000000">
                      <a:alpha val="43137"/>
                    </a:srgbClr>
                  </a:outerShdw>
                </a:effectLst>
              </a:rPr>
              <a:t>a los efectos de cuestionar la decisión de su empleadora de otorgarle sus </a:t>
            </a:r>
          </a:p>
          <a:p>
            <a:pPr marL="609600" indent="-609600" algn="l">
              <a:lnSpc>
                <a:spcPct val="90000"/>
              </a:lnSpc>
              <a:defRPr/>
            </a:pPr>
            <a:r>
              <a:rPr lang="es-ES" sz="1800" dirty="0" smtClean="0">
                <a:effectLst>
                  <a:outerShdw blurRad="38100" dist="38100" dir="2700000" algn="tl">
                    <a:srgbClr val="000000">
                      <a:alpha val="43137"/>
                    </a:srgbClr>
                  </a:outerShdw>
                </a:effectLst>
              </a:rPr>
              <a:t>vacaciones anuales durante la vigencia del aislamiento social preventivo y obligatorio. </a:t>
            </a:r>
          </a:p>
          <a:p>
            <a:pPr marL="609600" indent="-609600" algn="l">
              <a:lnSpc>
                <a:spcPct val="90000"/>
              </a:lnSpc>
              <a:defRPr/>
            </a:pPr>
            <a:r>
              <a:rPr lang="es-ES" sz="1800" dirty="0" smtClean="0">
                <a:effectLst>
                  <a:outerShdw blurRad="38100" dist="38100" dir="2700000" algn="tl">
                    <a:srgbClr val="000000">
                      <a:alpha val="43137"/>
                    </a:srgbClr>
                  </a:outerShdw>
                </a:effectLst>
              </a:rPr>
              <a:t>Para resolver así, el tribunal explicó que las vacaciones cumplían una función </a:t>
            </a:r>
          </a:p>
          <a:p>
            <a:pPr marL="609600" indent="-609600" algn="l">
              <a:lnSpc>
                <a:spcPct val="90000"/>
              </a:lnSpc>
              <a:defRPr/>
            </a:pPr>
            <a:r>
              <a:rPr lang="es-ES" sz="1800" dirty="0" smtClean="0">
                <a:effectLst>
                  <a:outerShdw blurRad="38100" dist="38100" dir="2700000" algn="tl">
                    <a:srgbClr val="000000">
                      <a:alpha val="43137"/>
                    </a:srgbClr>
                  </a:outerShdw>
                </a:effectLst>
              </a:rPr>
              <a:t>reparadora tanto física como psíquica del trabajador, objetivo que no podía cumplirse </a:t>
            </a:r>
          </a:p>
          <a:p>
            <a:pPr marL="609600" indent="-609600" algn="l">
              <a:lnSpc>
                <a:spcPct val="90000"/>
              </a:lnSpc>
              <a:defRPr/>
            </a:pPr>
            <a:r>
              <a:rPr lang="es-ES" sz="1800" dirty="0" smtClean="0">
                <a:effectLst>
                  <a:outerShdw blurRad="38100" dist="38100" dir="2700000" algn="tl">
                    <a:srgbClr val="000000">
                      <a:alpha val="43137"/>
                    </a:srgbClr>
                  </a:outerShdw>
                </a:effectLst>
              </a:rPr>
              <a:t>durante una cuarentena dictada en el marco de una emergencia sanitaria. Por ello, </a:t>
            </a:r>
          </a:p>
          <a:p>
            <a:pPr marL="609600" indent="-609600" algn="l">
              <a:lnSpc>
                <a:spcPct val="90000"/>
              </a:lnSpc>
              <a:defRPr/>
            </a:pPr>
            <a:r>
              <a:rPr lang="es-ES" sz="1800" dirty="0" smtClean="0">
                <a:effectLst>
                  <a:outerShdw blurRad="38100" dist="38100" dir="2700000" algn="tl">
                    <a:srgbClr val="000000">
                      <a:alpha val="43137"/>
                    </a:srgbClr>
                  </a:outerShdw>
                </a:effectLst>
              </a:rPr>
              <a:t>ordenó a la empresa</a:t>
            </a:r>
            <a:r>
              <a:rPr lang="es-ES" sz="1800" dirty="0" smtClean="0">
                <a:solidFill>
                  <a:srgbClr val="FFFF01"/>
                </a:solidFill>
                <a:effectLst>
                  <a:outerShdw blurRad="38100" dist="38100" dir="2700000" algn="tl">
                    <a:srgbClr val="000000">
                      <a:alpha val="43137"/>
                    </a:srgbClr>
                  </a:outerShdw>
                </a:effectLst>
              </a:rPr>
              <a:t> </a:t>
            </a:r>
            <a:r>
              <a:rPr lang="es-ES" sz="1800" b="1" u="sng" dirty="0" smtClean="0">
                <a:solidFill>
                  <a:srgbClr val="FFFF01"/>
                </a:solidFill>
                <a:effectLst>
                  <a:outerShdw blurRad="38100" dist="38100" dir="2700000" algn="tl">
                    <a:srgbClr val="000000">
                      <a:alpha val="43137"/>
                    </a:srgbClr>
                  </a:outerShdw>
                </a:effectLst>
              </a:rPr>
              <a:t>otorgarle al actor el derecho a gozar las vacaciones a partir </a:t>
            </a:r>
          </a:p>
          <a:p>
            <a:pPr marL="609600" indent="-609600" algn="l">
              <a:lnSpc>
                <a:spcPct val="90000"/>
              </a:lnSpc>
              <a:defRPr/>
            </a:pPr>
            <a:r>
              <a:rPr lang="es-ES" sz="1800" b="1" u="sng" dirty="0" smtClean="0">
                <a:solidFill>
                  <a:srgbClr val="FFFF01"/>
                </a:solidFill>
                <a:effectLst>
                  <a:outerShdw blurRad="38100" dist="38100" dir="2700000" algn="tl">
                    <a:srgbClr val="000000">
                      <a:alpha val="43137"/>
                    </a:srgbClr>
                  </a:outerShdw>
                </a:effectLst>
              </a:rPr>
              <a:t>del día siguiente hábil de finalizado el aislamiento social preventivo y </a:t>
            </a:r>
          </a:p>
          <a:p>
            <a:pPr marL="609600" indent="-609600" algn="l">
              <a:lnSpc>
                <a:spcPct val="90000"/>
              </a:lnSpc>
              <a:defRPr/>
            </a:pPr>
            <a:r>
              <a:rPr lang="es-ES" sz="1800" b="1" u="sng" dirty="0" smtClean="0">
                <a:solidFill>
                  <a:srgbClr val="FFFF01"/>
                </a:solidFill>
                <a:effectLst>
                  <a:outerShdw blurRad="38100" dist="38100" dir="2700000" algn="tl">
                    <a:srgbClr val="000000">
                      <a:alpha val="43137"/>
                    </a:srgbClr>
                  </a:outerShdw>
                </a:effectLst>
              </a:rPr>
              <a:t>obligatorio</a:t>
            </a:r>
            <a:r>
              <a:rPr lang="es-ES" sz="1800" dirty="0" smtClean="0">
                <a:solidFill>
                  <a:srgbClr val="FFFF01"/>
                </a:solidFill>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dispuesto por el Poder Ejecutivo Nacional y siempre que se encuentre </a:t>
            </a:r>
          </a:p>
          <a:p>
            <a:pPr marL="609600" indent="-609600" algn="l">
              <a:lnSpc>
                <a:spcPct val="90000"/>
              </a:lnSpc>
              <a:defRPr/>
            </a:pPr>
            <a:r>
              <a:rPr lang="es-ES" sz="1800" dirty="0" smtClean="0">
                <a:effectLst>
                  <a:outerShdw blurRad="38100" dist="38100" dir="2700000" algn="tl">
                    <a:srgbClr val="000000">
                      <a:alpha val="43137"/>
                    </a:srgbClr>
                  </a:outerShdw>
                </a:effectLst>
              </a:rPr>
              <a:t>finalizada la suspensión del deber de presentarse a prestar servicios a la franja etaria </a:t>
            </a:r>
          </a:p>
          <a:p>
            <a:pPr marL="609600" indent="-609600" algn="l">
              <a:lnSpc>
                <a:spcPct val="90000"/>
              </a:lnSpc>
              <a:defRPr/>
            </a:pPr>
            <a:r>
              <a:rPr lang="es-ES" sz="1800" dirty="0" smtClean="0">
                <a:effectLst>
                  <a:outerShdw blurRad="38100" dist="38100" dir="2700000" algn="tl">
                    <a:srgbClr val="000000">
                      <a:alpha val="43137"/>
                    </a:srgbClr>
                  </a:outerShdw>
                </a:effectLst>
              </a:rPr>
              <a:t>del accionante.</a:t>
            </a:r>
            <a:endParaRPr lang="es-ES" sz="18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9334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JURISPRUDENNCIA PROHIBICIÓN DE DESPIDOS</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dirty="0" smtClean="0">
                <a:solidFill>
                  <a:srgbClr val="00FFFF"/>
                </a:solidFill>
                <a:effectLst>
                  <a:outerShdw blurRad="38100" dist="38100" dir="2700000" algn="tl">
                    <a:srgbClr val="000000">
                      <a:alpha val="43137"/>
                    </a:srgbClr>
                  </a:outerShdw>
                </a:effectLst>
              </a:rPr>
              <a:t>MEDIDA </a:t>
            </a:r>
            <a:r>
              <a:rPr lang="es-AR" sz="1800" b="1" dirty="0">
                <a:solidFill>
                  <a:srgbClr val="00FFFF"/>
                </a:solidFill>
                <a:effectLst>
                  <a:outerShdw blurRad="38100" dist="38100" dir="2700000" algn="tl">
                    <a:srgbClr val="000000">
                      <a:alpha val="43137"/>
                    </a:srgbClr>
                  </a:outerShdw>
                </a:effectLst>
              </a:rPr>
              <a:t>AUTOSATISFACTIVA. </a:t>
            </a:r>
            <a:r>
              <a:rPr lang="es-AR" sz="1800" b="1" dirty="0">
                <a:solidFill>
                  <a:srgbClr val="FFFF00"/>
                </a:solidFill>
                <a:effectLst>
                  <a:outerShdw blurRad="38100" dist="38100" dir="2700000" algn="tl">
                    <a:srgbClr val="000000">
                      <a:alpha val="43137"/>
                    </a:srgbClr>
                  </a:outerShdw>
                </a:effectLst>
              </a:rPr>
              <a:t>DESPIDO POR FUERZA MAYOR</a:t>
            </a:r>
            <a:r>
              <a:rPr lang="es-AR" sz="1800" b="1" dirty="0">
                <a:solidFill>
                  <a:srgbClr val="00FFFF"/>
                </a:solidFill>
                <a:effectLst>
                  <a:outerShdw blurRad="38100" dist="38100" dir="2700000" algn="tl">
                    <a:srgbClr val="000000">
                      <a:alpha val="43137"/>
                    </a:srgbClr>
                  </a:outerShdw>
                </a:effectLst>
              </a:rPr>
              <a:t> DURANTE LA EMERGENCIA SANITARIA. DNU 329/2020. REINSTALACIÓN DEL TRABAJADOR</a:t>
            </a:r>
            <a:endParaRPr lang="es-AR" sz="1800" dirty="0">
              <a:solidFill>
                <a:srgbClr val="00FFFF"/>
              </a:solidFill>
              <a:effectLst>
                <a:outerShdw blurRad="38100" dist="38100" dir="2700000" algn="tl">
                  <a:srgbClr val="000000">
                    <a:alpha val="43137"/>
                  </a:srgbClr>
                </a:outerShdw>
              </a:effectLst>
            </a:endParaRPr>
          </a:p>
          <a:p>
            <a:pPr algn="l"/>
            <a:r>
              <a:rPr lang="es-AR" sz="1800" b="1" dirty="0">
                <a:solidFill>
                  <a:srgbClr val="00FF99"/>
                </a:solidFill>
                <a:effectLst>
                  <a:outerShdw blurRad="38100" dist="38100" dir="2700000" algn="tl">
                    <a:srgbClr val="000000">
                      <a:alpha val="43137"/>
                    </a:srgbClr>
                  </a:outerShdw>
                </a:effectLst>
              </a:rPr>
              <a:t>Se hace lugar a la medida </a:t>
            </a:r>
            <a:r>
              <a:rPr lang="es-AR" sz="1800" b="1" dirty="0" err="1">
                <a:solidFill>
                  <a:srgbClr val="00FF99"/>
                </a:solidFill>
                <a:effectLst>
                  <a:outerShdw blurRad="38100" dist="38100" dir="2700000" algn="tl">
                    <a:srgbClr val="000000">
                      <a:alpha val="43137"/>
                    </a:srgbClr>
                  </a:outerShdw>
                </a:effectLst>
              </a:rPr>
              <a:t>autosatisfactiva</a:t>
            </a:r>
            <a:r>
              <a:rPr lang="es-AR" sz="1800" b="1" dirty="0">
                <a:solidFill>
                  <a:srgbClr val="00FF99"/>
                </a:solidFill>
                <a:effectLst>
                  <a:outerShdw blurRad="38100" dist="38100" dir="2700000" algn="tl">
                    <a:srgbClr val="000000">
                      <a:alpha val="43137"/>
                    </a:srgbClr>
                  </a:outerShdw>
                </a:effectLst>
              </a:rPr>
              <a:t> interpuesta por los actores, se declara la nulidad de los </a:t>
            </a:r>
            <a:r>
              <a:rPr lang="es-AR" sz="1800" b="1" dirty="0">
                <a:solidFill>
                  <a:srgbClr val="FFFF00"/>
                </a:solidFill>
                <a:effectLst>
                  <a:outerShdw blurRad="38100" dist="38100" dir="2700000" algn="tl">
                    <a:srgbClr val="000000">
                      <a:alpha val="43137"/>
                    </a:srgbClr>
                  </a:outerShdw>
                </a:effectLst>
              </a:rPr>
              <a:t>despidos por fuerza mayor </a:t>
            </a:r>
            <a:r>
              <a:rPr lang="es-AR" sz="1800" dirty="0">
                <a:effectLst>
                  <a:outerShdw blurRad="38100" dist="38100" dir="2700000" algn="tl">
                    <a:srgbClr val="000000">
                      <a:alpha val="43137"/>
                    </a:srgbClr>
                  </a:outerShdw>
                </a:effectLst>
              </a:rPr>
              <a:t>y se ordena la reinstalación de los mismos en sus puestos de trabajo. Para decidir así, el Tribunal explicó que existía probabilidad cierta respecto del derecho invocado por las partes, ello así por cuanto se evidenciaba en forma palmaria que el modo de extinción del vínculo laboral dispuesto respecto de los trabajadores se encontraba expresamente vedado por el artículo 2 del DNU 329/2020, y dado el carácter </a:t>
            </a:r>
            <a:r>
              <a:rPr lang="es-AR" sz="1800" dirty="0" err="1">
                <a:effectLst>
                  <a:outerShdw blurRad="38100" dist="38100" dir="2700000" algn="tl">
                    <a:srgbClr val="000000">
                      <a:alpha val="43137"/>
                    </a:srgbClr>
                  </a:outerShdw>
                </a:effectLst>
              </a:rPr>
              <a:t>recepticio</a:t>
            </a:r>
            <a:r>
              <a:rPr lang="es-AR" sz="1800" dirty="0">
                <a:effectLst>
                  <a:outerShdw blurRad="38100" dist="38100" dir="2700000" algn="tl">
                    <a:srgbClr val="000000">
                      <a:alpha val="43137"/>
                    </a:srgbClr>
                  </a:outerShdw>
                </a:effectLst>
              </a:rPr>
              <a:t> de las notificaciones, los respectivos distractos se consumaron dentro de la vigencia de la citada prohibición, el 1/4/2020 y 2/4/2020.</a:t>
            </a:r>
          </a:p>
          <a:p>
            <a:pPr algn="l"/>
            <a:r>
              <a:rPr lang="es-AR" sz="1800" dirty="0">
                <a:solidFill>
                  <a:srgbClr val="FFFF00"/>
                </a:solidFill>
                <a:effectLst>
                  <a:outerShdw blurRad="38100" dist="38100" dir="2700000" algn="tl">
                    <a:srgbClr val="000000">
                      <a:alpha val="43137"/>
                    </a:srgbClr>
                  </a:outerShdw>
                </a:effectLst>
              </a:rPr>
              <a:t>Godoy, Héctor Ricardo y otros c/José Trento Vidrios SRL s/reinstalación (sumarísimo</a:t>
            </a:r>
            <a:r>
              <a:rPr lang="es-AR" sz="1800" dirty="0" smtClean="0">
                <a:solidFill>
                  <a:srgbClr val="FFFF00"/>
                </a:solidFill>
                <a:effectLst>
                  <a:outerShdw blurRad="38100" dist="38100" dir="2700000" algn="tl">
                    <a:srgbClr val="000000">
                      <a:alpha val="43137"/>
                    </a:srgbClr>
                  </a:outerShdw>
                </a:effectLst>
              </a:rPr>
              <a:t>) </a:t>
            </a:r>
            <a:r>
              <a:rPr lang="es-AR" sz="1800" dirty="0">
                <a:solidFill>
                  <a:srgbClr val="FFFF00"/>
                </a:solidFill>
                <a:effectLst>
                  <a:outerShdw blurRad="38100" dist="38100" dir="2700000" algn="tl">
                    <a:srgbClr val="000000">
                      <a:alpha val="43137"/>
                    </a:srgbClr>
                  </a:outerShdw>
                </a:effectLst>
              </a:rPr>
              <a:t>- </a:t>
            </a:r>
            <a:r>
              <a:rPr lang="es-AR" sz="1800" dirty="0" err="1">
                <a:solidFill>
                  <a:srgbClr val="FFFF00"/>
                </a:solidFill>
                <a:effectLst>
                  <a:outerShdw blurRad="38100" dist="38100" dir="2700000" algn="tl">
                    <a:srgbClr val="000000">
                      <a:alpha val="43137"/>
                    </a:srgbClr>
                  </a:outerShdw>
                </a:effectLst>
              </a:rPr>
              <a:t>Trib</a:t>
            </a:r>
            <a:r>
              <a:rPr lang="es-AR" sz="1800" dirty="0">
                <a:solidFill>
                  <a:srgbClr val="FFFF00"/>
                </a:solidFill>
                <a:effectLst>
                  <a:outerShdw blurRad="38100" dist="38100" dir="2700000" algn="tl">
                    <a:srgbClr val="000000">
                      <a:alpha val="43137"/>
                    </a:srgbClr>
                  </a:outerShdw>
                </a:effectLst>
              </a:rPr>
              <a:t>. </a:t>
            </a:r>
            <a:r>
              <a:rPr lang="es-AR" sz="1800" dirty="0" err="1">
                <a:solidFill>
                  <a:srgbClr val="FFFF00"/>
                </a:solidFill>
                <a:effectLst>
                  <a:outerShdw blurRad="38100" dist="38100" dir="2700000" algn="tl">
                    <a:srgbClr val="000000">
                      <a:alpha val="43137"/>
                    </a:srgbClr>
                  </a:outerShdw>
                </a:effectLst>
              </a:rPr>
              <a:t>Trab</a:t>
            </a:r>
            <a:r>
              <a:rPr lang="es-AR" sz="1800" dirty="0">
                <a:solidFill>
                  <a:srgbClr val="FFFF00"/>
                </a:solidFill>
                <a:effectLst>
                  <a:outerShdw blurRad="38100" dist="38100" dir="2700000" algn="tl">
                    <a:srgbClr val="000000">
                      <a:alpha val="43137"/>
                    </a:srgbClr>
                  </a:outerShdw>
                </a:effectLst>
              </a:rPr>
              <a:t>. San Miguel - Nº 2 - 12/05/2020</a:t>
            </a:r>
          </a:p>
        </p:txBody>
      </p:sp>
    </p:spTree>
    <p:extLst>
      <p:ext uri="{BB962C8B-B14F-4D97-AF65-F5344CB8AC3E}">
        <p14:creationId xmlns:p14="http://schemas.microsoft.com/office/powerpoint/2010/main" val="1071781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fontScale="92500" lnSpcReduction="10000"/>
          </a:bodyPr>
          <a:lstStyle/>
          <a:p>
            <a:pPr algn="l"/>
            <a:r>
              <a:rPr lang="es-MX" sz="1800" b="1" dirty="0" smtClean="0">
                <a:solidFill>
                  <a:srgbClr val="FFCC00"/>
                </a:solidFill>
              </a:rPr>
              <a:t>JURISPRUDENNCIA PROHIBICIÓN DE DESPIDOS</a:t>
            </a:r>
          </a:p>
          <a:p>
            <a:pPr algn="l"/>
            <a:r>
              <a:rPr lang="es-AR" sz="1800" b="1" dirty="0" smtClean="0">
                <a:solidFill>
                  <a:srgbClr val="00FFFF"/>
                </a:solidFill>
                <a:effectLst>
                  <a:outerShdw blurRad="38100" dist="38100" dir="2700000" algn="tl">
                    <a:srgbClr val="000000">
                      <a:alpha val="43137"/>
                    </a:srgbClr>
                  </a:outerShdw>
                </a:effectLst>
              </a:rPr>
              <a:t>PROCEDIMIENTO</a:t>
            </a:r>
            <a:r>
              <a:rPr lang="es-AR" sz="1800" b="1" dirty="0">
                <a:solidFill>
                  <a:srgbClr val="00FFFF"/>
                </a:solidFill>
                <a:effectLst>
                  <a:outerShdw blurRad="38100" dist="38100" dir="2700000" algn="tl">
                    <a:srgbClr val="000000">
                      <a:alpha val="43137"/>
                    </a:srgbClr>
                  </a:outerShdw>
                </a:effectLst>
              </a:rPr>
              <a:t>. MEDIDA AUTOSATISFACTIVA. DESPIDO DURANTE EL PERÍODO DE PRUEBA. DNU 329/2020. REINSTALACIÓN DEL TRABAJADOR</a:t>
            </a:r>
            <a:endParaRPr lang="es-AR" sz="1800" dirty="0">
              <a:solidFill>
                <a:srgbClr val="00FFFF"/>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El decreto 329/2020 guarda absoluto silencio con respecto a situaciones especiales como la presente (nada dice tampoco de otros casos, como por ejemplo, de los trabajadores de la construcción, ni de los contratos eventuales o a plazo fijo). Durante los primeros tres meses, el contrato de trabajo se encuentra a prueba, su extinción no genera obligación indemnizatoria por parte del empleador. De aplicarse en forma automática lo dispuesto por el Poder Ejecutivo Nacional, desvirtuaría totalmente el sistema previsto en la LCT en el artículo 92 bis, generando la consolidación de un contrato de trabajo cuya expectativa, en ese momento, no era de permanencia aún (su extinción no generaba obligación indemnizatoria). </a:t>
            </a:r>
            <a:r>
              <a:rPr lang="es-AR" sz="1800" dirty="0">
                <a:solidFill>
                  <a:srgbClr val="FFFF00"/>
                </a:solidFill>
                <a:effectLst>
                  <a:outerShdw blurRad="38100" dist="38100" dir="2700000" algn="tl">
                    <a:srgbClr val="000000">
                      <a:alpha val="43137"/>
                    </a:srgbClr>
                  </a:outerShdw>
                </a:effectLst>
              </a:rPr>
              <a:t>De esta manera, se entiende que la solución no puede resultar diferente a los casos en que el trabajador entra en licencia por enfermedad inculpable durante los primeros tres meses del vínculo [art. 92 bis, inc. 6) de la LCT]. </a:t>
            </a:r>
            <a:r>
              <a:rPr lang="es-AR" sz="1800" dirty="0">
                <a:effectLst>
                  <a:outerShdw blurRad="38100" dist="38100" dir="2700000" algn="tl">
                    <a:srgbClr val="000000">
                      <a:alpha val="43137"/>
                    </a:srgbClr>
                  </a:outerShdw>
                </a:effectLst>
              </a:rPr>
              <a:t>El empleador se encuentra obligado al pago de la licencia hasta el agotamiento de dicho lapso. La situación resulta perfectamente asimilable, puesto que nadie puede considerar que un obrero enfermo no se encuentra en un estado de vulnerabilidad, cuya protección debe ser garantizada. </a:t>
            </a:r>
            <a:r>
              <a:rPr lang="es-AR" sz="1800" b="1" dirty="0">
                <a:solidFill>
                  <a:srgbClr val="00FFCC"/>
                </a:solidFill>
                <a:effectLst>
                  <a:outerShdw blurRad="38100" dist="38100" dir="2700000" algn="tl">
                    <a:srgbClr val="000000">
                      <a:alpha val="43137"/>
                    </a:srgbClr>
                  </a:outerShdw>
                </a:effectLst>
              </a:rPr>
              <a:t>El trabajador a prueba deberá continuar hasta el agotamiento de dicho término, plazo cuya expectativa ya existía al momento de ser contratado.</a:t>
            </a:r>
          </a:p>
          <a:p>
            <a:pPr algn="l"/>
            <a:r>
              <a:rPr lang="es-AR" sz="1800" dirty="0">
                <a:solidFill>
                  <a:srgbClr val="FFFF00"/>
                </a:solidFill>
                <a:effectLst>
                  <a:outerShdw blurRad="38100" dist="38100" dir="2700000" algn="tl">
                    <a:srgbClr val="000000">
                      <a:alpha val="43137"/>
                    </a:srgbClr>
                  </a:outerShdw>
                </a:effectLst>
              </a:rPr>
              <a:t>Peralta, Samuel Ernesto c/Pequeños Placeres SA p/acción de </a:t>
            </a:r>
            <a:r>
              <a:rPr lang="es-AR" sz="1800" dirty="0" err="1">
                <a:solidFill>
                  <a:srgbClr val="FFFF00"/>
                </a:solidFill>
                <a:effectLst>
                  <a:outerShdw blurRad="38100" dist="38100" dir="2700000" algn="tl">
                    <a:srgbClr val="000000">
                      <a:alpha val="43137"/>
                    </a:srgbClr>
                  </a:outerShdw>
                </a:effectLst>
              </a:rPr>
              <a:t>reinstalac</a:t>
            </a:r>
            <a:r>
              <a:rPr lang="es-AR" sz="1800" dirty="0">
                <a:solidFill>
                  <a:srgbClr val="FFFF00"/>
                </a:solidFill>
                <a:effectLst>
                  <a:outerShdw blurRad="38100" dist="38100" dir="2700000" algn="tl">
                    <a:srgbClr val="000000">
                      <a:alpha val="43137"/>
                    </a:srgbClr>
                  </a:outerShdw>
                </a:effectLst>
              </a:rPr>
              <a:t>. en el trabajo (tutela anticipada) - </a:t>
            </a:r>
            <a:r>
              <a:rPr lang="es-AR" sz="1800" dirty="0" err="1">
                <a:solidFill>
                  <a:srgbClr val="FFFF00"/>
                </a:solidFill>
                <a:effectLst>
                  <a:outerShdw blurRad="38100" dist="38100" dir="2700000" algn="tl">
                    <a:srgbClr val="000000">
                      <a:alpha val="43137"/>
                    </a:srgbClr>
                  </a:outerShdw>
                </a:effectLst>
              </a:rPr>
              <a:t>Cám</a:t>
            </a:r>
            <a:r>
              <a:rPr lang="es-AR" sz="1800" dirty="0">
                <a:solidFill>
                  <a:srgbClr val="FFFF00"/>
                </a:solidFill>
                <a:effectLst>
                  <a:outerShdw blurRad="38100" dist="38100" dir="2700000" algn="tl">
                    <a:srgbClr val="000000">
                      <a:alpha val="43137"/>
                    </a:srgbClr>
                  </a:outerShdw>
                </a:effectLst>
              </a:rPr>
              <a:t>. 1ª </a:t>
            </a:r>
            <a:r>
              <a:rPr lang="es-AR" sz="1800" dirty="0" err="1">
                <a:solidFill>
                  <a:srgbClr val="FFFF00"/>
                </a:solidFill>
                <a:effectLst>
                  <a:outerShdw blurRad="38100" dist="38100" dir="2700000" algn="tl">
                    <a:srgbClr val="000000">
                      <a:alpha val="43137"/>
                    </a:srgbClr>
                  </a:outerShdw>
                </a:effectLst>
              </a:rPr>
              <a:t>Civ</a:t>
            </a:r>
            <a:r>
              <a:rPr lang="es-AR" sz="1800" dirty="0">
                <a:solidFill>
                  <a:srgbClr val="FFFF00"/>
                </a:solidFill>
                <a:effectLst>
                  <a:outerShdw blurRad="38100" dist="38100" dir="2700000" algn="tl">
                    <a:srgbClr val="000000">
                      <a:alpha val="43137"/>
                    </a:srgbClr>
                  </a:outerShdw>
                </a:effectLst>
              </a:rPr>
              <a:t>. Mendoza - 1ª Circunscripción - 29/05/2020</a:t>
            </a:r>
            <a:r>
              <a:rPr lang="es-AR" sz="1800" dirty="0"/>
              <a:t/>
            </a:r>
            <a:br>
              <a:rPr lang="es-AR" sz="1800" dirty="0"/>
            </a:br>
            <a:r>
              <a:rPr lang="es-AR" sz="1800" dirty="0" smtClean="0"/>
              <a:t>q</a:t>
            </a:r>
            <a:endParaRPr lang="es-AR" sz="1800" dirty="0"/>
          </a:p>
        </p:txBody>
      </p:sp>
    </p:spTree>
    <p:extLst>
      <p:ext uri="{BB962C8B-B14F-4D97-AF65-F5344CB8AC3E}">
        <p14:creationId xmlns:p14="http://schemas.microsoft.com/office/powerpoint/2010/main" val="3496969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526360"/>
          </a:xfrm>
        </p:spPr>
        <p:txBody>
          <a:bodyPr>
            <a:normAutofit/>
          </a:bodyPr>
          <a:lstStyle/>
          <a:p>
            <a:pPr algn="l"/>
            <a:r>
              <a:rPr lang="es-MX" sz="1800" b="1" dirty="0" smtClean="0">
                <a:solidFill>
                  <a:srgbClr val="FFCC00"/>
                </a:solidFill>
                <a:effectLst>
                  <a:outerShdw blurRad="38100" dist="38100" dir="2700000" algn="tl">
                    <a:srgbClr val="000000">
                      <a:alpha val="43137"/>
                    </a:srgbClr>
                  </a:outerShdw>
                </a:effectLst>
              </a:rPr>
              <a:t>SITUACIONES ESPECIALES </a:t>
            </a:r>
          </a:p>
          <a:p>
            <a:pPr algn="l"/>
            <a:endParaRPr lang="es-ES" sz="1800" b="1" dirty="0" smtClean="0">
              <a:solidFill>
                <a:srgbClr val="FFCC00"/>
              </a:solidFill>
              <a:effectLst>
                <a:outerShdw blurRad="38100" dist="38100" dir="2700000" algn="tl">
                  <a:srgbClr val="000000">
                    <a:alpha val="43137"/>
                  </a:srgbClr>
                </a:outerShdw>
              </a:effectLst>
            </a:endParaRPr>
          </a:p>
          <a:p>
            <a:pPr algn="l"/>
            <a:r>
              <a:rPr lang="es-AR" sz="1800" b="1" cap="all" dirty="0" smtClean="0">
                <a:solidFill>
                  <a:srgbClr val="00FFFF"/>
                </a:solidFill>
                <a:effectLst>
                  <a:outerShdw blurRad="38100" dist="38100" dir="2700000" algn="tl">
                    <a:srgbClr val="000000">
                      <a:alpha val="43137"/>
                    </a:srgbClr>
                  </a:outerShdw>
                </a:effectLst>
              </a:rPr>
              <a:t>¿Qué SUCEDE CON LOS CONTRATOS DE TRABAJO SI DESAPARECE LA EMPRESA POR CIERRE DE LA MISMA?</a:t>
            </a:r>
          </a:p>
          <a:p>
            <a:pPr algn="l"/>
            <a:endParaRPr lang="es-MX" sz="1800" b="1" cap="all" dirty="0">
              <a:solidFill>
                <a:srgbClr val="00FFFF"/>
              </a:solidFill>
              <a:effectLst>
                <a:outerShdw blurRad="38100" dist="38100" dir="2700000" algn="tl">
                  <a:srgbClr val="000000">
                    <a:alpha val="43137"/>
                  </a:srgbClr>
                </a:outerShdw>
              </a:effectLst>
            </a:endParaRPr>
          </a:p>
          <a:p>
            <a:pPr algn="l"/>
            <a:r>
              <a:rPr lang="es-MX" sz="1800" b="1" cap="all" dirty="0" smtClean="0">
                <a:solidFill>
                  <a:srgbClr val="00FFFF"/>
                </a:solidFill>
                <a:effectLst>
                  <a:outerShdw blurRad="38100" dist="38100" dir="2700000" algn="tl">
                    <a:srgbClr val="000000">
                      <a:alpha val="43137"/>
                    </a:srgbClr>
                  </a:outerShdw>
                </a:effectLst>
              </a:rPr>
              <a:t>¿Qué INDEMNIZACIONES PUEDE RECLAMAR EL TRABAJADOR?</a:t>
            </a:r>
          </a:p>
          <a:p>
            <a:pPr algn="l"/>
            <a:endParaRPr lang="es-MX" sz="1800" b="1" cap="all" dirty="0">
              <a:solidFill>
                <a:srgbClr val="00FFFF"/>
              </a:solidFill>
              <a:effectLst>
                <a:outerShdw blurRad="38100" dist="38100" dir="2700000" algn="tl">
                  <a:srgbClr val="000000">
                    <a:alpha val="43137"/>
                  </a:srgbClr>
                </a:outerShdw>
              </a:effectLst>
            </a:endParaRPr>
          </a:p>
          <a:p>
            <a:pPr algn="l"/>
            <a:r>
              <a:rPr lang="es-MX" sz="1800" b="1" cap="all" dirty="0" smtClean="0">
                <a:solidFill>
                  <a:srgbClr val="00FFFF"/>
                </a:solidFill>
                <a:effectLst>
                  <a:outerShdw blurRad="38100" dist="38100" dir="2700000" algn="tl">
                    <a:srgbClr val="000000">
                      <a:alpha val="43137"/>
                    </a:srgbClr>
                  </a:outerShdw>
                </a:effectLst>
              </a:rPr>
              <a:t>¿PUEDE PEDIR LA REINSTALACIÓN EN EL PUESTO DE TRABAJO?</a:t>
            </a:r>
          </a:p>
          <a:p>
            <a:pPr algn="l"/>
            <a:endParaRPr lang="es-MX" sz="1800" b="1" cap="all" dirty="0">
              <a:solidFill>
                <a:srgbClr val="00FFFF"/>
              </a:solidFill>
              <a:effectLst>
                <a:outerShdw blurRad="38100" dist="38100" dir="2700000" algn="tl">
                  <a:srgbClr val="000000">
                    <a:alpha val="43137"/>
                  </a:srgbClr>
                </a:outerShdw>
              </a:effectLst>
            </a:endParaRPr>
          </a:p>
          <a:p>
            <a:pPr algn="l"/>
            <a:r>
              <a:rPr lang="es-MX" sz="1800" b="1" cap="all" dirty="0" smtClean="0">
                <a:solidFill>
                  <a:srgbClr val="00FFFF"/>
                </a:solidFill>
                <a:effectLst>
                  <a:outerShdw blurRad="38100" dist="38100" dir="2700000" algn="tl">
                    <a:srgbClr val="000000">
                      <a:alpha val="43137"/>
                    </a:srgbClr>
                  </a:outerShdw>
                </a:effectLst>
              </a:rPr>
              <a:t>¿PUEDE RECHAZAR EL DESPIDO POR CIERRE DE ESTABLECIMIENTO Y COLOCARSE EN SITUACIÓN DE DESPIDO INDIRECTO?</a:t>
            </a:r>
          </a:p>
        </p:txBody>
      </p:sp>
    </p:spTree>
    <p:extLst>
      <p:ext uri="{BB962C8B-B14F-4D97-AF65-F5344CB8AC3E}">
        <p14:creationId xmlns:p14="http://schemas.microsoft.com/office/powerpoint/2010/main" val="1692867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Suspensiones </a:t>
            </a:r>
          </a:p>
          <a:p>
            <a:pPr eaLnBrk="1" hangingPunct="1">
              <a:defRPr/>
            </a:pPr>
            <a:r>
              <a:rPr lang="es-AR" sz="3600" b="1" dirty="0" smtClean="0">
                <a:solidFill>
                  <a:srgbClr val="00FFFF"/>
                </a:solidFill>
                <a:effectLst>
                  <a:outerShdw blurRad="38100" dist="38100" dir="2700000" algn="tl">
                    <a:srgbClr val="000000">
                      <a:alpha val="43137"/>
                    </a:srgbClr>
                  </a:outerShdw>
                </a:effectLst>
                <a:latin typeface="Papyrus" pitchFamily="66" charset="0"/>
              </a:rPr>
              <a:t>Art. 223 bis</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Alcances</a:t>
            </a:r>
          </a:p>
        </p:txBody>
      </p:sp>
    </p:spTree>
    <p:extLst>
      <p:ext uri="{BB962C8B-B14F-4D97-AF65-F5344CB8AC3E}">
        <p14:creationId xmlns:p14="http://schemas.microsoft.com/office/powerpoint/2010/main" val="11722409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algn="l"/>
            <a:r>
              <a:rPr lang="es-ES" sz="1800" b="1" dirty="0" smtClean="0">
                <a:solidFill>
                  <a:srgbClr val="FFCC00"/>
                </a:solidFill>
                <a:effectLst>
                  <a:outerShdw blurRad="38100" dist="38100" dir="2700000" algn="tl">
                    <a:srgbClr val="000000">
                      <a:alpha val="43137"/>
                    </a:srgbClr>
                  </a:outerShdw>
                </a:effectLst>
              </a:rPr>
              <a:t>PRESTACIÓN NO REMUNERATIVA</a:t>
            </a:r>
            <a:endParaRPr lang="es-ES" sz="1800" dirty="0" smtClean="0">
              <a:solidFill>
                <a:srgbClr val="FFCC00"/>
              </a:solidFill>
              <a:effectLst>
                <a:outerShdw blurRad="38100" dist="38100" dir="2700000" algn="tl">
                  <a:srgbClr val="000000">
                    <a:alpha val="43137"/>
                  </a:srgbClr>
                </a:outerShdw>
              </a:effectLst>
            </a:endParaRPr>
          </a:p>
          <a:p>
            <a:pPr algn="l"/>
            <a:r>
              <a:rPr lang="es-ES" sz="1800" b="1" dirty="0" smtClean="0">
                <a:solidFill>
                  <a:srgbClr val="00FF00"/>
                </a:solidFill>
                <a:effectLst>
                  <a:outerShdw blurRad="38100" dist="38100" dir="2700000" algn="tl">
                    <a:srgbClr val="000000">
                      <a:alpha val="43137"/>
                    </a:srgbClr>
                  </a:outerShdw>
                </a:effectLst>
              </a:rPr>
              <a:t>Art. 223 bis</a:t>
            </a:r>
            <a:r>
              <a:rPr lang="es-ES" sz="1800" dirty="0" smtClean="0">
                <a:solidFill>
                  <a:srgbClr val="00FF00"/>
                </a:solidFill>
                <a:effectLst>
                  <a:outerShdw blurRad="38100" dist="38100" dir="2700000" algn="tl">
                    <a:srgbClr val="000000">
                      <a:alpha val="43137"/>
                    </a:srgbClr>
                  </a:outerShdw>
                </a:effectLst>
              </a:rPr>
              <a:t> -</a:t>
            </a:r>
          </a:p>
          <a:p>
            <a:pPr algn="l"/>
            <a:r>
              <a:rPr lang="es-ES" sz="1800" dirty="0" smtClean="0">
                <a:effectLst>
                  <a:outerShdw blurRad="38100" dist="38100" dir="2700000" algn="tl">
                    <a:srgbClr val="000000">
                      <a:alpha val="43137"/>
                    </a:srgbClr>
                  </a:outerShdw>
                </a:effectLst>
              </a:rPr>
              <a:t>Se considerará </a:t>
            </a:r>
            <a:r>
              <a:rPr lang="es-ES" sz="1800" dirty="0" smtClean="0">
                <a:solidFill>
                  <a:srgbClr val="FFFF00"/>
                </a:solidFill>
                <a:effectLst>
                  <a:outerShdw blurRad="38100" dist="38100" dir="2700000" algn="tl">
                    <a:srgbClr val="000000">
                      <a:alpha val="43137"/>
                    </a:srgbClr>
                  </a:outerShdw>
                </a:effectLst>
              </a:rPr>
              <a:t>prestación no remunerativa </a:t>
            </a:r>
            <a:r>
              <a:rPr lang="es-ES" sz="1800" dirty="0" smtClean="0">
                <a:effectLst>
                  <a:outerShdw blurRad="38100" dist="38100" dir="2700000" algn="tl">
                    <a:srgbClr val="000000">
                      <a:alpha val="43137"/>
                    </a:srgbClr>
                  </a:outerShdw>
                </a:effectLst>
              </a:rPr>
              <a:t>las asignaciones en dinero que se entreguen en compensación por suspensiones de la prestación laboral y que se </a:t>
            </a:r>
            <a:r>
              <a:rPr lang="es-ES" sz="1800" dirty="0" smtClean="0">
                <a:solidFill>
                  <a:srgbClr val="FF9900"/>
                </a:solidFill>
                <a:effectLst>
                  <a:outerShdw blurRad="38100" dist="38100" dir="2700000" algn="tl">
                    <a:srgbClr val="000000">
                      <a:alpha val="43137"/>
                    </a:srgbClr>
                  </a:outerShdw>
                </a:effectLst>
              </a:rPr>
              <a:t>fundaren en las causales de falta o disminución de trabajo, no imputables al empleador, o fuerza mayor debidamente comprobada, pactadas individual o colectivamente y homologadas por la Autoridad de Aplicación, </a:t>
            </a:r>
            <a:r>
              <a:rPr lang="es-ES" sz="1800" dirty="0" smtClean="0">
                <a:effectLst>
                  <a:outerShdw blurRad="38100" dist="38100" dir="2700000" algn="tl">
                    <a:srgbClr val="000000">
                      <a:alpha val="43137"/>
                    </a:srgbClr>
                  </a:outerShdw>
                </a:effectLst>
              </a:rPr>
              <a:t>conforme normas legales vigentes, y cuando en virtud de tales causales el trabajador no realice la prestación laboral a su cargo. </a:t>
            </a:r>
            <a:r>
              <a:rPr lang="es-ES" sz="1800" dirty="0" smtClean="0">
                <a:solidFill>
                  <a:srgbClr val="00FFFF"/>
                </a:solidFill>
                <a:effectLst>
                  <a:outerShdw blurRad="38100" dist="38100" dir="2700000" algn="tl">
                    <a:srgbClr val="000000">
                      <a:alpha val="43137"/>
                    </a:srgbClr>
                  </a:outerShdw>
                </a:effectLst>
              </a:rPr>
              <a:t>Sólo tributará las contribuciones establecidas en las leyes 23660 y 23661.</a:t>
            </a:r>
          </a:p>
          <a:p>
            <a:pPr algn="l"/>
            <a:endParaRPr lang="es-ES" sz="1800" dirty="0" smtClean="0">
              <a:effectLst>
                <a:outerShdw blurRad="38100" dist="38100" dir="2700000" algn="tl">
                  <a:srgbClr val="000000">
                    <a:alpha val="43137"/>
                  </a:srgbClr>
                </a:outerShdw>
              </a:effectLst>
            </a:endParaRP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40824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800" b="1" cap="all" dirty="0" smtClean="0">
                <a:solidFill>
                  <a:srgbClr val="FFCC00"/>
                </a:solidFill>
                <a:effectLst>
                  <a:outerShdw blurRad="38100" dist="38100" dir="2700000" algn="tl">
                    <a:srgbClr val="000000">
                      <a:alpha val="43137"/>
                    </a:srgbClr>
                  </a:outerShdw>
                </a:effectLst>
              </a:rPr>
              <a:t>Homologación de acuerdos para la suspensión de trabajadores</a:t>
            </a:r>
          </a:p>
          <a:p>
            <a:pPr algn="l"/>
            <a:r>
              <a:rPr lang="es-MX" sz="1800" b="1" cap="all" dirty="0" smtClean="0">
                <a:solidFill>
                  <a:srgbClr val="FFFF00"/>
                </a:solidFill>
                <a:effectLst>
                  <a:outerShdw blurRad="38100" dist="38100" dir="2700000" algn="tl">
                    <a:srgbClr val="000000">
                      <a:alpha val="43137"/>
                    </a:srgbClr>
                  </a:outerShdw>
                </a:effectLst>
              </a:rPr>
              <a:t>R (</a:t>
            </a:r>
            <a:r>
              <a:rPr lang="es-MX" sz="1800" b="1" cap="all" dirty="0" err="1" smtClean="0">
                <a:solidFill>
                  <a:srgbClr val="FFFF00"/>
                </a:solidFill>
                <a:effectLst>
                  <a:outerShdw blurRad="38100" dist="38100" dir="2700000" algn="tl">
                    <a:srgbClr val="000000">
                      <a:alpha val="43137"/>
                    </a:srgbClr>
                  </a:outerShdw>
                </a:effectLst>
              </a:rPr>
              <a:t>mtess</a:t>
            </a:r>
            <a:r>
              <a:rPr lang="es-MX" sz="1800" b="1" cap="all" dirty="0" smtClean="0">
                <a:solidFill>
                  <a:srgbClr val="FFFF00"/>
                </a:solidFill>
                <a:effectLst>
                  <a:outerShdw blurRad="38100" dist="38100" dir="2700000" algn="tl">
                    <a:srgbClr val="000000">
                      <a:alpha val="43137"/>
                    </a:srgbClr>
                  </a:outerShdw>
                </a:effectLst>
              </a:rPr>
              <a:t>) 397/2020</a:t>
            </a:r>
          </a:p>
          <a:p>
            <a:pPr algn="l"/>
            <a:endParaRPr lang="es-MX" sz="1800" b="1" cap="all" dirty="0">
              <a:solidFill>
                <a:srgbClr val="FFFF00"/>
              </a:solidFill>
              <a:effectLst>
                <a:outerShdw blurRad="38100" dist="38100" dir="2700000" algn="tl">
                  <a:srgbClr val="000000">
                    <a:alpha val="43137"/>
                  </a:srgbClr>
                </a:outerShdw>
              </a:effectLst>
            </a:endParaRPr>
          </a:p>
          <a:p>
            <a:pPr algn="l"/>
            <a:r>
              <a:rPr lang="es-MX" sz="1800" b="1" cap="all" dirty="0" smtClean="0">
                <a:solidFill>
                  <a:srgbClr val="FFFF00"/>
                </a:solidFill>
                <a:effectLst>
                  <a:outerShdw blurRad="38100" dist="38100" dir="2700000" algn="tl">
                    <a:srgbClr val="000000">
                      <a:alpha val="43137"/>
                    </a:srgbClr>
                  </a:outerShdw>
                </a:effectLst>
              </a:rPr>
              <a:t>FORMALIDADES PARA LA PRESENTACIÓN Y HOMOLOGACIÓN</a:t>
            </a:r>
          </a:p>
          <a:p>
            <a:pPr algn="l"/>
            <a:r>
              <a:rPr lang="es-MX" sz="1800" b="1" cap="all" dirty="0" smtClean="0">
                <a:solidFill>
                  <a:srgbClr val="FFCC00"/>
                </a:solidFill>
                <a:effectLst>
                  <a:outerShdw blurRad="38100" dist="38100" dir="2700000" algn="tl">
                    <a:srgbClr val="000000">
                      <a:alpha val="43137"/>
                    </a:srgbClr>
                  </a:outerShdw>
                </a:effectLst>
              </a:rPr>
              <a:t>Presentaciones en conjunto empresas y entidades sindicales</a:t>
            </a:r>
            <a:endParaRPr lang="es-AR" sz="1800" b="1" cap="all" dirty="0" smtClean="0">
              <a:solidFill>
                <a:srgbClr val="FFCC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1 -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Las presentaciones que, </a:t>
            </a:r>
            <a:r>
              <a:rPr lang="es-MX" sz="1800" dirty="0">
                <a:solidFill>
                  <a:srgbClr val="FFFF00"/>
                </a:solidFill>
                <a:effectLst>
                  <a:outerShdw blurRad="38100" dist="38100" dir="2700000" algn="tl">
                    <a:srgbClr val="000000">
                      <a:alpha val="43137"/>
                    </a:srgbClr>
                  </a:outerShdw>
                </a:effectLst>
              </a:rPr>
              <a:t>en conjunto, efectúen las entidades sindicales con personería gremial y las empresas, </a:t>
            </a:r>
            <a:r>
              <a:rPr lang="es-MX" sz="1800" dirty="0">
                <a:effectLst>
                  <a:outerShdw blurRad="38100" dist="38100" dir="2700000" algn="tl">
                    <a:srgbClr val="000000">
                      <a:alpha val="43137"/>
                    </a:srgbClr>
                  </a:outerShdw>
                </a:effectLst>
              </a:rPr>
              <a:t>para la aplicación de </a:t>
            </a:r>
            <a:r>
              <a:rPr lang="es-MX" sz="1800" dirty="0">
                <a:solidFill>
                  <a:srgbClr val="FFCC00"/>
                </a:solidFill>
                <a:effectLst>
                  <a:outerShdw blurRad="38100" dist="38100" dir="2700000" algn="tl">
                    <a:srgbClr val="000000">
                      <a:alpha val="43137"/>
                    </a:srgbClr>
                  </a:outerShdw>
                </a:effectLst>
              </a:rPr>
              <a:t>suspensiones conforme al artículo 223 bis </a:t>
            </a:r>
            <a:r>
              <a:rPr lang="es-MX" sz="1800" dirty="0">
                <a:effectLst>
                  <a:outerShdw blurRad="38100" dist="38100" dir="2700000" algn="tl">
                    <a:srgbClr val="000000">
                      <a:alpha val="43137"/>
                    </a:srgbClr>
                  </a:outerShdw>
                </a:effectLst>
              </a:rPr>
              <a:t>de la ley 20744 (</a:t>
            </a:r>
            <a:r>
              <a:rPr lang="es-MX" sz="1800" dirty="0" err="1">
                <a:effectLst>
                  <a:outerShdw blurRad="38100" dist="38100" dir="2700000" algn="tl">
                    <a:srgbClr val="000000">
                      <a:alpha val="43137"/>
                    </a:srgbClr>
                  </a:outerShdw>
                </a:effectLst>
              </a:rPr>
              <a:t>t.o</a:t>
            </a:r>
            <a:r>
              <a:rPr lang="es-MX" sz="1800" dirty="0">
                <a:effectLst>
                  <a:outerShdw blurRad="38100" dist="38100" dir="2700000" algn="tl">
                    <a:srgbClr val="000000">
                      <a:alpha val="43137"/>
                    </a:srgbClr>
                  </a:outerShdw>
                </a:effectLst>
              </a:rPr>
              <a:t>. 1976) y sus modificatorias, que </a:t>
            </a:r>
            <a:r>
              <a:rPr lang="es-MX" sz="1800" dirty="0">
                <a:solidFill>
                  <a:srgbClr val="00FF00"/>
                </a:solidFill>
                <a:effectLst>
                  <a:outerShdw blurRad="38100" dist="38100" dir="2700000" algn="tl">
                    <a:srgbClr val="000000">
                      <a:alpha val="43137"/>
                    </a:srgbClr>
                  </a:outerShdw>
                </a:effectLst>
              </a:rPr>
              <a:t>se ajusten íntegramente al Acuerdo adjunto a la presente resolución </a:t>
            </a:r>
            <a:r>
              <a:rPr lang="es-MX" sz="1800" dirty="0">
                <a:effectLst>
                  <a:outerShdw blurRad="38100" dist="38100" dir="2700000" algn="tl">
                    <a:srgbClr val="000000">
                      <a:alpha val="43137"/>
                    </a:srgbClr>
                  </a:outerShdw>
                </a:effectLst>
              </a:rPr>
              <a:t>y </a:t>
            </a:r>
            <a:r>
              <a:rPr lang="es-MX" sz="1800" dirty="0">
                <a:solidFill>
                  <a:srgbClr val="FF9900"/>
                </a:solidFill>
                <a:effectLst>
                  <a:outerShdw blurRad="38100" dist="38100" dir="2700000" algn="tl">
                    <a:srgbClr val="000000">
                      <a:alpha val="43137"/>
                    </a:srgbClr>
                  </a:outerShdw>
                </a:effectLst>
              </a:rPr>
              <a:t>acompañen el listado de personal afectado, </a:t>
            </a:r>
            <a:r>
              <a:rPr lang="es-MX" sz="1800" b="1" dirty="0">
                <a:solidFill>
                  <a:srgbClr val="FFFF00"/>
                </a:solidFill>
                <a:effectLst>
                  <a:outerShdw blurRad="38100" dist="38100" dir="2700000" algn="tl">
                    <a:srgbClr val="000000">
                      <a:alpha val="43137"/>
                    </a:srgbClr>
                  </a:outerShdw>
                </a:effectLst>
              </a:rPr>
              <a:t>serán homologadas, </a:t>
            </a:r>
            <a:r>
              <a:rPr lang="es-MX" sz="1800" dirty="0">
                <a:solidFill>
                  <a:srgbClr val="FFFF00"/>
                </a:solidFill>
                <a:effectLst>
                  <a:outerShdw blurRad="38100" dist="38100" dir="2700000" algn="tl">
                    <a:srgbClr val="000000">
                      <a:alpha val="43137"/>
                    </a:srgbClr>
                  </a:outerShdw>
                </a:effectLst>
              </a:rPr>
              <a:t>previo control de legalidad de esta Autoridad de Aplicación.</a:t>
            </a:r>
            <a:r>
              <a:rPr lang="es-MX" sz="1800" dirty="0">
                <a:effectLst>
                  <a:outerShdw blurRad="38100" dist="38100" dir="2700000" algn="tl">
                    <a:srgbClr val="000000">
                      <a:alpha val="43137"/>
                    </a:srgbClr>
                  </a:outerShdw>
                </a:effectLst>
              </a:rPr>
              <a:t> Igual criterio se seguirá en aquellos casos en que el Acuerdo sea más beneficioso para los trabajadores.</a:t>
            </a:r>
          </a:p>
          <a:p>
            <a:pPr algn="l"/>
            <a:endParaRPr lang="es-AR" sz="1800" b="1" cap="all"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7278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800" b="1" cap="all" dirty="0" smtClean="0">
                <a:solidFill>
                  <a:srgbClr val="FFCC00"/>
                </a:solidFill>
                <a:effectLst>
                  <a:outerShdw blurRad="38100" dist="38100" dir="2700000" algn="tl">
                    <a:srgbClr val="000000">
                      <a:alpha val="43137"/>
                    </a:srgbClr>
                  </a:outerShdw>
                </a:effectLst>
              </a:rPr>
              <a:t>Homologación de acuerdos para la suspensión de trabajadores</a:t>
            </a:r>
          </a:p>
          <a:p>
            <a:pPr algn="l"/>
            <a:r>
              <a:rPr lang="es-MX" sz="1800" b="1" cap="all" dirty="0" smtClean="0">
                <a:solidFill>
                  <a:srgbClr val="FFFF00"/>
                </a:solidFill>
                <a:effectLst>
                  <a:outerShdw blurRad="38100" dist="38100" dir="2700000" algn="tl">
                    <a:srgbClr val="000000">
                      <a:alpha val="43137"/>
                    </a:srgbClr>
                  </a:outerShdw>
                </a:effectLst>
              </a:rPr>
              <a:t>R (</a:t>
            </a:r>
            <a:r>
              <a:rPr lang="es-MX" sz="1800" b="1" cap="all" dirty="0" err="1" smtClean="0">
                <a:solidFill>
                  <a:srgbClr val="FFFF00"/>
                </a:solidFill>
                <a:effectLst>
                  <a:outerShdw blurRad="38100" dist="38100" dir="2700000" algn="tl">
                    <a:srgbClr val="000000">
                      <a:alpha val="43137"/>
                    </a:srgbClr>
                  </a:outerShdw>
                </a:effectLst>
              </a:rPr>
              <a:t>mtess</a:t>
            </a:r>
            <a:r>
              <a:rPr lang="es-MX" sz="1800" b="1" cap="all" dirty="0" smtClean="0">
                <a:solidFill>
                  <a:srgbClr val="FFFF00"/>
                </a:solidFill>
                <a:effectLst>
                  <a:outerShdw blurRad="38100" dist="38100" dir="2700000" algn="tl">
                    <a:srgbClr val="000000">
                      <a:alpha val="43137"/>
                    </a:srgbClr>
                  </a:outerShdw>
                </a:effectLst>
              </a:rPr>
              <a:t>) 397/2020</a:t>
            </a:r>
          </a:p>
          <a:p>
            <a:pPr algn="l"/>
            <a:r>
              <a:rPr lang="es-MX" sz="1800" b="1" cap="all" dirty="0" smtClean="0">
                <a:solidFill>
                  <a:srgbClr val="FF9900"/>
                </a:solidFill>
                <a:effectLst>
                  <a:outerShdw blurRad="38100" dist="38100" dir="2700000" algn="tl">
                    <a:srgbClr val="000000">
                      <a:alpha val="43137"/>
                    </a:srgbClr>
                  </a:outerShdw>
                </a:effectLst>
              </a:rPr>
              <a:t>Presentaciones de empresas</a:t>
            </a:r>
            <a:endParaRPr lang="es-MX" sz="1800" b="1" cap="all" dirty="0">
              <a:solidFill>
                <a:srgbClr val="FF9900"/>
              </a:solidFill>
              <a:effectLst>
                <a:outerShdw blurRad="38100" dist="38100" dir="2700000" algn="tl">
                  <a:srgbClr val="000000">
                    <a:alpha val="43137"/>
                  </a:srgbClr>
                </a:outerShdw>
              </a:effectLst>
            </a:endParaRPr>
          </a:p>
          <a:p>
            <a:pPr algn="l"/>
            <a:r>
              <a:rPr lang="es-MX" sz="1800" b="1" cap="all" dirty="0" smtClean="0">
                <a:solidFill>
                  <a:srgbClr val="00FF99"/>
                </a:solidFill>
                <a:effectLst>
                  <a:outerShdw blurRad="38100" dist="38100" dir="2700000" algn="tl">
                    <a:srgbClr val="000000">
                      <a:alpha val="43137"/>
                    </a:srgbClr>
                  </a:outerShdw>
                </a:effectLst>
              </a:rPr>
              <a:t>Vista a la entidad sindical por tres días</a:t>
            </a:r>
          </a:p>
          <a:p>
            <a:pPr algn="l"/>
            <a:endParaRPr lang="es-AR" sz="1800" b="1" cap="all" dirty="0" smtClean="0">
              <a:solidFill>
                <a:srgbClr val="00FF99"/>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Art</a:t>
            </a:r>
            <a:r>
              <a:rPr lang="es-MX" sz="1800" b="1" dirty="0">
                <a:solidFill>
                  <a:srgbClr val="00FFFF"/>
                </a:solidFill>
                <a:effectLst>
                  <a:outerShdw blurRad="38100" dist="38100" dir="2700000" algn="tl">
                    <a:srgbClr val="000000">
                      <a:alpha val="43137"/>
                    </a:srgbClr>
                  </a:outerShdw>
                </a:effectLst>
              </a:rPr>
              <a:t>. 2 -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Las </a:t>
            </a:r>
            <a:r>
              <a:rPr lang="es-MX" sz="1800" dirty="0">
                <a:solidFill>
                  <a:srgbClr val="FFFF00"/>
                </a:solidFill>
                <a:effectLst>
                  <a:outerShdw blurRad="38100" dist="38100" dir="2700000" algn="tl">
                    <a:srgbClr val="000000">
                      <a:alpha val="43137"/>
                    </a:srgbClr>
                  </a:outerShdw>
                </a:effectLst>
              </a:rPr>
              <a:t>presentaciones que efectúen </a:t>
            </a:r>
            <a:r>
              <a:rPr lang="es-MX" sz="1800" b="1" dirty="0">
                <a:solidFill>
                  <a:srgbClr val="00FF99"/>
                </a:solidFill>
                <a:effectLst>
                  <a:outerShdw blurRad="38100" dist="38100" dir="2700000" algn="tl">
                    <a:srgbClr val="000000">
                      <a:alpha val="43137"/>
                    </a:srgbClr>
                  </a:outerShdw>
                </a:effectLst>
              </a:rPr>
              <a:t>las empresas </a:t>
            </a:r>
            <a:r>
              <a:rPr lang="es-MX" sz="1800" dirty="0">
                <a:solidFill>
                  <a:srgbClr val="FFFF00"/>
                </a:solidFill>
                <a:effectLst>
                  <a:outerShdw blurRad="38100" dist="38100" dir="2700000" algn="tl">
                    <a:srgbClr val="000000">
                      <a:alpha val="43137"/>
                    </a:srgbClr>
                  </a:outerShdw>
                </a:effectLst>
              </a:rPr>
              <a:t>para la aplicación de suspensiones conforme al artículo 223 bis</a:t>
            </a:r>
            <a:r>
              <a:rPr lang="es-MX" sz="1800" dirty="0">
                <a:effectLst>
                  <a:outerShdw blurRad="38100" dist="38100" dir="2700000" algn="tl">
                    <a:srgbClr val="000000">
                      <a:alpha val="43137"/>
                    </a:srgbClr>
                  </a:outerShdw>
                </a:effectLst>
              </a:rPr>
              <a:t> de la ley 20744 (</a:t>
            </a:r>
            <a:r>
              <a:rPr lang="es-MX" sz="1800" dirty="0" err="1">
                <a:effectLst>
                  <a:outerShdw blurRad="38100" dist="38100" dir="2700000" algn="tl">
                    <a:srgbClr val="000000">
                      <a:alpha val="43137"/>
                    </a:srgbClr>
                  </a:outerShdw>
                </a:effectLst>
              </a:rPr>
              <a:t>t.o</a:t>
            </a:r>
            <a:r>
              <a:rPr lang="es-MX" sz="1800" dirty="0">
                <a:effectLst>
                  <a:outerShdw blurRad="38100" dist="38100" dir="2700000" algn="tl">
                    <a:srgbClr val="000000">
                      <a:alpha val="43137"/>
                    </a:srgbClr>
                  </a:outerShdw>
                </a:effectLst>
              </a:rPr>
              <a:t>. 1976) y sus modificatorias, que se ajusten íntegramente al Acuerdo adjunto a la presente resolución y acompañen el listado de personal afectado, </a:t>
            </a:r>
            <a:r>
              <a:rPr lang="es-MX" sz="1800" dirty="0">
                <a:solidFill>
                  <a:srgbClr val="FF9900"/>
                </a:solidFill>
                <a:effectLst>
                  <a:outerShdw blurRad="38100" dist="38100" dir="2700000" algn="tl">
                    <a:srgbClr val="000000">
                      <a:alpha val="43137"/>
                    </a:srgbClr>
                  </a:outerShdw>
                </a:effectLst>
              </a:rPr>
              <a:t>serán remitidas en vista a la entidad sindical con personería gremial correspondiente por el plazo de 3 días, </a:t>
            </a:r>
            <a:r>
              <a:rPr lang="es-MX" sz="1800" dirty="0">
                <a:effectLst>
                  <a:outerShdw blurRad="38100" dist="38100" dir="2700000" algn="tl">
                    <a:srgbClr val="000000">
                      <a:alpha val="43137"/>
                    </a:srgbClr>
                  </a:outerShdw>
                </a:effectLst>
              </a:rPr>
              <a:t>pudiendo ser prorrogado por 2 días adicionales a solicitud de la representación gremial. </a:t>
            </a:r>
            <a:r>
              <a:rPr lang="es-MX" sz="1800" dirty="0">
                <a:solidFill>
                  <a:srgbClr val="FFFF00"/>
                </a:solidFill>
                <a:effectLst>
                  <a:outerShdw blurRad="38100" dist="38100" dir="2700000" algn="tl">
                    <a:srgbClr val="000000">
                      <a:alpha val="43137"/>
                    </a:srgbClr>
                  </a:outerShdw>
                </a:effectLst>
              </a:rPr>
              <a:t>Vencido el plazo indicado, el silencio de la entidad sindical la tendrá por conforme </a:t>
            </a:r>
            <a:r>
              <a:rPr lang="es-MX" sz="1800" dirty="0">
                <a:effectLst>
                  <a:outerShdw blurRad="38100" dist="38100" dir="2700000" algn="tl">
                    <a:srgbClr val="000000">
                      <a:alpha val="43137"/>
                    </a:srgbClr>
                  </a:outerShdw>
                </a:effectLst>
              </a:rPr>
              <a:t>respecto del Acuerdo sugerido por la representación empleadora.</a:t>
            </a:r>
          </a:p>
          <a:p>
            <a:pPr algn="l"/>
            <a:r>
              <a:rPr lang="es-MX" sz="1800" dirty="0">
                <a:effectLst>
                  <a:outerShdw blurRad="38100" dist="38100" dir="2700000" algn="tl">
                    <a:srgbClr val="000000">
                      <a:alpha val="43137"/>
                    </a:srgbClr>
                  </a:outerShdw>
                </a:effectLst>
              </a:rPr>
              <a:t>La </a:t>
            </a:r>
            <a:r>
              <a:rPr lang="es-MX" sz="1800" b="1" dirty="0">
                <a:solidFill>
                  <a:srgbClr val="00FF99"/>
                </a:solidFill>
                <a:effectLst>
                  <a:outerShdw blurRad="38100" dist="38100" dir="2700000" algn="tl">
                    <a:srgbClr val="000000">
                      <a:alpha val="43137"/>
                    </a:srgbClr>
                  </a:outerShdw>
                </a:effectLst>
              </a:rPr>
              <a:t>oposición de la entidad sindical </a:t>
            </a:r>
            <a:r>
              <a:rPr lang="es-MX" sz="1800" dirty="0">
                <a:effectLst>
                  <a:outerShdw blurRad="38100" dist="38100" dir="2700000" algn="tl">
                    <a:srgbClr val="000000">
                      <a:alpha val="43137"/>
                    </a:srgbClr>
                  </a:outerShdw>
                </a:effectLst>
              </a:rPr>
              <a:t>a los términos del Acuerdo sugerido por la representación empleadora, vigentes los plazos indicados en el primer párrafo del presente artículo, </a:t>
            </a:r>
            <a:r>
              <a:rPr lang="es-MX" sz="1800" dirty="0">
                <a:solidFill>
                  <a:srgbClr val="FFFF00"/>
                </a:solidFill>
                <a:effectLst>
                  <a:outerShdw blurRad="38100" dist="38100" dir="2700000" algn="tl">
                    <a:srgbClr val="000000">
                      <a:alpha val="43137"/>
                    </a:srgbClr>
                  </a:outerShdw>
                </a:effectLst>
              </a:rPr>
              <a:t>importará para las partes la apertura de una instancia de diálogo y negociación.</a:t>
            </a:r>
          </a:p>
          <a:p>
            <a:pPr algn="l"/>
            <a:endParaRPr lang="es-AR" sz="1800" b="1" cap="all"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4303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AR" sz="1800" b="1" cap="all" dirty="0" smtClean="0">
                <a:solidFill>
                  <a:srgbClr val="FFCC00"/>
                </a:solidFill>
                <a:effectLst>
                  <a:outerShdw blurRad="38100" dist="38100" dir="2700000" algn="tl">
                    <a:srgbClr val="000000">
                      <a:alpha val="43137"/>
                    </a:srgbClr>
                  </a:outerShdw>
                </a:effectLst>
              </a:rPr>
              <a:t>Homologación de acuerdos para la suspensión de trabajadores</a:t>
            </a:r>
          </a:p>
          <a:p>
            <a:pPr algn="l"/>
            <a:r>
              <a:rPr lang="es-AR" sz="1800" b="1" dirty="0">
                <a:solidFill>
                  <a:srgbClr val="FFFF01"/>
                </a:solidFill>
                <a:effectLst>
                  <a:outerShdw blurRad="38100" dist="38100" dir="2700000" algn="tl">
                    <a:srgbClr val="000000">
                      <a:alpha val="43137"/>
                    </a:srgbClr>
                  </a:outerShdw>
                </a:effectLst>
              </a:rPr>
              <a:t>RESOLUCIÓN (MTESS) </a:t>
            </a:r>
            <a:r>
              <a:rPr lang="es-AR" sz="1800" b="1" dirty="0" smtClean="0">
                <a:solidFill>
                  <a:srgbClr val="FFFF01"/>
                </a:solidFill>
                <a:effectLst>
                  <a:outerShdw blurRad="38100" dist="38100" dir="2700000" algn="tl">
                    <a:srgbClr val="000000">
                      <a:alpha val="43137"/>
                    </a:srgbClr>
                  </a:outerShdw>
                </a:effectLst>
              </a:rPr>
              <a:t>475/2020</a:t>
            </a:r>
          </a:p>
          <a:p>
            <a:pPr algn="l"/>
            <a:r>
              <a:rPr lang="es-MX" sz="1800" b="1" dirty="0" smtClean="0">
                <a:solidFill>
                  <a:srgbClr val="00FFCC"/>
                </a:solidFill>
                <a:effectLst>
                  <a:outerShdw blurRad="38100" dist="38100" dir="2700000" algn="tl">
                    <a:srgbClr val="000000">
                      <a:alpha val="43137"/>
                    </a:srgbClr>
                  </a:outerShdw>
                </a:effectLst>
              </a:rPr>
              <a:t>PRÓRROGA DE HOMOLOGACIÓN DE ACUERDOS PARA LA SUSPENSIÓN DE TRABAJADORES</a:t>
            </a:r>
          </a:p>
          <a:p>
            <a:pPr algn="l"/>
            <a:endParaRPr lang="es-MX" sz="1800" b="1" dirty="0" smtClean="0">
              <a:solidFill>
                <a:srgbClr val="FF9900"/>
              </a:solidFill>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1 -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Prorróguese por el plazo de sesenta (60) días la vigencia de la resolución (MTESS) 397/2020</a:t>
            </a:r>
            <a:r>
              <a:rPr lang="es-MX" sz="1800" dirty="0" smtClean="0">
                <a:effectLst>
                  <a:outerShdw blurRad="38100" dist="38100" dir="2700000" algn="tl">
                    <a:srgbClr val="000000">
                      <a:alpha val="43137"/>
                    </a:srgbClr>
                  </a:outerShdw>
                </a:effectLst>
              </a:rPr>
              <a:t>.</a:t>
            </a:r>
          </a:p>
          <a:p>
            <a:pPr algn="l"/>
            <a:endParaRPr lang="es-MX" sz="1800" dirty="0">
              <a:effectLst>
                <a:outerShdw blurRad="38100" dist="38100" dir="2700000" algn="tl">
                  <a:srgbClr val="000000">
                    <a:alpha val="43137"/>
                  </a:srgbClr>
                </a:outerShdw>
              </a:effectLst>
            </a:endParaRPr>
          </a:p>
          <a:p>
            <a:pPr algn="l"/>
            <a:r>
              <a:rPr lang="es-MX" sz="1800" b="1" dirty="0">
                <a:solidFill>
                  <a:srgbClr val="00FFFF"/>
                </a:solidFill>
                <a:effectLst>
                  <a:outerShdw blurRad="38100" dist="38100" dir="2700000" algn="tl">
                    <a:srgbClr val="000000">
                      <a:alpha val="43137"/>
                    </a:srgbClr>
                  </a:outerShdw>
                </a:effectLst>
              </a:rPr>
              <a:t>Art. 2 </a:t>
            </a:r>
            <a:r>
              <a:rPr lang="es-MX" sz="1800" dirty="0">
                <a:solidFill>
                  <a:srgbClr val="00FFFF"/>
                </a:solidFill>
                <a:effectLst>
                  <a:outerShdw blurRad="38100" dist="38100" dir="2700000" algn="tl">
                    <a:srgbClr val="000000">
                      <a:alpha val="43137"/>
                    </a:srgbClr>
                  </a:outerShdw>
                </a:effectLst>
              </a:rPr>
              <a:t>- </a:t>
            </a:r>
            <a:r>
              <a:rPr lang="es-MX" sz="1800" dirty="0">
                <a:effectLst>
                  <a:outerShdw blurRad="38100" dist="38100" dir="2700000" algn="tl">
                    <a:srgbClr val="000000">
                      <a:alpha val="43137"/>
                    </a:srgbClr>
                  </a:outerShdw>
                </a:effectLst>
              </a:rPr>
              <a:t>La presente medida tendrá vigencia a partir de su publicación en el Boletín Oficial</a:t>
            </a:r>
            <a:r>
              <a:rPr lang="es-MX" sz="1800" dirty="0" smtClean="0">
                <a:effectLst>
                  <a:outerShdw blurRad="38100" dist="38100" dir="2700000" algn="tl">
                    <a:srgbClr val="000000">
                      <a:alpha val="43137"/>
                    </a:srgbClr>
                  </a:outerShdw>
                </a:effectLst>
              </a:rPr>
              <a:t>.</a:t>
            </a:r>
          </a:p>
          <a:p>
            <a:pPr algn="l"/>
            <a:endParaRPr lang="es-MX" sz="1800" dirty="0" smtClean="0">
              <a:effectLst>
                <a:outerShdw blurRad="38100" dist="38100" dir="2700000" algn="tl">
                  <a:srgbClr val="000000">
                    <a:alpha val="43137"/>
                  </a:srgbClr>
                </a:outerShdw>
              </a:effectLst>
            </a:endParaRPr>
          </a:p>
          <a:p>
            <a:pPr algn="l"/>
            <a:r>
              <a:rPr lang="es-AR" sz="1800" b="1" dirty="0" smtClean="0">
                <a:solidFill>
                  <a:srgbClr val="FFFF01"/>
                </a:solidFill>
                <a:effectLst>
                  <a:outerShdw blurRad="38100" dist="38100" dir="2700000" algn="tl">
                    <a:srgbClr val="000000">
                      <a:alpha val="43137"/>
                    </a:srgbClr>
                  </a:outerShdw>
                </a:effectLst>
              </a:rPr>
              <a:t>Aplicación</a:t>
            </a:r>
            <a:r>
              <a:rPr lang="es-AR" sz="1800" b="1" dirty="0">
                <a:solidFill>
                  <a:srgbClr val="FFFF01"/>
                </a:solidFill>
                <a:effectLst>
                  <a:outerShdw blurRad="38100" dist="38100" dir="2700000" algn="tl">
                    <a:srgbClr val="000000">
                      <a:alpha val="43137"/>
                    </a:srgbClr>
                  </a:outerShdw>
                </a:effectLst>
              </a:rPr>
              <a:t>: desde el </a:t>
            </a:r>
            <a:r>
              <a:rPr lang="es-AR" sz="1800" b="1" dirty="0" smtClean="0">
                <a:solidFill>
                  <a:srgbClr val="FFFF01"/>
                </a:solidFill>
                <a:effectLst>
                  <a:outerShdw blurRad="38100" dist="38100" dir="2700000" algn="tl">
                    <a:srgbClr val="000000">
                      <a:alpha val="43137"/>
                    </a:srgbClr>
                  </a:outerShdw>
                </a:effectLst>
              </a:rPr>
              <a:t>8/6/2020</a:t>
            </a:r>
          </a:p>
          <a:p>
            <a:pPr algn="l"/>
            <a:endParaRPr lang="es-AR" sz="1800" b="1" dirty="0" smtClean="0">
              <a:solidFill>
                <a:srgbClr val="FFFF01"/>
              </a:solidFill>
              <a:effectLst>
                <a:outerShdw blurRad="38100" dist="38100" dir="2700000" algn="tl">
                  <a:srgbClr val="000000">
                    <a:alpha val="43137"/>
                  </a:srgbClr>
                </a:outerShdw>
              </a:effectLst>
            </a:endParaRPr>
          </a:p>
          <a:p>
            <a:pPr algn="l"/>
            <a:r>
              <a:rPr lang="es-AR" sz="1800" b="1" dirty="0" smtClean="0">
                <a:solidFill>
                  <a:srgbClr val="FFFF01"/>
                </a:solidFill>
                <a:effectLst>
                  <a:outerShdw blurRad="38100" dist="38100" dir="2700000" algn="tl">
                    <a:srgbClr val="000000">
                      <a:alpha val="43137"/>
                    </a:srgbClr>
                  </a:outerShdw>
                </a:effectLst>
              </a:rPr>
              <a:t>SE ANUNCIO UNA PRORROGA POR DOS MESES MAS PENDIENTE A LA FECHA</a:t>
            </a:r>
            <a:endParaRPr lang="es-MX" sz="1800" b="1" dirty="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2974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ANEXO 223 BIS</a:t>
            </a:r>
            <a:endParaRPr lang="es-MX" sz="1800" b="1" dirty="0">
              <a:solidFill>
                <a:srgbClr val="FFFF00"/>
              </a:solidFill>
              <a:effectLst>
                <a:outerShdw blurRad="38100" dist="38100" dir="2700000" algn="tl">
                  <a:srgbClr val="000000">
                    <a:alpha val="43137"/>
                  </a:srgbClr>
                </a:outerShdw>
              </a:effectLst>
            </a:endParaRPr>
          </a:p>
          <a:p>
            <a:pPr algn="l"/>
            <a:endParaRPr lang="es-MX" sz="1800" b="1" dirty="0">
              <a:solidFill>
                <a:srgbClr val="FFFF00"/>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r>
              <a:rPr lang="es-MX" sz="1800" b="1" dirty="0" smtClean="0">
                <a:solidFill>
                  <a:srgbClr val="FFFF00"/>
                </a:solidFill>
                <a:effectLst>
                  <a:outerShdw blurRad="38100" dist="38100" dir="2700000" algn="tl">
                    <a:srgbClr val="000000">
                      <a:alpha val="43137"/>
                    </a:srgbClr>
                  </a:outerShdw>
                </a:effectLst>
              </a:rPr>
              <a:t>Suspensión de trabajadores que no pueden prestar servicios habitualmente</a:t>
            </a:r>
          </a:p>
          <a:p>
            <a:pPr marL="342900" indent="-342900" algn="l">
              <a:buFont typeface="Wingdings" panose="05000000000000000000" pitchFamily="2" charset="2"/>
              <a:buChar char="ü"/>
            </a:pPr>
            <a:r>
              <a:rPr lang="es-MX" sz="1800" b="1" dirty="0" smtClean="0">
                <a:solidFill>
                  <a:srgbClr val="00FFCC"/>
                </a:solidFill>
                <a:effectLst>
                  <a:outerShdw blurRad="38100" dist="38100" dir="2700000" algn="tl">
                    <a:srgbClr val="000000">
                      <a:alpha val="43137"/>
                    </a:srgbClr>
                  </a:outerShdw>
                </a:effectLst>
              </a:rPr>
              <a:t>Plazo de vigencia de la suspensión 60 días desde el 1° abril, prorrogado por 60 días mas</a:t>
            </a:r>
          </a:p>
          <a:p>
            <a:pPr marL="342900" indent="-342900" algn="l">
              <a:buFont typeface="Wingdings" panose="05000000000000000000" pitchFamily="2" charset="2"/>
              <a:buChar char="ü"/>
            </a:pPr>
            <a:r>
              <a:rPr lang="es-MX" sz="1800" b="1" dirty="0" smtClean="0">
                <a:solidFill>
                  <a:srgbClr val="00FF99"/>
                </a:solidFill>
                <a:effectLst>
                  <a:outerShdw blurRad="38100" dist="38100" dir="2700000" algn="tl">
                    <a:srgbClr val="000000">
                      <a:alpha val="43137"/>
                    </a:srgbClr>
                  </a:outerShdw>
                </a:effectLst>
              </a:rPr>
              <a:t>Monto de la prestación: 75% del neto. Aportes y contribuciones a obra social y cuota sindical</a:t>
            </a:r>
          </a:p>
          <a:p>
            <a:pPr marL="342900" indent="-342900" algn="l">
              <a:buFont typeface="Wingdings" panose="05000000000000000000" pitchFamily="2" charset="2"/>
              <a:buChar char="ü"/>
            </a:pPr>
            <a:r>
              <a:rPr lang="es-MX" sz="1800" b="1" dirty="0" smtClean="0">
                <a:solidFill>
                  <a:srgbClr val="00FF00"/>
                </a:solidFill>
                <a:effectLst>
                  <a:outerShdw blurRad="38100" dist="38100" dir="2700000" algn="tl">
                    <a:srgbClr val="000000">
                      <a:alpha val="43137"/>
                    </a:srgbClr>
                  </a:outerShdw>
                </a:effectLst>
              </a:rPr>
              <a:t>Forma de disponer la </a:t>
            </a:r>
            <a:r>
              <a:rPr lang="es-MX" sz="1800" b="1" dirty="0" err="1" smtClean="0">
                <a:solidFill>
                  <a:srgbClr val="00FF00"/>
                </a:solidFill>
                <a:effectLst>
                  <a:outerShdw blurRad="38100" dist="38100" dir="2700000" algn="tl">
                    <a:srgbClr val="000000">
                      <a:alpha val="43137"/>
                    </a:srgbClr>
                  </a:outerShdw>
                </a:effectLst>
              </a:rPr>
              <a:t>suspension</a:t>
            </a:r>
            <a:r>
              <a:rPr lang="es-MX" sz="1800" b="1" dirty="0" smtClean="0">
                <a:solidFill>
                  <a:srgbClr val="00FF00"/>
                </a:solidFill>
                <a:effectLst>
                  <a:outerShdw blurRad="38100" dist="38100" dir="2700000" algn="tl">
                    <a:srgbClr val="000000">
                      <a:alpha val="43137"/>
                    </a:srgbClr>
                  </a:outerShdw>
                </a:effectLst>
              </a:rPr>
              <a:t>: Los empleadores podrán disponerla en forma simultánea, alternada, rotativa, total o parcial, según su realidad </a:t>
            </a:r>
            <a:r>
              <a:rPr lang="es-MX" sz="1800" b="1" dirty="0" err="1" smtClean="0">
                <a:solidFill>
                  <a:srgbClr val="00FF00"/>
                </a:solidFill>
                <a:effectLst>
                  <a:outerShdw blurRad="38100" dist="38100" dir="2700000" algn="tl">
                    <a:srgbClr val="000000">
                      <a:alpha val="43137"/>
                    </a:srgbClr>
                  </a:outerShdw>
                </a:effectLst>
              </a:rPr>
              <a:t>produtiva</a:t>
            </a:r>
            <a:endParaRPr lang="es-MX" sz="1800" b="1" dirty="0" smtClean="0">
              <a:solidFill>
                <a:srgbClr val="00FF00"/>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r>
              <a:rPr lang="es-MX" sz="1800" b="1" dirty="0" smtClean="0">
                <a:solidFill>
                  <a:srgbClr val="FFFF01"/>
                </a:solidFill>
                <a:effectLst>
                  <a:outerShdw blurRad="38100" dist="38100" dir="2700000" algn="tl">
                    <a:srgbClr val="000000">
                      <a:alpha val="43137"/>
                    </a:srgbClr>
                  </a:outerShdw>
                </a:effectLst>
              </a:rPr>
              <a:t>Prohibición de incluir </a:t>
            </a:r>
            <a:r>
              <a:rPr lang="es-MX" sz="1800" b="1" dirty="0" err="1" smtClean="0">
                <a:solidFill>
                  <a:srgbClr val="FFFF01"/>
                </a:solidFill>
                <a:effectLst>
                  <a:outerShdw blurRad="38100" dist="38100" dir="2700000" algn="tl">
                    <a:srgbClr val="000000">
                      <a:alpha val="43137"/>
                    </a:srgbClr>
                  </a:outerShdw>
                </a:effectLst>
              </a:rPr>
              <a:t>teletrabajadores</a:t>
            </a:r>
            <a:endParaRPr lang="es-MX" sz="1800" b="1" dirty="0" smtClean="0">
              <a:solidFill>
                <a:srgbClr val="FFFF01"/>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r>
              <a:rPr lang="es-MX" sz="1800" b="1" dirty="0" smtClean="0">
                <a:solidFill>
                  <a:srgbClr val="FFCC00"/>
                </a:solidFill>
                <a:effectLst>
                  <a:outerShdw blurRad="38100" dist="38100" dir="2700000" algn="tl">
                    <a:srgbClr val="000000">
                      <a:alpha val="43137"/>
                    </a:srgbClr>
                  </a:outerShdw>
                </a:effectLst>
              </a:rPr>
              <a:t>Prohibición de incluir grupos de riesgo</a:t>
            </a:r>
          </a:p>
          <a:p>
            <a:pPr marL="342900" indent="-342900" algn="l">
              <a:buFont typeface="Wingdings" panose="05000000000000000000" pitchFamily="2" charset="2"/>
              <a:buChar char="ü"/>
            </a:pPr>
            <a:r>
              <a:rPr lang="es-MX" sz="1800" b="1" dirty="0" smtClean="0">
                <a:solidFill>
                  <a:srgbClr val="FF9900"/>
                </a:solidFill>
                <a:effectLst>
                  <a:outerShdw blurRad="38100" dist="38100" dir="2700000" algn="tl">
                    <a:srgbClr val="000000">
                      <a:alpha val="43137"/>
                    </a:srgbClr>
                  </a:outerShdw>
                </a:effectLst>
              </a:rPr>
              <a:t>Aplicación del salario complementario al 223 bis como pago a cuenta</a:t>
            </a:r>
          </a:p>
          <a:p>
            <a:pPr marL="342900" indent="-342900" algn="l">
              <a:buFont typeface="Wingdings" panose="05000000000000000000" pitchFamily="2" charset="2"/>
              <a:buChar char="ü"/>
            </a:pPr>
            <a:r>
              <a:rPr lang="es-MX" sz="1800" b="1" dirty="0" smtClean="0">
                <a:solidFill>
                  <a:srgbClr val="00FF99"/>
                </a:solidFill>
                <a:effectLst>
                  <a:outerShdw blurRad="38100" dist="38100" dir="2700000" algn="tl">
                    <a:srgbClr val="000000">
                      <a:alpha val="43137"/>
                    </a:srgbClr>
                  </a:outerShdw>
                </a:effectLst>
              </a:rPr>
              <a:t>Trámite abreviado</a:t>
            </a:r>
          </a:p>
          <a:p>
            <a:pPr marL="342900" indent="-342900" algn="l">
              <a:buFont typeface="Wingdings" panose="05000000000000000000" pitchFamily="2" charset="2"/>
              <a:buChar char="ü"/>
            </a:pPr>
            <a:r>
              <a:rPr lang="es-MX" sz="1800" b="1" dirty="0" smtClean="0">
                <a:solidFill>
                  <a:srgbClr val="00FFCC"/>
                </a:solidFill>
                <a:effectLst>
                  <a:outerShdw blurRad="38100" dist="38100" dir="2700000" algn="tl">
                    <a:srgbClr val="000000">
                      <a:alpha val="43137"/>
                    </a:srgbClr>
                  </a:outerShdw>
                </a:effectLst>
              </a:rPr>
              <a:t>Obligación de mantener la nómina sin alteraciones</a:t>
            </a:r>
          </a:p>
          <a:p>
            <a:pPr algn="l"/>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6671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CUESTIONES A TOMAR EN CUENTA</a:t>
            </a:r>
            <a:endParaRPr lang="es-MX" sz="1800" b="1" dirty="0">
              <a:solidFill>
                <a:srgbClr val="FFFF00"/>
              </a:solidFill>
              <a:effectLst>
                <a:outerShdw blurRad="38100" dist="38100" dir="2700000" algn="tl">
                  <a:srgbClr val="000000">
                    <a:alpha val="43137"/>
                  </a:srgbClr>
                </a:outerShdw>
              </a:effectLst>
            </a:endParaRPr>
          </a:p>
          <a:p>
            <a:pPr algn="l"/>
            <a:endParaRPr lang="es-MX" sz="1800" b="1" dirty="0">
              <a:solidFill>
                <a:srgbClr val="FFFF00"/>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r>
              <a:rPr lang="es-MX" sz="1800" b="1" dirty="0" smtClean="0">
                <a:solidFill>
                  <a:srgbClr val="FFFF00"/>
                </a:solidFill>
                <a:effectLst>
                  <a:outerShdw blurRad="38100" dist="38100" dir="2700000" algn="tl">
                    <a:srgbClr val="000000">
                      <a:alpha val="43137"/>
                    </a:srgbClr>
                  </a:outerShdw>
                </a:effectLst>
              </a:rPr>
              <a:t>Homologación del acuerdo sectorial</a:t>
            </a:r>
          </a:p>
          <a:p>
            <a:pPr marL="342900" indent="-342900" algn="l">
              <a:buFont typeface="Wingdings" panose="05000000000000000000" pitchFamily="2" charset="2"/>
              <a:buChar char="ü"/>
            </a:pPr>
            <a:endParaRPr lang="es-MX" sz="1800" b="1" dirty="0" smtClean="0">
              <a:solidFill>
                <a:srgbClr val="00FFCC"/>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endParaRPr lang="es-MX" sz="1800" b="1" dirty="0" smtClean="0">
              <a:solidFill>
                <a:srgbClr val="00FFCC"/>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r>
              <a:rPr lang="es-MX" sz="1800" b="1" dirty="0" smtClean="0">
                <a:solidFill>
                  <a:srgbClr val="00FFCC"/>
                </a:solidFill>
                <a:effectLst>
                  <a:outerShdw blurRad="38100" dist="38100" dir="2700000" algn="tl">
                    <a:srgbClr val="000000">
                      <a:alpha val="43137"/>
                    </a:srgbClr>
                  </a:outerShdw>
                </a:effectLst>
              </a:rPr>
              <a:t>Homologación de la presentación individual</a:t>
            </a:r>
          </a:p>
          <a:p>
            <a:pPr marL="342900" indent="-342900" algn="l">
              <a:buFont typeface="Wingdings" panose="05000000000000000000" pitchFamily="2" charset="2"/>
              <a:buChar char="ü"/>
            </a:pPr>
            <a:endParaRPr lang="es-MX" sz="1800" b="1" dirty="0" smtClean="0">
              <a:solidFill>
                <a:srgbClr val="FFC000"/>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endParaRPr lang="es-MX" sz="1800" b="1" dirty="0" smtClean="0">
              <a:solidFill>
                <a:srgbClr val="FFC000"/>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r>
              <a:rPr lang="es-MX" sz="1800" b="1" dirty="0" smtClean="0">
                <a:solidFill>
                  <a:srgbClr val="FFC000"/>
                </a:solidFill>
                <a:effectLst>
                  <a:outerShdw blurRad="38100" dist="38100" dir="2700000" algn="tl">
                    <a:srgbClr val="000000">
                      <a:alpha val="43137"/>
                    </a:srgbClr>
                  </a:outerShdw>
                </a:effectLst>
              </a:rPr>
              <a:t>Falta de homologación</a:t>
            </a:r>
          </a:p>
          <a:p>
            <a:pPr marL="342900" indent="-342900" algn="l">
              <a:buFont typeface="Wingdings" panose="05000000000000000000" pitchFamily="2" charset="2"/>
              <a:buChar char="ü"/>
            </a:pPr>
            <a:endParaRPr lang="es-MX" sz="1800" b="1" dirty="0" smtClean="0">
              <a:solidFill>
                <a:srgbClr val="00FF00"/>
              </a:solidFill>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6671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b="1" dirty="0" smtClean="0">
                <a:solidFill>
                  <a:srgbClr val="00FFFF"/>
                </a:solidFill>
              </a:rPr>
              <a:t>Vacaciones en ASPO y DISPO</a:t>
            </a:r>
            <a:endParaRPr lang="en-US" sz="3200" b="1" dirty="0"/>
          </a:p>
        </p:txBody>
      </p:sp>
      <p:sp>
        <p:nvSpPr>
          <p:cNvPr id="118787" name="Rectangle 3"/>
          <p:cNvSpPr>
            <a:spLocks noGrp="1" noChangeArrowheads="1"/>
          </p:cNvSpPr>
          <p:nvPr>
            <p:ph type="subTitle" idx="1"/>
          </p:nvPr>
        </p:nvSpPr>
        <p:spPr>
          <a:xfrm>
            <a:off x="304800" y="1143000"/>
            <a:ext cx="8472972" cy="5429272"/>
          </a:xfrm>
        </p:spPr>
        <p:txBody>
          <a:bodyPr>
            <a:normAutofit lnSpcReduction="10000"/>
          </a:bodyPr>
          <a:lstStyle/>
          <a:p>
            <a:pPr marL="609600" indent="-609600" algn="l">
              <a:lnSpc>
                <a:spcPct val="90000"/>
              </a:lnSpc>
              <a:defRPr/>
            </a:pPr>
            <a:r>
              <a:rPr lang="es-US" sz="1800" b="1" dirty="0" smtClean="0">
                <a:solidFill>
                  <a:srgbClr val="00FFFF"/>
                </a:solidFill>
                <a:effectLst>
                  <a:outerShdw blurRad="38100" dist="38100" dir="2700000" algn="tl">
                    <a:srgbClr val="000000">
                      <a:alpha val="43137"/>
                    </a:srgbClr>
                  </a:outerShdw>
                </a:effectLst>
              </a:rPr>
              <a:t>"</a:t>
            </a:r>
            <a:r>
              <a:rPr lang="es-ES" sz="1800" b="1" dirty="0" smtClean="0">
                <a:solidFill>
                  <a:srgbClr val="00FFFF"/>
                </a:solidFill>
                <a:effectLst>
                  <a:outerShdw blurRad="38100" dist="38100" dir="2700000" algn="tl">
                    <a:srgbClr val="000000">
                      <a:alpha val="43137"/>
                    </a:srgbClr>
                  </a:outerShdw>
                </a:effectLst>
              </a:rPr>
              <a:t> </a:t>
            </a:r>
            <a:r>
              <a:rPr lang="es-ES" sz="1800" b="1" dirty="0" err="1" smtClean="0">
                <a:solidFill>
                  <a:srgbClr val="00FFFF"/>
                </a:solidFill>
                <a:effectLst>
                  <a:outerShdw blurRad="38100" dist="38100" dir="2700000" algn="tl">
                    <a:srgbClr val="000000">
                      <a:alpha val="43137"/>
                    </a:srgbClr>
                  </a:outerShdw>
                </a:effectLst>
              </a:rPr>
              <a:t>Carabajal</a:t>
            </a:r>
            <a:r>
              <a:rPr lang="es-ES" sz="1800" b="1" dirty="0" smtClean="0">
                <a:solidFill>
                  <a:srgbClr val="00FFFF"/>
                </a:solidFill>
                <a:effectLst>
                  <a:outerShdw blurRad="38100" dist="38100" dir="2700000" algn="tl">
                    <a:srgbClr val="000000">
                      <a:alpha val="43137"/>
                    </a:srgbClr>
                  </a:outerShdw>
                </a:effectLst>
              </a:rPr>
              <a:t>, Alberto René c/</a:t>
            </a:r>
            <a:r>
              <a:rPr lang="es-ES" sz="1800" b="1" dirty="0" err="1" smtClean="0">
                <a:solidFill>
                  <a:srgbClr val="00FFFF"/>
                </a:solidFill>
                <a:effectLst>
                  <a:outerShdw blurRad="38100" dist="38100" dir="2700000" algn="tl">
                    <a:srgbClr val="000000">
                      <a:alpha val="43137"/>
                    </a:srgbClr>
                  </a:outerShdw>
                </a:effectLst>
              </a:rPr>
              <a:t>Rigolleau</a:t>
            </a:r>
            <a:r>
              <a:rPr lang="es-ES" sz="1800" b="1" dirty="0" smtClean="0">
                <a:solidFill>
                  <a:srgbClr val="00FFFF"/>
                </a:solidFill>
                <a:effectLst>
                  <a:outerShdw blurRad="38100" dist="38100" dir="2700000" algn="tl">
                    <a:srgbClr val="000000">
                      <a:alpha val="43137"/>
                    </a:srgbClr>
                  </a:outerShdw>
                </a:effectLst>
              </a:rPr>
              <a:t> SA s/materia a categorizar - </a:t>
            </a:r>
            <a:r>
              <a:rPr lang="es-ES" sz="1800" b="1" dirty="0" err="1" smtClean="0">
                <a:solidFill>
                  <a:srgbClr val="00FFFF"/>
                </a:solidFill>
                <a:effectLst>
                  <a:outerShdw blurRad="38100" dist="38100" dir="2700000" algn="tl">
                    <a:srgbClr val="000000">
                      <a:alpha val="43137"/>
                    </a:srgbClr>
                  </a:outerShdw>
                </a:effectLst>
              </a:rPr>
              <a:t>Trib</a:t>
            </a:r>
            <a:r>
              <a:rPr lang="es-ES" sz="1800" b="1" dirty="0" smtClean="0">
                <a:solidFill>
                  <a:srgbClr val="00FFFF"/>
                </a:solidFill>
                <a:effectLst>
                  <a:outerShdw blurRad="38100" dist="38100" dir="2700000" algn="tl">
                    <a:srgbClr val="000000">
                      <a:alpha val="43137"/>
                    </a:srgbClr>
                  </a:outerShdw>
                </a:effectLst>
              </a:rPr>
              <a:t>. </a:t>
            </a:r>
            <a:r>
              <a:rPr lang="es-ES" sz="1800" b="1" dirty="0" err="1" smtClean="0">
                <a:solidFill>
                  <a:srgbClr val="00FFFF"/>
                </a:solidFill>
                <a:effectLst>
                  <a:outerShdw blurRad="38100" dist="38100" dir="2700000" algn="tl">
                    <a:srgbClr val="000000">
                      <a:alpha val="43137"/>
                    </a:srgbClr>
                  </a:outerShdw>
                </a:effectLst>
              </a:rPr>
              <a:t>Trab</a:t>
            </a:r>
            <a:r>
              <a:rPr lang="es-ES" sz="1800" b="1" dirty="0" smtClean="0">
                <a:solidFill>
                  <a:srgbClr val="00FFFF"/>
                </a:solidFill>
                <a:effectLst>
                  <a:outerShdw blurRad="38100" dist="38100" dir="2700000" algn="tl">
                    <a:srgbClr val="000000">
                      <a:alpha val="43137"/>
                    </a:srgbClr>
                  </a:outerShdw>
                </a:effectLst>
              </a:rPr>
              <a:t>. </a:t>
            </a:r>
          </a:p>
          <a:p>
            <a:pPr marL="609600" indent="-609600" algn="l">
              <a:lnSpc>
                <a:spcPct val="90000"/>
              </a:lnSpc>
              <a:defRPr/>
            </a:pPr>
            <a:r>
              <a:rPr lang="es-ES" sz="1800" b="1" dirty="0" smtClean="0">
                <a:solidFill>
                  <a:srgbClr val="00FFFF"/>
                </a:solidFill>
                <a:effectLst>
                  <a:outerShdw blurRad="38100" dist="38100" dir="2700000" algn="tl">
                    <a:srgbClr val="000000">
                      <a:alpha val="43137"/>
                    </a:srgbClr>
                  </a:outerShdw>
                </a:effectLst>
              </a:rPr>
              <a:t>Quilmes - N° 5 - 22/06/2020"</a:t>
            </a:r>
            <a:endParaRPr lang="es-US" sz="1800" b="1" dirty="0" smtClean="0">
              <a:solidFill>
                <a:srgbClr val="00FFFF"/>
              </a:solidFill>
              <a:effectLst>
                <a:outerShdw blurRad="38100" dist="38100" dir="2700000" algn="tl">
                  <a:srgbClr val="000000">
                    <a:alpha val="43137"/>
                  </a:srgbClr>
                </a:outerShdw>
              </a:effectLst>
            </a:endParaRPr>
          </a:p>
          <a:p>
            <a:pPr marL="609600" indent="-609600" algn="l">
              <a:lnSpc>
                <a:spcPct val="90000"/>
              </a:lnSpc>
              <a:defRPr/>
            </a:pPr>
            <a:endParaRPr lang="es-ES" sz="1800" b="1" dirty="0" smtClean="0">
              <a:solidFill>
                <a:srgbClr val="00FFFF"/>
              </a:solidFill>
              <a:effectLst>
                <a:outerShdw blurRad="38100" dist="38100" dir="2700000" algn="tl">
                  <a:srgbClr val="000000">
                    <a:alpha val="43137"/>
                  </a:srgbClr>
                </a:outerShdw>
              </a:effectLst>
            </a:endParaRPr>
          </a:p>
          <a:p>
            <a:pPr algn="l"/>
            <a:r>
              <a:rPr lang="es-ES" sz="1800" dirty="0" smtClean="0">
                <a:effectLst>
                  <a:outerShdw blurRad="38100" dist="38100" dir="2700000" algn="tl">
                    <a:srgbClr val="000000">
                      <a:alpha val="43137"/>
                    </a:srgbClr>
                  </a:outerShdw>
                </a:effectLst>
              </a:rPr>
              <a:t>Finalmente, corresponde considerar atento la edad que posee el trabajador (mayor de 60 años) que se encuentra en la franja considerada por los sucesivos decretos de necesidad y urgencia como “Personas de alto riesgo”, suspendiéndose su deber de presentarse a prestar servicios con goce integro de sus remuneraciones - art. 1º </a:t>
            </a:r>
            <a:r>
              <a:rPr lang="es-ES" sz="1800" dirty="0" err="1" smtClean="0">
                <a:effectLst>
                  <a:outerShdw blurRad="38100" dist="38100" dir="2700000" algn="tl">
                    <a:srgbClr val="000000">
                      <a:alpha val="43137"/>
                    </a:srgbClr>
                  </a:outerShdw>
                </a:effectLst>
              </a:rPr>
              <a:t>Inc</a:t>
            </a:r>
            <a:r>
              <a:rPr lang="es-ES" sz="1800" dirty="0" smtClean="0">
                <a:effectLst>
                  <a:outerShdw blurRad="38100" dist="38100" dir="2700000" algn="tl">
                    <a:srgbClr val="000000">
                      <a:alpha val="43137"/>
                    </a:srgbClr>
                  </a:outerShdw>
                </a:effectLst>
              </a:rPr>
              <a:t> a. Res 207/2020 MTESS 16/03/2020 - por lo que el trabajador no tiene más opción que limitarse al confinamiento doméstico. Que en tales circunstancias la accionada le impone el “goce” de sus vacaciones, situación que además, permite vislumbrar la errónea apreciación del concepto de “buena fe” que manifiesta poseer la demandada en su conteste.</a:t>
            </a:r>
          </a:p>
          <a:p>
            <a:pPr algn="l"/>
            <a:r>
              <a:rPr lang="es-ES" sz="1800" dirty="0" smtClean="0">
                <a:effectLst>
                  <a:outerShdw blurRad="38100" dist="38100" dir="2700000" algn="tl">
                    <a:srgbClr val="000000">
                      <a:alpha val="43137"/>
                    </a:srgbClr>
                  </a:outerShdw>
                </a:effectLst>
              </a:rPr>
              <a:t>De lo expuesto hasta aquí se desprende que no hay analogía posible entre la situación de “aislamiento social preventivo obligatorio con prohibición de circular libremente” y la del “tiempo disponible para ser usado libremente que conlleva el goce de las vacaciones”.</a:t>
            </a:r>
          </a:p>
          <a:p>
            <a:pPr algn="l"/>
            <a:r>
              <a:rPr lang="es-ES" sz="1800" dirty="0" smtClean="0">
                <a:effectLst>
                  <a:outerShdw blurRad="38100" dist="38100" dir="2700000" algn="tl">
                    <a:srgbClr val="000000">
                      <a:alpha val="43137"/>
                    </a:srgbClr>
                  </a:outerShdw>
                </a:effectLst>
              </a:rPr>
              <a:t>No encuentro motivos para creer que el trabajador pudo haber hecho uso del tiempo libre de sus vacaciones en realizar aquellas actividades que le produzcan el placer y el goce necesarios para regenerar su estado físico-psíquico a los fines de regresar posteriormente a prestar tareas.</a:t>
            </a:r>
            <a:endParaRPr lang="es-E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93346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normAutofit fontScale="90000"/>
          </a:bodyPr>
          <a:lstStyle/>
          <a:p>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endParaRPr lang="es-MX" sz="1800" b="1" dirty="0" smtClean="0">
              <a:solidFill>
                <a:srgbClr val="FFFF00"/>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endParaRPr lang="es-MX" sz="1800" b="1" dirty="0" smtClean="0">
              <a:solidFill>
                <a:srgbClr val="FFFF00"/>
              </a:solidFill>
              <a:effectLst>
                <a:outerShdw blurRad="38100" dist="38100" dir="2700000" algn="tl">
                  <a:srgbClr val="000000">
                    <a:alpha val="43137"/>
                  </a:srgbClr>
                </a:outerShdw>
              </a:effectLst>
            </a:endParaRPr>
          </a:p>
          <a:p>
            <a:pPr marL="342900" indent="-342900" algn="l">
              <a:buFont typeface="Wingdings" panose="05000000000000000000" pitchFamily="2" charset="2"/>
              <a:buChar char="ü"/>
            </a:pPr>
            <a:endParaRPr lang="es-MX" sz="4400" b="1" dirty="0" smtClean="0">
              <a:solidFill>
                <a:srgbClr val="00FFCC"/>
              </a:solidFill>
              <a:effectLst>
                <a:outerShdw blurRad="38100" dist="38100" dir="2700000" algn="tl">
                  <a:srgbClr val="000000">
                    <a:alpha val="43137"/>
                  </a:srgbClr>
                </a:outerShdw>
              </a:effectLst>
              <a:latin typeface="Papyrus" pitchFamily="66" charset="0"/>
            </a:endParaRPr>
          </a:p>
          <a:p>
            <a:pPr marL="342900" indent="-342900"/>
            <a:r>
              <a:rPr lang="es-MX" sz="4400" b="1" dirty="0" smtClean="0">
                <a:solidFill>
                  <a:srgbClr val="00FFCC"/>
                </a:solidFill>
                <a:effectLst>
                  <a:outerShdw blurRad="38100" dist="38100" dir="2700000" algn="tl">
                    <a:srgbClr val="000000">
                      <a:alpha val="43137"/>
                    </a:srgbClr>
                  </a:outerShdw>
                </a:effectLst>
                <a:latin typeface="Papyrus" pitchFamily="66" charset="0"/>
              </a:rPr>
              <a:t> Acuerdos que presentan riesgos</a:t>
            </a:r>
          </a:p>
          <a:p>
            <a:pPr algn="l"/>
            <a:endParaRPr lang="es-MX" sz="4400" dirty="0" smtClean="0">
              <a:solidFill>
                <a:srgbClr val="00FFCC"/>
              </a:solidFill>
              <a:effectLst>
                <a:outerShdw blurRad="38100" dist="38100" dir="2700000" algn="tl">
                  <a:srgbClr val="000000">
                    <a:alpha val="43137"/>
                  </a:srgbClr>
                </a:outerShdw>
              </a:effectLst>
              <a:latin typeface="Papyrus" pitchFamily="66" charset="0"/>
            </a:endParaRPr>
          </a:p>
          <a:p>
            <a:pPr algn="l"/>
            <a:endParaRPr lang="es-MX" sz="4400" dirty="0" smtClean="0">
              <a:solidFill>
                <a:srgbClr val="00FFCC"/>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866671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ACUERDOS DE RIESGO</a:t>
            </a:r>
          </a:p>
          <a:p>
            <a:pPr algn="l"/>
            <a:r>
              <a:rPr lang="es-ES" sz="1800" b="1" dirty="0" smtClean="0">
                <a:solidFill>
                  <a:srgbClr val="00FFFF"/>
                </a:solidFill>
                <a:effectLst>
                  <a:outerShdw blurRad="38100" dist="38100" dir="2700000" algn="tl">
                    <a:srgbClr val="000000">
                      <a:alpha val="43137"/>
                    </a:srgbClr>
                  </a:outerShdw>
                </a:effectLst>
              </a:rPr>
              <a:t>RESOLUCIÓN (ST) 819/2020 </a:t>
            </a:r>
          </a:p>
          <a:p>
            <a:pPr algn="l"/>
            <a:r>
              <a:rPr lang="es-ES" sz="1800" b="1" dirty="0" err="1" smtClean="0">
                <a:solidFill>
                  <a:srgbClr val="FFCC00"/>
                </a:solidFill>
                <a:effectLst>
                  <a:outerShdw blurRad="38100" dist="38100" dir="2700000" algn="tl">
                    <a:srgbClr val="000000">
                      <a:alpha val="43137"/>
                    </a:srgbClr>
                  </a:outerShdw>
                </a:effectLst>
              </a:rPr>
              <a:t>Vigiladores</a:t>
            </a:r>
            <a:r>
              <a:rPr lang="es-ES" sz="1800" b="1" dirty="0" smtClean="0">
                <a:solidFill>
                  <a:srgbClr val="FFCC00"/>
                </a:solidFill>
                <a:effectLst>
                  <a:outerShdw blurRad="38100" dist="38100" dir="2700000" algn="tl">
                    <a:srgbClr val="000000">
                      <a:alpha val="43137"/>
                    </a:srgbClr>
                  </a:outerShdw>
                </a:effectLst>
              </a:rPr>
              <a:t>. Todo el país excepto Córdoba. AESPCA-CABA, </a:t>
            </a:r>
            <a:r>
              <a:rPr lang="es-ES" sz="1800" b="1" u="sng" dirty="0" smtClean="0">
                <a:solidFill>
                  <a:srgbClr val="FFCC00"/>
                </a:solidFill>
                <a:effectLst>
                  <a:outerShdw blurRad="38100" dist="38100" dir="2700000" algn="tl">
                    <a:srgbClr val="000000">
                      <a:alpha val="43137"/>
                    </a:srgbClr>
                  </a:outerShdw>
                </a:effectLst>
              </a:rPr>
              <a:t>CCT 507/2007</a:t>
            </a:r>
            <a:r>
              <a:rPr lang="es-ES" sz="1800" b="1" dirty="0" smtClean="0">
                <a:solidFill>
                  <a:srgbClr val="FFCC00"/>
                </a:solidFill>
                <a:effectLst>
                  <a:outerShdw blurRad="38100" dist="38100" dir="2700000" algn="tl">
                    <a:srgbClr val="000000">
                      <a:alpha val="43137"/>
                    </a:srgbClr>
                  </a:outerShdw>
                </a:effectLst>
              </a:rPr>
              <a:t>. Salarios con carácter no remunerativo para abril y mayo de 2020</a:t>
            </a:r>
          </a:p>
          <a:p>
            <a:pPr algn="l"/>
            <a:r>
              <a:rPr lang="es-ES" sz="1800" b="1" dirty="0" smtClean="0">
                <a:solidFill>
                  <a:srgbClr val="00FFCC"/>
                </a:solidFill>
                <a:effectLst>
                  <a:outerShdw blurRad="38100" dist="38100" dir="2700000" algn="tl">
                    <a:srgbClr val="000000">
                      <a:alpha val="43137"/>
                    </a:srgbClr>
                  </a:outerShdw>
                </a:effectLst>
              </a:rPr>
              <a:t>Cuarto: </a:t>
            </a:r>
            <a:r>
              <a:rPr lang="es-ES" sz="1800" dirty="0" smtClean="0">
                <a:effectLst>
                  <a:outerShdw blurRad="38100" dist="38100" dir="2700000" algn="tl">
                    <a:srgbClr val="000000">
                      <a:alpha val="43137"/>
                    </a:srgbClr>
                  </a:outerShdw>
                </a:effectLst>
              </a:rPr>
              <a:t>De acuerdo a los antecedentes expuestos en las cláusulas anteriores, las partes convienen, una asignación no remunerativa, como las previstas en el artículo 223 bis de la LCT, durante el período indicado ut infra, a todo el personal comprendido en la órbita del CCT 507/2007, según las siguientes pautas:</a:t>
            </a:r>
          </a:p>
          <a:p>
            <a:pPr algn="l"/>
            <a:endParaRPr lang="es-ES" sz="1800" dirty="0" smtClean="0">
              <a:effectLst>
                <a:outerShdw blurRad="38100" dist="38100" dir="2700000" algn="tl">
                  <a:srgbClr val="000000">
                    <a:alpha val="43137"/>
                  </a:srgbClr>
                </a:outerShdw>
              </a:effectLst>
            </a:endParaRPr>
          </a:p>
          <a:p>
            <a:pPr algn="l"/>
            <a:r>
              <a:rPr lang="es-ES" sz="1800" b="1" dirty="0" smtClean="0">
                <a:solidFill>
                  <a:srgbClr val="FF9900"/>
                </a:solidFill>
                <a:effectLst>
                  <a:outerShdw blurRad="38100" dist="38100" dir="2700000" algn="tl">
                    <a:srgbClr val="000000">
                      <a:alpha val="43137"/>
                    </a:srgbClr>
                  </a:outerShdw>
                </a:effectLst>
              </a:rPr>
              <a:t>a - </a:t>
            </a:r>
            <a:r>
              <a:rPr lang="es-ES" sz="1800" dirty="0" smtClean="0">
                <a:effectLst>
                  <a:outerShdw blurRad="38100" dist="38100" dir="2700000" algn="tl">
                    <a:srgbClr val="000000">
                      <a:alpha val="43137"/>
                    </a:srgbClr>
                  </a:outerShdw>
                </a:effectLst>
              </a:rPr>
              <a:t>A fin de cancelar el pago de las remuneraciones correspondientes al período 4/2020 y 5/2020 </a:t>
            </a:r>
            <a:r>
              <a:rPr lang="es-ES" sz="1800" dirty="0" smtClean="0">
                <a:solidFill>
                  <a:srgbClr val="FFFF01"/>
                </a:solidFill>
                <a:effectLst>
                  <a:outerShdw blurRad="38100" dist="38100" dir="2700000" algn="tl">
                    <a:srgbClr val="000000">
                      <a:alpha val="43137"/>
                    </a:srgbClr>
                  </a:outerShdw>
                </a:effectLst>
              </a:rPr>
              <a:t>se otorgará una asignación no remunerativa equivalente al salario neto de bolsillo que le hubiera correspondido a cada trabajador </a:t>
            </a:r>
            <a:r>
              <a:rPr lang="es-ES" sz="1800" dirty="0" err="1" smtClean="0">
                <a:solidFill>
                  <a:srgbClr val="FFFF01"/>
                </a:solidFill>
                <a:effectLst>
                  <a:outerShdw blurRad="38100" dist="38100" dir="2700000" algn="tl">
                    <a:srgbClr val="000000">
                      <a:alpha val="43137"/>
                    </a:srgbClr>
                  </a:outerShdw>
                </a:effectLst>
              </a:rPr>
              <a:t>convencionado</a:t>
            </a:r>
            <a:r>
              <a:rPr lang="es-ES" sz="1800" dirty="0" smtClean="0">
                <a:solidFill>
                  <a:srgbClr val="FFFF01"/>
                </a:solidFill>
                <a:effectLst>
                  <a:outerShdw blurRad="38100" dist="38100" dir="2700000" algn="tl">
                    <a:srgbClr val="000000">
                      <a:alpha val="43137"/>
                    </a:srgbClr>
                  </a:outerShdw>
                </a:effectLst>
              </a:rPr>
              <a:t> por sus labores durante dicho período,</a:t>
            </a:r>
            <a:r>
              <a:rPr lang="es-ES" sz="1800" dirty="0" smtClean="0">
                <a:effectLst>
                  <a:outerShdw blurRad="38100" dist="38100" dir="2700000" algn="tl">
                    <a:srgbClr val="000000">
                      <a:alpha val="43137"/>
                    </a:srgbClr>
                  </a:outerShdw>
                </a:effectLst>
              </a:rPr>
              <a:t> respetando todos los ítems que componen el salario y liquidando las horas extras y nocturnas laboradas en caso de corresponder. De igual modo, existirá posibilidad de prorrogar la misma en caso de continuar la pandemia y las medidas excepcionales, o de su cese, en su caso, a partir del momento en que sean superadas.</a:t>
            </a:r>
          </a:p>
          <a:p>
            <a:pPr algn="l"/>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66717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ACUERDOS DE RIESGO</a:t>
            </a:r>
          </a:p>
          <a:p>
            <a:pPr algn="l"/>
            <a:r>
              <a:rPr lang="es-ES" sz="1800" b="1" dirty="0" smtClean="0">
                <a:solidFill>
                  <a:srgbClr val="00FFFF"/>
                </a:solidFill>
                <a:effectLst>
                  <a:outerShdw blurRad="38100" dist="38100" dir="2700000" algn="tl">
                    <a:srgbClr val="000000">
                      <a:alpha val="43137"/>
                    </a:srgbClr>
                  </a:outerShdw>
                </a:effectLst>
              </a:rPr>
              <a:t>RESOLUCIÓN (ST) 819/2020 </a:t>
            </a:r>
          </a:p>
          <a:p>
            <a:pPr algn="l"/>
            <a:r>
              <a:rPr lang="es-ES" sz="1800" b="1" dirty="0" err="1" smtClean="0">
                <a:solidFill>
                  <a:srgbClr val="FFCC00"/>
                </a:solidFill>
                <a:effectLst>
                  <a:outerShdw blurRad="38100" dist="38100" dir="2700000" algn="tl">
                    <a:srgbClr val="000000">
                      <a:alpha val="43137"/>
                    </a:srgbClr>
                  </a:outerShdw>
                </a:effectLst>
              </a:rPr>
              <a:t>Vigiladores</a:t>
            </a:r>
            <a:r>
              <a:rPr lang="es-ES" sz="1800" b="1" dirty="0" smtClean="0">
                <a:solidFill>
                  <a:srgbClr val="FFCC00"/>
                </a:solidFill>
                <a:effectLst>
                  <a:outerShdw blurRad="38100" dist="38100" dir="2700000" algn="tl">
                    <a:srgbClr val="000000">
                      <a:alpha val="43137"/>
                    </a:srgbClr>
                  </a:outerShdw>
                </a:effectLst>
              </a:rPr>
              <a:t>. Todo el país excepto Córdoba. AESPCA-CABA, </a:t>
            </a:r>
            <a:r>
              <a:rPr lang="es-ES" sz="1800" b="1" u="sng" dirty="0" smtClean="0">
                <a:solidFill>
                  <a:srgbClr val="FFCC00"/>
                </a:solidFill>
                <a:effectLst>
                  <a:outerShdw blurRad="38100" dist="38100" dir="2700000" algn="tl">
                    <a:srgbClr val="000000">
                      <a:alpha val="43137"/>
                    </a:srgbClr>
                  </a:outerShdw>
                </a:effectLst>
              </a:rPr>
              <a:t>CCT 507/2007</a:t>
            </a:r>
            <a:r>
              <a:rPr lang="es-ES" sz="1800" b="1" dirty="0" smtClean="0">
                <a:solidFill>
                  <a:srgbClr val="FFCC00"/>
                </a:solidFill>
                <a:effectLst>
                  <a:outerShdw blurRad="38100" dist="38100" dir="2700000" algn="tl">
                    <a:srgbClr val="000000">
                      <a:alpha val="43137"/>
                    </a:srgbClr>
                  </a:outerShdw>
                </a:effectLst>
              </a:rPr>
              <a:t>. Salarios con carácter no remunerativo para abril y mayo de 2020</a:t>
            </a: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ES" sz="1800" b="1" dirty="0" smtClean="0">
                <a:solidFill>
                  <a:srgbClr val="FF9900"/>
                </a:solidFill>
                <a:effectLst>
                  <a:outerShdw blurRad="38100" dist="38100" dir="2700000" algn="tl">
                    <a:srgbClr val="000000">
                      <a:alpha val="43137"/>
                    </a:srgbClr>
                  </a:outerShdw>
                </a:effectLst>
              </a:rPr>
              <a:t>b.- </a:t>
            </a:r>
            <a:r>
              <a:rPr lang="es-ES" sz="1800" dirty="0" smtClean="0">
                <a:effectLst>
                  <a:outerShdw blurRad="38100" dist="38100" dir="2700000" algn="tl">
                    <a:srgbClr val="000000">
                      <a:alpha val="43137"/>
                    </a:srgbClr>
                  </a:outerShdw>
                </a:effectLst>
              </a:rPr>
              <a:t>A fin de cancelar el pago de las remuneraciones correspondientes al período 4/2020 y 5/2020 </a:t>
            </a:r>
            <a:r>
              <a:rPr lang="es-ES" sz="1800" dirty="0" smtClean="0">
                <a:solidFill>
                  <a:srgbClr val="FFFF01"/>
                </a:solidFill>
                <a:effectLst>
                  <a:outerShdw blurRad="38100" dist="38100" dir="2700000" algn="tl">
                    <a:srgbClr val="000000">
                      <a:alpha val="43137"/>
                    </a:srgbClr>
                  </a:outerShdw>
                </a:effectLst>
              </a:rPr>
              <a:t>para el personal que se encuentre afectado por causa de inactividad total o parcial de la empresa y personal que se encuentre gozando de las excepciones de concurrir a trabajar, una prestación dineraria no remunerativa equivalente al 100% de su remuneración normal y habitual, </a:t>
            </a:r>
            <a:r>
              <a:rPr lang="es-ES" sz="1800" dirty="0" smtClean="0">
                <a:effectLst>
                  <a:outerShdw blurRad="38100" dist="38100" dir="2700000" algn="tl">
                    <a:srgbClr val="000000">
                      <a:alpha val="43137"/>
                    </a:srgbClr>
                  </a:outerShdw>
                </a:effectLst>
              </a:rPr>
              <a:t>debiendo la empresa demostrar la afectación de la prestación en forma total y/o parcial de la actividad.</a:t>
            </a:r>
          </a:p>
          <a:p>
            <a:pPr algn="l"/>
            <a:endParaRPr lang="es-MX" sz="1800" dirty="0" smtClean="0">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6671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ACUERDOS DE RIESGO</a:t>
            </a:r>
          </a:p>
          <a:p>
            <a:pPr algn="l"/>
            <a:r>
              <a:rPr lang="es-ES" sz="1800" b="1" dirty="0" smtClean="0">
                <a:solidFill>
                  <a:srgbClr val="00FFFF"/>
                </a:solidFill>
                <a:effectLst>
                  <a:outerShdw blurRad="38100" dist="38100" dir="2700000" algn="tl">
                    <a:srgbClr val="000000">
                      <a:alpha val="43137"/>
                    </a:srgbClr>
                  </a:outerShdw>
                </a:effectLst>
              </a:rPr>
              <a:t>RESOLUCIÓN (ST) 819/2020 </a:t>
            </a:r>
          </a:p>
          <a:p>
            <a:pPr algn="l"/>
            <a:r>
              <a:rPr lang="es-ES" sz="1800" b="1" dirty="0" err="1" smtClean="0">
                <a:solidFill>
                  <a:srgbClr val="FFCC00"/>
                </a:solidFill>
                <a:effectLst>
                  <a:outerShdw blurRad="38100" dist="38100" dir="2700000" algn="tl">
                    <a:srgbClr val="000000">
                      <a:alpha val="43137"/>
                    </a:srgbClr>
                  </a:outerShdw>
                </a:effectLst>
              </a:rPr>
              <a:t>Vigiladores</a:t>
            </a:r>
            <a:r>
              <a:rPr lang="es-ES" sz="1800" b="1" dirty="0" smtClean="0">
                <a:solidFill>
                  <a:srgbClr val="FFCC00"/>
                </a:solidFill>
                <a:effectLst>
                  <a:outerShdw blurRad="38100" dist="38100" dir="2700000" algn="tl">
                    <a:srgbClr val="000000">
                      <a:alpha val="43137"/>
                    </a:srgbClr>
                  </a:outerShdw>
                </a:effectLst>
              </a:rPr>
              <a:t>. Todo el país excepto Córdoba. AESPCA-CABA, </a:t>
            </a:r>
            <a:r>
              <a:rPr lang="es-ES" sz="1800" b="1" u="sng" dirty="0" smtClean="0">
                <a:solidFill>
                  <a:srgbClr val="FFCC00"/>
                </a:solidFill>
                <a:effectLst>
                  <a:outerShdw blurRad="38100" dist="38100" dir="2700000" algn="tl">
                    <a:srgbClr val="000000">
                      <a:alpha val="43137"/>
                    </a:srgbClr>
                  </a:outerShdw>
                </a:effectLst>
              </a:rPr>
              <a:t>CCT 507/2007</a:t>
            </a:r>
            <a:r>
              <a:rPr lang="es-ES" sz="1800" b="1" dirty="0" smtClean="0">
                <a:solidFill>
                  <a:srgbClr val="FFCC00"/>
                </a:solidFill>
                <a:effectLst>
                  <a:outerShdw blurRad="38100" dist="38100" dir="2700000" algn="tl">
                    <a:srgbClr val="000000">
                      <a:alpha val="43137"/>
                    </a:srgbClr>
                  </a:outerShdw>
                </a:effectLst>
              </a:rPr>
              <a:t>. Salarios con carácter no remunerativo para abril y mayo de 2020</a:t>
            </a:r>
          </a:p>
          <a:p>
            <a:pPr algn="l"/>
            <a:endParaRPr lang="es-ES" sz="1800" b="1" dirty="0" smtClean="0">
              <a:solidFill>
                <a:srgbClr val="00FFCC"/>
              </a:solidFill>
              <a:effectLst>
                <a:outerShdw blurRad="38100" dist="38100" dir="2700000" algn="tl">
                  <a:srgbClr val="000000">
                    <a:alpha val="43137"/>
                  </a:srgbClr>
                </a:outerShdw>
              </a:effectLst>
            </a:endParaRPr>
          </a:p>
          <a:p>
            <a:pPr algn="l"/>
            <a:r>
              <a:rPr lang="es-ES" sz="1800" dirty="0" smtClean="0"/>
              <a:t>En cumplimiento de lo solicitado por el dictamen IF-2020-36393436-APN- DNRYRT#MPYT de la Dirección Nacional de Relaciones y Regulaciones del Trabajo del Ministerio de Trabajo, Empleo y Seguridad Social manifiesto que </a:t>
            </a:r>
            <a:r>
              <a:rPr lang="es-ES" sz="1800" b="1" dirty="0" smtClean="0">
                <a:solidFill>
                  <a:srgbClr val="FFFF01"/>
                </a:solidFill>
              </a:rPr>
              <a:t>la asignación pactada en la cláusula cuarta a) es la que se abonará en los términos del artículo 223 bis de la ley 20744 al personal que se encuentre suspendido. </a:t>
            </a:r>
          </a:p>
          <a:p>
            <a:pPr algn="l"/>
            <a:endParaRPr lang="es-ES" sz="1800" dirty="0" smtClean="0"/>
          </a:p>
          <a:p>
            <a:pPr algn="l"/>
            <a:r>
              <a:rPr lang="es-ES" sz="1800" dirty="0" smtClean="0"/>
              <a:t>Respecto a lo establecido en la cláusula cuarta inciso b), en torno al personal </a:t>
            </a:r>
            <a:r>
              <a:rPr lang="es-ES" sz="1800" b="1" dirty="0" smtClean="0">
                <a:solidFill>
                  <a:srgbClr val="FF9900"/>
                </a:solidFill>
              </a:rPr>
              <a:t>que se encuentre amparado por la dispensa de prestación de servicios en los términos de la resolución ministerial 207/2020</a:t>
            </a:r>
            <a:r>
              <a:rPr lang="es-ES" sz="1800" dirty="0" smtClean="0"/>
              <a:t> y sus modificatorias; se aclara que </a:t>
            </a:r>
            <a:r>
              <a:rPr lang="es-ES" sz="1800" b="1" dirty="0" smtClean="0">
                <a:solidFill>
                  <a:srgbClr val="FFFF01"/>
                </a:solidFill>
              </a:rPr>
              <a:t>el personal dispensado en los términos de dicha resolución no será objeto de suspensiones, rigiendo respecto de tales trabajadores lo previsto en la resolución ministerial 207/2020.</a:t>
            </a:r>
            <a:endParaRPr lang="es-MX" sz="1800" b="1" dirty="0" smtClean="0">
              <a:solidFill>
                <a:srgbClr val="FFFF01"/>
              </a:solidFill>
              <a:effectLst>
                <a:outerShdw blurRad="38100" dist="38100" dir="2700000" algn="tl">
                  <a:srgbClr val="000000">
                    <a:alpha val="43137"/>
                  </a:srgbClr>
                </a:outerShdw>
              </a:effectLst>
            </a:endParaRPr>
          </a:p>
          <a:p>
            <a:pPr algn="l"/>
            <a:endParaRPr lang="es-MX" sz="1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6671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ACUERDOS DE RIESGO</a:t>
            </a:r>
          </a:p>
          <a:p>
            <a:pPr algn="l"/>
            <a:r>
              <a:rPr lang="es-US" sz="1800" b="1" dirty="0" smtClean="0">
                <a:solidFill>
                  <a:srgbClr val="00FFFF"/>
                </a:solidFill>
                <a:effectLst>
                  <a:outerShdw blurRad="38100" dist="38100" dir="2700000" algn="tl">
                    <a:srgbClr val="000000">
                      <a:alpha val="43137"/>
                    </a:srgbClr>
                  </a:outerShdw>
                </a:effectLst>
              </a:rPr>
              <a:t>MINERIA CCT 36/1989</a:t>
            </a:r>
          </a:p>
          <a:p>
            <a:pPr algn="l"/>
            <a:endParaRPr lang="es-MX" sz="1800"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500034" y="1928802"/>
            <a:ext cx="8191500" cy="4752975"/>
          </a:xfrm>
          <a:prstGeom prst="rect">
            <a:avLst/>
          </a:prstGeom>
          <a:noFill/>
          <a:ln w="9525">
            <a:noFill/>
            <a:miter lim="800000"/>
            <a:headEnd/>
            <a:tailEnd/>
          </a:ln>
          <a:effectLst/>
        </p:spPr>
      </p:pic>
    </p:spTree>
    <p:extLst>
      <p:ext uri="{BB962C8B-B14F-4D97-AF65-F5344CB8AC3E}">
        <p14:creationId xmlns:p14="http://schemas.microsoft.com/office/powerpoint/2010/main" val="3866671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Prohibición de despidos</a:t>
            </a:r>
            <a:endParaRPr lang="en-US" sz="3200" b="1" dirty="0"/>
          </a:p>
        </p:txBody>
      </p:sp>
      <p:sp>
        <p:nvSpPr>
          <p:cNvPr id="118787" name="Rectangle 3"/>
          <p:cNvSpPr>
            <a:spLocks noGrp="1" noChangeArrowheads="1"/>
          </p:cNvSpPr>
          <p:nvPr>
            <p:ph type="subTitle" idx="1"/>
          </p:nvPr>
        </p:nvSpPr>
        <p:spPr>
          <a:xfrm>
            <a:off x="304800" y="764704"/>
            <a:ext cx="8472972" cy="5832648"/>
          </a:xfrm>
        </p:spPr>
        <p:txBody>
          <a:bodyPr>
            <a:normAutofit/>
          </a:bodyPr>
          <a:lstStyle/>
          <a:p>
            <a:pPr algn="l"/>
            <a:r>
              <a:rPr lang="es-MX" sz="1800" b="1" dirty="0" smtClean="0">
                <a:solidFill>
                  <a:srgbClr val="FFFF00"/>
                </a:solidFill>
                <a:effectLst>
                  <a:outerShdw blurRad="38100" dist="38100" dir="2700000" algn="tl">
                    <a:srgbClr val="000000">
                      <a:alpha val="43137"/>
                    </a:srgbClr>
                  </a:outerShdw>
                </a:effectLst>
              </a:rPr>
              <a:t>ACUERDOS DE RIESGO</a:t>
            </a:r>
          </a:p>
          <a:p>
            <a:pPr algn="l"/>
            <a:r>
              <a:rPr lang="es-US" sz="1800" b="1" dirty="0" smtClean="0">
                <a:solidFill>
                  <a:srgbClr val="00FFFF"/>
                </a:solidFill>
                <a:effectLst>
                  <a:outerShdw blurRad="38100" dist="38100" dir="2700000" algn="tl">
                    <a:srgbClr val="000000">
                      <a:alpha val="43137"/>
                    </a:srgbClr>
                  </a:outerShdw>
                </a:effectLst>
              </a:rPr>
              <a:t>MINERIA CCT 36/1989</a:t>
            </a:r>
          </a:p>
          <a:p>
            <a:pPr algn="l"/>
            <a:endParaRPr lang="es-MX" sz="1800" dirty="0" smtClean="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a:stretch>
            <a:fillRect/>
          </a:stretch>
        </p:blipFill>
        <p:spPr bwMode="auto">
          <a:xfrm>
            <a:off x="500034" y="2071678"/>
            <a:ext cx="8143932" cy="3340093"/>
          </a:xfrm>
          <a:prstGeom prst="rect">
            <a:avLst/>
          </a:prstGeom>
          <a:noFill/>
          <a:ln w="9525">
            <a:noFill/>
            <a:miter lim="800000"/>
            <a:headEnd/>
            <a:tailEnd/>
          </a:ln>
          <a:effectLst/>
        </p:spPr>
      </p:pic>
    </p:spTree>
    <p:extLst>
      <p:ext uri="{BB962C8B-B14F-4D97-AF65-F5344CB8AC3E}">
        <p14:creationId xmlns:p14="http://schemas.microsoft.com/office/powerpoint/2010/main" val="38666717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Modificación de los plazos máximos de suspensión</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MX" sz="3600" b="1" dirty="0" smtClean="0">
                <a:solidFill>
                  <a:srgbClr val="00FFFF"/>
                </a:solidFill>
                <a:effectLst>
                  <a:outerShdw blurRad="38100" dist="38100" dir="2700000" algn="tl">
                    <a:srgbClr val="000000">
                      <a:alpha val="43137"/>
                    </a:srgbClr>
                  </a:outerShdw>
                </a:effectLst>
                <a:latin typeface="Papyrus" pitchFamily="66" charset="0"/>
              </a:rPr>
              <a:t>Ley de Contrato de trabajo</a:t>
            </a:r>
          </a:p>
          <a:p>
            <a:pPr eaLnBrk="1" hangingPunct="1">
              <a:defRPr/>
            </a:pPr>
            <a:r>
              <a:rPr lang="es-AR" sz="3600" b="1" dirty="0" smtClean="0">
                <a:solidFill>
                  <a:srgbClr val="FFFF01"/>
                </a:solidFill>
                <a:effectLst>
                  <a:outerShdw blurRad="38100" dist="38100" dir="2700000" algn="tl">
                    <a:srgbClr val="000000">
                      <a:alpha val="43137"/>
                    </a:srgbClr>
                  </a:outerShdw>
                </a:effectLst>
                <a:latin typeface="Papyrus" pitchFamily="66" charset="0"/>
              </a:rPr>
              <a:t>D. 529/2020</a:t>
            </a: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15460557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Modificación de plazos máximos de suspensión</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600" b="1" dirty="0">
                <a:solidFill>
                  <a:srgbClr val="FFFF01"/>
                </a:solidFill>
                <a:effectLst>
                  <a:outerShdw blurRad="38100" dist="38100" dir="2700000" algn="tl">
                    <a:srgbClr val="000000">
                      <a:alpha val="43137"/>
                    </a:srgbClr>
                  </a:outerShdw>
                </a:effectLst>
              </a:rPr>
              <a:t>DECRETO </a:t>
            </a:r>
            <a:r>
              <a:rPr lang="es-AR" sz="1600" b="1" dirty="0" smtClean="0">
                <a:solidFill>
                  <a:srgbClr val="FFFF01"/>
                </a:solidFill>
                <a:effectLst>
                  <a:outerShdw blurRad="38100" dist="38100" dir="2700000" algn="tl">
                    <a:srgbClr val="000000">
                      <a:alpha val="43137"/>
                    </a:srgbClr>
                  </a:outerShdw>
                </a:effectLst>
              </a:rPr>
              <a:t>529/2020</a:t>
            </a:r>
          </a:p>
          <a:p>
            <a:pPr algn="l"/>
            <a:r>
              <a:rPr lang="es-MX" sz="1600" b="1" dirty="0">
                <a:solidFill>
                  <a:srgbClr val="00FF00"/>
                </a:solidFill>
                <a:effectLst>
                  <a:outerShdw blurRad="38100" dist="38100" dir="2700000" algn="tl">
                    <a:srgbClr val="000000">
                      <a:alpha val="43137"/>
                    </a:srgbClr>
                  </a:outerShdw>
                </a:effectLst>
              </a:rPr>
              <a:t>Se extienden los plazos de suspensión por falta de trabajo y fuerza mayor dispuestas en los términos del artículo 223 bis de la </a:t>
            </a:r>
            <a:r>
              <a:rPr lang="es-MX" sz="1600" b="1" dirty="0" smtClean="0">
                <a:solidFill>
                  <a:srgbClr val="00FF00"/>
                </a:solidFill>
                <a:effectLst>
                  <a:outerShdw blurRad="38100" dist="38100" dir="2700000" algn="tl">
                    <a:srgbClr val="000000">
                      <a:alpha val="43137"/>
                    </a:srgbClr>
                  </a:outerShdw>
                </a:effectLst>
              </a:rPr>
              <a:t>LCT</a:t>
            </a:r>
          </a:p>
          <a:p>
            <a:pPr algn="l"/>
            <a:endParaRPr lang="es-MX" sz="1600" b="1" dirty="0">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1 -</a:t>
            </a:r>
            <a:r>
              <a:rPr lang="es-MX" sz="1600" dirty="0">
                <a:solidFill>
                  <a:srgbClr val="00FFFF"/>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El presente decreto se dicta </a:t>
            </a:r>
            <a:r>
              <a:rPr lang="es-MX" sz="1600" dirty="0">
                <a:solidFill>
                  <a:srgbClr val="FFFF01"/>
                </a:solidFill>
                <a:effectLst>
                  <a:outerShdw blurRad="38100" dist="38100" dir="2700000" algn="tl">
                    <a:srgbClr val="000000">
                      <a:alpha val="43137"/>
                    </a:srgbClr>
                  </a:outerShdw>
                </a:effectLst>
              </a:rPr>
              <a:t>en el marco de la emergencia pública en materia económica, financiera, fiscal, administrativa, previsional, tarifaria, energética, sanitaria y social establecida por la ley 27541, </a:t>
            </a:r>
            <a:r>
              <a:rPr lang="es-MX" sz="1600" dirty="0">
                <a:effectLst>
                  <a:outerShdw blurRad="38100" dist="38100" dir="2700000" algn="tl">
                    <a:srgbClr val="000000">
                      <a:alpha val="43137"/>
                    </a:srgbClr>
                  </a:outerShdw>
                </a:effectLst>
              </a:rPr>
              <a:t>la ampliación de la emergencia sanitaria dispuesta por el decreto 260/2020 y el </a:t>
            </a:r>
            <a:r>
              <a:rPr lang="es-MX" sz="1600" dirty="0">
                <a:solidFill>
                  <a:srgbClr val="FF9900"/>
                </a:solidFill>
                <a:effectLst>
                  <a:outerShdw blurRad="38100" dist="38100" dir="2700000" algn="tl">
                    <a:srgbClr val="000000">
                      <a:alpha val="43137"/>
                    </a:srgbClr>
                  </a:outerShdw>
                </a:effectLst>
              </a:rPr>
              <a:t>decreto 297/2020 </a:t>
            </a:r>
            <a:r>
              <a:rPr lang="es-MX" sz="1600" dirty="0">
                <a:effectLst>
                  <a:outerShdw blurRad="38100" dist="38100" dir="2700000" algn="tl">
                    <a:srgbClr val="000000">
                      <a:alpha val="43137"/>
                    </a:srgbClr>
                  </a:outerShdw>
                </a:effectLst>
              </a:rPr>
              <a:t>que estableció la medida de “aislamiento social, preventivo y obligatorio”, sus normas modificatorias y complementarias</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2 -</a:t>
            </a:r>
            <a:r>
              <a:rPr lang="es-MX" sz="1600" dirty="0">
                <a:solidFill>
                  <a:srgbClr val="00FFFF"/>
                </a:solidFill>
                <a:effectLst>
                  <a:outerShdw blurRad="38100" dist="38100" dir="2700000" algn="tl">
                    <a:srgbClr val="000000">
                      <a:alpha val="43137"/>
                    </a:srgbClr>
                  </a:outerShdw>
                </a:effectLst>
              </a:rPr>
              <a:t> </a:t>
            </a:r>
            <a:r>
              <a:rPr lang="es-MX" sz="1600" dirty="0" err="1">
                <a:effectLst>
                  <a:outerShdw blurRad="38100" dist="38100" dir="2700000" algn="tl">
                    <a:srgbClr val="000000">
                      <a:alpha val="43137"/>
                    </a:srgbClr>
                  </a:outerShdw>
                </a:effectLst>
              </a:rPr>
              <a:t>Establécese</a:t>
            </a:r>
            <a:r>
              <a:rPr lang="es-MX" sz="1600" dirty="0">
                <a:effectLst>
                  <a:outerShdw blurRad="38100" dist="38100" dir="2700000" algn="tl">
                    <a:srgbClr val="000000">
                      <a:alpha val="43137"/>
                    </a:srgbClr>
                  </a:outerShdw>
                </a:effectLst>
              </a:rPr>
              <a:t> que </a:t>
            </a:r>
            <a:r>
              <a:rPr lang="es-MX" sz="1600" dirty="0">
                <a:solidFill>
                  <a:srgbClr val="FFCC00"/>
                </a:solidFill>
                <a:effectLst>
                  <a:outerShdw blurRad="38100" dist="38100" dir="2700000" algn="tl">
                    <a:srgbClr val="000000">
                      <a:alpha val="43137"/>
                    </a:srgbClr>
                  </a:outerShdw>
                </a:effectLst>
              </a:rPr>
              <a:t>los límites temporales previstos por los artículos 220, 221 y 222 </a:t>
            </a:r>
            <a:r>
              <a:rPr lang="es-MX" sz="1600" dirty="0">
                <a:effectLst>
                  <a:outerShdw blurRad="38100" dist="38100" dir="2700000" algn="tl">
                    <a:srgbClr val="000000">
                      <a:alpha val="43137"/>
                    </a:srgbClr>
                  </a:outerShdw>
                </a:effectLst>
              </a:rPr>
              <a:t>de la ley 20744 de contrato de trabajo (</a:t>
            </a:r>
            <a:r>
              <a:rPr lang="es-MX" sz="1600" dirty="0" err="1">
                <a:effectLst>
                  <a:outerShdw blurRad="38100" dist="38100" dir="2700000" algn="tl">
                    <a:srgbClr val="000000">
                      <a:alpha val="43137"/>
                    </a:srgbClr>
                  </a:outerShdw>
                </a:effectLst>
              </a:rPr>
              <a:t>t.o</a:t>
            </a:r>
            <a:r>
              <a:rPr lang="es-MX" sz="1600" dirty="0">
                <a:effectLst>
                  <a:outerShdw blurRad="38100" dist="38100" dir="2700000" algn="tl">
                    <a:srgbClr val="000000">
                      <a:alpha val="43137"/>
                    </a:srgbClr>
                  </a:outerShdw>
                </a:effectLst>
              </a:rPr>
              <a:t>. 1976) y sus modificatorias </a:t>
            </a:r>
            <a:r>
              <a:rPr lang="es-MX" sz="1600" dirty="0">
                <a:solidFill>
                  <a:srgbClr val="00FF99"/>
                </a:solidFill>
                <a:effectLst>
                  <a:outerShdw blurRad="38100" dist="38100" dir="2700000" algn="tl">
                    <a:srgbClr val="000000">
                      <a:alpha val="43137"/>
                    </a:srgbClr>
                  </a:outerShdw>
                </a:effectLst>
              </a:rPr>
              <a:t>no regirán para las suspensiones por falta de trabajo y fuerza mayor dispuestas en los términos del artículo 223 bis de la ley, </a:t>
            </a:r>
            <a:r>
              <a:rPr lang="es-MX" sz="1600" dirty="0">
                <a:effectLst>
                  <a:outerShdw blurRad="38100" dist="38100" dir="2700000" algn="tl">
                    <a:srgbClr val="000000">
                      <a:alpha val="43137"/>
                    </a:srgbClr>
                  </a:outerShdw>
                </a:effectLst>
              </a:rPr>
              <a:t>como consecuencia de la emergencia sanitaria, </a:t>
            </a:r>
            <a:r>
              <a:rPr lang="es-MX" sz="1600" dirty="0">
                <a:solidFill>
                  <a:srgbClr val="FFFF01"/>
                </a:solidFill>
                <a:effectLst>
                  <a:outerShdw blurRad="38100" dist="38100" dir="2700000" algn="tl">
                    <a:srgbClr val="000000">
                      <a:alpha val="43137"/>
                    </a:srgbClr>
                  </a:outerShdw>
                </a:effectLst>
              </a:rPr>
              <a:t>las que podrán extenderse hasta el cese del “aislamiento social, preventivo y obligatorio” </a:t>
            </a:r>
            <a:r>
              <a:rPr lang="es-MX" sz="1600" dirty="0">
                <a:effectLst>
                  <a:outerShdw blurRad="38100" dist="38100" dir="2700000" algn="tl">
                    <a:srgbClr val="000000">
                      <a:alpha val="43137"/>
                    </a:srgbClr>
                  </a:outerShdw>
                </a:effectLst>
              </a:rPr>
              <a:t>establecido por el decreto 297/2020 y sus prórrogas</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3 -</a:t>
            </a:r>
            <a:r>
              <a:rPr lang="es-MX" sz="1600" dirty="0">
                <a:solidFill>
                  <a:srgbClr val="00FFFF"/>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El presente decreto es de orden público</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MX" sz="1600" b="1" dirty="0">
                <a:solidFill>
                  <a:srgbClr val="00FFFF"/>
                </a:solidFill>
                <a:effectLst>
                  <a:outerShdw blurRad="38100" dist="38100" dir="2700000" algn="tl">
                    <a:srgbClr val="000000">
                      <a:alpha val="43137"/>
                    </a:srgbClr>
                  </a:outerShdw>
                </a:effectLst>
              </a:rPr>
              <a:t>Art. 4 -</a:t>
            </a:r>
            <a:r>
              <a:rPr lang="es-MX" sz="1600" dirty="0">
                <a:solidFill>
                  <a:srgbClr val="00FFFF"/>
                </a:solidFill>
                <a:effectLst>
                  <a:outerShdw blurRad="38100" dist="38100" dir="2700000" algn="tl">
                    <a:srgbClr val="000000">
                      <a:alpha val="43137"/>
                    </a:srgbClr>
                  </a:outerShdw>
                </a:effectLst>
              </a:rPr>
              <a:t> </a:t>
            </a:r>
            <a:r>
              <a:rPr lang="es-MX" sz="1600" dirty="0">
                <a:effectLst>
                  <a:outerShdw blurRad="38100" dist="38100" dir="2700000" algn="tl">
                    <a:srgbClr val="000000">
                      <a:alpha val="43137"/>
                    </a:srgbClr>
                  </a:outerShdw>
                </a:effectLst>
              </a:rPr>
              <a:t>La presente medida entrará en vigencia el día de su publicación en el Boletín Oficial</a:t>
            </a:r>
            <a:r>
              <a:rPr lang="es-MX" sz="1600" dirty="0" smtClean="0">
                <a:effectLst>
                  <a:outerShdw blurRad="38100" dist="38100" dir="2700000" algn="tl">
                    <a:srgbClr val="000000">
                      <a:alpha val="43137"/>
                    </a:srgbClr>
                  </a:outerShdw>
                </a:effectLst>
              </a:rPr>
              <a:t>.</a:t>
            </a:r>
          </a:p>
          <a:p>
            <a:pPr algn="l"/>
            <a:endParaRPr lang="es-MX" sz="1600" dirty="0" smtClean="0">
              <a:effectLst>
                <a:outerShdw blurRad="38100" dist="38100" dir="2700000" algn="tl">
                  <a:srgbClr val="000000">
                    <a:alpha val="43137"/>
                  </a:srgbClr>
                </a:outerShdw>
              </a:effectLst>
            </a:endParaRPr>
          </a:p>
          <a:p>
            <a:pPr algn="l"/>
            <a:r>
              <a:rPr lang="es-AR" sz="1600" b="1" dirty="0">
                <a:solidFill>
                  <a:srgbClr val="FFFF01"/>
                </a:solidFill>
                <a:effectLst>
                  <a:outerShdw blurRad="38100" dist="38100" dir="2700000" algn="tl">
                    <a:srgbClr val="000000">
                      <a:alpha val="43137"/>
                    </a:srgbClr>
                  </a:outerShdw>
                </a:effectLst>
              </a:rPr>
              <a:t>Aplicación: desde el 10/6/2020</a:t>
            </a:r>
            <a:endParaRPr lang="es-MX" sz="1600" b="1" dirty="0">
              <a:solidFill>
                <a:srgbClr val="FFFF01"/>
              </a:solidFill>
              <a:effectLst>
                <a:outerShdw blurRad="38100" dist="38100" dir="2700000" algn="tl">
                  <a:srgbClr val="000000">
                    <a:alpha val="43137"/>
                  </a:srgbClr>
                </a:outerShdw>
              </a:effectLst>
            </a:endParaRPr>
          </a:p>
          <a:p>
            <a:pPr algn="l"/>
            <a:endParaRPr lang="es-AR" sz="1800" b="1" dirty="0" smtClean="0"/>
          </a:p>
        </p:txBody>
      </p:sp>
    </p:spTree>
    <p:extLst>
      <p:ext uri="{BB962C8B-B14F-4D97-AF65-F5344CB8AC3E}">
        <p14:creationId xmlns:p14="http://schemas.microsoft.com/office/powerpoint/2010/main" val="30382414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Modificación de plazos máximos de suspensión</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600" b="1" dirty="0">
                <a:solidFill>
                  <a:srgbClr val="FFFF01"/>
                </a:solidFill>
                <a:effectLst>
                  <a:outerShdw blurRad="38100" dist="38100" dir="2700000" algn="tl">
                    <a:srgbClr val="000000">
                      <a:alpha val="43137"/>
                    </a:srgbClr>
                  </a:outerShdw>
                </a:effectLst>
              </a:rPr>
              <a:t>DECRETO </a:t>
            </a:r>
            <a:r>
              <a:rPr lang="es-AR" sz="1600" b="1" dirty="0" smtClean="0">
                <a:solidFill>
                  <a:srgbClr val="FFFF01"/>
                </a:solidFill>
                <a:effectLst>
                  <a:outerShdw blurRad="38100" dist="38100" dir="2700000" algn="tl">
                    <a:srgbClr val="000000">
                      <a:alpha val="43137"/>
                    </a:srgbClr>
                  </a:outerShdw>
                </a:effectLst>
              </a:rPr>
              <a:t>529/2020</a:t>
            </a:r>
          </a:p>
          <a:p>
            <a:pPr algn="l"/>
            <a:r>
              <a:rPr lang="es-MX" sz="1600" b="1" dirty="0">
                <a:solidFill>
                  <a:srgbClr val="00FF00"/>
                </a:solidFill>
                <a:effectLst>
                  <a:outerShdw blurRad="38100" dist="38100" dir="2700000" algn="tl">
                    <a:srgbClr val="000000">
                      <a:alpha val="43137"/>
                    </a:srgbClr>
                  </a:outerShdw>
                </a:effectLst>
              </a:rPr>
              <a:t>Se extienden los plazos de suspensión por falta de trabajo y fuerza mayor dispuestas en los términos del artículo 223 bis de la </a:t>
            </a:r>
            <a:r>
              <a:rPr lang="es-MX" sz="1600" b="1" dirty="0" smtClean="0">
                <a:solidFill>
                  <a:srgbClr val="00FF00"/>
                </a:solidFill>
                <a:effectLst>
                  <a:outerShdw blurRad="38100" dist="38100" dir="2700000" algn="tl">
                    <a:srgbClr val="000000">
                      <a:alpha val="43137"/>
                    </a:srgbClr>
                  </a:outerShdw>
                </a:effectLst>
              </a:rPr>
              <a:t>LCT</a:t>
            </a:r>
          </a:p>
          <a:p>
            <a:pPr algn="l"/>
            <a:endParaRPr lang="es-MX" sz="1600" b="1" dirty="0">
              <a:effectLst>
                <a:outerShdw blurRad="38100" dist="38100" dir="2700000" algn="tl">
                  <a:srgbClr val="000000">
                    <a:alpha val="43137"/>
                  </a:srgbClr>
                </a:outerShdw>
              </a:effectLst>
            </a:endParaRPr>
          </a:p>
          <a:p>
            <a:pPr algn="l"/>
            <a:r>
              <a:rPr lang="es-MX" sz="1600" dirty="0">
                <a:effectLst>
                  <a:outerShdw blurRad="38100" dist="38100" dir="2700000" algn="tl">
                    <a:srgbClr val="000000">
                      <a:alpha val="43137"/>
                    </a:srgbClr>
                  </a:outerShdw>
                </a:effectLst>
              </a:rPr>
              <a:t>Que en los artículos </a:t>
            </a:r>
            <a:r>
              <a:rPr lang="es-MX" sz="1600" dirty="0">
                <a:solidFill>
                  <a:srgbClr val="FFFF01"/>
                </a:solidFill>
                <a:effectLst>
                  <a:outerShdw blurRad="38100" dist="38100" dir="2700000" algn="tl">
                    <a:srgbClr val="000000">
                      <a:alpha val="43137"/>
                    </a:srgbClr>
                  </a:outerShdw>
                </a:effectLst>
              </a:rPr>
              <a:t>220, 221 y 222 de la Ley de Contrato de Trabajo </a:t>
            </a:r>
            <a:r>
              <a:rPr lang="es-MX" sz="1600" dirty="0">
                <a:effectLst>
                  <a:outerShdw blurRad="38100" dist="38100" dir="2700000" algn="tl">
                    <a:srgbClr val="000000">
                      <a:alpha val="43137"/>
                    </a:srgbClr>
                  </a:outerShdw>
                </a:effectLst>
              </a:rPr>
              <a:t>N° 20.744 (</a:t>
            </a:r>
            <a:r>
              <a:rPr lang="es-MX" sz="1600" dirty="0" err="1">
                <a:effectLst>
                  <a:outerShdw blurRad="38100" dist="38100" dir="2700000" algn="tl">
                    <a:srgbClr val="000000">
                      <a:alpha val="43137"/>
                    </a:srgbClr>
                  </a:outerShdw>
                </a:effectLst>
              </a:rPr>
              <a:t>t.o</a:t>
            </a:r>
            <a:r>
              <a:rPr lang="es-MX" sz="1600" dirty="0">
                <a:effectLst>
                  <a:outerShdw blurRad="38100" dist="38100" dir="2700000" algn="tl">
                    <a:srgbClr val="000000">
                      <a:alpha val="43137"/>
                    </a:srgbClr>
                  </a:outerShdw>
                </a:effectLst>
              </a:rPr>
              <a:t>. 1976) y sus modificatorias se establecen límites temporales de </a:t>
            </a:r>
            <a:r>
              <a:rPr lang="es-MX" sz="1600" dirty="0">
                <a:solidFill>
                  <a:srgbClr val="00FFCC"/>
                </a:solidFill>
                <a:effectLst>
                  <a:outerShdw blurRad="38100" dist="38100" dir="2700000" algn="tl">
                    <a:srgbClr val="000000">
                      <a:alpha val="43137"/>
                    </a:srgbClr>
                  </a:outerShdw>
                </a:effectLst>
              </a:rPr>
              <a:t>TREINTA (30) días al año, para las suspensiones fundadas en falta de trabajo </a:t>
            </a:r>
            <a:r>
              <a:rPr lang="es-MX" sz="1600" dirty="0">
                <a:effectLst>
                  <a:outerShdw blurRad="38100" dist="38100" dir="2700000" algn="tl">
                    <a:srgbClr val="000000">
                      <a:alpha val="43137"/>
                    </a:srgbClr>
                  </a:outerShdw>
                </a:effectLst>
              </a:rPr>
              <a:t>y de </a:t>
            </a:r>
            <a:r>
              <a:rPr lang="es-MX" sz="1600" dirty="0">
                <a:solidFill>
                  <a:srgbClr val="FFCC00"/>
                </a:solidFill>
                <a:effectLst>
                  <a:outerShdw blurRad="38100" dist="38100" dir="2700000" algn="tl">
                    <a:srgbClr val="000000">
                      <a:alpha val="43137"/>
                    </a:srgbClr>
                  </a:outerShdw>
                </a:effectLst>
              </a:rPr>
              <a:t>SETENTA Y CINCO (75) días al año, para las originadas en razones de fuerza mayor, </a:t>
            </a:r>
            <a:r>
              <a:rPr lang="es-MX" sz="1600" dirty="0">
                <a:solidFill>
                  <a:srgbClr val="FFFF01"/>
                </a:solidFill>
                <a:effectLst>
                  <a:outerShdw blurRad="38100" dist="38100" dir="2700000" algn="tl">
                    <a:srgbClr val="000000">
                      <a:alpha val="43137"/>
                    </a:srgbClr>
                  </a:outerShdw>
                </a:effectLst>
              </a:rPr>
              <a:t>otorgando al trabajador y a la trabajadora el derecho a considerarse despedido cuando las suspensiones excedan los plazos fijados, o cuando en su conjunto, y cualquiera fuese la causa que las motivaren, superen los NOVENTA (90) días en UN (1) año,</a:t>
            </a:r>
            <a:r>
              <a:rPr lang="es-MX" sz="1600" dirty="0">
                <a:effectLst>
                  <a:outerShdw blurRad="38100" dist="38100" dir="2700000" algn="tl">
                    <a:srgbClr val="000000">
                      <a:alpha val="43137"/>
                    </a:srgbClr>
                  </a:outerShdw>
                </a:effectLst>
              </a:rPr>
              <a:t> a partir de la primera suspensión, cuando esta no fuere aceptada por el trabajador o la trabajadora</a:t>
            </a:r>
            <a:r>
              <a:rPr lang="es-MX" sz="1600" dirty="0" smtClean="0">
                <a:effectLst>
                  <a:outerShdw blurRad="38100" dist="38100" dir="2700000" algn="tl">
                    <a:srgbClr val="000000">
                      <a:alpha val="43137"/>
                    </a:srgbClr>
                  </a:outerShdw>
                </a:effectLst>
              </a:rPr>
              <a:t>.</a:t>
            </a:r>
          </a:p>
          <a:p>
            <a:pPr algn="l"/>
            <a:endParaRPr lang="es-MX" sz="1600" dirty="0">
              <a:effectLst>
                <a:outerShdw blurRad="38100" dist="38100" dir="2700000" algn="tl">
                  <a:srgbClr val="000000">
                    <a:alpha val="43137"/>
                  </a:srgbClr>
                </a:outerShdw>
              </a:effectLst>
            </a:endParaRPr>
          </a:p>
          <a:p>
            <a:pPr algn="l"/>
            <a:r>
              <a:rPr lang="es-MX" sz="1600" dirty="0">
                <a:effectLst>
                  <a:outerShdw blurRad="38100" dist="38100" dir="2700000" algn="tl">
                    <a:srgbClr val="000000">
                      <a:alpha val="43137"/>
                    </a:srgbClr>
                  </a:outerShdw>
                </a:effectLst>
              </a:rPr>
              <a:t>Que los mencionados límites temporales, </a:t>
            </a:r>
            <a:r>
              <a:rPr lang="es-MX" sz="1600" dirty="0">
                <a:solidFill>
                  <a:srgbClr val="00FFCC"/>
                </a:solidFill>
                <a:effectLst>
                  <a:outerShdw blurRad="38100" dist="38100" dir="2700000" algn="tl">
                    <a:srgbClr val="000000">
                      <a:alpha val="43137"/>
                    </a:srgbClr>
                  </a:outerShdw>
                </a:effectLst>
              </a:rPr>
              <a:t>en una emergencia de duración incierta como la que se atraviesa, podrían conspirar contra la finalidad de preservación de las fuentes de trabajo, </a:t>
            </a:r>
            <a:r>
              <a:rPr lang="es-MX" sz="1600" dirty="0">
                <a:effectLst>
                  <a:outerShdw blurRad="38100" dist="38100" dir="2700000" algn="tl">
                    <a:srgbClr val="000000">
                      <a:alpha val="43137"/>
                    </a:srgbClr>
                  </a:outerShdw>
                </a:effectLst>
              </a:rPr>
              <a:t>en el marco de medidas consensuadas en los términos del artículo 223 bis de la Ley de Contrato de Trabajo N° 20.744 (</a:t>
            </a:r>
            <a:r>
              <a:rPr lang="es-MX" sz="1600" dirty="0" err="1">
                <a:effectLst>
                  <a:outerShdw blurRad="38100" dist="38100" dir="2700000" algn="tl">
                    <a:srgbClr val="000000">
                      <a:alpha val="43137"/>
                    </a:srgbClr>
                  </a:outerShdw>
                </a:effectLst>
              </a:rPr>
              <a:t>t.o</a:t>
            </a:r>
            <a:r>
              <a:rPr lang="es-MX" sz="1600" dirty="0">
                <a:effectLst>
                  <a:outerShdw blurRad="38100" dist="38100" dir="2700000" algn="tl">
                    <a:srgbClr val="000000">
                      <a:alpha val="43137"/>
                    </a:srgbClr>
                  </a:outerShdw>
                </a:effectLst>
              </a:rPr>
              <a:t>. 1976) y sus modificatorias.</a:t>
            </a:r>
          </a:p>
          <a:p>
            <a:pPr algn="l"/>
            <a:endParaRPr lang="es-AR" sz="1800" b="1" dirty="0" smtClean="0"/>
          </a:p>
        </p:txBody>
      </p:sp>
    </p:spTree>
    <p:extLst>
      <p:ext uri="{BB962C8B-B14F-4D97-AF65-F5344CB8AC3E}">
        <p14:creationId xmlns:p14="http://schemas.microsoft.com/office/powerpoint/2010/main" val="35462617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Jurisprudencia 223bis</a:t>
            </a:r>
          </a:p>
          <a:p>
            <a:pPr eaLnBrk="1" hangingPunct="1">
              <a:defRPr/>
            </a:pPr>
            <a:endParaRPr lang="es-MX"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MX" sz="3600" b="1" dirty="0" err="1" smtClean="0">
                <a:solidFill>
                  <a:srgbClr val="00FF00"/>
                </a:solidFill>
                <a:effectLst>
                  <a:outerShdw blurRad="38100" dist="38100" dir="2700000" algn="tl">
                    <a:srgbClr val="000000">
                      <a:alpha val="43137"/>
                    </a:srgbClr>
                  </a:outerShdw>
                </a:effectLst>
                <a:latin typeface="Papyrus" pitchFamily="66" charset="0"/>
              </a:rPr>
              <a:t>Suspension</a:t>
            </a:r>
            <a:r>
              <a:rPr lang="es-MX" sz="3600" b="1" dirty="0" smtClean="0">
                <a:solidFill>
                  <a:srgbClr val="00FF00"/>
                </a:solidFill>
                <a:effectLst>
                  <a:outerShdw blurRad="38100" dist="38100" dir="2700000" algn="tl">
                    <a:srgbClr val="000000">
                      <a:alpha val="43137"/>
                    </a:srgbClr>
                  </a:outerShdw>
                </a:effectLst>
                <a:latin typeface="Papyrus" pitchFamily="66" charset="0"/>
              </a:rPr>
              <a:t> de trabajadores con licencia para cuidado de hijos menores</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1110749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457200"/>
            <a:ext cx="7772400" cy="5791200"/>
          </a:xfrm>
        </p:spPr>
        <p:txBody>
          <a:bodyPr>
            <a:normAutofit/>
          </a:bodyPr>
          <a:lstStyle/>
          <a:p>
            <a:pPr algn="ctr" eaLnBrk="1" hangingPunct="1">
              <a:defRPr/>
            </a:pPr>
            <a:endParaRPr lang="es-MX" sz="3600" b="1" dirty="0" smtClean="0">
              <a:solidFill>
                <a:srgbClr val="00FF00"/>
              </a:solidFill>
              <a:effectLst>
                <a:outerShdw blurRad="38100" dist="38100" dir="2700000" algn="tl">
                  <a:srgbClr val="000000">
                    <a:alpha val="43137"/>
                  </a:srgbClr>
                </a:outerShdw>
              </a:effectLst>
              <a:latin typeface="Papyrus" pitchFamily="66" charset="0"/>
            </a:endParaRPr>
          </a:p>
          <a:p>
            <a:pPr algn="ctr" eaLnBrk="1" hangingPunct="1">
              <a:defRPr/>
            </a:pPr>
            <a:endParaRPr lang="es-MX" sz="3600" b="1" dirty="0">
              <a:solidFill>
                <a:srgbClr val="00FF00"/>
              </a:solidFill>
              <a:effectLst>
                <a:outerShdw blurRad="38100" dist="38100" dir="2700000" algn="tl">
                  <a:srgbClr val="000000">
                    <a:alpha val="43137"/>
                  </a:srgbClr>
                </a:outerShdw>
              </a:effectLst>
              <a:latin typeface="Papyrus" pitchFamily="66" charset="0"/>
            </a:endParaRPr>
          </a:p>
          <a:p>
            <a:pPr algn="ctr" eaLnBrk="1" hangingPunct="1">
              <a:defRPr/>
            </a:pP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Grupos de Riesgo</a:t>
            </a:r>
          </a:p>
          <a:p>
            <a:pPr eaLnBrk="1" hangingPunct="1">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Manejo en zonas ASPO y zonas DISPO</a:t>
            </a:r>
          </a:p>
          <a:p>
            <a:pPr>
              <a:defRPr/>
            </a:pPr>
            <a:endParaRPr lang="es-AR" sz="3600" b="1" dirty="0" smtClean="0">
              <a:solidFill>
                <a:srgbClr val="FFC000"/>
              </a:solidFill>
              <a:effectLst>
                <a:outerShdw blurRad="38100" dist="38100" dir="2700000" algn="tl">
                  <a:srgbClr val="000000">
                    <a:alpha val="43137"/>
                  </a:srgbClr>
                </a:outerShdw>
              </a:effectLst>
              <a:latin typeface="Papyrus" pitchFamily="66" charset="0"/>
            </a:endParaRPr>
          </a:p>
          <a:p>
            <a:pPr algn="ctr">
              <a:defRPr/>
            </a:pP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7133551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JURISPRUDENCIA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600" b="1" dirty="0" smtClean="0">
                <a:solidFill>
                  <a:srgbClr val="FFFF01"/>
                </a:solidFill>
                <a:effectLst>
                  <a:outerShdw blurRad="38100" dist="38100" dir="2700000" algn="tl">
                    <a:srgbClr val="000000">
                      <a:alpha val="43137"/>
                    </a:srgbClr>
                  </a:outerShdw>
                </a:effectLst>
              </a:rPr>
              <a:t>Licencia por cuidado de hijo menor. Aplicación de suspensión 223 bis improcedencia</a:t>
            </a:r>
          </a:p>
          <a:p>
            <a:pPr algn="l"/>
            <a:endParaRPr lang="es-MX" sz="1600" b="1" dirty="0">
              <a:solidFill>
                <a:srgbClr val="FFFF01"/>
              </a:solidFill>
              <a:effectLst>
                <a:outerShdw blurRad="38100" dist="38100" dir="2700000" algn="tl">
                  <a:srgbClr val="000000">
                    <a:alpha val="43137"/>
                  </a:srgbClr>
                </a:outerShdw>
              </a:effectLst>
            </a:endParaRPr>
          </a:p>
          <a:p>
            <a:pPr algn="l"/>
            <a:r>
              <a:rPr lang="es-MX" sz="1800" b="1" dirty="0" smtClean="0">
                <a:solidFill>
                  <a:srgbClr val="00FFFF"/>
                </a:solidFill>
                <a:effectLst>
                  <a:outerShdw blurRad="38100" dist="38100" dir="2700000" algn="tl">
                    <a:srgbClr val="000000">
                      <a:alpha val="43137"/>
                    </a:srgbClr>
                  </a:outerShdw>
                </a:effectLst>
              </a:rPr>
              <a:t>MEDIDA </a:t>
            </a:r>
            <a:r>
              <a:rPr lang="es-MX" sz="1800" b="1" dirty="0">
                <a:solidFill>
                  <a:srgbClr val="00FFFF"/>
                </a:solidFill>
                <a:effectLst>
                  <a:outerShdw blurRad="38100" dist="38100" dir="2700000" algn="tl">
                    <a:srgbClr val="000000">
                      <a:alpha val="43137"/>
                    </a:srgbClr>
                  </a:outerShdw>
                </a:effectLst>
              </a:rPr>
              <a:t>CAUTELAR. LICENCIA PAGA DURANTE LA EMERGENCIA SANITARIA. HIJO MENOR DE EDAD. SUSPENSIÓN ARTÍCULO 223 BIS, </a:t>
            </a:r>
            <a:r>
              <a:rPr lang="es-MX" sz="1800" b="1" dirty="0" smtClean="0">
                <a:solidFill>
                  <a:srgbClr val="00FFFF"/>
                </a:solidFill>
                <a:effectLst>
                  <a:outerShdw blurRad="38100" dist="38100" dir="2700000" algn="tl">
                    <a:srgbClr val="000000">
                      <a:alpha val="43137"/>
                    </a:srgbClr>
                  </a:outerShdw>
                </a:effectLst>
              </a:rPr>
              <a:t>LCT</a:t>
            </a:r>
            <a:r>
              <a:rPr lang="es-MX" sz="1800" dirty="0">
                <a:effectLst>
                  <a:outerShdw blurRad="38100" dist="38100" dir="2700000" algn="tl">
                    <a:srgbClr val="000000">
                      <a:alpha val="43137"/>
                    </a:srgbClr>
                  </a:outerShdw>
                </a:effectLst>
              </a:rPr>
              <a:t> </a:t>
            </a:r>
            <a:endParaRPr lang="es-MX" sz="1800" dirty="0" smtClean="0">
              <a:effectLst>
                <a:outerShdw blurRad="38100" dist="38100" dir="2700000" algn="tl">
                  <a:srgbClr val="000000">
                    <a:alpha val="43137"/>
                  </a:srgbClr>
                </a:outerShdw>
              </a:effectLst>
            </a:endParaRPr>
          </a:p>
          <a:p>
            <a:pPr algn="l"/>
            <a:r>
              <a:rPr lang="es-MX" sz="1800" dirty="0" smtClean="0">
                <a:effectLst>
                  <a:outerShdw blurRad="38100" dist="38100" dir="2700000" algn="tl">
                    <a:srgbClr val="000000">
                      <a:alpha val="43137"/>
                    </a:srgbClr>
                  </a:outerShdw>
                </a:effectLst>
              </a:rPr>
              <a:t>Se </a:t>
            </a:r>
            <a:r>
              <a:rPr lang="es-MX" sz="1800" dirty="0">
                <a:effectLst>
                  <a:outerShdw blurRad="38100" dist="38100" dir="2700000" algn="tl">
                    <a:srgbClr val="000000">
                      <a:alpha val="43137"/>
                    </a:srgbClr>
                  </a:outerShdw>
                </a:effectLst>
              </a:rPr>
              <a:t>hacer lugar a la medida cautelar solicitada y </a:t>
            </a:r>
            <a:r>
              <a:rPr lang="es-MX" sz="1800" dirty="0">
                <a:solidFill>
                  <a:srgbClr val="FFCC00"/>
                </a:solidFill>
                <a:effectLst>
                  <a:outerShdw blurRad="38100" dist="38100" dir="2700000" algn="tl">
                    <a:srgbClr val="000000">
                      <a:alpha val="43137"/>
                    </a:srgbClr>
                  </a:outerShdw>
                </a:effectLst>
              </a:rPr>
              <a:t>se intima a la demandada para que, dentro del plazo de 48 horas, abone los salarios impagos devengados por la reclamante desde marzo de 2020 hasta que se dicte la resolución del PEN que disponga lo contrario y/o se reanuden las actividades habituales</a:t>
            </a:r>
            <a:r>
              <a:rPr lang="es-MX" sz="1800" dirty="0">
                <a:effectLst>
                  <a:outerShdw blurRad="38100" dist="38100" dir="2700000" algn="tl">
                    <a:srgbClr val="000000">
                      <a:alpha val="43137"/>
                    </a:srgbClr>
                  </a:outerShdw>
                </a:effectLst>
              </a:rPr>
              <a:t> que conlleven al cumplimiento por parte de la actora del débito laboral bajo su dependencia. Por la presente, </a:t>
            </a:r>
            <a:r>
              <a:rPr lang="es-MX" sz="1800" dirty="0">
                <a:solidFill>
                  <a:srgbClr val="FFFF01"/>
                </a:solidFill>
                <a:effectLst>
                  <a:outerShdw blurRad="38100" dist="38100" dir="2700000" algn="tl">
                    <a:srgbClr val="000000">
                      <a:alpha val="43137"/>
                    </a:srgbClr>
                  </a:outerShdw>
                </a:effectLst>
              </a:rPr>
              <a:t>la actora reclamó se le abonen los salarios íntegros por la licencia paga por ser progenitora a cargo de un menor, </a:t>
            </a:r>
            <a:r>
              <a:rPr lang="es-MX" sz="1800" dirty="0">
                <a:effectLst>
                  <a:outerShdw blurRad="38100" dist="38100" dir="2700000" algn="tl">
                    <a:srgbClr val="000000">
                      <a:alpha val="43137"/>
                    </a:srgbClr>
                  </a:outerShdw>
                </a:effectLst>
              </a:rPr>
              <a:t>conforme DNU 297/2020 y resolución (MTESS) 207/2020, que fuera reconocida y concedida por su empleadora, y reclamó, asimismo, la nulidad del Acuerdo suscripto entre las partes colectivas efectuado en los términos del artículo 223 bis de la LCT, en tanto invoca que no puede serle oponible, por no haber prestado su consentimiento</a:t>
            </a:r>
            <a:r>
              <a:rPr lang="es-MX" sz="1800" dirty="0" smtClean="0">
                <a:effectLst>
                  <a:outerShdw blurRad="38100" dist="38100" dir="2700000" algn="tl">
                    <a:srgbClr val="000000">
                      <a:alpha val="43137"/>
                    </a:srgbClr>
                  </a:outerShdw>
                </a:effectLst>
              </a:rPr>
              <a:t>.</a:t>
            </a:r>
          </a:p>
          <a:p>
            <a:pPr algn="l"/>
            <a:r>
              <a:rPr lang="pt-BR" sz="1800" dirty="0" err="1">
                <a:solidFill>
                  <a:srgbClr val="FFFF01"/>
                </a:solidFill>
                <a:effectLst>
                  <a:outerShdw blurRad="38100" dist="38100" dir="2700000" algn="tl">
                    <a:srgbClr val="000000">
                      <a:alpha val="43137"/>
                    </a:srgbClr>
                  </a:outerShdw>
                </a:effectLst>
              </a:rPr>
              <a:t>Barattucci</a:t>
            </a:r>
            <a:r>
              <a:rPr lang="pt-BR" sz="1800" dirty="0">
                <a:solidFill>
                  <a:srgbClr val="FFFF01"/>
                </a:solidFill>
                <a:effectLst>
                  <a:outerShdw blurRad="38100" dist="38100" dir="2700000" algn="tl">
                    <a:srgbClr val="000000">
                      <a:alpha val="43137"/>
                    </a:srgbClr>
                  </a:outerShdw>
                </a:effectLst>
              </a:rPr>
              <a:t>, </a:t>
            </a:r>
            <a:r>
              <a:rPr lang="pt-BR" sz="1800" dirty="0" err="1">
                <a:solidFill>
                  <a:srgbClr val="FFFF01"/>
                </a:solidFill>
                <a:effectLst>
                  <a:outerShdw blurRad="38100" dist="38100" dir="2700000" algn="tl">
                    <a:srgbClr val="000000">
                      <a:alpha val="43137"/>
                    </a:srgbClr>
                  </a:outerShdw>
                </a:effectLst>
              </a:rPr>
              <a:t>Milagros</a:t>
            </a:r>
            <a:r>
              <a:rPr lang="pt-BR" sz="1800" dirty="0">
                <a:solidFill>
                  <a:srgbClr val="FFFF01"/>
                </a:solidFill>
                <a:effectLst>
                  <a:outerShdw blurRad="38100" dist="38100" dir="2700000" algn="tl">
                    <a:srgbClr val="000000">
                      <a:alpha val="43137"/>
                    </a:srgbClr>
                  </a:outerShdw>
                </a:effectLst>
              </a:rPr>
              <a:t> </a:t>
            </a:r>
            <a:r>
              <a:rPr lang="pt-BR" sz="1800" dirty="0" err="1">
                <a:solidFill>
                  <a:srgbClr val="FFFF01"/>
                </a:solidFill>
                <a:effectLst>
                  <a:outerShdw blurRad="38100" dist="38100" dir="2700000" algn="tl">
                    <a:srgbClr val="000000">
                      <a:alpha val="43137"/>
                    </a:srgbClr>
                  </a:outerShdw>
                </a:effectLst>
              </a:rPr>
              <a:t>Rosalba</a:t>
            </a:r>
            <a:r>
              <a:rPr lang="pt-BR" sz="1800" dirty="0">
                <a:solidFill>
                  <a:srgbClr val="FFFF01"/>
                </a:solidFill>
                <a:effectLst>
                  <a:outerShdw blurRad="38100" dist="38100" dir="2700000" algn="tl">
                    <a:srgbClr val="000000">
                      <a:alpha val="43137"/>
                    </a:srgbClr>
                  </a:outerShdw>
                </a:effectLst>
              </a:rPr>
              <a:t> c/Arcos </a:t>
            </a:r>
            <a:r>
              <a:rPr lang="pt-BR" sz="1800" dirty="0" err="1">
                <a:solidFill>
                  <a:srgbClr val="FFFF01"/>
                </a:solidFill>
                <a:effectLst>
                  <a:outerShdw blurRad="38100" dist="38100" dir="2700000" algn="tl">
                    <a:srgbClr val="000000">
                      <a:alpha val="43137"/>
                    </a:srgbClr>
                  </a:outerShdw>
                </a:effectLst>
              </a:rPr>
              <a:t>Dorados</a:t>
            </a:r>
            <a:r>
              <a:rPr lang="pt-BR" sz="1800" dirty="0">
                <a:solidFill>
                  <a:srgbClr val="FFFF01"/>
                </a:solidFill>
                <a:effectLst>
                  <a:outerShdw blurRad="38100" dist="38100" dir="2700000" algn="tl">
                    <a:srgbClr val="000000">
                      <a:alpha val="43137"/>
                    </a:srgbClr>
                  </a:outerShdw>
                </a:effectLst>
              </a:rPr>
              <a:t> Argentina SA s/medida cautelar - </a:t>
            </a:r>
            <a:r>
              <a:rPr lang="pt-BR" sz="1800" dirty="0" err="1">
                <a:solidFill>
                  <a:srgbClr val="FFFF01"/>
                </a:solidFill>
                <a:effectLst>
                  <a:outerShdw blurRad="38100" dist="38100" dir="2700000" algn="tl">
                    <a:srgbClr val="000000">
                      <a:alpha val="43137"/>
                    </a:srgbClr>
                  </a:outerShdw>
                </a:effectLst>
              </a:rPr>
              <a:t>Juzg</a:t>
            </a:r>
            <a:r>
              <a:rPr lang="pt-BR" sz="1800" dirty="0">
                <a:solidFill>
                  <a:srgbClr val="FFFF01"/>
                </a:solidFill>
                <a:effectLst>
                  <a:outerShdw blurRad="38100" dist="38100" dir="2700000" algn="tl">
                    <a:srgbClr val="000000">
                      <a:alpha val="43137"/>
                    </a:srgbClr>
                  </a:outerShdw>
                </a:effectLst>
              </a:rPr>
              <a:t>. Nac. Trab. - N° 63 - 11/06/2020</a:t>
            </a:r>
            <a:endParaRPr lang="es-AR" sz="1800" b="1" dirty="0" smtClean="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4336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JURISPRUDENCIA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AR" sz="1600" b="1" dirty="0" smtClean="0">
                <a:solidFill>
                  <a:srgbClr val="FFFF01"/>
                </a:solidFill>
                <a:effectLst>
                  <a:outerShdw blurRad="38100" dist="38100" dir="2700000" algn="tl">
                    <a:srgbClr val="000000">
                      <a:alpha val="43137"/>
                    </a:srgbClr>
                  </a:outerShdw>
                </a:effectLst>
              </a:rPr>
              <a:t>Licencia por cuidado de hijo menor. Aplicación de suspensión 223 bis improcedencia</a:t>
            </a:r>
          </a:p>
          <a:p>
            <a:pPr algn="l"/>
            <a:endParaRPr lang="es-MX" sz="1600" b="1" dirty="0" smtClean="0">
              <a:solidFill>
                <a:srgbClr val="FFFF01"/>
              </a:solidFill>
              <a:effectLst>
                <a:outerShdw blurRad="38100" dist="38100" dir="2700000" algn="tl">
                  <a:srgbClr val="000000">
                    <a:alpha val="43137"/>
                  </a:srgbClr>
                </a:outerShdw>
              </a:effectLst>
            </a:endParaRPr>
          </a:p>
          <a:p>
            <a:pPr algn="l"/>
            <a:endParaRPr lang="es-MX" sz="1600" b="1" dirty="0">
              <a:solidFill>
                <a:srgbClr val="FFFF01"/>
              </a:solidFill>
              <a:effectLst>
                <a:outerShdw blurRad="38100" dist="38100" dir="2700000" algn="tl">
                  <a:srgbClr val="000000">
                    <a:alpha val="43137"/>
                  </a:srgbClr>
                </a:outerShdw>
              </a:effectLst>
            </a:endParaRPr>
          </a:p>
          <a:p>
            <a:pPr algn="l"/>
            <a:r>
              <a:rPr lang="es-AR" sz="1800" b="1" dirty="0" smtClean="0">
                <a:solidFill>
                  <a:srgbClr val="00FFFF"/>
                </a:solidFill>
                <a:effectLst>
                  <a:outerShdw blurRad="38100" dist="38100" dir="2700000" algn="tl">
                    <a:srgbClr val="000000">
                      <a:alpha val="43137"/>
                    </a:srgbClr>
                  </a:outerShdw>
                </a:effectLst>
              </a:rPr>
              <a:t>MEDIDA </a:t>
            </a:r>
            <a:r>
              <a:rPr lang="es-AR" sz="1800" b="1" dirty="0">
                <a:solidFill>
                  <a:srgbClr val="00FFFF"/>
                </a:solidFill>
                <a:effectLst>
                  <a:outerShdw blurRad="38100" dist="38100" dir="2700000" algn="tl">
                    <a:srgbClr val="000000">
                      <a:alpha val="43137"/>
                    </a:srgbClr>
                  </a:outerShdw>
                </a:effectLst>
              </a:rPr>
              <a:t>CAUTELAR. EMERGENCIA SANITARIA. COVID-19. RECONOCIMIENTO DE LICENCIA PAGA PARA EL CUIDADO DE HIJO MENOR</a:t>
            </a:r>
            <a:endParaRPr lang="es-AR" sz="1800" dirty="0">
              <a:solidFill>
                <a:srgbClr val="00FFFF"/>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Se hace lugar a la medida cautelar interpuesta por la trabajadora, </a:t>
            </a:r>
            <a:r>
              <a:rPr lang="es-AR" sz="1800" dirty="0">
                <a:solidFill>
                  <a:srgbClr val="FFCC00"/>
                </a:solidFill>
                <a:effectLst>
                  <a:outerShdw blurRad="38100" dist="38100" dir="2700000" algn="tl">
                    <a:srgbClr val="000000">
                      <a:alpha val="43137"/>
                    </a:srgbClr>
                  </a:outerShdw>
                </a:effectLst>
              </a:rPr>
              <a:t>por lo que se intima a su empleadora a que dentro del plazo de 24 horas de notificada abone los salarios impagos desde el 1 de abril de 2020 hasta que se dicte resolución que disponga lo contrario y/o se reanuden las actividades escolares habituales </a:t>
            </a:r>
            <a:r>
              <a:rPr lang="es-AR" sz="1800" dirty="0">
                <a:effectLst>
                  <a:outerShdw blurRad="38100" dist="38100" dir="2700000" algn="tl">
                    <a:srgbClr val="000000">
                      <a:alpha val="43137"/>
                    </a:srgbClr>
                  </a:outerShdw>
                </a:effectLst>
              </a:rPr>
              <a:t>que conlleven al cumplimiento por parte de la actora del débito laboral bajo su dependencia. En el presente caso, la trabajadora acreditó haber notificado a su empleador el uso de la licencia paga establecida en la resolución 207/2020, dado que debía cuidar a su hijo menor producto de la suspensión de clases establecida por la resolución 108/2020 del Ministerio de Educación de la Nación.</a:t>
            </a:r>
          </a:p>
          <a:p>
            <a:pPr algn="l"/>
            <a:r>
              <a:rPr lang="es-AR" sz="1800" dirty="0">
                <a:solidFill>
                  <a:srgbClr val="FFFF01"/>
                </a:solidFill>
                <a:effectLst>
                  <a:outerShdw blurRad="38100" dist="38100" dir="2700000" algn="tl">
                    <a:srgbClr val="000000">
                      <a:alpha val="43137"/>
                    </a:srgbClr>
                  </a:outerShdw>
                </a:effectLst>
              </a:rPr>
              <a:t>Gómez Benítez, </a:t>
            </a:r>
            <a:r>
              <a:rPr lang="es-AR" sz="1800" dirty="0" err="1">
                <a:solidFill>
                  <a:srgbClr val="FFFF01"/>
                </a:solidFill>
                <a:effectLst>
                  <a:outerShdw blurRad="38100" dist="38100" dir="2700000" algn="tl">
                    <a:srgbClr val="000000">
                      <a:alpha val="43137"/>
                    </a:srgbClr>
                  </a:outerShdw>
                </a:effectLst>
              </a:rPr>
              <a:t>Yésica</a:t>
            </a:r>
            <a:r>
              <a:rPr lang="es-AR" sz="1800" dirty="0">
                <a:solidFill>
                  <a:srgbClr val="FFFF01"/>
                </a:solidFill>
                <a:effectLst>
                  <a:outerShdw blurRad="38100" dist="38100" dir="2700000" algn="tl">
                    <a:srgbClr val="000000">
                      <a:alpha val="43137"/>
                    </a:srgbClr>
                  </a:outerShdw>
                </a:effectLst>
              </a:rPr>
              <a:t> c/</a:t>
            </a:r>
            <a:r>
              <a:rPr lang="es-AR" sz="1800" dirty="0" err="1">
                <a:solidFill>
                  <a:srgbClr val="FFFF01"/>
                </a:solidFill>
                <a:effectLst>
                  <a:outerShdw blurRad="38100" dist="38100" dir="2700000" algn="tl">
                    <a:srgbClr val="000000">
                      <a:alpha val="43137"/>
                    </a:srgbClr>
                  </a:outerShdw>
                </a:effectLst>
              </a:rPr>
              <a:t>Walmart</a:t>
            </a:r>
            <a:r>
              <a:rPr lang="es-AR" sz="1800" dirty="0">
                <a:solidFill>
                  <a:srgbClr val="FFFF01"/>
                </a:solidFill>
                <a:effectLst>
                  <a:outerShdw blurRad="38100" dist="38100" dir="2700000" algn="tl">
                    <a:srgbClr val="000000">
                      <a:alpha val="43137"/>
                    </a:srgbClr>
                  </a:outerShdw>
                </a:effectLst>
              </a:rPr>
              <a:t> SRL s/medida cautelar  - </a:t>
            </a:r>
            <a:r>
              <a:rPr lang="es-AR" sz="1800" dirty="0" err="1">
                <a:solidFill>
                  <a:srgbClr val="FFFF01"/>
                </a:solidFill>
                <a:effectLst>
                  <a:outerShdw blurRad="38100" dist="38100" dir="2700000" algn="tl">
                    <a:srgbClr val="000000">
                      <a:alpha val="43137"/>
                    </a:srgbClr>
                  </a:outerShdw>
                </a:effectLst>
              </a:rPr>
              <a:t>Juzg</a:t>
            </a:r>
            <a:r>
              <a:rPr lang="es-AR" sz="1800" dirty="0">
                <a:solidFill>
                  <a:srgbClr val="FFFF01"/>
                </a:solidFill>
                <a:effectLst>
                  <a:outerShdw blurRad="38100" dist="38100" dir="2700000" algn="tl">
                    <a:srgbClr val="000000">
                      <a:alpha val="43137"/>
                    </a:srgbClr>
                  </a:outerShdw>
                </a:effectLst>
              </a:rPr>
              <a:t>. </a:t>
            </a:r>
            <a:r>
              <a:rPr lang="es-AR" sz="1800" dirty="0" err="1">
                <a:solidFill>
                  <a:srgbClr val="FFFF01"/>
                </a:solidFill>
                <a:effectLst>
                  <a:outerShdw blurRad="38100" dist="38100" dir="2700000" algn="tl">
                    <a:srgbClr val="000000">
                      <a:alpha val="43137"/>
                    </a:srgbClr>
                  </a:outerShdw>
                </a:effectLst>
              </a:rPr>
              <a:t>Nac</a:t>
            </a:r>
            <a:r>
              <a:rPr lang="es-AR" sz="1800" dirty="0">
                <a:solidFill>
                  <a:srgbClr val="FFFF01"/>
                </a:solidFill>
                <a:effectLst>
                  <a:outerShdw blurRad="38100" dist="38100" dir="2700000" algn="tl">
                    <a:srgbClr val="000000">
                      <a:alpha val="43137"/>
                    </a:srgbClr>
                  </a:outerShdw>
                </a:effectLst>
              </a:rPr>
              <a:t>. </a:t>
            </a:r>
            <a:r>
              <a:rPr lang="es-AR" sz="1800" dirty="0" err="1">
                <a:solidFill>
                  <a:srgbClr val="FFFF01"/>
                </a:solidFill>
                <a:effectLst>
                  <a:outerShdw blurRad="38100" dist="38100" dir="2700000" algn="tl">
                    <a:srgbClr val="000000">
                      <a:alpha val="43137"/>
                    </a:srgbClr>
                  </a:outerShdw>
                </a:effectLst>
              </a:rPr>
              <a:t>Trab</a:t>
            </a:r>
            <a:r>
              <a:rPr lang="es-AR" sz="1800" dirty="0">
                <a:solidFill>
                  <a:srgbClr val="FFFF01"/>
                </a:solidFill>
                <a:effectLst>
                  <a:outerShdw blurRad="38100" dist="38100" dir="2700000" algn="tl">
                    <a:srgbClr val="000000">
                      <a:alpha val="43137"/>
                    </a:srgbClr>
                  </a:outerShdw>
                </a:effectLst>
              </a:rPr>
              <a:t>. - Feria - 11/05/2020</a:t>
            </a:r>
            <a:r>
              <a:rPr lang="es-AR" sz="1600" dirty="0"/>
              <a:t/>
            </a:r>
            <a:br>
              <a:rPr lang="es-AR" sz="1600" dirty="0"/>
            </a:br>
            <a:endParaRPr lang="es-AR" sz="1800" b="1" dirty="0" smtClean="0"/>
          </a:p>
        </p:txBody>
      </p:sp>
    </p:spTree>
    <p:extLst>
      <p:ext uri="{BB962C8B-B14F-4D97-AF65-F5344CB8AC3E}">
        <p14:creationId xmlns:p14="http://schemas.microsoft.com/office/powerpoint/2010/main" val="277891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Prestación no remunerativa 223bis</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MX" sz="3600" b="1" dirty="0" smtClean="0">
                <a:solidFill>
                  <a:srgbClr val="00FFFF"/>
                </a:solidFill>
                <a:effectLst>
                  <a:outerShdw blurRad="38100" dist="38100" dir="2700000" algn="tl">
                    <a:srgbClr val="000000">
                      <a:alpha val="43137"/>
                    </a:srgbClr>
                  </a:outerShdw>
                </a:effectLst>
                <a:latin typeface="Papyrus" pitchFamily="66" charset="0"/>
              </a:rPr>
              <a:t>Pago de la cuota con destino a la ART</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7372776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smtClean="0">
                <a:solidFill>
                  <a:srgbClr val="00FFFF"/>
                </a:solidFill>
              </a:rPr>
              <a:t>ART Y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fontAlgn="base"/>
            <a:endParaRPr lang="es-MX"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97253"/>
            <a:ext cx="765919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8300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a:solidFill>
                  <a:srgbClr val="00FFFF"/>
                </a:solidFill>
              </a:rPr>
              <a:t>ART Y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r>
              <a:rPr lang="es-MX" sz="1600" dirty="0" smtClean="0">
                <a:effectLst>
                  <a:outerShdw blurRad="38100" dist="38100" dir="2700000" algn="tl">
                    <a:srgbClr val="000000">
                      <a:alpha val="43137"/>
                    </a:srgbClr>
                  </a:outerShdw>
                </a:effectLst>
              </a:rPr>
              <a:t>En </a:t>
            </a:r>
            <a:r>
              <a:rPr lang="es-MX" sz="1600" dirty="0">
                <a:effectLst>
                  <a:outerShdw blurRad="38100" dist="38100" dir="2700000" algn="tl">
                    <a:srgbClr val="000000">
                      <a:alpha val="43137"/>
                    </a:srgbClr>
                  </a:outerShdw>
                </a:effectLst>
              </a:rPr>
              <a:t>la Guía 25 reglamentaria del sistema del “Libro de Sueldos </a:t>
            </a:r>
            <a:r>
              <a:rPr lang="es-MX" sz="1600" dirty="0" smtClean="0">
                <a:effectLst>
                  <a:outerShdw blurRad="38100" dist="38100" dir="2700000" algn="tl">
                    <a:srgbClr val="000000">
                      <a:alpha val="43137"/>
                    </a:srgbClr>
                  </a:outerShdw>
                </a:effectLst>
              </a:rPr>
              <a:t>Digital</a:t>
            </a:r>
          </a:p>
          <a:p>
            <a:pPr algn="l"/>
            <a:r>
              <a:rPr lang="es-MX" sz="1600" b="1" dirty="0" smtClean="0">
                <a:solidFill>
                  <a:srgbClr val="FFFF01"/>
                </a:solidFill>
                <a:effectLst>
                  <a:outerShdw blurRad="38100" dist="38100" dir="2700000" algn="tl">
                    <a:srgbClr val="000000">
                      <a:alpha val="43137"/>
                    </a:srgbClr>
                  </a:outerShdw>
                </a:effectLst>
              </a:rPr>
              <a:t>“...</a:t>
            </a:r>
            <a:r>
              <a:rPr lang="es-MX" sz="1600" b="1" dirty="0">
                <a:solidFill>
                  <a:srgbClr val="FFFF01"/>
                </a:solidFill>
                <a:effectLst>
                  <a:outerShdw blurRad="38100" dist="38100" dir="2700000" algn="tl">
                    <a:srgbClr val="000000">
                      <a:alpha val="43137"/>
                    </a:srgbClr>
                  </a:outerShdw>
                </a:effectLst>
              </a:rPr>
              <a:t>SUSPENSIÓN en el marco de la </a:t>
            </a:r>
            <a:r>
              <a:rPr lang="es-MX" sz="1600" dirty="0">
                <a:solidFill>
                  <a:srgbClr val="FFFF01"/>
                </a:solidFill>
                <a:effectLst>
                  <a:outerShdw blurRad="38100" dist="38100" dir="2700000" algn="tl">
                    <a:srgbClr val="000000">
                      <a:alpha val="43137"/>
                    </a:srgbClr>
                  </a:outerShdw>
                </a:effectLst>
              </a:rPr>
              <a:t>resolución (</a:t>
            </a:r>
            <a:r>
              <a:rPr lang="es-MX" sz="1600" dirty="0" err="1">
                <a:solidFill>
                  <a:srgbClr val="FFFF01"/>
                </a:solidFill>
                <a:effectLst>
                  <a:outerShdw blurRad="38100" dist="38100" dir="2700000" algn="tl">
                    <a:srgbClr val="000000">
                      <a:alpha val="43137"/>
                    </a:srgbClr>
                  </a:outerShdw>
                </a:effectLst>
              </a:rPr>
              <a:t>MTEySS</a:t>
            </a:r>
            <a:r>
              <a:rPr lang="es-MX" sz="1600" dirty="0">
                <a:solidFill>
                  <a:srgbClr val="FFFF01"/>
                </a:solidFill>
                <a:effectLst>
                  <a:outerShdw blurRad="38100" dist="38100" dir="2700000" algn="tl">
                    <a:srgbClr val="000000">
                      <a:alpha val="43137"/>
                    </a:srgbClr>
                  </a:outerShdw>
                </a:effectLst>
              </a:rPr>
              <a:t>) 397/2020</a:t>
            </a:r>
          </a:p>
          <a:p>
            <a:pPr algn="l"/>
            <a:r>
              <a:rPr lang="es-MX" sz="1600" dirty="0">
                <a:effectLst>
                  <a:outerShdw blurRad="38100" dist="38100" dir="2700000" algn="tl">
                    <a:srgbClr val="000000">
                      <a:alpha val="43137"/>
                    </a:srgbClr>
                  </a:outerShdw>
                </a:effectLst>
              </a:rPr>
              <a:t>MES COMPLETO. Aquellos empleadores que deban exteriorizar en el LSD una suspensión del mes completo y que según el acuerdo deban aportar y contribuir a Obra Social y Fondo Solidario de Redistribución (ex ANSSAL) y, además contribuir a ley de riesgos del trabajo, deberán declarar dicha situación de revista bajo el código 48 ‘Suspendido. Res. 397/2020 </a:t>
            </a:r>
            <a:r>
              <a:rPr lang="es-MX" sz="1600" dirty="0" err="1">
                <a:effectLst>
                  <a:outerShdw blurRad="38100" dist="38100" dir="2700000" algn="tl">
                    <a:srgbClr val="000000">
                      <a:alpha val="43137"/>
                    </a:srgbClr>
                  </a:outerShdw>
                </a:effectLst>
              </a:rPr>
              <a:t>MTEySS</a:t>
            </a:r>
            <a:r>
              <a:rPr lang="es-MX" sz="1600" dirty="0">
                <a:effectLst>
                  <a:outerShdw blurRad="38100" dist="38100" dir="2700000" algn="tl">
                    <a:srgbClr val="000000">
                      <a:alpha val="43137"/>
                    </a:srgbClr>
                  </a:outerShdw>
                </a:effectLst>
              </a:rPr>
              <a:t> c/Aportes OS’.</a:t>
            </a:r>
          </a:p>
          <a:p>
            <a:pPr algn="l"/>
            <a:r>
              <a:rPr lang="es-MX" sz="1600" b="1" dirty="0">
                <a:solidFill>
                  <a:srgbClr val="00FFFF"/>
                </a:solidFill>
                <a:effectLst>
                  <a:outerShdw blurRad="38100" dist="38100" dir="2700000" algn="tl">
                    <a:srgbClr val="000000">
                      <a:alpha val="43137"/>
                    </a:srgbClr>
                  </a:outerShdw>
                </a:effectLst>
              </a:rPr>
              <a:t>Guía 25 - LSD: Suspensiones. PARAMETRIZACIÓN</a:t>
            </a:r>
            <a:endParaRPr lang="es-MX" sz="1600" dirty="0">
              <a:solidFill>
                <a:srgbClr val="00FFFF"/>
              </a:solidFill>
              <a:effectLst>
                <a:outerShdw blurRad="38100" dist="38100" dir="2700000" algn="tl">
                  <a:srgbClr val="000000">
                    <a:alpha val="43137"/>
                  </a:srgbClr>
                </a:outerShdw>
              </a:effectLst>
            </a:endParaRPr>
          </a:p>
          <a:p>
            <a:pPr algn="l"/>
            <a:r>
              <a:rPr lang="es-MX" sz="1600" dirty="0">
                <a:effectLst>
                  <a:outerShdw blurRad="38100" dist="38100" dir="2700000" algn="tl">
                    <a:srgbClr val="000000">
                      <a:alpha val="43137"/>
                    </a:srgbClr>
                  </a:outerShdw>
                </a:effectLst>
              </a:rPr>
              <a:t>El concepto del pago de la suspensión se deberá asociar a un concepto del rubro remunerativo; por ejemplo: código 110000 - SUELDO.</a:t>
            </a:r>
          </a:p>
          <a:p>
            <a:pPr algn="l"/>
            <a:r>
              <a:rPr lang="es-MX" sz="1600" dirty="0">
                <a:effectLst>
                  <a:outerShdw blurRad="38100" dist="38100" dir="2700000" algn="tl">
                    <a:srgbClr val="000000">
                      <a:alpha val="43137"/>
                    </a:srgbClr>
                  </a:outerShdw>
                </a:effectLst>
              </a:rPr>
              <a:t>Es necesario utilizar un concepto remunerativo ya que la declaración jurada de Seguridad Social no permite declarar solo conceptos no remunerativos.</a:t>
            </a:r>
          </a:p>
          <a:p>
            <a:pPr algn="l"/>
            <a:r>
              <a:rPr lang="es-MX" sz="1600" b="1" dirty="0">
                <a:solidFill>
                  <a:srgbClr val="FFCC00"/>
                </a:solidFill>
                <a:effectLst>
                  <a:outerShdw blurRad="38100" dist="38100" dir="2700000" algn="tl">
                    <a:srgbClr val="000000">
                      <a:alpha val="43137"/>
                    </a:srgbClr>
                  </a:outerShdw>
                </a:effectLst>
              </a:rPr>
              <a:t>LIQUIDACIÓN</a:t>
            </a:r>
            <a:endParaRPr lang="es-MX" sz="1600" dirty="0">
              <a:solidFill>
                <a:srgbClr val="FFCC00"/>
              </a:solidFill>
              <a:effectLst>
                <a:outerShdw blurRad="38100" dist="38100" dir="2700000" algn="tl">
                  <a:srgbClr val="000000">
                    <a:alpha val="43137"/>
                  </a:srgbClr>
                </a:outerShdw>
              </a:effectLst>
            </a:endParaRPr>
          </a:p>
          <a:p>
            <a:pPr algn="l"/>
            <a:r>
              <a:rPr lang="es-MX" sz="1600" dirty="0">
                <a:effectLst>
                  <a:outerShdw blurRad="38100" dist="38100" dir="2700000" algn="tl">
                    <a:srgbClr val="000000">
                      <a:alpha val="43137"/>
                    </a:srgbClr>
                  </a:outerShdw>
                </a:effectLst>
              </a:rPr>
              <a:t>Al cargar las liquidaciones, se deben completar todas las bases imponibles (Bases 1, 2, 3, 4, 5, 8 y 9 - 6 / 7 de corresponder).</a:t>
            </a:r>
          </a:p>
          <a:p>
            <a:pPr algn="l"/>
            <a:r>
              <a:rPr lang="es-MX" sz="1600" dirty="0">
                <a:effectLst>
                  <a:outerShdw blurRad="38100" dist="38100" dir="2700000" algn="tl">
                    <a:srgbClr val="000000">
                      <a:alpha val="43137"/>
                    </a:srgbClr>
                  </a:outerShdw>
                </a:effectLst>
              </a:rPr>
              <a:t>En el momento de armar la declaración jurada (F931), la información de </a:t>
            </a:r>
            <a:r>
              <a:rPr lang="es-MX" sz="1600" dirty="0" err="1">
                <a:effectLst>
                  <a:outerShdw blurRad="38100" dist="38100" dir="2700000" algn="tl">
                    <a:srgbClr val="000000">
                      <a:alpha val="43137"/>
                    </a:srgbClr>
                  </a:outerShdw>
                </a:effectLst>
              </a:rPr>
              <a:t>parametrización</a:t>
            </a:r>
            <a:r>
              <a:rPr lang="es-MX" sz="1600" dirty="0">
                <a:effectLst>
                  <a:outerShdw blurRad="38100" dist="38100" dir="2700000" algn="tl">
                    <a:srgbClr val="000000">
                      <a:alpha val="43137"/>
                    </a:srgbClr>
                  </a:outerShdw>
                </a:effectLst>
              </a:rPr>
              <a:t> de cada concepto se cruza con el perfil del trabajador (modalidad de contrato, actividad, situación, condición) y se calculan exclusivamente las obligaciones que corresponden según el caso.</a:t>
            </a:r>
          </a:p>
          <a:p>
            <a:pPr algn="l"/>
            <a:r>
              <a:rPr lang="es-MX" sz="1600" dirty="0">
                <a:effectLst>
                  <a:outerShdw blurRad="38100" dist="38100" dir="2700000" algn="tl">
                    <a:srgbClr val="000000">
                      <a:alpha val="43137"/>
                    </a:srgbClr>
                  </a:outerShdw>
                </a:effectLst>
              </a:rPr>
              <a:t>El sistema calcula los Aportes y las Contribuciones de Obra Social propias de la situación, exponiendo el importe a pagar en Aportes / Contribuciones de Seguridad Social (correspondiente al FSR -ex ANSSAL-) y Aportes / Contribuciones de Obra Social.</a:t>
            </a:r>
          </a:p>
          <a:p>
            <a:pPr algn="l"/>
            <a:r>
              <a:rPr lang="es-MX" sz="1600" dirty="0">
                <a:effectLst>
                  <a:outerShdw blurRad="38100" dist="38100" dir="2700000" algn="tl">
                    <a:srgbClr val="000000">
                      <a:alpha val="43137"/>
                    </a:srgbClr>
                  </a:outerShdw>
                </a:effectLst>
              </a:rPr>
              <a:t>La contribución a la ART se calculará dependiendo del contrato vigente de cada empleador...”</a:t>
            </a:r>
          </a:p>
        </p:txBody>
      </p:sp>
    </p:spTree>
    <p:extLst>
      <p:ext uri="{BB962C8B-B14F-4D97-AF65-F5344CB8AC3E}">
        <p14:creationId xmlns:p14="http://schemas.microsoft.com/office/powerpoint/2010/main" val="23785794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lstStyle/>
          <a:p>
            <a:r>
              <a:rPr lang="es-MX" sz="2800" dirty="0">
                <a:solidFill>
                  <a:srgbClr val="00FFFF"/>
                </a:solidFill>
              </a:rPr>
              <a:t>ART Y 223 BIS</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a:bodyPr>
          <a:lstStyle/>
          <a:p>
            <a:pPr algn="l"/>
            <a:endParaRPr lang="es-MX" sz="1600" b="1" dirty="0" smtClean="0">
              <a:solidFill>
                <a:srgbClr val="FFFF01"/>
              </a:solidFill>
              <a:effectLst>
                <a:outerShdw blurRad="38100" dist="38100" dir="2700000" algn="tl">
                  <a:srgbClr val="000000">
                    <a:alpha val="43137"/>
                  </a:srgbClr>
                </a:outerShdw>
              </a:effectLst>
            </a:endParaRPr>
          </a:p>
          <a:p>
            <a:pPr algn="l"/>
            <a:r>
              <a:rPr lang="es-MX" sz="1800" dirty="0">
                <a:effectLst>
                  <a:outerShdw blurRad="38100" dist="38100" dir="2700000" algn="tl">
                    <a:srgbClr val="000000">
                      <a:alpha val="43137"/>
                    </a:srgbClr>
                  </a:outerShdw>
                </a:effectLst>
              </a:rPr>
              <a:t>Por otra parte, la versión 42 del SICOSS a partir del </a:t>
            </a:r>
            <a:r>
              <a:rPr lang="es-MX" sz="1800" dirty="0" err="1">
                <a:effectLst>
                  <a:outerShdw blurRad="38100" dist="38100" dir="2700000" algn="tl">
                    <a:srgbClr val="000000">
                      <a:alpha val="43137"/>
                    </a:srgbClr>
                  </a:outerShdw>
                </a:effectLst>
              </a:rPr>
              <a:t>Release</a:t>
            </a:r>
            <a:r>
              <a:rPr lang="es-MX" sz="1800" dirty="0">
                <a:effectLst>
                  <a:outerShdw blurRad="38100" dist="38100" dir="2700000" algn="tl">
                    <a:srgbClr val="000000">
                      <a:alpha val="43137"/>
                    </a:srgbClr>
                  </a:outerShdw>
                </a:effectLst>
              </a:rPr>
              <a:t> 3, ha incorporado como Códigos de Situación de Revista </a:t>
            </a:r>
            <a:r>
              <a:rPr lang="es-MX" sz="1800" dirty="0">
                <a:solidFill>
                  <a:srgbClr val="FFFF01"/>
                </a:solidFill>
                <a:effectLst>
                  <a:outerShdw blurRad="38100" dist="38100" dir="2700000" algn="tl">
                    <a:srgbClr val="000000">
                      <a:alpha val="43137"/>
                    </a:srgbClr>
                  </a:outerShdw>
                </a:effectLst>
              </a:rPr>
              <a:t>“48-Suspendido. Res. 397/2020 </a:t>
            </a:r>
            <a:r>
              <a:rPr lang="es-MX" sz="1800" dirty="0" err="1">
                <a:solidFill>
                  <a:srgbClr val="FFFF01"/>
                </a:solidFill>
                <a:effectLst>
                  <a:outerShdw blurRad="38100" dist="38100" dir="2700000" algn="tl">
                    <a:srgbClr val="000000">
                      <a:alpha val="43137"/>
                    </a:srgbClr>
                  </a:outerShdw>
                </a:effectLst>
              </a:rPr>
              <a:t>MTEySS</a:t>
            </a:r>
            <a:r>
              <a:rPr lang="es-MX" sz="1800" dirty="0">
                <a:solidFill>
                  <a:srgbClr val="FFFF01"/>
                </a:solidFill>
                <a:effectLst>
                  <a:outerShdw blurRad="38100" dist="38100" dir="2700000" algn="tl">
                    <a:srgbClr val="000000">
                      <a:alpha val="43137"/>
                    </a:srgbClr>
                  </a:outerShdw>
                </a:effectLst>
              </a:rPr>
              <a:t> c/Aportes de OS”</a:t>
            </a:r>
            <a:r>
              <a:rPr lang="es-MX" sz="1800" dirty="0">
                <a:effectLst>
                  <a:outerShdw blurRad="38100" dist="38100" dir="2700000" algn="tl">
                    <a:srgbClr val="000000">
                      <a:alpha val="43137"/>
                    </a:srgbClr>
                  </a:outerShdw>
                </a:effectLst>
              </a:rPr>
              <a:t> que contempla los Acuerdos firmados en el marco de la resolución (</a:t>
            </a:r>
            <a:r>
              <a:rPr lang="es-MX" sz="1800" dirty="0" err="1">
                <a:effectLst>
                  <a:outerShdw blurRad="38100" dist="38100" dir="2700000" algn="tl">
                    <a:srgbClr val="000000">
                      <a:alpha val="43137"/>
                    </a:srgbClr>
                  </a:outerShdw>
                </a:effectLst>
              </a:rPr>
              <a:t>MTEySS</a:t>
            </a:r>
            <a:r>
              <a:rPr lang="es-MX" sz="1800" dirty="0">
                <a:effectLst>
                  <a:outerShdw blurRad="38100" dist="38100" dir="2700000" algn="tl">
                    <a:srgbClr val="000000">
                      <a:alpha val="43137"/>
                    </a:srgbClr>
                  </a:outerShdw>
                </a:effectLst>
              </a:rPr>
              <a:t>) 397/2020 (art. 223 bis de la LCT con aportes de obra social) e incorpora también la Situación de Revista </a:t>
            </a:r>
            <a:r>
              <a:rPr lang="es-MX" sz="1800" dirty="0">
                <a:solidFill>
                  <a:srgbClr val="FFFF01"/>
                </a:solidFill>
                <a:effectLst>
                  <a:outerShdw blurRad="38100" dist="38100" dir="2700000" algn="tl">
                    <a:srgbClr val="000000">
                      <a:alpha val="43137"/>
                    </a:srgbClr>
                  </a:outerShdw>
                </a:effectLst>
              </a:rPr>
              <a:t>“49-Susp. período parcial L. 20744, art. 223 bis / Res. 397 </a:t>
            </a:r>
            <a:r>
              <a:rPr lang="es-MX" sz="1800" dirty="0" err="1">
                <a:solidFill>
                  <a:srgbClr val="FFFF01"/>
                </a:solidFill>
                <a:effectLst>
                  <a:outerShdw blurRad="38100" dist="38100" dir="2700000" algn="tl">
                    <a:srgbClr val="000000">
                      <a:alpha val="43137"/>
                    </a:srgbClr>
                  </a:outerShdw>
                </a:effectLst>
              </a:rPr>
              <a:t>MTEySS</a:t>
            </a:r>
            <a:r>
              <a:rPr lang="es-MX" sz="1800" dirty="0">
                <a:solidFill>
                  <a:srgbClr val="FFFF01"/>
                </a:solidFill>
                <a:effectLst>
                  <a:outerShdw blurRad="38100" dist="38100" dir="2700000" algn="tl">
                    <a:srgbClr val="000000">
                      <a:alpha val="43137"/>
                    </a:srgbClr>
                  </a:outerShdw>
                </a:effectLst>
              </a:rPr>
              <a:t>”</a:t>
            </a:r>
            <a:r>
              <a:rPr lang="es-MX" sz="1800" dirty="0">
                <a:effectLst>
                  <a:outerShdw blurRad="38100" dist="38100" dir="2700000" algn="tl">
                    <a:srgbClr val="000000">
                      <a:alpha val="43137"/>
                    </a:srgbClr>
                  </a:outerShdw>
                </a:effectLst>
              </a:rPr>
              <a:t> para identificar en el último día del mes los casos de suspensiones que no abarquen el período completo.</a:t>
            </a:r>
          </a:p>
          <a:p>
            <a:pPr algn="l"/>
            <a:r>
              <a:rPr lang="es-MX" sz="1800" b="1" dirty="0">
                <a:solidFill>
                  <a:srgbClr val="00FFFF"/>
                </a:solidFill>
                <a:effectLst>
                  <a:outerShdw blurRad="38100" dist="38100" dir="2700000" algn="tl">
                    <a:srgbClr val="000000">
                      <a:alpha val="43137"/>
                    </a:srgbClr>
                  </a:outerShdw>
                </a:effectLst>
              </a:rPr>
              <a:t>Ambos códigos que se refieren al espectro </a:t>
            </a:r>
            <a:r>
              <a:rPr lang="es-MX" sz="1800" b="1" dirty="0" err="1">
                <a:solidFill>
                  <a:srgbClr val="00FFFF"/>
                </a:solidFill>
                <a:effectLst>
                  <a:outerShdw blurRad="38100" dist="38100" dir="2700000" algn="tl">
                    <a:srgbClr val="000000">
                      <a:alpha val="43137"/>
                    </a:srgbClr>
                  </a:outerShdw>
                </a:effectLst>
              </a:rPr>
              <a:t>liquidatorio</a:t>
            </a:r>
            <a:r>
              <a:rPr lang="es-MX" sz="1800" b="1" dirty="0">
                <a:solidFill>
                  <a:srgbClr val="00FFFF"/>
                </a:solidFill>
                <a:effectLst>
                  <a:outerShdw blurRad="38100" dist="38100" dir="2700000" algn="tl">
                    <a:srgbClr val="000000">
                      <a:alpha val="43137"/>
                    </a:srgbClr>
                  </a:outerShdw>
                </a:effectLst>
              </a:rPr>
              <a:t> activan también la remuneración 9 que es la base para la cotización al régimen de riesgos del </a:t>
            </a:r>
            <a:r>
              <a:rPr lang="es-MX" sz="1800" b="1">
                <a:solidFill>
                  <a:srgbClr val="00FFFF"/>
                </a:solidFill>
                <a:effectLst>
                  <a:outerShdw blurRad="38100" dist="38100" dir="2700000" algn="tl">
                    <a:srgbClr val="000000">
                      <a:alpha val="43137"/>
                    </a:srgbClr>
                  </a:outerShdw>
                </a:effectLst>
              </a:rPr>
              <a:t>trabajo</a:t>
            </a:r>
            <a:r>
              <a:rPr lang="es-MX" sz="1800" b="1" smtClean="0">
                <a:solidFill>
                  <a:srgbClr val="00FFFF"/>
                </a:solidFill>
                <a:effectLst>
                  <a:outerShdw blurRad="38100" dist="38100" dir="2700000" algn="tl">
                    <a:srgbClr val="000000">
                      <a:alpha val="43137"/>
                    </a:srgbClr>
                  </a:outerShdw>
                </a:effectLst>
              </a:rPr>
              <a:t>.</a:t>
            </a:r>
          </a:p>
          <a:p>
            <a:pPr algn="l"/>
            <a:endParaRPr lang="es-MX" sz="1800" b="1" dirty="0">
              <a:solidFill>
                <a:srgbClr val="00FFFF"/>
              </a:solidFill>
              <a:effectLst>
                <a:outerShdw blurRad="38100" dist="38100" dir="2700000" algn="tl">
                  <a:srgbClr val="000000">
                    <a:alpha val="43137"/>
                  </a:srgbClr>
                </a:outerShdw>
              </a:effectLst>
            </a:endParaRPr>
          </a:p>
          <a:p>
            <a:pPr algn="l"/>
            <a:r>
              <a:rPr lang="es-MX" sz="2000" b="1" dirty="0">
                <a:solidFill>
                  <a:srgbClr val="FFFF01"/>
                </a:solidFill>
                <a:effectLst>
                  <a:outerShdw blurRad="38100" dist="38100" dir="2700000" algn="tl">
                    <a:srgbClr val="000000">
                      <a:alpha val="43137"/>
                    </a:srgbClr>
                  </a:outerShdw>
                </a:effectLst>
              </a:rPr>
              <a:t>Es decir, tanto desde el ámbito determinativo (DDJJ F.931), como el registral en el marco del Libro de Sueldos Digital, las normas reglamentarias generar claramente la cotización del régimen.</a:t>
            </a:r>
          </a:p>
        </p:txBody>
      </p:sp>
    </p:spTree>
    <p:extLst>
      <p:ext uri="{BB962C8B-B14F-4D97-AF65-F5344CB8AC3E}">
        <p14:creationId xmlns:p14="http://schemas.microsoft.com/office/powerpoint/2010/main" val="29809222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Situación posterior a la prohibición de despidos y suspensiones</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MX" sz="3600" b="1" dirty="0" smtClean="0">
                <a:solidFill>
                  <a:srgbClr val="00FFFF"/>
                </a:solidFill>
                <a:effectLst>
                  <a:outerShdw blurRad="38100" dist="38100" dir="2700000" algn="tl">
                    <a:srgbClr val="000000">
                      <a:alpha val="43137"/>
                    </a:srgbClr>
                  </a:outerShdw>
                </a:effectLst>
                <a:latin typeface="Papyrus" pitchFamily="66" charset="0"/>
              </a:rPr>
              <a:t>Vías procedimentales y costos</a:t>
            </a: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 </a:t>
            </a:r>
          </a:p>
        </p:txBody>
      </p:sp>
    </p:spTree>
    <p:extLst>
      <p:ext uri="{BB962C8B-B14F-4D97-AF65-F5344CB8AC3E}">
        <p14:creationId xmlns:p14="http://schemas.microsoft.com/office/powerpoint/2010/main" val="7372776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FF9900"/>
                </a:solidFill>
                <a:effectLst>
                  <a:outerShdw blurRad="38100" dist="38100" dir="2700000" algn="tl">
                    <a:srgbClr val="000000">
                      <a:alpha val="43137"/>
                    </a:srgbClr>
                  </a:outerShdw>
                </a:effectLst>
                <a:latin typeface="Papyrus" pitchFamily="66" charset="0"/>
              </a:rPr>
              <a:t>Procedimientos preventivos de Crisis</a:t>
            </a:r>
          </a:p>
          <a:p>
            <a:pPr eaLnBrk="1" hangingPunct="1">
              <a:defRPr/>
            </a:pPr>
            <a:endParaRPr lang="es-AR" sz="3600" b="1" dirty="0" smtClean="0">
              <a:solidFill>
                <a:srgbClr val="FF99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Alcances</a:t>
            </a:r>
          </a:p>
        </p:txBody>
      </p:sp>
    </p:spTree>
    <p:extLst>
      <p:ext uri="{BB962C8B-B14F-4D97-AF65-F5344CB8AC3E}">
        <p14:creationId xmlns:p14="http://schemas.microsoft.com/office/powerpoint/2010/main" val="4195073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endParaRPr lang="es-AR" sz="2000" b="1" dirty="0">
              <a:solidFill>
                <a:srgbClr val="0066FF"/>
              </a:solidFill>
              <a:effectLst>
                <a:outerShdw blurRad="38100" dist="38100" dir="2700000" algn="tl">
                  <a:srgbClr val="000000">
                    <a:alpha val="43137"/>
                  </a:srgbClr>
                </a:outerShdw>
              </a:effectLst>
            </a:endParaRPr>
          </a:p>
          <a:p>
            <a:pPr algn="l">
              <a:lnSpc>
                <a:spcPct val="90000"/>
              </a:lnSpc>
            </a:pPr>
            <a:r>
              <a:rPr lang="es-AR" sz="2000" b="1" dirty="0">
                <a:solidFill>
                  <a:srgbClr val="00FFCC"/>
                </a:solidFill>
                <a:effectLst>
                  <a:outerShdw blurRad="38100" dist="38100" dir="2700000" algn="tl">
                    <a:srgbClr val="000000">
                      <a:alpha val="43137"/>
                    </a:srgbClr>
                  </a:outerShdw>
                </a:effectLst>
              </a:rPr>
              <a:t>Art. 98 - </a:t>
            </a:r>
            <a:r>
              <a:rPr lang="es-AR" sz="2000" b="1" dirty="0" smtClean="0">
                <a:solidFill>
                  <a:srgbClr val="00FFCC"/>
                </a:solidFill>
                <a:effectLst>
                  <a:outerShdw blurRad="38100" dist="38100" dir="2700000" algn="tl">
                    <a:srgbClr val="000000">
                      <a:alpha val="43137"/>
                    </a:srgbClr>
                  </a:outerShdw>
                </a:effectLst>
              </a:rPr>
              <a:t> </a:t>
            </a:r>
            <a:r>
              <a:rPr lang="es-AR" sz="2000" dirty="0" smtClean="0">
                <a:effectLst>
                  <a:outerShdw blurRad="38100" dist="38100" dir="2700000" algn="tl">
                    <a:srgbClr val="000000">
                      <a:alpha val="43137"/>
                    </a:srgbClr>
                  </a:outerShdw>
                </a:effectLst>
              </a:rPr>
              <a:t>Con </a:t>
            </a:r>
            <a:r>
              <a:rPr lang="es-AR" sz="2000" dirty="0">
                <a:effectLst>
                  <a:outerShdw blurRad="38100" dist="38100" dir="2700000" algn="tl">
                    <a:srgbClr val="000000">
                      <a:alpha val="43137"/>
                    </a:srgbClr>
                  </a:outerShdw>
                </a:effectLst>
              </a:rPr>
              <a:t>carácter previo a la comunicación de despidos o suspensiones por razones de fuerza mayor, causas económicas o tecnológicas, que afecten a </a:t>
            </a:r>
            <a:r>
              <a:rPr lang="es-AR" sz="2000" b="1" dirty="0">
                <a:solidFill>
                  <a:srgbClr val="FFFF00"/>
                </a:solidFill>
                <a:effectLst>
                  <a:outerShdw blurRad="38100" dist="38100" dir="2700000" algn="tl">
                    <a:srgbClr val="000000">
                      <a:alpha val="43137"/>
                    </a:srgbClr>
                  </a:outerShdw>
                </a:effectLst>
              </a:rPr>
              <a:t>más del 15% </a:t>
            </a:r>
            <a:r>
              <a:rPr lang="es-AR" sz="2000" dirty="0">
                <a:effectLst>
                  <a:outerShdw blurRad="38100" dist="38100" dir="2700000" algn="tl">
                    <a:srgbClr val="000000">
                      <a:alpha val="43137"/>
                    </a:srgbClr>
                  </a:outerShdw>
                </a:effectLst>
              </a:rPr>
              <a:t>(quince por ciento) de los trabajadores en empresas </a:t>
            </a:r>
            <a:r>
              <a:rPr lang="es-AR" sz="2000" b="1" dirty="0">
                <a:solidFill>
                  <a:srgbClr val="FFFF00"/>
                </a:solidFill>
                <a:effectLst>
                  <a:outerShdw blurRad="38100" dist="38100" dir="2700000" algn="tl">
                    <a:srgbClr val="000000">
                      <a:alpha val="43137"/>
                    </a:srgbClr>
                  </a:outerShdw>
                </a:effectLst>
              </a:rPr>
              <a:t>de menos de 400 </a:t>
            </a:r>
            <a:r>
              <a:rPr lang="es-AR" sz="2000" dirty="0">
                <a:effectLst>
                  <a:outerShdw blurRad="38100" dist="38100" dir="2700000" algn="tl">
                    <a:srgbClr val="000000">
                      <a:alpha val="43137"/>
                    </a:srgbClr>
                  </a:outerShdw>
                </a:effectLst>
              </a:rPr>
              <a:t>(cuatrocientos) trabajadores; </a:t>
            </a:r>
            <a:r>
              <a:rPr lang="es-AR" sz="2000" b="1" dirty="0">
                <a:solidFill>
                  <a:srgbClr val="FFC000"/>
                </a:solidFill>
                <a:effectLst>
                  <a:outerShdw blurRad="38100" dist="38100" dir="2700000" algn="tl">
                    <a:srgbClr val="000000">
                      <a:alpha val="43137"/>
                    </a:srgbClr>
                  </a:outerShdw>
                </a:effectLst>
              </a:rPr>
              <a:t>a más del 10% </a:t>
            </a:r>
            <a:r>
              <a:rPr lang="es-AR" sz="2000" dirty="0">
                <a:effectLst>
                  <a:outerShdw blurRad="38100" dist="38100" dir="2700000" algn="tl">
                    <a:srgbClr val="000000">
                      <a:alpha val="43137"/>
                    </a:srgbClr>
                  </a:outerShdw>
                </a:effectLst>
              </a:rPr>
              <a:t>(diez por ciento) en empresas </a:t>
            </a:r>
            <a:r>
              <a:rPr lang="es-AR" sz="2000" b="1" dirty="0">
                <a:solidFill>
                  <a:srgbClr val="FFC000"/>
                </a:solidFill>
                <a:effectLst>
                  <a:outerShdw blurRad="38100" dist="38100" dir="2700000" algn="tl">
                    <a:srgbClr val="000000">
                      <a:alpha val="43137"/>
                    </a:srgbClr>
                  </a:outerShdw>
                </a:effectLst>
              </a:rPr>
              <a:t>de entre 400 (cuatrocientos) y 1000 (mil) trabajadores; </a:t>
            </a:r>
            <a:r>
              <a:rPr lang="es-AR" sz="2000" dirty="0">
                <a:effectLst>
                  <a:outerShdw blurRad="38100" dist="38100" dir="2700000" algn="tl">
                    <a:srgbClr val="000000">
                      <a:alpha val="43137"/>
                    </a:srgbClr>
                  </a:outerShdw>
                </a:effectLst>
              </a:rPr>
              <a:t>y a </a:t>
            </a:r>
            <a:r>
              <a:rPr lang="es-AR" sz="2000" b="1" dirty="0">
                <a:solidFill>
                  <a:srgbClr val="00FFCC"/>
                </a:solidFill>
                <a:effectLst>
                  <a:outerShdw blurRad="38100" dist="38100" dir="2700000" algn="tl">
                    <a:srgbClr val="000000">
                      <a:alpha val="43137"/>
                    </a:srgbClr>
                  </a:outerShdw>
                </a:effectLst>
              </a:rPr>
              <a:t>más del 5% </a:t>
            </a:r>
            <a:r>
              <a:rPr lang="es-AR" sz="2000" dirty="0">
                <a:effectLst>
                  <a:outerShdw blurRad="38100" dist="38100" dir="2700000" algn="tl">
                    <a:srgbClr val="000000">
                      <a:alpha val="43137"/>
                    </a:srgbClr>
                  </a:outerShdw>
                </a:effectLst>
              </a:rPr>
              <a:t>(cinco por ciento) en empresas </a:t>
            </a:r>
            <a:r>
              <a:rPr lang="es-AR" sz="2000" b="1" dirty="0">
                <a:solidFill>
                  <a:srgbClr val="00FFCC"/>
                </a:solidFill>
                <a:effectLst>
                  <a:outerShdw blurRad="38100" dist="38100" dir="2700000" algn="tl">
                    <a:srgbClr val="000000">
                      <a:alpha val="43137"/>
                    </a:srgbClr>
                  </a:outerShdw>
                </a:effectLst>
              </a:rPr>
              <a:t>de más de 1000 (mil) trabajadores</a:t>
            </a:r>
            <a:r>
              <a:rPr lang="es-AR" sz="2000" dirty="0">
                <a:effectLst>
                  <a:outerShdw blurRad="38100" dist="38100" dir="2700000" algn="tl">
                    <a:srgbClr val="000000">
                      <a:alpha val="43137"/>
                    </a:srgbClr>
                  </a:outerShdw>
                </a:effectLst>
              </a:rPr>
              <a:t>, deberá sustanciarse el procedimiento preventivo de crisis previsto en este Capítulo.</a:t>
            </a:r>
            <a:endParaRPr lang="es-AR" sz="2000" b="1" dirty="0">
              <a:effectLst>
                <a:outerShdw blurRad="38100" dist="38100" dir="2700000" algn="tl">
                  <a:srgbClr val="000000">
                    <a:alpha val="43137"/>
                  </a:srgbClr>
                </a:outerShdw>
              </a:effectLst>
            </a:endParaRPr>
          </a:p>
          <a:p>
            <a:pPr marL="609600" indent="-609600" algn="l" eaLnBrk="1" hangingPunct="1">
              <a:defRPr/>
            </a:pPr>
            <a:endParaRPr lang="en-US" sz="1600" dirty="0" smtClean="0"/>
          </a:p>
        </p:txBody>
      </p:sp>
    </p:spTree>
    <p:extLst>
      <p:ext uri="{BB962C8B-B14F-4D97-AF65-F5344CB8AC3E}">
        <p14:creationId xmlns:p14="http://schemas.microsoft.com/office/powerpoint/2010/main" val="303130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r>
              <a:rPr lang="es-AR" sz="2000" b="1" dirty="0">
                <a:solidFill>
                  <a:srgbClr val="00FF99"/>
                </a:solidFill>
                <a:effectLst>
                  <a:outerShdw blurRad="38100" dist="38100" dir="2700000" algn="tl">
                    <a:srgbClr val="000000">
                      <a:alpha val="43137"/>
                    </a:srgbClr>
                  </a:outerShdw>
                </a:effectLst>
              </a:rPr>
              <a:t> </a:t>
            </a:r>
          </a:p>
          <a:p>
            <a:pPr algn="l"/>
            <a:r>
              <a:rPr lang="es-AR" sz="2000" b="1" dirty="0">
                <a:solidFill>
                  <a:srgbClr val="00FFCC"/>
                </a:solidFill>
                <a:effectLst>
                  <a:outerShdw blurRad="38100" dist="38100" dir="2700000" algn="tl">
                    <a:srgbClr val="000000">
                      <a:alpha val="43137"/>
                    </a:srgbClr>
                  </a:outerShdw>
                </a:effectLst>
              </a:rPr>
              <a:t>Art. 99 - </a:t>
            </a:r>
            <a:r>
              <a:rPr lang="es-AR" sz="2000" dirty="0">
                <a:effectLst>
                  <a:outerShdw blurRad="38100" dist="38100" dir="2700000" algn="tl">
                    <a:srgbClr val="000000">
                      <a:alpha val="43137"/>
                    </a:srgbClr>
                  </a:outerShdw>
                </a:effectLst>
              </a:rPr>
              <a:t>El procedimiento de crisis se tramitará ante el </a:t>
            </a:r>
            <a:r>
              <a:rPr lang="es-AR" sz="2000" b="1" dirty="0">
                <a:solidFill>
                  <a:srgbClr val="FFFF00"/>
                </a:solidFill>
                <a:effectLst>
                  <a:outerShdw blurRad="38100" dist="38100" dir="2700000" algn="tl">
                    <a:srgbClr val="000000">
                      <a:alpha val="43137"/>
                    </a:srgbClr>
                  </a:outerShdw>
                </a:effectLst>
              </a:rPr>
              <a:t>Ministerio de Trabajo </a:t>
            </a:r>
            <a:r>
              <a:rPr lang="es-AR" sz="2000" dirty="0">
                <a:effectLst>
                  <a:outerShdw blurRad="38100" dist="38100" dir="2700000" algn="tl">
                    <a:srgbClr val="000000">
                      <a:alpha val="43137"/>
                    </a:srgbClr>
                  </a:outerShdw>
                </a:effectLst>
              </a:rPr>
              <a:t>y Seguridad Social,</a:t>
            </a:r>
            <a:r>
              <a:rPr lang="es-AR" sz="2000" dirty="0">
                <a:solidFill>
                  <a:srgbClr val="FFC000"/>
                </a:solidFill>
                <a:effectLst>
                  <a:outerShdw blurRad="38100" dist="38100" dir="2700000" algn="tl">
                    <a:srgbClr val="000000">
                      <a:alpha val="43137"/>
                    </a:srgbClr>
                  </a:outerShdw>
                </a:effectLst>
              </a:rPr>
              <a:t> a instancia del empleador o de la asociación sindical de los trabajadores</a:t>
            </a:r>
            <a:r>
              <a:rPr lang="es-AR" sz="2000" dirty="0">
                <a:effectLst>
                  <a:outerShdw blurRad="38100" dist="38100" dir="2700000" algn="tl">
                    <a:srgbClr val="000000">
                      <a:alpha val="43137"/>
                    </a:srgbClr>
                  </a:outerShdw>
                </a:effectLst>
              </a:rPr>
              <a:t>.</a:t>
            </a:r>
          </a:p>
          <a:p>
            <a:pPr algn="l"/>
            <a:r>
              <a:rPr lang="es-AR" sz="2000" dirty="0">
                <a:effectLst>
                  <a:outerShdw blurRad="38100" dist="38100" dir="2700000" algn="tl">
                    <a:srgbClr val="000000">
                      <a:alpha val="43137"/>
                    </a:srgbClr>
                  </a:outerShdw>
                </a:effectLst>
              </a:rPr>
              <a:t>En su presentación, el </a:t>
            </a:r>
            <a:r>
              <a:rPr lang="es-AR" sz="2000" b="1" dirty="0" err="1">
                <a:solidFill>
                  <a:srgbClr val="FFFF00"/>
                </a:solidFill>
                <a:effectLst>
                  <a:outerShdw blurRad="38100" dist="38100" dir="2700000" algn="tl">
                    <a:srgbClr val="000000">
                      <a:alpha val="43137"/>
                    </a:srgbClr>
                  </a:outerShdw>
                </a:effectLst>
              </a:rPr>
              <a:t>peticionante</a:t>
            </a:r>
            <a:r>
              <a:rPr lang="es-AR" sz="2000" b="1" dirty="0">
                <a:solidFill>
                  <a:srgbClr val="FFFF00"/>
                </a:solidFill>
                <a:effectLst>
                  <a:outerShdw blurRad="38100" dist="38100" dir="2700000" algn="tl">
                    <a:srgbClr val="000000">
                      <a:alpha val="43137"/>
                    </a:srgbClr>
                  </a:outerShdw>
                </a:effectLst>
              </a:rPr>
              <a:t> fundamentará su solicitud</a:t>
            </a:r>
            <a:r>
              <a:rPr lang="es-AR" sz="2000" dirty="0">
                <a:effectLst>
                  <a:outerShdw blurRad="38100" dist="38100" dir="2700000" algn="tl">
                    <a:srgbClr val="000000">
                      <a:alpha val="43137"/>
                    </a:srgbClr>
                  </a:outerShdw>
                </a:effectLst>
              </a:rPr>
              <a:t>, ofreciendo todos los elementos probatorios que considere pertinentes. </a:t>
            </a:r>
          </a:p>
          <a:p>
            <a:pPr marL="609600" indent="-609600" algn="l" eaLnBrk="1" hangingPunct="1">
              <a:defRPr/>
            </a:pPr>
            <a:endParaRPr lang="en-US" sz="1600" dirty="0" smtClean="0"/>
          </a:p>
        </p:txBody>
      </p:sp>
    </p:spTree>
    <p:extLst>
      <p:ext uri="{BB962C8B-B14F-4D97-AF65-F5344CB8AC3E}">
        <p14:creationId xmlns:p14="http://schemas.microsoft.com/office/powerpoint/2010/main" val="363715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b="1" dirty="0" smtClean="0">
                <a:solidFill>
                  <a:srgbClr val="00FFFF"/>
                </a:solidFill>
              </a:rPr>
              <a:t>Vacaciones en ASPO y DISPO</a:t>
            </a:r>
            <a:endParaRPr lang="en-US" sz="3200" b="1" dirty="0"/>
          </a:p>
        </p:txBody>
      </p:sp>
      <p:sp>
        <p:nvSpPr>
          <p:cNvPr id="118787" name="Rectangle 3"/>
          <p:cNvSpPr>
            <a:spLocks noGrp="1" noChangeArrowheads="1"/>
          </p:cNvSpPr>
          <p:nvPr>
            <p:ph type="subTitle" idx="1"/>
          </p:nvPr>
        </p:nvSpPr>
        <p:spPr>
          <a:xfrm>
            <a:off x="304800" y="1143000"/>
            <a:ext cx="8472972" cy="5429272"/>
          </a:xfrm>
        </p:spPr>
        <p:txBody>
          <a:bodyPr>
            <a:normAutofit/>
          </a:bodyPr>
          <a:lstStyle/>
          <a:p>
            <a:pPr marL="609600" indent="-609600" algn="l">
              <a:lnSpc>
                <a:spcPct val="90000"/>
              </a:lnSpc>
              <a:defRPr/>
            </a:pPr>
            <a:r>
              <a:rPr lang="es-ES" sz="1800" b="1" dirty="0" smtClean="0">
                <a:solidFill>
                  <a:srgbClr val="FFCC00"/>
                </a:solidFill>
                <a:effectLst>
                  <a:outerShdw blurRad="38100" dist="38100" dir="2700000" algn="tl">
                    <a:srgbClr val="000000">
                      <a:alpha val="43137"/>
                    </a:srgbClr>
                  </a:outerShdw>
                </a:effectLst>
              </a:rPr>
              <a:t>DECRETO </a:t>
            </a:r>
            <a:r>
              <a:rPr lang="es-ES" sz="1800" b="1" dirty="0" smtClean="0">
                <a:solidFill>
                  <a:srgbClr val="FFCC00"/>
                </a:solidFill>
                <a:effectLst>
                  <a:outerShdw blurRad="38100" dist="38100" dir="2700000" algn="tl">
                    <a:srgbClr val="000000">
                      <a:alpha val="43137"/>
                    </a:srgbClr>
                  </a:outerShdw>
                </a:effectLst>
              </a:rPr>
              <a:t>677/2020</a:t>
            </a:r>
            <a:endParaRPr lang="es-ES" sz="1800" b="1" dirty="0" smtClean="0">
              <a:solidFill>
                <a:srgbClr val="FFCC00"/>
              </a:solidFill>
              <a:effectLst>
                <a:outerShdw blurRad="38100" dist="38100" dir="2700000" algn="tl">
                  <a:srgbClr val="000000">
                    <a:alpha val="43137"/>
                  </a:srgbClr>
                </a:outerShdw>
              </a:effectLst>
            </a:endParaRPr>
          </a:p>
          <a:p>
            <a:pPr marL="609600" indent="-609600" algn="l">
              <a:lnSpc>
                <a:spcPct val="90000"/>
              </a:lnSpc>
              <a:defRPr/>
            </a:pPr>
            <a:r>
              <a:rPr lang="es-ES" sz="1800" b="1" dirty="0" smtClean="0">
                <a:solidFill>
                  <a:srgbClr val="FFFF00"/>
                </a:solidFill>
                <a:effectLst>
                  <a:outerShdw blurRad="38100" dist="38100" dir="2700000" algn="tl">
                    <a:srgbClr val="000000">
                      <a:alpha val="43137"/>
                    </a:srgbClr>
                  </a:outerShdw>
                </a:effectLst>
              </a:rPr>
              <a:t>SE PRORROGA EL ASPO HASTA EL </a:t>
            </a:r>
            <a:r>
              <a:rPr lang="es-ES" sz="1800" b="1" dirty="0" smtClean="0">
                <a:solidFill>
                  <a:srgbClr val="FFFF00"/>
                </a:solidFill>
                <a:effectLst>
                  <a:outerShdw blurRad="38100" dist="38100" dir="2700000" algn="tl">
                    <a:srgbClr val="000000">
                      <a:alpha val="43137"/>
                    </a:srgbClr>
                  </a:outerShdw>
                </a:effectLst>
              </a:rPr>
              <a:t>30 </a:t>
            </a:r>
            <a:r>
              <a:rPr lang="es-ES" sz="1800" b="1" dirty="0" smtClean="0">
                <a:solidFill>
                  <a:srgbClr val="FFFF00"/>
                </a:solidFill>
                <a:effectLst>
                  <a:outerShdw blurRad="38100" dist="38100" dir="2700000" algn="tl">
                    <a:srgbClr val="000000">
                      <a:alpha val="43137"/>
                    </a:srgbClr>
                  </a:outerShdw>
                </a:effectLst>
              </a:rPr>
              <a:t>DE AGOSTO</a:t>
            </a:r>
          </a:p>
          <a:p>
            <a:pPr marL="609600" indent="-609600" algn="l">
              <a:lnSpc>
                <a:spcPct val="90000"/>
              </a:lnSpc>
              <a:defRPr/>
            </a:pPr>
            <a:endParaRPr lang="es-US" sz="1600" b="1" dirty="0" smtClean="0">
              <a:solidFill>
                <a:srgbClr val="00FFFF"/>
              </a:solidFill>
              <a:effectLst>
                <a:outerShdw blurRad="38100" dist="38100" dir="2700000" algn="tl">
                  <a:srgbClr val="000000">
                    <a:alpha val="43137"/>
                  </a:srgbClr>
                </a:outerShdw>
              </a:effectLst>
            </a:endParaRPr>
          </a:p>
          <a:p>
            <a:pPr algn="l"/>
            <a:r>
              <a:rPr lang="es-ES" sz="1600" b="1" dirty="0" smtClean="0">
                <a:solidFill>
                  <a:srgbClr val="FF9900"/>
                </a:solidFill>
                <a:effectLst>
                  <a:outerShdw blurRad="38100" dist="38100" dir="2700000" algn="tl">
                    <a:srgbClr val="000000">
                      <a:alpha val="43137"/>
                    </a:srgbClr>
                  </a:outerShdw>
                </a:effectLst>
              </a:rPr>
              <a:t>CAPÍTULO TRES:</a:t>
            </a:r>
          </a:p>
          <a:p>
            <a:pPr algn="l"/>
            <a:r>
              <a:rPr lang="es-ES" sz="1600" b="1" dirty="0" smtClean="0">
                <a:solidFill>
                  <a:srgbClr val="00FFFF"/>
                </a:solidFill>
                <a:effectLst>
                  <a:outerShdw blurRad="38100" dist="38100" dir="2700000" algn="tl">
                    <a:srgbClr val="000000">
                      <a:alpha val="43137"/>
                    </a:srgbClr>
                  </a:outerShdw>
                </a:effectLst>
              </a:rPr>
              <a:t>DISPOSICIONES COMUNES PARA EL DISTANCIAMIENTO SOCIAL, PREVENTIVO Y OBLIGATORIO Y PARA EL AISLAMIENTO SOCIAL, PREVENTIVO Y OBLIGATORIO</a:t>
            </a:r>
          </a:p>
          <a:p>
            <a:pPr algn="l"/>
            <a:endParaRPr lang="es-US" sz="1600" b="1" dirty="0" smtClean="0"/>
          </a:p>
          <a:p>
            <a:pPr algn="l"/>
            <a:r>
              <a:rPr lang="es-MX" sz="1600" b="1" dirty="0">
                <a:solidFill>
                  <a:srgbClr val="00FF00"/>
                </a:solidFill>
              </a:rPr>
              <a:t>PERSONAS MAYORES DE SESENTA AÑOS Y EN SITUACIÓN DE MAYOR RIESGO:</a:t>
            </a:r>
          </a:p>
          <a:p>
            <a:pPr algn="l"/>
            <a:r>
              <a:rPr lang="es-MX" sz="1600" b="1" dirty="0">
                <a:solidFill>
                  <a:srgbClr val="00FFFF"/>
                </a:solidFill>
              </a:rPr>
              <a:t>Art. 25 -</a:t>
            </a:r>
            <a:r>
              <a:rPr lang="es-MX" sz="1600" dirty="0"/>
              <a:t> Toda vez que la mayor tasa de mortalidad a causa de COVID-19 se verifica en personas mayores de sesenta (60) años, los trabajadores y las trabajadoras mayores de esa edad están dispensados y dispensadas del deber de asistencia al lugar de trabajo en los términos de la resolución 207/2020, prorrogada por la resolución 296/2020, ambas del Ministerio de Trabajo, Empleo y Seguridad Social de la Nación. Igual dispensa y en los mismos términos se aplica a embarazadas y a personas incluidas en los grupos en riesgo según fueran definidos por el Ministerio de Salud de la Nación, y a aquellas personas cuya presencia en el hogar resulte indispensable para el cuidado de niños, niñas o adolescentes.</a:t>
            </a:r>
          </a:p>
          <a:p>
            <a:endParaRPr lang="es-ES" sz="1800" b="1" dirty="0" smtClean="0"/>
          </a:p>
          <a:p>
            <a:pPr marL="609600" indent="-609600" algn="l">
              <a:lnSpc>
                <a:spcPct val="90000"/>
              </a:lnSpc>
              <a:defRPr/>
            </a:pPr>
            <a:endParaRPr lang="es-ES" sz="1800" b="1" dirty="0" smtClean="0"/>
          </a:p>
        </p:txBody>
      </p:sp>
    </p:spTree>
    <p:extLst>
      <p:ext uri="{BB962C8B-B14F-4D97-AF65-F5344CB8AC3E}">
        <p14:creationId xmlns:p14="http://schemas.microsoft.com/office/powerpoint/2010/main" val="41493346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r>
              <a:rPr lang="es-AR" sz="2000" b="1" dirty="0">
                <a:solidFill>
                  <a:srgbClr val="0066FF"/>
                </a:solidFill>
                <a:effectLst>
                  <a:outerShdw blurRad="38100" dist="38100" dir="2700000" algn="tl">
                    <a:srgbClr val="000000">
                      <a:alpha val="43137"/>
                    </a:srgbClr>
                  </a:outerShdw>
                </a:effectLst>
              </a:rPr>
              <a:t> </a:t>
            </a:r>
          </a:p>
          <a:p>
            <a:pPr algn="l"/>
            <a:r>
              <a:rPr lang="es-AR" sz="2000" b="1" dirty="0">
                <a:solidFill>
                  <a:srgbClr val="00FFCC"/>
                </a:solidFill>
                <a:effectLst>
                  <a:outerShdw blurRad="38100" dist="38100" dir="2700000" algn="tl">
                    <a:srgbClr val="000000">
                      <a:alpha val="43137"/>
                    </a:srgbClr>
                  </a:outerShdw>
                </a:effectLst>
              </a:rPr>
              <a:t>Art. 100 - </a:t>
            </a:r>
            <a:r>
              <a:rPr lang="es-AR" sz="2000" b="1" dirty="0">
                <a:solidFill>
                  <a:srgbClr val="FFFF00"/>
                </a:solidFill>
                <a:effectLst>
                  <a:outerShdw blurRad="38100" dist="38100" dir="2700000" algn="tl">
                    <a:srgbClr val="000000">
                      <a:alpha val="43137"/>
                    </a:srgbClr>
                  </a:outerShdw>
                </a:effectLst>
              </a:rPr>
              <a:t>Dentro de las 48 </a:t>
            </a:r>
            <a:r>
              <a:rPr lang="es-AR" sz="2000" dirty="0">
                <a:effectLst>
                  <a:outerShdw blurRad="38100" dist="38100" dir="2700000" algn="tl">
                    <a:srgbClr val="000000">
                      <a:alpha val="43137"/>
                    </a:srgbClr>
                  </a:outerShdw>
                </a:effectLst>
              </a:rPr>
              <a:t>(cuarenta y ocho) horas de efectuada la presentación, el Ministerio dará traslado a la otra parte, y </a:t>
            </a:r>
            <a:r>
              <a:rPr lang="es-AR" sz="2000" b="1" dirty="0">
                <a:solidFill>
                  <a:srgbClr val="FFC000"/>
                </a:solidFill>
                <a:effectLst>
                  <a:outerShdw blurRad="38100" dist="38100" dir="2700000" algn="tl">
                    <a:srgbClr val="000000">
                      <a:alpha val="43137"/>
                    </a:srgbClr>
                  </a:outerShdw>
                </a:effectLst>
              </a:rPr>
              <a:t>citará al empleador y a la asociación sindical </a:t>
            </a:r>
            <a:r>
              <a:rPr lang="es-AR" sz="2000" dirty="0">
                <a:effectLst>
                  <a:outerShdw blurRad="38100" dist="38100" dir="2700000" algn="tl">
                    <a:srgbClr val="000000">
                      <a:alpha val="43137"/>
                    </a:srgbClr>
                  </a:outerShdw>
                </a:effectLst>
              </a:rPr>
              <a:t>a una </a:t>
            </a:r>
            <a:r>
              <a:rPr lang="es-AR" sz="2000" b="1" dirty="0">
                <a:solidFill>
                  <a:srgbClr val="00FF00"/>
                </a:solidFill>
                <a:effectLst>
                  <a:outerShdw blurRad="38100" dist="38100" dir="2700000" algn="tl">
                    <a:srgbClr val="000000">
                      <a:alpha val="43137"/>
                    </a:srgbClr>
                  </a:outerShdw>
                </a:effectLst>
              </a:rPr>
              <a:t>primera audiencia, dentro de los 5 (cinco) días</a:t>
            </a:r>
            <a:r>
              <a:rPr lang="es-AR" sz="2000" dirty="0">
                <a:effectLst>
                  <a:outerShdw blurRad="38100" dist="38100" dir="2700000" algn="tl">
                    <a:srgbClr val="000000">
                      <a:alpha val="43137"/>
                    </a:srgbClr>
                  </a:outerShdw>
                </a:effectLst>
              </a:rPr>
              <a:t>.</a:t>
            </a:r>
          </a:p>
          <a:p>
            <a:pPr algn="l"/>
            <a:endParaRPr lang="es-AR" sz="2000" dirty="0">
              <a:effectLst>
                <a:outerShdw blurRad="38100" dist="38100" dir="2700000" algn="tl">
                  <a:srgbClr val="000000">
                    <a:alpha val="43137"/>
                  </a:srgbClr>
                </a:outerShdw>
              </a:effectLst>
            </a:endParaRPr>
          </a:p>
          <a:p>
            <a:pPr algn="l"/>
            <a:r>
              <a:rPr lang="es-AR" sz="2000" b="1" dirty="0">
                <a:solidFill>
                  <a:srgbClr val="00FFCC"/>
                </a:solidFill>
                <a:effectLst>
                  <a:outerShdw blurRad="38100" dist="38100" dir="2700000" algn="tl">
                    <a:srgbClr val="000000">
                      <a:alpha val="43137"/>
                    </a:srgbClr>
                  </a:outerShdw>
                </a:effectLst>
              </a:rPr>
              <a:t>Art. 101 - </a:t>
            </a:r>
            <a:r>
              <a:rPr lang="es-AR" sz="2000" dirty="0">
                <a:effectLst>
                  <a:outerShdw blurRad="38100" dist="38100" dir="2700000" algn="tl">
                    <a:srgbClr val="000000">
                      <a:alpha val="43137"/>
                    </a:srgbClr>
                  </a:outerShdw>
                </a:effectLst>
              </a:rPr>
              <a:t>En caso de </a:t>
            </a:r>
            <a:r>
              <a:rPr lang="es-AR" sz="2000" b="1" dirty="0">
                <a:solidFill>
                  <a:srgbClr val="FFFF00"/>
                </a:solidFill>
                <a:effectLst>
                  <a:outerShdw blurRad="38100" dist="38100" dir="2700000" algn="tl">
                    <a:srgbClr val="000000">
                      <a:alpha val="43137"/>
                    </a:srgbClr>
                  </a:outerShdw>
                </a:effectLst>
              </a:rPr>
              <a:t>no existir acuerdo </a:t>
            </a:r>
            <a:r>
              <a:rPr lang="es-AR" sz="2000" dirty="0">
                <a:effectLst>
                  <a:outerShdw blurRad="38100" dist="38100" dir="2700000" algn="tl">
                    <a:srgbClr val="000000">
                      <a:alpha val="43137"/>
                    </a:srgbClr>
                  </a:outerShdw>
                </a:effectLst>
              </a:rPr>
              <a:t>en la audiencia prevista en el artículo anterior, se abrirá </a:t>
            </a:r>
            <a:r>
              <a:rPr lang="es-AR" sz="2000" b="1" dirty="0">
                <a:solidFill>
                  <a:srgbClr val="FFFF00"/>
                </a:solidFill>
                <a:effectLst>
                  <a:outerShdw blurRad="38100" dist="38100" dir="2700000" algn="tl">
                    <a:srgbClr val="000000">
                      <a:alpha val="43137"/>
                    </a:srgbClr>
                  </a:outerShdw>
                </a:effectLst>
              </a:rPr>
              <a:t>un período de negociación </a:t>
            </a:r>
            <a:r>
              <a:rPr lang="es-AR" sz="2000" dirty="0">
                <a:effectLst>
                  <a:outerShdw blurRad="38100" dist="38100" dir="2700000" algn="tl">
                    <a:srgbClr val="000000">
                      <a:alpha val="43137"/>
                    </a:srgbClr>
                  </a:outerShdw>
                </a:effectLst>
              </a:rPr>
              <a:t>entre el empleador y la asociación sindical, el que tendrá una duración máxima de </a:t>
            </a:r>
            <a:r>
              <a:rPr lang="es-AR" sz="2000" b="1" dirty="0">
                <a:solidFill>
                  <a:srgbClr val="00FF99"/>
                </a:solidFill>
                <a:effectLst>
                  <a:outerShdw blurRad="38100" dist="38100" dir="2700000" algn="tl">
                    <a:srgbClr val="000000">
                      <a:alpha val="43137"/>
                    </a:srgbClr>
                  </a:outerShdw>
                </a:effectLst>
              </a:rPr>
              <a:t>10 (diez) días</a:t>
            </a:r>
            <a:r>
              <a:rPr lang="es-AR" sz="2000" dirty="0">
                <a:effectLst>
                  <a:outerShdw blurRad="38100" dist="38100" dir="2700000" algn="tl">
                    <a:srgbClr val="000000">
                      <a:alpha val="43137"/>
                    </a:srgbClr>
                  </a:outerShdw>
                </a:effectLst>
              </a:rPr>
              <a:t>.</a:t>
            </a:r>
          </a:p>
          <a:p>
            <a:pPr marL="609600" indent="-609600" algn="l" eaLnBrk="1" hangingPunct="1">
              <a:defRPr/>
            </a:pPr>
            <a:endParaRPr lang="en-US" sz="1600" dirty="0" smtClean="0"/>
          </a:p>
        </p:txBody>
      </p:sp>
    </p:spTree>
    <p:extLst>
      <p:ext uri="{BB962C8B-B14F-4D97-AF65-F5344CB8AC3E}">
        <p14:creationId xmlns:p14="http://schemas.microsoft.com/office/powerpoint/2010/main" val="16449350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LEY 24013</a:t>
            </a:r>
          </a:p>
          <a:p>
            <a:pPr algn="l">
              <a:lnSpc>
                <a:spcPct val="90000"/>
              </a:lnSpc>
            </a:pPr>
            <a:r>
              <a:rPr lang="es-AR" sz="1600" b="1" dirty="0">
                <a:solidFill>
                  <a:srgbClr val="0066FF"/>
                </a:solidFill>
                <a:effectLst>
                  <a:outerShdw blurRad="38100" dist="38100" dir="2700000" algn="tl">
                    <a:srgbClr val="000000">
                      <a:alpha val="43137"/>
                    </a:srgbClr>
                  </a:outerShdw>
                </a:effectLst>
              </a:rPr>
              <a:t> </a:t>
            </a:r>
          </a:p>
          <a:p>
            <a:pPr algn="l"/>
            <a:r>
              <a:rPr lang="es-AR" sz="1600" b="1" dirty="0">
                <a:solidFill>
                  <a:srgbClr val="00FFCC"/>
                </a:solidFill>
                <a:effectLst>
                  <a:outerShdw blurRad="38100" dist="38100" dir="2700000" algn="tl">
                    <a:srgbClr val="000000">
                      <a:alpha val="43137"/>
                    </a:srgbClr>
                  </a:outerShdw>
                </a:effectLst>
              </a:rPr>
              <a:t>Art. 102 - </a:t>
            </a:r>
            <a:r>
              <a:rPr lang="es-AR" sz="1600" dirty="0">
                <a:effectLst>
                  <a:outerShdw blurRad="38100" dist="38100" dir="2700000" algn="tl">
                    <a:srgbClr val="000000">
                      <a:alpha val="43137"/>
                    </a:srgbClr>
                  </a:outerShdw>
                </a:effectLst>
              </a:rPr>
              <a:t>El Ministerio de Trabajo y Seguridad Social, de oficio o a petición de parte podrá:</a:t>
            </a:r>
          </a:p>
          <a:p>
            <a:pPr algn="l"/>
            <a:r>
              <a:rPr lang="es-AR" sz="1600" dirty="0">
                <a:solidFill>
                  <a:srgbClr val="FFFF00"/>
                </a:solidFill>
                <a:effectLst>
                  <a:outerShdw blurRad="38100" dist="38100" dir="2700000" algn="tl">
                    <a:srgbClr val="000000">
                      <a:alpha val="43137"/>
                    </a:srgbClr>
                  </a:outerShdw>
                </a:effectLst>
              </a:rPr>
              <a:t>a) recabar informes aclaratorios o ampliatorios </a:t>
            </a:r>
            <a:r>
              <a:rPr lang="es-AR" sz="1600" dirty="0">
                <a:effectLst>
                  <a:outerShdw blurRad="38100" dist="38100" dir="2700000" algn="tl">
                    <a:srgbClr val="000000">
                      <a:alpha val="43137"/>
                    </a:srgbClr>
                  </a:outerShdw>
                </a:effectLst>
              </a:rPr>
              <a:t>acerca de los fundamentos de la petición; </a:t>
            </a:r>
          </a:p>
          <a:p>
            <a:pPr algn="l"/>
            <a:r>
              <a:rPr lang="es-AR" sz="1600" dirty="0">
                <a:solidFill>
                  <a:srgbClr val="FFC000"/>
                </a:solidFill>
                <a:effectLst>
                  <a:outerShdw blurRad="38100" dist="38100" dir="2700000" algn="tl">
                    <a:srgbClr val="000000">
                      <a:alpha val="43137"/>
                    </a:srgbClr>
                  </a:outerShdw>
                </a:effectLst>
              </a:rPr>
              <a:t>b) realizar investigaciones, pedir dictámenes y asesoramiento</a:t>
            </a:r>
            <a:r>
              <a:rPr lang="es-AR" sz="1600" dirty="0">
                <a:effectLst>
                  <a:outerShdw blurRad="38100" dist="38100" dir="2700000" algn="tl">
                    <a:srgbClr val="000000">
                      <a:alpha val="43137"/>
                    </a:srgbClr>
                  </a:outerShdw>
                </a:effectLst>
              </a:rPr>
              <a:t>, y cualquier otra medida para mejor proveer. </a:t>
            </a:r>
          </a:p>
          <a:p>
            <a:pPr algn="l"/>
            <a:endParaRPr lang="es-AR" sz="1600" dirty="0">
              <a:effectLst>
                <a:outerShdw blurRad="38100" dist="38100" dir="2700000" algn="tl">
                  <a:srgbClr val="000000">
                    <a:alpha val="43137"/>
                  </a:srgbClr>
                </a:outerShdw>
              </a:effectLst>
            </a:endParaRPr>
          </a:p>
          <a:p>
            <a:pPr algn="l"/>
            <a:r>
              <a:rPr lang="es-AR" sz="1600" b="1" dirty="0">
                <a:solidFill>
                  <a:srgbClr val="00FFCC"/>
                </a:solidFill>
                <a:effectLst>
                  <a:outerShdw blurRad="38100" dist="38100" dir="2700000" algn="tl">
                    <a:srgbClr val="000000">
                      <a:alpha val="43137"/>
                    </a:srgbClr>
                  </a:outerShdw>
                </a:effectLst>
              </a:rPr>
              <a:t>Art. 103 - </a:t>
            </a:r>
            <a:r>
              <a:rPr lang="es-AR" sz="1600" dirty="0">
                <a:effectLst>
                  <a:outerShdw blurRad="38100" dist="38100" dir="2700000" algn="tl">
                    <a:srgbClr val="000000">
                      <a:alpha val="43137"/>
                    </a:srgbClr>
                  </a:outerShdw>
                </a:effectLst>
              </a:rPr>
              <a:t>Si las partes, dentro de los plazos previstos en este Capítulo</a:t>
            </a:r>
            <a:r>
              <a:rPr lang="es-AR" sz="1600" b="1" dirty="0">
                <a:solidFill>
                  <a:srgbClr val="FFFF00"/>
                </a:solidFill>
                <a:effectLst>
                  <a:outerShdw blurRad="38100" dist="38100" dir="2700000" algn="tl">
                    <a:srgbClr val="000000">
                      <a:alpha val="43137"/>
                    </a:srgbClr>
                  </a:outerShdw>
                </a:effectLst>
              </a:rPr>
              <a:t>, arribaren a un acuerdo</a:t>
            </a:r>
            <a:r>
              <a:rPr lang="es-AR" sz="1600" b="1" dirty="0">
                <a:solidFill>
                  <a:srgbClr val="00FF00"/>
                </a:solidFill>
                <a:effectLst>
                  <a:outerShdw blurRad="38100" dist="38100" dir="2700000" algn="tl">
                    <a:srgbClr val="000000">
                      <a:alpha val="43137"/>
                    </a:srgbClr>
                  </a:outerShdw>
                </a:effectLst>
              </a:rPr>
              <a:t>, lo elevarán al Ministerio </a:t>
            </a:r>
            <a:r>
              <a:rPr lang="es-AR" sz="1600" dirty="0">
                <a:effectLst>
                  <a:outerShdw blurRad="38100" dist="38100" dir="2700000" algn="tl">
                    <a:srgbClr val="000000">
                      <a:alpha val="43137"/>
                    </a:srgbClr>
                  </a:outerShdw>
                </a:effectLst>
              </a:rPr>
              <a:t>de Trabajo y Seguridad Social, quien dentro del plazo de 10 (diez) días podrá:</a:t>
            </a:r>
          </a:p>
          <a:p>
            <a:pPr algn="l"/>
            <a:r>
              <a:rPr lang="es-AR" sz="1600" dirty="0">
                <a:solidFill>
                  <a:srgbClr val="FFFF01"/>
                </a:solidFill>
                <a:effectLst>
                  <a:outerShdw blurRad="38100" dist="38100" dir="2700000" algn="tl">
                    <a:srgbClr val="000000">
                      <a:alpha val="43137"/>
                    </a:srgbClr>
                  </a:outerShdw>
                </a:effectLst>
              </a:rPr>
              <a:t>a) </a:t>
            </a:r>
            <a:r>
              <a:rPr lang="es-AR" sz="1600" b="1" dirty="0">
                <a:solidFill>
                  <a:srgbClr val="FFFF01"/>
                </a:solidFill>
                <a:effectLst>
                  <a:outerShdw blurRad="38100" dist="38100" dir="2700000" algn="tl">
                    <a:srgbClr val="000000">
                      <a:alpha val="43137"/>
                    </a:srgbClr>
                  </a:outerShdw>
                </a:effectLst>
              </a:rPr>
              <a:t>homologar el acuerdo </a:t>
            </a:r>
            <a:r>
              <a:rPr lang="es-AR" sz="1600" dirty="0">
                <a:solidFill>
                  <a:srgbClr val="FFFF01"/>
                </a:solidFill>
                <a:effectLst>
                  <a:outerShdw blurRad="38100" dist="38100" dir="2700000" algn="tl">
                    <a:srgbClr val="000000">
                      <a:alpha val="43137"/>
                    </a:srgbClr>
                  </a:outerShdw>
                </a:effectLst>
              </a:rPr>
              <a:t>con la misma eficacia que un convenio colectivo de trabajo; </a:t>
            </a:r>
          </a:p>
          <a:p>
            <a:pPr algn="l"/>
            <a:r>
              <a:rPr lang="es-AR" sz="1600" dirty="0">
                <a:solidFill>
                  <a:srgbClr val="FFC000"/>
                </a:solidFill>
                <a:effectLst>
                  <a:outerShdw blurRad="38100" dist="38100" dir="2700000" algn="tl">
                    <a:srgbClr val="000000">
                      <a:alpha val="43137"/>
                    </a:srgbClr>
                  </a:outerShdw>
                </a:effectLst>
              </a:rPr>
              <a:t>b) </a:t>
            </a:r>
            <a:r>
              <a:rPr lang="es-AR" sz="1600" b="1" dirty="0">
                <a:solidFill>
                  <a:srgbClr val="FFC000"/>
                </a:solidFill>
                <a:effectLst>
                  <a:outerShdw blurRad="38100" dist="38100" dir="2700000" algn="tl">
                    <a:srgbClr val="000000">
                      <a:alpha val="43137"/>
                    </a:srgbClr>
                  </a:outerShdw>
                </a:effectLst>
              </a:rPr>
              <a:t>rechazar el acuerdo </a:t>
            </a:r>
            <a:r>
              <a:rPr lang="es-AR" sz="1600" dirty="0">
                <a:effectLst>
                  <a:outerShdw blurRad="38100" dist="38100" dir="2700000" algn="tl">
                    <a:srgbClr val="000000">
                      <a:alpha val="43137"/>
                    </a:srgbClr>
                  </a:outerShdw>
                </a:effectLst>
              </a:rPr>
              <a:t>mediante resolución fundada. </a:t>
            </a:r>
          </a:p>
          <a:p>
            <a:pPr algn="l"/>
            <a:r>
              <a:rPr lang="es-AR" sz="1600" dirty="0">
                <a:effectLst>
                  <a:outerShdw blurRad="38100" dist="38100" dir="2700000" algn="tl">
                    <a:srgbClr val="000000">
                      <a:alpha val="43137"/>
                    </a:srgbClr>
                  </a:outerShdw>
                </a:effectLst>
              </a:rPr>
              <a:t>Vencido el plazo sin pronunciamiento administrativo, el acuerdo se tendrá por homologado. </a:t>
            </a:r>
          </a:p>
          <a:p>
            <a:pPr marL="609600" indent="-609600" algn="l" eaLnBrk="1" hangingPunct="1">
              <a:defRPr/>
            </a:pPr>
            <a:endParaRPr lang="en-US" sz="1600" dirty="0" smtClean="0"/>
          </a:p>
        </p:txBody>
      </p:sp>
    </p:spTree>
    <p:extLst>
      <p:ext uri="{BB962C8B-B14F-4D97-AF65-F5344CB8AC3E}">
        <p14:creationId xmlns:p14="http://schemas.microsoft.com/office/powerpoint/2010/main" val="19871372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55000" lnSpcReduction="20000"/>
          </a:bodyPr>
          <a:lstStyle/>
          <a:p>
            <a:pPr algn="l">
              <a:lnSpc>
                <a:spcPct val="90000"/>
              </a:lnSpc>
            </a:pPr>
            <a:r>
              <a:rPr lang="es-AR" sz="3600" b="1" dirty="0">
                <a:solidFill>
                  <a:srgbClr val="00FF99"/>
                </a:solidFill>
                <a:effectLst>
                  <a:outerShdw blurRad="38100" dist="38100" dir="2700000" algn="tl">
                    <a:srgbClr val="000000">
                      <a:alpha val="43137"/>
                    </a:srgbClr>
                  </a:outerShdw>
                </a:effectLst>
              </a:rPr>
              <a:t>PROCEDIMIENTO PREVENTIVO DE CRISIS DE EMPRESAS</a:t>
            </a:r>
            <a:r>
              <a:rPr lang="es-AR" sz="3600" dirty="0">
                <a:solidFill>
                  <a:srgbClr val="00FF99"/>
                </a:solidFill>
                <a:effectLst>
                  <a:outerShdw blurRad="38100" dist="38100" dir="2700000" algn="tl">
                    <a:srgbClr val="000000">
                      <a:alpha val="43137"/>
                    </a:srgbClr>
                  </a:outerShdw>
                </a:effectLst>
              </a:rPr>
              <a:t> </a:t>
            </a:r>
          </a:p>
          <a:p>
            <a:pPr algn="l">
              <a:lnSpc>
                <a:spcPct val="90000"/>
              </a:lnSpc>
            </a:pPr>
            <a:r>
              <a:rPr lang="es-AR" sz="3600" b="1" dirty="0">
                <a:solidFill>
                  <a:srgbClr val="FFFF00"/>
                </a:solidFill>
                <a:effectLst>
                  <a:outerShdw blurRad="38100" dist="38100" dir="2700000" algn="tl">
                    <a:srgbClr val="000000">
                      <a:alpha val="43137"/>
                    </a:srgbClr>
                  </a:outerShdw>
                </a:effectLst>
              </a:rPr>
              <a:t>LEY 24013</a:t>
            </a:r>
          </a:p>
          <a:p>
            <a:pPr algn="l">
              <a:lnSpc>
                <a:spcPct val="90000"/>
              </a:lnSpc>
            </a:pPr>
            <a:r>
              <a:rPr lang="es-AR" sz="3600" b="1" dirty="0">
                <a:solidFill>
                  <a:srgbClr val="0066FF"/>
                </a:solidFill>
                <a:effectLst>
                  <a:outerShdw blurRad="38100" dist="38100" dir="2700000" algn="tl">
                    <a:srgbClr val="000000">
                      <a:alpha val="43137"/>
                    </a:srgbClr>
                  </a:outerShdw>
                </a:effectLst>
              </a:rPr>
              <a:t> </a:t>
            </a:r>
          </a:p>
          <a:p>
            <a:pPr algn="l"/>
            <a:r>
              <a:rPr lang="es-AR" sz="3600" b="1" dirty="0">
                <a:solidFill>
                  <a:srgbClr val="00FFCC"/>
                </a:solidFill>
                <a:effectLst>
                  <a:outerShdw blurRad="38100" dist="38100" dir="2700000" algn="tl">
                    <a:srgbClr val="000000">
                      <a:alpha val="43137"/>
                    </a:srgbClr>
                  </a:outerShdw>
                </a:effectLst>
              </a:rPr>
              <a:t>Art. 104 - </a:t>
            </a:r>
            <a:r>
              <a:rPr lang="es-AR" sz="3600" dirty="0">
                <a:effectLst>
                  <a:outerShdw blurRad="38100" dist="38100" dir="2700000" algn="tl">
                    <a:srgbClr val="000000">
                      <a:alpha val="43137"/>
                    </a:srgbClr>
                  </a:outerShdw>
                </a:effectLst>
              </a:rPr>
              <a:t>A partir de la notificación, y hasta la conclusión del procedimiento de crisis, </a:t>
            </a:r>
            <a:r>
              <a:rPr lang="es-AR" sz="3600" b="1" dirty="0">
                <a:solidFill>
                  <a:srgbClr val="FFFF00"/>
                </a:solidFill>
                <a:effectLst>
                  <a:outerShdw blurRad="38100" dist="38100" dir="2700000" algn="tl">
                    <a:srgbClr val="000000">
                      <a:alpha val="43137"/>
                    </a:srgbClr>
                  </a:outerShdw>
                </a:effectLst>
              </a:rPr>
              <a:t>el empleador no podrá ejecutar las medidas objeto del procedimiento</a:t>
            </a:r>
            <a:r>
              <a:rPr lang="es-AR" sz="3600" dirty="0">
                <a:effectLst>
                  <a:outerShdw blurRad="38100" dist="38100" dir="2700000" algn="tl">
                    <a:srgbClr val="000000">
                      <a:alpha val="43137"/>
                    </a:srgbClr>
                  </a:outerShdw>
                </a:effectLst>
              </a:rPr>
              <a:t>, ni los trabajadores ejercer la huelga u otras medidas de acción sindical.</a:t>
            </a:r>
          </a:p>
          <a:p>
            <a:pPr algn="l"/>
            <a:r>
              <a:rPr lang="es-AR" sz="3600" dirty="0">
                <a:effectLst>
                  <a:outerShdw blurRad="38100" dist="38100" dir="2700000" algn="tl">
                    <a:srgbClr val="000000">
                      <a:alpha val="43137"/>
                    </a:srgbClr>
                  </a:outerShdw>
                </a:effectLst>
              </a:rPr>
              <a:t>La violación de esta norma por parte del empleador determinará que los trabajadores afectados </a:t>
            </a:r>
            <a:r>
              <a:rPr lang="es-AR" sz="3600" b="1" dirty="0">
                <a:solidFill>
                  <a:srgbClr val="00FF00"/>
                </a:solidFill>
                <a:effectLst>
                  <a:outerShdw blurRad="38100" dist="38100" dir="2700000" algn="tl">
                    <a:srgbClr val="000000">
                      <a:alpha val="43137"/>
                    </a:srgbClr>
                  </a:outerShdw>
                </a:effectLst>
              </a:rPr>
              <a:t>mantengan su relación de trabajo y deba pagárseles los salarios caídos. </a:t>
            </a:r>
          </a:p>
          <a:p>
            <a:pPr algn="l"/>
            <a:r>
              <a:rPr lang="es-AR" sz="3600" dirty="0">
                <a:effectLst>
                  <a:outerShdw blurRad="38100" dist="38100" dir="2700000" algn="tl">
                    <a:srgbClr val="000000">
                      <a:alpha val="43137"/>
                    </a:srgbClr>
                  </a:outerShdw>
                </a:effectLst>
              </a:rPr>
              <a:t>Si los trabajadores ejercieren la huelga u otras medidas de acción sindical, se aplicará lo previsto en la ley 14786. </a:t>
            </a:r>
          </a:p>
          <a:p>
            <a:pPr algn="l"/>
            <a:endParaRPr lang="es-AR" sz="3600" dirty="0">
              <a:effectLst>
                <a:outerShdw blurRad="38100" dist="38100" dir="2700000" algn="tl">
                  <a:srgbClr val="000000">
                    <a:alpha val="43137"/>
                  </a:srgbClr>
                </a:outerShdw>
              </a:effectLst>
            </a:endParaRPr>
          </a:p>
          <a:p>
            <a:pPr algn="l"/>
            <a:r>
              <a:rPr lang="es-AR" sz="3600" b="1" dirty="0">
                <a:solidFill>
                  <a:srgbClr val="00FFCC"/>
                </a:solidFill>
                <a:effectLst>
                  <a:outerShdw blurRad="38100" dist="38100" dir="2700000" algn="tl">
                    <a:srgbClr val="000000">
                      <a:alpha val="43137"/>
                    </a:srgbClr>
                  </a:outerShdw>
                </a:effectLst>
              </a:rPr>
              <a:t>Art. 105 - </a:t>
            </a:r>
            <a:r>
              <a:rPr lang="es-AR" sz="3600" dirty="0">
                <a:effectLst>
                  <a:outerShdw blurRad="38100" dist="38100" dir="2700000" algn="tl">
                    <a:srgbClr val="000000">
                      <a:alpha val="43137"/>
                    </a:srgbClr>
                  </a:outerShdw>
                </a:effectLst>
              </a:rPr>
              <a:t>Vencidos los plazos previstos en este Capítulo sin acuerdo de partes </a:t>
            </a:r>
            <a:r>
              <a:rPr lang="es-AR" sz="3600" b="1" dirty="0">
                <a:solidFill>
                  <a:srgbClr val="FFCC00"/>
                </a:solidFill>
                <a:effectLst>
                  <a:outerShdw blurRad="38100" dist="38100" dir="2700000" algn="tl">
                    <a:srgbClr val="000000">
                      <a:alpha val="43137"/>
                    </a:srgbClr>
                  </a:outerShdw>
                </a:effectLst>
              </a:rPr>
              <a:t>se dará por concluido el procedimiento de crisis.</a:t>
            </a:r>
          </a:p>
          <a:p>
            <a:pPr marL="609600" indent="-609600" algn="l" eaLnBrk="1" hangingPunct="1">
              <a:defRPr/>
            </a:pPr>
            <a:endParaRPr lang="en-US" sz="1600" dirty="0" smtClean="0"/>
          </a:p>
        </p:txBody>
      </p:sp>
    </p:spTree>
    <p:extLst>
      <p:ext uri="{BB962C8B-B14F-4D97-AF65-F5344CB8AC3E}">
        <p14:creationId xmlns:p14="http://schemas.microsoft.com/office/powerpoint/2010/main" val="296898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47500" lnSpcReduction="20000"/>
          </a:bodyPr>
          <a:lstStyle/>
          <a:p>
            <a:pPr algn="l">
              <a:lnSpc>
                <a:spcPct val="90000"/>
              </a:lnSpc>
            </a:pPr>
            <a:r>
              <a:rPr lang="es-AR" sz="3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3800" b="1" dirty="0">
                <a:solidFill>
                  <a:srgbClr val="FFFF00"/>
                </a:solidFill>
                <a:effectLst>
                  <a:outerShdw blurRad="38100" dist="38100" dir="2700000" algn="tl">
                    <a:srgbClr val="000000">
                      <a:alpha val="43137"/>
                    </a:srgbClr>
                  </a:outerShdw>
                </a:effectLst>
              </a:rPr>
              <a:t>DECRETO </a:t>
            </a:r>
            <a:r>
              <a:rPr lang="es-AR" sz="3800" b="1" dirty="0" smtClean="0">
                <a:solidFill>
                  <a:srgbClr val="FFFF00"/>
                </a:solidFill>
                <a:effectLst>
                  <a:outerShdw blurRad="38100" dist="38100" dir="2700000" algn="tl">
                    <a:srgbClr val="000000">
                      <a:alpha val="43137"/>
                    </a:srgbClr>
                  </a:outerShdw>
                </a:effectLst>
              </a:rPr>
              <a:t>2072/1994</a:t>
            </a:r>
          </a:p>
          <a:p>
            <a:pPr algn="l">
              <a:lnSpc>
                <a:spcPct val="90000"/>
              </a:lnSpc>
            </a:pPr>
            <a:endParaRPr lang="es-AR" sz="3800" b="1" dirty="0">
              <a:solidFill>
                <a:srgbClr val="00FF99"/>
              </a:solidFill>
              <a:effectLst>
                <a:outerShdw blurRad="38100" dist="38100" dir="2700000" algn="tl">
                  <a:srgbClr val="000000">
                    <a:alpha val="43137"/>
                  </a:srgbClr>
                </a:outerShdw>
              </a:effectLst>
            </a:endParaRPr>
          </a:p>
          <a:p>
            <a:pPr algn="l"/>
            <a:r>
              <a:rPr lang="es-AR" sz="3800" b="1" dirty="0">
                <a:solidFill>
                  <a:srgbClr val="00FFCC"/>
                </a:solidFill>
                <a:effectLst>
                  <a:outerShdw blurRad="38100" dist="38100" dir="2700000" algn="tl">
                    <a:srgbClr val="000000">
                      <a:alpha val="43137"/>
                    </a:srgbClr>
                  </a:outerShdw>
                </a:effectLst>
              </a:rPr>
              <a:t>Art. 1 - </a:t>
            </a:r>
            <a:r>
              <a:rPr lang="es-AR" sz="3800" dirty="0">
                <a:effectLst>
                  <a:outerShdw blurRad="38100" dist="38100" dir="2700000" algn="tl">
                    <a:srgbClr val="000000">
                      <a:alpha val="43137"/>
                    </a:srgbClr>
                  </a:outerShdw>
                </a:effectLst>
              </a:rPr>
              <a:t>Cuando el </a:t>
            </a:r>
            <a:r>
              <a:rPr lang="es-AR" sz="3800" dirty="0">
                <a:solidFill>
                  <a:srgbClr val="FFFF00"/>
                </a:solidFill>
                <a:effectLst>
                  <a:outerShdw blurRad="38100" dist="38100" dir="2700000" algn="tl">
                    <a:srgbClr val="000000">
                      <a:alpha val="43137"/>
                    </a:srgbClr>
                  </a:outerShdw>
                </a:effectLst>
              </a:rPr>
              <a:t>Procedimiento Preventivo de Crisis se inicie a instancias del empleador y se refiera </a:t>
            </a:r>
            <a:r>
              <a:rPr lang="es-AR" sz="3800" b="1" dirty="0">
                <a:solidFill>
                  <a:srgbClr val="FF9900"/>
                </a:solidFill>
                <a:effectLst>
                  <a:outerShdw blurRad="38100" dist="38100" dir="2700000" algn="tl">
                    <a:srgbClr val="000000">
                      <a:alpha val="43137"/>
                    </a:srgbClr>
                  </a:outerShdw>
                </a:effectLst>
              </a:rPr>
              <a:t>a empresas de más de 50 (cincuenta) trabajadores</a:t>
            </a:r>
            <a:r>
              <a:rPr lang="es-AR" sz="3800" dirty="0">
                <a:effectLst>
                  <a:outerShdw blurRad="38100" dist="38100" dir="2700000" algn="tl">
                    <a:srgbClr val="000000">
                      <a:alpha val="43137"/>
                    </a:srgbClr>
                  </a:outerShdw>
                </a:effectLst>
              </a:rPr>
              <a:t>, la presentación inicial deberá, como mínimo, explicitar las medidas que la empresa propone para superar la crisis o atenuar sus efectos. </a:t>
            </a:r>
            <a:endParaRPr lang="es-AR" sz="3800" dirty="0" smtClean="0">
              <a:effectLst>
                <a:outerShdw blurRad="38100" dist="38100" dir="2700000" algn="tl">
                  <a:srgbClr val="000000">
                    <a:alpha val="43137"/>
                  </a:srgbClr>
                </a:outerShdw>
              </a:effectLst>
            </a:endParaRPr>
          </a:p>
          <a:p>
            <a:pPr algn="l"/>
            <a:endParaRPr lang="es-AR" sz="3800" dirty="0">
              <a:effectLst>
                <a:outerShdw blurRad="38100" dist="38100" dir="2700000" algn="tl">
                  <a:srgbClr val="000000">
                    <a:alpha val="43137"/>
                  </a:srgbClr>
                </a:outerShdw>
              </a:effectLst>
            </a:endParaRPr>
          </a:p>
          <a:p>
            <a:pPr algn="l"/>
            <a:r>
              <a:rPr lang="es-AR" sz="3800" dirty="0">
                <a:effectLst>
                  <a:outerShdw blurRad="38100" dist="38100" dir="2700000" algn="tl">
                    <a:srgbClr val="000000">
                      <a:alpha val="43137"/>
                    </a:srgbClr>
                  </a:outerShdw>
                </a:effectLst>
              </a:rPr>
              <a:t>En especial, indicará qué tipo de medidas propone el empleador en cada una de las siguientes materias: </a:t>
            </a:r>
          </a:p>
          <a:p>
            <a:pPr algn="l"/>
            <a:r>
              <a:rPr lang="es-AR" sz="3800" dirty="0">
                <a:solidFill>
                  <a:srgbClr val="FF9900"/>
                </a:solidFill>
                <a:effectLst>
                  <a:outerShdw blurRad="38100" dist="38100" dir="2700000" algn="tl">
                    <a:srgbClr val="000000">
                      <a:alpha val="43137"/>
                    </a:srgbClr>
                  </a:outerShdw>
                </a:effectLst>
              </a:rPr>
              <a:t>a) Efectos de la crisis sobre el empleo y en su caso, propuestas para su mantenimiento. </a:t>
            </a:r>
          </a:p>
          <a:p>
            <a:pPr algn="l"/>
            <a:r>
              <a:rPr lang="es-AR" sz="3800" dirty="0">
                <a:solidFill>
                  <a:srgbClr val="FFFF00"/>
                </a:solidFill>
                <a:effectLst>
                  <a:outerShdw blurRad="38100" dist="38100" dir="2700000" algn="tl">
                    <a:srgbClr val="000000">
                      <a:alpha val="43137"/>
                    </a:srgbClr>
                  </a:outerShdw>
                </a:effectLst>
              </a:rPr>
              <a:t>b) Movilidad funcional, horaria o salarial. </a:t>
            </a:r>
          </a:p>
          <a:p>
            <a:pPr algn="l"/>
            <a:r>
              <a:rPr lang="es-AR" sz="3800" dirty="0">
                <a:solidFill>
                  <a:srgbClr val="00FF99"/>
                </a:solidFill>
                <a:effectLst>
                  <a:outerShdw blurRad="38100" dist="38100" dir="2700000" algn="tl">
                    <a:srgbClr val="000000">
                      <a:alpha val="43137"/>
                    </a:srgbClr>
                  </a:outerShdw>
                </a:effectLst>
              </a:rPr>
              <a:t>c) Inversiones, innovación tecnológica, reconversión productiva y cambio organizacional. </a:t>
            </a:r>
          </a:p>
          <a:p>
            <a:pPr algn="l"/>
            <a:r>
              <a:rPr lang="es-AR" sz="3800" dirty="0">
                <a:solidFill>
                  <a:srgbClr val="00B0F0"/>
                </a:solidFill>
                <a:effectLst>
                  <a:outerShdw blurRad="38100" dist="38100" dir="2700000" algn="tl">
                    <a:srgbClr val="000000">
                      <a:alpha val="43137"/>
                    </a:srgbClr>
                  </a:outerShdw>
                </a:effectLst>
              </a:rPr>
              <a:t>d) Recalificación y formación profesional de la mano de obra empleada por la empresa. </a:t>
            </a:r>
          </a:p>
          <a:p>
            <a:pPr algn="l"/>
            <a:r>
              <a:rPr lang="es-AR" sz="3800" dirty="0">
                <a:solidFill>
                  <a:srgbClr val="FFC000"/>
                </a:solidFill>
                <a:effectLst>
                  <a:outerShdw blurRad="38100" dist="38100" dir="2700000" algn="tl">
                    <a:srgbClr val="000000">
                      <a:alpha val="43137"/>
                    </a:srgbClr>
                  </a:outerShdw>
                </a:effectLst>
              </a:rPr>
              <a:t>e) Recolocación interna o externa de los trabajadores excedentes y régimen de ayudas a la recolocación. </a:t>
            </a:r>
            <a:endParaRPr lang="en-US" sz="1600" dirty="0" smtClean="0">
              <a:solidFill>
                <a:srgbClr val="FFC000"/>
              </a:solidFill>
            </a:endParaRPr>
          </a:p>
        </p:txBody>
      </p:sp>
    </p:spTree>
    <p:extLst>
      <p:ext uri="{BB962C8B-B14F-4D97-AF65-F5344CB8AC3E}">
        <p14:creationId xmlns:p14="http://schemas.microsoft.com/office/powerpoint/2010/main" val="9428473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a:t>
            </a:r>
            <a:r>
              <a:rPr lang="es-AR" sz="1800" dirty="0">
                <a:solidFill>
                  <a:srgbClr val="00FF99"/>
                </a:solidFill>
                <a:effectLst>
                  <a:outerShdw blurRad="38100" dist="38100" dir="2700000" algn="tl">
                    <a:srgbClr val="000000">
                      <a:alpha val="43137"/>
                    </a:srgbClr>
                  </a:outerShdw>
                </a:effectLst>
              </a:rPr>
              <a:t> </a:t>
            </a:r>
          </a:p>
          <a:p>
            <a:pPr algn="l">
              <a:lnSpc>
                <a:spcPct val="90000"/>
              </a:lnSpc>
            </a:pPr>
            <a:r>
              <a:rPr lang="es-AR" sz="1800" b="1" dirty="0">
                <a:solidFill>
                  <a:srgbClr val="FFFF00"/>
                </a:solidFill>
                <a:effectLst>
                  <a:outerShdw blurRad="38100" dist="38100" dir="2700000" algn="tl">
                    <a:srgbClr val="000000">
                      <a:alpha val="43137"/>
                    </a:srgbClr>
                  </a:outerShdw>
                </a:effectLst>
              </a:rPr>
              <a:t>DECRETO 2072/1994</a:t>
            </a:r>
          </a:p>
          <a:p>
            <a:pPr algn="l"/>
            <a:r>
              <a:rPr lang="es-AR" sz="1800" b="1" dirty="0">
                <a:solidFill>
                  <a:srgbClr val="00FFCC"/>
                </a:solidFill>
                <a:effectLst>
                  <a:outerShdw blurRad="38100" dist="38100" dir="2700000" algn="tl">
                    <a:srgbClr val="000000">
                      <a:alpha val="43137"/>
                    </a:srgbClr>
                  </a:outerShdw>
                </a:effectLst>
              </a:rPr>
              <a:t>Art. 1 – (…) </a:t>
            </a:r>
            <a:endParaRPr lang="es-AR" sz="1800" b="1" dirty="0" smtClean="0">
              <a:solidFill>
                <a:srgbClr val="00FFCC"/>
              </a:solidFill>
              <a:effectLst>
                <a:outerShdw blurRad="38100" dist="38100" dir="2700000" algn="tl">
                  <a:srgbClr val="000000">
                    <a:alpha val="43137"/>
                  </a:srgbClr>
                </a:outerShdw>
              </a:effectLst>
            </a:endParaRPr>
          </a:p>
          <a:p>
            <a:pPr algn="l"/>
            <a:endParaRPr lang="es-AR" sz="1800" b="1" dirty="0">
              <a:solidFill>
                <a:srgbClr val="00FFCC"/>
              </a:solidFill>
              <a:effectLst>
                <a:outerShdw blurRad="38100" dist="38100" dir="2700000" algn="tl">
                  <a:srgbClr val="000000">
                    <a:alpha val="43137"/>
                  </a:srgbClr>
                </a:outerShdw>
              </a:effectLst>
            </a:endParaRPr>
          </a:p>
          <a:p>
            <a:pPr algn="l"/>
            <a:r>
              <a:rPr lang="es-AR" sz="1800" dirty="0">
                <a:solidFill>
                  <a:srgbClr val="FFFF00"/>
                </a:solidFill>
                <a:effectLst>
                  <a:outerShdw blurRad="38100" dist="38100" dir="2700000" algn="tl">
                    <a:srgbClr val="000000">
                      <a:alpha val="43137"/>
                    </a:srgbClr>
                  </a:outerShdw>
                </a:effectLst>
              </a:rPr>
              <a:t>g) Aportes convenidos al Sistema Integral de Jubilaciones y Pensiones. </a:t>
            </a:r>
          </a:p>
          <a:p>
            <a:pPr algn="l"/>
            <a:r>
              <a:rPr lang="es-AR" sz="1800" dirty="0">
                <a:solidFill>
                  <a:srgbClr val="FFC000"/>
                </a:solidFill>
                <a:effectLst>
                  <a:outerShdw blurRad="38100" dist="38100" dir="2700000" algn="tl">
                    <a:srgbClr val="000000">
                      <a:alpha val="43137"/>
                    </a:srgbClr>
                  </a:outerShdw>
                </a:effectLst>
              </a:rPr>
              <a:t>h) Ayudas para la creación, por parte de los trabajadores excedentes, de emprendimientos productivos. </a:t>
            </a:r>
            <a:endParaRPr lang="es-AR" sz="1800" dirty="0" smtClean="0">
              <a:solidFill>
                <a:srgbClr val="FFC000"/>
              </a:solidFill>
              <a:effectLst>
                <a:outerShdw blurRad="38100" dist="38100" dir="2700000" algn="tl">
                  <a:srgbClr val="000000">
                    <a:alpha val="43137"/>
                  </a:srgbClr>
                </a:outerShdw>
              </a:effectLst>
            </a:endParaRPr>
          </a:p>
          <a:p>
            <a:pPr algn="l"/>
            <a:endParaRPr lang="es-AR" sz="1800" dirty="0">
              <a:solidFill>
                <a:srgbClr val="FFC000"/>
              </a:solidFill>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Cuando la propuesta del empleador para superar la crisis </a:t>
            </a:r>
            <a:r>
              <a:rPr lang="es-AR" sz="1800" b="1" dirty="0">
                <a:solidFill>
                  <a:srgbClr val="FFFF00"/>
                </a:solidFill>
                <a:effectLst>
                  <a:outerShdw blurRad="38100" dist="38100" dir="2700000" algn="tl">
                    <a:srgbClr val="000000">
                      <a:alpha val="43137"/>
                    </a:srgbClr>
                  </a:outerShdw>
                </a:effectLst>
              </a:rPr>
              <a:t>incluya reducciones de la planta de personal</a:t>
            </a:r>
            <a:r>
              <a:rPr lang="es-AR" sz="1800" dirty="0">
                <a:effectLst>
                  <a:outerShdw blurRad="38100" dist="38100" dir="2700000" algn="tl">
                    <a:srgbClr val="000000">
                      <a:alpha val="43137"/>
                    </a:srgbClr>
                  </a:outerShdw>
                </a:effectLst>
              </a:rPr>
              <a:t>, </a:t>
            </a:r>
            <a:r>
              <a:rPr lang="es-AR" sz="1800" b="1" dirty="0">
                <a:solidFill>
                  <a:srgbClr val="FFC000"/>
                </a:solidFill>
                <a:effectLst>
                  <a:outerShdw blurRad="38100" dist="38100" dir="2700000" algn="tl">
                    <a:srgbClr val="000000">
                      <a:alpha val="43137"/>
                    </a:srgbClr>
                  </a:outerShdw>
                </a:effectLst>
              </a:rPr>
              <a:t>la presentación inicial deberá</a:t>
            </a:r>
            <a:r>
              <a:rPr lang="es-AR" sz="1800" dirty="0">
                <a:effectLst>
                  <a:outerShdw blurRad="38100" dist="38100" dir="2700000" algn="tl">
                    <a:srgbClr val="000000">
                      <a:alpha val="43137"/>
                    </a:srgbClr>
                  </a:outerShdw>
                </a:effectLst>
              </a:rPr>
              <a:t>: </a:t>
            </a:r>
            <a:endParaRPr lang="es-AR" sz="1800" dirty="0" smtClean="0">
              <a:effectLst>
                <a:outerShdw blurRad="38100" dist="38100" dir="2700000" algn="tl">
                  <a:srgbClr val="000000">
                    <a:alpha val="43137"/>
                  </a:srgbClr>
                </a:outerShdw>
              </a:effectLst>
            </a:endParaRPr>
          </a:p>
          <a:p>
            <a:pPr algn="l"/>
            <a:endParaRPr lang="es-AR" sz="1800" dirty="0" smtClean="0">
              <a:effectLst>
                <a:outerShdw blurRad="38100" dist="38100" dir="2700000" algn="tl">
                  <a:srgbClr val="000000">
                    <a:alpha val="43137"/>
                  </a:srgbClr>
                </a:outerShdw>
              </a:effectLst>
            </a:endParaRPr>
          </a:p>
          <a:p>
            <a:pPr algn="l"/>
            <a:r>
              <a:rPr lang="es-AR" sz="1800" dirty="0" smtClean="0">
                <a:solidFill>
                  <a:srgbClr val="00FF00"/>
                </a:solidFill>
                <a:effectLst>
                  <a:outerShdw blurRad="38100" dist="38100" dir="2700000" algn="tl">
                    <a:srgbClr val="000000">
                      <a:alpha val="43137"/>
                    </a:srgbClr>
                  </a:outerShdw>
                </a:effectLst>
              </a:rPr>
              <a:t>a</a:t>
            </a:r>
            <a:r>
              <a:rPr lang="es-AR" sz="1800" dirty="0">
                <a:solidFill>
                  <a:srgbClr val="00FF00"/>
                </a:solidFill>
                <a:effectLst>
                  <a:outerShdw blurRad="38100" dist="38100" dir="2700000" algn="tl">
                    <a:srgbClr val="000000">
                      <a:alpha val="43137"/>
                    </a:srgbClr>
                  </a:outerShdw>
                </a:effectLst>
              </a:rPr>
              <a:t>) Indicar el número y categoría de los trabajadores que se propone despedir. </a:t>
            </a:r>
          </a:p>
          <a:p>
            <a:pPr algn="l"/>
            <a:r>
              <a:rPr lang="es-AR" sz="1800" dirty="0">
                <a:solidFill>
                  <a:srgbClr val="FFFF00"/>
                </a:solidFill>
                <a:effectLst>
                  <a:outerShdw blurRad="38100" dist="38100" dir="2700000" algn="tl">
                    <a:srgbClr val="000000">
                      <a:alpha val="43137"/>
                    </a:srgbClr>
                  </a:outerShdw>
                </a:effectLst>
              </a:rPr>
              <a:t>b) Cuantificar la oferta indemnizatoria dirigida a cada uno de los trabajadores afectados. </a:t>
            </a:r>
          </a:p>
          <a:p>
            <a:pPr marL="609600" indent="-609600" algn="l" eaLnBrk="1" hangingPunct="1">
              <a:defRPr/>
            </a:pPr>
            <a:endParaRPr lang="en-US" sz="1600" dirty="0" smtClean="0"/>
          </a:p>
        </p:txBody>
      </p:sp>
    </p:spTree>
    <p:extLst>
      <p:ext uri="{BB962C8B-B14F-4D97-AF65-F5344CB8AC3E}">
        <p14:creationId xmlns:p14="http://schemas.microsoft.com/office/powerpoint/2010/main" val="37998139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a:t>
            </a:r>
            <a:r>
              <a:rPr lang="es-AR" sz="2000" dirty="0">
                <a:solidFill>
                  <a:srgbClr val="00FF99"/>
                </a:solidFill>
                <a:effectLst>
                  <a:outerShdw blurRad="38100" dist="38100" dir="2700000" algn="tl">
                    <a:srgbClr val="000000">
                      <a:alpha val="43137"/>
                    </a:srgbClr>
                  </a:outerShdw>
                </a:effectLst>
              </a:rPr>
              <a:t> </a:t>
            </a:r>
          </a:p>
          <a:p>
            <a:pPr algn="l">
              <a:lnSpc>
                <a:spcPct val="90000"/>
              </a:lnSpc>
            </a:pPr>
            <a:r>
              <a:rPr lang="es-AR" sz="2000" b="1" dirty="0">
                <a:solidFill>
                  <a:srgbClr val="FFFF00"/>
                </a:solidFill>
                <a:effectLst>
                  <a:outerShdw blurRad="38100" dist="38100" dir="2700000" algn="tl">
                    <a:srgbClr val="000000">
                      <a:alpha val="43137"/>
                    </a:srgbClr>
                  </a:outerShdw>
                </a:effectLst>
              </a:rPr>
              <a:t>DECRETO 2072/1994</a:t>
            </a:r>
          </a:p>
          <a:p>
            <a:pPr algn="l">
              <a:lnSpc>
                <a:spcPct val="90000"/>
              </a:lnSpc>
            </a:pPr>
            <a:endParaRPr lang="es-AR" sz="2000" b="1" dirty="0">
              <a:solidFill>
                <a:srgbClr val="FF0000"/>
              </a:solidFill>
              <a:effectLst>
                <a:outerShdw blurRad="38100" dist="38100" dir="2700000" algn="tl">
                  <a:srgbClr val="000000">
                    <a:alpha val="43137"/>
                  </a:srgbClr>
                </a:outerShdw>
              </a:effectLst>
            </a:endParaRPr>
          </a:p>
          <a:p>
            <a:pPr algn="l"/>
            <a:r>
              <a:rPr lang="es-AR" sz="2000" b="1" dirty="0">
                <a:solidFill>
                  <a:srgbClr val="00FFCC"/>
                </a:solidFill>
                <a:effectLst>
                  <a:outerShdw blurRad="38100" dist="38100" dir="2700000" algn="tl">
                    <a:srgbClr val="000000">
                      <a:alpha val="43137"/>
                    </a:srgbClr>
                  </a:outerShdw>
                </a:effectLst>
              </a:rPr>
              <a:t>Art. 2 - </a:t>
            </a:r>
            <a:r>
              <a:rPr lang="es-AR" sz="2000" dirty="0">
                <a:effectLst>
                  <a:outerShdw blurRad="38100" dist="38100" dir="2700000" algn="tl">
                    <a:srgbClr val="000000">
                      <a:alpha val="43137"/>
                    </a:srgbClr>
                  </a:outerShdw>
                </a:effectLst>
              </a:rPr>
              <a:t>En el caso de que la </a:t>
            </a:r>
            <a:r>
              <a:rPr lang="es-AR" sz="2000" b="1" dirty="0">
                <a:solidFill>
                  <a:srgbClr val="FFFF00"/>
                </a:solidFill>
                <a:effectLst>
                  <a:outerShdw blurRad="38100" dist="38100" dir="2700000" algn="tl">
                    <a:srgbClr val="000000">
                      <a:alpha val="43137"/>
                    </a:srgbClr>
                  </a:outerShdw>
                </a:effectLst>
              </a:rPr>
              <a:t>presentación inicial no cumpliera con los requisitos </a:t>
            </a:r>
            <a:r>
              <a:rPr lang="es-AR" sz="2000" dirty="0">
                <a:effectLst>
                  <a:outerShdw blurRad="38100" dist="38100" dir="2700000" algn="tl">
                    <a:srgbClr val="000000">
                      <a:alpha val="43137"/>
                    </a:srgbClr>
                  </a:outerShdw>
                </a:effectLst>
              </a:rPr>
              <a:t>legales y reglamentarios, la Autoridad de Aplicación </a:t>
            </a:r>
            <a:r>
              <a:rPr lang="es-AR" sz="2000" b="1" dirty="0">
                <a:solidFill>
                  <a:srgbClr val="00FFCC"/>
                </a:solidFill>
                <a:effectLst>
                  <a:outerShdw blurRad="38100" dist="38100" dir="2700000" algn="tl">
                    <a:srgbClr val="000000">
                      <a:alpha val="43137"/>
                    </a:srgbClr>
                  </a:outerShdw>
                </a:effectLst>
              </a:rPr>
              <a:t>intimará la subsanación </a:t>
            </a:r>
            <a:r>
              <a:rPr lang="es-AR" sz="2000" dirty="0">
                <a:effectLst>
                  <a:outerShdw blurRad="38100" dist="38100" dir="2700000" algn="tl">
                    <a:srgbClr val="000000">
                      <a:alpha val="43137"/>
                    </a:srgbClr>
                  </a:outerShdw>
                </a:effectLst>
              </a:rPr>
              <a:t>de los defectos, </a:t>
            </a:r>
            <a:r>
              <a:rPr lang="es-AR" sz="2000" b="1" dirty="0">
                <a:solidFill>
                  <a:srgbClr val="FF9900"/>
                </a:solidFill>
                <a:effectLst>
                  <a:outerShdw blurRad="38100" dist="38100" dir="2700000" algn="tl">
                    <a:srgbClr val="000000">
                      <a:alpha val="43137"/>
                    </a:srgbClr>
                  </a:outerShdw>
                </a:effectLst>
              </a:rPr>
              <a:t>suspendiendo la tramitación del procedimiento.</a:t>
            </a:r>
          </a:p>
          <a:p>
            <a:pPr marL="609600" indent="-609600" algn="l" eaLnBrk="1" hangingPunct="1">
              <a:defRPr/>
            </a:pPr>
            <a:endParaRPr lang="en-US" sz="1600" dirty="0" smtClean="0"/>
          </a:p>
        </p:txBody>
      </p:sp>
    </p:spTree>
    <p:extLst>
      <p:ext uri="{BB962C8B-B14F-4D97-AF65-F5344CB8AC3E}">
        <p14:creationId xmlns:p14="http://schemas.microsoft.com/office/powerpoint/2010/main" val="22441471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20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20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2000" b="1" dirty="0">
                <a:solidFill>
                  <a:srgbClr val="FFFF00"/>
                </a:solidFill>
                <a:effectLst>
                  <a:outerShdw blurRad="38100" dist="38100" dir="2700000" algn="tl">
                    <a:srgbClr val="000000">
                      <a:alpha val="43137"/>
                    </a:srgbClr>
                  </a:outerShdw>
                </a:effectLst>
              </a:rPr>
              <a:t>APERTURA DEL PROCEDIMIENTO</a:t>
            </a:r>
          </a:p>
          <a:p>
            <a:pPr algn="l"/>
            <a:r>
              <a:rPr lang="es-AR" sz="2000" b="1" dirty="0">
                <a:solidFill>
                  <a:srgbClr val="00FFCC"/>
                </a:solidFill>
                <a:effectLst>
                  <a:outerShdw blurRad="38100" dist="38100" dir="2700000" algn="tl">
                    <a:srgbClr val="000000">
                      <a:alpha val="43137"/>
                    </a:srgbClr>
                  </a:outerShdw>
                </a:effectLst>
              </a:rPr>
              <a:t>Art. 1 </a:t>
            </a:r>
            <a:r>
              <a:rPr lang="es-AR" sz="2000" dirty="0">
                <a:solidFill>
                  <a:srgbClr val="00FFCC"/>
                </a:solidFill>
                <a:effectLst>
                  <a:outerShdw blurRad="38100" dist="38100" dir="2700000" algn="tl">
                    <a:srgbClr val="000000">
                      <a:alpha val="43137"/>
                    </a:srgbClr>
                  </a:outerShdw>
                </a:effectLst>
              </a:rPr>
              <a:t>- </a:t>
            </a:r>
            <a:r>
              <a:rPr lang="es-AR" sz="2000" dirty="0">
                <a:effectLst>
                  <a:outerShdw blurRad="38100" dist="38100" dir="2700000" algn="tl">
                    <a:srgbClr val="000000">
                      <a:alpha val="43137"/>
                    </a:srgbClr>
                  </a:outerShdw>
                </a:effectLst>
              </a:rPr>
              <a:t>La apertura del procedimiento de crisis de empresas</a:t>
            </a:r>
            <a:r>
              <a:rPr lang="es-AR" sz="2000" b="1" dirty="0">
                <a:solidFill>
                  <a:srgbClr val="00FF99"/>
                </a:solidFill>
                <a:effectLst>
                  <a:outerShdw blurRad="38100" dist="38100" dir="2700000" algn="tl">
                    <a:srgbClr val="000000">
                      <a:alpha val="43137"/>
                    </a:srgbClr>
                  </a:outerShdw>
                </a:effectLst>
              </a:rPr>
              <a:t> podrá ser requerida por cualquiera de los sujetos habilitados en el artículo 99 de la ley 24013</a:t>
            </a:r>
            <a:r>
              <a:rPr lang="es-AR" sz="2000" dirty="0">
                <a:effectLst>
                  <a:outerShdw blurRad="38100" dist="38100" dir="2700000" algn="tl">
                    <a:srgbClr val="000000">
                      <a:alpha val="43137"/>
                    </a:srgbClr>
                  </a:outerShdw>
                </a:effectLst>
              </a:rPr>
              <a:t>. La autoridad administrativa del trabajo podrá iniciarlo de oficio cuando la crisis implique la posible producción de despidos, en violación a lo determinado por el artículo 98 de la ley 24013.</a:t>
            </a:r>
          </a:p>
          <a:p>
            <a:pPr algn="l"/>
            <a:endParaRPr lang="es-AR" sz="2000" b="1" dirty="0">
              <a:effectLst>
                <a:outerShdw blurRad="38100" dist="38100" dir="2700000" algn="tl">
                  <a:srgbClr val="000000">
                    <a:alpha val="43137"/>
                  </a:srgbClr>
                </a:outerShdw>
              </a:effectLst>
            </a:endParaRPr>
          </a:p>
          <a:p>
            <a:pPr algn="l"/>
            <a:r>
              <a:rPr lang="es-AR" sz="2000" b="1" dirty="0">
                <a:solidFill>
                  <a:srgbClr val="00FFCC"/>
                </a:solidFill>
                <a:effectLst>
                  <a:outerShdw blurRad="38100" dist="38100" dir="2700000" algn="tl">
                    <a:srgbClr val="000000">
                      <a:alpha val="43137"/>
                    </a:srgbClr>
                  </a:outerShdw>
                </a:effectLst>
              </a:rPr>
              <a:t>Art. 2 </a:t>
            </a:r>
            <a:r>
              <a:rPr lang="es-AR" sz="2000" dirty="0">
                <a:solidFill>
                  <a:srgbClr val="00FFCC"/>
                </a:solidFill>
                <a:effectLst>
                  <a:outerShdw blurRad="38100" dist="38100" dir="2700000" algn="tl">
                    <a:srgbClr val="000000">
                      <a:alpha val="43137"/>
                    </a:srgbClr>
                  </a:outerShdw>
                </a:effectLst>
              </a:rPr>
              <a:t>- </a:t>
            </a:r>
            <a:r>
              <a:rPr lang="es-AR" sz="2000" dirty="0">
                <a:effectLst>
                  <a:outerShdw blurRad="38100" dist="38100" dir="2700000" algn="tl">
                    <a:srgbClr val="000000">
                      <a:alpha val="43137"/>
                    </a:srgbClr>
                  </a:outerShdw>
                </a:effectLst>
              </a:rPr>
              <a:t>Cuando la apertura del procedimiento </a:t>
            </a:r>
            <a:r>
              <a:rPr lang="es-AR" sz="2000" dirty="0">
                <a:solidFill>
                  <a:srgbClr val="FFFF01"/>
                </a:solidFill>
                <a:effectLst>
                  <a:outerShdw blurRad="38100" dist="38100" dir="2700000" algn="tl">
                    <a:srgbClr val="000000">
                      <a:alpha val="43137"/>
                    </a:srgbClr>
                  </a:outerShdw>
                </a:effectLst>
              </a:rPr>
              <a:t>sea solicitada por la asociación sindical representativa de los trabajadores </a:t>
            </a:r>
            <a:r>
              <a:rPr lang="es-AR" sz="2000" dirty="0">
                <a:effectLst>
                  <a:outerShdw blurRad="38100" dist="38100" dir="2700000" algn="tl">
                    <a:srgbClr val="000000">
                      <a:alpha val="43137"/>
                    </a:srgbClr>
                  </a:outerShdw>
                </a:effectLst>
              </a:rPr>
              <a:t>de la empresa en crisis, </a:t>
            </a:r>
            <a:r>
              <a:rPr lang="es-AR" sz="2000" b="1" dirty="0">
                <a:solidFill>
                  <a:srgbClr val="00FF99"/>
                </a:solidFill>
                <a:effectLst>
                  <a:outerShdw blurRad="38100" dist="38100" dir="2700000" algn="tl">
                    <a:srgbClr val="000000">
                      <a:alpha val="43137"/>
                    </a:srgbClr>
                  </a:outerShdw>
                </a:effectLst>
              </a:rPr>
              <a:t>deberá fundar su petición por escrito</a:t>
            </a:r>
            <a:r>
              <a:rPr lang="es-AR" sz="2000" dirty="0">
                <a:effectLst>
                  <a:outerShdw blurRad="38100" dist="38100" dir="2700000" algn="tl">
                    <a:srgbClr val="000000">
                      <a:alpha val="43137"/>
                    </a:srgbClr>
                  </a:outerShdw>
                </a:effectLst>
              </a:rPr>
              <a:t>, indicando la prueba necesaria para la tramitación de las actuaciones.</a:t>
            </a:r>
          </a:p>
          <a:p>
            <a:pPr marL="609600" indent="-609600" algn="l" eaLnBrk="1" hangingPunct="1">
              <a:defRPr/>
            </a:pPr>
            <a:endParaRPr lang="en-US" sz="2000" b="1" dirty="0" smtClean="0"/>
          </a:p>
        </p:txBody>
      </p:sp>
    </p:spTree>
    <p:extLst>
      <p:ext uri="{BB962C8B-B14F-4D97-AF65-F5344CB8AC3E}">
        <p14:creationId xmlns:p14="http://schemas.microsoft.com/office/powerpoint/2010/main" val="38114737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a:t>
            </a:r>
            <a:r>
              <a:rPr lang="es-AR" sz="18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00FFCC"/>
                </a:solidFill>
                <a:effectLst>
                  <a:outerShdw blurRad="38100" dist="38100" dir="2700000" algn="tl">
                    <a:srgbClr val="000000">
                      <a:alpha val="43137"/>
                    </a:srgbClr>
                  </a:outerShdw>
                </a:effectLst>
              </a:rPr>
              <a:t>Art</a:t>
            </a:r>
            <a:r>
              <a:rPr lang="es-AR" sz="1800" b="1" dirty="0">
                <a:solidFill>
                  <a:srgbClr val="00FFCC"/>
                </a:solidFill>
                <a:effectLst>
                  <a:outerShdw blurRad="38100" dist="38100" dir="2700000" algn="tl">
                    <a:srgbClr val="000000">
                      <a:alpha val="43137"/>
                    </a:srgbClr>
                  </a:outerShdw>
                </a:effectLst>
              </a:rPr>
              <a:t>. 3 - </a:t>
            </a:r>
            <a:r>
              <a:rPr lang="es-AR" sz="1800" dirty="0">
                <a:effectLst>
                  <a:outerShdw blurRad="38100" dist="38100" dir="2700000" algn="tl">
                    <a:srgbClr val="000000">
                      <a:alpha val="43137"/>
                    </a:srgbClr>
                  </a:outerShdw>
                </a:effectLst>
              </a:rPr>
              <a:t>La presentación que efectúe el empleador instando el procedimiento deberá contener:</a:t>
            </a:r>
          </a:p>
          <a:p>
            <a:pPr algn="l"/>
            <a:r>
              <a:rPr lang="es-AR" sz="1800" dirty="0">
                <a:solidFill>
                  <a:srgbClr val="00FFCC"/>
                </a:solidFill>
                <a:effectLst>
                  <a:outerShdw blurRad="38100" dist="38100" dir="2700000" algn="tl">
                    <a:srgbClr val="000000">
                      <a:alpha val="43137"/>
                    </a:srgbClr>
                  </a:outerShdw>
                </a:effectLst>
              </a:rPr>
              <a:t>a) Datos de la empresa, denominación, actividad, acreditación de la personería del solicitante, domicilio real y constituido ante la autoridad administrativa del trabajo.</a:t>
            </a:r>
          </a:p>
          <a:p>
            <a:pPr algn="l"/>
            <a:r>
              <a:rPr lang="es-AR" sz="1800" dirty="0">
                <a:solidFill>
                  <a:srgbClr val="FFFF01"/>
                </a:solidFill>
                <a:effectLst>
                  <a:outerShdw blurRad="38100" dist="38100" dir="2700000" algn="tl">
                    <a:srgbClr val="000000">
                      <a:alpha val="43137"/>
                    </a:srgbClr>
                  </a:outerShdw>
                </a:effectLst>
              </a:rPr>
              <a:t>b) Denuncia del domicilio de la empresa donde efectivamente cumplen tareas los trabajadores a los que afectan las medidas.</a:t>
            </a:r>
          </a:p>
          <a:p>
            <a:pPr algn="l"/>
            <a:r>
              <a:rPr lang="es-AR" sz="1800" dirty="0">
                <a:solidFill>
                  <a:srgbClr val="FF9900"/>
                </a:solidFill>
                <a:effectLst>
                  <a:outerShdw blurRad="38100" dist="38100" dir="2700000" algn="tl">
                    <a:srgbClr val="000000">
                      <a:alpha val="43137"/>
                    </a:srgbClr>
                  </a:outerShdw>
                </a:effectLst>
              </a:rPr>
              <a:t>c) Relación de los hechos que fundamentan la solicitud.</a:t>
            </a:r>
          </a:p>
          <a:p>
            <a:pPr algn="l"/>
            <a:r>
              <a:rPr lang="es-AR" sz="1800" dirty="0">
                <a:solidFill>
                  <a:srgbClr val="00FF00"/>
                </a:solidFill>
                <a:effectLst>
                  <a:outerShdw blurRad="38100" dist="38100" dir="2700000" algn="tl">
                    <a:srgbClr val="000000">
                      <a:alpha val="43137"/>
                    </a:srgbClr>
                  </a:outerShdw>
                </a:effectLst>
              </a:rPr>
              <a:t>d) Las medidas a adoptar, fecha de iniciación y duración de las mismas en caso de suspensiones.</a:t>
            </a:r>
          </a:p>
          <a:p>
            <a:pPr marL="609600" indent="-609600" algn="l" eaLnBrk="1" hangingPunct="1">
              <a:defRPr/>
            </a:pPr>
            <a:endParaRPr lang="en-US" sz="1600" dirty="0" smtClean="0"/>
          </a:p>
        </p:txBody>
      </p:sp>
    </p:spTree>
    <p:extLst>
      <p:ext uri="{BB962C8B-B14F-4D97-AF65-F5344CB8AC3E}">
        <p14:creationId xmlns:p14="http://schemas.microsoft.com/office/powerpoint/2010/main" val="27849913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40000" lnSpcReduction="20000"/>
          </a:bodyPr>
          <a:lstStyle/>
          <a:p>
            <a:pPr algn="l">
              <a:lnSpc>
                <a:spcPct val="90000"/>
              </a:lnSpc>
            </a:pPr>
            <a:r>
              <a:rPr lang="es-AR" sz="4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4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4800" b="1" dirty="0">
                <a:solidFill>
                  <a:srgbClr val="FFFF00"/>
                </a:solidFill>
                <a:effectLst>
                  <a:outerShdw blurRad="38100" dist="38100" dir="2700000" algn="tl">
                    <a:srgbClr val="000000">
                      <a:alpha val="43137"/>
                    </a:srgbClr>
                  </a:outerShdw>
                </a:effectLst>
              </a:rPr>
              <a:t>APERTURA DEL PROCEDIMIENTO</a:t>
            </a:r>
          </a:p>
          <a:p>
            <a:pPr algn="l">
              <a:lnSpc>
                <a:spcPct val="90000"/>
              </a:lnSpc>
            </a:pPr>
            <a:endParaRPr lang="es-AR" sz="4800" b="1" dirty="0">
              <a:solidFill>
                <a:srgbClr val="FF0000"/>
              </a:solidFill>
              <a:effectLst>
                <a:outerShdw blurRad="38100" dist="38100" dir="2700000" algn="tl">
                  <a:srgbClr val="000000">
                    <a:alpha val="43137"/>
                  </a:srgbClr>
                </a:outerShdw>
              </a:effectLst>
            </a:endParaRPr>
          </a:p>
          <a:p>
            <a:pPr algn="l"/>
            <a:r>
              <a:rPr lang="es-AR" sz="4800" b="1" dirty="0">
                <a:solidFill>
                  <a:srgbClr val="00FFCC"/>
                </a:solidFill>
                <a:effectLst>
                  <a:outerShdw blurRad="38100" dist="38100" dir="2700000" algn="tl">
                    <a:srgbClr val="000000">
                      <a:alpha val="43137"/>
                    </a:srgbClr>
                  </a:outerShdw>
                </a:effectLst>
              </a:rPr>
              <a:t>Art. 3 -  </a:t>
            </a:r>
            <a:r>
              <a:rPr lang="es-AR" sz="4800" dirty="0">
                <a:solidFill>
                  <a:srgbClr val="00FFCC"/>
                </a:solidFill>
                <a:effectLst>
                  <a:outerShdw blurRad="38100" dist="38100" dir="2700000" algn="tl">
                    <a:srgbClr val="000000">
                      <a:alpha val="43137"/>
                    </a:srgbClr>
                  </a:outerShdw>
                </a:effectLst>
              </a:rPr>
              <a:t>(…)</a:t>
            </a:r>
          </a:p>
          <a:p>
            <a:pPr algn="l"/>
            <a:r>
              <a:rPr lang="es-AR" sz="4800" dirty="0">
                <a:solidFill>
                  <a:srgbClr val="FFFF00"/>
                </a:solidFill>
                <a:effectLst>
                  <a:outerShdw blurRad="38100" dist="38100" dir="2700000" algn="tl">
                    <a:srgbClr val="000000">
                      <a:alpha val="43137"/>
                    </a:srgbClr>
                  </a:outerShdw>
                </a:effectLst>
              </a:rPr>
              <a:t>e) La cantidad de personal </a:t>
            </a:r>
            <a:r>
              <a:rPr lang="es-AR" sz="4800" dirty="0">
                <a:effectLst>
                  <a:outerShdw blurRad="38100" dist="38100" dir="2700000" algn="tl">
                    <a:srgbClr val="000000">
                      <a:alpha val="43137"/>
                    </a:srgbClr>
                  </a:outerShdw>
                </a:effectLst>
              </a:rPr>
              <a:t>que se desempeña en la empresa y el número de trabajadores afectados, detallando respecto de estos últimos nombre y apellido, fecha de ingreso, cargas de familia, área donde revista, categoría, especialidad y remuneración mensual.</a:t>
            </a:r>
          </a:p>
          <a:p>
            <a:pPr algn="l"/>
            <a:r>
              <a:rPr lang="es-AR" sz="4800" dirty="0">
                <a:solidFill>
                  <a:srgbClr val="FF9900"/>
                </a:solidFill>
                <a:effectLst>
                  <a:outerShdw blurRad="38100" dist="38100" dir="2700000" algn="tl">
                    <a:srgbClr val="000000">
                      <a:alpha val="43137"/>
                    </a:srgbClr>
                  </a:outerShdw>
                </a:effectLst>
              </a:rPr>
              <a:t>f) El convenio colectivo aplicable </a:t>
            </a:r>
            <a:r>
              <a:rPr lang="es-AR" sz="4800" dirty="0">
                <a:effectLst>
                  <a:outerShdw blurRad="38100" dist="38100" dir="2700000" algn="tl">
                    <a:srgbClr val="000000">
                      <a:alpha val="43137"/>
                    </a:srgbClr>
                  </a:outerShdw>
                </a:effectLst>
              </a:rPr>
              <a:t>y la entidad gremial que representa a los trabajadores.</a:t>
            </a:r>
          </a:p>
          <a:p>
            <a:pPr algn="l"/>
            <a:r>
              <a:rPr lang="es-AR" sz="4800" dirty="0" smtClean="0">
                <a:solidFill>
                  <a:srgbClr val="FFFF00"/>
                </a:solidFill>
                <a:effectLst>
                  <a:outerShdw blurRad="38100" dist="38100" dir="2700000" algn="tl">
                    <a:srgbClr val="000000">
                      <a:alpha val="43137"/>
                    </a:srgbClr>
                  </a:outerShdw>
                </a:effectLst>
              </a:rPr>
              <a:t>g) Los elementos económico-financieros probatorios tendientes a acreditar la situación de crisis. Será obligatoria la presentación de los estados contables correspondientes a los últimos tres años, los que deberán estar suscriptos, por contador público y certificados por el respectivo Consejo Profesional.</a:t>
            </a:r>
          </a:p>
          <a:p>
            <a:pPr algn="l"/>
            <a:r>
              <a:rPr lang="es-AR" sz="4800" dirty="0" smtClean="0">
                <a:effectLst>
                  <a:outerShdw blurRad="38100" dist="38100" dir="2700000" algn="tl">
                    <a:srgbClr val="000000">
                      <a:alpha val="43137"/>
                    </a:srgbClr>
                  </a:outerShdw>
                </a:effectLst>
              </a:rPr>
              <a:t>Las empresas que ocupen </a:t>
            </a:r>
            <a:r>
              <a:rPr lang="es-AR" sz="4800" dirty="0" smtClean="0">
                <a:solidFill>
                  <a:srgbClr val="00FF00"/>
                </a:solidFill>
                <a:effectLst>
                  <a:outerShdw blurRad="38100" dist="38100" dir="2700000" algn="tl">
                    <a:srgbClr val="000000">
                      <a:alpha val="43137"/>
                    </a:srgbClr>
                  </a:outerShdw>
                </a:effectLst>
              </a:rPr>
              <a:t>a más de QUINIENTOS (500) trabajadores deberán acompañar el balance social.</a:t>
            </a:r>
          </a:p>
          <a:p>
            <a:pPr marL="609600" indent="-609600" algn="l" eaLnBrk="1" hangingPunct="1">
              <a:defRPr/>
            </a:pPr>
            <a:endParaRPr lang="en-US" sz="1600" dirty="0" smtClean="0"/>
          </a:p>
        </p:txBody>
      </p:sp>
    </p:spTree>
    <p:extLst>
      <p:ext uri="{BB962C8B-B14F-4D97-AF65-F5344CB8AC3E}">
        <p14:creationId xmlns:p14="http://schemas.microsoft.com/office/powerpoint/2010/main" val="11537135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PROCEDIMIENTO</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3 -  (…)</a:t>
            </a:r>
          </a:p>
          <a:p>
            <a:pPr algn="l"/>
            <a:r>
              <a:rPr lang="es-AR" sz="1800" dirty="0">
                <a:solidFill>
                  <a:srgbClr val="FFFF01"/>
                </a:solidFill>
                <a:effectLst>
                  <a:outerShdw blurRad="38100" dist="38100" dir="2700000" algn="tl">
                    <a:srgbClr val="000000">
                      <a:alpha val="43137"/>
                    </a:srgbClr>
                  </a:outerShdw>
                </a:effectLst>
              </a:rPr>
              <a:t>h) En caso de contar con subsidios</a:t>
            </a:r>
            <a:r>
              <a:rPr lang="es-AR" sz="1800" dirty="0">
                <a:effectLst>
                  <a:outerShdw blurRad="38100" dist="38100" dir="2700000" algn="tl">
                    <a:srgbClr val="000000">
                      <a:alpha val="43137"/>
                    </a:srgbClr>
                  </a:outerShdw>
                </a:effectLst>
              </a:rPr>
              <a:t>, exenciones, créditos o beneficios promocionales de cualquier especie otorgados por organismos del Estado Nacional, Provincial o Municipal, deberá adjuntarse copia certificada de los actos y/o instrumentos que disponen los mismos</a:t>
            </a:r>
            <a:r>
              <a:rPr lang="es-AR" sz="1800" dirty="0" smtClean="0">
                <a:effectLst>
                  <a:outerShdw blurRad="38100" dist="38100" dir="2700000" algn="tl">
                    <a:srgbClr val="000000">
                      <a:alpha val="43137"/>
                    </a:srgbClr>
                  </a:outerShdw>
                </a:effectLst>
              </a:rPr>
              <a:t>.</a:t>
            </a:r>
          </a:p>
          <a:p>
            <a:pPr algn="l"/>
            <a:endParaRPr lang="es-AR" sz="1800" dirty="0">
              <a:effectLst>
                <a:outerShdw blurRad="38100" dist="38100" dir="2700000" algn="tl">
                  <a:srgbClr val="000000">
                    <a:alpha val="43137"/>
                  </a:srgbClr>
                </a:outerShdw>
              </a:effectLst>
            </a:endParaRPr>
          </a:p>
          <a:p>
            <a:pPr algn="l"/>
            <a:r>
              <a:rPr lang="es-AR" sz="1800" dirty="0">
                <a:effectLst>
                  <a:outerShdw blurRad="38100" dist="38100" dir="2700000" algn="tl">
                    <a:srgbClr val="000000">
                      <a:alpha val="43137"/>
                    </a:srgbClr>
                  </a:outerShdw>
                </a:effectLst>
              </a:rPr>
              <a:t>i) Las empresas que cuenten con más de CINCUENTA (50) trabajadores deberán cumplir, además, con lo dispuesto por el decreto 2072/94.</a:t>
            </a:r>
          </a:p>
          <a:p>
            <a:pPr marL="609600" indent="-609600" algn="l" eaLnBrk="1" hangingPunct="1">
              <a:defRPr/>
            </a:pPr>
            <a:endParaRPr lang="en-US" sz="1600" dirty="0" smtClean="0"/>
          </a:p>
        </p:txBody>
      </p:sp>
    </p:spTree>
    <p:extLst>
      <p:ext uri="{BB962C8B-B14F-4D97-AF65-F5344CB8AC3E}">
        <p14:creationId xmlns:p14="http://schemas.microsoft.com/office/powerpoint/2010/main" val="2407138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457200"/>
            <a:ext cx="7772400" cy="5791200"/>
          </a:xfrm>
        </p:spPr>
        <p:txBody>
          <a:bodyPr>
            <a:normAutofit/>
          </a:bodyPr>
          <a:lstStyle/>
          <a:p>
            <a:pPr algn="ctr" eaLnBrk="1" hangingPunct="1">
              <a:defRPr/>
            </a:pPr>
            <a:endParaRPr lang="es-MX" sz="3600" b="1" dirty="0" smtClean="0">
              <a:solidFill>
                <a:srgbClr val="00FF00"/>
              </a:solidFill>
              <a:effectLst>
                <a:outerShdw blurRad="38100" dist="38100" dir="2700000" algn="tl">
                  <a:srgbClr val="000000">
                    <a:alpha val="43137"/>
                  </a:srgbClr>
                </a:outerShdw>
              </a:effectLst>
              <a:latin typeface="Papyrus" pitchFamily="66" charset="0"/>
            </a:endParaRPr>
          </a:p>
          <a:p>
            <a:pPr algn="ctr" eaLnBrk="1" hangingPunct="1">
              <a:defRPr/>
            </a:pPr>
            <a:endParaRPr lang="es-MX" sz="3600" b="1" dirty="0">
              <a:solidFill>
                <a:srgbClr val="00FF00"/>
              </a:solidFill>
              <a:effectLst>
                <a:outerShdw blurRad="38100" dist="38100" dir="2700000" algn="tl">
                  <a:srgbClr val="000000">
                    <a:alpha val="43137"/>
                  </a:srgbClr>
                </a:outerShdw>
              </a:effectLst>
              <a:latin typeface="Papyrus" pitchFamily="66" charset="0"/>
            </a:endParaRPr>
          </a:p>
          <a:p>
            <a:pPr algn="ctr" eaLnBrk="1" hangingPunct="1">
              <a:defRPr/>
            </a:pP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CC"/>
                </a:solidFill>
                <a:effectLst>
                  <a:outerShdw blurRad="38100" dist="38100" dir="2700000" algn="tl">
                    <a:srgbClr val="000000">
                      <a:alpha val="43137"/>
                    </a:srgbClr>
                  </a:outerShdw>
                </a:effectLst>
                <a:latin typeface="Papyrus" pitchFamily="66" charset="0"/>
              </a:rPr>
              <a:t>TELETRABAJO</a:t>
            </a:r>
          </a:p>
          <a:p>
            <a:pPr>
              <a:defRPr/>
            </a:pPr>
            <a:endParaRPr lang="es-AR" sz="3600" b="1" dirty="0" smtClean="0">
              <a:solidFill>
                <a:srgbClr val="FFC000"/>
              </a:solidFill>
              <a:effectLst>
                <a:outerShdw blurRad="38100" dist="38100" dir="2700000" algn="tl">
                  <a:srgbClr val="000000">
                    <a:alpha val="43137"/>
                  </a:srgbClr>
                </a:outerShdw>
              </a:effectLst>
              <a:latin typeface="Papyrus" pitchFamily="66" charset="0"/>
            </a:endParaRPr>
          </a:p>
          <a:p>
            <a:pPr>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LEY 27555</a:t>
            </a:r>
          </a:p>
          <a:p>
            <a:pPr algn="ctr">
              <a:defRPr/>
            </a:pPr>
            <a:endParaRPr lang="es-AR" sz="3600" b="1" dirty="0" smtClean="0">
              <a:solidFill>
                <a:srgbClr val="00FFCC"/>
              </a:solidFill>
              <a:effectLst>
                <a:outerShdw blurRad="38100" dist="38100" dir="2700000" algn="tl">
                  <a:srgbClr val="000000">
                    <a:alpha val="43137"/>
                  </a:srgbClr>
                </a:outerShdw>
              </a:effectLst>
              <a:latin typeface="Papyrus" pitchFamily="66" charset="0"/>
            </a:endParaRPr>
          </a:p>
          <a:p>
            <a:pPr algn="ctr" eaLnBrk="1" hangingPunct="1">
              <a:defRPr/>
            </a:pPr>
            <a:endParaRPr lang="es-AR" sz="3600" b="1" dirty="0" smtClean="0">
              <a:solidFill>
                <a:srgbClr val="FFFF00"/>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7133551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32500" lnSpcReduction="20000"/>
          </a:bodyPr>
          <a:lstStyle/>
          <a:p>
            <a:pPr algn="l">
              <a:lnSpc>
                <a:spcPct val="90000"/>
              </a:lnSpc>
            </a:pPr>
            <a:r>
              <a:rPr lang="es-AR" sz="55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55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5500" b="1" dirty="0">
                <a:solidFill>
                  <a:srgbClr val="FFFF00"/>
                </a:solidFill>
                <a:effectLst>
                  <a:outerShdw blurRad="38100" dist="38100" dir="2700000" algn="tl">
                    <a:srgbClr val="000000">
                      <a:alpha val="43137"/>
                    </a:srgbClr>
                  </a:outerShdw>
                </a:effectLst>
              </a:rPr>
              <a:t>APERTURA DEL </a:t>
            </a:r>
            <a:r>
              <a:rPr lang="es-AR" sz="55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5500" b="1" dirty="0">
              <a:solidFill>
                <a:srgbClr val="FFFF00"/>
              </a:solidFill>
              <a:effectLst>
                <a:outerShdw blurRad="38100" dist="38100" dir="2700000" algn="tl">
                  <a:srgbClr val="000000">
                    <a:alpha val="43137"/>
                  </a:srgbClr>
                </a:outerShdw>
              </a:effectLst>
            </a:endParaRPr>
          </a:p>
          <a:p>
            <a:pPr algn="l"/>
            <a:r>
              <a:rPr lang="es-AR" sz="5500" b="1" dirty="0" smtClean="0">
                <a:solidFill>
                  <a:srgbClr val="00FFCC"/>
                </a:solidFill>
                <a:effectLst>
                  <a:outerShdw blurRad="38100" dist="38100" dir="2700000" algn="tl">
                    <a:srgbClr val="000000">
                      <a:alpha val="43137"/>
                    </a:srgbClr>
                  </a:outerShdw>
                </a:effectLst>
              </a:rPr>
              <a:t>Art</a:t>
            </a:r>
            <a:r>
              <a:rPr lang="es-AR" sz="5500" b="1" dirty="0">
                <a:solidFill>
                  <a:srgbClr val="00FFCC"/>
                </a:solidFill>
                <a:effectLst>
                  <a:outerShdw blurRad="38100" dist="38100" dir="2700000" algn="tl">
                    <a:srgbClr val="000000">
                      <a:alpha val="43137"/>
                    </a:srgbClr>
                  </a:outerShdw>
                </a:effectLst>
              </a:rPr>
              <a:t>. 4 - </a:t>
            </a:r>
            <a:r>
              <a:rPr lang="es-AR" sz="5500" dirty="0">
                <a:effectLst>
                  <a:outerShdw blurRad="38100" dist="38100" dir="2700000" algn="tl">
                    <a:srgbClr val="000000">
                      <a:alpha val="43137"/>
                    </a:srgbClr>
                  </a:outerShdw>
                </a:effectLst>
              </a:rPr>
              <a:t>Previo a la comunicación de medidas de despido, suspensión o reducción de la jornada laboral por causas económicas, tecnológicas, falta o disminución de trabajo, en empresas que no alcancen los porcentajes de trabajadores determinados en el artículo 98 de la ley 24013, </a:t>
            </a:r>
            <a:r>
              <a:rPr lang="es-AR" sz="5500" b="1" dirty="0">
                <a:solidFill>
                  <a:srgbClr val="FFFF00"/>
                </a:solidFill>
                <a:effectLst>
                  <a:outerShdw blurRad="38100" dist="38100" dir="2700000" algn="tl">
                    <a:srgbClr val="000000">
                      <a:alpha val="43137"/>
                    </a:srgbClr>
                  </a:outerShdw>
                </a:effectLst>
              </a:rPr>
              <a:t>los empleadores deberán seguir el procedimiento contemplado en el </a:t>
            </a:r>
            <a:r>
              <a:rPr lang="es-AR" sz="5500" b="1" dirty="0">
                <a:solidFill>
                  <a:srgbClr val="FFC000"/>
                </a:solidFill>
                <a:effectLst>
                  <a:outerShdw blurRad="38100" dist="38100" dir="2700000" algn="tl">
                    <a:srgbClr val="000000">
                      <a:alpha val="43137"/>
                    </a:srgbClr>
                  </a:outerShdw>
                </a:effectLst>
              </a:rPr>
              <a:t>decreto 328/88. </a:t>
            </a:r>
            <a:r>
              <a:rPr lang="es-AR" sz="5500" dirty="0">
                <a:effectLst>
                  <a:outerShdw blurRad="38100" dist="38100" dir="2700000" algn="tl">
                    <a:srgbClr val="000000">
                      <a:alpha val="43137"/>
                    </a:srgbClr>
                  </a:outerShdw>
                </a:effectLst>
              </a:rPr>
              <a:t>Toda medida que se efectuare transgrediendo lo prescripto carecerá de justa causa.</a:t>
            </a:r>
          </a:p>
          <a:p>
            <a:pPr algn="l"/>
            <a:endParaRPr lang="es-AR" sz="5500" dirty="0">
              <a:effectLst>
                <a:outerShdw blurRad="38100" dist="38100" dir="2700000" algn="tl">
                  <a:srgbClr val="000000">
                    <a:alpha val="43137"/>
                  </a:srgbClr>
                </a:outerShdw>
              </a:effectLst>
            </a:endParaRPr>
          </a:p>
          <a:p>
            <a:pPr algn="l"/>
            <a:r>
              <a:rPr lang="es-AR" sz="5500" b="1" dirty="0">
                <a:solidFill>
                  <a:srgbClr val="00FFCC"/>
                </a:solidFill>
                <a:effectLst>
                  <a:outerShdw blurRad="38100" dist="38100" dir="2700000" algn="tl">
                    <a:srgbClr val="000000">
                      <a:alpha val="43137"/>
                    </a:srgbClr>
                  </a:outerShdw>
                </a:effectLst>
              </a:rPr>
              <a:t>Art. 5 - </a:t>
            </a:r>
            <a:r>
              <a:rPr lang="es-AR" sz="5500" dirty="0">
                <a:solidFill>
                  <a:srgbClr val="00FF99"/>
                </a:solidFill>
                <a:effectLst>
                  <a:outerShdw blurRad="38100" dist="38100" dir="2700000" algn="tl">
                    <a:srgbClr val="000000">
                      <a:alpha val="43137"/>
                    </a:srgbClr>
                  </a:outerShdw>
                </a:effectLst>
              </a:rPr>
              <a:t>Si no hubiera acuerdo en la audiencia </a:t>
            </a:r>
            <a:r>
              <a:rPr lang="es-AR" sz="5500" dirty="0">
                <a:effectLst>
                  <a:outerShdw blurRad="38100" dist="38100" dir="2700000" algn="tl">
                    <a:srgbClr val="000000">
                      <a:alpha val="43137"/>
                    </a:srgbClr>
                  </a:outerShdw>
                </a:effectLst>
              </a:rPr>
              <a:t>prevista en el artículo 100 de la ley 24013, dentro del término de cinco días de celebrada la misma </a:t>
            </a:r>
            <a:r>
              <a:rPr lang="es-AR" sz="5500" dirty="0">
                <a:solidFill>
                  <a:srgbClr val="FFFF00"/>
                </a:solidFill>
                <a:effectLst>
                  <a:outerShdw blurRad="38100" dist="38100" dir="2700000" algn="tl">
                    <a:srgbClr val="000000">
                      <a:alpha val="43137"/>
                    </a:srgbClr>
                  </a:outerShdw>
                </a:effectLst>
              </a:rPr>
              <a:t>la autoridad administrativa del trabajo examinará la procedencia de la petición antes de abrir el período de negociación </a:t>
            </a:r>
            <a:r>
              <a:rPr lang="es-AR" sz="5500" dirty="0">
                <a:effectLst>
                  <a:outerShdw blurRad="38100" dist="38100" dir="2700000" algn="tl">
                    <a:srgbClr val="000000">
                      <a:alpha val="43137"/>
                    </a:srgbClr>
                  </a:outerShdw>
                </a:effectLst>
              </a:rPr>
              <a:t>contemplado en el artículo 101 de la citada norma.</a:t>
            </a:r>
          </a:p>
          <a:p>
            <a:pPr marL="609600" indent="-609600" algn="l" eaLnBrk="1" hangingPunct="1">
              <a:defRPr/>
            </a:pPr>
            <a:endParaRPr lang="en-US" sz="1600" dirty="0" smtClean="0"/>
          </a:p>
        </p:txBody>
      </p:sp>
    </p:spTree>
    <p:extLst>
      <p:ext uri="{BB962C8B-B14F-4D97-AF65-F5344CB8AC3E}">
        <p14:creationId xmlns:p14="http://schemas.microsoft.com/office/powerpoint/2010/main" val="811205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32500" lnSpcReduction="20000"/>
          </a:bodyPr>
          <a:lstStyle/>
          <a:p>
            <a:pPr algn="l">
              <a:lnSpc>
                <a:spcPct val="90000"/>
              </a:lnSpc>
            </a:pPr>
            <a:r>
              <a:rPr lang="es-AR" sz="55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55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5500" b="1" dirty="0">
                <a:solidFill>
                  <a:srgbClr val="FFFF00"/>
                </a:solidFill>
                <a:effectLst>
                  <a:outerShdw blurRad="38100" dist="38100" dir="2700000" algn="tl">
                    <a:srgbClr val="000000">
                      <a:alpha val="43137"/>
                    </a:srgbClr>
                  </a:outerShdw>
                </a:effectLst>
              </a:rPr>
              <a:t>APERTURA DEL </a:t>
            </a:r>
            <a:r>
              <a:rPr lang="es-AR" sz="55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5500" b="1" dirty="0">
              <a:solidFill>
                <a:srgbClr val="FFFF00"/>
              </a:solidFill>
              <a:effectLst>
                <a:outerShdw blurRad="38100" dist="38100" dir="2700000" algn="tl">
                  <a:srgbClr val="000000">
                    <a:alpha val="43137"/>
                  </a:srgbClr>
                </a:outerShdw>
              </a:effectLst>
            </a:endParaRPr>
          </a:p>
          <a:p>
            <a:pPr algn="l"/>
            <a:r>
              <a:rPr lang="es-AR" sz="5500" b="1" dirty="0" smtClean="0">
                <a:solidFill>
                  <a:srgbClr val="00FFCC"/>
                </a:solidFill>
                <a:effectLst>
                  <a:outerShdw blurRad="38100" dist="38100" dir="2700000" algn="tl">
                    <a:srgbClr val="000000">
                      <a:alpha val="43137"/>
                    </a:srgbClr>
                  </a:outerShdw>
                </a:effectLst>
              </a:rPr>
              <a:t>Art</a:t>
            </a:r>
            <a:r>
              <a:rPr lang="es-AR" sz="5500" b="1" dirty="0">
                <a:solidFill>
                  <a:srgbClr val="00FFCC"/>
                </a:solidFill>
                <a:effectLst>
                  <a:outerShdw blurRad="38100" dist="38100" dir="2700000" algn="tl">
                    <a:srgbClr val="000000">
                      <a:alpha val="43137"/>
                    </a:srgbClr>
                  </a:outerShdw>
                </a:effectLst>
              </a:rPr>
              <a:t>. 6 - </a:t>
            </a:r>
            <a:r>
              <a:rPr lang="es-AR" sz="5500" dirty="0">
                <a:effectLst>
                  <a:outerShdw blurRad="38100" dist="38100" dir="2700000" algn="tl">
                    <a:srgbClr val="000000">
                      <a:alpha val="43137"/>
                    </a:srgbClr>
                  </a:outerShdw>
                </a:effectLst>
              </a:rPr>
              <a:t>En los casos de </a:t>
            </a:r>
            <a:r>
              <a:rPr lang="es-AR" sz="5500" dirty="0">
                <a:solidFill>
                  <a:srgbClr val="FFFF00"/>
                </a:solidFill>
                <a:effectLst>
                  <a:outerShdw blurRad="38100" dist="38100" dir="2700000" algn="tl">
                    <a:srgbClr val="000000">
                      <a:alpha val="43137"/>
                    </a:srgbClr>
                  </a:outerShdw>
                </a:effectLst>
              </a:rPr>
              <a:t>suspensiones o despidos colectivos en los que se </a:t>
            </a:r>
            <a:r>
              <a:rPr lang="es-AR" sz="5500" b="1" dirty="0">
                <a:solidFill>
                  <a:srgbClr val="00FF00"/>
                </a:solidFill>
                <a:effectLst>
                  <a:outerShdw blurRad="38100" dist="38100" dir="2700000" algn="tl">
                    <a:srgbClr val="000000">
                      <a:alpha val="43137"/>
                    </a:srgbClr>
                  </a:outerShdw>
                </a:effectLst>
              </a:rPr>
              <a:t>hubiere omitido el cumplimiento </a:t>
            </a:r>
            <a:r>
              <a:rPr lang="es-AR" sz="5500" dirty="0">
                <a:solidFill>
                  <a:srgbClr val="FFFF00"/>
                </a:solidFill>
                <a:effectLst>
                  <a:outerShdw blurRad="38100" dist="38100" dir="2700000" algn="tl">
                    <a:srgbClr val="000000">
                      <a:alpha val="43137"/>
                    </a:srgbClr>
                  </a:outerShdw>
                </a:effectLst>
              </a:rPr>
              <a:t>del procedimiento establecido en el artículo 98 y siguientes de la ley 24013 o en su caso del decreto 328/88</a:t>
            </a:r>
            <a:r>
              <a:rPr lang="es-AR" sz="5500" dirty="0">
                <a:effectLst>
                  <a:outerShdw blurRad="38100" dist="38100" dir="2700000" algn="tl">
                    <a:srgbClr val="000000">
                      <a:alpha val="43137"/>
                    </a:srgbClr>
                  </a:outerShdw>
                </a:effectLst>
              </a:rPr>
              <a:t>, la autoridad administrativa del trabajo intimará, previa audiencia de partes, el </a:t>
            </a:r>
            <a:r>
              <a:rPr lang="es-AR" sz="5500" b="1" u="sng" dirty="0">
                <a:solidFill>
                  <a:srgbClr val="FF9900"/>
                </a:solidFill>
                <a:effectLst>
                  <a:outerShdw blurRad="38100" dist="38100" dir="2700000" algn="tl">
                    <a:srgbClr val="000000">
                      <a:alpha val="43137"/>
                    </a:srgbClr>
                  </a:outerShdw>
                </a:effectLst>
              </a:rPr>
              <a:t>cese inmediato de dichas medidas, </a:t>
            </a:r>
            <a:r>
              <a:rPr lang="es-AR" sz="5500" dirty="0">
                <a:effectLst>
                  <a:outerShdw blurRad="38100" dist="38100" dir="2700000" algn="tl">
                    <a:srgbClr val="000000">
                      <a:alpha val="43137"/>
                    </a:srgbClr>
                  </a:outerShdw>
                </a:effectLst>
              </a:rPr>
              <a:t>conforme las facultades previstas en el artículo 8º de la ley 14786 y sus modificatorias.</a:t>
            </a:r>
          </a:p>
          <a:p>
            <a:pPr algn="l"/>
            <a:endParaRPr lang="es-AR" sz="5500" dirty="0">
              <a:effectLst>
                <a:outerShdw blurRad="38100" dist="38100" dir="2700000" algn="tl">
                  <a:srgbClr val="000000">
                    <a:alpha val="43137"/>
                  </a:srgbClr>
                </a:outerShdw>
              </a:effectLst>
            </a:endParaRPr>
          </a:p>
          <a:p>
            <a:pPr algn="l"/>
            <a:r>
              <a:rPr lang="es-AR" sz="5500" b="1" dirty="0">
                <a:solidFill>
                  <a:srgbClr val="00FFCC"/>
                </a:solidFill>
                <a:effectLst>
                  <a:outerShdw blurRad="38100" dist="38100" dir="2700000" algn="tl">
                    <a:srgbClr val="000000">
                      <a:alpha val="43137"/>
                    </a:srgbClr>
                  </a:outerShdw>
                </a:effectLst>
              </a:rPr>
              <a:t>Art. 7 - </a:t>
            </a:r>
            <a:r>
              <a:rPr lang="es-AR" sz="5500" dirty="0">
                <a:effectLst>
                  <a:outerShdw blurRad="38100" dist="38100" dir="2700000" algn="tl">
                    <a:srgbClr val="000000">
                      <a:alpha val="43137"/>
                    </a:srgbClr>
                  </a:outerShdw>
                </a:effectLst>
              </a:rPr>
              <a:t>En caso de incumplimiento a lo dispuesto en el artículo 104 de la ley 24013, </a:t>
            </a:r>
            <a:r>
              <a:rPr lang="es-AR" sz="5500" dirty="0">
                <a:solidFill>
                  <a:srgbClr val="FFFF01"/>
                </a:solidFill>
                <a:effectLst>
                  <a:outerShdw blurRad="38100" dist="38100" dir="2700000" algn="tl">
                    <a:srgbClr val="000000">
                      <a:alpha val="43137"/>
                    </a:srgbClr>
                  </a:outerShdw>
                </a:effectLst>
              </a:rPr>
              <a:t>la autoridad administrativa del trabajo intimará</a:t>
            </a:r>
            <a:r>
              <a:rPr lang="es-AR" sz="5500" dirty="0">
                <a:effectLst>
                  <a:outerShdw blurRad="38100" dist="38100" dir="2700000" algn="tl">
                    <a:srgbClr val="000000">
                      <a:alpha val="43137"/>
                    </a:srgbClr>
                  </a:outerShdw>
                </a:effectLst>
              </a:rPr>
              <a:t>, previa audiencia de partes, </a:t>
            </a:r>
            <a:r>
              <a:rPr lang="es-AR" sz="5500" b="1" u="sng" dirty="0">
                <a:solidFill>
                  <a:srgbClr val="FF9900"/>
                </a:solidFill>
                <a:effectLst>
                  <a:outerShdw blurRad="38100" dist="38100" dir="2700000" algn="tl">
                    <a:srgbClr val="000000">
                      <a:alpha val="43137"/>
                    </a:srgbClr>
                  </a:outerShdw>
                </a:effectLst>
              </a:rPr>
              <a:t>el cese inmediato de los despidos y/o suspensiones</a:t>
            </a:r>
            <a:r>
              <a:rPr lang="es-AR" sz="5500" dirty="0">
                <a:effectLst>
                  <a:outerShdw blurRad="38100" dist="38100" dir="2700000" algn="tl">
                    <a:srgbClr val="000000">
                      <a:alpha val="43137"/>
                    </a:srgbClr>
                  </a:outerShdw>
                </a:effectLst>
              </a:rPr>
              <a:t>, a fin de velar por el mantenimiento de la relación de trabajo y el pago de los salarios caídos, conforme lo establecido por el mencionado ordenamiento.</a:t>
            </a:r>
          </a:p>
          <a:p>
            <a:pPr marL="609600" indent="-609600" algn="l" eaLnBrk="1" hangingPunct="1">
              <a:defRPr/>
            </a:pPr>
            <a:endParaRPr lang="en-US" sz="1600" dirty="0" smtClean="0"/>
          </a:p>
        </p:txBody>
      </p:sp>
    </p:spTree>
    <p:extLst>
      <p:ext uri="{BB962C8B-B14F-4D97-AF65-F5344CB8AC3E}">
        <p14:creationId xmlns:p14="http://schemas.microsoft.com/office/powerpoint/2010/main" val="24804878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PROCEDIMIENTO</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9 - </a:t>
            </a:r>
            <a:r>
              <a:rPr lang="es-AR" sz="1800" dirty="0">
                <a:effectLst>
                  <a:outerShdw blurRad="38100" dist="38100" dir="2700000" algn="tl">
                    <a:srgbClr val="000000">
                      <a:alpha val="43137"/>
                    </a:srgbClr>
                  </a:outerShdw>
                </a:effectLst>
              </a:rPr>
              <a:t>Para el supuesto que el MINISTERIO DE TRABAJO, EMPLEO Y FORMACIÓN DE RECURSOS HUMANOS hubiera celebrado </a:t>
            </a:r>
            <a:r>
              <a:rPr lang="es-AR" sz="1800" b="1" dirty="0">
                <a:solidFill>
                  <a:srgbClr val="FFFF00"/>
                </a:solidFill>
                <a:effectLst>
                  <a:outerShdw blurRad="38100" dist="38100" dir="2700000" algn="tl">
                    <a:srgbClr val="000000">
                      <a:alpha val="43137"/>
                    </a:srgbClr>
                  </a:outerShdw>
                </a:effectLst>
              </a:rPr>
              <a:t>acuerdos con los Estados Provinciales delegando las facultades </a:t>
            </a:r>
            <a:r>
              <a:rPr lang="es-AR" sz="1800" dirty="0">
                <a:effectLst>
                  <a:outerShdw blurRad="38100" dist="38100" dir="2700000" algn="tl">
                    <a:srgbClr val="000000">
                      <a:alpha val="43137"/>
                    </a:srgbClr>
                  </a:outerShdw>
                </a:effectLst>
              </a:rPr>
              <a:t>del artículo 99 de la ley 24013, los procedimientos preventivos de crisis correspondientes en dichas Provincias serán sustanciados ante las administraciones provinciales del trabajo.</a:t>
            </a:r>
          </a:p>
          <a:p>
            <a:pPr marL="609600" indent="-609600" algn="l" eaLnBrk="1" hangingPunct="1">
              <a:defRPr/>
            </a:pPr>
            <a:endParaRPr lang="en-US" sz="1600" dirty="0" smtClean="0"/>
          </a:p>
        </p:txBody>
      </p:sp>
    </p:spTree>
    <p:extLst>
      <p:ext uri="{BB962C8B-B14F-4D97-AF65-F5344CB8AC3E}">
        <p14:creationId xmlns:p14="http://schemas.microsoft.com/office/powerpoint/2010/main" val="41243802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fontScale="25000" lnSpcReduction="20000"/>
          </a:bodyPr>
          <a:lstStyle/>
          <a:p>
            <a:pPr algn="l">
              <a:lnSpc>
                <a:spcPct val="90000"/>
              </a:lnSpc>
            </a:pPr>
            <a:r>
              <a:rPr lang="es-AR" sz="72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72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7200" b="1" dirty="0">
                <a:solidFill>
                  <a:srgbClr val="FFFF00"/>
                </a:solidFill>
                <a:effectLst>
                  <a:outerShdw blurRad="38100" dist="38100" dir="2700000" algn="tl">
                    <a:srgbClr val="000000">
                      <a:alpha val="43137"/>
                    </a:srgbClr>
                  </a:outerShdw>
                </a:effectLst>
              </a:rPr>
              <a:t>APERTURA DEL PROCEDIMIENTO</a:t>
            </a:r>
          </a:p>
          <a:p>
            <a:pPr algn="l"/>
            <a:endParaRPr lang="es-AR" sz="7200" dirty="0">
              <a:effectLst>
                <a:outerShdw blurRad="38100" dist="38100" dir="2700000" algn="tl">
                  <a:srgbClr val="000000">
                    <a:alpha val="43137"/>
                  </a:srgbClr>
                </a:outerShdw>
              </a:effectLst>
            </a:endParaRPr>
          </a:p>
          <a:p>
            <a:pPr algn="l"/>
            <a:r>
              <a:rPr lang="es-AR" sz="7200" b="1" dirty="0">
                <a:solidFill>
                  <a:srgbClr val="00FFCC"/>
                </a:solidFill>
                <a:effectLst>
                  <a:outerShdw blurRad="38100" dist="38100" dir="2700000" algn="tl">
                    <a:srgbClr val="000000">
                      <a:alpha val="43137"/>
                    </a:srgbClr>
                  </a:outerShdw>
                </a:effectLst>
              </a:rPr>
              <a:t>Art. 10 - </a:t>
            </a:r>
            <a:r>
              <a:rPr lang="es-AR" sz="7200" dirty="0">
                <a:effectLst>
                  <a:outerShdw blurRad="38100" dist="38100" dir="2700000" algn="tl">
                    <a:srgbClr val="000000">
                      <a:alpha val="43137"/>
                    </a:srgbClr>
                  </a:outerShdw>
                </a:effectLst>
              </a:rPr>
              <a:t>Sin perjuicio de lo dispuesto en el artículo anterior, </a:t>
            </a:r>
            <a:r>
              <a:rPr lang="es-AR" sz="7200" b="1" dirty="0">
                <a:solidFill>
                  <a:srgbClr val="FFFF00"/>
                </a:solidFill>
                <a:effectLst>
                  <a:outerShdw blurRad="38100" dist="38100" dir="2700000" algn="tl">
                    <a:srgbClr val="000000">
                      <a:alpha val="43137"/>
                    </a:srgbClr>
                  </a:outerShdw>
                </a:effectLst>
              </a:rPr>
              <a:t>en aquellos casos en los cuales las empresas ocupen trabajadores ubicados en distintas jurisdicciones o cuando se afecte significativamente la situación económica general o de determinados sectores de la actividad o bien se produzca un deterioro grave en las condiciones de vida de los consumidores y usuarios </a:t>
            </a:r>
            <a:r>
              <a:rPr lang="es-AR" sz="7200" dirty="0">
                <a:effectLst>
                  <a:outerShdw blurRad="38100" dist="38100" dir="2700000" algn="tl">
                    <a:srgbClr val="000000">
                      <a:alpha val="43137"/>
                    </a:srgbClr>
                  </a:outerShdw>
                </a:effectLst>
              </a:rPr>
              <a:t>de bienes y servicios o se encuentre en juego el interés nacional, la iniciación y trámite del procedimiento quedará a cargo del MINISTERIO DE TRABAJO, EMPLEO Y FORMACIÓN DE RECURSOS HUMANOS.</a:t>
            </a:r>
          </a:p>
          <a:p>
            <a:pPr algn="l"/>
            <a:endParaRPr lang="es-AR" sz="7200" dirty="0">
              <a:effectLst>
                <a:outerShdw blurRad="38100" dist="38100" dir="2700000" algn="tl">
                  <a:srgbClr val="000000">
                    <a:alpha val="43137"/>
                  </a:srgbClr>
                </a:outerShdw>
              </a:effectLst>
            </a:endParaRPr>
          </a:p>
          <a:p>
            <a:pPr algn="l"/>
            <a:r>
              <a:rPr lang="es-AR" sz="7200" b="1" dirty="0">
                <a:solidFill>
                  <a:srgbClr val="00FFCC"/>
                </a:solidFill>
                <a:effectLst>
                  <a:outerShdw blurRad="38100" dist="38100" dir="2700000" algn="tl">
                    <a:srgbClr val="000000">
                      <a:alpha val="43137"/>
                    </a:srgbClr>
                  </a:outerShdw>
                </a:effectLst>
              </a:rPr>
              <a:t>Art. 11 </a:t>
            </a:r>
            <a:r>
              <a:rPr lang="es-AR" sz="7200" dirty="0">
                <a:solidFill>
                  <a:srgbClr val="00FFCC"/>
                </a:solidFill>
                <a:effectLst>
                  <a:outerShdw blurRad="38100" dist="38100" dir="2700000" algn="tl">
                    <a:srgbClr val="000000">
                      <a:alpha val="43137"/>
                    </a:srgbClr>
                  </a:outerShdw>
                </a:effectLst>
              </a:rPr>
              <a:t>- </a:t>
            </a:r>
            <a:r>
              <a:rPr lang="es-AR" sz="7200" dirty="0">
                <a:effectLst>
                  <a:outerShdw blurRad="38100" dist="38100" dir="2700000" algn="tl">
                    <a:srgbClr val="000000">
                      <a:alpha val="43137"/>
                    </a:srgbClr>
                  </a:outerShdw>
                </a:effectLst>
              </a:rPr>
              <a:t>La existencia de un procedimiento de crisis de empresas en trámite o concluido no impedirá el uso de las facultades conferidas a la autoridad administrativa del trabajo por la ley 14786 y sus modificatorias.</a:t>
            </a:r>
          </a:p>
          <a:p>
            <a:pPr marL="609600" indent="-609600" algn="l" eaLnBrk="1" hangingPunct="1">
              <a:defRPr/>
            </a:pPr>
            <a:endParaRPr lang="en-US" sz="1600" dirty="0" smtClean="0"/>
          </a:p>
        </p:txBody>
      </p:sp>
    </p:spTree>
    <p:extLst>
      <p:ext uri="{BB962C8B-B14F-4D97-AF65-F5344CB8AC3E}">
        <p14:creationId xmlns:p14="http://schemas.microsoft.com/office/powerpoint/2010/main" val="36344679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00FF99"/>
                </a:solidFill>
                <a:effectLst>
                  <a:outerShdw blurRad="38100" dist="38100" dir="2700000" algn="tl">
                    <a:srgbClr val="000000">
                      <a:alpha val="43137"/>
                    </a:srgbClr>
                  </a:outerShdw>
                </a:effectLst>
              </a:rPr>
              <a:t>PROCEDIMIENTO PREVENTIVO DE CRISIS DE EMPRESAS </a:t>
            </a:r>
          </a:p>
          <a:p>
            <a:pPr algn="l">
              <a:lnSpc>
                <a:spcPct val="90000"/>
              </a:lnSpc>
            </a:pPr>
            <a:r>
              <a:rPr lang="es-AR" sz="1800" b="1" dirty="0">
                <a:solidFill>
                  <a:srgbClr val="FFCC00"/>
                </a:solidFill>
                <a:effectLst>
                  <a:outerShdw blurRad="38100" dist="38100" dir="2700000" algn="tl">
                    <a:srgbClr val="000000">
                      <a:alpha val="43137"/>
                    </a:srgbClr>
                  </a:outerShdw>
                </a:effectLst>
              </a:rPr>
              <a:t>DECRETO 265/2002</a:t>
            </a:r>
          </a:p>
          <a:p>
            <a:pPr algn="l">
              <a:lnSpc>
                <a:spcPct val="90000"/>
              </a:lnSpc>
            </a:pPr>
            <a:r>
              <a:rPr lang="es-AR" sz="1800" b="1" dirty="0">
                <a:solidFill>
                  <a:srgbClr val="FFFF00"/>
                </a:solidFill>
                <a:effectLst>
                  <a:outerShdw blurRad="38100" dist="38100" dir="2700000" algn="tl">
                    <a:srgbClr val="000000">
                      <a:alpha val="43137"/>
                    </a:srgbClr>
                  </a:outerShdw>
                </a:effectLst>
              </a:rPr>
              <a:t>APERTURA DEL </a:t>
            </a:r>
            <a:r>
              <a:rPr lang="es-AR" sz="1800" b="1" dirty="0" smtClean="0">
                <a:solidFill>
                  <a:srgbClr val="FFFF00"/>
                </a:solidFill>
                <a:effectLst>
                  <a:outerShdw blurRad="38100" dist="38100" dir="2700000" algn="tl">
                    <a:srgbClr val="000000">
                      <a:alpha val="43137"/>
                    </a:srgbClr>
                  </a:outerShdw>
                </a:effectLst>
              </a:rPr>
              <a:t>PROCEDIMIENTO</a:t>
            </a:r>
          </a:p>
          <a:p>
            <a:pPr algn="l">
              <a:lnSpc>
                <a:spcPct val="90000"/>
              </a:lnSpc>
            </a:pPr>
            <a:endParaRPr lang="es-AR" sz="1800" b="1" dirty="0">
              <a:solidFill>
                <a:srgbClr val="FFFF00"/>
              </a:solidFill>
              <a:effectLst>
                <a:outerShdw blurRad="38100" dist="38100" dir="2700000" algn="tl">
                  <a:srgbClr val="000000">
                    <a:alpha val="43137"/>
                  </a:srgbClr>
                </a:outerShdw>
              </a:effectLst>
            </a:endParaRPr>
          </a:p>
          <a:p>
            <a:pPr algn="l"/>
            <a:r>
              <a:rPr lang="es-AR" sz="1800" b="1" dirty="0" smtClean="0">
                <a:solidFill>
                  <a:srgbClr val="00FFCC"/>
                </a:solidFill>
                <a:effectLst>
                  <a:outerShdw blurRad="38100" dist="38100" dir="2700000" algn="tl">
                    <a:srgbClr val="000000">
                      <a:alpha val="43137"/>
                    </a:srgbClr>
                  </a:outerShdw>
                </a:effectLst>
              </a:rPr>
              <a:t>Art</a:t>
            </a:r>
            <a:r>
              <a:rPr lang="es-AR" sz="1800" b="1" dirty="0">
                <a:solidFill>
                  <a:srgbClr val="00FFCC"/>
                </a:solidFill>
                <a:effectLst>
                  <a:outerShdw blurRad="38100" dist="38100" dir="2700000" algn="tl">
                    <a:srgbClr val="000000">
                      <a:alpha val="43137"/>
                    </a:srgbClr>
                  </a:outerShdw>
                </a:effectLst>
              </a:rPr>
              <a:t>. 12 - </a:t>
            </a:r>
            <a:r>
              <a:rPr lang="es-AR" sz="1800" dirty="0">
                <a:effectLst>
                  <a:outerShdw blurRad="38100" dist="38100" dir="2700000" algn="tl">
                    <a:srgbClr val="000000">
                      <a:alpha val="43137"/>
                    </a:srgbClr>
                  </a:outerShdw>
                </a:effectLst>
              </a:rPr>
              <a:t>El </a:t>
            </a:r>
            <a:r>
              <a:rPr lang="es-AR" sz="1800" b="1" dirty="0">
                <a:solidFill>
                  <a:srgbClr val="FFFF01"/>
                </a:solidFill>
                <a:effectLst>
                  <a:outerShdw blurRad="38100" dist="38100" dir="2700000" algn="tl">
                    <a:srgbClr val="000000">
                      <a:alpha val="43137"/>
                    </a:srgbClr>
                  </a:outerShdw>
                </a:effectLst>
              </a:rPr>
              <a:t>incumplimiento a </a:t>
            </a:r>
            <a:r>
              <a:rPr lang="es-AR" sz="1800" dirty="0">
                <a:effectLst>
                  <a:outerShdw blurRad="38100" dist="38100" dir="2700000" algn="tl">
                    <a:srgbClr val="000000">
                      <a:alpha val="43137"/>
                    </a:srgbClr>
                  </a:outerShdw>
                </a:effectLst>
              </a:rPr>
              <a:t>las disposiciones del presente dará lugar a la aplicación de las </a:t>
            </a:r>
            <a:r>
              <a:rPr lang="es-AR" sz="1800" b="1" dirty="0">
                <a:solidFill>
                  <a:srgbClr val="00FFCC"/>
                </a:solidFill>
                <a:effectLst>
                  <a:outerShdw blurRad="38100" dist="38100" dir="2700000" algn="tl">
                    <a:srgbClr val="000000">
                      <a:alpha val="43137"/>
                    </a:srgbClr>
                  </a:outerShdw>
                </a:effectLst>
              </a:rPr>
              <a:t>sanciones previstas en el Régimen General de Sanciones </a:t>
            </a:r>
            <a:r>
              <a:rPr lang="es-AR" sz="1800" dirty="0">
                <a:effectLst>
                  <a:outerShdw blurRad="38100" dist="38100" dir="2700000" algn="tl">
                    <a:srgbClr val="000000">
                      <a:alpha val="43137"/>
                    </a:srgbClr>
                  </a:outerShdw>
                </a:effectLst>
              </a:rPr>
              <a:t>por Infracciones Laborales -Anexo II- del Pacto Federal del Trabajo, ratificado por la ley 25212, de acuerdo a la calificación de las infracciones que se verifiquen. Asimismo, la autoridad administrativa del trabajo podrá solicitar la </a:t>
            </a:r>
            <a:r>
              <a:rPr lang="es-AR" sz="1800" b="1" dirty="0">
                <a:solidFill>
                  <a:srgbClr val="00FF00"/>
                </a:solidFill>
                <a:effectLst>
                  <a:outerShdw blurRad="38100" dist="38100" dir="2700000" algn="tl">
                    <a:srgbClr val="000000">
                      <a:alpha val="43137"/>
                    </a:srgbClr>
                  </a:outerShdw>
                </a:effectLst>
              </a:rPr>
              <a:t>suspensión, reducción o pérdida de los subsidios, exenciones, </a:t>
            </a:r>
            <a:r>
              <a:rPr lang="es-AR" sz="1800" dirty="0">
                <a:effectLst>
                  <a:outerShdw blurRad="38100" dist="38100" dir="2700000" algn="tl">
                    <a:srgbClr val="000000">
                      <a:alpha val="43137"/>
                    </a:srgbClr>
                  </a:outerShdw>
                </a:effectLst>
              </a:rPr>
              <a:t>créditos o beneficios promocionales de cualquier especie que le fueran otorgados por organismos del Estado Nacional, Provincial o Municipal al empleador infractor.</a:t>
            </a:r>
          </a:p>
          <a:p>
            <a:pPr marL="609600" indent="-609600" algn="l" eaLnBrk="1" hangingPunct="1">
              <a:defRPr/>
            </a:pPr>
            <a:endParaRPr lang="en-US" sz="1600" dirty="0" smtClean="0"/>
          </a:p>
        </p:txBody>
      </p:sp>
    </p:spTree>
    <p:extLst>
      <p:ext uri="{BB962C8B-B14F-4D97-AF65-F5344CB8AC3E}">
        <p14:creationId xmlns:p14="http://schemas.microsoft.com/office/powerpoint/2010/main" val="17516563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PREVENTIVO DE CRISIS DE EMPRESAS</a:t>
            </a:r>
            <a:r>
              <a:rPr lang="es-AR" sz="1800" dirty="0">
                <a:solidFill>
                  <a:srgbClr val="FFFF00"/>
                </a:solidFill>
                <a:effectLst>
                  <a:outerShdw blurRad="38100" dist="38100" dir="2700000" algn="tl">
                    <a:srgbClr val="000000">
                      <a:alpha val="43137"/>
                    </a:srgbClr>
                  </a:outerShdw>
                </a:effectLst>
              </a:rPr>
              <a:t> </a:t>
            </a:r>
          </a:p>
          <a:p>
            <a:pPr algn="l">
              <a:lnSpc>
                <a:spcPct val="90000"/>
              </a:lnSpc>
            </a:pPr>
            <a:r>
              <a:rPr lang="es-AR" sz="1800" b="1" dirty="0">
                <a:solidFill>
                  <a:srgbClr val="00FF00"/>
                </a:solidFill>
                <a:effectLst>
                  <a:outerShdw blurRad="38100" dist="38100" dir="2700000" algn="tl">
                    <a:srgbClr val="000000">
                      <a:alpha val="43137"/>
                    </a:srgbClr>
                  </a:outerShdw>
                </a:effectLst>
              </a:rPr>
              <a:t>R (</a:t>
            </a:r>
            <a:r>
              <a:rPr lang="es-AR" sz="1800" b="1" dirty="0" err="1">
                <a:solidFill>
                  <a:srgbClr val="00FF00"/>
                </a:solidFill>
                <a:effectLst>
                  <a:outerShdw blurRad="38100" dist="38100" dir="2700000" algn="tl">
                    <a:srgbClr val="000000">
                      <a:alpha val="43137"/>
                    </a:srgbClr>
                  </a:outerShdw>
                </a:effectLst>
              </a:rPr>
              <a:t>MTESS</a:t>
            </a:r>
            <a:r>
              <a:rPr lang="es-AR" sz="1800" b="1" dirty="0">
                <a:solidFill>
                  <a:srgbClr val="00FF00"/>
                </a:solidFill>
                <a:effectLst>
                  <a:outerShdw blurRad="38100" dist="38100" dir="2700000" algn="tl">
                    <a:srgbClr val="000000">
                      <a:alpha val="43137"/>
                    </a:srgbClr>
                  </a:outerShdw>
                </a:effectLst>
              </a:rPr>
              <a:t>) 337/2002</a:t>
            </a:r>
          </a:p>
          <a:p>
            <a:pPr algn="l">
              <a:lnSpc>
                <a:spcPct val="90000"/>
              </a:lnSpc>
            </a:pPr>
            <a:r>
              <a:rPr lang="es-AR" sz="1800" b="1" dirty="0">
                <a:solidFill>
                  <a:srgbClr val="FF9900"/>
                </a:solidFill>
                <a:effectLst>
                  <a:outerShdw blurRad="38100" dist="38100" dir="2700000" algn="tl">
                    <a:srgbClr val="000000">
                      <a:alpha val="43137"/>
                    </a:srgbClr>
                  </a:outerShdw>
                </a:effectLst>
              </a:rPr>
              <a:t>ADMINISTRACIONES PROVINCIALES DEL TRABAJO</a:t>
            </a:r>
          </a:p>
          <a:p>
            <a:pPr algn="l"/>
            <a:r>
              <a:rPr lang="es-AR" sz="1800" b="1" dirty="0">
                <a:solidFill>
                  <a:srgbClr val="00FFCC"/>
                </a:solidFill>
              </a:rPr>
              <a:t>Art. 1 - </a:t>
            </a:r>
            <a:r>
              <a:rPr lang="es-AR" sz="1800" dirty="0"/>
              <a:t>Las Administraciones Provinciales del Trabajo </a:t>
            </a:r>
            <a:r>
              <a:rPr lang="es-AR" sz="1800" b="1" dirty="0">
                <a:solidFill>
                  <a:srgbClr val="FFFF01"/>
                </a:solidFill>
              </a:rPr>
              <a:t>podrán sustanciar y completar en sus respectivos ámbitos jurisdiccionales la gestión del procedimiento preventivo de crisis de empresas</a:t>
            </a:r>
            <a:r>
              <a:rPr lang="es-AR" sz="1800" dirty="0"/>
              <a:t>, previstos en el Título III, Capítulo VI de la ley 24013 y sus reglamentaciones, y del procedimiento previsto en el decreto 328/88, hasta tanto se celebren nuevos acuerdos con los Estados Provinciales. Sin perjuicio de ello, las Administraciones Provinciales del Trabajo podrán optar por remitir las actuaciones para su tramitación en este Ministerio, debiendo comunicar tal opción mediante copia fiel del acto administrativo que así lo dispone.</a:t>
            </a:r>
          </a:p>
          <a:p>
            <a:pPr marL="609600" indent="-609600" algn="l" eaLnBrk="1" hangingPunct="1">
              <a:defRPr/>
            </a:pPr>
            <a:endParaRPr lang="en-US" sz="1800" dirty="0" smtClean="0"/>
          </a:p>
        </p:txBody>
      </p:sp>
    </p:spTree>
    <p:extLst>
      <p:ext uri="{BB962C8B-B14F-4D97-AF65-F5344CB8AC3E}">
        <p14:creationId xmlns:p14="http://schemas.microsoft.com/office/powerpoint/2010/main" val="23308702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1 </a:t>
            </a:r>
            <a:r>
              <a:rPr lang="es-AR" sz="1800" b="1" dirty="0">
                <a:effectLst>
                  <a:outerShdw blurRad="38100" dist="38100" dir="2700000" algn="tl">
                    <a:srgbClr val="000000">
                      <a:alpha val="43137"/>
                    </a:srgbClr>
                  </a:outerShdw>
                </a:effectLst>
              </a:rPr>
              <a:t>- </a:t>
            </a:r>
            <a:r>
              <a:rPr lang="es-AR" sz="1800" dirty="0">
                <a:effectLst>
                  <a:outerShdw blurRad="38100" dist="38100" dir="2700000" algn="tl">
                    <a:srgbClr val="000000">
                      <a:alpha val="43137"/>
                    </a:srgbClr>
                  </a:outerShdw>
                </a:effectLst>
              </a:rPr>
              <a:t>Los empleadores, antes de disponer</a:t>
            </a:r>
            <a:r>
              <a:rPr lang="es-AR" sz="1800" b="1" dirty="0">
                <a:solidFill>
                  <a:srgbClr val="FFFF00"/>
                </a:solidFill>
                <a:effectLst>
                  <a:outerShdw blurRad="38100" dist="38100" dir="2700000" algn="tl">
                    <a:srgbClr val="000000">
                      <a:alpha val="43137"/>
                    </a:srgbClr>
                  </a:outerShdw>
                </a:effectLst>
              </a:rPr>
              <a:t> suspensiones, reducciones de la jornada laboral o despidos por causas económicas o falta o disminución de trabajo </a:t>
            </a:r>
            <a:r>
              <a:rPr lang="es-AR" sz="1800" dirty="0">
                <a:effectLst>
                  <a:outerShdw blurRad="38100" dist="38100" dir="2700000" algn="tl">
                    <a:srgbClr val="000000">
                      <a:alpha val="43137"/>
                    </a:srgbClr>
                  </a:outerShdw>
                </a:effectLst>
              </a:rPr>
              <a:t>a la totalidad o parte de su personal, deberán </a:t>
            </a:r>
            <a:r>
              <a:rPr lang="es-AR" sz="1800" b="1" dirty="0">
                <a:solidFill>
                  <a:srgbClr val="00FF00"/>
                </a:solidFill>
                <a:effectLst>
                  <a:outerShdw blurRad="38100" dist="38100" dir="2700000" algn="tl">
                    <a:srgbClr val="000000">
                      <a:alpha val="43137"/>
                    </a:srgbClr>
                  </a:outerShdw>
                </a:effectLst>
              </a:rPr>
              <a:t>comunicar</a:t>
            </a:r>
            <a:r>
              <a:rPr lang="es-AR" sz="1800" dirty="0">
                <a:effectLst>
                  <a:outerShdw blurRad="38100" dist="38100" dir="2700000" algn="tl">
                    <a:srgbClr val="000000">
                      <a:alpha val="43137"/>
                    </a:srgbClr>
                  </a:outerShdw>
                </a:effectLst>
              </a:rPr>
              <a:t> tal decisión al Ministerio de Trabajo y Seguridad Social </a:t>
            </a:r>
            <a:r>
              <a:rPr lang="es-AR" sz="1800" b="1" dirty="0">
                <a:solidFill>
                  <a:srgbClr val="00FFCC"/>
                </a:solidFill>
                <a:effectLst>
                  <a:outerShdw blurRad="38100" dist="38100" dir="2700000" algn="tl">
                    <a:srgbClr val="000000">
                      <a:alpha val="43137"/>
                    </a:srgbClr>
                  </a:outerShdw>
                </a:effectLst>
              </a:rPr>
              <a:t>con una anticipación no menor de 10 (diez) días </a:t>
            </a:r>
            <a:r>
              <a:rPr lang="es-AR" sz="1800" dirty="0">
                <a:effectLst>
                  <a:outerShdw blurRad="38100" dist="38100" dir="2700000" algn="tl">
                    <a:srgbClr val="000000">
                      <a:alpha val="43137"/>
                    </a:srgbClr>
                  </a:outerShdw>
                </a:effectLst>
              </a:rPr>
              <a:t>de hacerla efectiva.</a:t>
            </a:r>
          </a:p>
          <a:p>
            <a:pPr marL="609600" indent="-609600" algn="l" eaLnBrk="1" hangingPunct="1">
              <a:defRPr/>
            </a:pPr>
            <a:endParaRPr lang="en-US" sz="1600" dirty="0" smtClean="0"/>
          </a:p>
        </p:txBody>
      </p:sp>
    </p:spTree>
    <p:extLst>
      <p:ext uri="{BB962C8B-B14F-4D97-AF65-F5344CB8AC3E}">
        <p14:creationId xmlns:p14="http://schemas.microsoft.com/office/powerpoint/2010/main" val="9758822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endParaRPr lang="es-AR" sz="1800" dirty="0">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2 - </a:t>
            </a:r>
            <a:r>
              <a:rPr lang="es-AR" sz="1800" dirty="0">
                <a:effectLst>
                  <a:outerShdw blurRad="38100" dist="38100" dir="2700000" algn="tl">
                    <a:srgbClr val="000000">
                      <a:alpha val="43137"/>
                    </a:srgbClr>
                  </a:outerShdw>
                </a:effectLst>
              </a:rPr>
              <a:t>Dicha comunicación deberá contener: </a:t>
            </a:r>
          </a:p>
          <a:p>
            <a:pPr algn="l"/>
            <a:r>
              <a:rPr lang="es-AR" sz="1800" dirty="0">
                <a:solidFill>
                  <a:srgbClr val="FFFF00"/>
                </a:solidFill>
                <a:effectLst>
                  <a:outerShdw blurRad="38100" dist="38100" dir="2700000" algn="tl">
                    <a:srgbClr val="000000">
                      <a:alpha val="43137"/>
                    </a:srgbClr>
                  </a:outerShdw>
                </a:effectLst>
              </a:rPr>
              <a:t>1) causas que justifiquen la adopción de la medida; </a:t>
            </a:r>
          </a:p>
          <a:p>
            <a:pPr algn="l"/>
            <a:r>
              <a:rPr lang="es-AR" sz="1800" dirty="0">
                <a:solidFill>
                  <a:srgbClr val="FFCC00"/>
                </a:solidFill>
                <a:effectLst>
                  <a:outerShdw blurRad="38100" dist="38100" dir="2700000" algn="tl">
                    <a:srgbClr val="000000">
                      <a:alpha val="43137"/>
                    </a:srgbClr>
                  </a:outerShdw>
                </a:effectLst>
              </a:rPr>
              <a:t>2) si las causas invocadas afectan a toda la empresa </a:t>
            </a:r>
            <a:r>
              <a:rPr lang="es-AR" sz="1800" dirty="0">
                <a:effectLst>
                  <a:outerShdw blurRad="38100" dist="38100" dir="2700000" algn="tl">
                    <a:srgbClr val="000000">
                      <a:alpha val="43137"/>
                    </a:srgbClr>
                  </a:outerShdw>
                </a:effectLst>
              </a:rPr>
              <a:t>o sólo a alguna de sus secciones; </a:t>
            </a:r>
          </a:p>
          <a:p>
            <a:pPr algn="l"/>
            <a:r>
              <a:rPr lang="es-AR" sz="1800" dirty="0">
                <a:solidFill>
                  <a:srgbClr val="00FF00"/>
                </a:solidFill>
                <a:effectLst>
                  <a:outerShdw blurRad="38100" dist="38100" dir="2700000" algn="tl">
                    <a:srgbClr val="000000">
                      <a:alpha val="43137"/>
                    </a:srgbClr>
                  </a:outerShdw>
                </a:effectLst>
              </a:rPr>
              <a:t>3) si las causas invocadas se presumen de efecto transitorio o definitivo </a:t>
            </a:r>
            <a:r>
              <a:rPr lang="es-AR" sz="1800" dirty="0">
                <a:effectLst>
                  <a:outerShdw blurRad="38100" dist="38100" dir="2700000" algn="tl">
                    <a:srgbClr val="000000">
                      <a:alpha val="43137"/>
                    </a:srgbClr>
                  </a:outerShdw>
                </a:effectLst>
              </a:rPr>
              <a:t>y, en su caso, el tiempo que perdurarán; </a:t>
            </a:r>
          </a:p>
          <a:p>
            <a:pPr algn="l"/>
            <a:r>
              <a:rPr lang="es-AR" sz="1800" dirty="0">
                <a:solidFill>
                  <a:srgbClr val="FF9900"/>
                </a:solidFill>
                <a:effectLst>
                  <a:outerShdw blurRad="38100" dist="38100" dir="2700000" algn="tl">
                    <a:srgbClr val="000000">
                      <a:alpha val="43137"/>
                    </a:srgbClr>
                  </a:outerShdw>
                </a:effectLst>
              </a:rPr>
              <a:t>4) las medidas adoptadas por el empleador </a:t>
            </a:r>
            <a:r>
              <a:rPr lang="es-AR" sz="1800" dirty="0">
                <a:effectLst>
                  <a:outerShdw blurRad="38100" dist="38100" dir="2700000" algn="tl">
                    <a:srgbClr val="000000">
                      <a:alpha val="43137"/>
                    </a:srgbClr>
                  </a:outerShdw>
                </a:effectLst>
              </a:rPr>
              <a:t>para superar o paliar los efectos de las causas invocadas; </a:t>
            </a:r>
          </a:p>
          <a:p>
            <a:pPr algn="l"/>
            <a:r>
              <a:rPr lang="es-AR" sz="1800" dirty="0">
                <a:solidFill>
                  <a:srgbClr val="00B0F0"/>
                </a:solidFill>
                <a:effectLst>
                  <a:outerShdw blurRad="38100" dist="38100" dir="2700000" algn="tl">
                    <a:srgbClr val="000000">
                      <a:alpha val="43137"/>
                    </a:srgbClr>
                  </a:outerShdw>
                </a:effectLst>
              </a:rPr>
              <a:t>5) el nombre y apellido, fecha de ingreso, cargas </a:t>
            </a:r>
            <a:r>
              <a:rPr lang="es-AR" sz="1800" dirty="0">
                <a:effectLst>
                  <a:outerShdw blurRad="38100" dist="38100" dir="2700000" algn="tl">
                    <a:srgbClr val="000000">
                      <a:alpha val="43137"/>
                    </a:srgbClr>
                  </a:outerShdw>
                </a:effectLst>
              </a:rPr>
              <a:t>de familia, sección, categoría y especialidad de los trabajadores comprendidos en la medida</a:t>
            </a:r>
          </a:p>
          <a:p>
            <a:pPr marL="609600" indent="-609600" algn="l" eaLnBrk="1" hangingPunct="1">
              <a:defRPr/>
            </a:pPr>
            <a:endParaRPr lang="en-US" sz="1600" dirty="0" smtClean="0"/>
          </a:p>
        </p:txBody>
      </p:sp>
    </p:spTree>
    <p:extLst>
      <p:ext uri="{BB962C8B-B14F-4D97-AF65-F5344CB8AC3E}">
        <p14:creationId xmlns:p14="http://schemas.microsoft.com/office/powerpoint/2010/main" val="4121352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rPr>
              <a:t>PROCEDIMIENTO ALTERNATIVO OBLIGATORIO</a:t>
            </a:r>
            <a:endParaRPr lang="es-AR" sz="1800" dirty="0">
              <a:solidFill>
                <a:srgbClr val="FFFF01"/>
              </a:solidFill>
            </a:endParaRPr>
          </a:p>
          <a:p>
            <a:pPr algn="l">
              <a:lnSpc>
                <a:spcPct val="90000"/>
              </a:lnSpc>
            </a:pPr>
            <a:r>
              <a:rPr lang="es-AR" sz="1800" b="1" dirty="0">
                <a:solidFill>
                  <a:srgbClr val="FFC000"/>
                </a:solidFill>
              </a:rPr>
              <a:t>DECRETO 328/1988</a:t>
            </a:r>
          </a:p>
          <a:p>
            <a:pPr algn="l"/>
            <a:endParaRPr lang="es-AR" sz="1800" dirty="0"/>
          </a:p>
          <a:p>
            <a:pPr algn="l"/>
            <a:r>
              <a:rPr lang="es-AR" sz="1800" b="1" dirty="0">
                <a:solidFill>
                  <a:srgbClr val="00FFCC"/>
                </a:solidFill>
              </a:rPr>
              <a:t>Art. 3 - </a:t>
            </a:r>
            <a:r>
              <a:rPr lang="es-AR" sz="1800" dirty="0"/>
              <a:t>Con la misma anticipación establecida en el artículo 1, </a:t>
            </a:r>
            <a:r>
              <a:rPr lang="es-AR" sz="1800" dirty="0">
                <a:solidFill>
                  <a:srgbClr val="FFFF01"/>
                </a:solidFill>
              </a:rPr>
              <a:t>los empleadores deberán entregar copia de la comunicación a la asociación</a:t>
            </a:r>
            <a:r>
              <a:rPr lang="es-AR" sz="1800" dirty="0"/>
              <a:t> o asociaciones sindicales con personería gremial que representen a los trabajadores afectados por la medida.</a:t>
            </a:r>
          </a:p>
          <a:p>
            <a:pPr marL="609600" indent="-609600" algn="l" eaLnBrk="1" hangingPunct="1">
              <a:defRPr/>
            </a:pPr>
            <a:endParaRPr lang="en-US" sz="1600" dirty="0" smtClean="0"/>
          </a:p>
        </p:txBody>
      </p:sp>
    </p:spTree>
    <p:extLst>
      <p:ext uri="{BB962C8B-B14F-4D97-AF65-F5344CB8AC3E}">
        <p14:creationId xmlns:p14="http://schemas.microsoft.com/office/powerpoint/2010/main" val="29270580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endParaRPr lang="es-AR" sz="1800" dirty="0"/>
          </a:p>
          <a:p>
            <a:pPr algn="l"/>
            <a:r>
              <a:rPr lang="es-AR" sz="1800" b="1" dirty="0">
                <a:solidFill>
                  <a:srgbClr val="00FF99"/>
                </a:solidFill>
              </a:rPr>
              <a:t>Art. 4 - </a:t>
            </a:r>
            <a:r>
              <a:rPr lang="es-AR" sz="1800" dirty="0"/>
              <a:t>De oficio o a petición de partes, la autoridad de aplicación podrá: </a:t>
            </a:r>
          </a:p>
          <a:p>
            <a:pPr algn="l"/>
            <a:r>
              <a:rPr lang="es-AR" sz="1800" dirty="0">
                <a:solidFill>
                  <a:srgbClr val="FFFF00"/>
                </a:solidFill>
              </a:rPr>
              <a:t>1) disponer la celebración de las audiencias </a:t>
            </a:r>
            <a:r>
              <a:rPr lang="es-AR" sz="1800" dirty="0"/>
              <a:t>que considere necesarias para lograr soluciones de común acuerdo entre el empleador y las asociaciones sindicales indicadas en el artículo 3, </a:t>
            </a:r>
          </a:p>
          <a:p>
            <a:pPr algn="l"/>
            <a:r>
              <a:rPr lang="es-AR" sz="1800" dirty="0">
                <a:solidFill>
                  <a:srgbClr val="FF9900"/>
                </a:solidFill>
              </a:rPr>
              <a:t>2) recabar informes aclarativos o ampliatorios </a:t>
            </a:r>
            <a:r>
              <a:rPr lang="es-AR" sz="1800" dirty="0"/>
              <a:t>de los puntos de la comunicación previstos en el artículo 2, </a:t>
            </a:r>
          </a:p>
          <a:p>
            <a:pPr algn="l"/>
            <a:r>
              <a:rPr lang="es-AR" sz="1800" dirty="0">
                <a:solidFill>
                  <a:srgbClr val="00B0F0"/>
                </a:solidFill>
              </a:rPr>
              <a:t>3) requerir la opinión escrita de las asociaciones sindicales </a:t>
            </a:r>
            <a:r>
              <a:rPr lang="es-AR" sz="1800" dirty="0"/>
              <a:t>indicadas en el artículo 3, </a:t>
            </a:r>
          </a:p>
          <a:p>
            <a:pPr algn="l"/>
            <a:r>
              <a:rPr lang="es-AR" sz="1800" dirty="0">
                <a:solidFill>
                  <a:srgbClr val="00FF00"/>
                </a:solidFill>
              </a:rPr>
              <a:t>4) realizar investigaciones, recabar asesoramiento </a:t>
            </a:r>
            <a:r>
              <a:rPr lang="es-AR" sz="1800" dirty="0"/>
              <a:t>de las reparticiones públicas o instituciones privadas y, en general, ordenar cualquier medida que tienda al más amplio conocimiento de la cuestión planteada y </a:t>
            </a:r>
          </a:p>
          <a:p>
            <a:pPr algn="l"/>
            <a:r>
              <a:rPr lang="es-AR" sz="1800" dirty="0">
                <a:solidFill>
                  <a:srgbClr val="FFCC00"/>
                </a:solidFill>
              </a:rPr>
              <a:t>5) proponer fórmulas de solución. </a:t>
            </a:r>
          </a:p>
          <a:p>
            <a:pPr marL="609600" indent="-609600" algn="l" eaLnBrk="1" hangingPunct="1">
              <a:defRPr/>
            </a:pPr>
            <a:endParaRPr lang="en-US" sz="1800" dirty="0" smtClean="0"/>
          </a:p>
        </p:txBody>
      </p:sp>
    </p:spTree>
    <p:extLst>
      <p:ext uri="{BB962C8B-B14F-4D97-AF65-F5344CB8AC3E}">
        <p14:creationId xmlns:p14="http://schemas.microsoft.com/office/powerpoint/2010/main" val="2016090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685800"/>
          </a:xfrm>
        </p:spPr>
        <p:txBody>
          <a:bodyPr>
            <a:normAutofit/>
          </a:bodyPr>
          <a:lstStyle/>
          <a:p>
            <a:r>
              <a:rPr lang="es-MX" sz="2800" dirty="0" smtClean="0">
                <a:solidFill>
                  <a:srgbClr val="00FFFF"/>
                </a:solidFill>
              </a:rPr>
              <a:t>Teletrabajo – Ley 27.555</a:t>
            </a:r>
            <a:endParaRPr lang="en-US" sz="3200" b="1" dirty="0"/>
          </a:p>
        </p:txBody>
      </p:sp>
      <p:sp>
        <p:nvSpPr>
          <p:cNvPr id="118787" name="Rectangle 3"/>
          <p:cNvSpPr>
            <a:spLocks noGrp="1" noChangeArrowheads="1"/>
          </p:cNvSpPr>
          <p:nvPr>
            <p:ph type="subTitle" idx="1"/>
          </p:nvPr>
        </p:nvSpPr>
        <p:spPr>
          <a:xfrm>
            <a:off x="304800" y="1143000"/>
            <a:ext cx="8472972" cy="5102759"/>
          </a:xfrm>
        </p:spPr>
        <p:txBody>
          <a:bodyPr>
            <a:normAutofit/>
          </a:bodyPr>
          <a:lstStyle/>
          <a:p>
            <a:pPr marL="609600" indent="-609600" algn="l">
              <a:lnSpc>
                <a:spcPct val="90000"/>
              </a:lnSpc>
              <a:defRPr/>
            </a:pPr>
            <a:r>
              <a:rPr lang="es-MX" sz="1800" b="1" dirty="0" smtClean="0">
                <a:solidFill>
                  <a:srgbClr val="00FF00"/>
                </a:solidFill>
                <a:effectLst>
                  <a:outerShdw blurRad="38100" dist="38100" dir="2700000" algn="tl">
                    <a:srgbClr val="000000">
                      <a:alpha val="43137"/>
                    </a:srgbClr>
                  </a:outerShdw>
                </a:effectLst>
              </a:rPr>
              <a:t>ANTECEDENTES</a:t>
            </a:r>
            <a:endParaRPr lang="es-MX" sz="1800" b="1" dirty="0">
              <a:solidFill>
                <a:srgbClr val="00FF00"/>
              </a:solidFill>
              <a:effectLst>
                <a:outerShdw blurRad="38100" dist="38100" dir="2700000" algn="tl">
                  <a:srgbClr val="000000">
                    <a:alpha val="43137"/>
                  </a:srgbClr>
                </a:outerShdw>
              </a:effectLst>
            </a:endParaRPr>
          </a:p>
          <a:p>
            <a:pPr marL="36576" algn="l"/>
            <a:r>
              <a:rPr lang="es-AR" sz="1800" b="1" dirty="0" smtClean="0">
                <a:solidFill>
                  <a:srgbClr val="FFFF01"/>
                </a:solidFill>
                <a:effectLst>
                  <a:outerShdw blurRad="38100" dist="38100" dir="2700000" algn="tl">
                    <a:srgbClr val="000000">
                      <a:alpha val="43137"/>
                    </a:srgbClr>
                  </a:outerShdw>
                </a:effectLst>
              </a:rPr>
              <a:t>República Argentina: de la modalidad convencional  a la normativa</a:t>
            </a: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Ley N° 25.800 (BO 2/12/2003). Aprobación del convenio 177 de la OIT sobre trabajo a domicilio</a:t>
            </a: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Protección de riesgos del trabajo Resolución (SRT) 1552/2012</a:t>
            </a:r>
          </a:p>
          <a:p>
            <a:pPr algn="l"/>
            <a:endParaRPr lang="es-AR" sz="1800" dirty="0" smtClean="0">
              <a:effectLst>
                <a:outerShdw blurRad="38100" dist="38100" dir="2700000" algn="tl">
                  <a:srgbClr val="000000">
                    <a:alpha val="43137"/>
                  </a:srgbClr>
                </a:outerShdw>
              </a:effectLst>
            </a:endParaRPr>
          </a:p>
          <a:p>
            <a:pPr algn="l"/>
            <a:r>
              <a:rPr lang="es-AR" sz="1800" dirty="0" smtClean="0">
                <a:effectLst>
                  <a:outerShdw blurRad="38100" dist="38100" dir="2700000" algn="tl">
                    <a:srgbClr val="000000">
                      <a:alpha val="43137"/>
                    </a:srgbClr>
                  </a:outerShdw>
                </a:effectLst>
              </a:rPr>
              <a:t>Resolución (</a:t>
            </a:r>
            <a:r>
              <a:rPr lang="es-AR" sz="1800" dirty="0" err="1" smtClean="0">
                <a:effectLst>
                  <a:outerShdw blurRad="38100" dist="38100" dir="2700000" algn="tl">
                    <a:srgbClr val="000000">
                      <a:alpha val="43137"/>
                    </a:srgbClr>
                  </a:outerShdw>
                </a:effectLst>
              </a:rPr>
              <a:t>MTEySS</a:t>
            </a:r>
            <a:r>
              <a:rPr lang="es-AR" sz="1800" dirty="0" smtClean="0">
                <a:effectLst>
                  <a:outerShdw blurRad="38100" dist="38100" dir="2700000" algn="tl">
                    <a:srgbClr val="000000">
                      <a:alpha val="43137"/>
                    </a:srgbClr>
                  </a:outerShdw>
                </a:effectLst>
              </a:rPr>
              <a:t>) 147/2012. Coordinación de Teletrabajo</a:t>
            </a:r>
          </a:p>
          <a:p>
            <a:pPr algn="l"/>
            <a:endParaRPr lang="es-AR" sz="1800" dirty="0">
              <a:solidFill>
                <a:srgbClr val="FF99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93346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pPr algn="l"/>
            <a:r>
              <a:rPr lang="es-AR" sz="1800" b="1" dirty="0" smtClean="0">
                <a:solidFill>
                  <a:srgbClr val="00FFCC"/>
                </a:solidFill>
                <a:effectLst>
                  <a:outerShdw blurRad="38100" dist="38100" dir="2700000" algn="tl">
                    <a:srgbClr val="000000">
                      <a:alpha val="43137"/>
                    </a:srgbClr>
                  </a:outerShdw>
                </a:effectLst>
              </a:rPr>
              <a:t>Art</a:t>
            </a:r>
            <a:r>
              <a:rPr lang="es-AR" sz="1800" b="1" dirty="0">
                <a:solidFill>
                  <a:srgbClr val="00FFCC"/>
                </a:solidFill>
                <a:effectLst>
                  <a:outerShdw blurRad="38100" dist="38100" dir="2700000" algn="tl">
                    <a:srgbClr val="000000">
                      <a:alpha val="43137"/>
                    </a:srgbClr>
                  </a:outerShdw>
                </a:effectLst>
              </a:rPr>
              <a:t>. 5 - </a:t>
            </a:r>
            <a:r>
              <a:rPr lang="es-AR" sz="1800" dirty="0">
                <a:effectLst>
                  <a:outerShdw blurRad="38100" dist="38100" dir="2700000" algn="tl">
                    <a:srgbClr val="000000">
                      <a:alpha val="43137"/>
                    </a:srgbClr>
                  </a:outerShdw>
                </a:effectLst>
              </a:rPr>
              <a:t>Las disposiciones del presente decreto no podrán ser interpretadas como modificaciones a la </a:t>
            </a:r>
            <a:r>
              <a:rPr lang="es-AR" sz="1800" b="1" u="sng" dirty="0">
                <a:solidFill>
                  <a:srgbClr val="FFFF00"/>
                </a:solidFill>
                <a:effectLst>
                  <a:outerShdw blurRad="38100" dist="38100" dir="2700000" algn="tl">
                    <a:srgbClr val="000000">
                      <a:alpha val="43137"/>
                    </a:srgbClr>
                  </a:outerShdw>
                </a:effectLst>
              </a:rPr>
              <a:t>facultad del trabajador de accionar judicialmente </a:t>
            </a:r>
            <a:r>
              <a:rPr lang="es-AR" sz="1800" dirty="0">
                <a:effectLst>
                  <a:outerShdw blurRad="38100" dist="38100" dir="2700000" algn="tl">
                    <a:srgbClr val="000000">
                      <a:alpha val="43137"/>
                    </a:srgbClr>
                  </a:outerShdw>
                </a:effectLst>
              </a:rPr>
              <a:t>si considerare que la medida adoptada por el empleador lesiona alguno de sus derechos.</a:t>
            </a:r>
          </a:p>
          <a:p>
            <a:pPr algn="l"/>
            <a:endParaRPr lang="es-AR" sz="1800" dirty="0">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6 - </a:t>
            </a:r>
            <a:r>
              <a:rPr lang="es-AR" sz="1800" dirty="0">
                <a:effectLst>
                  <a:outerShdw blurRad="38100" dist="38100" dir="2700000" algn="tl">
                    <a:srgbClr val="000000">
                      <a:alpha val="43137"/>
                    </a:srgbClr>
                  </a:outerShdw>
                </a:effectLst>
              </a:rPr>
              <a:t>El incumplimiento de lo establecido en el presente decreto dará lugar a las </a:t>
            </a:r>
            <a:r>
              <a:rPr lang="es-AR" sz="1800" b="1" dirty="0">
                <a:solidFill>
                  <a:srgbClr val="00FF99"/>
                </a:solidFill>
                <a:effectLst>
                  <a:outerShdw blurRad="38100" dist="38100" dir="2700000" algn="tl">
                    <a:srgbClr val="000000">
                      <a:alpha val="43137"/>
                    </a:srgbClr>
                  </a:outerShdw>
                </a:effectLst>
              </a:rPr>
              <a:t>sanciones previstas </a:t>
            </a:r>
            <a:r>
              <a:rPr lang="es-AR" sz="1800" dirty="0">
                <a:effectLst>
                  <a:outerShdw blurRad="38100" dist="38100" dir="2700000" algn="tl">
                    <a:srgbClr val="000000">
                      <a:alpha val="43137"/>
                    </a:srgbClr>
                  </a:outerShdw>
                </a:effectLst>
              </a:rPr>
              <a:t>en el artículo 5º de la ley 18694 y sus modificatorias.</a:t>
            </a:r>
          </a:p>
        </p:txBody>
      </p:sp>
    </p:spTree>
    <p:extLst>
      <p:ext uri="{BB962C8B-B14F-4D97-AF65-F5344CB8AC3E}">
        <p14:creationId xmlns:p14="http://schemas.microsoft.com/office/powerpoint/2010/main" val="13898625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500" b="1" dirty="0">
                <a:solidFill>
                  <a:srgbClr val="FFFF01"/>
                </a:solidFill>
                <a:effectLst>
                  <a:outerShdw blurRad="38100" dist="38100" dir="2700000" algn="tl">
                    <a:srgbClr val="000000">
                      <a:alpha val="43137"/>
                    </a:srgbClr>
                  </a:outerShdw>
                </a:effectLst>
              </a:rPr>
              <a:t>PROCEDIMIENTO ALTERNATIVO OBLIGATORIO</a:t>
            </a:r>
            <a:endParaRPr lang="es-AR" sz="1500" dirty="0">
              <a:solidFill>
                <a:srgbClr val="FFFF01"/>
              </a:solidFill>
              <a:effectLst>
                <a:outerShdw blurRad="38100" dist="38100" dir="2700000" algn="tl">
                  <a:srgbClr val="000000">
                    <a:alpha val="43137"/>
                  </a:srgbClr>
                </a:outerShdw>
              </a:effectLst>
            </a:endParaRPr>
          </a:p>
          <a:p>
            <a:pPr algn="l">
              <a:lnSpc>
                <a:spcPct val="90000"/>
              </a:lnSpc>
            </a:pPr>
            <a:r>
              <a:rPr lang="es-AR" sz="1500" b="1" dirty="0">
                <a:solidFill>
                  <a:srgbClr val="FFC000"/>
                </a:solidFill>
                <a:effectLst>
                  <a:outerShdw blurRad="38100" dist="38100" dir="2700000" algn="tl">
                    <a:srgbClr val="000000">
                      <a:alpha val="43137"/>
                    </a:srgbClr>
                  </a:outerShdw>
                </a:effectLst>
              </a:rPr>
              <a:t>DECRETO 328/1988</a:t>
            </a:r>
          </a:p>
          <a:p>
            <a:endParaRPr lang="es-AR" sz="9600" dirty="0" smtClean="0"/>
          </a:p>
          <a:p>
            <a:endParaRPr lang="es-AR" sz="9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13" y="1905000"/>
            <a:ext cx="822657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5789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r>
              <a:rPr lang="es-AR" sz="9600" dirty="0" smtClean="0"/>
              <a:t> </a:t>
            </a:r>
            <a:endParaRPr lang="es-AR" sz="9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28" y="2057400"/>
            <a:ext cx="889054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6299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a:p>
            <a:endParaRPr lang="es-AR" sz="9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9" y="1981200"/>
            <a:ext cx="867645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7322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1"/>
                </a:solidFill>
                <a:effectLst>
                  <a:outerShdw blurRad="38100" dist="38100" dir="2700000" algn="tl">
                    <a:srgbClr val="000000">
                      <a:alpha val="43137"/>
                    </a:srgbClr>
                  </a:outerShdw>
                </a:effectLst>
              </a:rPr>
              <a:t>PROCEDIMIENTO ALTERNATIVO OBLIGATORIO</a:t>
            </a:r>
            <a:endParaRPr lang="es-AR" sz="1800" dirty="0">
              <a:solidFill>
                <a:srgbClr val="FFFF01"/>
              </a:solidFill>
              <a:effectLst>
                <a:outerShdw blurRad="38100" dist="38100" dir="2700000" algn="tl">
                  <a:srgbClr val="000000">
                    <a:alpha val="43137"/>
                  </a:srgbClr>
                </a:outerShdw>
              </a:effectLst>
            </a:endParaRPr>
          </a:p>
          <a:p>
            <a:pPr algn="l">
              <a:lnSpc>
                <a:spcPct val="90000"/>
              </a:lnSpc>
            </a:pPr>
            <a:r>
              <a:rPr lang="es-AR" sz="1800" b="1" dirty="0">
                <a:solidFill>
                  <a:srgbClr val="FFC000"/>
                </a:solidFill>
                <a:effectLst>
                  <a:outerShdw blurRad="38100" dist="38100" dir="2700000" algn="tl">
                    <a:srgbClr val="000000">
                      <a:alpha val="43137"/>
                    </a:srgbClr>
                  </a:outerShdw>
                </a:effectLst>
              </a:rPr>
              <a:t>DECRETO 328/1988</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02" y="2133600"/>
            <a:ext cx="886423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395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ALTERNATIVO OBLIGATORIO</a:t>
            </a:r>
            <a:endParaRPr lang="es-AR" sz="1800" dirty="0">
              <a:solidFill>
                <a:srgbClr val="FFFF00"/>
              </a:solidFill>
              <a:effectLst>
                <a:outerShdw blurRad="38100" dist="38100" dir="2700000" algn="tl">
                  <a:srgbClr val="000000">
                    <a:alpha val="43137"/>
                  </a:srgbClr>
                </a:outerShdw>
              </a:effectLst>
            </a:endParaRPr>
          </a:p>
          <a:p>
            <a:pPr algn="l">
              <a:lnSpc>
                <a:spcPct val="90000"/>
              </a:lnSpc>
            </a:pPr>
            <a:r>
              <a:rPr lang="es-AR" sz="1800" b="1" dirty="0" smtClean="0">
                <a:solidFill>
                  <a:srgbClr val="FFC000"/>
                </a:solidFill>
                <a:effectLst>
                  <a:outerShdw blurRad="38100" dist="38100" dir="2700000" algn="tl">
                    <a:srgbClr val="000000">
                      <a:alpha val="43137"/>
                    </a:srgbClr>
                  </a:outerShdw>
                </a:effectLst>
              </a:rPr>
              <a:t>PLAZOS </a:t>
            </a:r>
            <a:r>
              <a:rPr lang="es-AR" sz="1800" b="1" dirty="0" err="1" smtClean="0">
                <a:solidFill>
                  <a:srgbClr val="FFC000"/>
                </a:solidFill>
                <a:effectLst>
                  <a:outerShdw blurRad="38100" dist="38100" dir="2700000" algn="tl">
                    <a:srgbClr val="000000">
                      <a:alpha val="43137"/>
                    </a:srgbClr>
                  </a:outerShdw>
                </a:effectLst>
              </a:rPr>
              <a:t>MAXIMOS</a:t>
            </a:r>
            <a:endParaRPr lang="es-AR" sz="1800" b="1" dirty="0">
              <a:solidFill>
                <a:srgbClr val="FFC000"/>
              </a:solidFill>
              <a:effectLst>
                <a:outerShdw blurRad="38100" dist="38100" dir="2700000" algn="tl">
                  <a:srgbClr val="000000">
                    <a:alpha val="43137"/>
                  </a:srgbClr>
                </a:outerShdw>
              </a:effectLst>
            </a:endParaRP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220. —Plazo máximo. Remisión.</a:t>
            </a:r>
          </a:p>
          <a:p>
            <a:pPr algn="l"/>
            <a:r>
              <a:rPr lang="es-AR" sz="1800" dirty="0">
                <a:effectLst>
                  <a:outerShdw blurRad="38100" dist="38100" dir="2700000" algn="tl">
                    <a:srgbClr val="000000">
                      <a:alpha val="43137"/>
                    </a:srgbClr>
                  </a:outerShdw>
                </a:effectLst>
              </a:rPr>
              <a:t>Las suspensiones fundadas en razones </a:t>
            </a:r>
            <a:r>
              <a:rPr lang="es-AR" sz="1800" b="1" dirty="0">
                <a:solidFill>
                  <a:srgbClr val="FFFF01"/>
                </a:solidFill>
                <a:effectLst>
                  <a:outerShdw blurRad="38100" dist="38100" dir="2700000" algn="tl">
                    <a:srgbClr val="000000">
                      <a:alpha val="43137"/>
                    </a:srgbClr>
                  </a:outerShdw>
                </a:effectLst>
              </a:rPr>
              <a:t>disciplinarias o debidas a falta o disminución de trabajo no imputables al empleador</a:t>
            </a:r>
            <a:r>
              <a:rPr lang="es-AR" sz="1800" dirty="0">
                <a:effectLst>
                  <a:outerShdw blurRad="38100" dist="38100" dir="2700000" algn="tl">
                    <a:srgbClr val="000000">
                      <a:alpha val="43137"/>
                    </a:srgbClr>
                  </a:outerShdw>
                </a:effectLst>
              </a:rPr>
              <a:t>, no podrán exceder de </a:t>
            </a:r>
            <a:r>
              <a:rPr lang="es-AR" sz="1800" b="1" dirty="0">
                <a:solidFill>
                  <a:srgbClr val="FF9900"/>
                </a:solidFill>
                <a:effectLst>
                  <a:outerShdw blurRad="38100" dist="38100" dir="2700000" algn="tl">
                    <a:srgbClr val="000000">
                      <a:alpha val="43137"/>
                    </a:srgbClr>
                  </a:outerShdw>
                </a:effectLst>
              </a:rPr>
              <a:t>treinta (30) días en un (1) año</a:t>
            </a:r>
            <a:r>
              <a:rPr lang="es-AR" sz="1800" dirty="0">
                <a:effectLst>
                  <a:outerShdw blurRad="38100" dist="38100" dir="2700000" algn="tl">
                    <a:srgbClr val="000000">
                      <a:alpha val="43137"/>
                    </a:srgbClr>
                  </a:outerShdw>
                </a:effectLst>
              </a:rPr>
              <a:t>, contados a partir de la primera suspensión.</a:t>
            </a:r>
          </a:p>
          <a:p>
            <a:pPr algn="l"/>
            <a:r>
              <a:rPr lang="es-AR" sz="1800" dirty="0">
                <a:effectLst>
                  <a:outerShdw blurRad="38100" dist="38100" dir="2700000" algn="tl">
                    <a:srgbClr val="000000">
                      <a:alpha val="43137"/>
                    </a:srgbClr>
                  </a:outerShdw>
                </a:effectLst>
              </a:rPr>
              <a:t>Las suspensiones fundadas en razones disciplinarias deberán ajustarse a lo dispuesto por el artículo 67, sin perjuicio de las condiciones que se fijaren en función de lo previsto en el artículo 68.</a:t>
            </a:r>
          </a:p>
        </p:txBody>
      </p:sp>
    </p:spTree>
    <p:extLst>
      <p:ext uri="{BB962C8B-B14F-4D97-AF65-F5344CB8AC3E}">
        <p14:creationId xmlns:p14="http://schemas.microsoft.com/office/powerpoint/2010/main" val="14441900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ALTERNATIVO OBLIGATORIO</a:t>
            </a:r>
            <a:endParaRPr lang="es-AR" sz="1800" dirty="0">
              <a:solidFill>
                <a:srgbClr val="FFFF00"/>
              </a:solidFill>
              <a:effectLst>
                <a:outerShdw blurRad="38100" dist="38100" dir="2700000" algn="tl">
                  <a:srgbClr val="000000">
                    <a:alpha val="43137"/>
                  </a:srgbClr>
                </a:outerShdw>
              </a:effectLst>
            </a:endParaRPr>
          </a:p>
          <a:p>
            <a:pPr algn="l">
              <a:lnSpc>
                <a:spcPct val="90000"/>
              </a:lnSpc>
            </a:pPr>
            <a:r>
              <a:rPr lang="es-AR" sz="1800" b="1" dirty="0" smtClean="0">
                <a:solidFill>
                  <a:srgbClr val="FFC000"/>
                </a:solidFill>
                <a:effectLst>
                  <a:outerShdw blurRad="38100" dist="38100" dir="2700000" algn="tl">
                    <a:srgbClr val="000000">
                      <a:alpha val="43137"/>
                    </a:srgbClr>
                  </a:outerShdw>
                </a:effectLst>
              </a:rPr>
              <a:t>PLAZOS </a:t>
            </a:r>
            <a:r>
              <a:rPr lang="es-AR" sz="1800" b="1" dirty="0" err="1" smtClean="0">
                <a:solidFill>
                  <a:srgbClr val="FFC000"/>
                </a:solidFill>
                <a:effectLst>
                  <a:outerShdw blurRad="38100" dist="38100" dir="2700000" algn="tl">
                    <a:srgbClr val="000000">
                      <a:alpha val="43137"/>
                    </a:srgbClr>
                  </a:outerShdw>
                </a:effectLst>
              </a:rPr>
              <a:t>MAXIMOS</a:t>
            </a:r>
            <a:endParaRPr lang="es-AR" sz="1800" b="1" dirty="0">
              <a:solidFill>
                <a:srgbClr val="FFC000"/>
              </a:solidFill>
              <a:effectLst>
                <a:outerShdw blurRad="38100" dist="38100" dir="2700000" algn="tl">
                  <a:srgbClr val="000000">
                    <a:alpha val="43137"/>
                  </a:srgbClr>
                </a:outerShdw>
              </a:effectLst>
            </a:endParaRP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221 - </a:t>
            </a:r>
            <a:r>
              <a:rPr lang="es-AR" sz="1800" dirty="0">
                <a:effectLst>
                  <a:outerShdw blurRad="38100" dist="38100" dir="2700000" algn="tl">
                    <a:srgbClr val="000000">
                      <a:alpha val="43137"/>
                    </a:srgbClr>
                  </a:outerShdw>
                </a:effectLst>
              </a:rPr>
              <a:t>Las suspensiones por </a:t>
            </a:r>
            <a:r>
              <a:rPr lang="es-AR" sz="1800" b="1" dirty="0">
                <a:solidFill>
                  <a:srgbClr val="FFFF00"/>
                </a:solidFill>
                <a:effectLst>
                  <a:outerShdw blurRad="38100" dist="38100" dir="2700000" algn="tl">
                    <a:srgbClr val="000000">
                      <a:alpha val="43137"/>
                    </a:srgbClr>
                  </a:outerShdw>
                </a:effectLst>
              </a:rPr>
              <a:t>fuerza mayor </a:t>
            </a:r>
            <a:r>
              <a:rPr lang="es-AR" sz="1800" dirty="0">
                <a:effectLst>
                  <a:outerShdw blurRad="38100" dist="38100" dir="2700000" algn="tl">
                    <a:srgbClr val="000000">
                      <a:alpha val="43137"/>
                    </a:srgbClr>
                  </a:outerShdw>
                </a:effectLst>
              </a:rPr>
              <a:t>debidamente </a:t>
            </a:r>
            <a:r>
              <a:rPr lang="es-AR" sz="1800" dirty="0" smtClean="0">
                <a:effectLst>
                  <a:outerShdw blurRad="38100" dist="38100" dir="2700000" algn="tl">
                    <a:srgbClr val="000000">
                      <a:alpha val="43137"/>
                    </a:srgbClr>
                  </a:outerShdw>
                </a:effectLst>
              </a:rPr>
              <a:t>comprobadas </a:t>
            </a:r>
            <a:r>
              <a:rPr lang="es-AR" sz="1800" dirty="0">
                <a:effectLst>
                  <a:outerShdw blurRad="38100" dist="38100" dir="2700000" algn="tl">
                    <a:srgbClr val="000000">
                      <a:alpha val="43137"/>
                    </a:srgbClr>
                  </a:outerShdw>
                </a:effectLst>
              </a:rPr>
              <a:t>podrán extenderse </a:t>
            </a:r>
            <a:r>
              <a:rPr lang="es-AR" sz="1800" dirty="0">
                <a:solidFill>
                  <a:srgbClr val="00FFCC"/>
                </a:solidFill>
                <a:effectLst>
                  <a:outerShdw blurRad="38100" dist="38100" dir="2700000" algn="tl">
                    <a:srgbClr val="000000">
                      <a:alpha val="43137"/>
                    </a:srgbClr>
                  </a:outerShdw>
                </a:effectLst>
              </a:rPr>
              <a:t>hasta un plazo máximo de 75 (setenta y cinco) días en el término de 1 (un) año</a:t>
            </a:r>
            <a:r>
              <a:rPr lang="es-AR" sz="1800" dirty="0">
                <a:effectLst>
                  <a:outerShdw blurRad="38100" dist="38100" dir="2700000" algn="tl">
                    <a:srgbClr val="000000">
                      <a:alpha val="43137"/>
                    </a:srgbClr>
                  </a:outerShdw>
                </a:effectLst>
              </a:rPr>
              <a:t>, contado desde la primera suspensión cualquiera sea el motivo de ésta.</a:t>
            </a:r>
          </a:p>
          <a:p>
            <a:pPr algn="l"/>
            <a:r>
              <a:rPr lang="es-AR" sz="1800" dirty="0">
                <a:effectLst>
                  <a:outerShdw blurRad="38100" dist="38100" dir="2700000" algn="tl">
                    <a:srgbClr val="000000">
                      <a:alpha val="43137"/>
                    </a:srgbClr>
                  </a:outerShdw>
                </a:effectLst>
              </a:rPr>
              <a:t>En este supuesto, así como en el de suspensión por falta o disminución de trabajo, deberá comenzarse por el personal menos antiguo dentro de cada especialidad.</a:t>
            </a:r>
          </a:p>
          <a:p>
            <a:pPr algn="l"/>
            <a:r>
              <a:rPr lang="es-AR" sz="1800" dirty="0">
                <a:effectLst>
                  <a:outerShdw blurRad="38100" dist="38100" dir="2700000" algn="tl">
                    <a:srgbClr val="000000">
                      <a:alpha val="43137"/>
                    </a:srgbClr>
                  </a:outerShdw>
                </a:effectLst>
              </a:rPr>
              <a:t>Respecto del personal ingresado en un mismo semestre, deberá comenzarse por el que tuviere menos cargas de familia, aunque con ello se alterase el orden de antigüedad</a:t>
            </a:r>
            <a:r>
              <a:rPr lang="es-AR" sz="1800" dirty="0" smtClean="0">
                <a:effectLst>
                  <a:outerShdw blurRad="38100" dist="38100" dir="2700000" algn="tl">
                    <a:srgbClr val="000000">
                      <a:alpha val="43137"/>
                    </a:srgbClr>
                  </a:outerShdw>
                </a:effectLst>
              </a:rPr>
              <a:t>.</a:t>
            </a:r>
            <a:endParaRPr lang="es-AR"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02017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381000"/>
            <a:ext cx="7772400" cy="685800"/>
          </a:xfrm>
        </p:spPr>
        <p:txBody>
          <a:bodyPr/>
          <a:lstStyle/>
          <a:p>
            <a:pPr eaLnBrk="1" hangingPunct="1">
              <a:defRPr/>
            </a:pPr>
            <a:r>
              <a:rPr lang="en-US" sz="2000" b="1" dirty="0" smtClean="0">
                <a:solidFill>
                  <a:srgbClr val="FFFF00"/>
                </a:solidFill>
                <a:effectLst>
                  <a:outerShdw blurRad="38100" dist="38100" dir="2700000" algn="tl">
                    <a:srgbClr val="000000">
                      <a:alpha val="43137"/>
                    </a:srgbClr>
                  </a:outerShdw>
                </a:effectLst>
              </a:rPr>
              <a:t>CRISIS DE </a:t>
            </a:r>
            <a:r>
              <a:rPr lang="en-US" sz="2000" b="1" dirty="0" err="1" smtClean="0">
                <a:solidFill>
                  <a:srgbClr val="FFFF00"/>
                </a:solidFill>
                <a:effectLst>
                  <a:outerShdw blurRad="38100" dist="38100" dir="2700000" algn="tl">
                    <a:srgbClr val="000000">
                      <a:alpha val="43137"/>
                    </a:srgbClr>
                  </a:outerShdw>
                </a:effectLst>
              </a:rPr>
              <a:t>EMPRESAS</a:t>
            </a:r>
            <a:r>
              <a:rPr lang="en-US" sz="2000" b="1" dirty="0" smtClean="0">
                <a:solidFill>
                  <a:srgbClr val="FFFF00"/>
                </a:solidFill>
                <a:effectLst>
                  <a:outerShdw blurRad="38100" dist="38100" dir="2700000" algn="tl">
                    <a:srgbClr val="000000">
                      <a:alpha val="43137"/>
                    </a:srgbClr>
                  </a:outerShdw>
                </a:effectLst>
              </a:rPr>
              <a:t> – </a:t>
            </a:r>
            <a:r>
              <a:rPr lang="en-US" sz="2000" b="1" dirty="0" err="1" smtClean="0">
                <a:solidFill>
                  <a:srgbClr val="FFFF00"/>
                </a:solidFill>
                <a:effectLst>
                  <a:outerShdw blurRad="38100" dist="38100" dir="2700000" algn="tl">
                    <a:srgbClr val="000000">
                      <a:alpha val="43137"/>
                    </a:srgbClr>
                  </a:outerShdw>
                </a:effectLst>
              </a:rPr>
              <a:t>PROCEDIMIENTO</a:t>
            </a:r>
            <a:r>
              <a:rPr lang="en-US" sz="2000" b="1" dirty="0" smtClean="0">
                <a:solidFill>
                  <a:srgbClr val="FFFF00"/>
                </a:solidFill>
                <a:effectLst>
                  <a:outerShdw blurRad="38100" dist="38100" dir="2700000" algn="tl">
                    <a:srgbClr val="000000">
                      <a:alpha val="43137"/>
                    </a:srgbClr>
                  </a:outerShdw>
                </a:effectLst>
              </a:rPr>
              <a:t> </a:t>
            </a:r>
            <a:r>
              <a:rPr lang="en-US" sz="2000" b="1" dirty="0" err="1" smtClean="0">
                <a:solidFill>
                  <a:srgbClr val="FFFF00"/>
                </a:solidFill>
                <a:effectLst>
                  <a:outerShdw blurRad="38100" dist="38100" dir="2700000" algn="tl">
                    <a:srgbClr val="000000">
                      <a:alpha val="43137"/>
                    </a:srgbClr>
                  </a:outerShdw>
                </a:effectLst>
              </a:rPr>
              <a:t>PREVENTIVO</a:t>
            </a:r>
            <a:endParaRPr lang="en-US" sz="2000" b="1" dirty="0" smtClean="0">
              <a:solidFill>
                <a:srgbClr val="FFFF00"/>
              </a:solidFill>
              <a:effectLst>
                <a:outerShdw blurRad="38100" dist="38100" dir="2700000" algn="tl">
                  <a:srgbClr val="000000">
                    <a:alpha val="43137"/>
                  </a:srgbClr>
                </a:outerShdw>
              </a:effectLst>
            </a:endParaRPr>
          </a:p>
        </p:txBody>
      </p:sp>
      <p:sp>
        <p:nvSpPr>
          <p:cNvPr id="67587" name="Rectangle 3"/>
          <p:cNvSpPr>
            <a:spLocks noGrp="1" noChangeArrowheads="1"/>
          </p:cNvSpPr>
          <p:nvPr>
            <p:ph type="subTitle" idx="1"/>
          </p:nvPr>
        </p:nvSpPr>
        <p:spPr>
          <a:xfrm>
            <a:off x="685800" y="1371600"/>
            <a:ext cx="7772400" cy="4876800"/>
          </a:xfrm>
        </p:spPr>
        <p:txBody>
          <a:bodyPr>
            <a:normAutofit/>
          </a:bodyPr>
          <a:lstStyle/>
          <a:p>
            <a:pPr algn="l">
              <a:lnSpc>
                <a:spcPct val="90000"/>
              </a:lnSpc>
            </a:pPr>
            <a:r>
              <a:rPr lang="es-AR" sz="1800" b="1" dirty="0">
                <a:solidFill>
                  <a:srgbClr val="FFFF00"/>
                </a:solidFill>
                <a:effectLst>
                  <a:outerShdw blurRad="38100" dist="38100" dir="2700000" algn="tl">
                    <a:srgbClr val="000000">
                      <a:alpha val="43137"/>
                    </a:srgbClr>
                  </a:outerShdw>
                </a:effectLst>
              </a:rPr>
              <a:t>PROCEDIMIENTO ALTERNATIVO OBLIGATORIO</a:t>
            </a:r>
            <a:endParaRPr lang="es-AR" sz="1800" dirty="0">
              <a:solidFill>
                <a:srgbClr val="FFFF00"/>
              </a:solidFill>
              <a:effectLst>
                <a:outerShdw blurRad="38100" dist="38100" dir="2700000" algn="tl">
                  <a:srgbClr val="000000">
                    <a:alpha val="43137"/>
                  </a:srgbClr>
                </a:outerShdw>
              </a:effectLst>
            </a:endParaRPr>
          </a:p>
          <a:p>
            <a:pPr algn="l">
              <a:lnSpc>
                <a:spcPct val="90000"/>
              </a:lnSpc>
            </a:pPr>
            <a:r>
              <a:rPr lang="es-AR" sz="1800" b="1" dirty="0">
                <a:solidFill>
                  <a:srgbClr val="FF9900"/>
                </a:solidFill>
                <a:effectLst>
                  <a:outerShdw blurRad="38100" dist="38100" dir="2700000" algn="tl">
                    <a:srgbClr val="000000">
                      <a:alpha val="43137"/>
                    </a:srgbClr>
                  </a:outerShdw>
                </a:effectLst>
              </a:rPr>
              <a:t>ASIGNACIONES DE SUSPENSIÓN</a:t>
            </a:r>
          </a:p>
          <a:p>
            <a:pPr algn="l">
              <a:lnSpc>
                <a:spcPct val="90000"/>
              </a:lnSpc>
            </a:pPr>
            <a:endParaRPr lang="es-AR" sz="1800" b="1" dirty="0">
              <a:solidFill>
                <a:srgbClr val="FF0000"/>
              </a:solidFill>
              <a:effectLst>
                <a:outerShdw blurRad="38100" dist="38100" dir="2700000" algn="tl">
                  <a:srgbClr val="000000">
                    <a:alpha val="43137"/>
                  </a:srgbClr>
                </a:outerShdw>
              </a:effectLst>
            </a:endParaRPr>
          </a:p>
          <a:p>
            <a:pPr algn="l"/>
            <a:r>
              <a:rPr lang="es-AR" sz="1800" b="1" dirty="0">
                <a:solidFill>
                  <a:srgbClr val="00FFCC"/>
                </a:solidFill>
                <a:effectLst>
                  <a:outerShdw blurRad="38100" dist="38100" dir="2700000" algn="tl">
                    <a:srgbClr val="000000">
                      <a:alpha val="43137"/>
                    </a:srgbClr>
                  </a:outerShdw>
                </a:effectLst>
              </a:rPr>
              <a:t>Art. 223 bis -  </a:t>
            </a:r>
            <a:r>
              <a:rPr lang="es-AR" sz="1800" dirty="0">
                <a:effectLst>
                  <a:outerShdw blurRad="38100" dist="38100" dir="2700000" algn="tl">
                    <a:srgbClr val="000000">
                      <a:alpha val="43137"/>
                    </a:srgbClr>
                  </a:outerShdw>
                </a:effectLst>
              </a:rPr>
              <a:t>Se considerará prestación no remunerativa </a:t>
            </a:r>
            <a:r>
              <a:rPr lang="es-AR" sz="1800" b="1" dirty="0">
                <a:solidFill>
                  <a:srgbClr val="FFFF00"/>
                </a:solidFill>
                <a:effectLst>
                  <a:outerShdw blurRad="38100" dist="38100" dir="2700000" algn="tl">
                    <a:srgbClr val="000000">
                      <a:alpha val="43137"/>
                    </a:srgbClr>
                  </a:outerShdw>
                </a:effectLst>
              </a:rPr>
              <a:t>las asignaciones en dinero que se entreguen en compensación por suspensiones </a:t>
            </a:r>
            <a:r>
              <a:rPr lang="es-AR" sz="1800" dirty="0">
                <a:effectLst>
                  <a:outerShdw blurRad="38100" dist="38100" dir="2700000" algn="tl">
                    <a:srgbClr val="000000">
                      <a:alpha val="43137"/>
                    </a:srgbClr>
                  </a:outerShdw>
                </a:effectLst>
              </a:rPr>
              <a:t>de la prestación laboral y que se fundaren en las causales de </a:t>
            </a:r>
            <a:r>
              <a:rPr lang="es-AR" sz="1800" dirty="0">
                <a:solidFill>
                  <a:srgbClr val="FFC000"/>
                </a:solidFill>
                <a:effectLst>
                  <a:outerShdw blurRad="38100" dist="38100" dir="2700000" algn="tl">
                    <a:srgbClr val="000000">
                      <a:alpha val="43137"/>
                    </a:srgbClr>
                  </a:outerShdw>
                </a:effectLst>
              </a:rPr>
              <a:t>falta o disminución de trabajo, no imputables al empleador, o fuerza mayor debidamente comprobada</a:t>
            </a:r>
            <a:r>
              <a:rPr lang="es-AR" sz="1800" dirty="0">
                <a:effectLst>
                  <a:outerShdw blurRad="38100" dist="38100" dir="2700000" algn="tl">
                    <a:srgbClr val="000000">
                      <a:alpha val="43137"/>
                    </a:srgbClr>
                  </a:outerShdw>
                </a:effectLst>
              </a:rPr>
              <a:t>, pactadas individual o colectivamente y homologadas por la Autoridad de Aplicación, conforme normas legales vigentes, y cuando en virtud de tales causales el trabajador no realice la prestación laboral a su cargo. Sólo </a:t>
            </a:r>
            <a:r>
              <a:rPr lang="es-AR" sz="1800" b="1" dirty="0">
                <a:solidFill>
                  <a:srgbClr val="00FF99"/>
                </a:solidFill>
                <a:effectLst>
                  <a:outerShdw blurRad="38100" dist="38100" dir="2700000" algn="tl">
                    <a:srgbClr val="000000">
                      <a:alpha val="43137"/>
                    </a:srgbClr>
                  </a:outerShdw>
                </a:effectLst>
              </a:rPr>
              <a:t>tributará las contribuciones establecidas en las leyes 23660 y 23661</a:t>
            </a:r>
            <a:r>
              <a:rPr lang="es-AR" sz="1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762876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subTitle" idx="1"/>
          </p:nvPr>
        </p:nvSpPr>
        <p:spPr>
          <a:xfrm>
            <a:off x="685800" y="381000"/>
            <a:ext cx="7772400" cy="5867400"/>
          </a:xfrm>
        </p:spPr>
        <p:txBody>
          <a:bodyPr>
            <a:normAutofit/>
          </a:bodyPr>
          <a:lstStyle/>
          <a:p>
            <a:pPr eaLnBrk="1" hangingPunct="1">
              <a:defRPr/>
            </a:pPr>
            <a:endParaRPr lang="es-AR"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FFFF19"/>
              </a:solidFill>
              <a:effectLst>
                <a:outerShdw blurRad="38100" dist="38100" dir="2700000" algn="tl">
                  <a:srgbClr val="000000">
                    <a:alpha val="43137"/>
                  </a:srgbClr>
                </a:outerShdw>
              </a:effectLst>
              <a:latin typeface="Papyrus" pitchFamily="66" charset="0"/>
            </a:endParaRPr>
          </a:p>
          <a:p>
            <a:pPr eaLnBrk="1" hangingPunct="1">
              <a:defRPr/>
            </a:pPr>
            <a:endParaRPr lang="es-AR" sz="3600" b="1" dirty="0" smtClean="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ATP JULIO</a:t>
            </a:r>
            <a:endParaRPr lang="es-AR" sz="3600" b="1" dirty="0">
              <a:solidFill>
                <a:srgbClr val="00FF00"/>
              </a:solidFill>
              <a:effectLst>
                <a:outerShdw blurRad="38100" dist="38100" dir="2700000" algn="tl">
                  <a:srgbClr val="000000">
                    <a:alpha val="43137"/>
                  </a:srgbClr>
                </a:outerShdw>
              </a:effectLst>
              <a:latin typeface="Papyrus" pitchFamily="66" charset="0"/>
            </a:endParaRPr>
          </a:p>
          <a:p>
            <a:pPr eaLnBrk="1" hangingPunct="1">
              <a:defRPr/>
            </a:pPr>
            <a:r>
              <a:rPr lang="es-AR" sz="3600" b="1" dirty="0" smtClean="0">
                <a:solidFill>
                  <a:srgbClr val="00FF00"/>
                </a:solidFill>
                <a:effectLst>
                  <a:outerShdw blurRad="38100" dist="38100" dir="2700000" algn="tl">
                    <a:srgbClr val="000000">
                      <a:alpha val="43137"/>
                    </a:srgbClr>
                  </a:outerShdw>
                </a:effectLst>
                <a:latin typeface="Papyrus" pitchFamily="66" charset="0"/>
              </a:rPr>
              <a:t>ATP AGOSTO </a:t>
            </a:r>
          </a:p>
        </p:txBody>
      </p:sp>
    </p:spTree>
    <p:extLst>
      <p:ext uri="{BB962C8B-B14F-4D97-AF65-F5344CB8AC3E}">
        <p14:creationId xmlns:p14="http://schemas.microsoft.com/office/powerpoint/2010/main" val="7372776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381000"/>
            <a:ext cx="7772400" cy="455712"/>
          </a:xfrm>
        </p:spPr>
        <p:txBody>
          <a:bodyPr>
            <a:normAutofit/>
          </a:bodyPr>
          <a:lstStyle/>
          <a:p>
            <a:r>
              <a:rPr lang="es-MX" sz="2800" b="1" dirty="0" smtClean="0">
                <a:solidFill>
                  <a:srgbClr val="00FFFF"/>
                </a:solidFill>
              </a:rPr>
              <a:t>ATP JULIO Y AGOSTO</a:t>
            </a:r>
            <a:endParaRPr lang="en-US" sz="3200" b="1" dirty="0"/>
          </a:p>
        </p:txBody>
      </p:sp>
      <p:sp>
        <p:nvSpPr>
          <p:cNvPr id="118787" name="Rectangle 3"/>
          <p:cNvSpPr>
            <a:spLocks noGrp="1" noChangeArrowheads="1"/>
          </p:cNvSpPr>
          <p:nvPr>
            <p:ph type="subTitle" idx="1"/>
          </p:nvPr>
        </p:nvSpPr>
        <p:spPr>
          <a:xfrm>
            <a:off x="304800" y="764704"/>
            <a:ext cx="8472972" cy="5976664"/>
          </a:xfrm>
        </p:spPr>
        <p:txBody>
          <a:bodyPr>
            <a:normAutofit lnSpcReduction="10000"/>
          </a:bodyPr>
          <a:lstStyle/>
          <a:p>
            <a:pPr algn="l"/>
            <a:r>
              <a:rPr lang="es-ES" sz="1600" b="1" dirty="0" smtClean="0">
                <a:solidFill>
                  <a:srgbClr val="FFFF01"/>
                </a:solidFill>
                <a:effectLst>
                  <a:outerShdw blurRad="38100" dist="38100" dir="2700000" algn="tl">
                    <a:srgbClr val="000000">
                      <a:alpha val="43137"/>
                    </a:srgbClr>
                  </a:outerShdw>
                </a:effectLst>
              </a:rPr>
              <a:t>DECISIÓN ADMINISTRATIVA (JGM) 1343/2020 </a:t>
            </a:r>
          </a:p>
          <a:p>
            <a:pPr algn="l"/>
            <a:r>
              <a:rPr lang="es-ES" sz="1600" b="1" dirty="0" smtClean="0">
                <a:solidFill>
                  <a:srgbClr val="00FFCC"/>
                </a:solidFill>
                <a:effectLst>
                  <a:outerShdw blurRad="38100" dist="38100" dir="2700000" algn="tl">
                    <a:srgbClr val="000000">
                      <a:alpha val="43137"/>
                    </a:srgbClr>
                  </a:outerShdw>
                </a:effectLst>
              </a:rPr>
              <a:t>Programa de Asistencia de Emergencia al Trabajo y la Producción. Beneficios para los salarios de julio: salario complementario, créditos a tasa cero y a tasa subsidiada y postergación del pago de las contribuciones patronales</a:t>
            </a:r>
          </a:p>
          <a:p>
            <a:pPr algn="l"/>
            <a:r>
              <a:rPr lang="es-ES" sz="1600" dirty="0" smtClean="0">
                <a:effectLst>
                  <a:outerShdw blurRad="38100" dist="38100" dir="2700000" algn="tl">
                    <a:srgbClr val="000000">
                      <a:alpha val="43137"/>
                    </a:srgbClr>
                  </a:outerShdw>
                </a:effectLst>
              </a:rPr>
              <a:t>La Jefatura de Gabinete de Ministros establece precisiones sobre las condiciones que regirán a partir de julio para el otorgamiento de los beneficios establecidos por el decreto 332/2020.</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En tal sentido, mencionamos:</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Se extiende el plazo de adhesión hasta el 30 de setiembre para los créditos a tasa cero.</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Sobre el salario complementario, se determina una nueva fórmula de cálculo y se establece como condición de admisibilidad que las empresas hayan tenido una variación nominal negativa en la facturación (inferior a 0%), comparando junio de 2019 con de junio 2020.</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Al efecto del cómputo de la plantilla de personal, deberán detraerse las extinciones de las relaciones laborales ocurridas hasta el 27 de julio de 2020.</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Se mantiene la exclusión de los trabajadores con remuneraciones brutas superiores a los $ 140.000.</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Establece precisiones en caso de pluriempleo.</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Contribuciones patronales destinadas al SIPA, dependiendo de la variación nominal de facturación interanual negativa.</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Crédito a tasa subsidiad: para empresas con menos de 800 trabajadores y que verifiquen una variación de facturación nominal interanual positiva de hasta el 30%, comparando junio de 2019 con junio de 2020.</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La tasa de interés, que será bonificada por el Fondo Nacional de Desarrollo Productivo (FONDEP), dependerá del nivel de facturación interanual.</a:t>
            </a:r>
            <a:br>
              <a:rPr lang="es-ES" sz="1600" dirty="0" smtClean="0">
                <a:effectLst>
                  <a:outerShdw blurRad="38100" dist="38100" dir="2700000" algn="tl">
                    <a:srgbClr val="000000">
                      <a:alpha val="43137"/>
                    </a:srgbClr>
                  </a:outerShdw>
                </a:effectLst>
              </a:rPr>
            </a:br>
            <a:r>
              <a:rPr lang="es-ES" sz="1600" dirty="0" smtClean="0">
                <a:effectLst>
                  <a:outerShdw blurRad="38100" dist="38100" dir="2700000" algn="tl">
                    <a:srgbClr val="000000">
                      <a:alpha val="43137"/>
                    </a:srgbClr>
                  </a:outerShdw>
                </a:effectLst>
              </a:rPr>
              <a:t>* No serán elegibles los sujetos que el 12 de marzo de 2020 presenten estado 3, 4, 5 o 6 conforme al Resultado de Situación Crediticia publicado por el BCRA.</a:t>
            </a:r>
          </a:p>
          <a:p>
            <a:pPr algn="l"/>
            <a:endParaRPr lang="es-ES" sz="1600" b="1" dirty="0" smtClean="0">
              <a:solidFill>
                <a:srgbClr val="FFFF0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922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10333</TotalTime>
  <Words>8542</Words>
  <Application>Microsoft Office PowerPoint</Application>
  <PresentationFormat>Presentación en pantalla (4:3)</PresentationFormat>
  <Paragraphs>775</Paragraphs>
  <Slides>102</Slides>
  <Notes>0</Notes>
  <HiddenSlides>0</HiddenSlides>
  <MMClips>0</MMClips>
  <ScaleCrop>false</ScaleCrop>
  <HeadingPairs>
    <vt:vector size="4" baseType="variant">
      <vt:variant>
        <vt:lpstr>Tema</vt:lpstr>
      </vt:variant>
      <vt:variant>
        <vt:i4>1</vt:i4>
      </vt:variant>
      <vt:variant>
        <vt:lpstr>Títulos de diapositiva</vt:lpstr>
      </vt:variant>
      <vt:variant>
        <vt:i4>102</vt:i4>
      </vt:variant>
    </vt:vector>
  </HeadingPairs>
  <TitlesOfParts>
    <vt:vector size="103" baseType="lpstr">
      <vt:lpstr>Flujo</vt:lpstr>
      <vt:lpstr>Presentación de PowerPoint</vt:lpstr>
      <vt:lpstr>Presentación de PowerPoint</vt:lpstr>
      <vt:lpstr>Vacaciones en ASPO y DISPO</vt:lpstr>
      <vt:lpstr>Vacaciones en ASPO y DISPO</vt:lpstr>
      <vt:lpstr>Vacaciones en ASPO y DISPO</vt:lpstr>
      <vt:lpstr>Presentación de PowerPoint</vt:lpstr>
      <vt:lpstr>Vacaciones en ASPO y DISPO</vt:lpstr>
      <vt:lpstr>Presentación de PowerPoint</vt:lpstr>
      <vt:lpstr>Teletrabajo – Ley 27.555</vt:lpstr>
      <vt:lpstr>Teletrabajo – Ley 27.555</vt:lpstr>
      <vt:lpstr>Teletrabajo – Ley 27.555</vt:lpstr>
      <vt:lpstr>Teletrabajo – Ley 27.555</vt:lpstr>
      <vt:lpstr>Teletrabajo – Ley 27.555</vt:lpstr>
      <vt:lpstr>Teletrabajo – Ley 27.555</vt:lpstr>
      <vt:lpstr>Teletrabajo – Ley 27.555</vt:lpstr>
      <vt:lpstr>Teletrabajo – Ley 27.555</vt:lpstr>
      <vt:lpstr>Teletrabajo – Ley 27.555</vt:lpstr>
      <vt:lpstr>Teletrabajo – Ley 27.555</vt:lpstr>
      <vt:lpstr>Teletrabajo – Ley 27.555</vt:lpstr>
      <vt:lpstr>Teletrabajo – Ley 27.555</vt:lpstr>
      <vt:lpstr>Presentación de PowerPoint</vt:lpstr>
      <vt:lpstr>Duplicación de indemnización por despido</vt:lpstr>
      <vt:lpstr>Duplicación de indemnización por despido</vt:lpstr>
      <vt:lpstr>DECRETO 34/2019</vt:lpstr>
      <vt:lpstr>DECRETO 34/2019</vt:lpstr>
      <vt:lpstr>Presentación de PowerPoint</vt:lpstr>
      <vt:lpstr>Prohibición de despidos</vt:lpstr>
      <vt:lpstr>Prohibición de despidos</vt:lpstr>
      <vt:lpstr>Prohibición de despidos</vt:lpstr>
      <vt:lpstr>Presentación de PowerPoint</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Prohibición de despidos</vt:lpstr>
      <vt:lpstr>Presentación de PowerPoint</vt:lpstr>
      <vt:lpstr>Prohibición de despidos</vt:lpstr>
      <vt:lpstr>Prohibición de despidos</vt:lpstr>
      <vt:lpstr>Prohibición de despidos</vt:lpstr>
      <vt:lpstr>Prohibición de despidos</vt:lpstr>
      <vt:lpstr>Prohibición de despidos</vt:lpstr>
      <vt:lpstr>Prohibición de despidos</vt:lpstr>
      <vt:lpstr>Presentación de PowerPoint</vt:lpstr>
      <vt:lpstr>Prohibición de despidos</vt:lpstr>
      <vt:lpstr>Prohibición de despidos</vt:lpstr>
      <vt:lpstr>Prohibición de despidos</vt:lpstr>
      <vt:lpstr>Prohibición de despidos</vt:lpstr>
      <vt:lpstr>Prohibición de despidos</vt:lpstr>
      <vt:lpstr>Presentación de PowerPoint</vt:lpstr>
      <vt:lpstr>Modificación de plazos máximos de suspensión</vt:lpstr>
      <vt:lpstr>Modificación de plazos máximos de suspensión</vt:lpstr>
      <vt:lpstr>Presentación de PowerPoint</vt:lpstr>
      <vt:lpstr>JURISPRUDENCIA 223 BIS</vt:lpstr>
      <vt:lpstr>JURISPRUDENCIA 223 BIS</vt:lpstr>
      <vt:lpstr>Presentación de PowerPoint</vt:lpstr>
      <vt:lpstr>ART Y 223 BIS</vt:lpstr>
      <vt:lpstr>ART Y 223 BIS</vt:lpstr>
      <vt:lpstr>ART Y 223 BIS</vt:lpstr>
      <vt:lpstr>Presentación de PowerPoint</vt:lpstr>
      <vt:lpstr>Presentación de PowerPoint</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CRISIS DE EMPRESAS – PROCEDIMIENTO PREVENTIVO</vt:lpstr>
      <vt:lpstr>Presentación de PowerPoint</vt:lpstr>
      <vt:lpstr>ATP JULIO Y AGOSTO</vt:lpstr>
      <vt:lpstr>ATP JULIO Y AGOSTO</vt:lpstr>
      <vt:lpstr>ATP JULIO Y AGOSTO</vt:lpstr>
      <vt:lpstr>ATP JULIO Y AGOSTO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Gengis Kan</dc:creator>
  <cp:lastModifiedBy>Gustavo Raúl Segu</cp:lastModifiedBy>
  <cp:revision>2759</cp:revision>
  <cp:lastPrinted>1601-01-01T00:00:00Z</cp:lastPrinted>
  <dcterms:created xsi:type="dcterms:W3CDTF">1601-01-01T00:00:00Z</dcterms:created>
  <dcterms:modified xsi:type="dcterms:W3CDTF">2020-08-24T22:56:17Z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