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47"/>
    <p:restoredTop sz="92610"/>
  </p:normalViewPr>
  <p:slideViewPr>
    <p:cSldViewPr snapToGrid="0" snapToObjects="1">
      <p:cViewPr>
        <p:scale>
          <a:sx n="94" d="100"/>
          <a:sy n="94" d="100"/>
        </p:scale>
        <p:origin x="-60" y="81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ABC204-40CE-FC43-82C9-0463286DA029}" type="datetimeFigureOut">
              <a:rPr lang="es-ES_tradnl" smtClean="0"/>
              <a:pPr/>
              <a:t>26/08/2018</a:t>
            </a:fld>
            <a:endParaRPr lang="es-ES_tradn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_tradnl" smtClean="0"/>
              <a:t>Haga clic para modificar los estilos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1E4C88-B88E-AE43-9B77-728268D69D25}" type="slidenum">
              <a:rPr lang="es-ES_tradnl" smtClean="0"/>
              <a:pPr/>
              <a:t>‹Nº›</a:t>
            </a:fld>
            <a:endParaRPr lang="es-ES_tradnl"/>
          </a:p>
        </p:txBody>
      </p:sp>
    </p:spTree>
    <p:extLst>
      <p:ext uri="{BB962C8B-B14F-4D97-AF65-F5344CB8AC3E}">
        <p14:creationId xmlns="" xmlns:p14="http://schemas.microsoft.com/office/powerpoint/2010/main" val="1343019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a:p>
        </p:txBody>
      </p:sp>
      <p:sp>
        <p:nvSpPr>
          <p:cNvPr id="4" name="Marcador de número de diapositiva 3"/>
          <p:cNvSpPr>
            <a:spLocks noGrp="1"/>
          </p:cNvSpPr>
          <p:nvPr>
            <p:ph type="sldNum" sz="quarter" idx="10"/>
          </p:nvPr>
        </p:nvSpPr>
        <p:spPr/>
        <p:txBody>
          <a:bodyPr/>
          <a:lstStyle/>
          <a:p>
            <a:fld id="{051E4C88-B88E-AE43-9B77-728268D69D25}" type="slidenum">
              <a:rPr lang="es-ES_tradnl" smtClean="0"/>
              <a:pPr/>
              <a:t>2</a:t>
            </a:fld>
            <a:endParaRPr lang="es-ES_tradnl"/>
          </a:p>
        </p:txBody>
      </p:sp>
    </p:spTree>
    <p:extLst>
      <p:ext uri="{BB962C8B-B14F-4D97-AF65-F5344CB8AC3E}">
        <p14:creationId xmlns="" xmlns:p14="http://schemas.microsoft.com/office/powerpoint/2010/main" val="1580430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a:p>
        </p:txBody>
      </p:sp>
      <p:sp>
        <p:nvSpPr>
          <p:cNvPr id="4" name="Marcador de número de diapositiva 3"/>
          <p:cNvSpPr>
            <a:spLocks noGrp="1"/>
          </p:cNvSpPr>
          <p:nvPr>
            <p:ph type="sldNum" sz="quarter" idx="10"/>
          </p:nvPr>
        </p:nvSpPr>
        <p:spPr/>
        <p:txBody>
          <a:bodyPr/>
          <a:lstStyle/>
          <a:p>
            <a:fld id="{051E4C88-B88E-AE43-9B77-728268D69D25}" type="slidenum">
              <a:rPr lang="es-ES_tradnl" smtClean="0"/>
              <a:pPr/>
              <a:t>12</a:t>
            </a:fld>
            <a:endParaRPr lang="es-ES_tradnl"/>
          </a:p>
        </p:txBody>
      </p:sp>
    </p:spTree>
    <p:extLst>
      <p:ext uri="{BB962C8B-B14F-4D97-AF65-F5344CB8AC3E}">
        <p14:creationId xmlns="" xmlns:p14="http://schemas.microsoft.com/office/powerpoint/2010/main" val="2082413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a:p>
        </p:txBody>
      </p:sp>
      <p:sp>
        <p:nvSpPr>
          <p:cNvPr id="4" name="Marcador de número de diapositiva 3"/>
          <p:cNvSpPr>
            <a:spLocks noGrp="1"/>
          </p:cNvSpPr>
          <p:nvPr>
            <p:ph type="sldNum" sz="quarter" idx="10"/>
          </p:nvPr>
        </p:nvSpPr>
        <p:spPr/>
        <p:txBody>
          <a:bodyPr/>
          <a:lstStyle/>
          <a:p>
            <a:fld id="{051E4C88-B88E-AE43-9B77-728268D69D25}" type="slidenum">
              <a:rPr lang="es-ES_tradnl" smtClean="0"/>
              <a:pPr/>
              <a:t>13</a:t>
            </a:fld>
            <a:endParaRPr lang="es-ES_tradnl"/>
          </a:p>
        </p:txBody>
      </p:sp>
    </p:spTree>
    <p:extLst>
      <p:ext uri="{BB962C8B-B14F-4D97-AF65-F5344CB8AC3E}">
        <p14:creationId xmlns="" xmlns:p14="http://schemas.microsoft.com/office/powerpoint/2010/main" val="1618530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a:p>
        </p:txBody>
      </p:sp>
      <p:sp>
        <p:nvSpPr>
          <p:cNvPr id="4" name="Marcador de número de diapositiva 3"/>
          <p:cNvSpPr>
            <a:spLocks noGrp="1"/>
          </p:cNvSpPr>
          <p:nvPr>
            <p:ph type="sldNum" sz="quarter" idx="10"/>
          </p:nvPr>
        </p:nvSpPr>
        <p:spPr/>
        <p:txBody>
          <a:bodyPr/>
          <a:lstStyle/>
          <a:p>
            <a:fld id="{051E4C88-B88E-AE43-9B77-728268D69D25}" type="slidenum">
              <a:rPr lang="es-ES_tradnl" smtClean="0"/>
              <a:pPr/>
              <a:t>14</a:t>
            </a:fld>
            <a:endParaRPr lang="es-ES_tradnl"/>
          </a:p>
        </p:txBody>
      </p:sp>
    </p:spTree>
    <p:extLst>
      <p:ext uri="{BB962C8B-B14F-4D97-AF65-F5344CB8AC3E}">
        <p14:creationId xmlns="" xmlns:p14="http://schemas.microsoft.com/office/powerpoint/2010/main" val="923530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a:p>
        </p:txBody>
      </p:sp>
      <p:sp>
        <p:nvSpPr>
          <p:cNvPr id="4" name="Marcador de número de diapositiva 3"/>
          <p:cNvSpPr>
            <a:spLocks noGrp="1"/>
          </p:cNvSpPr>
          <p:nvPr>
            <p:ph type="sldNum" sz="quarter" idx="10"/>
          </p:nvPr>
        </p:nvSpPr>
        <p:spPr/>
        <p:txBody>
          <a:bodyPr/>
          <a:lstStyle/>
          <a:p>
            <a:fld id="{051E4C88-B88E-AE43-9B77-728268D69D25}" type="slidenum">
              <a:rPr lang="es-ES_tradnl" smtClean="0"/>
              <a:pPr/>
              <a:t>15</a:t>
            </a:fld>
            <a:endParaRPr lang="es-ES_tradnl"/>
          </a:p>
        </p:txBody>
      </p:sp>
    </p:spTree>
    <p:extLst>
      <p:ext uri="{BB962C8B-B14F-4D97-AF65-F5344CB8AC3E}">
        <p14:creationId xmlns="" xmlns:p14="http://schemas.microsoft.com/office/powerpoint/2010/main" val="17501299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a:p>
        </p:txBody>
      </p:sp>
      <p:sp>
        <p:nvSpPr>
          <p:cNvPr id="4" name="Marcador de número de diapositiva 3"/>
          <p:cNvSpPr>
            <a:spLocks noGrp="1"/>
          </p:cNvSpPr>
          <p:nvPr>
            <p:ph type="sldNum" sz="quarter" idx="10"/>
          </p:nvPr>
        </p:nvSpPr>
        <p:spPr/>
        <p:txBody>
          <a:bodyPr/>
          <a:lstStyle/>
          <a:p>
            <a:fld id="{051E4C88-B88E-AE43-9B77-728268D69D25}" type="slidenum">
              <a:rPr lang="es-ES_tradnl" smtClean="0"/>
              <a:pPr/>
              <a:t>16</a:t>
            </a:fld>
            <a:endParaRPr lang="es-ES_tradnl"/>
          </a:p>
        </p:txBody>
      </p:sp>
    </p:spTree>
    <p:extLst>
      <p:ext uri="{BB962C8B-B14F-4D97-AF65-F5344CB8AC3E}">
        <p14:creationId xmlns="" xmlns:p14="http://schemas.microsoft.com/office/powerpoint/2010/main" val="1096029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11" name="Freeform 6"/>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s-ES_tradnl" smtClean="0"/>
              <a:t>Haga clic para modificar el estilo de título del patrón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smtClean="0"/>
              <a:t>Haga clic para modificar el estilo de subtítulo del patrón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EC48BAA0-D358-9440-AD6C-FB51D6328ED2}" type="datetime1">
              <a:rPr lang="es-AR" smtClean="0"/>
              <a:pPr/>
              <a:t>26/08/2018</a:t>
            </a:fld>
            <a:endParaRPr lang="es-ES_tradnl"/>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s-ES_tradnl"/>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F29FC705-4DD0-D44E-AF34-A77B9915024A}" type="slidenum">
              <a:rPr lang="es-ES_tradnl" smtClean="0"/>
              <a:pPr/>
              <a:t>‹Nº›</a:t>
            </a:fld>
            <a:endParaRPr lang="es-ES_tradnl"/>
          </a:p>
        </p:txBody>
      </p:sp>
      <p:sp>
        <p:nvSpPr>
          <p:cNvPr id="13" name="Rectangle 12"/>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_tradnl" smtClean="0"/>
              <a:t>Haga clic para modificar los estilos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10"/>
          </p:nvPr>
        </p:nvSpPr>
        <p:spPr/>
        <p:txBody>
          <a:bodyPr/>
          <a:lstStyle/>
          <a:p>
            <a:fld id="{B59C4F0B-593A-094B-BA78-83DEFA377F66}" type="datetime1">
              <a:rPr lang="es-AR" smtClean="0"/>
              <a:pPr/>
              <a:t>26/08/2018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F29FC705-4DD0-D44E-AF34-A77B9915024A}" type="slidenum">
              <a:rPr lang="es-ES_tradnl" smtClean="0"/>
              <a:pPr/>
              <a:t>‹Nº›</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s-ES_tradnl" smtClean="0"/>
              <a:t>Haga clic para modificar el estilo de título del patrón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s-ES_tradnl" smtClean="0"/>
              <a:t>Haga clic para modificar los estilos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10"/>
          </p:nvPr>
        </p:nvSpPr>
        <p:spPr/>
        <p:txBody>
          <a:bodyPr/>
          <a:lstStyle/>
          <a:p>
            <a:fld id="{F242BACD-A706-9446-AADF-69B991348A69}" type="datetime1">
              <a:rPr lang="es-AR" smtClean="0"/>
              <a:pPr/>
              <a:t>26/08/2018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F29FC705-4DD0-D44E-AF34-A77B9915024A}" type="slidenum">
              <a:rPr lang="es-ES_tradnl" smtClean="0"/>
              <a:pPr/>
              <a:t>‹Nº›</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_tradnl" smtClean="0"/>
              <a:t>Haga clic para modificar los estilos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10"/>
          </p:nvPr>
        </p:nvSpPr>
        <p:spPr/>
        <p:txBody>
          <a:bodyPr/>
          <a:lstStyle/>
          <a:p>
            <a:fld id="{C8677FA7-A147-2144-89BD-A45D90E65BB5}" type="datetime1">
              <a:rPr lang="es-AR" smtClean="0"/>
              <a:pPr/>
              <a:t>26/08/2018</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F29FC705-4DD0-D44E-AF34-A77B9915024A}" type="slidenum">
              <a:rPr lang="es-ES_tradnl" smtClean="0"/>
              <a:pPr/>
              <a:t>‹Nº›</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s-ES_tradnl" smtClean="0"/>
              <a:t>Haga clic para modificar el estilo de título del patrón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smtClean="0"/>
              <a:t>Haga clic para modificar los estilos de texto del patrón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E0B70C63-598F-B243-A8A3-1B112914C33F}" type="datetime1">
              <a:rPr lang="es-AR" smtClean="0"/>
              <a:pPr/>
              <a:t>26/08/2018</a:t>
            </a:fld>
            <a:endParaRPr lang="es-ES_tradnl"/>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s-ES_tradnl"/>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F29FC705-4DD0-D44E-AF34-A77B9915024A}" type="slidenum">
              <a:rPr lang="es-ES_tradnl" smtClean="0"/>
              <a:pPr/>
              <a:t>‹Nº›</a:t>
            </a:fld>
            <a:endParaRPr lang="es-ES_tradnl"/>
          </a:p>
        </p:txBody>
      </p:sp>
      <p:grpSp>
        <p:nvGrpSpPr>
          <p:cNvPr id="7" name="Group 6"/>
          <p:cNvGrpSpPr/>
          <p:nvPr/>
        </p:nvGrpSpPr>
        <p:grpSpPr>
          <a:xfrm>
            <a:off x="0" y="0"/>
            <a:ext cx="2814638" cy="6858000"/>
            <a:chOff x="0" y="0"/>
            <a:chExt cx="2814638" cy="6858000"/>
          </a:xfrm>
        </p:grpSpPr>
        <p:sp>
          <p:nvSpPr>
            <p:cNvPr id="11" name="Freeform 6"/>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Haga clic para modificar el estilo de título del patrón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s-ES_tradnl" smtClean="0"/>
              <a:t>Haga clic para modificar los estilos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s-ES_tradnl" smtClean="0"/>
              <a:t>Haga clic para modificar los estilos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5" name="Date Placeholder 4"/>
          <p:cNvSpPr>
            <a:spLocks noGrp="1"/>
          </p:cNvSpPr>
          <p:nvPr>
            <p:ph type="dt" sz="half" idx="10"/>
          </p:nvPr>
        </p:nvSpPr>
        <p:spPr/>
        <p:txBody>
          <a:bodyPr/>
          <a:lstStyle/>
          <a:p>
            <a:fld id="{EA2684D8-D833-2F46-B16F-63BD0C6881DA}" type="datetime1">
              <a:rPr lang="es-AR" smtClean="0"/>
              <a:pPr/>
              <a:t>26/08/2018</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F29FC705-4DD0-D44E-AF34-A77B9915024A}" type="slidenum">
              <a:rPr lang="es-ES_tradnl" smtClean="0"/>
              <a:pPr/>
              <a:t>‹Nº›</a:t>
            </a:fld>
            <a:endParaRPr lang="es-ES_tradnl"/>
          </a:p>
        </p:txBody>
      </p:sp>
    </p:spTree>
  </p:cSld>
  <p:clrMapOvr>
    <a:masterClrMapping/>
  </p:clrMapOvr>
  <p:extLst mod="1">
    <p:ext uri="{DCECCB84-F9BA-43D5-87BE-67443E8EF086}">
      <p15:sldGuideLst xmlns=""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s-ES_tradnl" smtClean="0"/>
              <a:t>Haga clic para modificar el estilo de título del patrón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los estilos de texto del patrón</a:t>
            </a:r>
          </a:p>
        </p:txBody>
      </p:sp>
      <p:sp>
        <p:nvSpPr>
          <p:cNvPr id="4" name="Content Placeholder 3"/>
          <p:cNvSpPr>
            <a:spLocks noGrp="1"/>
          </p:cNvSpPr>
          <p:nvPr>
            <p:ph sz="half" idx="2"/>
          </p:nvPr>
        </p:nvSpPr>
        <p:spPr>
          <a:xfrm>
            <a:off x="1257300" y="2909102"/>
            <a:ext cx="4800600" cy="2996398"/>
          </a:xfrm>
        </p:spPr>
        <p:txBody>
          <a:bodyPr/>
          <a:lstStyle/>
          <a:p>
            <a:pPr lvl="0"/>
            <a:r>
              <a:rPr lang="es-ES_tradnl" smtClean="0"/>
              <a:t>Haga clic para modificar los estilos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los estilos de texto del patrón</a:t>
            </a:r>
          </a:p>
        </p:txBody>
      </p:sp>
      <p:sp>
        <p:nvSpPr>
          <p:cNvPr id="6" name="Content Placeholder 5"/>
          <p:cNvSpPr>
            <a:spLocks noGrp="1"/>
          </p:cNvSpPr>
          <p:nvPr>
            <p:ph sz="quarter" idx="4"/>
          </p:nvPr>
        </p:nvSpPr>
        <p:spPr>
          <a:xfrm>
            <a:off x="6633864" y="2909102"/>
            <a:ext cx="4800600" cy="2996398"/>
          </a:xfrm>
        </p:spPr>
        <p:txBody>
          <a:bodyPr/>
          <a:lstStyle/>
          <a:p>
            <a:pPr lvl="0"/>
            <a:r>
              <a:rPr lang="es-ES_tradnl" smtClean="0"/>
              <a:t>Haga clic para modificar los estilos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7" name="Date Placeholder 6"/>
          <p:cNvSpPr>
            <a:spLocks noGrp="1"/>
          </p:cNvSpPr>
          <p:nvPr>
            <p:ph type="dt" sz="half" idx="10"/>
          </p:nvPr>
        </p:nvSpPr>
        <p:spPr/>
        <p:txBody>
          <a:bodyPr/>
          <a:lstStyle/>
          <a:p>
            <a:fld id="{C710D425-95A1-E149-887A-7ADA846E4936}" type="datetime1">
              <a:rPr lang="es-AR" smtClean="0"/>
              <a:pPr/>
              <a:t>26/08/2018</a:t>
            </a:fld>
            <a:endParaRPr lang="es-ES_tradnl"/>
          </a:p>
        </p:txBody>
      </p:sp>
      <p:sp>
        <p:nvSpPr>
          <p:cNvPr id="8" name="Footer Placeholder 7"/>
          <p:cNvSpPr>
            <a:spLocks noGrp="1"/>
          </p:cNvSpPr>
          <p:nvPr>
            <p:ph type="ftr" sz="quarter" idx="11"/>
          </p:nvPr>
        </p:nvSpPr>
        <p:spPr/>
        <p:txBody>
          <a:bodyPr/>
          <a:lstStyle/>
          <a:p>
            <a:endParaRPr lang="es-ES_tradnl"/>
          </a:p>
        </p:txBody>
      </p:sp>
      <p:sp>
        <p:nvSpPr>
          <p:cNvPr id="9" name="Slide Number Placeholder 8"/>
          <p:cNvSpPr>
            <a:spLocks noGrp="1"/>
          </p:cNvSpPr>
          <p:nvPr>
            <p:ph type="sldNum" sz="quarter" idx="12"/>
          </p:nvPr>
        </p:nvSpPr>
        <p:spPr/>
        <p:txBody>
          <a:bodyPr/>
          <a:lstStyle/>
          <a:p>
            <a:fld id="{F29FC705-4DD0-D44E-AF34-A77B9915024A}" type="slidenum">
              <a:rPr lang="es-ES_tradnl" smtClean="0"/>
              <a:pPr/>
              <a:t>‹Nº›</a:t>
            </a:fld>
            <a:endParaRPr lang="es-ES_tradnl"/>
          </a:p>
        </p:txBody>
      </p:sp>
    </p:spTree>
  </p:cSld>
  <p:clrMapOvr>
    <a:masterClrMapping/>
  </p:clrMapOvr>
  <p:extLst mod="1">
    <p:ext uri="{DCECCB84-F9BA-43D5-87BE-67443E8EF086}">
      <p15:sldGuideLst xmlns=""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613FB6D-80BA-074C-BDAC-BEE7DF2B9B4C}" type="datetime1">
              <a:rPr lang="es-AR" smtClean="0"/>
              <a:pPr/>
              <a:t>26/08/2018</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5" name="Slide Number Placeholder 4"/>
          <p:cNvSpPr>
            <a:spLocks noGrp="1"/>
          </p:cNvSpPr>
          <p:nvPr>
            <p:ph type="sldNum" sz="quarter" idx="12"/>
          </p:nvPr>
        </p:nvSpPr>
        <p:spPr/>
        <p:txBody>
          <a:bodyPr/>
          <a:lstStyle/>
          <a:p>
            <a:fld id="{F29FC705-4DD0-D44E-AF34-A77B9915024A}" type="slidenum">
              <a:rPr lang="es-ES_tradnl" smtClean="0"/>
              <a:pPr/>
              <a:t>‹Nº›</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E60F1-A6C0-8B4C-AEAA-95FC71B0B7B2}" type="datetime1">
              <a:rPr lang="es-AR" smtClean="0"/>
              <a:pPr/>
              <a:t>26/08/2018</a:t>
            </a:fld>
            <a:endParaRPr lang="es-ES_tradnl"/>
          </a:p>
        </p:txBody>
      </p:sp>
      <p:sp>
        <p:nvSpPr>
          <p:cNvPr id="3" name="Footer Placeholder 2"/>
          <p:cNvSpPr>
            <a:spLocks noGrp="1"/>
          </p:cNvSpPr>
          <p:nvPr>
            <p:ph type="ftr" sz="quarter" idx="11"/>
          </p:nvPr>
        </p:nvSpPr>
        <p:spPr/>
        <p:txBody>
          <a:bodyPr/>
          <a:lstStyle/>
          <a:p>
            <a:endParaRPr lang="es-ES_tradnl"/>
          </a:p>
        </p:txBody>
      </p:sp>
      <p:sp>
        <p:nvSpPr>
          <p:cNvPr id="4" name="Slide Number Placeholder 3"/>
          <p:cNvSpPr>
            <a:spLocks noGrp="1"/>
          </p:cNvSpPr>
          <p:nvPr>
            <p:ph type="sldNum" sz="quarter" idx="12"/>
          </p:nvPr>
        </p:nvSpPr>
        <p:spPr/>
        <p:txBody>
          <a:bodyPr/>
          <a:lstStyle/>
          <a:p>
            <a:fld id="{F29FC705-4DD0-D44E-AF34-A77B9915024A}" type="slidenum">
              <a:rPr lang="es-ES_tradnl" smtClean="0"/>
              <a:pPr/>
              <a:t>‹Nº›</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Freeform 11"/>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s-ES_tradnl" smtClean="0"/>
              <a:t>Haga clic para modificar el estilo de título del patrón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los estilos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los estilos de texto del patrón</a:t>
            </a:r>
          </a:p>
        </p:txBody>
      </p:sp>
      <p:sp>
        <p:nvSpPr>
          <p:cNvPr id="5" name="Date Placeholder 4"/>
          <p:cNvSpPr>
            <a:spLocks noGrp="1"/>
          </p:cNvSpPr>
          <p:nvPr>
            <p:ph type="dt" sz="half" idx="10"/>
          </p:nvPr>
        </p:nvSpPr>
        <p:spPr>
          <a:xfrm>
            <a:off x="765051" y="6375679"/>
            <a:ext cx="1233355" cy="348462"/>
          </a:xfrm>
        </p:spPr>
        <p:txBody>
          <a:bodyPr/>
          <a:lstStyle/>
          <a:p>
            <a:fld id="{36175D6F-F86C-664E-B805-4CA7BAAA5A0F}" type="datetime1">
              <a:rPr lang="es-AR" smtClean="0"/>
              <a:pPr/>
              <a:t>26/08/2018</a:t>
            </a:fld>
            <a:endParaRPr lang="es-ES_tradnl"/>
          </a:p>
        </p:txBody>
      </p:sp>
      <p:sp>
        <p:nvSpPr>
          <p:cNvPr id="6" name="Footer Placeholder 5"/>
          <p:cNvSpPr>
            <a:spLocks noGrp="1"/>
          </p:cNvSpPr>
          <p:nvPr>
            <p:ph type="ftr" sz="quarter" idx="11"/>
          </p:nvPr>
        </p:nvSpPr>
        <p:spPr>
          <a:xfrm>
            <a:off x="2103620" y="6375679"/>
            <a:ext cx="3482179" cy="345796"/>
          </a:xfrm>
        </p:spPr>
        <p:txBody>
          <a:bodyPr/>
          <a:lstStyle/>
          <a:p>
            <a:endParaRPr lang="es-ES_tradnl"/>
          </a:p>
        </p:txBody>
      </p:sp>
      <p:sp>
        <p:nvSpPr>
          <p:cNvPr id="7" name="Slide Number Placeholder 6"/>
          <p:cNvSpPr>
            <a:spLocks noGrp="1"/>
          </p:cNvSpPr>
          <p:nvPr>
            <p:ph type="sldNum" sz="quarter" idx="12"/>
          </p:nvPr>
        </p:nvSpPr>
        <p:spPr>
          <a:xfrm>
            <a:off x="5691014" y="6375679"/>
            <a:ext cx="1232456" cy="345796"/>
          </a:xfrm>
        </p:spPr>
        <p:txBody>
          <a:bodyPr/>
          <a:lstStyle/>
          <a:p>
            <a:fld id="{F29FC705-4DD0-D44E-AF34-A77B9915024A}" type="slidenum">
              <a:rPr lang="es-ES_tradnl" smtClean="0"/>
              <a:pPr/>
              <a:t>‹Nº›</a:t>
            </a:fld>
            <a:endParaRPr lang="es-ES_tradnl"/>
          </a:p>
        </p:txBody>
      </p:sp>
      <p:sp>
        <p:nvSpPr>
          <p:cNvPr id="8" name="Rectangle 7"/>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agregarla</a:t>
            </a:r>
            <a:endParaRPr lang="en-US" dirty="0"/>
          </a:p>
        </p:txBody>
      </p:sp>
      <p:sp>
        <p:nvSpPr>
          <p:cNvPr id="11" name="Freeform 11"/>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s-ES_tradnl" smtClean="0"/>
              <a:t>Haga clic para modificar el estilo de título del patrón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los estilos de texto del patrón</a:t>
            </a:r>
          </a:p>
        </p:txBody>
      </p:sp>
      <p:sp>
        <p:nvSpPr>
          <p:cNvPr id="5" name="Date Placeholder 4"/>
          <p:cNvSpPr>
            <a:spLocks noGrp="1"/>
          </p:cNvSpPr>
          <p:nvPr>
            <p:ph type="dt" sz="half" idx="10"/>
          </p:nvPr>
        </p:nvSpPr>
        <p:spPr>
          <a:xfrm>
            <a:off x="765950" y="6375679"/>
            <a:ext cx="1232456" cy="348462"/>
          </a:xfrm>
        </p:spPr>
        <p:txBody>
          <a:bodyPr/>
          <a:lstStyle/>
          <a:p>
            <a:fld id="{29E6C3A5-FD64-3849-B67E-DE042E4F0C61}" type="datetime1">
              <a:rPr lang="es-AR" smtClean="0"/>
              <a:pPr/>
              <a:t>26/08/2018</a:t>
            </a:fld>
            <a:endParaRPr lang="es-ES_tradnl"/>
          </a:p>
        </p:txBody>
      </p:sp>
      <p:sp>
        <p:nvSpPr>
          <p:cNvPr id="6" name="Footer Placeholder 5"/>
          <p:cNvSpPr>
            <a:spLocks noGrp="1"/>
          </p:cNvSpPr>
          <p:nvPr>
            <p:ph type="ftr" sz="quarter" idx="11"/>
          </p:nvPr>
        </p:nvSpPr>
        <p:spPr>
          <a:xfrm>
            <a:off x="2103621" y="6375679"/>
            <a:ext cx="3482178" cy="345796"/>
          </a:xfrm>
        </p:spPr>
        <p:txBody>
          <a:bodyPr/>
          <a:lstStyle/>
          <a:p>
            <a:endParaRPr lang="es-ES_tradnl"/>
          </a:p>
        </p:txBody>
      </p:sp>
      <p:sp>
        <p:nvSpPr>
          <p:cNvPr id="7" name="Slide Number Placeholder 6"/>
          <p:cNvSpPr>
            <a:spLocks noGrp="1"/>
          </p:cNvSpPr>
          <p:nvPr>
            <p:ph type="sldNum" sz="quarter" idx="12"/>
          </p:nvPr>
        </p:nvSpPr>
        <p:spPr>
          <a:xfrm>
            <a:off x="5687568" y="6375679"/>
            <a:ext cx="1234440" cy="345796"/>
          </a:xfrm>
        </p:spPr>
        <p:txBody>
          <a:bodyPr/>
          <a:lstStyle/>
          <a:p>
            <a:fld id="{F29FC705-4DD0-D44E-AF34-A77B9915024A}" type="slidenum">
              <a:rPr lang="es-ES_tradnl" smtClean="0"/>
              <a:pPr/>
              <a:t>‹Nº›</a:t>
            </a:fld>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s-ES_tradnl" smtClean="0"/>
              <a:t>Haga clic para modificar el estilo de título del patrón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s-ES_tradnl" smtClean="0"/>
              <a:t>Haga clic para modificar los estilos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25C8FC22-B126-2D4F-B3E0-370BE1B2C441}" type="datetime1">
              <a:rPr lang="es-AR" smtClean="0"/>
              <a:pPr/>
              <a:t>26/08/2018</a:t>
            </a:fld>
            <a:endParaRPr lang="es-ES_tradnl"/>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s-ES_tradnl"/>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F29FC705-4DD0-D44E-AF34-A77B9915024A}" type="slidenum">
              <a:rPr lang="es-ES_tradnl" smtClean="0"/>
              <a:pPr/>
              <a:t>‹Nº›</a:t>
            </a:fld>
            <a:endParaRPr lang="es-ES_tradnl"/>
          </a:p>
        </p:txBody>
      </p:sp>
      <p:sp>
        <p:nvSpPr>
          <p:cNvPr id="11" name="Freeform 6"/>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 xmlns:p14="http://schemas.microsoft.com/office/powerpoint/2010/main" val="835784945"/>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hf hdr="0" ftr="0" dt="0"/>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0574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20574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_tradnl" sz="3600" dirty="0" smtClean="0"/>
              <a:t>REFORMA LEY 27.430 </a:t>
            </a:r>
            <a:r>
              <a:rPr lang="mr-IN" sz="3600" dirty="0" smtClean="0"/>
              <a:t>–</a:t>
            </a:r>
            <a:r>
              <a:rPr lang="es-ES_tradnl" sz="3600" dirty="0" smtClean="0"/>
              <a:t> ENAJENACION DE INMUEBLESY TRANSFERENCIAS DE DERECHOS SOBRE INMUEBLES. VENTA Y REEMPLAZO</a:t>
            </a:r>
            <a:endParaRPr lang="es-ES_tradnl" sz="3600" dirty="0"/>
          </a:p>
        </p:txBody>
      </p:sp>
      <p:sp>
        <p:nvSpPr>
          <p:cNvPr id="3" name="Subtítulo 2"/>
          <p:cNvSpPr>
            <a:spLocks noGrp="1"/>
          </p:cNvSpPr>
          <p:nvPr>
            <p:ph type="subTitle" idx="1"/>
          </p:nvPr>
        </p:nvSpPr>
        <p:spPr/>
        <p:txBody>
          <a:bodyPr/>
          <a:lstStyle/>
          <a:p>
            <a:r>
              <a:rPr lang="es-ES_tradnl" dirty="0" smtClean="0"/>
              <a:t>C.P.N. Carlos a. </a:t>
            </a:r>
            <a:r>
              <a:rPr lang="es-ES_tradnl" dirty="0" err="1" smtClean="0"/>
              <a:t>schestakow</a:t>
            </a:r>
            <a:endParaRPr lang="es-ES_tradnl" dirty="0"/>
          </a:p>
        </p:txBody>
      </p:sp>
      <p:sp>
        <p:nvSpPr>
          <p:cNvPr id="4" name="Marcador de número de diapositiva 3"/>
          <p:cNvSpPr>
            <a:spLocks noGrp="1"/>
          </p:cNvSpPr>
          <p:nvPr>
            <p:ph type="sldNum" sz="quarter" idx="12"/>
          </p:nvPr>
        </p:nvSpPr>
        <p:spPr/>
        <p:txBody>
          <a:bodyPr/>
          <a:lstStyle/>
          <a:p>
            <a:fld id="{F29FC705-4DD0-D44E-AF34-A77B9915024A}" type="slidenum">
              <a:rPr lang="es-ES_tradnl" smtClean="0"/>
              <a:pPr/>
              <a:t>1</a:t>
            </a:fld>
            <a:endParaRPr lang="es-ES_tradnl"/>
          </a:p>
        </p:txBody>
      </p:sp>
      <p:pic>
        <p:nvPicPr>
          <p:cNvPr id="5" name="Imagen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725231" y="3835679"/>
            <a:ext cx="2540000" cy="2540000"/>
          </a:xfrm>
          <a:prstGeom prst="rect">
            <a:avLst/>
          </a:prstGeom>
        </p:spPr>
      </p:pic>
    </p:spTree>
    <p:extLst>
      <p:ext uri="{BB962C8B-B14F-4D97-AF65-F5344CB8AC3E}">
        <p14:creationId xmlns="" xmlns:p14="http://schemas.microsoft.com/office/powerpoint/2010/main" val="534624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382384"/>
            <a:ext cx="10178322" cy="1602279"/>
          </a:xfrm>
        </p:spPr>
        <p:txBody>
          <a:bodyPr>
            <a:normAutofit fontScale="90000"/>
          </a:bodyPr>
          <a:lstStyle/>
          <a:p>
            <a:pPr algn="just"/>
            <a:r>
              <a:rPr lang="es-ES_tradnl" sz="3200" dirty="0" smtClean="0">
                <a:solidFill>
                  <a:schemeClr val="accent4">
                    <a:lumMod val="75000"/>
                  </a:schemeClr>
                </a:solidFill>
              </a:rPr>
              <a:t>ANTES DE LA REFORMA LEY 27.430. ENAJENACIÓN DE INMUEBLES. IMPUESTO A LAS GANANCIAS. IMPUESTO A LA TRANSFERENCIAS DE INMUEBLES. </a:t>
            </a:r>
            <a:r>
              <a:rPr lang="es-ES_tradnl" sz="3200" dirty="0" smtClean="0">
                <a:solidFill>
                  <a:srgbClr val="00B0F0"/>
                </a:solidFill>
              </a:rPr>
              <a:t>INMUEBLES UBICADOS EN EL PAÍS.</a:t>
            </a:r>
            <a:endParaRPr lang="es-ES_tradnl" sz="3200" dirty="0">
              <a:solidFill>
                <a:srgbClr val="00B0F0"/>
              </a:solidFill>
            </a:endParaRPr>
          </a:p>
        </p:txBody>
      </p:sp>
      <p:sp>
        <p:nvSpPr>
          <p:cNvPr id="3" name="Marcador de contenido 2"/>
          <p:cNvSpPr>
            <a:spLocks noGrp="1"/>
          </p:cNvSpPr>
          <p:nvPr>
            <p:ph idx="1"/>
          </p:nvPr>
        </p:nvSpPr>
        <p:spPr/>
        <p:txBody>
          <a:bodyPr>
            <a:normAutofit/>
          </a:bodyPr>
          <a:lstStyle/>
          <a:p>
            <a:r>
              <a:rPr lang="es-ES_tradnl" b="1" u="sng" dirty="0" smtClean="0">
                <a:solidFill>
                  <a:srgbClr val="00B0F0"/>
                </a:solidFill>
              </a:rPr>
              <a:t>PERSONA HUMANA O SUCESIÓN INDIVISA RESIDENTE</a:t>
            </a:r>
          </a:p>
          <a:p>
            <a:pPr lvl="1"/>
            <a:r>
              <a:rPr lang="es-ES_tradnl" b="1" u="sng" dirty="0" smtClean="0">
                <a:solidFill>
                  <a:schemeClr val="tx1"/>
                </a:solidFill>
              </a:rPr>
              <a:t>GANANCIAS:</a:t>
            </a:r>
          </a:p>
          <a:p>
            <a:pPr lvl="2"/>
            <a:r>
              <a:rPr lang="es-ES_tradnl" dirty="0" smtClean="0">
                <a:solidFill>
                  <a:schemeClr val="tx1"/>
                </a:solidFill>
              </a:rPr>
              <a:t>Sólo los que tipifiquen los </a:t>
            </a:r>
            <a:r>
              <a:rPr lang="es-ES_tradnl" b="1" dirty="0" smtClean="0">
                <a:solidFill>
                  <a:schemeClr val="tx1"/>
                </a:solidFill>
              </a:rPr>
              <a:t>supuestos especiales de tercera categoría</a:t>
            </a:r>
            <a:r>
              <a:rPr lang="es-ES_tradnl" dirty="0" smtClean="0">
                <a:solidFill>
                  <a:schemeClr val="tx1"/>
                </a:solidFill>
              </a:rPr>
              <a:t>:</a:t>
            </a:r>
          </a:p>
          <a:p>
            <a:pPr lvl="3"/>
            <a:r>
              <a:rPr lang="es-ES_tradnl" dirty="0" smtClean="0">
                <a:solidFill>
                  <a:schemeClr val="tx1"/>
                </a:solidFill>
              </a:rPr>
              <a:t>Loteos con fines de urbanización</a:t>
            </a:r>
          </a:p>
          <a:p>
            <a:pPr lvl="3"/>
            <a:r>
              <a:rPr lang="es-ES_tradnl" dirty="0" smtClean="0">
                <a:solidFill>
                  <a:schemeClr val="tx1"/>
                </a:solidFill>
              </a:rPr>
              <a:t>Edificación y enajenación de inmuebles sometidos al Régimen de Propiedad Horizontal.</a:t>
            </a:r>
          </a:p>
          <a:p>
            <a:pPr lvl="2"/>
            <a:r>
              <a:rPr lang="es-ES_tradnl" dirty="0" smtClean="0">
                <a:solidFill>
                  <a:schemeClr val="tx1"/>
                </a:solidFill>
              </a:rPr>
              <a:t>Devengado (boleto + posesión o escritura </a:t>
            </a:r>
            <a:r>
              <a:rPr lang="mr-IN" dirty="0" smtClean="0">
                <a:solidFill>
                  <a:schemeClr val="tx1"/>
                </a:solidFill>
              </a:rPr>
              <a:t>–</a:t>
            </a:r>
            <a:r>
              <a:rPr lang="es-ES_tradnl" dirty="0" smtClean="0">
                <a:solidFill>
                  <a:schemeClr val="tx1"/>
                </a:solidFill>
              </a:rPr>
              <a:t> el anterior). Opción devengado exigible.</a:t>
            </a:r>
          </a:p>
          <a:p>
            <a:pPr lvl="2"/>
            <a:r>
              <a:rPr lang="es-ES_tradnl" dirty="0" smtClean="0">
                <a:solidFill>
                  <a:schemeClr val="tx1"/>
                </a:solidFill>
              </a:rPr>
              <a:t>Si la operación arrojare quebranto: general.</a:t>
            </a:r>
          </a:p>
          <a:p>
            <a:pPr lvl="2"/>
            <a:endParaRPr lang="es-ES_tradnl" b="1" u="sng" dirty="0" smtClean="0">
              <a:solidFill>
                <a:schemeClr val="tx1"/>
              </a:solidFill>
            </a:endParaRPr>
          </a:p>
          <a:p>
            <a:pPr lvl="1"/>
            <a:endParaRPr lang="es-ES_tradnl" b="1" u="sng" dirty="0" smtClean="0">
              <a:solidFill>
                <a:schemeClr val="tx1"/>
              </a:solidFill>
            </a:endParaRPr>
          </a:p>
        </p:txBody>
      </p:sp>
      <p:sp>
        <p:nvSpPr>
          <p:cNvPr id="4" name="Marcador de número de diapositiva 3"/>
          <p:cNvSpPr>
            <a:spLocks noGrp="1"/>
          </p:cNvSpPr>
          <p:nvPr>
            <p:ph type="sldNum" sz="quarter" idx="12"/>
          </p:nvPr>
        </p:nvSpPr>
        <p:spPr/>
        <p:txBody>
          <a:bodyPr/>
          <a:lstStyle/>
          <a:p>
            <a:fld id="{F29FC705-4DD0-D44E-AF34-A77B9915024A}" type="slidenum">
              <a:rPr lang="es-ES_tradnl" smtClean="0"/>
              <a:pPr/>
              <a:t>10</a:t>
            </a:fld>
            <a:endParaRPr lang="es-ES_tradnl"/>
          </a:p>
        </p:txBody>
      </p:sp>
      <p:pic>
        <p:nvPicPr>
          <p:cNvPr id="5" name="Imagen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664700" y="1666749"/>
            <a:ext cx="1238504" cy="1238504"/>
          </a:xfrm>
          <a:prstGeom prst="rect">
            <a:avLst/>
          </a:prstGeom>
        </p:spPr>
      </p:pic>
    </p:spTree>
    <p:extLst>
      <p:ext uri="{BB962C8B-B14F-4D97-AF65-F5344CB8AC3E}">
        <p14:creationId xmlns="" xmlns:p14="http://schemas.microsoft.com/office/powerpoint/2010/main" val="641625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187635"/>
            <a:ext cx="10178322" cy="1602279"/>
          </a:xfrm>
        </p:spPr>
        <p:txBody>
          <a:bodyPr>
            <a:normAutofit fontScale="90000"/>
          </a:bodyPr>
          <a:lstStyle/>
          <a:p>
            <a:pPr algn="just"/>
            <a:r>
              <a:rPr lang="es-ES_tradnl" sz="3200" dirty="0" smtClean="0">
                <a:solidFill>
                  <a:schemeClr val="accent4">
                    <a:lumMod val="75000"/>
                  </a:schemeClr>
                </a:solidFill>
              </a:rPr>
              <a:t>ANTES DE LA REFORMA LEY 27.430. ENAJENACIÓN DE INMUEBLES. IMPUESTO A LAS GANANCIAS. IMPUESTO A LA TRANSFERENCIAS DE INMUEBLES.</a:t>
            </a:r>
            <a:r>
              <a:rPr lang="es-ES_tradnl" sz="3200" dirty="0" smtClean="0"/>
              <a:t> </a:t>
            </a:r>
            <a:r>
              <a:rPr lang="es-ES_tradnl" sz="3200" dirty="0" smtClean="0">
                <a:solidFill>
                  <a:srgbClr val="00B0F0"/>
                </a:solidFill>
              </a:rPr>
              <a:t>INMUEBLES UBICADOS EN EL PAÍS.</a:t>
            </a:r>
            <a:endParaRPr lang="es-ES_tradnl" sz="3200" dirty="0">
              <a:solidFill>
                <a:srgbClr val="00B0F0"/>
              </a:solidFill>
            </a:endParaRPr>
          </a:p>
        </p:txBody>
      </p:sp>
      <p:sp>
        <p:nvSpPr>
          <p:cNvPr id="3" name="Marcador de contenido 2"/>
          <p:cNvSpPr>
            <a:spLocks noGrp="1"/>
          </p:cNvSpPr>
          <p:nvPr>
            <p:ph idx="1"/>
          </p:nvPr>
        </p:nvSpPr>
        <p:spPr/>
        <p:txBody>
          <a:bodyPr>
            <a:normAutofit/>
          </a:bodyPr>
          <a:lstStyle/>
          <a:p>
            <a:r>
              <a:rPr lang="es-ES_tradnl" b="1" u="sng" dirty="0" smtClean="0">
                <a:solidFill>
                  <a:srgbClr val="00B0F0"/>
                </a:solidFill>
              </a:rPr>
              <a:t>PERSONA HUMANA O SUCESIÓN INDIVISA RESIDENTE</a:t>
            </a:r>
          </a:p>
          <a:p>
            <a:pPr lvl="1"/>
            <a:r>
              <a:rPr lang="es-ES_tradnl" b="1" u="sng" dirty="0" smtClean="0">
                <a:solidFill>
                  <a:schemeClr val="tx1"/>
                </a:solidFill>
              </a:rPr>
              <a:t>TRANSFERENCIA DE INMUEBLES:</a:t>
            </a:r>
          </a:p>
          <a:p>
            <a:pPr lvl="2"/>
            <a:r>
              <a:rPr lang="es-ES" sz="2000" dirty="0" smtClean="0">
                <a:solidFill>
                  <a:schemeClr val="tx1"/>
                </a:solidFill>
              </a:rPr>
              <a:t>Todos los demás casos.</a:t>
            </a:r>
          </a:p>
          <a:p>
            <a:pPr lvl="2"/>
            <a:r>
              <a:rPr lang="es-ES" sz="2000" dirty="0" smtClean="0">
                <a:solidFill>
                  <a:schemeClr val="tx1"/>
                </a:solidFill>
              </a:rPr>
              <a:t>Base imponible: precio de la operación.</a:t>
            </a:r>
          </a:p>
          <a:p>
            <a:pPr lvl="2"/>
            <a:r>
              <a:rPr lang="es-ES" sz="2000" dirty="0" smtClean="0">
                <a:solidFill>
                  <a:schemeClr val="tx1"/>
                </a:solidFill>
              </a:rPr>
              <a:t>Alícuota: 1,50%</a:t>
            </a:r>
          </a:p>
          <a:p>
            <a:pPr lvl="2"/>
            <a:r>
              <a:rPr lang="es-ES" sz="2000" dirty="0" smtClean="0">
                <a:solidFill>
                  <a:schemeClr val="tx1"/>
                </a:solidFill>
              </a:rPr>
              <a:t>Elemento temporal: boleto + posesión o escritura, el anterior.</a:t>
            </a:r>
          </a:p>
          <a:p>
            <a:pPr lvl="2"/>
            <a:r>
              <a:rPr lang="es-ES" sz="2000" dirty="0" smtClean="0">
                <a:solidFill>
                  <a:schemeClr val="tx1"/>
                </a:solidFill>
              </a:rPr>
              <a:t>Opción de reemplazo: se aplica sólo para el caso de que se transfiera la casa habitación.</a:t>
            </a:r>
            <a:endParaRPr lang="es-ES_tradnl" sz="2000" dirty="0" smtClean="0">
              <a:solidFill>
                <a:schemeClr val="tx1"/>
              </a:solidFill>
            </a:endParaRPr>
          </a:p>
          <a:p>
            <a:pPr lvl="1"/>
            <a:endParaRPr lang="es-ES_tradnl" sz="2400" b="1" u="sng" dirty="0" smtClean="0">
              <a:solidFill>
                <a:schemeClr val="tx1"/>
              </a:solidFill>
            </a:endParaRPr>
          </a:p>
        </p:txBody>
      </p:sp>
      <p:sp>
        <p:nvSpPr>
          <p:cNvPr id="4" name="Marcador de número de diapositiva 3"/>
          <p:cNvSpPr>
            <a:spLocks noGrp="1"/>
          </p:cNvSpPr>
          <p:nvPr>
            <p:ph type="sldNum" sz="quarter" idx="12"/>
          </p:nvPr>
        </p:nvSpPr>
        <p:spPr/>
        <p:txBody>
          <a:bodyPr/>
          <a:lstStyle/>
          <a:p>
            <a:fld id="{F29FC705-4DD0-D44E-AF34-A77B9915024A}" type="slidenum">
              <a:rPr lang="es-ES_tradnl" smtClean="0"/>
              <a:pPr/>
              <a:t>11</a:t>
            </a:fld>
            <a:endParaRPr lang="es-ES_tradnl"/>
          </a:p>
        </p:txBody>
      </p:sp>
      <p:pic>
        <p:nvPicPr>
          <p:cNvPr id="5" name="Imagen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893300" y="1269608"/>
            <a:ext cx="1536700" cy="1536700"/>
          </a:xfrm>
          <a:prstGeom prst="rect">
            <a:avLst/>
          </a:prstGeom>
        </p:spPr>
      </p:pic>
    </p:spTree>
    <p:extLst>
      <p:ext uri="{BB962C8B-B14F-4D97-AF65-F5344CB8AC3E}">
        <p14:creationId xmlns="" xmlns:p14="http://schemas.microsoft.com/office/powerpoint/2010/main" val="344769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382384"/>
            <a:ext cx="10178322" cy="1602279"/>
          </a:xfrm>
        </p:spPr>
        <p:txBody>
          <a:bodyPr>
            <a:normAutofit fontScale="90000"/>
          </a:bodyPr>
          <a:lstStyle/>
          <a:p>
            <a:pPr algn="just"/>
            <a:r>
              <a:rPr lang="es-ES_tradnl" sz="3200" dirty="0" smtClean="0">
                <a:solidFill>
                  <a:schemeClr val="accent4">
                    <a:lumMod val="75000"/>
                  </a:schemeClr>
                </a:solidFill>
              </a:rPr>
              <a:t>ANTES DE LA REFORMA LEY 27.430. ENAJENACIÓN DE INMUEBLES. IMPUESTO A LAS GANANCIAS. IMPUESTO A LA TRANSFERENCIAS DE INMUEBLES. </a:t>
            </a:r>
            <a:r>
              <a:rPr lang="es-ES_tradnl" sz="3200" dirty="0" smtClean="0">
                <a:solidFill>
                  <a:srgbClr val="00B0F0"/>
                </a:solidFill>
              </a:rPr>
              <a:t>INMUEBLES UBICADOS EN EL PAÍS.</a:t>
            </a:r>
            <a:endParaRPr lang="es-ES_tradnl" sz="3200" dirty="0">
              <a:solidFill>
                <a:srgbClr val="00B0F0"/>
              </a:solidFill>
            </a:endParaRPr>
          </a:p>
        </p:txBody>
      </p:sp>
      <p:sp>
        <p:nvSpPr>
          <p:cNvPr id="3" name="Marcador de contenido 2"/>
          <p:cNvSpPr>
            <a:spLocks noGrp="1"/>
          </p:cNvSpPr>
          <p:nvPr>
            <p:ph idx="1"/>
          </p:nvPr>
        </p:nvSpPr>
        <p:spPr>
          <a:xfrm>
            <a:off x="1251678" y="2298701"/>
            <a:ext cx="10178322" cy="3593591"/>
          </a:xfrm>
        </p:spPr>
        <p:txBody>
          <a:bodyPr>
            <a:normAutofit lnSpcReduction="10000"/>
          </a:bodyPr>
          <a:lstStyle/>
          <a:p>
            <a:r>
              <a:rPr lang="es-ES_tradnl" b="1" u="sng" dirty="0" smtClean="0">
                <a:solidFill>
                  <a:srgbClr val="00B0F0"/>
                </a:solidFill>
              </a:rPr>
              <a:t>SUJETO EMPRESA  NO RESIDENTE</a:t>
            </a:r>
          </a:p>
          <a:p>
            <a:pPr lvl="1"/>
            <a:r>
              <a:rPr lang="es-ES" b="1" u="sng" dirty="0" smtClean="0">
                <a:solidFill>
                  <a:schemeClr val="tx1"/>
                </a:solidFill>
              </a:rPr>
              <a:t>GANANCIAS</a:t>
            </a:r>
          </a:p>
          <a:p>
            <a:pPr lvl="2"/>
            <a:r>
              <a:rPr lang="es-ES" dirty="0" smtClean="0">
                <a:solidFill>
                  <a:schemeClr val="tx1"/>
                </a:solidFill>
              </a:rPr>
              <a:t>Tributa como beneficiario del exterior: retención en la fuente con carácter de pago único y definitivo.</a:t>
            </a:r>
          </a:p>
          <a:p>
            <a:pPr lvl="2"/>
            <a:r>
              <a:rPr lang="es-ES" dirty="0" smtClean="0">
                <a:solidFill>
                  <a:schemeClr val="tx1"/>
                </a:solidFill>
              </a:rPr>
              <a:t>Momento de la retención: pago.</a:t>
            </a:r>
          </a:p>
          <a:p>
            <a:pPr lvl="2"/>
            <a:r>
              <a:rPr lang="es-ES" dirty="0" smtClean="0">
                <a:solidFill>
                  <a:schemeClr val="tx1"/>
                </a:solidFill>
              </a:rPr>
              <a:t>Ganancia neta sujeta a impuesto: es uno de los casos donde la LIG admite prueba en contrario (opción).</a:t>
            </a:r>
          </a:p>
          <a:p>
            <a:pPr lvl="3"/>
            <a:r>
              <a:rPr lang="es-ES" dirty="0" smtClean="0">
                <a:solidFill>
                  <a:schemeClr val="tx1"/>
                </a:solidFill>
              </a:rPr>
              <a:t>50 % del precio de venta.</a:t>
            </a:r>
          </a:p>
          <a:p>
            <a:pPr lvl="3"/>
            <a:r>
              <a:rPr lang="es-ES" dirty="0" smtClean="0">
                <a:solidFill>
                  <a:schemeClr val="tx1"/>
                </a:solidFill>
              </a:rPr>
              <a:t>Costo computable.</a:t>
            </a:r>
          </a:p>
          <a:p>
            <a:pPr lvl="2"/>
            <a:r>
              <a:rPr lang="es-ES" dirty="0" smtClean="0">
                <a:solidFill>
                  <a:schemeClr val="tx1"/>
                </a:solidFill>
              </a:rPr>
              <a:t>Si la operación </a:t>
            </a:r>
            <a:r>
              <a:rPr lang="mr-IN" dirty="0" smtClean="0">
                <a:solidFill>
                  <a:schemeClr val="tx1"/>
                </a:solidFill>
              </a:rPr>
              <a:t>–</a:t>
            </a:r>
            <a:r>
              <a:rPr lang="es-ES" dirty="0" smtClean="0">
                <a:solidFill>
                  <a:schemeClr val="tx1"/>
                </a:solidFill>
              </a:rPr>
              <a:t> por aplicación del costo computable </a:t>
            </a:r>
            <a:r>
              <a:rPr lang="mr-IN" dirty="0" smtClean="0">
                <a:solidFill>
                  <a:schemeClr val="tx1"/>
                </a:solidFill>
              </a:rPr>
              <a:t>–</a:t>
            </a:r>
            <a:r>
              <a:rPr lang="es-ES" dirty="0" smtClean="0">
                <a:solidFill>
                  <a:schemeClr val="tx1"/>
                </a:solidFill>
              </a:rPr>
              <a:t> arrojare quebranto, no hay retención.</a:t>
            </a:r>
          </a:p>
          <a:p>
            <a:pPr lvl="1"/>
            <a:r>
              <a:rPr lang="es-ES" b="1" u="sng" dirty="0" smtClean="0">
                <a:solidFill>
                  <a:schemeClr val="tx1"/>
                </a:solidFill>
              </a:rPr>
              <a:t>TRANSFERENCIA DE INMUEBLES</a:t>
            </a:r>
          </a:p>
          <a:p>
            <a:pPr lvl="2"/>
            <a:r>
              <a:rPr lang="es-ES" dirty="0" smtClean="0">
                <a:solidFill>
                  <a:schemeClr val="tx1"/>
                </a:solidFill>
              </a:rPr>
              <a:t>No aplica</a:t>
            </a:r>
          </a:p>
          <a:p>
            <a:pPr lvl="3"/>
            <a:endParaRPr lang="es-ES_tradnl" dirty="0" smtClean="0">
              <a:solidFill>
                <a:schemeClr val="tx1"/>
              </a:solidFill>
            </a:endParaRPr>
          </a:p>
        </p:txBody>
      </p:sp>
      <p:sp>
        <p:nvSpPr>
          <p:cNvPr id="4" name="Marcador de número de diapositiva 3"/>
          <p:cNvSpPr>
            <a:spLocks noGrp="1"/>
          </p:cNvSpPr>
          <p:nvPr>
            <p:ph type="sldNum" sz="quarter" idx="12"/>
          </p:nvPr>
        </p:nvSpPr>
        <p:spPr/>
        <p:txBody>
          <a:bodyPr/>
          <a:lstStyle/>
          <a:p>
            <a:fld id="{F29FC705-4DD0-D44E-AF34-A77B9915024A}" type="slidenum">
              <a:rPr lang="es-ES_tradnl" smtClean="0"/>
              <a:pPr/>
              <a:t>12</a:t>
            </a:fld>
            <a:endParaRPr lang="es-ES_tradnl"/>
          </a:p>
        </p:txBody>
      </p:sp>
      <p:pic>
        <p:nvPicPr>
          <p:cNvPr id="5" name="Imagen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020300" y="1676400"/>
            <a:ext cx="1409700" cy="1079500"/>
          </a:xfrm>
          <a:prstGeom prst="rect">
            <a:avLst/>
          </a:prstGeom>
        </p:spPr>
      </p:pic>
    </p:spTree>
    <p:extLst>
      <p:ext uri="{BB962C8B-B14F-4D97-AF65-F5344CB8AC3E}">
        <p14:creationId xmlns="" xmlns:p14="http://schemas.microsoft.com/office/powerpoint/2010/main" val="370132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382384"/>
            <a:ext cx="10178322" cy="1602279"/>
          </a:xfrm>
        </p:spPr>
        <p:txBody>
          <a:bodyPr>
            <a:normAutofit fontScale="90000"/>
          </a:bodyPr>
          <a:lstStyle/>
          <a:p>
            <a:pPr algn="just"/>
            <a:r>
              <a:rPr lang="es-ES_tradnl" sz="3200" dirty="0" smtClean="0">
                <a:solidFill>
                  <a:schemeClr val="accent4">
                    <a:lumMod val="75000"/>
                  </a:schemeClr>
                </a:solidFill>
              </a:rPr>
              <a:t>ANTES DE LA REFORMA LEY 27.430. ENAJENACIÓN DE INMUEBLES. IMPUESTO A LAS GANANCIAS. IMPUESTO A LA TRANSFERENCIAS DE INMUEBLES. </a:t>
            </a:r>
            <a:r>
              <a:rPr lang="es-ES_tradnl" sz="3200" dirty="0" smtClean="0">
                <a:solidFill>
                  <a:schemeClr val="accent3">
                    <a:lumMod val="75000"/>
                  </a:schemeClr>
                </a:solidFill>
              </a:rPr>
              <a:t>INMUEBLES UBICADOS EN EL EXTERIOR.</a:t>
            </a:r>
            <a:endParaRPr lang="es-ES_tradnl" sz="3200" dirty="0">
              <a:solidFill>
                <a:schemeClr val="accent3">
                  <a:lumMod val="75000"/>
                </a:schemeClr>
              </a:solidFill>
            </a:endParaRPr>
          </a:p>
        </p:txBody>
      </p:sp>
      <p:sp>
        <p:nvSpPr>
          <p:cNvPr id="3" name="Marcador de contenido 2"/>
          <p:cNvSpPr>
            <a:spLocks noGrp="1"/>
          </p:cNvSpPr>
          <p:nvPr>
            <p:ph idx="1"/>
          </p:nvPr>
        </p:nvSpPr>
        <p:spPr>
          <a:xfrm>
            <a:off x="1251678" y="3124200"/>
            <a:ext cx="10178322" cy="2755392"/>
          </a:xfrm>
        </p:spPr>
        <p:txBody>
          <a:bodyPr>
            <a:normAutofit fontScale="92500" lnSpcReduction="20000"/>
          </a:bodyPr>
          <a:lstStyle/>
          <a:p>
            <a:pPr algn="just"/>
            <a:r>
              <a:rPr lang="es-ES" b="1" u="sng" dirty="0" smtClean="0">
                <a:solidFill>
                  <a:srgbClr val="00B0F0"/>
                </a:solidFill>
              </a:rPr>
              <a:t>DEFINIR PREVIAMENTE SI CONSTITUYEN UN ESTABLECIMIENTO PERMANENTE EN EL EXTERIOR (cualquiera sea el sujeto residente titular)</a:t>
            </a:r>
          </a:p>
          <a:p>
            <a:pPr lvl="1" algn="just"/>
            <a:r>
              <a:rPr lang="es-ES" sz="1900" dirty="0" smtClean="0">
                <a:solidFill>
                  <a:schemeClr val="tx1"/>
                </a:solidFill>
              </a:rPr>
              <a:t>Bienes de cambio</a:t>
            </a:r>
          </a:p>
          <a:p>
            <a:pPr lvl="1" algn="just"/>
            <a:r>
              <a:rPr lang="es-ES" sz="1900" dirty="0" smtClean="0">
                <a:solidFill>
                  <a:schemeClr val="tx1"/>
                </a:solidFill>
              </a:rPr>
              <a:t>Loteos con fines de urbanización.</a:t>
            </a:r>
          </a:p>
          <a:p>
            <a:pPr lvl="1" algn="just"/>
            <a:r>
              <a:rPr lang="es-ES" sz="1900" dirty="0" smtClean="0">
                <a:solidFill>
                  <a:schemeClr val="tx1"/>
                </a:solidFill>
              </a:rPr>
              <a:t>Edificación y enajenación de inmuebles bajo regímenes similares al de propiedad horizontal.</a:t>
            </a:r>
          </a:p>
          <a:p>
            <a:pPr algn="just"/>
            <a:r>
              <a:rPr lang="es-ES" dirty="0" smtClean="0">
                <a:solidFill>
                  <a:schemeClr val="tx1"/>
                </a:solidFill>
              </a:rPr>
              <a:t>De subsumir la hipótesis: gravado en todos los casos, de la misma forma que los establecimientos permanentes del exterior.</a:t>
            </a:r>
          </a:p>
          <a:p>
            <a:pPr algn="just"/>
            <a:r>
              <a:rPr lang="es-ES" dirty="0" smtClean="0">
                <a:solidFill>
                  <a:schemeClr val="tx1"/>
                </a:solidFill>
              </a:rPr>
              <a:t>De no subsumir la hipótesis: analizar el sujeto titular</a:t>
            </a:r>
          </a:p>
          <a:p>
            <a:pPr lvl="1" algn="just"/>
            <a:endParaRPr lang="es-ES_tradnl" dirty="0" smtClean="0">
              <a:solidFill>
                <a:schemeClr val="tx1"/>
              </a:solidFill>
            </a:endParaRPr>
          </a:p>
        </p:txBody>
      </p:sp>
      <p:sp>
        <p:nvSpPr>
          <p:cNvPr id="4" name="Marcador de número de diapositiva 3"/>
          <p:cNvSpPr>
            <a:spLocks noGrp="1"/>
          </p:cNvSpPr>
          <p:nvPr>
            <p:ph type="sldNum" sz="quarter" idx="12"/>
          </p:nvPr>
        </p:nvSpPr>
        <p:spPr/>
        <p:txBody>
          <a:bodyPr/>
          <a:lstStyle/>
          <a:p>
            <a:fld id="{F29FC705-4DD0-D44E-AF34-A77B9915024A}" type="slidenum">
              <a:rPr lang="es-ES_tradnl" smtClean="0"/>
              <a:pPr/>
              <a:t>13</a:t>
            </a:fld>
            <a:endParaRPr lang="es-ES_tradnl"/>
          </a:p>
        </p:txBody>
      </p:sp>
      <p:pic>
        <p:nvPicPr>
          <p:cNvPr id="5" name="Imagen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9423400" y="1629457"/>
            <a:ext cx="2006600" cy="1206500"/>
          </a:xfrm>
          <a:prstGeom prst="rect">
            <a:avLst/>
          </a:prstGeom>
        </p:spPr>
      </p:pic>
    </p:spTree>
    <p:extLst>
      <p:ext uri="{BB962C8B-B14F-4D97-AF65-F5344CB8AC3E}">
        <p14:creationId xmlns="" xmlns:p14="http://schemas.microsoft.com/office/powerpoint/2010/main" val="280302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382384"/>
            <a:ext cx="10178322" cy="1602279"/>
          </a:xfrm>
        </p:spPr>
        <p:txBody>
          <a:bodyPr>
            <a:normAutofit fontScale="90000"/>
          </a:bodyPr>
          <a:lstStyle/>
          <a:p>
            <a:pPr algn="just"/>
            <a:r>
              <a:rPr lang="es-ES_tradnl" sz="3200" dirty="0" smtClean="0">
                <a:solidFill>
                  <a:schemeClr val="accent4">
                    <a:lumMod val="75000"/>
                  </a:schemeClr>
                </a:solidFill>
              </a:rPr>
              <a:t>ANTES DE LA REFORMA LEY 27.430. ENAJENACIÓN DE INMUEBLES. IMPUESTO A LAS GANANCIAS. IMPUESTO A LA TRANSFERENCIAS DE INMUEBLES.</a:t>
            </a:r>
            <a:r>
              <a:rPr lang="es-ES_tradnl" sz="3200" dirty="0" smtClean="0"/>
              <a:t> </a:t>
            </a:r>
            <a:r>
              <a:rPr lang="es-ES_tradnl" sz="3200" dirty="0" smtClean="0">
                <a:solidFill>
                  <a:schemeClr val="accent3">
                    <a:lumMod val="75000"/>
                  </a:schemeClr>
                </a:solidFill>
              </a:rPr>
              <a:t>INMUEBLES UBICADOS EN EL EXTERIOR.</a:t>
            </a:r>
            <a:endParaRPr lang="es-ES_tradnl" sz="3200" dirty="0">
              <a:solidFill>
                <a:schemeClr val="accent3">
                  <a:lumMod val="75000"/>
                </a:schemeClr>
              </a:solidFill>
            </a:endParaRPr>
          </a:p>
        </p:txBody>
      </p:sp>
      <p:sp>
        <p:nvSpPr>
          <p:cNvPr id="3" name="Marcador de contenido 2"/>
          <p:cNvSpPr>
            <a:spLocks noGrp="1"/>
          </p:cNvSpPr>
          <p:nvPr>
            <p:ph idx="1"/>
          </p:nvPr>
        </p:nvSpPr>
        <p:spPr/>
        <p:txBody>
          <a:bodyPr>
            <a:normAutofit/>
          </a:bodyPr>
          <a:lstStyle/>
          <a:p>
            <a:pPr algn="just"/>
            <a:r>
              <a:rPr lang="es-ES" b="1" u="sng" dirty="0" smtClean="0">
                <a:solidFill>
                  <a:srgbClr val="00B0F0"/>
                </a:solidFill>
              </a:rPr>
              <a:t>SUJETO EMPRESA RESIDENTE (No hay establecimiento permanente)</a:t>
            </a:r>
          </a:p>
          <a:p>
            <a:pPr lvl="1" algn="just"/>
            <a:r>
              <a:rPr lang="es-ES" b="1" u="sng" dirty="0" smtClean="0">
                <a:solidFill>
                  <a:schemeClr val="tx1"/>
                </a:solidFill>
              </a:rPr>
              <a:t>GANANCIAS</a:t>
            </a:r>
          </a:p>
          <a:p>
            <a:pPr lvl="2" algn="just"/>
            <a:r>
              <a:rPr lang="es-ES" sz="2000" dirty="0" smtClean="0">
                <a:solidFill>
                  <a:schemeClr val="tx1"/>
                </a:solidFill>
              </a:rPr>
              <a:t>Gravado.</a:t>
            </a:r>
          </a:p>
          <a:p>
            <a:pPr lvl="2" algn="just"/>
            <a:r>
              <a:rPr lang="es-ES" sz="2000" dirty="0" smtClean="0">
                <a:solidFill>
                  <a:schemeClr val="tx1"/>
                </a:solidFill>
              </a:rPr>
              <a:t>Imputación: boleto + posesión o escritura el anterior.</a:t>
            </a:r>
          </a:p>
          <a:p>
            <a:pPr lvl="2" algn="just"/>
            <a:r>
              <a:rPr lang="es-ES" sz="2000" dirty="0" smtClean="0">
                <a:solidFill>
                  <a:schemeClr val="tx1"/>
                </a:solidFill>
              </a:rPr>
              <a:t>El resultado (precio de venta menos costo computable) se determina en moneda extranjera y se convierte a la fecha de venta).</a:t>
            </a:r>
          </a:p>
          <a:p>
            <a:pPr lvl="2" algn="just"/>
            <a:r>
              <a:rPr lang="es-ES" sz="2000" dirty="0" smtClean="0">
                <a:solidFill>
                  <a:schemeClr val="tx1"/>
                </a:solidFill>
              </a:rPr>
              <a:t>Si el resultado fuera quebranto, es un quebranto general de fuente extranjera.</a:t>
            </a:r>
          </a:p>
          <a:p>
            <a:pPr lvl="1" algn="just"/>
            <a:endParaRPr lang="es-ES_tradnl" sz="2400" dirty="0" smtClean="0">
              <a:solidFill>
                <a:schemeClr val="tx1"/>
              </a:solidFill>
            </a:endParaRPr>
          </a:p>
        </p:txBody>
      </p:sp>
      <p:sp>
        <p:nvSpPr>
          <p:cNvPr id="4" name="Marcador de número de diapositiva 3"/>
          <p:cNvSpPr>
            <a:spLocks noGrp="1"/>
          </p:cNvSpPr>
          <p:nvPr>
            <p:ph type="sldNum" sz="quarter" idx="12"/>
          </p:nvPr>
        </p:nvSpPr>
        <p:spPr/>
        <p:txBody>
          <a:bodyPr/>
          <a:lstStyle/>
          <a:p>
            <a:fld id="{F29FC705-4DD0-D44E-AF34-A77B9915024A}" type="slidenum">
              <a:rPr lang="es-ES_tradnl" smtClean="0"/>
              <a:pPr/>
              <a:t>14</a:t>
            </a:fld>
            <a:endParaRPr lang="es-ES_tradnl"/>
          </a:p>
        </p:txBody>
      </p:sp>
      <p:pic>
        <p:nvPicPr>
          <p:cNvPr id="5" name="Imagen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9842500" y="1600200"/>
            <a:ext cx="1295400" cy="685801"/>
          </a:xfrm>
          <a:prstGeom prst="rect">
            <a:avLst/>
          </a:prstGeom>
        </p:spPr>
      </p:pic>
    </p:spTree>
    <p:extLst>
      <p:ext uri="{BB962C8B-B14F-4D97-AF65-F5344CB8AC3E}">
        <p14:creationId xmlns="" xmlns:p14="http://schemas.microsoft.com/office/powerpoint/2010/main" val="1531033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382384"/>
            <a:ext cx="10178322" cy="1602279"/>
          </a:xfrm>
        </p:spPr>
        <p:txBody>
          <a:bodyPr>
            <a:normAutofit fontScale="90000"/>
          </a:bodyPr>
          <a:lstStyle/>
          <a:p>
            <a:pPr algn="just"/>
            <a:r>
              <a:rPr lang="es-ES_tradnl" sz="3200" dirty="0" smtClean="0">
                <a:solidFill>
                  <a:schemeClr val="accent4">
                    <a:lumMod val="75000"/>
                  </a:schemeClr>
                </a:solidFill>
              </a:rPr>
              <a:t>ANTES DE LA REFORMA LEY 27.430. ENAJENACIÓN DE INMUEBLES. IMPUESTO A LAS GANANCIAS. IMPUESTO A LA TRANSFERENCIAS DE INMUEBLES. </a:t>
            </a:r>
            <a:r>
              <a:rPr lang="es-ES_tradnl" sz="3200" dirty="0" smtClean="0">
                <a:solidFill>
                  <a:schemeClr val="accent3">
                    <a:lumMod val="75000"/>
                  </a:schemeClr>
                </a:solidFill>
              </a:rPr>
              <a:t>INMUEBLES UBICADOS EN EL EXTERIOR.</a:t>
            </a:r>
            <a:endParaRPr lang="es-ES_tradnl" sz="3200" dirty="0">
              <a:solidFill>
                <a:schemeClr val="accent3">
                  <a:lumMod val="75000"/>
                </a:schemeClr>
              </a:solidFill>
            </a:endParaRPr>
          </a:p>
        </p:txBody>
      </p:sp>
      <p:sp>
        <p:nvSpPr>
          <p:cNvPr id="3" name="Marcador de contenido 2"/>
          <p:cNvSpPr>
            <a:spLocks noGrp="1"/>
          </p:cNvSpPr>
          <p:nvPr>
            <p:ph idx="1"/>
          </p:nvPr>
        </p:nvSpPr>
        <p:spPr>
          <a:xfrm>
            <a:off x="1271456" y="3390901"/>
            <a:ext cx="9904544" cy="2514599"/>
          </a:xfrm>
        </p:spPr>
        <p:txBody>
          <a:bodyPr>
            <a:normAutofit/>
          </a:bodyPr>
          <a:lstStyle/>
          <a:p>
            <a:pPr algn="just"/>
            <a:r>
              <a:rPr lang="es-ES" b="1" u="sng" dirty="0" smtClean="0">
                <a:solidFill>
                  <a:srgbClr val="00B0F0"/>
                </a:solidFill>
              </a:rPr>
              <a:t>SUJETO PERSONA HUMANA O SUCESIÓN INDIVISA RESIDENTE (No hay establecimiento permanente)</a:t>
            </a:r>
          </a:p>
          <a:p>
            <a:pPr lvl="1" algn="just"/>
            <a:r>
              <a:rPr lang="es-ES" b="1" u="sng" dirty="0" smtClean="0">
                <a:solidFill>
                  <a:schemeClr val="tx1"/>
                </a:solidFill>
              </a:rPr>
              <a:t>GANANCIAS</a:t>
            </a:r>
          </a:p>
          <a:p>
            <a:pPr lvl="2" algn="just"/>
            <a:r>
              <a:rPr lang="es-ES" dirty="0" smtClean="0">
                <a:solidFill>
                  <a:schemeClr val="tx1"/>
                </a:solidFill>
              </a:rPr>
              <a:t>NO Gravado.</a:t>
            </a:r>
          </a:p>
          <a:p>
            <a:pPr lvl="1" algn="just"/>
            <a:r>
              <a:rPr lang="es-ES" b="1" u="sng" dirty="0" smtClean="0">
                <a:solidFill>
                  <a:schemeClr val="tx1"/>
                </a:solidFill>
              </a:rPr>
              <a:t>TRANSFERENCIA DE INMUEBLES</a:t>
            </a:r>
          </a:p>
          <a:p>
            <a:pPr lvl="2" algn="just"/>
            <a:r>
              <a:rPr lang="es-ES" dirty="0" smtClean="0">
                <a:solidFill>
                  <a:schemeClr val="tx1"/>
                </a:solidFill>
              </a:rPr>
              <a:t>NO Gravado.</a:t>
            </a:r>
          </a:p>
        </p:txBody>
      </p:sp>
      <p:sp>
        <p:nvSpPr>
          <p:cNvPr id="4" name="Marcador de número de diapositiva 3"/>
          <p:cNvSpPr>
            <a:spLocks noGrp="1"/>
          </p:cNvSpPr>
          <p:nvPr>
            <p:ph type="sldNum" sz="quarter" idx="12"/>
          </p:nvPr>
        </p:nvSpPr>
        <p:spPr/>
        <p:txBody>
          <a:bodyPr/>
          <a:lstStyle/>
          <a:p>
            <a:fld id="{F29FC705-4DD0-D44E-AF34-A77B9915024A}" type="slidenum">
              <a:rPr lang="es-ES_tradnl" smtClean="0"/>
              <a:pPr/>
              <a:t>15</a:t>
            </a:fld>
            <a:endParaRPr lang="es-ES_tradnl"/>
          </a:p>
        </p:txBody>
      </p:sp>
      <p:pic>
        <p:nvPicPr>
          <p:cNvPr id="5" name="Imagen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9867900" y="1640171"/>
            <a:ext cx="1562100" cy="1280551"/>
          </a:xfrm>
          <a:prstGeom prst="rect">
            <a:avLst/>
          </a:prstGeom>
        </p:spPr>
      </p:pic>
    </p:spTree>
    <p:extLst>
      <p:ext uri="{BB962C8B-B14F-4D97-AF65-F5344CB8AC3E}">
        <p14:creationId xmlns="" xmlns:p14="http://schemas.microsoft.com/office/powerpoint/2010/main" val="8519678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382384"/>
            <a:ext cx="10178322" cy="1602279"/>
          </a:xfrm>
        </p:spPr>
        <p:txBody>
          <a:bodyPr>
            <a:normAutofit fontScale="90000"/>
          </a:bodyPr>
          <a:lstStyle/>
          <a:p>
            <a:pPr algn="just"/>
            <a:r>
              <a:rPr lang="es-ES_tradnl" sz="3200" dirty="0" smtClean="0">
                <a:solidFill>
                  <a:schemeClr val="accent4">
                    <a:lumMod val="75000"/>
                  </a:schemeClr>
                </a:solidFill>
              </a:rPr>
              <a:t>ANTES DE LA REFORMA LEY 27.430. ENAJENACIÓN DE INMUEBLES. IMPUESTO A LAS GANANCIAS. IMPUESTO A LA TRANSFERENCIAS DE INMUEBLES.</a:t>
            </a:r>
            <a:r>
              <a:rPr lang="es-ES_tradnl" sz="3200" dirty="0" smtClean="0"/>
              <a:t> </a:t>
            </a:r>
            <a:r>
              <a:rPr lang="es-ES_tradnl" sz="3200" dirty="0" smtClean="0">
                <a:solidFill>
                  <a:schemeClr val="accent3">
                    <a:lumMod val="75000"/>
                  </a:schemeClr>
                </a:solidFill>
              </a:rPr>
              <a:t>INMUEBLES UBICADOS EN EL EXTERIOR.</a:t>
            </a:r>
            <a:endParaRPr lang="es-ES_tradnl" sz="3200" dirty="0">
              <a:solidFill>
                <a:schemeClr val="accent3">
                  <a:lumMod val="75000"/>
                </a:schemeClr>
              </a:solidFill>
            </a:endParaRPr>
          </a:p>
        </p:txBody>
      </p:sp>
      <p:sp>
        <p:nvSpPr>
          <p:cNvPr id="3" name="Marcador de contenido 2"/>
          <p:cNvSpPr>
            <a:spLocks noGrp="1"/>
          </p:cNvSpPr>
          <p:nvPr>
            <p:ph idx="1"/>
          </p:nvPr>
        </p:nvSpPr>
        <p:spPr>
          <a:xfrm>
            <a:off x="1251678" y="2946400"/>
            <a:ext cx="10178322" cy="2933192"/>
          </a:xfrm>
        </p:spPr>
        <p:txBody>
          <a:bodyPr>
            <a:normAutofit/>
          </a:bodyPr>
          <a:lstStyle/>
          <a:p>
            <a:pPr algn="just"/>
            <a:r>
              <a:rPr lang="es-ES" b="1" u="sng" dirty="0" smtClean="0">
                <a:solidFill>
                  <a:srgbClr val="00B0F0"/>
                </a:solidFill>
              </a:rPr>
              <a:t>SUJETOS NO RESIDENTES (SUJETO EMPRESA OPERSONA HUMANA O SUCESIÓN INDIVISA)</a:t>
            </a:r>
          </a:p>
          <a:p>
            <a:pPr lvl="1" algn="just"/>
            <a:r>
              <a:rPr lang="es-ES" b="1" u="sng" dirty="0" smtClean="0">
                <a:solidFill>
                  <a:schemeClr val="tx1"/>
                </a:solidFill>
              </a:rPr>
              <a:t>GANANCIAS</a:t>
            </a:r>
          </a:p>
          <a:p>
            <a:pPr lvl="2" algn="just"/>
            <a:r>
              <a:rPr lang="es-ES" dirty="0" smtClean="0">
                <a:solidFill>
                  <a:schemeClr val="tx1"/>
                </a:solidFill>
              </a:rPr>
              <a:t>NO Gravado.</a:t>
            </a:r>
          </a:p>
          <a:p>
            <a:pPr lvl="1" algn="just"/>
            <a:r>
              <a:rPr lang="es-ES" b="1" u="sng" dirty="0" smtClean="0">
                <a:solidFill>
                  <a:schemeClr val="tx1"/>
                </a:solidFill>
              </a:rPr>
              <a:t>TRANSFERENCIA DE INMUEBLES</a:t>
            </a:r>
          </a:p>
          <a:p>
            <a:pPr lvl="2" algn="just"/>
            <a:r>
              <a:rPr lang="es-ES" dirty="0" smtClean="0">
                <a:solidFill>
                  <a:schemeClr val="tx1"/>
                </a:solidFill>
              </a:rPr>
              <a:t>NO Gravado.</a:t>
            </a:r>
          </a:p>
        </p:txBody>
      </p:sp>
      <p:sp>
        <p:nvSpPr>
          <p:cNvPr id="4" name="Marcador de número de diapositiva 3"/>
          <p:cNvSpPr>
            <a:spLocks noGrp="1"/>
          </p:cNvSpPr>
          <p:nvPr>
            <p:ph type="sldNum" sz="quarter" idx="12"/>
          </p:nvPr>
        </p:nvSpPr>
        <p:spPr/>
        <p:txBody>
          <a:bodyPr/>
          <a:lstStyle/>
          <a:p>
            <a:fld id="{F29FC705-4DD0-D44E-AF34-A77B9915024A}" type="slidenum">
              <a:rPr lang="es-ES_tradnl" smtClean="0"/>
              <a:pPr/>
              <a:t>16</a:t>
            </a:fld>
            <a:endParaRPr lang="es-ES_tradnl"/>
          </a:p>
        </p:txBody>
      </p:sp>
      <p:pic>
        <p:nvPicPr>
          <p:cNvPr id="5" name="Imagen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9740900" y="1676400"/>
            <a:ext cx="1689100" cy="1054100"/>
          </a:xfrm>
          <a:prstGeom prst="rect">
            <a:avLst/>
          </a:prstGeom>
        </p:spPr>
      </p:pic>
    </p:spTree>
    <p:extLst>
      <p:ext uri="{BB962C8B-B14F-4D97-AF65-F5344CB8AC3E}">
        <p14:creationId xmlns="" xmlns:p14="http://schemas.microsoft.com/office/powerpoint/2010/main" val="1654855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sz="3200" dirty="0">
                <a:solidFill>
                  <a:schemeClr val="accent4">
                    <a:lumMod val="75000"/>
                  </a:schemeClr>
                </a:solidFill>
              </a:rPr>
              <a:t>ANÁLISIS DEL NUEVO HECHO IMPONIBLE A PARTIR DE LA REFORMA DE LA LEY 27.430.</a:t>
            </a:r>
            <a:br>
              <a:rPr lang="es-ES_tradnl" sz="3200" dirty="0">
                <a:solidFill>
                  <a:schemeClr val="accent4">
                    <a:lumMod val="75000"/>
                  </a:schemeClr>
                </a:solidFill>
              </a:rPr>
            </a:br>
            <a:endParaRPr lang="es-ES_tradnl" sz="3200" dirty="0">
              <a:solidFill>
                <a:schemeClr val="accent4">
                  <a:lumMod val="75000"/>
                </a:schemeClr>
              </a:solidFill>
            </a:endParaRPr>
          </a:p>
        </p:txBody>
      </p:sp>
      <p:sp>
        <p:nvSpPr>
          <p:cNvPr id="3" name="Marcador de contenido 2"/>
          <p:cNvSpPr>
            <a:spLocks noGrp="1"/>
          </p:cNvSpPr>
          <p:nvPr>
            <p:ph idx="1"/>
          </p:nvPr>
        </p:nvSpPr>
        <p:spPr>
          <a:xfrm>
            <a:off x="1251678" y="2286001"/>
            <a:ext cx="10178322" cy="4208317"/>
          </a:xfrm>
        </p:spPr>
        <p:txBody>
          <a:bodyPr>
            <a:normAutofit fontScale="92500" lnSpcReduction="10000"/>
          </a:bodyPr>
          <a:lstStyle/>
          <a:p>
            <a:pPr algn="just"/>
            <a:r>
              <a:rPr lang="es-ES_tradnl" dirty="0" smtClean="0">
                <a:solidFill>
                  <a:schemeClr val="tx1"/>
                </a:solidFill>
              </a:rPr>
              <a:t>Analizaremos cada uno de los aspectos de la hipótesis de incidencia tributaria de este nuevo supuesto de </a:t>
            </a:r>
            <a:r>
              <a:rPr lang="es-ES_tradnl" dirty="0" err="1" smtClean="0">
                <a:solidFill>
                  <a:schemeClr val="tx1"/>
                </a:solidFill>
              </a:rPr>
              <a:t>gravabilidad</a:t>
            </a:r>
            <a:r>
              <a:rPr lang="es-ES_tradnl" dirty="0" smtClean="0">
                <a:solidFill>
                  <a:schemeClr val="tx1"/>
                </a:solidFill>
              </a:rPr>
              <a:t>.</a:t>
            </a:r>
          </a:p>
          <a:p>
            <a:pPr marL="457200" indent="-457200" algn="just">
              <a:buAutoNum type="arabicPeriod"/>
            </a:pPr>
            <a:r>
              <a:rPr lang="es-ES_tradnl" b="1" u="sng" dirty="0" smtClean="0">
                <a:solidFill>
                  <a:schemeClr val="tx1"/>
                </a:solidFill>
              </a:rPr>
              <a:t>Aspecto material u objetivo:</a:t>
            </a:r>
          </a:p>
          <a:p>
            <a:pPr algn="just"/>
            <a:r>
              <a:rPr lang="es-ES_tradnl" dirty="0" smtClean="0">
                <a:solidFill>
                  <a:schemeClr val="tx1"/>
                </a:solidFill>
              </a:rPr>
              <a:t>Resultados derivados de la enajenación de inmuebles y de la transferencia de derechos reales sobre inmuebles.</a:t>
            </a:r>
          </a:p>
          <a:p>
            <a:pPr algn="just"/>
            <a:r>
              <a:rPr lang="es-ES_tradnl" dirty="0" smtClean="0">
                <a:solidFill>
                  <a:schemeClr val="tx1"/>
                </a:solidFill>
              </a:rPr>
              <a:t>Concepto de enajenación: surge del artículo 3.</a:t>
            </a:r>
          </a:p>
          <a:p>
            <a:pPr algn="just"/>
            <a:r>
              <a:rPr lang="es-ES_tradnl" dirty="0" smtClean="0">
                <a:solidFill>
                  <a:schemeClr val="tx1"/>
                </a:solidFill>
              </a:rPr>
              <a:t>Se los tipifica como renta de la segunda </a:t>
            </a:r>
            <a:r>
              <a:rPr lang="es-ES_tradnl" dirty="0" err="1" smtClean="0">
                <a:solidFill>
                  <a:schemeClr val="tx1"/>
                </a:solidFill>
              </a:rPr>
              <a:t>categroría</a:t>
            </a:r>
            <a:r>
              <a:rPr lang="es-ES_tradnl" dirty="0" smtClean="0">
                <a:solidFill>
                  <a:schemeClr val="tx1"/>
                </a:solidFill>
              </a:rPr>
              <a:t>.</a:t>
            </a:r>
          </a:p>
          <a:p>
            <a:pPr algn="just"/>
            <a:r>
              <a:rPr lang="es-ES_tradnl" dirty="0" smtClean="0">
                <a:solidFill>
                  <a:schemeClr val="tx1"/>
                </a:solidFill>
              </a:rPr>
              <a:t>Exención: Enajenación de la casa habitación</a:t>
            </a:r>
          </a:p>
          <a:p>
            <a:pPr lvl="1" algn="just"/>
            <a:r>
              <a:rPr lang="es-ES_tradnl" dirty="0" smtClean="0">
                <a:solidFill>
                  <a:schemeClr val="tx1"/>
                </a:solidFill>
              </a:rPr>
              <a:t>Actual art. 38 DRLIG: (está en el marco de la exención del valor locativo de la casa habitación): aquella destinada a vivienda permanente.</a:t>
            </a:r>
          </a:p>
          <a:p>
            <a:pPr lvl="1" algn="just"/>
            <a:r>
              <a:rPr lang="es-ES_tradnl" dirty="0" smtClean="0">
                <a:solidFill>
                  <a:schemeClr val="tx1"/>
                </a:solidFill>
              </a:rPr>
              <a:t>Proyecto de DRLIG para este hecho imponible: Art. </a:t>
            </a:r>
            <a:r>
              <a:rPr lang="es-ES_tradnl" dirty="0">
                <a:solidFill>
                  <a:schemeClr val="tx1"/>
                </a:solidFill>
              </a:rPr>
              <a:t>5: a aquel con destino a vivienda única, familiar y de ocupación permanente del </a:t>
            </a:r>
            <a:r>
              <a:rPr lang="es-ES_tradnl" dirty="0" smtClean="0">
                <a:solidFill>
                  <a:schemeClr val="tx1"/>
                </a:solidFill>
              </a:rPr>
              <a:t>contribuyente.</a:t>
            </a:r>
          </a:p>
          <a:p>
            <a:pPr marL="457200" indent="-457200" algn="just">
              <a:buAutoNum type="arabicPeriod"/>
            </a:pPr>
            <a:endParaRPr lang="es-ES_tradnl" dirty="0" smtClean="0">
              <a:solidFill>
                <a:schemeClr val="tx1"/>
              </a:solidFill>
            </a:endParaRPr>
          </a:p>
        </p:txBody>
      </p:sp>
      <p:sp>
        <p:nvSpPr>
          <p:cNvPr id="4" name="Marcador de número de diapositiva 3"/>
          <p:cNvSpPr>
            <a:spLocks noGrp="1"/>
          </p:cNvSpPr>
          <p:nvPr>
            <p:ph type="sldNum" sz="quarter" idx="12"/>
          </p:nvPr>
        </p:nvSpPr>
        <p:spPr/>
        <p:txBody>
          <a:bodyPr/>
          <a:lstStyle/>
          <a:p>
            <a:fld id="{F29FC705-4DD0-D44E-AF34-A77B9915024A}" type="slidenum">
              <a:rPr lang="es-ES_tradnl" smtClean="0"/>
              <a:pPr/>
              <a:t>17</a:t>
            </a:fld>
            <a:endParaRPr lang="es-ES_tradnl"/>
          </a:p>
        </p:txBody>
      </p:sp>
      <p:pic>
        <p:nvPicPr>
          <p:cNvPr id="5" name="Imagen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499599" y="901700"/>
            <a:ext cx="1651001" cy="1157144"/>
          </a:xfrm>
          <a:prstGeom prst="rect">
            <a:avLst/>
          </a:prstGeom>
        </p:spPr>
      </p:pic>
    </p:spTree>
    <p:extLst>
      <p:ext uri="{BB962C8B-B14F-4D97-AF65-F5344CB8AC3E}">
        <p14:creationId xmlns="" xmlns:p14="http://schemas.microsoft.com/office/powerpoint/2010/main" val="107864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sz="3200" dirty="0">
                <a:solidFill>
                  <a:schemeClr val="accent4">
                    <a:lumMod val="75000"/>
                  </a:schemeClr>
                </a:solidFill>
              </a:rPr>
              <a:t>ANÁLISIS DEL NUEVO HECHO IMPONIBLE A PARTIR DE LA REFORMA DE LA LEY 27.430.</a:t>
            </a:r>
            <a:br>
              <a:rPr lang="es-ES_tradnl" sz="3200" dirty="0">
                <a:solidFill>
                  <a:schemeClr val="accent4">
                    <a:lumMod val="75000"/>
                  </a:schemeClr>
                </a:solidFill>
              </a:rPr>
            </a:br>
            <a:endParaRPr lang="es-ES_tradnl" sz="3200" dirty="0">
              <a:solidFill>
                <a:schemeClr val="accent4">
                  <a:lumMod val="75000"/>
                </a:schemeClr>
              </a:solidFill>
            </a:endParaRPr>
          </a:p>
        </p:txBody>
      </p:sp>
      <p:sp>
        <p:nvSpPr>
          <p:cNvPr id="3" name="Marcador de contenido 2"/>
          <p:cNvSpPr>
            <a:spLocks noGrp="1"/>
          </p:cNvSpPr>
          <p:nvPr>
            <p:ph idx="1"/>
          </p:nvPr>
        </p:nvSpPr>
        <p:spPr>
          <a:xfrm>
            <a:off x="896078" y="1562101"/>
            <a:ext cx="10178322" cy="4208317"/>
          </a:xfrm>
        </p:spPr>
        <p:txBody>
          <a:bodyPr>
            <a:normAutofit/>
          </a:bodyPr>
          <a:lstStyle/>
          <a:p>
            <a:pPr marL="457200" indent="-457200" algn="just">
              <a:buFont typeface="+mj-lt"/>
              <a:buAutoNum type="arabicPeriod" startAt="2"/>
            </a:pPr>
            <a:r>
              <a:rPr lang="es-ES_tradnl" b="1" u="sng" dirty="0" smtClean="0">
                <a:solidFill>
                  <a:schemeClr val="tx1"/>
                </a:solidFill>
              </a:rPr>
              <a:t>Aspecto personal o subjetivo:</a:t>
            </a:r>
          </a:p>
          <a:p>
            <a:pPr algn="just"/>
            <a:r>
              <a:rPr lang="es-ES_tradnl" dirty="0" smtClean="0">
                <a:solidFill>
                  <a:schemeClr val="tx1"/>
                </a:solidFill>
              </a:rPr>
              <a:t>Personas humanas y sucesiones indivisas (residentes y no residentes)</a:t>
            </a:r>
          </a:p>
          <a:p>
            <a:pPr algn="just"/>
            <a:r>
              <a:rPr lang="es-ES_tradnl" dirty="0">
                <a:solidFill>
                  <a:schemeClr val="tx1"/>
                </a:solidFill>
              </a:rPr>
              <a:t>ARTÍCULO 6°.- La ganancia de las personas humanas y sucesiones indivisas residentes en el exterior, derivada de la enajenación o transferencia de derechos sobre inmuebles situados en la REPÚBLICA ARGENTINA, quedará alcanzada por las disposiciones contenidas en el quinto artículo incorporado a continuación del artículo 90 de la Ley de Impuesto a las Ganancias, texto ordenado en 1997 y sus modificaciones, pudiendo computarse, a efectos de lo dispuesto en el último párrafo de ese artículo, solo aquellos gastos realizados en el país</a:t>
            </a:r>
            <a:r>
              <a:rPr lang="es-ES_tradnl" dirty="0" smtClean="0">
                <a:solidFill>
                  <a:schemeClr val="tx1"/>
                </a:solidFill>
              </a:rPr>
              <a:t>.</a:t>
            </a:r>
            <a:endParaRPr lang="es-ES_tradnl" dirty="0">
              <a:solidFill>
                <a:schemeClr val="tx1"/>
              </a:solidFill>
            </a:endParaRPr>
          </a:p>
          <a:p>
            <a:pPr algn="just"/>
            <a:r>
              <a:rPr lang="es-ES_tradnl" dirty="0">
                <a:solidFill>
                  <a:schemeClr val="tx1"/>
                </a:solidFill>
              </a:rPr>
              <a:t>El adquirente o cesionario deberá retener el impuesto con carácter de pago único y definitivo debiéndolo ingresar en forma personal o, de no ser residente, a través de su representante legal en el país. </a:t>
            </a:r>
          </a:p>
          <a:p>
            <a:pPr algn="just"/>
            <a:endParaRPr lang="es-ES_tradnl" dirty="0"/>
          </a:p>
          <a:p>
            <a:pPr algn="just"/>
            <a:endParaRPr lang="es-ES_tradnl" dirty="0" smtClean="0"/>
          </a:p>
        </p:txBody>
      </p:sp>
      <p:sp>
        <p:nvSpPr>
          <p:cNvPr id="4" name="Marcador de número de diapositiva 3"/>
          <p:cNvSpPr>
            <a:spLocks noGrp="1"/>
          </p:cNvSpPr>
          <p:nvPr>
            <p:ph type="sldNum" sz="quarter" idx="12"/>
          </p:nvPr>
        </p:nvSpPr>
        <p:spPr/>
        <p:txBody>
          <a:bodyPr/>
          <a:lstStyle/>
          <a:p>
            <a:fld id="{F29FC705-4DD0-D44E-AF34-A77B9915024A}" type="slidenum">
              <a:rPr lang="es-ES_tradnl" smtClean="0"/>
              <a:pPr/>
              <a:t>18</a:t>
            </a:fld>
            <a:endParaRPr lang="es-ES_tradnl"/>
          </a:p>
        </p:txBody>
      </p:sp>
      <p:pic>
        <p:nvPicPr>
          <p:cNvPr id="5" name="Imagen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804400" y="863600"/>
            <a:ext cx="1447800" cy="1295400"/>
          </a:xfrm>
          <a:prstGeom prst="rect">
            <a:avLst/>
          </a:prstGeom>
        </p:spPr>
      </p:pic>
    </p:spTree>
    <p:extLst>
      <p:ext uri="{BB962C8B-B14F-4D97-AF65-F5344CB8AC3E}">
        <p14:creationId xmlns="" xmlns:p14="http://schemas.microsoft.com/office/powerpoint/2010/main" val="295634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sz="3200" dirty="0">
                <a:solidFill>
                  <a:schemeClr val="accent4">
                    <a:lumMod val="75000"/>
                  </a:schemeClr>
                </a:solidFill>
              </a:rPr>
              <a:t>ANÁLISIS DEL NUEVO HECHO IMPONIBLE A PARTIR DE LA REFORMA DE LA LEY 27.430.</a:t>
            </a:r>
            <a:r>
              <a:rPr lang="es-ES_tradnl" sz="3200" dirty="0"/>
              <a:t/>
            </a:r>
            <a:br>
              <a:rPr lang="es-ES_tradnl" sz="3200" dirty="0"/>
            </a:br>
            <a:endParaRPr lang="es-ES_tradnl" sz="3200" dirty="0"/>
          </a:p>
        </p:txBody>
      </p:sp>
      <p:sp>
        <p:nvSpPr>
          <p:cNvPr id="3" name="Marcador de contenido 2"/>
          <p:cNvSpPr>
            <a:spLocks noGrp="1"/>
          </p:cNvSpPr>
          <p:nvPr>
            <p:ph idx="1"/>
          </p:nvPr>
        </p:nvSpPr>
        <p:spPr>
          <a:xfrm>
            <a:off x="1251678" y="2286001"/>
            <a:ext cx="10178322" cy="4208317"/>
          </a:xfrm>
        </p:spPr>
        <p:txBody>
          <a:bodyPr>
            <a:normAutofit/>
          </a:bodyPr>
          <a:lstStyle/>
          <a:p>
            <a:pPr marL="457200" indent="-457200" algn="just">
              <a:buFont typeface="+mj-lt"/>
              <a:buAutoNum type="arabicPeriod" startAt="3"/>
            </a:pPr>
            <a:r>
              <a:rPr lang="es-ES_tradnl" b="1" u="sng" dirty="0" smtClean="0">
                <a:solidFill>
                  <a:schemeClr val="tx1"/>
                </a:solidFill>
              </a:rPr>
              <a:t>Aspecto territorial o geográfico</a:t>
            </a:r>
            <a:endParaRPr lang="es-ES_tradnl" b="1" u="sng" dirty="0">
              <a:solidFill>
                <a:schemeClr val="tx1"/>
              </a:solidFill>
            </a:endParaRPr>
          </a:p>
          <a:p>
            <a:pPr algn="just"/>
            <a:r>
              <a:rPr lang="es-ES_tradnl" dirty="0" smtClean="0">
                <a:solidFill>
                  <a:schemeClr val="tx1"/>
                </a:solidFill>
              </a:rPr>
              <a:t>Inmuebles ubicados en la República Argentina.</a:t>
            </a:r>
          </a:p>
          <a:p>
            <a:pPr algn="just"/>
            <a:r>
              <a:rPr lang="es-ES_tradnl" dirty="0" smtClean="0">
                <a:solidFill>
                  <a:schemeClr val="tx1"/>
                </a:solidFill>
              </a:rPr>
              <a:t>Respecto de los inmuebles ubicados en el exterior, si bien la ley no los incluye dentro del impuesto cedular en análisis, contempla en el nuevo artículo 90 LIG, que estas operaciones quedan alcanzadas a la alícuota del quince por ciento (15%).</a:t>
            </a:r>
          </a:p>
          <a:p>
            <a:pPr marL="457200" indent="-457200" algn="just">
              <a:buFont typeface="+mj-lt"/>
              <a:buAutoNum type="arabicPeriod" startAt="4"/>
            </a:pPr>
            <a:r>
              <a:rPr lang="es-ES_tradnl" b="1" u="sng" dirty="0" smtClean="0">
                <a:solidFill>
                  <a:schemeClr val="tx1"/>
                </a:solidFill>
              </a:rPr>
              <a:t>Aspecto Temporal</a:t>
            </a:r>
          </a:p>
          <a:p>
            <a:pPr algn="just"/>
            <a:r>
              <a:rPr lang="es-ES_tradnl" dirty="0" smtClean="0">
                <a:solidFill>
                  <a:schemeClr val="tx1"/>
                </a:solidFill>
              </a:rPr>
              <a:t>Es una renta de la segunda categoría: corresponde aplicación del método de los percibido.</a:t>
            </a:r>
          </a:p>
          <a:p>
            <a:pPr algn="just"/>
            <a:r>
              <a:rPr lang="es-ES_tradnl" dirty="0" smtClean="0">
                <a:solidFill>
                  <a:schemeClr val="tx1"/>
                </a:solidFill>
              </a:rPr>
              <a:t>Se contempla expresamente que cuando las operaciones se paguen en cuotas con vencimiento en más de un año, las ganancias se imputarán en cada año en la proporción de las cuotas percibidas en él.</a:t>
            </a:r>
          </a:p>
        </p:txBody>
      </p:sp>
      <p:sp>
        <p:nvSpPr>
          <p:cNvPr id="4" name="Marcador de número de diapositiva 3"/>
          <p:cNvSpPr>
            <a:spLocks noGrp="1"/>
          </p:cNvSpPr>
          <p:nvPr>
            <p:ph type="sldNum" sz="quarter" idx="12"/>
          </p:nvPr>
        </p:nvSpPr>
        <p:spPr/>
        <p:txBody>
          <a:bodyPr/>
          <a:lstStyle/>
          <a:p>
            <a:fld id="{F29FC705-4DD0-D44E-AF34-A77B9915024A}" type="slidenum">
              <a:rPr lang="es-ES_tradnl" smtClean="0"/>
              <a:pPr/>
              <a:t>19</a:t>
            </a:fld>
            <a:endParaRPr lang="es-ES_tradnl"/>
          </a:p>
        </p:txBody>
      </p:sp>
      <p:pic>
        <p:nvPicPr>
          <p:cNvPr id="5" name="Imagen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474199" y="810259"/>
            <a:ext cx="1676401" cy="1577341"/>
          </a:xfrm>
          <a:prstGeom prst="rect">
            <a:avLst/>
          </a:prstGeom>
        </p:spPr>
      </p:pic>
    </p:spTree>
    <p:extLst>
      <p:ext uri="{BB962C8B-B14F-4D97-AF65-F5344CB8AC3E}">
        <p14:creationId xmlns="" xmlns:p14="http://schemas.microsoft.com/office/powerpoint/2010/main" val="2078730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solidFill>
                  <a:schemeClr val="accent4">
                    <a:lumMod val="75000"/>
                  </a:schemeClr>
                </a:solidFill>
              </a:rPr>
              <a:t>Esquema de la charla </a:t>
            </a:r>
            <a:endParaRPr lang="es-ES_tradnl" dirty="0">
              <a:solidFill>
                <a:schemeClr val="accent4">
                  <a:lumMod val="75000"/>
                </a:schemeClr>
              </a:solidFill>
            </a:endParaRPr>
          </a:p>
        </p:txBody>
      </p:sp>
      <p:sp>
        <p:nvSpPr>
          <p:cNvPr id="3" name="Marcador de contenido 2"/>
          <p:cNvSpPr>
            <a:spLocks noGrp="1"/>
          </p:cNvSpPr>
          <p:nvPr>
            <p:ph idx="1"/>
          </p:nvPr>
        </p:nvSpPr>
        <p:spPr>
          <a:xfrm>
            <a:off x="1251678" y="1423555"/>
            <a:ext cx="10178322" cy="4821381"/>
          </a:xfrm>
        </p:spPr>
        <p:txBody>
          <a:bodyPr>
            <a:normAutofit/>
          </a:bodyPr>
          <a:lstStyle/>
          <a:p>
            <a:pPr marL="514350" marR="0" lvl="0" indent="-514350" defTabSz="914400" eaLnBrk="1" fontAlgn="auto" latinLnBrk="0" hangingPunct="1">
              <a:lnSpc>
                <a:spcPct val="100000"/>
              </a:lnSpc>
              <a:spcBef>
                <a:spcPts val="0"/>
              </a:spcBef>
              <a:spcAft>
                <a:spcPts val="0"/>
              </a:spcAft>
              <a:buClrTx/>
              <a:buSzTx/>
              <a:buFontTx/>
              <a:buAutoNum type="romanUcPeriod"/>
              <a:tabLst/>
              <a:defRPr/>
            </a:pPr>
            <a:r>
              <a:rPr lang="es-ES_tradnl" dirty="0" smtClean="0">
                <a:solidFill>
                  <a:schemeClr val="tx1"/>
                </a:solidFill>
              </a:rPr>
              <a:t>GANANCIAS DE CAPITAL</a:t>
            </a:r>
          </a:p>
          <a:p>
            <a:pPr marL="971550" lvl="1" indent="-514350">
              <a:lnSpc>
                <a:spcPct val="100000"/>
              </a:lnSpc>
              <a:spcBef>
                <a:spcPts val="0"/>
              </a:spcBef>
              <a:buClrTx/>
              <a:buFontTx/>
              <a:buAutoNum type="romanUcPeriod"/>
            </a:pPr>
            <a:r>
              <a:rPr lang="es-ES_tradnl" dirty="0" smtClean="0">
                <a:solidFill>
                  <a:schemeClr val="tx1"/>
                </a:solidFill>
              </a:rPr>
              <a:t>CONCEPTO</a:t>
            </a:r>
          </a:p>
          <a:p>
            <a:pPr marL="971550" lvl="1" indent="-514350">
              <a:lnSpc>
                <a:spcPct val="100000"/>
              </a:lnSpc>
              <a:spcBef>
                <a:spcPts val="0"/>
              </a:spcBef>
              <a:buClrTx/>
              <a:buFontTx/>
              <a:buAutoNum type="romanUcPeriod"/>
            </a:pPr>
            <a:r>
              <a:rPr lang="es-ES_tradnl" dirty="0" smtClean="0">
                <a:solidFill>
                  <a:schemeClr val="tx1"/>
                </a:solidFill>
              </a:rPr>
              <a:t>PROBLEMAS QUE PLANTEA EN EL IMPUESTO PERSONAL A LA RENTA.</a:t>
            </a:r>
          </a:p>
          <a:p>
            <a:pPr marL="971550" lvl="1" indent="-514350">
              <a:lnSpc>
                <a:spcPct val="100000"/>
              </a:lnSpc>
              <a:spcBef>
                <a:spcPts val="0"/>
              </a:spcBef>
              <a:buClrTx/>
              <a:buFontTx/>
              <a:buAutoNum type="romanUcPeriod"/>
            </a:pPr>
            <a:r>
              <a:rPr lang="es-ES_tradnl" dirty="0" smtClean="0">
                <a:solidFill>
                  <a:schemeClr val="tx1"/>
                </a:solidFill>
              </a:rPr>
              <a:t>ALTERNATIVAS DE SOLUCIÓN.</a:t>
            </a:r>
          </a:p>
          <a:p>
            <a:pPr marL="514350" indent="-514350" algn="just">
              <a:lnSpc>
                <a:spcPct val="100000"/>
              </a:lnSpc>
              <a:spcBef>
                <a:spcPts val="0"/>
              </a:spcBef>
              <a:buClrTx/>
              <a:buFontTx/>
              <a:buAutoNum type="romanUcPeriod"/>
            </a:pPr>
            <a:r>
              <a:rPr lang="es-ES_tradnl" dirty="0" smtClean="0">
                <a:solidFill>
                  <a:schemeClr val="tx1"/>
                </a:solidFill>
              </a:rPr>
              <a:t>CARÁCTERÍSTICA DEL IMPUESTO PERSONAL A LA RENTA ANTES DE LA REFORMA DE LA LEY 27.430.</a:t>
            </a:r>
          </a:p>
          <a:p>
            <a:pPr marL="514350" indent="-514350" algn="just">
              <a:lnSpc>
                <a:spcPct val="100000"/>
              </a:lnSpc>
              <a:spcBef>
                <a:spcPts val="0"/>
              </a:spcBef>
              <a:buClrTx/>
              <a:buFontTx/>
              <a:buAutoNum type="romanUcPeriod"/>
            </a:pPr>
            <a:r>
              <a:rPr lang="es-ES_tradnl" dirty="0" smtClean="0">
                <a:solidFill>
                  <a:schemeClr val="tx1"/>
                </a:solidFill>
              </a:rPr>
              <a:t>CARÁCTERÍSTICAS DEL IMPUESTO PERSONAL A LA RENTA DESPUÉS DE LA REFORMA DE LA LEY 27.430.</a:t>
            </a:r>
          </a:p>
          <a:p>
            <a:pPr marL="514350" indent="-514350" algn="just">
              <a:lnSpc>
                <a:spcPct val="100000"/>
              </a:lnSpc>
              <a:spcBef>
                <a:spcPts val="0"/>
              </a:spcBef>
              <a:buClrTx/>
              <a:buFontTx/>
              <a:buAutoNum type="romanUcPeriod"/>
            </a:pPr>
            <a:r>
              <a:rPr lang="es-ES_tradnl" dirty="0" smtClean="0">
                <a:solidFill>
                  <a:schemeClr val="tx1"/>
                </a:solidFill>
              </a:rPr>
              <a:t>ANÁLISIS DEL TRATAMIENTO DE LA ENAJENACIÓN DE INMUEBLES EN EL IMPUESTO A LAS GANANCIAS Y EN EL IMPUESTO A LA TRANSFERENCIA DE INMUEBLES ANTES DE LA REFORMA LEY 27.430.</a:t>
            </a:r>
          </a:p>
          <a:p>
            <a:pPr marL="514350" indent="-514350" algn="just">
              <a:lnSpc>
                <a:spcPct val="100000"/>
              </a:lnSpc>
              <a:spcBef>
                <a:spcPts val="0"/>
              </a:spcBef>
              <a:buClrTx/>
              <a:buFontTx/>
              <a:buAutoNum type="romanUcPeriod"/>
            </a:pPr>
            <a:r>
              <a:rPr lang="es-ES_tradnl" dirty="0" smtClean="0">
                <a:solidFill>
                  <a:schemeClr val="tx1"/>
                </a:solidFill>
              </a:rPr>
              <a:t>ANÁLISIS DEL NUEVO HECHO IMPONIBLE A PARTIR DE LA REFORMA DE LA LEY 27.430.</a:t>
            </a:r>
          </a:p>
          <a:p>
            <a:pPr marL="514350" indent="-514350" algn="just">
              <a:lnSpc>
                <a:spcPct val="100000"/>
              </a:lnSpc>
              <a:spcBef>
                <a:spcPts val="0"/>
              </a:spcBef>
              <a:buClrTx/>
              <a:buFontTx/>
              <a:buAutoNum type="romanUcPeriod"/>
            </a:pPr>
            <a:r>
              <a:rPr lang="es-ES_tradnl" dirty="0" smtClean="0">
                <a:solidFill>
                  <a:schemeClr val="tx1"/>
                </a:solidFill>
              </a:rPr>
              <a:t>VENTA Y REEMPLAZO ANTES Y DESPUÉS DE LA REFORMA LEY 27.430.</a:t>
            </a:r>
          </a:p>
          <a:p>
            <a:pPr marL="514350" indent="-514350" algn="just">
              <a:lnSpc>
                <a:spcPct val="100000"/>
              </a:lnSpc>
              <a:spcBef>
                <a:spcPts val="0"/>
              </a:spcBef>
              <a:buClrTx/>
              <a:buFontTx/>
              <a:buAutoNum type="romanUcPeriod"/>
            </a:pPr>
            <a:r>
              <a:rPr lang="es-ES_tradnl" dirty="0" smtClean="0">
                <a:solidFill>
                  <a:schemeClr val="tx1"/>
                </a:solidFill>
              </a:rPr>
              <a:t>REPASO Y CONCLUSIONES FINALES</a:t>
            </a:r>
            <a:endParaRPr lang="es-ES_tradnl" dirty="0">
              <a:solidFill>
                <a:schemeClr val="tx1"/>
              </a:solidFill>
            </a:endParaRPr>
          </a:p>
          <a:p>
            <a:pPr marL="514350" indent="-514350" algn="just">
              <a:lnSpc>
                <a:spcPct val="100000"/>
              </a:lnSpc>
              <a:spcBef>
                <a:spcPts val="0"/>
              </a:spcBef>
              <a:buClrTx/>
              <a:buFontTx/>
              <a:buAutoNum type="romanUcPeriod"/>
            </a:pPr>
            <a:endParaRPr lang="es-ES_tradnl" dirty="0">
              <a:solidFill>
                <a:schemeClr val="tx1"/>
              </a:solidFill>
            </a:endParaRPr>
          </a:p>
        </p:txBody>
      </p:sp>
      <p:sp>
        <p:nvSpPr>
          <p:cNvPr id="4" name="Marcador de número de diapositiva 3"/>
          <p:cNvSpPr>
            <a:spLocks noGrp="1"/>
          </p:cNvSpPr>
          <p:nvPr>
            <p:ph type="sldNum" sz="quarter" idx="12"/>
          </p:nvPr>
        </p:nvSpPr>
        <p:spPr/>
        <p:txBody>
          <a:bodyPr/>
          <a:lstStyle/>
          <a:p>
            <a:fld id="{F29FC705-4DD0-D44E-AF34-A77B9915024A}" type="slidenum">
              <a:rPr lang="es-ES_tradnl" smtClean="0"/>
              <a:pPr/>
              <a:t>2</a:t>
            </a:fld>
            <a:endParaRPr lang="es-ES_tradnl"/>
          </a:p>
        </p:txBody>
      </p:sp>
      <p:pic>
        <p:nvPicPr>
          <p:cNvPr id="5" name="Imagen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9481127" y="204075"/>
            <a:ext cx="2177473" cy="2177473"/>
          </a:xfrm>
          <a:prstGeom prst="rect">
            <a:avLst/>
          </a:prstGeom>
        </p:spPr>
      </p:pic>
    </p:spTree>
    <p:extLst>
      <p:ext uri="{BB962C8B-B14F-4D97-AF65-F5344CB8AC3E}">
        <p14:creationId xmlns="" xmlns:p14="http://schemas.microsoft.com/office/powerpoint/2010/main" val="5297536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sz="3200" dirty="0">
                <a:solidFill>
                  <a:schemeClr val="accent4">
                    <a:lumMod val="75000"/>
                  </a:schemeClr>
                </a:solidFill>
              </a:rPr>
              <a:t>ANÁLISIS DEL NUEVO HECHO IMPONIBLE A PARTIR DE LA REFORMA DE LA LEY 27.430.</a:t>
            </a:r>
            <a:br>
              <a:rPr lang="es-ES_tradnl" sz="3200" dirty="0">
                <a:solidFill>
                  <a:schemeClr val="accent4">
                    <a:lumMod val="75000"/>
                  </a:schemeClr>
                </a:solidFill>
              </a:rPr>
            </a:br>
            <a:endParaRPr lang="es-ES_tradnl" sz="3200" dirty="0">
              <a:solidFill>
                <a:schemeClr val="accent4">
                  <a:lumMod val="75000"/>
                </a:schemeClr>
              </a:solidFill>
            </a:endParaRPr>
          </a:p>
        </p:txBody>
      </p:sp>
      <p:sp>
        <p:nvSpPr>
          <p:cNvPr id="3" name="Marcador de contenido 2"/>
          <p:cNvSpPr>
            <a:spLocks noGrp="1"/>
          </p:cNvSpPr>
          <p:nvPr>
            <p:ph idx="1"/>
          </p:nvPr>
        </p:nvSpPr>
        <p:spPr>
          <a:xfrm>
            <a:off x="1251678" y="2286001"/>
            <a:ext cx="10178322" cy="4208317"/>
          </a:xfrm>
        </p:spPr>
        <p:txBody>
          <a:bodyPr>
            <a:normAutofit/>
          </a:bodyPr>
          <a:lstStyle/>
          <a:p>
            <a:pPr marL="457200" indent="-457200" algn="just">
              <a:buFont typeface="+mj-lt"/>
              <a:buAutoNum type="arabicPeriod" startAt="5"/>
            </a:pPr>
            <a:r>
              <a:rPr lang="es-ES_tradnl" b="1" u="sng" dirty="0" smtClean="0">
                <a:solidFill>
                  <a:schemeClr val="tx1"/>
                </a:solidFill>
              </a:rPr>
              <a:t>Aspecto cuantitativo.</a:t>
            </a:r>
          </a:p>
          <a:p>
            <a:pPr marL="457200" indent="-457200" algn="just">
              <a:buFont typeface="+mj-lt"/>
              <a:buAutoNum type="alphaLcParenR"/>
            </a:pPr>
            <a:r>
              <a:rPr lang="es-ES_tradnl" i="1" u="sng" dirty="0" smtClean="0">
                <a:solidFill>
                  <a:schemeClr val="tx1"/>
                </a:solidFill>
              </a:rPr>
              <a:t>Base imponible:</a:t>
            </a:r>
            <a:endParaRPr lang="es-ES_tradnl" i="1" u="sng" dirty="0">
              <a:solidFill>
                <a:schemeClr val="tx1"/>
              </a:solidFill>
            </a:endParaRPr>
          </a:p>
          <a:p>
            <a:pPr algn="just"/>
            <a:r>
              <a:rPr lang="es-ES_tradnl" dirty="0" smtClean="0">
                <a:solidFill>
                  <a:schemeClr val="tx1"/>
                </a:solidFill>
              </a:rPr>
              <a:t>(+) Precio de venta (neto de intereses reales o presuntos)</a:t>
            </a:r>
          </a:p>
          <a:p>
            <a:pPr algn="just"/>
            <a:r>
              <a:rPr lang="es-ES_tradnl" u="sng" dirty="0" smtClean="0">
                <a:solidFill>
                  <a:schemeClr val="tx1"/>
                </a:solidFill>
              </a:rPr>
              <a:t>(-) Costo computable (costo actualizado </a:t>
            </a:r>
            <a:r>
              <a:rPr lang="mr-IN" u="sng" dirty="0" smtClean="0">
                <a:solidFill>
                  <a:schemeClr val="tx1"/>
                </a:solidFill>
              </a:rPr>
              <a:t>–</a:t>
            </a:r>
            <a:r>
              <a:rPr lang="es-ES_tradnl" u="sng" dirty="0" smtClean="0">
                <a:solidFill>
                  <a:schemeClr val="tx1"/>
                </a:solidFill>
              </a:rPr>
              <a:t> amortizaciones deducidas </a:t>
            </a:r>
            <a:r>
              <a:rPr lang="mr-IN" u="sng" dirty="0" smtClean="0">
                <a:solidFill>
                  <a:schemeClr val="tx1"/>
                </a:solidFill>
              </a:rPr>
              <a:t>–</a:t>
            </a:r>
            <a:r>
              <a:rPr lang="es-ES_tradnl" u="sng" dirty="0" smtClean="0">
                <a:solidFill>
                  <a:schemeClr val="tx1"/>
                </a:solidFill>
              </a:rPr>
              <a:t> gastos e impuestos)</a:t>
            </a:r>
          </a:p>
          <a:p>
            <a:pPr algn="just"/>
            <a:r>
              <a:rPr lang="es-ES_tradnl" dirty="0" smtClean="0">
                <a:solidFill>
                  <a:schemeClr val="tx1"/>
                </a:solidFill>
              </a:rPr>
              <a:t>(=) Resultado</a:t>
            </a:r>
          </a:p>
          <a:p>
            <a:pPr algn="just"/>
            <a:r>
              <a:rPr lang="es-ES_tradnl" dirty="0" smtClean="0">
                <a:solidFill>
                  <a:schemeClr val="tx1"/>
                </a:solidFill>
              </a:rPr>
              <a:t>Si el resultado fuese quebranto, el mismo tiene la entidad de específico.</a:t>
            </a:r>
          </a:p>
          <a:p>
            <a:pPr algn="just"/>
            <a:endParaRPr lang="es-ES_tradnl" dirty="0" smtClean="0">
              <a:solidFill>
                <a:schemeClr val="tx1"/>
              </a:solidFill>
            </a:endParaRPr>
          </a:p>
          <a:p>
            <a:pPr marL="457200" indent="-457200" algn="just">
              <a:buFont typeface="+mj-lt"/>
              <a:buAutoNum type="alphaLcParenR" startAt="2"/>
            </a:pPr>
            <a:r>
              <a:rPr lang="es-ES_tradnl" i="1" u="sng" dirty="0" smtClean="0">
                <a:solidFill>
                  <a:schemeClr val="tx1"/>
                </a:solidFill>
              </a:rPr>
              <a:t>Alícuota:</a:t>
            </a:r>
            <a:r>
              <a:rPr lang="es-ES_tradnl" dirty="0" smtClean="0">
                <a:solidFill>
                  <a:schemeClr val="tx1"/>
                </a:solidFill>
              </a:rPr>
              <a:t> 15 %</a:t>
            </a:r>
            <a:endParaRPr lang="es-ES_tradnl" dirty="0">
              <a:solidFill>
                <a:schemeClr val="tx1"/>
              </a:solidFill>
            </a:endParaRPr>
          </a:p>
        </p:txBody>
      </p:sp>
      <p:sp>
        <p:nvSpPr>
          <p:cNvPr id="4" name="Marcador de número de diapositiva 3"/>
          <p:cNvSpPr>
            <a:spLocks noGrp="1"/>
          </p:cNvSpPr>
          <p:nvPr>
            <p:ph type="sldNum" sz="quarter" idx="12"/>
          </p:nvPr>
        </p:nvSpPr>
        <p:spPr/>
        <p:txBody>
          <a:bodyPr/>
          <a:lstStyle/>
          <a:p>
            <a:fld id="{F29FC705-4DD0-D44E-AF34-A77B9915024A}" type="slidenum">
              <a:rPr lang="es-ES_tradnl" smtClean="0"/>
              <a:pPr/>
              <a:t>20</a:t>
            </a:fld>
            <a:endParaRPr lang="es-ES_tradnl"/>
          </a:p>
        </p:txBody>
      </p:sp>
      <p:pic>
        <p:nvPicPr>
          <p:cNvPr id="5" name="Imagen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436100" y="927100"/>
            <a:ext cx="1625600" cy="1358901"/>
          </a:xfrm>
          <a:prstGeom prst="rect">
            <a:avLst/>
          </a:prstGeom>
        </p:spPr>
      </p:pic>
    </p:spTree>
    <p:extLst>
      <p:ext uri="{BB962C8B-B14F-4D97-AF65-F5344CB8AC3E}">
        <p14:creationId xmlns="" xmlns:p14="http://schemas.microsoft.com/office/powerpoint/2010/main" val="18606480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382385"/>
            <a:ext cx="10178322" cy="1125742"/>
          </a:xfrm>
        </p:spPr>
        <p:txBody>
          <a:bodyPr>
            <a:normAutofit fontScale="90000"/>
          </a:bodyPr>
          <a:lstStyle/>
          <a:p>
            <a:r>
              <a:rPr lang="es-ES_tradnl" sz="3200" dirty="0">
                <a:solidFill>
                  <a:schemeClr val="accent4">
                    <a:lumMod val="75000"/>
                  </a:schemeClr>
                </a:solidFill>
              </a:rPr>
              <a:t>ANÁLISIS DEL NUEVO HECHO IMPONIBLE A PARTIR DE LA REFORMA DE LA LEY 27.430.</a:t>
            </a:r>
            <a:br>
              <a:rPr lang="es-ES_tradnl" sz="3200" dirty="0">
                <a:solidFill>
                  <a:schemeClr val="accent4">
                    <a:lumMod val="75000"/>
                  </a:schemeClr>
                </a:solidFill>
              </a:rPr>
            </a:br>
            <a:endParaRPr lang="es-ES_tradnl" sz="3200" dirty="0">
              <a:solidFill>
                <a:schemeClr val="accent4">
                  <a:lumMod val="75000"/>
                </a:schemeClr>
              </a:solidFill>
            </a:endParaRPr>
          </a:p>
        </p:txBody>
      </p:sp>
      <p:sp>
        <p:nvSpPr>
          <p:cNvPr id="3" name="Marcador de contenido 2"/>
          <p:cNvSpPr>
            <a:spLocks noGrp="1"/>
          </p:cNvSpPr>
          <p:nvPr>
            <p:ph idx="1"/>
          </p:nvPr>
        </p:nvSpPr>
        <p:spPr>
          <a:xfrm>
            <a:off x="1163782" y="1381991"/>
            <a:ext cx="10266218" cy="4993688"/>
          </a:xfrm>
        </p:spPr>
        <p:txBody>
          <a:bodyPr>
            <a:normAutofit lnSpcReduction="10000"/>
          </a:bodyPr>
          <a:lstStyle/>
          <a:p>
            <a:pPr algn="just"/>
            <a:r>
              <a:rPr lang="es-ES_tradnl" b="1" u="sng" dirty="0" smtClean="0">
                <a:solidFill>
                  <a:schemeClr val="tx1"/>
                </a:solidFill>
              </a:rPr>
              <a:t>QUEBRANTOS.</a:t>
            </a:r>
          </a:p>
          <a:p>
            <a:pPr marL="0" indent="0" algn="just">
              <a:buNone/>
            </a:pPr>
            <a:r>
              <a:rPr lang="es-ES_tradnl" dirty="0" smtClean="0">
                <a:solidFill>
                  <a:schemeClr val="tx1"/>
                </a:solidFill>
              </a:rPr>
              <a:t>Los quebrantos obtenidos por las personas humanas y sucesiones indivisas residentes por la enajenación de inmuebles o transferencia de derechos sobre inmuebles (impuesto cedular) se consideran quebrantos cedulares.</a:t>
            </a:r>
          </a:p>
          <a:p>
            <a:pPr marL="0" indent="0" algn="just">
              <a:buNone/>
            </a:pPr>
            <a:r>
              <a:rPr lang="es-ES_tradnl" dirty="0" smtClean="0">
                <a:solidFill>
                  <a:schemeClr val="tx1"/>
                </a:solidFill>
              </a:rPr>
              <a:t>Los quebrantos específicos son aquellos que por disposición legal sólo podrán computarse contra ganancias netas (de la misma fuente </a:t>
            </a:r>
            <a:r>
              <a:rPr lang="mr-IN" dirty="0" smtClean="0">
                <a:solidFill>
                  <a:schemeClr val="tx1"/>
                </a:solidFill>
              </a:rPr>
              <a:t>–</a:t>
            </a:r>
            <a:r>
              <a:rPr lang="es-ES_tradnl" dirty="0" smtClean="0">
                <a:solidFill>
                  <a:schemeClr val="tx1"/>
                </a:solidFill>
              </a:rPr>
              <a:t> argentina o extranjera) que provengan del mismo tipo de operación. En el caso de las rentas cedulares, “igual tipo de operación” significa dentro de la misma clase, siendo “clase” cada uno de los artículos incorporados a continuación del art. 90 LIG.</a:t>
            </a:r>
          </a:p>
          <a:p>
            <a:pPr marL="0" indent="0" algn="just">
              <a:buNone/>
            </a:pPr>
            <a:r>
              <a:rPr lang="es-ES_tradnl" dirty="0" smtClean="0">
                <a:solidFill>
                  <a:schemeClr val="tx1"/>
                </a:solidFill>
              </a:rPr>
              <a:t>Tampoco pueden compensarse los quebrantos generales con ganancias cedulares.</a:t>
            </a:r>
          </a:p>
          <a:p>
            <a:pPr marL="0" indent="0" algn="just">
              <a:buNone/>
            </a:pPr>
            <a:r>
              <a:rPr lang="es-ES_tradnl" dirty="0" smtClean="0">
                <a:solidFill>
                  <a:schemeClr val="tx1"/>
                </a:solidFill>
              </a:rPr>
              <a:t>Los quebrantos de fuente extranjera sólo pueden compensarse con ganancias de idéntica fuente.</a:t>
            </a:r>
          </a:p>
          <a:p>
            <a:pPr marL="0" indent="0" algn="just">
              <a:buNone/>
            </a:pPr>
            <a:r>
              <a:rPr lang="es-ES_tradnl" dirty="0" smtClean="0">
                <a:solidFill>
                  <a:schemeClr val="tx1"/>
                </a:solidFill>
              </a:rPr>
              <a:t>Empero, en general, las ganancias de fuente extranjera sí pueden compensarse con quebrantos de fuente argentina. No obstante, esta posibilidad NO resulta aplicable a las ganancias de fuente argentina </a:t>
            </a:r>
            <a:r>
              <a:rPr lang="es-ES_tradnl" dirty="0" err="1" smtClean="0">
                <a:solidFill>
                  <a:schemeClr val="tx1"/>
                </a:solidFill>
              </a:rPr>
              <a:t>cedularizadas</a:t>
            </a:r>
            <a:r>
              <a:rPr lang="es-ES_tradnl" dirty="0" smtClean="0">
                <a:solidFill>
                  <a:schemeClr val="tx1"/>
                </a:solidFill>
              </a:rPr>
              <a:t>. (No quebrantos de fuente argentina por enajenación de inmuebles contra ganancias de fuente extranjera por enajenación de inmuebles).</a:t>
            </a:r>
          </a:p>
          <a:p>
            <a:pPr marL="0" indent="0" algn="just">
              <a:buNone/>
            </a:pPr>
            <a:endParaRPr lang="es-ES_tradnl" dirty="0"/>
          </a:p>
        </p:txBody>
      </p:sp>
      <p:sp>
        <p:nvSpPr>
          <p:cNvPr id="4" name="Marcador de número de diapositiva 3"/>
          <p:cNvSpPr>
            <a:spLocks noGrp="1"/>
          </p:cNvSpPr>
          <p:nvPr>
            <p:ph type="sldNum" sz="quarter" idx="12"/>
          </p:nvPr>
        </p:nvSpPr>
        <p:spPr/>
        <p:txBody>
          <a:bodyPr/>
          <a:lstStyle/>
          <a:p>
            <a:fld id="{F29FC705-4DD0-D44E-AF34-A77B9915024A}" type="slidenum">
              <a:rPr lang="es-ES_tradnl" smtClean="0"/>
              <a:pPr/>
              <a:t>21</a:t>
            </a:fld>
            <a:endParaRPr lang="es-ES_tradnl"/>
          </a:p>
        </p:txBody>
      </p:sp>
      <p:pic>
        <p:nvPicPr>
          <p:cNvPr id="5" name="Imagen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194800" y="774700"/>
            <a:ext cx="2108200" cy="952500"/>
          </a:xfrm>
          <a:prstGeom prst="rect">
            <a:avLst/>
          </a:prstGeom>
        </p:spPr>
      </p:pic>
    </p:spTree>
    <p:extLst>
      <p:ext uri="{BB962C8B-B14F-4D97-AF65-F5344CB8AC3E}">
        <p14:creationId xmlns="" xmlns:p14="http://schemas.microsoft.com/office/powerpoint/2010/main" val="11220667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382385"/>
            <a:ext cx="10178322" cy="1125742"/>
          </a:xfrm>
        </p:spPr>
        <p:txBody>
          <a:bodyPr>
            <a:normAutofit fontScale="90000"/>
          </a:bodyPr>
          <a:lstStyle/>
          <a:p>
            <a:r>
              <a:rPr lang="es-ES_tradnl" sz="3200" dirty="0">
                <a:solidFill>
                  <a:schemeClr val="accent4">
                    <a:lumMod val="75000"/>
                  </a:schemeClr>
                </a:solidFill>
              </a:rPr>
              <a:t>ANÁLISIS DEL NUEVO HECHO IMPONIBLE A PARTIR DE LA REFORMA DE LA LEY 27.430.</a:t>
            </a:r>
            <a:br>
              <a:rPr lang="es-ES_tradnl" sz="3200" dirty="0">
                <a:solidFill>
                  <a:schemeClr val="accent4">
                    <a:lumMod val="75000"/>
                  </a:schemeClr>
                </a:solidFill>
              </a:rPr>
            </a:br>
            <a:endParaRPr lang="es-ES_tradnl" sz="3200" dirty="0">
              <a:solidFill>
                <a:schemeClr val="accent4">
                  <a:lumMod val="75000"/>
                </a:schemeClr>
              </a:solidFill>
            </a:endParaRPr>
          </a:p>
        </p:txBody>
      </p:sp>
      <p:sp>
        <p:nvSpPr>
          <p:cNvPr id="3" name="Marcador de contenido 2"/>
          <p:cNvSpPr>
            <a:spLocks noGrp="1"/>
          </p:cNvSpPr>
          <p:nvPr>
            <p:ph idx="1"/>
          </p:nvPr>
        </p:nvSpPr>
        <p:spPr>
          <a:xfrm>
            <a:off x="1163782" y="1381991"/>
            <a:ext cx="10266218" cy="4993688"/>
          </a:xfrm>
        </p:spPr>
        <p:txBody>
          <a:bodyPr>
            <a:normAutofit fontScale="85000" lnSpcReduction="20000"/>
          </a:bodyPr>
          <a:lstStyle/>
          <a:p>
            <a:pPr algn="just"/>
            <a:r>
              <a:rPr lang="es-ES_tradnl" b="1" u="sng" dirty="0" smtClean="0">
                <a:solidFill>
                  <a:schemeClr val="tx1"/>
                </a:solidFill>
              </a:rPr>
              <a:t>VIGENCIA</a:t>
            </a:r>
          </a:p>
          <a:p>
            <a:pPr algn="just"/>
            <a:r>
              <a:rPr lang="es-ES_tradnl" dirty="0" smtClean="0">
                <a:solidFill>
                  <a:schemeClr val="tx1"/>
                </a:solidFill>
              </a:rPr>
              <a:t>La reforma resulta de aplicación en tanto el enajenante o cedente hubiera adquirido el bien a partir del 1º de enero de 2018 (en los términos que indique la reglamentación) o en el caso de bienes recibidos por herencia, legado o donación, cuando el causante o donante lo hubiera adquirido con posterioridad a esa fecha.</a:t>
            </a:r>
          </a:p>
          <a:p>
            <a:pPr algn="just"/>
            <a:r>
              <a:rPr lang="es-ES_tradnl" dirty="0" smtClean="0">
                <a:solidFill>
                  <a:schemeClr val="tx1"/>
                </a:solidFill>
              </a:rPr>
              <a:t>Consecuencia: hasta tanto se ”agoten” los inmuebles adquiridos antes del 1º de enero de 2018, convivirán los dos leyes, debiendo analizarse en cada caso, cuál es la norma aplicable.</a:t>
            </a:r>
            <a:endParaRPr lang="es-ES_tradnl" dirty="0">
              <a:solidFill>
                <a:schemeClr val="tx1"/>
              </a:solidFill>
            </a:endParaRPr>
          </a:p>
          <a:p>
            <a:pPr algn="just"/>
            <a:r>
              <a:rPr lang="es-ES_tradnl" b="1" u="sng" dirty="0">
                <a:solidFill>
                  <a:schemeClr val="tx1"/>
                </a:solidFill>
              </a:rPr>
              <a:t>Proyecto DRLIG</a:t>
            </a:r>
            <a:r>
              <a:rPr lang="es-ES_tradnl" b="1" u="sng" dirty="0" smtClean="0">
                <a:solidFill>
                  <a:schemeClr val="tx1"/>
                </a:solidFill>
              </a:rPr>
              <a:t>:</a:t>
            </a:r>
          </a:p>
          <a:p>
            <a:pPr marL="0" indent="0" algn="just">
              <a:buNone/>
            </a:pPr>
            <a:r>
              <a:rPr lang="es-ES_tradnl" dirty="0" smtClean="0">
                <a:solidFill>
                  <a:schemeClr val="tx1"/>
                </a:solidFill>
              </a:rPr>
              <a:t>ARTÍCULO </a:t>
            </a:r>
            <a:r>
              <a:rPr lang="es-ES_tradnl" dirty="0">
                <a:solidFill>
                  <a:schemeClr val="tx1"/>
                </a:solidFill>
              </a:rPr>
              <a:t>1°.- Se considerará configurada la adquisición a la que hace referencia el inciso a) del artículo 86 de la Ley N° 27.430 cuando, a partir del 1° de enero de 2018, inclusive: </a:t>
            </a:r>
          </a:p>
          <a:p>
            <a:pPr marL="0" indent="0" algn="just">
              <a:buNone/>
            </a:pPr>
            <a:r>
              <a:rPr lang="es-ES_tradnl" dirty="0">
                <a:solidFill>
                  <a:schemeClr val="tx1"/>
                </a:solidFill>
              </a:rPr>
              <a:t>a) se hubiere otorgado la escritura traslativa de dominio; </a:t>
            </a:r>
          </a:p>
          <a:p>
            <a:pPr marL="0" indent="0" algn="just">
              <a:buNone/>
            </a:pPr>
            <a:r>
              <a:rPr lang="es-ES_tradnl" dirty="0">
                <a:solidFill>
                  <a:schemeClr val="tx1"/>
                </a:solidFill>
              </a:rPr>
              <a:t>b) se suscribiere boleto de compraventa u otro compromiso similar, siempre que se obtuviere la posesión; </a:t>
            </a:r>
          </a:p>
          <a:p>
            <a:pPr marL="0" indent="0" algn="just">
              <a:buNone/>
            </a:pPr>
            <a:r>
              <a:rPr lang="es-ES_tradnl" dirty="0">
                <a:solidFill>
                  <a:schemeClr val="tx1"/>
                </a:solidFill>
              </a:rPr>
              <a:t>c) se obtuviere la posesión, aun cuando el boleto de compraventa u otro compromiso similar se hubiere celebrado con anterioridad; </a:t>
            </a:r>
          </a:p>
          <a:p>
            <a:pPr marL="0" indent="0" algn="just">
              <a:buNone/>
            </a:pPr>
            <a:r>
              <a:rPr lang="es-ES_tradnl" dirty="0">
                <a:solidFill>
                  <a:schemeClr val="tx1"/>
                </a:solidFill>
              </a:rPr>
              <a:t>d) se hubiese adquirido el boleto de compraventa u otro compromiso similar -sin que se obtuviere la posesión- o de otro modo se hubiesen adquirido derechos sobre inmuebles; o </a:t>
            </a:r>
          </a:p>
          <a:p>
            <a:pPr marL="0" indent="0" algn="just">
              <a:buNone/>
            </a:pPr>
            <a:r>
              <a:rPr lang="es-ES_tradnl" dirty="0">
                <a:solidFill>
                  <a:schemeClr val="tx1"/>
                </a:solidFill>
              </a:rPr>
              <a:t>e) se hubiese producido el ingreso al patrimonio del causante o donante, en caso de bienes recibidos por herencia, legado o donación. </a:t>
            </a:r>
          </a:p>
        </p:txBody>
      </p:sp>
      <p:sp>
        <p:nvSpPr>
          <p:cNvPr id="4" name="Marcador de número de diapositiva 3"/>
          <p:cNvSpPr>
            <a:spLocks noGrp="1"/>
          </p:cNvSpPr>
          <p:nvPr>
            <p:ph type="sldNum" sz="quarter" idx="12"/>
          </p:nvPr>
        </p:nvSpPr>
        <p:spPr/>
        <p:txBody>
          <a:bodyPr/>
          <a:lstStyle/>
          <a:p>
            <a:fld id="{F29FC705-4DD0-D44E-AF34-A77B9915024A}" type="slidenum">
              <a:rPr lang="es-ES_tradnl" smtClean="0"/>
              <a:pPr/>
              <a:t>22</a:t>
            </a:fld>
            <a:endParaRPr lang="es-ES_tradnl"/>
          </a:p>
        </p:txBody>
      </p:sp>
      <p:pic>
        <p:nvPicPr>
          <p:cNvPr id="5" name="Imagen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931400" y="825500"/>
            <a:ext cx="1231900" cy="850900"/>
          </a:xfrm>
          <a:prstGeom prst="rect">
            <a:avLst/>
          </a:prstGeom>
        </p:spPr>
      </p:pic>
    </p:spTree>
    <p:extLst>
      <p:ext uri="{BB962C8B-B14F-4D97-AF65-F5344CB8AC3E}">
        <p14:creationId xmlns="" xmlns:p14="http://schemas.microsoft.com/office/powerpoint/2010/main" val="818083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382385"/>
            <a:ext cx="10178322" cy="1125742"/>
          </a:xfrm>
        </p:spPr>
        <p:txBody>
          <a:bodyPr>
            <a:normAutofit fontScale="90000"/>
          </a:bodyPr>
          <a:lstStyle/>
          <a:p>
            <a:r>
              <a:rPr lang="es-ES_tradnl" sz="3200" dirty="0">
                <a:solidFill>
                  <a:schemeClr val="accent4">
                    <a:lumMod val="75000"/>
                  </a:schemeClr>
                </a:solidFill>
              </a:rPr>
              <a:t>ANÁLISIS DEL NUEVO HECHO IMPONIBLE A PARTIR DE LA REFORMA DE LA LEY 27.430.</a:t>
            </a:r>
            <a:br>
              <a:rPr lang="es-ES_tradnl" sz="3200" dirty="0">
                <a:solidFill>
                  <a:schemeClr val="accent4">
                    <a:lumMod val="75000"/>
                  </a:schemeClr>
                </a:solidFill>
              </a:rPr>
            </a:br>
            <a:endParaRPr lang="es-ES_tradnl" sz="3200" dirty="0">
              <a:solidFill>
                <a:schemeClr val="accent4">
                  <a:lumMod val="75000"/>
                </a:schemeClr>
              </a:solidFill>
            </a:endParaRPr>
          </a:p>
        </p:txBody>
      </p:sp>
      <p:sp>
        <p:nvSpPr>
          <p:cNvPr id="3" name="Marcador de contenido 2"/>
          <p:cNvSpPr>
            <a:spLocks noGrp="1"/>
          </p:cNvSpPr>
          <p:nvPr>
            <p:ph idx="1"/>
          </p:nvPr>
        </p:nvSpPr>
        <p:spPr>
          <a:xfrm>
            <a:off x="1163782" y="2027442"/>
            <a:ext cx="10266218" cy="3177309"/>
          </a:xfrm>
        </p:spPr>
        <p:txBody>
          <a:bodyPr>
            <a:normAutofit/>
          </a:bodyPr>
          <a:lstStyle/>
          <a:p>
            <a:pPr algn="just"/>
            <a:r>
              <a:rPr lang="es-ES_tradnl" b="1" u="sng" dirty="0" smtClean="0">
                <a:solidFill>
                  <a:schemeClr val="tx1"/>
                </a:solidFill>
              </a:rPr>
              <a:t>VIGENCIA</a:t>
            </a:r>
            <a:r>
              <a:rPr lang="es-ES_tradnl" dirty="0" smtClean="0">
                <a:solidFill>
                  <a:schemeClr val="tx1"/>
                </a:solidFill>
              </a:rPr>
              <a:t>.</a:t>
            </a:r>
            <a:endParaRPr lang="es-ES_tradnl" dirty="0">
              <a:solidFill>
                <a:schemeClr val="tx1"/>
              </a:solidFill>
            </a:endParaRPr>
          </a:p>
          <a:p>
            <a:pPr algn="just"/>
            <a:r>
              <a:rPr lang="es-ES_tradnl" b="1" u="sng" dirty="0">
                <a:solidFill>
                  <a:schemeClr val="tx1"/>
                </a:solidFill>
              </a:rPr>
              <a:t>Proyecto </a:t>
            </a:r>
            <a:r>
              <a:rPr lang="es-ES_tradnl" b="1" u="sng" dirty="0" smtClean="0">
                <a:solidFill>
                  <a:schemeClr val="tx1"/>
                </a:solidFill>
              </a:rPr>
              <a:t>DRLIG:</a:t>
            </a:r>
          </a:p>
          <a:p>
            <a:pPr marL="0" indent="0" algn="just">
              <a:buNone/>
            </a:pPr>
            <a:r>
              <a:rPr lang="es-ES_tradnl" dirty="0" smtClean="0">
                <a:solidFill>
                  <a:schemeClr val="tx1"/>
                </a:solidFill>
              </a:rPr>
              <a:t>Cuando </a:t>
            </a:r>
            <a:r>
              <a:rPr lang="es-ES_tradnl" dirty="0">
                <a:solidFill>
                  <a:schemeClr val="tx1"/>
                </a:solidFill>
              </a:rPr>
              <a:t>se trate de obras en construcción sobre inmueble propio al 1° de enero de 2018, la enajenación del inmueble construido quedará alcanzada, de corresponder y en los términos del Título VII de la Ley N° 23.905, por el impuesto a la transferencia de inmuebles. La ADMINISTRACIÓN FEDERAL DE INGRESOS PÚBLICOS establecerá la forma y plazos en los que se acreditará la configuración de los supuestos previstos precedentemente. </a:t>
            </a:r>
          </a:p>
          <a:p>
            <a:pPr marL="0" indent="0">
              <a:buNone/>
            </a:pPr>
            <a:endParaRPr lang="es-ES_tradnl" dirty="0">
              <a:solidFill>
                <a:schemeClr val="tx1"/>
              </a:solidFill>
            </a:endParaRPr>
          </a:p>
          <a:p>
            <a:pPr marL="0" indent="0" algn="just">
              <a:buNone/>
            </a:pPr>
            <a:endParaRPr lang="es-ES_tradnl" dirty="0" smtClean="0">
              <a:solidFill>
                <a:schemeClr val="tx1"/>
              </a:solidFill>
            </a:endParaRPr>
          </a:p>
        </p:txBody>
      </p:sp>
      <p:sp>
        <p:nvSpPr>
          <p:cNvPr id="4" name="Marcador de número de diapositiva 3"/>
          <p:cNvSpPr>
            <a:spLocks noGrp="1"/>
          </p:cNvSpPr>
          <p:nvPr>
            <p:ph type="sldNum" sz="quarter" idx="12"/>
          </p:nvPr>
        </p:nvSpPr>
        <p:spPr/>
        <p:txBody>
          <a:bodyPr/>
          <a:lstStyle/>
          <a:p>
            <a:fld id="{F29FC705-4DD0-D44E-AF34-A77B9915024A}" type="slidenum">
              <a:rPr lang="es-ES_tradnl" smtClean="0"/>
              <a:pPr/>
              <a:t>23</a:t>
            </a:fld>
            <a:endParaRPr lang="es-ES_tradnl"/>
          </a:p>
        </p:txBody>
      </p:sp>
      <p:pic>
        <p:nvPicPr>
          <p:cNvPr id="5" name="Imagen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8977896" y="901700"/>
            <a:ext cx="1956804" cy="1295400"/>
          </a:xfrm>
          <a:prstGeom prst="rect">
            <a:avLst/>
          </a:prstGeom>
        </p:spPr>
      </p:pic>
    </p:spTree>
    <p:extLst>
      <p:ext uri="{BB962C8B-B14F-4D97-AF65-F5344CB8AC3E}">
        <p14:creationId xmlns="" xmlns:p14="http://schemas.microsoft.com/office/powerpoint/2010/main" val="12946771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just"/>
            <a:r>
              <a:rPr lang="es-ES_tradnl" sz="3200" dirty="0">
                <a:solidFill>
                  <a:schemeClr val="accent4">
                    <a:lumMod val="75000"/>
                  </a:schemeClr>
                </a:solidFill>
              </a:rPr>
              <a:t>ANÁLISIS DEL NUEVO HECHO IMPONIBLE </a:t>
            </a:r>
            <a:r>
              <a:rPr lang="es-ES_tradnl" sz="3200" dirty="0" smtClean="0">
                <a:solidFill>
                  <a:schemeClr val="accent4">
                    <a:lumMod val="75000"/>
                  </a:schemeClr>
                </a:solidFill>
              </a:rPr>
              <a:t>A </a:t>
            </a:r>
            <a:r>
              <a:rPr lang="es-ES_tradnl" sz="3200" dirty="0">
                <a:solidFill>
                  <a:schemeClr val="accent4">
                    <a:lumMod val="75000"/>
                  </a:schemeClr>
                </a:solidFill>
              </a:rPr>
              <a:t>PARTIR DE LA REFORMA DE LA LEY </a:t>
            </a:r>
            <a:r>
              <a:rPr lang="es-ES_tradnl" sz="3200" dirty="0" smtClean="0">
                <a:solidFill>
                  <a:schemeClr val="accent4">
                    <a:lumMod val="75000"/>
                  </a:schemeClr>
                </a:solidFill>
              </a:rPr>
              <a:t>27.430.</a:t>
            </a:r>
            <a:r>
              <a:rPr lang="es-ES_tradnl" sz="3200" dirty="0" smtClean="0"/>
              <a:t> </a:t>
            </a:r>
            <a:r>
              <a:rPr lang="es-ES_tradnl" sz="3200" dirty="0" smtClean="0">
                <a:solidFill>
                  <a:srgbClr val="00B0F0"/>
                </a:solidFill>
              </a:rPr>
              <a:t>INMUEBLES UBICADOS EN EL PAÍS </a:t>
            </a:r>
            <a:r>
              <a:rPr lang="es-ES_tradnl" sz="3200" dirty="0"/>
              <a:t/>
            </a:r>
            <a:br>
              <a:rPr lang="es-ES_tradnl" sz="3200" dirty="0"/>
            </a:br>
            <a:endParaRPr lang="es-ES_tradnl" sz="3200" dirty="0"/>
          </a:p>
        </p:txBody>
      </p:sp>
      <p:sp>
        <p:nvSpPr>
          <p:cNvPr id="3" name="Marcador de contenido 2"/>
          <p:cNvSpPr>
            <a:spLocks noGrp="1"/>
          </p:cNvSpPr>
          <p:nvPr>
            <p:ph idx="1"/>
          </p:nvPr>
        </p:nvSpPr>
        <p:spPr/>
        <p:txBody>
          <a:bodyPr/>
          <a:lstStyle/>
          <a:p>
            <a:pPr marL="342900" indent="-342900">
              <a:buAutoNum type="arabicPeriod"/>
            </a:pPr>
            <a:r>
              <a:rPr lang="es-ES_tradnl" b="1" u="sng" dirty="0">
                <a:solidFill>
                  <a:srgbClr val="00B0F0"/>
                </a:solidFill>
              </a:rPr>
              <a:t>SUJETO EMPRESA RESIDENTE</a:t>
            </a:r>
          </a:p>
          <a:p>
            <a:pPr marL="800100" lvl="1" indent="-342900">
              <a:buAutoNum type="arabicPeriod"/>
            </a:pPr>
            <a:r>
              <a:rPr lang="es-ES_tradnl" dirty="0">
                <a:solidFill>
                  <a:schemeClr val="tx1"/>
                </a:solidFill>
              </a:rPr>
              <a:t>Alcanzado por IG.</a:t>
            </a:r>
          </a:p>
          <a:p>
            <a:pPr marL="800100" lvl="1" indent="-342900">
              <a:buAutoNum type="arabicPeriod"/>
            </a:pPr>
            <a:r>
              <a:rPr lang="es-ES_tradnl" dirty="0">
                <a:solidFill>
                  <a:schemeClr val="tx1"/>
                </a:solidFill>
              </a:rPr>
              <a:t>Determinación:</a:t>
            </a:r>
          </a:p>
          <a:p>
            <a:pPr lvl="2"/>
            <a:r>
              <a:rPr lang="es-ES_tradnl" dirty="0">
                <a:solidFill>
                  <a:schemeClr val="tx1"/>
                </a:solidFill>
              </a:rPr>
              <a:t>Tercera categoría.</a:t>
            </a:r>
          </a:p>
          <a:p>
            <a:pPr lvl="2" algn="just"/>
            <a:r>
              <a:rPr lang="es-ES_tradnl" dirty="0">
                <a:solidFill>
                  <a:schemeClr val="tx1"/>
                </a:solidFill>
              </a:rPr>
              <a:t>El costo se actualiza si son bienes de uso adquiridos en ejercicios iniciados a partir del 1/1/2018 o si la inflación es del 100% en 3 ejercicios consecutivos. Si son bienes de cambio no se actualizan.</a:t>
            </a:r>
          </a:p>
          <a:p>
            <a:pPr lvl="1" algn="just"/>
            <a:r>
              <a:rPr lang="es-ES_tradnl" dirty="0">
                <a:solidFill>
                  <a:schemeClr val="tx1"/>
                </a:solidFill>
              </a:rPr>
              <a:t>3. Imputación: devengado.</a:t>
            </a:r>
          </a:p>
          <a:p>
            <a:pPr lvl="1" algn="just"/>
            <a:r>
              <a:rPr lang="es-ES_tradnl" dirty="0">
                <a:solidFill>
                  <a:schemeClr val="tx1"/>
                </a:solidFill>
              </a:rPr>
              <a:t>4. Quebranto: </a:t>
            </a:r>
            <a:r>
              <a:rPr lang="es-ES_tradnl" dirty="0" smtClean="0">
                <a:solidFill>
                  <a:schemeClr val="tx1"/>
                </a:solidFill>
              </a:rPr>
              <a:t>general</a:t>
            </a:r>
            <a:endParaRPr lang="es-ES_tradnl" dirty="0">
              <a:solidFill>
                <a:schemeClr val="tx1"/>
              </a:solidFill>
            </a:endParaRPr>
          </a:p>
        </p:txBody>
      </p:sp>
      <p:sp>
        <p:nvSpPr>
          <p:cNvPr id="4" name="Marcador de número de diapositiva 3"/>
          <p:cNvSpPr>
            <a:spLocks noGrp="1"/>
          </p:cNvSpPr>
          <p:nvPr>
            <p:ph type="sldNum" sz="quarter" idx="12"/>
          </p:nvPr>
        </p:nvSpPr>
        <p:spPr/>
        <p:txBody>
          <a:bodyPr/>
          <a:lstStyle/>
          <a:p>
            <a:fld id="{F29FC705-4DD0-D44E-AF34-A77B9915024A}" type="slidenum">
              <a:rPr lang="es-ES_tradnl" smtClean="0"/>
              <a:pPr/>
              <a:t>24</a:t>
            </a:fld>
            <a:endParaRPr lang="es-ES_tradnl"/>
          </a:p>
        </p:txBody>
      </p:sp>
      <p:pic>
        <p:nvPicPr>
          <p:cNvPr id="5" name="Imagen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0096500" y="1219200"/>
            <a:ext cx="1193800" cy="1151404"/>
          </a:xfrm>
          <a:prstGeom prst="rect">
            <a:avLst/>
          </a:prstGeom>
        </p:spPr>
      </p:pic>
    </p:spTree>
    <p:extLst>
      <p:ext uri="{BB962C8B-B14F-4D97-AF65-F5344CB8AC3E}">
        <p14:creationId xmlns="" xmlns:p14="http://schemas.microsoft.com/office/powerpoint/2010/main" val="5160926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0"/>
            <a:ext cx="10178322" cy="965200"/>
          </a:xfrm>
        </p:spPr>
        <p:txBody>
          <a:bodyPr>
            <a:normAutofit fontScale="90000"/>
          </a:bodyPr>
          <a:lstStyle/>
          <a:p>
            <a:pPr algn="just"/>
            <a:r>
              <a:rPr lang="es-ES_tradnl" sz="3200" dirty="0">
                <a:solidFill>
                  <a:schemeClr val="accent4">
                    <a:lumMod val="75000"/>
                  </a:schemeClr>
                </a:solidFill>
              </a:rPr>
              <a:t>ANÁLISIS DEL NUEVO HECHO IMPONIBLE </a:t>
            </a:r>
            <a:r>
              <a:rPr lang="es-ES_tradnl" sz="3200" dirty="0" smtClean="0">
                <a:solidFill>
                  <a:schemeClr val="accent4">
                    <a:lumMod val="75000"/>
                  </a:schemeClr>
                </a:solidFill>
              </a:rPr>
              <a:t>A </a:t>
            </a:r>
            <a:r>
              <a:rPr lang="es-ES_tradnl" sz="3200" dirty="0">
                <a:solidFill>
                  <a:schemeClr val="accent4">
                    <a:lumMod val="75000"/>
                  </a:schemeClr>
                </a:solidFill>
              </a:rPr>
              <a:t>PARTIR DE LA REFORMA DE LA LEY </a:t>
            </a:r>
            <a:r>
              <a:rPr lang="es-ES_tradnl" sz="3200" dirty="0" smtClean="0">
                <a:solidFill>
                  <a:schemeClr val="accent4">
                    <a:lumMod val="75000"/>
                  </a:schemeClr>
                </a:solidFill>
              </a:rPr>
              <a:t>27.430.</a:t>
            </a:r>
            <a:r>
              <a:rPr lang="es-ES_tradnl" sz="3200" dirty="0" smtClean="0"/>
              <a:t> </a:t>
            </a:r>
            <a:r>
              <a:rPr lang="es-ES_tradnl" sz="3200" dirty="0" smtClean="0">
                <a:solidFill>
                  <a:srgbClr val="00B0F0"/>
                </a:solidFill>
              </a:rPr>
              <a:t>INMUEBLES UBICADOS EN EL PAÍS </a:t>
            </a:r>
            <a:r>
              <a:rPr lang="es-ES_tradnl" sz="3200" dirty="0"/>
              <a:t/>
            </a:r>
            <a:br>
              <a:rPr lang="es-ES_tradnl" sz="3200" dirty="0"/>
            </a:br>
            <a:endParaRPr lang="es-ES_tradnl" sz="3200" dirty="0"/>
          </a:p>
        </p:txBody>
      </p:sp>
      <p:sp>
        <p:nvSpPr>
          <p:cNvPr id="3" name="Marcador de contenido 2"/>
          <p:cNvSpPr>
            <a:spLocks noGrp="1"/>
          </p:cNvSpPr>
          <p:nvPr>
            <p:ph idx="1"/>
          </p:nvPr>
        </p:nvSpPr>
        <p:spPr>
          <a:xfrm>
            <a:off x="1251678" y="2044700"/>
            <a:ext cx="10445022" cy="4063999"/>
          </a:xfrm>
        </p:spPr>
        <p:txBody>
          <a:bodyPr>
            <a:normAutofit fontScale="85000" lnSpcReduction="20000"/>
          </a:bodyPr>
          <a:lstStyle/>
          <a:p>
            <a:r>
              <a:rPr lang="es-ES_tradnl" b="1" u="sng" dirty="0">
                <a:solidFill>
                  <a:srgbClr val="00B0F0"/>
                </a:solidFill>
              </a:rPr>
              <a:t>2. PERSONA HUMANA Y SUCESIÓN INDIVISA </a:t>
            </a:r>
            <a:r>
              <a:rPr lang="es-ES_tradnl" b="1" u="sng" dirty="0" smtClean="0">
                <a:solidFill>
                  <a:srgbClr val="00B0F0"/>
                </a:solidFill>
              </a:rPr>
              <a:t>RESIDENTE</a:t>
            </a:r>
            <a:endParaRPr lang="es-ES_tradnl" dirty="0"/>
          </a:p>
          <a:p>
            <a:pPr marL="342900" indent="-342900">
              <a:buAutoNum type="alphaUcPeriod"/>
            </a:pPr>
            <a:r>
              <a:rPr lang="es-ES_tradnl" b="1" i="1" u="sng" dirty="0">
                <a:solidFill>
                  <a:schemeClr val="tx1"/>
                </a:solidFill>
              </a:rPr>
              <a:t>LOTEOS, CONSTRUCCIÓN Y VENTA BAJO PROPIEDAD HORIZONTAL Y DESARROLLO DE CONJUNTOS INMOBILIARIOS.</a:t>
            </a:r>
          </a:p>
          <a:p>
            <a:pPr marL="800100" lvl="1" indent="-342900">
              <a:buAutoNum type="alphaUcPeriod"/>
            </a:pPr>
            <a:r>
              <a:rPr lang="es-ES_tradnl" dirty="0">
                <a:solidFill>
                  <a:schemeClr val="tx1"/>
                </a:solidFill>
              </a:rPr>
              <a:t>Gravado por ganancias. Aplica art. 90 LIG.</a:t>
            </a:r>
          </a:p>
          <a:p>
            <a:pPr marL="800100" lvl="1" indent="-342900">
              <a:buAutoNum type="alphaUcPeriod"/>
            </a:pPr>
            <a:r>
              <a:rPr lang="es-ES_tradnl" dirty="0">
                <a:solidFill>
                  <a:schemeClr val="tx1"/>
                </a:solidFill>
              </a:rPr>
              <a:t>Tercera categoría (el costo no se actualiza porque son bienes de cambio).</a:t>
            </a:r>
          </a:p>
          <a:p>
            <a:pPr marL="800100" lvl="1" indent="-342900">
              <a:buAutoNum type="alphaUcPeriod"/>
            </a:pPr>
            <a:r>
              <a:rPr lang="es-ES_tradnl" dirty="0">
                <a:solidFill>
                  <a:schemeClr val="tx1"/>
                </a:solidFill>
              </a:rPr>
              <a:t>Devengado.</a:t>
            </a:r>
          </a:p>
          <a:p>
            <a:pPr marL="800100" lvl="1" indent="-342900">
              <a:buAutoNum type="alphaUcPeriod"/>
            </a:pPr>
            <a:r>
              <a:rPr lang="es-ES_tradnl" dirty="0">
                <a:solidFill>
                  <a:schemeClr val="tx1"/>
                </a:solidFill>
              </a:rPr>
              <a:t>Quebranto: General.</a:t>
            </a:r>
          </a:p>
          <a:p>
            <a:pPr marL="800100" lvl="1" indent="-342900">
              <a:buAutoNum type="alphaUcPeriod"/>
            </a:pPr>
            <a:endParaRPr lang="es-ES_tradnl" dirty="0">
              <a:solidFill>
                <a:schemeClr val="tx1"/>
              </a:solidFill>
            </a:endParaRPr>
          </a:p>
          <a:p>
            <a:pPr marL="342900" indent="-342900">
              <a:buAutoNum type="alphaUcPeriod"/>
            </a:pPr>
            <a:r>
              <a:rPr lang="es-ES_tradnl" b="1" i="1" u="sng" dirty="0">
                <a:solidFill>
                  <a:schemeClr val="tx1"/>
                </a:solidFill>
              </a:rPr>
              <a:t>CASA HABITACIÓN</a:t>
            </a:r>
          </a:p>
          <a:p>
            <a:pPr marL="800100" lvl="1" indent="-342900">
              <a:buAutoNum type="alphaUcPeriod"/>
            </a:pPr>
            <a:r>
              <a:rPr lang="es-ES_tradnl" dirty="0">
                <a:solidFill>
                  <a:schemeClr val="tx1"/>
                </a:solidFill>
              </a:rPr>
              <a:t>ADQUIRIDA ANTES DEL 1/01/2018</a:t>
            </a:r>
          </a:p>
          <a:p>
            <a:pPr marL="1257300" lvl="2" indent="-342900">
              <a:buAutoNum type="alphaUcPeriod"/>
            </a:pPr>
            <a:r>
              <a:rPr lang="es-ES_tradnl" dirty="0">
                <a:solidFill>
                  <a:schemeClr val="tx1"/>
                </a:solidFill>
              </a:rPr>
              <a:t>Impuesto a la transferencia de inmuebles (alícuota 1,5% sobre precio de venta </a:t>
            </a:r>
            <a:r>
              <a:rPr lang="mr-IN" dirty="0">
                <a:solidFill>
                  <a:schemeClr val="tx1"/>
                </a:solidFill>
              </a:rPr>
              <a:t>–</a:t>
            </a:r>
            <a:r>
              <a:rPr lang="es-ES_tradnl" dirty="0">
                <a:solidFill>
                  <a:schemeClr val="tx1"/>
                </a:solidFill>
              </a:rPr>
              <a:t> Devengado - Venta y reemplazo).</a:t>
            </a:r>
          </a:p>
          <a:p>
            <a:pPr marL="800100" lvl="1" indent="-342900">
              <a:buAutoNum type="alphaUcPeriod"/>
            </a:pPr>
            <a:r>
              <a:rPr lang="es-ES_tradnl" dirty="0">
                <a:solidFill>
                  <a:schemeClr val="tx1"/>
                </a:solidFill>
              </a:rPr>
              <a:t>DESPUÉS DEL 1/01/2018</a:t>
            </a:r>
          </a:p>
          <a:p>
            <a:pPr marL="1257300" lvl="2" indent="-342900">
              <a:buAutoNum type="alphaUcPeriod"/>
            </a:pPr>
            <a:r>
              <a:rPr lang="es-ES_tradnl" dirty="0">
                <a:solidFill>
                  <a:schemeClr val="tx1"/>
                </a:solidFill>
              </a:rPr>
              <a:t>Exento</a:t>
            </a:r>
          </a:p>
          <a:p>
            <a:pPr marL="342900" marR="0" lvl="0" indent="-342900" defTabSz="914400" eaLnBrk="1" fontAlgn="auto" latinLnBrk="0" hangingPunct="1">
              <a:lnSpc>
                <a:spcPct val="100000"/>
              </a:lnSpc>
              <a:spcBef>
                <a:spcPts val="0"/>
              </a:spcBef>
              <a:spcAft>
                <a:spcPts val="0"/>
              </a:spcAft>
              <a:buClrTx/>
              <a:buSzTx/>
              <a:buFontTx/>
              <a:buNone/>
              <a:tabLst/>
              <a:defRPr/>
            </a:pPr>
            <a:endParaRPr lang="es-ES_tradnl" dirty="0"/>
          </a:p>
        </p:txBody>
      </p:sp>
      <p:sp>
        <p:nvSpPr>
          <p:cNvPr id="4" name="Marcador de número de diapositiva 3"/>
          <p:cNvSpPr>
            <a:spLocks noGrp="1"/>
          </p:cNvSpPr>
          <p:nvPr>
            <p:ph type="sldNum" sz="quarter" idx="12"/>
          </p:nvPr>
        </p:nvSpPr>
        <p:spPr/>
        <p:txBody>
          <a:bodyPr/>
          <a:lstStyle/>
          <a:p>
            <a:fld id="{F29FC705-4DD0-D44E-AF34-A77B9915024A}" type="slidenum">
              <a:rPr lang="es-ES_tradnl" smtClean="0"/>
              <a:pPr/>
              <a:t>25</a:t>
            </a:fld>
            <a:endParaRPr lang="es-ES_tradnl"/>
          </a:p>
        </p:txBody>
      </p:sp>
      <p:pic>
        <p:nvPicPr>
          <p:cNvPr id="5" name="Imagen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906000" y="774700"/>
            <a:ext cx="1524000" cy="1003020"/>
          </a:xfrm>
          <a:prstGeom prst="rect">
            <a:avLst/>
          </a:prstGeom>
        </p:spPr>
      </p:pic>
    </p:spTree>
    <p:extLst>
      <p:ext uri="{BB962C8B-B14F-4D97-AF65-F5344CB8AC3E}">
        <p14:creationId xmlns="" xmlns:p14="http://schemas.microsoft.com/office/powerpoint/2010/main" val="5887096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382385"/>
            <a:ext cx="10178322" cy="874635"/>
          </a:xfrm>
        </p:spPr>
        <p:txBody>
          <a:bodyPr>
            <a:normAutofit fontScale="90000"/>
          </a:bodyPr>
          <a:lstStyle/>
          <a:p>
            <a:pPr algn="just"/>
            <a:r>
              <a:rPr lang="es-ES_tradnl" sz="3200" dirty="0">
                <a:solidFill>
                  <a:schemeClr val="accent4">
                    <a:lumMod val="75000"/>
                  </a:schemeClr>
                </a:solidFill>
              </a:rPr>
              <a:t>ANÁLISIS DEL NUEVO HECHO IMPONIBLE </a:t>
            </a:r>
            <a:r>
              <a:rPr lang="es-ES_tradnl" sz="3200" dirty="0" smtClean="0">
                <a:solidFill>
                  <a:schemeClr val="accent4">
                    <a:lumMod val="75000"/>
                  </a:schemeClr>
                </a:solidFill>
              </a:rPr>
              <a:t>A </a:t>
            </a:r>
            <a:r>
              <a:rPr lang="es-ES_tradnl" sz="3200" dirty="0">
                <a:solidFill>
                  <a:schemeClr val="accent4">
                    <a:lumMod val="75000"/>
                  </a:schemeClr>
                </a:solidFill>
              </a:rPr>
              <a:t>PARTIR DE LA REFORMA DE LA LEY </a:t>
            </a:r>
            <a:r>
              <a:rPr lang="es-ES_tradnl" sz="3200" dirty="0" smtClean="0">
                <a:solidFill>
                  <a:schemeClr val="accent4">
                    <a:lumMod val="75000"/>
                  </a:schemeClr>
                </a:solidFill>
              </a:rPr>
              <a:t>27.430.</a:t>
            </a:r>
            <a:r>
              <a:rPr lang="es-ES_tradnl" sz="3200" dirty="0" smtClean="0"/>
              <a:t> </a:t>
            </a:r>
            <a:r>
              <a:rPr lang="es-ES_tradnl" sz="3200" dirty="0" smtClean="0">
                <a:solidFill>
                  <a:srgbClr val="00B0F0"/>
                </a:solidFill>
              </a:rPr>
              <a:t>INMUEBLES UBICADOS EN EL PAÍS </a:t>
            </a:r>
            <a:r>
              <a:rPr lang="es-ES_tradnl" sz="3200" dirty="0"/>
              <a:t/>
            </a:r>
            <a:br>
              <a:rPr lang="es-ES_tradnl" sz="3200" dirty="0"/>
            </a:br>
            <a:endParaRPr lang="es-ES_tradnl" sz="3200" dirty="0"/>
          </a:p>
        </p:txBody>
      </p:sp>
      <p:sp>
        <p:nvSpPr>
          <p:cNvPr id="3" name="Marcador de contenido 2"/>
          <p:cNvSpPr>
            <a:spLocks noGrp="1"/>
          </p:cNvSpPr>
          <p:nvPr>
            <p:ph idx="1"/>
          </p:nvPr>
        </p:nvSpPr>
        <p:spPr>
          <a:xfrm>
            <a:off x="1251678" y="1524000"/>
            <a:ext cx="10445022" cy="4584699"/>
          </a:xfrm>
        </p:spPr>
        <p:txBody>
          <a:bodyPr>
            <a:normAutofit fontScale="92500" lnSpcReduction="10000"/>
          </a:bodyPr>
          <a:lstStyle/>
          <a:p>
            <a:pPr marL="0" indent="0">
              <a:buNone/>
            </a:pPr>
            <a:r>
              <a:rPr lang="es-ES_tradnl" b="1" u="sng" dirty="0">
                <a:solidFill>
                  <a:srgbClr val="00B0F0"/>
                </a:solidFill>
              </a:rPr>
              <a:t>2. PERSONA HUMANA Y SUCESIÓN INDIVISA </a:t>
            </a:r>
            <a:r>
              <a:rPr lang="es-ES_tradnl" b="1" u="sng" dirty="0" smtClean="0">
                <a:solidFill>
                  <a:srgbClr val="00B0F0"/>
                </a:solidFill>
              </a:rPr>
              <a:t>RESIDENTE</a:t>
            </a:r>
            <a:endParaRPr lang="es-ES_tradnl" b="1" u="sng" dirty="0">
              <a:solidFill>
                <a:srgbClr val="00B0F0"/>
              </a:solidFill>
            </a:endParaRPr>
          </a:p>
          <a:p>
            <a:r>
              <a:rPr lang="es-ES_tradnl" sz="2800" b="1" u="sng" dirty="0"/>
              <a:t>C. RESTO DE CASOS</a:t>
            </a:r>
          </a:p>
          <a:p>
            <a:pPr marL="800100" lvl="1" indent="-342900">
              <a:buFont typeface="+mj-lt"/>
              <a:buAutoNum type="alphaUcPeriod"/>
            </a:pPr>
            <a:r>
              <a:rPr lang="es-ES_tradnl" sz="2400" b="1" i="1" u="sng" dirty="0"/>
              <a:t>ADQUIRIDOS ANTES DEL 1/01/2018</a:t>
            </a:r>
          </a:p>
          <a:p>
            <a:pPr marL="1257300" lvl="2" indent="-342900" algn="just">
              <a:buFont typeface="+mj-lt"/>
              <a:buAutoNum type="alphaUcPeriod"/>
            </a:pPr>
            <a:r>
              <a:rPr lang="es-ES_tradnl" sz="2000" dirty="0"/>
              <a:t>Impuesto a la transferencia de inmuebles (alícuota 1,5% sobre precio de venta </a:t>
            </a:r>
            <a:r>
              <a:rPr lang="mr-IN" sz="2000" dirty="0"/>
              <a:t>–</a:t>
            </a:r>
            <a:r>
              <a:rPr lang="es-ES_tradnl" sz="2000" dirty="0"/>
              <a:t> Devengado).</a:t>
            </a:r>
          </a:p>
          <a:p>
            <a:pPr marL="800100" lvl="1" indent="-342900" algn="just">
              <a:buFont typeface="+mj-lt"/>
              <a:buAutoNum type="alphaUcPeriod"/>
            </a:pPr>
            <a:r>
              <a:rPr lang="es-ES_tradnl" sz="2400" b="1" i="1" u="sng" dirty="0"/>
              <a:t>DESPUÉS DEL 1/01/2018</a:t>
            </a:r>
          </a:p>
          <a:p>
            <a:pPr marL="1257300" lvl="2" indent="-342900" algn="just">
              <a:buFont typeface="+mj-lt"/>
              <a:buAutoNum type="alphaUcPeriod"/>
            </a:pPr>
            <a:r>
              <a:rPr lang="es-ES_tradnl" sz="2000" dirty="0"/>
              <a:t>IG. Régimen cedular. Alícuota 15%.</a:t>
            </a:r>
          </a:p>
          <a:p>
            <a:pPr marL="1257300" lvl="2" indent="-342900" algn="just">
              <a:buFont typeface="+mj-lt"/>
              <a:buAutoNum type="alphaUcPeriod"/>
            </a:pPr>
            <a:r>
              <a:rPr lang="es-ES_tradnl" sz="2000" dirty="0"/>
              <a:t>Base Imponible: Precio de venta </a:t>
            </a:r>
            <a:r>
              <a:rPr lang="mr-IN" sz="2000" dirty="0"/>
              <a:t>–</a:t>
            </a:r>
            <a:r>
              <a:rPr lang="es-ES_tradnl" sz="2000" dirty="0"/>
              <a:t> (costo actualizado - amortizaciones deducidas) </a:t>
            </a:r>
            <a:r>
              <a:rPr lang="mr-IN" sz="2000" dirty="0"/>
              <a:t>–</a:t>
            </a:r>
            <a:r>
              <a:rPr lang="es-ES_tradnl" sz="2000" dirty="0"/>
              <a:t> (Gastos e impuestos)</a:t>
            </a:r>
          </a:p>
          <a:p>
            <a:pPr marL="1257300" lvl="2" indent="-342900" algn="just">
              <a:buFont typeface="+mj-lt"/>
              <a:buAutoNum type="alphaUcPeriod"/>
            </a:pPr>
            <a:r>
              <a:rPr lang="es-ES_tradnl" sz="2000" dirty="0"/>
              <a:t>Percibido.</a:t>
            </a:r>
          </a:p>
          <a:p>
            <a:pPr marL="1257300" lvl="2" indent="-342900" algn="just">
              <a:buFont typeface="+mj-lt"/>
              <a:buAutoNum type="alphaUcPeriod"/>
            </a:pPr>
            <a:r>
              <a:rPr lang="es-ES_tradnl" sz="2000" dirty="0"/>
              <a:t>Quebranto: Específico. Pero no puede compensarse con Ganancias de FE de la misma naturaleza.</a:t>
            </a:r>
          </a:p>
        </p:txBody>
      </p:sp>
      <p:sp>
        <p:nvSpPr>
          <p:cNvPr id="4" name="Marcador de número de diapositiva 3"/>
          <p:cNvSpPr>
            <a:spLocks noGrp="1"/>
          </p:cNvSpPr>
          <p:nvPr>
            <p:ph type="sldNum" sz="quarter" idx="12"/>
          </p:nvPr>
        </p:nvSpPr>
        <p:spPr/>
        <p:txBody>
          <a:bodyPr/>
          <a:lstStyle/>
          <a:p>
            <a:fld id="{F29FC705-4DD0-D44E-AF34-A77B9915024A}" type="slidenum">
              <a:rPr lang="es-ES_tradnl" smtClean="0"/>
              <a:pPr/>
              <a:t>26</a:t>
            </a:fld>
            <a:endParaRPr lang="es-ES_tradnl"/>
          </a:p>
        </p:txBody>
      </p:sp>
      <p:pic>
        <p:nvPicPr>
          <p:cNvPr id="5" name="Imagen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372600" y="1257020"/>
            <a:ext cx="2057400" cy="1194080"/>
          </a:xfrm>
          <a:prstGeom prst="rect">
            <a:avLst/>
          </a:prstGeom>
        </p:spPr>
      </p:pic>
    </p:spTree>
    <p:extLst>
      <p:ext uri="{BB962C8B-B14F-4D97-AF65-F5344CB8AC3E}">
        <p14:creationId xmlns="" xmlns:p14="http://schemas.microsoft.com/office/powerpoint/2010/main" val="5252938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382385"/>
            <a:ext cx="10178322" cy="874635"/>
          </a:xfrm>
        </p:spPr>
        <p:txBody>
          <a:bodyPr>
            <a:normAutofit fontScale="90000"/>
          </a:bodyPr>
          <a:lstStyle/>
          <a:p>
            <a:pPr algn="just"/>
            <a:r>
              <a:rPr lang="es-ES_tradnl" sz="3200" dirty="0">
                <a:solidFill>
                  <a:schemeClr val="accent4">
                    <a:lumMod val="75000"/>
                  </a:schemeClr>
                </a:solidFill>
              </a:rPr>
              <a:t>ANÁLISIS DEL NUEVO HECHO IMPONIBLE </a:t>
            </a:r>
            <a:r>
              <a:rPr lang="es-ES_tradnl" sz="3200" dirty="0" smtClean="0">
                <a:solidFill>
                  <a:schemeClr val="accent4">
                    <a:lumMod val="75000"/>
                  </a:schemeClr>
                </a:solidFill>
              </a:rPr>
              <a:t>A </a:t>
            </a:r>
            <a:r>
              <a:rPr lang="es-ES_tradnl" sz="3200" dirty="0">
                <a:solidFill>
                  <a:schemeClr val="accent4">
                    <a:lumMod val="75000"/>
                  </a:schemeClr>
                </a:solidFill>
              </a:rPr>
              <a:t>PARTIR DE LA REFORMA DE LA LEY </a:t>
            </a:r>
            <a:r>
              <a:rPr lang="es-ES_tradnl" sz="3200" dirty="0" smtClean="0">
                <a:solidFill>
                  <a:schemeClr val="accent4">
                    <a:lumMod val="75000"/>
                  </a:schemeClr>
                </a:solidFill>
              </a:rPr>
              <a:t>27.430. </a:t>
            </a:r>
            <a:r>
              <a:rPr lang="es-ES_tradnl" sz="3200" dirty="0" smtClean="0">
                <a:solidFill>
                  <a:srgbClr val="00B0F0"/>
                </a:solidFill>
              </a:rPr>
              <a:t>INMUEBLES UBICADOS EN EL PAÍS </a:t>
            </a:r>
            <a:r>
              <a:rPr lang="es-ES_tradnl" sz="3200" dirty="0"/>
              <a:t/>
            </a:r>
            <a:br>
              <a:rPr lang="es-ES_tradnl" sz="3200" dirty="0"/>
            </a:br>
            <a:endParaRPr lang="es-ES_tradnl" sz="3200" dirty="0"/>
          </a:p>
        </p:txBody>
      </p:sp>
      <p:sp>
        <p:nvSpPr>
          <p:cNvPr id="3" name="Marcador de contenido 2"/>
          <p:cNvSpPr>
            <a:spLocks noGrp="1"/>
          </p:cNvSpPr>
          <p:nvPr>
            <p:ph idx="1"/>
          </p:nvPr>
        </p:nvSpPr>
        <p:spPr>
          <a:xfrm>
            <a:off x="1251678" y="1790980"/>
            <a:ext cx="10445022" cy="4584699"/>
          </a:xfrm>
        </p:spPr>
        <p:txBody>
          <a:bodyPr>
            <a:normAutofit/>
          </a:bodyPr>
          <a:lstStyle/>
          <a:p>
            <a:pPr marL="0" indent="0">
              <a:buNone/>
            </a:pPr>
            <a:r>
              <a:rPr lang="es-ES_tradnl" b="1" dirty="0" smtClean="0"/>
              <a:t>3. </a:t>
            </a:r>
            <a:r>
              <a:rPr lang="es-ES_tradnl" b="1" u="sng" dirty="0">
                <a:solidFill>
                  <a:srgbClr val="00B0F0"/>
                </a:solidFill>
              </a:rPr>
              <a:t>PERSONA HUMANA Y SUCESIÓN INDIVISA NO </a:t>
            </a:r>
            <a:r>
              <a:rPr lang="es-ES_tradnl" b="1" u="sng" dirty="0" smtClean="0">
                <a:solidFill>
                  <a:srgbClr val="00B0F0"/>
                </a:solidFill>
              </a:rPr>
              <a:t>RESIDENTE</a:t>
            </a:r>
            <a:endParaRPr lang="es-ES_tradnl" dirty="0">
              <a:solidFill>
                <a:srgbClr val="00B0F0"/>
              </a:solidFill>
            </a:endParaRPr>
          </a:p>
          <a:p>
            <a:pPr marL="800100" lvl="1" indent="-342900">
              <a:buFont typeface="+mj-lt"/>
              <a:buAutoNum type="alphaUcPeriod"/>
            </a:pPr>
            <a:r>
              <a:rPr lang="es-ES_tradnl" sz="2400" dirty="0">
                <a:solidFill>
                  <a:schemeClr val="tx1"/>
                </a:solidFill>
              </a:rPr>
              <a:t>ADQUIRIDOS ANTES DEL 1/01/2018</a:t>
            </a:r>
          </a:p>
          <a:p>
            <a:pPr marL="1257300" lvl="2" indent="-342900" algn="just">
              <a:buFont typeface="+mj-lt"/>
              <a:buAutoNum type="alphaUcPeriod"/>
            </a:pPr>
            <a:r>
              <a:rPr lang="es-ES_tradnl" sz="2000" dirty="0">
                <a:solidFill>
                  <a:schemeClr val="tx1"/>
                </a:solidFill>
              </a:rPr>
              <a:t>Impuesto a la transferencia de inmuebles (alícuota 1,5% sobre precio de venta </a:t>
            </a:r>
            <a:r>
              <a:rPr lang="mr-IN" sz="2000" dirty="0">
                <a:solidFill>
                  <a:schemeClr val="tx1"/>
                </a:solidFill>
              </a:rPr>
              <a:t>–</a:t>
            </a:r>
            <a:r>
              <a:rPr lang="es-ES_tradnl" sz="2000" dirty="0">
                <a:solidFill>
                  <a:schemeClr val="tx1"/>
                </a:solidFill>
              </a:rPr>
              <a:t> Devengado).</a:t>
            </a:r>
          </a:p>
          <a:p>
            <a:pPr marL="800100" lvl="1" indent="-342900" algn="just">
              <a:buFont typeface="+mj-lt"/>
              <a:buAutoNum type="alphaUcPeriod"/>
            </a:pPr>
            <a:r>
              <a:rPr lang="es-ES_tradnl" sz="2400" dirty="0">
                <a:solidFill>
                  <a:schemeClr val="tx1"/>
                </a:solidFill>
              </a:rPr>
              <a:t>DESPUÉS DEL 1/01/2018</a:t>
            </a:r>
          </a:p>
          <a:p>
            <a:pPr marL="1257300" lvl="2" indent="-342900" algn="just">
              <a:buFont typeface="+mj-lt"/>
              <a:buAutoNum type="alphaUcPeriod"/>
            </a:pPr>
            <a:r>
              <a:rPr lang="es-ES_tradnl" sz="2000" dirty="0">
                <a:solidFill>
                  <a:schemeClr val="tx1"/>
                </a:solidFill>
              </a:rPr>
              <a:t>IG. Régimen cedular. Alícuota 15%.</a:t>
            </a:r>
          </a:p>
          <a:p>
            <a:pPr marL="1257300" lvl="2" indent="-342900" algn="just">
              <a:buFont typeface="+mj-lt"/>
              <a:buAutoNum type="alphaUcPeriod"/>
            </a:pPr>
            <a:r>
              <a:rPr lang="es-ES_tradnl" sz="2000" dirty="0">
                <a:solidFill>
                  <a:schemeClr val="tx1"/>
                </a:solidFill>
              </a:rPr>
              <a:t>Base Imponible: Precio de venta </a:t>
            </a:r>
            <a:r>
              <a:rPr lang="mr-IN" sz="2000" dirty="0">
                <a:solidFill>
                  <a:schemeClr val="tx1"/>
                </a:solidFill>
              </a:rPr>
              <a:t>–</a:t>
            </a:r>
            <a:r>
              <a:rPr lang="es-ES_tradnl" sz="2000" dirty="0">
                <a:solidFill>
                  <a:schemeClr val="tx1"/>
                </a:solidFill>
              </a:rPr>
              <a:t> (costo actualizado - amortizaciones deducidas) </a:t>
            </a:r>
            <a:r>
              <a:rPr lang="mr-IN" sz="2000" dirty="0">
                <a:solidFill>
                  <a:schemeClr val="tx1"/>
                </a:solidFill>
              </a:rPr>
              <a:t>–</a:t>
            </a:r>
            <a:r>
              <a:rPr lang="es-ES_tradnl" sz="2000" dirty="0">
                <a:solidFill>
                  <a:schemeClr val="tx1"/>
                </a:solidFill>
              </a:rPr>
              <a:t> (Gastos e impuestos)</a:t>
            </a:r>
          </a:p>
          <a:p>
            <a:pPr marL="1257300" lvl="2" indent="-342900" algn="just">
              <a:buFont typeface="+mj-lt"/>
              <a:buAutoNum type="alphaUcPeriod"/>
            </a:pPr>
            <a:r>
              <a:rPr lang="es-ES_tradnl" sz="2000" dirty="0">
                <a:solidFill>
                  <a:schemeClr val="tx1"/>
                </a:solidFill>
              </a:rPr>
              <a:t>Percibido. Retención con carácter de pago único y definitivo.</a:t>
            </a:r>
          </a:p>
          <a:p>
            <a:pPr marL="1257300" lvl="2" indent="-342900" algn="just">
              <a:buFont typeface="+mj-lt"/>
              <a:buAutoNum type="alphaUcPeriod"/>
            </a:pPr>
            <a:r>
              <a:rPr lang="es-ES_tradnl" sz="2000" dirty="0">
                <a:solidFill>
                  <a:schemeClr val="tx1"/>
                </a:solidFill>
              </a:rPr>
              <a:t>Quebranto: N/A.</a:t>
            </a:r>
          </a:p>
          <a:p>
            <a:pPr marL="0" marR="0" lvl="0" indent="0" defTabSz="914400" eaLnBrk="1" fontAlgn="auto" latinLnBrk="0" hangingPunct="1">
              <a:lnSpc>
                <a:spcPct val="100000"/>
              </a:lnSpc>
              <a:spcBef>
                <a:spcPts val="0"/>
              </a:spcBef>
              <a:spcAft>
                <a:spcPts val="0"/>
              </a:spcAft>
              <a:buClrTx/>
              <a:buSzTx/>
              <a:buFontTx/>
              <a:buNone/>
              <a:tabLst/>
              <a:defRPr/>
            </a:pPr>
            <a:endParaRPr lang="es-ES_tradnl" sz="2800" dirty="0">
              <a:solidFill>
                <a:schemeClr val="tx1"/>
              </a:solidFill>
            </a:endParaRPr>
          </a:p>
        </p:txBody>
      </p:sp>
      <p:sp>
        <p:nvSpPr>
          <p:cNvPr id="4" name="Marcador de número de diapositiva 3"/>
          <p:cNvSpPr>
            <a:spLocks noGrp="1"/>
          </p:cNvSpPr>
          <p:nvPr>
            <p:ph type="sldNum" sz="quarter" idx="12"/>
          </p:nvPr>
        </p:nvSpPr>
        <p:spPr/>
        <p:txBody>
          <a:bodyPr/>
          <a:lstStyle/>
          <a:p>
            <a:fld id="{F29FC705-4DD0-D44E-AF34-A77B9915024A}" type="slidenum">
              <a:rPr lang="es-ES_tradnl" smtClean="0"/>
              <a:pPr/>
              <a:t>27</a:t>
            </a:fld>
            <a:endParaRPr lang="es-ES_tradnl"/>
          </a:p>
        </p:txBody>
      </p:sp>
      <p:pic>
        <p:nvPicPr>
          <p:cNvPr id="5" name="Imagen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0109200" y="1257020"/>
            <a:ext cx="1752600" cy="1041680"/>
          </a:xfrm>
          <a:prstGeom prst="rect">
            <a:avLst/>
          </a:prstGeom>
        </p:spPr>
      </p:pic>
    </p:spTree>
    <p:extLst>
      <p:ext uri="{BB962C8B-B14F-4D97-AF65-F5344CB8AC3E}">
        <p14:creationId xmlns="" xmlns:p14="http://schemas.microsoft.com/office/powerpoint/2010/main" val="9016917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382385"/>
            <a:ext cx="10178322" cy="1001915"/>
          </a:xfrm>
        </p:spPr>
        <p:txBody>
          <a:bodyPr>
            <a:normAutofit fontScale="90000"/>
          </a:bodyPr>
          <a:lstStyle/>
          <a:p>
            <a:pPr algn="just"/>
            <a:r>
              <a:rPr lang="es-ES_tradnl" sz="3200" dirty="0">
                <a:solidFill>
                  <a:schemeClr val="accent4">
                    <a:lumMod val="75000"/>
                  </a:schemeClr>
                </a:solidFill>
              </a:rPr>
              <a:t>ANÁLISIS DEL NUEVO HECHO IMPONIBLE </a:t>
            </a:r>
            <a:r>
              <a:rPr lang="es-ES_tradnl" sz="3200" dirty="0" smtClean="0">
                <a:solidFill>
                  <a:schemeClr val="accent4">
                    <a:lumMod val="75000"/>
                  </a:schemeClr>
                </a:solidFill>
              </a:rPr>
              <a:t>A </a:t>
            </a:r>
            <a:r>
              <a:rPr lang="es-ES_tradnl" sz="3200" dirty="0">
                <a:solidFill>
                  <a:schemeClr val="accent4">
                    <a:lumMod val="75000"/>
                  </a:schemeClr>
                </a:solidFill>
              </a:rPr>
              <a:t>PARTIR DE LA REFORMA DE LA LEY </a:t>
            </a:r>
            <a:r>
              <a:rPr lang="es-ES_tradnl" sz="3200" dirty="0" smtClean="0">
                <a:solidFill>
                  <a:schemeClr val="accent4">
                    <a:lumMod val="75000"/>
                  </a:schemeClr>
                </a:solidFill>
              </a:rPr>
              <a:t>27.430.</a:t>
            </a:r>
            <a:r>
              <a:rPr lang="es-ES_tradnl" sz="3200" dirty="0" smtClean="0"/>
              <a:t> </a:t>
            </a:r>
            <a:r>
              <a:rPr lang="es-ES_tradnl" sz="3200" dirty="0" smtClean="0">
                <a:solidFill>
                  <a:srgbClr val="00B0F0"/>
                </a:solidFill>
              </a:rPr>
              <a:t>INMUEBLES UBICADOS EN EL PAÍS </a:t>
            </a:r>
            <a:r>
              <a:rPr lang="es-ES_tradnl" sz="3200" dirty="0"/>
              <a:t/>
            </a:r>
            <a:br>
              <a:rPr lang="es-ES_tradnl" sz="3200" dirty="0"/>
            </a:br>
            <a:endParaRPr lang="es-ES_tradnl" sz="3200" dirty="0"/>
          </a:p>
        </p:txBody>
      </p:sp>
      <p:sp>
        <p:nvSpPr>
          <p:cNvPr id="3" name="Marcador de contenido 2"/>
          <p:cNvSpPr>
            <a:spLocks noGrp="1"/>
          </p:cNvSpPr>
          <p:nvPr>
            <p:ph idx="1"/>
          </p:nvPr>
        </p:nvSpPr>
        <p:spPr>
          <a:xfrm>
            <a:off x="1251678" y="1524000"/>
            <a:ext cx="10445022" cy="4584699"/>
          </a:xfrm>
        </p:spPr>
        <p:txBody>
          <a:bodyPr>
            <a:normAutofit/>
          </a:bodyPr>
          <a:lstStyle/>
          <a:p>
            <a:pPr marL="1257300" lvl="2" indent="-342900" algn="just">
              <a:buFont typeface="+mj-lt"/>
              <a:buAutoNum type="alphaUcPeriod"/>
            </a:pPr>
            <a:endParaRPr lang="es-ES_tradnl" b="1" u="sng" dirty="0"/>
          </a:p>
          <a:p>
            <a:pPr marL="342900" indent="-342900" algn="just">
              <a:buFont typeface="+mj-lt"/>
              <a:buAutoNum type="arabicPeriod" startAt="4"/>
            </a:pPr>
            <a:r>
              <a:rPr lang="es-ES_tradnl" sz="3200" b="1" u="sng" dirty="0">
                <a:solidFill>
                  <a:srgbClr val="00B0F0"/>
                </a:solidFill>
              </a:rPr>
              <a:t>OTROS SUJETOS NO RESIDENTES</a:t>
            </a:r>
          </a:p>
          <a:p>
            <a:pPr marL="1257300" lvl="2" indent="-342900" algn="just">
              <a:buFont typeface="+mj-lt"/>
              <a:buAutoNum type="alphaUcPeriod"/>
            </a:pPr>
            <a:r>
              <a:rPr lang="es-ES_tradnl" sz="2400" dirty="0">
                <a:solidFill>
                  <a:schemeClr val="tx1"/>
                </a:solidFill>
              </a:rPr>
              <a:t>Impuesto a las ganancias (art. 91 LIG </a:t>
            </a:r>
            <a:r>
              <a:rPr lang="mr-IN" sz="2400" dirty="0">
                <a:solidFill>
                  <a:schemeClr val="tx1"/>
                </a:solidFill>
              </a:rPr>
              <a:t>–</a:t>
            </a:r>
            <a:r>
              <a:rPr lang="es-ES_tradnl" sz="2400" dirty="0">
                <a:solidFill>
                  <a:schemeClr val="tx1"/>
                </a:solidFill>
              </a:rPr>
              <a:t> 35%)</a:t>
            </a:r>
          </a:p>
          <a:p>
            <a:pPr marL="1257300" lvl="2" indent="-342900" algn="just">
              <a:buFont typeface="+mj-lt"/>
              <a:buAutoNum type="alphaUcPeriod"/>
            </a:pPr>
            <a:r>
              <a:rPr lang="es-ES_tradnl" sz="2400" dirty="0">
                <a:solidFill>
                  <a:schemeClr val="tx1"/>
                </a:solidFill>
              </a:rPr>
              <a:t>Base imponible: Renta presunta del 50% del precio de venta o base real sin actualización de costo.</a:t>
            </a:r>
          </a:p>
          <a:p>
            <a:pPr marL="1257300" lvl="2" indent="-342900" algn="just">
              <a:buFont typeface="+mj-lt"/>
              <a:buAutoNum type="alphaUcPeriod"/>
            </a:pPr>
            <a:r>
              <a:rPr lang="es-ES_tradnl" sz="2400" dirty="0">
                <a:solidFill>
                  <a:schemeClr val="tx1"/>
                </a:solidFill>
              </a:rPr>
              <a:t>Percibido. Retención con carácter de pago único y definitivo.</a:t>
            </a:r>
          </a:p>
          <a:p>
            <a:pPr marL="1257300" lvl="2" indent="-342900" algn="just">
              <a:buFont typeface="+mj-lt"/>
              <a:buAutoNum type="alphaUcPeriod"/>
            </a:pPr>
            <a:r>
              <a:rPr lang="es-ES_tradnl" sz="2400" dirty="0">
                <a:solidFill>
                  <a:schemeClr val="tx1"/>
                </a:solidFill>
              </a:rPr>
              <a:t>Quebranto: N/A.</a:t>
            </a:r>
          </a:p>
          <a:p>
            <a:pPr marL="0" marR="0" lvl="0" indent="0" defTabSz="914400" eaLnBrk="1" fontAlgn="auto" latinLnBrk="0" hangingPunct="1">
              <a:lnSpc>
                <a:spcPct val="100000"/>
              </a:lnSpc>
              <a:spcBef>
                <a:spcPts val="0"/>
              </a:spcBef>
              <a:spcAft>
                <a:spcPts val="0"/>
              </a:spcAft>
              <a:buClrTx/>
              <a:buSzTx/>
              <a:buFontTx/>
              <a:buNone/>
              <a:tabLst/>
              <a:defRPr/>
            </a:pPr>
            <a:endParaRPr lang="es-ES_tradnl" sz="4000" dirty="0"/>
          </a:p>
        </p:txBody>
      </p:sp>
      <p:sp>
        <p:nvSpPr>
          <p:cNvPr id="4" name="Marcador de número de diapositiva 3"/>
          <p:cNvSpPr>
            <a:spLocks noGrp="1"/>
          </p:cNvSpPr>
          <p:nvPr>
            <p:ph type="sldNum" sz="quarter" idx="12"/>
          </p:nvPr>
        </p:nvSpPr>
        <p:spPr/>
        <p:txBody>
          <a:bodyPr/>
          <a:lstStyle/>
          <a:p>
            <a:fld id="{F29FC705-4DD0-D44E-AF34-A77B9915024A}" type="slidenum">
              <a:rPr lang="es-ES_tradnl" smtClean="0"/>
              <a:pPr/>
              <a:t>28</a:t>
            </a:fld>
            <a:endParaRPr lang="es-ES_tradnl"/>
          </a:p>
        </p:txBody>
      </p:sp>
      <p:pic>
        <p:nvPicPr>
          <p:cNvPr id="5" name="Imagen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525000" y="1257020"/>
            <a:ext cx="1651000" cy="1168680"/>
          </a:xfrm>
          <a:prstGeom prst="rect">
            <a:avLst/>
          </a:prstGeom>
        </p:spPr>
      </p:pic>
    </p:spTree>
    <p:extLst>
      <p:ext uri="{BB962C8B-B14F-4D97-AF65-F5344CB8AC3E}">
        <p14:creationId xmlns="" xmlns:p14="http://schemas.microsoft.com/office/powerpoint/2010/main" val="19067901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just"/>
            <a:r>
              <a:rPr lang="es-ES_tradnl" sz="3200" dirty="0">
                <a:solidFill>
                  <a:schemeClr val="accent4">
                    <a:lumMod val="75000"/>
                  </a:schemeClr>
                </a:solidFill>
              </a:rPr>
              <a:t>ANÁLISIS DEL NUEVO HECHO IMPONIBLE </a:t>
            </a:r>
            <a:r>
              <a:rPr lang="es-ES_tradnl" sz="3200" dirty="0" smtClean="0">
                <a:solidFill>
                  <a:schemeClr val="accent4">
                    <a:lumMod val="75000"/>
                  </a:schemeClr>
                </a:solidFill>
              </a:rPr>
              <a:t>A </a:t>
            </a:r>
            <a:r>
              <a:rPr lang="es-ES_tradnl" sz="3200" dirty="0">
                <a:solidFill>
                  <a:schemeClr val="accent4">
                    <a:lumMod val="75000"/>
                  </a:schemeClr>
                </a:solidFill>
              </a:rPr>
              <a:t>PARTIR DE LA REFORMA DE LA LEY </a:t>
            </a:r>
            <a:r>
              <a:rPr lang="es-ES_tradnl" sz="3200" dirty="0" smtClean="0">
                <a:solidFill>
                  <a:schemeClr val="accent4">
                    <a:lumMod val="75000"/>
                  </a:schemeClr>
                </a:solidFill>
              </a:rPr>
              <a:t>27.430. </a:t>
            </a:r>
            <a:r>
              <a:rPr lang="es-ES_tradnl" sz="3200" dirty="0">
                <a:solidFill>
                  <a:schemeClr val="accent3">
                    <a:lumMod val="75000"/>
                  </a:schemeClr>
                </a:solidFill>
              </a:rPr>
              <a:t>INMUEBLES UBICADOS EN EL EXTERIOR</a:t>
            </a:r>
            <a:r>
              <a:rPr lang="es-ES_tradnl" sz="3200" dirty="0" smtClean="0">
                <a:solidFill>
                  <a:srgbClr val="00B0F0"/>
                </a:solidFill>
              </a:rPr>
              <a:t>.</a:t>
            </a:r>
            <a:r>
              <a:rPr lang="es-ES_tradnl" sz="3200" dirty="0"/>
              <a:t/>
            </a:r>
            <a:br>
              <a:rPr lang="es-ES_tradnl" sz="3200" dirty="0"/>
            </a:br>
            <a:endParaRPr lang="es-ES_tradnl" sz="3200" dirty="0"/>
          </a:p>
        </p:txBody>
      </p:sp>
      <p:sp>
        <p:nvSpPr>
          <p:cNvPr id="3" name="Marcador de contenido 2"/>
          <p:cNvSpPr>
            <a:spLocks noGrp="1"/>
          </p:cNvSpPr>
          <p:nvPr>
            <p:ph idx="1"/>
          </p:nvPr>
        </p:nvSpPr>
        <p:spPr>
          <a:xfrm>
            <a:off x="1251678" y="1968500"/>
            <a:ext cx="10445022" cy="4140199"/>
          </a:xfrm>
        </p:spPr>
        <p:txBody>
          <a:bodyPr>
            <a:normAutofit/>
          </a:bodyPr>
          <a:lstStyle/>
          <a:p>
            <a:pPr marL="0" indent="0">
              <a:buNone/>
            </a:pPr>
            <a:endParaRPr lang="es-ES_tradnl" sz="3200" b="1" u="sng" dirty="0">
              <a:solidFill>
                <a:srgbClr val="00B0F0"/>
              </a:solidFill>
            </a:endParaRPr>
          </a:p>
          <a:p>
            <a:pPr marL="342900" indent="-342900">
              <a:buAutoNum type="arabicPeriod"/>
            </a:pPr>
            <a:r>
              <a:rPr lang="es-ES_tradnl" sz="2800" b="1" u="sng" dirty="0">
                <a:solidFill>
                  <a:srgbClr val="00B0F0"/>
                </a:solidFill>
              </a:rPr>
              <a:t>SUJETO EMPRESA RESIDENTE (sociedad de capital </a:t>
            </a:r>
            <a:r>
              <a:rPr lang="mr-IN" sz="2800" b="1" u="sng" dirty="0">
                <a:solidFill>
                  <a:srgbClr val="00B0F0"/>
                </a:solidFill>
              </a:rPr>
              <a:t>–</a:t>
            </a:r>
            <a:r>
              <a:rPr lang="es-ES_tradnl" sz="2800" b="1" u="sng" dirty="0">
                <a:solidFill>
                  <a:srgbClr val="00B0F0"/>
                </a:solidFill>
              </a:rPr>
              <a:t> Art. 69)</a:t>
            </a:r>
          </a:p>
          <a:p>
            <a:pPr marL="800100" lvl="1" indent="-342900">
              <a:buAutoNum type="arabicPeriod"/>
            </a:pPr>
            <a:r>
              <a:rPr lang="es-ES_tradnl" sz="2400" dirty="0"/>
              <a:t>Impuesto a las ganancias art. 69 (35%; 30%; 25%).</a:t>
            </a:r>
          </a:p>
          <a:p>
            <a:pPr marL="800100" lvl="1" indent="-342900">
              <a:buAutoNum type="arabicPeriod"/>
            </a:pPr>
            <a:r>
              <a:rPr lang="es-ES_tradnl" sz="2400" dirty="0"/>
              <a:t>Renta de tercera categoría </a:t>
            </a:r>
            <a:r>
              <a:rPr lang="mr-IN" sz="2400" dirty="0"/>
              <a:t>–</a:t>
            </a:r>
            <a:r>
              <a:rPr lang="es-ES_tradnl" sz="2400" dirty="0"/>
              <a:t> Fuente extranjera.</a:t>
            </a:r>
          </a:p>
          <a:p>
            <a:pPr marL="800100" lvl="1" indent="-342900">
              <a:buAutoNum type="arabicPeriod"/>
            </a:pPr>
            <a:r>
              <a:rPr lang="es-ES_tradnl" sz="2400" dirty="0"/>
              <a:t>Devengado.</a:t>
            </a:r>
          </a:p>
          <a:p>
            <a:pPr marL="800100" lvl="1" indent="-342900">
              <a:buAutoNum type="arabicPeriod"/>
            </a:pPr>
            <a:r>
              <a:rPr lang="es-ES_tradnl" sz="2400" dirty="0"/>
              <a:t>Quebranto de fuente extranjera.</a:t>
            </a:r>
          </a:p>
          <a:p>
            <a:pPr marL="800100" lvl="1" indent="-342900">
              <a:buAutoNum type="arabicPeriod"/>
            </a:pPr>
            <a:endParaRPr lang="es-ES_tradnl" b="1" u="sng" dirty="0"/>
          </a:p>
          <a:p>
            <a:pPr marL="0" marR="0" lvl="0" indent="0" defTabSz="914400" eaLnBrk="1" fontAlgn="auto" latinLnBrk="0" hangingPunct="1">
              <a:lnSpc>
                <a:spcPct val="100000"/>
              </a:lnSpc>
              <a:spcBef>
                <a:spcPts val="0"/>
              </a:spcBef>
              <a:spcAft>
                <a:spcPts val="0"/>
              </a:spcAft>
              <a:buClrTx/>
              <a:buSzTx/>
              <a:buFontTx/>
              <a:buNone/>
              <a:tabLst/>
              <a:defRPr/>
            </a:pPr>
            <a:endParaRPr lang="es-ES_tradnl" sz="4000" dirty="0"/>
          </a:p>
        </p:txBody>
      </p:sp>
      <p:sp>
        <p:nvSpPr>
          <p:cNvPr id="4" name="Marcador de número de diapositiva 3"/>
          <p:cNvSpPr>
            <a:spLocks noGrp="1"/>
          </p:cNvSpPr>
          <p:nvPr>
            <p:ph type="sldNum" sz="quarter" idx="12"/>
          </p:nvPr>
        </p:nvSpPr>
        <p:spPr/>
        <p:txBody>
          <a:bodyPr/>
          <a:lstStyle/>
          <a:p>
            <a:fld id="{F29FC705-4DD0-D44E-AF34-A77B9915024A}" type="slidenum">
              <a:rPr lang="es-ES_tradnl" smtClean="0"/>
              <a:pPr/>
              <a:t>29</a:t>
            </a:fld>
            <a:endParaRPr lang="es-ES_tradnl"/>
          </a:p>
        </p:txBody>
      </p:sp>
      <p:pic>
        <p:nvPicPr>
          <p:cNvPr id="5" name="Imagen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880600" y="1219200"/>
            <a:ext cx="1409700" cy="1219200"/>
          </a:xfrm>
          <a:prstGeom prst="rect">
            <a:avLst/>
          </a:prstGeom>
        </p:spPr>
      </p:pic>
    </p:spTree>
    <p:extLst>
      <p:ext uri="{BB962C8B-B14F-4D97-AF65-F5344CB8AC3E}">
        <p14:creationId xmlns="" xmlns:p14="http://schemas.microsoft.com/office/powerpoint/2010/main" val="962925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solidFill>
                  <a:schemeClr val="accent4">
                    <a:lumMod val="75000"/>
                  </a:schemeClr>
                </a:solidFill>
              </a:rPr>
              <a:t>GANANCIAS DE CAPITAL</a:t>
            </a:r>
            <a:endParaRPr lang="es-ES_tradnl" dirty="0">
              <a:solidFill>
                <a:schemeClr val="accent4">
                  <a:lumMod val="75000"/>
                </a:schemeClr>
              </a:solidFill>
            </a:endParaRPr>
          </a:p>
        </p:txBody>
      </p:sp>
      <p:sp>
        <p:nvSpPr>
          <p:cNvPr id="3" name="Marcador de contenido 2"/>
          <p:cNvSpPr>
            <a:spLocks noGrp="1"/>
          </p:cNvSpPr>
          <p:nvPr>
            <p:ph idx="1"/>
          </p:nvPr>
        </p:nvSpPr>
        <p:spPr/>
        <p:txBody>
          <a:bodyPr/>
          <a:lstStyle/>
          <a:p>
            <a:pPr algn="just"/>
            <a:r>
              <a:rPr lang="es-ES_tradnl" dirty="0" smtClean="0">
                <a:solidFill>
                  <a:schemeClr val="tx1"/>
                </a:solidFill>
              </a:rPr>
              <a:t>En sentido estricto, son los resultados que se generan por la enajenación de bienes que no han sido adquiridos con el propósito de su enajenación.</a:t>
            </a:r>
          </a:p>
          <a:p>
            <a:pPr algn="just"/>
            <a:r>
              <a:rPr lang="es-ES_tradnl" dirty="0" smtClean="0">
                <a:solidFill>
                  <a:schemeClr val="tx1"/>
                </a:solidFill>
              </a:rPr>
              <a:t>Su inclusión o no en al ámbito de un gravamen sobre la renta depende fundamentalmente del propio concepto de renta que adopte la legislación.</a:t>
            </a:r>
          </a:p>
          <a:p>
            <a:pPr algn="just"/>
            <a:r>
              <a:rPr lang="es-ES_tradnl" dirty="0" smtClean="0">
                <a:solidFill>
                  <a:schemeClr val="tx1"/>
                </a:solidFill>
              </a:rPr>
              <a:t>El resultado se genera durante la tenencia del bien, que generalmente abarca más de un período fiscal, pero se cristaliza cuando se “realiza” (transferencia del bien).</a:t>
            </a:r>
          </a:p>
          <a:p>
            <a:pPr algn="just"/>
            <a:r>
              <a:rPr lang="es-ES_tradnl" dirty="0" smtClean="0">
                <a:solidFill>
                  <a:schemeClr val="tx1"/>
                </a:solidFill>
              </a:rPr>
              <a:t>El problema se plantea en el impuesto personal a la renta, dado que cuenta con tipos progresivos y de gravárselos en el ejercicio de su concreción, impacta sobre la tasa a aplicar.</a:t>
            </a:r>
            <a:endParaRPr lang="es-ES_tradnl" dirty="0">
              <a:solidFill>
                <a:schemeClr val="tx1"/>
              </a:solidFill>
            </a:endParaRPr>
          </a:p>
        </p:txBody>
      </p:sp>
      <p:sp>
        <p:nvSpPr>
          <p:cNvPr id="4" name="Marcador de número de diapositiva 3"/>
          <p:cNvSpPr>
            <a:spLocks noGrp="1"/>
          </p:cNvSpPr>
          <p:nvPr>
            <p:ph type="sldNum" sz="quarter" idx="12"/>
          </p:nvPr>
        </p:nvSpPr>
        <p:spPr/>
        <p:txBody>
          <a:bodyPr/>
          <a:lstStyle/>
          <a:p>
            <a:fld id="{F29FC705-4DD0-D44E-AF34-A77B9915024A}" type="slidenum">
              <a:rPr lang="es-ES_tradnl" smtClean="0"/>
              <a:pPr/>
              <a:t>3</a:t>
            </a:fld>
            <a:endParaRPr lang="es-ES_tradnl"/>
          </a:p>
        </p:txBody>
      </p:sp>
      <p:pic>
        <p:nvPicPr>
          <p:cNvPr id="5" name="Imagen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8610601" y="0"/>
            <a:ext cx="2362199" cy="2362199"/>
          </a:xfrm>
          <a:prstGeom prst="rect">
            <a:avLst/>
          </a:prstGeom>
        </p:spPr>
      </p:pic>
    </p:spTree>
    <p:extLst>
      <p:ext uri="{BB962C8B-B14F-4D97-AF65-F5344CB8AC3E}">
        <p14:creationId xmlns="" xmlns:p14="http://schemas.microsoft.com/office/powerpoint/2010/main" val="20957838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just"/>
            <a:r>
              <a:rPr lang="es-ES_tradnl" sz="3200" dirty="0">
                <a:solidFill>
                  <a:schemeClr val="accent4">
                    <a:lumMod val="75000"/>
                  </a:schemeClr>
                </a:solidFill>
              </a:rPr>
              <a:t>ANÁLISIS DEL NUEVO HECHO IMPONIBLE </a:t>
            </a:r>
            <a:r>
              <a:rPr lang="es-ES_tradnl" sz="3200" dirty="0" smtClean="0">
                <a:solidFill>
                  <a:schemeClr val="accent4">
                    <a:lumMod val="75000"/>
                  </a:schemeClr>
                </a:solidFill>
              </a:rPr>
              <a:t>A </a:t>
            </a:r>
            <a:r>
              <a:rPr lang="es-ES_tradnl" sz="3200" dirty="0">
                <a:solidFill>
                  <a:schemeClr val="accent4">
                    <a:lumMod val="75000"/>
                  </a:schemeClr>
                </a:solidFill>
              </a:rPr>
              <a:t>PARTIR DE LA REFORMA DE LA LEY </a:t>
            </a:r>
            <a:r>
              <a:rPr lang="es-ES_tradnl" sz="3200" dirty="0" smtClean="0">
                <a:solidFill>
                  <a:schemeClr val="accent4">
                    <a:lumMod val="75000"/>
                  </a:schemeClr>
                </a:solidFill>
              </a:rPr>
              <a:t>27.430. </a:t>
            </a:r>
            <a:r>
              <a:rPr lang="es-ES_tradnl" sz="3200" dirty="0">
                <a:solidFill>
                  <a:schemeClr val="accent3">
                    <a:lumMod val="75000"/>
                  </a:schemeClr>
                </a:solidFill>
              </a:rPr>
              <a:t>INMUEBLES UBICADOS EN EL EXTERIOR</a:t>
            </a:r>
            <a:r>
              <a:rPr lang="es-ES_tradnl" sz="3200" dirty="0" smtClean="0">
                <a:solidFill>
                  <a:srgbClr val="00B0F0"/>
                </a:solidFill>
              </a:rPr>
              <a:t>.</a:t>
            </a:r>
            <a:r>
              <a:rPr lang="es-ES_tradnl" sz="3200" dirty="0"/>
              <a:t/>
            </a:r>
            <a:br>
              <a:rPr lang="es-ES_tradnl" sz="3200" dirty="0"/>
            </a:br>
            <a:endParaRPr lang="es-ES_tradnl" sz="3200" dirty="0"/>
          </a:p>
        </p:txBody>
      </p:sp>
      <p:sp>
        <p:nvSpPr>
          <p:cNvPr id="3" name="Marcador de contenido 2"/>
          <p:cNvSpPr>
            <a:spLocks noGrp="1"/>
          </p:cNvSpPr>
          <p:nvPr>
            <p:ph idx="1"/>
          </p:nvPr>
        </p:nvSpPr>
        <p:spPr>
          <a:xfrm>
            <a:off x="979356" y="2349500"/>
            <a:ext cx="10445022" cy="4026179"/>
          </a:xfrm>
        </p:spPr>
        <p:txBody>
          <a:bodyPr>
            <a:normAutofit/>
          </a:bodyPr>
          <a:lstStyle/>
          <a:p>
            <a:pPr marL="800100" lvl="1" indent="-342900">
              <a:buAutoNum type="arabicPeriod"/>
            </a:pPr>
            <a:endParaRPr lang="es-ES_tradnl" sz="1600" b="1" u="sng" dirty="0"/>
          </a:p>
          <a:p>
            <a:pPr marL="457200" indent="-457200" algn="just">
              <a:buFont typeface="+mj-lt"/>
              <a:buAutoNum type="arabicPeriod" startAt="2"/>
            </a:pPr>
            <a:r>
              <a:rPr lang="es-ES_tradnl" sz="2400" b="1" u="sng" dirty="0">
                <a:solidFill>
                  <a:srgbClr val="00B0F0"/>
                </a:solidFill>
              </a:rPr>
              <a:t>PERSONA HUMANA Y SUCESIÓN INDIVISA RESIDENTE</a:t>
            </a:r>
          </a:p>
          <a:p>
            <a:pPr marL="800100" lvl="1" indent="-342900" algn="just">
              <a:buFont typeface="+mj-lt"/>
              <a:buAutoNum type="alphaUcPeriod"/>
            </a:pPr>
            <a:r>
              <a:rPr lang="es-ES_tradnl" sz="2000" b="1" u="sng" dirty="0">
                <a:solidFill>
                  <a:schemeClr val="tx1"/>
                </a:solidFill>
              </a:rPr>
              <a:t>LOTEOS, CONSTRUCCIÓN Y VENTA BAJO PROPIEDAD HORIZONTAL Y DESARROLLO DE CONJUNTOS INMOBILIARIOS.</a:t>
            </a:r>
          </a:p>
          <a:p>
            <a:pPr marL="1257300" lvl="2" indent="-342900" algn="just">
              <a:buFont typeface="+mj-lt"/>
              <a:buAutoNum type="alphaUcPeriod"/>
            </a:pPr>
            <a:r>
              <a:rPr lang="es-ES_tradnl" sz="2000" dirty="0">
                <a:solidFill>
                  <a:schemeClr val="tx1"/>
                </a:solidFill>
              </a:rPr>
              <a:t>IG. Alícuota progresiva.</a:t>
            </a:r>
          </a:p>
          <a:p>
            <a:pPr marL="1257300" lvl="2" indent="-342900" algn="just">
              <a:buFont typeface="+mj-lt"/>
              <a:buAutoNum type="alphaUcPeriod"/>
            </a:pPr>
            <a:r>
              <a:rPr lang="es-ES_tradnl" sz="2000" dirty="0">
                <a:solidFill>
                  <a:schemeClr val="tx1"/>
                </a:solidFill>
              </a:rPr>
              <a:t>Tercera categoría de Fuente Extranjera.</a:t>
            </a:r>
          </a:p>
          <a:p>
            <a:pPr marL="1257300" lvl="2" indent="-342900" algn="just">
              <a:buFont typeface="+mj-lt"/>
              <a:buAutoNum type="alphaUcPeriod"/>
            </a:pPr>
            <a:r>
              <a:rPr lang="es-ES_tradnl" sz="2000" dirty="0">
                <a:solidFill>
                  <a:schemeClr val="tx1"/>
                </a:solidFill>
              </a:rPr>
              <a:t>Devengado.</a:t>
            </a:r>
          </a:p>
          <a:p>
            <a:pPr marL="1257300" lvl="2" indent="-342900" algn="just">
              <a:buFont typeface="+mj-lt"/>
              <a:buAutoNum type="alphaUcPeriod"/>
            </a:pPr>
            <a:r>
              <a:rPr lang="es-ES_tradnl" sz="2000" dirty="0">
                <a:solidFill>
                  <a:schemeClr val="tx1"/>
                </a:solidFill>
              </a:rPr>
              <a:t>Quebranto de fuente extranjera</a:t>
            </a:r>
            <a:r>
              <a:rPr lang="es-ES_tradnl" sz="2000" dirty="0" smtClean="0">
                <a:solidFill>
                  <a:schemeClr val="tx1"/>
                </a:solidFill>
              </a:rPr>
              <a:t>.</a:t>
            </a:r>
            <a:endParaRPr lang="es-ES_tradnl" sz="2000" dirty="0">
              <a:solidFill>
                <a:schemeClr val="tx1"/>
              </a:solidFill>
            </a:endParaRPr>
          </a:p>
        </p:txBody>
      </p:sp>
      <p:sp>
        <p:nvSpPr>
          <p:cNvPr id="4" name="Marcador de número de diapositiva 3"/>
          <p:cNvSpPr>
            <a:spLocks noGrp="1"/>
          </p:cNvSpPr>
          <p:nvPr>
            <p:ph type="sldNum" sz="quarter" idx="12"/>
          </p:nvPr>
        </p:nvSpPr>
        <p:spPr/>
        <p:txBody>
          <a:bodyPr/>
          <a:lstStyle/>
          <a:p>
            <a:fld id="{F29FC705-4DD0-D44E-AF34-A77B9915024A}" type="slidenum">
              <a:rPr lang="es-ES_tradnl" smtClean="0"/>
              <a:pPr/>
              <a:t>30</a:t>
            </a:fld>
            <a:endParaRPr lang="es-ES_tradnl"/>
          </a:p>
        </p:txBody>
      </p:sp>
      <p:pic>
        <p:nvPicPr>
          <p:cNvPr id="5" name="Imagen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271000" y="1397000"/>
            <a:ext cx="2019300" cy="1104900"/>
          </a:xfrm>
          <a:prstGeom prst="rect">
            <a:avLst/>
          </a:prstGeom>
        </p:spPr>
      </p:pic>
    </p:spTree>
    <p:extLst>
      <p:ext uri="{BB962C8B-B14F-4D97-AF65-F5344CB8AC3E}">
        <p14:creationId xmlns="" xmlns:p14="http://schemas.microsoft.com/office/powerpoint/2010/main" val="14819783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just"/>
            <a:r>
              <a:rPr lang="es-ES_tradnl" sz="3200" dirty="0">
                <a:solidFill>
                  <a:schemeClr val="accent4">
                    <a:lumMod val="75000"/>
                  </a:schemeClr>
                </a:solidFill>
              </a:rPr>
              <a:t>ANÁLISIS DEL NUEVO HECHO IMPONIBLE </a:t>
            </a:r>
            <a:r>
              <a:rPr lang="es-ES_tradnl" sz="3200" dirty="0" smtClean="0">
                <a:solidFill>
                  <a:schemeClr val="accent4">
                    <a:lumMod val="75000"/>
                  </a:schemeClr>
                </a:solidFill>
              </a:rPr>
              <a:t>A </a:t>
            </a:r>
            <a:r>
              <a:rPr lang="es-ES_tradnl" sz="3200" dirty="0">
                <a:solidFill>
                  <a:schemeClr val="accent4">
                    <a:lumMod val="75000"/>
                  </a:schemeClr>
                </a:solidFill>
              </a:rPr>
              <a:t>PARTIR DE LA REFORMA DE LA LEY </a:t>
            </a:r>
            <a:r>
              <a:rPr lang="es-ES_tradnl" sz="3200" dirty="0" smtClean="0">
                <a:solidFill>
                  <a:schemeClr val="accent4">
                    <a:lumMod val="75000"/>
                  </a:schemeClr>
                </a:solidFill>
              </a:rPr>
              <a:t>27.430. </a:t>
            </a:r>
            <a:r>
              <a:rPr lang="es-ES_tradnl" sz="3200" dirty="0">
                <a:solidFill>
                  <a:schemeClr val="accent3">
                    <a:lumMod val="75000"/>
                  </a:schemeClr>
                </a:solidFill>
              </a:rPr>
              <a:t>INMUEBLES UBICADOS EN EL EXTERIOR</a:t>
            </a:r>
            <a:r>
              <a:rPr lang="es-ES_tradnl" sz="3200" dirty="0" smtClean="0">
                <a:solidFill>
                  <a:srgbClr val="00B0F0"/>
                </a:solidFill>
              </a:rPr>
              <a:t>.</a:t>
            </a:r>
            <a:r>
              <a:rPr lang="es-ES_tradnl" sz="3200" dirty="0"/>
              <a:t/>
            </a:r>
            <a:br>
              <a:rPr lang="es-ES_tradnl" sz="3200" dirty="0"/>
            </a:br>
            <a:endParaRPr lang="es-ES_tradnl" sz="3200" dirty="0"/>
          </a:p>
        </p:txBody>
      </p:sp>
      <p:sp>
        <p:nvSpPr>
          <p:cNvPr id="3" name="Marcador de contenido 2"/>
          <p:cNvSpPr>
            <a:spLocks noGrp="1"/>
          </p:cNvSpPr>
          <p:nvPr>
            <p:ph idx="1"/>
          </p:nvPr>
        </p:nvSpPr>
        <p:spPr>
          <a:xfrm>
            <a:off x="1251678" y="1524000"/>
            <a:ext cx="10445022" cy="5080000"/>
          </a:xfrm>
        </p:spPr>
        <p:txBody>
          <a:bodyPr>
            <a:normAutofit fontScale="77500" lnSpcReduction="20000"/>
          </a:bodyPr>
          <a:lstStyle/>
          <a:p>
            <a:pPr marL="800100" lvl="1" indent="-342900">
              <a:buAutoNum type="arabicPeriod"/>
            </a:pPr>
            <a:endParaRPr lang="es-ES_tradnl" b="1" u="sng" dirty="0"/>
          </a:p>
          <a:p>
            <a:pPr marL="457200" indent="-457200">
              <a:buFont typeface="+mj-lt"/>
              <a:buAutoNum type="arabicPeriod" startAt="2"/>
            </a:pPr>
            <a:r>
              <a:rPr lang="es-ES_tradnl" sz="2400" b="1" u="sng" dirty="0">
                <a:solidFill>
                  <a:srgbClr val="00B0F0"/>
                </a:solidFill>
              </a:rPr>
              <a:t>PERSONA HUMANA Y SUCESIÓN INDIVISA </a:t>
            </a:r>
            <a:r>
              <a:rPr lang="es-ES_tradnl" sz="2400" b="1" u="sng" dirty="0" smtClean="0">
                <a:solidFill>
                  <a:srgbClr val="00B0F0"/>
                </a:solidFill>
              </a:rPr>
              <a:t>RESIDENTE.</a:t>
            </a:r>
          </a:p>
          <a:p>
            <a:pPr marL="800100" lvl="1" indent="-342900">
              <a:buFont typeface="+mj-lt"/>
              <a:buAutoNum type="alphaUcPeriod" startAt="2"/>
            </a:pPr>
            <a:r>
              <a:rPr lang="es-ES_tradnl" sz="2400" b="1" u="sng" dirty="0">
                <a:solidFill>
                  <a:schemeClr val="tx1"/>
                </a:solidFill>
              </a:rPr>
              <a:t>CASA HABITACIÓN</a:t>
            </a:r>
          </a:p>
          <a:p>
            <a:pPr marL="1257300" lvl="2" indent="-342900">
              <a:buFont typeface="+mj-lt"/>
              <a:buAutoNum type="alphaUcPeriod" startAt="2"/>
            </a:pPr>
            <a:r>
              <a:rPr lang="es-ES_tradnl" sz="2000" dirty="0">
                <a:solidFill>
                  <a:schemeClr val="tx1"/>
                </a:solidFill>
              </a:rPr>
              <a:t>ADQUIRIDA ANTES DEL </a:t>
            </a:r>
            <a:r>
              <a:rPr lang="es-ES_tradnl" sz="2000" dirty="0" smtClean="0">
                <a:solidFill>
                  <a:schemeClr val="tx1"/>
                </a:solidFill>
              </a:rPr>
              <a:t>1/01/2018</a:t>
            </a:r>
          </a:p>
          <a:p>
            <a:pPr marL="914400" lvl="2" indent="0">
              <a:buNone/>
            </a:pPr>
            <a:r>
              <a:rPr lang="es-ES_tradnl" sz="2400" dirty="0" smtClean="0">
                <a:solidFill>
                  <a:schemeClr val="tx1"/>
                </a:solidFill>
              </a:rPr>
              <a:t>No </a:t>
            </a:r>
            <a:r>
              <a:rPr lang="es-ES_tradnl" sz="2400" dirty="0">
                <a:solidFill>
                  <a:schemeClr val="tx1"/>
                </a:solidFill>
              </a:rPr>
              <a:t>gravado por ningún impuesto.</a:t>
            </a:r>
          </a:p>
          <a:p>
            <a:pPr marL="1257300" lvl="2" indent="-342900">
              <a:buFont typeface="+mj-lt"/>
              <a:buAutoNum type="alphaUcPeriod" startAt="2"/>
            </a:pPr>
            <a:r>
              <a:rPr lang="es-ES_tradnl" sz="2000" dirty="0">
                <a:solidFill>
                  <a:schemeClr val="tx1"/>
                </a:solidFill>
              </a:rPr>
              <a:t>DESPUÉS DEL </a:t>
            </a:r>
            <a:r>
              <a:rPr lang="es-ES_tradnl" sz="2000" dirty="0" smtClean="0">
                <a:solidFill>
                  <a:schemeClr val="tx1"/>
                </a:solidFill>
              </a:rPr>
              <a:t>1/01/2018</a:t>
            </a:r>
          </a:p>
          <a:p>
            <a:pPr marL="914400" lvl="2" indent="0">
              <a:buNone/>
            </a:pPr>
            <a:r>
              <a:rPr lang="es-ES_tradnl" sz="2400" dirty="0">
                <a:solidFill>
                  <a:schemeClr val="tx1"/>
                </a:solidFill>
              </a:rPr>
              <a:t>Ganancias. Exenta</a:t>
            </a:r>
          </a:p>
          <a:p>
            <a:pPr marL="800100" lvl="1" indent="-342900">
              <a:buFont typeface="+mj-lt"/>
              <a:buAutoNum type="alphaUcPeriod" startAt="3"/>
            </a:pPr>
            <a:r>
              <a:rPr lang="es-ES_tradnl" sz="2400" b="1" u="sng" dirty="0" smtClean="0">
                <a:solidFill>
                  <a:schemeClr val="tx1"/>
                </a:solidFill>
              </a:rPr>
              <a:t>RESTO DE CASOS</a:t>
            </a:r>
          </a:p>
          <a:p>
            <a:pPr marL="1257300" lvl="2" indent="-342900">
              <a:buFont typeface="+mj-lt"/>
              <a:buAutoNum type="alphaUcPeriod"/>
            </a:pPr>
            <a:r>
              <a:rPr lang="es-ES_tradnl" sz="2100" dirty="0" smtClean="0">
                <a:solidFill>
                  <a:schemeClr val="tx1"/>
                </a:solidFill>
              </a:rPr>
              <a:t>ADQUIRIDOS </a:t>
            </a:r>
            <a:r>
              <a:rPr lang="es-ES_tradnl" sz="2100" dirty="0">
                <a:solidFill>
                  <a:schemeClr val="tx1"/>
                </a:solidFill>
              </a:rPr>
              <a:t>ANTES DEL 1/01/2018</a:t>
            </a:r>
          </a:p>
          <a:p>
            <a:pPr marL="1714500" lvl="3" indent="-342900">
              <a:buFont typeface="+mj-lt"/>
              <a:buAutoNum type="alphaUcPeriod"/>
            </a:pPr>
            <a:r>
              <a:rPr lang="es-ES_tradnl" sz="2100" dirty="0">
                <a:solidFill>
                  <a:schemeClr val="tx1"/>
                </a:solidFill>
              </a:rPr>
              <a:t>No gravado por ningún impuesto.</a:t>
            </a:r>
          </a:p>
          <a:p>
            <a:pPr marL="1257300" lvl="2" indent="-342900">
              <a:buFont typeface="+mj-lt"/>
              <a:buAutoNum type="alphaUcPeriod"/>
            </a:pPr>
            <a:r>
              <a:rPr lang="es-ES_tradnl" sz="2100" dirty="0">
                <a:solidFill>
                  <a:schemeClr val="tx1"/>
                </a:solidFill>
              </a:rPr>
              <a:t>LUEGO DEL 1/01/2018.</a:t>
            </a:r>
          </a:p>
          <a:p>
            <a:pPr marL="1714500" lvl="3" indent="-342900">
              <a:buFont typeface="+mj-lt"/>
              <a:buAutoNum type="alphaUcPeriod"/>
            </a:pPr>
            <a:r>
              <a:rPr lang="es-ES_tradnl" sz="2100" dirty="0">
                <a:solidFill>
                  <a:schemeClr val="tx1"/>
                </a:solidFill>
              </a:rPr>
              <a:t>Impuesto a las ganancias. Alícuota 15%.</a:t>
            </a:r>
          </a:p>
          <a:p>
            <a:pPr marL="1714500" lvl="3" indent="-342900">
              <a:buFont typeface="+mj-lt"/>
              <a:buAutoNum type="alphaUcPeriod"/>
            </a:pPr>
            <a:r>
              <a:rPr lang="es-ES_tradnl" sz="2100" dirty="0">
                <a:solidFill>
                  <a:schemeClr val="tx1"/>
                </a:solidFill>
              </a:rPr>
              <a:t>Base imponible: utilidad medida en la moneda del país de ubicación del inmueble, convirtiéndose a la fecha de venta.</a:t>
            </a:r>
          </a:p>
          <a:p>
            <a:pPr marL="1714500" lvl="3" indent="-342900">
              <a:buFont typeface="+mj-lt"/>
              <a:buAutoNum type="alphaUcPeriod"/>
            </a:pPr>
            <a:r>
              <a:rPr lang="es-ES_tradnl" sz="2100" dirty="0">
                <a:solidFill>
                  <a:schemeClr val="tx1"/>
                </a:solidFill>
              </a:rPr>
              <a:t>Percibido.</a:t>
            </a:r>
          </a:p>
          <a:p>
            <a:pPr marL="1714500" lvl="3" indent="-342900">
              <a:buFont typeface="+mj-lt"/>
              <a:buAutoNum type="alphaUcPeriod"/>
            </a:pPr>
            <a:r>
              <a:rPr lang="es-ES_tradnl" sz="2100" dirty="0">
                <a:solidFill>
                  <a:schemeClr val="tx1"/>
                </a:solidFill>
              </a:rPr>
              <a:t>Quebranto de fuente extranjera.</a:t>
            </a:r>
          </a:p>
          <a:p>
            <a:pPr marL="1714500" lvl="3" indent="-342900">
              <a:buFont typeface="+mj-lt"/>
              <a:buAutoNum type="alphaUcPeriod" startAt="2"/>
            </a:pPr>
            <a:endParaRPr lang="es-ES_tradnl" sz="1800" dirty="0"/>
          </a:p>
          <a:p>
            <a:pPr marL="457200" indent="-457200">
              <a:buFont typeface="+mj-lt"/>
              <a:buAutoNum type="arabicPeriod" startAt="2"/>
            </a:pPr>
            <a:endParaRPr lang="es-ES_tradnl" sz="3600" b="1" u="sng" dirty="0"/>
          </a:p>
        </p:txBody>
      </p:sp>
      <p:sp>
        <p:nvSpPr>
          <p:cNvPr id="4" name="Marcador de número de diapositiva 3"/>
          <p:cNvSpPr>
            <a:spLocks noGrp="1"/>
          </p:cNvSpPr>
          <p:nvPr>
            <p:ph type="sldNum" sz="quarter" idx="12"/>
          </p:nvPr>
        </p:nvSpPr>
        <p:spPr/>
        <p:txBody>
          <a:bodyPr/>
          <a:lstStyle/>
          <a:p>
            <a:fld id="{F29FC705-4DD0-D44E-AF34-A77B9915024A}" type="slidenum">
              <a:rPr lang="es-ES_tradnl" smtClean="0"/>
              <a:pPr/>
              <a:t>31</a:t>
            </a:fld>
            <a:endParaRPr lang="es-ES_tradnl"/>
          </a:p>
        </p:txBody>
      </p:sp>
      <p:pic>
        <p:nvPicPr>
          <p:cNvPr id="5" name="Imagen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753600" y="1219200"/>
            <a:ext cx="1536700" cy="1155700"/>
          </a:xfrm>
          <a:prstGeom prst="rect">
            <a:avLst/>
          </a:prstGeom>
        </p:spPr>
      </p:pic>
    </p:spTree>
    <p:extLst>
      <p:ext uri="{BB962C8B-B14F-4D97-AF65-F5344CB8AC3E}">
        <p14:creationId xmlns="" xmlns:p14="http://schemas.microsoft.com/office/powerpoint/2010/main" val="16341749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382385"/>
            <a:ext cx="10178322" cy="1014615"/>
          </a:xfrm>
        </p:spPr>
        <p:txBody>
          <a:bodyPr>
            <a:normAutofit/>
          </a:bodyPr>
          <a:lstStyle/>
          <a:p>
            <a:r>
              <a:rPr lang="es-ES_tradnl" sz="3200" dirty="0">
                <a:solidFill>
                  <a:schemeClr val="accent4">
                    <a:lumMod val="75000"/>
                  </a:schemeClr>
                </a:solidFill>
              </a:rPr>
              <a:t>ANÁLISIS DEL NUEVO HECHO IMPONIBLE A PARTIR DE LA REFORMA DE LA LEY 27.430.</a:t>
            </a:r>
          </a:p>
        </p:txBody>
      </p:sp>
      <p:sp>
        <p:nvSpPr>
          <p:cNvPr id="3" name="Marcador de contenido 2"/>
          <p:cNvSpPr>
            <a:spLocks noGrp="1"/>
          </p:cNvSpPr>
          <p:nvPr>
            <p:ph idx="1"/>
          </p:nvPr>
        </p:nvSpPr>
        <p:spPr>
          <a:xfrm>
            <a:off x="1251678" y="2133599"/>
            <a:ext cx="10178322" cy="3745993"/>
          </a:xfrm>
        </p:spPr>
        <p:txBody>
          <a:bodyPr>
            <a:normAutofit fontScale="92500" lnSpcReduction="10000"/>
          </a:bodyPr>
          <a:lstStyle/>
          <a:p>
            <a:r>
              <a:rPr lang="es-ES_tradnl" b="1" u="sng" dirty="0" smtClean="0">
                <a:solidFill>
                  <a:schemeClr val="tx1"/>
                </a:solidFill>
              </a:rPr>
              <a:t>TRANSFERENCIA DE DERECHOS SOBRE INMUEBLES EFECTUADAS POR PERSONAS HUMANAS.</a:t>
            </a:r>
          </a:p>
          <a:p>
            <a:pPr marL="0" indent="0">
              <a:buNone/>
            </a:pPr>
            <a:r>
              <a:rPr lang="es-ES_tradnl" dirty="0" smtClean="0">
                <a:solidFill>
                  <a:schemeClr val="tx1"/>
                </a:solidFill>
              </a:rPr>
              <a:t>Hasta la reforma de la Ley 27.430 no estaba gravada ni con el impuesto a las ganancias ni con el impuesto a la transferencia de inmuebles.</a:t>
            </a:r>
          </a:p>
          <a:p>
            <a:pPr marL="0" indent="0">
              <a:buNone/>
            </a:pPr>
            <a:r>
              <a:rPr lang="es-ES_tradnl" dirty="0" smtClean="0">
                <a:solidFill>
                  <a:schemeClr val="tx1"/>
                </a:solidFill>
              </a:rPr>
              <a:t>Se grava con ganancias para la transferencia de derechos sobre inmuebles adquiridos a partir del 1º de enero de 2018.</a:t>
            </a:r>
          </a:p>
          <a:p>
            <a:pPr marL="0" indent="0">
              <a:buNone/>
            </a:pPr>
            <a:r>
              <a:rPr lang="es-ES_tradnl" dirty="0" smtClean="0">
                <a:solidFill>
                  <a:schemeClr val="tx1"/>
                </a:solidFill>
              </a:rPr>
              <a:t>Debemos distinguir:</a:t>
            </a:r>
          </a:p>
          <a:p>
            <a:pPr marL="457200" indent="-457200">
              <a:buAutoNum type="alphaLcParenR"/>
            </a:pPr>
            <a:r>
              <a:rPr lang="es-ES_tradnl" dirty="0" smtClean="0">
                <a:solidFill>
                  <a:schemeClr val="tx1"/>
                </a:solidFill>
              </a:rPr>
              <a:t>Lo producido por la “constitución” de derechos reales de usufructo, uso, habitación, anticresis, </a:t>
            </a:r>
            <a:r>
              <a:rPr lang="es-ES_tradnl" i="1" dirty="0" smtClean="0">
                <a:solidFill>
                  <a:schemeClr val="tx1"/>
                </a:solidFill>
              </a:rPr>
              <a:t>superficie y otros derechos reales: </a:t>
            </a:r>
            <a:r>
              <a:rPr lang="es-ES_tradnl" dirty="0" smtClean="0">
                <a:solidFill>
                  <a:schemeClr val="tx1"/>
                </a:solidFill>
              </a:rPr>
              <a:t>Renta de primera categoría.</a:t>
            </a:r>
          </a:p>
          <a:p>
            <a:pPr marL="457200" indent="-457200">
              <a:buAutoNum type="alphaLcParenR"/>
            </a:pPr>
            <a:r>
              <a:rPr lang="es-ES_tradnl" dirty="0" smtClean="0">
                <a:solidFill>
                  <a:schemeClr val="tx1"/>
                </a:solidFill>
              </a:rPr>
              <a:t>El resultado por la “transferencia” de esos derechos reales: ganancia cedular de la segunda categoría</a:t>
            </a:r>
          </a:p>
          <a:p>
            <a:pPr marL="457200" indent="-457200">
              <a:buAutoNum type="alphaLcParenR"/>
            </a:pPr>
            <a:endParaRPr lang="es-ES_tradnl" i="1" dirty="0" smtClean="0"/>
          </a:p>
        </p:txBody>
      </p:sp>
      <p:sp>
        <p:nvSpPr>
          <p:cNvPr id="4" name="Marcador de número de diapositiva 3"/>
          <p:cNvSpPr>
            <a:spLocks noGrp="1"/>
          </p:cNvSpPr>
          <p:nvPr>
            <p:ph type="sldNum" sz="quarter" idx="12"/>
          </p:nvPr>
        </p:nvSpPr>
        <p:spPr/>
        <p:txBody>
          <a:bodyPr/>
          <a:lstStyle/>
          <a:p>
            <a:fld id="{F29FC705-4DD0-D44E-AF34-A77B9915024A}" type="slidenum">
              <a:rPr lang="es-ES_tradnl" smtClean="0"/>
              <a:pPr/>
              <a:t>32</a:t>
            </a:fld>
            <a:endParaRPr lang="es-ES_tradnl"/>
          </a:p>
        </p:txBody>
      </p:sp>
      <p:pic>
        <p:nvPicPr>
          <p:cNvPr id="5" name="Imagen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448800" y="863599"/>
            <a:ext cx="1562100" cy="1270000"/>
          </a:xfrm>
          <a:prstGeom prst="rect">
            <a:avLst/>
          </a:prstGeom>
        </p:spPr>
      </p:pic>
    </p:spTree>
    <p:extLst>
      <p:ext uri="{BB962C8B-B14F-4D97-AF65-F5344CB8AC3E}">
        <p14:creationId xmlns="" xmlns:p14="http://schemas.microsoft.com/office/powerpoint/2010/main" val="17147561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382385"/>
            <a:ext cx="10178322" cy="608215"/>
          </a:xfrm>
        </p:spPr>
        <p:txBody>
          <a:bodyPr>
            <a:normAutofit fontScale="90000"/>
          </a:bodyPr>
          <a:lstStyle/>
          <a:p>
            <a:pPr algn="just"/>
            <a:r>
              <a:rPr lang="es-ES_tradnl" sz="3600" dirty="0" smtClean="0">
                <a:solidFill>
                  <a:schemeClr val="accent4">
                    <a:lumMod val="75000"/>
                  </a:schemeClr>
                </a:solidFill>
              </a:rPr>
              <a:t>VENTA Y REEMPLAZO </a:t>
            </a:r>
            <a:r>
              <a:rPr lang="mr-IN" sz="3600" dirty="0" smtClean="0">
                <a:solidFill>
                  <a:schemeClr val="accent4">
                    <a:lumMod val="75000"/>
                  </a:schemeClr>
                </a:solidFill>
              </a:rPr>
              <a:t>–</a:t>
            </a:r>
            <a:r>
              <a:rPr lang="es-ES_tradnl" sz="3600" dirty="0" smtClean="0">
                <a:solidFill>
                  <a:schemeClr val="accent4">
                    <a:lumMod val="75000"/>
                  </a:schemeClr>
                </a:solidFill>
              </a:rPr>
              <a:t> MODIFICACIÓN LEY 27.430.</a:t>
            </a:r>
            <a:r>
              <a:rPr lang="es-ES_tradnl" dirty="0" smtClean="0">
                <a:solidFill>
                  <a:schemeClr val="accent4">
                    <a:lumMod val="75000"/>
                  </a:schemeClr>
                </a:solidFill>
              </a:rPr>
              <a:t/>
            </a:r>
            <a:br>
              <a:rPr lang="es-ES_tradnl" dirty="0" smtClean="0">
                <a:solidFill>
                  <a:schemeClr val="accent4">
                    <a:lumMod val="75000"/>
                  </a:schemeClr>
                </a:solidFill>
              </a:rPr>
            </a:br>
            <a:endParaRPr lang="es-ES_tradnl" dirty="0">
              <a:solidFill>
                <a:schemeClr val="accent4">
                  <a:lumMod val="75000"/>
                </a:schemeClr>
              </a:solidFill>
            </a:endParaRPr>
          </a:p>
        </p:txBody>
      </p:sp>
      <p:sp>
        <p:nvSpPr>
          <p:cNvPr id="3" name="Marcador de contenido 2"/>
          <p:cNvSpPr>
            <a:spLocks noGrp="1"/>
          </p:cNvSpPr>
          <p:nvPr>
            <p:ph idx="1"/>
          </p:nvPr>
        </p:nvSpPr>
        <p:spPr>
          <a:xfrm>
            <a:off x="1384300" y="1803399"/>
            <a:ext cx="10045700" cy="4076193"/>
          </a:xfrm>
        </p:spPr>
        <p:txBody>
          <a:bodyPr>
            <a:normAutofit lnSpcReduction="10000"/>
          </a:bodyPr>
          <a:lstStyle/>
          <a:p>
            <a:pPr algn="just"/>
            <a:r>
              <a:rPr lang="es-ES_tradnl" dirty="0" smtClean="0">
                <a:solidFill>
                  <a:schemeClr val="tx1"/>
                </a:solidFill>
              </a:rPr>
              <a:t>La figura del “roll </a:t>
            </a:r>
            <a:r>
              <a:rPr lang="es-ES_tradnl" dirty="0" err="1" smtClean="0">
                <a:solidFill>
                  <a:schemeClr val="tx1"/>
                </a:solidFill>
              </a:rPr>
              <a:t>over</a:t>
            </a:r>
            <a:r>
              <a:rPr lang="es-ES_tradnl" dirty="0" smtClean="0">
                <a:solidFill>
                  <a:schemeClr val="tx1"/>
                </a:solidFill>
              </a:rPr>
              <a:t>” es una opción con la que cuentan los contribuyentes de la tercera y cuarta categoría para atemperar el efecto de la </a:t>
            </a:r>
            <a:r>
              <a:rPr lang="es-ES_tradnl" dirty="0" err="1" smtClean="0">
                <a:solidFill>
                  <a:schemeClr val="tx1"/>
                </a:solidFill>
              </a:rPr>
              <a:t>gravabilidad</a:t>
            </a:r>
            <a:r>
              <a:rPr lang="es-ES_tradnl" dirty="0" smtClean="0">
                <a:solidFill>
                  <a:schemeClr val="tx1"/>
                </a:solidFill>
              </a:rPr>
              <a:t> de determinadas ganancias de capital, difiriendo su impacto hacia adelante.</a:t>
            </a:r>
          </a:p>
          <a:p>
            <a:pPr algn="just">
              <a:lnSpc>
                <a:spcPct val="80000"/>
              </a:lnSpc>
            </a:pPr>
            <a:r>
              <a:rPr lang="es-MX" altLang="es-AR" dirty="0" smtClean="0">
                <a:solidFill>
                  <a:schemeClr val="tx1"/>
                </a:solidFill>
                <a:ea typeface="MS PGothic" charset="-128"/>
                <a:cs typeface="ＭＳ Ｐゴシック" charset="-128"/>
              </a:rPr>
              <a:t>Así posibilita el diferimiento de la imputación de la ganancia bruta derivada de la enajenación de</a:t>
            </a:r>
            <a:r>
              <a:rPr lang="es-MX" altLang="es-AR" dirty="0">
                <a:solidFill>
                  <a:schemeClr val="tx1"/>
                </a:solidFill>
                <a:ea typeface="MS PGothic" charset="-128"/>
                <a:cs typeface="ＭＳ Ｐゴシック" charset="-128"/>
              </a:rPr>
              <a:t>:</a:t>
            </a:r>
          </a:p>
          <a:p>
            <a:pPr lvl="2" algn="just">
              <a:lnSpc>
                <a:spcPct val="80000"/>
              </a:lnSpc>
            </a:pPr>
            <a:r>
              <a:rPr lang="es-MX" altLang="es-AR" sz="2000" dirty="0">
                <a:solidFill>
                  <a:schemeClr val="tx1"/>
                </a:solidFill>
                <a:ea typeface="MS PGothic" charset="-128"/>
              </a:rPr>
              <a:t>Bienes muebles amortizables o</a:t>
            </a:r>
          </a:p>
          <a:p>
            <a:pPr lvl="2" algn="just">
              <a:lnSpc>
                <a:spcPct val="80000"/>
              </a:lnSpc>
            </a:pPr>
            <a:r>
              <a:rPr lang="es-MX" altLang="es-AR" sz="2000" dirty="0">
                <a:solidFill>
                  <a:schemeClr val="tx1"/>
                </a:solidFill>
                <a:ea typeface="MS PGothic" charset="-128"/>
              </a:rPr>
              <a:t>Inmuebles afectados como bienes de </a:t>
            </a:r>
            <a:r>
              <a:rPr lang="es-MX" altLang="es-AR" sz="2000" i="1" dirty="0" smtClean="0">
                <a:solidFill>
                  <a:schemeClr val="tx1"/>
                </a:solidFill>
                <a:ea typeface="MS PGothic" charset="-128"/>
              </a:rPr>
              <a:t>uso o afectados </a:t>
            </a:r>
            <a:r>
              <a:rPr lang="es-MX" altLang="es-AR" sz="2000" i="1" dirty="0">
                <a:solidFill>
                  <a:schemeClr val="tx1"/>
                </a:solidFill>
                <a:ea typeface="MS PGothic" charset="-128"/>
              </a:rPr>
              <a:t>a locación o arendamiento o a cesiones onerosas de usufurcto, uso, habitación, anticresis, superficie u otros derechos reales)</a:t>
            </a:r>
            <a:r>
              <a:rPr lang="es-MX" altLang="es-AR" sz="2000" dirty="0">
                <a:solidFill>
                  <a:schemeClr val="tx1"/>
                </a:solidFill>
                <a:ea typeface="MS PGothic" charset="-128"/>
              </a:rPr>
              <a:t> durante un plazo mínimo de dos (2) años. </a:t>
            </a:r>
          </a:p>
          <a:p>
            <a:pPr lvl="2" algn="just">
              <a:lnSpc>
                <a:spcPct val="80000"/>
              </a:lnSpc>
            </a:pPr>
            <a:r>
              <a:rPr lang="es-MX" altLang="es-AR" sz="2000" dirty="0">
                <a:solidFill>
                  <a:schemeClr val="tx1"/>
                </a:solidFill>
                <a:ea typeface="ＭＳ Ｐゴシック" charset="-128"/>
                <a:cs typeface="ＭＳ Ｐゴシック" charset="-128"/>
              </a:rPr>
              <a:t>Consiste en la imputación de la utilidad impositiva generada por la venta de los bienes mencionados (bienes reemplazados) a </a:t>
            </a:r>
            <a:r>
              <a:rPr lang="es-MX" altLang="es-AR" sz="2000" dirty="0" smtClean="0">
                <a:solidFill>
                  <a:schemeClr val="tx1"/>
                </a:solidFill>
                <a:ea typeface="ＭＳ Ｐゴシック" charset="-128"/>
                <a:cs typeface="ＭＳ Ｐゴシック" charset="-128"/>
              </a:rPr>
              <a:t>la disminución </a:t>
            </a:r>
            <a:r>
              <a:rPr lang="es-MX" altLang="es-AR" sz="2000" dirty="0">
                <a:solidFill>
                  <a:schemeClr val="tx1"/>
                </a:solidFill>
                <a:ea typeface="ＭＳ Ｐゴシック" charset="-128"/>
                <a:cs typeface="ＭＳ Ｐゴシック" charset="-128"/>
              </a:rPr>
              <a:t>del costo amortizable de bienes que reemplacen (bienes de reemplazo) bajo los términos establecidos en LIG y su DR.</a:t>
            </a:r>
          </a:p>
          <a:p>
            <a:pPr algn="just">
              <a:lnSpc>
                <a:spcPct val="80000"/>
              </a:lnSpc>
              <a:buNone/>
            </a:pPr>
            <a:r>
              <a:rPr lang="es-MX" altLang="es-AR" dirty="0">
                <a:solidFill>
                  <a:schemeClr val="tx1"/>
                </a:solidFill>
                <a:ea typeface="MS PGothic" charset="-128"/>
                <a:cs typeface="ＭＳ Ｐゴシック" charset="-128"/>
              </a:rPr>
              <a:t>El diferimiento será efectivo por el período de vida útil de los bienes </a:t>
            </a:r>
            <a:r>
              <a:rPr lang="es-MX" altLang="es-AR" dirty="0">
                <a:ea typeface="MS PGothic" charset="-128"/>
                <a:cs typeface="ＭＳ Ｐゴシック" charset="-128"/>
              </a:rPr>
              <a:t>de reemplazo.</a:t>
            </a:r>
            <a:endParaRPr lang="es-ES" altLang="es-AR" dirty="0">
              <a:ea typeface="MS PGothic" charset="-128"/>
              <a:cs typeface="ＭＳ Ｐゴシック" charset="-128"/>
            </a:endParaRPr>
          </a:p>
          <a:p>
            <a:pPr algn="just"/>
            <a:endParaRPr lang="es-ES_tradnl" dirty="0" smtClean="0"/>
          </a:p>
          <a:p>
            <a:pPr algn="just"/>
            <a:endParaRPr lang="es-ES_tradnl" dirty="0"/>
          </a:p>
        </p:txBody>
      </p:sp>
      <p:sp>
        <p:nvSpPr>
          <p:cNvPr id="4" name="Marcador de número de diapositiva 3"/>
          <p:cNvSpPr>
            <a:spLocks noGrp="1"/>
          </p:cNvSpPr>
          <p:nvPr>
            <p:ph type="sldNum" sz="quarter" idx="12"/>
          </p:nvPr>
        </p:nvSpPr>
        <p:spPr/>
        <p:txBody>
          <a:bodyPr/>
          <a:lstStyle/>
          <a:p>
            <a:fld id="{F29FC705-4DD0-D44E-AF34-A77B9915024A}" type="slidenum">
              <a:rPr lang="es-ES_tradnl" smtClean="0"/>
              <a:pPr/>
              <a:t>33</a:t>
            </a:fld>
            <a:endParaRPr lang="es-ES_tradnl"/>
          </a:p>
        </p:txBody>
      </p:sp>
      <p:pic>
        <p:nvPicPr>
          <p:cNvPr id="5" name="Imagen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0299700" y="990600"/>
            <a:ext cx="1130300" cy="812799"/>
          </a:xfrm>
          <a:prstGeom prst="rect">
            <a:avLst/>
          </a:prstGeom>
        </p:spPr>
      </p:pic>
    </p:spTree>
    <p:extLst>
      <p:ext uri="{BB962C8B-B14F-4D97-AF65-F5344CB8AC3E}">
        <p14:creationId xmlns="" xmlns:p14="http://schemas.microsoft.com/office/powerpoint/2010/main" val="21293792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382385"/>
            <a:ext cx="10178322" cy="608215"/>
          </a:xfrm>
        </p:spPr>
        <p:txBody>
          <a:bodyPr>
            <a:normAutofit fontScale="90000"/>
          </a:bodyPr>
          <a:lstStyle/>
          <a:p>
            <a:pPr algn="just"/>
            <a:r>
              <a:rPr lang="es-ES_tradnl" sz="3600" dirty="0" smtClean="0">
                <a:solidFill>
                  <a:schemeClr val="accent4">
                    <a:lumMod val="75000"/>
                  </a:schemeClr>
                </a:solidFill>
              </a:rPr>
              <a:t>VENTA Y REEMPLAZO </a:t>
            </a:r>
            <a:r>
              <a:rPr lang="mr-IN" sz="3600" dirty="0" smtClean="0">
                <a:solidFill>
                  <a:schemeClr val="accent4">
                    <a:lumMod val="75000"/>
                  </a:schemeClr>
                </a:solidFill>
              </a:rPr>
              <a:t>–</a:t>
            </a:r>
            <a:r>
              <a:rPr lang="es-ES_tradnl" sz="3600" dirty="0" smtClean="0">
                <a:solidFill>
                  <a:schemeClr val="accent4">
                    <a:lumMod val="75000"/>
                  </a:schemeClr>
                </a:solidFill>
              </a:rPr>
              <a:t> MODIFICACIÓN LEY 27.430.</a:t>
            </a:r>
            <a:r>
              <a:rPr lang="es-ES_tradnl" dirty="0" smtClean="0">
                <a:solidFill>
                  <a:schemeClr val="accent4">
                    <a:lumMod val="75000"/>
                  </a:schemeClr>
                </a:solidFill>
              </a:rPr>
              <a:t/>
            </a:r>
            <a:br>
              <a:rPr lang="es-ES_tradnl" dirty="0" smtClean="0">
                <a:solidFill>
                  <a:schemeClr val="accent4">
                    <a:lumMod val="75000"/>
                  </a:schemeClr>
                </a:solidFill>
              </a:rPr>
            </a:br>
            <a:endParaRPr lang="es-ES_tradnl" dirty="0">
              <a:solidFill>
                <a:schemeClr val="accent4">
                  <a:lumMod val="75000"/>
                </a:schemeClr>
              </a:solidFill>
            </a:endParaRPr>
          </a:p>
        </p:txBody>
      </p:sp>
      <p:sp>
        <p:nvSpPr>
          <p:cNvPr id="3" name="Marcador de contenido 2"/>
          <p:cNvSpPr>
            <a:spLocks noGrp="1"/>
          </p:cNvSpPr>
          <p:nvPr>
            <p:ph idx="1"/>
          </p:nvPr>
        </p:nvSpPr>
        <p:spPr>
          <a:xfrm>
            <a:off x="1251678" y="1841499"/>
            <a:ext cx="10178322" cy="4038093"/>
          </a:xfrm>
        </p:spPr>
        <p:txBody>
          <a:bodyPr/>
          <a:lstStyle/>
          <a:p>
            <a:pPr marL="0" indent="0" algn="just">
              <a:buNone/>
            </a:pPr>
            <a:r>
              <a:rPr lang="es-ES_tradnl" b="1" u="sng" dirty="0" smtClean="0">
                <a:solidFill>
                  <a:srgbClr val="00B0F0"/>
                </a:solidFill>
              </a:rPr>
              <a:t>BIEN REEMPLAZADO = BIEN MUEBLE AMORTIZABLE</a:t>
            </a:r>
          </a:p>
          <a:p>
            <a:pPr marL="609600" indent="-609600" algn="just">
              <a:lnSpc>
                <a:spcPct val="80000"/>
              </a:lnSpc>
              <a:buNone/>
            </a:pPr>
            <a:r>
              <a:rPr lang="es-MX" altLang="es-AR" dirty="0">
                <a:solidFill>
                  <a:schemeClr val="tx1"/>
                </a:solidFill>
                <a:ea typeface="MS PGothic" charset="-128"/>
                <a:cs typeface="ＭＳ Ｐゴシック" charset="-128"/>
              </a:rPr>
              <a:t>Las operaciones de venta y reemplazo deben efectuarse dentro del término de un año (hacia delante o hacia atrás)</a:t>
            </a:r>
          </a:p>
          <a:p>
            <a:pPr marL="609600" indent="-609600" algn="just">
              <a:lnSpc>
                <a:spcPct val="80000"/>
              </a:lnSpc>
              <a:buNone/>
            </a:pPr>
            <a:endParaRPr lang="es-MX" altLang="es-AR" i="1" u="sng" dirty="0">
              <a:solidFill>
                <a:schemeClr val="tx1"/>
              </a:solidFill>
              <a:ea typeface="MS PGothic" charset="-128"/>
              <a:cs typeface="ＭＳ Ｐゴシック" charset="-128"/>
            </a:endParaRPr>
          </a:p>
          <a:p>
            <a:pPr marL="609600" indent="-609600" algn="just">
              <a:lnSpc>
                <a:spcPct val="80000"/>
              </a:lnSpc>
              <a:buNone/>
            </a:pPr>
            <a:r>
              <a:rPr lang="es-MX" altLang="es-AR" i="1" u="sng" dirty="0">
                <a:solidFill>
                  <a:schemeClr val="tx1"/>
                </a:solidFill>
                <a:ea typeface="MS PGothic" charset="-128"/>
                <a:cs typeface="ＭＳ Ｐゴシック" charset="-128"/>
              </a:rPr>
              <a:t>Operación del régimen.</a:t>
            </a:r>
          </a:p>
          <a:p>
            <a:pPr marL="609600" indent="-609600" algn="just">
              <a:lnSpc>
                <a:spcPct val="80000"/>
              </a:lnSpc>
            </a:pPr>
            <a:r>
              <a:rPr lang="es-MX" altLang="es-AR" dirty="0">
                <a:solidFill>
                  <a:schemeClr val="tx1"/>
                </a:solidFill>
                <a:ea typeface="MS PGothic" charset="-128"/>
                <a:cs typeface="ＭＳ Ｐゴシック" charset="-128"/>
              </a:rPr>
              <a:t>La ganancia bruta obtenida en la enajenación del bien reemplazado se afecta a la disminución del costo amortizable del bien de reemplazo, permitiendo el diferimiento de dicha utilidad hasta la concurrencia de dicho costo (el excedente a resultados).</a:t>
            </a:r>
          </a:p>
          <a:p>
            <a:pPr marL="609600" indent="-609600" algn="just">
              <a:lnSpc>
                <a:spcPct val="80000"/>
              </a:lnSpc>
            </a:pPr>
            <a:r>
              <a:rPr lang="es-MX" altLang="es-AR" dirty="0">
                <a:solidFill>
                  <a:schemeClr val="tx1"/>
                </a:solidFill>
                <a:ea typeface="MS PGothic" charset="-128"/>
                <a:cs typeface="ＭＳ Ｐゴシック" charset="-128"/>
              </a:rPr>
              <a:t>Si el bien de reemplazo fue adquirido durante el ejercicio anterior: reintegrar el exceso de amortización en el presente </a:t>
            </a:r>
            <a:r>
              <a:rPr lang="es-MX" altLang="es-AR" dirty="0" smtClean="0">
                <a:solidFill>
                  <a:schemeClr val="tx1"/>
                </a:solidFill>
                <a:ea typeface="MS PGothic" charset="-128"/>
                <a:cs typeface="ＭＳ Ｐゴシック" charset="-128"/>
              </a:rPr>
              <a:t>ejercicio, actualizada de cierre a cierre</a:t>
            </a:r>
            <a:endParaRPr lang="es-MX" altLang="es-AR" dirty="0">
              <a:solidFill>
                <a:schemeClr val="tx1"/>
              </a:solidFill>
              <a:ea typeface="MS PGothic" charset="-128"/>
              <a:cs typeface="ＭＳ Ｐゴシック" charset="-128"/>
            </a:endParaRPr>
          </a:p>
          <a:p>
            <a:pPr marL="609600" indent="-609600" algn="just">
              <a:lnSpc>
                <a:spcPct val="80000"/>
              </a:lnSpc>
            </a:pPr>
            <a:r>
              <a:rPr lang="es-MX" altLang="es-AR" dirty="0">
                <a:solidFill>
                  <a:schemeClr val="tx1"/>
                </a:solidFill>
                <a:ea typeface="MS PGothic" charset="-128"/>
                <a:cs typeface="ＭＳ Ｐゴシック" charset="-128"/>
              </a:rPr>
              <a:t>Si ejercida la opción transcurriera un año sin adquirir el bien de reemplazo: reintegrar la utilidad no imputada en el ejercicio de vto. del </a:t>
            </a:r>
            <a:r>
              <a:rPr lang="es-MX" altLang="es-AR" dirty="0" smtClean="0">
                <a:solidFill>
                  <a:schemeClr val="tx1"/>
                </a:solidFill>
                <a:ea typeface="MS PGothic" charset="-128"/>
                <a:cs typeface="ＭＳ Ｐゴシック" charset="-128"/>
              </a:rPr>
              <a:t>plazo, actualizada de cierre a cierre </a:t>
            </a:r>
            <a:r>
              <a:rPr lang="es-MX" altLang="es-AR" dirty="0">
                <a:solidFill>
                  <a:schemeClr val="tx1"/>
                </a:solidFill>
                <a:ea typeface="MS PGothic" charset="-128"/>
                <a:cs typeface="ＭＳ Ｐゴシック" charset="-128"/>
              </a:rPr>
              <a:t>(no rectificativa ni pago de intereses)</a:t>
            </a:r>
          </a:p>
          <a:p>
            <a:pPr marL="609600" indent="-609600" algn="just">
              <a:lnSpc>
                <a:spcPct val="80000"/>
              </a:lnSpc>
            </a:pPr>
            <a:endParaRPr lang="es-MX" altLang="es-AR" dirty="0">
              <a:ea typeface="MS PGothic" charset="-128"/>
              <a:cs typeface="ＭＳ Ｐゴシック" charset="-128"/>
            </a:endParaRPr>
          </a:p>
          <a:p>
            <a:pPr marL="0" indent="0" algn="just">
              <a:buNone/>
            </a:pPr>
            <a:endParaRPr lang="es-ES_tradnl" dirty="0"/>
          </a:p>
        </p:txBody>
      </p:sp>
      <p:sp>
        <p:nvSpPr>
          <p:cNvPr id="4" name="Marcador de número de diapositiva 3"/>
          <p:cNvSpPr>
            <a:spLocks noGrp="1"/>
          </p:cNvSpPr>
          <p:nvPr>
            <p:ph type="sldNum" sz="quarter" idx="12"/>
          </p:nvPr>
        </p:nvSpPr>
        <p:spPr/>
        <p:txBody>
          <a:bodyPr/>
          <a:lstStyle/>
          <a:p>
            <a:fld id="{F29FC705-4DD0-D44E-AF34-A77B9915024A}" type="slidenum">
              <a:rPr lang="es-ES_tradnl" smtClean="0"/>
              <a:pPr/>
              <a:t>34</a:t>
            </a:fld>
            <a:endParaRPr lang="es-ES_tradnl"/>
          </a:p>
        </p:txBody>
      </p:sp>
      <p:pic>
        <p:nvPicPr>
          <p:cNvPr id="5" name="Imagen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486900" y="884188"/>
            <a:ext cx="1943100" cy="1122412"/>
          </a:xfrm>
          <a:prstGeom prst="rect">
            <a:avLst/>
          </a:prstGeom>
        </p:spPr>
      </p:pic>
    </p:spTree>
    <p:extLst>
      <p:ext uri="{BB962C8B-B14F-4D97-AF65-F5344CB8AC3E}">
        <p14:creationId xmlns="" xmlns:p14="http://schemas.microsoft.com/office/powerpoint/2010/main" val="1064769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382385"/>
            <a:ext cx="10178322" cy="608215"/>
          </a:xfrm>
        </p:spPr>
        <p:txBody>
          <a:bodyPr>
            <a:normAutofit fontScale="90000"/>
          </a:bodyPr>
          <a:lstStyle/>
          <a:p>
            <a:pPr algn="just"/>
            <a:r>
              <a:rPr lang="es-ES_tradnl" sz="3600" dirty="0" smtClean="0">
                <a:solidFill>
                  <a:schemeClr val="accent4">
                    <a:lumMod val="75000"/>
                  </a:schemeClr>
                </a:solidFill>
              </a:rPr>
              <a:t>VENTA Y REEMPLAZO </a:t>
            </a:r>
            <a:r>
              <a:rPr lang="mr-IN" sz="3600" dirty="0" smtClean="0">
                <a:solidFill>
                  <a:schemeClr val="accent4">
                    <a:lumMod val="75000"/>
                  </a:schemeClr>
                </a:solidFill>
              </a:rPr>
              <a:t>–</a:t>
            </a:r>
            <a:r>
              <a:rPr lang="es-ES_tradnl" sz="3600" dirty="0" smtClean="0">
                <a:solidFill>
                  <a:schemeClr val="accent4">
                    <a:lumMod val="75000"/>
                  </a:schemeClr>
                </a:solidFill>
              </a:rPr>
              <a:t> MODIFICACIÓN LEY 27.430.</a:t>
            </a:r>
            <a:r>
              <a:rPr lang="es-ES_tradnl" dirty="0" smtClean="0">
                <a:solidFill>
                  <a:schemeClr val="accent4">
                    <a:lumMod val="75000"/>
                  </a:schemeClr>
                </a:solidFill>
              </a:rPr>
              <a:t/>
            </a:r>
            <a:br>
              <a:rPr lang="es-ES_tradnl" dirty="0" smtClean="0">
                <a:solidFill>
                  <a:schemeClr val="accent4">
                    <a:lumMod val="75000"/>
                  </a:schemeClr>
                </a:solidFill>
              </a:rPr>
            </a:br>
            <a:endParaRPr lang="es-ES_tradnl" dirty="0">
              <a:solidFill>
                <a:schemeClr val="accent4">
                  <a:lumMod val="75000"/>
                </a:schemeClr>
              </a:solidFill>
            </a:endParaRPr>
          </a:p>
        </p:txBody>
      </p:sp>
      <p:sp>
        <p:nvSpPr>
          <p:cNvPr id="3" name="Marcador de contenido 2"/>
          <p:cNvSpPr>
            <a:spLocks noGrp="1"/>
          </p:cNvSpPr>
          <p:nvPr>
            <p:ph idx="1"/>
          </p:nvPr>
        </p:nvSpPr>
        <p:spPr>
          <a:xfrm>
            <a:off x="1251678" y="2425701"/>
            <a:ext cx="10178322" cy="2997199"/>
          </a:xfrm>
        </p:spPr>
        <p:txBody>
          <a:bodyPr/>
          <a:lstStyle/>
          <a:p>
            <a:pPr marL="0" indent="0" algn="just">
              <a:buNone/>
            </a:pPr>
            <a:r>
              <a:rPr lang="es-ES_tradnl" b="1" u="sng" dirty="0" smtClean="0">
                <a:solidFill>
                  <a:srgbClr val="00B0F0"/>
                </a:solidFill>
              </a:rPr>
              <a:t>BIEN REEMPLAZADO = BIEN INMUEBLE</a:t>
            </a:r>
          </a:p>
          <a:p>
            <a:pPr algn="just">
              <a:lnSpc>
                <a:spcPct val="80000"/>
              </a:lnSpc>
            </a:pPr>
            <a:r>
              <a:rPr lang="es-MX" altLang="es-AR" sz="2200" dirty="0">
                <a:solidFill>
                  <a:schemeClr val="tx1"/>
                </a:solidFill>
                <a:ea typeface="MS PGothic" charset="-128"/>
                <a:cs typeface="ＭＳ Ｐゴシック" charset="-128"/>
              </a:rPr>
              <a:t>No es necesario que el bien de reemplazo que se adquiere ocupe el lugar del bien reemplazado, pudiendo consistir los bienes de reemplazo en:</a:t>
            </a:r>
          </a:p>
          <a:p>
            <a:pPr lvl="1" algn="just">
              <a:lnSpc>
                <a:spcPct val="80000"/>
              </a:lnSpc>
            </a:pPr>
            <a:r>
              <a:rPr lang="es-MX" altLang="es-AR" sz="1900" dirty="0">
                <a:solidFill>
                  <a:schemeClr val="tx1"/>
                </a:solidFill>
                <a:ea typeface="MS PGothic" charset="-128"/>
              </a:rPr>
              <a:t>Otro inmueble (terreno más edificio).</a:t>
            </a:r>
          </a:p>
          <a:p>
            <a:pPr lvl="1" algn="just">
              <a:lnSpc>
                <a:spcPct val="80000"/>
              </a:lnSpc>
            </a:pPr>
            <a:r>
              <a:rPr lang="es-MX" altLang="es-AR" sz="1900" dirty="0">
                <a:solidFill>
                  <a:schemeClr val="tx1"/>
                </a:solidFill>
                <a:ea typeface="MS PGothic" charset="-128"/>
              </a:rPr>
              <a:t>De un terreno para la construcción sobre él de un edificio.</a:t>
            </a:r>
          </a:p>
          <a:p>
            <a:pPr lvl="1" algn="just">
              <a:lnSpc>
                <a:spcPct val="80000"/>
              </a:lnSpc>
            </a:pPr>
            <a:r>
              <a:rPr lang="es-MX" altLang="es-AR" sz="1900" dirty="0">
                <a:solidFill>
                  <a:schemeClr val="tx1"/>
                </a:solidFill>
                <a:ea typeface="MS PGothic" charset="-128"/>
              </a:rPr>
              <a:t>La construcción de un edificio sobre un terreno adquirido con anterioridad.</a:t>
            </a:r>
          </a:p>
          <a:p>
            <a:pPr lvl="1" algn="just">
              <a:lnSpc>
                <a:spcPct val="80000"/>
              </a:lnSpc>
            </a:pPr>
            <a:r>
              <a:rPr lang="es-MX" altLang="es-AR" sz="1900" dirty="0">
                <a:solidFill>
                  <a:schemeClr val="tx1"/>
                </a:solidFill>
                <a:ea typeface="MS PGothic" charset="-128"/>
              </a:rPr>
              <a:t>Otros bienes de uso afectados a la activididad.</a:t>
            </a:r>
          </a:p>
          <a:p>
            <a:pPr lvl="1" algn="just">
              <a:lnSpc>
                <a:spcPct val="80000"/>
              </a:lnSpc>
            </a:pPr>
            <a:r>
              <a:rPr lang="es-MX" altLang="es-AR" sz="2000" i="1" dirty="0" smtClean="0">
                <a:solidFill>
                  <a:schemeClr val="tx1"/>
                </a:solidFill>
                <a:ea typeface="MS PGothic" charset="-128"/>
              </a:rPr>
              <a:t>Bienes </a:t>
            </a:r>
            <a:r>
              <a:rPr lang="es-MX" altLang="es-AR" sz="2000" i="1" dirty="0">
                <a:solidFill>
                  <a:schemeClr val="tx1"/>
                </a:solidFill>
                <a:ea typeface="MS PGothic" charset="-128"/>
              </a:rPr>
              <a:t>de uso afectados a cualquiera de los destinos que admite el bien reeemplazado, incluso si se trata de terrenos o campos)</a:t>
            </a:r>
          </a:p>
          <a:p>
            <a:pPr marL="0" indent="0" algn="just">
              <a:buNone/>
            </a:pPr>
            <a:endParaRPr lang="es-ES_tradnl" b="1" u="sng" dirty="0" smtClean="0">
              <a:solidFill>
                <a:srgbClr val="00B0F0"/>
              </a:solidFill>
            </a:endParaRPr>
          </a:p>
        </p:txBody>
      </p:sp>
      <p:sp>
        <p:nvSpPr>
          <p:cNvPr id="4" name="Marcador de número de diapositiva 3"/>
          <p:cNvSpPr>
            <a:spLocks noGrp="1"/>
          </p:cNvSpPr>
          <p:nvPr>
            <p:ph type="sldNum" sz="quarter" idx="12"/>
          </p:nvPr>
        </p:nvSpPr>
        <p:spPr/>
        <p:txBody>
          <a:bodyPr/>
          <a:lstStyle/>
          <a:p>
            <a:fld id="{F29FC705-4DD0-D44E-AF34-A77B9915024A}" type="slidenum">
              <a:rPr lang="es-ES_tradnl" smtClean="0"/>
              <a:pPr/>
              <a:t>35</a:t>
            </a:fld>
            <a:endParaRPr lang="es-ES_tradnl"/>
          </a:p>
        </p:txBody>
      </p:sp>
      <p:pic>
        <p:nvPicPr>
          <p:cNvPr id="5" name="Imagen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461500" y="990600"/>
            <a:ext cx="1828800" cy="1308100"/>
          </a:xfrm>
          <a:prstGeom prst="rect">
            <a:avLst/>
          </a:prstGeom>
        </p:spPr>
      </p:pic>
    </p:spTree>
    <p:extLst>
      <p:ext uri="{BB962C8B-B14F-4D97-AF65-F5344CB8AC3E}">
        <p14:creationId xmlns="" xmlns:p14="http://schemas.microsoft.com/office/powerpoint/2010/main" val="15456630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382385"/>
            <a:ext cx="10178322" cy="608215"/>
          </a:xfrm>
        </p:spPr>
        <p:txBody>
          <a:bodyPr>
            <a:normAutofit fontScale="90000"/>
          </a:bodyPr>
          <a:lstStyle/>
          <a:p>
            <a:pPr algn="just"/>
            <a:r>
              <a:rPr lang="es-ES_tradnl" sz="3600" dirty="0" smtClean="0">
                <a:solidFill>
                  <a:schemeClr val="accent4">
                    <a:lumMod val="75000"/>
                  </a:schemeClr>
                </a:solidFill>
              </a:rPr>
              <a:t>VENTA Y REEMPLAZO </a:t>
            </a:r>
            <a:r>
              <a:rPr lang="mr-IN" sz="3600" dirty="0" smtClean="0">
                <a:solidFill>
                  <a:schemeClr val="accent4">
                    <a:lumMod val="75000"/>
                  </a:schemeClr>
                </a:solidFill>
              </a:rPr>
              <a:t>–</a:t>
            </a:r>
            <a:r>
              <a:rPr lang="es-ES_tradnl" sz="3600" dirty="0" smtClean="0">
                <a:solidFill>
                  <a:schemeClr val="accent4">
                    <a:lumMod val="75000"/>
                  </a:schemeClr>
                </a:solidFill>
              </a:rPr>
              <a:t> MODIFICACIÓN LEY 27.430.</a:t>
            </a:r>
            <a:r>
              <a:rPr lang="es-ES_tradnl" dirty="0" smtClean="0">
                <a:solidFill>
                  <a:schemeClr val="accent4">
                    <a:lumMod val="75000"/>
                  </a:schemeClr>
                </a:solidFill>
              </a:rPr>
              <a:t/>
            </a:r>
            <a:br>
              <a:rPr lang="es-ES_tradnl" dirty="0" smtClean="0">
                <a:solidFill>
                  <a:schemeClr val="accent4">
                    <a:lumMod val="75000"/>
                  </a:schemeClr>
                </a:solidFill>
              </a:rPr>
            </a:br>
            <a:endParaRPr lang="es-ES_tradnl" dirty="0">
              <a:solidFill>
                <a:schemeClr val="accent4">
                  <a:lumMod val="75000"/>
                </a:schemeClr>
              </a:solidFill>
            </a:endParaRPr>
          </a:p>
        </p:txBody>
      </p:sp>
      <p:sp>
        <p:nvSpPr>
          <p:cNvPr id="3" name="Marcador de contenido 2"/>
          <p:cNvSpPr>
            <a:spLocks noGrp="1"/>
          </p:cNvSpPr>
          <p:nvPr>
            <p:ph idx="1"/>
          </p:nvPr>
        </p:nvSpPr>
        <p:spPr>
          <a:xfrm>
            <a:off x="1429478" y="2133601"/>
            <a:ext cx="10178322" cy="2349499"/>
          </a:xfrm>
        </p:spPr>
        <p:txBody>
          <a:bodyPr/>
          <a:lstStyle/>
          <a:p>
            <a:pPr marL="0" indent="0" algn="just">
              <a:buNone/>
            </a:pPr>
            <a:r>
              <a:rPr lang="es-ES_tradnl" b="1" u="sng" dirty="0" smtClean="0">
                <a:solidFill>
                  <a:srgbClr val="00B0F0"/>
                </a:solidFill>
              </a:rPr>
              <a:t>BIEN REEMPLAZADO = BIEN INMUEBLE</a:t>
            </a:r>
          </a:p>
          <a:p>
            <a:pPr algn="just"/>
            <a:r>
              <a:rPr lang="es-MX" altLang="es-AR" dirty="0">
                <a:solidFill>
                  <a:schemeClr val="tx1"/>
                </a:solidFill>
                <a:ea typeface="MS PGothic" charset="-128"/>
                <a:cs typeface="ＭＳ Ｐゴシック" charset="-128"/>
              </a:rPr>
              <a:t>La ganancia se bruta se afecta en la medida de la reinversión, medida ésta en la relación precio de venta – precio de compra.</a:t>
            </a:r>
          </a:p>
          <a:p>
            <a:pPr algn="just"/>
            <a:r>
              <a:rPr lang="es-MX" altLang="es-AR" dirty="0">
                <a:solidFill>
                  <a:schemeClr val="tx1"/>
                </a:solidFill>
                <a:ea typeface="MS PGothic" charset="-128"/>
                <a:cs typeface="ＭＳ Ｐゴシック" charset="-128"/>
              </a:rPr>
              <a:t>Plazo de un (1) año para las operaciones de venta y reemplazo.</a:t>
            </a:r>
          </a:p>
          <a:p>
            <a:pPr lvl="1" algn="just"/>
            <a:r>
              <a:rPr lang="es-MX" altLang="es-AR" sz="2000" dirty="0">
                <a:solidFill>
                  <a:schemeClr val="tx1"/>
                </a:solidFill>
                <a:ea typeface="MS PGothic" charset="-128"/>
              </a:rPr>
              <a:t>Excepción: construcción de edificio: se extiende a cuatro (4) años.</a:t>
            </a:r>
            <a:endParaRPr lang="es-ES" altLang="es-AR" sz="2000" dirty="0">
              <a:solidFill>
                <a:schemeClr val="tx1"/>
              </a:solidFill>
              <a:ea typeface="MS PGothic" charset="-128"/>
            </a:endParaRPr>
          </a:p>
          <a:p>
            <a:pPr marL="0" indent="0" algn="just">
              <a:buNone/>
            </a:pPr>
            <a:endParaRPr lang="es-ES_tradnl" b="1" u="sng" dirty="0" smtClean="0">
              <a:solidFill>
                <a:schemeClr val="tx1"/>
              </a:solidFill>
            </a:endParaRPr>
          </a:p>
        </p:txBody>
      </p:sp>
      <p:sp>
        <p:nvSpPr>
          <p:cNvPr id="4" name="Marcador de número de diapositiva 3"/>
          <p:cNvSpPr>
            <a:spLocks noGrp="1"/>
          </p:cNvSpPr>
          <p:nvPr>
            <p:ph type="sldNum" sz="quarter" idx="12"/>
          </p:nvPr>
        </p:nvSpPr>
        <p:spPr/>
        <p:txBody>
          <a:bodyPr/>
          <a:lstStyle/>
          <a:p>
            <a:fld id="{F29FC705-4DD0-D44E-AF34-A77B9915024A}" type="slidenum">
              <a:rPr lang="es-ES_tradnl" smtClean="0"/>
              <a:pPr/>
              <a:t>36</a:t>
            </a:fld>
            <a:endParaRPr lang="es-ES_tradnl"/>
          </a:p>
        </p:txBody>
      </p:sp>
      <p:pic>
        <p:nvPicPr>
          <p:cNvPr id="5" name="Imagen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588500" y="900915"/>
            <a:ext cx="1574800" cy="902485"/>
          </a:xfrm>
          <a:prstGeom prst="rect">
            <a:avLst/>
          </a:prstGeom>
        </p:spPr>
      </p:pic>
    </p:spTree>
    <p:extLst>
      <p:ext uri="{BB962C8B-B14F-4D97-AF65-F5344CB8AC3E}">
        <p14:creationId xmlns="" xmlns:p14="http://schemas.microsoft.com/office/powerpoint/2010/main" val="17430588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382385"/>
            <a:ext cx="10178322" cy="849515"/>
          </a:xfrm>
        </p:spPr>
        <p:txBody>
          <a:bodyPr>
            <a:normAutofit/>
          </a:bodyPr>
          <a:lstStyle/>
          <a:p>
            <a:r>
              <a:rPr lang="es-ES_tradnl" sz="3200" dirty="0" smtClean="0">
                <a:solidFill>
                  <a:schemeClr val="accent4">
                    <a:lumMod val="75000"/>
                  </a:schemeClr>
                </a:solidFill>
              </a:rPr>
              <a:t>CONCLUSIONES</a:t>
            </a:r>
            <a:endParaRPr lang="es-ES_tradnl" sz="3200" dirty="0">
              <a:solidFill>
                <a:schemeClr val="accent4">
                  <a:lumMod val="75000"/>
                </a:schemeClr>
              </a:solidFill>
            </a:endParaRPr>
          </a:p>
        </p:txBody>
      </p:sp>
      <p:sp>
        <p:nvSpPr>
          <p:cNvPr id="3" name="Marcador de contenido 2"/>
          <p:cNvSpPr>
            <a:spLocks noGrp="1"/>
          </p:cNvSpPr>
          <p:nvPr>
            <p:ph idx="1"/>
          </p:nvPr>
        </p:nvSpPr>
        <p:spPr>
          <a:xfrm>
            <a:off x="1251678" y="1346201"/>
            <a:ext cx="10178322" cy="4533392"/>
          </a:xfrm>
        </p:spPr>
        <p:txBody>
          <a:bodyPr>
            <a:normAutofit lnSpcReduction="10000"/>
          </a:bodyPr>
          <a:lstStyle/>
          <a:p>
            <a:pPr algn="just"/>
            <a:r>
              <a:rPr lang="es-ES_tradnl" dirty="0" smtClean="0">
                <a:solidFill>
                  <a:schemeClr val="tx1"/>
                </a:solidFill>
              </a:rPr>
              <a:t>La reforma de la Ley 27.430 ha incorporado en el caso particular de la personas humanas y sucesiones indivisas, nuevos hechos imponibles, en general, vinculados con la incorporación dentro de su objeto de determinadas ganancias de capital.</a:t>
            </a:r>
          </a:p>
          <a:p>
            <a:pPr algn="just"/>
            <a:r>
              <a:rPr lang="es-ES_tradnl" dirty="0" smtClean="0">
                <a:solidFill>
                  <a:schemeClr val="tx1"/>
                </a:solidFill>
              </a:rPr>
              <a:t>Para atemperar su efecto, ha recurrido a la creación de distintos impuestos cedulares.</a:t>
            </a:r>
          </a:p>
          <a:p>
            <a:pPr algn="just"/>
            <a:r>
              <a:rPr lang="es-ES_tradnl" dirty="0" smtClean="0">
                <a:solidFill>
                  <a:schemeClr val="tx1"/>
                </a:solidFill>
              </a:rPr>
              <a:t>En el caso particular de los resultados por enajenación de inmuebles ubicados en el país como los generados por la transferencia de derechos sobre los mismos, para determinar su vigencia lo ha realizado teniendo especialmente presente el momento de incorporación al patrimonio del inmueble generador del resultado en análisis.</a:t>
            </a:r>
          </a:p>
          <a:p>
            <a:pPr algn="just"/>
            <a:r>
              <a:rPr lang="es-ES_tradnl" dirty="0" smtClean="0">
                <a:solidFill>
                  <a:schemeClr val="tx1"/>
                </a:solidFill>
              </a:rPr>
              <a:t>La mecánica utilizada implicará que en cada caso particular, deba analizarse ”la ley aplicable”, </a:t>
            </a:r>
          </a:p>
          <a:p>
            <a:pPr algn="just"/>
            <a:r>
              <a:rPr lang="es-ES_tradnl" dirty="0" smtClean="0">
                <a:solidFill>
                  <a:schemeClr val="tx1"/>
                </a:solidFill>
              </a:rPr>
              <a:t>En tanto resulte aplicable la Ley 27.430 todos los resultados generados por la enajenación de inmuebles, quedarán alcanzados por el impuesto a las ganancias, ya sea como renta de la </a:t>
            </a:r>
            <a:r>
              <a:rPr lang="es-ES_tradnl" dirty="0" smtClean="0">
                <a:solidFill>
                  <a:schemeClr val="tx1"/>
                </a:solidFill>
              </a:rPr>
              <a:t>segunda </a:t>
            </a:r>
            <a:r>
              <a:rPr lang="es-ES_tradnl" dirty="0" smtClean="0">
                <a:solidFill>
                  <a:schemeClr val="tx1"/>
                </a:solidFill>
              </a:rPr>
              <a:t>categoría o de la tercera categoría, quedando sólo exento, el resultado generado por la enajenación de la casa habitación</a:t>
            </a:r>
            <a:endParaRPr lang="es-ES_tradnl" dirty="0">
              <a:solidFill>
                <a:schemeClr val="tx1"/>
              </a:solidFill>
            </a:endParaRPr>
          </a:p>
        </p:txBody>
      </p:sp>
      <p:sp>
        <p:nvSpPr>
          <p:cNvPr id="4" name="Marcador de número de diapositiva 3"/>
          <p:cNvSpPr>
            <a:spLocks noGrp="1"/>
          </p:cNvSpPr>
          <p:nvPr>
            <p:ph type="sldNum" sz="quarter" idx="12"/>
          </p:nvPr>
        </p:nvSpPr>
        <p:spPr/>
        <p:txBody>
          <a:bodyPr/>
          <a:lstStyle/>
          <a:p>
            <a:fld id="{F29FC705-4DD0-D44E-AF34-A77B9915024A}" type="slidenum">
              <a:rPr lang="es-ES_tradnl" smtClean="0"/>
              <a:pPr/>
              <a:t>37</a:t>
            </a:fld>
            <a:endParaRPr lang="es-ES_tradnl"/>
          </a:p>
        </p:txBody>
      </p:sp>
      <p:pic>
        <p:nvPicPr>
          <p:cNvPr id="7" name="Imagen 6"/>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239533" y="76201"/>
            <a:ext cx="1183565" cy="1270000"/>
          </a:xfrm>
          <a:prstGeom prst="rect">
            <a:avLst/>
          </a:prstGeom>
        </p:spPr>
      </p:pic>
    </p:spTree>
    <p:extLst>
      <p:ext uri="{BB962C8B-B14F-4D97-AF65-F5344CB8AC3E}">
        <p14:creationId xmlns="" xmlns:p14="http://schemas.microsoft.com/office/powerpoint/2010/main" val="911357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solidFill>
                  <a:schemeClr val="accent4">
                    <a:lumMod val="75000"/>
                  </a:schemeClr>
                </a:solidFill>
              </a:rPr>
              <a:t>GANANCIAS DE CAPITAL</a:t>
            </a:r>
            <a:endParaRPr lang="es-ES_tradnl" dirty="0">
              <a:solidFill>
                <a:schemeClr val="accent4">
                  <a:lumMod val="75000"/>
                </a:schemeClr>
              </a:solidFill>
            </a:endParaRPr>
          </a:p>
        </p:txBody>
      </p:sp>
      <p:sp>
        <p:nvSpPr>
          <p:cNvPr id="3" name="Marcador de contenido 2"/>
          <p:cNvSpPr>
            <a:spLocks noGrp="1"/>
          </p:cNvSpPr>
          <p:nvPr>
            <p:ph idx="1"/>
          </p:nvPr>
        </p:nvSpPr>
        <p:spPr/>
        <p:txBody>
          <a:bodyPr/>
          <a:lstStyle/>
          <a:p>
            <a:pPr algn="just"/>
            <a:r>
              <a:rPr lang="es-ES_tradnl" dirty="0" smtClean="0">
                <a:solidFill>
                  <a:schemeClr val="tx1"/>
                </a:solidFill>
              </a:rPr>
              <a:t>Alternativas para su tratamiento:</a:t>
            </a:r>
          </a:p>
          <a:p>
            <a:pPr lvl="1" algn="just"/>
            <a:r>
              <a:rPr lang="es-ES_tradnl" dirty="0" smtClean="0">
                <a:solidFill>
                  <a:schemeClr val="tx1"/>
                </a:solidFill>
              </a:rPr>
              <a:t>Exclusión del gravamen, pudiendo o no ser gravado con un impuesto especial a tasa proporcional.</a:t>
            </a:r>
          </a:p>
          <a:p>
            <a:pPr lvl="1" algn="just"/>
            <a:r>
              <a:rPr lang="es-ES_tradnl" dirty="0" smtClean="0">
                <a:solidFill>
                  <a:schemeClr val="tx1"/>
                </a:solidFill>
              </a:rPr>
              <a:t>Inclusión dentro del gravamen.</a:t>
            </a:r>
          </a:p>
          <a:p>
            <a:pPr lvl="2" algn="just"/>
            <a:r>
              <a:rPr lang="es-ES_tradnl" sz="1800" dirty="0" smtClean="0">
                <a:solidFill>
                  <a:schemeClr val="tx1"/>
                </a:solidFill>
              </a:rPr>
              <a:t>Aplicación de una tasa específica para este tipo de rentas. Las demás rentas están sujetas a tasas progresivas. Necesidad de </a:t>
            </a:r>
            <a:r>
              <a:rPr lang="es-ES_tradnl" sz="1800" dirty="0" err="1" smtClean="0">
                <a:solidFill>
                  <a:schemeClr val="tx1"/>
                </a:solidFill>
              </a:rPr>
              <a:t>cedularizar</a:t>
            </a:r>
            <a:r>
              <a:rPr lang="es-ES_tradnl" sz="1800" dirty="0" smtClean="0">
                <a:solidFill>
                  <a:schemeClr val="tx1"/>
                </a:solidFill>
              </a:rPr>
              <a:t> el quebranto.</a:t>
            </a:r>
          </a:p>
          <a:p>
            <a:pPr lvl="2" algn="just"/>
            <a:r>
              <a:rPr lang="es-ES_tradnl" sz="1800" dirty="0" err="1" smtClean="0">
                <a:solidFill>
                  <a:schemeClr val="tx1"/>
                </a:solidFill>
              </a:rPr>
              <a:t>Promediación</a:t>
            </a:r>
            <a:r>
              <a:rPr lang="es-ES_tradnl" sz="1800" dirty="0" smtClean="0">
                <a:solidFill>
                  <a:schemeClr val="tx1"/>
                </a:solidFill>
              </a:rPr>
              <a:t> de la tasa a aplicar a las rentas de capital.</a:t>
            </a:r>
          </a:p>
          <a:p>
            <a:pPr lvl="2" algn="just"/>
            <a:r>
              <a:rPr lang="es-ES_tradnl" sz="1800" dirty="0" smtClean="0">
                <a:solidFill>
                  <a:schemeClr val="tx1"/>
                </a:solidFill>
              </a:rPr>
              <a:t>Posibilidad de diferir su impacto en más de un período fiscal.</a:t>
            </a:r>
            <a:endParaRPr lang="es-ES_tradnl" sz="1800" dirty="0">
              <a:solidFill>
                <a:schemeClr val="tx1"/>
              </a:solidFill>
            </a:endParaRPr>
          </a:p>
        </p:txBody>
      </p:sp>
      <p:sp>
        <p:nvSpPr>
          <p:cNvPr id="4" name="Marcador de número de diapositiva 3"/>
          <p:cNvSpPr>
            <a:spLocks noGrp="1"/>
          </p:cNvSpPr>
          <p:nvPr>
            <p:ph type="sldNum" sz="quarter" idx="12"/>
          </p:nvPr>
        </p:nvSpPr>
        <p:spPr/>
        <p:txBody>
          <a:bodyPr/>
          <a:lstStyle/>
          <a:p>
            <a:fld id="{F29FC705-4DD0-D44E-AF34-A77B9915024A}" type="slidenum">
              <a:rPr lang="es-ES_tradnl" smtClean="0"/>
              <a:pPr/>
              <a:t>4</a:t>
            </a:fld>
            <a:endParaRPr lang="es-ES_tradnl"/>
          </a:p>
        </p:txBody>
      </p:sp>
      <p:pic>
        <p:nvPicPr>
          <p:cNvPr id="5" name="Imagen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8750300" y="0"/>
            <a:ext cx="2540000" cy="2540000"/>
          </a:xfrm>
          <a:prstGeom prst="rect">
            <a:avLst/>
          </a:prstGeom>
        </p:spPr>
      </p:pic>
    </p:spTree>
    <p:extLst>
      <p:ext uri="{BB962C8B-B14F-4D97-AF65-F5344CB8AC3E}">
        <p14:creationId xmlns="" xmlns:p14="http://schemas.microsoft.com/office/powerpoint/2010/main" val="1470761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just"/>
            <a:r>
              <a:rPr lang="es-ES_tradnl" sz="3200" dirty="0" smtClean="0">
                <a:solidFill>
                  <a:schemeClr val="accent4">
                    <a:lumMod val="75000"/>
                  </a:schemeClr>
                </a:solidFill>
              </a:rPr>
              <a:t>Característica del impuesto personal a la renta antes de la ley 27.430</a:t>
            </a:r>
            <a:endParaRPr lang="es-ES_tradnl" sz="3200" dirty="0">
              <a:solidFill>
                <a:schemeClr val="accent4">
                  <a:lumMod val="75000"/>
                </a:schemeClr>
              </a:solidFill>
            </a:endParaRPr>
          </a:p>
        </p:txBody>
      </p:sp>
      <p:sp>
        <p:nvSpPr>
          <p:cNvPr id="3" name="Marcador de contenido 2"/>
          <p:cNvSpPr>
            <a:spLocks noGrp="1"/>
          </p:cNvSpPr>
          <p:nvPr>
            <p:ph idx="1"/>
          </p:nvPr>
        </p:nvSpPr>
        <p:spPr/>
        <p:txBody>
          <a:bodyPr>
            <a:normAutofit fontScale="92500" lnSpcReduction="10000"/>
          </a:bodyPr>
          <a:lstStyle/>
          <a:p>
            <a:pPr algn="just"/>
            <a:r>
              <a:rPr lang="es-ES_tradnl" dirty="0" smtClean="0">
                <a:solidFill>
                  <a:schemeClr val="tx1"/>
                </a:solidFill>
              </a:rPr>
              <a:t>Concepto de ganancia gravado: teoría de la fuente (deja fuera las ganancias de capital).</a:t>
            </a:r>
          </a:p>
          <a:p>
            <a:pPr algn="just"/>
            <a:r>
              <a:rPr lang="es-ES_tradnl" dirty="0" smtClean="0">
                <a:solidFill>
                  <a:schemeClr val="tx1"/>
                </a:solidFill>
              </a:rPr>
              <a:t>Las ganancias de capital que se gravan se incluyen dentro de las ganancias enumeradas en las distintas categorías.</a:t>
            </a:r>
          </a:p>
          <a:p>
            <a:pPr algn="just"/>
            <a:r>
              <a:rPr lang="es-ES_tradnl" dirty="0" smtClean="0">
                <a:solidFill>
                  <a:schemeClr val="tx1"/>
                </a:solidFill>
              </a:rPr>
              <a:t>Impuesto global con visos de </a:t>
            </a:r>
            <a:r>
              <a:rPr lang="es-ES_tradnl" dirty="0" err="1" smtClean="0">
                <a:solidFill>
                  <a:schemeClr val="tx1"/>
                </a:solidFill>
              </a:rPr>
              <a:t>cedularidad</a:t>
            </a:r>
            <a:r>
              <a:rPr lang="es-ES_tradnl" dirty="0" smtClean="0">
                <a:solidFill>
                  <a:schemeClr val="tx1"/>
                </a:solidFill>
              </a:rPr>
              <a:t>.</a:t>
            </a:r>
          </a:p>
          <a:p>
            <a:pPr algn="just"/>
            <a:r>
              <a:rPr lang="es-ES_tradnl" dirty="0" smtClean="0">
                <a:solidFill>
                  <a:schemeClr val="tx1"/>
                </a:solidFill>
              </a:rPr>
              <a:t>Impuesto global: a tasas progresivas.</a:t>
            </a:r>
          </a:p>
          <a:p>
            <a:pPr algn="just"/>
            <a:r>
              <a:rPr lang="es-ES_tradnl" dirty="0" smtClean="0">
                <a:solidFill>
                  <a:schemeClr val="tx1"/>
                </a:solidFill>
              </a:rPr>
              <a:t>Impuesto cedular: </a:t>
            </a:r>
          </a:p>
          <a:p>
            <a:pPr lvl="1" algn="just"/>
            <a:r>
              <a:rPr lang="es-ES_tradnl" dirty="0" smtClean="0">
                <a:solidFill>
                  <a:schemeClr val="tx1"/>
                </a:solidFill>
              </a:rPr>
              <a:t>Dentro de la declaración jurada anual (enajenación de bienes muebles amortizables </a:t>
            </a:r>
            <a:r>
              <a:rPr lang="mr-IN" dirty="0" smtClean="0">
                <a:solidFill>
                  <a:schemeClr val="tx1"/>
                </a:solidFill>
              </a:rPr>
              <a:t>–</a:t>
            </a:r>
            <a:r>
              <a:rPr lang="es-ES_tradnl" dirty="0" smtClean="0">
                <a:solidFill>
                  <a:schemeClr val="tx1"/>
                </a:solidFill>
              </a:rPr>
              <a:t> tasas progresivas; enajenación de acciones, cuotas y participaciones sociales, títulos, bonos y demás valores </a:t>
            </a:r>
            <a:r>
              <a:rPr lang="mr-IN" dirty="0" smtClean="0">
                <a:solidFill>
                  <a:schemeClr val="tx1"/>
                </a:solidFill>
              </a:rPr>
              <a:t>–</a:t>
            </a:r>
            <a:r>
              <a:rPr lang="es-ES_tradnl" dirty="0" smtClean="0">
                <a:solidFill>
                  <a:schemeClr val="tx1"/>
                </a:solidFill>
              </a:rPr>
              <a:t> alícuota: 15%)</a:t>
            </a:r>
          </a:p>
          <a:p>
            <a:pPr lvl="1" algn="just"/>
            <a:r>
              <a:rPr lang="es-ES_tradnl" dirty="0" smtClean="0">
                <a:solidFill>
                  <a:schemeClr val="tx1"/>
                </a:solidFill>
              </a:rPr>
              <a:t>Fuera de la declaración jurada (retención en la fuente con carácter de pago único y definitivo): impuesto de igualación.</a:t>
            </a:r>
            <a:endParaRPr lang="es-ES_tradnl" dirty="0">
              <a:solidFill>
                <a:schemeClr val="tx1"/>
              </a:solidFill>
            </a:endParaRPr>
          </a:p>
        </p:txBody>
      </p:sp>
      <p:sp>
        <p:nvSpPr>
          <p:cNvPr id="4" name="Marcador de número de diapositiva 3"/>
          <p:cNvSpPr>
            <a:spLocks noGrp="1"/>
          </p:cNvSpPr>
          <p:nvPr>
            <p:ph type="sldNum" sz="quarter" idx="12"/>
          </p:nvPr>
        </p:nvSpPr>
        <p:spPr/>
        <p:txBody>
          <a:bodyPr/>
          <a:lstStyle/>
          <a:p>
            <a:fld id="{F29FC705-4DD0-D44E-AF34-A77B9915024A}" type="slidenum">
              <a:rPr lang="es-ES_tradnl" smtClean="0"/>
              <a:pPr/>
              <a:t>5</a:t>
            </a:fld>
            <a:endParaRPr lang="es-ES_tradnl"/>
          </a:p>
        </p:txBody>
      </p:sp>
      <p:pic>
        <p:nvPicPr>
          <p:cNvPr id="5" name="Imagen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156700" y="852561"/>
            <a:ext cx="1701800" cy="1179439"/>
          </a:xfrm>
          <a:prstGeom prst="rect">
            <a:avLst/>
          </a:prstGeom>
        </p:spPr>
      </p:pic>
    </p:spTree>
    <p:extLst>
      <p:ext uri="{BB962C8B-B14F-4D97-AF65-F5344CB8AC3E}">
        <p14:creationId xmlns="" xmlns:p14="http://schemas.microsoft.com/office/powerpoint/2010/main" val="13995427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just"/>
            <a:r>
              <a:rPr lang="es-ES_tradnl" sz="3200" dirty="0">
                <a:solidFill>
                  <a:schemeClr val="accent4">
                    <a:lumMod val="75000"/>
                  </a:schemeClr>
                </a:solidFill>
              </a:rPr>
              <a:t>Característica del impuesto personal a la renta </a:t>
            </a:r>
            <a:r>
              <a:rPr lang="es-ES_tradnl" sz="3200" dirty="0" smtClean="0">
                <a:solidFill>
                  <a:schemeClr val="accent4">
                    <a:lumMod val="75000"/>
                  </a:schemeClr>
                </a:solidFill>
              </a:rPr>
              <a:t>DESPUÉS </a:t>
            </a:r>
            <a:r>
              <a:rPr lang="es-ES_tradnl" sz="3200" dirty="0">
                <a:solidFill>
                  <a:schemeClr val="accent4">
                    <a:lumMod val="75000"/>
                  </a:schemeClr>
                </a:solidFill>
              </a:rPr>
              <a:t>de la ley 27.430</a:t>
            </a:r>
          </a:p>
        </p:txBody>
      </p:sp>
      <p:sp>
        <p:nvSpPr>
          <p:cNvPr id="3" name="Marcador de contenido 2"/>
          <p:cNvSpPr>
            <a:spLocks noGrp="1"/>
          </p:cNvSpPr>
          <p:nvPr>
            <p:ph idx="1"/>
          </p:nvPr>
        </p:nvSpPr>
        <p:spPr/>
        <p:txBody>
          <a:bodyPr/>
          <a:lstStyle/>
          <a:p>
            <a:pPr algn="just"/>
            <a:r>
              <a:rPr lang="es-ES_tradnl" dirty="0">
                <a:solidFill>
                  <a:schemeClr val="tx1"/>
                </a:solidFill>
              </a:rPr>
              <a:t>Concepto de ganancia gravado: teoría de </a:t>
            </a:r>
            <a:r>
              <a:rPr lang="es-ES_tradnl" dirty="0" smtClean="0">
                <a:solidFill>
                  <a:schemeClr val="tx1"/>
                </a:solidFill>
              </a:rPr>
              <a:t>la fuente </a:t>
            </a:r>
            <a:r>
              <a:rPr lang="es-ES_tradnl" dirty="0">
                <a:solidFill>
                  <a:schemeClr val="tx1"/>
                </a:solidFill>
              </a:rPr>
              <a:t>(deja fuera las ganancias de capital).</a:t>
            </a:r>
          </a:p>
          <a:p>
            <a:pPr algn="just"/>
            <a:r>
              <a:rPr lang="es-ES_tradnl" dirty="0">
                <a:solidFill>
                  <a:schemeClr val="tx1"/>
                </a:solidFill>
              </a:rPr>
              <a:t>Las ganancias de capital que se gravan se incluyen dentro de las ganancias enumeradas en las distintas categorías.</a:t>
            </a:r>
          </a:p>
          <a:p>
            <a:pPr algn="just"/>
            <a:r>
              <a:rPr lang="es-ES_tradnl" dirty="0">
                <a:solidFill>
                  <a:schemeClr val="tx1"/>
                </a:solidFill>
              </a:rPr>
              <a:t>Impuesto global con visos de </a:t>
            </a:r>
            <a:r>
              <a:rPr lang="es-ES_tradnl" dirty="0" err="1">
                <a:solidFill>
                  <a:schemeClr val="tx1"/>
                </a:solidFill>
              </a:rPr>
              <a:t>cedularidad</a:t>
            </a:r>
            <a:r>
              <a:rPr lang="es-ES_tradnl" dirty="0">
                <a:solidFill>
                  <a:schemeClr val="tx1"/>
                </a:solidFill>
              </a:rPr>
              <a:t>.</a:t>
            </a:r>
          </a:p>
          <a:p>
            <a:pPr algn="just"/>
            <a:r>
              <a:rPr lang="es-ES_tradnl" dirty="0">
                <a:solidFill>
                  <a:schemeClr val="tx1"/>
                </a:solidFill>
              </a:rPr>
              <a:t>Impuesto global: a tasas progresivas.</a:t>
            </a:r>
          </a:p>
          <a:p>
            <a:pPr algn="just"/>
            <a:r>
              <a:rPr lang="es-ES_tradnl" dirty="0">
                <a:solidFill>
                  <a:schemeClr val="tx1"/>
                </a:solidFill>
              </a:rPr>
              <a:t>Impuesto cedular: </a:t>
            </a:r>
            <a:r>
              <a:rPr lang="es-ES_tradnl" dirty="0" smtClean="0">
                <a:solidFill>
                  <a:schemeClr val="tx1"/>
                </a:solidFill>
              </a:rPr>
              <a:t>Se incluyen cinco (5) impuestos cedulares; cuatro (4) dentro de la declaración jurada y uno (1) fuera de la declaración jurada (retención en la fuente con carácter de pago único y definitivo)</a:t>
            </a:r>
            <a:endParaRPr lang="es-ES_tradnl" dirty="0">
              <a:solidFill>
                <a:schemeClr val="tx1"/>
              </a:solidFill>
            </a:endParaRPr>
          </a:p>
          <a:p>
            <a:endParaRPr lang="es-ES_tradnl" dirty="0"/>
          </a:p>
        </p:txBody>
      </p:sp>
      <p:sp>
        <p:nvSpPr>
          <p:cNvPr id="4" name="Marcador de número de diapositiva 3"/>
          <p:cNvSpPr>
            <a:spLocks noGrp="1"/>
          </p:cNvSpPr>
          <p:nvPr>
            <p:ph type="sldNum" sz="quarter" idx="12"/>
          </p:nvPr>
        </p:nvSpPr>
        <p:spPr/>
        <p:txBody>
          <a:bodyPr/>
          <a:lstStyle/>
          <a:p>
            <a:fld id="{F29FC705-4DD0-D44E-AF34-A77B9915024A}" type="slidenum">
              <a:rPr lang="es-ES_tradnl" smtClean="0"/>
              <a:pPr/>
              <a:t>6</a:t>
            </a:fld>
            <a:endParaRPr lang="es-ES_tradnl"/>
          </a:p>
        </p:txBody>
      </p:sp>
      <p:pic>
        <p:nvPicPr>
          <p:cNvPr id="5" name="Imagen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8890000" y="1128451"/>
            <a:ext cx="1676400" cy="1106559"/>
          </a:xfrm>
          <a:prstGeom prst="rect">
            <a:avLst/>
          </a:prstGeom>
        </p:spPr>
      </p:pic>
    </p:spTree>
    <p:extLst>
      <p:ext uri="{BB962C8B-B14F-4D97-AF65-F5344CB8AC3E}">
        <p14:creationId xmlns="" xmlns:p14="http://schemas.microsoft.com/office/powerpoint/2010/main" val="17668200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just"/>
            <a:r>
              <a:rPr lang="es-ES_tradnl" sz="3200" dirty="0">
                <a:solidFill>
                  <a:schemeClr val="accent4">
                    <a:lumMod val="75000"/>
                  </a:schemeClr>
                </a:solidFill>
              </a:rPr>
              <a:t>Característica del impuesto personal a la renta </a:t>
            </a:r>
            <a:r>
              <a:rPr lang="es-ES_tradnl" sz="3200" dirty="0" smtClean="0">
                <a:solidFill>
                  <a:schemeClr val="accent4">
                    <a:lumMod val="75000"/>
                  </a:schemeClr>
                </a:solidFill>
              </a:rPr>
              <a:t>DESPUÉS </a:t>
            </a:r>
            <a:r>
              <a:rPr lang="es-ES_tradnl" sz="3200" dirty="0">
                <a:solidFill>
                  <a:schemeClr val="accent4">
                    <a:lumMod val="75000"/>
                  </a:schemeClr>
                </a:solidFill>
              </a:rPr>
              <a:t>de la ley 27.430</a:t>
            </a:r>
          </a:p>
        </p:txBody>
      </p:sp>
      <p:sp>
        <p:nvSpPr>
          <p:cNvPr id="3" name="Marcador de contenido 2"/>
          <p:cNvSpPr>
            <a:spLocks noGrp="1"/>
          </p:cNvSpPr>
          <p:nvPr>
            <p:ph idx="1"/>
          </p:nvPr>
        </p:nvSpPr>
        <p:spPr>
          <a:xfrm>
            <a:off x="1251678" y="1558637"/>
            <a:ext cx="10178322" cy="4320956"/>
          </a:xfrm>
        </p:spPr>
        <p:txBody>
          <a:bodyPr/>
          <a:lstStyle/>
          <a:p>
            <a:pPr algn="just"/>
            <a:r>
              <a:rPr lang="es-ES_tradnl" dirty="0" smtClean="0">
                <a:solidFill>
                  <a:schemeClr val="tx1"/>
                </a:solidFill>
              </a:rPr>
              <a:t>Impuesto </a:t>
            </a:r>
            <a:r>
              <a:rPr lang="es-ES_tradnl" dirty="0">
                <a:solidFill>
                  <a:schemeClr val="tx1"/>
                </a:solidFill>
              </a:rPr>
              <a:t>cedular</a:t>
            </a:r>
            <a:r>
              <a:rPr lang="es-ES_tradnl" dirty="0" smtClean="0">
                <a:solidFill>
                  <a:schemeClr val="tx1"/>
                </a:solidFill>
              </a:rPr>
              <a:t>:</a:t>
            </a:r>
          </a:p>
          <a:p>
            <a:pPr lvl="1" algn="just"/>
            <a:r>
              <a:rPr lang="es-ES_tradnl" dirty="0" smtClean="0">
                <a:solidFill>
                  <a:schemeClr val="tx1"/>
                </a:solidFill>
              </a:rPr>
              <a:t>Dentro de la declaración jurada: </a:t>
            </a:r>
          </a:p>
          <a:p>
            <a:pPr lvl="2" algn="just"/>
            <a:r>
              <a:rPr lang="es-ES_tradnl" dirty="0" smtClean="0">
                <a:solidFill>
                  <a:schemeClr val="tx1"/>
                </a:solidFill>
              </a:rPr>
              <a:t>Rendimientos producto de la colocación de capital (art. 90.1)</a:t>
            </a:r>
          </a:p>
          <a:p>
            <a:pPr lvl="2" algn="just"/>
            <a:r>
              <a:rPr lang="es-ES_tradnl" dirty="0" smtClean="0">
                <a:solidFill>
                  <a:schemeClr val="tx1"/>
                </a:solidFill>
              </a:rPr>
              <a:t>Intereses o rendimientos y descuentos o primas de emisión (art. 90.2)</a:t>
            </a:r>
          </a:p>
          <a:p>
            <a:pPr lvl="2" algn="just"/>
            <a:r>
              <a:rPr lang="es-ES_tradnl" dirty="0" smtClean="0">
                <a:solidFill>
                  <a:schemeClr val="tx1"/>
                </a:solidFill>
              </a:rPr>
              <a:t>Enajenación de acciones, valores representativos y certificados de depósito de acciones y demás valores, cuotas y participaciones sociales </a:t>
            </a:r>
            <a:r>
              <a:rPr lang="mr-IN" dirty="0" smtClean="0">
                <a:solidFill>
                  <a:schemeClr val="tx1"/>
                </a:solidFill>
              </a:rPr>
              <a:t>–</a:t>
            </a:r>
            <a:r>
              <a:rPr lang="es-ES_tradnl" dirty="0" smtClean="0">
                <a:solidFill>
                  <a:schemeClr val="tx1"/>
                </a:solidFill>
              </a:rPr>
              <a:t> incluidas cuotas partes de fondos comunes de inversión y certificados de participación en fideicomisos financieros </a:t>
            </a:r>
            <a:r>
              <a:rPr lang="es-ES_tradnl" i="1" dirty="0" smtClean="0">
                <a:solidFill>
                  <a:schemeClr val="tx1"/>
                </a:solidFill>
              </a:rPr>
              <a:t>y cualquier otro derecho sobre fideicomisos y contratos similares</a:t>
            </a:r>
            <a:r>
              <a:rPr lang="es-ES_tradnl" dirty="0" smtClean="0">
                <a:solidFill>
                  <a:schemeClr val="tx1"/>
                </a:solidFill>
              </a:rPr>
              <a:t> </a:t>
            </a:r>
            <a:r>
              <a:rPr lang="mr-IN" dirty="0" smtClean="0">
                <a:solidFill>
                  <a:schemeClr val="tx1"/>
                </a:solidFill>
              </a:rPr>
              <a:t>–</a:t>
            </a:r>
            <a:r>
              <a:rPr lang="es-ES_tradnl" dirty="0" smtClean="0">
                <a:solidFill>
                  <a:schemeClr val="tx1"/>
                </a:solidFill>
              </a:rPr>
              <a:t> monedas digitales. Títulos bonos y demás valores. (art. 90.4)</a:t>
            </a:r>
          </a:p>
          <a:p>
            <a:pPr lvl="2" algn="just"/>
            <a:r>
              <a:rPr lang="es-ES_tradnl" dirty="0" smtClean="0">
                <a:solidFill>
                  <a:schemeClr val="tx1"/>
                </a:solidFill>
              </a:rPr>
              <a:t>Enajenación y transferencias de derechos sobre inmuebles (art. 90.5)</a:t>
            </a:r>
          </a:p>
          <a:p>
            <a:pPr lvl="1" algn="just"/>
            <a:r>
              <a:rPr lang="es-ES_tradnl" dirty="0" smtClean="0">
                <a:solidFill>
                  <a:schemeClr val="tx1"/>
                </a:solidFill>
              </a:rPr>
              <a:t>Fuera de la declaración jurada (retención con carácter de pago único y definitivo):</a:t>
            </a:r>
          </a:p>
          <a:p>
            <a:pPr lvl="2" algn="just"/>
            <a:r>
              <a:rPr lang="es-ES_tradnl" dirty="0" smtClean="0">
                <a:solidFill>
                  <a:schemeClr val="tx1"/>
                </a:solidFill>
              </a:rPr>
              <a:t>Dividendos y utilidades asimilables de fuente argentina (art. 90.3)</a:t>
            </a:r>
          </a:p>
          <a:p>
            <a:pPr lvl="2" algn="just"/>
            <a:endParaRPr lang="es-ES_tradnl" dirty="0">
              <a:solidFill>
                <a:schemeClr val="tx1"/>
              </a:solidFill>
            </a:endParaRPr>
          </a:p>
        </p:txBody>
      </p:sp>
      <p:sp>
        <p:nvSpPr>
          <p:cNvPr id="4" name="Marcador de número de diapositiva 3"/>
          <p:cNvSpPr>
            <a:spLocks noGrp="1"/>
          </p:cNvSpPr>
          <p:nvPr>
            <p:ph type="sldNum" sz="quarter" idx="12"/>
          </p:nvPr>
        </p:nvSpPr>
        <p:spPr/>
        <p:txBody>
          <a:bodyPr/>
          <a:lstStyle/>
          <a:p>
            <a:fld id="{F29FC705-4DD0-D44E-AF34-A77B9915024A}" type="slidenum">
              <a:rPr lang="es-ES_tradnl" smtClean="0"/>
              <a:pPr/>
              <a:t>7</a:t>
            </a:fld>
            <a:endParaRPr lang="es-ES_tradnl"/>
          </a:p>
        </p:txBody>
      </p:sp>
      <p:pic>
        <p:nvPicPr>
          <p:cNvPr id="5" name="Imagen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220200" y="852560"/>
            <a:ext cx="2070100" cy="1518043"/>
          </a:xfrm>
          <a:prstGeom prst="rect">
            <a:avLst/>
          </a:prstGeom>
        </p:spPr>
      </p:pic>
    </p:spTree>
    <p:extLst>
      <p:ext uri="{BB962C8B-B14F-4D97-AF65-F5344CB8AC3E}">
        <p14:creationId xmlns="" xmlns:p14="http://schemas.microsoft.com/office/powerpoint/2010/main" val="74549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sz="3200" dirty="0" smtClean="0">
                <a:solidFill>
                  <a:schemeClr val="accent4">
                    <a:lumMod val="75000"/>
                  </a:schemeClr>
                </a:solidFill>
              </a:rPr>
              <a:t>ANTES DE LA REFORMA LEY 27.430. ENAJENACIÓN DE INMUEBLES. IMPUESTO A LAS GANANCIAS. IMPUESTO A LA TRANSFERENCIAS DE INMUEBLES. </a:t>
            </a:r>
            <a:endParaRPr lang="es-ES_tradnl" sz="3200" dirty="0">
              <a:solidFill>
                <a:schemeClr val="accent4">
                  <a:lumMod val="75000"/>
                </a:schemeClr>
              </a:solidFill>
            </a:endParaRPr>
          </a:p>
        </p:txBody>
      </p:sp>
      <p:sp>
        <p:nvSpPr>
          <p:cNvPr id="3" name="Marcador de contenido 2"/>
          <p:cNvSpPr>
            <a:spLocks noGrp="1"/>
          </p:cNvSpPr>
          <p:nvPr>
            <p:ph idx="1"/>
          </p:nvPr>
        </p:nvSpPr>
        <p:spPr/>
        <p:txBody>
          <a:bodyPr>
            <a:normAutofit lnSpcReduction="10000"/>
          </a:bodyPr>
          <a:lstStyle/>
          <a:p>
            <a:r>
              <a:rPr lang="es-ES_tradnl" b="1" dirty="0" smtClean="0">
                <a:solidFill>
                  <a:schemeClr val="tx1"/>
                </a:solidFill>
              </a:rPr>
              <a:t>A. </a:t>
            </a:r>
            <a:r>
              <a:rPr lang="es-ES_tradnl" b="1" u="sng" dirty="0" smtClean="0">
                <a:solidFill>
                  <a:schemeClr val="tx1"/>
                </a:solidFill>
              </a:rPr>
              <a:t>IMPUESTO A LAS GANANCIAS</a:t>
            </a:r>
          </a:p>
          <a:p>
            <a:pPr lvl="1" algn="just"/>
            <a:r>
              <a:rPr lang="es-ES_tradnl" dirty="0" smtClean="0">
                <a:solidFill>
                  <a:schemeClr val="tx1"/>
                </a:solidFill>
              </a:rPr>
              <a:t>La </a:t>
            </a:r>
            <a:r>
              <a:rPr lang="es-ES_tradnl" dirty="0" err="1" smtClean="0">
                <a:solidFill>
                  <a:schemeClr val="tx1"/>
                </a:solidFill>
              </a:rPr>
              <a:t>gravabilidad</a:t>
            </a:r>
            <a:r>
              <a:rPr lang="es-ES_tradnl" dirty="0" smtClean="0">
                <a:solidFill>
                  <a:schemeClr val="tx1"/>
                </a:solidFill>
              </a:rPr>
              <a:t> de los </a:t>
            </a:r>
            <a:r>
              <a:rPr lang="es-ES_tradnl" b="1" dirty="0" smtClean="0">
                <a:solidFill>
                  <a:schemeClr val="tx1"/>
                </a:solidFill>
              </a:rPr>
              <a:t>resultados por enajenación </a:t>
            </a:r>
            <a:r>
              <a:rPr lang="es-ES_tradnl" dirty="0" smtClean="0">
                <a:solidFill>
                  <a:schemeClr val="tx1"/>
                </a:solidFill>
              </a:rPr>
              <a:t>depende del sujeto que la realiza, debido a que el concepto de ganancia gravado es diferente (sujetos empresas: teoría del balance; sujetos personas humanas y sucesiones indivisas: teoría de la fuente con excepciones expresamente previstas).</a:t>
            </a:r>
          </a:p>
          <a:p>
            <a:pPr algn="just"/>
            <a:r>
              <a:rPr lang="es-ES_tradnl" b="1" dirty="0" smtClean="0">
                <a:solidFill>
                  <a:schemeClr val="tx1"/>
                </a:solidFill>
              </a:rPr>
              <a:t>B. </a:t>
            </a:r>
            <a:r>
              <a:rPr lang="es-ES_tradnl" b="1" u="sng" dirty="0" smtClean="0">
                <a:solidFill>
                  <a:schemeClr val="tx1"/>
                </a:solidFill>
              </a:rPr>
              <a:t>IMPUESTO A LA TRANSFERENCIA DE INMUBLES</a:t>
            </a:r>
          </a:p>
          <a:p>
            <a:pPr lvl="1" algn="just"/>
            <a:r>
              <a:rPr lang="es-ES_tradnl" dirty="0" smtClean="0">
                <a:solidFill>
                  <a:schemeClr val="tx1"/>
                </a:solidFill>
              </a:rPr>
              <a:t>Tiene un objeto residual al gravar todas las transferencias a título oneroso de inmuebles ubicados en la República Argentina que no se encuentran alcanzados por impuesto a las ganancias.</a:t>
            </a:r>
          </a:p>
          <a:p>
            <a:pPr algn="just"/>
            <a:r>
              <a:rPr lang="es-ES_tradnl" dirty="0" smtClean="0">
                <a:solidFill>
                  <a:schemeClr val="tx1"/>
                </a:solidFill>
              </a:rPr>
              <a:t>El análisis de las distintas situaciones que se pueden presentar lo haremos según se trate de transferencias de inmuebles ubicados en el país o en el exterior, y dentro de ellos, según se trate de sujetos residentes y no residentes en el país.</a:t>
            </a:r>
            <a:endParaRPr lang="es-ES_tradnl" dirty="0">
              <a:solidFill>
                <a:schemeClr val="tx1"/>
              </a:solidFill>
            </a:endParaRPr>
          </a:p>
        </p:txBody>
      </p:sp>
      <p:sp>
        <p:nvSpPr>
          <p:cNvPr id="4" name="Marcador de número de diapositiva 3"/>
          <p:cNvSpPr>
            <a:spLocks noGrp="1"/>
          </p:cNvSpPr>
          <p:nvPr>
            <p:ph type="sldNum" sz="quarter" idx="12"/>
          </p:nvPr>
        </p:nvSpPr>
        <p:spPr/>
        <p:txBody>
          <a:bodyPr/>
          <a:lstStyle/>
          <a:p>
            <a:fld id="{F29FC705-4DD0-D44E-AF34-A77B9915024A}" type="slidenum">
              <a:rPr lang="es-ES_tradnl" smtClean="0"/>
              <a:pPr/>
              <a:t>8</a:t>
            </a:fld>
            <a:endParaRPr lang="es-ES_tradnl"/>
          </a:p>
        </p:txBody>
      </p:sp>
      <p:pic>
        <p:nvPicPr>
          <p:cNvPr id="5" name="Imagen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613900" y="1270000"/>
            <a:ext cx="1676400" cy="1358900"/>
          </a:xfrm>
          <a:prstGeom prst="rect">
            <a:avLst/>
          </a:prstGeom>
        </p:spPr>
      </p:pic>
    </p:spTree>
    <p:extLst>
      <p:ext uri="{BB962C8B-B14F-4D97-AF65-F5344CB8AC3E}">
        <p14:creationId xmlns="" xmlns:p14="http://schemas.microsoft.com/office/powerpoint/2010/main" val="1157125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382384"/>
            <a:ext cx="10178322" cy="1602279"/>
          </a:xfrm>
        </p:spPr>
        <p:txBody>
          <a:bodyPr>
            <a:normAutofit fontScale="90000"/>
          </a:bodyPr>
          <a:lstStyle/>
          <a:p>
            <a:pPr algn="just"/>
            <a:r>
              <a:rPr lang="es-ES_tradnl" sz="3200" dirty="0" smtClean="0">
                <a:solidFill>
                  <a:schemeClr val="accent4">
                    <a:lumMod val="75000"/>
                  </a:schemeClr>
                </a:solidFill>
              </a:rPr>
              <a:t>ANTES DE LA REFORMA LEY 27.430. ENAJENACIÓN DE INMUEBLES. IMPUESTO A LAS GANANCIAS. IMPUESTO A LA TRANSFERENCIAS DE INMUEBLES. </a:t>
            </a:r>
            <a:r>
              <a:rPr lang="es-ES_tradnl" sz="3200" dirty="0" smtClean="0">
                <a:solidFill>
                  <a:srgbClr val="00B0F0"/>
                </a:solidFill>
              </a:rPr>
              <a:t>INMUEBLES UBICADOS EN EL PAÍS.</a:t>
            </a:r>
            <a:endParaRPr lang="es-ES_tradnl" sz="3200" dirty="0">
              <a:solidFill>
                <a:srgbClr val="00B0F0"/>
              </a:solidFill>
            </a:endParaRPr>
          </a:p>
        </p:txBody>
      </p:sp>
      <p:sp>
        <p:nvSpPr>
          <p:cNvPr id="3" name="Marcador de contenido 2"/>
          <p:cNvSpPr>
            <a:spLocks noGrp="1"/>
          </p:cNvSpPr>
          <p:nvPr>
            <p:ph idx="1"/>
          </p:nvPr>
        </p:nvSpPr>
        <p:spPr/>
        <p:txBody>
          <a:bodyPr>
            <a:normAutofit/>
          </a:bodyPr>
          <a:lstStyle/>
          <a:p>
            <a:r>
              <a:rPr lang="es-ES_tradnl" b="1" u="sng" dirty="0" smtClean="0">
                <a:solidFill>
                  <a:srgbClr val="00B0F0"/>
                </a:solidFill>
              </a:rPr>
              <a:t>SUJETO EMPRESA RESIDENTE</a:t>
            </a:r>
          </a:p>
          <a:p>
            <a:pPr lvl="1"/>
            <a:r>
              <a:rPr lang="es-ES_tradnl" dirty="0" smtClean="0">
                <a:solidFill>
                  <a:schemeClr val="tx1"/>
                </a:solidFill>
              </a:rPr>
              <a:t>Gravado por impuesto a las ganancias.</a:t>
            </a:r>
          </a:p>
          <a:p>
            <a:pPr lvl="1"/>
            <a:r>
              <a:rPr lang="es-ES_tradnl" dirty="0" smtClean="0">
                <a:solidFill>
                  <a:schemeClr val="tx1"/>
                </a:solidFill>
              </a:rPr>
              <a:t>Imputación: devengado (boleto + posesión o escritura </a:t>
            </a:r>
            <a:r>
              <a:rPr lang="mr-IN" dirty="0" smtClean="0">
                <a:solidFill>
                  <a:schemeClr val="tx1"/>
                </a:solidFill>
              </a:rPr>
              <a:t>–</a:t>
            </a:r>
            <a:r>
              <a:rPr lang="es-ES_tradnl" dirty="0" smtClean="0">
                <a:solidFill>
                  <a:schemeClr val="tx1"/>
                </a:solidFill>
              </a:rPr>
              <a:t> el anterior)</a:t>
            </a:r>
          </a:p>
          <a:p>
            <a:pPr lvl="2"/>
            <a:r>
              <a:rPr lang="es-ES_tradnl" dirty="0" smtClean="0">
                <a:solidFill>
                  <a:schemeClr val="tx1"/>
                </a:solidFill>
              </a:rPr>
              <a:t>Opciones de imputación de acuerdo al carácter:</a:t>
            </a:r>
          </a:p>
          <a:p>
            <a:pPr lvl="3"/>
            <a:r>
              <a:rPr lang="es-ES_tradnl" dirty="0" smtClean="0">
                <a:solidFill>
                  <a:schemeClr val="tx1"/>
                </a:solidFill>
              </a:rPr>
              <a:t>Bienes de cambio y otros: devengado exigible.</a:t>
            </a:r>
          </a:p>
          <a:p>
            <a:pPr lvl="3"/>
            <a:r>
              <a:rPr lang="es-ES_tradnl" dirty="0" smtClean="0">
                <a:solidFill>
                  <a:schemeClr val="tx1"/>
                </a:solidFill>
              </a:rPr>
              <a:t>Bienes de uso (actividad principal del ente): venta y reemplazo.</a:t>
            </a:r>
          </a:p>
          <a:p>
            <a:pPr lvl="1"/>
            <a:r>
              <a:rPr lang="es-ES_tradnl" dirty="0" smtClean="0">
                <a:solidFill>
                  <a:schemeClr val="tx1"/>
                </a:solidFill>
              </a:rPr>
              <a:t>Resultado: Precio de venta menos costo computable (difiere según el carácter: bien de cambio y otros).</a:t>
            </a:r>
          </a:p>
          <a:p>
            <a:pPr lvl="1"/>
            <a:r>
              <a:rPr lang="es-ES_tradnl" dirty="0" smtClean="0">
                <a:solidFill>
                  <a:schemeClr val="tx1"/>
                </a:solidFill>
              </a:rPr>
              <a:t>Si el resultado fuera quebranto: general.</a:t>
            </a:r>
            <a:endParaRPr lang="es-ES_tradnl" dirty="0">
              <a:solidFill>
                <a:schemeClr val="tx1"/>
              </a:solidFill>
            </a:endParaRPr>
          </a:p>
        </p:txBody>
      </p:sp>
      <p:sp>
        <p:nvSpPr>
          <p:cNvPr id="4" name="Marcador de número de diapositiva 3"/>
          <p:cNvSpPr>
            <a:spLocks noGrp="1"/>
          </p:cNvSpPr>
          <p:nvPr>
            <p:ph type="sldNum" sz="quarter" idx="12"/>
          </p:nvPr>
        </p:nvSpPr>
        <p:spPr/>
        <p:txBody>
          <a:bodyPr/>
          <a:lstStyle/>
          <a:p>
            <a:fld id="{F29FC705-4DD0-D44E-AF34-A77B9915024A}" type="slidenum">
              <a:rPr lang="es-ES_tradnl" smtClean="0"/>
              <a:pPr/>
              <a:t>9</a:t>
            </a:fld>
            <a:endParaRPr lang="es-ES_tradnl"/>
          </a:p>
        </p:txBody>
      </p:sp>
      <p:pic>
        <p:nvPicPr>
          <p:cNvPr id="5" name="Imagen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9652000" y="1542796"/>
            <a:ext cx="1638300" cy="1098804"/>
          </a:xfrm>
          <a:prstGeom prst="rect">
            <a:avLst/>
          </a:prstGeom>
        </p:spPr>
      </p:pic>
    </p:spTree>
    <p:extLst>
      <p:ext uri="{BB962C8B-B14F-4D97-AF65-F5344CB8AC3E}">
        <p14:creationId xmlns="" xmlns:p14="http://schemas.microsoft.com/office/powerpoint/2010/main" val="505794749"/>
      </p:ext>
    </p:extLst>
  </p:cSld>
  <p:clrMapOvr>
    <a:masterClrMapping/>
  </p:clrMapOvr>
</p:sld>
</file>

<file path=ppt/theme/theme1.xml><?xml version="1.0" encoding="utf-8"?>
<a:theme xmlns:a="http://schemas.openxmlformats.org/drawingml/2006/main" name="Insignia">
  <a:themeElements>
    <a:clrScheme name="Personalizar 1">
      <a:dk1>
        <a:srgbClr val="000000"/>
      </a:dk1>
      <a:lt1>
        <a:srgbClr val="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Insignia">
      <a:majorFont>
        <a:latin typeface="Impact"/>
        <a:ea typeface=""/>
        <a:cs typeface=""/>
      </a:majorFont>
      <a:minorFont>
        <a:latin typeface="Gill Sans MT"/>
        <a:ea typeface=""/>
        <a:cs typeface=""/>
      </a:minorFont>
    </a:fontScheme>
    <a:fmtScheme name="Insignia">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Badge" id="{71A07785-5930-41D4-9A83-E23602B48E98}" vid="{D71F8F05-6246-47AF-9E68-E57F6C93F792}"/>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Badge</Template>
  <TotalTime>1562</TotalTime>
  <Words>4130</Words>
  <Application>Microsoft Office PowerPoint</Application>
  <PresentationFormat>Personalizado</PresentationFormat>
  <Paragraphs>330</Paragraphs>
  <Slides>37</Slides>
  <Notes>6</Notes>
  <HiddenSlides>0</HiddenSlides>
  <MMClips>0</MMClips>
  <ScaleCrop>false</ScaleCrop>
  <HeadingPairs>
    <vt:vector size="4" baseType="variant">
      <vt:variant>
        <vt:lpstr>Tema</vt:lpstr>
      </vt:variant>
      <vt:variant>
        <vt:i4>1</vt:i4>
      </vt:variant>
      <vt:variant>
        <vt:lpstr>Títulos de diapositiva</vt:lpstr>
      </vt:variant>
      <vt:variant>
        <vt:i4>37</vt:i4>
      </vt:variant>
    </vt:vector>
  </HeadingPairs>
  <TitlesOfParts>
    <vt:vector size="38" baseType="lpstr">
      <vt:lpstr>Insignia</vt:lpstr>
      <vt:lpstr>REFORMA LEY 27.430 – ENAJENACION DE INMUEBLESY TRANSFERENCIAS DE DERECHOS SOBRE INMUEBLES. VENTA Y REEMPLAZO</vt:lpstr>
      <vt:lpstr>Esquema de la charla </vt:lpstr>
      <vt:lpstr>GANANCIAS DE CAPITAL</vt:lpstr>
      <vt:lpstr>GANANCIAS DE CAPITAL</vt:lpstr>
      <vt:lpstr>Característica del impuesto personal a la renta antes de la ley 27.430</vt:lpstr>
      <vt:lpstr>Característica del impuesto personal a la renta DESPUÉS de la ley 27.430</vt:lpstr>
      <vt:lpstr>Característica del impuesto personal a la renta DESPUÉS de la ley 27.430</vt:lpstr>
      <vt:lpstr>ANTES DE LA REFORMA LEY 27.430. ENAJENACIÓN DE INMUEBLES. IMPUESTO A LAS GANANCIAS. IMPUESTO A LA TRANSFERENCIAS DE INMUEBLES. </vt:lpstr>
      <vt:lpstr>ANTES DE LA REFORMA LEY 27.430. ENAJENACIÓN DE INMUEBLES. IMPUESTO A LAS GANANCIAS. IMPUESTO A LA TRANSFERENCIAS DE INMUEBLES. INMUEBLES UBICADOS EN EL PAÍS.</vt:lpstr>
      <vt:lpstr>ANTES DE LA REFORMA LEY 27.430. ENAJENACIÓN DE INMUEBLES. IMPUESTO A LAS GANANCIAS. IMPUESTO A LA TRANSFERENCIAS DE INMUEBLES. INMUEBLES UBICADOS EN EL PAÍS.</vt:lpstr>
      <vt:lpstr>ANTES DE LA REFORMA LEY 27.430. ENAJENACIÓN DE INMUEBLES. IMPUESTO A LAS GANANCIAS. IMPUESTO A LA TRANSFERENCIAS DE INMUEBLES. INMUEBLES UBICADOS EN EL PAÍS.</vt:lpstr>
      <vt:lpstr>ANTES DE LA REFORMA LEY 27.430. ENAJENACIÓN DE INMUEBLES. IMPUESTO A LAS GANANCIAS. IMPUESTO A LA TRANSFERENCIAS DE INMUEBLES. INMUEBLES UBICADOS EN EL PAÍS.</vt:lpstr>
      <vt:lpstr>ANTES DE LA REFORMA LEY 27.430. ENAJENACIÓN DE INMUEBLES. IMPUESTO A LAS GANANCIAS. IMPUESTO A LA TRANSFERENCIAS DE INMUEBLES. INMUEBLES UBICADOS EN EL EXTERIOR.</vt:lpstr>
      <vt:lpstr>ANTES DE LA REFORMA LEY 27.430. ENAJENACIÓN DE INMUEBLES. IMPUESTO A LAS GANANCIAS. IMPUESTO A LA TRANSFERENCIAS DE INMUEBLES. INMUEBLES UBICADOS EN EL EXTERIOR.</vt:lpstr>
      <vt:lpstr>ANTES DE LA REFORMA LEY 27.430. ENAJENACIÓN DE INMUEBLES. IMPUESTO A LAS GANANCIAS. IMPUESTO A LA TRANSFERENCIAS DE INMUEBLES. INMUEBLES UBICADOS EN EL EXTERIOR.</vt:lpstr>
      <vt:lpstr>ANTES DE LA REFORMA LEY 27.430. ENAJENACIÓN DE INMUEBLES. IMPUESTO A LAS GANANCIAS. IMPUESTO A LA TRANSFERENCIAS DE INMUEBLES. INMUEBLES UBICADOS EN EL EXTERIOR.</vt:lpstr>
      <vt:lpstr>ANÁLISIS DEL NUEVO HECHO IMPONIBLE A PARTIR DE LA REFORMA DE LA LEY 27.430. </vt:lpstr>
      <vt:lpstr>ANÁLISIS DEL NUEVO HECHO IMPONIBLE A PARTIR DE LA REFORMA DE LA LEY 27.430. </vt:lpstr>
      <vt:lpstr>ANÁLISIS DEL NUEVO HECHO IMPONIBLE A PARTIR DE LA REFORMA DE LA LEY 27.430. </vt:lpstr>
      <vt:lpstr>ANÁLISIS DEL NUEVO HECHO IMPONIBLE A PARTIR DE LA REFORMA DE LA LEY 27.430. </vt:lpstr>
      <vt:lpstr>ANÁLISIS DEL NUEVO HECHO IMPONIBLE A PARTIR DE LA REFORMA DE LA LEY 27.430. </vt:lpstr>
      <vt:lpstr>ANÁLISIS DEL NUEVO HECHO IMPONIBLE A PARTIR DE LA REFORMA DE LA LEY 27.430. </vt:lpstr>
      <vt:lpstr>ANÁLISIS DEL NUEVO HECHO IMPONIBLE A PARTIR DE LA REFORMA DE LA LEY 27.430. </vt:lpstr>
      <vt:lpstr>ANÁLISIS DEL NUEVO HECHO IMPONIBLE A PARTIR DE LA REFORMA DE LA LEY 27.430. INMUEBLES UBICADOS EN EL PAÍS  </vt:lpstr>
      <vt:lpstr>ANÁLISIS DEL NUEVO HECHO IMPONIBLE A PARTIR DE LA REFORMA DE LA LEY 27.430. INMUEBLES UBICADOS EN EL PAÍS  </vt:lpstr>
      <vt:lpstr>ANÁLISIS DEL NUEVO HECHO IMPONIBLE A PARTIR DE LA REFORMA DE LA LEY 27.430. INMUEBLES UBICADOS EN EL PAÍS  </vt:lpstr>
      <vt:lpstr>ANÁLISIS DEL NUEVO HECHO IMPONIBLE A PARTIR DE LA REFORMA DE LA LEY 27.430. INMUEBLES UBICADOS EN EL PAÍS  </vt:lpstr>
      <vt:lpstr>ANÁLISIS DEL NUEVO HECHO IMPONIBLE A PARTIR DE LA REFORMA DE LA LEY 27.430. INMUEBLES UBICADOS EN EL PAÍS  </vt:lpstr>
      <vt:lpstr>ANÁLISIS DEL NUEVO HECHO IMPONIBLE A PARTIR DE LA REFORMA DE LA LEY 27.430. INMUEBLES UBICADOS EN EL EXTERIOR. </vt:lpstr>
      <vt:lpstr>ANÁLISIS DEL NUEVO HECHO IMPONIBLE A PARTIR DE LA REFORMA DE LA LEY 27.430. INMUEBLES UBICADOS EN EL EXTERIOR. </vt:lpstr>
      <vt:lpstr>ANÁLISIS DEL NUEVO HECHO IMPONIBLE A PARTIR DE LA REFORMA DE LA LEY 27.430. INMUEBLES UBICADOS EN EL EXTERIOR. </vt:lpstr>
      <vt:lpstr>ANÁLISIS DEL NUEVO HECHO IMPONIBLE A PARTIR DE LA REFORMA DE LA LEY 27.430.</vt:lpstr>
      <vt:lpstr>VENTA Y REEMPLAZO – MODIFICACIÓN LEY 27.430. </vt:lpstr>
      <vt:lpstr>VENTA Y REEMPLAZO – MODIFICACIÓN LEY 27.430. </vt:lpstr>
      <vt:lpstr>VENTA Y REEMPLAZO – MODIFICACIÓN LEY 27.430. </vt:lpstr>
      <vt:lpstr>VENTA Y REEMPLAZO – MODIFICACIÓN LEY 27.430. </vt:lpstr>
      <vt:lpstr>CONCLUSIONES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REFORMA LEY 27.430 – ENAJENACION DE INMUEBLESY TRANSFERENCIAS DE DERECHOS SOBRE INMUEBLES. VENTA Y REEMPLAZO</dc:title>
  <dc:creator>Carlos A. Schestakow</dc:creator>
  <cp:lastModifiedBy>Windows Xp SP3 Relax Edition 2</cp:lastModifiedBy>
  <cp:revision>53</cp:revision>
  <dcterms:created xsi:type="dcterms:W3CDTF">2018-08-21T21:54:38Z</dcterms:created>
  <dcterms:modified xsi:type="dcterms:W3CDTF">2018-08-27T00:51:55Z</dcterms:modified>
</cp:coreProperties>
</file>