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7" r:id="rId10"/>
    <p:sldId id="282" r:id="rId11"/>
    <p:sldId id="283" r:id="rId12"/>
    <p:sldId id="284" r:id="rId13"/>
    <p:sldId id="289" r:id="rId14"/>
    <p:sldId id="280" r:id="rId15"/>
    <p:sldId id="285" r:id="rId16"/>
    <p:sldId id="258" r:id="rId17"/>
    <p:sldId id="260" r:id="rId18"/>
    <p:sldId id="261" r:id="rId19"/>
    <p:sldId id="270" r:id="rId20"/>
    <p:sldId id="259" r:id="rId21"/>
    <p:sldId id="263" r:id="rId22"/>
    <p:sldId id="264" r:id="rId23"/>
    <p:sldId id="265" r:id="rId24"/>
    <p:sldId id="266" r:id="rId25"/>
    <p:sldId id="293" r:id="rId26"/>
    <p:sldId id="292" r:id="rId27"/>
    <p:sldId id="290" r:id="rId28"/>
    <p:sldId id="294" r:id="rId29"/>
    <p:sldId id="296" r:id="rId30"/>
    <p:sldId id="297" r:id="rId31"/>
    <p:sldId id="299" r:id="rId32"/>
    <p:sldId id="298" r:id="rId33"/>
    <p:sldId id="300" r:id="rId34"/>
    <p:sldId id="301" r:id="rId35"/>
    <p:sldId id="302" r:id="rId36"/>
    <p:sldId id="303" r:id="rId37"/>
    <p:sldId id="308" r:id="rId38"/>
    <p:sldId id="306" r:id="rId39"/>
    <p:sldId id="307" r:id="rId40"/>
    <p:sldId id="305" r:id="rId41"/>
    <p:sldId id="310" r:id="rId42"/>
    <p:sldId id="325" r:id="rId43"/>
    <p:sldId id="313" r:id="rId44"/>
    <p:sldId id="309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11" r:id="rId57"/>
    <p:sldId id="312" r:id="rId58"/>
    <p:sldId id="326" r:id="rId59"/>
    <p:sldId id="327" r:id="rId60"/>
    <p:sldId id="328" r:id="rId61"/>
    <p:sldId id="329" r:id="rId62"/>
    <p:sldId id="330" r:id="rId63"/>
    <p:sldId id="331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27195941\Mis%20documentos\eTICA\canaves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27195941\Mis%20documentos\eTICA\canaves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27195941\Mis%20documentos\eTICA\canaves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title>
      <c:tx>
        <c:rich>
          <a:bodyPr/>
          <a:lstStyle/>
          <a:p>
            <a:pPr>
              <a:defRPr lang="es-AR" sz="2400"/>
            </a:pPr>
            <a:r>
              <a:rPr lang="es-AR" sz="2400" dirty="0"/>
              <a:t>Total Universidades</a:t>
            </a:r>
          </a:p>
        </c:rich>
      </c:tx>
      <c:layout>
        <c:manualLayout>
          <c:xMode val="edge"/>
          <c:yMode val="edge"/>
          <c:x val="0.2931742497169860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1888637879287325E-2"/>
          <c:y val="0.21597588565684561"/>
          <c:w val="0.90252763558287263"/>
          <c:h val="0.63054747877929862"/>
        </c:manualLayout>
      </c:layout>
      <c:pie3DChart>
        <c:varyColors val="1"/>
        <c:ser>
          <c:idx val="0"/>
          <c:order val="0"/>
          <c:tx>
            <c:strRef>
              <c:f>Hoja2!$A$4</c:f>
              <c:strCache>
                <c:ptCount val="1"/>
                <c:pt idx="0">
                  <c:v>Total</c:v>
                </c:pt>
              </c:strCache>
            </c:strRef>
          </c:tx>
          <c:dPt>
            <c:idx val="1"/>
            <c:explosion val="24"/>
          </c:dPt>
          <c:dPt>
            <c:idx val="2"/>
            <c:explosion val="11"/>
          </c:dPt>
          <c:dLbls>
            <c:dLbl>
              <c:idx val="0"/>
              <c:layout>
                <c:manualLayout>
                  <c:x val="-1.5471188572339221E-2"/>
                  <c:y val="-6.543855228618321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4.7144858845845503E-2"/>
                  <c:y val="-7.3786260213652239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5145541301368693E-2"/>
                  <c:y val="1.623165394157792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AR" sz="1200" b="1"/>
                </a:pPr>
                <a:endParaRPr lang="es-ES"/>
              </a:p>
            </c:txPr>
            <c:showCatName val="1"/>
            <c:showPercent val="1"/>
          </c:dLbls>
          <c:cat>
            <c:strRef>
              <c:f>Hoja2!$B$1:$D$1</c:f>
              <c:strCache>
                <c:ptCount val="3"/>
                <c:pt idx="0">
                  <c:v>En Curricula</c:v>
                </c:pt>
                <c:pt idx="1">
                  <c:v> Parcial</c:v>
                </c:pt>
                <c:pt idx="2">
                  <c:v>No Incluye</c:v>
                </c:pt>
              </c:strCache>
            </c:strRef>
          </c:cat>
          <c:val>
            <c:numRef>
              <c:f>Hoja2!$B$4:$D$4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AR"/>
            </a:pPr>
            <a:r>
              <a:rPr lang="en-US"/>
              <a:t>Universidades Privadas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Hoja2!$A$3</c:f>
              <c:strCache>
                <c:ptCount val="1"/>
                <c:pt idx="0">
                  <c:v>Privadas</c:v>
                </c:pt>
              </c:strCache>
            </c:strRef>
          </c:tx>
          <c:dPt>
            <c:idx val="0"/>
            <c:explosion val="15"/>
          </c:dPt>
          <c:dPt>
            <c:idx val="1"/>
            <c:explosion val="10"/>
          </c:dPt>
          <c:dPt>
            <c:idx val="2"/>
            <c:explosion val="12"/>
          </c:dPt>
          <c:dLbls>
            <c:dLbl>
              <c:idx val="0"/>
              <c:layout>
                <c:manualLayout>
                  <c:x val="6.0769356955380584E-2"/>
                  <c:y val="-9.2141659375911289E-2"/>
                </c:manualLayout>
              </c:layout>
              <c:spPr/>
              <c:txPr>
                <a:bodyPr/>
                <a:lstStyle/>
                <a:p>
                  <a:pPr>
                    <a:defRPr lang="es-AR" sz="1200" b="1"/>
                  </a:pPr>
                  <a:endParaRPr lang="es-E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8.6001749781277528E-3"/>
                  <c:y val="-9.8903105861767274E-2"/>
                </c:manualLayout>
              </c:layout>
              <c:spPr/>
              <c:txPr>
                <a:bodyPr/>
                <a:lstStyle/>
                <a:p>
                  <a:pPr>
                    <a:defRPr lang="es-AR" sz="1200" b="1"/>
                  </a:pPr>
                  <a:endParaRPr lang="es-E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1.5417104111986001E-2"/>
                  <c:y val="-5.3160542432195979E-3"/>
                </c:manualLayout>
              </c:layout>
              <c:spPr/>
              <c:txPr>
                <a:bodyPr/>
                <a:lstStyle/>
                <a:p>
                  <a:pPr>
                    <a:defRPr lang="es-AR" sz="1200" b="1"/>
                  </a:pPr>
                  <a:endParaRPr lang="es-E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es-AR" sz="1200"/>
                </a:pPr>
                <a:endParaRPr lang="es-ES"/>
              </a:p>
            </c:txPr>
            <c:showCatName val="1"/>
            <c:showPercent val="1"/>
          </c:dLbls>
          <c:cat>
            <c:strRef>
              <c:f>Hoja2!$B$1:$D$1</c:f>
              <c:strCache>
                <c:ptCount val="3"/>
                <c:pt idx="0">
                  <c:v>En Curricula</c:v>
                </c:pt>
                <c:pt idx="1">
                  <c:v> Parcial</c:v>
                </c:pt>
                <c:pt idx="2">
                  <c:v>No Incluye</c:v>
                </c:pt>
              </c:strCache>
            </c:strRef>
          </c:cat>
          <c:val>
            <c:numRef>
              <c:f>Hoja2!$B$3:$D$3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AR"/>
            </a:pPr>
            <a:r>
              <a:rPr lang="en-US"/>
              <a:t>Universidades Públicas</a:t>
            </a:r>
          </a:p>
        </c:rich>
      </c:tx>
      <c:layout>
        <c:manualLayout>
          <c:xMode val="edge"/>
          <c:yMode val="edge"/>
          <c:x val="0.2961596675415573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Hoja2!$A$2</c:f>
              <c:strCache>
                <c:ptCount val="1"/>
                <c:pt idx="0">
                  <c:v>Públicas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4.6633639545056893E-2"/>
                  <c:y val="-1.532042869641304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367125984252009"/>
                  <c:y val="-4.620151647710684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3.9038057742782149E-2"/>
                  <c:y val="-1.044437153689124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AR" sz="1200" b="1"/>
                </a:pPr>
                <a:endParaRPr lang="es-ES"/>
              </a:p>
            </c:txPr>
            <c:showCatName val="1"/>
            <c:showPercent val="1"/>
          </c:dLbls>
          <c:cat>
            <c:strRef>
              <c:f>Hoja2!$B$1:$D$1</c:f>
              <c:strCache>
                <c:ptCount val="3"/>
                <c:pt idx="0">
                  <c:v>En Curricula</c:v>
                </c:pt>
                <c:pt idx="1">
                  <c:v> Parcial</c:v>
                </c:pt>
                <c:pt idx="2">
                  <c:v>No Incluye</c:v>
                </c:pt>
              </c:strCache>
            </c:strRef>
          </c:cat>
          <c:val>
            <c:numRef>
              <c:f>Hoja2!$B$2:$D$2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F864-6350-4304-BDD3-10B46D3D0EB0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F474-FF9C-4C3E-B7ED-D7B8D66B37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8E8AB-0EBD-4BE5-804E-DC00DE6619F4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0AF6-B52C-441B-9C05-9B85DE6CEF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685C1-11F2-4C7C-9D76-3C199B2C08FD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101DE-0C0D-4B24-914E-F7676C5499CA}" type="slidenum">
              <a:rPr lang="es-ES"/>
              <a:pPr/>
              <a:t>42</a:t>
            </a:fld>
            <a:endParaRPr lang="es-E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A458E-684F-4F43-B250-821C19ECB8ED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EE1C-568B-4C81-8722-BBD7CC49A6D3}" type="slidenum">
              <a:rPr lang="es-ES" smtClean="0"/>
              <a:pPr/>
              <a:t>56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AD5F79-EBE1-487D-BD47-4605237B6272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90D8D0-C4C5-4658-A296-A955917E7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 smtClean="0">
                <a:latin typeface="Chiller" pitchFamily="82" charset="0"/>
              </a:rPr>
              <a:t>16  De octubre de 2018                             Carlos H. </a:t>
            </a:r>
            <a:r>
              <a:rPr lang="es-ES" sz="2400" dirty="0" err="1" smtClean="0">
                <a:latin typeface="Chiller" pitchFamily="82" charset="0"/>
              </a:rPr>
              <a:t>Canavesio</a:t>
            </a:r>
            <a:endParaRPr lang="es-ES" sz="2400" dirty="0">
              <a:latin typeface="Chiller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3071802" y="857232"/>
            <a:ext cx="3571900" cy="4500594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atin typeface="Chiller" pitchFamily="82" charset="0"/>
              </a:rPr>
              <a:t>Ética y Valores de la </a:t>
            </a:r>
          </a:p>
          <a:p>
            <a:r>
              <a:rPr lang="es-ES" sz="6000" b="1" dirty="0" smtClean="0">
                <a:latin typeface="Chiller" pitchFamily="82" charset="0"/>
              </a:rPr>
              <a:t>Profesión </a:t>
            </a:r>
          </a:p>
          <a:p>
            <a:endParaRPr lang="es-ES" sz="4800" b="1" dirty="0" smtClean="0">
              <a:latin typeface="Chiller" pitchFamily="82" charset="0"/>
            </a:endParaRPr>
          </a:p>
          <a:p>
            <a:endParaRPr lang="es-ES" sz="4400" b="1" dirty="0" smtClean="0">
              <a:latin typeface="Chiller" pitchFamily="82" charset="0"/>
            </a:endParaRPr>
          </a:p>
          <a:p>
            <a:endParaRPr lang="es-ES" sz="4400" dirty="0"/>
          </a:p>
        </p:txBody>
      </p:sp>
      <p:pic>
        <p:nvPicPr>
          <p:cNvPr id="9" name="8 Marcador de contenido" descr="Cpce La Pamp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714752"/>
            <a:ext cx="1785950" cy="1289853"/>
          </a:xfrm>
        </p:spPr>
      </p:pic>
      <p:pic>
        <p:nvPicPr>
          <p:cNvPr id="10" name="9 Imagen" descr="cepce-cordob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72074"/>
            <a:ext cx="928694" cy="975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2100" b="1" dirty="0" smtClean="0">
                <a:solidFill>
                  <a:schemeClr val="accent1">
                    <a:lumMod val="50000"/>
                  </a:schemeClr>
                </a:solidFill>
              </a:rPr>
              <a:t>La ética alude a “lo que se debe hacer” ( dimensión objetiva de la moralidad) La Moral designa “los valores y conductas “ ( dimensión subjetiva) ; lo que me impongo como deber 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1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Moral</a:t>
            </a:r>
            <a:r>
              <a:rPr lang="es-ES" dirty="0" smtClean="0"/>
              <a:t>  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Ethos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 smtClean="0"/>
              <a:t>Ética 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nthos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¿Qué  debo hacer?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es-ES" sz="2100" b="1" dirty="0" smtClean="0"/>
          </a:p>
          <a:p>
            <a:pPr lvl="2">
              <a:lnSpc>
                <a:spcPct val="80000"/>
              </a:lnSpc>
              <a:buNone/>
              <a:defRPr/>
            </a:pPr>
            <a:r>
              <a:rPr lang="es-ES" sz="2100" b="1" dirty="0" err="1" smtClean="0">
                <a:solidFill>
                  <a:schemeClr val="accent2"/>
                </a:solidFill>
              </a:rPr>
              <a:t>Mos</a:t>
            </a:r>
            <a:r>
              <a:rPr lang="es-ES" sz="2100" b="1" dirty="0" smtClean="0">
                <a:solidFill>
                  <a:schemeClr val="accent2"/>
                </a:solidFill>
              </a:rPr>
              <a:t>, </a:t>
            </a:r>
            <a:r>
              <a:rPr lang="es-ES" sz="2100" b="1" dirty="0" err="1" smtClean="0">
                <a:solidFill>
                  <a:schemeClr val="accent2"/>
                </a:solidFill>
              </a:rPr>
              <a:t>moris</a:t>
            </a:r>
            <a:r>
              <a:rPr lang="es-ES" sz="2100" b="1" dirty="0" smtClean="0">
                <a:solidFill>
                  <a:schemeClr val="accent2"/>
                </a:solidFill>
              </a:rPr>
              <a:t> </a:t>
            </a:r>
            <a:r>
              <a:rPr lang="es-ES" sz="2100" dirty="0" smtClean="0"/>
              <a:t>:</a:t>
            </a:r>
            <a:r>
              <a:rPr lang="es-ES" sz="2100" b="1" dirty="0" smtClean="0"/>
              <a:t>conducta, proceder, costumbre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es-ES" sz="2100" dirty="0" smtClean="0"/>
          </a:p>
          <a:p>
            <a:pPr lvl="2">
              <a:lnSpc>
                <a:spcPct val="80000"/>
              </a:lnSpc>
              <a:buNone/>
              <a:defRPr/>
            </a:pPr>
            <a:r>
              <a:rPr lang="es-ES" sz="2100" b="1" dirty="0" smtClean="0"/>
              <a:t>Relativo a las acciones, desde la bondad y la malicia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es-ES" sz="2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80000"/>
              </a:lnSpc>
              <a:buNone/>
              <a:defRPr/>
            </a:pPr>
            <a:r>
              <a:rPr lang="es-ES" sz="2100" b="1" dirty="0" smtClean="0">
                <a:solidFill>
                  <a:schemeClr val="accent1">
                    <a:lumMod val="50000"/>
                  </a:schemeClr>
                </a:solidFill>
              </a:rPr>
              <a:t>No concierne al orden jurídico; fuero íntimo</a:t>
            </a:r>
            <a:endParaRPr lang="es-ES" sz="2100" u="sng" dirty="0" smtClean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¿el por que?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2100" b="1" dirty="0" smtClean="0">
                <a:solidFill>
                  <a:schemeClr val="accent2"/>
                </a:solidFill>
              </a:rPr>
              <a:t>Disciplina filosófica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sz="2100" b="1" dirty="0" smtClean="0">
                <a:solidFill>
                  <a:schemeClr val="accent2"/>
                </a:solidFill>
              </a:rPr>
              <a:t>		</a:t>
            </a:r>
            <a:r>
              <a:rPr lang="es-ES" sz="2100" b="1" dirty="0" smtClean="0"/>
              <a:t>sobre el comportamiento 	humano</a:t>
            </a:r>
          </a:p>
          <a:p>
            <a:pPr>
              <a:lnSpc>
                <a:spcPct val="80000"/>
              </a:lnSpc>
              <a:buNone/>
              <a:defRPr/>
            </a:pPr>
            <a:endParaRPr lang="es-ES" sz="21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s-ES" sz="2100" b="1" dirty="0" smtClean="0"/>
              <a:t>	</a:t>
            </a:r>
            <a:r>
              <a:rPr lang="es-ES" sz="2100" b="1" dirty="0" smtClean="0">
                <a:solidFill>
                  <a:schemeClr val="accent2"/>
                </a:solidFill>
              </a:rPr>
              <a:t>Reflexión</a:t>
            </a:r>
            <a:r>
              <a:rPr lang="es-ES" sz="2100" b="1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sz="2100" b="1" dirty="0" smtClean="0"/>
              <a:t>		de los principios , valores y 	normas aplicada a la vida 	cotidiana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ES" sz="2100" dirty="0" smtClean="0"/>
              <a:t> </a:t>
            </a:r>
          </a:p>
          <a:p>
            <a:pPr lvl="2">
              <a:lnSpc>
                <a:spcPct val="80000"/>
              </a:lnSpc>
              <a:defRPr/>
            </a:pPr>
            <a:endParaRPr lang="es-ES" sz="21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ES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Es la reflexión del propio modelo de vida</a:t>
            </a:r>
            <a:r>
              <a:rPr lang="es-ES" sz="2400" dirty="0" smtClean="0"/>
              <a:t>:</a:t>
            </a:r>
          </a:p>
          <a:p>
            <a:pPr>
              <a:buNone/>
            </a:pPr>
            <a:r>
              <a:rPr lang="es-ES" sz="2400" dirty="0" smtClean="0"/>
              <a:t>			</a:t>
            </a:r>
            <a:r>
              <a:rPr lang="es-ES" sz="2400" b="1" dirty="0" smtClean="0">
                <a:solidFill>
                  <a:schemeClr val="accent2"/>
                </a:solidFill>
              </a:rPr>
              <a:t>acciones, comportamientos, actos</a:t>
            </a:r>
          </a:p>
          <a:p>
            <a:pPr>
              <a:buNone/>
            </a:pPr>
            <a:r>
              <a:rPr lang="es-ES" sz="2400" dirty="0" smtClean="0"/>
              <a:t>-	en donde la razón tiene un papel importante en la toma de decisiones para comprender, justificar y argumentar.</a:t>
            </a:r>
          </a:p>
          <a:p>
            <a:pPr>
              <a:buNone/>
            </a:pPr>
            <a:r>
              <a:rPr lang="es-ES" sz="2400" dirty="0" smtClean="0"/>
              <a:t> -	evaluar el interés  personal, teniendo en cuenta al otro</a:t>
            </a:r>
          </a:p>
          <a:p>
            <a:pPr>
              <a:buNone/>
            </a:pPr>
            <a:r>
              <a:rPr lang="es-ES" sz="2400" dirty="0" smtClean="0"/>
              <a:t> 		</a:t>
            </a:r>
            <a:r>
              <a:rPr lang="es-ES" sz="2400" b="1" dirty="0" smtClean="0">
                <a:solidFill>
                  <a:schemeClr val="accent2"/>
                </a:solidFill>
              </a:rPr>
              <a:t>los derechos</a:t>
            </a:r>
            <a:r>
              <a:rPr lang="es-ES" sz="2400" dirty="0" smtClean="0"/>
              <a:t>, lo individual</a:t>
            </a:r>
          </a:p>
          <a:p>
            <a:pPr>
              <a:buNone/>
            </a:pPr>
            <a:r>
              <a:rPr lang="es-ES" sz="2400" dirty="0" smtClean="0"/>
              <a:t>		</a:t>
            </a:r>
            <a:r>
              <a:rPr lang="es-ES" sz="2400" b="1" dirty="0" smtClean="0">
                <a:solidFill>
                  <a:schemeClr val="accent2"/>
                </a:solidFill>
              </a:rPr>
              <a:t>los deberes </a:t>
            </a:r>
            <a:r>
              <a:rPr lang="es-ES" sz="2400" dirty="0" smtClean="0"/>
              <a:t>para con los otros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 y  que el interés personal no rebase el interés general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4" name="3 Imagen" descr="Que es la étia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57166"/>
            <a:ext cx="25146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Es el conjunto de </a:t>
            </a:r>
          </a:p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     principios, criterios, normas y valores </a:t>
            </a:r>
          </a:p>
          <a:p>
            <a:pPr>
              <a:buNone/>
            </a:pPr>
            <a:r>
              <a:rPr lang="es-ES" sz="2400" dirty="0" smtClean="0"/>
              <a:t>     que dirigen nuestro comportamiento. 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Nos hace actuar de una determinada manera </a:t>
            </a:r>
          </a:p>
          <a:p>
            <a:pPr>
              <a:buNone/>
            </a:pPr>
            <a:r>
              <a:rPr lang="es-ES" sz="2400" dirty="0" smtClean="0"/>
              <a:t> Nos permite saber que debemos de hacer en una situación concreta. 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chemeClr val="accent2"/>
                </a:solidFill>
              </a:rPr>
              <a:t>Es la brújula que nos orienta</a:t>
            </a:r>
            <a:r>
              <a:rPr lang="es-ES" sz="2400" dirty="0" smtClean="0"/>
              <a:t>, nos dice cuál es el camino a seguir, dirige nuestras acciones en una determina dirección</a:t>
            </a:r>
          </a:p>
        </p:txBody>
      </p:sp>
      <p:pic>
        <p:nvPicPr>
          <p:cNvPr id="4" name="3 Imagen" descr="bruej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15464"/>
            <a:ext cx="2506022" cy="13249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Ética y Moral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b="1" dirty="0" smtClean="0">
                <a:solidFill>
                  <a:schemeClr val="tx2"/>
                </a:solidFill>
              </a:rPr>
              <a:t>La ética y la moral</a:t>
            </a:r>
            <a:r>
              <a:rPr lang="es-AR" b="1" dirty="0" smtClean="0"/>
              <a:t> están </a:t>
            </a:r>
            <a:r>
              <a:rPr lang="es-AR" b="1" dirty="0" smtClean="0">
                <a:solidFill>
                  <a:schemeClr val="accent6"/>
                </a:solidFill>
              </a:rPr>
              <a:t>intrínsecamente articuladas.</a:t>
            </a:r>
          </a:p>
          <a:p>
            <a:pPr eaLnBrk="1" hangingPunct="1">
              <a:defRPr/>
            </a:pP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Los hábitos y las costumbres </a:t>
            </a:r>
            <a:r>
              <a:rPr lang="es-AR" b="1" dirty="0" smtClean="0">
                <a:solidFill>
                  <a:srgbClr val="00B050"/>
                </a:solidFill>
              </a:rPr>
              <a:t>( moral</a:t>
            </a:r>
            <a:r>
              <a:rPr lang="es-AR" b="1" dirty="0" smtClean="0"/>
              <a:t>) pretenden que 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el hombre y su medio social sean sostenibles, autónomos y habitables para todos</a:t>
            </a:r>
            <a:r>
              <a:rPr lang="es-AR" b="1" dirty="0" smtClean="0"/>
              <a:t>( </a:t>
            </a:r>
            <a:r>
              <a:rPr lang="es-AR" b="1" dirty="0" smtClean="0">
                <a:solidFill>
                  <a:srgbClr val="00B050"/>
                </a:solidFill>
              </a:rPr>
              <a:t>ética</a:t>
            </a:r>
            <a:r>
              <a:rPr lang="es-AR" b="1" dirty="0" smtClean="0"/>
              <a:t>) , y por lo tanto , </a:t>
            </a:r>
            <a:r>
              <a:rPr lang="es-AR" b="1" dirty="0" smtClean="0">
                <a:solidFill>
                  <a:schemeClr val="accent1">
                    <a:lumMod val="50000"/>
                  </a:schemeClr>
                </a:solidFill>
              </a:rPr>
              <a:t>buenos y productores de felicidad</a:t>
            </a:r>
          </a:p>
          <a:p>
            <a:pPr lvl="4" algn="r" eaLnBrk="1" hangingPunct="1">
              <a:buFont typeface="Wingdings" pitchFamily="2" charset="2"/>
              <a:buNone/>
              <a:defRPr/>
            </a:pPr>
            <a:r>
              <a:rPr lang="es-AR" b="1" dirty="0" smtClean="0"/>
              <a:t>Leonardo </a:t>
            </a:r>
            <a:r>
              <a:rPr lang="es-AR" b="1" dirty="0" err="1" smtClean="0"/>
              <a:t>Boff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04800" y="5572140"/>
            <a:ext cx="8610600" cy="720710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Toda acción humana se realiza en vistas a un fin, y el fin de la acción es el bien que se busca </a:t>
            </a:r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ES" sz="1800" b="1" dirty="0" smtClean="0">
                <a:solidFill>
                  <a:schemeClr val="accent2"/>
                </a:solidFill>
              </a:rPr>
              <a:t>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Aristóteles</a:t>
            </a:r>
            <a:r>
              <a:rPr lang="es-ES" sz="1400" b="1" dirty="0" smtClean="0">
                <a:solidFill>
                  <a:schemeClr val="accent2"/>
                </a:solidFill>
                <a:latin typeface="Bodoni MT Condensed" pitchFamily="18" charset="0"/>
              </a:rPr>
              <a:t> </a:t>
            </a:r>
            <a:r>
              <a:rPr lang="es-ES" sz="1200" b="1" dirty="0" smtClean="0">
                <a:solidFill>
                  <a:schemeClr val="accent2"/>
                </a:solidFill>
                <a:latin typeface="Bodoni MT Condensed" pitchFamily="18" charset="0"/>
              </a:rPr>
              <a:t>– </a:t>
            </a:r>
            <a:r>
              <a:rPr lang="es-ES" sz="1200" b="1" dirty="0" smtClean="0">
                <a:solidFill>
                  <a:schemeClr val="accent2"/>
                </a:solidFill>
              </a:rPr>
              <a:t>La ética a </a:t>
            </a:r>
            <a:r>
              <a:rPr lang="es-ES" sz="1200" b="1" dirty="0" err="1" smtClean="0">
                <a:solidFill>
                  <a:schemeClr val="accent2"/>
                </a:solidFill>
              </a:rPr>
              <a:t>Nicómaco</a:t>
            </a:r>
            <a:endParaRPr lang="es-ES" sz="1200" b="1" dirty="0">
              <a:solidFill>
                <a:schemeClr val="accent2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chemeClr val="accent2"/>
                </a:solidFill>
                <a:latin typeface="Arial Narrow" pitchFamily="34" charset="0"/>
              </a:rPr>
              <a:t>Ética y moral</a:t>
            </a:r>
            <a:endParaRPr lang="es-ES" b="1" i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5" name="1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Otras definicio</a:t>
            </a:r>
            <a:r>
              <a:rPr lang="es-ES" dirty="0" smtClean="0"/>
              <a:t>nes 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629082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latin typeface="Arial Narrow" pitchFamily="34" charset="0"/>
              </a:rPr>
              <a:t>-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La ética </a:t>
            </a:r>
            <a:r>
              <a:rPr lang="es-ES" sz="2000" dirty="0" smtClean="0">
                <a:latin typeface="Arial Narrow" pitchFamily="34" charset="0"/>
              </a:rPr>
              <a:t>es la expresión de nuestra capacidad de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deliberar y decidir</a:t>
            </a:r>
            <a:r>
              <a:rPr lang="es-ES" sz="2000" dirty="0" smtClean="0">
                <a:latin typeface="Arial Narrow" pitchFamily="34" charset="0"/>
              </a:rPr>
              <a:t> de acuerdo con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nuestros valores </a:t>
            </a:r>
            <a:r>
              <a:rPr lang="es-ES" sz="2000" dirty="0" smtClean="0">
                <a:latin typeface="Arial Narrow" pitchFamily="34" charset="0"/>
              </a:rPr>
              <a:t>mas personales. Por añadidura, en un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compromiso asumido </a:t>
            </a:r>
            <a:r>
              <a:rPr lang="es-ES" sz="2000" dirty="0" smtClean="0">
                <a:latin typeface="Arial Narrow" pitchFamily="34" charset="0"/>
              </a:rPr>
              <a:t>frente a nosotros mismos , e implica ocuparnos de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cómo deberíamos vivir y de que deberíamos hac</a:t>
            </a:r>
            <a:r>
              <a:rPr lang="es-ES" sz="2000" dirty="0" smtClean="0">
                <a:solidFill>
                  <a:schemeClr val="accent2"/>
                </a:solidFill>
                <a:latin typeface="Arial Narrow" pitchFamily="34" charset="0"/>
              </a:rPr>
              <a:t>e</a:t>
            </a:r>
            <a:r>
              <a:rPr lang="es-ES" sz="2000" dirty="0" smtClean="0">
                <a:latin typeface="Arial Narrow" pitchFamily="34" charset="0"/>
              </a:rPr>
              <a:t>r “ </a:t>
            </a:r>
            <a:r>
              <a:rPr lang="es-ES" sz="1600" b="1" dirty="0" smtClean="0">
                <a:latin typeface="Arial Narrow" pitchFamily="34" charset="0"/>
              </a:rPr>
              <a:t>Diana Cohen </a:t>
            </a:r>
          </a:p>
          <a:p>
            <a:endParaRPr lang="es-ES" sz="2000" dirty="0" smtClean="0">
              <a:latin typeface="Arial Narrow" pitchFamily="34" charset="0"/>
            </a:endParaRPr>
          </a:p>
          <a:p>
            <a:r>
              <a:rPr lang="es-ES" sz="2000" dirty="0" smtClean="0">
                <a:latin typeface="Arial Narrow" pitchFamily="34" charset="0"/>
              </a:rPr>
              <a:t>La persona tienen al alcance de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su libertad distintos caminos para llegar a la felicidad</a:t>
            </a:r>
            <a:r>
              <a:rPr lang="es-ES" sz="2000" dirty="0" smtClean="0">
                <a:latin typeface="Arial Narrow" pitchFamily="34" charset="0"/>
              </a:rPr>
              <a:t>. Si bien es indudable que todo hombre quiere ser feliz , el problema se presenta a la hora </a:t>
            </a:r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de definir en que consiste esa felicidad</a:t>
            </a:r>
            <a:r>
              <a:rPr lang="es-ES" sz="1600" b="1" dirty="0" smtClean="0">
                <a:solidFill>
                  <a:schemeClr val="accent2"/>
                </a:solidFill>
                <a:latin typeface="Arial Narrow" pitchFamily="34" charset="0"/>
              </a:rPr>
              <a:t>” </a:t>
            </a:r>
            <a:r>
              <a:rPr lang="es-ES" sz="1600" b="1" dirty="0" smtClean="0">
                <a:latin typeface="Arial Narrow" pitchFamily="34" charset="0"/>
              </a:rPr>
              <a:t>Patricia </a:t>
            </a:r>
            <a:r>
              <a:rPr lang="es-ES" sz="1600" b="1" dirty="0" err="1" smtClean="0">
                <a:latin typeface="Arial Narrow" pitchFamily="34" charset="0"/>
              </a:rPr>
              <a:t>Debeljuh</a:t>
            </a:r>
            <a:endParaRPr lang="es-ES" sz="1600" b="1" dirty="0">
              <a:latin typeface="Arial Narrow" pitchFamily="34" charset="0"/>
            </a:endParaRPr>
          </a:p>
        </p:txBody>
      </p:sp>
      <p:pic>
        <p:nvPicPr>
          <p:cNvPr id="17" name="16 Marcador de contenido" descr="palabras - acciones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04806" y="1762919"/>
            <a:ext cx="2028825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610600" cy="88265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latin typeface="Arial Narrow" pitchFamily="34" charset="0"/>
              </a:rPr>
              <a:t>La ética es un “uso reflexivo” de la “ Libertad” Michel Foucault</a:t>
            </a:r>
            <a:endParaRPr lang="es-ES" sz="20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Saber práctico 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El Saber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3933366" cy="39417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La ética es un tipo de </a:t>
            </a:r>
            <a:r>
              <a:rPr lang="es-ES" sz="2000" b="1" dirty="0" smtClean="0">
                <a:solidFill>
                  <a:schemeClr val="accent2"/>
                </a:solidFill>
              </a:rPr>
              <a:t>“saber</a:t>
            </a:r>
            <a:r>
              <a:rPr lang="es-ES" sz="2000" dirty="0" smtClean="0"/>
              <a:t>” de los que </a:t>
            </a:r>
            <a:r>
              <a:rPr lang="es-ES" sz="2000" b="1" dirty="0" smtClean="0"/>
              <a:t>pretende orientar la acción humana </a:t>
            </a:r>
            <a:r>
              <a:rPr lang="es-ES" sz="2000" dirty="0" smtClean="0"/>
              <a:t>en un sentido </a:t>
            </a:r>
            <a:r>
              <a:rPr lang="es-ES" sz="2000" b="1" dirty="0" smtClean="0">
                <a:solidFill>
                  <a:schemeClr val="accent2"/>
                </a:solidFill>
              </a:rPr>
              <a:t>raciona</a:t>
            </a:r>
            <a:r>
              <a:rPr lang="es-ES" sz="2000" dirty="0" smtClean="0"/>
              <a:t>l…</a:t>
            </a:r>
          </a:p>
          <a:p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….es un </a:t>
            </a:r>
            <a:r>
              <a:rPr lang="es-ES" sz="2000" b="1" dirty="0" smtClean="0">
                <a:solidFill>
                  <a:schemeClr val="accent2"/>
                </a:solidFill>
              </a:rPr>
              <a:t>saber práctico </a:t>
            </a:r>
            <a:r>
              <a:rPr lang="es-ES" sz="2000" dirty="0" smtClean="0"/>
              <a:t>, preocupado por averiguar </a:t>
            </a:r>
            <a:r>
              <a:rPr lang="es-ES" sz="2000" b="1" dirty="0" smtClean="0">
                <a:solidFill>
                  <a:schemeClr val="accent2"/>
                </a:solidFill>
              </a:rPr>
              <a:t>cual debe ser el fin de nuestra acción</a:t>
            </a:r>
            <a:r>
              <a:rPr lang="es-ES" sz="2000" dirty="0" smtClean="0"/>
              <a:t>, para decidir qué </a:t>
            </a:r>
            <a:r>
              <a:rPr lang="es-ES" sz="2000" b="1" dirty="0" smtClean="0">
                <a:solidFill>
                  <a:schemeClr val="accent2"/>
                </a:solidFill>
              </a:rPr>
              <a:t>hábito</a:t>
            </a:r>
            <a:r>
              <a:rPr lang="es-ES" sz="2000" dirty="0" smtClean="0"/>
              <a:t>s hemos asumido, cuáles son </a:t>
            </a:r>
            <a:r>
              <a:rPr lang="es-ES" sz="2000" b="1" dirty="0" smtClean="0">
                <a:solidFill>
                  <a:schemeClr val="accent2"/>
                </a:solidFill>
              </a:rPr>
              <a:t>los valores </a:t>
            </a:r>
            <a:r>
              <a:rPr lang="es-ES" sz="2000" dirty="0" smtClean="0"/>
              <a:t>por los que debemos orientarnos …..</a:t>
            </a:r>
            <a:r>
              <a:rPr lang="es-ES" sz="1700" b="1" dirty="0" smtClean="0"/>
              <a:t>Adela Cortina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9" name="8 Marcador de contenido" descr="saber práctico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5" y="1703388"/>
            <a:ext cx="4222750" cy="316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3200" cap="none" dirty="0" smtClean="0">
                <a:latin typeface="Chiller" pitchFamily="82" charset="0"/>
              </a:rPr>
              <a:t>Pista : ¿que significa algo importante? </a:t>
            </a:r>
            <a:endParaRPr lang="es-ES" sz="3200" cap="none" dirty="0">
              <a:latin typeface="Chiller" pitchFamily="82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043362" cy="4962540"/>
          </a:xfrm>
        </p:spPr>
        <p:txBody>
          <a:bodyPr>
            <a:normAutofit fontScale="92500" lnSpcReduction="20000"/>
          </a:bodyPr>
          <a:lstStyle/>
          <a:p>
            <a:r>
              <a:rPr lang="es-ES" sz="3200" b="1" dirty="0" smtClean="0">
                <a:latin typeface="Chiller" pitchFamily="82" charset="0"/>
              </a:rPr>
              <a:t>El valor de los valores </a:t>
            </a:r>
          </a:p>
          <a:p>
            <a:r>
              <a:rPr lang="es-ES" sz="3200" b="1" dirty="0" smtClean="0">
                <a:latin typeface="Chiller" pitchFamily="82" charset="0"/>
              </a:rPr>
              <a:t>¿Valen realmente los valores ?</a:t>
            </a:r>
            <a:endParaRPr lang="es-ES" sz="4800" b="1" dirty="0" smtClean="0">
              <a:latin typeface="Chiller" pitchFamily="82" charset="0"/>
            </a:endParaRPr>
          </a:p>
          <a:p>
            <a:endParaRPr lang="es-ES" sz="4800" b="1" dirty="0" smtClean="0">
              <a:latin typeface="Chiller" pitchFamily="82" charset="0"/>
            </a:endParaRPr>
          </a:p>
          <a:p>
            <a:r>
              <a:rPr lang="es-ES" sz="4800" b="1" dirty="0" smtClean="0">
                <a:latin typeface="Chiller" pitchFamily="82" charset="0"/>
              </a:rPr>
              <a:t>¿ Qué son?</a:t>
            </a:r>
          </a:p>
          <a:p>
            <a:endParaRPr lang="es-ES" sz="3200" b="1" dirty="0" smtClean="0"/>
          </a:p>
          <a:p>
            <a:r>
              <a:rPr lang="es-ES" sz="3200" b="1" dirty="0" smtClean="0">
                <a:latin typeface="Chiller" pitchFamily="82" charset="0"/>
              </a:rPr>
              <a:t>¿Qué tiene mas valor?</a:t>
            </a:r>
          </a:p>
          <a:p>
            <a:r>
              <a:rPr lang="es-ES" sz="3200" b="1" dirty="0" smtClean="0">
                <a:latin typeface="Chiller" pitchFamily="82" charset="0"/>
              </a:rPr>
              <a:t>¿por qué tenemos valores?</a:t>
            </a:r>
          </a:p>
          <a:p>
            <a:r>
              <a:rPr lang="es-ES" sz="3200" b="1" dirty="0" smtClean="0">
                <a:latin typeface="Chiller" pitchFamily="82" charset="0"/>
              </a:rPr>
              <a:t>¿sería posible vivir sin ellos ?</a:t>
            </a:r>
          </a:p>
          <a:p>
            <a:r>
              <a:rPr lang="es-ES" sz="3200" b="1" dirty="0" smtClean="0">
                <a:latin typeface="Chiller" pitchFamily="82" charset="0"/>
              </a:rPr>
              <a:t>¿se están perdiendo ?</a:t>
            </a:r>
          </a:p>
          <a:p>
            <a:endParaRPr lang="es-ES" sz="3200" b="1" dirty="0" smtClean="0">
              <a:latin typeface="Chiller" pitchFamily="82" charset="0"/>
            </a:endParaRPr>
          </a:p>
          <a:p>
            <a:endParaRPr lang="es-ES" sz="3200" b="1" dirty="0" smtClean="0">
              <a:latin typeface="Chiller" pitchFamily="82" charset="0"/>
            </a:endParaRPr>
          </a:p>
        </p:txBody>
      </p:sp>
      <p:pic>
        <p:nvPicPr>
          <p:cNvPr id="7" name="6 Marcador de contenido" descr="Los Valor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7752" y="571480"/>
            <a:ext cx="3571899" cy="464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942996"/>
          </a:xfrm>
        </p:spPr>
        <p:txBody>
          <a:bodyPr/>
          <a:lstStyle/>
          <a:p>
            <a:pPr algn="r"/>
            <a:r>
              <a:rPr lang="es-ES" i="1" dirty="0" smtClean="0">
                <a:latin typeface="Bradley Hand ITC" pitchFamily="66" charset="0"/>
                <a:cs typeface="Angsana New" pitchFamily="18" charset="-34"/>
              </a:rPr>
              <a:t>	</a:t>
            </a:r>
            <a:r>
              <a:rPr lang="es-ES" i="1" dirty="0" smtClean="0">
                <a:solidFill>
                  <a:schemeClr val="accent2"/>
                </a:solidFill>
                <a:latin typeface="Bradley Hand ITC" pitchFamily="66" charset="0"/>
                <a:cs typeface="Angsana New" pitchFamily="18" charset="-34"/>
              </a:rPr>
              <a:t>	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  <a:cs typeface="Angsana New" pitchFamily="18" charset="-34"/>
              </a:rPr>
              <a:t>Importante, preciado, elegido</a:t>
            </a:r>
            <a:br>
              <a:rPr lang="es-ES" i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  <a:cs typeface="Angsana New" pitchFamily="18" charset="-34"/>
              </a:rPr>
            </a:b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  <a:cs typeface="Angsana New" pitchFamily="18" charset="-34"/>
              </a:rPr>
              <a:t>“lo que vale nos vale” </a:t>
            </a:r>
            <a:r>
              <a:rPr lang="es-ES" sz="1400" b="0" i="1" dirty="0" err="1" smtClean="0">
                <a:latin typeface="Bradley Hand ITC" pitchFamily="66" charset="0"/>
                <a:cs typeface="Angsana New" pitchFamily="18" charset="-34"/>
              </a:rPr>
              <a:t>Savater</a:t>
            </a:r>
            <a:r>
              <a:rPr lang="es-ES" b="0" i="1" dirty="0" smtClean="0">
                <a:latin typeface="Bradley Hand ITC" pitchFamily="66" charset="0"/>
                <a:cs typeface="Angsana New" pitchFamily="18" charset="-34"/>
              </a:rPr>
              <a:t> </a:t>
            </a:r>
            <a:r>
              <a:rPr lang="es-ES" i="1" dirty="0" smtClean="0">
                <a:latin typeface="Bradley Hand ITC" pitchFamily="66" charset="0"/>
                <a:cs typeface="Angsana New" pitchFamily="18" charset="-34"/>
              </a:rPr>
              <a:t>		</a:t>
            </a:r>
            <a:endParaRPr lang="es-ES" i="1" dirty="0">
              <a:latin typeface="Bradley Hand ITC" pitchFamily="66" charset="0"/>
              <a:cs typeface="Angsana New" pitchFamily="18" charset="-34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57158" y="571480"/>
            <a:ext cx="3008313" cy="4800600"/>
          </a:xfrm>
        </p:spPr>
        <p:txBody>
          <a:bodyPr>
            <a:normAutofit lnSpcReduction="10000"/>
          </a:bodyPr>
          <a:lstStyle/>
          <a:p>
            <a:r>
              <a:rPr lang="el-GR" sz="7200" b="1" dirty="0" smtClean="0"/>
              <a:t>άξιο</a:t>
            </a:r>
            <a:endParaRPr lang="es-ES" sz="7200" b="1" dirty="0" smtClean="0"/>
          </a:p>
          <a:p>
            <a:r>
              <a:rPr lang="es-ES" sz="4000" b="1" dirty="0" smtClean="0">
                <a:latin typeface="Chiller" pitchFamily="82" charset="0"/>
              </a:rPr>
              <a:t>Valioso</a:t>
            </a:r>
          </a:p>
          <a:p>
            <a:r>
              <a:rPr lang="es-ES" sz="4000" b="1" dirty="0" smtClean="0">
                <a:latin typeface="Chiller" pitchFamily="82" charset="0"/>
              </a:rPr>
              <a:t>Estimable</a:t>
            </a:r>
          </a:p>
          <a:p>
            <a:r>
              <a:rPr lang="es-ES" sz="4000" b="1" dirty="0" smtClean="0">
                <a:latin typeface="Chiller" pitchFamily="82" charset="0"/>
              </a:rPr>
              <a:t>Maravilloso</a:t>
            </a:r>
          </a:p>
          <a:p>
            <a:r>
              <a:rPr lang="es-ES" sz="4000" b="1" dirty="0" smtClean="0">
                <a:latin typeface="Chiller" pitchFamily="82" charset="0"/>
              </a:rPr>
              <a:t>Considerable  </a:t>
            </a:r>
          </a:p>
          <a:p>
            <a:r>
              <a:rPr lang="es-ES" sz="4000" b="1" dirty="0" smtClean="0">
                <a:latin typeface="Chiller" pitchFamily="82" charset="0"/>
              </a:rPr>
              <a:t>	</a:t>
            </a:r>
          </a:p>
          <a:p>
            <a:endParaRPr lang="es-ES" sz="7200" b="1" dirty="0" smtClean="0"/>
          </a:p>
          <a:p>
            <a:endParaRPr lang="es-ES" sz="7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628664"/>
            <a:ext cx="5340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5400" dirty="0" smtClean="0">
                <a:latin typeface="Berlin Sans FB" pitchFamily="34" charset="0"/>
              </a:rPr>
              <a:t>VALERE</a:t>
            </a:r>
          </a:p>
          <a:p>
            <a:pPr>
              <a:buNone/>
            </a:pPr>
            <a:r>
              <a:rPr lang="es-ES" sz="4000" b="1" i="1" dirty="0" smtClean="0">
                <a:latin typeface="Chiller" pitchFamily="82" charset="0"/>
              </a:rPr>
              <a:t>	</a:t>
            </a:r>
            <a:r>
              <a:rPr lang="es-ES" sz="3600" b="1" i="1" dirty="0" smtClean="0">
                <a:latin typeface="Chiller" pitchFamily="82" charset="0"/>
              </a:rPr>
              <a:t>VIGOROSO </a:t>
            </a:r>
          </a:p>
          <a:p>
            <a:pPr>
              <a:buNone/>
            </a:pPr>
            <a:r>
              <a:rPr lang="es-ES" sz="3600" b="1" i="1" dirty="0" smtClean="0">
                <a:latin typeface="Chiller" pitchFamily="82" charset="0"/>
              </a:rPr>
              <a:t>	POTENTE</a:t>
            </a:r>
          </a:p>
          <a:p>
            <a:pPr>
              <a:buNone/>
            </a:pPr>
            <a:r>
              <a:rPr lang="es-ES" sz="3600" b="1" i="1" dirty="0" smtClean="0">
                <a:latin typeface="Chiller" pitchFamily="82" charset="0"/>
              </a:rPr>
              <a:t>	SER FUERTE</a:t>
            </a:r>
          </a:p>
          <a:p>
            <a:pPr>
              <a:buNone/>
            </a:pPr>
            <a:r>
              <a:rPr lang="es-ES" sz="3600" b="1" i="1" dirty="0" smtClean="0">
                <a:latin typeface="Chiller" pitchFamily="82" charset="0"/>
              </a:rPr>
              <a:t>	ESTAR BIEN</a:t>
            </a:r>
          </a:p>
          <a:p>
            <a:pPr>
              <a:buNone/>
            </a:pPr>
            <a:endParaRPr lang="es-ES" sz="5400" dirty="0">
              <a:latin typeface="Berlin Sans FB" pitchFamily="34" charset="0"/>
            </a:endParaRPr>
          </a:p>
        </p:txBody>
      </p:sp>
      <p:pic>
        <p:nvPicPr>
          <p:cNvPr id="5" name="4 Imagen" descr="diccionar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3228998" cy="146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80012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hiller" pitchFamily="82" charset="0"/>
              </a:rPr>
              <a:t>Se tiende a superar la oposición : los valores tienen ambos aspectos </a:t>
            </a:r>
            <a:endParaRPr lang="es-ES" dirty="0">
              <a:latin typeface="Chiller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000" b="1" i="1" dirty="0" smtClean="0">
                <a:latin typeface="Garamond" pitchFamily="18" charset="0"/>
              </a:rPr>
              <a:t>Son cualidades enteramente objetivas aprehendidas por los sentimientos intencionales - </a:t>
            </a:r>
            <a:r>
              <a:rPr lang="es-ES" sz="1600" b="1" i="1" dirty="0" err="1" smtClean="0">
                <a:latin typeface="Garamond" pitchFamily="18" charset="0"/>
              </a:rPr>
              <a:t>MaxScheler</a:t>
            </a:r>
            <a:endParaRPr lang="es-ES" sz="1600" b="1" i="1" dirty="0" smtClean="0">
              <a:latin typeface="Garamond" pitchFamily="18" charset="0"/>
            </a:endParaRPr>
          </a:p>
          <a:p>
            <a:endParaRPr lang="es-ES" sz="2000" b="1" i="1" dirty="0" smtClean="0">
              <a:latin typeface="Garamond" pitchFamily="18" charset="0"/>
            </a:endParaRPr>
          </a:p>
          <a:p>
            <a:endParaRPr lang="es-ES" sz="2000" b="1" i="1" dirty="0" smtClean="0">
              <a:latin typeface="Garamond" pitchFamily="18" charset="0"/>
            </a:endParaRPr>
          </a:p>
          <a:p>
            <a:endParaRPr lang="es-ES" sz="2000" b="1" i="1" dirty="0" smtClean="0">
              <a:latin typeface="Garamond" pitchFamily="18" charset="0"/>
            </a:endParaRPr>
          </a:p>
          <a:p>
            <a:endParaRPr lang="es-ES" sz="2000" b="1" i="1" dirty="0" smtClean="0">
              <a:latin typeface="Garamond" pitchFamily="18" charset="0"/>
            </a:endParaRPr>
          </a:p>
          <a:p>
            <a:endParaRPr lang="es-ES" sz="2000" b="1" i="1" dirty="0" smtClean="0">
              <a:latin typeface="Garamond" pitchFamily="18" charset="0"/>
            </a:endParaRPr>
          </a:p>
          <a:p>
            <a:r>
              <a:rPr lang="es-ES" sz="2000" b="1" i="1" dirty="0" smtClean="0">
                <a:latin typeface="Garamond" pitchFamily="18" charset="0"/>
              </a:rPr>
              <a:t>Las cosas adquieren valor en la medida en que se insertan en el proceso de humanización del hombre </a:t>
            </a:r>
          </a:p>
          <a:p>
            <a:r>
              <a:rPr lang="es-ES" sz="2000" b="1" i="1" dirty="0" smtClean="0">
                <a:latin typeface="Garamond" pitchFamily="18" charset="0"/>
              </a:rPr>
              <a:t>	J. </a:t>
            </a:r>
            <a:r>
              <a:rPr lang="es-ES" sz="2000" b="1" i="1" dirty="0" err="1" smtClean="0">
                <a:latin typeface="Garamond" pitchFamily="18" charset="0"/>
              </a:rPr>
              <a:t>Geavaert</a:t>
            </a:r>
            <a:endParaRPr lang="es-ES" sz="2000" b="1" i="1" dirty="0" smtClean="0"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b="1" dirty="0" smtClean="0"/>
              <a:t>Diferentes visiones 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		</a:t>
            </a:r>
            <a:r>
              <a:rPr lang="es-ES" sz="2400" b="1" i="1" dirty="0" smtClean="0"/>
              <a:t>Subjetivista</a:t>
            </a:r>
          </a:p>
          <a:p>
            <a:pPr>
              <a:buFontTx/>
              <a:buChar char="-"/>
            </a:pPr>
            <a:r>
              <a:rPr lang="es-ES" sz="2400" dirty="0" smtClean="0"/>
              <a:t>Los valores no son reales</a:t>
            </a:r>
          </a:p>
          <a:p>
            <a:pPr>
              <a:buFontTx/>
              <a:buChar char="-"/>
            </a:pPr>
            <a:r>
              <a:rPr lang="es-ES" sz="2400" dirty="0" smtClean="0"/>
              <a:t>No valen por si mismo = ideas </a:t>
            </a:r>
          </a:p>
          <a:p>
            <a:pPr>
              <a:buFontTx/>
              <a:buChar char="-"/>
            </a:pPr>
            <a:r>
              <a:rPr lang="es-ES" sz="2400" dirty="0" smtClean="0"/>
              <a:t>Las personas le otorgamos su importancia – valorización </a:t>
            </a:r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		</a:t>
            </a:r>
            <a:r>
              <a:rPr lang="es-ES" sz="2400" b="1" i="1" dirty="0" smtClean="0"/>
              <a:t>Objetivista </a:t>
            </a:r>
          </a:p>
          <a:p>
            <a:pPr>
              <a:buNone/>
            </a:pPr>
            <a:r>
              <a:rPr lang="es-ES" sz="2400" dirty="0" smtClean="0"/>
              <a:t> 	valen independiente de las cosas y de las estimaciones  de las personas</a:t>
            </a:r>
          </a:p>
          <a:p>
            <a:pPr>
              <a:buNone/>
            </a:pPr>
            <a:r>
              <a:rPr lang="es-ES" sz="2400" dirty="0" smtClean="0"/>
              <a:t>	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dirty="0"/>
          </a:p>
        </p:txBody>
      </p:sp>
      <p:pic>
        <p:nvPicPr>
          <p:cNvPr id="5" name="4 Imagen" descr="objetivo-subjetiv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428868"/>
            <a:ext cx="2914657" cy="91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err="1" smtClean="0">
                <a:latin typeface="Chiller" pitchFamily="82" charset="0"/>
              </a:rPr>
              <a:t>Famil.ia</a:t>
            </a:r>
            <a:r>
              <a:rPr lang="es-ES" sz="3200" dirty="0" smtClean="0">
                <a:latin typeface="Chiller" pitchFamily="82" charset="0"/>
              </a:rPr>
              <a:t> , Educación y Organizaciones </a:t>
            </a:r>
            <a:endParaRPr lang="es-ES" sz="3200" dirty="0">
              <a:latin typeface="Chiller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900618" cy="4800600"/>
          </a:xfrm>
        </p:spPr>
        <p:txBody>
          <a:bodyPr>
            <a:noAutofit/>
          </a:bodyPr>
          <a:lstStyle/>
          <a:p>
            <a:endParaRPr lang="es-ES" sz="2200" b="1" i="1" dirty="0" smtClean="0"/>
          </a:p>
          <a:p>
            <a:endParaRPr lang="es-ES" sz="2200" b="1" i="1" dirty="0" smtClean="0"/>
          </a:p>
          <a:p>
            <a:r>
              <a:rPr lang="es-ES" sz="2200" b="1" i="1" dirty="0" smtClean="0"/>
              <a:t>Para que tengan fuerzas y motiven la conducta de una persona, </a:t>
            </a:r>
            <a:r>
              <a:rPr lang="es-ES" sz="2200" b="1" i="1" dirty="0" smtClean="0">
                <a:solidFill>
                  <a:schemeClr val="accent2"/>
                </a:solidFill>
              </a:rPr>
              <a:t>los bienes, las verdades  objetivas , deben ser internalizadas como un Valor</a:t>
            </a:r>
          </a:p>
          <a:p>
            <a:endParaRPr lang="es-ES" sz="2200" b="1" i="1" dirty="0" smtClean="0"/>
          </a:p>
          <a:p>
            <a:r>
              <a:rPr lang="es-ES" sz="2200" b="1" i="1" dirty="0" smtClean="0"/>
              <a:t>Esa es la justamente la misión de la familia  y de los educadores   : </a:t>
            </a:r>
            <a:r>
              <a:rPr lang="es-ES" sz="2200" b="1" i="1" dirty="0" smtClean="0">
                <a:solidFill>
                  <a:schemeClr val="accent2"/>
                </a:solidFill>
              </a:rPr>
              <a:t>ayudar a dar el paso de lo objetivo a lo subjetivo en el campo de los valores </a:t>
            </a:r>
            <a:endParaRPr lang="es-ES" sz="2200" b="1" i="1" dirty="0">
              <a:solidFill>
                <a:schemeClr val="accent2"/>
              </a:solidFill>
            </a:endParaRPr>
          </a:p>
        </p:txBody>
      </p:sp>
      <p:pic>
        <p:nvPicPr>
          <p:cNvPr id="9" name="8 Marcador de contenido" descr="semilla-que-crec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9769" y="1485900"/>
            <a:ext cx="2447925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 , Responsabilidad Profesional y Compromiso social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614866" cy="4800600"/>
          </a:xfrm>
        </p:spPr>
        <p:txBody>
          <a:bodyPr>
            <a:normAutofit lnSpcReduction="10000"/>
          </a:bodyPr>
          <a:lstStyle/>
          <a:p>
            <a:endParaRPr lang="es-ES" sz="3200" b="1" dirty="0" smtClean="0"/>
          </a:p>
          <a:p>
            <a:r>
              <a:rPr lang="es-ES" sz="3200" b="1" dirty="0" smtClean="0"/>
              <a:t>Objetivos </a:t>
            </a:r>
          </a:p>
          <a:p>
            <a:r>
              <a:rPr lang="es-ES" sz="2000" b="1" i="1" dirty="0" smtClean="0"/>
              <a:t>Inculcar el interés y la necesidad de la ética como saber para la realización </a:t>
            </a:r>
          </a:p>
          <a:p>
            <a:endParaRPr lang="es-ES" sz="2000" b="1" i="1" dirty="0" smtClean="0"/>
          </a:p>
          <a:p>
            <a:r>
              <a:rPr lang="es-ES" sz="2000" b="1" i="1" dirty="0" smtClean="0"/>
              <a:t>Recrear los valores , principios y normas morales</a:t>
            </a:r>
          </a:p>
          <a:p>
            <a:endParaRPr lang="es-ES" sz="2000" b="1" i="1" dirty="0" smtClean="0"/>
          </a:p>
          <a:p>
            <a:r>
              <a:rPr lang="es-ES" sz="2000" b="1" i="1" dirty="0" smtClean="0"/>
              <a:t>Enfatizar el sentido ético y de servicio del ejercicio profesional, sustentado en la Responsabilidad</a:t>
            </a:r>
          </a:p>
          <a:p>
            <a:endParaRPr lang="es-ES" sz="2000" b="1" i="1" dirty="0" smtClean="0"/>
          </a:p>
          <a:p>
            <a:r>
              <a:rPr lang="es-ES" sz="2000" b="1" i="1" dirty="0" smtClean="0"/>
              <a:t>Promover el compromiso social y resaltar el rol de protagónico de los profesionales 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3200" b="1" dirty="0" smtClean="0"/>
          </a:p>
        </p:txBody>
      </p:sp>
      <p:pic>
        <p:nvPicPr>
          <p:cNvPr id="5" name="4 Marcador de contenido" descr="objetiv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2857496"/>
            <a:ext cx="2828925" cy="16192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643578"/>
            <a:ext cx="8458200" cy="500066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Informal Roman" pitchFamily="66" charset="0"/>
              </a:rPr>
              <a:t>Belleza , vida, verdad, justicia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00684" cy="4819664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r>
              <a:rPr lang="es-ES" sz="12800" b="1" dirty="0" smtClean="0">
                <a:latin typeface="Harlow Solid Italic" pitchFamily="82" charset="0"/>
              </a:rPr>
              <a:t>Los valores </a:t>
            </a:r>
          </a:p>
          <a:p>
            <a:r>
              <a:rPr lang="es-ES" sz="12800" b="1" dirty="0" smtClean="0">
                <a:latin typeface="Harlow Solid Italic" pitchFamily="82" charset="0"/>
              </a:rPr>
              <a:t>	son , están</a:t>
            </a:r>
          </a:p>
          <a:p>
            <a:r>
              <a:rPr lang="es-ES" sz="12800" b="1" dirty="0" smtClean="0">
                <a:latin typeface="Harlow Solid Italic" pitchFamily="82" charset="0"/>
              </a:rPr>
              <a:t>	hay que descubrirlos </a:t>
            </a:r>
          </a:p>
          <a:p>
            <a:r>
              <a:rPr lang="es-ES" sz="12800" b="1" dirty="0" smtClean="0">
                <a:latin typeface="Harlow Solid Italic" pitchFamily="82" charset="0"/>
              </a:rPr>
              <a:t>	visibilizarlos </a:t>
            </a:r>
            <a:endParaRPr lang="es-ES" sz="14400" b="1" dirty="0" smtClean="0">
              <a:latin typeface="Harlow Solid Italic" pitchFamily="82" charset="0"/>
            </a:endParaRPr>
          </a:p>
          <a:p>
            <a:r>
              <a:rPr lang="es-ES" sz="12800" b="1" dirty="0" smtClean="0">
                <a:latin typeface="Harlow Solid Italic" pitchFamily="82" charset="0"/>
              </a:rPr>
              <a:t>se convierten en fuerza interior</a:t>
            </a:r>
          </a:p>
          <a:p>
            <a:endParaRPr lang="es-ES" sz="12800" b="1" dirty="0" smtClean="0">
              <a:latin typeface="Harlow Solid Italic" pitchFamily="82" charset="0"/>
            </a:endParaRPr>
          </a:p>
          <a:p>
            <a:r>
              <a:rPr lang="es-ES" sz="12800" b="1" dirty="0" smtClean="0">
                <a:latin typeface="Harlow Solid Italic" pitchFamily="82" charset="0"/>
              </a:rPr>
              <a:t>Una comunidad que los transforma en parte suya</a:t>
            </a:r>
            <a:r>
              <a:rPr lang="es-ES" sz="12800" dirty="0" smtClean="0">
                <a:latin typeface="Harlow Solid Italic" pitchFamily="82" charset="0"/>
              </a:rPr>
              <a:t> </a:t>
            </a:r>
          </a:p>
          <a:p>
            <a:endParaRPr lang="es-ES" sz="7000" dirty="0" smtClean="0"/>
          </a:p>
          <a:p>
            <a:endParaRPr lang="es-ES" sz="70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8 Marcador de contenido" descr="descubr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94" y="2500306"/>
            <a:ext cx="3377493" cy="2812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14744" y="5000636"/>
            <a:ext cx="5272094" cy="1500198"/>
          </a:xfrm>
        </p:spPr>
        <p:txBody>
          <a:bodyPr>
            <a:normAutofit/>
          </a:bodyPr>
          <a:lstStyle/>
          <a:p>
            <a:pPr algn="r"/>
            <a:r>
              <a:rPr lang="es-ES" dirty="0" smtClean="0">
                <a:latin typeface="Calibri" pitchFamily="34" charset="0"/>
              </a:rPr>
              <a:t>Los valores no se trasmiten auténticamente a través de palabras, conceptos , sino con vivencias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86106" cy="4800600"/>
          </a:xfrm>
        </p:spPr>
        <p:txBody>
          <a:bodyPr>
            <a:normAutofit/>
          </a:bodyPr>
          <a:lstStyle/>
          <a:p>
            <a:endParaRPr lang="es-ES" sz="2200" b="1" i="1" dirty="0" smtClean="0"/>
          </a:p>
          <a:p>
            <a:r>
              <a:rPr lang="es-ES" sz="1800" b="1" i="1" dirty="0" smtClean="0"/>
              <a:t>La educación en valores es una orientación a la inteligencia </a:t>
            </a:r>
          </a:p>
          <a:p>
            <a:r>
              <a:rPr lang="es-ES" sz="1800" b="1" i="1" dirty="0" smtClean="0"/>
              <a:t>Con  apoyo de la voluntad</a:t>
            </a:r>
          </a:p>
          <a:p>
            <a:r>
              <a:rPr lang="es-ES" sz="1800" b="1" i="1" dirty="0" smtClean="0"/>
              <a:t>para profundizar  y respetar los valores </a:t>
            </a:r>
          </a:p>
          <a:p>
            <a:r>
              <a:rPr lang="es-ES" sz="1800" b="1" i="1" dirty="0" smtClean="0"/>
              <a:t>que se encuentran en lo mas íntimo de la naturaleza humana </a:t>
            </a:r>
            <a:endParaRPr lang="es-ES" sz="2400" b="1" i="1" dirty="0" smtClean="0"/>
          </a:p>
          <a:p>
            <a:pPr algn="r"/>
            <a:r>
              <a:rPr lang="es-ES" sz="1800" b="1" i="1" dirty="0" smtClean="0"/>
              <a:t>López de </a:t>
            </a:r>
            <a:r>
              <a:rPr lang="es-ES" sz="1800" b="1" i="1" dirty="0" err="1" smtClean="0"/>
              <a:t>Llargo</a:t>
            </a:r>
            <a:endParaRPr lang="es-ES" sz="1800" b="1" i="1" dirty="0" smtClean="0"/>
          </a:p>
          <a:p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714744" y="609600"/>
            <a:ext cx="5200656" cy="43195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Proceso de Valorización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900" b="1" dirty="0" smtClean="0"/>
          </a:p>
          <a:p>
            <a:pPr>
              <a:buNone/>
            </a:pPr>
            <a:r>
              <a:rPr lang="es-ES" b="1" dirty="0" smtClean="0"/>
              <a:t>La inteligencia  estima lo que lo singular del ser  que se está valorando 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La reflexión nos lleva a la comprensión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La experiencia nos permite su vivencia</a:t>
            </a:r>
          </a:p>
          <a:p>
            <a:pPr>
              <a:buNone/>
            </a:pPr>
            <a:r>
              <a:rPr lang="es-ES" b="1" dirty="0" smtClean="0"/>
              <a:t> se descubre el valor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Nos impulsa a la acción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</a:t>
            </a:r>
          </a:p>
          <a:p>
            <a:pPr>
              <a:buNone/>
            </a:pPr>
            <a:endParaRPr lang="es-ES" sz="2000" dirty="0" smtClean="0"/>
          </a:p>
        </p:txBody>
      </p:sp>
      <p:pic>
        <p:nvPicPr>
          <p:cNvPr id="5" name="4 Imagen" descr="obser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14818"/>
            <a:ext cx="2928926" cy="190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58200" cy="928694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Bell MT" pitchFamily="18" charset="0"/>
              </a:rPr>
              <a:t>¿Cuáles son los que valen mas o </a:t>
            </a:r>
            <a:br>
              <a:rPr lang="es-ES" sz="2400" dirty="0" smtClean="0">
                <a:latin typeface="Bell MT" pitchFamily="18" charset="0"/>
              </a:rPr>
            </a:br>
            <a:r>
              <a:rPr lang="es-ES" sz="2400" dirty="0" smtClean="0">
                <a:latin typeface="Bell MT" pitchFamily="18" charset="0"/>
              </a:rPr>
              <a:t>los que valen menos ?</a:t>
            </a:r>
            <a:endParaRPr lang="es-ES" sz="2400" dirty="0">
              <a:latin typeface="Bell MT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67678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  <a:latin typeface="Chiller" pitchFamily="82" charset="0"/>
                <a:cs typeface="Arial" pitchFamily="34" charset="0"/>
              </a:rPr>
              <a:t>¿ existen diferentes clases de valores ?</a:t>
            </a:r>
          </a:p>
          <a:p>
            <a:r>
              <a:rPr lang="es-ES" sz="3600" b="1" dirty="0" smtClean="0">
                <a:solidFill>
                  <a:schemeClr val="accent2"/>
                </a:solidFill>
                <a:latin typeface="Chiller" pitchFamily="82" charset="0"/>
                <a:cs typeface="Arial" pitchFamily="34" charset="0"/>
              </a:rPr>
              <a:t>Según su fin :</a:t>
            </a:r>
          </a:p>
          <a:p>
            <a:pPr>
              <a:buFontTx/>
              <a:buChar char="-"/>
            </a:pPr>
            <a:r>
              <a:rPr lang="es-ES" sz="3600" b="1" dirty="0" smtClean="0">
                <a:solidFill>
                  <a:schemeClr val="accent2"/>
                </a:solidFill>
                <a:latin typeface="Chiller" pitchFamily="82" charset="0"/>
                <a:cs typeface="Arial" pitchFamily="34" charset="0"/>
              </a:rPr>
              <a:t>  Objetivos</a:t>
            </a:r>
          </a:p>
          <a:p>
            <a:pPr>
              <a:buFontTx/>
              <a:buChar char="-"/>
            </a:pPr>
            <a:r>
              <a:rPr lang="es-ES" sz="3600" b="1" dirty="0" smtClean="0">
                <a:solidFill>
                  <a:schemeClr val="accent2"/>
                </a:solidFill>
                <a:latin typeface="Chiller" pitchFamily="82" charset="0"/>
                <a:cs typeface="Arial" pitchFamily="34" charset="0"/>
              </a:rPr>
              <a:t>Subjetivo</a:t>
            </a:r>
          </a:p>
          <a:p>
            <a:r>
              <a:rPr lang="es-ES" sz="3600" b="1" dirty="0" smtClean="0">
                <a:solidFill>
                  <a:schemeClr val="accent2"/>
                </a:solidFill>
                <a:latin typeface="Chiller" pitchFamily="82" charset="0"/>
                <a:cs typeface="Arial" pitchFamily="34" charset="0"/>
              </a:rPr>
              <a:t>Y la  necesidad que satisface </a:t>
            </a:r>
          </a:p>
          <a:p>
            <a:pPr>
              <a:buFontTx/>
              <a:buChar char="-"/>
            </a:pPr>
            <a:endParaRPr lang="es-ES" sz="3600" b="1" dirty="0" smtClean="0">
              <a:solidFill>
                <a:schemeClr val="accent2"/>
              </a:solidFill>
              <a:latin typeface="Chiller" pitchFamily="82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3600" b="1" dirty="0" smtClean="0">
              <a:latin typeface="Chiller" pitchFamily="82" charset="0"/>
            </a:endParaRPr>
          </a:p>
          <a:p>
            <a:endParaRPr lang="es-ES" sz="3600" b="1" dirty="0" smtClean="0">
              <a:latin typeface="Chiller" pitchFamily="82" charset="0"/>
            </a:endParaRPr>
          </a:p>
          <a:p>
            <a:endParaRPr lang="es-ES" sz="3600" b="1" dirty="0" smtClean="0">
              <a:latin typeface="Chiller" pitchFamily="82" charset="0"/>
            </a:endParaRPr>
          </a:p>
          <a:p>
            <a:endParaRPr lang="es-ES" sz="3600" b="1" dirty="0">
              <a:latin typeface="Chiller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462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- Económicos</a:t>
            </a:r>
          </a:p>
          <a:p>
            <a:pPr>
              <a:buNone/>
            </a:pPr>
            <a:r>
              <a:rPr lang="es-ES" dirty="0" smtClean="0"/>
              <a:t>- Sociales </a:t>
            </a:r>
          </a:p>
          <a:p>
            <a:pPr>
              <a:buNone/>
            </a:pPr>
            <a:r>
              <a:rPr lang="es-ES" dirty="0" smtClean="0"/>
              <a:t>- Estéticos</a:t>
            </a:r>
          </a:p>
          <a:p>
            <a:pPr>
              <a:buNone/>
            </a:pPr>
            <a:r>
              <a:rPr lang="es-ES" dirty="0" smtClean="0"/>
              <a:t>- Jurídicos</a:t>
            </a:r>
          </a:p>
          <a:p>
            <a:pPr>
              <a:buNone/>
            </a:pPr>
            <a:r>
              <a:rPr lang="es-ES" dirty="0" smtClean="0"/>
              <a:t>- Religiosos</a:t>
            </a:r>
          </a:p>
          <a:p>
            <a:pPr>
              <a:buNone/>
            </a:pPr>
            <a:r>
              <a:rPr lang="es-ES" dirty="0" smtClean="0"/>
              <a:t>- Éticos 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clasifi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64291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i="1" dirty="0" smtClean="0">
                <a:solidFill>
                  <a:schemeClr val="accent2"/>
                </a:solidFill>
                <a:latin typeface="Chiller" pitchFamily="82" charset="0"/>
              </a:rPr>
              <a:t>Jerarquía y jerarquización </a:t>
            </a:r>
            <a:endParaRPr lang="es-ES" sz="3200" i="1" dirty="0">
              <a:solidFill>
                <a:schemeClr val="accent2"/>
              </a:solidFill>
              <a:latin typeface="Chiller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757742" cy="4800600"/>
          </a:xfrm>
        </p:spPr>
        <p:txBody>
          <a:bodyPr>
            <a:normAutofit lnSpcReduction="10000"/>
          </a:bodyPr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Se puede dar a un valor mayor importancia </a:t>
            </a:r>
          </a:p>
          <a:p>
            <a:endParaRPr lang="es-ES" sz="2000" dirty="0" smtClean="0"/>
          </a:p>
          <a:p>
            <a:r>
              <a:rPr lang="es-ES" sz="2000" b="1" dirty="0" smtClean="0"/>
              <a:t>Es una valorización personal dependiente de forma que cada uno construye “</a:t>
            </a:r>
            <a:r>
              <a:rPr lang="es-ES" sz="2000" b="1" dirty="0" smtClean="0">
                <a:solidFill>
                  <a:schemeClr val="accent2"/>
                </a:solidFill>
              </a:rPr>
              <a:t>la realidad”</a:t>
            </a:r>
          </a:p>
          <a:p>
            <a:endParaRPr lang="es-ES" sz="2000" b="1" dirty="0" smtClean="0"/>
          </a:p>
          <a:p>
            <a:r>
              <a:rPr lang="es-ES" sz="2000" b="1" dirty="0" smtClean="0">
                <a:solidFill>
                  <a:schemeClr val="accent2"/>
                </a:solidFill>
              </a:rPr>
              <a:t>Para captar la escala que tiene un valor</a:t>
            </a:r>
            <a:r>
              <a:rPr lang="es-ES" sz="2000" b="1" dirty="0" smtClean="0"/>
              <a:t>: </a:t>
            </a:r>
          </a:p>
          <a:p>
            <a:endParaRPr lang="es-ES" sz="2000" b="1" dirty="0" smtClean="0"/>
          </a:p>
          <a:p>
            <a:r>
              <a:rPr lang="es-ES" sz="2000" b="1" dirty="0" smtClean="0">
                <a:solidFill>
                  <a:schemeClr val="accent2"/>
                </a:solidFill>
              </a:rPr>
              <a:t>No</a:t>
            </a:r>
            <a:r>
              <a:rPr lang="es-ES" sz="2000" b="1" dirty="0" smtClean="0"/>
              <a:t> hay que “</a:t>
            </a:r>
            <a:r>
              <a:rPr lang="es-ES" sz="2000" b="1" dirty="0" smtClean="0">
                <a:solidFill>
                  <a:schemeClr val="accent2"/>
                </a:solidFill>
              </a:rPr>
              <a:t>ordenarlos “  </a:t>
            </a:r>
            <a:r>
              <a:rPr lang="es-ES" sz="2000" b="1" dirty="0" smtClean="0"/>
              <a:t>de acuerdo a los principios  = “ jerarquía propia “</a:t>
            </a:r>
          </a:p>
          <a:p>
            <a:endParaRPr lang="es-ES" sz="2000" b="1" dirty="0" smtClean="0"/>
          </a:p>
          <a:p>
            <a:r>
              <a:rPr lang="es-ES" sz="2000" b="1" dirty="0" smtClean="0">
                <a:solidFill>
                  <a:schemeClr val="accent2"/>
                </a:solidFill>
              </a:rPr>
              <a:t>Sino captar el valor en su real interrelación con los demás  </a:t>
            </a:r>
            <a:r>
              <a:rPr lang="es-ES" sz="2000" b="1" dirty="0" smtClean="0"/>
              <a:t>=  					</a:t>
            </a:r>
            <a:r>
              <a:rPr lang="es-ES" sz="2000" b="1" dirty="0" smtClean="0">
                <a:solidFill>
                  <a:schemeClr val="accent2"/>
                </a:solidFill>
              </a:rPr>
              <a:t>“Jerarquización </a:t>
            </a:r>
            <a:r>
              <a:rPr lang="es-ES" sz="2000" b="1" dirty="0" smtClean="0"/>
              <a:t>“</a:t>
            </a:r>
          </a:p>
          <a:p>
            <a:endParaRPr lang="es-ES" sz="1800" b="1" dirty="0" smtClean="0"/>
          </a:p>
          <a:p>
            <a:endParaRPr lang="es-ES" sz="1800" b="1" dirty="0" smtClean="0"/>
          </a:p>
          <a:p>
            <a:endParaRPr lang="es-ES" sz="1800" b="1" dirty="0" smtClean="0"/>
          </a:p>
          <a:p>
            <a:endParaRPr lang="es-ES" sz="1800" b="1" dirty="0" smtClean="0"/>
          </a:p>
          <a:p>
            <a:endParaRPr lang="es-ES" sz="1800" b="1" dirty="0" smtClean="0"/>
          </a:p>
          <a:p>
            <a:endParaRPr lang="es-ES" dirty="0"/>
          </a:p>
        </p:txBody>
      </p:sp>
      <p:pic>
        <p:nvPicPr>
          <p:cNvPr id="5" name="4 Marcador de contenido" descr="Valores - jerarquí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2000240"/>
            <a:ext cx="3224533" cy="2510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 </a:t>
            </a:r>
            <a:r>
              <a:rPr lang="es-ES" sz="3200" dirty="0" smtClean="0">
                <a:latin typeface="Chiller" pitchFamily="82" charset="0"/>
              </a:rPr>
              <a:t>inculcar , transmitir ?</a:t>
            </a:r>
            <a:endParaRPr lang="es-ES" sz="3200" dirty="0">
              <a:latin typeface="Chiller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/>
              <a:t>Nadie da a otro lo que no tiene  = el valor debe estar encarnado en la persona que lo trasmite 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Crear un ambiente apropiado para la transmisión 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Tener en cuenta las dimensiones intelectuales, afectivas y operativas </a:t>
            </a:r>
          </a:p>
          <a:p>
            <a:endParaRPr lang="es-ES" sz="2400" b="1" dirty="0" smtClean="0"/>
          </a:p>
          <a:p>
            <a:endParaRPr lang="es-ES" sz="2400" b="1" dirty="0"/>
          </a:p>
        </p:txBody>
      </p:sp>
      <p:pic>
        <p:nvPicPr>
          <p:cNvPr id="5" name="4 Marcador de contenido" descr="cuerd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La ética está referido a la bondad o a la maldad 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686304" cy="4800600"/>
          </a:xfrm>
        </p:spPr>
        <p:txBody>
          <a:bodyPr>
            <a:normAutofit fontScale="92500" lnSpcReduction="20000"/>
          </a:bodyPr>
          <a:lstStyle/>
          <a:p>
            <a:r>
              <a:rPr lang="es-ES" sz="2600" b="1" dirty="0" smtClean="0">
                <a:solidFill>
                  <a:schemeClr val="accent6"/>
                </a:solidFill>
              </a:rPr>
              <a:t>Tener  conciencia </a:t>
            </a:r>
            <a:r>
              <a:rPr lang="es-ES" sz="1800" dirty="0" smtClean="0"/>
              <a:t>:</a:t>
            </a:r>
          </a:p>
          <a:p>
            <a:endParaRPr lang="es-ES" sz="1800" dirty="0" smtClean="0"/>
          </a:p>
          <a:p>
            <a:r>
              <a:rPr lang="es-ES" sz="1800" b="1" dirty="0" smtClean="0"/>
              <a:t>Estado en el que uno está atento a uno mismo y a cuanto lo rodea</a:t>
            </a:r>
          </a:p>
          <a:p>
            <a:pPr lvl="2">
              <a:buFontTx/>
              <a:buChar char="-"/>
            </a:pPr>
            <a:r>
              <a:rPr lang="es-ES" sz="1700" b="1" dirty="0" smtClean="0"/>
              <a:t>Percatarse </a:t>
            </a:r>
          </a:p>
          <a:p>
            <a:pPr lvl="2">
              <a:buFontTx/>
              <a:buChar char="-"/>
            </a:pPr>
            <a:r>
              <a:rPr lang="es-ES" sz="1700" b="1" dirty="0" smtClean="0"/>
              <a:t>Reconocimiento </a:t>
            </a:r>
          </a:p>
          <a:p>
            <a:pPr>
              <a:buFontTx/>
              <a:buChar char="-"/>
            </a:pPr>
            <a:endParaRPr lang="es-ES" sz="1800" b="1" dirty="0" smtClean="0"/>
          </a:p>
          <a:p>
            <a:pPr>
              <a:buFontTx/>
              <a:buChar char="-"/>
            </a:pPr>
            <a:r>
              <a:rPr lang="es-ES" sz="1800" b="1" dirty="0" smtClean="0">
                <a:solidFill>
                  <a:schemeClr val="accent6"/>
                </a:solidFill>
              </a:rPr>
              <a:t>Capacidad de darse cuenta de la existencia , las sensaciones , los pensamientos y el ambiente de uno mismo </a:t>
            </a:r>
          </a:p>
          <a:p>
            <a:pPr>
              <a:buFontTx/>
              <a:buChar char="-"/>
            </a:pPr>
            <a:endParaRPr lang="es-ES" sz="1800" b="1" dirty="0" smtClean="0"/>
          </a:p>
          <a:p>
            <a:pPr>
              <a:buFontTx/>
              <a:buChar char="-"/>
            </a:pPr>
            <a:r>
              <a:rPr lang="es-ES" sz="1800" b="1" dirty="0" smtClean="0"/>
              <a:t>Etimológicamente : </a:t>
            </a:r>
            <a:r>
              <a:rPr lang="es-ES" sz="1800" b="1" dirty="0" smtClean="0">
                <a:solidFill>
                  <a:schemeClr val="accent6"/>
                </a:solidFill>
              </a:rPr>
              <a:t>“</a:t>
            </a:r>
            <a:r>
              <a:rPr lang="es-ES" sz="1800" b="1" dirty="0" err="1" smtClean="0">
                <a:solidFill>
                  <a:schemeClr val="accent6"/>
                </a:solidFill>
              </a:rPr>
              <a:t>conscire</a:t>
            </a:r>
            <a:r>
              <a:rPr lang="es-ES" sz="1800" b="1" dirty="0" smtClean="0">
                <a:solidFill>
                  <a:schemeClr val="accent6"/>
                </a:solidFill>
              </a:rPr>
              <a:t> “ </a:t>
            </a:r>
          </a:p>
          <a:p>
            <a:r>
              <a:rPr lang="es-ES" sz="1800" b="1" dirty="0" smtClean="0"/>
              <a:t>	 saber bien – con-ciencia</a:t>
            </a:r>
          </a:p>
          <a:p>
            <a:pPr>
              <a:buFontTx/>
              <a:buChar char="-"/>
            </a:pPr>
            <a:r>
              <a:rPr lang="es-ES" sz="1800" b="1" dirty="0" smtClean="0"/>
              <a:t>  </a:t>
            </a:r>
          </a:p>
          <a:p>
            <a:pPr>
              <a:buFontTx/>
              <a:buChar char="-"/>
            </a:pPr>
            <a:r>
              <a:rPr lang="es-ES" sz="1800" b="1" dirty="0" smtClean="0"/>
              <a:t> Bien : no siempre está referido al bien o mal</a:t>
            </a:r>
          </a:p>
          <a:p>
            <a:pPr>
              <a:buFontTx/>
              <a:buChar char="-"/>
            </a:pPr>
            <a:r>
              <a:rPr lang="es-ES" sz="1800" b="1" dirty="0" smtClean="0"/>
              <a:t>El bien es :</a:t>
            </a:r>
          </a:p>
          <a:p>
            <a:pPr>
              <a:buFontTx/>
              <a:buChar char="-"/>
            </a:pPr>
            <a:r>
              <a:rPr lang="es-ES" sz="1800" b="1" dirty="0" smtClean="0"/>
              <a:t>Finalidad : es bueno porque sirva para algo </a:t>
            </a:r>
          </a:p>
          <a:p>
            <a:pPr>
              <a:buFontTx/>
              <a:buChar char="-"/>
            </a:pPr>
            <a:r>
              <a:rPr lang="es-ES" sz="1800" b="1" dirty="0" smtClean="0"/>
              <a:t>Perfección : nada le falta de lo necesario</a:t>
            </a:r>
          </a:p>
          <a:p>
            <a:endParaRPr lang="es-ES" b="1" dirty="0" smtClean="0"/>
          </a:p>
          <a:p>
            <a:endParaRPr lang="es-ES" dirty="0"/>
          </a:p>
        </p:txBody>
      </p:sp>
      <p:pic>
        <p:nvPicPr>
          <p:cNvPr id="5" name="4 Marcador de contenido" descr="tomar-conciencia-aguilas-1-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42" y="714356"/>
            <a:ext cx="3629020" cy="2721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conciencia :¿se posee o se adquiere?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s-ES" sz="2800" dirty="0" smtClean="0"/>
              <a:t> puede ser  considera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innata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es-ES" sz="2800" dirty="0" smtClean="0"/>
              <a:t> por el mero hecho de existir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todos los hombres la poseen</a:t>
            </a:r>
          </a:p>
          <a:p>
            <a:pPr lvl="2" eaLnBrk="1" hangingPunct="1">
              <a:defRPr/>
            </a:pPr>
            <a:r>
              <a:rPr lang="es-ES" sz="2100" dirty="0" smtClean="0"/>
              <a:t>Se tiene siempre y efectivamente</a:t>
            </a:r>
          </a:p>
          <a:p>
            <a:pPr lvl="2" eaLnBrk="1" hangingPunct="1">
              <a:defRPr/>
            </a:pPr>
            <a:r>
              <a:rPr lang="es-ES" sz="2100" dirty="0" smtClean="0"/>
              <a:t>Se tiene la posibilidad de poseer siempre que se suscite una sensibilidad moral adecuada</a:t>
            </a:r>
          </a:p>
          <a:p>
            <a:pPr lvl="2" eaLnBrk="1" hangingPunct="1">
              <a:defRPr/>
            </a:pPr>
            <a:endParaRPr lang="es-ES" sz="2100" dirty="0" smtClean="0"/>
          </a:p>
          <a:p>
            <a:pPr eaLnBrk="1" hangingPunct="1">
              <a:defRPr/>
            </a:pPr>
            <a:r>
              <a:rPr lang="es-ES" sz="2800" dirty="0" smtClean="0"/>
              <a:t>puede ser concebida como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adquirida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 eaLnBrk="1" hangingPunct="1">
              <a:defRPr/>
            </a:pPr>
            <a:r>
              <a:rPr lang="es-ES" sz="2100" dirty="0" smtClean="0"/>
              <a:t>Por </a:t>
            </a:r>
            <a:r>
              <a:rPr lang="es-ES" sz="2100" b="1" dirty="0" smtClean="0">
                <a:solidFill>
                  <a:schemeClr val="accent1">
                    <a:lumMod val="50000"/>
                  </a:schemeClr>
                </a:solidFill>
              </a:rPr>
              <a:t>educación de las potencias morales</a:t>
            </a:r>
            <a:r>
              <a:rPr lang="es-ES" sz="2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100" dirty="0" smtClean="0"/>
              <a:t>incitas en el hombre</a:t>
            </a:r>
          </a:p>
          <a:p>
            <a:pPr lvl="2" eaLnBrk="1" hangingPunct="1">
              <a:defRPr/>
            </a:pPr>
            <a:r>
              <a:rPr lang="es-ES" sz="2100" dirty="0" smtClean="0"/>
              <a:t>En el curso de nuestra existencia, </a:t>
            </a:r>
            <a:r>
              <a:rPr lang="es-ES" sz="2100" b="1" dirty="0" smtClean="0">
                <a:solidFill>
                  <a:schemeClr val="accent1">
                    <a:lumMod val="50000"/>
                  </a:schemeClr>
                </a:solidFill>
              </a:rPr>
              <a:t>por la evolución  natural y por las relaciones sociales.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458200" cy="428628"/>
          </a:xfrm>
        </p:spPr>
        <p:txBody>
          <a:bodyPr>
            <a:noAutofit/>
          </a:bodyPr>
          <a:lstStyle/>
          <a:p>
            <a:pPr algn="ctr"/>
            <a:r>
              <a:rPr lang="es-ES" sz="1600" dirty="0" smtClean="0"/>
              <a:t>Representa la consecución de la </a:t>
            </a:r>
            <a:r>
              <a:rPr lang="es-ES" sz="1600" dirty="0" err="1" smtClean="0"/>
              <a:t>autonomÍa</a:t>
            </a:r>
            <a:r>
              <a:rPr lang="es-ES" sz="1600" dirty="0" smtClean="0"/>
              <a:t> moral </a:t>
            </a:r>
            <a:endParaRPr lang="es-ES" sz="1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57158" y="642918"/>
            <a:ext cx="6500858" cy="5143536"/>
          </a:xfrm>
        </p:spPr>
        <p:txBody>
          <a:bodyPr>
            <a:normAutofit fontScale="62500" lnSpcReduction="20000"/>
          </a:bodyPr>
          <a:lstStyle/>
          <a:p>
            <a:r>
              <a:rPr lang="es-ES" sz="3400" b="1" dirty="0" smtClean="0">
                <a:solidFill>
                  <a:schemeClr val="accent6"/>
                </a:solidFill>
              </a:rPr>
              <a:t>La Conciencia Ética</a:t>
            </a:r>
          </a:p>
          <a:p>
            <a:endParaRPr lang="es-ES" sz="3400" b="1" dirty="0" smtClean="0">
              <a:solidFill>
                <a:schemeClr val="accent6"/>
              </a:solidFill>
            </a:endParaRPr>
          </a:p>
          <a:p>
            <a:r>
              <a:rPr lang="es-ES" sz="2900" b="1" dirty="0" smtClean="0">
                <a:solidFill>
                  <a:schemeClr val="accent6"/>
                </a:solidFill>
              </a:rPr>
              <a:t>Es un juicio </a:t>
            </a:r>
          </a:p>
          <a:p>
            <a:r>
              <a:rPr lang="es-ES" sz="2900" b="1" dirty="0" smtClean="0"/>
              <a:t>Un acto de la inteligencia por el cual se juzga </a:t>
            </a:r>
          </a:p>
          <a:p>
            <a:r>
              <a:rPr lang="es-ES" sz="2900" b="1" dirty="0" smtClean="0"/>
              <a:t>un hecho</a:t>
            </a:r>
          </a:p>
          <a:p>
            <a:endParaRPr lang="es-ES" sz="2900" b="1" dirty="0" smtClean="0"/>
          </a:p>
          <a:p>
            <a:r>
              <a:rPr lang="es-ES" sz="2900" b="1" dirty="0" smtClean="0">
                <a:solidFill>
                  <a:schemeClr val="accent6"/>
                </a:solidFill>
              </a:rPr>
              <a:t>La conciencia humana no puede delegar en otro su responsabilidad personal : </a:t>
            </a:r>
          </a:p>
          <a:p>
            <a:endParaRPr lang="es-ES" sz="2900" b="1" dirty="0" smtClean="0"/>
          </a:p>
          <a:p>
            <a:r>
              <a:rPr lang="es-ES" sz="2900" b="1" dirty="0" smtClean="0"/>
              <a:t>Es una realidad singular, propia e intransferible</a:t>
            </a:r>
          </a:p>
          <a:p>
            <a:endParaRPr lang="es-ES" sz="2900" b="1" dirty="0" smtClean="0"/>
          </a:p>
          <a:p>
            <a:r>
              <a:rPr lang="es-ES" sz="2900" b="1" dirty="0" smtClean="0">
                <a:solidFill>
                  <a:schemeClr val="accent6"/>
                </a:solidFill>
              </a:rPr>
              <a:t>La conciencia ética del hombre ha de encontrarse a solo con si mismo</a:t>
            </a:r>
          </a:p>
          <a:p>
            <a:endParaRPr lang="es-ES" sz="2900" b="1" dirty="0" smtClean="0">
              <a:solidFill>
                <a:schemeClr val="accent6"/>
              </a:solidFill>
            </a:endParaRPr>
          </a:p>
          <a:p>
            <a:r>
              <a:rPr lang="es-ES" sz="2900" b="1" dirty="0" smtClean="0"/>
              <a:t>Los demás pueden ayudarnos con consejos , con buenos ejemplos</a:t>
            </a:r>
          </a:p>
          <a:p>
            <a:endParaRPr lang="es-ES" sz="2900" b="1" dirty="0" smtClean="0"/>
          </a:p>
          <a:p>
            <a:r>
              <a:rPr lang="es-ES" sz="2900" b="1" dirty="0" smtClean="0"/>
              <a:t>El juicio último , el inherente y natural , necesaria  e inevitable es personal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contenido" descr="conciencia moral-desarrol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0"/>
            <a:ext cx="2500298" cy="187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946150"/>
          </a:xfrm>
        </p:spPr>
        <p:txBody>
          <a:bodyPr/>
          <a:lstStyle/>
          <a:p>
            <a:r>
              <a:rPr lang="es-ES" smtClean="0"/>
              <a:t>¿ qué inquilino?</a:t>
            </a:r>
          </a:p>
        </p:txBody>
      </p:sp>
      <p:pic>
        <p:nvPicPr>
          <p:cNvPr id="16387" name="4 Marcador de contenido" descr="mafal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8929687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Alplax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  según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Kierkegaard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329246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sz="4400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r>
              <a:rPr lang="es-ES" sz="4400" dirty="0" smtClean="0">
                <a:solidFill>
                  <a:schemeClr val="accent6"/>
                </a:solidFill>
                <a:latin typeface="Lucida Handwriting" pitchFamily="66" charset="0"/>
              </a:rPr>
              <a:t>Obrar = Pensar </a:t>
            </a: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Lucida Handwriting" pitchFamily="66" charset="0"/>
            </a:endParaRPr>
          </a:p>
          <a:p>
            <a:pPr>
              <a:lnSpc>
                <a:spcPct val="80000"/>
              </a:lnSpc>
            </a:pPr>
            <a:r>
              <a:rPr lang="es-ES" sz="1200" dirty="0" smtClean="0">
                <a:latin typeface="Lucida Handwriting" pitchFamily="66" charset="0"/>
              </a:rPr>
              <a:t>“Quien obra diferente a lo que piensa,</a:t>
            </a:r>
          </a:p>
          <a:p>
            <a:pPr>
              <a:lnSpc>
                <a:spcPct val="80000"/>
              </a:lnSpc>
            </a:pPr>
            <a:r>
              <a:rPr lang="es-ES" sz="1200" dirty="0" smtClean="0">
                <a:latin typeface="Lucida Handwriting" pitchFamily="66" charset="0"/>
              </a:rPr>
              <a:t> termina pensando como obra” </a:t>
            </a:r>
            <a:endParaRPr lang="es-ES" sz="1200" dirty="0"/>
          </a:p>
        </p:txBody>
      </p:sp>
      <p:pic>
        <p:nvPicPr>
          <p:cNvPr id="7" name="6 Marcador de contenido" descr="conciencia tranquil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2198" y="1285861"/>
            <a:ext cx="2688421" cy="2681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4582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100" b="0" dirty="0" err="1" smtClean="0"/>
              <a:t>homine</a:t>
            </a:r>
            <a:r>
              <a:rPr lang="es-ES" sz="3100" dirty="0" smtClean="0"/>
              <a:t>                           </a:t>
            </a:r>
            <a:r>
              <a:rPr lang="el-GR" sz="3100" dirty="0" smtClean="0"/>
              <a:t>άνθρωπος</a:t>
            </a:r>
            <a:endParaRPr lang="es-ES" sz="31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28596" y="571480"/>
            <a:ext cx="5357850" cy="5072098"/>
          </a:xfrm>
        </p:spPr>
        <p:txBody>
          <a:bodyPr>
            <a:normAutofit fontScale="85000" lnSpcReduction="20000"/>
          </a:bodyPr>
          <a:lstStyle/>
          <a:p>
            <a:r>
              <a:rPr lang="es-ES" sz="2600" b="1" dirty="0" smtClean="0">
                <a:solidFill>
                  <a:schemeClr val="accent2"/>
                </a:solidFill>
              </a:rPr>
              <a:t>El Hombre:</a:t>
            </a:r>
          </a:p>
          <a:p>
            <a:r>
              <a:rPr lang="es-ES" sz="2600" b="1" dirty="0" smtClean="0">
                <a:solidFill>
                  <a:schemeClr val="accent2"/>
                </a:solidFill>
              </a:rPr>
              <a:t>Es un ser  racional y social por naturaleza </a:t>
            </a:r>
            <a:endParaRPr lang="es-ES" sz="2600" dirty="0" smtClean="0">
              <a:solidFill>
                <a:schemeClr val="accent2"/>
              </a:solidFill>
            </a:endParaRPr>
          </a:p>
          <a:p>
            <a:pPr lvl="0"/>
            <a:endParaRPr lang="es-ES" sz="1600" b="1" dirty="0" smtClean="0"/>
          </a:p>
          <a:p>
            <a:pPr lvl="0"/>
            <a:r>
              <a:rPr lang="es-ES" sz="2200" b="1" dirty="0" smtClean="0">
                <a:solidFill>
                  <a:schemeClr val="accent2"/>
                </a:solidFill>
              </a:rPr>
              <a:t>La racionalidad es la capacidad propiamente humana  dada por la inteligencia </a:t>
            </a:r>
            <a:r>
              <a:rPr lang="es-ES" sz="1700" b="1" dirty="0" smtClean="0"/>
              <a:t>: </a:t>
            </a:r>
            <a:endParaRPr lang="es-ES" sz="1700" dirty="0" smtClean="0"/>
          </a:p>
          <a:p>
            <a:pPr lvl="0"/>
            <a:r>
              <a:rPr lang="es-ES" sz="1600" b="1" dirty="0" smtClean="0"/>
              <a:t> </a:t>
            </a:r>
            <a:endParaRPr lang="es-ES" sz="1600" dirty="0" smtClean="0"/>
          </a:p>
          <a:p>
            <a:pPr lvl="1"/>
            <a:r>
              <a:rPr lang="es-ES" sz="2200" b="1" dirty="0" smtClean="0"/>
              <a:t>Que es la capacidad que se tiene para resolver acciones que no están “programadas”  de modo instintivo </a:t>
            </a:r>
            <a:endParaRPr lang="es-ES" sz="2200" dirty="0" smtClean="0"/>
          </a:p>
          <a:p>
            <a:r>
              <a:rPr lang="es-ES" sz="2200" b="1" dirty="0" smtClean="0"/>
              <a:t> </a:t>
            </a:r>
            <a:endParaRPr lang="es-ES" sz="2200" dirty="0" smtClean="0"/>
          </a:p>
          <a:p>
            <a:pPr lvl="1"/>
            <a:r>
              <a:rPr lang="es-ES" sz="2200" b="1" dirty="0" smtClean="0"/>
              <a:t>Que nos permite </a:t>
            </a:r>
          </a:p>
          <a:p>
            <a:pPr lvl="2"/>
            <a:r>
              <a:rPr lang="es-ES" sz="2200" b="1" dirty="0" smtClean="0"/>
              <a:t>-	Ser pensantes </a:t>
            </a:r>
            <a:endParaRPr lang="es-ES" sz="2200" dirty="0" smtClean="0"/>
          </a:p>
          <a:p>
            <a:pPr lvl="2"/>
            <a:r>
              <a:rPr lang="es-ES" sz="2200" b="1" dirty="0" smtClean="0"/>
              <a:t>-	Evolucionemos</a:t>
            </a:r>
            <a:endParaRPr lang="es-ES" sz="2200" dirty="0" smtClean="0"/>
          </a:p>
          <a:p>
            <a:pPr lvl="2"/>
            <a:r>
              <a:rPr lang="es-ES" sz="2200" b="1" dirty="0" smtClean="0"/>
              <a:t>-   Actuemos   </a:t>
            </a:r>
          </a:p>
          <a:p>
            <a:pPr lvl="1"/>
            <a:endParaRPr lang="es-ES" sz="2200" b="1" dirty="0" smtClean="0"/>
          </a:p>
          <a:p>
            <a:pPr lvl="1"/>
            <a:r>
              <a:rPr lang="es-ES" sz="2200" b="1" dirty="0" smtClean="0"/>
              <a:t>Que Somos capaces de : 	</a:t>
            </a:r>
          </a:p>
          <a:p>
            <a:pPr lvl="1"/>
            <a:r>
              <a:rPr lang="es-ES" sz="2200" b="1" dirty="0" smtClean="0"/>
              <a:t>Aprender  - Inventar -Trasmitir  </a:t>
            </a:r>
            <a:endParaRPr lang="es-ES" sz="2200" dirty="0" smtClean="0"/>
          </a:p>
          <a:p>
            <a:endParaRPr lang="es-ES" dirty="0"/>
          </a:p>
        </p:txBody>
      </p:sp>
      <p:pic>
        <p:nvPicPr>
          <p:cNvPr id="5" name="4 Marcador de contenido" descr="El Hombre de Da Vinc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9322" y="1639228"/>
            <a:ext cx="2986078" cy="274134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Ética Profesional  - Deontología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6257940" cy="4910158"/>
          </a:xfrm>
        </p:spPr>
        <p:txBody>
          <a:bodyPr>
            <a:normAutofit fontScale="92500" lnSpcReduction="10000"/>
          </a:bodyPr>
          <a:lstStyle/>
          <a:p>
            <a:endParaRPr lang="es-ES" b="1" dirty="0" smtClean="0"/>
          </a:p>
          <a:p>
            <a:r>
              <a:rPr lang="es-ES" sz="1900" b="1" dirty="0" smtClean="0">
                <a:solidFill>
                  <a:schemeClr val="accent6"/>
                </a:solidFill>
              </a:rPr>
              <a:t>La parte de la ética general que estudia, de forma particular, los deberes y los derechos de los profesionistas es la denominada ética profesional.</a:t>
            </a:r>
          </a:p>
          <a:p>
            <a:r>
              <a:rPr lang="es-ES" sz="1700" b="1" dirty="0" smtClean="0"/>
              <a:t>Dos perspectivas: </a:t>
            </a:r>
            <a:endParaRPr lang="es-ES" sz="1700" dirty="0" smtClean="0"/>
          </a:p>
          <a:p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b="1" dirty="0" smtClean="0">
                <a:solidFill>
                  <a:schemeClr val="accent6"/>
                </a:solidFill>
              </a:rPr>
              <a:t>La especulativa</a:t>
            </a:r>
            <a:r>
              <a:rPr lang="es-ES" sz="1800" dirty="0" smtClean="0">
                <a:solidFill>
                  <a:schemeClr val="accent6"/>
                </a:solidFill>
              </a:rPr>
              <a:t>: </a:t>
            </a:r>
            <a:r>
              <a:rPr lang="es-ES" sz="1800" dirty="0" smtClean="0"/>
              <a:t>estudia los principios fundamentales de la moral tanto individual como social y los toma como punto de partida en el análisis de los deberes y derechos profesionales : </a:t>
            </a:r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Deontología </a:t>
            </a:r>
          </a:p>
          <a:p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b="1" dirty="0" smtClean="0">
                <a:solidFill>
                  <a:schemeClr val="accent6"/>
                </a:solidFill>
              </a:rPr>
              <a:t>La práctica</a:t>
            </a:r>
            <a:r>
              <a:rPr lang="es-ES" sz="1800" dirty="0" smtClean="0">
                <a:solidFill>
                  <a:schemeClr val="accent6"/>
                </a:solidFill>
              </a:rPr>
              <a:t>  </a:t>
            </a:r>
            <a:r>
              <a:rPr lang="es-ES" sz="1800" dirty="0" smtClean="0"/>
              <a:t>determina y establece mediante reglas y normas de comportamiento, el orden necesario para procurar el bien del grupo o comunidad. </a:t>
            </a:r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Normativa- Código</a:t>
            </a:r>
          </a:p>
          <a:p>
            <a:endParaRPr lang="es-ES" sz="1800" dirty="0" smtClean="0"/>
          </a:p>
          <a:p>
            <a:r>
              <a:rPr lang="es-ES" sz="1900" b="1" dirty="0" smtClean="0">
                <a:solidFill>
                  <a:schemeClr val="accent6"/>
                </a:solidFill>
              </a:rPr>
              <a:t>La ética profesional se puede concebir como : el arte de ejercer la profesión, que permite adecuar el trabajo profesional a la singular dignidad humana tanto en su dimensión personal como social</a:t>
            </a:r>
          </a:p>
          <a:p>
            <a:r>
              <a:rPr lang="es-ES" sz="1500" b="1" dirty="0" smtClean="0"/>
              <a:t>                                                                                    Preámbulo C. Ética </a:t>
            </a:r>
            <a:r>
              <a:rPr lang="es-ES" sz="1500" b="1" dirty="0" err="1" smtClean="0"/>
              <a:t>Facpce</a:t>
            </a:r>
            <a:r>
              <a:rPr lang="es-ES" sz="1500" b="1" dirty="0" smtClean="0"/>
              <a:t> </a:t>
            </a:r>
            <a:endParaRPr lang="es-ES" sz="1500" dirty="0" smtClean="0"/>
          </a:p>
          <a:p>
            <a:endParaRPr lang="es-ES" sz="1800" dirty="0"/>
          </a:p>
        </p:txBody>
      </p:sp>
      <p:pic>
        <p:nvPicPr>
          <p:cNvPr id="5" name="4 Marcador de contenido" descr="Ética Profes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72264" y="1214422"/>
            <a:ext cx="2271416" cy="1705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i="1" dirty="0" smtClean="0">
                <a:latin typeface="Arial" pitchFamily="34" charset="0"/>
                <a:cs typeface="Arial" pitchFamily="34" charset="0"/>
              </a:rPr>
              <a:t>Profesión y Profesional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 </a:t>
            </a:r>
            <a:r>
              <a:rPr lang="es-AR" b="1" dirty="0">
                <a:solidFill>
                  <a:schemeClr val="accent6"/>
                </a:solidFill>
              </a:rPr>
              <a:t>Profesión: </a:t>
            </a:r>
          </a:p>
          <a:p>
            <a:pPr>
              <a:buNone/>
            </a:pPr>
            <a:r>
              <a:rPr lang="es-AR" dirty="0" smtClean="0"/>
              <a:t>	</a:t>
            </a:r>
            <a:r>
              <a:rPr lang="es-AR" b="1" dirty="0" smtClean="0"/>
              <a:t>Acción </a:t>
            </a:r>
            <a:r>
              <a:rPr lang="es-AR" b="1" dirty="0"/>
              <a:t>de profesar : ejercer la ciencias, arte u oficio. </a:t>
            </a:r>
          </a:p>
          <a:p>
            <a:pPr>
              <a:buNone/>
            </a:pPr>
            <a:r>
              <a:rPr lang="es-AR" b="1" dirty="0" smtClean="0"/>
              <a:t>	facultad </a:t>
            </a:r>
            <a:r>
              <a:rPr lang="es-AR" b="1" dirty="0"/>
              <a:t>y oficio que cada uno tienen y ejerce públicamente </a:t>
            </a:r>
          </a:p>
          <a:p>
            <a:r>
              <a:rPr lang="es-AR" dirty="0"/>
              <a:t> </a:t>
            </a:r>
            <a:r>
              <a:rPr lang="es-AR" b="1" dirty="0">
                <a:solidFill>
                  <a:schemeClr val="accent6"/>
                </a:solidFill>
              </a:rPr>
              <a:t>Profesional</a:t>
            </a:r>
            <a:r>
              <a:rPr lang="es-AR" b="1" dirty="0"/>
              <a:t>: </a:t>
            </a:r>
          </a:p>
          <a:p>
            <a:pPr>
              <a:buNone/>
            </a:pPr>
            <a:r>
              <a:rPr lang="es-AR" dirty="0"/>
              <a:t> </a:t>
            </a:r>
            <a:r>
              <a:rPr lang="es-AR" dirty="0" smtClean="0"/>
              <a:t>   </a:t>
            </a:r>
            <a:r>
              <a:rPr lang="es-AR" dirty="0"/>
              <a:t>Persona que </a:t>
            </a:r>
            <a:r>
              <a:rPr lang="es-AR" b="1" dirty="0"/>
              <a:t>ejerce con habitualidad una profesión, a cambio de una remuneración y que requiere estudios especializados. </a:t>
            </a:r>
          </a:p>
          <a:p>
            <a:r>
              <a:rPr lang="es-AR" dirty="0"/>
              <a:t> </a:t>
            </a:r>
            <a:r>
              <a:rPr lang="es-AR" b="1" dirty="0">
                <a:solidFill>
                  <a:schemeClr val="accent6"/>
                </a:solidFill>
              </a:rPr>
              <a:t>Profesionalidad: </a:t>
            </a:r>
            <a:r>
              <a:rPr lang="es-AR" b="1" dirty="0"/>
              <a:t>Calidad y capacidad para hacer las cosas con eficacia y eficiencia.</a:t>
            </a:r>
          </a:p>
          <a:p>
            <a:endParaRPr lang="es-AR" b="1" dirty="0"/>
          </a:p>
          <a:p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accent6"/>
                </a:solidFill>
                <a:latin typeface="Chiller" pitchFamily="82" charset="0"/>
              </a:rPr>
              <a:t>Mas allá de sus acepciones : su ideología  </a:t>
            </a:r>
            <a:endParaRPr lang="es-AR" sz="2800" b="1" dirty="0">
              <a:solidFill>
                <a:schemeClr val="accent6"/>
              </a:solidFill>
              <a:latin typeface="Chiller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AR" dirty="0" smtClean="0">
                <a:solidFill>
                  <a:schemeClr val="accent6"/>
                </a:solidFill>
              </a:rPr>
              <a:t> </a:t>
            </a:r>
            <a:r>
              <a:rPr lang="es-AR" b="1" dirty="0">
                <a:solidFill>
                  <a:schemeClr val="accent6"/>
                </a:solidFill>
              </a:rPr>
              <a:t>Profesar </a:t>
            </a:r>
            <a:r>
              <a:rPr lang="es-AR" b="1" dirty="0"/>
              <a:t>: </a:t>
            </a:r>
          </a:p>
          <a:p>
            <a:pPr>
              <a:buNone/>
            </a:pPr>
            <a:r>
              <a:rPr lang="es-AR" b="1" dirty="0" smtClean="0"/>
              <a:t>	</a:t>
            </a:r>
            <a:r>
              <a:rPr lang="es-AR" b="1" dirty="0" smtClean="0">
                <a:solidFill>
                  <a:schemeClr val="accent6"/>
                </a:solidFill>
              </a:rPr>
              <a:t>Convivencia </a:t>
            </a:r>
            <a:r>
              <a:rPr lang="es-AR" b="1" dirty="0">
                <a:solidFill>
                  <a:schemeClr val="accent6"/>
                </a:solidFill>
              </a:rPr>
              <a:t>– confianza – franqueza – libertad – desenvoltura </a:t>
            </a:r>
          </a:p>
          <a:p>
            <a:pPr>
              <a:buNone/>
            </a:pPr>
            <a:r>
              <a:rPr lang="es-AR" dirty="0" smtClean="0"/>
              <a:t>	- </a:t>
            </a:r>
            <a:r>
              <a:rPr lang="es-AR" dirty="0"/>
              <a:t>Enseñanza – instrucción – experiencia </a:t>
            </a:r>
          </a:p>
          <a:p>
            <a:pPr>
              <a:buNone/>
            </a:pPr>
            <a:r>
              <a:rPr lang="es-AR" dirty="0" smtClean="0"/>
              <a:t>	- </a:t>
            </a:r>
            <a:r>
              <a:rPr lang="es-AR" dirty="0"/>
              <a:t>Incluirse – inscripción – </a:t>
            </a:r>
            <a:r>
              <a:rPr lang="es-AR" b="1" dirty="0">
                <a:solidFill>
                  <a:schemeClr val="accent6"/>
                </a:solidFill>
              </a:rPr>
              <a:t>matrícula </a:t>
            </a:r>
          </a:p>
          <a:p>
            <a:pPr>
              <a:buNone/>
            </a:pPr>
            <a:r>
              <a:rPr lang="es-AR" dirty="0" smtClean="0"/>
              <a:t>	- </a:t>
            </a:r>
            <a:r>
              <a:rPr lang="es-AR" b="1" dirty="0">
                <a:solidFill>
                  <a:schemeClr val="accent6"/>
                </a:solidFill>
              </a:rPr>
              <a:t>Opción – elección – apasionado </a:t>
            </a:r>
          </a:p>
          <a:p>
            <a:pPr>
              <a:buNone/>
            </a:pPr>
            <a:r>
              <a:rPr lang="es-AR" dirty="0">
                <a:solidFill>
                  <a:schemeClr val="accent6"/>
                </a:solidFill>
              </a:rPr>
              <a:t></a:t>
            </a:r>
            <a:r>
              <a:rPr lang="es-AR" dirty="0"/>
              <a:t> </a:t>
            </a:r>
            <a:r>
              <a:rPr lang="es-AR" b="1" dirty="0">
                <a:solidFill>
                  <a:schemeClr val="accent6"/>
                </a:solidFill>
              </a:rPr>
              <a:t>Profesión – Profesional </a:t>
            </a:r>
            <a:r>
              <a:rPr lang="es-AR" b="1" dirty="0"/>
              <a:t>: </a:t>
            </a:r>
          </a:p>
          <a:p>
            <a:pPr>
              <a:buNone/>
            </a:pPr>
            <a:r>
              <a:rPr lang="es-AR" dirty="0" smtClean="0"/>
              <a:t>-	Ocupación </a:t>
            </a:r>
            <a:r>
              <a:rPr lang="es-AR" b="1" dirty="0"/>
              <a:t>– </a:t>
            </a:r>
            <a:r>
              <a:rPr lang="es-AR" b="1" dirty="0">
                <a:solidFill>
                  <a:schemeClr val="accent6"/>
                </a:solidFill>
              </a:rPr>
              <a:t>ejercicio – carrera </a:t>
            </a:r>
          </a:p>
          <a:p>
            <a:pPr>
              <a:buNone/>
            </a:pPr>
            <a:r>
              <a:rPr lang="es-AR" dirty="0" smtClean="0"/>
              <a:t>-	Destreza </a:t>
            </a:r>
            <a:r>
              <a:rPr lang="es-AR" dirty="0"/>
              <a:t>– habilidad – pericia – </a:t>
            </a:r>
            <a:r>
              <a:rPr lang="es-AR" b="1" dirty="0">
                <a:solidFill>
                  <a:schemeClr val="accent6"/>
                </a:solidFill>
              </a:rPr>
              <a:t>aptitud - disposición </a:t>
            </a:r>
          </a:p>
          <a:p>
            <a:pPr>
              <a:buNone/>
            </a:pPr>
            <a:r>
              <a:rPr lang="es-AR" b="1" dirty="0" smtClean="0">
                <a:solidFill>
                  <a:schemeClr val="accent6"/>
                </a:solidFill>
              </a:rPr>
              <a:t>-	cualificado </a:t>
            </a:r>
            <a:r>
              <a:rPr lang="es-AR" b="1" dirty="0">
                <a:solidFill>
                  <a:schemeClr val="accent6"/>
                </a:solidFill>
              </a:rPr>
              <a:t>– calificado – idóneo – competente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Pilares básicos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 smtClean="0">
                <a:solidFill>
                  <a:schemeClr val="accent6"/>
                </a:solidFill>
              </a:rPr>
              <a:t></a:t>
            </a:r>
            <a:r>
              <a:rPr lang="es-AR" dirty="0" smtClean="0"/>
              <a:t> </a:t>
            </a:r>
            <a:r>
              <a:rPr lang="es-AR" b="1" dirty="0">
                <a:solidFill>
                  <a:schemeClr val="accent6"/>
                </a:solidFill>
              </a:rPr>
              <a:t>El conocimiento</a:t>
            </a:r>
            <a:r>
              <a:rPr lang="es-AR" b="1" dirty="0"/>
              <a:t>: otorgado por una formación </a:t>
            </a:r>
            <a:r>
              <a:rPr lang="es-AR" b="1" dirty="0" smtClean="0"/>
              <a:t> permanente</a:t>
            </a:r>
            <a:r>
              <a:rPr lang="es-AR" b="1" dirty="0"/>
              <a:t>, humanista y </a:t>
            </a:r>
            <a:r>
              <a:rPr lang="es-AR" b="1" dirty="0" smtClean="0"/>
              <a:t>pragmática</a:t>
            </a:r>
          </a:p>
          <a:p>
            <a:endParaRPr lang="es-AR" b="1" dirty="0"/>
          </a:p>
          <a:p>
            <a:pPr>
              <a:buNone/>
            </a:pPr>
            <a:r>
              <a:rPr lang="es-AR" dirty="0" smtClean="0"/>
              <a:t>		la </a:t>
            </a:r>
            <a:r>
              <a:rPr lang="es-AR" dirty="0"/>
              <a:t>especialización no debe sacrificar </a:t>
            </a:r>
            <a:r>
              <a:rPr lang="es-AR" b="1" dirty="0"/>
              <a:t>una visión </a:t>
            </a:r>
          </a:p>
          <a:p>
            <a:pPr>
              <a:buNone/>
            </a:pPr>
            <a:r>
              <a:rPr lang="es-AR" b="1" dirty="0" smtClean="0"/>
              <a:t>		científica </a:t>
            </a:r>
            <a:r>
              <a:rPr lang="es-AR" b="1" dirty="0"/>
              <a:t>integradora y universal. </a:t>
            </a:r>
          </a:p>
          <a:p>
            <a:r>
              <a:rPr lang="es-AR" dirty="0">
                <a:solidFill>
                  <a:schemeClr val="accent6"/>
                </a:solidFill>
              </a:rPr>
              <a:t> </a:t>
            </a:r>
            <a:r>
              <a:rPr lang="es-AR" b="1" dirty="0">
                <a:solidFill>
                  <a:schemeClr val="accent6"/>
                </a:solidFill>
              </a:rPr>
              <a:t>La vocación</a:t>
            </a:r>
            <a:r>
              <a:rPr lang="es-AR" b="1" dirty="0"/>
              <a:t>: definida como </a:t>
            </a:r>
            <a:r>
              <a:rPr lang="es-AR" b="1" i="1" dirty="0"/>
              <a:t>aptitud y afición por </a:t>
            </a:r>
            <a:r>
              <a:rPr lang="es-AR" b="1" i="1" dirty="0" smtClean="0"/>
              <a:t> </a:t>
            </a:r>
            <a:r>
              <a:rPr lang="es-AR" b="1" dirty="0" smtClean="0"/>
              <a:t>una actividad</a:t>
            </a:r>
          </a:p>
          <a:p>
            <a:r>
              <a:rPr lang="es-AR" b="1" dirty="0" smtClean="0"/>
              <a:t>     que </a:t>
            </a:r>
            <a:r>
              <a:rPr lang="es-AR" b="1" dirty="0"/>
              <a:t>incrementa el nivel de </a:t>
            </a:r>
            <a:r>
              <a:rPr lang="es-AR" b="1" dirty="0" smtClean="0"/>
              <a:t>:</a:t>
            </a:r>
          </a:p>
          <a:p>
            <a:pPr lvl="1">
              <a:buNone/>
            </a:pPr>
            <a:r>
              <a:rPr lang="es-AR" dirty="0" smtClean="0"/>
              <a:t>               </a:t>
            </a:r>
            <a:r>
              <a:rPr lang="es-AR" sz="3400" dirty="0" smtClean="0"/>
              <a:t>satisfacción </a:t>
            </a:r>
            <a:r>
              <a:rPr lang="es-AR" sz="3400" dirty="0"/>
              <a:t>individual y la eficiencia en el </a:t>
            </a:r>
            <a:r>
              <a:rPr lang="es-AR" sz="3400" dirty="0" smtClean="0"/>
              <a:t>servicio</a:t>
            </a:r>
            <a:r>
              <a:rPr lang="es-AR" sz="3400" dirty="0"/>
              <a:t>. </a:t>
            </a:r>
            <a:endParaRPr lang="es-AR" sz="3400" dirty="0" smtClean="0"/>
          </a:p>
          <a:p>
            <a:pPr lvl="1">
              <a:buNone/>
            </a:pPr>
            <a:endParaRPr lang="es-AR" dirty="0"/>
          </a:p>
          <a:p>
            <a:r>
              <a:rPr lang="es-AR" dirty="0" smtClean="0">
                <a:solidFill>
                  <a:schemeClr val="accent6"/>
                </a:solidFill>
              </a:rPr>
              <a:t> </a:t>
            </a:r>
            <a:r>
              <a:rPr lang="es-AR" b="1" dirty="0" smtClean="0">
                <a:solidFill>
                  <a:schemeClr val="accent6"/>
                </a:solidFill>
              </a:rPr>
              <a:t>La </a:t>
            </a:r>
            <a:r>
              <a:rPr lang="es-AR" b="1" dirty="0">
                <a:solidFill>
                  <a:schemeClr val="accent6"/>
                </a:solidFill>
              </a:rPr>
              <a:t>integridad: </a:t>
            </a:r>
            <a:r>
              <a:rPr lang="es-AR" b="1" dirty="0" smtClean="0">
                <a:solidFill>
                  <a:schemeClr val="accent6"/>
                </a:solidFill>
              </a:rPr>
              <a:t> </a:t>
            </a:r>
            <a:r>
              <a:rPr lang="es-AR" b="1" dirty="0"/>
              <a:t>persona </a:t>
            </a:r>
            <a:r>
              <a:rPr lang="es-AR" b="1" dirty="0" smtClean="0"/>
              <a:t>moralmente </a:t>
            </a:r>
            <a:r>
              <a:rPr lang="es-AR" b="1" dirty="0"/>
              <a:t>irreprochable. </a:t>
            </a:r>
            <a:endParaRPr lang="es-AR" b="1" dirty="0" smtClean="0"/>
          </a:p>
          <a:p>
            <a:endParaRPr lang="es-AR" b="1" dirty="0"/>
          </a:p>
          <a:p>
            <a:pPr>
              <a:buNone/>
            </a:pPr>
            <a:r>
              <a:rPr lang="es-AR" b="1" dirty="0">
                <a:solidFill>
                  <a:schemeClr val="accent6"/>
                </a:solidFill>
              </a:rPr>
              <a:t>Profesionalmente se debe ser “integro” tanto moral como intelectual. </a:t>
            </a:r>
            <a:endParaRPr lang="es-A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chemeClr val="accent6"/>
                </a:solidFill>
                <a:latin typeface="Chiller" pitchFamily="82" charset="0"/>
              </a:rPr>
              <a:t>En la responsabilidad se manifiesta la nobleza de la persona humana – Federico </a:t>
            </a:r>
            <a:r>
              <a:rPr lang="es-ES" sz="1600" i="1" dirty="0" err="1" smtClean="0">
                <a:solidFill>
                  <a:schemeClr val="accent6"/>
                </a:solidFill>
                <a:latin typeface="Chiller" pitchFamily="82" charset="0"/>
              </a:rPr>
              <a:t>Schuster</a:t>
            </a:r>
            <a:r>
              <a:rPr lang="es-ES" sz="1600" i="1" dirty="0" smtClean="0">
                <a:solidFill>
                  <a:schemeClr val="accent6"/>
                </a:solidFill>
                <a:latin typeface="Chiller" pitchFamily="82" charset="0"/>
              </a:rPr>
              <a:t> </a:t>
            </a:r>
            <a:endParaRPr lang="es-ES" sz="1600" i="1" dirty="0">
              <a:solidFill>
                <a:schemeClr val="accent6"/>
              </a:solidFill>
              <a:latin typeface="Chiller" pitchFamily="82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686436" cy="4800600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sz="2800" b="1" dirty="0" smtClean="0">
                <a:solidFill>
                  <a:schemeClr val="accent6"/>
                </a:solidFill>
              </a:rPr>
              <a:t>La responsabilidad </a:t>
            </a:r>
            <a:r>
              <a:rPr lang="es-ES" sz="1800" b="1" dirty="0" smtClean="0"/>
              <a:t>:</a:t>
            </a:r>
          </a:p>
          <a:p>
            <a:r>
              <a:rPr lang="es-ES" sz="1800" b="1" dirty="0" smtClean="0"/>
              <a:t>alude a la voluntad de una persona de decidir de manera libre y de forma razonada, actuar conforme a ciertos valores.</a:t>
            </a:r>
          </a:p>
          <a:p>
            <a:endParaRPr lang="es-ES" sz="1800" b="1" dirty="0" smtClean="0"/>
          </a:p>
          <a:p>
            <a:pPr algn="ctr"/>
            <a:r>
              <a:rPr lang="es-ES" sz="2400" b="1" dirty="0" smtClean="0">
                <a:solidFill>
                  <a:schemeClr val="accent6"/>
                </a:solidFill>
              </a:rPr>
              <a:t>Responder = dar respuesta</a:t>
            </a:r>
          </a:p>
          <a:p>
            <a:endParaRPr lang="es-ES" sz="1800" b="1" dirty="0" smtClean="0"/>
          </a:p>
          <a:p>
            <a:r>
              <a:rPr lang="es-ES" sz="1800" b="1" dirty="0" smtClean="0">
                <a:solidFill>
                  <a:schemeClr val="accent6"/>
                </a:solidFill>
              </a:rPr>
              <a:t>La responsabilidad es el reverso de la Libertad </a:t>
            </a:r>
            <a:r>
              <a:rPr lang="es-ES" sz="1800" b="1" dirty="0" smtClean="0"/>
              <a:t>:</a:t>
            </a:r>
          </a:p>
          <a:p>
            <a:r>
              <a:rPr lang="es-ES" sz="1800" b="1" dirty="0" smtClean="0"/>
              <a:t>El hombre responsable es consciente de lo real de su libertad y en consecuencia , toma decisiones sin que nadie por encima de él le dé órdenes </a:t>
            </a:r>
          </a:p>
          <a:p>
            <a:endParaRPr lang="es-ES" sz="1800" b="1" dirty="0" smtClean="0"/>
          </a:p>
          <a:p>
            <a:r>
              <a:rPr lang="es-ES" sz="1800" b="1" dirty="0" smtClean="0">
                <a:solidFill>
                  <a:schemeClr val="accent6"/>
                </a:solidFill>
              </a:rPr>
              <a:t>Ser responsable es estar dispuesto a dar respuesta y a medir las consecuencias prácticas de nuestras acciones </a:t>
            </a:r>
            <a:r>
              <a:rPr lang="es-ES" sz="1800" b="1" dirty="0" smtClean="0"/>
              <a:t>( y omisiones ) </a:t>
            </a:r>
            <a:r>
              <a:rPr lang="es-ES" b="1" dirty="0" smtClean="0"/>
              <a:t>C .Ética Unificado -   </a:t>
            </a:r>
            <a:r>
              <a:rPr lang="es-ES" b="1" dirty="0" err="1" smtClean="0"/>
              <a:t>Facpce</a:t>
            </a:r>
            <a:r>
              <a:rPr lang="es-ES" b="1" dirty="0" smtClean="0"/>
              <a:t> </a:t>
            </a:r>
          </a:p>
          <a:p>
            <a:endParaRPr lang="es-ES" sz="1800" b="1" dirty="0" smtClean="0"/>
          </a:p>
          <a:p>
            <a:endParaRPr lang="es-ES" sz="1800" dirty="0" smtClean="0"/>
          </a:p>
        </p:txBody>
      </p:sp>
      <p:pic>
        <p:nvPicPr>
          <p:cNvPr id="7" name="6 Marcador de contenido" descr="responsabilidad-cul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36" y="928670"/>
            <a:ext cx="26670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i="1" dirty="0" smtClean="0"/>
              <a:t>El ejercicio profesional : </a:t>
            </a:r>
            <a:r>
              <a:rPr lang="es-AR" sz="2000" i="1" dirty="0" smtClean="0"/>
              <a:t>trasfondo ético </a:t>
            </a:r>
            <a:endParaRPr lang="es-AR" sz="20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b="1" i="1" dirty="0" smtClean="0">
                <a:solidFill>
                  <a:schemeClr val="accent6"/>
                </a:solidFill>
              </a:rPr>
              <a:t>Profesión</a:t>
            </a:r>
          </a:p>
          <a:p>
            <a:pPr>
              <a:buNone/>
            </a:pPr>
            <a:r>
              <a:rPr lang="es-AR" b="1" i="1" dirty="0" smtClean="0"/>
              <a:t> </a:t>
            </a:r>
            <a:r>
              <a:rPr lang="es-AR" b="1" i="1" dirty="0"/>
              <a:t>es toda actividad personal, estable y honrada, puesta al </a:t>
            </a:r>
            <a:r>
              <a:rPr lang="es-AR" b="1" i="1" dirty="0" smtClean="0"/>
              <a:t>servicio de </a:t>
            </a:r>
            <a:r>
              <a:rPr lang="es-AR" b="1" i="1" dirty="0"/>
              <a:t>los demás y en beneficio </a:t>
            </a:r>
            <a:r>
              <a:rPr lang="es-AR" b="1" i="1" dirty="0" smtClean="0"/>
              <a:t>de uno </a:t>
            </a:r>
            <a:r>
              <a:rPr lang="es-AR" b="1" i="1" dirty="0"/>
              <a:t>mismo, a impulso de la propia </a:t>
            </a:r>
            <a:r>
              <a:rPr lang="es-AR" b="1" i="1" dirty="0" smtClean="0"/>
              <a:t>vocación y </a:t>
            </a:r>
            <a:r>
              <a:rPr lang="es-AR" b="1" i="1" dirty="0"/>
              <a:t>con la </a:t>
            </a:r>
            <a:r>
              <a:rPr lang="es-AR" b="1" i="1" dirty="0" smtClean="0"/>
              <a:t>dignidad que </a:t>
            </a:r>
            <a:r>
              <a:rPr lang="es-AR" b="1" i="1" dirty="0"/>
              <a:t>corresponde a la persona humana, con el fin de contribuir al bien común</a:t>
            </a:r>
            <a:r>
              <a:rPr lang="es-AR" b="1" i="1" dirty="0" smtClean="0"/>
              <a:t>”</a:t>
            </a:r>
          </a:p>
          <a:p>
            <a:pPr algn="r">
              <a:buNone/>
            </a:pPr>
            <a:r>
              <a:rPr lang="es-AR" sz="2000" b="1" dirty="0" smtClean="0"/>
              <a:t>Dra. Patricia </a:t>
            </a:r>
            <a:r>
              <a:rPr lang="es-AR" sz="2000" b="1" dirty="0" err="1" smtClean="0"/>
              <a:t>Debeljuh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6"/>
                </a:solidFill>
              </a:rPr>
              <a:t>Los de carácter Moral se pone en juego ciertos valores</a:t>
            </a:r>
            <a:r>
              <a:rPr lang="es-AR" dirty="0" smtClean="0"/>
              <a:t/>
            </a:r>
            <a:br>
              <a:rPr lang="es-AR" dirty="0" smtClean="0"/>
            </a:b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6115064" cy="4800600"/>
          </a:xfrm>
        </p:spPr>
        <p:txBody>
          <a:bodyPr>
            <a:normAutofit fontScale="92500" lnSpcReduction="10000"/>
          </a:bodyPr>
          <a:lstStyle/>
          <a:p>
            <a:endParaRPr lang="es-AR" b="1" dirty="0" smtClean="0"/>
          </a:p>
          <a:p>
            <a:r>
              <a:rPr lang="es-AR" sz="2600" b="1" dirty="0" smtClean="0">
                <a:solidFill>
                  <a:schemeClr val="accent6"/>
                </a:solidFill>
              </a:rPr>
              <a:t>La Vida profesional :  Condenados a decidir </a:t>
            </a:r>
            <a:endParaRPr lang="es-AR" sz="2000" b="1" dirty="0" smtClean="0"/>
          </a:p>
          <a:p>
            <a:pPr algn="ctr"/>
            <a:r>
              <a:rPr lang="es-AR" sz="2200" b="1" i="1" dirty="0" smtClean="0">
                <a:solidFill>
                  <a:schemeClr val="accent6"/>
                </a:solidFill>
              </a:rPr>
              <a:t>“Dilema”</a:t>
            </a:r>
          </a:p>
          <a:p>
            <a:endParaRPr lang="es-AR" sz="2000" b="1" dirty="0" smtClean="0"/>
          </a:p>
          <a:p>
            <a:r>
              <a:rPr lang="es-AR" sz="2400" b="1" dirty="0" smtClean="0">
                <a:solidFill>
                  <a:schemeClr val="accent6"/>
                </a:solidFill>
              </a:rPr>
              <a:t>“</a:t>
            </a:r>
            <a:r>
              <a:rPr lang="es-AR" sz="2400" b="1" i="1" dirty="0" smtClean="0">
                <a:solidFill>
                  <a:schemeClr val="accent6"/>
                </a:solidFill>
              </a:rPr>
              <a:t>Convivimos en un tipo de sociedad signada por la primacía de lo económico que se sustenta en valores como la eficacia, el rendimiento y la competencia, regulada por una racionalidad en la que todo se calcula en términos de costo-beneficio”</a:t>
            </a:r>
          </a:p>
          <a:p>
            <a:endParaRPr lang="es-AR" sz="2400" b="1" i="1" dirty="0" smtClean="0"/>
          </a:p>
          <a:p>
            <a:pPr algn="ctr"/>
            <a:r>
              <a:rPr lang="es-AR" sz="2400" b="1" dirty="0" smtClean="0">
                <a:solidFill>
                  <a:schemeClr val="accent6"/>
                </a:solidFill>
              </a:rPr>
              <a:t>“Alcanzar coherencia en nuestra vida moral </a:t>
            </a:r>
          </a:p>
          <a:p>
            <a:pPr algn="ctr"/>
            <a:r>
              <a:rPr lang="es-AR" sz="2400" b="1" dirty="0" smtClean="0">
                <a:solidFill>
                  <a:schemeClr val="accent6"/>
                </a:solidFill>
              </a:rPr>
              <a:t>no es fácil</a:t>
            </a:r>
            <a:r>
              <a:rPr lang="es-AR" sz="2000" b="1" dirty="0" smtClean="0">
                <a:solidFill>
                  <a:schemeClr val="accent6"/>
                </a:solidFill>
              </a:rPr>
              <a:t>”</a:t>
            </a:r>
          </a:p>
          <a:p>
            <a:pPr algn="r"/>
            <a:r>
              <a:rPr lang="es-AR" sz="1500" b="1" dirty="0" smtClean="0"/>
              <a:t>Dra. Diana Cohen</a:t>
            </a:r>
            <a:endParaRPr lang="es-AR" sz="1500" dirty="0" smtClean="0"/>
          </a:p>
          <a:p>
            <a:endParaRPr lang="es-ES" sz="2000" dirty="0"/>
          </a:p>
        </p:txBody>
      </p:sp>
      <p:pic>
        <p:nvPicPr>
          <p:cNvPr id="10" name="9 Marcador de contenido" descr="dilemas_eticos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88839" y="2442218"/>
            <a:ext cx="2226561" cy="1486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ngsana New" pitchFamily="18" charset="-34"/>
              </a:rPr>
              <a:t>Es difícil ser un buen profesio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ngsana New" pitchFamily="18" charset="-34"/>
              </a:rPr>
              <a:t>nal </a:t>
            </a:r>
            <a:r>
              <a:rPr lang="es-ES" sz="2800" dirty="0" smtClean="0">
                <a:solidFill>
                  <a:srgbClr val="FFC000"/>
                </a:solidFill>
              </a:rPr>
              <a:t/>
            </a:r>
            <a:br>
              <a:rPr lang="es-ES" sz="2800" dirty="0" smtClean="0">
                <a:solidFill>
                  <a:srgbClr val="FFC000"/>
                </a:solidFill>
              </a:rPr>
            </a:br>
            <a:r>
              <a:rPr lang="es-ES" sz="2800" dirty="0" smtClean="0">
                <a:solidFill>
                  <a:srgbClr val="FFC000"/>
                </a:solidFill>
              </a:rPr>
              <a:t>                                                                      </a:t>
            </a:r>
            <a:r>
              <a:rPr lang="es-ES" sz="2000" b="1" dirty="0" smtClean="0"/>
              <a:t>Antonio Argandoña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77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sz="3000" b="1" i="1" dirty="0" smtClean="0">
                <a:latin typeface="Garamond" pitchFamily="18" charset="0"/>
              </a:rPr>
              <a:t>Pocos profesionales jóvenes – que encontré en los últimos años – me han hablado con cariño , admiración y respeto </a:t>
            </a:r>
            <a:r>
              <a:rPr lang="es-ES" sz="3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de alguien que haya actuado como modelo o mentor en su carrera, alguien de quien hayan podido aprender </a:t>
            </a:r>
            <a:r>
              <a:rPr lang="es-ES" sz="3000" b="1" i="1" dirty="0" smtClean="0">
                <a:latin typeface="Garamond" pitchFamily="18" charset="0"/>
              </a:rPr>
              <a:t>las reglas – a menudo implícitas – de su “oficio”; alguien que les haya </a:t>
            </a:r>
            <a:r>
              <a:rPr lang="es-ES" sz="3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enseñado la excelencia </a:t>
            </a:r>
            <a:r>
              <a:rPr lang="es-ES" sz="3000" b="1" i="1" dirty="0" smtClean="0">
                <a:latin typeface="Garamond" pitchFamily="18" charset="0"/>
              </a:rPr>
              <a:t>profesional y, sobre todo, </a:t>
            </a:r>
            <a:r>
              <a:rPr lang="es-ES" sz="3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la excelencia ética</a:t>
            </a:r>
            <a:r>
              <a:rPr lang="es-ES" sz="3000" b="1" i="1" dirty="0" smtClean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s-ES" b="1" i="1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Pienso que muchos se sienten solos en su lucha.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chemeClr val="accent6"/>
                </a:solidFill>
              </a:rPr>
              <a:t>Éthos</a:t>
            </a:r>
            <a:r>
              <a:rPr lang="es-ES" dirty="0" smtClean="0">
                <a:solidFill>
                  <a:schemeClr val="accent6"/>
                </a:solidFill>
              </a:rPr>
              <a:t> del ejercicio profesional : </a:t>
            </a:r>
            <a:r>
              <a:rPr lang="es-ES" sz="1400" dirty="0" smtClean="0"/>
              <a:t>Cortina y </a:t>
            </a:r>
            <a:r>
              <a:rPr lang="es-ES" sz="1400" dirty="0" err="1" smtClean="0"/>
              <a:t>Conill</a:t>
            </a:r>
            <a:endParaRPr lang="es-ES" sz="1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972452" cy="4800600"/>
          </a:xfrm>
        </p:spPr>
        <p:txBody>
          <a:bodyPr>
            <a:normAutofit fontScale="85000" lnSpcReduction="10000"/>
          </a:bodyPr>
          <a:lstStyle/>
          <a:p>
            <a:r>
              <a:rPr lang="es-ES" sz="2400" b="1" dirty="0" smtClean="0">
                <a:solidFill>
                  <a:schemeClr val="accent6"/>
                </a:solidFill>
              </a:rPr>
              <a:t>Como actividad humana social es un bien </a:t>
            </a:r>
          </a:p>
          <a:p>
            <a:r>
              <a:rPr lang="es-ES" sz="2400" b="1" dirty="0" smtClean="0">
                <a:solidFill>
                  <a:schemeClr val="accent6"/>
                </a:solidFill>
              </a:rPr>
              <a:t>específico  indispensable.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-Es legítimo que la sociedad exija a los profesionistas </a:t>
            </a:r>
          </a:p>
          <a:p>
            <a:r>
              <a:rPr lang="es-ES" sz="2000" b="1" dirty="0" smtClean="0"/>
              <a:t>que proporcionen ese bien.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-Los profesionistas han de ejercer su actividad con vocación.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-Han de poseer además de conocimientos, habilidades y capacidades, las licencias y credenciales necesarias para ejercer.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-Han de pugnar por la universalidad de su ética, moral y valores para superar su aplicación a grupos cerrados.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-Han de trabajar en forma permanente en favor de la excelencia profesional.</a:t>
            </a:r>
          </a:p>
          <a:p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-Han de participar en la elaboración de códigos éticos, principios morales y establecimiento de los valores necesarios.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072330" y="609600"/>
            <a:ext cx="1843070" cy="4800600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6 Imagen" descr="ethos profes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7166"/>
            <a:ext cx="2532890" cy="171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458200" cy="434960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/>
              <a:t>Junta de Gobierno de FACPCE – </a:t>
            </a:r>
            <a:r>
              <a:rPr lang="es-ES" sz="1800" dirty="0" err="1" smtClean="0"/>
              <a:t>Sta</a:t>
            </a:r>
            <a:r>
              <a:rPr lang="es-ES" sz="1800" dirty="0" smtClean="0"/>
              <a:t> Rosa – La Pampa </a:t>
            </a:r>
            <a:endParaRPr lang="es-ES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3200" b="1" dirty="0" smtClean="0">
                <a:solidFill>
                  <a:schemeClr val="accent6"/>
                </a:solidFill>
              </a:rPr>
              <a:t>Los Consejos Profesionales </a:t>
            </a:r>
          </a:p>
          <a:p>
            <a:endParaRPr lang="es-ES" sz="3200" b="1" dirty="0" smtClean="0">
              <a:solidFill>
                <a:schemeClr val="accent6"/>
              </a:solidFill>
            </a:endParaRPr>
          </a:p>
          <a:p>
            <a:r>
              <a:rPr lang="es-ES" sz="3200" b="1" dirty="0" smtClean="0">
                <a:solidFill>
                  <a:schemeClr val="accent6"/>
                </a:solidFill>
              </a:rPr>
              <a:t>Nacen nuestros CPCE</a:t>
            </a:r>
          </a:p>
          <a:p>
            <a:endParaRPr lang="es-ES" sz="3200" b="1" dirty="0" smtClean="0">
              <a:solidFill>
                <a:schemeClr val="accent6"/>
              </a:solidFill>
            </a:endParaRPr>
          </a:p>
          <a:p>
            <a:r>
              <a:rPr lang="es-ES" sz="3200" b="1" dirty="0" smtClean="0">
                <a:solidFill>
                  <a:schemeClr val="accent6"/>
                </a:solidFill>
              </a:rPr>
              <a:t>La FACPCE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contenido" descr="Junta de Gobierno en La Pam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7184" y="1500174"/>
            <a:ext cx="4673595" cy="3505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458200" cy="714380"/>
          </a:xfrm>
        </p:spPr>
        <p:txBody>
          <a:bodyPr>
            <a:normAutofit/>
          </a:bodyPr>
          <a:lstStyle/>
          <a:p>
            <a:pPr lvl="0" algn="ctr"/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Necesitamos de los otros para sobrevivir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6257940" cy="4962540"/>
          </a:xfrm>
        </p:spPr>
        <p:txBody>
          <a:bodyPr>
            <a:noAutofit/>
          </a:bodyPr>
          <a:lstStyle/>
          <a:p>
            <a:pPr lvl="0"/>
            <a:r>
              <a:rPr lang="es-ES" sz="2200" b="1" dirty="0" smtClean="0">
                <a:solidFill>
                  <a:schemeClr val="accent2"/>
                </a:solidFill>
              </a:rPr>
              <a:t>Sociabilidad:</a:t>
            </a:r>
            <a:endParaRPr lang="es-ES" sz="1800" b="1" dirty="0" smtClean="0"/>
          </a:p>
          <a:p>
            <a:pPr lvl="0"/>
            <a:r>
              <a:rPr lang="es-ES" sz="1800" b="1" dirty="0" smtClean="0"/>
              <a:t>		</a:t>
            </a:r>
            <a:r>
              <a:rPr lang="es-ES" sz="2000" b="1" dirty="0" smtClean="0">
                <a:solidFill>
                  <a:schemeClr val="accent2"/>
                </a:solidFill>
              </a:rPr>
              <a:t>“ES” </a:t>
            </a:r>
            <a:r>
              <a:rPr lang="es-ES" sz="2000" b="1" dirty="0" smtClean="0"/>
              <a:t>en tanto se “</a:t>
            </a:r>
            <a:r>
              <a:rPr lang="es-ES" sz="2000" b="1" dirty="0" smtClean="0">
                <a:solidFill>
                  <a:schemeClr val="accent2"/>
                </a:solidFill>
              </a:rPr>
              <a:t>CO-ES </a:t>
            </a:r>
            <a:r>
              <a:rPr lang="es-ES" sz="2000" b="1" dirty="0" smtClean="0"/>
              <a:t>“</a:t>
            </a:r>
            <a:endParaRPr lang="es-ES" sz="2000" dirty="0" smtClean="0"/>
          </a:p>
          <a:p>
            <a:r>
              <a:rPr lang="es-ES" sz="2000" b="1" dirty="0" smtClean="0">
                <a:solidFill>
                  <a:schemeClr val="accent2"/>
                </a:solidFill>
              </a:rPr>
              <a:t>Dimensión</a:t>
            </a:r>
          </a:p>
          <a:p>
            <a:r>
              <a:rPr lang="es-ES" sz="2000" b="1" dirty="0" smtClean="0">
                <a:solidFill>
                  <a:schemeClr val="accent2"/>
                </a:solidFill>
              </a:rPr>
              <a:t>	 -  individua</a:t>
            </a:r>
            <a:r>
              <a:rPr lang="es-ES" sz="2000" dirty="0" smtClean="0">
                <a:solidFill>
                  <a:schemeClr val="accent2"/>
                </a:solidFill>
              </a:rPr>
              <a:t>l  : </a:t>
            </a:r>
            <a:r>
              <a:rPr lang="es-ES" sz="2000" b="1" dirty="0" smtClean="0">
                <a:solidFill>
                  <a:schemeClr val="accent2"/>
                </a:solidFill>
              </a:rPr>
              <a:t>su ser – su personalidad </a:t>
            </a:r>
            <a:r>
              <a:rPr lang="es-ES" sz="1800" dirty="0" smtClean="0"/>
              <a:t>:     		</a:t>
            </a:r>
            <a:r>
              <a:rPr lang="es-ES" sz="1800" b="1" dirty="0" smtClean="0"/>
              <a:t>cualidades  y capacidades</a:t>
            </a:r>
          </a:p>
          <a:p>
            <a:pPr lvl="1"/>
            <a:r>
              <a:rPr lang="es-ES" sz="1800" b="1" dirty="0" smtClean="0"/>
              <a:t>			Reconoce - Explora -Usa – utiliza</a:t>
            </a:r>
          </a:p>
          <a:p>
            <a:pPr lvl="1"/>
            <a:endParaRPr lang="es-ES" sz="1800" b="1" dirty="0" smtClean="0"/>
          </a:p>
          <a:p>
            <a:pPr lvl="1"/>
            <a:r>
              <a:rPr lang="es-ES" sz="1800" b="1" dirty="0" smtClean="0"/>
              <a:t>		Lo importante debe esta dimensión es   aprender a 	concordar como la dimensión social </a:t>
            </a:r>
          </a:p>
          <a:p>
            <a:endParaRPr lang="es-ES" sz="1800" dirty="0" smtClean="0"/>
          </a:p>
          <a:p>
            <a:pPr lvl="0"/>
            <a:r>
              <a:rPr lang="es-ES" sz="1800" b="1" dirty="0" smtClean="0"/>
              <a:t>	- </a:t>
            </a:r>
            <a:r>
              <a:rPr lang="es-ES" sz="1800" b="1" dirty="0" smtClean="0">
                <a:solidFill>
                  <a:schemeClr val="accent2"/>
                </a:solidFill>
              </a:rPr>
              <a:t>Social</a:t>
            </a:r>
            <a:r>
              <a:rPr lang="es-ES" sz="1800" dirty="0" smtClean="0">
                <a:solidFill>
                  <a:schemeClr val="accent2"/>
                </a:solidFill>
              </a:rPr>
              <a:t> : </a:t>
            </a:r>
            <a:r>
              <a:rPr lang="es-ES" sz="1800" b="1" dirty="0" smtClean="0">
                <a:solidFill>
                  <a:schemeClr val="accent2"/>
                </a:solidFill>
              </a:rPr>
              <a:t>convivencia en comunidad</a:t>
            </a:r>
          </a:p>
          <a:p>
            <a:pPr lvl="1"/>
            <a:r>
              <a:rPr lang="es-ES" sz="1800" dirty="0" smtClean="0"/>
              <a:t>			 </a:t>
            </a:r>
            <a:r>
              <a:rPr lang="es-ES" sz="1800" b="1" dirty="0" smtClean="0"/>
              <a:t>Proceso de socialización : aprendizaje</a:t>
            </a:r>
            <a:r>
              <a:rPr lang="es-ES" sz="1800" dirty="0" smtClean="0"/>
              <a:t>   	</a:t>
            </a:r>
          </a:p>
          <a:p>
            <a:pPr lvl="1"/>
            <a:r>
              <a:rPr lang="es-ES" sz="1800" dirty="0" smtClean="0"/>
              <a:t>		</a:t>
            </a:r>
            <a:r>
              <a:rPr lang="es-ES" sz="1800" dirty="0" smtClean="0">
                <a:solidFill>
                  <a:schemeClr val="accent2"/>
                </a:solidFill>
              </a:rPr>
              <a:t>       </a:t>
            </a:r>
            <a:r>
              <a:rPr lang="es-ES" sz="1800" b="1" dirty="0" smtClean="0">
                <a:solidFill>
                  <a:schemeClr val="accent2"/>
                </a:solidFill>
              </a:rPr>
              <a:t>Autonomía – </a:t>
            </a:r>
            <a:r>
              <a:rPr lang="es-ES" sz="1800" b="1" dirty="0" err="1" smtClean="0">
                <a:solidFill>
                  <a:schemeClr val="accent2"/>
                </a:solidFill>
              </a:rPr>
              <a:t>autorealización</a:t>
            </a:r>
            <a:r>
              <a:rPr lang="es-ES" sz="1800" b="1" dirty="0" smtClean="0">
                <a:solidFill>
                  <a:schemeClr val="accent2"/>
                </a:solidFill>
              </a:rPr>
              <a:t> – autorregulación </a:t>
            </a:r>
            <a:endParaRPr lang="es-ES" sz="1800" b="1" dirty="0">
              <a:solidFill>
                <a:schemeClr val="accent2"/>
              </a:solidFill>
            </a:endParaRPr>
          </a:p>
        </p:txBody>
      </p:sp>
      <p:pic>
        <p:nvPicPr>
          <p:cNvPr id="5" name="4 Marcador de contenido" descr="socied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29454" y="2214554"/>
            <a:ext cx="1939073" cy="2317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Consejos Profesionales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6257940" cy="4800600"/>
          </a:xfrm>
        </p:spPr>
        <p:txBody>
          <a:bodyPr>
            <a:normAutofit fontScale="92500" lnSpcReduction="10000"/>
          </a:bodyPr>
          <a:lstStyle/>
          <a:p>
            <a:endParaRPr lang="es-ES" b="1" dirty="0" smtClean="0"/>
          </a:p>
          <a:p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CPCE :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es una entidad de derecho público no estatal y sin fines de lucro, que por delegación del Estado </a:t>
            </a:r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ejerce el control de la profesión,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principalmente el de la </a:t>
            </a:r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matrícula y el dictado de normas técnicas y ética, la defensa de sus incumbencias y jerarquización del ejerció profesional,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además de la acción social y cultural </a:t>
            </a:r>
          </a:p>
          <a:p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Provincia puede conferir el gobierno de las profesiones y el control de su ejercicio a las entidades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que se organicen con el concurso de todos los profesionales de la actividad, en forma democrática y pluralista conforme a las bases y condiciones que establece la Legislatura. </a:t>
            </a:r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Tienen a su cargo la defensa y promoción de sus intereses específicos y gozan de las atribuciones que la ley estime necesarias para el desempeño de sus funciones, con arreglo a los principios de leal colaboración mutua y subordinación al bien común,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sin perjuicio de la jurisdicción de los poderes del Estado. 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Constitución </a:t>
            </a:r>
            <a:r>
              <a:rPr lang="es-ES" sz="1500" b="1" dirty="0" err="1" smtClean="0">
                <a:latin typeface="Arial" pitchFamily="34" charset="0"/>
                <a:cs typeface="Arial" pitchFamily="34" charset="0"/>
              </a:rPr>
              <a:t>Pcia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 de Córdoba  Art 37</a:t>
            </a:r>
          </a:p>
          <a:p>
            <a:endParaRPr lang="es-ES" sz="1800" b="1" dirty="0" smtClean="0"/>
          </a:p>
          <a:p>
            <a:endParaRPr lang="es-ES" sz="1800" dirty="0"/>
          </a:p>
        </p:txBody>
      </p:sp>
      <p:pic>
        <p:nvPicPr>
          <p:cNvPr id="5" name="4 Marcador de contenido" descr="CPCE La Pampa -Balance Soci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0892" y="1785926"/>
            <a:ext cx="1800225" cy="254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Código de Ética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72122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b="1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</a:rPr>
              <a:t>Su origen</a:t>
            </a:r>
          </a:p>
          <a:p>
            <a:pPr>
              <a:lnSpc>
                <a:spcPct val="90000"/>
              </a:lnSpc>
            </a:pPr>
            <a:endParaRPr lang="es-ES" sz="2000" b="1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Codex</a:t>
            </a: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“</a:t>
            </a:r>
            <a:r>
              <a:rPr lang="es-ES" sz="2000" b="1" dirty="0" smtClean="0"/>
              <a:t>Tablita de escribir”</a:t>
            </a:r>
          </a:p>
          <a:p>
            <a:pPr>
              <a:lnSpc>
                <a:spcPct val="90000"/>
              </a:lnSpc>
            </a:pPr>
            <a:r>
              <a:rPr lang="es-E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Codicillus</a:t>
            </a:r>
            <a:r>
              <a:rPr lang="es-ES" sz="2000" dirty="0" smtClean="0"/>
              <a:t>: </a:t>
            </a:r>
            <a:r>
              <a:rPr lang="es-ES" sz="2000" b="1" dirty="0" smtClean="0"/>
              <a:t>tronco – leños fuertes y macizos</a:t>
            </a:r>
          </a:p>
          <a:p>
            <a:pPr algn="ctr">
              <a:lnSpc>
                <a:spcPct val="90000"/>
              </a:lnSpc>
            </a:pPr>
            <a:endParaRPr lang="es-ES" sz="2000" b="1" dirty="0" smtClean="0"/>
          </a:p>
          <a:p>
            <a:pPr algn="ctr">
              <a:lnSpc>
                <a:spcPct val="90000"/>
              </a:lnSpc>
            </a:pPr>
            <a:r>
              <a:rPr lang="es-ES_tradnl" sz="2000" b="1" dirty="0" smtClean="0"/>
              <a:t>“¿el porque del C. de Ética de cada profesión?</a:t>
            </a:r>
            <a:r>
              <a:rPr lang="es-ES_tradnl" sz="2000" dirty="0" smtClean="0"/>
              <a:t>”</a:t>
            </a:r>
            <a:endParaRPr lang="es-ES" sz="2000" dirty="0" smtClean="0"/>
          </a:p>
          <a:p>
            <a:pPr algn="ctr">
              <a:lnSpc>
                <a:spcPct val="90000"/>
              </a:lnSpc>
            </a:pPr>
            <a:endParaRPr lang="es-ES" sz="2000" dirty="0" smtClean="0"/>
          </a:p>
          <a:p>
            <a:pPr algn="ctr">
              <a:lnSpc>
                <a:spcPct val="90000"/>
              </a:lnSpc>
            </a:pPr>
            <a:r>
              <a:rPr lang="es-ES" sz="2000" b="1" dirty="0" smtClean="0"/>
              <a:t>“Contiene una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declaración de objetivos </a:t>
            </a:r>
            <a:r>
              <a:rPr lang="es-ES" sz="2000" b="1" dirty="0" smtClean="0"/>
              <a:t>y de los 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principios éticos fundamentales  </a:t>
            </a:r>
            <a:r>
              <a:rPr lang="es-ES" sz="2000" b="1" dirty="0" smtClean="0"/>
              <a:t>de particular interés , describiendo como se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traducen en hechos los valores propios</a:t>
            </a:r>
            <a:r>
              <a:rPr lang="es-ES" sz="2000" b="1" dirty="0" smtClean="0"/>
              <a:t> de cada colectivo profesional o de una empresa, reflejando la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responsabilidad que asume cada corporación </a:t>
            </a:r>
            <a:r>
              <a:rPr lang="es-ES" sz="2000" b="1" dirty="0" smtClean="0"/>
              <a:t>ante la comunidad</a:t>
            </a:r>
            <a:endParaRPr lang="es-ES" sz="2000" b="1" dirty="0"/>
          </a:p>
        </p:txBody>
      </p:sp>
      <p:pic>
        <p:nvPicPr>
          <p:cNvPr id="5" name="4 Marcador de contenido" descr="código de ét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8887" y="2000241"/>
            <a:ext cx="2381250" cy="1814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sz="3500" dirty="0"/>
              <a:t>Los contemplados </a:t>
            </a:r>
            <a:br>
              <a:rPr lang="es-ES" sz="3500" dirty="0"/>
            </a:br>
            <a:r>
              <a:rPr lang="es-ES" sz="3500" dirty="0"/>
              <a:t>en el Código  de Ética</a:t>
            </a:r>
            <a:r>
              <a:rPr lang="es-ES" sz="2500" dirty="0"/>
              <a:t>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5275" y="1955800"/>
            <a:ext cx="3435350" cy="4059238"/>
          </a:xfrm>
          <a:solidFill>
            <a:schemeClr val="folHlink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 b="1" dirty="0" err="1">
                <a:solidFill>
                  <a:schemeClr val="accent6">
                    <a:lumMod val="75000"/>
                  </a:schemeClr>
                </a:solidFill>
              </a:rPr>
              <a:t>Facpce</a:t>
            </a:r>
            <a:endParaRPr lang="es-E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sz="2600" dirty="0" smtClean="0"/>
              <a:t>*	Justicia</a:t>
            </a:r>
            <a:endParaRPr lang="es-ES" sz="2600" dirty="0"/>
          </a:p>
          <a:p>
            <a:pPr lvl="2"/>
            <a:r>
              <a:rPr lang="es-ES" dirty="0"/>
              <a:t>Veracidad</a:t>
            </a:r>
          </a:p>
          <a:p>
            <a:pPr lvl="2"/>
            <a:r>
              <a:rPr lang="es-ES" dirty="0"/>
              <a:t>Fidelidad a la palabra dada</a:t>
            </a:r>
          </a:p>
          <a:p>
            <a:pPr>
              <a:buNone/>
            </a:pPr>
            <a:r>
              <a:rPr lang="es-ES" sz="2400" dirty="0" smtClean="0"/>
              <a:t>*	Fortaleza</a:t>
            </a:r>
            <a:endParaRPr lang="es-ES" sz="2400" dirty="0"/>
          </a:p>
          <a:p>
            <a:pPr>
              <a:buNone/>
            </a:pPr>
            <a:r>
              <a:rPr lang="es-ES" sz="2400" dirty="0" smtClean="0"/>
              <a:t>*	Humildad </a:t>
            </a:r>
            <a:r>
              <a:rPr lang="es-ES" sz="2400" dirty="0"/>
              <a:t>Profesional</a:t>
            </a:r>
          </a:p>
          <a:p>
            <a:pPr>
              <a:buNone/>
            </a:pPr>
            <a:r>
              <a:rPr lang="es-ES" sz="2400" dirty="0" smtClean="0"/>
              <a:t>*	Prudencia </a:t>
            </a:r>
            <a:r>
              <a:rPr lang="es-ES" sz="2400" dirty="0"/>
              <a:t>= Saber hacer</a:t>
            </a:r>
          </a:p>
          <a:p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600" dirty="0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94288" y="1905000"/>
            <a:ext cx="3440112" cy="4114800"/>
          </a:xfrm>
          <a:solidFill>
            <a:schemeClr val="accent1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</a:rPr>
              <a:t>En general             </a:t>
            </a:r>
          </a:p>
          <a:p>
            <a:pPr>
              <a:buFont typeface="Wingdings" pitchFamily="2" charset="2"/>
              <a:buNone/>
            </a:pPr>
            <a:r>
              <a:rPr lang="es-ES" sz="2600" dirty="0" smtClean="0"/>
              <a:t>    Veracidad</a:t>
            </a:r>
            <a:endParaRPr lang="es-ES" sz="2600" dirty="0"/>
          </a:p>
          <a:p>
            <a:r>
              <a:rPr lang="es-ES" sz="2600" dirty="0"/>
              <a:t>Integridad</a:t>
            </a:r>
          </a:p>
          <a:p>
            <a:r>
              <a:rPr lang="es-ES" sz="2600" dirty="0"/>
              <a:t>Objetividad </a:t>
            </a:r>
          </a:p>
          <a:p>
            <a:r>
              <a:rPr lang="es-ES" sz="2600" dirty="0"/>
              <a:t>Competencia Profesional</a:t>
            </a:r>
          </a:p>
          <a:p>
            <a:r>
              <a:rPr lang="es-ES" sz="2600" dirty="0"/>
              <a:t>Solidaridad</a:t>
            </a:r>
          </a:p>
          <a:p>
            <a:r>
              <a:rPr lang="es-ES" sz="2600" dirty="0"/>
              <a:t>Probidad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dirty="0" smtClean="0">
                <a:solidFill>
                  <a:schemeClr val="accent1">
                    <a:lumMod val="50000"/>
                  </a:schemeClr>
                </a:solidFill>
              </a:rPr>
              <a:t>¿Cuál es nuestro rol ?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AR" sz="2600" b="1" i="1" dirty="0" smtClean="0">
                <a:solidFill>
                  <a:schemeClr val="accent6">
                    <a:lumMod val="75000"/>
                  </a:schemeClr>
                </a:solidFill>
              </a:rPr>
              <a:t>Nuestra visión</a:t>
            </a:r>
          </a:p>
          <a:p>
            <a:pPr lvl="4" eaLnBrk="1" hangingPunct="1"/>
            <a:r>
              <a:rPr lang="es-AR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Socio- económica</a:t>
            </a:r>
          </a:p>
          <a:p>
            <a:pPr lvl="4" eaLnBrk="1" hangingPunct="1">
              <a:buNone/>
            </a:pPr>
            <a:endParaRPr lang="es-AR" sz="2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s-AR" sz="2600" b="1" i="1" dirty="0" smtClean="0">
                <a:solidFill>
                  <a:schemeClr val="accent6">
                    <a:lumMod val="75000"/>
                  </a:schemeClr>
                </a:solidFill>
              </a:rPr>
              <a:t>Nuestra interpretación</a:t>
            </a:r>
          </a:p>
          <a:p>
            <a:pPr eaLnBrk="1" hangingPunct="1"/>
            <a:endParaRPr lang="es-AR" sz="2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4" eaLnBrk="1" hangingPunct="1"/>
            <a:r>
              <a:rPr lang="es-AR" sz="2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Insertados </a:t>
            </a:r>
          </a:p>
          <a:p>
            <a:pPr lvl="4" eaLnBrk="1" hangingPunct="1"/>
            <a:endParaRPr lang="es-AR" sz="2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s-AR" sz="2600" b="1" i="1" dirty="0" smtClean="0">
                <a:solidFill>
                  <a:schemeClr val="accent6">
                    <a:lumMod val="75000"/>
                  </a:schemeClr>
                </a:solidFill>
              </a:rPr>
              <a:t>Nuestra respuesta </a:t>
            </a:r>
          </a:p>
          <a:p>
            <a:pPr lvl="4" eaLnBrk="1" hangingPunct="1"/>
            <a:r>
              <a:rPr lang="es-AR" sz="2600" b="1" i="1" dirty="0" smtClean="0"/>
              <a:t>Comprometidos</a:t>
            </a:r>
          </a:p>
          <a:p>
            <a:pPr lvl="1" eaLnBrk="1" hangingPunct="1">
              <a:buFont typeface="Wingdings" pitchFamily="2" charset="2"/>
              <a:buNone/>
            </a:pPr>
            <a:endParaRPr lang="es-AR" sz="2600" i="1" dirty="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s-AR" sz="2600" b="1" i="1" dirty="0" smtClean="0">
                <a:solidFill>
                  <a:schemeClr val="accent1">
                    <a:lumMod val="50000"/>
                  </a:schemeClr>
                </a:solidFill>
              </a:rPr>
              <a:t>“asociar lo que se estudia con la realidad”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s-AR" sz="2200" b="1" i="1" dirty="0" smtClean="0">
              <a:solidFill>
                <a:srgbClr val="FFC000"/>
              </a:solidFill>
            </a:endParaRPr>
          </a:p>
          <a:p>
            <a:pPr lvl="1" algn="r" eaLnBrk="1" hangingPunct="1">
              <a:buFont typeface="Wingdings" pitchFamily="2" charset="2"/>
              <a:buNone/>
            </a:pPr>
            <a:r>
              <a:rPr lang="es-AR" sz="2000" b="1" i="1" dirty="0" smtClean="0"/>
              <a:t>Rafael Velasco , </a:t>
            </a:r>
            <a:r>
              <a:rPr lang="es-AR" sz="2000" b="1" i="1" dirty="0" err="1" smtClean="0"/>
              <a:t>sj</a:t>
            </a:r>
            <a:endParaRPr lang="es-ES" sz="2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Tomar conciencia y asumir el Compromiso Social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257808" cy="4800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S" sz="2200" dirty="0" smtClean="0"/>
              <a:t>“ </a:t>
            </a:r>
            <a:r>
              <a:rPr lang="es-ES" sz="2200" b="1" i="1" dirty="0" smtClean="0">
                <a:latin typeface="Californian FB" pitchFamily="18" charset="0"/>
              </a:rPr>
              <a:t>Es justo suponer que los parisinos no habrían asaltado la Batilla, Gandhi no habría desafiado al imperio en el que no se ponía el sol y Martín </a:t>
            </a:r>
            <a:r>
              <a:rPr lang="es-ES" sz="2200" b="1" i="1" dirty="0" err="1" smtClean="0">
                <a:latin typeface="Californian FB" pitchFamily="18" charset="0"/>
              </a:rPr>
              <a:t>Luther</a:t>
            </a:r>
            <a:r>
              <a:rPr lang="es-ES" sz="2200" b="1" i="1" dirty="0" smtClean="0">
                <a:latin typeface="Californian FB" pitchFamily="18" charset="0"/>
              </a:rPr>
              <a:t> King no habría combatido la supremacía blanca , en la tierra de los libres y hogares de los valientes, </a:t>
            </a:r>
            <a:r>
              <a:rPr lang="es-ES" sz="2200" b="1" i="1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SIN SU CONCIENCIA </a:t>
            </a:r>
            <a:r>
              <a:rPr lang="es-ES" sz="2200" b="1" i="1" dirty="0" smtClean="0">
                <a:latin typeface="Californian FB" pitchFamily="18" charset="0"/>
              </a:rPr>
              <a:t>de que las injusticias manifiestas podían superarse”</a:t>
            </a:r>
          </a:p>
          <a:p>
            <a:pPr>
              <a:defRPr/>
            </a:pPr>
            <a:r>
              <a:rPr lang="es-ES" sz="2200" b="1" i="1" dirty="0" smtClean="0">
                <a:latin typeface="Californian FB" pitchFamily="18" charset="0"/>
              </a:rPr>
              <a:t>Ellos no trataban de alcanzar un mundo perfectamente justo – incluso su hubiera algún consenso sobre cómo sería ese mundo – </a:t>
            </a:r>
            <a:r>
              <a:rPr lang="es-ES" sz="2200" b="1" i="1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sino que querían eliminar injusticias notorias </a:t>
            </a:r>
            <a:r>
              <a:rPr lang="es-ES" sz="2200" b="1" i="1" dirty="0" smtClean="0">
                <a:latin typeface="Californian FB" pitchFamily="18" charset="0"/>
              </a:rPr>
              <a:t>en la medida de sus capacidades</a:t>
            </a:r>
          </a:p>
          <a:p>
            <a:pPr>
              <a:defRPr/>
            </a:pPr>
            <a:endParaRPr lang="es-ES" b="1" i="1" dirty="0" smtClean="0">
              <a:latin typeface="Californian FB" pitchFamily="18" charset="0"/>
            </a:endParaRPr>
          </a:p>
          <a:p>
            <a:pPr algn="r">
              <a:defRPr/>
            </a:pPr>
            <a:r>
              <a:rPr lang="es-ES" sz="1100" b="1" i="1" dirty="0" err="1" smtClean="0"/>
              <a:t>Amartya</a:t>
            </a:r>
            <a:r>
              <a:rPr lang="es-ES" sz="1100" b="1" i="1" dirty="0" smtClean="0"/>
              <a:t> </a:t>
            </a:r>
            <a:r>
              <a:rPr lang="es-ES" sz="1100" b="1" i="1" dirty="0" err="1" smtClean="0"/>
              <a:t>Sen</a:t>
            </a:r>
            <a:r>
              <a:rPr lang="es-ES" sz="1100" b="1" i="1" dirty="0" smtClean="0"/>
              <a:t> – “La idea de la Justicia” Premio Nobel de </a:t>
            </a:r>
            <a:r>
              <a:rPr lang="es-ES" sz="1100" b="1" i="1" dirty="0" err="1" smtClean="0"/>
              <a:t>Econom</a:t>
            </a:r>
            <a:endParaRPr lang="es-ES" dirty="0"/>
          </a:p>
        </p:txBody>
      </p:sp>
      <p:pic>
        <p:nvPicPr>
          <p:cNvPr id="5" name="4 Marcador de contenido" descr="Compromiso - Favarol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6446" y="2000240"/>
            <a:ext cx="2928958" cy="3095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Autofit/>
          </a:bodyPr>
          <a:lstStyle/>
          <a:p>
            <a:pPr eaLnBrk="1" hangingPunct="1"/>
            <a:r>
              <a:rPr lang="es-AR" sz="3200" b="1" dirty="0" smtClean="0">
                <a:solidFill>
                  <a:schemeClr val="accent1">
                    <a:lumMod val="50000"/>
                  </a:schemeClr>
                </a:solidFill>
              </a:rPr>
              <a:t>Impulsores y Protagonistas</a:t>
            </a:r>
            <a:br>
              <a:rPr lang="es-AR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AR" sz="3200" b="1" dirty="0" smtClean="0">
                <a:solidFill>
                  <a:schemeClr val="accent1">
                    <a:lumMod val="50000"/>
                  </a:schemeClr>
                </a:solidFill>
              </a:rPr>
              <a:t>del Cambio </a:t>
            </a:r>
            <a:endParaRPr lang="es-E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28802"/>
            <a:ext cx="3814763" cy="42021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s-ES" sz="2400" b="1" dirty="0" smtClean="0"/>
              <a:t>La sociedad actual necesita que se produzcan</a:t>
            </a:r>
            <a:r>
              <a:rPr lang="es-ES" sz="2400" b="1" i="1" dirty="0" smtClean="0"/>
              <a:t>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“cambios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s-ES" sz="2400" b="1" i="1" dirty="0" smtClean="0"/>
              <a:t>teniendo puesta su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i="1" dirty="0" smtClean="0"/>
              <a:t>en quienes hemos tenido la dicha de acceder a una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carrera universitaria</a:t>
            </a:r>
            <a:r>
              <a:rPr lang="es-ES" sz="2400" b="1" i="1" dirty="0" smtClean="0"/>
              <a:t>, que debemos asumir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es-ES" sz="24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responsabilidad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" sz="2400" b="1" i="1" dirty="0" smtClean="0"/>
              <a:t>contribuir al</a:t>
            </a:r>
            <a:r>
              <a:rPr lang="es-ES" sz="2400" b="1" dirty="0" smtClean="0"/>
              <a:t>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bi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en común.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4057680" cy="4530725"/>
          </a:xfrm>
        </p:spPr>
        <p:txBody>
          <a:bodyPr/>
          <a:lstStyle/>
          <a:p>
            <a:pPr eaLnBrk="1" hangingPunct="1">
              <a:buNone/>
            </a:pPr>
            <a:r>
              <a:rPr lang="es-ES" sz="2400" b="1" i="1" dirty="0" smtClean="0"/>
              <a:t>- en la medida que ejerzamos nuestra profesión con 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vocación y con dignidad</a:t>
            </a:r>
            <a:endParaRPr lang="es-ES" sz="2400" b="1" i="1" dirty="0" smtClean="0"/>
          </a:p>
          <a:p>
            <a:pPr eaLnBrk="1" hangingPunct="1">
              <a:buNone/>
            </a:pPr>
            <a:r>
              <a:rPr lang="es-ES" sz="2400" b="1" i="1" dirty="0" smtClean="0"/>
              <a:t>- en  las  dimensiones de nuestro accionar profesional </a:t>
            </a:r>
            <a:r>
              <a:rPr lang="es-ES" sz="2400" b="1" i="1" dirty="0" smtClean="0">
                <a:solidFill>
                  <a:srgbClr val="FFC000"/>
                </a:solidFill>
              </a:rPr>
              <a:t>:</a:t>
            </a:r>
            <a:r>
              <a:rPr lang="es-ES" sz="2400" i="1" dirty="0" smtClean="0">
                <a:solidFill>
                  <a:schemeClr val="tx1"/>
                </a:solidFill>
              </a:rPr>
              <a:t>de</a:t>
            </a:r>
            <a:r>
              <a:rPr lang="es-ES" sz="2400" b="1" i="1" dirty="0" smtClean="0">
                <a:solidFill>
                  <a:srgbClr val="FFC000"/>
                </a:solidFill>
              </a:rPr>
              <a:t>  </a:t>
            </a:r>
            <a:r>
              <a:rPr lang="es-ES" sz="2400" b="1" i="1" dirty="0" smtClean="0">
                <a:solidFill>
                  <a:schemeClr val="accent1">
                    <a:lumMod val="50000"/>
                  </a:schemeClr>
                </a:solidFill>
              </a:rPr>
              <a:t>la técnica y la ética”</a:t>
            </a:r>
            <a:r>
              <a:rPr lang="es-ES" sz="2400" b="1" i="1" dirty="0" smtClean="0">
                <a:solidFill>
                  <a:srgbClr val="FFC000"/>
                </a:solidFill>
              </a:rPr>
              <a:t>(</a:t>
            </a:r>
            <a:r>
              <a:rPr lang="es-ES" sz="2400" b="1" i="1" dirty="0" smtClean="0"/>
              <a:t>binomio inseparable)</a:t>
            </a:r>
          </a:p>
          <a:p>
            <a:pPr eaLnBrk="1" hangingPunct="1">
              <a:buNone/>
            </a:pPr>
            <a:r>
              <a:rPr lang="es-ES" sz="2400" b="1" i="1" dirty="0" smtClean="0">
                <a:solidFill>
                  <a:schemeClr val="accent6"/>
                </a:solidFill>
              </a:rPr>
              <a:t>Con responsabilidad Profesional y Compromiso Social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285884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¿ qué puede hacer un profesional joven ante esta situación?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" sz="2600" b="1" dirty="0" smtClean="0">
                <a:latin typeface="Garamond" pitchFamily="18" charset="0"/>
              </a:rPr>
              <a:t>¿ cual es la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misión del profesional </a:t>
            </a:r>
            <a:r>
              <a:rPr lang="es-ES" sz="2600" b="1" dirty="0" smtClean="0">
                <a:latin typeface="Garamond" pitchFamily="18" charset="0"/>
              </a:rPr>
              <a:t>en la sociedad?</a:t>
            </a:r>
          </a:p>
          <a:p>
            <a:pPr eaLnBrk="1" hangingPunct="1">
              <a:buNone/>
            </a:pPr>
            <a:endParaRPr lang="es-ES" sz="2600" b="1" dirty="0" smtClean="0">
              <a:latin typeface="Garamond" pitchFamily="18" charset="0"/>
            </a:endParaRPr>
          </a:p>
          <a:p>
            <a:pPr eaLnBrk="1" hangingPunct="1">
              <a:buNone/>
            </a:pPr>
            <a:r>
              <a:rPr lang="es-ES" sz="2600" b="1" dirty="0" smtClean="0">
                <a:latin typeface="Garamond" pitchFamily="18" charset="0"/>
              </a:rPr>
              <a:t>¿ cómo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contribuye al bienestar </a:t>
            </a:r>
            <a:r>
              <a:rPr lang="es-ES" sz="2600" b="1" dirty="0" smtClean="0">
                <a:latin typeface="Garamond" pitchFamily="18" charset="0"/>
              </a:rPr>
              <a:t>de la humanidad?</a:t>
            </a:r>
          </a:p>
          <a:p>
            <a:pPr eaLnBrk="1" hangingPunct="1">
              <a:buNone/>
            </a:pPr>
            <a:endParaRPr lang="es-ES" sz="2600" b="1" dirty="0" smtClean="0">
              <a:latin typeface="Garamond" pitchFamily="18" charset="0"/>
            </a:endParaRPr>
          </a:p>
          <a:p>
            <a:pPr eaLnBrk="1" hangingPunct="1">
              <a:buNone/>
            </a:pPr>
            <a:r>
              <a:rPr lang="es-ES" sz="2600" b="1" dirty="0" smtClean="0">
                <a:latin typeface="Garamond" pitchFamily="18" charset="0"/>
              </a:rPr>
              <a:t>¿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cómo se vive esa misión </a:t>
            </a:r>
            <a:r>
              <a:rPr lang="es-ES" sz="2600" b="1" dirty="0" smtClean="0">
                <a:latin typeface="Garamond" pitchFamily="18" charset="0"/>
              </a:rPr>
              <a:t>en su empresa, estudio, despacho, etc.?</a:t>
            </a:r>
          </a:p>
          <a:p>
            <a:pPr eaLnBrk="1" hangingPunct="1">
              <a:buNone/>
            </a:pPr>
            <a:endParaRPr lang="es-ES" sz="2600" b="1" dirty="0" smtClean="0">
              <a:latin typeface="Garamond" pitchFamily="18" charset="0"/>
            </a:endParaRPr>
          </a:p>
          <a:p>
            <a:pPr eaLnBrk="1" hangingPunct="1">
              <a:buNone/>
            </a:pPr>
            <a:r>
              <a:rPr lang="es-ES" sz="2600" b="1" dirty="0" smtClean="0">
                <a:latin typeface="Garamond" pitchFamily="18" charset="0"/>
              </a:rPr>
              <a:t>¿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las Universidades </a:t>
            </a:r>
            <a:r>
              <a:rPr lang="es-ES" sz="2600" b="1" dirty="0" smtClean="0">
                <a:latin typeface="Garamond" pitchFamily="18" charset="0"/>
              </a:rPr>
              <a:t>como los </a:t>
            </a:r>
            <a:r>
              <a:rPr lang="es-ES" sz="2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Consejos y Colegios Profesionales  </a:t>
            </a:r>
            <a:r>
              <a:rPr lang="es-ES" sz="2600" b="1" dirty="0" smtClean="0">
                <a:latin typeface="Garamond" pitchFamily="18" charset="0"/>
              </a:rPr>
              <a:t>le ayudan a hacer esta reflexión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71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Educar es enseñar a pensar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85860"/>
            <a:ext cx="7772400" cy="514353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No solo </a:t>
            </a:r>
            <a:r>
              <a:rPr lang="es-ES_tradnl" sz="2400" b="1" dirty="0" smtClean="0"/>
              <a:t>enseñar a tener 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conocimientos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_tradn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2400" b="1" dirty="0" smtClean="0"/>
              <a:t>  	Es necesario 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aprehender a pensar </a:t>
            </a:r>
            <a:r>
              <a:rPr lang="es-ES_tradnl" sz="2400" b="1" dirty="0" smtClean="0"/>
              <a:t>con profundidad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_tradnl" sz="24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	Pensar de “verdad</a:t>
            </a:r>
            <a:r>
              <a:rPr lang="es-ES_tradnl" sz="2400" b="1" dirty="0" smtClean="0"/>
              <a:t>” nos demanda  ser :</a:t>
            </a:r>
          </a:p>
          <a:p>
            <a:pPr eaLnBrk="1" hangingPunct="1">
              <a:lnSpc>
                <a:spcPct val="90000"/>
              </a:lnSpc>
              <a:buNone/>
            </a:pPr>
            <a:endParaRPr lang="es-ES_tradnl" sz="24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	Críticos:</a:t>
            </a:r>
            <a:r>
              <a:rPr lang="es-ES_tradnl" sz="2200" b="1" dirty="0" smtClean="0">
                <a:solidFill>
                  <a:srgbClr val="FFC000"/>
                </a:solidFill>
              </a:rPr>
              <a:t> </a:t>
            </a:r>
            <a:r>
              <a:rPr lang="es-ES_tradnl" sz="2200" b="1" dirty="0" smtClean="0"/>
              <a:t>es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conocer</a:t>
            </a:r>
            <a:r>
              <a:rPr lang="es-ES_tradnl" sz="2200" b="1" dirty="0" smtClean="0"/>
              <a:t> y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dar las razones </a:t>
            </a:r>
            <a:r>
              <a:rPr lang="es-ES_tradnl" sz="2200" b="1" dirty="0" smtClean="0"/>
              <a:t>de los pensamientos, posiciones, hechos y obrar, incluyendo la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auto-crítica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s-ES_tradnl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	Creativos</a:t>
            </a:r>
            <a:r>
              <a:rPr lang="es-ES_tradnl" sz="2200" b="1" dirty="0" smtClean="0">
                <a:solidFill>
                  <a:srgbClr val="FFC000"/>
                </a:solidFill>
              </a:rPr>
              <a:t>: </a:t>
            </a:r>
            <a:r>
              <a:rPr lang="es-ES_tradnl" sz="2200" b="1" dirty="0" smtClean="0"/>
              <a:t>es valernos de nuestra capacidad de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Imaginación</a:t>
            </a:r>
            <a:r>
              <a:rPr lang="es-ES_tradnl" sz="2200" b="1" dirty="0" smtClean="0"/>
              <a:t> , con los pie sobre la tierra,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aportando alternativas </a:t>
            </a:r>
            <a:r>
              <a:rPr lang="es-ES_tradnl" sz="2200" b="1" dirty="0" smtClean="0"/>
              <a:t>frente a las diferentes circunstancias y dilemas  y no solo valiéndonos de lo existente.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s-ES_tradnl" sz="22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Cuidantes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2200" b="1" dirty="0" smtClean="0"/>
              <a:t>: prestar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atención a los valores </a:t>
            </a:r>
            <a:r>
              <a:rPr lang="es-ES_tradnl" sz="2200" b="1" dirty="0" smtClean="0"/>
              <a:t>que están en juego. </a:t>
            </a:r>
            <a:r>
              <a:rPr lang="es-ES_tradnl" sz="2200" b="1" dirty="0" smtClean="0">
                <a:solidFill>
                  <a:schemeClr val="accent1">
                    <a:lumMod val="50000"/>
                  </a:schemeClr>
                </a:solidFill>
              </a:rPr>
              <a:t>Estar atento al impacto que nuestras ideas y acciones pueden afectar a los demás</a:t>
            </a:r>
          </a:p>
          <a:p>
            <a:pPr lvl="4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1800" dirty="0" smtClean="0"/>
              <a:t> </a:t>
            </a:r>
            <a:r>
              <a:rPr lang="es-ES_tradnl" sz="1800" b="1" i="1" dirty="0" smtClean="0"/>
              <a:t>Leonardo </a:t>
            </a:r>
            <a:r>
              <a:rPr lang="es-ES_tradnl" sz="1800" b="1" i="1" dirty="0" err="1" smtClean="0"/>
              <a:t>Boff</a:t>
            </a:r>
            <a:endParaRPr lang="es-ES_tradnl" sz="1800" b="1" i="1" dirty="0" smtClean="0"/>
          </a:p>
          <a:p>
            <a:pPr lvl="1" eaLnBrk="1" hangingPunct="1">
              <a:lnSpc>
                <a:spcPct val="90000"/>
              </a:lnSpc>
            </a:pP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71678"/>
            <a:ext cx="4119562" cy="2000264"/>
          </a:xfrm>
        </p:spPr>
        <p:txBody>
          <a:bodyPr>
            <a:normAutofit/>
          </a:bodyPr>
          <a:lstStyle/>
          <a:p>
            <a:r>
              <a:rPr lang="es-ES" sz="3200" b="1" i="1" dirty="0"/>
              <a:t>Nuestros bienes intangibles</a:t>
            </a:r>
            <a:r>
              <a:rPr lang="es-ES" sz="32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2976" y="5357826"/>
            <a:ext cx="7405742" cy="768350"/>
          </a:xfrm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chemeClr val="accent6">
                    <a:lumMod val="75000"/>
                  </a:schemeClr>
                </a:solidFill>
              </a:rPr>
              <a:t>Graduados y Profesionales Universitarios</a:t>
            </a:r>
          </a:p>
        </p:txBody>
      </p:sp>
      <p:pic>
        <p:nvPicPr>
          <p:cNvPr id="9" name="8 Marcador de posición de imagen" descr="graduación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51" b="2551"/>
          <a:stretch>
            <a:fillRect/>
          </a:stretch>
        </p:blipFill>
        <p:spPr>
          <a:xfrm>
            <a:off x="4429124" y="357166"/>
            <a:ext cx="3804074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/>
              <a:t>“los bienes intangibles”</a:t>
            </a:r>
            <a:r>
              <a:rPr lang="es-E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b="1" i="1"/>
          </a:p>
          <a:p>
            <a:pPr algn="ctr">
              <a:buFont typeface="Wingdings" pitchFamily="2" charset="2"/>
              <a:buNone/>
            </a:pPr>
            <a:r>
              <a:rPr lang="es-ES" b="1" i="1"/>
              <a:t>                                                                                                                      “Se reconocerán los activos intangibles adquiridos y los generados internamente  a los que pueda asignárseles, sobre bases confiables, un costo o un valor corriente”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458200" cy="571504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dirty="0" smtClean="0"/>
              <a:t>Un hombre aislado no puede desarrollarse como persona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sz="1800" b="1" dirty="0" smtClean="0"/>
              <a:t>Únicamente el </a:t>
            </a:r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HOMBRE, como sujeto de toda proposición y portador de propiedades, </a:t>
            </a:r>
            <a:r>
              <a:rPr lang="es-ES" sz="1800" b="1" dirty="0" smtClean="0"/>
              <a:t>constituyendo su esencia en la capacidad de</a:t>
            </a:r>
          </a:p>
          <a:p>
            <a:pPr lvl="1"/>
            <a:endParaRPr lang="es-E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Auto-reflexión</a:t>
            </a:r>
            <a:r>
              <a:rPr lang="es-ES" sz="1800" dirty="0" smtClean="0"/>
              <a:t>= </a:t>
            </a:r>
            <a:r>
              <a:rPr lang="es-ES" sz="1800" b="1" dirty="0" smtClean="0"/>
              <a:t>interiorización</a:t>
            </a:r>
          </a:p>
          <a:p>
            <a:pPr lvl="1"/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Autoconciencia </a:t>
            </a:r>
            <a:r>
              <a:rPr lang="es-ES" sz="1800" b="1" dirty="0" smtClean="0"/>
              <a:t> = consciente de sus actos</a:t>
            </a:r>
          </a:p>
          <a:p>
            <a:pPr lvl="1"/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Disposición de si mismo </a:t>
            </a:r>
            <a:r>
              <a:rPr lang="es-ES" sz="1800" b="1" dirty="0" smtClean="0"/>
              <a:t>= aptitud para deliberar; decidir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Incorporar normas de </a:t>
            </a:r>
          </a:p>
          <a:p>
            <a:pPr lvl="2"/>
            <a:endParaRPr lang="es-ES" dirty="0" smtClean="0"/>
          </a:p>
          <a:p>
            <a:pPr lvl="2">
              <a:buNone/>
            </a:pPr>
            <a:r>
              <a:rPr lang="es-ES" b="1" dirty="0" smtClean="0"/>
              <a:t>- Conducta </a:t>
            </a:r>
          </a:p>
          <a:p>
            <a:pPr lvl="2">
              <a:buNone/>
            </a:pPr>
            <a:r>
              <a:rPr lang="es-ES" b="1" dirty="0" smtClean="0"/>
              <a:t>- Lenguaje</a:t>
            </a:r>
          </a:p>
          <a:p>
            <a:pPr lvl="2">
              <a:buNone/>
            </a:pPr>
            <a:r>
              <a:rPr lang="es-ES" b="1" dirty="0" smtClean="0"/>
              <a:t>- Cultura…….</a:t>
            </a:r>
          </a:p>
          <a:p>
            <a:pPr lvl="2">
              <a:buFontTx/>
              <a:buChar char="-"/>
            </a:pPr>
            <a:endParaRPr lang="es-ES" b="1" dirty="0" smtClean="0"/>
          </a:p>
          <a:p>
            <a:pPr lvl="2">
              <a:buFontTx/>
              <a:buChar char="-"/>
            </a:pPr>
            <a:r>
              <a:rPr lang="es-ES" b="1" dirty="0" smtClean="0"/>
              <a:t>mejora la capacidad de comunicación y relacionars</a:t>
            </a:r>
            <a:r>
              <a:rPr lang="es-ES" dirty="0" smtClean="0"/>
              <a:t>e </a:t>
            </a:r>
            <a:endParaRPr lang="es-E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valor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2400" dirty="0" smtClean="0"/>
              <a:t>Propiedad </a:t>
            </a:r>
            <a:r>
              <a:rPr lang="es-ES" sz="2400" dirty="0"/>
              <a:t>de algo que lo hace deseable o que provoca </a:t>
            </a:r>
            <a:r>
              <a:rPr lang="es-ES" sz="2400" dirty="0" smtClean="0"/>
              <a:t>       admiración </a:t>
            </a:r>
            <a:r>
              <a:rPr lang="es-ES" sz="2400" dirty="0"/>
              <a:t>o aprobación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412192" cy="5084777"/>
          </a:xfrm>
        </p:spPr>
        <p:txBody>
          <a:bodyPr>
            <a:normAutofit/>
          </a:bodyPr>
          <a:lstStyle/>
          <a:p>
            <a:endParaRPr lang="es-ES" sz="2800" b="1" dirty="0" smtClean="0"/>
          </a:p>
          <a:p>
            <a:endParaRPr lang="es-ES" sz="2800" b="1" dirty="0" smtClean="0"/>
          </a:p>
          <a:p>
            <a:pPr>
              <a:buNone/>
            </a:pPr>
            <a:r>
              <a:rPr lang="es-ES" sz="2800" b="1" dirty="0" smtClean="0"/>
              <a:t>*	Los bienes inmateriales</a:t>
            </a:r>
            <a:r>
              <a:rPr lang="es-ES" sz="2800" dirty="0" smtClean="0"/>
              <a:t> :</a:t>
            </a:r>
          </a:p>
          <a:p>
            <a:endParaRPr lang="es-ES" sz="2800" dirty="0"/>
          </a:p>
          <a:p>
            <a:pPr lvl="2">
              <a:buNone/>
            </a:pPr>
            <a:r>
              <a:rPr lang="es-ES" sz="2000" b="1" dirty="0" smtClean="0"/>
              <a:t>-	No </a:t>
            </a:r>
            <a:r>
              <a:rPr lang="es-ES" sz="2000" b="1" dirty="0"/>
              <a:t>son cuantificables</a:t>
            </a:r>
          </a:p>
          <a:p>
            <a:pPr lvl="2">
              <a:buNone/>
            </a:pPr>
            <a:r>
              <a:rPr lang="es-ES" sz="2000" b="1" dirty="0" smtClean="0"/>
              <a:t>-	Producen </a:t>
            </a:r>
            <a:r>
              <a:rPr lang="es-ES" sz="2000" b="1" dirty="0"/>
              <a:t>o pueden producir un beneficio</a:t>
            </a:r>
          </a:p>
          <a:p>
            <a:pPr lvl="2">
              <a:buNone/>
            </a:pPr>
            <a:r>
              <a:rPr lang="es-ES" sz="2000" b="1" dirty="0" smtClean="0"/>
              <a:t>-	A </a:t>
            </a:r>
            <a:r>
              <a:rPr lang="es-ES" sz="2000" b="1" dirty="0"/>
              <a:t>largo plazo : Activo No corriente</a:t>
            </a:r>
          </a:p>
          <a:p>
            <a:pPr lvl="2">
              <a:buFont typeface="Wingdings" pitchFamily="2" charset="2"/>
              <a:buNone/>
            </a:pPr>
            <a:endParaRPr lang="es-ES" sz="2000" dirty="0"/>
          </a:p>
          <a:p>
            <a:pPr>
              <a:buNone/>
            </a:pPr>
            <a:r>
              <a:rPr lang="es-ES" sz="2800" b="1" dirty="0" smtClean="0"/>
              <a:t>*	Su </a:t>
            </a:r>
            <a:r>
              <a:rPr lang="es-ES" sz="2800" b="1" dirty="0"/>
              <a:t>inmaterialidad le permite</a:t>
            </a:r>
            <a:r>
              <a:rPr lang="es-ES" sz="2800" dirty="0" smtClean="0"/>
              <a:t>:</a:t>
            </a:r>
            <a:endParaRPr lang="es-ES" sz="2800" dirty="0"/>
          </a:p>
          <a:p>
            <a:pPr lvl="2">
              <a:buNone/>
            </a:pPr>
            <a:r>
              <a:rPr lang="es-ES" sz="2000" b="1" dirty="0" smtClean="0"/>
              <a:t>-	Reducir </a:t>
            </a:r>
            <a:r>
              <a:rPr lang="es-ES" sz="2000" b="1" dirty="0"/>
              <a:t>costos</a:t>
            </a:r>
          </a:p>
          <a:p>
            <a:pPr lvl="2">
              <a:buNone/>
            </a:pPr>
            <a:r>
              <a:rPr lang="es-ES" sz="2000" b="1" dirty="0" smtClean="0"/>
              <a:t>-	Mejorar </a:t>
            </a:r>
            <a:r>
              <a:rPr lang="es-ES" sz="2000" b="1" dirty="0"/>
              <a:t>la calidad</a:t>
            </a:r>
          </a:p>
          <a:p>
            <a:pPr lvl="3">
              <a:buFontTx/>
              <a:buNone/>
            </a:pPr>
            <a:endParaRPr lang="es-ES" sz="1800" dirty="0"/>
          </a:p>
          <a:p>
            <a:pPr lvl="3">
              <a:buFontTx/>
              <a:buNone/>
            </a:pPr>
            <a:endParaRPr lang="es-ES" sz="1800" dirty="0"/>
          </a:p>
          <a:p>
            <a:endParaRPr lang="es-ES" sz="2800" dirty="0"/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rmAutofit/>
          </a:bodyPr>
          <a:lstStyle/>
          <a:p>
            <a:r>
              <a:rPr lang="es-ES" sz="4000" dirty="0"/>
              <a:t>Graduación</a:t>
            </a:r>
            <a:br>
              <a:rPr lang="es-ES" sz="4000" dirty="0"/>
            </a:br>
            <a:r>
              <a:rPr lang="es-ES" sz="2800" dirty="0"/>
              <a:t>Obtención de un Título Universitario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60575"/>
            <a:ext cx="4038600" cy="4525963"/>
          </a:xfrm>
        </p:spPr>
        <p:txBody>
          <a:bodyPr/>
          <a:lstStyle/>
          <a:p>
            <a:r>
              <a:rPr lang="es-ES" b="1" dirty="0"/>
              <a:t>Trasciende lo económico</a:t>
            </a:r>
          </a:p>
          <a:p>
            <a:r>
              <a:rPr lang="es-ES" b="1" dirty="0"/>
              <a:t>Forma parte de lo cualitativo</a:t>
            </a:r>
          </a:p>
          <a:p>
            <a:r>
              <a:rPr lang="es-ES" b="1" dirty="0"/>
              <a:t>Es registrable</a:t>
            </a:r>
          </a:p>
          <a:p>
            <a:r>
              <a:rPr lang="es-ES" b="1" dirty="0"/>
              <a:t>Es un bien adquirido y generado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r>
              <a:rPr lang="es-ES" b="1" dirty="0"/>
              <a:t>Demandó</a:t>
            </a:r>
            <a:r>
              <a:rPr lang="es-ES" dirty="0"/>
              <a:t>:</a:t>
            </a:r>
          </a:p>
          <a:p>
            <a:endParaRPr lang="es-ES" dirty="0"/>
          </a:p>
          <a:p>
            <a:pPr lvl="1"/>
            <a:r>
              <a:rPr lang="es-ES" b="1" dirty="0"/>
              <a:t>Dedicación</a:t>
            </a:r>
          </a:p>
          <a:p>
            <a:pPr lvl="1"/>
            <a:r>
              <a:rPr lang="es-ES" b="1" dirty="0"/>
              <a:t>Esfuerzo y perseverancia</a:t>
            </a:r>
          </a:p>
          <a:p>
            <a:pPr lvl="1"/>
            <a:r>
              <a:rPr lang="es-ES" b="1" dirty="0"/>
              <a:t>Renunciamientos</a:t>
            </a:r>
          </a:p>
          <a:p>
            <a:pPr lvl="1"/>
            <a:r>
              <a:rPr lang="es-ES" b="1" dirty="0"/>
              <a:t>Responsabilidad</a:t>
            </a:r>
          </a:p>
          <a:p>
            <a:pPr lvl="1"/>
            <a:endParaRPr lang="es-ES" dirty="0"/>
          </a:p>
          <a:p>
            <a:r>
              <a:rPr lang="es-ES" b="1" dirty="0"/>
              <a:t>Seguirá demandando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Formación Profesional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Supera lo estrictamente curricular</a:t>
            </a:r>
          </a:p>
          <a:p>
            <a:pPr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Involucra las aptitudes y actitudes</a:t>
            </a: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Implicando</a:t>
            </a:r>
          </a:p>
          <a:p>
            <a:pPr algn="ctr">
              <a:buFont typeface="Wingdings" pitchFamily="2" charset="2"/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Responsabilidad e idoneidad</a:t>
            </a: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Compromiso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Formación Profesional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Supera lo estrictamente curricular</a:t>
            </a:r>
          </a:p>
          <a:p>
            <a:pPr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Involucra las aptitudes y actitudes</a:t>
            </a: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Implicando</a:t>
            </a:r>
          </a:p>
          <a:p>
            <a:pPr algn="ctr">
              <a:buFont typeface="Wingdings" pitchFamily="2" charset="2"/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Responsabilidad e idoneidad</a:t>
            </a:r>
          </a:p>
          <a:p>
            <a:pPr algn="ctr">
              <a:buFont typeface="Wingdings" pitchFamily="2" charset="2"/>
              <a:buNone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Compromiso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Les deseo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es-ES" sz="3600" i="1" dirty="0">
                <a:latin typeface="Monotype Corsiva" pitchFamily="66" charset="0"/>
              </a:rPr>
              <a:t>que sea significativo, para todo vuestra vida, </a:t>
            </a:r>
            <a:r>
              <a:rPr lang="es-ES" sz="3600" b="1" i="1" dirty="0">
                <a:latin typeface="Monotype Corsiva" pitchFamily="66" charset="0"/>
              </a:rPr>
              <a:t>el valor de vuestros bienes intangibles</a:t>
            </a:r>
            <a:r>
              <a:rPr lang="es-ES" sz="3600" i="1" dirty="0">
                <a:latin typeface="Monotype Corsiva" pitchFamily="66" charset="0"/>
              </a:rPr>
              <a:t>, que llevan la denominación de</a:t>
            </a:r>
            <a:r>
              <a:rPr lang="es-ES" dirty="0"/>
              <a:t> :</a:t>
            </a:r>
          </a:p>
          <a:p>
            <a:pPr>
              <a:buFontTx/>
              <a:buNone/>
            </a:pPr>
            <a:endParaRPr lang="es-ES" dirty="0"/>
          </a:p>
          <a:p>
            <a:pPr>
              <a:buFont typeface="Wingdings" pitchFamily="2" charset="2"/>
              <a:buNone/>
            </a:pPr>
            <a:r>
              <a:rPr lang="es-ES" dirty="0"/>
              <a:t>		</a:t>
            </a:r>
            <a:r>
              <a:rPr lang="es-ES" b="1" dirty="0"/>
              <a:t>“Graduado y </a:t>
            </a:r>
          </a:p>
          <a:p>
            <a:pPr>
              <a:buFont typeface="Wingdings" pitchFamily="2" charset="2"/>
              <a:buNone/>
            </a:pPr>
            <a:r>
              <a:rPr lang="es-ES" b="1" dirty="0"/>
              <a:t>			Profesional Universitario”</a:t>
            </a:r>
          </a:p>
          <a:p>
            <a:endParaRPr lang="es-ES" dirty="0"/>
          </a:p>
          <a:p>
            <a:pPr>
              <a:buFont typeface="Wingdings" pitchFamily="2" charset="2"/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2984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Que en una nota o cuadro anexo, se explicite que 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3600" b="1" dirty="0">
                <a:latin typeface="Monotype Corsiva" pitchFamily="66" charset="0"/>
              </a:rPr>
              <a:t>“responde por  contar con una formación integral, por su idoneidad y competencia, sustentada en valores humanos, con una marca orientación social”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s-ES" sz="2000" b="1" dirty="0" err="1"/>
              <a:t>Cr.</a:t>
            </a:r>
            <a:r>
              <a:rPr lang="es-ES" sz="2000" b="1" dirty="0"/>
              <a:t> Carlos H. </a:t>
            </a:r>
            <a:r>
              <a:rPr lang="es-ES" sz="2000" b="1" dirty="0" err="1"/>
              <a:t>Canavesio</a:t>
            </a:r>
            <a:endParaRPr lang="es-ES" sz="2000" b="1" dirty="0"/>
          </a:p>
          <a:p>
            <a:pPr algn="r">
              <a:lnSpc>
                <a:spcPct val="90000"/>
              </a:lnSpc>
            </a:pPr>
            <a:endParaRPr lang="es-ES" sz="2000" dirty="0"/>
          </a:p>
          <a:p>
            <a:pPr>
              <a:lnSpc>
                <a:spcPct val="9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/>
          <a:lstStyle/>
          <a:p>
            <a:pPr eaLnBrk="1" hangingPunct="1"/>
            <a:r>
              <a:rPr lang="es-ES" sz="1900" dirty="0" smtClean="0"/>
              <a:t/>
            </a:r>
            <a:br>
              <a:rPr lang="es-ES" sz="1900" dirty="0" smtClean="0"/>
            </a:br>
            <a:endParaRPr lang="es-ES" sz="19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s-ES" sz="3600" b="1" dirty="0" smtClean="0">
              <a:latin typeface="Lucida Calligraphy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3600" b="1" dirty="0" smtClean="0">
                <a:latin typeface="Lucida Calligraphy" pitchFamily="66" charset="0"/>
              </a:rPr>
              <a:t>“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Todo lo que tenga por precio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una partícula de honor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Lucida Calligraphy" pitchFamily="66" charset="0"/>
              </a:rPr>
              <a:t>es caro”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sz="3600" b="1" dirty="0" smtClean="0">
              <a:solidFill>
                <a:schemeClr val="tx2"/>
              </a:solidFill>
              <a:latin typeface="Lucida Calligraphy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				</a:t>
            </a:r>
            <a:r>
              <a:rPr lang="es-ES" sz="2800" dirty="0" smtClean="0">
                <a:solidFill>
                  <a:schemeClr val="tx1"/>
                </a:solidFill>
              </a:rPr>
              <a:t>José Ingenieros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				obra:“El hombre mediocre”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sz="4000" dirty="0" smtClean="0"/>
              <a:t>Muchas Gracias </a:t>
            </a:r>
            <a:endParaRPr lang="es-ES" sz="40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8 Marcador de contenido" descr="equilibri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609600"/>
            <a:ext cx="7263951" cy="48006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85860"/>
            <a:ext cx="857256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ÉTICA EN EL PLAN DE CARRERAS DE CIENCIAS ECONÓMICAS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¿Un mandato de la sociedad a las Universidades y a los Consejos?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Imagen 2" descr="C:\Documents and Settings\Windows XP\Mis documentos\Congreso Sal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5016"/>
            <a:ext cx="2305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1" descr="C:\Documents and Settings\Windows XP\Mis documentos\C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643578"/>
            <a:ext cx="1400170" cy="11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0034" y="314324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Fundamentar que la Ética debe no solo estar como asignatura  en los planes de las carreras de ciencias económicas sino que corresponde que  forme  parte de los mismos a través de un diseño curricular integral y pluridimensional. "</a:t>
            </a:r>
            <a:endParaRPr lang="es-ES" dirty="0" smtClean="0"/>
          </a:p>
          <a:p>
            <a:pPr algn="ctr"/>
            <a:endParaRPr lang="es-AR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4786322"/>
            <a:ext cx="6008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“La Educación es el momento adecuado de la ética</a:t>
            </a:r>
            <a:r>
              <a:rPr kumimoji="0" lang="es-ES_tradn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Savater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5" grpId="0"/>
      <p:bldP spid="716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 descr="C:\Documents and Settings\Windows XP\Mis documentos\Congreso Sal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224018"/>
            <a:ext cx="1804984" cy="6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1" descr="C:\Documents and Settings\Windows XP\Mis documentos\C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6197705"/>
            <a:ext cx="857224" cy="6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0" y="428604"/>
            <a:ext cx="26431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Times New Roman" pitchFamily="18" charset="0"/>
                <a:cs typeface="Times New Roman" pitchFamily="18" charset="0"/>
              </a:rPr>
              <a:t>Las Ciencias Económicas y la Ética</a:t>
            </a:r>
            <a:endParaRPr lang="es-A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2714620"/>
            <a:ext cx="26431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Times New Roman" pitchFamily="18" charset="0"/>
                <a:cs typeface="Times New Roman" pitchFamily="18" charset="0"/>
              </a:rPr>
              <a:t>Profesión, Ejercicio y Ética Profesional </a:t>
            </a:r>
            <a:endParaRPr lang="es-A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4714884"/>
            <a:ext cx="26431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Times New Roman" pitchFamily="18" charset="0"/>
                <a:cs typeface="Times New Roman" pitchFamily="18" charset="0"/>
              </a:rPr>
              <a:t>Universidad</a:t>
            </a:r>
            <a:endParaRPr lang="es-A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714612" y="714356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derecha"/>
          <p:cNvSpPr/>
          <p:nvPr/>
        </p:nvSpPr>
        <p:spPr>
          <a:xfrm>
            <a:off x="2714612" y="3000372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derecha"/>
          <p:cNvSpPr/>
          <p:nvPr/>
        </p:nvSpPr>
        <p:spPr>
          <a:xfrm>
            <a:off x="2714612" y="5000636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86116" y="142852"/>
            <a:ext cx="5715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"una disciplina científica dentro del campo de las ciencias sociales y su objeto es un aspecto de la realidad social“.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"Los principios humanistas para un nuevo orden económico, político y social de y entre las Naciones son la eficiencia económica; la justicia social; la libertad y el humanístico-ecológico“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"El proceso de separación entre el ámbito de lo ético y de lo económico... ha propiciado la configuración de una ciencia económica que ha obviado sus principios axiológicos.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0" y="2643182"/>
            <a:ext cx="4286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5"/>
              </a:buBlip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componente imprescindible de toda actividad humana.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5"/>
              </a:buBlip>
              <a:tabLst/>
            </a:pPr>
            <a:r>
              <a:rPr lang="es-ES_tradnl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búsqueda de la calidad, de hacer las cosas bien.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5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acer Bien  el Bien –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Vitta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J.V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57554" y="2928934"/>
            <a:ext cx="1000132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ETICA</a:t>
            </a:r>
            <a:endParaRPr lang="es-AR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57554" y="4429132"/>
            <a:ext cx="57864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“</a:t>
            </a:r>
            <a:r>
              <a:rPr lang="es-ES_tradnl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la universidad , la ética se capta mucho mas de lo que se enseña”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Es  relevante  generar una cultura universitaria de lo ético, un clima organizativo donde la docencia de unas asignaturas de ética, la universalidad busque la ejemplaridad en la práctica cotidiana , en la manera de abordar la docencia y la manera de ejercerla para que  la ética sea un  tema transversal”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942996"/>
          </a:xfrm>
        </p:spPr>
        <p:txBody>
          <a:bodyPr>
            <a:normAutofit/>
          </a:bodyPr>
          <a:lstStyle/>
          <a:p>
            <a:pPr algn="ctr"/>
            <a:r>
              <a:rPr lang="es-ES" sz="1600" dirty="0" smtClean="0"/>
              <a:t> La palabra persona conlleva  la idea de ser un ser pensante e inteligente , capaz de razón y de reflexión , que puede considerarse a si mismo como el mismo  - Leibniz</a:t>
            </a:r>
            <a:endParaRPr lang="es-ES" sz="1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72122" cy="4819664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</a:rPr>
              <a:t>Persona 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Es quién tiene  conciencia de su existencia como ser humano y que busca su realización plena </a:t>
            </a:r>
          </a:p>
          <a:p>
            <a:endParaRPr lang="es-ES" sz="1800" b="1" dirty="0" smtClean="0"/>
          </a:p>
          <a:p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Sus características 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-	Es única</a:t>
            </a:r>
          </a:p>
          <a:p>
            <a:r>
              <a:rPr lang="es-ES" sz="1800" b="1" dirty="0" smtClean="0"/>
              <a:t>-	Es libre</a:t>
            </a:r>
          </a:p>
          <a:p>
            <a:r>
              <a:rPr lang="es-ES" sz="1800" b="1" dirty="0" smtClean="0"/>
              <a:t>-	Es trascendente </a:t>
            </a:r>
          </a:p>
          <a:p>
            <a:r>
              <a:rPr lang="es-ES" sz="1800" b="1" dirty="0" smtClean="0">
                <a:solidFill>
                  <a:schemeClr val="accent1">
                    <a:lumMod val="75000"/>
                  </a:schemeClr>
                </a:solidFill>
              </a:rPr>
              <a:t>La tarea del hombre como persona es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Desarrollarse libre y voluntariamente conforme a la ley de su propia naturaleza humana y dar un gran paso hacia la búsqueda de la madurez de la personalidad </a:t>
            </a:r>
            <a:endParaRPr lang="es-ES" sz="1800" b="1" dirty="0"/>
          </a:p>
        </p:txBody>
      </p:sp>
      <p:pic>
        <p:nvPicPr>
          <p:cNvPr id="5" name="4 Marcador de contenido" descr="Mascaras-grieg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2188" y="1944988"/>
            <a:ext cx="2843212" cy="2129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/>
          <p:nvPr/>
        </p:nvGraphicFramePr>
        <p:xfrm>
          <a:off x="2143108" y="3286124"/>
          <a:ext cx="492922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Gráfico"/>
          <p:cNvGraphicFramePr/>
          <p:nvPr/>
        </p:nvGraphicFramePr>
        <p:xfrm>
          <a:off x="4929190" y="1214422"/>
          <a:ext cx="407193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2 Gráfico"/>
          <p:cNvGraphicFramePr/>
          <p:nvPr/>
        </p:nvGraphicFramePr>
        <p:xfrm>
          <a:off x="142844" y="1214422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28728" y="0"/>
            <a:ext cx="657229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Times New Roman" pitchFamily="18" charset="0"/>
                <a:cs typeface="Times New Roman" pitchFamily="18" charset="0"/>
              </a:rPr>
              <a:t>Nuestras Facultades</a:t>
            </a:r>
            <a:endParaRPr lang="es-A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500430" y="642918"/>
            <a:ext cx="2714644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1) Situación Actual</a:t>
            </a:r>
            <a:endParaRPr lang="es-AR" sz="16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43240" y="5857892"/>
            <a:ext cx="2714644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3) Opinión de noveles profesionales</a:t>
            </a:r>
            <a:endParaRPr lang="es-AR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0" y="5857892"/>
            <a:ext cx="2714644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2) Análisis Comparativo</a:t>
            </a:r>
            <a:endParaRPr lang="es-AR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429356" y="5786454"/>
            <a:ext cx="2714644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4) Programas: Ejes Principales – Carga Horaria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 descr="C:\Documents and Settings\Windows XP\Mis documentos\Congreso Sal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72206"/>
            <a:ext cx="1947860" cy="68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1" descr="C:\Documents and Settings\Windows XP\Mis documentos\C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1504" y="6000768"/>
            <a:ext cx="949624" cy="75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928794" y="71414"/>
            <a:ext cx="52149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La formación de nuestros profesionales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2071678"/>
            <a:ext cx="214314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Perfil de los Profesionales</a:t>
            </a:r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0" y="4500570"/>
            <a:ext cx="214314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Pronunciamientos a tener en cuenta</a:t>
            </a:r>
            <a:endParaRPr lang="es-AR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43174" y="1000108"/>
            <a:ext cx="614366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egresado recibe una formación integral de índole técnica como, así también, en aspectos que hacen a su formación humana, adquiriendo las aptitudes  para desempeñarse como….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profesional con un profundo sentido ético y de responsabilidad social, se encontrará capacitado para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carrera tenderá a formar un graduado con conocimientos y habilidades para… (incumbencias)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lang="es-ES_tradn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 Ley Nacional N° 24.521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IFAC – IAESB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2000" baseline="0" dirty="0" smtClean="0">
                <a:latin typeface="Times New Roman" pitchFamily="18" charset="0"/>
                <a:cs typeface="Times New Roman" pitchFamily="18" charset="0"/>
              </a:rPr>
              <a:t> FACPCE: Congresos Nacionales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CPCE de Córdoba 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2357422" y="1000108"/>
            <a:ext cx="214314" cy="257176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Abrir llave"/>
          <p:cNvSpPr/>
          <p:nvPr/>
        </p:nvSpPr>
        <p:spPr>
          <a:xfrm>
            <a:off x="2357422" y="3929066"/>
            <a:ext cx="214314" cy="164307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 descr="C:\Documents and Settings\Windows XP\Mis documentos\Congreso Sal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224018"/>
            <a:ext cx="1804984" cy="6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1" descr="C:\Documents and Settings\Windows XP\Mis documentos\C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176583"/>
            <a:ext cx="859515" cy="6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42844" y="71414"/>
            <a:ext cx="892975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FUNDAMENTOS DE LA PROPUESTA: La educación desde una perspectiva ETICA</a:t>
            </a:r>
            <a:endParaRPr lang="es-AR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785794"/>
            <a:ext cx="86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/>
              <a:t>“La enseñanza como práctica humana compromete moralmente al que la realiza. La ciencia es éticamente neutra (puede ser buena y mala según el uso), y habrá de asegurarse, junto con el aprendizaje del saber científico, el aprendizaje ético, la conquista de la autonomía moral e intelectual” </a:t>
            </a:r>
            <a:r>
              <a:rPr lang="es-ES_tradnl" sz="1600" i="1" dirty="0" err="1" smtClean="0"/>
              <a:t>Piaget</a:t>
            </a:r>
            <a:endParaRPr lang="es-AR" sz="1600" i="1" dirty="0" smtClean="0"/>
          </a:p>
          <a:p>
            <a:pPr algn="ctr"/>
            <a:r>
              <a:rPr lang="es-ES_tradnl" sz="1600" dirty="0" smtClean="0"/>
              <a:t> </a:t>
            </a:r>
            <a:endParaRPr lang="es-AR" sz="1600" dirty="0" smtClean="0"/>
          </a:p>
          <a:p>
            <a:pPr algn="ctr"/>
            <a:endParaRPr lang="es-AR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0" y="2071678"/>
            <a:ext cx="171448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1. Filosófica - Científica</a:t>
            </a:r>
            <a:endParaRPr lang="es-AR" dirty="0"/>
          </a:p>
        </p:txBody>
      </p:sp>
      <p:sp>
        <p:nvSpPr>
          <p:cNvPr id="7" name="6 Rectángulo redondeado"/>
          <p:cNvSpPr/>
          <p:nvPr/>
        </p:nvSpPr>
        <p:spPr>
          <a:xfrm>
            <a:off x="0" y="3571876"/>
            <a:ext cx="1643042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2. Legal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0" y="5429264"/>
            <a:ext cx="171448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3. Pedagógico: </a:t>
            </a:r>
            <a:r>
              <a:rPr lang="es-AR" i="1" dirty="0" err="1" smtClean="0"/>
              <a:t>Transversalidad</a:t>
            </a:r>
            <a:endParaRPr lang="es-AR" i="1" dirty="0"/>
          </a:p>
        </p:txBody>
      </p:sp>
      <p:sp>
        <p:nvSpPr>
          <p:cNvPr id="9" name="8 Flecha derecha"/>
          <p:cNvSpPr/>
          <p:nvPr/>
        </p:nvSpPr>
        <p:spPr>
          <a:xfrm>
            <a:off x="1785918" y="2285992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1714480" y="3786190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derecha"/>
          <p:cNvSpPr/>
          <p:nvPr/>
        </p:nvSpPr>
        <p:spPr>
          <a:xfrm>
            <a:off x="1785918" y="5572140"/>
            <a:ext cx="57150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71736" y="1785926"/>
            <a:ext cx="63579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¿el porqué de la ética en un plan de estudio de las carreras de ciencias económicas?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¿Por qué hacerle un hueco a la ética en la formación de los profesionales?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lang="es-ES_tradnl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l  Poder Ejecutivo solo  “desobliga “que la enseñanza de la Ética cuente con una  “materia autónoma - el inc. e) del artículo 29.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Es responsabilidad de la Universidades : proporcionar formación científica, profesional, humanista y técnica en el más alto nivel ..y desarrollar las actitudes y valores que requiere la formación de personas responsables con conciencia ética y solidaria, reflexivas, críticas.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lang="es-ES_tradn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instrumento articulador, global e integrador de carácter interdisciplinario que recorre la totalidad de un currículo y la totalidad de las áreas del conocimiento, las disciplinas y de los tema: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Desarrollo de la </a:t>
            </a:r>
            <a:r>
              <a:rPr lang="es-ES_tradnl" sz="1600" dirty="0" err="1" smtClean="0">
                <a:latin typeface="Times New Roman" pitchFamily="18" charset="0"/>
                <a:cs typeface="Times New Roman" pitchFamily="18" charset="0"/>
              </a:rPr>
              <a:t>transversalidad</a:t>
            </a: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de valores trasmitir algo más que un contenido curricular inerte.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Formación de personas comprometidas con la sociedad, con alto grado de responsabilidad.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s-ES_tradnl" sz="1600" dirty="0" smtClean="0">
                <a:latin typeface="Times New Roman" pitchFamily="18" charset="0"/>
                <a:cs typeface="Times New Roman" pitchFamily="18" charset="0"/>
              </a:rPr>
              <a:t> La formación integral del ser humano. Fernando G. </a:t>
            </a:r>
            <a:r>
              <a:rPr lang="es-ES_tradnl" sz="1600" dirty="0" err="1" smtClean="0">
                <a:latin typeface="Times New Roman" pitchFamily="18" charset="0"/>
                <a:cs typeface="Times New Roman" pitchFamily="18" charset="0"/>
              </a:rPr>
              <a:t>Lucini</a:t>
            </a:r>
            <a:endParaRPr lang="es-A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lang="es-A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2428860" y="1785926"/>
            <a:ext cx="214314" cy="114300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Abrir llave"/>
          <p:cNvSpPr/>
          <p:nvPr/>
        </p:nvSpPr>
        <p:spPr>
          <a:xfrm>
            <a:off x="2428860" y="3143248"/>
            <a:ext cx="214314" cy="14287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Abrir llave"/>
          <p:cNvSpPr/>
          <p:nvPr/>
        </p:nvSpPr>
        <p:spPr>
          <a:xfrm>
            <a:off x="2428860" y="4714884"/>
            <a:ext cx="214314" cy="200026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 descr="C:\Documents and Settings\Windows XP\Mis documentos\Congreso Sal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143644"/>
            <a:ext cx="1519232" cy="5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n 1" descr="C:\Documents and Settings\Windows XP\Mis documentos\CP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1614" y="6072206"/>
            <a:ext cx="859514" cy="6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143240" y="142852"/>
            <a:ext cx="2500330" cy="7858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La Propuesta</a:t>
            </a:r>
            <a:endParaRPr lang="es-AR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1071546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4"/>
              </a:buBlip>
            </a:pPr>
            <a:r>
              <a:rPr lang="es-AR" sz="2400" dirty="0" smtClean="0"/>
              <a:t> </a:t>
            </a:r>
            <a:r>
              <a:rPr lang="es-ES_tradnl" sz="2400" dirty="0" smtClean="0"/>
              <a:t>La formación integral de nuestros profesionales requiere la inclusión de la Ética en los planes de estudio: </a:t>
            </a:r>
            <a:r>
              <a:rPr lang="es-ES_tradnl" sz="2400" b="1" dirty="0" smtClean="0">
                <a:solidFill>
                  <a:srgbClr val="00B050"/>
                </a:solidFill>
              </a:rPr>
              <a:t>“debe estar contenida”.</a:t>
            </a:r>
          </a:p>
          <a:p>
            <a:pPr lvl="0">
              <a:buBlip>
                <a:blip r:embed="rId4"/>
              </a:buBlip>
            </a:pPr>
            <a:endParaRPr lang="es-ES_tradnl" sz="2400" dirty="0" smtClean="0"/>
          </a:p>
          <a:p>
            <a:pPr lvl="0">
              <a:buBlip>
                <a:blip r:embed="rId4"/>
              </a:buBlip>
            </a:pPr>
            <a:r>
              <a:rPr lang="es-ES_tradnl" sz="2400" dirty="0" smtClean="0"/>
              <a:t> </a:t>
            </a:r>
            <a:r>
              <a:rPr lang="es-ES_tradnl" sz="2400" b="1" dirty="0" smtClean="0">
                <a:solidFill>
                  <a:srgbClr val="00B050"/>
                </a:solidFill>
              </a:rPr>
              <a:t>“formar parte” </a:t>
            </a:r>
            <a:r>
              <a:rPr lang="es-ES_tradnl" sz="2400" dirty="0" smtClean="0"/>
              <a:t>a través de un diseño curricular integral y pluridimensional.</a:t>
            </a:r>
          </a:p>
          <a:p>
            <a:pPr lvl="0">
              <a:buBlip>
                <a:blip r:embed="rId4"/>
              </a:buBlip>
            </a:pPr>
            <a:endParaRPr lang="es-ES_tradnl" sz="2400" dirty="0" smtClean="0"/>
          </a:p>
          <a:p>
            <a:pPr>
              <a:buBlip>
                <a:blip r:embed="rId4"/>
              </a:buBlip>
            </a:pPr>
            <a:r>
              <a:rPr lang="es-ES_tradnl" sz="2400" dirty="0" smtClean="0"/>
              <a:t> </a:t>
            </a:r>
            <a:r>
              <a:rPr lang="es-ES_tradnl" sz="2400" dirty="0" smtClean="0">
                <a:solidFill>
                  <a:srgbClr val="00B050"/>
                </a:solidFill>
              </a:rPr>
              <a:t>“</a:t>
            </a:r>
            <a:r>
              <a:rPr lang="es-ES_tradnl" sz="2400" b="1" dirty="0" smtClean="0">
                <a:solidFill>
                  <a:srgbClr val="00B050"/>
                </a:solidFill>
              </a:rPr>
              <a:t>Debe lograrse” </a:t>
            </a:r>
            <a:r>
              <a:rPr lang="es-ES_tradnl" sz="2400" dirty="0" smtClean="0"/>
              <a:t>la presencia de la dimensión ética y de los principios y valores que hacen al accionar profesional </a:t>
            </a:r>
            <a:r>
              <a:rPr lang="es-ES_tradnl" sz="2400" b="1" dirty="0" smtClean="0">
                <a:solidFill>
                  <a:srgbClr val="00B050"/>
                </a:solidFill>
              </a:rPr>
              <a:t>en todas las  asignaturas que configuran el plan de estudio</a:t>
            </a:r>
            <a:r>
              <a:rPr lang="es-ES_tradnl" sz="2400" dirty="0" smtClean="0"/>
              <a:t>, explicitando  que esa dimensión tendrá diferentes niveles y grados de desarrollo, según los contenidos de cada una de las asignaturas.</a:t>
            </a:r>
            <a:endParaRPr lang="es-AR" sz="2400" dirty="0" smtClean="0"/>
          </a:p>
          <a:p>
            <a:pPr lvl="0">
              <a:buBlip>
                <a:blip r:embed="rId4"/>
              </a:buBlip>
            </a:pPr>
            <a:endParaRPr lang="es-AR" sz="2400" dirty="0" smtClean="0"/>
          </a:p>
          <a:p>
            <a:pPr>
              <a:buBlip>
                <a:blip r:embed="rId4"/>
              </a:buBlip>
            </a:pP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458200" cy="78581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Otras Definiciones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757742" cy="4800600"/>
          </a:xfrm>
        </p:spPr>
        <p:txBody>
          <a:bodyPr>
            <a:normAutofit fontScale="55000" lnSpcReduction="20000"/>
          </a:bodyPr>
          <a:lstStyle/>
          <a:p>
            <a:endParaRPr lang="es-ES" sz="1900" b="1" dirty="0" smtClean="0"/>
          </a:p>
          <a:p>
            <a:endParaRPr lang="es-ES" sz="2900" b="1" dirty="0" smtClean="0"/>
          </a:p>
          <a:p>
            <a:r>
              <a:rPr lang="es-ES" sz="2900" b="1" dirty="0" smtClean="0">
                <a:solidFill>
                  <a:schemeClr val="accent1">
                    <a:lumMod val="75000"/>
                  </a:schemeClr>
                </a:solidFill>
              </a:rPr>
              <a:t>“Ser histórico y temporal, buscador de la verdad y de la felicidad  - San Agustín </a:t>
            </a:r>
          </a:p>
          <a:p>
            <a:endParaRPr lang="es-ES" sz="2900" b="1" dirty="0" smtClean="0"/>
          </a:p>
          <a:p>
            <a:r>
              <a:rPr lang="es-ES" sz="2900" b="1" i="1" dirty="0" smtClean="0"/>
              <a:t>“</a:t>
            </a:r>
            <a:r>
              <a:rPr lang="es-ES" sz="2900" b="1" i="1" dirty="0" smtClean="0">
                <a:solidFill>
                  <a:schemeClr val="accent1">
                    <a:lumMod val="75000"/>
                  </a:schemeClr>
                </a:solidFill>
              </a:rPr>
              <a:t>El hombre es el único ser  que  es fin en si mismo  y es capaz de darse leyes a través de su razón. Su  personalidad es la libertad de un ser racional bajo las leyes morales “– </a:t>
            </a:r>
            <a:r>
              <a:rPr lang="es-ES" sz="2900" b="1" i="1" dirty="0" smtClean="0"/>
              <a:t>Kant</a:t>
            </a:r>
          </a:p>
          <a:p>
            <a:endParaRPr lang="es-ES" sz="2900" b="1" dirty="0" smtClean="0"/>
          </a:p>
          <a:p>
            <a:endParaRPr lang="es-ES" sz="2900" b="1" dirty="0" smtClean="0"/>
          </a:p>
          <a:p>
            <a:r>
              <a:rPr lang="es-ES" sz="2900" b="1" i="1" dirty="0" smtClean="0"/>
              <a:t>“</a:t>
            </a:r>
            <a:r>
              <a:rPr lang="es-ES" sz="2900" b="1" i="1" dirty="0" smtClean="0">
                <a:solidFill>
                  <a:schemeClr val="accent1">
                    <a:lumMod val="75000"/>
                  </a:schemeClr>
                </a:solidFill>
              </a:rPr>
              <a:t>La persona es la unidad de ser concreta y esencial de actos de la esencia mas diversa…el ser de la persona fundamenta todos sus actos”</a:t>
            </a:r>
          </a:p>
          <a:p>
            <a:endParaRPr lang="es-ES" sz="2900" b="1" dirty="0" smtClean="0"/>
          </a:p>
          <a:p>
            <a:r>
              <a:rPr lang="es-ES" sz="2900" b="1" i="1" dirty="0" smtClean="0">
                <a:solidFill>
                  <a:schemeClr val="accent1">
                    <a:lumMod val="75000"/>
                  </a:schemeClr>
                </a:solidFill>
              </a:rPr>
              <a:t>“Si la persona no se trascendiera constantemente a si misma, quedaría siempre dentro de los límites de la individualidad psicofísica y en último término acabaría inmersa en la realidad impersonal de la cosa”  </a:t>
            </a:r>
            <a:r>
              <a:rPr lang="es-ES" sz="2900" b="1" i="1" dirty="0" smtClean="0"/>
              <a:t>Max </a:t>
            </a:r>
            <a:r>
              <a:rPr lang="es-ES" sz="2900" b="1" i="1" dirty="0" err="1" smtClean="0"/>
              <a:t>Scheler</a:t>
            </a:r>
            <a:endParaRPr lang="es-ES" sz="2900" b="1" dirty="0" smtClean="0"/>
          </a:p>
          <a:p>
            <a:r>
              <a:rPr lang="es-ES" sz="1900" b="1" i="1" dirty="0" smtClean="0"/>
              <a:t> </a:t>
            </a:r>
            <a:endParaRPr lang="es-ES" sz="1900" b="1" dirty="0" smtClean="0"/>
          </a:p>
          <a:p>
            <a:endParaRPr lang="es-ES" dirty="0" smtClean="0"/>
          </a:p>
          <a:p>
            <a:r>
              <a:rPr lang="es-ES" b="1" i="1" dirty="0" smtClean="0"/>
              <a:t> </a:t>
            </a:r>
            <a:endParaRPr lang="es-ES" dirty="0" smtClean="0"/>
          </a:p>
          <a:p>
            <a:endParaRPr lang="es-ES" b="1" dirty="0" smtClean="0"/>
          </a:p>
          <a:p>
            <a:endParaRPr lang="es-ES" dirty="0"/>
          </a:p>
        </p:txBody>
      </p:sp>
      <p:pic>
        <p:nvPicPr>
          <p:cNvPr id="10" name="9 Marcador de contenido" descr="la-persona-humana-y-sus-dimension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0" y="1808496"/>
            <a:ext cx="3200400" cy="2402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Ethos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 –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nthos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Rage Italic" pitchFamily="66" charset="0"/>
              </a:rPr>
              <a:t> 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Rage Italic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00684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AR" sz="2800" b="1" dirty="0" smtClean="0">
                <a:solidFill>
                  <a:schemeClr val="accent1">
                    <a:lumMod val="50000"/>
                  </a:schemeClr>
                </a:solidFill>
              </a:rPr>
              <a:t>En la Ética: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¿qué debo hacer?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¿por que debo hacerlo?</a:t>
            </a:r>
          </a:p>
          <a:p>
            <a:pPr>
              <a:lnSpc>
                <a:spcPct val="90000"/>
              </a:lnSpc>
              <a:defRPr/>
            </a:pPr>
            <a:r>
              <a:rPr lang="es-AR" sz="2800" b="1" dirty="0" smtClean="0">
                <a:solidFill>
                  <a:schemeClr val="accent1">
                    <a:lumMod val="50000"/>
                  </a:schemeClr>
                </a:solidFill>
              </a:rPr>
              <a:t>En la Política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 por que participar?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 cual es el fin de la política?</a:t>
            </a:r>
          </a:p>
          <a:p>
            <a:pPr>
              <a:lnSpc>
                <a:spcPct val="90000"/>
              </a:lnSpc>
              <a:defRPr/>
            </a:pPr>
            <a:r>
              <a:rPr lang="es-AR" sz="2800" b="1" dirty="0" smtClean="0">
                <a:solidFill>
                  <a:schemeClr val="accent1">
                    <a:lumMod val="50000"/>
                  </a:schemeClr>
                </a:solidFill>
              </a:rPr>
              <a:t>En la Religión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 existe Dios?</a:t>
            </a:r>
          </a:p>
          <a:p>
            <a:pPr lvl="2">
              <a:lnSpc>
                <a:spcPct val="90000"/>
              </a:lnSpc>
              <a:defRPr/>
            </a:pPr>
            <a:r>
              <a:rPr lang="es-AR" sz="2800" dirty="0" smtClean="0"/>
              <a:t>¿ cuál es su naturaleza?</a:t>
            </a:r>
            <a:endParaRPr lang="es-ES" sz="2800" dirty="0" smtClean="0"/>
          </a:p>
          <a:p>
            <a:endParaRPr lang="es-ES" dirty="0"/>
          </a:p>
        </p:txBody>
      </p:sp>
      <p:pic>
        <p:nvPicPr>
          <p:cNvPr id="5" name="4 Marcador de contenido" descr="La Ética de Aristóte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9955" y="1857365"/>
            <a:ext cx="2815445" cy="21115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chemeClr val="accent6"/>
                </a:solidFill>
              </a:rPr>
              <a:t>Temas fundamentales  - Cosmovisión</a:t>
            </a:r>
            <a:endParaRPr lang="es-ES" sz="2000" b="1" dirty="0">
              <a:solidFill>
                <a:schemeClr val="accent6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sz="3000" b="1" dirty="0" smtClean="0">
                <a:solidFill>
                  <a:schemeClr val="accent6"/>
                </a:solidFill>
              </a:rPr>
              <a:t>El BIEN </a:t>
            </a:r>
            <a:r>
              <a:rPr lang="es-ES" sz="3000" dirty="0" smtClean="0"/>
              <a:t>: </a:t>
            </a:r>
            <a:r>
              <a:rPr lang="es-ES" sz="2600" b="1" dirty="0" smtClean="0"/>
              <a:t>lo bueno  es verdadero y bello</a:t>
            </a:r>
          </a:p>
          <a:p>
            <a:pPr lvl="2">
              <a:defRPr/>
            </a:pPr>
            <a:r>
              <a:rPr lang="es-ES" b="1" dirty="0" smtClean="0"/>
              <a:t>Supone la </a:t>
            </a:r>
            <a:r>
              <a:rPr lang="es-ES" b="1" dirty="0" smtClean="0">
                <a:solidFill>
                  <a:schemeClr val="accent6"/>
                </a:solidFill>
              </a:rPr>
              <a:t>MORAL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</a:p>
          <a:p>
            <a:pPr lvl="2">
              <a:defRPr/>
            </a:pPr>
            <a:r>
              <a:rPr lang="es-ES" b="1" dirty="0" smtClean="0"/>
              <a:t> Constituye la : </a:t>
            </a:r>
          </a:p>
          <a:p>
            <a:pPr lvl="6">
              <a:defRPr/>
            </a:pPr>
            <a:r>
              <a:rPr lang="es-ES" sz="2200" b="1" dirty="0" smtClean="0">
                <a:solidFill>
                  <a:schemeClr val="accent6"/>
                </a:solidFill>
              </a:rPr>
              <a:t>Ética :¿Qué debo hacer y porque ?</a:t>
            </a:r>
          </a:p>
          <a:p>
            <a:pPr lvl="6">
              <a:defRPr/>
            </a:pPr>
            <a:r>
              <a:rPr lang="es-ES" sz="2200" b="1" dirty="0" smtClean="0">
                <a:solidFill>
                  <a:schemeClr val="accent6"/>
                </a:solidFill>
              </a:rPr>
              <a:t>Política : </a:t>
            </a:r>
            <a:r>
              <a:rPr lang="es-ES" sz="2200" b="1" dirty="0" smtClean="0"/>
              <a:t>¿ cual es su fin y porque participar?</a:t>
            </a:r>
          </a:p>
          <a:p>
            <a:pPr>
              <a:defRPr/>
            </a:pPr>
            <a:r>
              <a:rPr lang="es-ES" sz="3000" b="1" dirty="0" smtClean="0">
                <a:solidFill>
                  <a:schemeClr val="accent6"/>
                </a:solidFill>
              </a:rPr>
              <a:t>La VERDAD </a:t>
            </a:r>
            <a:r>
              <a:rPr lang="es-ES" sz="3000" dirty="0" smtClean="0"/>
              <a:t>: </a:t>
            </a:r>
            <a:r>
              <a:rPr lang="es-ES" sz="2600" dirty="0" smtClean="0"/>
              <a:t>lo verdadero es bueno y bello</a:t>
            </a:r>
          </a:p>
          <a:p>
            <a:pPr lvl="2">
              <a:defRPr/>
            </a:pPr>
            <a:r>
              <a:rPr lang="es-ES" dirty="0" smtClean="0"/>
              <a:t>Supone el </a:t>
            </a:r>
            <a:r>
              <a:rPr lang="es-ES" b="1" dirty="0" smtClean="0">
                <a:solidFill>
                  <a:schemeClr val="accent6"/>
                </a:solidFill>
              </a:rPr>
              <a:t>CONOCIMIENTO </a:t>
            </a:r>
          </a:p>
          <a:p>
            <a:pPr lvl="2">
              <a:defRPr/>
            </a:pPr>
            <a:r>
              <a:rPr lang="es-ES" dirty="0" smtClean="0"/>
              <a:t> Constituye la :</a:t>
            </a:r>
          </a:p>
          <a:p>
            <a:pPr lvl="6">
              <a:defRPr/>
            </a:pPr>
            <a:r>
              <a:rPr lang="es-ES" sz="1800" b="1" dirty="0" smtClean="0">
                <a:solidFill>
                  <a:schemeClr val="accent6"/>
                </a:solidFill>
              </a:rPr>
              <a:t>Ciencia : </a:t>
            </a:r>
            <a:r>
              <a:rPr lang="es-ES" sz="1500" b="1" dirty="0" smtClean="0">
                <a:solidFill>
                  <a:schemeClr val="accent6"/>
                </a:solidFill>
              </a:rPr>
              <a:t>¿</a:t>
            </a:r>
            <a:r>
              <a:rPr lang="es-ES" sz="2100" b="1" dirty="0" smtClean="0">
                <a:solidFill>
                  <a:schemeClr val="accent6"/>
                </a:solidFill>
              </a:rPr>
              <a:t>sus principios son valores y cual es su función?</a:t>
            </a:r>
          </a:p>
          <a:p>
            <a:pPr lvl="6">
              <a:defRPr/>
            </a:pPr>
            <a:r>
              <a:rPr lang="es-ES" sz="2100" b="1" dirty="0" smtClean="0">
                <a:solidFill>
                  <a:schemeClr val="accent6"/>
                </a:solidFill>
              </a:rPr>
              <a:t>Religión </a:t>
            </a:r>
            <a:r>
              <a:rPr lang="es-ES" sz="2200" b="1" dirty="0" smtClean="0">
                <a:solidFill>
                  <a:srgbClr val="00B0F0"/>
                </a:solidFill>
              </a:rPr>
              <a:t>: </a:t>
            </a:r>
            <a:r>
              <a:rPr lang="es-ES" sz="2200" b="1" dirty="0" smtClean="0"/>
              <a:t>¿Dios existe y cual es su naturaleza?</a:t>
            </a:r>
          </a:p>
          <a:p>
            <a:pPr>
              <a:defRPr/>
            </a:pPr>
            <a:r>
              <a:rPr lang="es-ES" sz="3000" b="1" dirty="0" smtClean="0">
                <a:solidFill>
                  <a:schemeClr val="accent6"/>
                </a:solidFill>
              </a:rPr>
              <a:t>La BELLEZA  </a:t>
            </a:r>
            <a:r>
              <a:rPr lang="es-ES" sz="3000" dirty="0" smtClean="0"/>
              <a:t>: lo bello es verdadero y bueno</a:t>
            </a:r>
          </a:p>
          <a:p>
            <a:pPr lvl="2">
              <a:defRPr/>
            </a:pPr>
            <a:r>
              <a:rPr lang="es-ES" dirty="0" smtClean="0"/>
              <a:t>Supone la </a:t>
            </a:r>
            <a:r>
              <a:rPr lang="es-ES" b="1" dirty="0" smtClean="0">
                <a:solidFill>
                  <a:schemeClr val="accent6"/>
                </a:solidFill>
              </a:rPr>
              <a:t>ESTÉTICA</a:t>
            </a:r>
            <a:r>
              <a:rPr lang="es-ES" dirty="0" smtClean="0">
                <a:solidFill>
                  <a:schemeClr val="accent6"/>
                </a:solidFill>
              </a:rPr>
              <a:t> </a:t>
            </a:r>
          </a:p>
          <a:p>
            <a:pPr lvl="2">
              <a:defRPr/>
            </a:pPr>
            <a:r>
              <a:rPr lang="es-ES" dirty="0" smtClean="0"/>
              <a:t> Constituye el :</a:t>
            </a:r>
          </a:p>
          <a:p>
            <a:pPr lvl="6">
              <a:defRPr/>
            </a:pPr>
            <a:r>
              <a:rPr lang="es-ES" sz="1800" b="1" dirty="0" smtClean="0">
                <a:solidFill>
                  <a:schemeClr val="accent6"/>
                </a:solidFill>
              </a:rPr>
              <a:t>Arte : </a:t>
            </a:r>
            <a:r>
              <a:rPr lang="es-ES" sz="1800" b="1" dirty="0" smtClean="0"/>
              <a:t>¿Qué expresa y como me afecta?</a:t>
            </a:r>
            <a:endParaRPr lang="es-ES" sz="1800" b="1" dirty="0"/>
          </a:p>
          <a:p>
            <a:pPr lvl="6">
              <a:defRPr/>
            </a:pPr>
            <a:r>
              <a:rPr lang="es-ES" sz="2200" b="1" dirty="0" smtClean="0">
                <a:solidFill>
                  <a:schemeClr val="accent6"/>
                </a:solidFill>
              </a:rPr>
              <a:t>Humanismo: </a:t>
            </a:r>
            <a:r>
              <a:rPr lang="es-ES" sz="2200" b="1" dirty="0" smtClean="0"/>
              <a:t>¿la belleza humana es corporal o espiritual? ¿puede el hombre ser el fundamento del hombre?</a:t>
            </a:r>
            <a:endParaRPr lang="es-E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1309</TotalTime>
  <Words>3295</Words>
  <Application>Microsoft Office PowerPoint</Application>
  <PresentationFormat>Presentación en pantalla (4:3)</PresentationFormat>
  <Paragraphs>639</Paragraphs>
  <Slides>63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Viajes</vt:lpstr>
      <vt:lpstr>16  De octubre de 2018                             Carlos H. Canavesio</vt:lpstr>
      <vt:lpstr>Ética , Responsabilidad Profesional y Compromiso social</vt:lpstr>
      <vt:lpstr>  homine                           άνθρωπος</vt:lpstr>
      <vt:lpstr>Necesitamos de los otros para sobrevivir </vt:lpstr>
      <vt:lpstr>Un hombre aislado no puede desarrollarse como persona  </vt:lpstr>
      <vt:lpstr> La palabra persona conlleva  la idea de ser un ser pensante e inteligente , capaz de razón y de reflexión , que puede considerarse a si mismo como el mismo  - Leibniz</vt:lpstr>
      <vt:lpstr>Otras Definiciones </vt:lpstr>
      <vt:lpstr>Ethos – nthos </vt:lpstr>
      <vt:lpstr>Temas fundamentales  - Cosmovisión</vt:lpstr>
      <vt:lpstr>La ética alude a “lo que se debe hacer” ( dimensión objetiva de la moralidad) La Moral designa “los valores y conductas “ ( dimensión subjetiva) ; lo que me impongo como deber  </vt:lpstr>
      <vt:lpstr>Ética </vt:lpstr>
      <vt:lpstr>Moral </vt:lpstr>
      <vt:lpstr>Ética y Moral</vt:lpstr>
      <vt:lpstr>Toda acción humana se realiza en vistas a un fin, y el fin de la acción es el bien que se busca : Aristóteles – La ética a Nicómaco</vt:lpstr>
      <vt:lpstr>La ética es un “uso reflexivo” de la “ Libertad” Michel Foucault</vt:lpstr>
      <vt:lpstr>Pista : ¿que significa algo importante? </vt:lpstr>
      <vt:lpstr>  Importante, preciado, elegido “lo que vale nos vale” Savater   </vt:lpstr>
      <vt:lpstr>Se tiende a superar la oposición : los valores tienen ambos aspectos </vt:lpstr>
      <vt:lpstr>Famil.ia , Educación y Organizaciones </vt:lpstr>
      <vt:lpstr>Belleza , vida, verdad, justicia</vt:lpstr>
      <vt:lpstr>Los valores no se trasmiten auténticamente a través de palabras, conceptos , sino con vivencias </vt:lpstr>
      <vt:lpstr>¿Cuáles son los que valen mas o  los que valen menos ?</vt:lpstr>
      <vt:lpstr>Jerarquía y jerarquización </vt:lpstr>
      <vt:lpstr>¿ inculcar , transmitir ?</vt:lpstr>
      <vt:lpstr>La ética está referido a la bondad o a la maldad </vt:lpstr>
      <vt:lpstr>La conciencia :¿se posee o se adquiere?</vt:lpstr>
      <vt:lpstr>Representa la consecución de la autonomÍa moral </vt:lpstr>
      <vt:lpstr>¿ qué inquilino?</vt:lpstr>
      <vt:lpstr>Alplax   según Kierkegaard</vt:lpstr>
      <vt:lpstr>Ética Profesional  - Deontología </vt:lpstr>
      <vt:lpstr>Profesión y Profesional  </vt:lpstr>
      <vt:lpstr>Mas allá de sus acepciones : su ideología  </vt:lpstr>
      <vt:lpstr>Pilares básicos </vt:lpstr>
      <vt:lpstr>En la responsabilidad se manifiesta la nobleza de la persona humana – Federico Schuster </vt:lpstr>
      <vt:lpstr>El ejercicio profesional : trasfondo ético </vt:lpstr>
      <vt:lpstr>Los de carácter Moral se pone en juego ciertos valores </vt:lpstr>
      <vt:lpstr>Es difícil ser un buen profesional                                                                        Antonio Argandoña</vt:lpstr>
      <vt:lpstr>Éthos del ejercicio profesional : Cortina y Conill</vt:lpstr>
      <vt:lpstr>Junta de Gobierno de FACPCE – Sta Rosa – La Pampa </vt:lpstr>
      <vt:lpstr>Consejos Profesionales </vt:lpstr>
      <vt:lpstr>Código de Ética </vt:lpstr>
      <vt:lpstr>Los contemplados  en el Código  de Ética </vt:lpstr>
      <vt:lpstr>¿Cuál es nuestro rol ?</vt:lpstr>
      <vt:lpstr>Tomar conciencia y asumir el Compromiso Social </vt:lpstr>
      <vt:lpstr>Impulsores y Protagonistas del Cambio </vt:lpstr>
      <vt:lpstr>¿ qué puede hacer un profesional joven ante esta situación?</vt:lpstr>
      <vt:lpstr>Educar es enseñar a pensar</vt:lpstr>
      <vt:lpstr>Nuestros bienes intangibles </vt:lpstr>
      <vt:lpstr>“los bienes intangibles” </vt:lpstr>
      <vt:lpstr>  valor  Propiedad de algo que lo hace deseable o que provoca        admiración o aprobación</vt:lpstr>
      <vt:lpstr>Graduación Obtención de un Título Universitario</vt:lpstr>
      <vt:lpstr>Formación Profesional</vt:lpstr>
      <vt:lpstr>Formación Profesional</vt:lpstr>
      <vt:lpstr>Les deseo</vt:lpstr>
      <vt:lpstr>Que en una nota o cuadro anexo, se explicite que :</vt:lpstr>
      <vt:lpstr> </vt:lpstr>
      <vt:lpstr>Muchas Gracias </vt:lpstr>
      <vt:lpstr>Diapositiva 58</vt:lpstr>
      <vt:lpstr>Diapositiva 59</vt:lpstr>
      <vt:lpstr>Diapositiva 60</vt:lpstr>
      <vt:lpstr>Diapositiva 61</vt:lpstr>
      <vt:lpstr>Diapositiva 62</vt:lpstr>
      <vt:lpstr>Diapositiva 63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Windows XP</cp:lastModifiedBy>
  <cp:revision>150</cp:revision>
  <dcterms:created xsi:type="dcterms:W3CDTF">2018-08-10T20:16:10Z</dcterms:created>
  <dcterms:modified xsi:type="dcterms:W3CDTF">2018-10-16T00:50:38Z</dcterms:modified>
</cp:coreProperties>
</file>