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24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</p:sldIdLst>
  <p:sldSz cx="9144000" cy="6858000" type="screen4x3"/>
  <p:notesSz cx="6794500" cy="9906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425"/>
    <a:srgbClr val="006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77" d="100"/>
          <a:sy n="77" d="100"/>
        </p:scale>
        <p:origin x="-115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4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875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4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540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423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46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308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136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14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050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701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DB1D-A64A-420E-8D20-0BEC28101401}" type="datetimeFigureOut">
              <a:rPr lang="es-AR" smtClean="0"/>
              <a:pPr/>
              <a:t>09/09/2019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BABB-21F1-4473-91C2-AC48481B57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40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6"/>
          </a:xfrm>
        </p:spPr>
        <p:txBody>
          <a:bodyPr>
            <a:normAutofit/>
          </a:bodyPr>
          <a:lstStyle/>
          <a:p>
            <a:r>
              <a:rPr lang="es-AR" altLang="es-AR" b="1" dirty="0">
                <a:solidFill>
                  <a:srgbClr val="232425"/>
                </a:solidFill>
              </a:rPr>
              <a:t>LEY 20628</a:t>
            </a:r>
            <a:br>
              <a:rPr lang="es-AR" altLang="es-AR" b="1" dirty="0">
                <a:solidFill>
                  <a:srgbClr val="232425"/>
                </a:solidFill>
              </a:rPr>
            </a:br>
            <a:r>
              <a:rPr lang="es-AR" altLang="es-AR" b="1" dirty="0">
                <a:solidFill>
                  <a:srgbClr val="232425"/>
                </a:solidFill>
              </a:rPr>
              <a:t>AJUSTE POR INFLACION IMPOSITIVO</a:t>
            </a:r>
            <a:endParaRPr lang="es-AR" b="1" dirty="0">
              <a:solidFill>
                <a:srgbClr val="232425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78092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701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38"/>
              </a:spcBef>
              <a:spcAft>
                <a:spcPts val="1425"/>
              </a:spcAft>
              <a:buClr>
                <a:srgbClr val="830051"/>
              </a:buClr>
              <a:buSzPct val="45000"/>
              <a:buFont typeface="Wingdings" pitchFamily="2" charset="2"/>
              <a:buChar char="§"/>
            </a:pPr>
            <a:r>
              <a:rPr lang="es-AR" altLang="es-AR" sz="2400" dirty="0">
                <a:solidFill>
                  <a:srgbClr val="232425"/>
                </a:solidFill>
                <a:latin typeface="Calibri" pitchFamily="34" charset="0"/>
              </a:rPr>
              <a:t>Ley 27,430 sustituye el art. 89 y divide los bienes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rgbClr val="830051"/>
              </a:buClr>
              <a:buSzPct val="45000"/>
              <a:buFont typeface="Wingdings" pitchFamily="2" charset="2"/>
              <a:buChar char="§"/>
            </a:pPr>
            <a:r>
              <a:rPr lang="es-AR" altLang="es-AR" sz="2400" dirty="0">
                <a:solidFill>
                  <a:srgbClr val="232425"/>
                </a:solidFill>
                <a:latin typeface="Calibri" pitchFamily="34" charset="0"/>
              </a:rPr>
              <a:t>Bienes poseídos o adquiridos en ejercicios vigentes al momento de la reforma: ratifica que solamente se ajusta hasta abril de 1992 (art. 39 Ley 24,073)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rgbClr val="830051"/>
              </a:buClr>
              <a:buSzPct val="45000"/>
              <a:buFont typeface="Wingdings" pitchFamily="2" charset="2"/>
              <a:buChar char="§"/>
            </a:pPr>
            <a:r>
              <a:rPr lang="es-AR" altLang="es-AR" sz="2400" dirty="0">
                <a:solidFill>
                  <a:srgbClr val="232425"/>
                </a:solidFill>
                <a:latin typeface="Calibri" pitchFamily="34" charset="0"/>
              </a:rPr>
              <a:t>Bienes revaluados por aplicación del Revalúo Ley 27,430 y Bienes adquiridos en ejercicios iniciados a partir del 01/01/2018: amortización y costo se ajusta por IPIM (Índice de precios internos al por mayor) PERO LEY 27,468 CAMBIA POR IPC (Índice de precios al consumidor) Según las tablas que elabore AFIP – NO APLICAR INDICES DIRECTAMENTE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rgbClr val="830051"/>
              </a:buClr>
              <a:buSzPct val="45000"/>
              <a:buFont typeface="Wingdings" pitchFamily="2" charset="2"/>
              <a:buChar char="§"/>
            </a:pPr>
            <a:r>
              <a:rPr lang="es-AR" altLang="es-AR" sz="2400" dirty="0">
                <a:solidFill>
                  <a:srgbClr val="232425"/>
                </a:solidFill>
                <a:latin typeface="Calibri" pitchFamily="34" charset="0"/>
              </a:rPr>
              <a:t>Los ajustes (amortización y costo) se aplican INDEPENDIENTEMENTE de la aplicación del ajuste por inflación impositivo (art. 94 y 95)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Aplica a cualquier sujeto que tenga bienes de los artículos previstos por el art. 89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Personas </a:t>
            </a:r>
            <a:r>
              <a:rPr lang="es-AR" sz="2400" dirty="0">
                <a:solidFill>
                  <a:srgbClr val="232425"/>
                </a:solidFill>
              </a:rPr>
              <a:t>humanas también lo aplican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Bienes </a:t>
            </a:r>
            <a:r>
              <a:rPr lang="es-AR" sz="2400" dirty="0">
                <a:solidFill>
                  <a:srgbClr val="232425"/>
                </a:solidFill>
              </a:rPr>
              <a:t>afectados a la obtención de renta de cualquier categoría que sean amortizables.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Veamos </a:t>
            </a:r>
            <a:r>
              <a:rPr lang="es-AR" sz="2400" dirty="0">
                <a:solidFill>
                  <a:srgbClr val="232425"/>
                </a:solidFill>
              </a:rPr>
              <a:t>los artículos involucrados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Art. 58: costo computable de bienes muebles amortizables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59: costo computable de bienes inmuebles amortizables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60: costo computable de intangibles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61: Costo de venta de acciones, cuotas, participaciones sociales y cuotas partes de fondos comunes de </a:t>
            </a:r>
            <a:r>
              <a:rPr lang="es-AR" sz="2400" dirty="0" err="1">
                <a:solidFill>
                  <a:srgbClr val="232425"/>
                </a:solidFill>
              </a:rPr>
              <a:t>inversion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Art. 62: señas o anticipos que congelen precio por compra de bienes del art. 58 a 61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67: venta y </a:t>
            </a:r>
            <a:r>
              <a:rPr lang="es-AR" sz="2400" dirty="0" smtClean="0">
                <a:solidFill>
                  <a:srgbClr val="232425"/>
                </a:solidFill>
              </a:rPr>
              <a:t>reemplazo (actualización de punta a punta en caso de no reinvertir y actualización de valores en caso de venta y compra de inmuebles para verificar reinversión)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75: amortización de bienes agotables (minas, canteras, pozos petroleros, </a:t>
            </a:r>
            <a:r>
              <a:rPr lang="es-AR" sz="2400" dirty="0" err="1">
                <a:solidFill>
                  <a:srgbClr val="232425"/>
                </a:solidFill>
              </a:rPr>
              <a:t>etc</a:t>
            </a:r>
            <a:r>
              <a:rPr lang="es-AR" sz="2400" dirty="0">
                <a:solidFill>
                  <a:srgbClr val="232425"/>
                </a:solidFill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Art. 83: amortización de inmuebles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Art. 84: amortización de bienes muebles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Art. 90,4: venta de acciones, valores representativos y certificados de deposito de acciones, cuotas y participaciones sociales, demás valores, cuotas partes de fondos comunes de inversión, </a:t>
            </a:r>
            <a:r>
              <a:rPr lang="es-AR" sz="2400" dirty="0" err="1">
                <a:solidFill>
                  <a:srgbClr val="232425"/>
                </a:solidFill>
              </a:rPr>
              <a:t>cert</a:t>
            </a:r>
            <a:r>
              <a:rPr lang="es-AR" sz="2400" dirty="0">
                <a:solidFill>
                  <a:srgbClr val="232425"/>
                </a:solidFill>
              </a:rPr>
              <a:t>. de participación en fideicomisos, monedas digitales, títulos, bonos y demás valores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90,5: venta de inmuebles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NO FIGURAN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EL ART 19: POR LO TANTO QUEBRANTOS NO SE ACTUALIZAN – (hay doctrina que sostiene que se puede discutir – yo no opino igual)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EL ART 52 Y SUBSIGUIENTES: POR LO TANTO LOS BIENES DE CAMBIO NO SE AJUSTAN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Se compensa con el ajuste por inflación estático como veremos luego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Tres tipos de bienes: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A) bienes adquiridos en ejercicios anteriores o vigentes a la fecha de la reforma que no fueron revaluados: se mantiene todo a valor histórico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B) bienes adquiridos en ejercicios anteriores o vigentes a la fecha de la reforma que fueron revaluados: se ajusta por IPC desde el ejercicio que inicia a partir del 01/01/18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C) bienes adquiridos en ejercicios que inician a partir del 01/01/18 ajustan por IPC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Los coeficientes de ajuste serán elaborados por </a:t>
            </a:r>
            <a:r>
              <a:rPr lang="es-AR" sz="2400" dirty="0" smtClean="0">
                <a:solidFill>
                  <a:srgbClr val="232425"/>
                </a:solidFill>
              </a:rPr>
              <a:t>AFIP (NO!)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ACTUALIZACION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La amortización se ajusta hasta el cierre de ejercicio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El </a:t>
            </a:r>
            <a:r>
              <a:rPr lang="es-AR" sz="2400" dirty="0">
                <a:solidFill>
                  <a:srgbClr val="232425"/>
                </a:solidFill>
              </a:rPr>
              <a:t>costo de venta se ajusta hasta la fecha de venta excepto que el sujeto aplique ajuste por inflación y se trate de bienes </a:t>
            </a:r>
            <a:r>
              <a:rPr lang="es-AR" sz="2400" dirty="0" smtClean="0">
                <a:solidFill>
                  <a:srgbClr val="232425"/>
                </a:solidFill>
              </a:rPr>
              <a:t>amortizables por lo que tiene influencia  </a:t>
            </a:r>
            <a:r>
              <a:rPr lang="es-AR" sz="2400" dirty="0">
                <a:solidFill>
                  <a:srgbClr val="232425"/>
                </a:solidFill>
              </a:rPr>
              <a:t>en el </a:t>
            </a:r>
            <a:r>
              <a:rPr lang="es-AR" sz="2400" dirty="0" err="1">
                <a:solidFill>
                  <a:srgbClr val="232425"/>
                </a:solidFill>
              </a:rPr>
              <a:t>AxI</a:t>
            </a:r>
            <a:r>
              <a:rPr lang="es-AR" sz="2400" dirty="0">
                <a:solidFill>
                  <a:srgbClr val="232425"/>
                </a:solidFill>
              </a:rPr>
              <a:t> estático (como veremos luego) en cuyo caso se ajusta </a:t>
            </a:r>
            <a:r>
              <a:rPr lang="es-AR" sz="2400" u="sng" dirty="0">
                <a:solidFill>
                  <a:srgbClr val="232425"/>
                </a:solidFill>
              </a:rPr>
              <a:t>hasta el cierre del </a:t>
            </a:r>
            <a:r>
              <a:rPr lang="es-AR" sz="2400" u="sng" dirty="0" smtClean="0">
                <a:solidFill>
                  <a:srgbClr val="232425"/>
                </a:solidFill>
              </a:rPr>
              <a:t>ejercicio </a:t>
            </a:r>
            <a:r>
              <a:rPr lang="es-AR" sz="2400" u="sng" dirty="0">
                <a:solidFill>
                  <a:srgbClr val="232425"/>
                </a:solidFill>
              </a:rPr>
              <a:t>anterior a la venta</a:t>
            </a:r>
            <a:r>
              <a:rPr lang="es-AR" sz="2400" u="sng" dirty="0" smtClean="0">
                <a:solidFill>
                  <a:srgbClr val="232425"/>
                </a:solidFill>
              </a:rPr>
              <a:t>. (SOLO SI APLICA AJUSTE POR INFLACION IMPOSITIVO)</a:t>
            </a:r>
            <a:endParaRPr lang="es-AR" sz="2400" u="sng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AXI artículo 94 y 95 Ley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Ley 27,430: Se establece que se aplicará cuando la variación del IPIM de los últimos 36 meses supere el 100% para los ejercicios iniciados a partir del 01/01/18 SUSTITUIDO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Ley 27,468 reemplaza IPIM por IPC (que para el año 2018 fue sensiblemente menor: menos de 50% vs mas de 70% del IPIM)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PERO ADEMAS CAMBIA LA NORMA DEL PERIODO DE TRANSICION</a:t>
            </a:r>
          </a:p>
          <a:p>
            <a:pPr marL="0" indent="0">
              <a:buClr>
                <a:schemeClr val="tx1"/>
              </a:buClr>
              <a:buNone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Periodo de Transición: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Variación </a:t>
            </a:r>
            <a:r>
              <a:rPr lang="es-AR" sz="2400" dirty="0">
                <a:solidFill>
                  <a:srgbClr val="232425"/>
                </a:solidFill>
              </a:rPr>
              <a:t>IPC punta a punta debe superar: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el </a:t>
            </a:r>
            <a:r>
              <a:rPr lang="es-AR" sz="2400" dirty="0">
                <a:solidFill>
                  <a:srgbClr val="232425"/>
                </a:solidFill>
              </a:rPr>
              <a:t>55% para el primer ejercicio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el </a:t>
            </a:r>
            <a:r>
              <a:rPr lang="es-AR" sz="2400" dirty="0">
                <a:solidFill>
                  <a:srgbClr val="232425"/>
                </a:solidFill>
              </a:rPr>
              <a:t>30% para  para el segundo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el 15% para el tercer ejercicio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Primer </a:t>
            </a:r>
            <a:r>
              <a:rPr lang="es-AR" sz="2400" dirty="0">
                <a:solidFill>
                  <a:srgbClr val="232425"/>
                </a:solidFill>
              </a:rPr>
              <a:t>cierre aplicable: 31/12/2018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ACLARACION PREVIA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EL AJUSTE POR INFLACION IMPOSITIVO NO ES IGUAL AL CONTABLE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NO </a:t>
            </a:r>
            <a:r>
              <a:rPr lang="es-AR" sz="2400" dirty="0">
                <a:solidFill>
                  <a:srgbClr val="232425"/>
                </a:solidFill>
              </a:rPr>
              <a:t>ES UN AJUSTE INTEGRAL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SEPARA </a:t>
            </a:r>
            <a:r>
              <a:rPr lang="es-AR" sz="2400" dirty="0">
                <a:solidFill>
                  <a:srgbClr val="232425"/>
                </a:solidFill>
              </a:rPr>
              <a:t>AJUSTE DE AMORTIZACIONES Y COSTO DE VENTA </a:t>
            </a:r>
            <a:r>
              <a:rPr lang="es-AR" sz="2400" dirty="0" smtClean="0">
                <a:solidFill>
                  <a:srgbClr val="232425"/>
                </a:solidFill>
              </a:rPr>
              <a:t>DEL </a:t>
            </a:r>
            <a:r>
              <a:rPr lang="es-AR" sz="2400" dirty="0">
                <a:solidFill>
                  <a:srgbClr val="232425"/>
                </a:solidFill>
              </a:rPr>
              <a:t>AJUSTE DEL RESTO DE LOS RUBROS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IMPLICA </a:t>
            </a:r>
            <a:r>
              <a:rPr lang="es-AR" sz="2400" dirty="0">
                <a:solidFill>
                  <a:srgbClr val="232425"/>
                </a:solidFill>
              </a:rPr>
              <a:t>UN CALCULO PARALELO QUE NACE DEL BALANCE HISTORICO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800" dirty="0">
                <a:solidFill>
                  <a:srgbClr val="232425"/>
                </a:solidFill>
              </a:rPr>
              <a:t>Implica que un cierre puedo aplicar y tal vez al cierre siguiente no ya que depende de la variación de 12 meses para el periodo de transición o de 36 meses seguidos a partir del cierre 31/12/2021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8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800" b="1" dirty="0" smtClean="0">
                <a:solidFill>
                  <a:srgbClr val="232425"/>
                </a:solidFill>
              </a:rPr>
              <a:t>No </a:t>
            </a:r>
            <a:r>
              <a:rPr lang="es-AR" sz="2800" b="1" dirty="0">
                <a:solidFill>
                  <a:srgbClr val="232425"/>
                </a:solidFill>
              </a:rPr>
              <a:t>es igual para todos los contribuyentes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800" dirty="0" smtClean="0">
                <a:solidFill>
                  <a:srgbClr val="232425"/>
                </a:solidFill>
              </a:rPr>
              <a:t>Y para cada contribuyente puede variar de ejercicio en ejercicio</a:t>
            </a:r>
            <a:endParaRPr lang="es-AR" sz="28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Ley 27,468 agrega el articulo 118,2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AXI </a:t>
            </a:r>
            <a:r>
              <a:rPr lang="es-AR" sz="2400" dirty="0">
                <a:solidFill>
                  <a:srgbClr val="232425"/>
                </a:solidFill>
              </a:rPr>
              <a:t>correspondiente a los ejercicios 1 – 2 y/o 3 a partir de la vigencia de la ley se computa por tercios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Tanto </a:t>
            </a:r>
            <a:r>
              <a:rPr lang="es-AR" sz="2400" dirty="0">
                <a:solidFill>
                  <a:srgbClr val="232425"/>
                </a:solidFill>
              </a:rPr>
              <a:t>perdida como ganancia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Recién </a:t>
            </a:r>
            <a:r>
              <a:rPr lang="es-AR" sz="2400" dirty="0">
                <a:solidFill>
                  <a:srgbClr val="232425"/>
                </a:solidFill>
              </a:rPr>
              <a:t>a partir del cierre 31/12/2021 se computará íntegramente en el mismo </a:t>
            </a:r>
            <a:r>
              <a:rPr lang="es-AR" sz="2400" dirty="0" smtClean="0">
                <a:solidFill>
                  <a:srgbClr val="232425"/>
                </a:solidFill>
              </a:rPr>
              <a:t>ejercicio y de corresponder se le sumaran los tercios de ejercicios anteriores</a:t>
            </a: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Si el cierre 28/02/2019 aplica y se determina una perdida de 900,000.- Computo: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 300,000 al 28/02/2019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300,000 al 28/02/2020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300,000 al 28/02/2021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Pero </a:t>
            </a:r>
            <a:r>
              <a:rPr lang="es-AR" sz="2400" dirty="0">
                <a:solidFill>
                  <a:srgbClr val="232425"/>
                </a:solidFill>
              </a:rPr>
              <a:t>si en el 2020 vuelvo a generar quebranto los mismos se aplican por tercio y se acumulan a los anteriores</a:t>
            </a: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QUIENES PRACTICAN AXI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Sujetos del inciso a) al e) del art. 49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</a:t>
            </a:r>
            <a:r>
              <a:rPr lang="es-AR" sz="2400" dirty="0">
                <a:solidFill>
                  <a:srgbClr val="232425"/>
                </a:solidFill>
              </a:rPr>
              <a:t>) sociedades de capital (art. 69)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B) otro tipo de sociedades (incluye sociedades simples)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C)Fideicomisos </a:t>
            </a:r>
            <a:r>
              <a:rPr lang="es-AR" sz="2400" dirty="0" smtClean="0">
                <a:solidFill>
                  <a:srgbClr val="232425"/>
                </a:solidFill>
              </a:rPr>
              <a:t>(siempre!)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D) empresas unipersonales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E) actividades de comisionista, consignatario y demás auxiliares de comercio que no sean de cuarta categoría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Articulo 95 metodología de calculo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Dos cálculos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Estático</a:t>
            </a:r>
            <a:r>
              <a:rPr lang="es-AR" sz="2400" dirty="0">
                <a:solidFill>
                  <a:srgbClr val="232425"/>
                </a:solidFill>
              </a:rPr>
              <a:t>: busca reconocer el efecto de la inflación sobre los stocks al inicio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Dinámico</a:t>
            </a:r>
            <a:r>
              <a:rPr lang="es-AR" sz="2400" dirty="0">
                <a:solidFill>
                  <a:srgbClr val="232425"/>
                </a:solidFill>
              </a:rPr>
              <a:t>: busca reconocer </a:t>
            </a:r>
            <a:r>
              <a:rPr lang="es-AR" sz="2400" b="1" dirty="0">
                <a:solidFill>
                  <a:srgbClr val="232425"/>
                </a:solidFill>
              </a:rPr>
              <a:t>alguna</a:t>
            </a:r>
            <a:r>
              <a:rPr lang="es-AR" sz="2400" dirty="0">
                <a:solidFill>
                  <a:srgbClr val="232425"/>
                </a:solidFill>
              </a:rPr>
              <a:t>s operaciones a lo largo del ejercicio que sufren el efecto de la inflación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20000"/>
          </a:bodyPr>
          <a:lstStyle/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8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Implica </a:t>
            </a:r>
          </a:p>
          <a:p>
            <a:pPr lvl="1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Activo Computable (en principio son bienes monetarios) menos</a:t>
            </a:r>
          </a:p>
          <a:p>
            <a:pPr lvl="1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Pasivos</a:t>
            </a:r>
          </a:p>
          <a:p>
            <a:pPr lvl="1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Si Activo mayor que pasivo el ajuste de punta a punta es perdida</a:t>
            </a:r>
          </a:p>
          <a:p>
            <a:pPr lvl="1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Si pasivo mayor que activo el ajuste de punta t punta es ganancia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20000"/>
          </a:bodyPr>
          <a:lstStyle/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Del total del activo se restan: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Inmuebles y obras en curso sobre inmuebles (excepto bienes de cambio) (1)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Inversiones en materiales para dichas obras (2)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Bienes muebles amortizables (incluye reproductores)(3)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Bienes muebles en curso de elaboración (4)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Bienes inmateriales(5)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En las explotaciones forestales la existencia de madera cortada o en pie (6)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10000"/>
          </a:bodyPr>
          <a:lstStyle/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Continuación:</a:t>
            </a:r>
          </a:p>
          <a:p>
            <a:pPr lvl="1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Acciones, cuotas y participaciones sociales incluso cuotas partes de fondos comunes de inversión (7)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Inversiones en el exterior que no originan ganancias de fuente argentina o que no se encuentren afectadas a la obtención de ganancias de fuente argentina (8)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Bienes muebles no amortizables (excepto títulos valores y bienes de cambio) (9)</a:t>
            </a:r>
          </a:p>
          <a:p>
            <a:pPr lvl="1" defTabSz="449263" fontAlgn="base">
              <a:spcBef>
                <a:spcPct val="0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sz="2400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Anticipos que congelan precio de los bienes anteriores (10)</a:t>
            </a:r>
          </a:p>
          <a:p>
            <a:pPr marL="0" indent="0">
              <a:buClr>
                <a:schemeClr val="tx1"/>
              </a:buClr>
              <a:buNone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Continuación: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Aportes a cuenta de futuras integraciones de capital debidamente documentados o irrevocables excepto que devenguen intereses en condiciones de mercado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Saldos pendientes de integración de accionistas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Saldos deudores del titular que provengan de operaciones pactadas en forma distintas a las que se pactarían entre partes independientes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En sociedades locales de capital extranjero aplica lo mismo para los saldos de sujetos del exterior que controlan la sociedad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Continuación: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Gastos de organización o gastos de desarrollo que fueron deducidos impositivamente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Anticipos, retenciones, pagos a cuenta y gastos no deducibles de ganancias que figuren en el activo (los saldos a favor se quedan)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vendidos durante el ejercicio (puntos 1 a 7), el valor residual al inicio del ejercicio no se debe detraer del activo. O si los mismos se hubieran retirado por los dueños, se entregaran como dividendos o reducción de capital o como honorarios a directorio que superen los topes previstos.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cambio que se afectan como bienes de uso: sacarlos del activo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SI HAY </a:t>
            </a:r>
            <a:r>
              <a:rPr lang="es-AR" sz="3600" b="1" dirty="0" err="1">
                <a:solidFill>
                  <a:srgbClr val="232425"/>
                </a:solidFill>
              </a:rPr>
              <a:t>AxI</a:t>
            </a:r>
            <a:r>
              <a:rPr lang="es-AR" sz="3600" b="1" dirty="0">
                <a:solidFill>
                  <a:srgbClr val="232425"/>
                </a:solidFill>
              </a:rPr>
              <a:t> CONTABLE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El balance que se carga en el aplicativo de ganancias sociedades es el UNICO que hay: ajustado por inflación y certificado por el consejo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Si hay ajuste contable, entonces: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Primer ajuste es sacar del resultado contable el ajuste por inflación contable para volver al histórico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Incluye ajustar las amortizaciones y costos de venta si es que se ajusto por separado</a:t>
            </a:r>
          </a:p>
          <a:p>
            <a:pPr marL="0" indent="0">
              <a:buClr>
                <a:schemeClr val="tx1"/>
              </a:buClr>
              <a:buNone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Pasivos: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Deudas – incluye provisiones y previsiones admitidas por ley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Utilidades percibidas por adelantado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Honorarios al directorio deducibles por el ejercicio anterior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No son pasivos: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Aportes a cuenta de futuras </a:t>
            </a:r>
            <a:r>
              <a:rPr lang="es-AR" sz="2400" dirty="0" err="1">
                <a:solidFill>
                  <a:srgbClr val="232425"/>
                </a:solidFill>
              </a:rPr>
              <a:t>integ</a:t>
            </a:r>
            <a:r>
              <a:rPr lang="es-AR" sz="2400" dirty="0">
                <a:solidFill>
                  <a:srgbClr val="232425"/>
                </a:solidFill>
              </a:rPr>
              <a:t> de capital irrevocables que no devenguen intereses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Saldos acreedores de los socios (en condiciones diferentes a las convenidas entre partes independientes)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Sociedades locales de capital extranjero: lo mismo para las personas que controlan la sociedad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DINAMICO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Positivo (variación entre el mes del efectivo retiro y el cierre de ejercicio)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Retiros de cualquier naturaleza efectuados por titular, dueño o socio o de fondos dispuestos a favor de terceros (excepto que devenguen intereses calculados entre partes independientes)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Dividendos distribuidos (excepto acciones liberadas)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Reducciones de capital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Exceso de honorarios pagados en el ejercicio (art. 87 Ley)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Adquisiciones o incorporaciones de bienes puntos 1 a 10 del ajuste estático afectados o no a generación de resultados de fuente argentina y siempre que permanezcan en el patrimonio al cierre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Los fondos o bienes que se destinen a inversiones en el exterior que no originen resultados de fuente argentina o que no estén afectadas a actividades que generan resultados de fuente </a:t>
            </a:r>
            <a:r>
              <a:rPr lang="es-AR" sz="2400" dirty="0" smtClean="0">
                <a:solidFill>
                  <a:srgbClr val="232425"/>
                </a:solidFill>
              </a:rPr>
              <a:t>argentina</a:t>
            </a: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DINAMICO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Negativo (variación entre el mes del efectivo aporte y el cierre de ejercicio)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Aportes de cualquier naturaleza y aumentos de capital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Inversiones en el exterior cuando se afecta a actividades que generan renta de fuente argentina (excepto adquisición de bienes puntos 1 a 7, 9 y 10)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Costo impositivo computable en los casos de enajenación de bienes muebles no amortizables o entrega por retiro, dividendo, disminución de capital,…..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VALUACION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Artículos 96 y 97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96: valuación de bienes computables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</a:t>
            </a:r>
            <a:r>
              <a:rPr lang="es-AR" sz="2400" dirty="0">
                <a:solidFill>
                  <a:srgbClr val="232425"/>
                </a:solidFill>
              </a:rPr>
              <a:t>. 97: exenciones no aplicables a quienes practican ajuste por inflación y formas de computar las actualizaciones, diferencias de cambio y aplicación de actualizaciones en devengado exigible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 TENER EN CUENTA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cambio son considerados no monetarios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Por </a:t>
            </a:r>
            <a:r>
              <a:rPr lang="es-AR" sz="2400" dirty="0">
                <a:solidFill>
                  <a:srgbClr val="232425"/>
                </a:solidFill>
              </a:rPr>
              <a:t>lo tanto un stock importante el inicio me garantiza un ajuste por inflación perdida a pesar de que dichos bienes no están expuestos a la perdida por inflación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Contrapartida</a:t>
            </a:r>
            <a:r>
              <a:rPr lang="es-AR" sz="2400" dirty="0">
                <a:solidFill>
                  <a:srgbClr val="232425"/>
                </a:solidFill>
              </a:rPr>
              <a:t>: no se ajusta el costo que sale por diferencia (irrelevante cuando hay rotación de bienes de cambio)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Ejemplo </a:t>
            </a:r>
            <a:r>
              <a:rPr lang="es-AR" sz="3600" b="1" dirty="0" smtClean="0">
                <a:solidFill>
                  <a:srgbClr val="232425"/>
                </a:solidFill>
              </a:rPr>
              <a:t>sencillo </a:t>
            </a:r>
            <a:r>
              <a:rPr lang="es-AR" sz="3600" b="1" dirty="0" err="1" smtClean="0">
                <a:solidFill>
                  <a:srgbClr val="232425"/>
                </a:solidFill>
              </a:rPr>
              <a:t>teorico</a:t>
            </a:r>
            <a:endParaRPr lang="es-AR" sz="3600" b="1" dirty="0">
              <a:solidFill>
                <a:srgbClr val="23242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Cierre de ejercicio: 31 de diciembre</a:t>
            </a:r>
          </a:p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Activo: solamente efectivo</a:t>
            </a:r>
          </a:p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El 1 de marzo pago dividendos con dicho efectivo</a:t>
            </a:r>
          </a:p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El ajuste por inflación daría una perdida por ajuste de los meses de enero y febrero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Ejemplo sencillo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10" y="3000507"/>
            <a:ext cx="6171429" cy="2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Venta de bienes de uso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Cierre 31 de diciembre y vendo un camión en enero del ejercicio bajo análisis – único bien de la sociedad</a:t>
            </a:r>
          </a:p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El valor residual se ajusta hasta el inicio del ejercicio y se deja dentro del activo computable</a:t>
            </a:r>
          </a:p>
          <a:p>
            <a:pPr marL="0" lvl="0" indent="0" defTabSz="449263" fontAlgn="base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es-AR" altLang="es-AR" dirty="0">
                <a:solidFill>
                  <a:prstClr val="black"/>
                </a:solidFill>
                <a:latin typeface="Calibri" pitchFamily="34" charset="0"/>
                <a:ea typeface="Microsoft YaHei" pitchFamily="34" charset="-122"/>
              </a:rPr>
              <a:t>Compro otro bien en marzo: queda la perdida real por exposición a la inflación.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Venta bien de uso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25" y="2714793"/>
            <a:ext cx="6400000" cy="26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Ejemplo Cierre </a:t>
            </a:r>
            <a:r>
              <a:rPr lang="es-AR" sz="3600" b="1" dirty="0" smtClean="0">
                <a:solidFill>
                  <a:srgbClr val="232425"/>
                </a:solidFill>
              </a:rPr>
              <a:t>31/03/2019</a:t>
            </a:r>
            <a:endParaRPr lang="es-AR" sz="3600" b="1" dirty="0">
              <a:solidFill>
                <a:srgbClr val="232425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1052512" y="2433638"/>
          <a:ext cx="690562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6905743" imgH="3248138" progId="Excel.Sheet.12">
                  <p:embed/>
                </p:oleObj>
              </mc:Choice>
              <mc:Fallback>
                <p:oleObj name="Worksheet" r:id="rId5" imgW="6905743" imgH="3248138" progId="Excel.Sheet.12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2433638"/>
                        <a:ext cx="6905625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SI HAY </a:t>
            </a:r>
            <a:r>
              <a:rPr lang="es-AR" sz="3600" b="1" dirty="0" err="1">
                <a:solidFill>
                  <a:srgbClr val="232425"/>
                </a:solidFill>
              </a:rPr>
              <a:t>AxI</a:t>
            </a:r>
            <a:r>
              <a:rPr lang="es-AR" sz="3600" b="1" dirty="0">
                <a:solidFill>
                  <a:srgbClr val="232425"/>
                </a:solidFill>
              </a:rPr>
              <a:t> CONTABLE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ANTES DE PRACTICAR EL </a:t>
            </a:r>
            <a:r>
              <a:rPr lang="es-AR" sz="2400" dirty="0" err="1">
                <a:solidFill>
                  <a:srgbClr val="232425"/>
                </a:solidFill>
              </a:rPr>
              <a:t>AxI</a:t>
            </a:r>
            <a:r>
              <a:rPr lang="es-AR" sz="2400" dirty="0">
                <a:solidFill>
                  <a:srgbClr val="232425"/>
                </a:solidFill>
              </a:rPr>
              <a:t> IMPOSITIVO HAY QUE LIMPIAR EL BALANCE CONTABLE DE LA INFLUENCIA DEL AJUSTE CONTABLE.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Llegado al resultado histórico se cargará el ajuste por inflación impositivo como ajuste impositivo a columna I o columna II según sea pérdida o utilidad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Datos Complementarios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Disponibilidades: caja chica y saldos bancarios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Créditos: son créditos por ventas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Inversiones: la suma de 45,000 corresponde a acciones de una sociedad anónima y el resto a plazos fijos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cambio: incluye  102,000 de reproductores de </a:t>
            </a:r>
            <a:r>
              <a:rPr lang="es-AR" sz="2400" dirty="0" err="1">
                <a:solidFill>
                  <a:srgbClr val="232425"/>
                </a:solidFill>
              </a:rPr>
              <a:t>pedigree</a:t>
            </a:r>
            <a:r>
              <a:rPr lang="es-AR" sz="2400" dirty="0">
                <a:solidFill>
                  <a:srgbClr val="232425"/>
                </a:solidFill>
              </a:rPr>
              <a:t> y una previsión por muerte de 63,000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uso: no </a:t>
            </a:r>
            <a:r>
              <a:rPr lang="es-AR" sz="2400" dirty="0" err="1" smtClean="0">
                <a:solidFill>
                  <a:srgbClr val="232425"/>
                </a:solidFill>
              </a:rPr>
              <a:t>comments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Inmateriales: no </a:t>
            </a:r>
            <a:r>
              <a:rPr lang="es-AR" sz="2400" dirty="0" err="1" smtClean="0">
                <a:solidFill>
                  <a:srgbClr val="232425"/>
                </a:solidFill>
              </a:rPr>
              <a:t>comments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Pasivos: La Asamblea del </a:t>
            </a:r>
            <a:r>
              <a:rPr lang="es-AR" sz="2400" dirty="0" smtClean="0">
                <a:solidFill>
                  <a:srgbClr val="232425"/>
                </a:solidFill>
              </a:rPr>
              <a:t>12/7/18 </a:t>
            </a:r>
            <a:r>
              <a:rPr lang="es-AR" sz="2400" dirty="0">
                <a:solidFill>
                  <a:srgbClr val="232425"/>
                </a:solidFill>
              </a:rPr>
              <a:t>aprueba honorarios al directorio por 35,000 que son totalmente deducibles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Variación del IPC: 60%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SI HAY </a:t>
            </a:r>
            <a:r>
              <a:rPr lang="es-AR" sz="3600" b="1" dirty="0" err="1">
                <a:solidFill>
                  <a:srgbClr val="232425"/>
                </a:solidFill>
              </a:rPr>
              <a:t>AxI</a:t>
            </a:r>
            <a:r>
              <a:rPr lang="es-AR" sz="3600" b="1" dirty="0">
                <a:solidFill>
                  <a:srgbClr val="232425"/>
                </a:solidFill>
              </a:rPr>
              <a:t> CONTABLE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Resultado Contable: 2.530.000.-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Resultado </a:t>
            </a:r>
            <a:r>
              <a:rPr lang="es-AR" sz="2400" dirty="0">
                <a:solidFill>
                  <a:srgbClr val="232425"/>
                </a:solidFill>
              </a:rPr>
              <a:t>Histórico: 3.568.000.-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Ajuste </a:t>
            </a:r>
            <a:r>
              <a:rPr lang="es-AR" sz="2400" dirty="0">
                <a:solidFill>
                  <a:srgbClr val="232425"/>
                </a:solidFill>
              </a:rPr>
              <a:t>a columna II: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(</a:t>
            </a:r>
            <a:r>
              <a:rPr lang="es-AR" sz="2400" dirty="0">
                <a:solidFill>
                  <a:srgbClr val="232425"/>
                </a:solidFill>
              </a:rPr>
              <a:t>3.568.000 – 2.530.000)= 1.038.000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895583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Ajuste por inflación Estático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095473" cy="456937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000" dirty="0">
                <a:solidFill>
                  <a:srgbClr val="232425"/>
                </a:solidFill>
              </a:rPr>
              <a:t>Solo hacemos ajuste por inflación estático porque no hay movimientos durante el ejercicio que deban ser considerados por el ajuste dinámico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1/3 se toma</a:t>
            </a:r>
            <a:endParaRPr lang="es-AR" sz="2400" dirty="0">
              <a:solidFill>
                <a:srgbClr val="23242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348880"/>
            <a:ext cx="3124200" cy="4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Alternativas sobre el mismo caso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Créditos: incluye 15,000 de anticipos de impuesto a las ganancias, 27,000 de saldo a favor de IVA, 8,000 de saldo a favor de ingresos brutos y 22,000 de saldo en cuenta corriente de </a:t>
            </a:r>
            <a:r>
              <a:rPr lang="es-AR" sz="2400" dirty="0" smtClean="0">
                <a:solidFill>
                  <a:srgbClr val="232425"/>
                </a:solidFill>
              </a:rPr>
              <a:t>socios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uso: incluye un tractor que fue vendido el 12/5/18 100,000 y que fue adquirido el 12/8/14 en la suma de 40,000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Adquiere en reemplazo un tractor en la suma de 227,000.- el 25/07/18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El resultado contable de la venta asciende a 47,000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Índice agosto 14 a marzo 18:  112</a:t>
            </a:r>
            <a:r>
              <a:rPr lang="es-AR" sz="2400" dirty="0" smtClean="0">
                <a:solidFill>
                  <a:srgbClr val="232425"/>
                </a:solidFill>
              </a:rPr>
              <a:t>% </a:t>
            </a:r>
            <a:r>
              <a:rPr lang="es-AR" sz="2400" b="1" dirty="0" smtClean="0">
                <a:solidFill>
                  <a:srgbClr val="232425"/>
                </a:solidFill>
              </a:rPr>
              <a:t>(ojo suponemos que la actualización del art. 89 aplica para este bien – revalúo por </a:t>
            </a:r>
            <a:r>
              <a:rPr lang="es-AR" sz="2400" b="1" dirty="0" err="1" smtClean="0">
                <a:solidFill>
                  <a:srgbClr val="232425"/>
                </a:solidFill>
              </a:rPr>
              <a:t>ej</a:t>
            </a:r>
            <a:r>
              <a:rPr lang="es-AR" sz="2400" dirty="0" smtClean="0">
                <a:solidFill>
                  <a:srgbClr val="232425"/>
                </a:solidFill>
              </a:rPr>
              <a:t>)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Índice julio 18 a marzo 19: 38%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Variación anual IPC 60%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Alternativas sobre el mismo caso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Las inversiones son todas plazo fijo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Primer ajuste: anulo a columna I el resultado contable de la venta: 47,000 (ojo no mezclar con </a:t>
            </a:r>
            <a:r>
              <a:rPr lang="es-AR" sz="2400" dirty="0" err="1">
                <a:solidFill>
                  <a:srgbClr val="232425"/>
                </a:solidFill>
              </a:rPr>
              <a:t>AxI</a:t>
            </a:r>
            <a:r>
              <a:rPr lang="es-AR" sz="2400" dirty="0">
                <a:solidFill>
                  <a:srgbClr val="232425"/>
                </a:solidFill>
              </a:rPr>
              <a:t> contable para llevar a resultado histórico)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Calculo el resultado impositivo ajustando el costo </a:t>
            </a:r>
            <a:r>
              <a:rPr lang="es-AR" sz="2400" b="1" dirty="0">
                <a:solidFill>
                  <a:srgbClr val="232425"/>
                </a:solidFill>
              </a:rPr>
              <a:t>al 31/3/18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Costo impositivo: </a:t>
            </a:r>
            <a:r>
              <a:rPr lang="es-AR" sz="2400" dirty="0" smtClean="0">
                <a:solidFill>
                  <a:srgbClr val="232425"/>
                </a:solidFill>
              </a:rPr>
              <a:t>40,000 </a:t>
            </a:r>
            <a:r>
              <a:rPr lang="es-AR" sz="2400" dirty="0">
                <a:solidFill>
                  <a:srgbClr val="232425"/>
                </a:solidFill>
              </a:rPr>
              <a:t>* 2,12= 84,800 menos 4 años de amortizaciones: 84,800 * 0,2 = 16,960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Resultado impositivo ajustado 100,000 – 16,960 = 83,040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a columna II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Valor residual al 31/03/2018: 16,960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895583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Ajuste por inflación Estático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095473" cy="4497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Primero el ajuste estático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1/3 tomo</a:t>
            </a:r>
            <a:endParaRPr lang="es-AR" sz="2400" dirty="0">
              <a:solidFill>
                <a:srgbClr val="23242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060848"/>
            <a:ext cx="3124200" cy="438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41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Ajuste por Inflación Dinámico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Se ajusta el valor de compra del tractor desde el mes de compra hasta el cierre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Valor de compra: 227,000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Índice de ajuste: 38%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dinámico ganancia: 227,000*0,38= 86,260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a columna II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Ejemplo Cierre </a:t>
            </a:r>
            <a:r>
              <a:rPr lang="es-AR" sz="3600" b="1" dirty="0" smtClean="0">
                <a:solidFill>
                  <a:srgbClr val="232425"/>
                </a:solidFill>
              </a:rPr>
              <a:t>31/03/2019 (ultima variación sobre mismo ejercicio)</a:t>
            </a:r>
            <a:endParaRPr lang="es-AR" sz="3600" b="1" dirty="0">
              <a:solidFill>
                <a:srgbClr val="232425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4" y="2433841"/>
            <a:ext cx="6904762" cy="3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34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Datos Complementarios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Disponibilidades: caja chica y saldos bancarios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Créditos: son créditos por ventas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Inversiones: la suma de 45,000 corresponde a acciones de una sociedad anónima y el resto a plazos fijos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cambio: incluye  102,000 de reproductores de </a:t>
            </a:r>
            <a:r>
              <a:rPr lang="es-AR" sz="2400" dirty="0" err="1">
                <a:solidFill>
                  <a:srgbClr val="232425"/>
                </a:solidFill>
              </a:rPr>
              <a:t>pedigree</a:t>
            </a:r>
            <a:r>
              <a:rPr lang="es-AR" sz="2400" dirty="0">
                <a:solidFill>
                  <a:srgbClr val="232425"/>
                </a:solidFill>
              </a:rPr>
              <a:t> y una previsión por muerte de 63,000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Bienes de uso: no </a:t>
            </a:r>
            <a:r>
              <a:rPr lang="es-AR" sz="2400" dirty="0" err="1" smtClean="0">
                <a:solidFill>
                  <a:srgbClr val="232425"/>
                </a:solidFill>
              </a:rPr>
              <a:t>comments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Inmateriales: no </a:t>
            </a:r>
            <a:r>
              <a:rPr lang="es-AR" sz="2400" dirty="0" err="1" smtClean="0">
                <a:solidFill>
                  <a:srgbClr val="232425"/>
                </a:solidFill>
              </a:rPr>
              <a:t>comments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Variación </a:t>
            </a:r>
            <a:r>
              <a:rPr lang="es-AR" sz="2400" dirty="0">
                <a:solidFill>
                  <a:srgbClr val="232425"/>
                </a:solidFill>
              </a:rPr>
              <a:t>del IPC: 60%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Una nueva alternativa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Pasivos: La Asamblea del </a:t>
            </a:r>
            <a:r>
              <a:rPr lang="es-AR" sz="2400" dirty="0" smtClean="0">
                <a:solidFill>
                  <a:srgbClr val="232425"/>
                </a:solidFill>
              </a:rPr>
              <a:t>12/7/18 </a:t>
            </a:r>
            <a:r>
              <a:rPr lang="es-AR" sz="2400" dirty="0">
                <a:solidFill>
                  <a:srgbClr val="232425"/>
                </a:solidFill>
              </a:rPr>
              <a:t>aprueba honorarios al directorio por 135,000 de los cuales la suma de 35,000 son deducibles y la suma de 100,000 exceden los topes previstos por la LIG -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Los honorarios son abonados el 7 de agosto de </a:t>
            </a:r>
            <a:r>
              <a:rPr lang="es-AR" sz="2400" dirty="0" smtClean="0">
                <a:solidFill>
                  <a:srgbClr val="232425"/>
                </a:solidFill>
              </a:rPr>
              <a:t>2018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La Asamblea </a:t>
            </a:r>
            <a:r>
              <a:rPr lang="es-AR" sz="2400" dirty="0" smtClean="0">
                <a:solidFill>
                  <a:srgbClr val="232425"/>
                </a:solidFill>
              </a:rPr>
              <a:t>establece </a:t>
            </a:r>
            <a:r>
              <a:rPr lang="es-AR" sz="2400" dirty="0">
                <a:solidFill>
                  <a:srgbClr val="232425"/>
                </a:solidFill>
              </a:rPr>
              <a:t>un dividendo de 75,000 que es abonado en noviembre de </a:t>
            </a:r>
            <a:r>
              <a:rPr lang="es-AR" sz="2400" dirty="0" smtClean="0">
                <a:solidFill>
                  <a:srgbClr val="232425"/>
                </a:solidFill>
              </a:rPr>
              <a:t>2018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Variación del IPC desde noviembre 18 a marzo 19: 35</a:t>
            </a:r>
            <a:r>
              <a:rPr lang="es-AR" sz="2400" dirty="0" smtClean="0">
                <a:solidFill>
                  <a:srgbClr val="232425"/>
                </a:solidFill>
              </a:rPr>
              <a:t>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Variación IPC desde agosto 18 a marzo 19: 45%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SI HAY </a:t>
            </a:r>
            <a:r>
              <a:rPr lang="es-AR" sz="3600" b="1" dirty="0" err="1">
                <a:solidFill>
                  <a:srgbClr val="232425"/>
                </a:solidFill>
              </a:rPr>
              <a:t>AxI</a:t>
            </a:r>
            <a:r>
              <a:rPr lang="es-AR" sz="3600" b="1" dirty="0">
                <a:solidFill>
                  <a:srgbClr val="232425"/>
                </a:solidFill>
              </a:rPr>
              <a:t> CONTABLE</a:t>
            </a:r>
          </a:p>
        </p:txBody>
      </p:sp>
      <p:pic>
        <p:nvPicPr>
          <p:cNvPr id="7" name="Picture 3" descr="C:\Users\USUARIO\Documents\errepar varios\Consejo Santa Fe\2019\Seminario ajuste por inflacion impositivo\aplicativo ganancias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8" y="1989138"/>
            <a:ext cx="499991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AJUSTE ESTATICO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NO VARIA RESPECTO AL ORIGINAL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No lo ejemplifico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AJUSTE </a:t>
            </a:r>
            <a:r>
              <a:rPr lang="es-AR" sz="3600" b="1" dirty="0" smtClean="0">
                <a:solidFill>
                  <a:srgbClr val="232425"/>
                </a:solidFill>
              </a:rPr>
              <a:t>DINAMICO</a:t>
            </a:r>
            <a:br>
              <a:rPr lang="es-AR" sz="3600" b="1" dirty="0" smtClean="0">
                <a:solidFill>
                  <a:srgbClr val="232425"/>
                </a:solidFill>
              </a:rPr>
            </a:br>
            <a:endParaRPr lang="es-AR" sz="3600" b="1" dirty="0">
              <a:solidFill>
                <a:srgbClr val="23242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Los </a:t>
            </a:r>
            <a:r>
              <a:rPr lang="es-AR" sz="2400" dirty="0">
                <a:solidFill>
                  <a:srgbClr val="232425"/>
                </a:solidFill>
              </a:rPr>
              <a:t>dividendos aprobados por asamblea de julio 2018 y abonados en noviembre de 2018 impactan en el dinámico de este ejercicio.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Dividendos pagados: 75,000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Variación del índice: 35%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ganancia: 75,000 * 0,35= 26,250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Ajuste a columna </a:t>
            </a:r>
            <a:r>
              <a:rPr lang="es-AR" sz="2400" dirty="0" smtClean="0">
                <a:solidFill>
                  <a:srgbClr val="232425"/>
                </a:solidFill>
              </a:rPr>
              <a:t>II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El excedente de honorarios no deducible también genera ajuste </a:t>
            </a:r>
            <a:r>
              <a:rPr lang="es-AR" sz="2400" dirty="0" err="1" smtClean="0">
                <a:solidFill>
                  <a:srgbClr val="232425"/>
                </a:solidFill>
              </a:rPr>
              <a:t>dinamico</a:t>
            </a:r>
            <a:r>
              <a:rPr lang="es-AR" sz="2400" dirty="0" smtClean="0">
                <a:solidFill>
                  <a:srgbClr val="232425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Ajuste ganancia: 100,000 * 0,45= 45,000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1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solidFill>
                  <a:srgbClr val="232425"/>
                </a:solidFill>
              </a:rPr>
              <a:t/>
            </a:r>
            <a:br>
              <a:rPr lang="es-AR" sz="3600" b="1" dirty="0" smtClean="0">
                <a:solidFill>
                  <a:srgbClr val="232425"/>
                </a:solidFill>
              </a:rPr>
            </a:br>
            <a:r>
              <a:rPr lang="es-AR" sz="3600" b="1" dirty="0">
                <a:solidFill>
                  <a:srgbClr val="232425"/>
                </a:solidFill>
              </a:rPr>
              <a:t>FALLO CANDY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Candy S.A. c/AFIP y otro s/</a:t>
            </a:r>
            <a:r>
              <a:rPr lang="es-AR" sz="2400" dirty="0" err="1">
                <a:solidFill>
                  <a:srgbClr val="232425"/>
                </a:solidFill>
              </a:rPr>
              <a:t>accion</a:t>
            </a:r>
            <a:r>
              <a:rPr lang="es-AR" sz="2400" dirty="0">
                <a:solidFill>
                  <a:srgbClr val="232425"/>
                </a:solidFill>
              </a:rPr>
              <a:t> de amparo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cabe concluir que la prohibición de utilizar el mecanismo de ajuste del Título VI de la ley del impuesto a las ganancias resulta inaplicable al caso de autos en la medida en que la alícuota efectiva a ingresar de acuerdo con esos parámetros insume una sustancial porción de las rentas obtenidas por el actor -según cabe tener por acreditado con la pericia contable- y excede cualquier límite razonable de imposición, configurándose así un supuesto de </a:t>
            </a:r>
            <a:r>
              <a:rPr lang="es-AR" sz="2400" dirty="0" err="1">
                <a:solidFill>
                  <a:srgbClr val="232425"/>
                </a:solidFill>
              </a:rPr>
              <a:t>confiscatoriedad</a:t>
            </a: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sin el ajuste por inflación, puesto que de no ser así, la imposición absorbería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>
                <a:solidFill>
                  <a:srgbClr val="232425"/>
                </a:solidFill>
              </a:rPr>
              <a:t>el 62% de las utilidades reales sujetas a impuesto, el 55% del resultado contable, o bien, el 32% del patrimonio neto de la </a:t>
            </a:r>
            <a:r>
              <a:rPr lang="es-AR" sz="2400" smtClean="0">
                <a:solidFill>
                  <a:srgbClr val="232425"/>
                </a:solidFill>
              </a:rPr>
              <a:t>sociedad</a:t>
            </a:r>
            <a:endParaRPr lang="es-AR" sz="240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4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SI HAY </a:t>
            </a:r>
            <a:r>
              <a:rPr lang="es-AR" sz="3600" b="1" dirty="0" err="1">
                <a:solidFill>
                  <a:srgbClr val="232425"/>
                </a:solidFill>
              </a:rPr>
              <a:t>AxI</a:t>
            </a:r>
            <a:r>
              <a:rPr lang="es-AR" sz="3600" b="1" dirty="0">
                <a:solidFill>
                  <a:srgbClr val="232425"/>
                </a:solidFill>
              </a:rPr>
              <a:t> CONTABLE</a:t>
            </a:r>
          </a:p>
        </p:txBody>
      </p:sp>
      <p:pic>
        <p:nvPicPr>
          <p:cNvPr id="7" name="Picture 2" descr="C:\Users\USUARIO\Documents\errepar varios\Consejo Santa Fe\2019\Seminario ajuste por inflacion impositivo\aplicativo ganancias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1" y="1989138"/>
            <a:ext cx="64131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SI HAY </a:t>
            </a:r>
            <a:r>
              <a:rPr lang="es-AR" sz="3600" b="1" dirty="0" err="1">
                <a:solidFill>
                  <a:srgbClr val="232425"/>
                </a:solidFill>
              </a:rPr>
              <a:t>AxI</a:t>
            </a:r>
            <a:r>
              <a:rPr lang="es-AR" sz="3600" b="1" dirty="0">
                <a:solidFill>
                  <a:srgbClr val="232425"/>
                </a:solidFill>
              </a:rPr>
              <a:t> CONTABLE</a:t>
            </a:r>
          </a:p>
        </p:txBody>
      </p:sp>
      <p:pic>
        <p:nvPicPr>
          <p:cNvPr id="7" name="Picture 2" descr="C:\Users\USUARIO\Documents\errepar varios\Consejo Santa Fe\2019\Seminario ajuste por inflacion impositivo\aplicativo ganancias 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8" y="1989138"/>
            <a:ext cx="5859474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AJUSTE IMPOSITIVO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Separa el ajuste en dos independientes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Articulo </a:t>
            </a:r>
            <a:r>
              <a:rPr lang="es-AR" sz="2400" dirty="0">
                <a:solidFill>
                  <a:srgbClr val="232425"/>
                </a:solidFill>
              </a:rPr>
              <a:t>89 – índice aplicable para ajustes de amortizaciones y costo de venta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Articulo </a:t>
            </a:r>
            <a:r>
              <a:rPr lang="es-AR" sz="2400" dirty="0">
                <a:solidFill>
                  <a:srgbClr val="232425"/>
                </a:solidFill>
              </a:rPr>
              <a:t>94 y 95 – ajuste por inflación estático y dinámico que busca reconocer el efecto de la inflación sobre bienes monetarios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 smtClean="0">
              <a:solidFill>
                <a:srgbClr val="232425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 smtClean="0">
                <a:solidFill>
                  <a:srgbClr val="232425"/>
                </a:solidFill>
              </a:rPr>
              <a:t>Modificaciones </a:t>
            </a:r>
            <a:r>
              <a:rPr lang="es-AR" sz="2400" dirty="0">
                <a:solidFill>
                  <a:srgbClr val="232425"/>
                </a:solidFill>
              </a:rPr>
              <a:t>Ley 27,468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" y="6441545"/>
            <a:ext cx="9157886" cy="443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05225"/>
            <a:ext cx="6635080" cy="114300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232425"/>
                </a:solidFill>
              </a:rPr>
              <a:t>AXI - REVALUO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095473" cy="413732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Titulo X Ley 27,430: Régimen especial de Revalúo Impositivo y Contable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Voluntario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Por única vez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Implica el pago de un impuesto sobre el monto del revalúo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No permite revaluar bienes aislados sino que agrupa los bienes en categorías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Solamente sobre bienes del país afectados a ganancias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 dirty="0">
                <a:solidFill>
                  <a:srgbClr val="232425"/>
                </a:solidFill>
              </a:rPr>
              <a:t>Periodo para ejercer el revalúo cierres del 31/12/2017 al 30/11/2018</a:t>
            </a:r>
          </a:p>
          <a:p>
            <a:pPr marL="0" indent="0">
              <a:buClr>
                <a:schemeClr val="tx1"/>
              </a:buClr>
              <a:buNone/>
            </a:pPr>
            <a:endParaRPr lang="es-AR" sz="2400" dirty="0">
              <a:solidFill>
                <a:srgbClr val="232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-errepar-2017">
  <a:themeElements>
    <a:clrScheme name="Errepar">
      <a:dk1>
        <a:srgbClr val="830051"/>
      </a:dk1>
      <a:lt1>
        <a:sysClr val="window" lastClr="FFFFFF"/>
      </a:lt1>
      <a:dk2>
        <a:srgbClr val="00C78B"/>
      </a:dk2>
      <a:lt2>
        <a:srgbClr val="FFFFFF"/>
      </a:lt2>
      <a:accent1>
        <a:srgbClr val="830051"/>
      </a:accent1>
      <a:accent2>
        <a:srgbClr val="006341"/>
      </a:accent2>
      <a:accent3>
        <a:srgbClr val="669784"/>
      </a:accent3>
      <a:accent4>
        <a:srgbClr val="FFCB4F"/>
      </a:accent4>
      <a:accent5>
        <a:srgbClr val="C6007E"/>
      </a:accent5>
      <a:accent6>
        <a:srgbClr val="B4B7B9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2871</Words>
  <Application>Microsoft Office PowerPoint</Application>
  <PresentationFormat>Presentación en pantalla (4:3)</PresentationFormat>
  <Paragraphs>293</Paragraphs>
  <Slides>52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4" baseType="lpstr">
      <vt:lpstr>Tema-errepar-2017</vt:lpstr>
      <vt:lpstr>Worksheet</vt:lpstr>
      <vt:lpstr>LEY 20628 AJUSTE POR INFLACION IMPOSITIVO</vt:lpstr>
      <vt:lpstr>ACLARACION PREVIA</vt:lpstr>
      <vt:lpstr>SI HAY AxI CONTABLE</vt:lpstr>
      <vt:lpstr>SI HAY AxI CONTABLE</vt:lpstr>
      <vt:lpstr>SI HAY AxI CONTABLE</vt:lpstr>
      <vt:lpstr>SI HAY AxI CONTABLE</vt:lpstr>
      <vt:lpstr>SI HAY AxI CONTABLE</vt:lpstr>
      <vt:lpstr>AJUSTE IMPOSITIVO</vt:lpstr>
      <vt:lpstr>AXI - REVALUO</vt:lpstr>
      <vt:lpstr>ACTUALIZACION DE VALORES</vt:lpstr>
      <vt:lpstr>ACTUALIZACION DE VALORES</vt:lpstr>
      <vt:lpstr>ACTUALIZACION DE VALORES</vt:lpstr>
      <vt:lpstr>ACTUALIZACION DE VALORES</vt:lpstr>
      <vt:lpstr>ACTUALIZACION DE VALORES</vt:lpstr>
      <vt:lpstr>ACTUALIZACION DE VALORES</vt:lpstr>
      <vt:lpstr>ACTUALIZACION DE VALORES</vt:lpstr>
      <vt:lpstr>ACTUALIZACION DE VALORES</vt:lpstr>
      <vt:lpstr>AXI</vt:lpstr>
      <vt:lpstr>AXI</vt:lpstr>
      <vt:lpstr>AXI</vt:lpstr>
      <vt:lpstr>AXI</vt:lpstr>
      <vt:lpstr>AXI</vt:lpstr>
      <vt:lpstr>QUIENES PRACTICAN AXI</vt:lpstr>
      <vt:lpstr>Articulo 95 metodología de calculo</vt:lpstr>
      <vt:lpstr>ESTATICO</vt:lpstr>
      <vt:lpstr>ESTATICO</vt:lpstr>
      <vt:lpstr>ESTATICO</vt:lpstr>
      <vt:lpstr>ESTATICO</vt:lpstr>
      <vt:lpstr>ESTATICO</vt:lpstr>
      <vt:lpstr>ESTATICO</vt:lpstr>
      <vt:lpstr>DINAMICO</vt:lpstr>
      <vt:lpstr>DINAMICO</vt:lpstr>
      <vt:lpstr>VALUACION</vt:lpstr>
      <vt:lpstr>A TENER EN CUENTA</vt:lpstr>
      <vt:lpstr>Ejemplo sencillo teorico</vt:lpstr>
      <vt:lpstr>Ejemplo sencillo</vt:lpstr>
      <vt:lpstr>Venta de bienes de uso</vt:lpstr>
      <vt:lpstr>Venta bien de uso</vt:lpstr>
      <vt:lpstr>Ejemplo Cierre 31/03/2019</vt:lpstr>
      <vt:lpstr>Datos Complementarios</vt:lpstr>
      <vt:lpstr>SI HAY AxI CONTABLE</vt:lpstr>
      <vt:lpstr>Ajuste por inflación Estático</vt:lpstr>
      <vt:lpstr>Alternativas sobre el mismo caso</vt:lpstr>
      <vt:lpstr>Alternativas sobre el mismo caso</vt:lpstr>
      <vt:lpstr>Ajuste por inflación Estático</vt:lpstr>
      <vt:lpstr>Ajuste por Inflación Dinámico</vt:lpstr>
      <vt:lpstr>Ejemplo Cierre 31/03/2019 (ultima variación sobre mismo ejercicio)</vt:lpstr>
      <vt:lpstr>Datos Complementarios</vt:lpstr>
      <vt:lpstr>Una nueva alternativa</vt:lpstr>
      <vt:lpstr>AJUSTE ESTATICO</vt:lpstr>
      <vt:lpstr>AJUSTE DINAMICO </vt:lpstr>
      <vt:lpstr> FALLO CANDY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Varela</dc:creator>
  <cp:lastModifiedBy>USUARIO</cp:lastModifiedBy>
  <cp:revision>77</cp:revision>
  <cp:lastPrinted>2016-11-04T13:59:20Z</cp:lastPrinted>
  <dcterms:created xsi:type="dcterms:W3CDTF">2016-11-04T13:24:45Z</dcterms:created>
  <dcterms:modified xsi:type="dcterms:W3CDTF">2019-09-09T11:31:20Z</dcterms:modified>
</cp:coreProperties>
</file>