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328" r:id="rId4"/>
    <p:sldId id="329" r:id="rId5"/>
    <p:sldId id="330" r:id="rId6"/>
    <p:sldId id="331" r:id="rId7"/>
    <p:sldId id="332" r:id="rId8"/>
    <p:sldId id="333" r:id="rId9"/>
    <p:sldId id="334" r:id="rId10"/>
    <p:sldId id="335" r:id="rId11"/>
    <p:sldId id="336" r:id="rId12"/>
    <p:sldId id="368" r:id="rId13"/>
    <p:sldId id="337" r:id="rId14"/>
    <p:sldId id="338" r:id="rId15"/>
    <p:sldId id="341" r:id="rId16"/>
    <p:sldId id="355" r:id="rId17"/>
    <p:sldId id="342" r:id="rId18"/>
    <p:sldId id="361" r:id="rId19"/>
    <p:sldId id="362" r:id="rId20"/>
    <p:sldId id="363" r:id="rId21"/>
    <p:sldId id="343" r:id="rId22"/>
    <p:sldId id="365" r:id="rId23"/>
    <p:sldId id="366" r:id="rId24"/>
    <p:sldId id="357" r:id="rId25"/>
    <p:sldId id="346" r:id="rId26"/>
    <p:sldId id="371" r:id="rId27"/>
    <p:sldId id="345" r:id="rId28"/>
    <p:sldId id="359" r:id="rId29"/>
    <p:sldId id="360" r:id="rId30"/>
    <p:sldId id="370" r:id="rId31"/>
    <p:sldId id="389" r:id="rId32"/>
    <p:sldId id="347" r:id="rId33"/>
    <p:sldId id="356" r:id="rId34"/>
    <p:sldId id="348" r:id="rId35"/>
    <p:sldId id="349" r:id="rId36"/>
    <p:sldId id="350" r:id="rId37"/>
    <p:sldId id="351" r:id="rId38"/>
    <p:sldId id="352" r:id="rId39"/>
    <p:sldId id="354" r:id="rId40"/>
    <p:sldId id="373" r:id="rId41"/>
    <p:sldId id="374" r:id="rId42"/>
    <p:sldId id="375" r:id="rId43"/>
    <p:sldId id="376" r:id="rId44"/>
    <p:sldId id="379" r:id="rId45"/>
    <p:sldId id="380" r:id="rId46"/>
    <p:sldId id="381" r:id="rId47"/>
    <p:sldId id="377" r:id="rId48"/>
    <p:sldId id="378" r:id="rId49"/>
    <p:sldId id="382" r:id="rId50"/>
    <p:sldId id="383" r:id="rId51"/>
    <p:sldId id="388" r:id="rId52"/>
    <p:sldId id="384" r:id="rId53"/>
    <p:sldId id="385" r:id="rId54"/>
    <p:sldId id="386" r:id="rId55"/>
    <p:sldId id="387" r:id="rId56"/>
  </p:sldIdLst>
  <p:sldSz cx="9144000" cy="6858000" type="screen4x3"/>
  <p:notesSz cx="6794500" cy="9906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2425"/>
    <a:srgbClr val="0066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671" autoAdjust="0"/>
  </p:normalViewPr>
  <p:slideViewPr>
    <p:cSldViewPr>
      <p:cViewPr>
        <p:scale>
          <a:sx n="77" d="100"/>
          <a:sy n="77" d="100"/>
        </p:scale>
        <p:origin x="-115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AR"/>
          </a:p>
        </p:txBody>
      </p:sp>
      <p:sp>
        <p:nvSpPr>
          <p:cNvPr id="4" name="3 Marcador de fecha"/>
          <p:cNvSpPr>
            <a:spLocks noGrp="1"/>
          </p:cNvSpPr>
          <p:nvPr>
            <p:ph type="dt" sz="half" idx="10"/>
          </p:nvPr>
        </p:nvSpPr>
        <p:spPr/>
        <p:txBody>
          <a:bodyPr/>
          <a:lstStyle/>
          <a:p>
            <a:fld id="{6E0FDB1D-A64A-420E-8D20-0BEC28101401}" type="datetimeFigureOut">
              <a:rPr lang="es-AR" smtClean="0"/>
              <a:pPr/>
              <a:t>09/09/2019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C9F0BABB-21F1-4473-91C2-AC48481B5791}" type="slidenum">
              <a:rPr lang="es-AR" smtClean="0"/>
              <a:pPr/>
              <a:t>‹Nº›</a:t>
            </a:fld>
            <a:endParaRPr lang="es-AR"/>
          </a:p>
        </p:txBody>
      </p:sp>
    </p:spTree>
    <p:extLst>
      <p:ext uri="{BB962C8B-B14F-4D97-AF65-F5344CB8AC3E}">
        <p14:creationId xmlns:p14="http://schemas.microsoft.com/office/powerpoint/2010/main" val="40548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6E0FDB1D-A64A-420E-8D20-0BEC28101401}" type="datetimeFigureOut">
              <a:rPr lang="es-AR" smtClean="0"/>
              <a:pPr/>
              <a:t>09/09/2019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C9F0BABB-21F1-4473-91C2-AC48481B5791}" type="slidenum">
              <a:rPr lang="es-AR" smtClean="0"/>
              <a:pPr/>
              <a:t>‹Nº›</a:t>
            </a:fld>
            <a:endParaRPr lang="es-AR"/>
          </a:p>
        </p:txBody>
      </p:sp>
    </p:spTree>
    <p:extLst>
      <p:ext uri="{BB962C8B-B14F-4D97-AF65-F5344CB8AC3E}">
        <p14:creationId xmlns:p14="http://schemas.microsoft.com/office/powerpoint/2010/main" val="1788755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6E0FDB1D-A64A-420E-8D20-0BEC28101401}" type="datetimeFigureOut">
              <a:rPr lang="es-AR" smtClean="0"/>
              <a:pPr/>
              <a:t>09/09/2019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C9F0BABB-21F1-4473-91C2-AC48481B5791}" type="slidenum">
              <a:rPr lang="es-AR" smtClean="0"/>
              <a:pPr/>
              <a:t>‹Nº›</a:t>
            </a:fld>
            <a:endParaRPr lang="es-AR"/>
          </a:p>
        </p:txBody>
      </p:sp>
    </p:spTree>
    <p:extLst>
      <p:ext uri="{BB962C8B-B14F-4D97-AF65-F5344CB8AC3E}">
        <p14:creationId xmlns:p14="http://schemas.microsoft.com/office/powerpoint/2010/main" val="81543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6E0FDB1D-A64A-420E-8D20-0BEC28101401}" type="datetimeFigureOut">
              <a:rPr lang="es-AR" smtClean="0"/>
              <a:pPr/>
              <a:t>09/09/2019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C9F0BABB-21F1-4473-91C2-AC48481B5791}" type="slidenum">
              <a:rPr lang="es-AR" smtClean="0"/>
              <a:pPr/>
              <a:t>‹Nº›</a:t>
            </a:fld>
            <a:endParaRPr lang="es-AR"/>
          </a:p>
        </p:txBody>
      </p:sp>
    </p:spTree>
    <p:extLst>
      <p:ext uri="{BB962C8B-B14F-4D97-AF65-F5344CB8AC3E}">
        <p14:creationId xmlns:p14="http://schemas.microsoft.com/office/powerpoint/2010/main" val="2435409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6E0FDB1D-A64A-420E-8D20-0BEC28101401}" type="datetimeFigureOut">
              <a:rPr lang="es-AR" smtClean="0"/>
              <a:pPr/>
              <a:t>09/09/2019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C9F0BABB-21F1-4473-91C2-AC48481B5791}" type="slidenum">
              <a:rPr lang="es-AR" smtClean="0"/>
              <a:pPr/>
              <a:t>‹Nº›</a:t>
            </a:fld>
            <a:endParaRPr lang="es-AR"/>
          </a:p>
        </p:txBody>
      </p:sp>
    </p:spTree>
    <p:extLst>
      <p:ext uri="{BB962C8B-B14F-4D97-AF65-F5344CB8AC3E}">
        <p14:creationId xmlns:p14="http://schemas.microsoft.com/office/powerpoint/2010/main" val="1944232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fecha"/>
          <p:cNvSpPr>
            <a:spLocks noGrp="1"/>
          </p:cNvSpPr>
          <p:nvPr>
            <p:ph type="dt" sz="half" idx="10"/>
          </p:nvPr>
        </p:nvSpPr>
        <p:spPr/>
        <p:txBody>
          <a:bodyPr/>
          <a:lstStyle/>
          <a:p>
            <a:fld id="{6E0FDB1D-A64A-420E-8D20-0BEC28101401}" type="datetimeFigureOut">
              <a:rPr lang="es-AR" smtClean="0"/>
              <a:pPr/>
              <a:t>09/09/2019</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C9F0BABB-21F1-4473-91C2-AC48481B5791}" type="slidenum">
              <a:rPr lang="es-AR" smtClean="0"/>
              <a:pPr/>
              <a:t>‹Nº›</a:t>
            </a:fld>
            <a:endParaRPr lang="es-AR"/>
          </a:p>
        </p:txBody>
      </p:sp>
    </p:spTree>
    <p:extLst>
      <p:ext uri="{BB962C8B-B14F-4D97-AF65-F5344CB8AC3E}">
        <p14:creationId xmlns:p14="http://schemas.microsoft.com/office/powerpoint/2010/main" val="287468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6 Marcador de fecha"/>
          <p:cNvSpPr>
            <a:spLocks noGrp="1"/>
          </p:cNvSpPr>
          <p:nvPr>
            <p:ph type="dt" sz="half" idx="10"/>
          </p:nvPr>
        </p:nvSpPr>
        <p:spPr/>
        <p:txBody>
          <a:bodyPr/>
          <a:lstStyle/>
          <a:p>
            <a:fld id="{6E0FDB1D-A64A-420E-8D20-0BEC28101401}" type="datetimeFigureOut">
              <a:rPr lang="es-AR" smtClean="0"/>
              <a:pPr/>
              <a:t>09/09/2019</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C9F0BABB-21F1-4473-91C2-AC48481B5791}" type="slidenum">
              <a:rPr lang="es-AR" smtClean="0"/>
              <a:pPr/>
              <a:t>‹Nº›</a:t>
            </a:fld>
            <a:endParaRPr lang="es-AR"/>
          </a:p>
        </p:txBody>
      </p:sp>
    </p:spTree>
    <p:extLst>
      <p:ext uri="{BB962C8B-B14F-4D97-AF65-F5344CB8AC3E}">
        <p14:creationId xmlns:p14="http://schemas.microsoft.com/office/powerpoint/2010/main" val="1353088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fecha"/>
          <p:cNvSpPr>
            <a:spLocks noGrp="1"/>
          </p:cNvSpPr>
          <p:nvPr>
            <p:ph type="dt" sz="half" idx="10"/>
          </p:nvPr>
        </p:nvSpPr>
        <p:spPr/>
        <p:txBody>
          <a:bodyPr/>
          <a:lstStyle/>
          <a:p>
            <a:fld id="{6E0FDB1D-A64A-420E-8D20-0BEC28101401}" type="datetimeFigureOut">
              <a:rPr lang="es-AR" smtClean="0"/>
              <a:pPr/>
              <a:t>09/09/2019</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C9F0BABB-21F1-4473-91C2-AC48481B5791}" type="slidenum">
              <a:rPr lang="es-AR" smtClean="0"/>
              <a:pPr/>
              <a:t>‹Nº›</a:t>
            </a:fld>
            <a:endParaRPr lang="es-AR"/>
          </a:p>
        </p:txBody>
      </p:sp>
    </p:spTree>
    <p:extLst>
      <p:ext uri="{BB962C8B-B14F-4D97-AF65-F5344CB8AC3E}">
        <p14:creationId xmlns:p14="http://schemas.microsoft.com/office/powerpoint/2010/main" val="1361367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E0FDB1D-A64A-420E-8D20-0BEC28101401}" type="datetimeFigureOut">
              <a:rPr lang="es-AR" smtClean="0"/>
              <a:pPr/>
              <a:t>09/09/2019</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C9F0BABB-21F1-4473-91C2-AC48481B5791}" type="slidenum">
              <a:rPr lang="es-AR" smtClean="0"/>
              <a:pPr/>
              <a:t>‹Nº›</a:t>
            </a:fld>
            <a:endParaRPr lang="es-AR"/>
          </a:p>
        </p:txBody>
      </p:sp>
    </p:spTree>
    <p:extLst>
      <p:ext uri="{BB962C8B-B14F-4D97-AF65-F5344CB8AC3E}">
        <p14:creationId xmlns:p14="http://schemas.microsoft.com/office/powerpoint/2010/main" val="3711414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6E0FDB1D-A64A-420E-8D20-0BEC28101401}" type="datetimeFigureOut">
              <a:rPr lang="es-AR" smtClean="0"/>
              <a:pPr/>
              <a:t>09/09/2019</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C9F0BABB-21F1-4473-91C2-AC48481B5791}" type="slidenum">
              <a:rPr lang="es-AR" smtClean="0"/>
              <a:pPr/>
              <a:t>‹Nº›</a:t>
            </a:fld>
            <a:endParaRPr lang="es-AR"/>
          </a:p>
        </p:txBody>
      </p:sp>
    </p:spTree>
    <p:extLst>
      <p:ext uri="{BB962C8B-B14F-4D97-AF65-F5344CB8AC3E}">
        <p14:creationId xmlns:p14="http://schemas.microsoft.com/office/powerpoint/2010/main" val="990500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6E0FDB1D-A64A-420E-8D20-0BEC28101401}" type="datetimeFigureOut">
              <a:rPr lang="es-AR" smtClean="0"/>
              <a:pPr/>
              <a:t>09/09/2019</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C9F0BABB-21F1-4473-91C2-AC48481B5791}" type="slidenum">
              <a:rPr lang="es-AR" smtClean="0"/>
              <a:pPr/>
              <a:t>‹Nº›</a:t>
            </a:fld>
            <a:endParaRPr lang="es-AR"/>
          </a:p>
        </p:txBody>
      </p:sp>
    </p:spTree>
    <p:extLst>
      <p:ext uri="{BB962C8B-B14F-4D97-AF65-F5344CB8AC3E}">
        <p14:creationId xmlns:p14="http://schemas.microsoft.com/office/powerpoint/2010/main" val="4197011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0FDB1D-A64A-420E-8D20-0BEC28101401}" type="datetimeFigureOut">
              <a:rPr lang="es-AR" smtClean="0"/>
              <a:pPr/>
              <a:t>09/09/2019</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F0BABB-21F1-4473-91C2-AC48481B5791}" type="slidenum">
              <a:rPr lang="es-AR" smtClean="0"/>
              <a:pPr/>
              <a:t>‹Nº›</a:t>
            </a:fld>
            <a:endParaRPr lang="es-AR"/>
          </a:p>
        </p:txBody>
      </p:sp>
    </p:spTree>
    <p:extLst>
      <p:ext uri="{BB962C8B-B14F-4D97-AF65-F5344CB8AC3E}">
        <p14:creationId xmlns:p14="http://schemas.microsoft.com/office/powerpoint/2010/main" val="14140308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204864"/>
            <a:ext cx="7772400" cy="2232248"/>
          </a:xfrm>
        </p:spPr>
        <p:txBody>
          <a:bodyPr>
            <a:normAutofit fontScale="90000"/>
          </a:bodyPr>
          <a:lstStyle/>
          <a:p>
            <a:r>
              <a:rPr lang="es-AR" b="1" dirty="0">
                <a:solidFill>
                  <a:schemeClr val="accent6">
                    <a:lumMod val="50000"/>
                  </a:schemeClr>
                </a:solidFill>
              </a:rPr>
              <a:t>RG 4290</a:t>
            </a:r>
            <a:br>
              <a:rPr lang="es-AR" b="1" dirty="0">
                <a:solidFill>
                  <a:schemeClr val="accent6">
                    <a:lumMod val="50000"/>
                  </a:schemeClr>
                </a:solidFill>
              </a:rPr>
            </a:br>
            <a:r>
              <a:rPr lang="es-AR" b="1" dirty="0">
                <a:solidFill>
                  <a:schemeClr val="accent6">
                    <a:lumMod val="50000"/>
                  </a:schemeClr>
                </a:solidFill>
              </a:rPr>
              <a:t>GENERALIZACION MEDIOS ELECTRONICOS DE FACTURACION</a:t>
            </a:r>
          </a:p>
        </p:txBody>
      </p:sp>
      <p:pic>
        <p:nvPicPr>
          <p:cNvPr id="3" name="2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149080"/>
            <a:ext cx="9144000" cy="2780928"/>
          </a:xfrm>
          <a:prstGeom prst="rect">
            <a:avLst/>
          </a:prstGeom>
        </p:spPr>
      </p:pic>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687010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Contingencias</a:t>
            </a:r>
          </a:p>
        </p:txBody>
      </p:sp>
      <p:sp>
        <p:nvSpPr>
          <p:cNvPr id="3" name="2 Marcador de contenido"/>
          <p:cNvSpPr>
            <a:spLocks noGrp="1"/>
          </p:cNvSpPr>
          <p:nvPr>
            <p:ph idx="1"/>
          </p:nvPr>
        </p:nvSpPr>
        <p:spPr>
          <a:xfrm>
            <a:off x="457200" y="1988840"/>
            <a:ext cx="8095473" cy="4137323"/>
          </a:xfrm>
        </p:spPr>
        <p:txBody>
          <a:bodyPr>
            <a:normAutofit lnSpcReduction="10000"/>
          </a:bodyPr>
          <a:lstStyle/>
          <a:p>
            <a:pPr>
              <a:buClr>
                <a:schemeClr val="tx1"/>
              </a:buClr>
              <a:buFont typeface="Wingdings" pitchFamily="2" charset="2"/>
              <a:buChar char="§"/>
            </a:pPr>
            <a:r>
              <a:rPr lang="es-AR" sz="2400" dirty="0">
                <a:solidFill>
                  <a:schemeClr val="accent6">
                    <a:lumMod val="50000"/>
                  </a:schemeClr>
                </a:solidFill>
              </a:rPr>
              <a:t>SIEMPRE TENER HABILITADA UNA OPCION PARA ENTREGAR DOCUMENTOS EN LOS PLAZOS DEL ART. 13 RG 1415</a:t>
            </a:r>
          </a:p>
          <a:p>
            <a:pPr>
              <a:buClr>
                <a:schemeClr val="tx1"/>
              </a:buClr>
              <a:buFont typeface="Wingdings" pitchFamily="2" charset="2"/>
              <a:buChar char="§"/>
            </a:pPr>
            <a:r>
              <a:rPr lang="es-AR" sz="2400" dirty="0">
                <a:solidFill>
                  <a:schemeClr val="accent6">
                    <a:lumMod val="50000"/>
                  </a:schemeClr>
                </a:solidFill>
              </a:rPr>
              <a:t>Si usan controlador fiscal </a:t>
            </a:r>
          </a:p>
          <a:p>
            <a:pPr lvl="1">
              <a:buClr>
                <a:schemeClr val="tx1"/>
              </a:buClr>
              <a:buFont typeface="Wingdings" pitchFamily="2" charset="2"/>
              <a:buChar char="§"/>
            </a:pPr>
            <a:r>
              <a:rPr lang="es-AR" sz="2000" dirty="0">
                <a:solidFill>
                  <a:schemeClr val="accent6">
                    <a:lumMod val="50000"/>
                  </a:schemeClr>
                </a:solidFill>
              </a:rPr>
              <a:t>Factura electrónica (RG 4291)</a:t>
            </a:r>
          </a:p>
          <a:p>
            <a:pPr lvl="1">
              <a:buClr>
                <a:schemeClr val="tx1"/>
              </a:buClr>
              <a:buFont typeface="Wingdings" pitchFamily="2" charset="2"/>
              <a:buChar char="§"/>
            </a:pPr>
            <a:r>
              <a:rPr lang="es-AR" sz="2000" dirty="0">
                <a:solidFill>
                  <a:schemeClr val="accent6">
                    <a:lumMod val="50000"/>
                  </a:schemeClr>
                </a:solidFill>
              </a:rPr>
              <a:t>Utilización de CAEA (RG 2926)</a:t>
            </a:r>
          </a:p>
          <a:p>
            <a:pPr lvl="1">
              <a:buClr>
                <a:schemeClr val="tx1"/>
              </a:buClr>
              <a:buFont typeface="Wingdings" pitchFamily="2" charset="2"/>
              <a:buChar char="§"/>
            </a:pPr>
            <a:r>
              <a:rPr lang="es-AR" sz="2000" dirty="0">
                <a:solidFill>
                  <a:schemeClr val="accent6">
                    <a:lumMod val="50000"/>
                  </a:schemeClr>
                </a:solidFill>
              </a:rPr>
              <a:t>Utilización de factura manual (RG 100)</a:t>
            </a:r>
          </a:p>
          <a:p>
            <a:pPr>
              <a:buClr>
                <a:schemeClr val="tx1"/>
              </a:buClr>
              <a:buFont typeface="Wingdings" pitchFamily="2" charset="2"/>
              <a:buChar char="§"/>
            </a:pPr>
            <a:r>
              <a:rPr lang="es-AR" sz="2400" dirty="0">
                <a:solidFill>
                  <a:schemeClr val="accent6">
                    <a:lumMod val="50000"/>
                  </a:schemeClr>
                </a:solidFill>
              </a:rPr>
              <a:t>Si emiten facturas electrónicas</a:t>
            </a:r>
          </a:p>
          <a:p>
            <a:pPr lvl="1">
              <a:buClr>
                <a:schemeClr val="tx1"/>
              </a:buClr>
              <a:buFont typeface="Wingdings" pitchFamily="2" charset="2"/>
              <a:buChar char="§"/>
            </a:pPr>
            <a:r>
              <a:rPr lang="es-AR" sz="2000" dirty="0">
                <a:solidFill>
                  <a:schemeClr val="accent6">
                    <a:lumMod val="50000"/>
                  </a:schemeClr>
                </a:solidFill>
              </a:rPr>
              <a:t>Utilización de CAEA (RG 2926)</a:t>
            </a:r>
          </a:p>
          <a:p>
            <a:pPr lvl="1">
              <a:buClr>
                <a:schemeClr val="tx1"/>
              </a:buClr>
              <a:buFont typeface="Wingdings" pitchFamily="2" charset="2"/>
              <a:buChar char="§"/>
            </a:pPr>
            <a:r>
              <a:rPr lang="es-AR" sz="2000" dirty="0">
                <a:solidFill>
                  <a:schemeClr val="accent6">
                    <a:lumMod val="50000"/>
                  </a:schemeClr>
                </a:solidFill>
              </a:rPr>
              <a:t>Utilización de controlador fiscal de nueva tecnología (RG 3561)</a:t>
            </a:r>
          </a:p>
          <a:p>
            <a:pPr lvl="1">
              <a:buClr>
                <a:schemeClr val="tx1"/>
              </a:buClr>
              <a:buFont typeface="Wingdings" pitchFamily="2" charset="2"/>
              <a:buChar char="§"/>
            </a:pPr>
            <a:r>
              <a:rPr lang="es-AR" sz="2000" dirty="0">
                <a:solidFill>
                  <a:schemeClr val="accent6">
                    <a:lumMod val="50000"/>
                  </a:schemeClr>
                </a:solidFill>
              </a:rPr>
              <a:t>Utilización de factura manual (RG 100) – solo si se utiliza comprobantes en línea (ver filmina siguiente)</a:t>
            </a:r>
          </a:p>
        </p:txBody>
      </p:sp>
    </p:spTree>
    <p:extLst>
      <p:ext uri="{BB962C8B-B14F-4D97-AF65-F5344CB8AC3E}">
        <p14:creationId xmlns:p14="http://schemas.microsoft.com/office/powerpoint/2010/main" val="1200921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Contingencias	</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Art. 17 RG 4290 autoriza a utilizar como sistema de contingencia a los sistemas previstos en la RG 4291</a:t>
            </a:r>
          </a:p>
          <a:p>
            <a:pPr lvl="1">
              <a:buClr>
                <a:schemeClr val="tx1"/>
              </a:buClr>
              <a:buFont typeface="Wingdings" pitchFamily="2" charset="2"/>
              <a:buChar char="§"/>
            </a:pPr>
            <a:r>
              <a:rPr lang="es-AR" sz="2000" dirty="0">
                <a:solidFill>
                  <a:schemeClr val="accent6">
                    <a:lumMod val="50000"/>
                  </a:schemeClr>
                </a:solidFill>
              </a:rPr>
              <a:t>Usar factura en línea como contingencia si no funciona web </a:t>
            </a:r>
            <a:r>
              <a:rPr lang="es-AR" sz="2000" dirty="0" err="1">
                <a:solidFill>
                  <a:schemeClr val="accent6">
                    <a:lumMod val="50000"/>
                  </a:schemeClr>
                </a:solidFill>
              </a:rPr>
              <a:t>service</a:t>
            </a:r>
            <a:endParaRPr lang="es-AR" sz="2000" dirty="0">
              <a:solidFill>
                <a:schemeClr val="accent6">
                  <a:lumMod val="50000"/>
                </a:schemeClr>
              </a:solidFill>
            </a:endParaRPr>
          </a:p>
          <a:p>
            <a:pPr lvl="1">
              <a:buClr>
                <a:schemeClr val="tx1"/>
              </a:buClr>
              <a:buFont typeface="Wingdings" pitchFamily="2" charset="2"/>
              <a:buChar char="§"/>
            </a:pPr>
            <a:r>
              <a:rPr lang="es-AR" sz="2000" dirty="0">
                <a:solidFill>
                  <a:schemeClr val="accent6">
                    <a:lumMod val="50000"/>
                  </a:schemeClr>
                </a:solidFill>
              </a:rPr>
              <a:t>Usar web </a:t>
            </a:r>
            <a:r>
              <a:rPr lang="es-AR" sz="2000" dirty="0" err="1">
                <a:solidFill>
                  <a:schemeClr val="accent6">
                    <a:lumMod val="50000"/>
                  </a:schemeClr>
                </a:solidFill>
              </a:rPr>
              <a:t>service</a:t>
            </a:r>
            <a:r>
              <a:rPr lang="es-AR" sz="2000" dirty="0">
                <a:solidFill>
                  <a:schemeClr val="accent6">
                    <a:lumMod val="50000"/>
                  </a:schemeClr>
                </a:solidFill>
              </a:rPr>
              <a:t> si no funciona factura en línea</a:t>
            </a:r>
          </a:p>
          <a:p>
            <a:pPr>
              <a:buClr>
                <a:schemeClr val="tx1"/>
              </a:buClr>
              <a:buFont typeface="Wingdings" pitchFamily="2" charset="2"/>
              <a:buChar char="§"/>
            </a:pPr>
            <a:r>
              <a:rPr lang="es-AR" sz="2400" dirty="0">
                <a:solidFill>
                  <a:schemeClr val="accent6">
                    <a:lumMod val="50000"/>
                  </a:schemeClr>
                </a:solidFill>
              </a:rPr>
              <a:t>Se desprende que YA NO ES OBLIGATORIO tener un talonario manual para contingencias en la medida que se disponga de un método alternativo</a:t>
            </a:r>
          </a:p>
          <a:p>
            <a:pPr>
              <a:buClr>
                <a:schemeClr val="tx1"/>
              </a:buClr>
              <a:buFont typeface="Wingdings" pitchFamily="2" charset="2"/>
              <a:buChar char="§"/>
            </a:pPr>
            <a:r>
              <a:rPr lang="es-AR" sz="2400" dirty="0">
                <a:solidFill>
                  <a:schemeClr val="accent6">
                    <a:lumMod val="50000"/>
                  </a:schemeClr>
                </a:solidFill>
              </a:rPr>
              <a:t>Se prevén sanciones ante inconsistencias en el uso de los métodos de excepción</a:t>
            </a:r>
          </a:p>
        </p:txBody>
      </p:sp>
    </p:spTree>
    <p:extLst>
      <p:ext uri="{BB962C8B-B14F-4D97-AF65-F5344CB8AC3E}">
        <p14:creationId xmlns:p14="http://schemas.microsoft.com/office/powerpoint/2010/main" val="1200921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RG 4291</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Modifica el art. 2 de la RG 2926 (CAEA) que establece los requisitos para utilizar el régimen:</a:t>
            </a:r>
          </a:p>
          <a:p>
            <a:pPr lvl="1">
              <a:buClr>
                <a:schemeClr val="tx1"/>
              </a:buClr>
              <a:buFont typeface="Wingdings" pitchFamily="2" charset="2"/>
              <a:buChar char="§"/>
            </a:pPr>
            <a:r>
              <a:rPr lang="es-AR" sz="2000" dirty="0">
                <a:solidFill>
                  <a:schemeClr val="accent6">
                    <a:lumMod val="50000"/>
                  </a:schemeClr>
                </a:solidFill>
              </a:rPr>
              <a:t>NO es necesario cumplir los requisitos si el sistema se utiliza como modalidad de emisión excepcional complementaria de la principal</a:t>
            </a:r>
          </a:p>
          <a:p>
            <a:pPr>
              <a:buClr>
                <a:schemeClr val="tx1"/>
              </a:buClr>
              <a:buFont typeface="Wingdings" pitchFamily="2" charset="2"/>
              <a:buChar char="§"/>
            </a:pPr>
            <a:r>
              <a:rPr lang="es-AR" sz="2400" dirty="0">
                <a:solidFill>
                  <a:schemeClr val="accent6">
                    <a:lumMod val="50000"/>
                  </a:schemeClr>
                </a:solidFill>
              </a:rPr>
              <a:t>Modifica el art. 3 de la RG 2926: al momento de solicitar el alta en el sistema (a través del servicio web Regímenes de Facturación y Registración) se indicara si la adhesión se realiza como método complementario y excepcional a la principal (contingencia)</a:t>
            </a:r>
          </a:p>
          <a:p>
            <a:pPr>
              <a:buClr>
                <a:schemeClr val="tx1"/>
              </a:buClr>
              <a:buFont typeface="Wingdings" pitchFamily="2" charset="2"/>
              <a:buChar char="§"/>
            </a:pPr>
            <a:endParaRPr lang="es-AR" sz="2400" dirty="0">
              <a:solidFill>
                <a:schemeClr val="accent6">
                  <a:lumMod val="50000"/>
                </a:schemeClr>
              </a:solidFill>
            </a:endParaRPr>
          </a:p>
        </p:txBody>
      </p:sp>
    </p:spTree>
    <p:extLst>
      <p:ext uri="{BB962C8B-B14F-4D97-AF65-F5344CB8AC3E}">
        <p14:creationId xmlns:p14="http://schemas.microsoft.com/office/powerpoint/2010/main" val="1928001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Parámetros de control</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Solo utilizar métodos alternativos en condiciones de excepción:</a:t>
            </a:r>
          </a:p>
          <a:p>
            <a:pPr>
              <a:buClr>
                <a:schemeClr val="tx1"/>
              </a:buClr>
              <a:buFont typeface="Wingdings" pitchFamily="2" charset="2"/>
              <a:buChar char="§"/>
            </a:pPr>
            <a:r>
              <a:rPr lang="es-AR" sz="2400" dirty="0">
                <a:solidFill>
                  <a:schemeClr val="accent6">
                    <a:lumMod val="50000"/>
                  </a:schemeClr>
                </a:solidFill>
              </a:rPr>
              <a:t>Se entiende que NO cumple la condición de excepcionalidad cuando en dos meses consecutivos o en tres meses alternados en un año:</a:t>
            </a:r>
          </a:p>
          <a:p>
            <a:pPr lvl="1">
              <a:buClr>
                <a:schemeClr val="tx1"/>
              </a:buClr>
              <a:buFont typeface="Wingdings" pitchFamily="2" charset="2"/>
              <a:buChar char="§"/>
            </a:pPr>
            <a:r>
              <a:rPr lang="es-AR" sz="2000" dirty="0">
                <a:solidFill>
                  <a:schemeClr val="accent6">
                    <a:lumMod val="50000"/>
                  </a:schemeClr>
                </a:solidFill>
              </a:rPr>
              <a:t>Los comprobantes emitidos por excepción superan el 5% del total emitido por la sucursal</a:t>
            </a:r>
          </a:p>
          <a:p>
            <a:pPr lvl="1">
              <a:buClr>
                <a:schemeClr val="tx1"/>
              </a:buClr>
              <a:buFont typeface="Wingdings" pitchFamily="2" charset="2"/>
              <a:buChar char="§"/>
            </a:pPr>
            <a:r>
              <a:rPr lang="es-AR" sz="2000" dirty="0">
                <a:solidFill>
                  <a:schemeClr val="accent6">
                    <a:lumMod val="50000"/>
                  </a:schemeClr>
                </a:solidFill>
              </a:rPr>
              <a:t>La contingencia con CAEA medida en tiempo no debe superar el 5% del lapso total de disponibilidad de servicios ofrecidos por AFIP</a:t>
            </a:r>
          </a:p>
          <a:p>
            <a:pPr lvl="1">
              <a:buClr>
                <a:schemeClr val="tx1"/>
              </a:buClr>
              <a:buFont typeface="Wingdings" pitchFamily="2" charset="2"/>
              <a:buChar char="§"/>
            </a:pPr>
            <a:r>
              <a:rPr lang="es-AR" sz="2000" dirty="0">
                <a:solidFill>
                  <a:schemeClr val="accent6">
                    <a:lumMod val="50000"/>
                  </a:schemeClr>
                </a:solidFill>
              </a:rPr>
              <a:t>Se considera sucursal a todos los locales o establecimientos que se encuentren en el mismo domicilio (para cualquier actividad)</a:t>
            </a:r>
          </a:p>
          <a:p>
            <a:pPr lvl="1">
              <a:buClr>
                <a:schemeClr val="tx1"/>
              </a:buClr>
              <a:buFont typeface="Wingdings" pitchFamily="2" charset="2"/>
              <a:buChar char="§"/>
            </a:pPr>
            <a:endParaRPr lang="es-AR" sz="2000" dirty="0">
              <a:solidFill>
                <a:schemeClr val="accent6">
                  <a:lumMod val="50000"/>
                </a:schemeClr>
              </a:solidFill>
            </a:endParaRPr>
          </a:p>
        </p:txBody>
      </p:sp>
    </p:spTree>
    <p:extLst>
      <p:ext uri="{BB962C8B-B14F-4D97-AF65-F5344CB8AC3E}">
        <p14:creationId xmlns:p14="http://schemas.microsoft.com/office/powerpoint/2010/main" val="1200921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Sanciones ante inconsistencias</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A) Restricción a la emisión de comprobantes con CAEA o CAI para los sujetos que deben utilizar controladores fiscales</a:t>
            </a:r>
          </a:p>
          <a:p>
            <a:pPr>
              <a:buClr>
                <a:schemeClr val="tx1"/>
              </a:buClr>
              <a:buFont typeface="Wingdings" pitchFamily="2" charset="2"/>
              <a:buChar char="§"/>
            </a:pPr>
            <a:r>
              <a:rPr lang="es-AR" sz="2400">
                <a:solidFill>
                  <a:schemeClr val="accent6">
                    <a:lumMod val="50000"/>
                  </a:schemeClr>
                </a:solidFill>
              </a:rPr>
              <a:t>B</a:t>
            </a:r>
            <a:r>
              <a:rPr lang="es-AR" sz="2400" dirty="0">
                <a:solidFill>
                  <a:schemeClr val="accent6">
                    <a:lumMod val="50000"/>
                  </a:schemeClr>
                </a:solidFill>
              </a:rPr>
              <a:t>) Obligación del uso de controladores fiscales de nueva tecnología para el resto debiendo esperar un año calendario posterior desde dicha obligación para poder emitir facturas electrónicas.</a:t>
            </a:r>
          </a:p>
          <a:p>
            <a:pPr>
              <a:buClr>
                <a:schemeClr val="tx1"/>
              </a:buClr>
              <a:buFont typeface="Wingdings" pitchFamily="2" charset="2"/>
              <a:buChar char="§"/>
            </a:pPr>
            <a:r>
              <a:rPr lang="es-AR" sz="2400" dirty="0">
                <a:solidFill>
                  <a:schemeClr val="accent6">
                    <a:lumMod val="50000"/>
                  </a:schemeClr>
                </a:solidFill>
              </a:rPr>
              <a:t>RG 4291 establece que ante inconsistencias en los datos vinculados al receptor se rechazara la solicitud de emisión de comprobante electrónico  - vigencia 01/12/2018</a:t>
            </a:r>
          </a:p>
        </p:txBody>
      </p:sp>
    </p:spTree>
    <p:extLst>
      <p:ext uri="{BB962C8B-B14F-4D97-AF65-F5344CB8AC3E}">
        <p14:creationId xmlns:p14="http://schemas.microsoft.com/office/powerpoint/2010/main" val="1200921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smtClean="0">
                <a:solidFill>
                  <a:srgbClr val="232425"/>
                </a:solidFill>
              </a:rPr>
              <a:t>Obligación Controlador Fiscal</a:t>
            </a:r>
            <a:endParaRPr lang="es-AR" sz="3600" b="1" dirty="0">
              <a:solidFill>
                <a:srgbClr val="232425"/>
              </a:solidFill>
            </a:endParaRP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800" dirty="0" smtClean="0">
                <a:solidFill>
                  <a:schemeClr val="accent6">
                    <a:lumMod val="50000"/>
                  </a:schemeClr>
                </a:solidFill>
              </a:rPr>
              <a:t>Contribuyentes </a:t>
            </a:r>
            <a:r>
              <a:rPr lang="es-AR" sz="2800" dirty="0">
                <a:solidFill>
                  <a:schemeClr val="accent6">
                    <a:lumMod val="50000"/>
                  </a:schemeClr>
                </a:solidFill>
              </a:rPr>
              <a:t>cuya actividad principal sea VENTA AL POR MAYOR EN SUPERMERCADOS MAYORISTAS DE ALIMENTOS y/o VENTA AL POR MAYOR DE MATERIALES Y PRODUCTOS DE LIMPIEZA con ventas superiores a 50 millones en el ultimo ejercicio deberán usar controladores fiscales de nueva tecnología a partir del 01/04/2019</a:t>
            </a:r>
          </a:p>
        </p:txBody>
      </p:sp>
    </p:spTree>
    <p:extLst>
      <p:ext uri="{BB962C8B-B14F-4D97-AF65-F5344CB8AC3E}">
        <p14:creationId xmlns:p14="http://schemas.microsoft.com/office/powerpoint/2010/main" val="1200921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ART. 25 RG 4290</a:t>
            </a:r>
          </a:p>
        </p:txBody>
      </p:sp>
      <p:sp>
        <p:nvSpPr>
          <p:cNvPr id="3" name="2 Marcador de contenido"/>
          <p:cNvSpPr>
            <a:spLocks noGrp="1"/>
          </p:cNvSpPr>
          <p:nvPr>
            <p:ph idx="1"/>
          </p:nvPr>
        </p:nvSpPr>
        <p:spPr>
          <a:xfrm>
            <a:off x="457200" y="1988840"/>
            <a:ext cx="8095473" cy="4137323"/>
          </a:xfrm>
        </p:spPr>
        <p:txBody>
          <a:bodyPr>
            <a:normAutofit lnSpcReduction="10000"/>
          </a:bodyPr>
          <a:lstStyle/>
          <a:p>
            <a:pPr>
              <a:buClr>
                <a:schemeClr val="tx1"/>
              </a:buClr>
              <a:buFont typeface="Wingdings" pitchFamily="2" charset="2"/>
              <a:buChar char="§"/>
            </a:pPr>
            <a:r>
              <a:rPr lang="es-AR" sz="2400" dirty="0">
                <a:solidFill>
                  <a:schemeClr val="accent6">
                    <a:lumMod val="50000"/>
                  </a:schemeClr>
                </a:solidFill>
              </a:rPr>
              <a:t>Incumplimientos y sanciones: error de redacción</a:t>
            </a:r>
          </a:p>
          <a:p>
            <a:pPr>
              <a:buClr>
                <a:schemeClr val="tx1"/>
              </a:buClr>
              <a:buFont typeface="Wingdings" pitchFamily="2" charset="2"/>
              <a:buChar char="§"/>
            </a:pPr>
            <a:r>
              <a:rPr lang="es-AR" sz="2400" dirty="0">
                <a:solidFill>
                  <a:schemeClr val="accent6">
                    <a:lumMod val="50000"/>
                  </a:schemeClr>
                </a:solidFill>
              </a:rPr>
              <a:t>Sanciones ante incumplimientos</a:t>
            </a:r>
          </a:p>
          <a:p>
            <a:pPr lvl="1">
              <a:buClr>
                <a:schemeClr val="tx1"/>
              </a:buClr>
              <a:buFont typeface="Wingdings" pitchFamily="2" charset="2"/>
              <a:buChar char="§"/>
            </a:pPr>
            <a:r>
              <a:rPr lang="es-AR" sz="2000" dirty="0">
                <a:solidFill>
                  <a:schemeClr val="accent6">
                    <a:lumMod val="50000"/>
                  </a:schemeClr>
                </a:solidFill>
              </a:rPr>
              <a:t>No otorgar CAEA cuando se omita rendir los comprobantes emitidos con dicho código (informe quincenal)</a:t>
            </a:r>
          </a:p>
          <a:p>
            <a:pPr lvl="1">
              <a:buClr>
                <a:schemeClr val="tx1"/>
              </a:buClr>
              <a:buFont typeface="Wingdings" pitchFamily="2" charset="2"/>
              <a:buChar char="§"/>
            </a:pPr>
            <a:r>
              <a:rPr lang="es-AR" sz="2000" dirty="0">
                <a:solidFill>
                  <a:schemeClr val="accent6">
                    <a:lumMod val="50000"/>
                  </a:schemeClr>
                </a:solidFill>
              </a:rPr>
              <a:t>No otorgar CAI ni CAEA cuando se omita presentar CITI compras y ventas unificado</a:t>
            </a:r>
          </a:p>
          <a:p>
            <a:pPr lvl="1">
              <a:buClr>
                <a:schemeClr val="tx1"/>
              </a:buClr>
              <a:buFont typeface="Wingdings" pitchFamily="2" charset="2"/>
              <a:buChar char="§"/>
            </a:pPr>
            <a:r>
              <a:rPr lang="es-AR" sz="2000" dirty="0">
                <a:solidFill>
                  <a:schemeClr val="accent6">
                    <a:lumMod val="50000"/>
                  </a:schemeClr>
                </a:solidFill>
              </a:rPr>
              <a:t>Obligar a emitir comprobantes electrónicos originales cuando utilizando controladores fiscales de nueva tecnología no se presenten los reportes semanales previstos (ver mas adelante)</a:t>
            </a:r>
          </a:p>
          <a:p>
            <a:pPr lvl="1">
              <a:buClr>
                <a:schemeClr val="tx1"/>
              </a:buClr>
              <a:buFont typeface="Wingdings" pitchFamily="2" charset="2"/>
              <a:buChar char="§"/>
            </a:pPr>
            <a:r>
              <a:rPr lang="es-AR" sz="2000" dirty="0">
                <a:solidFill>
                  <a:schemeClr val="accent6">
                    <a:lumMod val="50000"/>
                  </a:schemeClr>
                </a:solidFill>
              </a:rPr>
              <a:t>Inconsistencias se consultan en el servicio “Regímenes de Facturación y Registración”</a:t>
            </a:r>
          </a:p>
          <a:p>
            <a:pPr lvl="1">
              <a:buClr>
                <a:schemeClr val="tx1"/>
              </a:buClr>
              <a:buFont typeface="Wingdings" pitchFamily="2" charset="2"/>
              <a:buChar char="§"/>
            </a:pPr>
            <a:r>
              <a:rPr lang="es-AR" sz="2000" dirty="0">
                <a:solidFill>
                  <a:schemeClr val="accent6">
                    <a:lumMod val="50000"/>
                  </a:schemeClr>
                </a:solidFill>
              </a:rPr>
              <a:t>Subsiste la obligación de emitir facturas siempre! </a:t>
            </a:r>
          </a:p>
        </p:txBody>
      </p:sp>
    </p:spTree>
    <p:extLst>
      <p:ext uri="{BB962C8B-B14F-4D97-AF65-F5344CB8AC3E}">
        <p14:creationId xmlns:p14="http://schemas.microsoft.com/office/powerpoint/2010/main" val="2565560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OTRAS MODIFICACIONES</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RG 100  a partir del </a:t>
            </a:r>
            <a:r>
              <a:rPr lang="es-AR" sz="2400" b="1" dirty="0">
                <a:solidFill>
                  <a:schemeClr val="accent6">
                    <a:lumMod val="50000"/>
                  </a:schemeClr>
                </a:solidFill>
              </a:rPr>
              <a:t>01/04/2019</a:t>
            </a:r>
            <a:r>
              <a:rPr lang="es-AR" sz="2400" dirty="0">
                <a:solidFill>
                  <a:schemeClr val="accent6">
                    <a:lumMod val="50000"/>
                  </a:schemeClr>
                </a:solidFill>
              </a:rPr>
              <a:t> para tramites vinculados a la emisión de comprobantes se deberá tener clave nivel 3 (por ejemplo para administrar puntos de ventas)</a:t>
            </a:r>
          </a:p>
          <a:p>
            <a:pPr>
              <a:buClr>
                <a:schemeClr val="tx1"/>
              </a:buClr>
              <a:buFont typeface="Wingdings" pitchFamily="2" charset="2"/>
              <a:buChar char="§"/>
            </a:pPr>
            <a:r>
              <a:rPr lang="es-AR" sz="2400" dirty="0">
                <a:solidFill>
                  <a:schemeClr val="accent6">
                    <a:lumMod val="50000"/>
                  </a:schemeClr>
                </a:solidFill>
              </a:rPr>
              <a:t>Se deja sin efecto el inciso b) del Art. 29: régimen informativo </a:t>
            </a:r>
            <a:r>
              <a:rPr lang="es-AR" sz="2400" dirty="0" err="1">
                <a:solidFill>
                  <a:schemeClr val="accent6">
                    <a:lumMod val="50000"/>
                  </a:schemeClr>
                </a:solidFill>
              </a:rPr>
              <a:t>autoimpresores</a:t>
            </a:r>
            <a:r>
              <a:rPr lang="es-AR" sz="2400" dirty="0">
                <a:solidFill>
                  <a:schemeClr val="accent6">
                    <a:lumMod val="50000"/>
                  </a:schemeClr>
                </a:solidFill>
              </a:rPr>
              <a:t> (mensualmente informar el ultimo comprobante utilizado hasta el día 15 del mes siguiente)</a:t>
            </a:r>
          </a:p>
          <a:p>
            <a:pPr>
              <a:buClr>
                <a:schemeClr val="tx1"/>
              </a:buClr>
              <a:buFont typeface="Wingdings" pitchFamily="2" charset="2"/>
              <a:buChar char="§"/>
            </a:pPr>
            <a:r>
              <a:rPr lang="es-AR" sz="2400" dirty="0">
                <a:solidFill>
                  <a:schemeClr val="accent6">
                    <a:lumMod val="50000"/>
                  </a:schemeClr>
                </a:solidFill>
              </a:rPr>
              <a:t>Se deja sin efecto el inc. J) del art. 18: no es requisito dicho régimen para que se autorice la impresión y se otorgue CAI</a:t>
            </a:r>
            <a:endParaRPr lang="es-AR" sz="2000" dirty="0">
              <a:solidFill>
                <a:schemeClr val="accent6">
                  <a:lumMod val="50000"/>
                </a:schemeClr>
              </a:solidFill>
            </a:endParaRPr>
          </a:p>
          <a:p>
            <a:pPr>
              <a:buClr>
                <a:schemeClr val="tx1"/>
              </a:buClr>
              <a:buFont typeface="Wingdings" pitchFamily="2" charset="2"/>
              <a:buChar char="§"/>
            </a:pPr>
            <a:endParaRPr lang="es-AR" sz="2400" dirty="0">
              <a:solidFill>
                <a:schemeClr val="accent6">
                  <a:lumMod val="50000"/>
                </a:schemeClr>
              </a:solidFill>
            </a:endParaRPr>
          </a:p>
        </p:txBody>
      </p:sp>
    </p:spTree>
    <p:extLst>
      <p:ext uri="{BB962C8B-B14F-4D97-AF65-F5344CB8AC3E}">
        <p14:creationId xmlns:p14="http://schemas.microsoft.com/office/powerpoint/2010/main" val="1200921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OTRAS MODIFICACIONES</a:t>
            </a:r>
          </a:p>
        </p:txBody>
      </p:sp>
      <p:sp>
        <p:nvSpPr>
          <p:cNvPr id="3" name="2 Marcador de contenido"/>
          <p:cNvSpPr>
            <a:spLocks noGrp="1"/>
          </p:cNvSpPr>
          <p:nvPr>
            <p:ph idx="1"/>
          </p:nvPr>
        </p:nvSpPr>
        <p:spPr>
          <a:xfrm>
            <a:off x="457200" y="1988840"/>
            <a:ext cx="8095473" cy="4137323"/>
          </a:xfrm>
        </p:spPr>
        <p:txBody>
          <a:bodyPr>
            <a:normAutofit lnSpcReduction="10000"/>
          </a:bodyPr>
          <a:lstStyle/>
          <a:p>
            <a:pPr>
              <a:buClr>
                <a:schemeClr val="tx1"/>
              </a:buClr>
              <a:buFont typeface="Wingdings" pitchFamily="2" charset="2"/>
              <a:buChar char="§"/>
            </a:pPr>
            <a:r>
              <a:rPr lang="es-AR" sz="2400" dirty="0">
                <a:solidFill>
                  <a:schemeClr val="accent6">
                    <a:lumMod val="50000"/>
                  </a:schemeClr>
                </a:solidFill>
              </a:rPr>
              <a:t>RG 1415 art. 13: momento en el que se debe emitir y entregar el comprobante</a:t>
            </a:r>
          </a:p>
          <a:p>
            <a:pPr lvl="1">
              <a:buClr>
                <a:schemeClr val="tx1"/>
              </a:buClr>
              <a:buFont typeface="Wingdings" pitchFamily="2" charset="2"/>
              <a:buChar char="§"/>
            </a:pPr>
            <a:r>
              <a:rPr lang="es-AR" sz="2000" dirty="0">
                <a:solidFill>
                  <a:schemeClr val="accent6">
                    <a:lumMod val="50000"/>
                  </a:schemeClr>
                </a:solidFill>
              </a:rPr>
              <a:t>Compra venta de cosas muebles: ultimo día del mes en que fue entregada la cosa o puesta a disposición</a:t>
            </a:r>
          </a:p>
          <a:p>
            <a:pPr lvl="1">
              <a:buClr>
                <a:schemeClr val="tx1"/>
              </a:buClr>
              <a:buFont typeface="Wingdings" pitchFamily="2" charset="2"/>
              <a:buChar char="§"/>
            </a:pPr>
            <a:r>
              <a:rPr lang="es-AR" sz="2000" dirty="0">
                <a:solidFill>
                  <a:schemeClr val="accent6">
                    <a:lumMod val="50000"/>
                  </a:schemeClr>
                </a:solidFill>
              </a:rPr>
              <a:t>Locaciones y prestaciones de servicio o locaciones de obra: día en que se concluya la prestación o se perciba el precio el anterior</a:t>
            </a:r>
          </a:p>
          <a:p>
            <a:pPr lvl="1">
              <a:buClr>
                <a:schemeClr val="tx1"/>
              </a:buClr>
              <a:buFont typeface="Wingdings" pitchFamily="2" charset="2"/>
              <a:buChar char="§"/>
            </a:pPr>
            <a:r>
              <a:rPr lang="es-AR" sz="2000" dirty="0">
                <a:solidFill>
                  <a:schemeClr val="accent6">
                    <a:lumMod val="50000"/>
                  </a:schemeClr>
                </a:solidFill>
              </a:rPr>
              <a:t>Servicios continuos: ultimo día de cada mes excepto que se perciba con anterioridad el importe o se termine la prestación</a:t>
            </a:r>
          </a:p>
          <a:p>
            <a:pPr lvl="1">
              <a:buClr>
                <a:schemeClr val="tx1"/>
              </a:buClr>
              <a:buFont typeface="Wingdings" pitchFamily="2" charset="2"/>
              <a:buChar char="§"/>
            </a:pPr>
            <a:r>
              <a:rPr lang="es-AR" sz="2000" dirty="0">
                <a:solidFill>
                  <a:schemeClr val="accent6">
                    <a:lumMod val="50000"/>
                  </a:schemeClr>
                </a:solidFill>
              </a:rPr>
              <a:t>Locaciones de cosas: fecha de vencimiento fijada para el pago del precio o del alquiler</a:t>
            </a:r>
          </a:p>
          <a:p>
            <a:pPr lvl="1">
              <a:buClr>
                <a:schemeClr val="tx1"/>
              </a:buClr>
              <a:buFont typeface="Wingdings" pitchFamily="2" charset="2"/>
              <a:buChar char="§"/>
            </a:pPr>
            <a:r>
              <a:rPr lang="es-AR" sz="2000" dirty="0">
                <a:solidFill>
                  <a:schemeClr val="accent6">
                    <a:lumMod val="50000"/>
                  </a:schemeClr>
                </a:solidFill>
              </a:rPr>
              <a:t>Anticipos que fijan precio: día de cobro del anticipo</a:t>
            </a:r>
          </a:p>
          <a:p>
            <a:pPr lvl="1">
              <a:buClr>
                <a:schemeClr val="tx1"/>
              </a:buClr>
              <a:buFont typeface="Wingdings" pitchFamily="2" charset="2"/>
              <a:buChar char="§"/>
            </a:pPr>
            <a:r>
              <a:rPr lang="es-AR" sz="2000" dirty="0">
                <a:solidFill>
                  <a:schemeClr val="accent6">
                    <a:lumMod val="50000"/>
                  </a:schemeClr>
                </a:solidFill>
              </a:rPr>
              <a:t>Día de entrega: dentro de los diez días corridos de la emisión</a:t>
            </a:r>
          </a:p>
        </p:txBody>
      </p:sp>
    </p:spTree>
    <p:extLst>
      <p:ext uri="{BB962C8B-B14F-4D97-AF65-F5344CB8AC3E}">
        <p14:creationId xmlns:p14="http://schemas.microsoft.com/office/powerpoint/2010/main" val="1200921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OTRAS MODIFICACIONES</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RG 1415 art. 13: momento en el que se debe emitir y entregar el comprobante</a:t>
            </a:r>
          </a:p>
          <a:p>
            <a:pPr lvl="1">
              <a:buClr>
                <a:schemeClr val="tx1"/>
              </a:buClr>
              <a:buFont typeface="Wingdings" pitchFamily="2" charset="2"/>
              <a:buChar char="§"/>
            </a:pPr>
            <a:r>
              <a:rPr lang="es-AR" sz="2000" dirty="0">
                <a:solidFill>
                  <a:schemeClr val="accent6">
                    <a:lumMod val="50000"/>
                  </a:schemeClr>
                </a:solidFill>
              </a:rPr>
              <a:t>Provisión de servicios públicos, telefonía, internet y demás servicios telefónicos: fecha del primer vencimiento fijado para el pago – fecha de entrega: hasta el mismo día</a:t>
            </a:r>
          </a:p>
          <a:p>
            <a:pPr>
              <a:buClr>
                <a:schemeClr val="tx1"/>
              </a:buClr>
              <a:buFont typeface="Wingdings" pitchFamily="2" charset="2"/>
              <a:buChar char="§"/>
            </a:pPr>
            <a:r>
              <a:rPr lang="es-AR" sz="2400" dirty="0">
                <a:solidFill>
                  <a:schemeClr val="accent6">
                    <a:lumMod val="50000"/>
                  </a:schemeClr>
                </a:solidFill>
              </a:rPr>
              <a:t>Servicio continuo es aquel que no posee un plazo definido de finalización y la factura debe emitirse a la finalización de cada mes cuando abarque mas de un mes (no aplica a servicios públicos)</a:t>
            </a:r>
          </a:p>
          <a:p>
            <a:pPr lvl="1">
              <a:buClr>
                <a:schemeClr val="tx1"/>
              </a:buClr>
              <a:buFont typeface="Wingdings" pitchFamily="2" charset="2"/>
              <a:buChar char="§"/>
            </a:pPr>
            <a:endParaRPr lang="es-AR" sz="2000" dirty="0">
              <a:solidFill>
                <a:schemeClr val="accent6">
                  <a:lumMod val="50000"/>
                </a:schemeClr>
              </a:solidFill>
            </a:endParaRPr>
          </a:p>
        </p:txBody>
      </p:sp>
    </p:spTree>
    <p:extLst>
      <p:ext uri="{BB962C8B-B14F-4D97-AF65-F5344CB8AC3E}">
        <p14:creationId xmlns:p14="http://schemas.microsoft.com/office/powerpoint/2010/main" val="1200921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fontScale="90000"/>
          </a:bodyPr>
          <a:lstStyle/>
          <a:p>
            <a:r>
              <a:rPr lang="es-AR" sz="3600" b="1" dirty="0">
                <a:solidFill>
                  <a:srgbClr val="232425"/>
                </a:solidFill>
              </a:rPr>
              <a:t>RG 4290 – UNIFICACION DE REGIMENES</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rgbClr val="232425"/>
                </a:solidFill>
              </a:rPr>
              <a:t>Reglamenta las condiciones obligatorias de facturación para todos los sujetos posibles</a:t>
            </a:r>
          </a:p>
          <a:p>
            <a:pPr lvl="1">
              <a:buClr>
                <a:schemeClr val="tx1"/>
              </a:buClr>
              <a:buFont typeface="Wingdings" pitchFamily="2" charset="2"/>
              <a:buChar char="§"/>
            </a:pPr>
            <a:r>
              <a:rPr lang="es-AR" sz="2000" dirty="0">
                <a:solidFill>
                  <a:srgbClr val="232425"/>
                </a:solidFill>
              </a:rPr>
              <a:t>Inscriptos en IVA</a:t>
            </a:r>
          </a:p>
          <a:p>
            <a:pPr lvl="1">
              <a:buClr>
                <a:schemeClr val="tx1"/>
              </a:buClr>
              <a:buFont typeface="Wingdings" pitchFamily="2" charset="2"/>
              <a:buChar char="§"/>
            </a:pPr>
            <a:r>
              <a:rPr lang="es-AR" sz="2000" dirty="0">
                <a:solidFill>
                  <a:srgbClr val="232425"/>
                </a:solidFill>
              </a:rPr>
              <a:t>Monotributistas</a:t>
            </a:r>
          </a:p>
          <a:p>
            <a:pPr lvl="1">
              <a:buClr>
                <a:schemeClr val="tx1"/>
              </a:buClr>
              <a:buFont typeface="Wingdings" pitchFamily="2" charset="2"/>
              <a:buChar char="§"/>
            </a:pPr>
            <a:r>
              <a:rPr lang="es-AR" sz="2000" dirty="0">
                <a:solidFill>
                  <a:srgbClr val="232425"/>
                </a:solidFill>
              </a:rPr>
              <a:t>Exentos en el IVA</a:t>
            </a:r>
          </a:p>
          <a:p>
            <a:pPr lvl="1">
              <a:buClr>
                <a:schemeClr val="tx1"/>
              </a:buClr>
              <a:buFont typeface="Wingdings" pitchFamily="2" charset="2"/>
              <a:buChar char="§"/>
            </a:pPr>
            <a:r>
              <a:rPr lang="es-AR" sz="2000" dirty="0">
                <a:solidFill>
                  <a:srgbClr val="232425"/>
                </a:solidFill>
              </a:rPr>
              <a:t>No alcanzados por el IVA</a:t>
            </a:r>
          </a:p>
          <a:p>
            <a:pPr>
              <a:buClr>
                <a:schemeClr val="tx1"/>
              </a:buClr>
              <a:buFont typeface="Wingdings" pitchFamily="2" charset="2"/>
              <a:buChar char="§"/>
            </a:pPr>
            <a:r>
              <a:rPr lang="es-AR" sz="2400" dirty="0">
                <a:solidFill>
                  <a:srgbClr val="232425"/>
                </a:solidFill>
              </a:rPr>
              <a:t>Tanto para la emisión de facturas electrónicas como para la utilización de controladores fiscales y la emisión de comprobantes manuales por imprenta</a:t>
            </a:r>
          </a:p>
        </p:txBody>
      </p:sp>
    </p:spTree>
    <p:extLst>
      <p:ext uri="{BB962C8B-B14F-4D97-AF65-F5344CB8AC3E}">
        <p14:creationId xmlns:p14="http://schemas.microsoft.com/office/powerpoint/2010/main" val="3299412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OTRAS MODIFICACIONES</a:t>
            </a:r>
          </a:p>
        </p:txBody>
      </p:sp>
      <p:sp>
        <p:nvSpPr>
          <p:cNvPr id="3" name="2 Marcador de contenido"/>
          <p:cNvSpPr>
            <a:spLocks noGrp="1"/>
          </p:cNvSpPr>
          <p:nvPr>
            <p:ph idx="1"/>
          </p:nvPr>
        </p:nvSpPr>
        <p:spPr>
          <a:xfrm>
            <a:off x="457200" y="1988840"/>
            <a:ext cx="8095473" cy="4137323"/>
          </a:xfrm>
        </p:spPr>
        <p:txBody>
          <a:bodyPr>
            <a:normAutofit lnSpcReduction="10000"/>
          </a:bodyPr>
          <a:lstStyle/>
          <a:p>
            <a:pPr>
              <a:buClr>
                <a:schemeClr val="tx1"/>
              </a:buClr>
              <a:buFont typeface="Wingdings" pitchFamily="2" charset="2"/>
              <a:buChar char="§"/>
            </a:pPr>
            <a:r>
              <a:rPr lang="es-AR" sz="2400" dirty="0">
                <a:solidFill>
                  <a:schemeClr val="accent6">
                    <a:lumMod val="50000"/>
                  </a:schemeClr>
                </a:solidFill>
              </a:rPr>
              <a:t>RG 1415 art. 13: momento en el que se debe emitir y entregar el comprobante</a:t>
            </a:r>
          </a:p>
          <a:p>
            <a:pPr>
              <a:buClr>
                <a:schemeClr val="tx1"/>
              </a:buClr>
              <a:buFont typeface="Wingdings" pitchFamily="2" charset="2"/>
              <a:buChar char="§"/>
            </a:pPr>
            <a:r>
              <a:rPr lang="es-AR" sz="2400" dirty="0">
                <a:solidFill>
                  <a:schemeClr val="accent6">
                    <a:lumMod val="50000"/>
                  </a:schemeClr>
                </a:solidFill>
              </a:rPr>
              <a:t>Modificación al ultimo párrafo del art. 13 (RG 4290)</a:t>
            </a:r>
          </a:p>
          <a:p>
            <a:pPr>
              <a:buClr>
                <a:schemeClr val="tx1"/>
              </a:buClr>
              <a:buFont typeface="Wingdings" pitchFamily="2" charset="2"/>
              <a:buChar char="§"/>
            </a:pPr>
            <a:r>
              <a:rPr lang="es-AR" sz="2400" dirty="0">
                <a:solidFill>
                  <a:schemeClr val="accent6">
                    <a:lumMod val="50000"/>
                  </a:schemeClr>
                </a:solidFill>
              </a:rPr>
              <a:t>RG 1415 art. 13 – momento en que se debe entregar la factura en operaciones con </a:t>
            </a:r>
            <a:r>
              <a:rPr lang="es-AR" sz="2400" b="1" dirty="0">
                <a:solidFill>
                  <a:schemeClr val="accent6">
                    <a:lumMod val="50000"/>
                  </a:schemeClr>
                </a:solidFill>
              </a:rPr>
              <a:t>consumidores finales</a:t>
            </a:r>
            <a:r>
              <a:rPr lang="es-AR" sz="2400" dirty="0">
                <a:solidFill>
                  <a:schemeClr val="accent6">
                    <a:lumMod val="50000"/>
                  </a:schemeClr>
                </a:solidFill>
              </a:rPr>
              <a:t>: en el momento en que se realice la operación</a:t>
            </a:r>
          </a:p>
          <a:p>
            <a:pPr lvl="1">
              <a:buClr>
                <a:schemeClr val="tx1"/>
              </a:buClr>
              <a:buFont typeface="Wingdings" pitchFamily="2" charset="2"/>
              <a:buChar char="§"/>
            </a:pPr>
            <a:r>
              <a:rPr lang="es-AR" sz="2000" dirty="0">
                <a:solidFill>
                  <a:schemeClr val="accent6">
                    <a:lumMod val="50000"/>
                  </a:schemeClr>
                </a:solidFill>
              </a:rPr>
              <a:t>Compraventa de cosas muebles: con la entrega del bien, la puesta a disposición o cobro del importe – el primero</a:t>
            </a:r>
          </a:p>
          <a:p>
            <a:pPr lvl="1">
              <a:buClr>
                <a:schemeClr val="tx1"/>
              </a:buClr>
              <a:buFont typeface="Wingdings" pitchFamily="2" charset="2"/>
              <a:buChar char="§"/>
            </a:pPr>
            <a:r>
              <a:rPr lang="es-AR" sz="2000" dirty="0">
                <a:solidFill>
                  <a:schemeClr val="accent6">
                    <a:lumMod val="50000"/>
                  </a:schemeClr>
                </a:solidFill>
              </a:rPr>
              <a:t>Prestación de servicios: cuando se concluya la prestación o ejecución o cuando se cobre el precio – el anterior</a:t>
            </a:r>
          </a:p>
          <a:p>
            <a:pPr>
              <a:buClr>
                <a:schemeClr val="tx1"/>
              </a:buClr>
              <a:buFont typeface="Wingdings" pitchFamily="2" charset="2"/>
              <a:buChar char="§"/>
            </a:pPr>
            <a:r>
              <a:rPr lang="es-AR" sz="2400" dirty="0">
                <a:solidFill>
                  <a:schemeClr val="accent6">
                    <a:lumMod val="50000"/>
                  </a:schemeClr>
                </a:solidFill>
              </a:rPr>
              <a:t>OJO – OBLIGACION DE EMITIR FACTURA </a:t>
            </a:r>
          </a:p>
          <a:p>
            <a:pPr>
              <a:buClr>
                <a:schemeClr val="tx1"/>
              </a:buClr>
              <a:buFont typeface="Wingdings" pitchFamily="2" charset="2"/>
              <a:buChar char="§"/>
            </a:pPr>
            <a:endParaRPr lang="es-AR" sz="2400" dirty="0">
              <a:solidFill>
                <a:schemeClr val="accent6">
                  <a:lumMod val="50000"/>
                </a:schemeClr>
              </a:solidFill>
            </a:endParaRPr>
          </a:p>
        </p:txBody>
      </p:sp>
    </p:spTree>
    <p:extLst>
      <p:ext uri="{BB962C8B-B14F-4D97-AF65-F5344CB8AC3E}">
        <p14:creationId xmlns:p14="http://schemas.microsoft.com/office/powerpoint/2010/main" val="1200921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OTRAS MODIFICACIONES</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RG 1415 – Operaciones con consumidor final</a:t>
            </a:r>
          </a:p>
          <a:p>
            <a:pPr>
              <a:buClr>
                <a:schemeClr val="tx1"/>
              </a:buClr>
              <a:buFont typeface="Wingdings" pitchFamily="2" charset="2"/>
              <a:buChar char="§"/>
            </a:pPr>
            <a:r>
              <a:rPr lang="es-AR" sz="2400" dirty="0">
                <a:solidFill>
                  <a:schemeClr val="accent6">
                    <a:lumMod val="50000"/>
                  </a:schemeClr>
                </a:solidFill>
              </a:rPr>
              <a:t>Si el importe es igual o supera los 5.000 pesos debe identificarse al comprador (se eleva de 1.000 s 5.000</a:t>
            </a:r>
            <a:r>
              <a:rPr lang="es-AR" sz="2400" dirty="0" smtClean="0">
                <a:solidFill>
                  <a:schemeClr val="accent6">
                    <a:lumMod val="50000"/>
                  </a:schemeClr>
                </a:solidFill>
              </a:rPr>
              <a:t>) Pagos en efectivo - $ 10,000 si utiliza otros medios de pago (RG 4444)</a:t>
            </a:r>
            <a:endParaRPr lang="es-AR" sz="2400" dirty="0">
              <a:solidFill>
                <a:schemeClr val="accent6">
                  <a:lumMod val="50000"/>
                </a:schemeClr>
              </a:solidFill>
            </a:endParaRPr>
          </a:p>
          <a:p>
            <a:pPr>
              <a:buClr>
                <a:schemeClr val="tx1"/>
              </a:buClr>
              <a:buFont typeface="Wingdings" pitchFamily="2" charset="2"/>
              <a:buChar char="§"/>
            </a:pPr>
            <a:r>
              <a:rPr lang="es-AR" sz="2400" dirty="0">
                <a:solidFill>
                  <a:schemeClr val="accent6">
                    <a:lumMod val="50000"/>
                  </a:schemeClr>
                </a:solidFill>
              </a:rPr>
              <a:t>No aplica la excepción cuando algún régimen especifico obligue a identificar siempre al comprador (compra de bienes usados a consumidores finales por ejemplo – RG 3411 Registro de comercialización de bienes usados no registrables)</a:t>
            </a:r>
          </a:p>
        </p:txBody>
      </p:sp>
    </p:spTree>
    <p:extLst>
      <p:ext uri="{BB962C8B-B14F-4D97-AF65-F5344CB8AC3E}">
        <p14:creationId xmlns:p14="http://schemas.microsoft.com/office/powerpoint/2010/main" val="1200921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OTRAS MODIFICACIONES</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RG 1415 Numeración del comprobante: el numero de establecimiento se identificará con 5 dígitos (ahora es con 4) a partir del 01/10/2018</a:t>
            </a:r>
          </a:p>
          <a:p>
            <a:pPr>
              <a:buClr>
                <a:schemeClr val="tx1"/>
              </a:buClr>
              <a:buFont typeface="Wingdings" pitchFamily="2" charset="2"/>
              <a:buChar char="§"/>
            </a:pPr>
            <a:r>
              <a:rPr lang="es-AR" sz="2400" dirty="0">
                <a:solidFill>
                  <a:schemeClr val="accent6">
                    <a:lumMod val="50000"/>
                  </a:schemeClr>
                </a:solidFill>
              </a:rPr>
              <a:t>Se admite que si el contribuyente no requiere 5 posiciones mantenga las 4 actuales</a:t>
            </a:r>
          </a:p>
          <a:p>
            <a:pPr>
              <a:buClr>
                <a:schemeClr val="tx1"/>
              </a:buClr>
              <a:buFont typeface="Wingdings" pitchFamily="2" charset="2"/>
              <a:buChar char="§"/>
            </a:pPr>
            <a:r>
              <a:rPr lang="es-AR" sz="2400" dirty="0">
                <a:solidFill>
                  <a:schemeClr val="accent6">
                    <a:lumMod val="50000"/>
                  </a:schemeClr>
                </a:solidFill>
              </a:rPr>
              <a:t>Si se tienen comprobantes impresos con 4 dígitos no corresponde su reimpresión (comprobantes de respaldo)</a:t>
            </a:r>
          </a:p>
          <a:p>
            <a:pPr>
              <a:buClr>
                <a:schemeClr val="tx1"/>
              </a:buClr>
              <a:buFont typeface="Wingdings" pitchFamily="2" charset="2"/>
              <a:buChar char="§"/>
            </a:pPr>
            <a:r>
              <a:rPr lang="es-AR" sz="2400" dirty="0">
                <a:solidFill>
                  <a:schemeClr val="accent6">
                    <a:lumMod val="50000"/>
                  </a:schemeClr>
                </a:solidFill>
              </a:rPr>
              <a:t>Prevé la modificación de diseño de registro</a:t>
            </a:r>
          </a:p>
          <a:p>
            <a:pPr>
              <a:buClr>
                <a:schemeClr val="tx1"/>
              </a:buClr>
              <a:buFont typeface="Wingdings" pitchFamily="2" charset="2"/>
              <a:buChar char="§"/>
            </a:pPr>
            <a:r>
              <a:rPr lang="es-AR" sz="2400" dirty="0">
                <a:solidFill>
                  <a:schemeClr val="accent6">
                    <a:lumMod val="50000"/>
                  </a:schemeClr>
                </a:solidFill>
              </a:rPr>
              <a:t>Si el </a:t>
            </a:r>
            <a:r>
              <a:rPr lang="es-AR" sz="2400" dirty="0" err="1">
                <a:solidFill>
                  <a:schemeClr val="accent6">
                    <a:lumMod val="50000"/>
                  </a:schemeClr>
                </a:solidFill>
              </a:rPr>
              <a:t>pto</a:t>
            </a:r>
            <a:r>
              <a:rPr lang="es-AR" sz="2400" dirty="0">
                <a:solidFill>
                  <a:schemeClr val="accent6">
                    <a:lumMod val="50000"/>
                  </a:schemeClr>
                </a:solidFill>
              </a:rPr>
              <a:t> de venta esta asociado a un vehículo – informar el dominio del mismo (vendedores ambulantes o a domicilio)</a:t>
            </a:r>
          </a:p>
        </p:txBody>
      </p:sp>
    </p:spTree>
    <p:extLst>
      <p:ext uri="{BB962C8B-B14F-4D97-AF65-F5344CB8AC3E}">
        <p14:creationId xmlns:p14="http://schemas.microsoft.com/office/powerpoint/2010/main" val="1200921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OTRAS MODIFICACIONES</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RG 1702: Obligación de imprimir el código de barras</a:t>
            </a:r>
          </a:p>
          <a:p>
            <a:pPr>
              <a:buClr>
                <a:schemeClr val="tx1"/>
              </a:buClr>
              <a:buFont typeface="Wingdings" pitchFamily="2" charset="2"/>
              <a:buChar char="§"/>
            </a:pPr>
            <a:r>
              <a:rPr lang="es-AR" sz="2400" b="1" dirty="0">
                <a:solidFill>
                  <a:schemeClr val="accent6">
                    <a:lumMod val="50000"/>
                  </a:schemeClr>
                </a:solidFill>
              </a:rPr>
              <a:t>Obligatorio</a:t>
            </a:r>
            <a:r>
              <a:rPr lang="es-AR" sz="2400" dirty="0">
                <a:solidFill>
                  <a:schemeClr val="accent6">
                    <a:lumMod val="50000"/>
                  </a:schemeClr>
                </a:solidFill>
              </a:rPr>
              <a:t>: para facturas con CAI según RG 100</a:t>
            </a:r>
          </a:p>
          <a:p>
            <a:pPr>
              <a:buClr>
                <a:schemeClr val="tx1"/>
              </a:buClr>
              <a:buFont typeface="Wingdings" pitchFamily="2" charset="2"/>
              <a:buChar char="§"/>
            </a:pPr>
            <a:r>
              <a:rPr lang="es-AR" sz="2400" b="1" dirty="0">
                <a:solidFill>
                  <a:schemeClr val="accent6">
                    <a:lumMod val="50000"/>
                  </a:schemeClr>
                </a:solidFill>
              </a:rPr>
              <a:t>Optativo</a:t>
            </a:r>
            <a:r>
              <a:rPr lang="es-AR" sz="2400" dirty="0">
                <a:solidFill>
                  <a:schemeClr val="accent6">
                    <a:lumMod val="50000"/>
                  </a:schemeClr>
                </a:solidFill>
              </a:rPr>
              <a:t> para comprobantes electrónicos</a:t>
            </a:r>
          </a:p>
          <a:p>
            <a:pPr>
              <a:buClr>
                <a:schemeClr val="tx1"/>
              </a:buClr>
              <a:buFont typeface="Wingdings" pitchFamily="2" charset="2"/>
              <a:buChar char="§"/>
            </a:pPr>
            <a:r>
              <a:rPr lang="es-AR" sz="2400" dirty="0">
                <a:solidFill>
                  <a:schemeClr val="accent6">
                    <a:lumMod val="50000"/>
                  </a:schemeClr>
                </a:solidFill>
              </a:rPr>
              <a:t>Identifica:</a:t>
            </a:r>
          </a:p>
          <a:p>
            <a:pPr lvl="1">
              <a:buClr>
                <a:schemeClr val="tx1"/>
              </a:buClr>
              <a:buFont typeface="Wingdings" pitchFamily="2" charset="2"/>
              <a:buChar char="§"/>
            </a:pPr>
            <a:r>
              <a:rPr lang="es-AR" sz="2000" dirty="0">
                <a:solidFill>
                  <a:schemeClr val="accent6">
                    <a:lumMod val="50000"/>
                  </a:schemeClr>
                </a:solidFill>
              </a:rPr>
              <a:t>CUIT del emisor de la factura</a:t>
            </a:r>
          </a:p>
          <a:p>
            <a:pPr lvl="1">
              <a:buClr>
                <a:schemeClr val="tx1"/>
              </a:buClr>
              <a:buFont typeface="Wingdings" pitchFamily="2" charset="2"/>
              <a:buChar char="§"/>
            </a:pPr>
            <a:r>
              <a:rPr lang="es-AR" sz="2000" dirty="0">
                <a:solidFill>
                  <a:schemeClr val="accent6">
                    <a:lumMod val="50000"/>
                  </a:schemeClr>
                </a:solidFill>
              </a:rPr>
              <a:t>Código de tipo de comprobante</a:t>
            </a:r>
          </a:p>
          <a:p>
            <a:pPr lvl="1">
              <a:buClr>
                <a:schemeClr val="tx1"/>
              </a:buClr>
              <a:buFont typeface="Wingdings" pitchFamily="2" charset="2"/>
              <a:buChar char="§"/>
            </a:pPr>
            <a:r>
              <a:rPr lang="es-AR" sz="2000" dirty="0">
                <a:solidFill>
                  <a:schemeClr val="accent6">
                    <a:lumMod val="50000"/>
                  </a:schemeClr>
                </a:solidFill>
              </a:rPr>
              <a:t>Punto de venta</a:t>
            </a:r>
          </a:p>
          <a:p>
            <a:pPr lvl="1">
              <a:buClr>
                <a:schemeClr val="tx1"/>
              </a:buClr>
              <a:buFont typeface="Wingdings" pitchFamily="2" charset="2"/>
              <a:buChar char="§"/>
            </a:pPr>
            <a:r>
              <a:rPr lang="es-AR" sz="2000" dirty="0">
                <a:solidFill>
                  <a:schemeClr val="accent6">
                    <a:lumMod val="50000"/>
                  </a:schemeClr>
                </a:solidFill>
              </a:rPr>
              <a:t>CAI (reemplazar con CAE en comprobantes electrónicos)</a:t>
            </a:r>
          </a:p>
          <a:p>
            <a:pPr lvl="1">
              <a:buClr>
                <a:schemeClr val="tx1"/>
              </a:buClr>
              <a:buFont typeface="Wingdings" pitchFamily="2" charset="2"/>
              <a:buChar char="§"/>
            </a:pPr>
            <a:r>
              <a:rPr lang="es-AR" sz="2000" dirty="0">
                <a:solidFill>
                  <a:schemeClr val="accent6">
                    <a:lumMod val="50000"/>
                  </a:schemeClr>
                </a:solidFill>
              </a:rPr>
              <a:t>Fecha de vencimiento</a:t>
            </a:r>
          </a:p>
          <a:p>
            <a:pPr lvl="1">
              <a:buClr>
                <a:schemeClr val="tx1"/>
              </a:buClr>
              <a:buFont typeface="Wingdings" pitchFamily="2" charset="2"/>
              <a:buChar char="§"/>
            </a:pPr>
            <a:r>
              <a:rPr lang="es-AR" sz="2000" dirty="0">
                <a:solidFill>
                  <a:schemeClr val="accent6">
                    <a:lumMod val="50000"/>
                  </a:schemeClr>
                </a:solidFill>
              </a:rPr>
              <a:t>Digito verificador</a:t>
            </a:r>
          </a:p>
          <a:p>
            <a:pPr>
              <a:buClr>
                <a:schemeClr val="tx1"/>
              </a:buClr>
              <a:buFont typeface="Wingdings" pitchFamily="2" charset="2"/>
              <a:buChar char="§"/>
            </a:pPr>
            <a:endParaRPr lang="es-AR" sz="2400" dirty="0">
              <a:solidFill>
                <a:schemeClr val="accent6">
                  <a:lumMod val="50000"/>
                </a:schemeClr>
              </a:solidFill>
            </a:endParaRPr>
          </a:p>
        </p:txBody>
      </p:sp>
    </p:spTree>
    <p:extLst>
      <p:ext uri="{BB962C8B-B14F-4D97-AF65-F5344CB8AC3E}">
        <p14:creationId xmlns:p14="http://schemas.microsoft.com/office/powerpoint/2010/main" val="1200921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fontScale="90000"/>
          </a:bodyPr>
          <a:lstStyle/>
          <a:p>
            <a:r>
              <a:rPr lang="es-AR" sz="3600" b="1" dirty="0">
                <a:solidFill>
                  <a:srgbClr val="232425"/>
                </a:solidFill>
              </a:rPr>
              <a:t>RG 3561 MODIFICACIONES (RG 4292)</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Se quita la obligatoriedad de utilizar controladores fiscales</a:t>
            </a:r>
          </a:p>
          <a:p>
            <a:pPr>
              <a:buClr>
                <a:schemeClr val="tx1"/>
              </a:buClr>
              <a:buFont typeface="Wingdings" pitchFamily="2" charset="2"/>
              <a:buChar char="§"/>
            </a:pPr>
            <a:r>
              <a:rPr lang="es-AR" sz="2400" dirty="0">
                <a:solidFill>
                  <a:schemeClr val="accent6">
                    <a:lumMod val="50000"/>
                  </a:schemeClr>
                </a:solidFill>
              </a:rPr>
              <a:t>Se elimina el articulo 3 RG 3561 que establecía quienes estaban OBLIGADOS  a utilizar controlador fiscal</a:t>
            </a:r>
          </a:p>
          <a:p>
            <a:pPr>
              <a:buClr>
                <a:schemeClr val="tx1"/>
              </a:buClr>
              <a:buFont typeface="Wingdings" pitchFamily="2" charset="2"/>
              <a:buChar char="§"/>
            </a:pPr>
            <a:r>
              <a:rPr lang="es-AR" sz="2400" dirty="0">
                <a:solidFill>
                  <a:schemeClr val="accent6">
                    <a:lumMod val="50000"/>
                  </a:schemeClr>
                </a:solidFill>
              </a:rPr>
              <a:t>Se establece que quien efectúe la OPCION de utilizar controlador fiscal (inicio de actividad) tiene que ser de nueva tecnología!!!</a:t>
            </a:r>
          </a:p>
          <a:p>
            <a:pPr>
              <a:buClr>
                <a:schemeClr val="tx1"/>
              </a:buClr>
              <a:buFont typeface="Wingdings" pitchFamily="2" charset="2"/>
              <a:buChar char="§"/>
            </a:pPr>
            <a:r>
              <a:rPr lang="es-AR" sz="2400" dirty="0">
                <a:solidFill>
                  <a:schemeClr val="accent6">
                    <a:lumMod val="50000"/>
                  </a:schemeClr>
                </a:solidFill>
              </a:rPr>
              <a:t>DEJA DE SER OBLIGATORIO – PUEDE USARSE OTROS MEDIOS ELECTRONICOS</a:t>
            </a:r>
          </a:p>
          <a:p>
            <a:pPr>
              <a:buClr>
                <a:schemeClr val="tx1"/>
              </a:buClr>
              <a:buFont typeface="Wingdings" pitchFamily="2" charset="2"/>
              <a:buChar char="§"/>
            </a:pPr>
            <a:r>
              <a:rPr lang="es-AR" sz="2400" dirty="0">
                <a:solidFill>
                  <a:schemeClr val="accent6">
                    <a:lumMod val="50000"/>
                  </a:schemeClr>
                </a:solidFill>
              </a:rPr>
              <a:t>Se elimina toda la normativa relativa a operaciones masivas y no masivas con consumidor final</a:t>
            </a:r>
          </a:p>
        </p:txBody>
      </p:sp>
    </p:spTree>
    <p:extLst>
      <p:ext uri="{BB962C8B-B14F-4D97-AF65-F5344CB8AC3E}">
        <p14:creationId xmlns:p14="http://schemas.microsoft.com/office/powerpoint/2010/main" val="17366543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fontScale="90000"/>
          </a:bodyPr>
          <a:lstStyle/>
          <a:p>
            <a:r>
              <a:rPr lang="es-AR" sz="3600" b="1" dirty="0">
                <a:solidFill>
                  <a:srgbClr val="232425"/>
                </a:solidFill>
              </a:rPr>
              <a:t>RG 3561 MODIFICACIONES (RG </a:t>
            </a:r>
            <a:r>
              <a:rPr lang="es-AR" sz="3600" b="1" dirty="0" smtClean="0">
                <a:solidFill>
                  <a:srgbClr val="232425"/>
                </a:solidFill>
              </a:rPr>
              <a:t>4444)</a:t>
            </a:r>
            <a:endParaRPr lang="es-AR" sz="3600" b="1" dirty="0">
              <a:solidFill>
                <a:srgbClr val="232425"/>
              </a:solidFill>
            </a:endParaRP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RG </a:t>
            </a:r>
            <a:r>
              <a:rPr lang="es-AR" sz="2400" dirty="0" smtClean="0">
                <a:solidFill>
                  <a:schemeClr val="accent6">
                    <a:lumMod val="50000"/>
                  </a:schemeClr>
                </a:solidFill>
              </a:rPr>
              <a:t>4444: </a:t>
            </a:r>
            <a:r>
              <a:rPr lang="es-AR" sz="2400" dirty="0">
                <a:solidFill>
                  <a:schemeClr val="accent6">
                    <a:lumMod val="50000"/>
                  </a:schemeClr>
                </a:solidFill>
              </a:rPr>
              <a:t>Sustituye el art. 18 RG 3561 </a:t>
            </a:r>
          </a:p>
          <a:p>
            <a:pPr>
              <a:buClr>
                <a:schemeClr val="tx1"/>
              </a:buClr>
              <a:buFont typeface="Wingdings" pitchFamily="2" charset="2"/>
              <a:buChar char="§"/>
            </a:pPr>
            <a:r>
              <a:rPr lang="es-AR" sz="2400" dirty="0">
                <a:solidFill>
                  <a:schemeClr val="accent6">
                    <a:lumMod val="50000"/>
                  </a:schemeClr>
                </a:solidFill>
              </a:rPr>
              <a:t>Quien utiliza controlador fiscal que solo emiten tickets, </a:t>
            </a:r>
            <a:r>
              <a:rPr lang="es-AR" sz="2400" dirty="0" smtClean="0">
                <a:solidFill>
                  <a:schemeClr val="accent6">
                    <a:lumMod val="50000"/>
                  </a:schemeClr>
                </a:solidFill>
              </a:rPr>
              <a:t>no pueden </a:t>
            </a:r>
            <a:r>
              <a:rPr lang="es-AR" sz="2400" dirty="0">
                <a:solidFill>
                  <a:schemeClr val="accent6">
                    <a:lumMod val="50000"/>
                  </a:schemeClr>
                </a:solidFill>
              </a:rPr>
              <a:t>emitir comprobante </a:t>
            </a:r>
            <a:r>
              <a:rPr lang="es-AR" sz="2400" dirty="0" smtClean="0">
                <a:solidFill>
                  <a:schemeClr val="accent6">
                    <a:lumMod val="50000"/>
                  </a:schemeClr>
                </a:solidFill>
              </a:rPr>
              <a:t>manual. Solamente </a:t>
            </a:r>
            <a:r>
              <a:rPr lang="es-AR" sz="2400" dirty="0">
                <a:solidFill>
                  <a:schemeClr val="accent6">
                    <a:lumMod val="50000"/>
                  </a:schemeClr>
                </a:solidFill>
              </a:rPr>
              <a:t>electrónico cuando </a:t>
            </a:r>
            <a:r>
              <a:rPr lang="es-AR" sz="2400" b="1" dirty="0">
                <a:solidFill>
                  <a:schemeClr val="accent6">
                    <a:lumMod val="50000"/>
                  </a:schemeClr>
                </a:solidFill>
              </a:rPr>
              <a:t>excepcionalmente</a:t>
            </a:r>
            <a:r>
              <a:rPr lang="es-AR" sz="2400" dirty="0">
                <a:solidFill>
                  <a:schemeClr val="accent6">
                    <a:lumMod val="50000"/>
                  </a:schemeClr>
                </a:solidFill>
              </a:rPr>
              <a:t> realice operaciones con:</a:t>
            </a:r>
          </a:p>
          <a:p>
            <a:pPr lvl="1">
              <a:buClr>
                <a:schemeClr val="tx1"/>
              </a:buClr>
              <a:buFont typeface="Wingdings" pitchFamily="2" charset="2"/>
              <a:buChar char="§"/>
            </a:pPr>
            <a:r>
              <a:rPr lang="es-AR" sz="2000" dirty="0">
                <a:solidFill>
                  <a:schemeClr val="accent6">
                    <a:lumMod val="50000"/>
                  </a:schemeClr>
                </a:solidFill>
              </a:rPr>
              <a:t>Responsable inscripto en IVA</a:t>
            </a:r>
          </a:p>
          <a:p>
            <a:pPr lvl="1">
              <a:buClr>
                <a:schemeClr val="tx1"/>
              </a:buClr>
              <a:buFont typeface="Wingdings" pitchFamily="2" charset="2"/>
              <a:buChar char="§"/>
            </a:pPr>
            <a:r>
              <a:rPr lang="es-AR" sz="2000" dirty="0">
                <a:solidFill>
                  <a:schemeClr val="accent6">
                    <a:lumMod val="50000"/>
                  </a:schemeClr>
                </a:solidFill>
              </a:rPr>
              <a:t>Sujetos exentos o no alcanzados en IVA</a:t>
            </a:r>
          </a:p>
          <a:p>
            <a:pPr lvl="1">
              <a:buClr>
                <a:schemeClr val="tx1"/>
              </a:buClr>
              <a:buFont typeface="Wingdings" pitchFamily="2" charset="2"/>
              <a:buChar char="§"/>
            </a:pPr>
            <a:r>
              <a:rPr lang="es-AR" sz="2000" dirty="0">
                <a:solidFill>
                  <a:schemeClr val="accent6">
                    <a:lumMod val="50000"/>
                  </a:schemeClr>
                </a:solidFill>
              </a:rPr>
              <a:t>Consumidores finales por importe superior a 5.000 $</a:t>
            </a:r>
          </a:p>
          <a:p>
            <a:pPr lvl="1">
              <a:buClr>
                <a:schemeClr val="tx1"/>
              </a:buClr>
              <a:buFont typeface="Wingdings" pitchFamily="2" charset="2"/>
              <a:buChar char="§"/>
            </a:pPr>
            <a:r>
              <a:rPr lang="es-AR" sz="2000" dirty="0" smtClean="0">
                <a:solidFill>
                  <a:schemeClr val="accent6">
                    <a:lumMod val="50000"/>
                  </a:schemeClr>
                </a:solidFill>
              </a:rPr>
              <a:t>Monotributistas</a:t>
            </a:r>
          </a:p>
          <a:p>
            <a:pPr>
              <a:buClr>
                <a:schemeClr val="tx1"/>
              </a:buClr>
              <a:buFont typeface="Wingdings" pitchFamily="2" charset="2"/>
              <a:buChar char="§"/>
            </a:pPr>
            <a:r>
              <a:rPr lang="es-AR" sz="2400" dirty="0" smtClean="0">
                <a:solidFill>
                  <a:schemeClr val="accent6">
                    <a:lumMod val="50000"/>
                  </a:schemeClr>
                </a:solidFill>
              </a:rPr>
              <a:t>Lo mismo para notas de debito o notas de </a:t>
            </a:r>
            <a:r>
              <a:rPr lang="es-AR" sz="2400" dirty="0" err="1" smtClean="0">
                <a:solidFill>
                  <a:schemeClr val="accent6">
                    <a:lumMod val="50000"/>
                  </a:schemeClr>
                </a:solidFill>
              </a:rPr>
              <a:t>credito</a:t>
            </a:r>
            <a:endParaRPr lang="es-AR" sz="2400" dirty="0">
              <a:solidFill>
                <a:schemeClr val="accent6">
                  <a:lumMod val="50000"/>
                </a:schemeClr>
              </a:solidFill>
            </a:endParaRPr>
          </a:p>
        </p:txBody>
      </p:sp>
    </p:spTree>
    <p:extLst>
      <p:ext uri="{BB962C8B-B14F-4D97-AF65-F5344CB8AC3E}">
        <p14:creationId xmlns:p14="http://schemas.microsoft.com/office/powerpoint/2010/main" val="12009219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RECORDATORIO CITI</a:t>
            </a:r>
          </a:p>
        </p:txBody>
      </p:sp>
      <p:sp>
        <p:nvSpPr>
          <p:cNvPr id="3" name="2 Marcador de contenido"/>
          <p:cNvSpPr>
            <a:spLocks noGrp="1"/>
          </p:cNvSpPr>
          <p:nvPr>
            <p:ph idx="1"/>
          </p:nvPr>
        </p:nvSpPr>
        <p:spPr>
          <a:xfrm>
            <a:off x="457200" y="1988840"/>
            <a:ext cx="8095473" cy="4137323"/>
          </a:xfrm>
        </p:spPr>
        <p:txBody>
          <a:bodyPr>
            <a:normAutofit fontScale="92500" lnSpcReduction="10000"/>
          </a:bodyPr>
          <a:lstStyle/>
          <a:p>
            <a:pPr>
              <a:buClr>
                <a:schemeClr val="tx1"/>
              </a:buClr>
              <a:buFont typeface="Wingdings" pitchFamily="2" charset="2"/>
              <a:buChar char="§"/>
            </a:pPr>
            <a:r>
              <a:rPr lang="es-AR" sz="2400" dirty="0">
                <a:solidFill>
                  <a:schemeClr val="accent6">
                    <a:lumMod val="50000"/>
                  </a:schemeClr>
                </a:solidFill>
              </a:rPr>
              <a:t>Sujetos Obligados</a:t>
            </a:r>
          </a:p>
          <a:p>
            <a:pPr lvl="1">
              <a:buClr>
                <a:schemeClr val="tx1"/>
              </a:buClr>
              <a:buFont typeface="Wingdings" pitchFamily="2" charset="2"/>
              <a:buChar char="§"/>
            </a:pPr>
            <a:r>
              <a:rPr lang="es-AR" sz="2000" dirty="0">
                <a:solidFill>
                  <a:schemeClr val="accent6">
                    <a:lumMod val="50000"/>
                  </a:schemeClr>
                </a:solidFill>
              </a:rPr>
              <a:t>a) Los sujetos que integren la nómina que será publicada por este Organismo en el micrositio http://www.afip.gob.ar/comprasyventas del sitio “web” institucional.</a:t>
            </a:r>
          </a:p>
          <a:p>
            <a:pPr lvl="1">
              <a:buClr>
                <a:schemeClr val="tx1"/>
              </a:buClr>
              <a:buFont typeface="Wingdings" pitchFamily="2" charset="2"/>
              <a:buChar char="§"/>
            </a:pPr>
            <a:r>
              <a:rPr lang="es-AR" sz="2000" dirty="0">
                <a:solidFill>
                  <a:schemeClr val="accent6">
                    <a:lumMod val="50000"/>
                  </a:schemeClr>
                </a:solidFill>
              </a:rPr>
              <a:t>b) </a:t>
            </a:r>
            <a:r>
              <a:rPr lang="es-AR" sz="2000" b="1" dirty="0">
                <a:solidFill>
                  <a:schemeClr val="accent6">
                    <a:lumMod val="50000"/>
                  </a:schemeClr>
                </a:solidFill>
              </a:rPr>
              <a:t>Los alcanzados por la Resolución General N° 2.485</a:t>
            </a:r>
            <a:r>
              <a:rPr lang="es-AR" sz="2000" dirty="0">
                <a:solidFill>
                  <a:schemeClr val="accent6">
                    <a:lumMod val="50000"/>
                  </a:schemeClr>
                </a:solidFill>
              </a:rPr>
              <a:t>, sus modificatorias y complementarias, con excepción de los comprendidos por la Resolución General N° 3.067.</a:t>
            </a:r>
          </a:p>
          <a:p>
            <a:pPr lvl="1">
              <a:buClr>
                <a:schemeClr val="tx1"/>
              </a:buClr>
              <a:buFont typeface="Wingdings" pitchFamily="2" charset="2"/>
              <a:buChar char="§"/>
            </a:pPr>
            <a:r>
              <a:rPr lang="es-AR" sz="2000" dirty="0">
                <a:solidFill>
                  <a:schemeClr val="accent6">
                    <a:lumMod val="50000"/>
                  </a:schemeClr>
                </a:solidFill>
              </a:rPr>
              <a:t>c) Los responsables inscriptos en el impuesto al valor agregado a partir del día 1° de enero de 2014, en adelante.</a:t>
            </a:r>
          </a:p>
          <a:p>
            <a:pPr lvl="1">
              <a:buClr>
                <a:schemeClr val="tx1"/>
              </a:buClr>
              <a:buFont typeface="Wingdings" pitchFamily="2" charset="2"/>
              <a:buChar char="§"/>
            </a:pPr>
            <a:r>
              <a:rPr lang="es-AR" sz="2000" dirty="0">
                <a:solidFill>
                  <a:schemeClr val="accent6">
                    <a:lumMod val="50000"/>
                  </a:schemeClr>
                </a:solidFill>
              </a:rPr>
              <a:t>d) Los sujetos inscriptos en el impuesto al valor agregado que a la fecha de entrada en vigencia de la presente se encuentren alcanzados por el Régimen de Almacenamiento Electrónico de Registraciones previsto en el Apartado A, Título II, de la Resolución General N° 1.361, sus modificatorias y complementarias (1/10/2014)</a:t>
            </a:r>
          </a:p>
        </p:txBody>
      </p:sp>
    </p:spTree>
    <p:extLst>
      <p:ext uri="{BB962C8B-B14F-4D97-AF65-F5344CB8AC3E}">
        <p14:creationId xmlns:p14="http://schemas.microsoft.com/office/powerpoint/2010/main" val="18788328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OTRAS MODIFICACIONES</a:t>
            </a:r>
          </a:p>
        </p:txBody>
      </p:sp>
      <p:sp>
        <p:nvSpPr>
          <p:cNvPr id="3" name="2 Marcador de contenido"/>
          <p:cNvSpPr>
            <a:spLocks noGrp="1"/>
          </p:cNvSpPr>
          <p:nvPr>
            <p:ph idx="1"/>
          </p:nvPr>
        </p:nvSpPr>
        <p:spPr>
          <a:xfrm>
            <a:off x="457200" y="1988840"/>
            <a:ext cx="8095473" cy="4137323"/>
          </a:xfrm>
        </p:spPr>
        <p:txBody>
          <a:bodyPr>
            <a:normAutofit fontScale="92500" lnSpcReduction="20000"/>
          </a:bodyPr>
          <a:lstStyle/>
          <a:p>
            <a:pPr>
              <a:buClr>
                <a:schemeClr val="tx1"/>
              </a:buClr>
              <a:buFont typeface="Wingdings" pitchFamily="2" charset="2"/>
              <a:buChar char="§"/>
            </a:pPr>
            <a:r>
              <a:rPr lang="es-AR" sz="2400" dirty="0">
                <a:solidFill>
                  <a:schemeClr val="accent6">
                    <a:lumMod val="50000"/>
                  </a:schemeClr>
                </a:solidFill>
              </a:rPr>
              <a:t>Quien use controlador fiscal de nueva tecnología debe emitir los reportes semanales (Reporte resumen de totales y Reporte de duplicados electrónicos de comprobantes – utilizar el servicio Presentación de DDJJ y pagos – Controladores Fiscales)</a:t>
            </a:r>
          </a:p>
          <a:p>
            <a:pPr>
              <a:buClr>
                <a:schemeClr val="tx1"/>
              </a:buClr>
              <a:buFont typeface="Wingdings" pitchFamily="2" charset="2"/>
              <a:buChar char="§"/>
            </a:pPr>
            <a:r>
              <a:rPr lang="es-AR" sz="2400" dirty="0">
                <a:solidFill>
                  <a:schemeClr val="accent6">
                    <a:lumMod val="50000"/>
                  </a:schemeClr>
                </a:solidFill>
              </a:rPr>
              <a:t>Y el reporte “Cinta testigo digital” aun cuando no haya tenido actividad</a:t>
            </a:r>
          </a:p>
          <a:p>
            <a:pPr>
              <a:buClr>
                <a:schemeClr val="tx1"/>
              </a:buClr>
              <a:buFont typeface="Wingdings" pitchFamily="2" charset="2"/>
              <a:buChar char="§"/>
            </a:pPr>
            <a:r>
              <a:rPr lang="es-AR" sz="2400" dirty="0">
                <a:solidFill>
                  <a:schemeClr val="accent6">
                    <a:lumMod val="50000"/>
                  </a:schemeClr>
                </a:solidFill>
              </a:rPr>
              <a:t>Equipos de vieja tecnología pueden comercializarse y/o realizar cambios de memoria hasta el 31/03/2019.- A partir del 01/04/2019 solo se efectuaran cambio de memoria por motivos de fallas técnicas dentro del primer año desde el alta</a:t>
            </a:r>
          </a:p>
          <a:p>
            <a:pPr>
              <a:buClr>
                <a:schemeClr val="tx1"/>
              </a:buClr>
              <a:buFont typeface="Wingdings" pitchFamily="2" charset="2"/>
              <a:buChar char="§"/>
            </a:pPr>
            <a:r>
              <a:rPr lang="es-AR" sz="2400" dirty="0">
                <a:solidFill>
                  <a:schemeClr val="accent6">
                    <a:lumMod val="50000"/>
                  </a:schemeClr>
                </a:solidFill>
              </a:rPr>
              <a:t>Equipos de vieja tecnología podrán utilizarse hasta el 31/01/2021</a:t>
            </a:r>
          </a:p>
          <a:p>
            <a:pPr>
              <a:buClr>
                <a:schemeClr val="tx1"/>
              </a:buClr>
              <a:buFont typeface="Wingdings" pitchFamily="2" charset="2"/>
              <a:buChar char="§"/>
            </a:pPr>
            <a:r>
              <a:rPr lang="es-AR" sz="2400" dirty="0">
                <a:solidFill>
                  <a:schemeClr val="accent6">
                    <a:lumMod val="50000"/>
                  </a:schemeClr>
                </a:solidFill>
              </a:rPr>
              <a:t>A partir del 01/02/2021 deberán utilizarse los equipos de nueva tecnología</a:t>
            </a:r>
          </a:p>
        </p:txBody>
      </p:sp>
    </p:spTree>
    <p:extLst>
      <p:ext uri="{BB962C8B-B14F-4D97-AF65-F5344CB8AC3E}">
        <p14:creationId xmlns:p14="http://schemas.microsoft.com/office/powerpoint/2010/main" val="12009219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RG 4291	</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200" dirty="0">
                <a:solidFill>
                  <a:schemeClr val="accent6">
                    <a:lumMod val="50000"/>
                  </a:schemeClr>
                </a:solidFill>
              </a:rPr>
              <a:t>UNIFICA LA NORMATIVA SOBRE EMISION DE FACTURAS ELECTRONICAS</a:t>
            </a:r>
          </a:p>
          <a:p>
            <a:pPr>
              <a:buClr>
                <a:schemeClr val="tx1"/>
              </a:buClr>
              <a:buFont typeface="Wingdings" pitchFamily="2" charset="2"/>
              <a:buChar char="§"/>
            </a:pPr>
            <a:r>
              <a:rPr lang="es-AR" sz="2200" dirty="0">
                <a:solidFill>
                  <a:schemeClr val="accent6">
                    <a:lumMod val="50000"/>
                  </a:schemeClr>
                </a:solidFill>
              </a:rPr>
              <a:t>Deja sin efecto</a:t>
            </a:r>
            <a:r>
              <a:rPr lang="es-AR" sz="2000" dirty="0">
                <a:solidFill>
                  <a:schemeClr val="accent6">
                    <a:lumMod val="50000"/>
                  </a:schemeClr>
                </a:solidFill>
              </a:rPr>
              <a:t>:</a:t>
            </a:r>
          </a:p>
          <a:p>
            <a:pPr lvl="1">
              <a:buClr>
                <a:schemeClr val="tx1"/>
              </a:buClr>
              <a:buFont typeface="Wingdings" pitchFamily="2" charset="2"/>
              <a:buChar char="§"/>
            </a:pPr>
            <a:r>
              <a:rPr lang="es-AR" sz="2000" dirty="0">
                <a:solidFill>
                  <a:schemeClr val="accent6">
                    <a:lumMod val="50000"/>
                  </a:schemeClr>
                </a:solidFill>
              </a:rPr>
              <a:t>RG 2485 – normativa vigente sobre factura electrónica</a:t>
            </a:r>
          </a:p>
          <a:p>
            <a:pPr lvl="1">
              <a:buClr>
                <a:schemeClr val="tx1"/>
              </a:buClr>
              <a:buFont typeface="Wingdings" pitchFamily="2" charset="2"/>
              <a:buChar char="§"/>
            </a:pPr>
            <a:r>
              <a:rPr lang="es-AR" sz="2000" dirty="0">
                <a:solidFill>
                  <a:schemeClr val="accent6">
                    <a:lumMod val="50000"/>
                  </a:schemeClr>
                </a:solidFill>
              </a:rPr>
              <a:t>RG 2853 – Proveedores del sector publico</a:t>
            </a:r>
          </a:p>
          <a:p>
            <a:pPr lvl="1">
              <a:buClr>
                <a:schemeClr val="tx1"/>
              </a:buClr>
              <a:buFont typeface="Wingdings" pitchFamily="2" charset="2"/>
              <a:buChar char="§"/>
            </a:pPr>
            <a:r>
              <a:rPr lang="es-AR" sz="2000" dirty="0">
                <a:solidFill>
                  <a:schemeClr val="accent6">
                    <a:lumMod val="50000"/>
                  </a:schemeClr>
                </a:solidFill>
              </a:rPr>
              <a:t>RG 2918 – Organismos de Superintendencia, Control y/o Regulación,</a:t>
            </a:r>
          </a:p>
          <a:p>
            <a:pPr lvl="1">
              <a:buClr>
                <a:schemeClr val="tx1"/>
              </a:buClr>
              <a:buFont typeface="Wingdings" pitchFamily="2" charset="2"/>
              <a:buChar char="§"/>
            </a:pPr>
            <a:r>
              <a:rPr lang="es-AR" sz="2000" dirty="0">
                <a:solidFill>
                  <a:schemeClr val="accent6">
                    <a:lumMod val="50000"/>
                  </a:schemeClr>
                </a:solidFill>
              </a:rPr>
              <a:t>RG 2959 – Hoteles y turismo</a:t>
            </a:r>
          </a:p>
          <a:p>
            <a:pPr lvl="1">
              <a:buClr>
                <a:schemeClr val="tx1"/>
              </a:buClr>
              <a:buFont typeface="Wingdings" pitchFamily="2" charset="2"/>
              <a:buChar char="§"/>
            </a:pPr>
            <a:r>
              <a:rPr lang="es-AR" sz="2000" dirty="0">
                <a:solidFill>
                  <a:schemeClr val="accent6">
                    <a:lumMod val="50000"/>
                  </a:schemeClr>
                </a:solidFill>
              </a:rPr>
              <a:t>RG 2975 – Importadores</a:t>
            </a:r>
          </a:p>
          <a:p>
            <a:pPr lvl="1">
              <a:buClr>
                <a:schemeClr val="tx1"/>
              </a:buClr>
              <a:buFont typeface="Wingdings" pitchFamily="2" charset="2"/>
              <a:buChar char="§"/>
            </a:pPr>
            <a:r>
              <a:rPr lang="es-AR" sz="2000" dirty="0">
                <a:solidFill>
                  <a:schemeClr val="accent6">
                    <a:lumMod val="50000"/>
                  </a:schemeClr>
                </a:solidFill>
              </a:rPr>
              <a:t>RG 3056 – Emisión de factura electrónica regímenes de promoción</a:t>
            </a:r>
          </a:p>
          <a:p>
            <a:pPr lvl="1">
              <a:buClr>
                <a:schemeClr val="tx1"/>
              </a:buClr>
              <a:buFont typeface="Wingdings" pitchFamily="2" charset="2"/>
              <a:buChar char="§"/>
            </a:pPr>
            <a:r>
              <a:rPr lang="es-AR" sz="2000" dirty="0">
                <a:solidFill>
                  <a:schemeClr val="accent6">
                    <a:lumMod val="50000"/>
                  </a:schemeClr>
                </a:solidFill>
              </a:rPr>
              <a:t>RG 3067 – Monotributistas</a:t>
            </a:r>
          </a:p>
          <a:p>
            <a:pPr lvl="1">
              <a:buClr>
                <a:schemeClr val="tx1"/>
              </a:buClr>
              <a:buFont typeface="Wingdings" pitchFamily="2" charset="2"/>
              <a:buChar char="§"/>
            </a:pPr>
            <a:endParaRPr lang="es-AR" sz="2000" dirty="0">
              <a:solidFill>
                <a:schemeClr val="accent6">
                  <a:lumMod val="50000"/>
                </a:schemeClr>
              </a:solidFill>
            </a:endParaRPr>
          </a:p>
        </p:txBody>
      </p:sp>
    </p:spTree>
    <p:extLst>
      <p:ext uri="{BB962C8B-B14F-4D97-AF65-F5344CB8AC3E}">
        <p14:creationId xmlns:p14="http://schemas.microsoft.com/office/powerpoint/2010/main" val="19280016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RG 4291</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200" dirty="0">
                <a:solidFill>
                  <a:schemeClr val="accent6">
                    <a:lumMod val="50000"/>
                  </a:schemeClr>
                </a:solidFill>
              </a:rPr>
              <a:t>Deja sin efecto</a:t>
            </a:r>
            <a:r>
              <a:rPr lang="es-AR" sz="2000" dirty="0">
                <a:solidFill>
                  <a:schemeClr val="accent6">
                    <a:lumMod val="50000"/>
                  </a:schemeClr>
                </a:solidFill>
              </a:rPr>
              <a:t>:</a:t>
            </a:r>
          </a:p>
          <a:p>
            <a:pPr lvl="1">
              <a:buClr>
                <a:schemeClr val="tx1"/>
              </a:buClr>
              <a:buFont typeface="Wingdings" pitchFamily="2" charset="2"/>
              <a:buChar char="§"/>
            </a:pPr>
            <a:r>
              <a:rPr lang="es-AR" sz="2000" dirty="0">
                <a:solidFill>
                  <a:schemeClr val="accent6">
                    <a:lumMod val="50000"/>
                  </a:schemeClr>
                </a:solidFill>
              </a:rPr>
              <a:t>RG 3571 – Complementaria de la RG 2485 – nuevas actividades</a:t>
            </a:r>
          </a:p>
          <a:p>
            <a:pPr lvl="1">
              <a:buClr>
                <a:schemeClr val="tx1"/>
              </a:buClr>
              <a:buFont typeface="Wingdings" pitchFamily="2" charset="2"/>
              <a:buChar char="§"/>
            </a:pPr>
            <a:r>
              <a:rPr lang="es-AR" sz="2000" dirty="0">
                <a:solidFill>
                  <a:schemeClr val="accent6">
                    <a:lumMod val="50000"/>
                  </a:schemeClr>
                </a:solidFill>
              </a:rPr>
              <a:t>RG 3749 – Generalización de inscriptos en IVA</a:t>
            </a:r>
          </a:p>
          <a:p>
            <a:pPr lvl="1">
              <a:buClr>
                <a:schemeClr val="tx1"/>
              </a:buClr>
              <a:buFont typeface="Wingdings" pitchFamily="2" charset="2"/>
              <a:buChar char="§"/>
            </a:pPr>
            <a:r>
              <a:rPr lang="es-AR" sz="2000" dirty="0">
                <a:solidFill>
                  <a:schemeClr val="accent6">
                    <a:lumMod val="50000"/>
                  </a:schemeClr>
                </a:solidFill>
              </a:rPr>
              <a:t>RG 3779 – Reemplazo de regímenes informativos</a:t>
            </a:r>
          </a:p>
          <a:p>
            <a:pPr lvl="1">
              <a:buClr>
                <a:schemeClr val="tx1"/>
              </a:buClr>
              <a:buFont typeface="Wingdings" pitchFamily="2" charset="2"/>
              <a:buChar char="§"/>
            </a:pPr>
            <a:r>
              <a:rPr lang="es-AR" sz="2000" dirty="0">
                <a:solidFill>
                  <a:schemeClr val="accent6">
                    <a:lumMod val="50000"/>
                  </a:schemeClr>
                </a:solidFill>
              </a:rPr>
              <a:t>RG 3808 – facturador móvil</a:t>
            </a:r>
          </a:p>
          <a:p>
            <a:pPr lvl="1">
              <a:buClr>
                <a:schemeClr val="tx1"/>
              </a:buClr>
              <a:buFont typeface="Wingdings" pitchFamily="2" charset="2"/>
              <a:buChar char="§"/>
            </a:pPr>
            <a:r>
              <a:rPr lang="es-AR" sz="2000" dirty="0">
                <a:solidFill>
                  <a:schemeClr val="accent6">
                    <a:lumMod val="50000"/>
                  </a:schemeClr>
                </a:solidFill>
              </a:rPr>
              <a:t>RG 3840 – cronograma de generalización de factura electrónica</a:t>
            </a:r>
          </a:p>
          <a:p>
            <a:pPr>
              <a:buClr>
                <a:schemeClr val="tx1"/>
              </a:buClr>
              <a:buFont typeface="Wingdings" pitchFamily="2" charset="2"/>
              <a:buChar char="§"/>
            </a:pPr>
            <a:r>
              <a:rPr lang="es-AR" sz="2400" dirty="0">
                <a:solidFill>
                  <a:schemeClr val="accent6">
                    <a:lumMod val="50000"/>
                  </a:schemeClr>
                </a:solidFill>
              </a:rPr>
              <a:t>Toda cita que se haga de estas normas en resoluciones vigentes debe entenderse referida a la RG 4291</a:t>
            </a:r>
          </a:p>
          <a:p>
            <a:pPr>
              <a:buClr>
                <a:schemeClr val="tx1"/>
              </a:buClr>
              <a:buFont typeface="Wingdings" pitchFamily="2" charset="2"/>
              <a:buChar char="§"/>
            </a:pPr>
            <a:endParaRPr lang="es-AR" sz="2400" dirty="0">
              <a:solidFill>
                <a:schemeClr val="accent6">
                  <a:lumMod val="50000"/>
                </a:schemeClr>
              </a:solidFill>
            </a:endParaRPr>
          </a:p>
        </p:txBody>
      </p:sp>
    </p:spTree>
    <p:extLst>
      <p:ext uri="{BB962C8B-B14F-4D97-AF65-F5344CB8AC3E}">
        <p14:creationId xmlns:p14="http://schemas.microsoft.com/office/powerpoint/2010/main" val="1928001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COMPROBANTES</a:t>
            </a:r>
          </a:p>
        </p:txBody>
      </p:sp>
      <p:sp>
        <p:nvSpPr>
          <p:cNvPr id="3" name="2 Marcador de contenido"/>
          <p:cNvSpPr>
            <a:spLocks noGrp="1"/>
          </p:cNvSpPr>
          <p:nvPr>
            <p:ph idx="1"/>
          </p:nvPr>
        </p:nvSpPr>
        <p:spPr>
          <a:xfrm>
            <a:off x="457200" y="1988840"/>
            <a:ext cx="8095473" cy="4137323"/>
          </a:xfrm>
        </p:spPr>
        <p:txBody>
          <a:bodyPr>
            <a:normAutofit lnSpcReduction="10000"/>
          </a:bodyPr>
          <a:lstStyle/>
          <a:p>
            <a:pPr>
              <a:buClr>
                <a:schemeClr val="tx1"/>
              </a:buClr>
              <a:buFont typeface="Wingdings" pitchFamily="2" charset="2"/>
              <a:buChar char="§"/>
            </a:pPr>
            <a:r>
              <a:rPr lang="es-AR" sz="2400" dirty="0">
                <a:solidFill>
                  <a:schemeClr val="accent6">
                    <a:lumMod val="50000"/>
                  </a:schemeClr>
                </a:solidFill>
              </a:rPr>
              <a:t>Facturas – N/D – N/C y Recibos</a:t>
            </a:r>
          </a:p>
          <a:p>
            <a:pPr lvl="1">
              <a:buClr>
                <a:schemeClr val="tx1"/>
              </a:buClr>
              <a:buFont typeface="Wingdings" pitchFamily="2" charset="2"/>
              <a:buChar char="§"/>
            </a:pPr>
            <a:r>
              <a:rPr lang="es-AR" sz="2000" dirty="0">
                <a:solidFill>
                  <a:schemeClr val="accent6">
                    <a:lumMod val="50000"/>
                  </a:schemeClr>
                </a:solidFill>
              </a:rPr>
              <a:t>A</a:t>
            </a:r>
          </a:p>
          <a:p>
            <a:pPr lvl="1">
              <a:buClr>
                <a:schemeClr val="tx1"/>
              </a:buClr>
              <a:buFont typeface="Wingdings" pitchFamily="2" charset="2"/>
              <a:buChar char="§"/>
            </a:pPr>
            <a:r>
              <a:rPr lang="es-AR" sz="2000" dirty="0">
                <a:solidFill>
                  <a:schemeClr val="accent6">
                    <a:lumMod val="50000"/>
                  </a:schemeClr>
                </a:solidFill>
              </a:rPr>
              <a:t>B</a:t>
            </a:r>
          </a:p>
          <a:p>
            <a:pPr lvl="1">
              <a:buClr>
                <a:schemeClr val="tx1"/>
              </a:buClr>
              <a:buFont typeface="Wingdings" pitchFamily="2" charset="2"/>
              <a:buChar char="§"/>
            </a:pPr>
            <a:r>
              <a:rPr lang="es-AR" sz="2000" dirty="0">
                <a:solidFill>
                  <a:schemeClr val="accent6">
                    <a:lumMod val="50000"/>
                  </a:schemeClr>
                </a:solidFill>
              </a:rPr>
              <a:t>C</a:t>
            </a:r>
          </a:p>
          <a:p>
            <a:pPr lvl="1">
              <a:buClr>
                <a:schemeClr val="tx1"/>
              </a:buClr>
              <a:buFont typeface="Wingdings" pitchFamily="2" charset="2"/>
              <a:buChar char="§"/>
            </a:pPr>
            <a:r>
              <a:rPr lang="es-AR" sz="2000" dirty="0">
                <a:solidFill>
                  <a:schemeClr val="accent6">
                    <a:lumMod val="50000"/>
                  </a:schemeClr>
                </a:solidFill>
              </a:rPr>
              <a:t>M</a:t>
            </a:r>
          </a:p>
          <a:p>
            <a:pPr>
              <a:buClr>
                <a:schemeClr val="tx1"/>
              </a:buClr>
              <a:buFont typeface="Wingdings" pitchFamily="2" charset="2"/>
              <a:buChar char="§"/>
            </a:pPr>
            <a:r>
              <a:rPr lang="es-AR" sz="2400" dirty="0">
                <a:solidFill>
                  <a:schemeClr val="accent6">
                    <a:lumMod val="50000"/>
                  </a:schemeClr>
                </a:solidFill>
              </a:rPr>
              <a:t>Tickets Facturas A –B </a:t>
            </a:r>
          </a:p>
          <a:p>
            <a:pPr>
              <a:buClr>
                <a:schemeClr val="tx1"/>
              </a:buClr>
              <a:buFont typeface="Wingdings" pitchFamily="2" charset="2"/>
              <a:buChar char="§"/>
            </a:pPr>
            <a:r>
              <a:rPr lang="es-AR" sz="2400" dirty="0">
                <a:solidFill>
                  <a:schemeClr val="accent6">
                    <a:lumMod val="50000"/>
                  </a:schemeClr>
                </a:solidFill>
              </a:rPr>
              <a:t>Tickets</a:t>
            </a:r>
          </a:p>
          <a:p>
            <a:pPr>
              <a:buClr>
                <a:schemeClr val="tx1"/>
              </a:buClr>
              <a:buFont typeface="Wingdings" pitchFamily="2" charset="2"/>
              <a:buChar char="§"/>
            </a:pPr>
            <a:r>
              <a:rPr lang="es-AR" sz="2400" dirty="0">
                <a:solidFill>
                  <a:schemeClr val="accent6">
                    <a:lumMod val="50000"/>
                  </a:schemeClr>
                </a:solidFill>
              </a:rPr>
              <a:t>Tickets N/D y N/C </a:t>
            </a:r>
          </a:p>
          <a:p>
            <a:pPr>
              <a:buClr>
                <a:schemeClr val="tx1"/>
              </a:buClr>
              <a:buFont typeface="Wingdings" pitchFamily="2" charset="2"/>
              <a:buChar char="§"/>
            </a:pPr>
            <a:r>
              <a:rPr lang="es-AR" sz="2400" dirty="0">
                <a:solidFill>
                  <a:schemeClr val="accent6">
                    <a:lumMod val="50000"/>
                  </a:schemeClr>
                </a:solidFill>
              </a:rPr>
              <a:t>Tickets Factura </a:t>
            </a:r>
            <a:r>
              <a:rPr lang="es-AR" sz="2400" dirty="0" smtClean="0">
                <a:solidFill>
                  <a:schemeClr val="accent6">
                    <a:lumMod val="50000"/>
                  </a:schemeClr>
                </a:solidFill>
              </a:rPr>
              <a:t>M</a:t>
            </a:r>
          </a:p>
          <a:p>
            <a:pPr>
              <a:buClr>
                <a:schemeClr val="tx1"/>
              </a:buClr>
              <a:buFont typeface="Wingdings" pitchFamily="2" charset="2"/>
              <a:buChar char="§"/>
            </a:pPr>
            <a:r>
              <a:rPr lang="es-AR" sz="2400" b="1" dirty="0" smtClean="0">
                <a:solidFill>
                  <a:schemeClr val="accent6">
                    <a:lumMod val="50000"/>
                  </a:schemeClr>
                </a:solidFill>
              </a:rPr>
              <a:t>(NO AFECTA A REMITOS NI CUENTAS DE LIQUIDO PRODUCTO – POR AHORA</a:t>
            </a:r>
            <a:r>
              <a:rPr lang="es-AR" sz="2400" dirty="0" smtClean="0">
                <a:solidFill>
                  <a:schemeClr val="accent6">
                    <a:lumMod val="50000"/>
                  </a:schemeClr>
                </a:solidFill>
              </a:rPr>
              <a:t>)</a:t>
            </a:r>
            <a:endParaRPr lang="es-AR" sz="2400" dirty="0">
              <a:solidFill>
                <a:schemeClr val="accent6">
                  <a:lumMod val="50000"/>
                </a:schemeClr>
              </a:solidFill>
            </a:endParaRPr>
          </a:p>
        </p:txBody>
      </p:sp>
    </p:spTree>
    <p:extLst>
      <p:ext uri="{BB962C8B-B14F-4D97-AF65-F5344CB8AC3E}">
        <p14:creationId xmlns:p14="http://schemas.microsoft.com/office/powerpoint/2010/main" val="12009219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 RG 2904 aclaraciones</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Sigue vigente</a:t>
            </a:r>
          </a:p>
          <a:p>
            <a:pPr>
              <a:buClr>
                <a:schemeClr val="tx1"/>
              </a:buClr>
              <a:buFont typeface="Wingdings" pitchFamily="2" charset="2"/>
              <a:buChar char="§"/>
            </a:pPr>
            <a:r>
              <a:rPr lang="es-AR" sz="2400" dirty="0">
                <a:solidFill>
                  <a:schemeClr val="accent6">
                    <a:lumMod val="50000"/>
                  </a:schemeClr>
                </a:solidFill>
              </a:rPr>
              <a:t>La RG 2904 que obliga a detallar todos los elementos de las ventas como por ejemplo el código individual de cada producto y el detalle que permita individualizar cada bien</a:t>
            </a:r>
          </a:p>
        </p:txBody>
      </p:sp>
    </p:spTree>
    <p:extLst>
      <p:ext uri="{BB962C8B-B14F-4D97-AF65-F5344CB8AC3E}">
        <p14:creationId xmlns:p14="http://schemas.microsoft.com/office/powerpoint/2010/main" val="19280016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 </a:t>
            </a:r>
            <a:r>
              <a:rPr lang="es-AR" sz="3600" b="1" dirty="0" smtClean="0">
                <a:solidFill>
                  <a:srgbClr val="232425"/>
                </a:solidFill>
              </a:rPr>
              <a:t>RG 4540 n/d y n/c</a:t>
            </a:r>
            <a:endParaRPr lang="es-AR" sz="3600" b="1" dirty="0">
              <a:solidFill>
                <a:srgbClr val="232425"/>
              </a:solidFill>
            </a:endParaRP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smtClean="0">
                <a:solidFill>
                  <a:schemeClr val="accent6">
                    <a:lumMod val="50000"/>
                  </a:schemeClr>
                </a:solidFill>
              </a:rPr>
              <a:t>Vigencia:01/10/2019</a:t>
            </a:r>
          </a:p>
          <a:p>
            <a:pPr>
              <a:buClr>
                <a:schemeClr val="tx1"/>
              </a:buClr>
              <a:buFont typeface="Wingdings" pitchFamily="2" charset="2"/>
              <a:buChar char="§"/>
            </a:pPr>
            <a:r>
              <a:rPr lang="es-AR" sz="2400" dirty="0" smtClean="0">
                <a:solidFill>
                  <a:schemeClr val="accent6">
                    <a:lumMod val="50000"/>
                  </a:schemeClr>
                </a:solidFill>
              </a:rPr>
              <a:t>Solamente quien emite la factura puede emitir una ND o NC que hará referencia a la factura que ajusta</a:t>
            </a:r>
          </a:p>
          <a:p>
            <a:pPr>
              <a:buClr>
                <a:schemeClr val="tx1"/>
              </a:buClr>
              <a:buFont typeface="Wingdings" pitchFamily="2" charset="2"/>
              <a:buChar char="§"/>
            </a:pPr>
            <a:r>
              <a:rPr lang="es-AR" sz="2400" dirty="0" smtClean="0">
                <a:solidFill>
                  <a:schemeClr val="accent6">
                    <a:lumMod val="50000"/>
                  </a:schemeClr>
                </a:solidFill>
              </a:rPr>
              <a:t>Las ND y NC deberán cumplir con las características de los documentos que ajusta (si la factura es de crédito entonces las ND o NC son de crédito)</a:t>
            </a:r>
          </a:p>
          <a:p>
            <a:pPr>
              <a:buClr>
                <a:schemeClr val="tx1"/>
              </a:buClr>
              <a:buFont typeface="Wingdings" pitchFamily="2" charset="2"/>
              <a:buChar char="§"/>
            </a:pPr>
            <a:r>
              <a:rPr lang="es-AR" sz="2400" dirty="0" smtClean="0">
                <a:solidFill>
                  <a:schemeClr val="accent6">
                    <a:lumMod val="50000"/>
                  </a:schemeClr>
                </a:solidFill>
              </a:rPr>
              <a:t>HACE REFERENCIA AL LIBRO DE IVA DIGITAL QUE ESTARIA VIGENTE PARA FIN DE AÑO</a:t>
            </a:r>
            <a:endParaRPr lang="es-AR" sz="2400" dirty="0">
              <a:solidFill>
                <a:schemeClr val="accent6">
                  <a:lumMod val="50000"/>
                </a:schemeClr>
              </a:solidFill>
            </a:endParaRPr>
          </a:p>
        </p:txBody>
      </p:sp>
    </p:spTree>
    <p:extLst>
      <p:ext uri="{BB962C8B-B14F-4D97-AF65-F5344CB8AC3E}">
        <p14:creationId xmlns:p14="http://schemas.microsoft.com/office/powerpoint/2010/main" val="8494494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Factura Electrónica de Crédito</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Vigencia según cronograma (según RESOL 17/19 SSP)</a:t>
            </a:r>
          </a:p>
          <a:p>
            <a:pPr>
              <a:buClr>
                <a:schemeClr val="tx1"/>
              </a:buClr>
              <a:buFont typeface="Wingdings" pitchFamily="2" charset="2"/>
              <a:buChar char="§"/>
            </a:pPr>
            <a:r>
              <a:rPr lang="es-AR" sz="2400" dirty="0">
                <a:solidFill>
                  <a:schemeClr val="accent6">
                    <a:lumMod val="50000"/>
                  </a:schemeClr>
                </a:solidFill>
              </a:rPr>
              <a:t>Ley 27,440 – Financiamiento productivo. Impulso al financiamiento PYMES – Titulo I</a:t>
            </a:r>
          </a:p>
          <a:p>
            <a:pPr>
              <a:buClr>
                <a:schemeClr val="tx1"/>
              </a:buClr>
              <a:buFont typeface="Wingdings" pitchFamily="2" charset="2"/>
              <a:buChar char="§"/>
            </a:pPr>
            <a:r>
              <a:rPr lang="es-AR" sz="2400" dirty="0">
                <a:solidFill>
                  <a:schemeClr val="accent6">
                    <a:lumMod val="50000"/>
                  </a:schemeClr>
                </a:solidFill>
              </a:rPr>
              <a:t>Dto. 471/2018 – Anexo I</a:t>
            </a:r>
          </a:p>
          <a:p>
            <a:pPr>
              <a:buClr>
                <a:schemeClr val="tx1"/>
              </a:buClr>
              <a:buFont typeface="Wingdings" pitchFamily="2" charset="2"/>
              <a:buChar char="§"/>
            </a:pPr>
            <a:r>
              <a:rPr lang="es-AR" sz="2400" dirty="0">
                <a:solidFill>
                  <a:schemeClr val="accent6">
                    <a:lumMod val="50000"/>
                  </a:schemeClr>
                </a:solidFill>
              </a:rPr>
              <a:t>Régimen </a:t>
            </a:r>
            <a:r>
              <a:rPr lang="es-AR" sz="2400" b="1" dirty="0">
                <a:solidFill>
                  <a:schemeClr val="accent6">
                    <a:lumMod val="50000"/>
                  </a:schemeClr>
                </a:solidFill>
              </a:rPr>
              <a:t>obligato</a:t>
            </a:r>
            <a:r>
              <a:rPr lang="es-AR" sz="2400" dirty="0">
                <a:solidFill>
                  <a:schemeClr val="accent6">
                    <a:lumMod val="50000"/>
                  </a:schemeClr>
                </a:solidFill>
              </a:rPr>
              <a:t>rio para las PYMES cuando emitan factura a empresas “grandes” = empresa no pyme</a:t>
            </a:r>
          </a:p>
          <a:p>
            <a:pPr>
              <a:buClr>
                <a:schemeClr val="tx1"/>
              </a:buClr>
              <a:buFont typeface="Wingdings" pitchFamily="2" charset="2"/>
              <a:buChar char="§"/>
            </a:pPr>
            <a:r>
              <a:rPr lang="es-AR" sz="2400" dirty="0">
                <a:solidFill>
                  <a:schemeClr val="accent6">
                    <a:lumMod val="50000"/>
                  </a:schemeClr>
                </a:solidFill>
              </a:rPr>
              <a:t>art 7 RG 4290 bloquea la posibilidad de utilizar controlador fiscal a las PYMES que emitan factura empresas “grandes”</a:t>
            </a:r>
          </a:p>
          <a:p>
            <a:pPr>
              <a:buClr>
                <a:schemeClr val="tx1"/>
              </a:buClr>
              <a:buFont typeface="Wingdings" pitchFamily="2" charset="2"/>
              <a:buChar char="§"/>
            </a:pPr>
            <a:r>
              <a:rPr lang="es-AR" sz="2400" dirty="0">
                <a:solidFill>
                  <a:schemeClr val="accent6">
                    <a:lumMod val="50000"/>
                  </a:schemeClr>
                </a:solidFill>
              </a:rPr>
              <a:t>Optativo por operaciones entre pymes</a:t>
            </a:r>
          </a:p>
        </p:txBody>
      </p:sp>
    </p:spTree>
    <p:extLst>
      <p:ext uri="{BB962C8B-B14F-4D97-AF65-F5344CB8AC3E}">
        <p14:creationId xmlns:p14="http://schemas.microsoft.com/office/powerpoint/2010/main" val="12009219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Factura Electrónica de Crédito</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Excepciones:</a:t>
            </a:r>
          </a:p>
          <a:p>
            <a:pPr lvl="1">
              <a:buClr>
                <a:schemeClr val="tx1"/>
              </a:buClr>
              <a:buFont typeface="Wingdings" pitchFamily="2" charset="2"/>
              <a:buChar char="§"/>
            </a:pPr>
            <a:r>
              <a:rPr lang="es-AR" sz="2000" dirty="0">
                <a:solidFill>
                  <a:schemeClr val="accent6">
                    <a:lumMod val="50000"/>
                  </a:schemeClr>
                </a:solidFill>
              </a:rPr>
              <a:t>Facturas emitidas por los prestadores de servicios públicos</a:t>
            </a:r>
          </a:p>
          <a:p>
            <a:pPr lvl="1">
              <a:buClr>
                <a:schemeClr val="tx1"/>
              </a:buClr>
              <a:buFont typeface="Wingdings" pitchFamily="2" charset="2"/>
              <a:buChar char="§"/>
            </a:pPr>
            <a:endParaRPr lang="es-AR" sz="2000" dirty="0">
              <a:solidFill>
                <a:schemeClr val="accent6">
                  <a:lumMod val="50000"/>
                </a:schemeClr>
              </a:solidFill>
            </a:endParaRPr>
          </a:p>
          <a:p>
            <a:pPr lvl="1">
              <a:buClr>
                <a:schemeClr val="tx1"/>
              </a:buClr>
              <a:buFont typeface="Wingdings" pitchFamily="2" charset="2"/>
              <a:buChar char="§"/>
            </a:pPr>
            <a:r>
              <a:rPr lang="es-AR" sz="2000" dirty="0">
                <a:solidFill>
                  <a:schemeClr val="accent6">
                    <a:lumMod val="50000"/>
                  </a:schemeClr>
                </a:solidFill>
              </a:rPr>
              <a:t>Facturas emitidas a consumidores finales</a:t>
            </a:r>
          </a:p>
          <a:p>
            <a:pPr lvl="1">
              <a:buClr>
                <a:schemeClr val="tx1"/>
              </a:buClr>
              <a:buFont typeface="Wingdings" pitchFamily="2" charset="2"/>
              <a:buChar char="§"/>
            </a:pPr>
            <a:endParaRPr lang="es-AR" sz="2000" dirty="0">
              <a:solidFill>
                <a:schemeClr val="accent6">
                  <a:lumMod val="50000"/>
                </a:schemeClr>
              </a:solidFill>
            </a:endParaRPr>
          </a:p>
          <a:p>
            <a:pPr lvl="1">
              <a:buClr>
                <a:schemeClr val="tx1"/>
              </a:buClr>
              <a:buFont typeface="Wingdings" pitchFamily="2" charset="2"/>
              <a:buChar char="§"/>
            </a:pPr>
            <a:r>
              <a:rPr lang="es-AR" sz="2000" dirty="0">
                <a:solidFill>
                  <a:schemeClr val="accent6">
                    <a:lumMod val="50000"/>
                  </a:schemeClr>
                </a:solidFill>
              </a:rPr>
              <a:t>Operaciones a través de comisionistas o consignatarios</a:t>
            </a:r>
          </a:p>
          <a:p>
            <a:pPr lvl="1">
              <a:buClr>
                <a:schemeClr val="tx1"/>
              </a:buClr>
              <a:buFont typeface="Wingdings" pitchFamily="2" charset="2"/>
              <a:buChar char="§"/>
            </a:pPr>
            <a:endParaRPr lang="es-AR" sz="2000" dirty="0">
              <a:solidFill>
                <a:schemeClr val="accent6">
                  <a:lumMod val="50000"/>
                </a:schemeClr>
              </a:solidFill>
            </a:endParaRPr>
          </a:p>
          <a:p>
            <a:pPr lvl="1">
              <a:buClr>
                <a:schemeClr val="tx1"/>
              </a:buClr>
              <a:buFont typeface="Wingdings" pitchFamily="2" charset="2"/>
              <a:buChar char="§"/>
            </a:pPr>
            <a:r>
              <a:rPr lang="es-AR" sz="2000" dirty="0">
                <a:solidFill>
                  <a:schemeClr val="accent6">
                    <a:lumMod val="50000"/>
                  </a:schemeClr>
                </a:solidFill>
              </a:rPr>
              <a:t>Facturas emitidas al Estado Nacional, Provincial y municipal y a los organismos públicos estatales salvo que hubieren adoptado una forma societaria</a:t>
            </a:r>
          </a:p>
        </p:txBody>
      </p:sp>
    </p:spTree>
    <p:extLst>
      <p:ext uri="{BB962C8B-B14F-4D97-AF65-F5344CB8AC3E}">
        <p14:creationId xmlns:p14="http://schemas.microsoft.com/office/powerpoint/2010/main" val="35101857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Factura Electrónica de Crédito</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Factura de crédito electrónica constituye un titulo ejecutivo y valor no </a:t>
            </a:r>
            <a:r>
              <a:rPr lang="es-AR" sz="2400" dirty="0" err="1">
                <a:solidFill>
                  <a:schemeClr val="accent6">
                    <a:lumMod val="50000"/>
                  </a:schemeClr>
                </a:solidFill>
              </a:rPr>
              <a:t>cartular</a:t>
            </a:r>
            <a:r>
              <a:rPr lang="es-AR" sz="2400" dirty="0">
                <a:solidFill>
                  <a:schemeClr val="accent6">
                    <a:lumMod val="50000"/>
                  </a:schemeClr>
                </a:solidFill>
              </a:rPr>
              <a:t> siempre que:</a:t>
            </a:r>
          </a:p>
          <a:p>
            <a:pPr lvl="1">
              <a:buClr>
                <a:schemeClr val="tx1"/>
              </a:buClr>
              <a:buFont typeface="Wingdings" pitchFamily="2" charset="2"/>
              <a:buChar char="§"/>
            </a:pPr>
            <a:r>
              <a:rPr lang="es-AR" sz="2000" dirty="0">
                <a:solidFill>
                  <a:schemeClr val="accent6">
                    <a:lumMod val="50000"/>
                  </a:schemeClr>
                </a:solidFill>
              </a:rPr>
              <a:t>Se emita en el marco de un contrato de compra venta de bienes o de locación de cosas muebles, servicios u obra</a:t>
            </a:r>
          </a:p>
          <a:p>
            <a:pPr lvl="1">
              <a:buClr>
                <a:schemeClr val="tx1"/>
              </a:buClr>
              <a:buFont typeface="Wingdings" pitchFamily="2" charset="2"/>
              <a:buChar char="§"/>
            </a:pPr>
            <a:r>
              <a:rPr lang="es-AR" sz="2000" dirty="0">
                <a:solidFill>
                  <a:schemeClr val="accent6">
                    <a:lumMod val="50000"/>
                  </a:schemeClr>
                </a:solidFill>
              </a:rPr>
              <a:t>Ambas partes se domicilien en Argentina</a:t>
            </a:r>
          </a:p>
          <a:p>
            <a:pPr lvl="1">
              <a:buClr>
                <a:schemeClr val="tx1"/>
              </a:buClr>
              <a:buFont typeface="Wingdings" pitchFamily="2" charset="2"/>
              <a:buChar char="§"/>
            </a:pPr>
            <a:r>
              <a:rPr lang="es-AR" sz="2000" dirty="0">
                <a:solidFill>
                  <a:schemeClr val="accent6">
                    <a:lumMod val="50000"/>
                  </a:schemeClr>
                </a:solidFill>
              </a:rPr>
              <a:t>Plazo de pago superior a 30 días (cheque de pago diferido?)</a:t>
            </a:r>
          </a:p>
          <a:p>
            <a:pPr lvl="1">
              <a:buClr>
                <a:schemeClr val="tx1"/>
              </a:buClr>
              <a:buFont typeface="Wingdings" pitchFamily="2" charset="2"/>
              <a:buChar char="§"/>
            </a:pPr>
            <a:r>
              <a:rPr lang="es-AR" sz="2000" dirty="0">
                <a:solidFill>
                  <a:schemeClr val="accent6">
                    <a:lumMod val="50000"/>
                  </a:schemeClr>
                </a:solidFill>
              </a:rPr>
              <a:t>El comprador o locatario compre para integrar dichos bienes o servicios a un proceso de producción, transformación, </a:t>
            </a:r>
            <a:r>
              <a:rPr lang="es-AR" sz="2000" dirty="0" err="1">
                <a:solidFill>
                  <a:schemeClr val="accent6">
                    <a:lumMod val="50000"/>
                  </a:schemeClr>
                </a:solidFill>
              </a:rPr>
              <a:t>etc</a:t>
            </a:r>
            <a:r>
              <a:rPr lang="es-AR" sz="2000" dirty="0">
                <a:solidFill>
                  <a:schemeClr val="accent6">
                    <a:lumMod val="50000"/>
                  </a:schemeClr>
                </a:solidFill>
              </a:rPr>
              <a:t> (no consumo)</a:t>
            </a:r>
          </a:p>
          <a:p>
            <a:pPr lvl="1">
              <a:buClr>
                <a:schemeClr val="tx1"/>
              </a:buClr>
              <a:buFont typeface="Wingdings" pitchFamily="2" charset="2"/>
              <a:buChar char="§"/>
            </a:pPr>
            <a:r>
              <a:rPr lang="es-AR" sz="2000" dirty="0">
                <a:solidFill>
                  <a:schemeClr val="accent6">
                    <a:lumMod val="50000"/>
                  </a:schemeClr>
                </a:solidFill>
              </a:rPr>
              <a:t>Plazo de 30 días según RES 209/18 (</a:t>
            </a:r>
            <a:r>
              <a:rPr lang="es-AR" sz="2000" dirty="0" err="1">
                <a:solidFill>
                  <a:schemeClr val="accent6">
                    <a:lumMod val="50000"/>
                  </a:schemeClr>
                </a:solidFill>
              </a:rPr>
              <a:t>MPyT</a:t>
            </a:r>
            <a:r>
              <a:rPr lang="es-AR" sz="2000" dirty="0">
                <a:solidFill>
                  <a:schemeClr val="accent6">
                    <a:lumMod val="50000"/>
                  </a:schemeClr>
                </a:solidFill>
              </a:rPr>
              <a:t>) y RES 5/19 (SSP – Secretaria de simplificación productiva) hasta Marzo 2020 (luego 15)</a:t>
            </a:r>
          </a:p>
        </p:txBody>
      </p:sp>
    </p:spTree>
    <p:extLst>
      <p:ext uri="{BB962C8B-B14F-4D97-AF65-F5344CB8AC3E}">
        <p14:creationId xmlns:p14="http://schemas.microsoft.com/office/powerpoint/2010/main" val="12009219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Factura Electrónica de Crédito</a:t>
            </a:r>
          </a:p>
        </p:txBody>
      </p:sp>
      <p:sp>
        <p:nvSpPr>
          <p:cNvPr id="3" name="2 Marcador de contenido"/>
          <p:cNvSpPr>
            <a:spLocks noGrp="1"/>
          </p:cNvSpPr>
          <p:nvPr>
            <p:ph idx="1"/>
          </p:nvPr>
        </p:nvSpPr>
        <p:spPr>
          <a:xfrm>
            <a:off x="457200" y="1988840"/>
            <a:ext cx="8095473" cy="4137323"/>
          </a:xfrm>
        </p:spPr>
        <p:txBody>
          <a:bodyPr>
            <a:normAutofit fontScale="92500" lnSpcReduction="20000"/>
          </a:bodyPr>
          <a:lstStyle/>
          <a:p>
            <a:pPr>
              <a:buClr>
                <a:schemeClr val="tx1"/>
              </a:buClr>
              <a:buFont typeface="Wingdings" pitchFamily="2" charset="2"/>
              <a:buChar char="§"/>
            </a:pPr>
            <a:r>
              <a:rPr lang="es-AR" sz="2400" dirty="0">
                <a:solidFill>
                  <a:schemeClr val="accent6">
                    <a:lumMod val="50000"/>
                  </a:schemeClr>
                </a:solidFill>
              </a:rPr>
              <a:t>Si el plazo es menor a 30 días pero transcurridos 30 días se encuentra impaga, pasa a ser titulo ejecutivo y valor no </a:t>
            </a:r>
            <a:r>
              <a:rPr lang="es-AR" sz="2400" dirty="0" err="1">
                <a:solidFill>
                  <a:schemeClr val="accent6">
                    <a:lumMod val="50000"/>
                  </a:schemeClr>
                </a:solidFill>
              </a:rPr>
              <a:t>cartular</a:t>
            </a:r>
            <a:r>
              <a:rPr lang="es-AR" sz="2400" dirty="0">
                <a:solidFill>
                  <a:schemeClr val="accent6">
                    <a:lumMod val="50000"/>
                  </a:schemeClr>
                </a:solidFill>
              </a:rPr>
              <a:t> con </a:t>
            </a:r>
            <a:r>
              <a:rPr lang="es-AR" sz="2400" dirty="0" err="1">
                <a:solidFill>
                  <a:schemeClr val="accent6">
                    <a:lumMod val="50000"/>
                  </a:schemeClr>
                </a:solidFill>
              </a:rPr>
              <a:t>vto</a:t>
            </a:r>
            <a:r>
              <a:rPr lang="es-AR" sz="2400" dirty="0">
                <a:solidFill>
                  <a:schemeClr val="accent6">
                    <a:lumMod val="50000"/>
                  </a:schemeClr>
                </a:solidFill>
              </a:rPr>
              <a:t> a los 15 días de esta ultima fecha para poder ser comercializado</a:t>
            </a:r>
          </a:p>
          <a:p>
            <a:pPr>
              <a:buClr>
                <a:schemeClr val="tx1"/>
              </a:buClr>
              <a:buFont typeface="Wingdings" pitchFamily="2" charset="2"/>
              <a:buChar char="§"/>
            </a:pPr>
            <a:r>
              <a:rPr lang="es-AR" sz="2400" dirty="0">
                <a:solidFill>
                  <a:schemeClr val="accent6">
                    <a:lumMod val="50000"/>
                  </a:schemeClr>
                </a:solidFill>
              </a:rPr>
              <a:t>Notas de debito y crédito deben ser emitidas dentro de los 30 días de emitida la factura (o antes de su aceptación expresa – ya que fija el valor negociable)</a:t>
            </a:r>
          </a:p>
          <a:p>
            <a:pPr>
              <a:buClr>
                <a:schemeClr val="tx1"/>
              </a:buClr>
              <a:buFont typeface="Wingdings" pitchFamily="2" charset="2"/>
              <a:buChar char="§"/>
            </a:pPr>
            <a:r>
              <a:rPr lang="es-AR" sz="2400" dirty="0">
                <a:solidFill>
                  <a:schemeClr val="accent6">
                    <a:lumMod val="50000"/>
                  </a:schemeClr>
                </a:solidFill>
              </a:rPr>
              <a:t>Si se emite en moneda extranjera las diferencias de cambio hasta la aceptación serán documentadas mediante notas de crédito y/o debito (las posteriores son problema del cesionario)</a:t>
            </a:r>
          </a:p>
          <a:p>
            <a:pPr>
              <a:buClr>
                <a:schemeClr val="tx1"/>
              </a:buClr>
              <a:buFont typeface="Wingdings" pitchFamily="2" charset="2"/>
              <a:buChar char="§"/>
            </a:pPr>
            <a:r>
              <a:rPr lang="es-AR" sz="2400" dirty="0">
                <a:solidFill>
                  <a:schemeClr val="accent6">
                    <a:lumMod val="50000"/>
                  </a:schemeClr>
                </a:solidFill>
              </a:rPr>
              <a:t>Se crea el Registro de Facturas de Crédito Electrónicas </a:t>
            </a:r>
            <a:r>
              <a:rPr lang="es-AR" sz="2400" dirty="0" err="1">
                <a:solidFill>
                  <a:schemeClr val="accent6">
                    <a:lumMod val="50000"/>
                  </a:schemeClr>
                </a:solidFill>
              </a:rPr>
              <a:t>MIPyMES</a:t>
            </a:r>
            <a:r>
              <a:rPr lang="es-AR" sz="2400" dirty="0">
                <a:solidFill>
                  <a:schemeClr val="accent6">
                    <a:lumMod val="50000"/>
                  </a:schemeClr>
                </a:solidFill>
              </a:rPr>
              <a:t> en el cual se registraran las facturas y las notas de debito y crédito que las afecten para establecer el monto total a negociar</a:t>
            </a:r>
          </a:p>
        </p:txBody>
      </p:sp>
    </p:spTree>
    <p:extLst>
      <p:ext uri="{BB962C8B-B14F-4D97-AF65-F5344CB8AC3E}">
        <p14:creationId xmlns:p14="http://schemas.microsoft.com/office/powerpoint/2010/main" val="12009219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Factura Electrónica de Crédito</a:t>
            </a:r>
          </a:p>
        </p:txBody>
      </p:sp>
      <p:sp>
        <p:nvSpPr>
          <p:cNvPr id="3" name="2 Marcador de contenido"/>
          <p:cNvSpPr>
            <a:spLocks noGrp="1"/>
          </p:cNvSpPr>
          <p:nvPr>
            <p:ph idx="1"/>
          </p:nvPr>
        </p:nvSpPr>
        <p:spPr>
          <a:xfrm>
            <a:off x="457200" y="1988840"/>
            <a:ext cx="8095473" cy="4137323"/>
          </a:xfrm>
        </p:spPr>
        <p:txBody>
          <a:bodyPr>
            <a:normAutofit lnSpcReduction="10000"/>
          </a:bodyPr>
          <a:lstStyle/>
          <a:p>
            <a:pPr>
              <a:buClr>
                <a:schemeClr val="tx1"/>
              </a:buClr>
              <a:buFont typeface="Wingdings" pitchFamily="2" charset="2"/>
              <a:buChar char="§"/>
            </a:pPr>
            <a:r>
              <a:rPr lang="es-AR" sz="2400" b="1" dirty="0">
                <a:solidFill>
                  <a:schemeClr val="accent6">
                    <a:lumMod val="50000"/>
                  </a:schemeClr>
                </a:solidFill>
              </a:rPr>
              <a:t>OBJETIVO DEL REGI</a:t>
            </a:r>
            <a:r>
              <a:rPr lang="es-AR" sz="2400" dirty="0">
                <a:solidFill>
                  <a:schemeClr val="accent6">
                    <a:lumMod val="50000"/>
                  </a:schemeClr>
                </a:solidFill>
              </a:rPr>
              <a:t>MEN: poder negociar el descuento de las facturas a través de un agente de cobro colectivo (puede ser un banco u otra entidad prevista en el régimen) Según RG 780/19 CNV que reglamenta la negociación secundaria</a:t>
            </a:r>
          </a:p>
          <a:p>
            <a:pPr>
              <a:buClr>
                <a:schemeClr val="tx1"/>
              </a:buClr>
              <a:buFont typeface="Wingdings" pitchFamily="2" charset="2"/>
              <a:buChar char="§"/>
            </a:pPr>
            <a:r>
              <a:rPr lang="es-AR" sz="2400" dirty="0">
                <a:solidFill>
                  <a:schemeClr val="accent6">
                    <a:lumMod val="50000"/>
                  </a:schemeClr>
                </a:solidFill>
              </a:rPr>
              <a:t>La factura que no cumpla con todos los requisitos (por ejemplo identificar el remito  de las mercaderías si lo hubiera) pierde su valor como documento comercial y como titulo valor – no tiene efectos tributarios ni comerciales</a:t>
            </a:r>
          </a:p>
          <a:p>
            <a:pPr>
              <a:buClr>
                <a:schemeClr val="tx1"/>
              </a:buClr>
              <a:buFont typeface="Wingdings" pitchFamily="2" charset="2"/>
              <a:buChar char="§"/>
            </a:pPr>
            <a:r>
              <a:rPr lang="es-AR" sz="2400" dirty="0">
                <a:solidFill>
                  <a:schemeClr val="accent6">
                    <a:lumMod val="50000"/>
                  </a:schemeClr>
                </a:solidFill>
              </a:rPr>
              <a:t>La factura electrónica de crédito será recibida en el domicilio electrónico del comprador – desde dicha fecha corren los 30 días para su aceptación o rechazo</a:t>
            </a:r>
          </a:p>
        </p:txBody>
      </p:sp>
    </p:spTree>
    <p:extLst>
      <p:ext uri="{BB962C8B-B14F-4D97-AF65-F5344CB8AC3E}">
        <p14:creationId xmlns:p14="http://schemas.microsoft.com/office/powerpoint/2010/main" val="12009219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Factura Electrónica de Crédito</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Toda factura que no hubieran sido canceladas o aceptadas y que no se hubieran registrado en el Registro de Facturas Electrónicas en el plazo de 30 días corridos desde su recepción en el domicilio fiscal electrónico del comprador se consideran aceptadas tácitamente.</a:t>
            </a:r>
          </a:p>
          <a:p>
            <a:pPr>
              <a:buClr>
                <a:schemeClr val="tx1"/>
              </a:buClr>
              <a:buFont typeface="Wingdings" pitchFamily="2" charset="2"/>
              <a:buChar char="§"/>
            </a:pPr>
            <a:r>
              <a:rPr lang="es-AR" sz="2400" dirty="0">
                <a:solidFill>
                  <a:schemeClr val="accent6">
                    <a:lumMod val="50000"/>
                  </a:schemeClr>
                </a:solidFill>
              </a:rPr>
              <a:t>La aceptación de la factura de crédito es incondicional e irrevocable</a:t>
            </a:r>
          </a:p>
          <a:p>
            <a:pPr>
              <a:buClr>
                <a:schemeClr val="tx1"/>
              </a:buClr>
              <a:buFont typeface="Wingdings" pitchFamily="2" charset="2"/>
              <a:buChar char="§"/>
            </a:pPr>
            <a:r>
              <a:rPr lang="es-AR" sz="2400" dirty="0">
                <a:solidFill>
                  <a:schemeClr val="accent6">
                    <a:lumMod val="50000"/>
                  </a:schemeClr>
                </a:solidFill>
              </a:rPr>
              <a:t>Ni el librador ni los adquirentes son garantes del pago</a:t>
            </a:r>
          </a:p>
          <a:p>
            <a:pPr>
              <a:buClr>
                <a:schemeClr val="tx1"/>
              </a:buClr>
              <a:buFont typeface="Wingdings" pitchFamily="2" charset="2"/>
              <a:buChar char="§"/>
            </a:pPr>
            <a:r>
              <a:rPr lang="es-AR" sz="2400" dirty="0">
                <a:solidFill>
                  <a:schemeClr val="accent6">
                    <a:lumMod val="50000"/>
                  </a:schemeClr>
                </a:solidFill>
              </a:rPr>
              <a:t>Pago previo al vencimiento debe ser informado al Registro caso contrario no es oponible a terceros</a:t>
            </a:r>
          </a:p>
        </p:txBody>
      </p:sp>
    </p:spTree>
    <p:extLst>
      <p:ext uri="{BB962C8B-B14F-4D97-AF65-F5344CB8AC3E}">
        <p14:creationId xmlns:p14="http://schemas.microsoft.com/office/powerpoint/2010/main" val="12009219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Factura Electrónica de Crédito</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Comprador esta obligado a aceptar la factura de crédito electrónica excepto por:</a:t>
            </a:r>
          </a:p>
          <a:p>
            <a:pPr lvl="1">
              <a:buClr>
                <a:schemeClr val="tx1"/>
              </a:buClr>
              <a:buFont typeface="Wingdings" pitchFamily="2" charset="2"/>
              <a:buChar char="§"/>
            </a:pPr>
            <a:r>
              <a:rPr lang="es-AR" sz="2000" dirty="0">
                <a:solidFill>
                  <a:schemeClr val="accent6">
                    <a:lumMod val="50000"/>
                  </a:schemeClr>
                </a:solidFill>
              </a:rPr>
              <a:t>Daños en la mercadería</a:t>
            </a:r>
          </a:p>
          <a:p>
            <a:pPr lvl="1">
              <a:buClr>
                <a:schemeClr val="tx1"/>
              </a:buClr>
              <a:buFont typeface="Wingdings" pitchFamily="2" charset="2"/>
              <a:buChar char="§"/>
            </a:pPr>
            <a:r>
              <a:rPr lang="es-AR" sz="2000" dirty="0">
                <a:solidFill>
                  <a:schemeClr val="accent6">
                    <a:lumMod val="50000"/>
                  </a:schemeClr>
                </a:solidFill>
              </a:rPr>
              <a:t>vicios, defectos o diferencias de calidad debidamente comprobados</a:t>
            </a:r>
          </a:p>
          <a:p>
            <a:pPr lvl="1">
              <a:buClr>
                <a:schemeClr val="tx1"/>
              </a:buClr>
              <a:buFont typeface="Wingdings" pitchFamily="2" charset="2"/>
              <a:buChar char="§"/>
            </a:pPr>
            <a:r>
              <a:rPr lang="es-AR" sz="2000" dirty="0">
                <a:solidFill>
                  <a:schemeClr val="accent6">
                    <a:lumMod val="50000"/>
                  </a:schemeClr>
                </a:solidFill>
              </a:rPr>
              <a:t>divergencias en plazos o precios convenidos</a:t>
            </a:r>
          </a:p>
          <a:p>
            <a:pPr lvl="1">
              <a:buClr>
                <a:schemeClr val="tx1"/>
              </a:buClr>
              <a:buFont typeface="Wingdings" pitchFamily="2" charset="2"/>
              <a:buChar char="§"/>
            </a:pPr>
            <a:r>
              <a:rPr lang="es-AR" sz="2000" dirty="0">
                <a:solidFill>
                  <a:schemeClr val="accent6">
                    <a:lumMod val="50000"/>
                  </a:schemeClr>
                </a:solidFill>
              </a:rPr>
              <a:t>No correspondencia con lo contratado</a:t>
            </a:r>
          </a:p>
          <a:p>
            <a:pPr lvl="1">
              <a:buClr>
                <a:schemeClr val="tx1"/>
              </a:buClr>
              <a:buFont typeface="Wingdings" pitchFamily="2" charset="2"/>
              <a:buChar char="§"/>
            </a:pPr>
            <a:r>
              <a:rPr lang="es-AR" sz="2000" dirty="0">
                <a:solidFill>
                  <a:schemeClr val="accent6">
                    <a:lumMod val="50000"/>
                  </a:schemeClr>
                </a:solidFill>
              </a:rPr>
              <a:t>Existencia de vicios formales que causen su inhabilidad</a:t>
            </a:r>
          </a:p>
          <a:p>
            <a:pPr lvl="1">
              <a:buClr>
                <a:schemeClr val="tx1"/>
              </a:buClr>
              <a:buFont typeface="Wingdings" pitchFamily="2" charset="2"/>
              <a:buChar char="§"/>
            </a:pPr>
            <a:r>
              <a:rPr lang="es-AR" sz="2000" dirty="0">
                <a:solidFill>
                  <a:schemeClr val="accent6">
                    <a:lumMod val="50000"/>
                  </a:schemeClr>
                </a:solidFill>
              </a:rPr>
              <a:t>Falta de entrega de la mercadería o de la prestación del servicio</a:t>
            </a:r>
          </a:p>
          <a:p>
            <a:pPr lvl="1">
              <a:buClr>
                <a:schemeClr val="tx1"/>
              </a:buClr>
              <a:buFont typeface="Wingdings" pitchFamily="2" charset="2"/>
              <a:buChar char="§"/>
            </a:pPr>
            <a:r>
              <a:rPr lang="es-AR" sz="2000" dirty="0">
                <a:solidFill>
                  <a:schemeClr val="accent6">
                    <a:lumMod val="50000"/>
                  </a:schemeClr>
                </a:solidFill>
              </a:rPr>
              <a:t>Cancelación total de la factura</a:t>
            </a:r>
          </a:p>
          <a:p>
            <a:pPr>
              <a:buClr>
                <a:schemeClr val="tx1"/>
              </a:buClr>
              <a:buFont typeface="Wingdings" pitchFamily="2" charset="2"/>
              <a:buChar char="§"/>
            </a:pPr>
            <a:r>
              <a:rPr lang="es-AR" sz="2400" dirty="0">
                <a:solidFill>
                  <a:schemeClr val="accent6">
                    <a:lumMod val="50000"/>
                  </a:schemeClr>
                </a:solidFill>
              </a:rPr>
              <a:t>El rechazo debe registrarse en el Registro</a:t>
            </a:r>
          </a:p>
          <a:p>
            <a:pPr>
              <a:buClr>
                <a:schemeClr val="tx1"/>
              </a:buClr>
              <a:buFont typeface="Wingdings" pitchFamily="2" charset="2"/>
              <a:buChar char="§"/>
            </a:pPr>
            <a:endParaRPr lang="es-AR" sz="2400" dirty="0">
              <a:solidFill>
                <a:schemeClr val="accent6">
                  <a:lumMod val="50000"/>
                </a:schemeClr>
              </a:solidFill>
            </a:endParaRPr>
          </a:p>
        </p:txBody>
      </p:sp>
    </p:spTree>
    <p:extLst>
      <p:ext uri="{BB962C8B-B14F-4D97-AF65-F5344CB8AC3E}">
        <p14:creationId xmlns:p14="http://schemas.microsoft.com/office/powerpoint/2010/main" val="12009219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ES" sz="3600" b="1" dirty="0">
                <a:solidFill>
                  <a:srgbClr val="232425"/>
                </a:solidFill>
              </a:rPr>
              <a:t>RG 4367 </a:t>
            </a:r>
            <a:r>
              <a:rPr lang="es-ES" sz="3600" b="1" dirty="0" err="1">
                <a:solidFill>
                  <a:srgbClr val="232425"/>
                </a:solidFill>
              </a:rPr>
              <a:t>afip</a:t>
            </a:r>
            <a:endParaRPr lang="es-AR" sz="3600" b="1" dirty="0">
              <a:solidFill>
                <a:srgbClr val="232425"/>
              </a:solidFill>
            </a:endParaRP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ES" sz="2400" dirty="0">
                <a:solidFill>
                  <a:schemeClr val="accent6">
                    <a:lumMod val="50000"/>
                  </a:schemeClr>
                </a:solidFill>
              </a:rPr>
              <a:t>Empresas grandes obligadas serán informadas anualmente al domicilio fiscal electrónico en mayo de cada año</a:t>
            </a:r>
          </a:p>
          <a:p>
            <a:pPr>
              <a:buClr>
                <a:schemeClr val="tx1"/>
              </a:buClr>
              <a:buFont typeface="Wingdings" pitchFamily="2" charset="2"/>
              <a:buChar char="§"/>
            </a:pPr>
            <a:r>
              <a:rPr lang="es-ES" sz="2400" dirty="0">
                <a:solidFill>
                  <a:schemeClr val="accent6">
                    <a:lumMod val="50000"/>
                  </a:schemeClr>
                </a:solidFill>
              </a:rPr>
              <a:t>Nada dice de si cambia su estatus durante el periodo</a:t>
            </a:r>
          </a:p>
          <a:p>
            <a:pPr>
              <a:buClr>
                <a:schemeClr val="tx1"/>
              </a:buClr>
              <a:buFont typeface="Wingdings" pitchFamily="2" charset="2"/>
              <a:buChar char="§"/>
            </a:pPr>
            <a:r>
              <a:rPr lang="es-ES" sz="2400" dirty="0">
                <a:solidFill>
                  <a:schemeClr val="accent6">
                    <a:lumMod val="50000"/>
                  </a:schemeClr>
                </a:solidFill>
              </a:rPr>
              <a:t>Comprobantes alcanzados</a:t>
            </a:r>
          </a:p>
          <a:p>
            <a:pPr lvl="1">
              <a:buClr>
                <a:schemeClr val="tx1"/>
              </a:buClr>
              <a:buFont typeface="Wingdings" pitchFamily="2" charset="2"/>
              <a:buChar char="§"/>
            </a:pPr>
            <a:r>
              <a:rPr lang="es-ES" sz="2000" dirty="0">
                <a:solidFill>
                  <a:schemeClr val="accent6">
                    <a:lumMod val="50000"/>
                  </a:schemeClr>
                </a:solidFill>
              </a:rPr>
              <a:t>Facturas – notas de debito y notas de crédito A – B y C (alcanza a los </a:t>
            </a:r>
            <a:r>
              <a:rPr lang="es-ES" sz="2000" dirty="0" err="1">
                <a:solidFill>
                  <a:schemeClr val="accent6">
                    <a:lumMod val="50000"/>
                  </a:schemeClr>
                </a:solidFill>
              </a:rPr>
              <a:t>monotributistas</a:t>
            </a:r>
            <a:r>
              <a:rPr lang="es-ES" sz="2000" dirty="0">
                <a:solidFill>
                  <a:schemeClr val="accent6">
                    <a:lumMod val="50000"/>
                  </a:schemeClr>
                </a:solidFill>
              </a:rPr>
              <a:t>) – Códigos de comprobante 201 a 213</a:t>
            </a:r>
          </a:p>
          <a:p>
            <a:pPr lvl="1">
              <a:buClr>
                <a:schemeClr val="tx1"/>
              </a:buClr>
              <a:buFont typeface="Wingdings" pitchFamily="2" charset="2"/>
              <a:buChar char="§"/>
            </a:pPr>
            <a:r>
              <a:rPr lang="es-ES" sz="2000" dirty="0">
                <a:solidFill>
                  <a:schemeClr val="accent6">
                    <a:lumMod val="50000"/>
                  </a:schemeClr>
                </a:solidFill>
              </a:rPr>
              <a:t>Facturas A con leyenda “pago en </a:t>
            </a:r>
            <a:r>
              <a:rPr lang="es-ES" sz="2000" dirty="0" err="1">
                <a:solidFill>
                  <a:schemeClr val="accent6">
                    <a:lumMod val="50000"/>
                  </a:schemeClr>
                </a:solidFill>
              </a:rPr>
              <a:t>cbu</a:t>
            </a:r>
            <a:r>
              <a:rPr lang="es-ES" sz="2000" dirty="0">
                <a:solidFill>
                  <a:schemeClr val="accent6">
                    <a:lumMod val="50000"/>
                  </a:schemeClr>
                </a:solidFill>
              </a:rPr>
              <a:t> informada” que no sean informadas a un agente de depósito colectivo deben ser canceladas como factura común</a:t>
            </a:r>
            <a:endParaRPr lang="es-AR" sz="2000" dirty="0">
              <a:solidFill>
                <a:schemeClr val="accent6">
                  <a:lumMod val="50000"/>
                </a:schemeClr>
              </a:solidFill>
            </a:endParaRPr>
          </a:p>
        </p:txBody>
      </p:sp>
    </p:spTree>
    <p:extLst>
      <p:ext uri="{BB962C8B-B14F-4D97-AF65-F5344CB8AC3E}">
        <p14:creationId xmlns:p14="http://schemas.microsoft.com/office/powerpoint/2010/main" val="1200921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Regímenes Especiales</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Los Regímenes especiales subsisten todos</a:t>
            </a:r>
          </a:p>
          <a:p>
            <a:pPr lvl="1">
              <a:buClr>
                <a:schemeClr val="tx1"/>
              </a:buClr>
              <a:buFont typeface="Wingdings" pitchFamily="2" charset="2"/>
              <a:buChar char="§"/>
            </a:pPr>
            <a:r>
              <a:rPr lang="es-AR" sz="2000" dirty="0">
                <a:solidFill>
                  <a:schemeClr val="accent6">
                    <a:lumMod val="50000"/>
                  </a:schemeClr>
                </a:solidFill>
              </a:rPr>
              <a:t>Por ejemplo: </a:t>
            </a:r>
          </a:p>
          <a:p>
            <a:pPr lvl="1">
              <a:buClr>
                <a:schemeClr val="tx1"/>
              </a:buClr>
              <a:buFont typeface="Wingdings" pitchFamily="2" charset="2"/>
              <a:buChar char="§"/>
            </a:pPr>
            <a:r>
              <a:rPr lang="es-AR" sz="2000" dirty="0">
                <a:solidFill>
                  <a:schemeClr val="accent6">
                    <a:lumMod val="50000"/>
                  </a:schemeClr>
                </a:solidFill>
              </a:rPr>
              <a:t>RG 4250 – Operadores de la cadena de producción y comercialización de haciendas y carnes porcinas</a:t>
            </a:r>
          </a:p>
          <a:p>
            <a:pPr lvl="1">
              <a:buClr>
                <a:schemeClr val="tx1"/>
              </a:buClr>
              <a:buFont typeface="Wingdings" pitchFamily="2" charset="2"/>
              <a:buChar char="§"/>
            </a:pPr>
            <a:r>
              <a:rPr lang="es-AR" sz="2000" dirty="0">
                <a:solidFill>
                  <a:schemeClr val="accent6">
                    <a:lumMod val="50000"/>
                  </a:schemeClr>
                </a:solidFill>
              </a:rPr>
              <a:t>RG 3411 – Registro de Comercializadores de Bienes Usados no registrables</a:t>
            </a:r>
          </a:p>
          <a:p>
            <a:pPr>
              <a:buClr>
                <a:schemeClr val="tx1"/>
              </a:buClr>
              <a:buFont typeface="Wingdings" pitchFamily="2" charset="2"/>
              <a:buChar char="§"/>
            </a:pPr>
            <a:r>
              <a:rPr lang="es-AR" sz="2400" dirty="0">
                <a:solidFill>
                  <a:schemeClr val="accent6">
                    <a:lumMod val="50000"/>
                  </a:schemeClr>
                </a:solidFill>
              </a:rPr>
              <a:t>La norma especifica tiene supremacía sobre la norma general lo que implica respetar las normas especificas de facturación y almacenamiento de comprobantes.</a:t>
            </a:r>
          </a:p>
          <a:p>
            <a:pPr>
              <a:buClr>
                <a:schemeClr val="tx1"/>
              </a:buClr>
              <a:buFont typeface="Wingdings" pitchFamily="2" charset="2"/>
              <a:buChar char="§"/>
            </a:pPr>
            <a:r>
              <a:rPr lang="es-AR" sz="2400" b="1" dirty="0">
                <a:solidFill>
                  <a:schemeClr val="accent6">
                    <a:lumMod val="50000"/>
                  </a:schemeClr>
                </a:solidFill>
              </a:rPr>
              <a:t>NO SE DEROGA LA RG 100 NI LA 1415</a:t>
            </a:r>
          </a:p>
        </p:txBody>
      </p:sp>
    </p:spTree>
    <p:extLst>
      <p:ext uri="{BB962C8B-B14F-4D97-AF65-F5344CB8AC3E}">
        <p14:creationId xmlns:p14="http://schemas.microsoft.com/office/powerpoint/2010/main" val="12009219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PROCEDIMIENTO EMISION</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Se emiten a través de</a:t>
            </a:r>
          </a:p>
          <a:p>
            <a:pPr lvl="1">
              <a:buClr>
                <a:schemeClr val="tx1"/>
              </a:buClr>
              <a:buFont typeface="Wingdings" pitchFamily="2" charset="2"/>
              <a:buChar char="§"/>
            </a:pPr>
            <a:r>
              <a:rPr lang="es-AR" sz="2000" dirty="0">
                <a:solidFill>
                  <a:schemeClr val="accent6">
                    <a:lumMod val="50000"/>
                  </a:schemeClr>
                </a:solidFill>
              </a:rPr>
              <a:t>Comprobante en línea: seleccionar el código de comprobante correspondiente </a:t>
            </a:r>
          </a:p>
          <a:p>
            <a:pPr lvl="1">
              <a:buClr>
                <a:schemeClr val="tx1"/>
              </a:buClr>
              <a:buFont typeface="Wingdings" pitchFamily="2" charset="2"/>
              <a:buChar char="§"/>
            </a:pPr>
            <a:r>
              <a:rPr lang="es-AR" sz="2000" dirty="0">
                <a:solidFill>
                  <a:schemeClr val="accent6">
                    <a:lumMod val="50000"/>
                  </a:schemeClr>
                </a:solidFill>
              </a:rPr>
              <a:t>Servicio web </a:t>
            </a:r>
            <a:r>
              <a:rPr lang="es-AR" sz="2000" dirty="0" err="1">
                <a:solidFill>
                  <a:schemeClr val="accent6">
                    <a:lumMod val="50000"/>
                  </a:schemeClr>
                </a:solidFill>
              </a:rPr>
              <a:t>service</a:t>
            </a:r>
            <a:r>
              <a:rPr lang="es-AR" sz="2000" dirty="0">
                <a:solidFill>
                  <a:schemeClr val="accent6">
                    <a:lumMod val="50000"/>
                  </a:schemeClr>
                </a:solidFill>
              </a:rPr>
              <a:t> en cuyo caso el código de comprobante debe ser el correspondiente a factura electrónica de crédito</a:t>
            </a:r>
          </a:p>
          <a:p>
            <a:pPr>
              <a:buClr>
                <a:schemeClr val="tx1"/>
              </a:buClr>
              <a:buFont typeface="Wingdings" pitchFamily="2" charset="2"/>
              <a:buChar char="§"/>
            </a:pPr>
            <a:r>
              <a:rPr lang="es-AR" sz="2400" dirty="0">
                <a:solidFill>
                  <a:schemeClr val="accent6">
                    <a:lumMod val="50000"/>
                  </a:schemeClr>
                </a:solidFill>
              </a:rPr>
              <a:t>Si seleccionan comprobante común y es una pyme que factura a una empresa grande la solicitud será rechazada</a:t>
            </a:r>
          </a:p>
          <a:p>
            <a:pPr>
              <a:buClr>
                <a:schemeClr val="tx1"/>
              </a:buClr>
              <a:buFont typeface="Wingdings" pitchFamily="2" charset="2"/>
              <a:buChar char="§"/>
            </a:pPr>
            <a:r>
              <a:rPr lang="es-AR" sz="2400" dirty="0">
                <a:solidFill>
                  <a:schemeClr val="accent6">
                    <a:lumMod val="50000"/>
                  </a:schemeClr>
                </a:solidFill>
              </a:rPr>
              <a:t>No requiere punto de venta especial</a:t>
            </a:r>
          </a:p>
          <a:p>
            <a:pPr>
              <a:buClr>
                <a:schemeClr val="tx1"/>
              </a:buClr>
              <a:buFont typeface="Wingdings" pitchFamily="2" charset="2"/>
              <a:buChar char="§"/>
            </a:pPr>
            <a:r>
              <a:rPr lang="es-AR" sz="2400" dirty="0">
                <a:solidFill>
                  <a:schemeClr val="accent6">
                    <a:lumMod val="50000"/>
                  </a:schemeClr>
                </a:solidFill>
              </a:rPr>
              <a:t>Una vez emitidos los comprobantes son registrados en el Registro de Facturas de Crédito Electrónicas </a:t>
            </a:r>
            <a:r>
              <a:rPr lang="es-AR" sz="2400" dirty="0" err="1">
                <a:solidFill>
                  <a:schemeClr val="accent6">
                    <a:lumMod val="50000"/>
                  </a:schemeClr>
                </a:solidFill>
              </a:rPr>
              <a:t>MiPyMEs</a:t>
            </a:r>
            <a:endParaRPr lang="es-AR" sz="2400" dirty="0">
              <a:solidFill>
                <a:schemeClr val="accent6">
                  <a:lumMod val="50000"/>
                </a:schemeClr>
              </a:solidFill>
            </a:endParaRPr>
          </a:p>
          <a:p>
            <a:pPr lvl="1">
              <a:buClr>
                <a:schemeClr val="tx1"/>
              </a:buClr>
              <a:buFont typeface="Wingdings" pitchFamily="2" charset="2"/>
              <a:buChar char="§"/>
            </a:pPr>
            <a:endParaRPr lang="es-AR" sz="2000" dirty="0">
              <a:solidFill>
                <a:schemeClr val="accent6">
                  <a:lumMod val="50000"/>
                </a:schemeClr>
              </a:solidFill>
            </a:endParaRPr>
          </a:p>
        </p:txBody>
      </p:sp>
    </p:spTree>
    <p:extLst>
      <p:ext uri="{BB962C8B-B14F-4D97-AF65-F5344CB8AC3E}">
        <p14:creationId xmlns:p14="http://schemas.microsoft.com/office/powerpoint/2010/main" val="31303563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REMITOS – NC Y ND</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Cuando exista remito el mismo DEBE estar informado en la factura. Una factura puede abarcar varios remitos pero un remito solamente puede estar asociado a una factura</a:t>
            </a:r>
          </a:p>
          <a:p>
            <a:pPr>
              <a:buClr>
                <a:schemeClr val="tx1"/>
              </a:buClr>
              <a:buFont typeface="Wingdings" pitchFamily="2" charset="2"/>
              <a:buChar char="§"/>
            </a:pPr>
            <a:r>
              <a:rPr lang="es-AR" sz="2400" dirty="0">
                <a:solidFill>
                  <a:schemeClr val="accent6">
                    <a:lumMod val="50000"/>
                  </a:schemeClr>
                </a:solidFill>
              </a:rPr>
              <a:t>Cada ND o NC deberá asociarse a una factura de crédito </a:t>
            </a:r>
          </a:p>
          <a:p>
            <a:pPr>
              <a:buClr>
                <a:schemeClr val="tx1"/>
              </a:buClr>
              <a:buFont typeface="Wingdings" pitchFamily="2" charset="2"/>
              <a:buChar char="§"/>
            </a:pPr>
            <a:r>
              <a:rPr lang="es-AR" sz="2400" dirty="0">
                <a:solidFill>
                  <a:schemeClr val="accent6">
                    <a:lumMod val="50000"/>
                  </a:schemeClr>
                </a:solidFill>
              </a:rPr>
              <a:t>Deberá emitirse en la misma moneda excepto que se trate de diferencias de cambio en cuyo caso puede emitirse en $</a:t>
            </a:r>
          </a:p>
          <a:p>
            <a:pPr>
              <a:buClr>
                <a:schemeClr val="tx1"/>
              </a:buClr>
              <a:buFont typeface="Wingdings" pitchFamily="2" charset="2"/>
              <a:buChar char="§"/>
            </a:pPr>
            <a:r>
              <a:rPr lang="es-AR" sz="2400" dirty="0">
                <a:solidFill>
                  <a:schemeClr val="accent6">
                    <a:lumMod val="50000"/>
                  </a:schemeClr>
                </a:solidFill>
              </a:rPr>
              <a:t>Ajustan el monto de la factura hasta la aceptación expresa o tacita. Las posteriores no afectan el monto negociable</a:t>
            </a:r>
          </a:p>
          <a:p>
            <a:pPr>
              <a:buClr>
                <a:schemeClr val="tx1"/>
              </a:buClr>
              <a:buFont typeface="Wingdings" pitchFamily="2" charset="2"/>
              <a:buChar char="§"/>
            </a:pPr>
            <a:r>
              <a:rPr lang="es-AR" sz="2400" dirty="0">
                <a:solidFill>
                  <a:schemeClr val="accent6">
                    <a:lumMod val="50000"/>
                  </a:schemeClr>
                </a:solidFill>
              </a:rPr>
              <a:t>Aceptada la factura – expresa o tácitamente – la misma no puede anularse por medio de una NC</a:t>
            </a:r>
          </a:p>
        </p:txBody>
      </p:sp>
    </p:spTree>
    <p:extLst>
      <p:ext uri="{BB962C8B-B14F-4D97-AF65-F5344CB8AC3E}">
        <p14:creationId xmlns:p14="http://schemas.microsoft.com/office/powerpoint/2010/main" val="24772546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PUESTA A DISPOSICION </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Las facturas serán puestas a disposición en el domicilio fiscal electrónico de las empresas y se consideraran recibidas a la hora 24 del día siguiente, momento a partir del cual corren los 30 días para la aceptación tácita. </a:t>
            </a:r>
          </a:p>
          <a:p>
            <a:pPr>
              <a:buClr>
                <a:schemeClr val="tx1"/>
              </a:buClr>
              <a:buFont typeface="Wingdings" pitchFamily="2" charset="2"/>
              <a:buChar char="§"/>
            </a:pPr>
            <a:r>
              <a:rPr lang="es-AR" sz="2400" dirty="0">
                <a:solidFill>
                  <a:schemeClr val="accent6">
                    <a:lumMod val="50000"/>
                  </a:schemeClr>
                </a:solidFill>
              </a:rPr>
              <a:t>El receptor DEBERÁ informar la cancelación, rechazo o aceptación expresa en el Registro para que no se configure la aceptación tácita</a:t>
            </a:r>
          </a:p>
          <a:p>
            <a:pPr>
              <a:buClr>
                <a:schemeClr val="tx1"/>
              </a:buClr>
              <a:buFont typeface="Wingdings" pitchFamily="2" charset="2"/>
              <a:buChar char="§"/>
            </a:pPr>
            <a:r>
              <a:rPr lang="es-AR" sz="2400" dirty="0">
                <a:solidFill>
                  <a:schemeClr val="accent6">
                    <a:lumMod val="50000"/>
                  </a:schemeClr>
                </a:solidFill>
              </a:rPr>
              <a:t>ND o NC que no se acepte o rechace se consideran aceptadas tácitamente y ajustan el valor del documento</a:t>
            </a:r>
          </a:p>
        </p:txBody>
      </p:sp>
    </p:spTree>
    <p:extLst>
      <p:ext uri="{BB962C8B-B14F-4D97-AF65-F5344CB8AC3E}">
        <p14:creationId xmlns:p14="http://schemas.microsoft.com/office/powerpoint/2010/main" val="19340209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RECHAZO DE COMPROBANTES</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El rechazo de la factura implica automáticamente el rechazo de todas las ND o NC vinculadas con la misma</a:t>
            </a:r>
          </a:p>
          <a:p>
            <a:pPr>
              <a:buClr>
                <a:schemeClr val="tx1"/>
              </a:buClr>
              <a:buFont typeface="Wingdings" pitchFamily="2" charset="2"/>
              <a:buChar char="§"/>
            </a:pPr>
            <a:r>
              <a:rPr lang="es-AR" sz="2400" dirty="0">
                <a:solidFill>
                  <a:schemeClr val="accent6">
                    <a:lumMod val="50000"/>
                  </a:schemeClr>
                </a:solidFill>
              </a:rPr>
              <a:t>Si el comprobante no se rechaza se pueden rechazar individualmente cada ND o NC vinculada al mismo</a:t>
            </a:r>
          </a:p>
          <a:p>
            <a:pPr>
              <a:buClr>
                <a:schemeClr val="tx1"/>
              </a:buClr>
              <a:buFont typeface="Wingdings" pitchFamily="2" charset="2"/>
              <a:buChar char="§"/>
            </a:pPr>
            <a:r>
              <a:rPr lang="es-AR" sz="2400" dirty="0">
                <a:solidFill>
                  <a:schemeClr val="accent6">
                    <a:lumMod val="50000"/>
                  </a:schemeClr>
                </a:solidFill>
              </a:rPr>
              <a:t>Si se rechaza la factura el emisor debe emitir los comprobantes necesarios para que los documentos rechazados sean anulados – hasta el último día hábil del mes en que se produzca el rechazo</a:t>
            </a:r>
          </a:p>
        </p:txBody>
      </p:sp>
    </p:spTree>
    <p:extLst>
      <p:ext uri="{BB962C8B-B14F-4D97-AF65-F5344CB8AC3E}">
        <p14:creationId xmlns:p14="http://schemas.microsoft.com/office/powerpoint/2010/main" val="37413923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REGISTRO DE FACTURAS </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El Registro sirve para:</a:t>
            </a:r>
          </a:p>
          <a:p>
            <a:pPr lvl="1">
              <a:buClr>
                <a:schemeClr val="tx1"/>
              </a:buClr>
              <a:buFont typeface="Wingdings" pitchFamily="2" charset="2"/>
              <a:buChar char="§"/>
            </a:pPr>
            <a:r>
              <a:rPr lang="es-AR" sz="2000" dirty="0">
                <a:solidFill>
                  <a:schemeClr val="accent6">
                    <a:lumMod val="50000"/>
                  </a:schemeClr>
                </a:solidFill>
              </a:rPr>
              <a:t>Consultar los sujetos obligados a recibir factura de crédito electrónica</a:t>
            </a:r>
          </a:p>
          <a:p>
            <a:pPr lvl="1">
              <a:buClr>
                <a:schemeClr val="tx1"/>
              </a:buClr>
              <a:buFont typeface="Wingdings" pitchFamily="2" charset="2"/>
              <a:buChar char="§"/>
            </a:pPr>
            <a:r>
              <a:rPr lang="es-AR" sz="2000" dirty="0">
                <a:solidFill>
                  <a:schemeClr val="accent6">
                    <a:lumMod val="50000"/>
                  </a:schemeClr>
                </a:solidFill>
              </a:rPr>
              <a:t>Registrar la totalidad de comprobantes de crédito electrónicos </a:t>
            </a:r>
          </a:p>
          <a:p>
            <a:pPr lvl="1">
              <a:buClr>
                <a:schemeClr val="tx1"/>
              </a:buClr>
              <a:buFont typeface="Wingdings" pitchFamily="2" charset="2"/>
              <a:buChar char="§"/>
            </a:pPr>
            <a:r>
              <a:rPr lang="es-AR" sz="2000" dirty="0">
                <a:solidFill>
                  <a:schemeClr val="accent6">
                    <a:lumMod val="50000"/>
                  </a:schemeClr>
                </a:solidFill>
              </a:rPr>
              <a:t>Informar las cancelaciones parciales efectuadas sobre las facturas</a:t>
            </a:r>
          </a:p>
          <a:p>
            <a:pPr lvl="1">
              <a:buClr>
                <a:schemeClr val="tx1"/>
              </a:buClr>
              <a:buFont typeface="Wingdings" pitchFamily="2" charset="2"/>
              <a:buChar char="§"/>
            </a:pPr>
            <a:r>
              <a:rPr lang="es-AR" sz="2000" dirty="0">
                <a:solidFill>
                  <a:schemeClr val="accent6">
                    <a:lumMod val="50000"/>
                  </a:schemeClr>
                </a:solidFill>
              </a:rPr>
              <a:t>Informar la cancelación total de los comprobantes</a:t>
            </a:r>
          </a:p>
          <a:p>
            <a:pPr lvl="1">
              <a:buClr>
                <a:schemeClr val="tx1"/>
              </a:buClr>
              <a:buFont typeface="Wingdings" pitchFamily="2" charset="2"/>
              <a:buChar char="§"/>
            </a:pPr>
            <a:r>
              <a:rPr lang="es-AR" sz="2000" dirty="0">
                <a:solidFill>
                  <a:schemeClr val="accent6">
                    <a:lumMod val="50000"/>
                  </a:schemeClr>
                </a:solidFill>
              </a:rPr>
              <a:t>Aceptar o rechazar los comprobantes</a:t>
            </a:r>
          </a:p>
          <a:p>
            <a:pPr lvl="1">
              <a:buClr>
                <a:schemeClr val="tx1"/>
              </a:buClr>
              <a:buFont typeface="Wingdings" pitchFamily="2" charset="2"/>
              <a:buChar char="§"/>
            </a:pPr>
            <a:r>
              <a:rPr lang="es-AR" sz="2000" dirty="0">
                <a:solidFill>
                  <a:schemeClr val="accent6">
                    <a:lumMod val="50000"/>
                  </a:schemeClr>
                </a:solidFill>
              </a:rPr>
              <a:t>Manifestar la voluntad de las pymes para que dichos comprobantes sean informados a un agente de deposito colectivo o agente que cumpla la misma función – informando la cuenta comitente</a:t>
            </a:r>
          </a:p>
          <a:p>
            <a:pPr lvl="1">
              <a:buClr>
                <a:schemeClr val="tx1"/>
              </a:buClr>
              <a:buFont typeface="Wingdings" pitchFamily="2" charset="2"/>
              <a:buChar char="§"/>
            </a:pPr>
            <a:r>
              <a:rPr lang="es-AR" sz="2000" dirty="0">
                <a:solidFill>
                  <a:schemeClr val="accent6">
                    <a:lumMod val="50000"/>
                  </a:schemeClr>
                </a:solidFill>
              </a:rPr>
              <a:t>Se notificara en el domicilio fiscal electrónico al obligado al pago del cambio de situación de la factura.</a:t>
            </a:r>
          </a:p>
        </p:txBody>
      </p:sp>
    </p:spTree>
    <p:extLst>
      <p:ext uri="{BB962C8B-B14F-4D97-AF65-F5344CB8AC3E}">
        <p14:creationId xmlns:p14="http://schemas.microsoft.com/office/powerpoint/2010/main" val="42918615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REGISTRO DE FACTURAS</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Se puede acceder al registro</a:t>
            </a:r>
          </a:p>
          <a:p>
            <a:pPr lvl="1">
              <a:buClr>
                <a:schemeClr val="tx1"/>
              </a:buClr>
              <a:buFont typeface="Wingdings" pitchFamily="2" charset="2"/>
              <a:buChar char="§"/>
            </a:pPr>
            <a:r>
              <a:rPr lang="es-AR" sz="2000" dirty="0">
                <a:solidFill>
                  <a:schemeClr val="accent6">
                    <a:lumMod val="50000"/>
                  </a:schemeClr>
                </a:solidFill>
              </a:rPr>
              <a:t>Mediante el Servicio “Registro de Facturas de Crédito Electrónicas </a:t>
            </a:r>
            <a:r>
              <a:rPr lang="es-AR" sz="2000" dirty="0" err="1">
                <a:solidFill>
                  <a:schemeClr val="accent6">
                    <a:lumMod val="50000"/>
                  </a:schemeClr>
                </a:solidFill>
              </a:rPr>
              <a:t>MiPyMEs</a:t>
            </a:r>
            <a:r>
              <a:rPr lang="es-AR" sz="2000" dirty="0">
                <a:solidFill>
                  <a:schemeClr val="accent6">
                    <a:lumMod val="50000"/>
                  </a:schemeClr>
                </a:solidFill>
              </a:rPr>
              <a:t>” disponible en la pagina de AFIP</a:t>
            </a:r>
          </a:p>
          <a:p>
            <a:pPr lvl="1">
              <a:buClr>
                <a:schemeClr val="tx1"/>
              </a:buClr>
              <a:buFont typeface="Wingdings" pitchFamily="2" charset="2"/>
              <a:buChar char="§"/>
            </a:pPr>
            <a:r>
              <a:rPr lang="es-AR" sz="2000" dirty="0">
                <a:solidFill>
                  <a:schemeClr val="accent6">
                    <a:lumMod val="50000"/>
                  </a:schemeClr>
                </a:solidFill>
              </a:rPr>
              <a:t>Intercambio de información </a:t>
            </a:r>
            <a:r>
              <a:rPr lang="es-AR" sz="2000" dirty="0" err="1">
                <a:solidFill>
                  <a:schemeClr val="accent6">
                    <a:lumMod val="50000"/>
                  </a:schemeClr>
                </a:solidFill>
              </a:rPr>
              <a:t>via</a:t>
            </a:r>
            <a:r>
              <a:rPr lang="es-AR" sz="2000" dirty="0">
                <a:solidFill>
                  <a:schemeClr val="accent6">
                    <a:lumMod val="50000"/>
                  </a:schemeClr>
                </a:solidFill>
              </a:rPr>
              <a:t> Web </a:t>
            </a:r>
            <a:r>
              <a:rPr lang="es-AR" sz="2000" dirty="0" err="1">
                <a:solidFill>
                  <a:schemeClr val="accent6">
                    <a:lumMod val="50000"/>
                  </a:schemeClr>
                </a:solidFill>
              </a:rPr>
              <a:t>Service</a:t>
            </a:r>
            <a:r>
              <a:rPr lang="es-AR" sz="2000" dirty="0">
                <a:solidFill>
                  <a:schemeClr val="accent6">
                    <a:lumMod val="50000"/>
                  </a:schemeClr>
                </a:solidFill>
              </a:rPr>
              <a:t>  (consulta de características y funcionalidades en el micrositio </a:t>
            </a:r>
            <a:r>
              <a:rPr lang="es-AR" sz="2000" dirty="0" err="1">
                <a:solidFill>
                  <a:schemeClr val="accent6">
                    <a:lumMod val="50000"/>
                  </a:schemeClr>
                </a:solidFill>
              </a:rPr>
              <a:t>facturadecreditoelectronica</a:t>
            </a:r>
            <a:r>
              <a:rPr lang="es-AR" sz="2000" dirty="0">
                <a:solidFill>
                  <a:schemeClr val="accent6">
                    <a:lumMod val="50000"/>
                  </a:schemeClr>
                </a:solidFill>
              </a:rPr>
              <a:t>)</a:t>
            </a:r>
          </a:p>
        </p:txBody>
      </p:sp>
    </p:spTree>
    <p:extLst>
      <p:ext uri="{BB962C8B-B14F-4D97-AF65-F5344CB8AC3E}">
        <p14:creationId xmlns:p14="http://schemas.microsoft.com/office/powerpoint/2010/main" val="3090723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RETENCIONES APLICABLES</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Res </a:t>
            </a:r>
            <a:r>
              <a:rPr lang="es-AR" sz="2400" dirty="0" err="1">
                <a:solidFill>
                  <a:schemeClr val="accent6">
                    <a:lumMod val="50000"/>
                  </a:schemeClr>
                </a:solidFill>
              </a:rPr>
              <a:t>Gral</a:t>
            </a:r>
            <a:r>
              <a:rPr lang="es-AR" sz="2400" dirty="0">
                <a:solidFill>
                  <a:schemeClr val="accent6">
                    <a:lumMod val="50000"/>
                  </a:schemeClr>
                </a:solidFill>
              </a:rPr>
              <a:t> Conjunta AFIP – </a:t>
            </a:r>
            <a:r>
              <a:rPr lang="es-AR" sz="2400" dirty="0" err="1">
                <a:solidFill>
                  <a:schemeClr val="accent6">
                    <a:lumMod val="50000"/>
                  </a:schemeClr>
                </a:solidFill>
              </a:rPr>
              <a:t>MPyT</a:t>
            </a:r>
            <a:r>
              <a:rPr lang="es-AR" sz="2400" dirty="0">
                <a:solidFill>
                  <a:schemeClr val="accent6">
                    <a:lumMod val="50000"/>
                  </a:schemeClr>
                </a:solidFill>
              </a:rPr>
              <a:t> 4366:</a:t>
            </a:r>
          </a:p>
          <a:p>
            <a:pPr>
              <a:buClr>
                <a:schemeClr val="tx1"/>
              </a:buClr>
              <a:buFont typeface="Wingdings" pitchFamily="2" charset="2"/>
              <a:buChar char="§"/>
            </a:pPr>
            <a:r>
              <a:rPr lang="es-AR" sz="2400" dirty="0">
                <a:solidFill>
                  <a:schemeClr val="accent6">
                    <a:lumMod val="50000"/>
                  </a:schemeClr>
                </a:solidFill>
              </a:rPr>
              <a:t>Aceptación expresa implica informar las retenciones a practicar sobre la factura = liquidación del pago según la legislación al momento de la aceptación</a:t>
            </a:r>
          </a:p>
          <a:p>
            <a:pPr>
              <a:buClr>
                <a:schemeClr val="tx1"/>
              </a:buClr>
              <a:buFont typeface="Wingdings" pitchFamily="2" charset="2"/>
              <a:buChar char="§"/>
            </a:pPr>
            <a:r>
              <a:rPr lang="es-AR" sz="2400" dirty="0">
                <a:solidFill>
                  <a:schemeClr val="accent6">
                    <a:lumMod val="50000"/>
                  </a:schemeClr>
                </a:solidFill>
              </a:rPr>
              <a:t>Aceptación tácita implica que automáticamente se detraen:</a:t>
            </a:r>
          </a:p>
          <a:p>
            <a:pPr lvl="1">
              <a:buClr>
                <a:schemeClr val="tx1"/>
              </a:buClr>
              <a:buFont typeface="Wingdings" pitchFamily="2" charset="2"/>
              <a:buChar char="§"/>
            </a:pPr>
            <a:r>
              <a:rPr lang="es-AR" sz="2000" dirty="0">
                <a:solidFill>
                  <a:schemeClr val="accent6">
                    <a:lumMod val="50000"/>
                  </a:schemeClr>
                </a:solidFill>
              </a:rPr>
              <a:t>15% para retenciones para la Nación</a:t>
            </a:r>
          </a:p>
          <a:p>
            <a:pPr lvl="1">
              <a:buClr>
                <a:schemeClr val="tx1"/>
              </a:buClr>
              <a:buFont typeface="Wingdings" pitchFamily="2" charset="2"/>
              <a:buChar char="§"/>
            </a:pPr>
            <a:r>
              <a:rPr lang="es-AR" sz="2000" dirty="0">
                <a:solidFill>
                  <a:schemeClr val="accent6">
                    <a:lumMod val="50000"/>
                  </a:schemeClr>
                </a:solidFill>
              </a:rPr>
              <a:t>4% para retenciones a las Provincias y a CABA</a:t>
            </a:r>
          </a:p>
          <a:p>
            <a:pPr lvl="1">
              <a:buClr>
                <a:schemeClr val="tx1"/>
              </a:buClr>
              <a:buFont typeface="Wingdings" pitchFamily="2" charset="2"/>
              <a:buChar char="§"/>
            </a:pPr>
            <a:r>
              <a:rPr lang="es-AR" sz="2000" dirty="0">
                <a:solidFill>
                  <a:schemeClr val="accent6">
                    <a:lumMod val="50000"/>
                  </a:schemeClr>
                </a:solidFill>
              </a:rPr>
              <a:t>1% para Municipios</a:t>
            </a:r>
          </a:p>
          <a:p>
            <a:pPr>
              <a:buClr>
                <a:schemeClr val="tx1"/>
              </a:buClr>
              <a:buFont typeface="Wingdings" pitchFamily="2" charset="2"/>
              <a:buChar char="§"/>
            </a:pPr>
            <a:r>
              <a:rPr lang="es-AR" sz="2400" dirty="0">
                <a:solidFill>
                  <a:schemeClr val="accent6">
                    <a:lumMod val="50000"/>
                  </a:schemeClr>
                </a:solidFill>
              </a:rPr>
              <a:t>En ambos casos se ingresan las retenciones al momento del pago</a:t>
            </a:r>
          </a:p>
        </p:txBody>
      </p:sp>
    </p:spTree>
    <p:extLst>
      <p:ext uri="{BB962C8B-B14F-4D97-AF65-F5344CB8AC3E}">
        <p14:creationId xmlns:p14="http://schemas.microsoft.com/office/powerpoint/2010/main" val="25879736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RETENCIONES CONTINUACION</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Si en el caso de aplicación de porcentajes por aceptación tácita surgiera un sobrante o un faltante sobre los importes que definitivamente correspondan, los mismos deberán ser cancelados entre emisor original y pagador </a:t>
            </a:r>
          </a:p>
          <a:p>
            <a:pPr>
              <a:buClr>
                <a:schemeClr val="tx1"/>
              </a:buClr>
              <a:buFont typeface="Wingdings" pitchFamily="2" charset="2"/>
              <a:buChar char="§"/>
            </a:pPr>
            <a:r>
              <a:rPr lang="es-AR" sz="2400" dirty="0">
                <a:solidFill>
                  <a:schemeClr val="accent6">
                    <a:lumMod val="50000"/>
                  </a:schemeClr>
                </a:solidFill>
              </a:rPr>
              <a:t>Las provincias y CABA deben adherir al régimen y han ido reglamentando la forma de percibir y retener</a:t>
            </a:r>
          </a:p>
          <a:p>
            <a:pPr>
              <a:buClr>
                <a:schemeClr val="tx1"/>
              </a:buClr>
              <a:buFont typeface="Wingdings" pitchFamily="2" charset="2"/>
              <a:buChar char="§"/>
            </a:pPr>
            <a:r>
              <a:rPr lang="es-AR" sz="2400" dirty="0">
                <a:solidFill>
                  <a:schemeClr val="accent6">
                    <a:lumMod val="50000"/>
                  </a:schemeClr>
                </a:solidFill>
              </a:rPr>
              <a:t>Problema: cada jurisdicción establece una norma diferente y además problemas de control al momento de la información</a:t>
            </a:r>
          </a:p>
          <a:p>
            <a:pPr>
              <a:buClr>
                <a:schemeClr val="tx1"/>
              </a:buClr>
              <a:buFont typeface="Wingdings" pitchFamily="2" charset="2"/>
              <a:buChar char="§"/>
            </a:pPr>
            <a:r>
              <a:rPr lang="es-AR" sz="2400" dirty="0">
                <a:solidFill>
                  <a:schemeClr val="accent6">
                    <a:lumMod val="50000"/>
                  </a:schemeClr>
                </a:solidFill>
              </a:rPr>
              <a:t>VEAMOS</a:t>
            </a:r>
          </a:p>
          <a:p>
            <a:pPr>
              <a:buClr>
                <a:schemeClr val="tx1"/>
              </a:buClr>
              <a:buFont typeface="Wingdings" pitchFamily="2" charset="2"/>
              <a:buChar char="§"/>
            </a:pPr>
            <a:endParaRPr lang="es-AR" sz="2400" dirty="0">
              <a:solidFill>
                <a:schemeClr val="accent6">
                  <a:lumMod val="50000"/>
                </a:schemeClr>
              </a:solidFill>
            </a:endParaRPr>
          </a:p>
        </p:txBody>
      </p:sp>
    </p:spTree>
    <p:extLst>
      <p:ext uri="{BB962C8B-B14F-4D97-AF65-F5344CB8AC3E}">
        <p14:creationId xmlns:p14="http://schemas.microsoft.com/office/powerpoint/2010/main" val="14471770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NORMAS LOCALES</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Resolución AGIP 11/2019 – modificada por Res 22/2019</a:t>
            </a:r>
          </a:p>
          <a:p>
            <a:pPr>
              <a:buClr>
                <a:schemeClr val="tx1"/>
              </a:buClr>
              <a:buFont typeface="Wingdings" pitchFamily="2" charset="2"/>
              <a:buChar char="§"/>
            </a:pPr>
            <a:r>
              <a:rPr lang="es-AR" sz="2400" dirty="0">
                <a:solidFill>
                  <a:schemeClr val="accent6">
                    <a:lumMod val="50000"/>
                  </a:schemeClr>
                </a:solidFill>
              </a:rPr>
              <a:t>Aceptación expresa implica aplicar la retención según la normativa vigente al momento y se ingresa dentro de los plazos previstos a partir del pago</a:t>
            </a:r>
          </a:p>
          <a:p>
            <a:pPr>
              <a:buClr>
                <a:schemeClr val="tx1"/>
              </a:buClr>
              <a:buFont typeface="Wingdings" pitchFamily="2" charset="2"/>
              <a:buChar char="§"/>
            </a:pPr>
            <a:r>
              <a:rPr lang="es-AR" sz="2400" dirty="0">
                <a:solidFill>
                  <a:schemeClr val="accent6">
                    <a:lumMod val="50000"/>
                  </a:schemeClr>
                </a:solidFill>
              </a:rPr>
              <a:t>Aceptación tácita: aplicar la retención al momento del pago pero si la alícuota aplicable excede el 4%  se aplica esta alícuota</a:t>
            </a:r>
          </a:p>
          <a:p>
            <a:pPr>
              <a:buClr>
                <a:schemeClr val="tx1"/>
              </a:buClr>
              <a:buFont typeface="Wingdings" pitchFamily="2" charset="2"/>
              <a:buChar char="§"/>
            </a:pPr>
            <a:r>
              <a:rPr lang="es-AR" sz="2400" dirty="0">
                <a:solidFill>
                  <a:schemeClr val="accent6">
                    <a:lumMod val="50000"/>
                  </a:schemeClr>
                </a:solidFill>
              </a:rPr>
              <a:t>Problema: si la alícuota vigente al momento de la aceptación expresa es diferente de la alícuota del momento del pago  - fecha de información – como lo informo?</a:t>
            </a:r>
          </a:p>
        </p:txBody>
      </p:sp>
    </p:spTree>
    <p:extLst>
      <p:ext uri="{BB962C8B-B14F-4D97-AF65-F5344CB8AC3E}">
        <p14:creationId xmlns:p14="http://schemas.microsoft.com/office/powerpoint/2010/main" val="9584047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NORMAS LOCALES</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Resol Normativa ARBA 52/18</a:t>
            </a:r>
          </a:p>
          <a:p>
            <a:pPr>
              <a:buClr>
                <a:schemeClr val="tx1"/>
              </a:buClr>
              <a:buFont typeface="Wingdings" pitchFamily="2" charset="2"/>
              <a:buChar char="§"/>
            </a:pPr>
            <a:r>
              <a:rPr lang="es-AR" sz="2400" dirty="0">
                <a:solidFill>
                  <a:schemeClr val="accent6">
                    <a:lumMod val="50000"/>
                  </a:schemeClr>
                </a:solidFill>
              </a:rPr>
              <a:t>Aceptación expresa: aplicar régimen vigente pero si la alícuota aplicable supera el 4%, entonces se retiene el 4%</a:t>
            </a:r>
          </a:p>
          <a:p>
            <a:pPr>
              <a:buClr>
                <a:schemeClr val="tx1"/>
              </a:buClr>
              <a:buFont typeface="Wingdings" pitchFamily="2" charset="2"/>
              <a:buChar char="§"/>
            </a:pPr>
            <a:r>
              <a:rPr lang="es-AR" sz="2400" dirty="0">
                <a:solidFill>
                  <a:schemeClr val="accent6">
                    <a:lumMod val="50000"/>
                  </a:schemeClr>
                </a:solidFill>
              </a:rPr>
              <a:t>Aceptación tácita: aplicar la alícuota vigente al momento del pago pero sin superar el 4% - si corresponde una alícuota menor se deberá devolver el excedente al emisor</a:t>
            </a:r>
          </a:p>
          <a:p>
            <a:pPr>
              <a:buClr>
                <a:schemeClr val="tx1"/>
              </a:buClr>
              <a:buFont typeface="Wingdings" pitchFamily="2" charset="2"/>
              <a:buChar char="§"/>
            </a:pPr>
            <a:r>
              <a:rPr lang="es-AR" sz="2400" dirty="0">
                <a:solidFill>
                  <a:schemeClr val="accent6">
                    <a:lumMod val="50000"/>
                  </a:schemeClr>
                </a:solidFill>
              </a:rPr>
              <a:t>El ingreso se efectuara en los plazos computados a partir de la fecha de pago</a:t>
            </a:r>
          </a:p>
          <a:p>
            <a:pPr>
              <a:buClr>
                <a:schemeClr val="tx1"/>
              </a:buClr>
              <a:buFont typeface="Wingdings" pitchFamily="2" charset="2"/>
              <a:buChar char="§"/>
            </a:pPr>
            <a:r>
              <a:rPr lang="es-AR" sz="2400" dirty="0">
                <a:solidFill>
                  <a:schemeClr val="accent6">
                    <a:lumMod val="50000"/>
                  </a:schemeClr>
                </a:solidFill>
              </a:rPr>
              <a:t>Mismo problema </a:t>
            </a:r>
          </a:p>
        </p:txBody>
      </p:sp>
    </p:spTree>
    <p:extLst>
      <p:ext uri="{BB962C8B-B14F-4D97-AF65-F5344CB8AC3E}">
        <p14:creationId xmlns:p14="http://schemas.microsoft.com/office/powerpoint/2010/main" val="3585158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fontScale="90000"/>
          </a:bodyPr>
          <a:lstStyle/>
          <a:p>
            <a:r>
              <a:rPr lang="es-AR" sz="3600" b="1" dirty="0">
                <a:solidFill>
                  <a:srgbClr val="232425"/>
                </a:solidFill>
              </a:rPr>
              <a:t>SUJETOS Y ACTIVIDADES EXCEPTUADAS</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Comprobantes especiales emitidos de acuerdo a lo dispuesto por el Anexo IV de la RG 1415:</a:t>
            </a:r>
          </a:p>
          <a:p>
            <a:pPr lvl="1">
              <a:buClr>
                <a:schemeClr val="tx1"/>
              </a:buClr>
              <a:buFont typeface="Wingdings" pitchFamily="2" charset="2"/>
              <a:buChar char="§"/>
            </a:pPr>
            <a:r>
              <a:rPr lang="es-AR" sz="2000" dirty="0">
                <a:solidFill>
                  <a:schemeClr val="accent6">
                    <a:lumMod val="50000"/>
                  </a:schemeClr>
                </a:solidFill>
              </a:rPr>
              <a:t>Agentes de Bolsa y Mercado Abierto</a:t>
            </a:r>
          </a:p>
          <a:p>
            <a:pPr lvl="1">
              <a:buClr>
                <a:schemeClr val="tx1"/>
              </a:buClr>
              <a:buFont typeface="Wingdings" pitchFamily="2" charset="2"/>
              <a:buChar char="§"/>
            </a:pPr>
            <a:r>
              <a:rPr lang="es-AR" sz="2000" dirty="0">
                <a:solidFill>
                  <a:schemeClr val="accent6">
                    <a:lumMod val="50000"/>
                  </a:schemeClr>
                </a:solidFill>
              </a:rPr>
              <a:t>Concesionarios del sistema nacional de aeropuertos, servicios prestados por el uso de </a:t>
            </a:r>
            <a:r>
              <a:rPr lang="es-AR" sz="2000" dirty="0" err="1">
                <a:solidFill>
                  <a:schemeClr val="accent6">
                    <a:lumMod val="50000"/>
                  </a:schemeClr>
                </a:solidFill>
              </a:rPr>
              <a:t>aeroestaciones</a:t>
            </a:r>
            <a:r>
              <a:rPr lang="es-AR" sz="2000" dirty="0">
                <a:solidFill>
                  <a:schemeClr val="accent6">
                    <a:lumMod val="50000"/>
                  </a:schemeClr>
                </a:solidFill>
              </a:rPr>
              <a:t> correspondientes a los vuelos de cabotaje e internacionales</a:t>
            </a:r>
          </a:p>
          <a:p>
            <a:pPr lvl="1">
              <a:buClr>
                <a:schemeClr val="tx1"/>
              </a:buClr>
              <a:buFont typeface="Wingdings" pitchFamily="2" charset="2"/>
              <a:buChar char="§"/>
            </a:pPr>
            <a:r>
              <a:rPr lang="es-AR" sz="2000" dirty="0">
                <a:solidFill>
                  <a:schemeClr val="accent6">
                    <a:lumMod val="50000"/>
                  </a:schemeClr>
                </a:solidFill>
              </a:rPr>
              <a:t>Distribuidores de diarios y revistas</a:t>
            </a:r>
          </a:p>
          <a:p>
            <a:pPr lvl="1">
              <a:buClr>
                <a:schemeClr val="tx1"/>
              </a:buClr>
              <a:buFont typeface="Wingdings" pitchFamily="2" charset="2"/>
              <a:buChar char="§"/>
            </a:pPr>
            <a:r>
              <a:rPr lang="es-AR" sz="2000" dirty="0">
                <a:solidFill>
                  <a:schemeClr val="accent6">
                    <a:lumMod val="50000"/>
                  </a:schemeClr>
                </a:solidFill>
              </a:rPr>
              <a:t>Entidades deportivas, culturales, sociales, etc. comprendidas en el art. 20, incisos f), G) y M) de la ley de Impuesto a las ganancias</a:t>
            </a:r>
          </a:p>
          <a:p>
            <a:pPr lvl="1">
              <a:buClr>
                <a:schemeClr val="tx1"/>
              </a:buClr>
              <a:buFont typeface="Wingdings" pitchFamily="2" charset="2"/>
              <a:buChar char="§"/>
            </a:pPr>
            <a:r>
              <a:rPr lang="es-AR" sz="2000" dirty="0">
                <a:solidFill>
                  <a:schemeClr val="accent6">
                    <a:lumMod val="50000"/>
                  </a:schemeClr>
                </a:solidFill>
              </a:rPr>
              <a:t>Establecimientos de enseñanza privada</a:t>
            </a:r>
          </a:p>
          <a:p>
            <a:pPr lvl="1">
              <a:buClr>
                <a:schemeClr val="tx1"/>
              </a:buClr>
              <a:buFont typeface="Wingdings" pitchFamily="2" charset="2"/>
              <a:buChar char="§"/>
            </a:pPr>
            <a:r>
              <a:rPr lang="es-AR" sz="2000" dirty="0">
                <a:solidFill>
                  <a:schemeClr val="accent6">
                    <a:lumMod val="50000"/>
                  </a:schemeClr>
                </a:solidFill>
              </a:rPr>
              <a:t>Entre otros</a:t>
            </a:r>
          </a:p>
          <a:p>
            <a:pPr lvl="1">
              <a:buClr>
                <a:schemeClr val="tx1"/>
              </a:buClr>
              <a:buFont typeface="Wingdings" pitchFamily="2" charset="2"/>
              <a:buChar char="§"/>
            </a:pPr>
            <a:endParaRPr lang="es-AR" sz="2000" dirty="0">
              <a:solidFill>
                <a:schemeClr val="accent6">
                  <a:lumMod val="50000"/>
                </a:schemeClr>
              </a:solidFill>
            </a:endParaRPr>
          </a:p>
        </p:txBody>
      </p:sp>
    </p:spTree>
    <p:extLst>
      <p:ext uri="{BB962C8B-B14F-4D97-AF65-F5344CB8AC3E}">
        <p14:creationId xmlns:p14="http://schemas.microsoft.com/office/powerpoint/2010/main" val="12009219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NORMAS LOCALES</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800" dirty="0">
                <a:solidFill>
                  <a:schemeClr val="accent6">
                    <a:lumMod val="50000"/>
                  </a:schemeClr>
                </a:solidFill>
              </a:rPr>
              <a:t>Resol Gral. DGR Salta 12/2019 es igual a ARBA</a:t>
            </a:r>
          </a:p>
          <a:p>
            <a:pPr>
              <a:buClr>
                <a:schemeClr val="tx1"/>
              </a:buClr>
              <a:buFont typeface="Wingdings" pitchFamily="2" charset="2"/>
              <a:buChar char="§"/>
            </a:pPr>
            <a:r>
              <a:rPr lang="es-AR" sz="2800" dirty="0">
                <a:solidFill>
                  <a:schemeClr val="accent6">
                    <a:lumMod val="50000"/>
                  </a:schemeClr>
                </a:solidFill>
              </a:rPr>
              <a:t>Resol Gral. ATM Mendoza 22/2019 es igual a </a:t>
            </a:r>
            <a:r>
              <a:rPr lang="es-AR" sz="2800" dirty="0" smtClean="0">
                <a:solidFill>
                  <a:schemeClr val="accent6">
                    <a:lumMod val="50000"/>
                  </a:schemeClr>
                </a:solidFill>
              </a:rPr>
              <a:t>ARBA</a:t>
            </a:r>
          </a:p>
          <a:p>
            <a:pPr>
              <a:buClr>
                <a:schemeClr val="tx1"/>
              </a:buClr>
              <a:buFont typeface="Wingdings" pitchFamily="2" charset="2"/>
              <a:buChar char="§"/>
            </a:pPr>
            <a:r>
              <a:rPr lang="es-AR" sz="2800" dirty="0" smtClean="0">
                <a:solidFill>
                  <a:schemeClr val="accent6">
                    <a:lumMod val="50000"/>
                  </a:schemeClr>
                </a:solidFill>
              </a:rPr>
              <a:t>Resol Gral. ATP Chaco 1979/2019 es igual a CABA</a:t>
            </a:r>
          </a:p>
          <a:p>
            <a:pPr>
              <a:buClr>
                <a:schemeClr val="tx1"/>
              </a:buClr>
              <a:buFont typeface="Wingdings" pitchFamily="2" charset="2"/>
              <a:buChar char="§"/>
            </a:pPr>
            <a:r>
              <a:rPr lang="es-AR" sz="2800" dirty="0" smtClean="0">
                <a:solidFill>
                  <a:schemeClr val="accent6">
                    <a:lumMod val="50000"/>
                  </a:schemeClr>
                </a:solidFill>
              </a:rPr>
              <a:t>Resol DPR Neuquén 160/2019 es igual a ARBA</a:t>
            </a:r>
          </a:p>
          <a:p>
            <a:pPr>
              <a:buClr>
                <a:schemeClr val="tx1"/>
              </a:buClr>
              <a:buFont typeface="Wingdings" pitchFamily="2" charset="2"/>
              <a:buChar char="§"/>
            </a:pPr>
            <a:r>
              <a:rPr lang="es-AR" sz="2800" dirty="0" smtClean="0">
                <a:solidFill>
                  <a:schemeClr val="accent6">
                    <a:lumMod val="50000"/>
                  </a:schemeClr>
                </a:solidFill>
              </a:rPr>
              <a:t>Resol ART Rio Negro 341/2019 es igual a ARBA</a:t>
            </a:r>
          </a:p>
          <a:p>
            <a:pPr>
              <a:buClr>
                <a:schemeClr val="tx1"/>
              </a:buClr>
              <a:buFont typeface="Wingdings" pitchFamily="2" charset="2"/>
              <a:buChar char="§"/>
            </a:pPr>
            <a:r>
              <a:rPr lang="es-AR" sz="2800" dirty="0" smtClean="0">
                <a:solidFill>
                  <a:schemeClr val="accent6">
                    <a:lumMod val="50000"/>
                  </a:schemeClr>
                </a:solidFill>
              </a:rPr>
              <a:t>Resol DGR Chubut 280/2019 es igual a ARBA</a:t>
            </a:r>
          </a:p>
          <a:p>
            <a:pPr>
              <a:buClr>
                <a:schemeClr val="tx1"/>
              </a:buClr>
              <a:buFont typeface="Wingdings" pitchFamily="2" charset="2"/>
              <a:buChar char="§"/>
            </a:pPr>
            <a:r>
              <a:rPr lang="es-AR" sz="2800" dirty="0" smtClean="0">
                <a:solidFill>
                  <a:schemeClr val="accent6">
                    <a:lumMod val="50000"/>
                  </a:schemeClr>
                </a:solidFill>
              </a:rPr>
              <a:t>Resol ATER Entre Ríos 368/2019 es igual a ARBA</a:t>
            </a:r>
          </a:p>
        </p:txBody>
      </p:sp>
    </p:spTree>
    <p:extLst>
      <p:ext uri="{BB962C8B-B14F-4D97-AF65-F5344CB8AC3E}">
        <p14:creationId xmlns:p14="http://schemas.microsoft.com/office/powerpoint/2010/main" val="22496267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NORMAS LOCALES</a:t>
            </a:r>
          </a:p>
        </p:txBody>
      </p:sp>
      <p:sp>
        <p:nvSpPr>
          <p:cNvPr id="3" name="2 Marcador de contenido"/>
          <p:cNvSpPr>
            <a:spLocks noGrp="1"/>
          </p:cNvSpPr>
          <p:nvPr>
            <p:ph idx="1"/>
          </p:nvPr>
        </p:nvSpPr>
        <p:spPr>
          <a:xfrm>
            <a:off x="457200" y="1988840"/>
            <a:ext cx="8095473" cy="4137323"/>
          </a:xfrm>
        </p:spPr>
        <p:txBody>
          <a:bodyPr>
            <a:normAutofit fontScale="92500"/>
          </a:bodyPr>
          <a:lstStyle/>
          <a:p>
            <a:pPr>
              <a:buClr>
                <a:schemeClr val="tx1"/>
              </a:buClr>
              <a:buFont typeface="Wingdings" pitchFamily="2" charset="2"/>
              <a:buChar char="§"/>
            </a:pPr>
            <a:r>
              <a:rPr lang="es-AR" sz="2800" dirty="0">
                <a:solidFill>
                  <a:schemeClr val="accent6">
                    <a:lumMod val="50000"/>
                  </a:schemeClr>
                </a:solidFill>
              </a:rPr>
              <a:t>Resol Gral. DGR </a:t>
            </a:r>
            <a:r>
              <a:rPr lang="es-AR" sz="2800" dirty="0" smtClean="0">
                <a:solidFill>
                  <a:schemeClr val="accent6">
                    <a:lumMod val="50000"/>
                  </a:schemeClr>
                </a:solidFill>
              </a:rPr>
              <a:t>Tucumán 16/2019 </a:t>
            </a:r>
            <a:r>
              <a:rPr lang="es-AR" sz="2800" dirty="0">
                <a:solidFill>
                  <a:schemeClr val="accent6">
                    <a:lumMod val="50000"/>
                  </a:schemeClr>
                </a:solidFill>
              </a:rPr>
              <a:t>es igual a ARBA</a:t>
            </a:r>
          </a:p>
          <a:p>
            <a:pPr>
              <a:buClr>
                <a:schemeClr val="tx1"/>
              </a:buClr>
              <a:buFont typeface="Wingdings" pitchFamily="2" charset="2"/>
              <a:buChar char="§"/>
            </a:pPr>
            <a:r>
              <a:rPr lang="es-AR" sz="2800" dirty="0">
                <a:solidFill>
                  <a:schemeClr val="accent6">
                    <a:lumMod val="50000"/>
                  </a:schemeClr>
                </a:solidFill>
              </a:rPr>
              <a:t>Resol Gral. </a:t>
            </a:r>
            <a:r>
              <a:rPr lang="es-AR" sz="2800" dirty="0" smtClean="0">
                <a:solidFill>
                  <a:schemeClr val="accent6">
                    <a:lumMod val="50000"/>
                  </a:schemeClr>
                </a:solidFill>
              </a:rPr>
              <a:t>DGR Corrientes 182/2019 </a:t>
            </a:r>
            <a:r>
              <a:rPr lang="es-AR" sz="2800" dirty="0">
                <a:solidFill>
                  <a:schemeClr val="accent6">
                    <a:lumMod val="50000"/>
                  </a:schemeClr>
                </a:solidFill>
              </a:rPr>
              <a:t>es igual a </a:t>
            </a:r>
            <a:r>
              <a:rPr lang="es-AR" sz="2800" dirty="0" smtClean="0">
                <a:solidFill>
                  <a:schemeClr val="accent6">
                    <a:lumMod val="50000"/>
                  </a:schemeClr>
                </a:solidFill>
              </a:rPr>
              <a:t>ARBA</a:t>
            </a:r>
          </a:p>
          <a:p>
            <a:pPr>
              <a:buClr>
                <a:schemeClr val="tx1"/>
              </a:buClr>
              <a:buFont typeface="Wingdings" pitchFamily="2" charset="2"/>
              <a:buChar char="§"/>
            </a:pPr>
            <a:r>
              <a:rPr lang="es-AR" sz="2800" dirty="0" smtClean="0">
                <a:solidFill>
                  <a:schemeClr val="accent6">
                    <a:lumMod val="50000"/>
                  </a:schemeClr>
                </a:solidFill>
              </a:rPr>
              <a:t>Resol Gral. API Santa Fe 10/2019 es igual a ARBA</a:t>
            </a:r>
          </a:p>
          <a:p>
            <a:pPr>
              <a:buClr>
                <a:schemeClr val="tx1"/>
              </a:buClr>
              <a:buFont typeface="Wingdings" pitchFamily="2" charset="2"/>
              <a:buChar char="§"/>
            </a:pPr>
            <a:r>
              <a:rPr lang="es-AR" sz="2800" dirty="0" smtClean="0">
                <a:solidFill>
                  <a:schemeClr val="accent6">
                    <a:lumMod val="50000"/>
                  </a:schemeClr>
                </a:solidFill>
              </a:rPr>
              <a:t>Resol DGR Misiones 28/2019 es igual a ARBA</a:t>
            </a:r>
          </a:p>
          <a:p>
            <a:pPr>
              <a:buClr>
                <a:schemeClr val="tx1"/>
              </a:buClr>
              <a:buFont typeface="Wingdings" pitchFamily="2" charset="2"/>
              <a:buChar char="§"/>
            </a:pPr>
            <a:r>
              <a:rPr lang="es-AR" sz="2800" dirty="0">
                <a:solidFill>
                  <a:schemeClr val="accent6">
                    <a:lumMod val="50000"/>
                  </a:schemeClr>
                </a:solidFill>
              </a:rPr>
              <a:t>Resol Gral. DGR </a:t>
            </a:r>
            <a:r>
              <a:rPr lang="es-AR" sz="2800" dirty="0" err="1">
                <a:solidFill>
                  <a:schemeClr val="accent6">
                    <a:lumMod val="50000"/>
                  </a:schemeClr>
                </a:solidFill>
              </a:rPr>
              <a:t>Sgo</a:t>
            </a:r>
            <a:r>
              <a:rPr lang="es-AR" sz="2800" dirty="0">
                <a:solidFill>
                  <a:schemeClr val="accent6">
                    <a:lumMod val="50000"/>
                  </a:schemeClr>
                </a:solidFill>
              </a:rPr>
              <a:t> del Estero 19/2019 tanto para aceptación expresa como tácita dispone que hay que aplicar las formas de liquidación de la resol 34/17 – </a:t>
            </a:r>
            <a:r>
              <a:rPr lang="es-AR" sz="2800" b="1" dirty="0">
                <a:solidFill>
                  <a:schemeClr val="accent6">
                    <a:lumMod val="50000"/>
                  </a:schemeClr>
                </a:solidFill>
              </a:rPr>
              <a:t>es decir que aplica la alícuota vigente en ambos casos</a:t>
            </a:r>
          </a:p>
          <a:p>
            <a:pPr>
              <a:buClr>
                <a:schemeClr val="tx1"/>
              </a:buClr>
              <a:buFont typeface="Wingdings" pitchFamily="2" charset="2"/>
              <a:buChar char="§"/>
            </a:pPr>
            <a:endParaRPr lang="es-AR" sz="2400" dirty="0" smtClean="0">
              <a:solidFill>
                <a:schemeClr val="accent6">
                  <a:lumMod val="50000"/>
                </a:schemeClr>
              </a:solidFill>
            </a:endParaRPr>
          </a:p>
        </p:txBody>
      </p:sp>
    </p:spTree>
    <p:extLst>
      <p:ext uri="{BB962C8B-B14F-4D97-AF65-F5344CB8AC3E}">
        <p14:creationId xmlns:p14="http://schemas.microsoft.com/office/powerpoint/2010/main" val="810598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fontScale="90000"/>
          </a:bodyPr>
          <a:lstStyle/>
          <a:p>
            <a:r>
              <a:rPr lang="es-AR" sz="3600" b="1" dirty="0">
                <a:solidFill>
                  <a:srgbClr val="232425"/>
                </a:solidFill>
              </a:rPr>
              <a:t>CRONOGRAMA IMPLEMENTACION</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Resolución SSP 17/2019 fija el cronograma de implementación vigente a la fecha s/Anexo</a:t>
            </a:r>
          </a:p>
          <a:p>
            <a:pPr>
              <a:buClr>
                <a:schemeClr val="tx1"/>
              </a:buClr>
              <a:buFont typeface="Wingdings" pitchFamily="2" charset="2"/>
              <a:buChar char="§"/>
            </a:pPr>
            <a:r>
              <a:rPr lang="es-AR" sz="2400" dirty="0">
                <a:solidFill>
                  <a:schemeClr val="accent6">
                    <a:lumMod val="50000"/>
                  </a:schemeClr>
                </a:solidFill>
              </a:rPr>
              <a:t>Separa por Sección del nomenclador AFIP y monto </a:t>
            </a:r>
          </a:p>
          <a:p>
            <a:pPr>
              <a:buClr>
                <a:schemeClr val="tx1"/>
              </a:buClr>
              <a:buFont typeface="Wingdings" pitchFamily="2" charset="2"/>
              <a:buChar char="§"/>
            </a:pPr>
            <a:r>
              <a:rPr lang="es-AR" sz="2400" dirty="0">
                <a:solidFill>
                  <a:schemeClr val="accent6">
                    <a:lumMod val="50000"/>
                  </a:schemeClr>
                </a:solidFill>
              </a:rPr>
              <a:t>Los montos son POR COMPROBANTE EMITIDO sin considerar los ajustes posteriores por NC o ND</a:t>
            </a:r>
          </a:p>
          <a:p>
            <a:pPr>
              <a:buClr>
                <a:schemeClr val="tx1"/>
              </a:buClr>
              <a:buFont typeface="Wingdings" pitchFamily="2" charset="2"/>
              <a:buChar char="§"/>
            </a:pPr>
            <a:r>
              <a:rPr lang="es-AR" sz="2400" dirty="0">
                <a:solidFill>
                  <a:schemeClr val="accent6">
                    <a:lumMod val="50000"/>
                  </a:schemeClr>
                </a:solidFill>
              </a:rPr>
              <a:t>Empresas incorporadas al registro como empresas grandes serán sujetos obligados a partir del primer día hábil del mes de septiembre posterior a su publicación</a:t>
            </a:r>
          </a:p>
          <a:p>
            <a:pPr>
              <a:buClr>
                <a:schemeClr val="tx1"/>
              </a:buClr>
              <a:buFont typeface="Wingdings" pitchFamily="2" charset="2"/>
              <a:buChar char="§"/>
            </a:pPr>
            <a:r>
              <a:rPr lang="es-AR" sz="2400" dirty="0">
                <a:solidFill>
                  <a:schemeClr val="accent6">
                    <a:lumMod val="50000"/>
                  </a:schemeClr>
                </a:solidFill>
              </a:rPr>
              <a:t>Empresas excluidas dejan de serlo a partir del primer día hábil del mes de Julio posterior a la </a:t>
            </a:r>
            <a:r>
              <a:rPr lang="es-AR" sz="2400" dirty="0" err="1">
                <a:solidFill>
                  <a:schemeClr val="accent6">
                    <a:lumMod val="50000"/>
                  </a:schemeClr>
                </a:solidFill>
              </a:rPr>
              <a:t>publicacion</a:t>
            </a:r>
            <a:endParaRPr lang="es-AR" sz="2400" dirty="0">
              <a:solidFill>
                <a:schemeClr val="accent6">
                  <a:lumMod val="50000"/>
                </a:schemeClr>
              </a:solidFill>
            </a:endParaRPr>
          </a:p>
        </p:txBody>
      </p:sp>
    </p:spTree>
    <p:extLst>
      <p:ext uri="{BB962C8B-B14F-4D97-AF65-F5344CB8AC3E}">
        <p14:creationId xmlns:p14="http://schemas.microsoft.com/office/powerpoint/2010/main" val="17210741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EJEMPLO</a:t>
            </a:r>
          </a:p>
        </p:txBody>
      </p:sp>
      <p:sp>
        <p:nvSpPr>
          <p:cNvPr id="3" name="2 Marcador de contenido"/>
          <p:cNvSpPr>
            <a:spLocks noGrp="1"/>
          </p:cNvSpPr>
          <p:nvPr>
            <p:ph idx="1"/>
          </p:nvPr>
        </p:nvSpPr>
        <p:spPr>
          <a:xfrm>
            <a:off x="457200" y="1988840"/>
            <a:ext cx="8095473" cy="4137323"/>
          </a:xfrm>
        </p:spPr>
        <p:txBody>
          <a:bodyPr>
            <a:normAutofit lnSpcReduction="10000"/>
          </a:bodyPr>
          <a:lstStyle/>
          <a:p>
            <a:pPr>
              <a:buClr>
                <a:schemeClr val="tx1"/>
              </a:buClr>
              <a:buFont typeface="Wingdings" pitchFamily="2" charset="2"/>
              <a:buChar char="§"/>
            </a:pPr>
            <a:r>
              <a:rPr lang="es-AR" sz="2400" dirty="0">
                <a:solidFill>
                  <a:schemeClr val="accent6">
                    <a:lumMod val="50000"/>
                  </a:schemeClr>
                </a:solidFill>
              </a:rPr>
              <a:t>Sección K: Intermediación financiera y servicios de seguros completa</a:t>
            </a:r>
          </a:p>
          <a:p>
            <a:pPr>
              <a:buClr>
                <a:schemeClr val="tx1"/>
              </a:buClr>
              <a:buFont typeface="Wingdings" pitchFamily="2" charset="2"/>
              <a:buChar char="§"/>
            </a:pPr>
            <a:r>
              <a:rPr lang="es-AR" sz="2400" dirty="0">
                <a:solidFill>
                  <a:schemeClr val="accent6">
                    <a:lumMod val="50000"/>
                  </a:schemeClr>
                </a:solidFill>
              </a:rPr>
              <a:t>Sección C: Industria Manufacturera CLAE 291000, 292000 y 293090</a:t>
            </a:r>
          </a:p>
          <a:p>
            <a:pPr>
              <a:buClr>
                <a:schemeClr val="tx1"/>
              </a:buClr>
              <a:buFont typeface="Wingdings" pitchFamily="2" charset="2"/>
              <a:buChar char="§"/>
            </a:pPr>
            <a:r>
              <a:rPr lang="es-AR" sz="2400" dirty="0">
                <a:solidFill>
                  <a:schemeClr val="accent6">
                    <a:lumMod val="50000"/>
                  </a:schemeClr>
                </a:solidFill>
              </a:rPr>
              <a:t>Sección G: Comercio al por mayor y al por menor CLAE 451110, 451190, 453100 y 454010</a:t>
            </a:r>
          </a:p>
          <a:p>
            <a:pPr>
              <a:buClr>
                <a:schemeClr val="tx1"/>
              </a:buClr>
              <a:buFont typeface="Wingdings" pitchFamily="2" charset="2"/>
              <a:buChar char="§"/>
            </a:pPr>
            <a:r>
              <a:rPr lang="es-AR" sz="2400" dirty="0">
                <a:solidFill>
                  <a:schemeClr val="accent6">
                    <a:lumMod val="50000"/>
                  </a:schemeClr>
                </a:solidFill>
              </a:rPr>
              <a:t>Desde el 1/5/19 facturas desde 6,000,000</a:t>
            </a:r>
          </a:p>
          <a:p>
            <a:pPr>
              <a:buClr>
                <a:schemeClr val="tx1"/>
              </a:buClr>
              <a:buFont typeface="Wingdings" pitchFamily="2" charset="2"/>
              <a:buChar char="§"/>
            </a:pPr>
            <a:r>
              <a:rPr lang="es-AR" sz="2400" dirty="0">
                <a:solidFill>
                  <a:schemeClr val="accent6">
                    <a:lumMod val="50000"/>
                  </a:schemeClr>
                </a:solidFill>
              </a:rPr>
              <a:t>Desde el 1/7/19 facturas desde 2,000,000</a:t>
            </a:r>
          </a:p>
          <a:p>
            <a:pPr>
              <a:buClr>
                <a:schemeClr val="tx1"/>
              </a:buClr>
              <a:buFont typeface="Wingdings" pitchFamily="2" charset="2"/>
              <a:buChar char="§"/>
            </a:pPr>
            <a:r>
              <a:rPr lang="es-AR" sz="2400" dirty="0">
                <a:solidFill>
                  <a:schemeClr val="accent6">
                    <a:lumMod val="50000"/>
                  </a:schemeClr>
                </a:solidFill>
              </a:rPr>
              <a:t>Desde el 1/8/19 facturas desde 1,000,000</a:t>
            </a:r>
          </a:p>
          <a:p>
            <a:pPr>
              <a:buClr>
                <a:schemeClr val="tx1"/>
              </a:buClr>
              <a:buFont typeface="Wingdings" pitchFamily="2" charset="2"/>
              <a:buChar char="§"/>
            </a:pPr>
            <a:r>
              <a:rPr lang="es-AR" sz="2400" dirty="0">
                <a:solidFill>
                  <a:schemeClr val="accent6">
                    <a:lumMod val="50000"/>
                  </a:schemeClr>
                </a:solidFill>
              </a:rPr>
              <a:t>Desde el 1/9/19 facturas desde 100,000</a:t>
            </a:r>
          </a:p>
        </p:txBody>
      </p:sp>
    </p:spTree>
    <p:extLst>
      <p:ext uri="{BB962C8B-B14F-4D97-AF65-F5344CB8AC3E}">
        <p14:creationId xmlns:p14="http://schemas.microsoft.com/office/powerpoint/2010/main" val="17765760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EJEMPLO 2</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Sección F Construcción CLAE = TODOS</a:t>
            </a:r>
          </a:p>
          <a:p>
            <a:pPr>
              <a:buClr>
                <a:schemeClr val="tx1"/>
              </a:buClr>
              <a:buFont typeface="Wingdings" pitchFamily="2" charset="2"/>
              <a:buChar char="§"/>
            </a:pPr>
            <a:endParaRPr lang="es-AR" sz="2400" dirty="0">
              <a:solidFill>
                <a:schemeClr val="accent6">
                  <a:lumMod val="50000"/>
                </a:schemeClr>
              </a:solidFill>
            </a:endParaRPr>
          </a:p>
          <a:p>
            <a:pPr>
              <a:buClr>
                <a:schemeClr val="tx1"/>
              </a:buClr>
              <a:buFont typeface="Wingdings" pitchFamily="2" charset="2"/>
              <a:buChar char="§"/>
            </a:pPr>
            <a:r>
              <a:rPr lang="es-AR" sz="2400" dirty="0">
                <a:solidFill>
                  <a:schemeClr val="accent6">
                    <a:lumMod val="50000"/>
                  </a:schemeClr>
                </a:solidFill>
              </a:rPr>
              <a:t>Desde el 1/7/19 facturas desde 6,000,000</a:t>
            </a:r>
          </a:p>
          <a:p>
            <a:pPr>
              <a:buClr>
                <a:schemeClr val="tx1"/>
              </a:buClr>
              <a:buFont typeface="Wingdings" pitchFamily="2" charset="2"/>
              <a:buChar char="§"/>
            </a:pPr>
            <a:r>
              <a:rPr lang="es-AR" sz="2400" dirty="0">
                <a:solidFill>
                  <a:schemeClr val="accent6">
                    <a:lumMod val="50000"/>
                  </a:schemeClr>
                </a:solidFill>
              </a:rPr>
              <a:t>Desde el 1/9/19 facturas desde 2,000,000</a:t>
            </a:r>
          </a:p>
          <a:p>
            <a:pPr>
              <a:buClr>
                <a:schemeClr val="tx1"/>
              </a:buClr>
              <a:buFont typeface="Wingdings" pitchFamily="2" charset="2"/>
              <a:buChar char="§"/>
            </a:pPr>
            <a:r>
              <a:rPr lang="es-AR" sz="2400" dirty="0">
                <a:solidFill>
                  <a:schemeClr val="accent6">
                    <a:lumMod val="50000"/>
                  </a:schemeClr>
                </a:solidFill>
              </a:rPr>
              <a:t>Desde el 1/10/19 facturas desde 1,000,000</a:t>
            </a:r>
          </a:p>
          <a:p>
            <a:pPr>
              <a:buClr>
                <a:schemeClr val="tx1"/>
              </a:buClr>
              <a:buFont typeface="Wingdings" pitchFamily="2" charset="2"/>
              <a:buChar char="§"/>
            </a:pPr>
            <a:r>
              <a:rPr lang="es-AR" sz="2400" dirty="0">
                <a:solidFill>
                  <a:schemeClr val="accent6">
                    <a:lumMod val="50000"/>
                  </a:schemeClr>
                </a:solidFill>
              </a:rPr>
              <a:t>Desde el 1/11/19 facturas desde 100,000</a:t>
            </a:r>
          </a:p>
        </p:txBody>
      </p:sp>
    </p:spTree>
    <p:extLst>
      <p:ext uri="{BB962C8B-B14F-4D97-AF65-F5344CB8AC3E}">
        <p14:creationId xmlns:p14="http://schemas.microsoft.com/office/powerpoint/2010/main" val="1578121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EJEMPLO 3</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Sección M Servicios profesionales TODOS</a:t>
            </a:r>
          </a:p>
          <a:p>
            <a:pPr>
              <a:buClr>
                <a:schemeClr val="tx1"/>
              </a:buClr>
              <a:buFont typeface="Wingdings" pitchFamily="2" charset="2"/>
              <a:buChar char="§"/>
            </a:pPr>
            <a:r>
              <a:rPr lang="es-AR" sz="2400" dirty="0">
                <a:solidFill>
                  <a:schemeClr val="accent6">
                    <a:lumMod val="50000"/>
                  </a:schemeClr>
                </a:solidFill>
              </a:rPr>
              <a:t>Sección I Servicios de Alojamiento y servicios de comidas TODOS</a:t>
            </a:r>
          </a:p>
          <a:p>
            <a:pPr>
              <a:buClr>
                <a:schemeClr val="tx1"/>
              </a:buClr>
              <a:buFont typeface="Wingdings" pitchFamily="2" charset="2"/>
              <a:buChar char="§"/>
            </a:pPr>
            <a:r>
              <a:rPr lang="es-AR" sz="2400" dirty="0">
                <a:solidFill>
                  <a:schemeClr val="accent6">
                    <a:lumMod val="50000"/>
                  </a:schemeClr>
                </a:solidFill>
              </a:rPr>
              <a:t>Sección J Información y Comunicaciones TODOS</a:t>
            </a:r>
          </a:p>
          <a:p>
            <a:pPr>
              <a:buClr>
                <a:schemeClr val="tx1"/>
              </a:buClr>
              <a:buFont typeface="Wingdings" pitchFamily="2" charset="2"/>
              <a:buChar char="§"/>
            </a:pPr>
            <a:r>
              <a:rPr lang="es-AR" sz="2400" dirty="0">
                <a:solidFill>
                  <a:schemeClr val="accent6">
                    <a:lumMod val="50000"/>
                  </a:schemeClr>
                </a:solidFill>
              </a:rPr>
              <a:t>Desde el 1/9/19 facturas desde 2,000,000</a:t>
            </a:r>
          </a:p>
          <a:p>
            <a:pPr>
              <a:buClr>
                <a:schemeClr val="tx1"/>
              </a:buClr>
              <a:buFont typeface="Wingdings" pitchFamily="2" charset="2"/>
              <a:buChar char="§"/>
            </a:pPr>
            <a:r>
              <a:rPr lang="es-AR" sz="2400" dirty="0">
                <a:solidFill>
                  <a:schemeClr val="accent6">
                    <a:lumMod val="50000"/>
                  </a:schemeClr>
                </a:solidFill>
              </a:rPr>
              <a:t>Desde el 1/10/19 facturas desde 1,000,000</a:t>
            </a:r>
          </a:p>
          <a:p>
            <a:pPr>
              <a:buClr>
                <a:schemeClr val="tx1"/>
              </a:buClr>
              <a:buFont typeface="Wingdings" pitchFamily="2" charset="2"/>
              <a:buChar char="§"/>
            </a:pPr>
            <a:r>
              <a:rPr lang="es-AR" sz="2400" dirty="0">
                <a:solidFill>
                  <a:schemeClr val="accent6">
                    <a:lumMod val="50000"/>
                  </a:schemeClr>
                </a:solidFill>
              </a:rPr>
              <a:t>Desde el 1/11/19 </a:t>
            </a:r>
            <a:r>
              <a:rPr lang="es-AR" sz="2400">
                <a:solidFill>
                  <a:schemeClr val="accent6">
                    <a:lumMod val="50000"/>
                  </a:schemeClr>
                </a:solidFill>
              </a:rPr>
              <a:t>facturas desde 100,000</a:t>
            </a:r>
            <a:endParaRPr lang="es-AR" sz="2400" dirty="0">
              <a:solidFill>
                <a:schemeClr val="accent6">
                  <a:lumMod val="50000"/>
                </a:schemeClr>
              </a:solidFill>
            </a:endParaRPr>
          </a:p>
        </p:txBody>
      </p:sp>
    </p:spTree>
    <p:extLst>
      <p:ext uri="{BB962C8B-B14F-4D97-AF65-F5344CB8AC3E}">
        <p14:creationId xmlns:p14="http://schemas.microsoft.com/office/powerpoint/2010/main" val="2587310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fontScale="90000"/>
          </a:bodyPr>
          <a:lstStyle/>
          <a:p>
            <a:r>
              <a:rPr lang="es-AR" sz="3600" b="1" dirty="0">
                <a:solidFill>
                  <a:srgbClr val="232425"/>
                </a:solidFill>
              </a:rPr>
              <a:t>SUJETOS Y ACTIVIDADES EXCEPTUADAS</a:t>
            </a:r>
          </a:p>
        </p:txBody>
      </p:sp>
      <p:sp>
        <p:nvSpPr>
          <p:cNvPr id="3" name="2 Marcador de contenido"/>
          <p:cNvSpPr>
            <a:spLocks noGrp="1"/>
          </p:cNvSpPr>
          <p:nvPr>
            <p:ph idx="1"/>
          </p:nvPr>
        </p:nvSpPr>
        <p:spPr>
          <a:xfrm>
            <a:off x="457200" y="1988840"/>
            <a:ext cx="8095473" cy="4137323"/>
          </a:xfrm>
        </p:spPr>
        <p:txBody>
          <a:bodyPr>
            <a:normAutofit/>
          </a:bodyPr>
          <a:lstStyle/>
          <a:p>
            <a:pPr algn="just">
              <a:buClr>
                <a:schemeClr val="tx1"/>
              </a:buClr>
              <a:buFont typeface="Wingdings" pitchFamily="2" charset="2"/>
              <a:buChar char="§"/>
            </a:pPr>
            <a:r>
              <a:rPr lang="es-AR" sz="2400" dirty="0">
                <a:solidFill>
                  <a:schemeClr val="accent6">
                    <a:lumMod val="50000"/>
                  </a:schemeClr>
                </a:solidFill>
              </a:rPr>
              <a:t>Sujetos del apartado A del Anexo I que no estén en la situación prevista en el Apartado B del mismo Anexo</a:t>
            </a:r>
          </a:p>
          <a:p>
            <a:pPr lvl="1" algn="just">
              <a:buClr>
                <a:schemeClr val="tx1"/>
              </a:buClr>
              <a:buFont typeface="Wingdings" pitchFamily="2" charset="2"/>
              <a:buChar char="§"/>
            </a:pPr>
            <a:r>
              <a:rPr lang="es-AR" sz="2000" dirty="0">
                <a:solidFill>
                  <a:schemeClr val="accent6">
                    <a:lumMod val="50000"/>
                  </a:schemeClr>
                </a:solidFill>
              </a:rPr>
              <a:t>Reparticiones centralizadas o autárquicas del estado</a:t>
            </a:r>
          </a:p>
          <a:p>
            <a:pPr lvl="1" algn="just">
              <a:buClr>
                <a:schemeClr val="tx1"/>
              </a:buClr>
              <a:buFont typeface="Wingdings" pitchFamily="2" charset="2"/>
              <a:buChar char="§"/>
            </a:pPr>
            <a:r>
              <a:rPr lang="es-AR" sz="2000" dirty="0">
                <a:solidFill>
                  <a:schemeClr val="accent6">
                    <a:lumMod val="50000"/>
                  </a:schemeClr>
                </a:solidFill>
              </a:rPr>
              <a:t>Venta de estampillas de prestadores de servicios de correos</a:t>
            </a:r>
          </a:p>
          <a:p>
            <a:pPr lvl="1" algn="just">
              <a:buClr>
                <a:schemeClr val="tx1"/>
              </a:buClr>
              <a:buFont typeface="Wingdings" pitchFamily="2" charset="2"/>
              <a:buChar char="§"/>
            </a:pPr>
            <a:r>
              <a:rPr lang="es-AR" sz="2000" dirty="0">
                <a:solidFill>
                  <a:schemeClr val="accent6">
                    <a:lumMod val="50000"/>
                  </a:schemeClr>
                </a:solidFill>
              </a:rPr>
              <a:t>Entidades de la Ley 21,526 (siempre que se encuentre el gasto en el extracto bancario)</a:t>
            </a:r>
          </a:p>
          <a:p>
            <a:pPr lvl="1" algn="just">
              <a:buClr>
                <a:schemeClr val="tx1"/>
              </a:buClr>
              <a:buFont typeface="Wingdings" pitchFamily="2" charset="2"/>
              <a:buChar char="§"/>
            </a:pPr>
            <a:r>
              <a:rPr lang="es-AR" sz="2000" dirty="0">
                <a:solidFill>
                  <a:schemeClr val="accent6">
                    <a:lumMod val="50000"/>
                  </a:schemeClr>
                </a:solidFill>
              </a:rPr>
              <a:t>Concesionarios de billetes de lotería</a:t>
            </a:r>
          </a:p>
          <a:p>
            <a:pPr lvl="1" algn="just">
              <a:buClr>
                <a:schemeClr val="tx1"/>
              </a:buClr>
              <a:buFont typeface="Wingdings" pitchFamily="2" charset="2"/>
              <a:buChar char="§"/>
            </a:pPr>
            <a:r>
              <a:rPr lang="es-AR" sz="2000" dirty="0">
                <a:solidFill>
                  <a:schemeClr val="accent6">
                    <a:lumMod val="50000"/>
                  </a:schemeClr>
                </a:solidFill>
              </a:rPr>
              <a:t>Entre otros</a:t>
            </a:r>
          </a:p>
          <a:p>
            <a:pPr algn="just">
              <a:buClr>
                <a:schemeClr val="tx1"/>
              </a:buClr>
              <a:buFont typeface="Wingdings" pitchFamily="2" charset="2"/>
              <a:buChar char="§"/>
            </a:pPr>
            <a:r>
              <a:rPr lang="es-AR" sz="2400" dirty="0">
                <a:solidFill>
                  <a:schemeClr val="accent6">
                    <a:lumMod val="50000"/>
                  </a:schemeClr>
                </a:solidFill>
              </a:rPr>
              <a:t>El apartado B fija los casos en que deben dar comprobantes: por ejemplo cuando el prestatario solicite la entrega del comprobante</a:t>
            </a:r>
          </a:p>
        </p:txBody>
      </p:sp>
    </p:spTree>
    <p:extLst>
      <p:ext uri="{BB962C8B-B14F-4D97-AF65-F5344CB8AC3E}">
        <p14:creationId xmlns:p14="http://schemas.microsoft.com/office/powerpoint/2010/main" val="1200921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fontScale="90000"/>
          </a:bodyPr>
          <a:lstStyle/>
          <a:p>
            <a:r>
              <a:rPr lang="es-AR" sz="3600" b="1" dirty="0">
                <a:solidFill>
                  <a:srgbClr val="232425"/>
                </a:solidFill>
              </a:rPr>
              <a:t>OBLIGADOS A EMITIR COMPROBANTES ELECTRONICOS</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Obligados</a:t>
            </a:r>
          </a:p>
          <a:p>
            <a:pPr lvl="1" algn="just">
              <a:buClr>
                <a:schemeClr val="tx1"/>
              </a:buClr>
              <a:buFont typeface="Wingdings" pitchFamily="2" charset="2"/>
              <a:buChar char="§"/>
            </a:pPr>
            <a:r>
              <a:rPr lang="es-AR" sz="2000" dirty="0">
                <a:solidFill>
                  <a:schemeClr val="accent6">
                    <a:lumMod val="50000"/>
                  </a:schemeClr>
                </a:solidFill>
              </a:rPr>
              <a:t>Responsables Inscriptos en el IVA</a:t>
            </a:r>
          </a:p>
          <a:p>
            <a:pPr lvl="1" algn="just">
              <a:buClr>
                <a:schemeClr val="tx1"/>
              </a:buClr>
              <a:buFont typeface="Wingdings" pitchFamily="2" charset="2"/>
              <a:buChar char="§"/>
            </a:pPr>
            <a:r>
              <a:rPr lang="es-AR" sz="2000" dirty="0">
                <a:solidFill>
                  <a:schemeClr val="accent6">
                    <a:lumMod val="50000"/>
                  </a:schemeClr>
                </a:solidFill>
              </a:rPr>
              <a:t>Monotributistas – excepto los previstos en el Régimen de Inclusión social y promoción del trabajo independientes y de quienes están inscriptos en el Registro Nacional de Efectores de Desarrollo Local y Economía Social del Ministerio de Desarrollo Social</a:t>
            </a:r>
          </a:p>
          <a:p>
            <a:pPr lvl="1" algn="just">
              <a:buClr>
                <a:schemeClr val="tx1"/>
              </a:buClr>
              <a:buFont typeface="Wingdings" pitchFamily="2" charset="2"/>
              <a:buChar char="§"/>
            </a:pPr>
            <a:r>
              <a:rPr lang="es-AR" sz="2000" dirty="0">
                <a:solidFill>
                  <a:schemeClr val="accent6">
                    <a:lumMod val="50000"/>
                  </a:schemeClr>
                </a:solidFill>
              </a:rPr>
              <a:t>Exentos en el IVA</a:t>
            </a:r>
            <a:endParaRPr lang="es-AR" sz="2400" dirty="0">
              <a:solidFill>
                <a:schemeClr val="accent6">
                  <a:lumMod val="50000"/>
                </a:schemeClr>
              </a:solidFill>
            </a:endParaRPr>
          </a:p>
          <a:p>
            <a:pPr algn="just">
              <a:buClr>
                <a:schemeClr val="tx1"/>
              </a:buClr>
              <a:buFont typeface="Wingdings" pitchFamily="2" charset="2"/>
              <a:buChar char="§"/>
            </a:pPr>
            <a:r>
              <a:rPr lang="es-AR" sz="2400" dirty="0">
                <a:solidFill>
                  <a:schemeClr val="accent6">
                    <a:lumMod val="50000"/>
                  </a:schemeClr>
                </a:solidFill>
              </a:rPr>
              <a:t>Utilizaran</a:t>
            </a:r>
          </a:p>
          <a:p>
            <a:pPr lvl="1" algn="just">
              <a:buClr>
                <a:schemeClr val="tx1"/>
              </a:buClr>
              <a:buFont typeface="Wingdings" pitchFamily="2" charset="2"/>
              <a:buChar char="§"/>
            </a:pPr>
            <a:r>
              <a:rPr lang="es-AR" sz="2000" dirty="0">
                <a:solidFill>
                  <a:schemeClr val="accent6">
                    <a:lumMod val="50000"/>
                  </a:schemeClr>
                </a:solidFill>
              </a:rPr>
              <a:t>Factura electrónica</a:t>
            </a:r>
          </a:p>
          <a:p>
            <a:pPr lvl="1" algn="just">
              <a:buClr>
                <a:schemeClr val="tx1"/>
              </a:buClr>
              <a:buFont typeface="Wingdings" pitchFamily="2" charset="2"/>
              <a:buChar char="§"/>
            </a:pPr>
            <a:r>
              <a:rPr lang="es-AR" sz="2000" dirty="0">
                <a:solidFill>
                  <a:schemeClr val="accent6">
                    <a:lumMod val="50000"/>
                  </a:schemeClr>
                </a:solidFill>
              </a:rPr>
              <a:t>Controlador Fiscal</a:t>
            </a:r>
          </a:p>
          <a:p>
            <a:pPr lvl="1" algn="just">
              <a:buClr>
                <a:schemeClr val="tx1"/>
              </a:buClr>
              <a:buFont typeface="Wingdings" pitchFamily="2" charset="2"/>
              <a:buChar char="§"/>
            </a:pPr>
            <a:r>
              <a:rPr lang="es-AR" sz="2000" dirty="0">
                <a:solidFill>
                  <a:schemeClr val="accent6">
                    <a:lumMod val="50000"/>
                  </a:schemeClr>
                </a:solidFill>
              </a:rPr>
              <a:t>Ambos (salvo por obligatoriedad de factura electrónica de crédito)</a:t>
            </a:r>
          </a:p>
        </p:txBody>
      </p:sp>
    </p:spTree>
    <p:extLst>
      <p:ext uri="{BB962C8B-B14F-4D97-AF65-F5344CB8AC3E}">
        <p14:creationId xmlns:p14="http://schemas.microsoft.com/office/powerpoint/2010/main" val="1200921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Anexo RG 4290</a:t>
            </a:r>
          </a:p>
        </p:txBody>
      </p:sp>
      <p:sp>
        <p:nvSpPr>
          <p:cNvPr id="3" name="2 Marcador de contenido"/>
          <p:cNvSpPr>
            <a:spLocks noGrp="1"/>
          </p:cNvSpPr>
          <p:nvPr>
            <p:ph idx="1"/>
          </p:nvPr>
        </p:nvSpPr>
        <p:spPr>
          <a:xfrm>
            <a:off x="457200" y="1988840"/>
            <a:ext cx="8095473" cy="4137323"/>
          </a:xfrm>
        </p:spPr>
        <p:txBody>
          <a:bodyPr>
            <a:normAutofit lnSpcReduction="10000"/>
          </a:bodyPr>
          <a:lstStyle/>
          <a:p>
            <a:pPr>
              <a:buClr>
                <a:schemeClr val="tx1"/>
              </a:buClr>
              <a:buFont typeface="Wingdings" pitchFamily="2" charset="2"/>
              <a:buChar char="§"/>
            </a:pPr>
            <a:r>
              <a:rPr lang="es-AR" sz="2400" dirty="0">
                <a:solidFill>
                  <a:schemeClr val="accent6">
                    <a:lumMod val="50000"/>
                  </a:schemeClr>
                </a:solidFill>
              </a:rPr>
              <a:t>La RG 4290 tiene un anexo de Actividades que por lo general se hacen con consumidor final</a:t>
            </a:r>
          </a:p>
          <a:p>
            <a:pPr>
              <a:buClr>
                <a:schemeClr val="tx1"/>
              </a:buClr>
              <a:buFont typeface="Wingdings" pitchFamily="2" charset="2"/>
              <a:buChar char="§"/>
            </a:pPr>
            <a:r>
              <a:rPr lang="es-AR" sz="2400" dirty="0">
                <a:solidFill>
                  <a:schemeClr val="accent6">
                    <a:lumMod val="50000"/>
                  </a:schemeClr>
                </a:solidFill>
              </a:rPr>
              <a:t>Quien opte por usar controlador fiscal y NO este en el listado tiene que usar controlador fiscal de nueva tecnología</a:t>
            </a:r>
          </a:p>
          <a:p>
            <a:pPr>
              <a:buClr>
                <a:schemeClr val="tx1"/>
              </a:buClr>
              <a:buFont typeface="Wingdings" pitchFamily="2" charset="2"/>
              <a:buChar char="§"/>
            </a:pPr>
            <a:r>
              <a:rPr lang="es-AR" sz="2400" dirty="0">
                <a:solidFill>
                  <a:schemeClr val="accent6">
                    <a:lumMod val="50000"/>
                  </a:schemeClr>
                </a:solidFill>
              </a:rPr>
              <a:t>Quien use </a:t>
            </a:r>
            <a:r>
              <a:rPr lang="es-AR" sz="2400" dirty="0" err="1">
                <a:solidFill>
                  <a:schemeClr val="accent6">
                    <a:lumMod val="50000"/>
                  </a:schemeClr>
                </a:solidFill>
              </a:rPr>
              <a:t>webservice</a:t>
            </a:r>
            <a:r>
              <a:rPr lang="es-AR" sz="2400" dirty="0">
                <a:solidFill>
                  <a:schemeClr val="accent6">
                    <a:lumMod val="50000"/>
                  </a:schemeClr>
                </a:solidFill>
              </a:rPr>
              <a:t> y realice operaciones con consumidores finales por servicios previstos en el anexo tiene que almacenar en forma electrónica los duplicados (RG 3685) – no requiere tramite de adhesión (desde el 01/08/2019)</a:t>
            </a:r>
          </a:p>
          <a:p>
            <a:pPr>
              <a:buClr>
                <a:schemeClr val="tx1"/>
              </a:buClr>
              <a:buFont typeface="Wingdings" pitchFamily="2" charset="2"/>
              <a:buChar char="§"/>
            </a:pPr>
            <a:r>
              <a:rPr lang="es-AR" sz="2400" dirty="0">
                <a:solidFill>
                  <a:schemeClr val="accent6">
                    <a:lumMod val="50000"/>
                  </a:schemeClr>
                </a:solidFill>
              </a:rPr>
              <a:t>Si se incumple la AFIP puede obligar a utilizar exclusivamente controlador fiscal de nueva tecnología</a:t>
            </a:r>
          </a:p>
          <a:p>
            <a:pPr>
              <a:buClr>
                <a:schemeClr val="tx1"/>
              </a:buClr>
              <a:buFont typeface="Wingdings" pitchFamily="2" charset="2"/>
              <a:buChar char="§"/>
            </a:pPr>
            <a:endParaRPr lang="es-AR" sz="2400" dirty="0">
              <a:solidFill>
                <a:schemeClr val="accent6">
                  <a:lumMod val="50000"/>
                </a:schemeClr>
              </a:solidFill>
            </a:endParaRPr>
          </a:p>
        </p:txBody>
      </p:sp>
    </p:spTree>
    <p:extLst>
      <p:ext uri="{BB962C8B-B14F-4D97-AF65-F5344CB8AC3E}">
        <p14:creationId xmlns:p14="http://schemas.microsoft.com/office/powerpoint/2010/main" val="1200921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663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white"/>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 y="6441545"/>
            <a:ext cx="9157886" cy="443839"/>
          </a:xfrm>
          <a:prstGeom prst="rect">
            <a:avLst/>
          </a:prstGeom>
        </p:spPr>
      </p:pic>
      <p:sp>
        <p:nvSpPr>
          <p:cNvPr id="2" name="1 Título"/>
          <p:cNvSpPr>
            <a:spLocks noGrp="1"/>
          </p:cNvSpPr>
          <p:nvPr>
            <p:ph type="title"/>
          </p:nvPr>
        </p:nvSpPr>
        <p:spPr>
          <a:xfrm>
            <a:off x="467544" y="805225"/>
            <a:ext cx="6635080" cy="1143000"/>
          </a:xfrm>
        </p:spPr>
        <p:txBody>
          <a:bodyPr>
            <a:normAutofit/>
          </a:bodyPr>
          <a:lstStyle/>
          <a:p>
            <a:r>
              <a:rPr lang="es-AR" sz="3600" b="1" dirty="0">
                <a:solidFill>
                  <a:srgbClr val="232425"/>
                </a:solidFill>
              </a:rPr>
              <a:t>Emisión manual de comprobantes</a:t>
            </a:r>
          </a:p>
        </p:txBody>
      </p:sp>
      <p:sp>
        <p:nvSpPr>
          <p:cNvPr id="3" name="2 Marcador de contenido"/>
          <p:cNvSpPr>
            <a:spLocks noGrp="1"/>
          </p:cNvSpPr>
          <p:nvPr>
            <p:ph idx="1"/>
          </p:nvPr>
        </p:nvSpPr>
        <p:spPr>
          <a:xfrm>
            <a:off x="457200" y="1988840"/>
            <a:ext cx="8095473" cy="4137323"/>
          </a:xfrm>
        </p:spPr>
        <p:txBody>
          <a:bodyPr>
            <a:normAutofit/>
          </a:bodyPr>
          <a:lstStyle/>
          <a:p>
            <a:pPr>
              <a:buClr>
                <a:schemeClr val="tx1"/>
              </a:buClr>
              <a:buFont typeface="Wingdings" pitchFamily="2" charset="2"/>
              <a:buChar char="§"/>
            </a:pPr>
            <a:r>
              <a:rPr lang="es-AR" sz="2400" dirty="0">
                <a:solidFill>
                  <a:schemeClr val="accent6">
                    <a:lumMod val="50000"/>
                  </a:schemeClr>
                </a:solidFill>
              </a:rPr>
              <a:t>Queda reservada para</a:t>
            </a:r>
          </a:p>
          <a:p>
            <a:pPr marL="342900" lvl="1" indent="-342900">
              <a:buClr>
                <a:schemeClr val="tx1"/>
              </a:buClr>
              <a:buFont typeface="Wingdings" pitchFamily="2" charset="2"/>
              <a:buChar char="§"/>
            </a:pPr>
            <a:r>
              <a:rPr lang="es-AR" sz="2400" dirty="0">
                <a:solidFill>
                  <a:schemeClr val="accent6">
                    <a:lumMod val="50000"/>
                  </a:schemeClr>
                </a:solidFill>
              </a:rPr>
              <a:t>Monotributistas que integren el Régimen de Inclusión social y promoción del trabajo independientes y de quienes están inscriptos en el Registro Nacional de Efectores de Desarrollo Local y Economía Social del Ministerio de Desarrollo Social</a:t>
            </a:r>
          </a:p>
          <a:p>
            <a:pPr marL="342900" lvl="1" indent="-342900">
              <a:buClr>
                <a:schemeClr val="tx1"/>
              </a:buClr>
              <a:buFont typeface="Wingdings" pitchFamily="2" charset="2"/>
              <a:buChar char="§"/>
            </a:pPr>
            <a:r>
              <a:rPr lang="es-AR" sz="2400" dirty="0">
                <a:solidFill>
                  <a:schemeClr val="accent6">
                    <a:lumMod val="50000"/>
                  </a:schemeClr>
                </a:solidFill>
              </a:rPr>
              <a:t>Sujetos no alcanzados por el IVA</a:t>
            </a:r>
          </a:p>
          <a:p>
            <a:pPr marL="342900" lvl="1" indent="-342900">
              <a:buClr>
                <a:schemeClr val="tx1"/>
              </a:buClr>
              <a:buFont typeface="Wingdings" pitchFamily="2" charset="2"/>
              <a:buChar char="§"/>
            </a:pPr>
            <a:r>
              <a:rPr lang="es-AR" sz="2400" dirty="0">
                <a:solidFill>
                  <a:schemeClr val="accent6">
                    <a:lumMod val="50000"/>
                  </a:schemeClr>
                </a:solidFill>
              </a:rPr>
              <a:t>Implica pedir autorización y CAI s/RG100</a:t>
            </a:r>
          </a:p>
          <a:p>
            <a:pPr marL="342900" lvl="1" indent="-342900">
              <a:buClr>
                <a:schemeClr val="tx1"/>
              </a:buClr>
              <a:buFont typeface="Wingdings" pitchFamily="2" charset="2"/>
              <a:buChar char="§"/>
            </a:pPr>
            <a:r>
              <a:rPr lang="es-AR" sz="2400" dirty="0">
                <a:solidFill>
                  <a:schemeClr val="accent6">
                    <a:lumMod val="50000"/>
                  </a:schemeClr>
                </a:solidFill>
              </a:rPr>
              <a:t>Pueden optar por emitir comprobantes electrónicos (facturas electrónicas s/RG 4291)</a:t>
            </a:r>
          </a:p>
          <a:p>
            <a:pPr>
              <a:buClr>
                <a:schemeClr val="tx1"/>
              </a:buClr>
              <a:buFont typeface="Wingdings" pitchFamily="2" charset="2"/>
              <a:buChar char="§"/>
            </a:pPr>
            <a:endParaRPr lang="es-AR" sz="2400" dirty="0">
              <a:solidFill>
                <a:schemeClr val="accent6">
                  <a:lumMod val="50000"/>
                </a:schemeClr>
              </a:solidFill>
            </a:endParaRPr>
          </a:p>
        </p:txBody>
      </p:sp>
    </p:spTree>
    <p:extLst>
      <p:ext uri="{BB962C8B-B14F-4D97-AF65-F5344CB8AC3E}">
        <p14:creationId xmlns:p14="http://schemas.microsoft.com/office/powerpoint/2010/main" val="1200921941"/>
      </p:ext>
    </p:extLst>
  </p:cSld>
  <p:clrMapOvr>
    <a:masterClrMapping/>
  </p:clrMapOvr>
</p:sld>
</file>

<file path=ppt/theme/theme1.xml><?xml version="1.0" encoding="utf-8"?>
<a:theme xmlns:a="http://schemas.openxmlformats.org/drawingml/2006/main" name="Tema-errepar-2017">
  <a:themeElements>
    <a:clrScheme name="Errepar">
      <a:dk1>
        <a:srgbClr val="830051"/>
      </a:dk1>
      <a:lt1>
        <a:sysClr val="window" lastClr="FFFFFF"/>
      </a:lt1>
      <a:dk2>
        <a:srgbClr val="00C78B"/>
      </a:dk2>
      <a:lt2>
        <a:srgbClr val="FFFFFF"/>
      </a:lt2>
      <a:accent1>
        <a:srgbClr val="830051"/>
      </a:accent1>
      <a:accent2>
        <a:srgbClr val="006341"/>
      </a:accent2>
      <a:accent3>
        <a:srgbClr val="669784"/>
      </a:accent3>
      <a:accent4>
        <a:srgbClr val="FFCB4F"/>
      </a:accent4>
      <a:accent5>
        <a:srgbClr val="C6007E"/>
      </a:accent5>
      <a:accent6>
        <a:srgbClr val="B4B7B9"/>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1187</TotalTime>
  <Words>4271</Words>
  <Application>Microsoft Office PowerPoint</Application>
  <PresentationFormat>Presentación en pantalla (4:3)</PresentationFormat>
  <Paragraphs>351</Paragraphs>
  <Slides>55</Slides>
  <Notes>0</Notes>
  <HiddenSlides>0</HiddenSlides>
  <MMClips>0</MMClips>
  <ScaleCrop>false</ScaleCrop>
  <HeadingPairs>
    <vt:vector size="4" baseType="variant">
      <vt:variant>
        <vt:lpstr>Tema</vt:lpstr>
      </vt:variant>
      <vt:variant>
        <vt:i4>1</vt:i4>
      </vt:variant>
      <vt:variant>
        <vt:lpstr>Títulos de diapositiva</vt:lpstr>
      </vt:variant>
      <vt:variant>
        <vt:i4>55</vt:i4>
      </vt:variant>
    </vt:vector>
  </HeadingPairs>
  <TitlesOfParts>
    <vt:vector size="56" baseType="lpstr">
      <vt:lpstr>Tema-errepar-2017</vt:lpstr>
      <vt:lpstr>RG 4290 GENERALIZACION MEDIOS ELECTRONICOS DE FACTURACION</vt:lpstr>
      <vt:lpstr>RG 4290 – UNIFICACION DE REGIMENES</vt:lpstr>
      <vt:lpstr>COMPROBANTES</vt:lpstr>
      <vt:lpstr>Regímenes Especiales</vt:lpstr>
      <vt:lpstr>SUJETOS Y ACTIVIDADES EXCEPTUADAS</vt:lpstr>
      <vt:lpstr>SUJETOS Y ACTIVIDADES EXCEPTUADAS</vt:lpstr>
      <vt:lpstr>OBLIGADOS A EMITIR COMPROBANTES ELECTRONICOS</vt:lpstr>
      <vt:lpstr>Anexo RG 4290</vt:lpstr>
      <vt:lpstr>Emisión manual de comprobantes</vt:lpstr>
      <vt:lpstr>Contingencias</vt:lpstr>
      <vt:lpstr>Contingencias </vt:lpstr>
      <vt:lpstr>RG 4291</vt:lpstr>
      <vt:lpstr>Parámetros de control</vt:lpstr>
      <vt:lpstr>Sanciones ante inconsistencias</vt:lpstr>
      <vt:lpstr>Obligación Controlador Fiscal</vt:lpstr>
      <vt:lpstr>ART. 25 RG 4290</vt:lpstr>
      <vt:lpstr>OTRAS MODIFICACIONES</vt:lpstr>
      <vt:lpstr>OTRAS MODIFICACIONES</vt:lpstr>
      <vt:lpstr>OTRAS MODIFICACIONES</vt:lpstr>
      <vt:lpstr>OTRAS MODIFICACIONES</vt:lpstr>
      <vt:lpstr>OTRAS MODIFICACIONES</vt:lpstr>
      <vt:lpstr>OTRAS MODIFICACIONES</vt:lpstr>
      <vt:lpstr>OTRAS MODIFICACIONES</vt:lpstr>
      <vt:lpstr>RG 3561 MODIFICACIONES (RG 4292)</vt:lpstr>
      <vt:lpstr>RG 3561 MODIFICACIONES (RG 4444)</vt:lpstr>
      <vt:lpstr>RECORDATORIO CITI</vt:lpstr>
      <vt:lpstr>OTRAS MODIFICACIONES</vt:lpstr>
      <vt:lpstr>RG 4291 </vt:lpstr>
      <vt:lpstr>RG 4291</vt:lpstr>
      <vt:lpstr> RG 2904 aclaraciones</vt:lpstr>
      <vt:lpstr> RG 4540 n/d y n/c</vt:lpstr>
      <vt:lpstr>Factura Electrónica de Crédito</vt:lpstr>
      <vt:lpstr>Factura Electrónica de Crédito</vt:lpstr>
      <vt:lpstr>Factura Electrónica de Crédito</vt:lpstr>
      <vt:lpstr>Factura Electrónica de Crédito</vt:lpstr>
      <vt:lpstr>Factura Electrónica de Crédito</vt:lpstr>
      <vt:lpstr>Factura Electrónica de Crédito</vt:lpstr>
      <vt:lpstr>Factura Electrónica de Crédito</vt:lpstr>
      <vt:lpstr>RG 4367 afip</vt:lpstr>
      <vt:lpstr>PROCEDIMIENTO EMISION</vt:lpstr>
      <vt:lpstr>REMITOS – NC Y ND</vt:lpstr>
      <vt:lpstr>PUESTA A DISPOSICION </vt:lpstr>
      <vt:lpstr>RECHAZO DE COMPROBANTES</vt:lpstr>
      <vt:lpstr>REGISTRO DE FACTURAS </vt:lpstr>
      <vt:lpstr>REGISTRO DE FACTURAS</vt:lpstr>
      <vt:lpstr>RETENCIONES APLICABLES</vt:lpstr>
      <vt:lpstr>RETENCIONES CONTINUACION</vt:lpstr>
      <vt:lpstr>NORMAS LOCALES</vt:lpstr>
      <vt:lpstr>NORMAS LOCALES</vt:lpstr>
      <vt:lpstr>NORMAS LOCALES</vt:lpstr>
      <vt:lpstr>NORMAS LOCALES</vt:lpstr>
      <vt:lpstr>CRONOGRAMA IMPLEMENTACION</vt:lpstr>
      <vt:lpstr>EJEMPLO</vt:lpstr>
      <vt:lpstr>EJEMPLO 2</vt:lpstr>
      <vt:lpstr>EJEMPLO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Natalia Varela</dc:creator>
  <cp:lastModifiedBy>USUARIO</cp:lastModifiedBy>
  <cp:revision>70</cp:revision>
  <cp:lastPrinted>2016-11-04T13:59:20Z</cp:lastPrinted>
  <dcterms:created xsi:type="dcterms:W3CDTF">2016-11-04T13:24:45Z</dcterms:created>
  <dcterms:modified xsi:type="dcterms:W3CDTF">2019-09-09T11:30:12Z</dcterms:modified>
</cp:coreProperties>
</file>