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01" r:id="rId1"/>
  </p:sldMasterIdLst>
  <p:notesMasterIdLst>
    <p:notesMasterId r:id="rId146"/>
  </p:notesMasterIdLst>
  <p:handoutMasterIdLst>
    <p:handoutMasterId r:id="rId147"/>
  </p:handoutMasterIdLst>
  <p:sldIdLst>
    <p:sldId id="1442" r:id="rId2"/>
    <p:sldId id="3141" r:id="rId3"/>
    <p:sldId id="3142" r:id="rId4"/>
    <p:sldId id="3143" r:id="rId5"/>
    <p:sldId id="3144" r:id="rId6"/>
    <p:sldId id="3145" r:id="rId7"/>
    <p:sldId id="3146" r:id="rId8"/>
    <p:sldId id="3147" r:id="rId9"/>
    <p:sldId id="3148" r:id="rId10"/>
    <p:sldId id="3149" r:id="rId11"/>
    <p:sldId id="3150" r:id="rId12"/>
    <p:sldId id="3182" r:id="rId13"/>
    <p:sldId id="3183" r:id="rId14"/>
    <p:sldId id="3184" r:id="rId15"/>
    <p:sldId id="3185" r:id="rId16"/>
    <p:sldId id="3186" r:id="rId17"/>
    <p:sldId id="3187" r:id="rId18"/>
    <p:sldId id="3188" r:id="rId19"/>
    <p:sldId id="3189" r:id="rId20"/>
    <p:sldId id="3190" r:id="rId21"/>
    <p:sldId id="3191" r:id="rId22"/>
    <p:sldId id="3192" r:id="rId23"/>
    <p:sldId id="3193" r:id="rId24"/>
    <p:sldId id="3194" r:id="rId25"/>
    <p:sldId id="3195" r:id="rId26"/>
    <p:sldId id="3196" r:id="rId27"/>
    <p:sldId id="3197" r:id="rId28"/>
    <p:sldId id="3198" r:id="rId29"/>
    <p:sldId id="3199" r:id="rId30"/>
    <p:sldId id="3200" r:id="rId31"/>
    <p:sldId id="3201" r:id="rId32"/>
    <p:sldId id="3202" r:id="rId33"/>
    <p:sldId id="3203" r:id="rId34"/>
    <p:sldId id="3204" r:id="rId35"/>
    <p:sldId id="3205" r:id="rId36"/>
    <p:sldId id="3206" r:id="rId37"/>
    <p:sldId id="3207" r:id="rId38"/>
    <p:sldId id="3208" r:id="rId39"/>
    <p:sldId id="3209" r:id="rId40"/>
    <p:sldId id="3210" r:id="rId41"/>
    <p:sldId id="3211" r:id="rId42"/>
    <p:sldId id="3212" r:id="rId43"/>
    <p:sldId id="3213" r:id="rId44"/>
    <p:sldId id="3214" r:id="rId45"/>
    <p:sldId id="3215" r:id="rId46"/>
    <p:sldId id="3216" r:id="rId47"/>
    <p:sldId id="3217" r:id="rId48"/>
    <p:sldId id="3218" r:id="rId49"/>
    <p:sldId id="3219" r:id="rId50"/>
    <p:sldId id="3220" r:id="rId51"/>
    <p:sldId id="3221" r:id="rId52"/>
    <p:sldId id="3222" r:id="rId53"/>
    <p:sldId id="3223" r:id="rId54"/>
    <p:sldId id="3224" r:id="rId55"/>
    <p:sldId id="3225" r:id="rId56"/>
    <p:sldId id="3226" r:id="rId57"/>
    <p:sldId id="3227" r:id="rId58"/>
    <p:sldId id="3228" r:id="rId59"/>
    <p:sldId id="3229" r:id="rId60"/>
    <p:sldId id="3230" r:id="rId61"/>
    <p:sldId id="3231" r:id="rId62"/>
    <p:sldId id="3232" r:id="rId63"/>
    <p:sldId id="3233" r:id="rId64"/>
    <p:sldId id="3234" r:id="rId65"/>
    <p:sldId id="3235" r:id="rId66"/>
    <p:sldId id="3236" r:id="rId67"/>
    <p:sldId id="3237" r:id="rId68"/>
    <p:sldId id="3238" r:id="rId69"/>
    <p:sldId id="3239" r:id="rId70"/>
    <p:sldId id="3240" r:id="rId71"/>
    <p:sldId id="3241" r:id="rId72"/>
    <p:sldId id="3242" r:id="rId73"/>
    <p:sldId id="3243" r:id="rId74"/>
    <p:sldId id="3244" r:id="rId75"/>
    <p:sldId id="3245" r:id="rId76"/>
    <p:sldId id="3246" r:id="rId77"/>
    <p:sldId id="3247" r:id="rId78"/>
    <p:sldId id="3248" r:id="rId79"/>
    <p:sldId id="3249" r:id="rId80"/>
    <p:sldId id="3250" r:id="rId81"/>
    <p:sldId id="3251" r:id="rId82"/>
    <p:sldId id="3252" r:id="rId83"/>
    <p:sldId id="3253" r:id="rId84"/>
    <p:sldId id="3254" r:id="rId85"/>
    <p:sldId id="3255" r:id="rId86"/>
    <p:sldId id="3256" r:id="rId87"/>
    <p:sldId id="3257" r:id="rId88"/>
    <p:sldId id="3258" r:id="rId89"/>
    <p:sldId id="3259" r:id="rId90"/>
    <p:sldId id="3260" r:id="rId91"/>
    <p:sldId id="3261" r:id="rId92"/>
    <p:sldId id="3262" r:id="rId93"/>
    <p:sldId id="3263" r:id="rId94"/>
    <p:sldId id="3264" r:id="rId95"/>
    <p:sldId id="3265" r:id="rId96"/>
    <p:sldId id="3266" r:id="rId97"/>
    <p:sldId id="3267" r:id="rId98"/>
    <p:sldId id="3268" r:id="rId99"/>
    <p:sldId id="3269" r:id="rId100"/>
    <p:sldId id="3270" r:id="rId101"/>
    <p:sldId id="3271" r:id="rId102"/>
    <p:sldId id="3272" r:id="rId103"/>
    <p:sldId id="3273" r:id="rId104"/>
    <p:sldId id="3274" r:id="rId105"/>
    <p:sldId id="3275" r:id="rId106"/>
    <p:sldId id="3276" r:id="rId107"/>
    <p:sldId id="3277" r:id="rId108"/>
    <p:sldId id="3278" r:id="rId109"/>
    <p:sldId id="3279" r:id="rId110"/>
    <p:sldId id="3280" r:id="rId111"/>
    <p:sldId id="3281" r:id="rId112"/>
    <p:sldId id="3282" r:id="rId113"/>
    <p:sldId id="3283" r:id="rId114"/>
    <p:sldId id="3151" r:id="rId115"/>
    <p:sldId id="3152" r:id="rId116"/>
    <p:sldId id="3153" r:id="rId117"/>
    <p:sldId id="3154" r:id="rId118"/>
    <p:sldId id="3155" r:id="rId119"/>
    <p:sldId id="3156" r:id="rId120"/>
    <p:sldId id="3157" r:id="rId121"/>
    <p:sldId id="3158" r:id="rId122"/>
    <p:sldId id="3159" r:id="rId123"/>
    <p:sldId id="3160" r:id="rId124"/>
    <p:sldId id="3161" r:id="rId125"/>
    <p:sldId id="3162" r:id="rId126"/>
    <p:sldId id="3163" r:id="rId127"/>
    <p:sldId id="3164" r:id="rId128"/>
    <p:sldId id="3165" r:id="rId129"/>
    <p:sldId id="3166" r:id="rId130"/>
    <p:sldId id="3167" r:id="rId131"/>
    <p:sldId id="3168" r:id="rId132"/>
    <p:sldId id="3169" r:id="rId133"/>
    <p:sldId id="3170" r:id="rId134"/>
    <p:sldId id="3171" r:id="rId135"/>
    <p:sldId id="3172" r:id="rId136"/>
    <p:sldId id="3173" r:id="rId137"/>
    <p:sldId id="3174" r:id="rId138"/>
    <p:sldId id="3175" r:id="rId139"/>
    <p:sldId id="3176" r:id="rId140"/>
    <p:sldId id="3177" r:id="rId141"/>
    <p:sldId id="3178" r:id="rId142"/>
    <p:sldId id="3179" r:id="rId143"/>
    <p:sldId id="3180" r:id="rId144"/>
    <p:sldId id="3181" r:id="rId145"/>
  </p:sldIdLst>
  <p:sldSz cx="9144000" cy="6858000" type="screen4x3"/>
  <p:notesSz cx="6858000" cy="9144000"/>
  <p:defaultTextStyle>
    <a:defPPr>
      <a:defRPr lang="en-US"/>
    </a:defPPr>
    <a:lvl1pPr algn="l" rtl="0" fontAlgn="base">
      <a:spcBef>
        <a:spcPct val="0"/>
      </a:spcBef>
      <a:spcAft>
        <a:spcPct val="0"/>
      </a:spcAft>
      <a:defRPr i="1" kern="1200">
        <a:solidFill>
          <a:schemeClr val="tx1"/>
        </a:solidFill>
        <a:latin typeface="Arial" charset="0"/>
        <a:ea typeface="+mn-ea"/>
        <a:cs typeface="+mn-cs"/>
      </a:defRPr>
    </a:lvl1pPr>
    <a:lvl2pPr marL="457200" algn="l" rtl="0" fontAlgn="base">
      <a:spcBef>
        <a:spcPct val="0"/>
      </a:spcBef>
      <a:spcAft>
        <a:spcPct val="0"/>
      </a:spcAft>
      <a:defRPr i="1" kern="1200">
        <a:solidFill>
          <a:schemeClr val="tx1"/>
        </a:solidFill>
        <a:latin typeface="Arial" charset="0"/>
        <a:ea typeface="+mn-ea"/>
        <a:cs typeface="+mn-cs"/>
      </a:defRPr>
    </a:lvl2pPr>
    <a:lvl3pPr marL="914400" algn="l" rtl="0" fontAlgn="base">
      <a:spcBef>
        <a:spcPct val="0"/>
      </a:spcBef>
      <a:spcAft>
        <a:spcPct val="0"/>
      </a:spcAft>
      <a:defRPr i="1" kern="1200">
        <a:solidFill>
          <a:schemeClr val="tx1"/>
        </a:solidFill>
        <a:latin typeface="Arial" charset="0"/>
        <a:ea typeface="+mn-ea"/>
        <a:cs typeface="+mn-cs"/>
      </a:defRPr>
    </a:lvl3pPr>
    <a:lvl4pPr marL="1371600" algn="l" rtl="0" fontAlgn="base">
      <a:spcBef>
        <a:spcPct val="0"/>
      </a:spcBef>
      <a:spcAft>
        <a:spcPct val="0"/>
      </a:spcAft>
      <a:defRPr i="1" kern="1200">
        <a:solidFill>
          <a:schemeClr val="tx1"/>
        </a:solidFill>
        <a:latin typeface="Arial" charset="0"/>
        <a:ea typeface="+mn-ea"/>
        <a:cs typeface="+mn-cs"/>
      </a:defRPr>
    </a:lvl4pPr>
    <a:lvl5pPr marL="1828800" algn="l"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a:srgbClr val="FF9900"/>
    <a:srgbClr val="FFFF00"/>
    <a:srgbClr val="00FFCC"/>
    <a:srgbClr val="00FF99"/>
    <a:srgbClr val="FFCC00"/>
    <a:srgbClr val="FFFF01"/>
    <a:srgbClr val="FFFF1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39" autoAdjust="0"/>
    <p:restoredTop sz="94635" autoAdjust="0"/>
  </p:normalViewPr>
  <p:slideViewPr>
    <p:cSldViewPr>
      <p:cViewPr>
        <p:scale>
          <a:sx n="76" d="100"/>
          <a:sy n="76" d="100"/>
        </p:scale>
        <p:origin x="-1092" y="-36"/>
      </p:cViewPr>
      <p:guideLst>
        <p:guide orient="horz" pos="2160"/>
        <p:guide pos="2880"/>
      </p:guideLst>
    </p:cSldViewPr>
  </p:slideViewPr>
  <p:outlineViewPr>
    <p:cViewPr>
      <p:scale>
        <a:sx n="33" d="100"/>
        <a:sy n="33" d="100"/>
      </p:scale>
      <p:origin x="0" y="-955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presProps" Target="presProps.xml"/><Relationship Id="rId1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17811D-5264-416D-A8FC-357612EC0A13}" type="datetimeFigureOut">
              <a:rPr lang="es-AR" smtClean="0"/>
              <a:t>04/09/2018</a:t>
            </a:fld>
            <a:endParaRPr lang="es-AR"/>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2662BB-792A-4545-B397-920001B26901}" type="slidenum">
              <a:rPr lang="es-AR" smtClean="0"/>
              <a:t>‹Nº›</a:t>
            </a:fld>
            <a:endParaRPr lang="es-AR"/>
          </a:p>
        </p:txBody>
      </p:sp>
    </p:spTree>
    <p:extLst>
      <p:ext uri="{BB962C8B-B14F-4D97-AF65-F5344CB8AC3E}">
        <p14:creationId xmlns:p14="http://schemas.microsoft.com/office/powerpoint/2010/main" val="3237780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7A32106-5937-4DBD-BDE5-32E624E9708E}" type="datetimeFigureOut">
              <a:rPr lang="es-AR"/>
              <a:pPr>
                <a:defRPr/>
              </a:pPr>
              <a:t>04/09/2018</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A4B29A0-01A3-4D3F-AC22-A065173CAA6A}" type="slidenum">
              <a:rPr lang="es-AR"/>
              <a:pPr>
                <a:defRPr/>
              </a:pPr>
              <a:t>‹Nº›</a:t>
            </a:fld>
            <a:endParaRPr lang="es-AR"/>
          </a:p>
        </p:txBody>
      </p:sp>
    </p:spTree>
    <p:extLst>
      <p:ext uri="{BB962C8B-B14F-4D97-AF65-F5344CB8AC3E}">
        <p14:creationId xmlns:p14="http://schemas.microsoft.com/office/powerpoint/2010/main" val="33946374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638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F2D21-7CBA-48CB-B7DB-03E99A6BA1C4}" type="slidenum">
              <a:rPr lang="es-AR" smtClean="0"/>
              <a:pPr/>
              <a:t>1</a:t>
            </a:fld>
            <a:endParaRPr lang="es-AR" smtClean="0"/>
          </a:p>
        </p:txBody>
      </p:sp>
    </p:spTree>
    <p:extLst>
      <p:ext uri="{BB962C8B-B14F-4D97-AF65-F5344CB8AC3E}">
        <p14:creationId xmlns:p14="http://schemas.microsoft.com/office/powerpoint/2010/main" val="761130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638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F2D21-7CBA-48CB-B7DB-03E99A6BA1C4}" type="slidenum">
              <a:rPr lang="es-AR" smtClean="0"/>
              <a:pPr/>
              <a:t>12</a:t>
            </a:fld>
            <a:endParaRPr lang="es-AR" smtClean="0"/>
          </a:p>
        </p:txBody>
      </p:sp>
    </p:spTree>
    <p:extLst>
      <p:ext uri="{BB962C8B-B14F-4D97-AF65-F5344CB8AC3E}">
        <p14:creationId xmlns:p14="http://schemas.microsoft.com/office/powerpoint/2010/main" val="761130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638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F2D21-7CBA-48CB-B7DB-03E99A6BA1C4}" type="slidenum">
              <a:rPr lang="es-AR" smtClean="0"/>
              <a:pPr/>
              <a:t>45</a:t>
            </a:fld>
            <a:endParaRPr lang="es-AR" smtClean="0"/>
          </a:p>
        </p:txBody>
      </p:sp>
    </p:spTree>
    <p:extLst>
      <p:ext uri="{BB962C8B-B14F-4D97-AF65-F5344CB8AC3E}">
        <p14:creationId xmlns:p14="http://schemas.microsoft.com/office/powerpoint/2010/main" val="761130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638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F2D21-7CBA-48CB-B7DB-03E99A6BA1C4}" type="slidenum">
              <a:rPr lang="es-AR" smtClean="0"/>
              <a:pPr/>
              <a:t>46</a:t>
            </a:fld>
            <a:endParaRPr lang="es-AR" smtClean="0"/>
          </a:p>
        </p:txBody>
      </p:sp>
    </p:spTree>
    <p:extLst>
      <p:ext uri="{BB962C8B-B14F-4D97-AF65-F5344CB8AC3E}">
        <p14:creationId xmlns:p14="http://schemas.microsoft.com/office/powerpoint/2010/main" val="761130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638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F2D21-7CBA-48CB-B7DB-03E99A6BA1C4}" type="slidenum">
              <a:rPr lang="es-AR" smtClean="0"/>
              <a:pPr/>
              <a:t>60</a:t>
            </a:fld>
            <a:endParaRPr lang="es-AR" smtClean="0"/>
          </a:p>
        </p:txBody>
      </p:sp>
    </p:spTree>
    <p:extLst>
      <p:ext uri="{BB962C8B-B14F-4D97-AF65-F5344CB8AC3E}">
        <p14:creationId xmlns:p14="http://schemas.microsoft.com/office/powerpoint/2010/main" val="761130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9A4B29A0-01A3-4D3F-AC22-A065173CAA6A}" type="slidenum">
              <a:rPr lang="es-AR" smtClean="0"/>
              <a:pPr>
                <a:defRPr/>
              </a:pPr>
              <a:t>61</a:t>
            </a:fld>
            <a:endParaRPr lang="es-AR"/>
          </a:p>
        </p:txBody>
      </p:sp>
    </p:spTree>
    <p:extLst>
      <p:ext uri="{BB962C8B-B14F-4D97-AF65-F5344CB8AC3E}">
        <p14:creationId xmlns:p14="http://schemas.microsoft.com/office/powerpoint/2010/main" val="2701769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638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F2D21-7CBA-48CB-B7DB-03E99A6BA1C4}" type="slidenum">
              <a:rPr lang="es-AR" smtClean="0"/>
              <a:pPr/>
              <a:t>74</a:t>
            </a:fld>
            <a:endParaRPr lang="es-AR" smtClean="0"/>
          </a:p>
        </p:txBody>
      </p:sp>
    </p:spTree>
    <p:extLst>
      <p:ext uri="{BB962C8B-B14F-4D97-AF65-F5344CB8AC3E}">
        <p14:creationId xmlns:p14="http://schemas.microsoft.com/office/powerpoint/2010/main" val="761130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638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F2D21-7CBA-48CB-B7DB-03E99A6BA1C4}" type="slidenum">
              <a:rPr lang="es-AR" smtClean="0"/>
              <a:pPr/>
              <a:t>114</a:t>
            </a:fld>
            <a:endParaRPr lang="es-AR" smtClean="0"/>
          </a:p>
        </p:txBody>
      </p:sp>
    </p:spTree>
    <p:extLst>
      <p:ext uri="{BB962C8B-B14F-4D97-AF65-F5344CB8AC3E}">
        <p14:creationId xmlns:p14="http://schemas.microsoft.com/office/powerpoint/2010/main" val="76113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endParaRPr lang="en-US"/>
          </a:p>
        </p:txBody>
      </p:sp>
      <p:sp>
        <p:nvSpPr>
          <p:cNvPr id="19" name="18 Marcador de pie de página"/>
          <p:cNvSpPr>
            <a:spLocks noGrp="1"/>
          </p:cNvSpPr>
          <p:nvPr>
            <p:ph type="ftr" sz="quarter" idx="11"/>
          </p:nvPr>
        </p:nvSpPr>
        <p:spPr/>
        <p:txBody>
          <a:bodyPr/>
          <a:lstStyle/>
          <a:p>
            <a:pPr>
              <a:defRPr/>
            </a:pPr>
            <a:endParaRPr lang="en-US"/>
          </a:p>
        </p:txBody>
      </p:sp>
      <p:sp>
        <p:nvSpPr>
          <p:cNvPr id="27" name="26 Marcador de número de diapositiva"/>
          <p:cNvSpPr>
            <a:spLocks noGrp="1"/>
          </p:cNvSpPr>
          <p:nvPr>
            <p:ph type="sldNum" sz="quarter" idx="12"/>
          </p:nvPr>
        </p:nvSpPr>
        <p:spPr/>
        <p:txBody>
          <a:bodyPr/>
          <a:lstStyle/>
          <a:p>
            <a:pPr>
              <a:defRPr/>
            </a:pPr>
            <a:fld id="{A46ABF49-ED71-43E2-B6D7-EAFCC5375C7E}" type="slidenum">
              <a:rPr lang="en-US" smtClean="0"/>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FFE335E6-DEE1-496A-866A-9F094806BCF7}" type="slidenum">
              <a:rPr lang="en-US" smtClean="0"/>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561AA9EE-29F7-4C4A-B4F9-32F76C1835A5}" type="slidenum">
              <a:rPr lang="en-US" smtClean="0"/>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78F1083D-C195-403E-95C5-C7B40929957F}" type="slidenum">
              <a:rPr lang="en-US" smtClean="0"/>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63638346-A9F7-4BA9-A7A0-6F276B08D6DB}" type="slidenum">
              <a:rPr lang="en-US" smtClean="0"/>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2543CDA7-BB76-4C8F-89F6-65816F576B3F}" type="slidenum">
              <a:rPr lang="en-US" smtClean="0"/>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endParaRPr lang="en-US"/>
          </a:p>
        </p:txBody>
      </p:sp>
      <p:sp>
        <p:nvSpPr>
          <p:cNvPr id="8" name="7 Marcador de pie de página"/>
          <p:cNvSpPr>
            <a:spLocks noGrp="1"/>
          </p:cNvSpPr>
          <p:nvPr>
            <p:ph type="ftr" sz="quarter" idx="11"/>
          </p:nvPr>
        </p:nvSpPr>
        <p:spPr/>
        <p:txBody>
          <a:bodyPr/>
          <a:lstStyle/>
          <a:p>
            <a:pPr>
              <a:defRPr/>
            </a:pPr>
            <a:endParaRPr lang="en-US"/>
          </a:p>
        </p:txBody>
      </p:sp>
      <p:sp>
        <p:nvSpPr>
          <p:cNvPr id="9" name="8 Marcador de número de diapositiva"/>
          <p:cNvSpPr>
            <a:spLocks noGrp="1"/>
          </p:cNvSpPr>
          <p:nvPr>
            <p:ph type="sldNum" sz="quarter" idx="12"/>
          </p:nvPr>
        </p:nvSpPr>
        <p:spPr/>
        <p:txBody>
          <a:bodyPr/>
          <a:lstStyle/>
          <a:p>
            <a:pPr>
              <a:defRPr/>
            </a:pPr>
            <a:fld id="{9D5DC71A-46B7-4480-A78B-86A0AE227C74}" type="slidenum">
              <a:rPr lang="en-US" smtClean="0"/>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n-US"/>
          </a:p>
        </p:txBody>
      </p:sp>
      <p:sp>
        <p:nvSpPr>
          <p:cNvPr id="4" name="3 Marcador de pie de página"/>
          <p:cNvSpPr>
            <a:spLocks noGrp="1"/>
          </p:cNvSpPr>
          <p:nvPr>
            <p:ph type="ftr" sz="quarter" idx="11"/>
          </p:nvPr>
        </p:nvSpPr>
        <p:spPr/>
        <p:txBody>
          <a:bodyPr/>
          <a:lstStyle/>
          <a:p>
            <a:pPr>
              <a:defRPr/>
            </a:pPr>
            <a:endParaRPr lang="en-US"/>
          </a:p>
        </p:txBody>
      </p:sp>
      <p:sp>
        <p:nvSpPr>
          <p:cNvPr id="5" name="4 Marcador de número de diapositiva"/>
          <p:cNvSpPr>
            <a:spLocks noGrp="1"/>
          </p:cNvSpPr>
          <p:nvPr>
            <p:ph type="sldNum" sz="quarter" idx="12"/>
          </p:nvPr>
        </p:nvSpPr>
        <p:spPr/>
        <p:txBody>
          <a:bodyPr/>
          <a:lstStyle/>
          <a:p>
            <a:pPr>
              <a:defRPr/>
            </a:pPr>
            <a:fld id="{D0992CCE-CC27-43AC-8C4C-C7B77DA85024}" type="slidenum">
              <a:rPr lang="en-US" smtClean="0"/>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n-US"/>
          </a:p>
        </p:txBody>
      </p:sp>
      <p:sp>
        <p:nvSpPr>
          <p:cNvPr id="3" name="2 Marcador de pie de página"/>
          <p:cNvSpPr>
            <a:spLocks noGrp="1"/>
          </p:cNvSpPr>
          <p:nvPr>
            <p:ph type="ftr" sz="quarter" idx="11"/>
          </p:nvPr>
        </p:nvSpPr>
        <p:spPr/>
        <p:txBody>
          <a:bodyPr/>
          <a:lstStyle/>
          <a:p>
            <a:pPr>
              <a:defRPr/>
            </a:pPr>
            <a:endParaRPr lang="en-US"/>
          </a:p>
        </p:txBody>
      </p:sp>
      <p:sp>
        <p:nvSpPr>
          <p:cNvPr id="4" name="3 Marcador de número de diapositiva"/>
          <p:cNvSpPr>
            <a:spLocks noGrp="1"/>
          </p:cNvSpPr>
          <p:nvPr>
            <p:ph type="sldNum" sz="quarter" idx="12"/>
          </p:nvPr>
        </p:nvSpPr>
        <p:spPr/>
        <p:txBody>
          <a:bodyPr/>
          <a:lstStyle/>
          <a:p>
            <a:pPr>
              <a:defRPr/>
            </a:pPr>
            <a:fld id="{6D1907C8-254B-4588-ABA5-5794C4193B62}" type="slidenum">
              <a:rPr lang="en-US" smtClean="0"/>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7289C5A1-EF53-4327-8286-AB9B05421B36}" type="slidenum">
              <a:rPr lang="en-US" smtClean="0"/>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pPr>
              <a:defRPr/>
            </a:pPr>
            <a:fld id="{BB70C32E-D400-4171-9346-177B11FFDFC8}" type="slidenum">
              <a:rPr lang="en-US" smtClean="0"/>
              <a:pPr>
                <a:defRPr/>
              </a:pPr>
              <a:t>‹Nº›</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D6C"/>
        </a:solid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DC45953-7826-409E-8D46-B8B1306219A2}" type="slidenum">
              <a:rPr lang="en-US" smtClean="0"/>
              <a:pPr>
                <a:defRPr/>
              </a:pPr>
              <a:t>‹Nº›</a:t>
            </a:fld>
            <a:endParaRPr lang="en-U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11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12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3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4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4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3.tiff"/></Relationships>
</file>

<file path=ppt/slides/_rels/slide4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4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6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tiff"/></Relationships>
</file>

<file path=ppt/slides/_rels/slide6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7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371600"/>
            <a:ext cx="7772400" cy="4876800"/>
          </a:xfrm>
        </p:spPr>
        <p:txBody>
          <a:bodyPr>
            <a:normAutofit/>
          </a:bodyPr>
          <a:lstStyle/>
          <a:p>
            <a:pPr marR="0" algn="ctr">
              <a:defRPr/>
            </a:pPr>
            <a:endParaRPr lang="es-MX" sz="2800" b="1" dirty="0" smtClean="0">
              <a:solidFill>
                <a:srgbClr val="00FFFF"/>
              </a:solidFill>
              <a:effectLst>
                <a:outerShdw blurRad="38100" dist="38100" dir="2700000" algn="tl">
                  <a:srgbClr val="000000"/>
                </a:outerShdw>
              </a:effectLst>
              <a:latin typeface="Papyrus" pitchFamily="66" charset="0"/>
            </a:endParaRPr>
          </a:p>
          <a:p>
            <a:pPr marR="0" algn="ctr">
              <a:defRPr/>
            </a:pPr>
            <a:r>
              <a:rPr lang="es-MX" sz="2800" b="1" dirty="0" smtClean="0">
                <a:solidFill>
                  <a:srgbClr val="00FFFF"/>
                </a:solidFill>
                <a:effectLst>
                  <a:outerShdw blurRad="38100" dist="38100" dir="2700000" algn="tl">
                    <a:srgbClr val="000000"/>
                  </a:outerShdw>
                </a:effectLst>
                <a:latin typeface="Papyrus" pitchFamily="66" charset="0"/>
              </a:rPr>
              <a:t>Consejo Profesional de Ciencias de </a:t>
            </a:r>
            <a:r>
              <a:rPr lang="es-MX" sz="2800" b="1" dirty="0" smtClean="0">
                <a:solidFill>
                  <a:srgbClr val="00FFFF"/>
                </a:solidFill>
                <a:effectLst>
                  <a:outerShdw blurRad="38100" dist="38100" dir="2700000" algn="tl">
                    <a:srgbClr val="000000"/>
                  </a:outerShdw>
                </a:effectLst>
                <a:latin typeface="Papyrus" pitchFamily="66" charset="0"/>
              </a:rPr>
              <a:t>La Pampa</a:t>
            </a:r>
            <a:endParaRPr lang="es-MX" sz="2800" b="1" dirty="0" smtClean="0">
              <a:solidFill>
                <a:srgbClr val="00FFFF"/>
              </a:solidFill>
              <a:effectLst>
                <a:outerShdw blurRad="38100" dist="38100" dir="2700000" algn="tl">
                  <a:srgbClr val="000000"/>
                </a:outerShdw>
              </a:effectLst>
              <a:latin typeface="Papyrus" pitchFamily="66" charset="0"/>
            </a:endParaRPr>
          </a:p>
          <a:p>
            <a:pPr marR="0" algn="ctr" eaLnBrk="1" hangingPunct="1">
              <a:defRPr/>
            </a:pPr>
            <a:endParaRPr lang="es-AR" sz="2800" b="1" dirty="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AR" sz="2800" b="1" dirty="0" smtClean="0">
                <a:solidFill>
                  <a:srgbClr val="FFFF00"/>
                </a:solidFill>
                <a:effectLst>
                  <a:outerShdw blurRad="38100" dist="38100" dir="2700000" algn="tl">
                    <a:srgbClr val="000000">
                      <a:alpha val="43137"/>
                    </a:srgbClr>
                  </a:outerShdw>
                </a:effectLst>
                <a:latin typeface="Papyrus" pitchFamily="66" charset="0"/>
              </a:rPr>
              <a:t>Gral. Pico y Santa Rosa</a:t>
            </a: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MX" sz="2800" b="1" dirty="0" smtClean="0">
                <a:solidFill>
                  <a:srgbClr val="00FF00"/>
                </a:solidFill>
                <a:effectLst>
                  <a:outerShdw blurRad="38100" dist="38100" dir="2700000" algn="tl">
                    <a:srgbClr val="000000"/>
                  </a:outerShdw>
                </a:effectLst>
                <a:latin typeface="Papyrus" pitchFamily="66" charset="0"/>
              </a:rPr>
              <a:t>Septiembre 2018</a:t>
            </a:r>
          </a:p>
          <a:p>
            <a:pPr marR="0" algn="ctr" eaLnBrk="1" hangingPunct="1">
              <a:defRPr/>
            </a:pPr>
            <a:endParaRPr lang="es-MX" sz="2800" b="1" dirty="0" smtClean="0">
              <a:effectLst>
                <a:outerShdw blurRad="38100" dist="38100" dir="2700000" algn="tl">
                  <a:srgbClr val="000000"/>
                </a:outerShdw>
              </a:effectLst>
              <a:latin typeface="Papyrus" pitchFamily="66" charset="0"/>
            </a:endParaRPr>
          </a:p>
          <a:p>
            <a:pPr marR="0" algn="ctr" eaLnBrk="1" hangingPunct="1">
              <a:defRPr/>
            </a:pPr>
            <a:r>
              <a:rPr lang="es-MX" sz="2800" b="1" dirty="0" smtClean="0">
                <a:solidFill>
                  <a:srgbClr val="FFCC00"/>
                </a:solidFill>
                <a:effectLst>
                  <a:outerShdw blurRad="38100" dist="38100" dir="2700000" algn="tl">
                    <a:srgbClr val="000000"/>
                  </a:outerShdw>
                </a:effectLst>
                <a:latin typeface="Papyrus" pitchFamily="66" charset="0"/>
              </a:rPr>
              <a:t>Dr. GUSTAVO R. SEGU</a:t>
            </a:r>
            <a:endParaRPr lang="en-US" sz="2800" b="1" dirty="0" smtClean="0">
              <a:solidFill>
                <a:srgbClr val="FFCC00"/>
              </a:solidFill>
              <a:effectLst>
                <a:outerShdw blurRad="38100" dist="38100" dir="2700000" algn="tl">
                  <a:srgbClr val="000000"/>
                </a:outerShdw>
              </a:effectLst>
              <a:latin typeface="Papyrus" pitchFamily="66" charset="0"/>
            </a:endParaRPr>
          </a:p>
        </p:txBody>
      </p:sp>
      <p:pic>
        <p:nvPicPr>
          <p:cNvPr id="15363"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pic>
        <p:nvPicPr>
          <p:cNvPr id="15364" name="4 Imagen" descr="Firma.jpg"/>
          <p:cNvPicPr>
            <a:picLocks noChangeAspect="1"/>
          </p:cNvPicPr>
          <p:nvPr/>
        </p:nvPicPr>
        <p:blipFill>
          <a:blip r:embed="rId4"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330934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962025"/>
          </a:xfrm>
        </p:spPr>
        <p:txBody>
          <a:bodyPr>
            <a:normAutofit/>
          </a:bodyPr>
          <a:lstStyle/>
          <a:p>
            <a:pPr algn="r">
              <a:defRPr/>
            </a:pPr>
            <a:r>
              <a:rPr lang="es-ES_tradnl" sz="2000" b="1" dirty="0" smtClean="0">
                <a:solidFill>
                  <a:srgbClr val="00FF00"/>
                </a:solidFill>
                <a:effectLst>
                  <a:outerShdw blurRad="38100" dist="38100" dir="2700000" algn="tl">
                    <a:srgbClr val="000000">
                      <a:alpha val="43137"/>
                    </a:srgbClr>
                  </a:outerShdw>
                </a:effectLst>
              </a:rPr>
              <a:t>LEY </a:t>
            </a:r>
            <a:r>
              <a:rPr lang="es-ES_tradnl" sz="2000" b="1" dirty="0">
                <a:solidFill>
                  <a:srgbClr val="00FF00"/>
                </a:solidFill>
                <a:effectLst>
                  <a:outerShdw blurRad="38100" dist="38100" dir="2700000" algn="tl">
                    <a:srgbClr val="000000">
                      <a:alpha val="43137"/>
                    </a:srgbClr>
                  </a:outerShdw>
                </a:effectLst>
              </a:rPr>
              <a:t>27430 - REFORMA </a:t>
            </a:r>
            <a:r>
              <a:rPr lang="es-ES_tradnl" sz="2000" b="1" dirty="0" smtClean="0">
                <a:solidFill>
                  <a:srgbClr val="00FF00"/>
                </a:solidFill>
                <a:effectLst>
                  <a:outerShdw blurRad="38100" dist="38100" dir="2700000" algn="tl">
                    <a:srgbClr val="000000">
                      <a:alpha val="43137"/>
                    </a:srgbClr>
                  </a:outerShdw>
                </a:effectLst>
              </a:rPr>
              <a:t>TRIBUTARIA - REGLAMENTACIÓN</a:t>
            </a:r>
            <a:endParaRPr lang="es-MX" sz="2000" b="1" dirty="0" smtClean="0">
              <a:solidFill>
                <a:srgbClr val="FFFF00"/>
              </a:solidFill>
            </a:endParaRPr>
          </a:p>
        </p:txBody>
      </p:sp>
      <p:sp>
        <p:nvSpPr>
          <p:cNvPr id="128003" name="Rectangle 3"/>
          <p:cNvSpPr>
            <a:spLocks noGrp="1" noChangeArrowheads="1"/>
          </p:cNvSpPr>
          <p:nvPr>
            <p:ph type="body" idx="1"/>
          </p:nvPr>
        </p:nvSpPr>
        <p:spPr>
          <a:xfrm>
            <a:off x="427674" y="1371600"/>
            <a:ext cx="8377238" cy="5129678"/>
          </a:xfrm>
        </p:spPr>
        <p:txBody>
          <a:bodyPr>
            <a:normAutofit/>
          </a:bodyPr>
          <a:lstStyle/>
          <a:p>
            <a:pPr marL="0" indent="0">
              <a:buNone/>
            </a:pPr>
            <a:r>
              <a:rPr lang="es-AR" sz="2000" b="1" dirty="0" smtClean="0">
                <a:solidFill>
                  <a:srgbClr val="00FFFF"/>
                </a:solidFill>
              </a:rPr>
              <a:t>DECRETO 759/2018</a:t>
            </a:r>
          </a:p>
          <a:p>
            <a:pPr marL="0" indent="0">
              <a:buNone/>
            </a:pPr>
            <a:r>
              <a:rPr lang="es-AR" sz="2000" b="1" dirty="0" smtClean="0">
                <a:solidFill>
                  <a:srgbClr val="00FF00"/>
                </a:solidFill>
              </a:rPr>
              <a:t>MICROEMPLEADORES Y PROMOCIÓN LEY 26940. OPCION</a:t>
            </a:r>
          </a:p>
          <a:p>
            <a:pPr marL="0" indent="0">
              <a:buNone/>
            </a:pPr>
            <a:r>
              <a:rPr lang="es-AR" sz="2000" b="1" dirty="0">
                <a:solidFill>
                  <a:srgbClr val="00FFCC"/>
                </a:solidFill>
              </a:rPr>
              <a:t>Art. 6 -</a:t>
            </a:r>
            <a:r>
              <a:rPr lang="es-AR" sz="2000" dirty="0"/>
              <a:t> La Administración Federal de Ingresos Públicos </a:t>
            </a:r>
            <a:r>
              <a:rPr lang="es-AR" sz="2000" b="1" dirty="0">
                <a:solidFill>
                  <a:srgbClr val="FFFF00"/>
                </a:solidFill>
              </a:rPr>
              <a:t>establecerá los requisitos, plazos y demás condiciones vinculados con el ejercicio de la opción </a:t>
            </a:r>
            <a:r>
              <a:rPr lang="es-AR" sz="2000" dirty="0"/>
              <a:t>a que se hace referencia en el último párrafo del artículo 169 de la ley 27430.</a:t>
            </a:r>
          </a:p>
          <a:p>
            <a:pPr marL="0" indent="0">
              <a:buNone/>
            </a:pPr>
            <a:r>
              <a:rPr lang="es-AR" sz="2000" dirty="0">
                <a:solidFill>
                  <a:srgbClr val="FF9900"/>
                </a:solidFill>
              </a:rPr>
              <a:t>El ejercicio de la referida opción</a:t>
            </a:r>
            <a:r>
              <a:rPr lang="es-AR" sz="2000" dirty="0"/>
              <a:t>, respecto de cada una de las relaciones laborales vigentes con anterioridad a la fecha de entrada en vigor de la mencionada ley por las que se abonan las contribuciones patronales bajo los regímenes previstos en los Capítulos I y II del Título II de la ley 26940 de promoción del trabajo registrado y prevención del fraude laboral y sus modificaciones, </a:t>
            </a:r>
            <a:r>
              <a:rPr lang="es-AR" sz="2000" dirty="0">
                <a:solidFill>
                  <a:srgbClr val="FF9900"/>
                </a:solidFill>
              </a:rPr>
              <a:t>será definitivo, no pudiendo volver a incluirse la relación laboral de que se trate en los mencionados regímenes.</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6571549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idx="4294967295"/>
          </p:nvPr>
        </p:nvSpPr>
        <p:spPr>
          <a:xfrm>
            <a:off x="395288" y="333375"/>
            <a:ext cx="8385175" cy="576263"/>
          </a:xfrm>
        </p:spPr>
        <p:txBody>
          <a:bodyPr/>
          <a:lstStyle/>
          <a:p>
            <a:pPr algn="r" eaLnBrk="1" hangingPunct="1"/>
            <a:r>
              <a:rPr lang="es-MX" sz="2000" b="1" dirty="0" smtClean="0">
                <a:solidFill>
                  <a:srgbClr val="FFFF00"/>
                </a:solidFill>
                <a:effectLst>
                  <a:outerShdw blurRad="38100" dist="38100" dir="2700000" algn="tl">
                    <a:srgbClr val="000000">
                      <a:alpha val="43137"/>
                    </a:srgbClr>
                  </a:outerShdw>
                </a:effectLst>
              </a:rPr>
              <a:t> </a:t>
            </a:r>
            <a:endParaRPr lang="es-MX" sz="2000" b="1" dirty="0" smtClean="0">
              <a:solidFill>
                <a:srgbClr val="FFCC00"/>
              </a:solidFill>
            </a:endParaRPr>
          </a:p>
        </p:txBody>
      </p:sp>
      <p:sp>
        <p:nvSpPr>
          <p:cNvPr id="81922" name="Rectangle 3"/>
          <p:cNvSpPr>
            <a:spLocks noGrp="1" noChangeArrowheads="1"/>
          </p:cNvSpPr>
          <p:nvPr>
            <p:ph type="body" idx="4294967295"/>
          </p:nvPr>
        </p:nvSpPr>
        <p:spPr>
          <a:xfrm>
            <a:off x="468313" y="1052513"/>
            <a:ext cx="8523287" cy="5805487"/>
          </a:xfrm>
        </p:spPr>
        <p:txBody>
          <a:bodyPr/>
          <a:lstStyle/>
          <a:p>
            <a:pPr marL="609600" indent="-609600" eaLnBrk="1" hangingPunct="1">
              <a:lnSpc>
                <a:spcPct val="80000"/>
              </a:lnSpc>
              <a:buFont typeface="Wingdings" pitchFamily="2" charset="2"/>
              <a:buNone/>
            </a:pPr>
            <a:r>
              <a:rPr lang="es-ES" sz="2000" b="1" dirty="0" smtClean="0">
                <a:solidFill>
                  <a:srgbClr val="00FF00"/>
                </a:solidFill>
                <a:effectLst>
                  <a:outerShdw blurRad="38100" dist="38100" dir="2700000" algn="tl">
                    <a:srgbClr val="000000">
                      <a:alpha val="43137"/>
                    </a:srgbClr>
                  </a:outerShdw>
                </a:effectLst>
              </a:rPr>
              <a:t>EMBARGOS SOBRE LA REMUNERACION</a:t>
            </a:r>
          </a:p>
          <a:p>
            <a:pPr marL="609600" indent="-609600" eaLnBrk="1" hangingPunct="1">
              <a:buFont typeface="Wingdings 2" pitchFamily="18" charset="2"/>
              <a:buNone/>
            </a:pPr>
            <a:r>
              <a:rPr lang="es-AR" sz="1800" b="1" dirty="0" smtClean="0">
                <a:solidFill>
                  <a:srgbClr val="FFFF00"/>
                </a:solidFill>
                <a:effectLst>
                  <a:outerShdw blurRad="38100" dist="38100" dir="2700000" algn="tl">
                    <a:srgbClr val="000000">
                      <a:alpha val="43137"/>
                    </a:srgbClr>
                  </a:outerShdw>
                </a:effectLst>
              </a:rPr>
              <a:t>DECRETO 484 /1987 </a:t>
            </a:r>
          </a:p>
          <a:p>
            <a:pPr marL="609600" indent="-609600" eaLnBrk="1" hangingPunct="1">
              <a:buFont typeface="Wingdings 2" pitchFamily="18" charset="2"/>
              <a:buNone/>
            </a:pPr>
            <a:endParaRPr lang="es-AR" sz="1800" b="1" dirty="0" smtClean="0">
              <a:solidFill>
                <a:srgbClr val="00FFCC"/>
              </a:solidFill>
              <a:effectLst>
                <a:outerShdw blurRad="38100" dist="38100" dir="2700000" algn="tl">
                  <a:srgbClr val="000000">
                    <a:alpha val="43137"/>
                  </a:srgbClr>
                </a:outerShdw>
              </a:effectLst>
            </a:endParaRPr>
          </a:p>
          <a:p>
            <a:pPr marL="609600" indent="-609600" eaLnBrk="1" hangingPunct="1">
              <a:buFont typeface="Wingdings 2" pitchFamily="18" charset="2"/>
              <a:buNone/>
            </a:pPr>
            <a:r>
              <a:rPr lang="es-AR" sz="1800" b="1" dirty="0" smtClean="0">
                <a:solidFill>
                  <a:srgbClr val="00FFCC"/>
                </a:solidFill>
                <a:effectLst>
                  <a:outerShdw blurRad="38100" dist="38100" dir="2700000" algn="tl">
                    <a:srgbClr val="000000">
                      <a:alpha val="43137"/>
                    </a:srgbClr>
                  </a:outerShdw>
                </a:effectLst>
              </a:rPr>
              <a:t>Art. 1 - </a:t>
            </a:r>
            <a:r>
              <a:rPr lang="es-AR" sz="1800" b="1" dirty="0" smtClean="0">
                <a:solidFill>
                  <a:srgbClr val="FFFF01"/>
                </a:solidFill>
                <a:effectLst>
                  <a:outerShdw blurRad="38100" dist="38100" dir="2700000" algn="tl">
                    <a:srgbClr val="000000">
                      <a:alpha val="43137"/>
                    </a:srgbClr>
                  </a:outerShdw>
                </a:effectLst>
              </a:rPr>
              <a:t>Las remuneraciones devengadas por los trabajadores en cada período </a:t>
            </a:r>
          </a:p>
          <a:p>
            <a:pPr marL="609600" indent="-609600" eaLnBrk="1" hangingPunct="1">
              <a:buFont typeface="Wingdings 2" pitchFamily="18" charset="2"/>
              <a:buNone/>
            </a:pPr>
            <a:r>
              <a:rPr lang="es-AR" sz="1800" b="1" dirty="0" smtClean="0">
                <a:solidFill>
                  <a:srgbClr val="FFFF01"/>
                </a:solidFill>
                <a:effectLst>
                  <a:outerShdw blurRad="38100" dist="38100" dir="2700000" algn="tl">
                    <a:srgbClr val="000000">
                      <a:alpha val="43137"/>
                    </a:srgbClr>
                  </a:outerShdw>
                </a:effectLst>
              </a:rPr>
              <a:t>mensual, así como cada cuota del sueldo anual complementario </a:t>
            </a:r>
            <a:r>
              <a:rPr lang="es-AR" sz="1800" dirty="0" smtClean="0">
                <a:effectLst>
                  <a:outerShdw blurRad="38100" dist="38100" dir="2700000" algn="tl">
                    <a:srgbClr val="000000">
                      <a:alpha val="43137"/>
                    </a:srgbClr>
                  </a:outerShdw>
                </a:effectLst>
              </a:rPr>
              <a:t>son </a:t>
            </a:r>
          </a:p>
          <a:p>
            <a:pPr marL="609600" indent="-609600" eaLnBrk="1" hangingPunct="1">
              <a:buFont typeface="Wingdings 2" pitchFamily="18" charset="2"/>
              <a:buNone/>
            </a:pPr>
            <a:r>
              <a:rPr lang="es-AR" sz="1800" dirty="0" smtClean="0">
                <a:effectLst>
                  <a:outerShdw blurRad="38100" dist="38100" dir="2700000" algn="tl">
                    <a:srgbClr val="000000">
                      <a:alpha val="43137"/>
                    </a:srgbClr>
                  </a:outerShdw>
                </a:effectLst>
              </a:rPr>
              <a:t>inembargables hasta una suma equivalente al importe mensual del salario mínimo </a:t>
            </a:r>
          </a:p>
          <a:p>
            <a:pPr marL="609600" indent="-609600" eaLnBrk="1" hangingPunct="1">
              <a:buFont typeface="Wingdings 2" pitchFamily="18" charset="2"/>
              <a:buNone/>
            </a:pPr>
            <a:r>
              <a:rPr lang="es-AR" sz="1800" dirty="0" smtClean="0">
                <a:effectLst>
                  <a:outerShdw blurRad="38100" dist="38100" dir="2700000" algn="tl">
                    <a:srgbClr val="000000">
                      <a:alpha val="43137"/>
                    </a:srgbClr>
                  </a:outerShdw>
                </a:effectLst>
              </a:rPr>
              <a:t>vital fijado de conformidad con lo dispuesto en los artículos 116 y siguientes del </a:t>
            </a:r>
          </a:p>
          <a:p>
            <a:pPr marL="609600" indent="-609600" eaLnBrk="1" hangingPunct="1">
              <a:buFont typeface="Wingdings 2" pitchFamily="18" charset="2"/>
              <a:buNone/>
            </a:pPr>
            <a:r>
              <a:rPr lang="es-AR" sz="1800" dirty="0" smtClean="0">
                <a:effectLst>
                  <a:outerShdw blurRad="38100" dist="38100" dir="2700000" algn="tl">
                    <a:srgbClr val="000000">
                      <a:alpha val="43137"/>
                    </a:srgbClr>
                  </a:outerShdw>
                </a:effectLst>
              </a:rPr>
              <a:t>régimen de contrato de trabajo (LCT - </a:t>
            </a:r>
            <a:r>
              <a:rPr lang="es-AR" sz="1800" dirty="0" err="1" smtClean="0">
                <a:effectLst>
                  <a:outerShdw blurRad="38100" dist="38100" dir="2700000" algn="tl">
                    <a:srgbClr val="000000">
                      <a:alpha val="43137"/>
                    </a:srgbClr>
                  </a:outerShdw>
                </a:effectLst>
              </a:rPr>
              <a:t>t.o</a:t>
            </a:r>
            <a:r>
              <a:rPr lang="es-AR" sz="1800" dirty="0" smtClean="0">
                <a:effectLst>
                  <a:outerShdw blurRad="38100" dist="38100" dir="2700000" algn="tl">
                    <a:srgbClr val="000000">
                      <a:alpha val="43137"/>
                    </a:srgbClr>
                  </a:outerShdw>
                </a:effectLst>
              </a:rPr>
              <a:t> - D. 390/1976). Las remuneraciones </a:t>
            </a:r>
          </a:p>
          <a:p>
            <a:pPr marL="609600" indent="-609600" eaLnBrk="1" hangingPunct="1">
              <a:buFont typeface="Wingdings 2" pitchFamily="18" charset="2"/>
              <a:buNone/>
            </a:pPr>
            <a:r>
              <a:rPr lang="es-AR" sz="1800" dirty="0" smtClean="0">
                <a:effectLst>
                  <a:outerShdw blurRad="38100" dist="38100" dir="2700000" algn="tl">
                    <a:srgbClr val="000000">
                      <a:alpha val="43137"/>
                    </a:srgbClr>
                  </a:outerShdw>
                </a:effectLst>
              </a:rPr>
              <a:t>superiores a ese importe serán embargables en la siguiente proporción: </a:t>
            </a:r>
          </a:p>
          <a:p>
            <a:pPr marL="609600" indent="-609600" eaLnBrk="1" hangingPunct="1">
              <a:buFont typeface="Wingdings 2" pitchFamily="18" charset="2"/>
              <a:buNone/>
            </a:pPr>
            <a:endParaRPr lang="es-AR" sz="1800" dirty="0" smtClean="0">
              <a:effectLst>
                <a:outerShdw blurRad="38100" dist="38100" dir="2700000" algn="tl">
                  <a:srgbClr val="000000">
                    <a:alpha val="43137"/>
                  </a:srgbClr>
                </a:outerShdw>
              </a:effectLst>
            </a:endParaRPr>
          </a:p>
          <a:p>
            <a:pPr marL="609600" indent="-609600" eaLnBrk="1" hangingPunct="1">
              <a:buFont typeface="Wingdings 2" pitchFamily="18" charset="2"/>
              <a:buNone/>
            </a:pPr>
            <a:r>
              <a:rPr lang="es-AR" sz="1800" dirty="0" smtClean="0">
                <a:effectLst>
                  <a:outerShdw blurRad="38100" dist="38100" dir="2700000" algn="tl">
                    <a:srgbClr val="000000">
                      <a:alpha val="43137"/>
                    </a:srgbClr>
                  </a:outerShdw>
                </a:effectLst>
              </a:rPr>
              <a:t>1) </a:t>
            </a:r>
            <a:r>
              <a:rPr lang="es-AR" sz="1800" dirty="0" smtClean="0">
                <a:solidFill>
                  <a:srgbClr val="FFFF00"/>
                </a:solidFill>
                <a:effectLst>
                  <a:outerShdw blurRad="38100" dist="38100" dir="2700000" algn="tl">
                    <a:srgbClr val="000000">
                      <a:alpha val="43137"/>
                    </a:srgbClr>
                  </a:outerShdw>
                </a:effectLst>
              </a:rPr>
              <a:t>Remuneraciones no superiores al doble del salario </a:t>
            </a:r>
            <a:r>
              <a:rPr lang="es-AR" sz="1800" dirty="0" smtClean="0">
                <a:effectLst>
                  <a:outerShdw blurRad="38100" dist="38100" dir="2700000" algn="tl">
                    <a:srgbClr val="000000">
                      <a:alpha val="43137"/>
                    </a:srgbClr>
                  </a:outerShdw>
                </a:effectLst>
              </a:rPr>
              <a:t>mínimo vital mensual, hasta el </a:t>
            </a:r>
          </a:p>
          <a:p>
            <a:pPr marL="609600" indent="-609600" eaLnBrk="1" hangingPunct="1">
              <a:buFont typeface="Wingdings 2" pitchFamily="18" charset="2"/>
              <a:buNone/>
            </a:pPr>
            <a:r>
              <a:rPr lang="es-AR" sz="1800" dirty="0" smtClean="0">
                <a:solidFill>
                  <a:srgbClr val="00FF00"/>
                </a:solidFill>
                <a:effectLst>
                  <a:outerShdw blurRad="38100" dist="38100" dir="2700000" algn="tl">
                    <a:srgbClr val="000000">
                      <a:alpha val="43137"/>
                    </a:srgbClr>
                  </a:outerShdw>
                </a:effectLst>
              </a:rPr>
              <a:t>10% (diez por ciento) </a:t>
            </a:r>
            <a:r>
              <a:rPr lang="es-AR" sz="1800" dirty="0" smtClean="0">
                <a:effectLst>
                  <a:outerShdw blurRad="38100" dist="38100" dir="2700000" algn="tl">
                    <a:srgbClr val="000000">
                      <a:alpha val="43137"/>
                    </a:srgbClr>
                  </a:outerShdw>
                </a:effectLst>
              </a:rPr>
              <a:t>del importe que excediere de este último. </a:t>
            </a:r>
          </a:p>
          <a:p>
            <a:pPr marL="609600" indent="-609600" eaLnBrk="1" hangingPunct="1">
              <a:buFont typeface="Wingdings 2" pitchFamily="18" charset="2"/>
              <a:buNone/>
            </a:pPr>
            <a:endParaRPr lang="es-AR" sz="1800" dirty="0" smtClean="0">
              <a:effectLst>
                <a:outerShdw blurRad="38100" dist="38100" dir="2700000" algn="tl">
                  <a:srgbClr val="000000">
                    <a:alpha val="43137"/>
                  </a:srgbClr>
                </a:outerShdw>
              </a:effectLst>
            </a:endParaRPr>
          </a:p>
          <a:p>
            <a:pPr marL="609600" indent="-609600" eaLnBrk="1" hangingPunct="1">
              <a:buFont typeface="Wingdings 2" pitchFamily="18" charset="2"/>
              <a:buNone/>
            </a:pPr>
            <a:r>
              <a:rPr lang="es-AR" sz="1800" dirty="0" smtClean="0">
                <a:effectLst>
                  <a:outerShdw blurRad="38100" dist="38100" dir="2700000" algn="tl">
                    <a:srgbClr val="000000">
                      <a:alpha val="43137"/>
                    </a:srgbClr>
                  </a:outerShdw>
                </a:effectLst>
              </a:rPr>
              <a:t>2) </a:t>
            </a:r>
            <a:r>
              <a:rPr lang="es-AR" sz="1800" dirty="0" smtClean="0">
                <a:solidFill>
                  <a:srgbClr val="FFFF01"/>
                </a:solidFill>
                <a:effectLst>
                  <a:outerShdw blurRad="38100" dist="38100" dir="2700000" algn="tl">
                    <a:srgbClr val="000000">
                      <a:alpha val="43137"/>
                    </a:srgbClr>
                  </a:outerShdw>
                </a:effectLst>
              </a:rPr>
              <a:t>Retribuciones superiores al doble del salario </a:t>
            </a:r>
            <a:r>
              <a:rPr lang="es-AR" sz="1800" dirty="0" smtClean="0">
                <a:effectLst>
                  <a:outerShdw blurRad="38100" dist="38100" dir="2700000" algn="tl">
                    <a:srgbClr val="000000">
                      <a:alpha val="43137"/>
                    </a:srgbClr>
                  </a:outerShdw>
                </a:effectLst>
              </a:rPr>
              <a:t>mínimo vital mensual, hasta el </a:t>
            </a:r>
            <a:r>
              <a:rPr lang="es-AR" sz="1800" dirty="0" smtClean="0">
                <a:solidFill>
                  <a:srgbClr val="00FF00"/>
                </a:solidFill>
                <a:effectLst>
                  <a:outerShdw blurRad="38100" dist="38100" dir="2700000" algn="tl">
                    <a:srgbClr val="000000">
                      <a:alpha val="43137"/>
                    </a:srgbClr>
                  </a:outerShdw>
                </a:effectLst>
              </a:rPr>
              <a:t>20% </a:t>
            </a:r>
          </a:p>
          <a:p>
            <a:pPr marL="609600" indent="-609600" eaLnBrk="1" hangingPunct="1">
              <a:buFont typeface="Wingdings 2" pitchFamily="18" charset="2"/>
              <a:buNone/>
            </a:pPr>
            <a:r>
              <a:rPr lang="es-AR" sz="1800" dirty="0" smtClean="0">
                <a:solidFill>
                  <a:srgbClr val="00FF00"/>
                </a:solidFill>
                <a:effectLst>
                  <a:outerShdw blurRad="38100" dist="38100" dir="2700000" algn="tl">
                    <a:srgbClr val="000000">
                      <a:alpha val="43137"/>
                    </a:srgbClr>
                  </a:outerShdw>
                </a:effectLst>
              </a:rPr>
              <a:t>(veinte por ciento) </a:t>
            </a:r>
            <a:r>
              <a:rPr lang="es-AR" sz="1800" dirty="0" smtClean="0">
                <a:effectLst>
                  <a:outerShdw blurRad="38100" dist="38100" dir="2700000" algn="tl">
                    <a:srgbClr val="000000">
                      <a:alpha val="43137"/>
                    </a:srgbClr>
                  </a:outerShdw>
                </a:effectLst>
              </a:rPr>
              <a:t>del importe que excediere de este último. </a:t>
            </a:r>
          </a:p>
          <a:p>
            <a:pPr marL="609600" indent="-609600" eaLnBrk="1" hangingPunct="1">
              <a:lnSpc>
                <a:spcPct val="80000"/>
              </a:lnSpc>
            </a:pPr>
            <a:endParaRPr lang="es-ES" sz="1600" dirty="0" smtClean="0">
              <a:solidFill>
                <a:srgbClr val="FFFF00"/>
              </a:solidFill>
            </a:endParaRPr>
          </a:p>
        </p:txBody>
      </p:sp>
      <p:pic>
        <p:nvPicPr>
          <p:cNvPr id="81924" name="4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81925" name="5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77153204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a:xfrm>
            <a:off x="395288" y="333375"/>
            <a:ext cx="8385175" cy="576263"/>
          </a:xfrm>
        </p:spPr>
        <p:txBody>
          <a:bodyPr/>
          <a:lstStyle/>
          <a:p>
            <a:pPr algn="r" eaLnBrk="1" hangingPunct="1"/>
            <a:r>
              <a:rPr lang="es-MX" sz="2000" b="1" dirty="0" smtClean="0">
                <a:solidFill>
                  <a:srgbClr val="FFFF00"/>
                </a:solidFill>
                <a:effectLst>
                  <a:outerShdw blurRad="38100" dist="38100" dir="2700000" algn="tl">
                    <a:srgbClr val="000000">
                      <a:alpha val="43137"/>
                    </a:srgbClr>
                  </a:outerShdw>
                </a:effectLst>
              </a:rPr>
              <a:t> </a:t>
            </a:r>
            <a:endParaRPr lang="es-MX" sz="2000" b="1" dirty="0" smtClean="0">
              <a:solidFill>
                <a:srgbClr val="FFCC00"/>
              </a:solidFill>
            </a:endParaRPr>
          </a:p>
        </p:txBody>
      </p:sp>
      <p:sp>
        <p:nvSpPr>
          <p:cNvPr id="412675" name="Rectangle 3"/>
          <p:cNvSpPr>
            <a:spLocks noGrp="1" noChangeArrowheads="1"/>
          </p:cNvSpPr>
          <p:nvPr>
            <p:ph type="body" idx="4294967295"/>
          </p:nvPr>
        </p:nvSpPr>
        <p:spPr>
          <a:xfrm>
            <a:off x="468313" y="1052513"/>
            <a:ext cx="8523287" cy="5805487"/>
          </a:xfrm>
        </p:spPr>
        <p:txBody>
          <a:bodyPr>
            <a:normAutofit/>
          </a:bodyPr>
          <a:lstStyle/>
          <a:p>
            <a:pPr marL="609600" indent="-609600" eaLnBrk="1" hangingPunct="1">
              <a:lnSpc>
                <a:spcPct val="80000"/>
              </a:lnSpc>
              <a:buFont typeface="Wingdings" pitchFamily="2" charset="2"/>
              <a:buNone/>
              <a:defRPr/>
            </a:pPr>
            <a:r>
              <a:rPr lang="es-ES" sz="2000" b="1" dirty="0" smtClean="0">
                <a:solidFill>
                  <a:srgbClr val="00FF00"/>
                </a:solidFill>
                <a:effectLst>
                  <a:outerShdw blurRad="38100" dist="38100" dir="2700000" algn="tl">
                    <a:srgbClr val="000000">
                      <a:alpha val="43137"/>
                    </a:srgbClr>
                  </a:outerShdw>
                </a:effectLst>
              </a:rPr>
              <a:t>EMBARGOS SOBRE LA REMUNERACION</a:t>
            </a:r>
          </a:p>
          <a:p>
            <a:pPr marL="609600" indent="-609600" eaLnBrk="1" hangingPunct="1">
              <a:buNone/>
            </a:pPr>
            <a:r>
              <a:rPr lang="es-AR" sz="2000" b="1" dirty="0">
                <a:solidFill>
                  <a:srgbClr val="FFFF00"/>
                </a:solidFill>
                <a:effectLst>
                  <a:outerShdw blurRad="38100" dist="38100" dir="2700000" algn="tl">
                    <a:srgbClr val="000000">
                      <a:alpha val="43137"/>
                    </a:srgbClr>
                  </a:outerShdw>
                </a:effectLst>
              </a:rPr>
              <a:t>DECRETO 484 /1987 </a:t>
            </a:r>
          </a:p>
          <a:p>
            <a:pPr marL="609600" indent="-609600" eaLnBrk="1" hangingPunct="1">
              <a:lnSpc>
                <a:spcPct val="80000"/>
              </a:lnSpc>
              <a:buFont typeface="Wingdings" pitchFamily="2" charset="2"/>
              <a:buNone/>
              <a:defRPr/>
            </a:pPr>
            <a:endParaRPr lang="es-ES" sz="2000" b="1" dirty="0" smtClean="0">
              <a:solidFill>
                <a:srgbClr val="00FFCC"/>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2000" b="1" dirty="0" smtClean="0">
              <a:solidFill>
                <a:srgbClr val="00FFCC"/>
              </a:solidFill>
              <a:effectLst>
                <a:outerShdw blurRad="38100" dist="38100" dir="2700000" algn="tl">
                  <a:srgbClr val="000000">
                    <a:alpha val="43137"/>
                  </a:srgbClr>
                </a:outerShdw>
              </a:effectLst>
            </a:endParaRPr>
          </a:p>
          <a:p>
            <a:pPr marL="609600" indent="-609600" eaLnBrk="1" hangingPunct="1">
              <a:lnSpc>
                <a:spcPct val="80000"/>
              </a:lnSpc>
              <a:buFontTx/>
              <a:buNone/>
              <a:defRPr/>
            </a:pPr>
            <a:endParaRPr lang="es-ES" sz="1800" b="1" dirty="0" smtClean="0">
              <a:solidFill>
                <a:srgbClr val="FFFF01"/>
              </a:solidFill>
              <a:effectLst>
                <a:outerShdw blurRad="38100" dist="38100" dir="2700000" algn="tl">
                  <a:srgbClr val="000000">
                    <a:alpha val="43137"/>
                  </a:srgbClr>
                </a:outerShdw>
              </a:effectLst>
            </a:endParaRPr>
          </a:p>
          <a:p>
            <a:pPr marL="609600" indent="-609600" eaLnBrk="1" hangingPunct="1">
              <a:buFont typeface="Wingdings 2" pitchFamily="18" charset="2"/>
              <a:buNone/>
              <a:defRPr/>
            </a:pPr>
            <a:r>
              <a:rPr lang="es-AR" sz="2000" b="1" dirty="0" smtClean="0">
                <a:solidFill>
                  <a:srgbClr val="00FFCC"/>
                </a:solidFill>
                <a:effectLst>
                  <a:outerShdw blurRad="38100" dist="38100" dir="2700000" algn="tl">
                    <a:srgbClr val="000000">
                      <a:alpha val="43137"/>
                    </a:srgbClr>
                  </a:outerShdw>
                </a:effectLst>
              </a:rPr>
              <a:t>Art. 2 - </a:t>
            </a:r>
            <a:r>
              <a:rPr lang="es-AR" sz="2000" dirty="0" smtClean="0">
                <a:effectLst>
                  <a:outerShdw blurRad="38100" dist="38100" dir="2700000" algn="tl">
                    <a:srgbClr val="000000">
                      <a:alpha val="43137"/>
                    </a:srgbClr>
                  </a:outerShdw>
                </a:effectLst>
              </a:rPr>
              <a:t>A los efectos de la determinación de los importes sujetos a embargo </a:t>
            </a:r>
          </a:p>
          <a:p>
            <a:pPr marL="609600" indent="-609600" eaLnBrk="1" hangingPunct="1">
              <a:buFont typeface="Wingdings 2" pitchFamily="18" charset="2"/>
              <a:buNone/>
              <a:defRPr/>
            </a:pPr>
            <a:r>
              <a:rPr lang="es-AR" sz="2000" dirty="0" smtClean="0">
                <a:effectLst>
                  <a:outerShdw blurRad="38100" dist="38100" dir="2700000" algn="tl">
                    <a:srgbClr val="000000">
                      <a:alpha val="43137"/>
                    </a:srgbClr>
                  </a:outerShdw>
                </a:effectLst>
              </a:rPr>
              <a:t>sólo se tendrán en cuenta </a:t>
            </a:r>
            <a:r>
              <a:rPr lang="es-AR" sz="2000" dirty="0" smtClean="0">
                <a:solidFill>
                  <a:srgbClr val="FFFF00"/>
                </a:solidFill>
                <a:effectLst>
                  <a:outerShdw blurRad="38100" dist="38100" dir="2700000" algn="tl">
                    <a:srgbClr val="000000">
                      <a:alpha val="43137"/>
                    </a:srgbClr>
                  </a:outerShdw>
                </a:effectLst>
              </a:rPr>
              <a:t>las remuneraciones en dinero por su importe </a:t>
            </a:r>
          </a:p>
          <a:p>
            <a:pPr marL="609600" indent="-609600" eaLnBrk="1" hangingPunct="1">
              <a:buFont typeface="Wingdings 2" pitchFamily="18" charset="2"/>
              <a:buNone/>
              <a:defRPr/>
            </a:pPr>
            <a:r>
              <a:rPr lang="es-AR" sz="2000" dirty="0" smtClean="0">
                <a:solidFill>
                  <a:srgbClr val="FFFF00"/>
                </a:solidFill>
                <a:effectLst>
                  <a:outerShdw blurRad="38100" dist="38100" dir="2700000" algn="tl">
                    <a:srgbClr val="000000">
                      <a:alpha val="43137"/>
                    </a:srgbClr>
                  </a:outerShdw>
                </a:effectLst>
              </a:rPr>
              <a:t>bruto</a:t>
            </a:r>
            <a:r>
              <a:rPr lang="es-AR" sz="2000" dirty="0" smtClean="0">
                <a:effectLst>
                  <a:outerShdw blurRad="38100" dist="38100" dir="2700000" algn="tl">
                    <a:srgbClr val="000000">
                      <a:alpha val="43137"/>
                    </a:srgbClr>
                  </a:outerShdw>
                </a:effectLst>
              </a:rPr>
              <a:t>, con independencia de lo dispuesto en el artículo 133 del régimen de </a:t>
            </a:r>
          </a:p>
          <a:p>
            <a:pPr marL="609600" indent="-609600" eaLnBrk="1" hangingPunct="1">
              <a:buFont typeface="Wingdings 2" pitchFamily="18" charset="2"/>
              <a:buNone/>
              <a:defRPr/>
            </a:pPr>
            <a:r>
              <a:rPr lang="es-AR" sz="2000" dirty="0" smtClean="0">
                <a:effectLst>
                  <a:outerShdw blurRad="38100" dist="38100" dir="2700000" algn="tl">
                    <a:srgbClr val="000000">
                      <a:alpha val="43137"/>
                    </a:srgbClr>
                  </a:outerShdw>
                </a:effectLst>
              </a:rPr>
              <a:t>contrato de trabajo (LCT - </a:t>
            </a:r>
            <a:r>
              <a:rPr lang="es-AR" sz="2000" dirty="0" err="1" smtClean="0">
                <a:effectLst>
                  <a:outerShdw blurRad="38100" dist="38100" dir="2700000" algn="tl">
                    <a:srgbClr val="000000">
                      <a:alpha val="43137"/>
                    </a:srgbClr>
                  </a:outerShdw>
                </a:effectLst>
              </a:rPr>
              <a:t>t.o</a:t>
            </a:r>
            <a:r>
              <a:rPr lang="es-AR" sz="2000" dirty="0" smtClean="0">
                <a:effectLst>
                  <a:outerShdw blurRad="38100" dist="38100" dir="2700000" algn="tl">
                    <a:srgbClr val="000000">
                      <a:alpha val="43137"/>
                    </a:srgbClr>
                  </a:outerShdw>
                </a:effectLst>
              </a:rPr>
              <a:t>. - D. 390/76). </a:t>
            </a:r>
          </a:p>
          <a:p>
            <a:pPr marL="609600" indent="-609600" eaLnBrk="1" hangingPunct="1">
              <a:buFont typeface="Wingdings 2" pitchFamily="18" charset="2"/>
              <a:buNone/>
              <a:defRPr/>
            </a:pPr>
            <a:endParaRPr lang="es-AR" sz="1800" dirty="0" smtClean="0"/>
          </a:p>
          <a:p>
            <a:pPr marL="609600" indent="-609600" eaLnBrk="1" hangingPunct="1">
              <a:lnSpc>
                <a:spcPct val="80000"/>
              </a:lnSpc>
              <a:defRPr/>
            </a:pPr>
            <a:endParaRPr lang="es-ES" sz="1600" dirty="0" smtClean="0">
              <a:solidFill>
                <a:srgbClr val="FFFF00"/>
              </a:solidFill>
            </a:endParaRPr>
          </a:p>
        </p:txBody>
      </p:sp>
      <p:pic>
        <p:nvPicPr>
          <p:cNvPr id="82948" name="4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82949" name="5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145559239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idx="4294967295"/>
          </p:nvPr>
        </p:nvSpPr>
        <p:spPr>
          <a:xfrm>
            <a:off x="395288" y="333375"/>
            <a:ext cx="8385175" cy="576263"/>
          </a:xfrm>
        </p:spPr>
        <p:txBody>
          <a:bodyPr/>
          <a:lstStyle/>
          <a:p>
            <a:pPr eaLnBrk="1" hangingPunct="1"/>
            <a:endParaRPr lang="es-MX" sz="2000" b="1" smtClean="0">
              <a:solidFill>
                <a:srgbClr val="FFCC00"/>
              </a:solidFill>
            </a:endParaRPr>
          </a:p>
        </p:txBody>
      </p:sp>
      <p:sp>
        <p:nvSpPr>
          <p:cNvPr id="412675" name="Rectangle 3"/>
          <p:cNvSpPr>
            <a:spLocks noGrp="1" noChangeArrowheads="1"/>
          </p:cNvSpPr>
          <p:nvPr>
            <p:ph type="body" idx="4294967295"/>
          </p:nvPr>
        </p:nvSpPr>
        <p:spPr>
          <a:xfrm>
            <a:off x="468313" y="1052513"/>
            <a:ext cx="8523287" cy="5805487"/>
          </a:xfrm>
        </p:spPr>
        <p:txBody>
          <a:bodyPr>
            <a:normAutofit/>
          </a:bodyPr>
          <a:lstStyle/>
          <a:p>
            <a:pPr marL="609600" indent="-609600" eaLnBrk="1" hangingPunct="1">
              <a:lnSpc>
                <a:spcPct val="80000"/>
              </a:lnSpc>
              <a:buFont typeface="Wingdings" pitchFamily="2" charset="2"/>
              <a:buNone/>
              <a:defRPr/>
            </a:pPr>
            <a:r>
              <a:rPr lang="es-ES" sz="2000" b="1" dirty="0" smtClean="0">
                <a:solidFill>
                  <a:srgbClr val="00FF00"/>
                </a:solidFill>
                <a:effectLst>
                  <a:outerShdw blurRad="38100" dist="38100" dir="2700000" algn="tl">
                    <a:srgbClr val="000000"/>
                  </a:outerShdw>
                </a:effectLst>
              </a:rPr>
              <a:t>EMBARGOS SOBRE LA REMUNERACION</a:t>
            </a:r>
          </a:p>
          <a:p>
            <a:pPr marL="609600" indent="-609600" eaLnBrk="1" hangingPunct="1">
              <a:lnSpc>
                <a:spcPct val="80000"/>
              </a:lnSpc>
              <a:buFont typeface="Wingdings" pitchFamily="2" charset="2"/>
              <a:buNone/>
              <a:defRPr/>
            </a:pPr>
            <a:r>
              <a:rPr lang="es-ES" sz="2000" b="1" dirty="0" smtClean="0">
                <a:solidFill>
                  <a:srgbClr val="00FFCC"/>
                </a:solidFill>
                <a:effectLst>
                  <a:outerShdw blurRad="38100" dist="38100" dir="2700000" algn="tl">
                    <a:srgbClr val="000000"/>
                  </a:outerShdw>
                </a:effectLst>
              </a:rPr>
              <a:t>ARTS. 147 y 120 LCT – D. 484/1987 </a:t>
            </a:r>
          </a:p>
          <a:p>
            <a:pPr marL="609600" indent="-609600" eaLnBrk="1" hangingPunct="1">
              <a:lnSpc>
                <a:spcPct val="80000"/>
              </a:lnSpc>
              <a:buFontTx/>
              <a:buNone/>
              <a:defRPr/>
            </a:pPr>
            <a:endParaRPr lang="es-ES" sz="1800" b="1" dirty="0" smtClean="0">
              <a:solidFill>
                <a:srgbClr val="FFFF01"/>
              </a:solidFill>
              <a:effectLst>
                <a:outerShdw blurRad="38100" dist="38100" dir="2700000" algn="tl">
                  <a:srgbClr val="000000"/>
                </a:outerShdw>
              </a:effectLst>
            </a:endParaRPr>
          </a:p>
          <a:p>
            <a:pPr marL="609600" indent="-609600" eaLnBrk="1" hangingPunct="1">
              <a:buFont typeface="Wingdings 2" pitchFamily="18" charset="2"/>
              <a:buNone/>
              <a:defRPr/>
            </a:pPr>
            <a:r>
              <a:rPr lang="es-AR" sz="1800" b="1" dirty="0" smtClean="0">
                <a:solidFill>
                  <a:srgbClr val="00FFCC"/>
                </a:solidFill>
                <a:effectLst>
                  <a:outerShdw blurRad="38100" dist="38100" dir="2700000" algn="tl">
                    <a:srgbClr val="000000"/>
                  </a:outerShdw>
                </a:effectLst>
              </a:rPr>
              <a:t>Art. 3 - </a:t>
            </a:r>
            <a:r>
              <a:rPr lang="es-AR" sz="1800" dirty="0" smtClean="0">
                <a:effectLst>
                  <a:outerShdw blurRad="38100" dist="38100" dir="2700000" algn="tl">
                    <a:srgbClr val="000000"/>
                  </a:outerShdw>
                </a:effectLst>
              </a:rPr>
              <a:t>Las indemnizaciones debidas al trabajador o a sus derechohabientes con </a:t>
            </a: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motivo del contrato de trabajo o su extinción serán embargables en las siguientes </a:t>
            </a: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proporciones: </a:t>
            </a:r>
          </a:p>
          <a:p>
            <a:pPr marL="609600" indent="-609600" eaLnBrk="1" hangingPunct="1">
              <a:buFont typeface="Wingdings 2" pitchFamily="18" charset="2"/>
              <a:buNone/>
              <a:defRPr/>
            </a:pPr>
            <a:endParaRPr lang="es-AR" sz="1800" dirty="0" smtClean="0">
              <a:effectLst>
                <a:outerShdw blurRad="38100" dist="38100" dir="2700000" algn="tl">
                  <a:srgbClr val="000000"/>
                </a:outerShdw>
              </a:effectLst>
            </a:endParaRP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1) Indemnizaciones no superiores al doble del salario mínimo vital mensual, hasta el </a:t>
            </a: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10% (diez por ciento) del importe de aquéllas. </a:t>
            </a:r>
          </a:p>
          <a:p>
            <a:pPr marL="609600" indent="-609600" eaLnBrk="1" hangingPunct="1">
              <a:buFont typeface="Wingdings 2" pitchFamily="18" charset="2"/>
              <a:buNone/>
              <a:defRPr/>
            </a:pPr>
            <a:endParaRPr lang="es-AR" sz="1800" dirty="0" smtClean="0">
              <a:effectLst>
                <a:outerShdw blurRad="38100" dist="38100" dir="2700000" algn="tl">
                  <a:srgbClr val="000000"/>
                </a:outerShdw>
              </a:effectLst>
            </a:endParaRP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2) Indemnizaciones superiores al doble del salario mínimo vital mensual, hasta el </a:t>
            </a: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20% (veinte por ciento) del importe de aquéllas. </a:t>
            </a:r>
          </a:p>
          <a:p>
            <a:pPr marL="609600" indent="-609600" eaLnBrk="1" hangingPunct="1">
              <a:buFont typeface="Wingdings 2" pitchFamily="18" charset="2"/>
              <a:buNone/>
              <a:defRPr/>
            </a:pPr>
            <a:endParaRPr lang="es-AR" sz="1800" dirty="0" smtClean="0">
              <a:effectLst>
                <a:outerShdw blurRad="38100" dist="38100" dir="2700000" algn="tl">
                  <a:srgbClr val="000000"/>
                </a:outerShdw>
              </a:effectLst>
            </a:endParaRP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A los efectos de determinar el porcentaje de </a:t>
            </a:r>
            <a:r>
              <a:rPr lang="es-AR" sz="1800" dirty="0" err="1" smtClean="0">
                <a:effectLst>
                  <a:outerShdw blurRad="38100" dist="38100" dir="2700000" algn="tl">
                    <a:srgbClr val="000000"/>
                  </a:outerShdw>
                </a:effectLst>
              </a:rPr>
              <a:t>embargabilidad</a:t>
            </a:r>
            <a:r>
              <a:rPr lang="es-AR" sz="1800" dirty="0" smtClean="0">
                <a:effectLst>
                  <a:outerShdw blurRad="38100" dist="38100" dir="2700000" algn="tl">
                    <a:srgbClr val="000000"/>
                  </a:outerShdw>
                </a:effectLst>
              </a:rPr>
              <a:t> aplicable de acuerdo </a:t>
            </a: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con lo previsto en el presente artículo, deberán considerarse conjuntamente todos </a:t>
            </a: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los conceptos derivados de la extinción del contrato de trabajo. </a:t>
            </a:r>
          </a:p>
          <a:p>
            <a:pPr marL="609600" indent="-609600" eaLnBrk="1" hangingPunct="1">
              <a:lnSpc>
                <a:spcPct val="80000"/>
              </a:lnSpc>
              <a:buFont typeface="Wingdings 2" pitchFamily="18" charset="2"/>
              <a:buNone/>
              <a:defRPr/>
            </a:pPr>
            <a:endParaRPr lang="es-ES" sz="1600" dirty="0" smtClean="0">
              <a:solidFill>
                <a:srgbClr val="FFFF00"/>
              </a:solidFill>
            </a:endParaRPr>
          </a:p>
        </p:txBody>
      </p:sp>
      <p:pic>
        <p:nvPicPr>
          <p:cNvPr id="86020" name="4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86021" name="5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213407047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idx="4294967295"/>
          </p:nvPr>
        </p:nvSpPr>
        <p:spPr>
          <a:xfrm>
            <a:off x="395288" y="333375"/>
            <a:ext cx="8385175" cy="576263"/>
          </a:xfrm>
        </p:spPr>
        <p:txBody>
          <a:bodyPr/>
          <a:lstStyle/>
          <a:p>
            <a:pPr algn="r" eaLnBrk="1" hangingPunct="1"/>
            <a:r>
              <a:rPr lang="es-MX" sz="2000" b="1" dirty="0" smtClean="0">
                <a:solidFill>
                  <a:srgbClr val="FFFF00"/>
                </a:solidFill>
                <a:effectLst>
                  <a:outerShdw blurRad="38100" dist="38100" dir="2700000" algn="tl">
                    <a:srgbClr val="000000">
                      <a:alpha val="43137"/>
                    </a:srgbClr>
                  </a:outerShdw>
                </a:effectLst>
              </a:rPr>
              <a:t> </a:t>
            </a:r>
            <a:endParaRPr lang="es-MX" sz="2000" b="1" dirty="0" smtClean="0">
              <a:solidFill>
                <a:srgbClr val="FFCC00"/>
              </a:solidFill>
            </a:endParaRPr>
          </a:p>
        </p:txBody>
      </p:sp>
      <p:sp>
        <p:nvSpPr>
          <p:cNvPr id="412675" name="Rectangle 3"/>
          <p:cNvSpPr>
            <a:spLocks noGrp="1" noChangeArrowheads="1"/>
          </p:cNvSpPr>
          <p:nvPr>
            <p:ph type="body" idx="4294967295"/>
          </p:nvPr>
        </p:nvSpPr>
        <p:spPr>
          <a:xfrm>
            <a:off x="468313" y="1052513"/>
            <a:ext cx="8523287" cy="5805487"/>
          </a:xfrm>
        </p:spPr>
        <p:txBody>
          <a:bodyPr>
            <a:normAutofit/>
          </a:bodyPr>
          <a:lstStyle/>
          <a:p>
            <a:pPr marL="609600" indent="-609600" eaLnBrk="1" hangingPunct="1">
              <a:lnSpc>
                <a:spcPct val="80000"/>
              </a:lnSpc>
              <a:buFont typeface="Wingdings" pitchFamily="2" charset="2"/>
              <a:buNone/>
              <a:defRPr/>
            </a:pPr>
            <a:r>
              <a:rPr lang="es-ES" sz="2000" b="1" dirty="0" smtClean="0">
                <a:solidFill>
                  <a:srgbClr val="00FF00"/>
                </a:solidFill>
                <a:effectLst>
                  <a:outerShdw blurRad="38100" dist="38100" dir="2700000" algn="tl">
                    <a:srgbClr val="000000">
                      <a:alpha val="43137"/>
                    </a:srgbClr>
                  </a:outerShdw>
                </a:effectLst>
              </a:rPr>
              <a:t>EMBARGOS SOBRE LA REMUNERACION</a:t>
            </a:r>
          </a:p>
          <a:p>
            <a:pPr marL="609600" indent="-609600" eaLnBrk="1" hangingPunct="1">
              <a:buNone/>
            </a:pPr>
            <a:r>
              <a:rPr lang="es-AR" sz="2000" b="1" dirty="0">
                <a:solidFill>
                  <a:srgbClr val="FFFF00"/>
                </a:solidFill>
                <a:effectLst>
                  <a:outerShdw blurRad="38100" dist="38100" dir="2700000" algn="tl">
                    <a:srgbClr val="000000">
                      <a:alpha val="43137"/>
                    </a:srgbClr>
                  </a:outerShdw>
                </a:effectLst>
              </a:rPr>
              <a:t>DECRETO 484 /1987 </a:t>
            </a:r>
          </a:p>
          <a:p>
            <a:pPr marL="609600" indent="-609600" eaLnBrk="1" hangingPunct="1">
              <a:lnSpc>
                <a:spcPct val="80000"/>
              </a:lnSpc>
              <a:buFont typeface="Wingdings" pitchFamily="2" charset="2"/>
              <a:buNone/>
              <a:defRPr/>
            </a:pPr>
            <a:endParaRPr lang="es-ES" sz="1800" dirty="0" smtClean="0">
              <a:solidFill>
                <a:srgbClr val="FFFF00"/>
              </a:solidFill>
              <a:effectLst>
                <a:outerShdw blurRad="38100" dist="38100" dir="2700000" algn="tl">
                  <a:srgbClr val="000000">
                    <a:alpha val="43137"/>
                  </a:srgbClr>
                </a:outerShdw>
              </a:effectLst>
            </a:endParaRPr>
          </a:p>
          <a:p>
            <a:pPr marL="609600" indent="-609600" eaLnBrk="1" hangingPunct="1">
              <a:buFont typeface="Wingdings 2" pitchFamily="18" charset="2"/>
              <a:buNone/>
              <a:defRPr/>
            </a:pPr>
            <a:endParaRPr lang="es-AR" sz="1800" dirty="0" smtClean="0">
              <a:effectLst>
                <a:outerShdw blurRad="38100" dist="38100" dir="2700000" algn="tl">
                  <a:srgbClr val="000000">
                    <a:alpha val="43137"/>
                  </a:srgbClr>
                </a:outerShdw>
              </a:effectLst>
            </a:endParaRPr>
          </a:p>
          <a:p>
            <a:pPr marL="609600" indent="-609600" eaLnBrk="1" hangingPunct="1">
              <a:buFont typeface="Wingdings 2" pitchFamily="18" charset="2"/>
              <a:buNone/>
              <a:defRPr/>
            </a:pPr>
            <a:endParaRPr lang="es-AR" sz="1800" b="1" dirty="0" smtClean="0">
              <a:solidFill>
                <a:srgbClr val="00FFCC"/>
              </a:solidFill>
              <a:effectLst>
                <a:outerShdw blurRad="38100" dist="38100" dir="2700000" algn="tl">
                  <a:srgbClr val="000000">
                    <a:alpha val="43137"/>
                  </a:srgbClr>
                </a:outerShdw>
              </a:effectLst>
            </a:endParaRPr>
          </a:p>
          <a:p>
            <a:pPr marL="609600" indent="-609600" eaLnBrk="1" hangingPunct="1">
              <a:buFont typeface="Wingdings 2" pitchFamily="18" charset="2"/>
              <a:buNone/>
              <a:defRPr/>
            </a:pPr>
            <a:r>
              <a:rPr lang="es-AR" sz="1800" b="1" dirty="0" smtClean="0">
                <a:solidFill>
                  <a:srgbClr val="00FFCC"/>
                </a:solidFill>
                <a:effectLst>
                  <a:outerShdw blurRad="38100" dist="38100" dir="2700000" algn="tl">
                    <a:srgbClr val="000000">
                      <a:alpha val="43137"/>
                    </a:srgbClr>
                  </a:outerShdw>
                </a:effectLst>
              </a:rPr>
              <a:t>Art. 4 -</a:t>
            </a:r>
            <a:r>
              <a:rPr lang="es-AR" sz="1800" dirty="0" smtClean="0">
                <a:effectLst>
                  <a:outerShdw blurRad="38100" dist="38100" dir="2700000" algn="tl">
                    <a:srgbClr val="000000">
                      <a:alpha val="43137"/>
                    </a:srgbClr>
                  </a:outerShdw>
                </a:effectLst>
              </a:rPr>
              <a:t> </a:t>
            </a:r>
            <a:r>
              <a:rPr lang="es-AR" sz="1800" dirty="0" smtClean="0">
                <a:solidFill>
                  <a:srgbClr val="FFFF00"/>
                </a:solidFill>
                <a:effectLst>
                  <a:outerShdw blurRad="38100" dist="38100" dir="2700000" algn="tl">
                    <a:srgbClr val="000000">
                      <a:alpha val="43137"/>
                    </a:srgbClr>
                  </a:outerShdw>
                </a:effectLst>
              </a:rPr>
              <a:t>Los límites de </a:t>
            </a:r>
            <a:r>
              <a:rPr lang="es-AR" sz="1800" dirty="0" err="1" smtClean="0">
                <a:solidFill>
                  <a:srgbClr val="FFFF00"/>
                </a:solidFill>
                <a:effectLst>
                  <a:outerShdw blurRad="38100" dist="38100" dir="2700000" algn="tl">
                    <a:srgbClr val="000000">
                      <a:alpha val="43137"/>
                    </a:srgbClr>
                  </a:outerShdw>
                </a:effectLst>
              </a:rPr>
              <a:t>embargabilidad</a:t>
            </a:r>
            <a:r>
              <a:rPr lang="es-AR" sz="1800" dirty="0" smtClean="0">
                <a:solidFill>
                  <a:srgbClr val="FFFF00"/>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establecidos en el presente decreto no serán </a:t>
            </a:r>
          </a:p>
          <a:p>
            <a:pPr marL="609600" indent="-609600" eaLnBrk="1" hangingPunct="1">
              <a:buFont typeface="Wingdings 2" pitchFamily="18" charset="2"/>
              <a:buNone/>
              <a:defRPr/>
            </a:pPr>
            <a:r>
              <a:rPr lang="es-AR" sz="1800" dirty="0" smtClean="0">
                <a:effectLst>
                  <a:outerShdw blurRad="38100" dist="38100" dir="2700000" algn="tl">
                    <a:srgbClr val="000000">
                      <a:alpha val="43137"/>
                    </a:srgbClr>
                  </a:outerShdw>
                </a:effectLst>
              </a:rPr>
              <a:t>de aplicación en el caso de </a:t>
            </a:r>
            <a:r>
              <a:rPr lang="es-AR" sz="1800" dirty="0" smtClean="0">
                <a:solidFill>
                  <a:srgbClr val="00FF00"/>
                </a:solidFill>
                <a:effectLst>
                  <a:outerShdw blurRad="38100" dist="38100" dir="2700000" algn="tl">
                    <a:srgbClr val="000000">
                      <a:alpha val="43137"/>
                    </a:srgbClr>
                  </a:outerShdw>
                </a:effectLst>
              </a:rPr>
              <a:t>cuotas por alimentos o </a:t>
            </a:r>
            <a:r>
              <a:rPr lang="es-AR" sz="1800" dirty="0" err="1" smtClean="0">
                <a:solidFill>
                  <a:srgbClr val="00FF00"/>
                </a:solidFill>
                <a:effectLst>
                  <a:outerShdw blurRad="38100" dist="38100" dir="2700000" algn="tl">
                    <a:srgbClr val="000000">
                      <a:alpha val="43137"/>
                    </a:srgbClr>
                  </a:outerShdw>
                </a:effectLst>
              </a:rPr>
              <a:t>litis</a:t>
            </a:r>
            <a:r>
              <a:rPr lang="es-AR" sz="1800" dirty="0" smtClean="0">
                <a:solidFill>
                  <a:srgbClr val="00FF00"/>
                </a:solidFill>
                <a:effectLst>
                  <a:outerShdw blurRad="38100" dist="38100" dir="2700000" algn="tl">
                    <a:srgbClr val="000000">
                      <a:alpha val="43137"/>
                    </a:srgbClr>
                  </a:outerShdw>
                </a:effectLst>
              </a:rPr>
              <a:t> expensas</a:t>
            </a:r>
            <a:r>
              <a:rPr lang="es-AR" sz="1800" dirty="0" smtClean="0">
                <a:effectLst>
                  <a:outerShdw blurRad="38100" dist="38100" dir="2700000" algn="tl">
                    <a:srgbClr val="000000">
                      <a:alpha val="43137"/>
                    </a:srgbClr>
                  </a:outerShdw>
                </a:effectLst>
              </a:rPr>
              <a:t>, las que deberán ser </a:t>
            </a:r>
          </a:p>
          <a:p>
            <a:pPr marL="609600" indent="-609600" eaLnBrk="1" hangingPunct="1">
              <a:buFont typeface="Wingdings 2" pitchFamily="18" charset="2"/>
              <a:buNone/>
              <a:defRPr/>
            </a:pPr>
            <a:r>
              <a:rPr lang="es-AR" sz="1800" dirty="0" smtClean="0">
                <a:effectLst>
                  <a:outerShdw blurRad="38100" dist="38100" dir="2700000" algn="tl">
                    <a:srgbClr val="000000">
                      <a:alpha val="43137"/>
                    </a:srgbClr>
                  </a:outerShdw>
                </a:effectLst>
              </a:rPr>
              <a:t>fijadas de modo que permitan la subsistencia del alimentante. </a:t>
            </a:r>
          </a:p>
          <a:p>
            <a:pPr marL="609600" indent="-609600" eaLnBrk="1" hangingPunct="1">
              <a:lnSpc>
                <a:spcPct val="80000"/>
              </a:lnSpc>
              <a:defRPr/>
            </a:pPr>
            <a:endParaRPr lang="es-ES" sz="1600" dirty="0" smtClean="0">
              <a:solidFill>
                <a:srgbClr val="FFFF00"/>
              </a:solidFill>
            </a:endParaRPr>
          </a:p>
        </p:txBody>
      </p:sp>
      <p:pic>
        <p:nvPicPr>
          <p:cNvPr id="87044" name="4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87045" name="5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249922935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idx="4294967295"/>
          </p:nvPr>
        </p:nvSpPr>
        <p:spPr>
          <a:xfrm>
            <a:off x="395288" y="333375"/>
            <a:ext cx="8385175" cy="576263"/>
          </a:xfrm>
        </p:spPr>
        <p:txBody>
          <a:bodyPr/>
          <a:lstStyle/>
          <a:p>
            <a:pPr algn="r" eaLnBrk="1" hangingPunct="1"/>
            <a:r>
              <a:rPr lang="es-MX" sz="2000" b="1" dirty="0" smtClean="0">
                <a:solidFill>
                  <a:srgbClr val="FFFF00"/>
                </a:solidFill>
                <a:effectLst>
                  <a:outerShdw blurRad="38100" dist="38100" dir="2700000" algn="tl">
                    <a:srgbClr val="000000">
                      <a:alpha val="43137"/>
                    </a:srgbClr>
                  </a:outerShdw>
                </a:effectLst>
              </a:rPr>
              <a:t> </a:t>
            </a:r>
            <a:endParaRPr lang="es-MX" sz="2000" b="1" dirty="0" smtClean="0">
              <a:solidFill>
                <a:srgbClr val="FFCC00"/>
              </a:solidFill>
            </a:endParaRPr>
          </a:p>
        </p:txBody>
      </p:sp>
      <p:sp>
        <p:nvSpPr>
          <p:cNvPr id="88066" name="Rectangle 3"/>
          <p:cNvSpPr>
            <a:spLocks noGrp="1" noChangeArrowheads="1"/>
          </p:cNvSpPr>
          <p:nvPr>
            <p:ph type="body" idx="4294967295"/>
          </p:nvPr>
        </p:nvSpPr>
        <p:spPr>
          <a:xfrm>
            <a:off x="468313" y="1052513"/>
            <a:ext cx="8523287" cy="5805487"/>
          </a:xfrm>
        </p:spPr>
        <p:txBody>
          <a:bodyPr/>
          <a:lstStyle/>
          <a:p>
            <a:pPr marL="609600" indent="-609600" eaLnBrk="1" hangingPunct="1">
              <a:lnSpc>
                <a:spcPct val="80000"/>
              </a:lnSpc>
              <a:buFont typeface="Wingdings" pitchFamily="2" charset="2"/>
              <a:buNone/>
            </a:pPr>
            <a:r>
              <a:rPr lang="es-ES" sz="2000" b="1" dirty="0" smtClean="0">
                <a:solidFill>
                  <a:srgbClr val="00FFCC"/>
                </a:solidFill>
              </a:rPr>
              <a:t>EMBARGOS SOBRE LA REMUNERACION</a:t>
            </a:r>
          </a:p>
          <a:p>
            <a:pPr marL="609600" indent="-609600" eaLnBrk="1" hangingPunct="1">
              <a:buNone/>
            </a:pPr>
            <a:r>
              <a:rPr lang="es-AR" sz="2000" b="1" dirty="0">
                <a:solidFill>
                  <a:srgbClr val="FFFF00"/>
                </a:solidFill>
                <a:effectLst>
                  <a:outerShdw blurRad="38100" dist="38100" dir="2700000" algn="tl">
                    <a:srgbClr val="000000">
                      <a:alpha val="43137"/>
                    </a:srgbClr>
                  </a:outerShdw>
                </a:effectLst>
              </a:rPr>
              <a:t>DECRETO 484 /1987 </a:t>
            </a:r>
          </a:p>
          <a:p>
            <a:pPr marL="609600" indent="-609600" eaLnBrk="1" hangingPunct="1">
              <a:lnSpc>
                <a:spcPct val="80000"/>
              </a:lnSpc>
              <a:buFont typeface="Wingdings" pitchFamily="2" charset="2"/>
              <a:buNone/>
            </a:pPr>
            <a:endParaRPr lang="es-ES" sz="1800" dirty="0" smtClean="0">
              <a:solidFill>
                <a:srgbClr val="FFFF00"/>
              </a:solidFill>
            </a:endParaRPr>
          </a:p>
          <a:p>
            <a:pPr marL="609600" indent="-609600" eaLnBrk="1" hangingPunct="1">
              <a:lnSpc>
                <a:spcPct val="80000"/>
              </a:lnSpc>
            </a:pPr>
            <a:endParaRPr lang="es-ES" sz="1800" dirty="0" smtClean="0">
              <a:solidFill>
                <a:srgbClr val="FFFF00"/>
              </a:solidFill>
            </a:endParaRPr>
          </a:p>
          <a:p>
            <a:pPr marL="609600" indent="-609600" eaLnBrk="1" hangingPunct="1">
              <a:lnSpc>
                <a:spcPct val="80000"/>
              </a:lnSpc>
              <a:buFont typeface="Wingdings" pitchFamily="2" charset="2"/>
              <a:buNone/>
            </a:pPr>
            <a:r>
              <a:rPr lang="es-ES" sz="1800" b="1" dirty="0" smtClean="0">
                <a:solidFill>
                  <a:srgbClr val="00FF00"/>
                </a:solidFill>
              </a:rPr>
              <a:t>a) Conceptos embargables e inembargables</a:t>
            </a:r>
          </a:p>
          <a:p>
            <a:pPr marL="609600" indent="-609600" eaLnBrk="1" hangingPunct="1">
              <a:lnSpc>
                <a:spcPct val="80000"/>
              </a:lnSpc>
              <a:buFont typeface="Wingdings" pitchFamily="2" charset="2"/>
              <a:buNone/>
            </a:pPr>
            <a:endParaRPr lang="es-ES" sz="1800" dirty="0" smtClean="0">
              <a:solidFill>
                <a:srgbClr val="FFFF00"/>
              </a:solidFill>
            </a:endParaRPr>
          </a:p>
          <a:p>
            <a:pPr marL="609600" indent="-609600" eaLnBrk="1" hangingPunct="1">
              <a:lnSpc>
                <a:spcPct val="80000"/>
              </a:lnSpc>
              <a:buFont typeface="Wingdings" pitchFamily="2" charset="2"/>
              <a:buNone/>
            </a:pPr>
            <a:r>
              <a:rPr lang="es-ES" sz="1800" dirty="0" smtClean="0"/>
              <a:t>Son embargables todos los conceptos remuneratorios devengados en cada período </a:t>
            </a:r>
          </a:p>
          <a:p>
            <a:pPr marL="609600" indent="-609600" eaLnBrk="1" hangingPunct="1">
              <a:lnSpc>
                <a:spcPct val="80000"/>
              </a:lnSpc>
              <a:buFont typeface="Wingdings" pitchFamily="2" charset="2"/>
              <a:buNone/>
            </a:pPr>
            <a:r>
              <a:rPr lang="es-ES" sz="1800" dirty="0" smtClean="0"/>
              <a:t>mensual por el trabajador, y cada cuota del sueldo anual complementario. </a:t>
            </a:r>
          </a:p>
          <a:p>
            <a:pPr marL="609600" indent="-609600" eaLnBrk="1" hangingPunct="1">
              <a:lnSpc>
                <a:spcPct val="80000"/>
              </a:lnSpc>
              <a:buFont typeface="Wingdings" pitchFamily="2" charset="2"/>
              <a:buNone/>
            </a:pPr>
            <a:endParaRPr lang="es-ES" sz="1800" dirty="0" smtClean="0"/>
          </a:p>
          <a:p>
            <a:pPr marL="609600" indent="-609600" eaLnBrk="1" hangingPunct="1">
              <a:lnSpc>
                <a:spcPct val="80000"/>
              </a:lnSpc>
              <a:buFont typeface="Wingdings" pitchFamily="2" charset="2"/>
              <a:buNone/>
            </a:pPr>
            <a:r>
              <a:rPr lang="es-ES" sz="1800" dirty="0" smtClean="0"/>
              <a:t>También son embargables las indemnizaciones debidas al trabajador o a sus </a:t>
            </a:r>
          </a:p>
          <a:p>
            <a:pPr marL="609600" indent="-609600" eaLnBrk="1" hangingPunct="1">
              <a:lnSpc>
                <a:spcPct val="80000"/>
              </a:lnSpc>
              <a:buFont typeface="Wingdings" pitchFamily="2" charset="2"/>
              <a:buNone/>
            </a:pPr>
            <a:r>
              <a:rPr lang="es-ES" sz="1800" dirty="0" smtClean="0"/>
              <a:t>derechohabientes con motivo del contrato de trabajo o de su extinción.</a:t>
            </a:r>
          </a:p>
          <a:p>
            <a:pPr marL="609600" indent="-609600" eaLnBrk="1" hangingPunct="1">
              <a:lnSpc>
                <a:spcPct val="80000"/>
              </a:lnSpc>
              <a:buFont typeface="Wingdings" pitchFamily="2" charset="2"/>
              <a:buNone/>
            </a:pPr>
            <a:endParaRPr lang="es-ES" sz="1800" dirty="0" smtClean="0"/>
          </a:p>
          <a:p>
            <a:pPr marL="609600" indent="-609600" eaLnBrk="1" hangingPunct="1">
              <a:lnSpc>
                <a:spcPct val="80000"/>
              </a:lnSpc>
              <a:buFont typeface="Wingdings" pitchFamily="2" charset="2"/>
              <a:buNone/>
            </a:pPr>
            <a:r>
              <a:rPr lang="es-ES" sz="1800" b="1" u="sng" dirty="0" smtClean="0">
                <a:solidFill>
                  <a:srgbClr val="00FF00"/>
                </a:solidFill>
              </a:rPr>
              <a:t>Remuneraciones a tomar en cuenta</a:t>
            </a:r>
          </a:p>
          <a:p>
            <a:pPr marL="609600" indent="-609600" eaLnBrk="1" hangingPunct="1">
              <a:lnSpc>
                <a:spcPct val="80000"/>
              </a:lnSpc>
              <a:buFont typeface="Wingdings" pitchFamily="2" charset="2"/>
              <a:buNone/>
            </a:pPr>
            <a:r>
              <a:rPr lang="es-ES" sz="1800" dirty="0" smtClean="0"/>
              <a:t>- Remuneración bruta</a:t>
            </a:r>
          </a:p>
          <a:p>
            <a:pPr marL="609600" indent="-609600" eaLnBrk="1" hangingPunct="1">
              <a:lnSpc>
                <a:spcPct val="80000"/>
              </a:lnSpc>
              <a:buFont typeface="Wingdings" pitchFamily="2" charset="2"/>
              <a:buNone/>
            </a:pPr>
            <a:r>
              <a:rPr lang="es-ES" sz="1800" dirty="0" smtClean="0"/>
              <a:t>- Todos los rubros integrativos (Sueldo </a:t>
            </a:r>
            <a:r>
              <a:rPr lang="es-ES" sz="1800" dirty="0" err="1" smtClean="0"/>
              <a:t>basico</a:t>
            </a:r>
            <a:r>
              <a:rPr lang="es-ES" sz="1800" dirty="0" smtClean="0"/>
              <a:t>, comisiones, adicionales, </a:t>
            </a:r>
            <a:r>
              <a:rPr lang="es-ES" sz="1800" dirty="0" err="1" smtClean="0"/>
              <a:t>etc</a:t>
            </a:r>
            <a:r>
              <a:rPr lang="es-ES" sz="1800" dirty="0" smtClean="0"/>
              <a:t>)</a:t>
            </a:r>
          </a:p>
          <a:p>
            <a:pPr marL="609600" indent="-609600" eaLnBrk="1" hangingPunct="1">
              <a:lnSpc>
                <a:spcPct val="80000"/>
              </a:lnSpc>
              <a:buFont typeface="Wingdings" pitchFamily="2" charset="2"/>
              <a:buNone/>
            </a:pPr>
            <a:endParaRPr lang="es-ES" sz="1800" dirty="0" smtClean="0"/>
          </a:p>
        </p:txBody>
      </p:sp>
      <p:pic>
        <p:nvPicPr>
          <p:cNvPr id="88068" name="4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88069" name="5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156754526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idx="4294967295"/>
          </p:nvPr>
        </p:nvSpPr>
        <p:spPr>
          <a:xfrm>
            <a:off x="457200" y="277813"/>
            <a:ext cx="8229600" cy="484187"/>
          </a:xfrm>
        </p:spPr>
        <p:txBody>
          <a:bodyPr/>
          <a:lstStyle/>
          <a:p>
            <a:pPr algn="r" eaLnBrk="1" hangingPunct="1"/>
            <a:r>
              <a:rPr lang="es-MX" sz="2000" b="1" dirty="0" smtClean="0">
                <a:solidFill>
                  <a:srgbClr val="FFFF00"/>
                </a:solidFill>
                <a:effectLst>
                  <a:outerShdw blurRad="38100" dist="38100" dir="2700000" algn="tl">
                    <a:srgbClr val="000000">
                      <a:alpha val="43137"/>
                    </a:srgbClr>
                  </a:outerShdw>
                </a:effectLst>
              </a:rPr>
              <a:t> </a:t>
            </a:r>
            <a:endParaRPr lang="es-MX" sz="2000" b="1" dirty="0" smtClean="0">
              <a:solidFill>
                <a:srgbClr val="FFCC00"/>
              </a:solidFill>
            </a:endParaRPr>
          </a:p>
        </p:txBody>
      </p:sp>
      <p:sp>
        <p:nvSpPr>
          <p:cNvPr id="89090" name="Rectangle 3"/>
          <p:cNvSpPr>
            <a:spLocks noGrp="1" noChangeArrowheads="1"/>
          </p:cNvSpPr>
          <p:nvPr>
            <p:ph type="body" sz="half" idx="4294967295"/>
          </p:nvPr>
        </p:nvSpPr>
        <p:spPr>
          <a:xfrm>
            <a:off x="457200" y="1219200"/>
            <a:ext cx="8382000" cy="4906963"/>
          </a:xfrm>
        </p:spPr>
        <p:txBody>
          <a:bodyPr/>
          <a:lstStyle/>
          <a:p>
            <a:pPr marL="609600" indent="-609600" eaLnBrk="1" hangingPunct="1">
              <a:lnSpc>
                <a:spcPct val="80000"/>
              </a:lnSpc>
              <a:buFont typeface="Wingdings" pitchFamily="2" charset="2"/>
              <a:buNone/>
            </a:pPr>
            <a:r>
              <a:rPr lang="es-ES" sz="2000" b="1" dirty="0" smtClean="0">
                <a:solidFill>
                  <a:srgbClr val="00FF00"/>
                </a:solidFill>
                <a:effectLst>
                  <a:outerShdw blurRad="38100" dist="38100" dir="2700000" algn="tl">
                    <a:srgbClr val="000000">
                      <a:alpha val="43137"/>
                    </a:srgbClr>
                  </a:outerShdw>
                </a:effectLst>
              </a:rPr>
              <a:t>EMBARGOS SOBRE LA REMUNERACION</a:t>
            </a:r>
          </a:p>
          <a:p>
            <a:pPr marL="609600" indent="-609600" eaLnBrk="1" hangingPunct="1">
              <a:lnSpc>
                <a:spcPct val="80000"/>
              </a:lnSpc>
              <a:buFont typeface="Wingdings" pitchFamily="2" charset="2"/>
              <a:buNone/>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r>
              <a:rPr lang="es-ES" sz="1800" b="1" dirty="0" smtClean="0">
                <a:solidFill>
                  <a:srgbClr val="FFFF00"/>
                </a:solidFill>
                <a:effectLst>
                  <a:outerShdw blurRad="38100" dist="38100" dir="2700000" algn="tl">
                    <a:srgbClr val="000000">
                      <a:alpha val="43137"/>
                    </a:srgbClr>
                  </a:outerShdw>
                </a:effectLst>
              </a:rPr>
              <a:t>b) Límites de </a:t>
            </a:r>
            <a:r>
              <a:rPr lang="es-ES" sz="1800" b="1" dirty="0" err="1" smtClean="0">
                <a:solidFill>
                  <a:srgbClr val="FFFF00"/>
                </a:solidFill>
                <a:effectLst>
                  <a:outerShdw blurRad="38100" dist="38100" dir="2700000" algn="tl">
                    <a:srgbClr val="000000">
                      <a:alpha val="43137"/>
                    </a:srgbClr>
                  </a:outerShdw>
                </a:effectLst>
              </a:rPr>
              <a:t>inembargabilidad</a:t>
            </a:r>
            <a:endParaRPr lang="es-ES" sz="18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La remuneración del trabajador y el sueldo anual complementario son </a:t>
            </a: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inembargables hasta una suma equivalente al importe mensual del Salario Mínimo </a:t>
            </a: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Vital.  (D.484/1987)</a:t>
            </a:r>
          </a:p>
          <a:p>
            <a:pPr marL="609600" indent="-609600" eaLnBrk="1" hangingPunct="1">
              <a:lnSpc>
                <a:spcPct val="80000"/>
              </a:lnSpc>
              <a:buFont typeface="Wingdings" pitchFamily="2" charset="2"/>
              <a:buNone/>
            </a:pPr>
            <a:endParaRPr lang="es-ES"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r>
              <a:rPr lang="es-ES" sz="1800" b="1" dirty="0" smtClean="0">
                <a:solidFill>
                  <a:srgbClr val="FFFF00"/>
                </a:solidFill>
                <a:effectLst>
                  <a:outerShdw blurRad="38100" dist="38100" dir="2700000" algn="tl">
                    <a:srgbClr val="000000">
                      <a:alpha val="43137"/>
                    </a:srgbClr>
                  </a:outerShdw>
                </a:effectLst>
              </a:rPr>
              <a:t>c) Cuota de </a:t>
            </a:r>
            <a:r>
              <a:rPr lang="es-ES" sz="1800" b="1" dirty="0" err="1" smtClean="0">
                <a:solidFill>
                  <a:srgbClr val="FFFF00"/>
                </a:solidFill>
                <a:effectLst>
                  <a:outerShdw blurRad="38100" dist="38100" dir="2700000" algn="tl">
                    <a:srgbClr val="000000">
                      <a:alpha val="43137"/>
                    </a:srgbClr>
                  </a:outerShdw>
                </a:effectLst>
              </a:rPr>
              <a:t>embargabilidad</a:t>
            </a:r>
            <a:endParaRPr lang="es-ES" sz="18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Las remuneraciones superiores al Salario Mínimo Vital son embargables en la </a:t>
            </a: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Siguiente proporción:</a:t>
            </a:r>
          </a:p>
          <a:p>
            <a:pPr marL="609600" indent="-609600" eaLnBrk="1" hangingPunct="1">
              <a:lnSpc>
                <a:spcPct val="80000"/>
              </a:lnSpc>
              <a:buFont typeface="Wingdings" pitchFamily="2" charset="2"/>
              <a:buNone/>
            </a:pPr>
            <a:endParaRPr lang="es-ES" sz="18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r>
              <a:rPr lang="es-ES" sz="1400" b="1" dirty="0" smtClean="0"/>
              <a:t>	</a:t>
            </a:r>
          </a:p>
        </p:txBody>
      </p:sp>
      <p:graphicFrame>
        <p:nvGraphicFramePr>
          <p:cNvPr id="413700" name="Group 4"/>
          <p:cNvGraphicFramePr>
            <a:graphicFrameLocks noGrp="1"/>
          </p:cNvGraphicFramePr>
          <p:nvPr>
            <p:ph sz="half" idx="4294967295"/>
            <p:extLst>
              <p:ext uri="{D42A27DB-BD31-4B8C-83A1-F6EECF244321}">
                <p14:modId xmlns:p14="http://schemas.microsoft.com/office/powerpoint/2010/main" val="27337764"/>
              </p:ext>
            </p:extLst>
          </p:nvPr>
        </p:nvGraphicFramePr>
        <p:xfrm>
          <a:off x="246063" y="4445635"/>
          <a:ext cx="8229600" cy="1497965"/>
        </p:xfrm>
        <a:graphic>
          <a:graphicData uri="http://schemas.openxmlformats.org/drawingml/2006/table">
            <a:tbl>
              <a:tblPr/>
              <a:tblGrid>
                <a:gridCol w="4114800"/>
                <a:gridCol w="4114800"/>
              </a:tblGrid>
              <a:tr h="339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1" i="0" u="none" strike="noStrike" cap="none" normalizeH="0" baseline="0" dirty="0" smtClean="0">
                          <a:ln>
                            <a:noFill/>
                          </a:ln>
                          <a:solidFill>
                            <a:srgbClr val="FFFF00"/>
                          </a:solidFill>
                          <a:effectLst>
                            <a:outerShdw blurRad="38100" dist="38100" dir="2700000" algn="tl">
                              <a:srgbClr val="000000"/>
                            </a:outerShdw>
                          </a:effectLst>
                          <a:latin typeface="Arial" charset="0"/>
                        </a:rPr>
                        <a:t>Importe de la remuneración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1" i="0" u="none" strike="noStrike" cap="none" normalizeH="0" baseline="0" smtClean="0">
                          <a:ln>
                            <a:noFill/>
                          </a:ln>
                          <a:solidFill>
                            <a:srgbClr val="FFFF00"/>
                          </a:solidFill>
                          <a:effectLst>
                            <a:outerShdw blurRad="38100" dist="38100" dir="2700000" algn="tl">
                              <a:srgbClr val="000000"/>
                            </a:outerShdw>
                          </a:effectLst>
                          <a:latin typeface="Arial" charset="0"/>
                        </a:rPr>
                        <a:t>Cuota de embargabilidad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Remuneraciones no superiores al doble del SMVM mensual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0" i="0" u="none" strike="noStrike" cap="none" normalizeH="0" baseline="0" smtClean="0">
                          <a:ln>
                            <a:noFill/>
                          </a:ln>
                          <a:solidFill>
                            <a:srgbClr val="FFCC00"/>
                          </a:solidFill>
                          <a:effectLst>
                            <a:outerShdw blurRad="38100" dist="38100" dir="2700000" algn="tl">
                              <a:srgbClr val="000000"/>
                            </a:outerShdw>
                          </a:effectLst>
                          <a:latin typeface="Arial" charset="0"/>
                        </a:rPr>
                        <a:t>Hasta el 10% del importe que exceda el SMVM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Remuneraciones superiores al doble del SMVM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0" i="0" u="none" strike="noStrike" cap="none" normalizeH="0" baseline="0" dirty="0" smtClean="0">
                          <a:ln>
                            <a:noFill/>
                          </a:ln>
                          <a:solidFill>
                            <a:srgbClr val="FFCC00"/>
                          </a:solidFill>
                          <a:effectLst>
                            <a:outerShdw blurRad="38100" dist="38100" dir="2700000" algn="tl">
                              <a:srgbClr val="000000"/>
                            </a:outerShdw>
                          </a:effectLst>
                          <a:latin typeface="Arial" charset="0"/>
                        </a:rPr>
                        <a:t>Hasta el 20% del importe que exceda del SMVM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89106" name="5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89107"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406521234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idx="4294967295"/>
          </p:nvPr>
        </p:nvSpPr>
        <p:spPr>
          <a:xfrm>
            <a:off x="457200" y="277813"/>
            <a:ext cx="8229600" cy="560387"/>
          </a:xfrm>
        </p:spPr>
        <p:txBody>
          <a:bodyPr/>
          <a:lstStyle/>
          <a:p>
            <a:pPr algn="r" eaLnBrk="1" hangingPunct="1"/>
            <a:r>
              <a:rPr lang="es-MX" sz="2000" b="1" dirty="0" smtClean="0">
                <a:solidFill>
                  <a:srgbClr val="FFFF00"/>
                </a:solidFill>
                <a:effectLst>
                  <a:outerShdw blurRad="38100" dist="38100" dir="2700000" algn="tl">
                    <a:srgbClr val="000000">
                      <a:alpha val="43137"/>
                    </a:srgbClr>
                  </a:outerShdw>
                </a:effectLst>
              </a:rPr>
              <a:t> </a:t>
            </a:r>
            <a:endParaRPr lang="es-MX" sz="2000" b="1" dirty="0" smtClean="0">
              <a:solidFill>
                <a:srgbClr val="FFCC00"/>
              </a:solidFill>
            </a:endParaRPr>
          </a:p>
        </p:txBody>
      </p:sp>
      <p:sp>
        <p:nvSpPr>
          <p:cNvPr id="90114" name="Rectangle 3"/>
          <p:cNvSpPr>
            <a:spLocks noGrp="1" noChangeArrowheads="1"/>
          </p:cNvSpPr>
          <p:nvPr>
            <p:ph type="body" sz="half" idx="4294967295"/>
          </p:nvPr>
        </p:nvSpPr>
        <p:spPr>
          <a:xfrm>
            <a:off x="381000" y="1143000"/>
            <a:ext cx="8382000" cy="4830763"/>
          </a:xfrm>
        </p:spPr>
        <p:txBody>
          <a:bodyPr/>
          <a:lstStyle/>
          <a:p>
            <a:pPr marL="609600" indent="-609600" eaLnBrk="1" hangingPunct="1">
              <a:lnSpc>
                <a:spcPct val="80000"/>
              </a:lnSpc>
              <a:buFont typeface="Wingdings" pitchFamily="2" charset="2"/>
              <a:buNone/>
            </a:pPr>
            <a:r>
              <a:rPr lang="es-ES" sz="1800" b="1" dirty="0" smtClean="0">
                <a:solidFill>
                  <a:srgbClr val="00FF00"/>
                </a:solidFill>
                <a:effectLst>
                  <a:outerShdw blurRad="38100" dist="38100" dir="2700000" algn="tl">
                    <a:srgbClr val="000000">
                      <a:alpha val="43137"/>
                    </a:srgbClr>
                  </a:outerShdw>
                </a:effectLst>
              </a:rPr>
              <a:t>EMBARGOS SOBRE LA REMUNERACION</a:t>
            </a:r>
          </a:p>
          <a:p>
            <a:pPr marL="609600" indent="-609600" eaLnBrk="1" hangingPunct="1">
              <a:lnSpc>
                <a:spcPct val="80000"/>
              </a:lnSpc>
              <a:buFont typeface="Wingdings" pitchFamily="2" charset="2"/>
              <a:buNone/>
            </a:pPr>
            <a:endParaRPr lang="es-ES" sz="1800" dirty="0" smtClean="0">
              <a:solidFill>
                <a:schemeClr val="tx2"/>
              </a:solidFill>
              <a:effectLst>
                <a:outerShdw blurRad="38100" dist="38100" dir="2700000" algn="tl">
                  <a:srgbClr val="000000">
                    <a:alpha val="43137"/>
                  </a:srgbClr>
                </a:outerShdw>
              </a:effectLst>
            </a:endParaRPr>
          </a:p>
          <a:p>
            <a:pPr marL="609600" indent="-609600" eaLnBrk="1" hangingPunct="1">
              <a:lnSpc>
                <a:spcPct val="80000"/>
              </a:lnSpc>
              <a:buFontTx/>
              <a:buNone/>
            </a:pPr>
            <a:r>
              <a:rPr lang="es-ES" sz="1800" b="1" dirty="0" smtClean="0">
                <a:solidFill>
                  <a:srgbClr val="FFFF00"/>
                </a:solidFill>
                <a:effectLst>
                  <a:outerShdw blurRad="38100" dist="38100" dir="2700000" algn="tl">
                    <a:srgbClr val="000000">
                      <a:alpha val="43137"/>
                    </a:srgbClr>
                  </a:outerShdw>
                </a:effectLst>
              </a:rPr>
              <a:t>d) </a:t>
            </a:r>
            <a:r>
              <a:rPr lang="es-ES" sz="1800" b="1" dirty="0" err="1" smtClean="0">
                <a:solidFill>
                  <a:srgbClr val="FFFF00"/>
                </a:solidFill>
                <a:effectLst>
                  <a:outerShdw blurRad="38100" dist="38100" dir="2700000" algn="tl">
                    <a:srgbClr val="000000">
                      <a:alpha val="43137"/>
                    </a:srgbClr>
                  </a:outerShdw>
                </a:effectLst>
              </a:rPr>
              <a:t>Embargabilidad</a:t>
            </a:r>
            <a:r>
              <a:rPr lang="es-ES" sz="1800" b="1" dirty="0" smtClean="0">
                <a:solidFill>
                  <a:srgbClr val="FFFF00"/>
                </a:solidFill>
                <a:effectLst>
                  <a:outerShdw blurRad="38100" dist="38100" dir="2700000" algn="tl">
                    <a:srgbClr val="000000">
                      <a:alpha val="43137"/>
                    </a:srgbClr>
                  </a:outerShdw>
                </a:effectLst>
              </a:rPr>
              <a:t> de las indemnizaciones</a:t>
            </a:r>
            <a:endParaRPr lang="es-ES"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Las indemnizaciones debidas al trabajador o a sus derechohabientes son </a:t>
            </a: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embargables en la siguiente proporción:</a:t>
            </a:r>
          </a:p>
          <a:p>
            <a:pPr marL="609600" indent="-609600" eaLnBrk="1" hangingPunct="1">
              <a:lnSpc>
                <a:spcPct val="80000"/>
              </a:lnSpc>
              <a:buFont typeface="Wingdings" pitchFamily="2" charset="2"/>
              <a:buNone/>
            </a:pPr>
            <a:endParaRPr lang="es-ES" sz="18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0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0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0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0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0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0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0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0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0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8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800" dirty="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Para determinar el porcentaje de </a:t>
            </a:r>
            <a:r>
              <a:rPr lang="es-ES" sz="1800" dirty="0" err="1" smtClean="0">
                <a:effectLst>
                  <a:outerShdw blurRad="38100" dist="38100" dir="2700000" algn="tl">
                    <a:srgbClr val="000000">
                      <a:alpha val="43137"/>
                    </a:srgbClr>
                  </a:outerShdw>
                </a:effectLst>
              </a:rPr>
              <a:t>embargabilidad</a:t>
            </a:r>
            <a:r>
              <a:rPr lang="es-ES" sz="1800" dirty="0" smtClean="0">
                <a:effectLst>
                  <a:outerShdw blurRad="38100" dist="38100" dir="2700000" algn="tl">
                    <a:srgbClr val="000000">
                      <a:alpha val="43137"/>
                    </a:srgbClr>
                  </a:outerShdw>
                </a:effectLst>
              </a:rPr>
              <a:t> aplicable deberán considerar </a:t>
            </a: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conjuntamente todos los conceptos derivados de la extinción del contrato de </a:t>
            </a: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trabajo.</a:t>
            </a:r>
          </a:p>
          <a:p>
            <a:pPr marL="609600" indent="-609600" eaLnBrk="1" hangingPunct="1">
              <a:lnSpc>
                <a:spcPct val="80000"/>
              </a:lnSpc>
              <a:buFont typeface="Wingdings" pitchFamily="2" charset="2"/>
              <a:buNone/>
            </a:pPr>
            <a:endParaRPr lang="es-ES" sz="1800" dirty="0" smtClean="0"/>
          </a:p>
        </p:txBody>
      </p:sp>
      <p:graphicFrame>
        <p:nvGraphicFramePr>
          <p:cNvPr id="414724" name="Group 4"/>
          <p:cNvGraphicFramePr>
            <a:graphicFrameLocks noGrp="1"/>
          </p:cNvGraphicFramePr>
          <p:nvPr>
            <p:ph sz="half" idx="4294967295"/>
            <p:extLst>
              <p:ext uri="{D42A27DB-BD31-4B8C-83A1-F6EECF244321}">
                <p14:modId xmlns:p14="http://schemas.microsoft.com/office/powerpoint/2010/main" val="3288260362"/>
              </p:ext>
            </p:extLst>
          </p:nvPr>
        </p:nvGraphicFramePr>
        <p:xfrm>
          <a:off x="293399" y="3048000"/>
          <a:ext cx="8305800" cy="1512253"/>
        </p:xfrm>
        <a:graphic>
          <a:graphicData uri="http://schemas.openxmlformats.org/drawingml/2006/table">
            <a:tbl>
              <a:tblPr/>
              <a:tblGrid>
                <a:gridCol w="4152900"/>
                <a:gridCol w="4152900"/>
              </a:tblGrid>
              <a:tr h="354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1" i="0" u="none" strike="noStrike" cap="none" normalizeH="0" baseline="0" dirty="0" smtClean="0">
                          <a:ln>
                            <a:noFill/>
                          </a:ln>
                          <a:solidFill>
                            <a:srgbClr val="FFFF00"/>
                          </a:solidFill>
                          <a:effectLst>
                            <a:outerShdw blurRad="38100" dist="38100" dir="2700000" algn="tl">
                              <a:srgbClr val="000000"/>
                            </a:outerShdw>
                          </a:effectLst>
                          <a:latin typeface="Arial" charset="0"/>
                        </a:rPr>
                        <a:t>Importe de la indemnización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1" i="0" u="none" strike="noStrike" cap="none" normalizeH="0" baseline="0" dirty="0" smtClean="0">
                          <a:ln>
                            <a:noFill/>
                          </a:ln>
                          <a:solidFill>
                            <a:srgbClr val="FFFF00"/>
                          </a:solidFill>
                          <a:effectLst>
                            <a:outerShdw blurRad="38100" dist="38100" dir="2700000" algn="tl">
                              <a:srgbClr val="000000"/>
                            </a:outerShdw>
                          </a:effectLst>
                          <a:latin typeface="Arial" charset="0"/>
                        </a:rPr>
                        <a:t>Cuota de </a:t>
                      </a:r>
                      <a:r>
                        <a:rPr kumimoji="0" lang="es-ES" sz="1600" b="1" i="0" u="none" strike="noStrike" cap="none" normalizeH="0" baseline="0" dirty="0" err="1" smtClean="0">
                          <a:ln>
                            <a:noFill/>
                          </a:ln>
                          <a:solidFill>
                            <a:srgbClr val="FFFF00"/>
                          </a:solidFill>
                          <a:effectLst>
                            <a:outerShdw blurRad="38100" dist="38100" dir="2700000" algn="tl">
                              <a:srgbClr val="000000"/>
                            </a:outerShdw>
                          </a:effectLst>
                          <a:latin typeface="Arial" charset="0"/>
                        </a:rPr>
                        <a:t>embargabilidad</a:t>
                      </a:r>
                      <a:endParaRPr kumimoji="0" lang="es-ES" sz="1600" b="1" i="0" u="none" strike="noStrike" cap="none" normalizeH="0" baseline="0" dirty="0" smtClean="0">
                        <a:ln>
                          <a:noFill/>
                        </a:ln>
                        <a:solidFill>
                          <a:srgbClr val="FFFF0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0" i="0" u="none" strike="noStrike" cap="none" normalizeH="0" baseline="0" smtClean="0">
                          <a:ln>
                            <a:noFill/>
                          </a:ln>
                          <a:solidFill>
                            <a:schemeClr val="hlink"/>
                          </a:solidFill>
                          <a:effectLst>
                            <a:outerShdw blurRad="38100" dist="38100" dir="2700000" algn="tl">
                              <a:srgbClr val="000000"/>
                            </a:outerShdw>
                          </a:effectLst>
                          <a:latin typeface="Arial" charset="0"/>
                        </a:rPr>
                        <a:t>Indemnizaciones no superiores al doble del SMVM mensual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0" i="0" u="none" strike="noStrike" cap="none" normalizeH="0" baseline="0" smtClean="0">
                          <a:ln>
                            <a:noFill/>
                          </a:ln>
                          <a:solidFill>
                            <a:srgbClr val="FFCC00"/>
                          </a:solidFill>
                          <a:effectLst>
                            <a:outerShdw blurRad="38100" dist="38100" dir="2700000" algn="tl">
                              <a:srgbClr val="000000"/>
                            </a:outerShdw>
                          </a:effectLst>
                          <a:latin typeface="Arial" charset="0"/>
                        </a:rPr>
                        <a:t>Hasta el 10% del importe que exceda el SMVM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0" i="0" u="none" strike="noStrike" cap="none" normalizeH="0" baseline="0" smtClean="0">
                          <a:ln>
                            <a:noFill/>
                          </a:ln>
                          <a:solidFill>
                            <a:schemeClr val="hlink"/>
                          </a:solidFill>
                          <a:effectLst>
                            <a:outerShdw blurRad="38100" dist="38100" dir="2700000" algn="tl">
                              <a:srgbClr val="000000"/>
                            </a:outerShdw>
                          </a:effectLst>
                          <a:latin typeface="Arial" charset="0"/>
                        </a:rPr>
                        <a:t>Indemnizaciones superiores al doble del SMVM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ES" sz="1600" b="0" i="0" u="none" strike="noStrike" cap="none" normalizeH="0" baseline="0" dirty="0" smtClean="0">
                          <a:ln>
                            <a:noFill/>
                          </a:ln>
                          <a:solidFill>
                            <a:srgbClr val="FFCC00"/>
                          </a:solidFill>
                          <a:effectLst>
                            <a:outerShdw blurRad="38100" dist="38100" dir="2700000" algn="tl">
                              <a:srgbClr val="000000"/>
                            </a:outerShdw>
                          </a:effectLst>
                          <a:latin typeface="Arial" charset="0"/>
                        </a:rPr>
                        <a:t>Hasta el 20% del importe que exceda del SMVM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90130" name="5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90131"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309082564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idx="4294967295"/>
          </p:nvPr>
        </p:nvSpPr>
        <p:spPr>
          <a:xfrm>
            <a:off x="457200" y="277813"/>
            <a:ext cx="8229600" cy="712787"/>
          </a:xfrm>
        </p:spPr>
        <p:txBody>
          <a:bodyPr/>
          <a:lstStyle/>
          <a:p>
            <a:pPr algn="r" eaLnBrk="1" hangingPunct="1"/>
            <a:r>
              <a:rPr lang="es-MX" sz="2400" b="1" dirty="0" smtClean="0">
                <a:solidFill>
                  <a:srgbClr val="FFFF00"/>
                </a:solidFill>
                <a:effectLst>
                  <a:outerShdw blurRad="38100" dist="38100" dir="2700000" algn="tl">
                    <a:srgbClr val="000000">
                      <a:alpha val="43137"/>
                    </a:srgbClr>
                  </a:outerShdw>
                </a:effectLst>
              </a:rPr>
              <a:t> </a:t>
            </a:r>
            <a:endParaRPr lang="es-MX" sz="2400" b="1" dirty="0" smtClean="0">
              <a:solidFill>
                <a:srgbClr val="FFCC00"/>
              </a:solidFill>
            </a:endParaRPr>
          </a:p>
        </p:txBody>
      </p:sp>
      <p:sp>
        <p:nvSpPr>
          <p:cNvPr id="91138" name="Rectangle 3"/>
          <p:cNvSpPr>
            <a:spLocks noGrp="1" noChangeArrowheads="1"/>
          </p:cNvSpPr>
          <p:nvPr>
            <p:ph type="body" sz="half" idx="4294967295"/>
          </p:nvPr>
        </p:nvSpPr>
        <p:spPr>
          <a:xfrm>
            <a:off x="381000" y="1447800"/>
            <a:ext cx="8382000" cy="4525963"/>
          </a:xfrm>
        </p:spPr>
        <p:txBody>
          <a:bodyPr/>
          <a:lstStyle/>
          <a:p>
            <a:pPr marL="609600" indent="-609600" eaLnBrk="1" hangingPunct="1">
              <a:lnSpc>
                <a:spcPct val="80000"/>
              </a:lnSpc>
              <a:buFont typeface="Wingdings" pitchFamily="2" charset="2"/>
              <a:buNone/>
            </a:pPr>
            <a:r>
              <a:rPr lang="es-ES" sz="1800" b="1" dirty="0" smtClean="0">
                <a:solidFill>
                  <a:srgbClr val="00FF00"/>
                </a:solidFill>
                <a:effectLst>
                  <a:outerShdw blurRad="38100" dist="38100" dir="2700000" algn="tl">
                    <a:srgbClr val="000000">
                      <a:alpha val="43137"/>
                    </a:srgbClr>
                  </a:outerShdw>
                </a:effectLst>
              </a:rPr>
              <a:t>EMBARGOS SOBRE LA REMUNERACION</a:t>
            </a:r>
          </a:p>
          <a:p>
            <a:pPr marL="609600" indent="-609600" eaLnBrk="1" hangingPunct="1">
              <a:lnSpc>
                <a:spcPct val="80000"/>
              </a:lnSpc>
              <a:buFont typeface="Wingdings" pitchFamily="2" charset="2"/>
              <a:buNone/>
            </a:pPr>
            <a:r>
              <a:rPr lang="es-ES" sz="1800" b="1" dirty="0" smtClean="0">
                <a:solidFill>
                  <a:srgbClr val="00FFCC"/>
                </a:solidFill>
                <a:effectLst>
                  <a:outerShdw blurRad="38100" dist="38100" dir="2700000" algn="tl">
                    <a:srgbClr val="000000">
                      <a:alpha val="43137"/>
                    </a:srgbClr>
                  </a:outerShdw>
                </a:effectLst>
              </a:rPr>
              <a:t>ARTS. 147 y 120 LCT – D. 484/1987 </a:t>
            </a:r>
          </a:p>
          <a:p>
            <a:pPr marL="609600" indent="-609600" eaLnBrk="1" hangingPunct="1">
              <a:lnSpc>
                <a:spcPct val="80000"/>
              </a:lnSpc>
              <a:buFont typeface="Wingdings" pitchFamily="2" charset="2"/>
              <a:buNone/>
            </a:pPr>
            <a:endParaRPr lang="es-ES" sz="1200" dirty="0" smtClean="0">
              <a:solidFill>
                <a:schemeClr val="tx2"/>
              </a:solidFill>
              <a:effectLst>
                <a:outerShdw blurRad="38100" dist="38100" dir="2700000" algn="tl">
                  <a:srgbClr val="000000">
                    <a:alpha val="43137"/>
                  </a:srgbClr>
                </a:outerShdw>
              </a:effectLst>
            </a:endParaRPr>
          </a:p>
          <a:p>
            <a:pPr marL="609600" indent="-609600" eaLnBrk="1" hangingPunct="1">
              <a:lnSpc>
                <a:spcPct val="80000"/>
              </a:lnSpc>
              <a:buFontTx/>
              <a:buNone/>
            </a:pPr>
            <a:r>
              <a:rPr lang="es-ES" sz="1800" b="1" dirty="0" smtClean="0">
                <a:solidFill>
                  <a:srgbClr val="FFFF00"/>
                </a:solidFill>
                <a:effectLst>
                  <a:outerShdw blurRad="38100" dist="38100" dir="2700000" algn="tl">
                    <a:srgbClr val="000000">
                      <a:alpha val="43137"/>
                    </a:srgbClr>
                  </a:outerShdw>
                </a:effectLst>
              </a:rPr>
              <a:t>e) Excepciones al limite de </a:t>
            </a:r>
            <a:r>
              <a:rPr lang="es-ES" sz="1800" b="1" dirty="0" err="1" smtClean="0">
                <a:solidFill>
                  <a:srgbClr val="FFFF00"/>
                </a:solidFill>
                <a:effectLst>
                  <a:outerShdw blurRad="38100" dist="38100" dir="2700000" algn="tl">
                    <a:srgbClr val="000000">
                      <a:alpha val="43137"/>
                    </a:srgbClr>
                  </a:outerShdw>
                </a:effectLst>
              </a:rPr>
              <a:t>inembargabilidad</a:t>
            </a:r>
            <a:endParaRPr lang="es-ES" sz="18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r>
              <a:rPr lang="es-AR" sz="1800" dirty="0" smtClean="0">
                <a:effectLst>
                  <a:outerShdw blurRad="38100" dist="38100" dir="2700000" algn="tl">
                    <a:srgbClr val="000000">
                      <a:alpha val="43137"/>
                    </a:srgbClr>
                  </a:outerShdw>
                </a:effectLst>
              </a:rPr>
              <a:t>Los límites de </a:t>
            </a:r>
            <a:r>
              <a:rPr lang="es-AR" sz="1800" dirty="0" err="1" smtClean="0">
                <a:effectLst>
                  <a:outerShdw blurRad="38100" dist="38100" dir="2700000" algn="tl">
                    <a:srgbClr val="000000">
                      <a:alpha val="43137"/>
                    </a:srgbClr>
                  </a:outerShdw>
                </a:effectLst>
              </a:rPr>
              <a:t>inembargabilidad</a:t>
            </a:r>
            <a:r>
              <a:rPr lang="es-AR" sz="1800" dirty="0" smtClean="0">
                <a:effectLst>
                  <a:outerShdw blurRad="38100" dist="38100" dir="2700000" algn="tl">
                    <a:srgbClr val="000000">
                      <a:alpha val="43137"/>
                    </a:srgbClr>
                  </a:outerShdw>
                </a:effectLst>
              </a:rPr>
              <a:t> establecidos en el presente decreto no serán de </a:t>
            </a:r>
          </a:p>
          <a:p>
            <a:pPr marL="609600" indent="-609600" eaLnBrk="1" hangingPunct="1">
              <a:lnSpc>
                <a:spcPct val="80000"/>
              </a:lnSpc>
              <a:buFont typeface="Wingdings" pitchFamily="2" charset="2"/>
              <a:buNone/>
            </a:pPr>
            <a:r>
              <a:rPr lang="es-AR" sz="1800" dirty="0" smtClean="0">
                <a:effectLst>
                  <a:outerShdw blurRad="38100" dist="38100" dir="2700000" algn="tl">
                    <a:srgbClr val="000000">
                      <a:alpha val="43137"/>
                    </a:srgbClr>
                  </a:outerShdw>
                </a:effectLst>
              </a:rPr>
              <a:t>aplicación en el caso de cuotas por alimentos o </a:t>
            </a:r>
            <a:r>
              <a:rPr lang="es-AR" sz="1800" dirty="0" err="1" smtClean="0">
                <a:effectLst>
                  <a:outerShdw blurRad="38100" dist="38100" dir="2700000" algn="tl">
                    <a:srgbClr val="000000">
                      <a:alpha val="43137"/>
                    </a:srgbClr>
                  </a:outerShdw>
                </a:effectLst>
              </a:rPr>
              <a:t>litis</a:t>
            </a:r>
            <a:r>
              <a:rPr lang="es-AR" sz="1800" dirty="0" smtClean="0">
                <a:effectLst>
                  <a:outerShdw blurRad="38100" dist="38100" dir="2700000" algn="tl">
                    <a:srgbClr val="000000">
                      <a:alpha val="43137"/>
                    </a:srgbClr>
                  </a:outerShdw>
                </a:effectLst>
              </a:rPr>
              <a:t> expensas, las que deberán ser </a:t>
            </a:r>
          </a:p>
          <a:p>
            <a:pPr marL="609600" indent="-609600" eaLnBrk="1" hangingPunct="1">
              <a:lnSpc>
                <a:spcPct val="80000"/>
              </a:lnSpc>
              <a:buFont typeface="Wingdings" pitchFamily="2" charset="2"/>
              <a:buNone/>
            </a:pPr>
            <a:r>
              <a:rPr lang="es-AR" sz="1800" dirty="0" smtClean="0">
                <a:effectLst>
                  <a:outerShdw blurRad="38100" dist="38100" dir="2700000" algn="tl">
                    <a:srgbClr val="000000">
                      <a:alpha val="43137"/>
                    </a:srgbClr>
                  </a:outerShdw>
                </a:effectLst>
              </a:rPr>
              <a:t>fijadas de modo que permitan la subsistencia del alimentante. </a:t>
            </a:r>
            <a:endParaRPr lang="es-ES" sz="18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pPr>
            <a:endParaRPr lang="es-ES" sz="1800" dirty="0" smtClean="0">
              <a:effectLst>
                <a:outerShdw blurRad="38100" dist="38100" dir="2700000" algn="tl">
                  <a:srgbClr val="000000">
                    <a:alpha val="43137"/>
                  </a:srgbClr>
                </a:outerShdw>
              </a:effectLst>
            </a:endParaRPr>
          </a:p>
          <a:p>
            <a:pPr marL="609600" indent="-609600" eaLnBrk="1" hangingPunct="1">
              <a:lnSpc>
                <a:spcPct val="80000"/>
              </a:lnSpc>
              <a:buFontTx/>
              <a:buNone/>
            </a:pPr>
            <a:r>
              <a:rPr lang="es-ES" sz="1800" b="1" dirty="0" smtClean="0">
                <a:solidFill>
                  <a:srgbClr val="FFFF00"/>
                </a:solidFill>
                <a:effectLst>
                  <a:outerShdw blurRad="38100" dist="38100" dir="2700000" algn="tl">
                    <a:srgbClr val="000000">
                      <a:alpha val="43137"/>
                    </a:srgbClr>
                  </a:outerShdw>
                </a:effectLst>
              </a:rPr>
              <a:t>d) Embargos </a:t>
            </a:r>
            <a:r>
              <a:rPr lang="es-ES" sz="1800" b="1" dirty="0" err="1" smtClean="0">
                <a:solidFill>
                  <a:srgbClr val="FFFF00"/>
                </a:solidFill>
                <a:effectLst>
                  <a:outerShdw blurRad="38100" dist="38100" dir="2700000" algn="tl">
                    <a:srgbClr val="000000">
                      <a:alpha val="43137"/>
                    </a:srgbClr>
                  </a:outerShdw>
                </a:effectLst>
              </a:rPr>
              <a:t>simultaneos</a:t>
            </a:r>
            <a:endParaRPr lang="es-ES" sz="18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Tx/>
              <a:buNone/>
            </a:pPr>
            <a:r>
              <a:rPr lang="es-ES" sz="1800" dirty="0" smtClean="0">
                <a:effectLst>
                  <a:outerShdw blurRad="38100" dist="38100" dir="2700000" algn="tl">
                    <a:srgbClr val="000000">
                      <a:alpha val="43137"/>
                    </a:srgbClr>
                  </a:outerShdw>
                </a:effectLst>
              </a:rPr>
              <a:t>Alternativas </a:t>
            </a:r>
          </a:p>
          <a:p>
            <a:pPr marL="609600" indent="-609600" eaLnBrk="1" hangingPunct="1">
              <a:lnSpc>
                <a:spcPct val="80000"/>
              </a:lnSpc>
              <a:buFontTx/>
              <a:buNone/>
            </a:pPr>
            <a:endParaRPr lang="es-ES" sz="1800" dirty="0" smtClean="0">
              <a:effectLst>
                <a:outerShdw blurRad="38100" dist="38100" dir="2700000" algn="tl">
                  <a:srgbClr val="000000">
                    <a:alpha val="43137"/>
                  </a:srgbClr>
                </a:outerShdw>
              </a:effectLst>
            </a:endParaRPr>
          </a:p>
          <a:p>
            <a:pPr marL="609600" indent="-609600" eaLnBrk="1" hangingPunct="1">
              <a:lnSpc>
                <a:spcPct val="80000"/>
              </a:lnSpc>
              <a:buFontTx/>
              <a:buNone/>
            </a:pPr>
            <a:r>
              <a:rPr lang="es-ES" sz="1800" b="1" dirty="0" smtClean="0">
                <a:solidFill>
                  <a:srgbClr val="FFFF00"/>
                </a:solidFill>
                <a:effectLst>
                  <a:outerShdw blurRad="38100" dist="38100" dir="2700000" algn="tl">
                    <a:srgbClr val="000000">
                      <a:alpha val="43137"/>
                    </a:srgbClr>
                  </a:outerShdw>
                </a:effectLst>
              </a:rPr>
              <a:t>e) Extinción del contrato. Obligaciones respecto de los embargos</a:t>
            </a: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Presentar nota en el expediente indicando la extinción. Retener embargo sobre las </a:t>
            </a:r>
          </a:p>
          <a:p>
            <a:pPr marL="609600" indent="-609600" eaLnBrk="1" hangingPunct="1">
              <a:lnSpc>
                <a:spcPct val="80000"/>
              </a:lnSpc>
              <a:buFont typeface="Wingdings" pitchFamily="2" charset="2"/>
              <a:buNone/>
            </a:pPr>
            <a:r>
              <a:rPr lang="es-ES" sz="1800" dirty="0" smtClean="0">
                <a:effectLst>
                  <a:outerShdw blurRad="38100" dist="38100" dir="2700000" algn="tl">
                    <a:srgbClr val="000000">
                      <a:alpha val="43137"/>
                    </a:srgbClr>
                  </a:outerShdw>
                </a:effectLst>
              </a:rPr>
              <a:t>indemnizaciones.</a:t>
            </a:r>
          </a:p>
          <a:p>
            <a:pPr marL="609600" indent="-609600" eaLnBrk="1" hangingPunct="1">
              <a:lnSpc>
                <a:spcPct val="80000"/>
              </a:lnSpc>
              <a:buFont typeface="Wingdings" pitchFamily="2" charset="2"/>
              <a:buNone/>
            </a:pPr>
            <a:endParaRPr lang="es-ES" sz="1800" dirty="0" smtClean="0"/>
          </a:p>
          <a:p>
            <a:pPr marL="609600" indent="-609600" eaLnBrk="1" hangingPunct="1">
              <a:lnSpc>
                <a:spcPct val="80000"/>
              </a:lnSpc>
              <a:buFont typeface="Wingdings" pitchFamily="2" charset="2"/>
              <a:buNone/>
            </a:pPr>
            <a:endParaRPr lang="es-ES" sz="18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p:txBody>
      </p:sp>
      <p:pic>
        <p:nvPicPr>
          <p:cNvPr id="91140" name="4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91141" name="5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122522774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idx="4294967295"/>
          </p:nvPr>
        </p:nvSpPr>
        <p:spPr>
          <a:xfrm>
            <a:off x="457200" y="277813"/>
            <a:ext cx="8229600" cy="636587"/>
          </a:xfrm>
        </p:spPr>
        <p:txBody>
          <a:bodyPr/>
          <a:lstStyle/>
          <a:p>
            <a:pPr algn="r" eaLnBrk="1" hangingPunct="1"/>
            <a:r>
              <a:rPr lang="es-MX" sz="2400" b="1" dirty="0" smtClean="0">
                <a:solidFill>
                  <a:srgbClr val="FFFF00"/>
                </a:solidFill>
                <a:effectLst>
                  <a:outerShdw blurRad="38100" dist="38100" dir="2700000" algn="tl">
                    <a:srgbClr val="000000">
                      <a:alpha val="43137"/>
                    </a:srgbClr>
                  </a:outerShdw>
                </a:effectLst>
              </a:rPr>
              <a:t> </a:t>
            </a:r>
            <a:endParaRPr lang="es-MX" sz="2400" b="1" dirty="0" smtClean="0">
              <a:solidFill>
                <a:srgbClr val="FFCC00"/>
              </a:solidFill>
            </a:endParaRPr>
          </a:p>
        </p:txBody>
      </p:sp>
      <p:sp>
        <p:nvSpPr>
          <p:cNvPr id="91138" name="Rectangle 3"/>
          <p:cNvSpPr>
            <a:spLocks noGrp="1" noChangeArrowheads="1"/>
          </p:cNvSpPr>
          <p:nvPr>
            <p:ph type="body" sz="half" idx="4294967295"/>
          </p:nvPr>
        </p:nvSpPr>
        <p:spPr>
          <a:xfrm>
            <a:off x="381000" y="1447800"/>
            <a:ext cx="8382000" cy="4525963"/>
          </a:xfrm>
        </p:spPr>
        <p:txBody>
          <a:bodyPr/>
          <a:lstStyle/>
          <a:p>
            <a:pPr marL="609600" indent="-609600" eaLnBrk="1" hangingPunct="1">
              <a:lnSpc>
                <a:spcPct val="80000"/>
              </a:lnSpc>
              <a:buFontTx/>
              <a:buNone/>
            </a:pPr>
            <a:r>
              <a:rPr lang="es-ES" sz="1800" b="1" dirty="0" smtClean="0">
                <a:solidFill>
                  <a:srgbClr val="00FFCC"/>
                </a:solidFill>
                <a:effectLst>
                  <a:outerShdw blurRad="38100" dist="38100" dir="2700000" algn="tl">
                    <a:srgbClr val="000000">
                      <a:alpha val="43137"/>
                    </a:srgbClr>
                  </a:outerShdw>
                </a:effectLst>
              </a:rPr>
              <a:t>EMBARGOS  SIMULTÁNEOS</a:t>
            </a:r>
          </a:p>
          <a:p>
            <a:pPr marL="0" indent="0" eaLnBrk="1" hangingPunct="1">
              <a:lnSpc>
                <a:spcPct val="80000"/>
              </a:lnSpc>
              <a:buNone/>
            </a:pPr>
            <a:endParaRPr lang="es-ES" sz="1800" dirty="0" smtClean="0">
              <a:solidFill>
                <a:srgbClr val="FFFF00"/>
              </a:solidFill>
              <a:effectLst>
                <a:outerShdw blurRad="38100" dist="38100" dir="2700000" algn="tl">
                  <a:srgbClr val="000000">
                    <a:alpha val="43137"/>
                  </a:srgbClr>
                </a:outerShdw>
              </a:effectLst>
            </a:endParaRPr>
          </a:p>
          <a:p>
            <a:pPr marL="0" indent="0" eaLnBrk="1" hangingPunct="1">
              <a:lnSpc>
                <a:spcPct val="80000"/>
              </a:lnSpc>
              <a:buNone/>
            </a:pPr>
            <a:r>
              <a:rPr lang="es-ES" sz="1800" dirty="0" smtClean="0">
                <a:effectLst>
                  <a:outerShdw blurRad="38100" dist="38100" dir="2700000" algn="tl">
                    <a:srgbClr val="000000">
                      <a:alpha val="43137"/>
                    </a:srgbClr>
                  </a:outerShdw>
                </a:effectLst>
              </a:rPr>
              <a:t>a) Embargos comerciales</a:t>
            </a:r>
          </a:p>
          <a:p>
            <a:pPr marL="0" indent="0" eaLnBrk="1" hangingPunct="1">
              <a:lnSpc>
                <a:spcPct val="80000"/>
              </a:lnSpc>
              <a:buNone/>
            </a:pPr>
            <a:endParaRPr lang="es-ES" sz="1800" dirty="0" smtClean="0">
              <a:effectLst>
                <a:outerShdw blurRad="38100" dist="38100" dir="2700000" algn="tl">
                  <a:srgbClr val="000000">
                    <a:alpha val="43137"/>
                  </a:srgbClr>
                </a:outerShdw>
              </a:effectLst>
            </a:endParaRPr>
          </a:p>
          <a:p>
            <a:pPr marL="0" indent="0" eaLnBrk="1" hangingPunct="1">
              <a:lnSpc>
                <a:spcPct val="80000"/>
              </a:lnSpc>
              <a:buNone/>
            </a:pPr>
            <a:r>
              <a:rPr lang="es-ES" sz="1800" dirty="0" smtClean="0">
                <a:effectLst>
                  <a:outerShdw blurRad="38100" dist="38100" dir="2700000" algn="tl">
                    <a:srgbClr val="000000">
                      <a:alpha val="43137"/>
                    </a:srgbClr>
                  </a:outerShdw>
                </a:effectLst>
              </a:rPr>
              <a:t>b) Litis expensas y alimentos</a:t>
            </a:r>
          </a:p>
          <a:p>
            <a:pPr marL="0" indent="0" eaLnBrk="1" hangingPunct="1">
              <a:lnSpc>
                <a:spcPct val="80000"/>
              </a:lnSpc>
              <a:buNone/>
            </a:pPr>
            <a:endParaRPr lang="es-ES" sz="1800" dirty="0" smtClean="0">
              <a:effectLst>
                <a:outerShdw blurRad="38100" dist="38100" dir="2700000" algn="tl">
                  <a:srgbClr val="000000">
                    <a:alpha val="43137"/>
                  </a:srgbClr>
                </a:outerShdw>
              </a:effectLst>
            </a:endParaRPr>
          </a:p>
          <a:p>
            <a:pPr marL="0" indent="0" eaLnBrk="1" hangingPunct="1">
              <a:lnSpc>
                <a:spcPct val="80000"/>
              </a:lnSpc>
              <a:buNone/>
            </a:pPr>
            <a:r>
              <a:rPr lang="es-ES" sz="1800" dirty="0" smtClean="0">
                <a:effectLst>
                  <a:outerShdw blurRad="38100" dist="38100" dir="2700000" algn="tl">
                    <a:srgbClr val="000000">
                      <a:alpha val="43137"/>
                    </a:srgbClr>
                  </a:outerShdw>
                </a:effectLst>
              </a:rPr>
              <a:t>c) Embargos de distintas jurisdicciones – comerciales y por alimentos</a:t>
            </a:r>
          </a:p>
          <a:p>
            <a:pPr marL="0" indent="0" eaLnBrk="1" hangingPunct="1">
              <a:lnSpc>
                <a:spcPct val="80000"/>
              </a:lnSpc>
              <a:buNone/>
            </a:pPr>
            <a:endParaRPr lang="es-ES" sz="1800" dirty="0" smtClean="0">
              <a:effectLst>
                <a:outerShdw blurRad="38100" dist="38100" dir="2700000" algn="tl">
                  <a:srgbClr val="000000">
                    <a:alpha val="43137"/>
                  </a:srgbClr>
                </a:outerShdw>
              </a:effectLst>
            </a:endParaRPr>
          </a:p>
          <a:p>
            <a:pPr marL="0" indent="0" eaLnBrk="1" hangingPunct="1">
              <a:lnSpc>
                <a:spcPct val="80000"/>
              </a:lnSpc>
              <a:buNone/>
            </a:pPr>
            <a:r>
              <a:rPr lang="es-ES" sz="1800" dirty="0" smtClean="0">
                <a:effectLst>
                  <a:outerShdw blurRad="38100" dist="38100" dir="2700000" algn="tl">
                    <a:srgbClr val="000000">
                      <a:alpha val="43137"/>
                    </a:srgbClr>
                  </a:outerShdw>
                </a:effectLst>
              </a:rPr>
              <a:t>d) Embargo por alimento preexistente y posterior comercial</a:t>
            </a:r>
          </a:p>
          <a:p>
            <a:pPr marL="0" indent="0" eaLnBrk="1" hangingPunct="1">
              <a:lnSpc>
                <a:spcPct val="80000"/>
              </a:lnSpc>
              <a:buNone/>
            </a:pPr>
            <a:endParaRPr lang="es-ES" sz="1800" dirty="0" smtClean="0">
              <a:effectLst>
                <a:outerShdw blurRad="38100" dist="38100" dir="2700000" algn="tl">
                  <a:srgbClr val="000000">
                    <a:alpha val="43137"/>
                  </a:srgbClr>
                </a:outerShdw>
              </a:effectLst>
            </a:endParaRPr>
          </a:p>
          <a:p>
            <a:pPr marL="0" indent="0" eaLnBrk="1" hangingPunct="1">
              <a:lnSpc>
                <a:spcPct val="80000"/>
              </a:lnSpc>
              <a:buNone/>
            </a:pPr>
            <a:r>
              <a:rPr lang="es-ES" sz="1800" dirty="0" smtClean="0">
                <a:effectLst>
                  <a:outerShdw blurRad="38100" dist="38100" dir="2700000" algn="tl">
                    <a:srgbClr val="000000">
                      <a:alpha val="43137"/>
                    </a:srgbClr>
                  </a:outerShdw>
                </a:effectLst>
              </a:rPr>
              <a:t>e) Embargo comercial preexistente y posterior por alimentos</a:t>
            </a:r>
          </a:p>
          <a:p>
            <a:pPr marL="609600" indent="-609600" eaLnBrk="1" hangingPunct="1">
              <a:lnSpc>
                <a:spcPct val="80000"/>
              </a:lnSpc>
              <a:buFont typeface="Wingdings" pitchFamily="2" charset="2"/>
              <a:buAutoNum type="alphaLcParenR"/>
            </a:pPr>
            <a:endParaRPr lang="es-ES" sz="1800" dirty="0" smtClean="0">
              <a:solidFill>
                <a:srgbClr val="FFFF00"/>
              </a:solidFill>
            </a:endParaRPr>
          </a:p>
          <a:p>
            <a:pPr marL="609600" indent="-609600" eaLnBrk="1" hangingPunct="1">
              <a:lnSpc>
                <a:spcPct val="80000"/>
              </a:lnSpc>
              <a:buFont typeface="Wingdings" pitchFamily="2" charset="2"/>
              <a:buAutoNum type="alphaLcParenR"/>
            </a:pPr>
            <a:endParaRPr lang="es-ES" sz="1800" dirty="0" smtClean="0">
              <a:solidFill>
                <a:srgbClr val="FFFF00"/>
              </a:solidFill>
            </a:endParaRPr>
          </a:p>
          <a:p>
            <a:pPr marL="609600" indent="-609600" eaLnBrk="1" hangingPunct="1">
              <a:lnSpc>
                <a:spcPct val="80000"/>
              </a:lnSpc>
              <a:buFont typeface="Wingdings" pitchFamily="2" charset="2"/>
              <a:buAutoNum type="alphaLcParenR"/>
            </a:pPr>
            <a:endParaRPr lang="es-ES" sz="1800" dirty="0" smtClean="0">
              <a:solidFill>
                <a:srgbClr val="FFFF00"/>
              </a:solidFill>
            </a:endParaRPr>
          </a:p>
          <a:p>
            <a:pPr marL="609600" indent="-609600" eaLnBrk="1" hangingPunct="1">
              <a:lnSpc>
                <a:spcPct val="80000"/>
              </a:lnSpc>
              <a:buFont typeface="Wingdings" pitchFamily="2" charset="2"/>
              <a:buNone/>
            </a:pPr>
            <a:endParaRPr lang="es-ES" sz="1800" dirty="0" smtClean="0"/>
          </a:p>
          <a:p>
            <a:pPr marL="609600" indent="-609600" eaLnBrk="1" hangingPunct="1">
              <a:lnSpc>
                <a:spcPct val="80000"/>
              </a:lnSpc>
              <a:buFont typeface="Wingdings" pitchFamily="2" charset="2"/>
              <a:buNone/>
            </a:pPr>
            <a:endParaRPr lang="es-ES" sz="1800" dirty="0" smtClean="0"/>
          </a:p>
          <a:p>
            <a:pPr marL="609600" indent="-609600" eaLnBrk="1" hangingPunct="1">
              <a:lnSpc>
                <a:spcPct val="80000"/>
              </a:lnSpc>
              <a:buFont typeface="Wingdings" pitchFamily="2" charset="2"/>
              <a:buNone/>
            </a:pPr>
            <a:endParaRPr lang="es-ES" sz="18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a:p>
            <a:pPr marL="609600" indent="-609600" eaLnBrk="1" hangingPunct="1">
              <a:lnSpc>
                <a:spcPct val="80000"/>
              </a:lnSpc>
              <a:buFont typeface="Wingdings" pitchFamily="2" charset="2"/>
              <a:buNone/>
            </a:pPr>
            <a:endParaRPr lang="es-ES" sz="1400" dirty="0" smtClean="0"/>
          </a:p>
        </p:txBody>
      </p:sp>
      <p:pic>
        <p:nvPicPr>
          <p:cNvPr id="91140" name="4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91141" name="5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417768370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5306356"/>
          </a:xfrm>
        </p:spPr>
        <p:txBody>
          <a:bodyPr>
            <a:normAutofit fontScale="85000" lnSpcReduction="20000"/>
          </a:bodyPr>
          <a:lstStyle/>
          <a:p>
            <a:pPr algn="l"/>
            <a:r>
              <a:rPr lang="es-AR" sz="2100" b="1" dirty="0">
                <a:solidFill>
                  <a:srgbClr val="00FF00"/>
                </a:solidFill>
              </a:rPr>
              <a:t>EXCEPCIONES AL 20%</a:t>
            </a:r>
            <a:endParaRPr lang="es-AR" sz="2100" dirty="0">
              <a:solidFill>
                <a:srgbClr val="00FF00"/>
              </a:solidFill>
            </a:endParaRPr>
          </a:p>
          <a:p>
            <a:pPr lvl="0" algn="l"/>
            <a:r>
              <a:rPr lang="es-AR" sz="2100" b="1" dirty="0" smtClean="0">
                <a:solidFill>
                  <a:srgbClr val="00FFFF"/>
                </a:solidFill>
              </a:rPr>
              <a:t>EMBARGOS DE SUELDO</a:t>
            </a:r>
            <a:endParaRPr lang="es-AR" sz="2100" dirty="0" smtClean="0">
              <a:solidFill>
                <a:srgbClr val="00FFFF"/>
              </a:solidFill>
            </a:endParaRPr>
          </a:p>
          <a:p>
            <a:pPr algn="l"/>
            <a:r>
              <a:rPr lang="es-AR" sz="2100" dirty="0" smtClean="0"/>
              <a:t>El </a:t>
            </a:r>
            <a:r>
              <a:rPr lang="es-AR" sz="2100" dirty="0"/>
              <a:t>empleador tendrá la obligación de efectuar retenciones de la remuneración del trabajador por embargos judiciales, los cuales no se encuentra sujeto al límite del veinte por ciento (20%) establecido en el artículo 133 de la ley de contrato de trabajo . En otras palabras, un trabajador puede/ ver deducida, retenida o compensada su remuneración en una proporción máxima del 20% y también ver disminuida aún más su remuneración como consecuencia de un embargo judicial que lo practica el empleador.</a:t>
            </a:r>
          </a:p>
          <a:p>
            <a:pPr algn="l"/>
            <a:r>
              <a:rPr lang="es-AR" sz="2100" dirty="0"/>
              <a:t>En este sentido, los artículos 120 y 147 de la LCT  establecen que el salario mínimo vital y móvil (SMVM) es inembargable, no así la remuneración cuando supera el importe del mismo. Por su parte, el Decreto 484/1997 reglamenta la proporción en que puede ser embargada.</a:t>
            </a:r>
          </a:p>
          <a:p>
            <a:pPr algn="l"/>
            <a:r>
              <a:rPr lang="es-AR" sz="2100" dirty="0"/>
              <a:t> </a:t>
            </a:r>
          </a:p>
          <a:p>
            <a:pPr algn="l"/>
            <a:r>
              <a:rPr lang="es-AR" sz="2100" dirty="0"/>
              <a:t>A su vez, si el embargo tiene por objeto cubrir el pago de cuotas de alimentos o Litis expensas, el mismo no se verá afectado por ningún tipo de límite. En estos supuestos, el porcentaje de </a:t>
            </a:r>
            <a:r>
              <a:rPr lang="es-AR" sz="2100" dirty="0" err="1"/>
              <a:t>embargabilidad</a:t>
            </a:r>
            <a:r>
              <a:rPr lang="es-AR" sz="2100" dirty="0"/>
              <a:t> queda a discreción del magistrado que interviene, quien aplicará el porcentaje o monto fijo a retener con la única salvedad que deberá fijarse de modo que permita la subsistencia del alimentante (art. 147 LCT ).</a:t>
            </a:r>
          </a:p>
          <a:p>
            <a:pPr algn="l"/>
            <a:r>
              <a:rPr lang="es-AR" sz="1800" dirty="0"/>
              <a:t> </a:t>
            </a:r>
          </a:p>
          <a:p>
            <a:r>
              <a:rPr lang="es-AR" sz="1800" dirty="0"/>
              <a:t> </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76252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962025"/>
          </a:xfrm>
        </p:spPr>
        <p:txBody>
          <a:bodyPr>
            <a:normAutofit/>
          </a:bodyPr>
          <a:lstStyle/>
          <a:p>
            <a:pPr algn="r">
              <a:defRPr/>
            </a:pPr>
            <a:r>
              <a:rPr lang="es-ES_tradnl" sz="2000" b="1" dirty="0" smtClean="0">
                <a:solidFill>
                  <a:srgbClr val="00FF00"/>
                </a:solidFill>
                <a:effectLst>
                  <a:outerShdw blurRad="38100" dist="38100" dir="2700000" algn="tl">
                    <a:srgbClr val="000000">
                      <a:alpha val="43137"/>
                    </a:srgbClr>
                  </a:outerShdw>
                </a:effectLst>
              </a:rPr>
              <a:t>LEY </a:t>
            </a:r>
            <a:r>
              <a:rPr lang="es-ES_tradnl" sz="2000" b="1" dirty="0">
                <a:solidFill>
                  <a:srgbClr val="00FF00"/>
                </a:solidFill>
                <a:effectLst>
                  <a:outerShdw blurRad="38100" dist="38100" dir="2700000" algn="tl">
                    <a:srgbClr val="000000">
                      <a:alpha val="43137"/>
                    </a:srgbClr>
                  </a:outerShdw>
                </a:effectLst>
              </a:rPr>
              <a:t>27430 - REFORMA </a:t>
            </a:r>
            <a:r>
              <a:rPr lang="es-ES_tradnl" sz="2000" b="1" dirty="0" smtClean="0">
                <a:solidFill>
                  <a:srgbClr val="00FF00"/>
                </a:solidFill>
                <a:effectLst>
                  <a:outerShdw blurRad="38100" dist="38100" dir="2700000" algn="tl">
                    <a:srgbClr val="000000">
                      <a:alpha val="43137"/>
                    </a:srgbClr>
                  </a:outerShdw>
                </a:effectLst>
              </a:rPr>
              <a:t>TRIBUTARIA - REGLAMENTACIÓN</a:t>
            </a:r>
            <a:endParaRPr lang="es-MX" sz="2000" b="1" dirty="0" smtClean="0">
              <a:solidFill>
                <a:srgbClr val="FFFF00"/>
              </a:solidFill>
            </a:endParaRPr>
          </a:p>
        </p:txBody>
      </p:sp>
      <p:sp>
        <p:nvSpPr>
          <p:cNvPr id="128003" name="Rectangle 3"/>
          <p:cNvSpPr>
            <a:spLocks noGrp="1" noChangeArrowheads="1"/>
          </p:cNvSpPr>
          <p:nvPr>
            <p:ph type="body" idx="1"/>
          </p:nvPr>
        </p:nvSpPr>
        <p:spPr>
          <a:xfrm>
            <a:off x="427674" y="1371600"/>
            <a:ext cx="8377238" cy="5129678"/>
          </a:xfrm>
        </p:spPr>
        <p:txBody>
          <a:bodyPr>
            <a:normAutofit/>
          </a:bodyPr>
          <a:lstStyle/>
          <a:p>
            <a:pPr marL="0" indent="0">
              <a:buNone/>
            </a:pPr>
            <a:r>
              <a:rPr lang="es-AR" sz="2000" b="1" dirty="0" smtClean="0">
                <a:solidFill>
                  <a:srgbClr val="00FFFF"/>
                </a:solidFill>
                <a:effectLst>
                  <a:outerShdw blurRad="38100" dist="38100" dir="2700000" algn="tl">
                    <a:srgbClr val="000000">
                      <a:alpha val="43137"/>
                    </a:srgbClr>
                  </a:outerShdw>
                </a:effectLst>
              </a:rPr>
              <a:t>DECRETO 759/2018</a:t>
            </a:r>
          </a:p>
          <a:p>
            <a:pPr marL="0" indent="0">
              <a:buNone/>
            </a:pPr>
            <a:r>
              <a:rPr lang="es-AR" sz="2000" b="1" dirty="0" smtClean="0">
                <a:solidFill>
                  <a:srgbClr val="FFFF00"/>
                </a:solidFill>
                <a:effectLst>
                  <a:outerShdw blurRad="38100" dist="38100" dir="2700000" algn="tl">
                    <a:srgbClr val="000000">
                      <a:alpha val="43137"/>
                    </a:srgbClr>
                  </a:outerShdw>
                </a:effectLst>
              </a:rPr>
              <a:t>APLICACIÓN DE LA REGLAMENTACIÓN</a:t>
            </a:r>
          </a:p>
          <a:p>
            <a:pPr marL="0" indent="0">
              <a:buNone/>
            </a:pPr>
            <a:r>
              <a:rPr lang="es-AR" sz="2000" b="1" dirty="0">
                <a:solidFill>
                  <a:srgbClr val="00FFCC"/>
                </a:solidFill>
              </a:rPr>
              <a:t>Art. 7 -</a:t>
            </a:r>
            <a:r>
              <a:rPr lang="es-AR" sz="2000" dirty="0">
                <a:solidFill>
                  <a:srgbClr val="00FFCC"/>
                </a:solidFill>
              </a:rPr>
              <a:t> </a:t>
            </a:r>
            <a:r>
              <a:rPr lang="es-AR" sz="2000" dirty="0"/>
              <a:t>Las disposiciones del presente decreto entrarán en vigencia el primer día del mes siguiente al de su publicación en el Boletín Oficial</a:t>
            </a:r>
            <a:r>
              <a:rPr lang="es-AR" sz="2000" dirty="0" smtClean="0"/>
              <a:t>.</a:t>
            </a:r>
          </a:p>
          <a:p>
            <a:pPr marL="0" indent="0">
              <a:buNone/>
            </a:pPr>
            <a:endParaRPr lang="es-AR" sz="2000" dirty="0"/>
          </a:p>
          <a:p>
            <a:pPr marL="0" indent="0">
              <a:buNone/>
            </a:pPr>
            <a:r>
              <a:rPr lang="es-AR" sz="2000" b="1" dirty="0">
                <a:solidFill>
                  <a:srgbClr val="FFFF01"/>
                </a:solidFill>
              </a:rPr>
              <a:t>BO</a:t>
            </a:r>
            <a:r>
              <a:rPr lang="es-AR" sz="2000" dirty="0">
                <a:solidFill>
                  <a:srgbClr val="FFFF01"/>
                </a:solidFill>
              </a:rPr>
              <a:t>: </a:t>
            </a:r>
            <a:r>
              <a:rPr lang="es-AR" sz="2000" dirty="0" smtClean="0"/>
              <a:t>17/8/2018</a:t>
            </a:r>
          </a:p>
          <a:p>
            <a:pPr marL="0" indent="0">
              <a:buNone/>
            </a:pPr>
            <a:r>
              <a:rPr lang="es-AR" sz="2000" dirty="0">
                <a:solidFill>
                  <a:srgbClr val="FFC000"/>
                </a:solidFill>
              </a:rPr>
              <a:t>Vigencia: </a:t>
            </a:r>
            <a:r>
              <a:rPr lang="es-AR" sz="2000" dirty="0"/>
              <a:t>17/8/2018</a:t>
            </a:r>
          </a:p>
          <a:p>
            <a:pPr marL="0" indent="0">
              <a:buNone/>
            </a:pPr>
            <a:r>
              <a:rPr lang="es-AR" sz="2000" dirty="0">
                <a:solidFill>
                  <a:srgbClr val="00FFCC"/>
                </a:solidFill>
              </a:rPr>
              <a:t>Aplicación: </a:t>
            </a:r>
            <a:r>
              <a:rPr lang="es-AR" sz="2000" dirty="0"/>
              <a:t>desde el 1/9/2018</a:t>
            </a:r>
          </a:p>
          <a:p>
            <a:endParaRPr lang="es-AR" sz="20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382081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r>
              <a:rPr lang="es-AR" sz="1800" b="1" dirty="0">
                <a:solidFill>
                  <a:srgbClr val="00FF00"/>
                </a:solidFill>
              </a:rPr>
              <a:t>EXCEPCIONES AL 20%</a:t>
            </a:r>
            <a:endParaRPr lang="es-AR" sz="1800" dirty="0">
              <a:solidFill>
                <a:srgbClr val="00FF00"/>
              </a:solidFill>
            </a:endParaRPr>
          </a:p>
          <a:p>
            <a:pPr lvl="0" algn="l"/>
            <a:r>
              <a:rPr lang="es-AR" sz="1800" b="1" dirty="0" smtClean="0">
                <a:solidFill>
                  <a:srgbClr val="00FFFF"/>
                </a:solidFill>
              </a:rPr>
              <a:t>EMBARGOS DE SUELDO</a:t>
            </a:r>
            <a:endParaRPr lang="es-AR" sz="1800" dirty="0" smtClean="0">
              <a:solidFill>
                <a:srgbClr val="00FFFF"/>
              </a:solidFill>
            </a:endParaRPr>
          </a:p>
          <a:p>
            <a:pPr algn="l"/>
            <a:endParaRPr lang="es-AR" sz="1800" dirty="0" smtClean="0"/>
          </a:p>
          <a:p>
            <a:pPr algn="l"/>
            <a:r>
              <a:rPr lang="es-AR" sz="1800" b="1" dirty="0">
                <a:solidFill>
                  <a:srgbClr val="FFFF00"/>
                </a:solidFill>
              </a:rPr>
              <a:t>Embargo bancario</a:t>
            </a:r>
            <a:r>
              <a:rPr lang="es-AR" sz="1800" dirty="0">
                <a:solidFill>
                  <a:srgbClr val="FFFF00"/>
                </a:solidFill>
              </a:rPr>
              <a:t>: </a:t>
            </a:r>
            <a:r>
              <a:rPr lang="es-AR" sz="1800" dirty="0"/>
              <a:t>Por otra parte, el Decreto de Necesidad y Urgencia (DNU) 27/2018  (BO: 11/1/2018) de desburocratización y simplificación de la Administración Pública modifica el artículo 147 LCT, eliminando parcialmente la prohibición de realizar embargos sobre las cuentas sueldo.</a:t>
            </a:r>
          </a:p>
          <a:p>
            <a:pPr algn="l"/>
            <a:r>
              <a:rPr lang="es-AR" sz="1800" dirty="0"/>
              <a:t> </a:t>
            </a:r>
          </a:p>
          <a:p>
            <a:pPr algn="l"/>
            <a:r>
              <a:rPr lang="es-AR" sz="1800" dirty="0" smtClean="0"/>
              <a:t>En </a:t>
            </a:r>
            <a:r>
              <a:rPr lang="es-AR" sz="1800" dirty="0"/>
              <a:t>otras palabras, el DNU incorporó un segundo tipo de embargo, que no correspondería que lo formalice el empleador, ya que la medida judicial no se practica sobre la remuneración del trabajador sino sobre su cuenta sueldo bancaria. Entonces, el responsable en practicar la retención sería el banco donde el trabajador tiene abierta la cuenta sueldo. Por esta misma razón, tampoco figuraría en el recibo de haberes del trabajador, sino en el resumen bancario de la cuenta sueldo.</a:t>
            </a:r>
          </a:p>
          <a:p>
            <a:r>
              <a:rPr lang="es-AR" sz="1800" dirty="0"/>
              <a:t> </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6331477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702733" y="1439242"/>
            <a:ext cx="7772400" cy="4876800"/>
          </a:xfrm>
        </p:spPr>
        <p:txBody>
          <a:bodyPr>
            <a:normAutofit/>
          </a:bodyPr>
          <a:lstStyle/>
          <a:p>
            <a:pPr algn="l"/>
            <a:r>
              <a:rPr lang="es-AR" sz="1800" b="1" dirty="0" smtClean="0">
                <a:solidFill>
                  <a:srgbClr val="FF9900"/>
                </a:solidFill>
              </a:rPr>
              <a:t>PRÉSTAMOS </a:t>
            </a:r>
            <a:r>
              <a:rPr lang="es-AR" sz="1800" b="1" dirty="0">
                <a:solidFill>
                  <a:srgbClr val="FF9900"/>
                </a:solidFill>
              </a:rPr>
              <a:t>AL PERSONAL</a:t>
            </a:r>
            <a:endParaRPr lang="es-AR" sz="1800" dirty="0">
              <a:solidFill>
                <a:srgbClr val="FF9900"/>
              </a:solidFill>
            </a:endParaRPr>
          </a:p>
          <a:p>
            <a:pPr algn="l"/>
            <a:r>
              <a:rPr lang="es-AR" sz="1800" dirty="0"/>
              <a:t>La legislación laboral no prohíbe que el empleador otorgue sumas de dinero en calidad de préstamos a su personal dependiente, para lo cual será conveniente que las partes convengan las condiciones de devolución del mismo</a:t>
            </a:r>
            <a:r>
              <a:rPr lang="es-AR" sz="1800" dirty="0" smtClean="0"/>
              <a:t>.</a:t>
            </a:r>
          </a:p>
          <a:p>
            <a:pPr algn="l"/>
            <a:endParaRPr lang="es-AR" sz="1800" dirty="0"/>
          </a:p>
          <a:p>
            <a:pPr algn="l"/>
            <a:r>
              <a:rPr lang="es-AR" sz="1800" dirty="0"/>
              <a:t>Es frecuente la idea de que los empleadores pueden descontar las cuotas del préstamo de la remuneración del trabajador, lo cual es totalmente erróneo. </a:t>
            </a:r>
          </a:p>
          <a:p>
            <a:pPr algn="l"/>
            <a:endParaRPr lang="es-AR" sz="1800" dirty="0" smtClean="0"/>
          </a:p>
          <a:p>
            <a:pPr algn="l"/>
            <a:r>
              <a:rPr lang="es-AR" sz="1800" dirty="0" smtClean="0"/>
              <a:t>Está </a:t>
            </a:r>
            <a:r>
              <a:rPr lang="es-AR" sz="1800" dirty="0"/>
              <a:t>práctica está prohibida por la legislación laboral ya que se impone el principio previsto en el artículo 131 LCT  que impide </a:t>
            </a:r>
            <a:r>
              <a:rPr lang="es-AR" sz="1800" dirty="0">
                <a:solidFill>
                  <a:srgbClr val="00FFCC"/>
                </a:solidFill>
              </a:rPr>
              <a:t>retener o compensar suma alguna que disminuya el importe de la remuneración del trabajador</a:t>
            </a:r>
            <a:r>
              <a:rPr lang="es-AR" sz="1800" dirty="0"/>
              <a:t>.</a:t>
            </a:r>
          </a:p>
          <a:p>
            <a:pPr algn="l"/>
            <a:endParaRPr lang="es-AR" sz="1800" dirty="0" smtClean="0"/>
          </a:p>
          <a:p>
            <a:pPr algn="l"/>
            <a:r>
              <a:rPr lang="es-AR" sz="1800" dirty="0" smtClean="0"/>
              <a:t>La LCT es </a:t>
            </a:r>
            <a:r>
              <a:rPr lang="es-AR" sz="1800" dirty="0"/>
              <a:t>categórica al prohibir “</a:t>
            </a:r>
            <a:r>
              <a:rPr lang="es-AR" sz="1800" i="1" dirty="0"/>
              <a:t>los descuentos, retenciones o compensaciones por …y  cualquier otra prestación en dinero o en especie.</a:t>
            </a:r>
            <a:r>
              <a:rPr lang="es-AR" sz="1800" dirty="0"/>
              <a:t>” </a:t>
            </a:r>
          </a:p>
          <a:p>
            <a:pPr algn="l"/>
            <a:r>
              <a:rPr lang="es-AR" sz="1800" dirty="0"/>
              <a:t> </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1107026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lnSpcReduction="10000"/>
          </a:bodyPr>
          <a:lstStyle/>
          <a:p>
            <a:pPr algn="l"/>
            <a:r>
              <a:rPr lang="es-AR" sz="1800" b="1" dirty="0">
                <a:solidFill>
                  <a:srgbClr val="FF9900"/>
                </a:solidFill>
              </a:rPr>
              <a:t>PRÉSTAMOS AL PERSONAL</a:t>
            </a:r>
            <a:endParaRPr lang="es-AR" sz="1800" dirty="0">
              <a:solidFill>
                <a:srgbClr val="FF9900"/>
              </a:solidFill>
            </a:endParaRPr>
          </a:p>
          <a:p>
            <a:pPr algn="l"/>
            <a:endParaRPr lang="es-AR" sz="1800" dirty="0" smtClean="0"/>
          </a:p>
          <a:p>
            <a:pPr algn="l"/>
            <a:r>
              <a:rPr lang="es-AR" sz="1800" dirty="0" smtClean="0"/>
              <a:t>En </a:t>
            </a:r>
            <a:r>
              <a:rPr lang="es-AR" sz="1800" dirty="0"/>
              <a:t>estos casos, el empleador tendrá derecho a cobrar las cuotas debidas por el dinero prestado al trabajador, </a:t>
            </a:r>
            <a:r>
              <a:rPr lang="es-AR" sz="1800" dirty="0">
                <a:solidFill>
                  <a:srgbClr val="00FFCC"/>
                </a:solidFill>
              </a:rPr>
              <a:t>pero no podrá descontarlas, retenerlas o compensarlas de la remuneración del trabajador, </a:t>
            </a:r>
            <a:r>
              <a:rPr lang="es-AR" sz="1800" dirty="0"/>
              <a:t>aun cuando esta condición de pago haya sido una de las condiciones de pago convenida entre las partes, pues esta cláusula será nula, por aplicación del </a:t>
            </a:r>
            <a:r>
              <a:rPr lang="es-AR" sz="1800" dirty="0">
                <a:solidFill>
                  <a:srgbClr val="FFFF00"/>
                </a:solidFill>
              </a:rPr>
              <a:t>principio de </a:t>
            </a:r>
            <a:r>
              <a:rPr lang="es-AR" sz="1800" dirty="0" err="1">
                <a:solidFill>
                  <a:srgbClr val="FFFF00"/>
                </a:solidFill>
              </a:rPr>
              <a:t>irrenunciabilidad</a:t>
            </a:r>
            <a:r>
              <a:rPr lang="es-AR" sz="1800" dirty="0">
                <a:solidFill>
                  <a:srgbClr val="FFFF00"/>
                </a:solidFill>
              </a:rPr>
              <a:t> </a:t>
            </a:r>
            <a:r>
              <a:rPr lang="es-AR" sz="1800" dirty="0"/>
              <a:t>(</a:t>
            </a:r>
            <a:r>
              <a:rPr lang="es-AR" sz="1800" u="sng" dirty="0"/>
              <a:t>art. 12 LCT</a:t>
            </a:r>
            <a:r>
              <a:rPr lang="es-AR" sz="1800" dirty="0"/>
              <a:t> ). </a:t>
            </a:r>
            <a:endParaRPr lang="es-AR" sz="1800" dirty="0" smtClean="0"/>
          </a:p>
          <a:p>
            <a:pPr algn="l"/>
            <a:r>
              <a:rPr lang="es-AR" sz="1800" dirty="0" smtClean="0"/>
              <a:t>De </a:t>
            </a:r>
            <a:r>
              <a:rPr lang="es-AR" sz="1800" dirty="0"/>
              <a:t>todas maneras, si se exteriorizase la retención de cuotas sobre la remuneración del trabajador, éste último tendrá derecho a hacer cesar las deducciones no autorizadas, pero no a repetir los importes de las ya efectuadas.</a:t>
            </a:r>
          </a:p>
          <a:p>
            <a:pPr algn="l"/>
            <a:r>
              <a:rPr lang="es-AR" sz="1800" dirty="0"/>
              <a:t>Va de suyo que el empleador </a:t>
            </a:r>
            <a:r>
              <a:rPr lang="es-AR" sz="1800" dirty="0">
                <a:solidFill>
                  <a:srgbClr val="FFFF00"/>
                </a:solidFill>
              </a:rPr>
              <a:t>tampoco podrá descontar el importe del préstamo o el saldo de las cuotas pendientes de la liquidación final y/o conceptos indemnizatorios, </a:t>
            </a:r>
            <a:r>
              <a:rPr lang="es-AR" sz="1800" dirty="0"/>
              <a:t>cualquiera sea la causal de ruptura del contrato de trabajo (</a:t>
            </a:r>
            <a:r>
              <a:rPr lang="es-AR" sz="1800" u="sng" dirty="0"/>
              <a:t>art. 149 LCT</a:t>
            </a:r>
            <a:r>
              <a:rPr lang="es-AR" sz="1800" dirty="0"/>
              <a:t> ).</a:t>
            </a:r>
          </a:p>
          <a:p>
            <a:pPr algn="l"/>
            <a:r>
              <a:rPr lang="es-AR" sz="1800" dirty="0"/>
              <a:t> </a:t>
            </a:r>
          </a:p>
          <a:p>
            <a:r>
              <a:rPr lang="es-AR" sz="1800" dirty="0"/>
              <a:t> </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2601987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r>
              <a:rPr lang="es-AR" sz="1800" b="1" dirty="0">
                <a:solidFill>
                  <a:srgbClr val="FF9900"/>
                </a:solidFill>
              </a:rPr>
              <a:t>PRÉSTAMOS AL PERSONAL</a:t>
            </a:r>
            <a:endParaRPr lang="es-AR" sz="1800" dirty="0">
              <a:solidFill>
                <a:srgbClr val="FF9900"/>
              </a:solidFill>
            </a:endParaRPr>
          </a:p>
          <a:p>
            <a:pPr algn="l"/>
            <a:endParaRPr lang="es-AR" sz="1800" dirty="0" smtClean="0"/>
          </a:p>
          <a:p>
            <a:pPr algn="l"/>
            <a:r>
              <a:rPr lang="es-AR" sz="1800" dirty="0" smtClean="0"/>
              <a:t>Los </a:t>
            </a:r>
            <a:r>
              <a:rPr lang="es-AR" sz="1800" dirty="0"/>
              <a:t>préstamos al personal corresponden que </a:t>
            </a:r>
            <a:r>
              <a:rPr lang="es-AR" sz="1800" dirty="0">
                <a:solidFill>
                  <a:srgbClr val="FFFF00"/>
                </a:solidFill>
              </a:rPr>
              <a:t>se formalicen en el marco del derecho civil por medio de un contrato de mutuo</a:t>
            </a:r>
            <a:r>
              <a:rPr lang="es-AR" sz="1800" dirty="0"/>
              <a:t> -fuera de la relación laboral habida entre las partes-. Por esta razón, corresponde que el cobro de sumas adeudadas por el préstamo otorgado al trabajador se encauce también por aquella vía</a:t>
            </a:r>
            <a:r>
              <a:rPr lang="es-AR" sz="1800" dirty="0" smtClean="0"/>
              <a:t>.</a:t>
            </a:r>
          </a:p>
          <a:p>
            <a:pPr algn="l"/>
            <a:endParaRPr lang="es-AR" sz="1800" dirty="0"/>
          </a:p>
          <a:p>
            <a:pPr algn="l"/>
            <a:r>
              <a:rPr lang="es-AR" sz="1800" dirty="0"/>
              <a:t>No obstante, </a:t>
            </a:r>
            <a:r>
              <a:rPr lang="es-AR" sz="1800" dirty="0">
                <a:solidFill>
                  <a:srgbClr val="00FFFF"/>
                </a:solidFill>
              </a:rPr>
              <a:t>si estará permitido para el supuesto de excepción ya mencionado del inciso f) del artículo 132 , es decir, cuando se trata pago de cuotas por préstamos acordados por institucione</a:t>
            </a:r>
            <a:r>
              <a:rPr lang="es-AR" sz="1800" dirty="0"/>
              <a:t>s del Estado Nacional, de las provincias, de los municipios, sindicales o de propiedad de asociaciones profesionales de trabajadores.</a:t>
            </a:r>
          </a:p>
          <a:p>
            <a:pPr algn="l"/>
            <a:r>
              <a:rPr lang="es-AR" sz="1600" dirty="0"/>
              <a:t> </a:t>
            </a:r>
          </a:p>
          <a:p>
            <a:pPr algn="l"/>
            <a:r>
              <a:rPr lang="es-AR" sz="1800" dirty="0"/>
              <a:t> </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99947919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371600"/>
            <a:ext cx="7772400" cy="4876800"/>
          </a:xfrm>
        </p:spPr>
        <p:txBody>
          <a:bodyPr>
            <a:normAutofit/>
          </a:bodyPr>
          <a:lstStyle/>
          <a:p>
            <a:pPr marR="0" algn="ctr" eaLnBrk="1" hangingPunct="1">
              <a:defRPr/>
            </a:pPr>
            <a:endParaRPr lang="es-AR" sz="2800" b="1" dirty="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AR" sz="2800" b="1" dirty="0" smtClean="0">
                <a:solidFill>
                  <a:srgbClr val="FFFF00"/>
                </a:solidFill>
                <a:effectLst>
                  <a:outerShdw blurRad="38100" dist="38100" dir="2700000" algn="tl">
                    <a:srgbClr val="000000">
                      <a:alpha val="43137"/>
                    </a:srgbClr>
                  </a:outerShdw>
                </a:effectLst>
                <a:latin typeface="Papyrus" pitchFamily="66" charset="0"/>
              </a:rPr>
              <a:t>CRISIS DE EMPRESAS</a:t>
            </a:r>
          </a:p>
          <a:p>
            <a:pPr marR="0" algn="ctr">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MX" sz="2800" b="1" dirty="0" smtClean="0">
                <a:solidFill>
                  <a:srgbClr val="00FF00"/>
                </a:solidFill>
                <a:effectLst>
                  <a:outerShdw blurRad="38100" dist="38100" dir="2700000" algn="tl">
                    <a:srgbClr val="000000"/>
                  </a:outerShdw>
                </a:effectLst>
                <a:latin typeface="Papyrus" pitchFamily="66" charset="0"/>
              </a:rPr>
              <a:t>PROCEDIMIENTO VIGENTE</a:t>
            </a:r>
          </a:p>
          <a:p>
            <a:pPr marR="0" algn="ctr" eaLnBrk="1" hangingPunct="1">
              <a:defRPr/>
            </a:pPr>
            <a:endParaRPr lang="es-MX" sz="2800" b="1" dirty="0" smtClean="0">
              <a:effectLst>
                <a:outerShdw blurRad="38100" dist="38100" dir="2700000" algn="tl">
                  <a:srgbClr val="000000"/>
                </a:outerShdw>
              </a:effectLst>
              <a:latin typeface="Papyrus" pitchFamily="66" charset="0"/>
            </a:endParaRPr>
          </a:p>
          <a:p>
            <a:pPr marR="0" algn="ctr" eaLnBrk="1" hangingPunct="1">
              <a:defRPr/>
            </a:pPr>
            <a:r>
              <a:rPr lang="es-MX" sz="2800" b="1" dirty="0" smtClean="0">
                <a:solidFill>
                  <a:srgbClr val="FFC000"/>
                </a:solidFill>
                <a:effectLst>
                  <a:outerShdw blurRad="38100" dist="38100" dir="2700000" algn="tl">
                    <a:srgbClr val="000000"/>
                  </a:outerShdw>
                </a:effectLst>
                <a:latin typeface="Papyrus" pitchFamily="66" charset="0"/>
              </a:rPr>
              <a:t>LEY 24013 y D. 328/1988</a:t>
            </a:r>
            <a:endParaRPr lang="en-US" sz="2800" b="1" dirty="0" smtClean="0">
              <a:solidFill>
                <a:srgbClr val="FFC000"/>
              </a:solidFill>
              <a:effectLst>
                <a:outerShdw blurRad="38100" dist="38100" dir="2700000" algn="tl">
                  <a:srgbClr val="000000"/>
                </a:outerShdw>
              </a:effectLst>
              <a:latin typeface="Papyrus" pitchFamily="66" charset="0"/>
            </a:endParaRPr>
          </a:p>
        </p:txBody>
      </p:sp>
      <p:pic>
        <p:nvPicPr>
          <p:cNvPr id="15363"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pic>
        <p:nvPicPr>
          <p:cNvPr id="15364" name="4 Imagen" descr="Firma.jpg"/>
          <p:cNvPicPr>
            <a:picLocks noChangeAspect="1"/>
          </p:cNvPicPr>
          <p:nvPr/>
        </p:nvPicPr>
        <p:blipFill>
          <a:blip r:embed="rId4"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61916213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a:t>
            </a:r>
            <a:r>
              <a:rPr lang="es-AR" sz="2000" dirty="0">
                <a:solidFill>
                  <a:srgbClr val="00FF99"/>
                </a:solidFill>
                <a:effectLst>
                  <a:outerShdw blurRad="38100" dist="38100" dir="2700000" algn="tl">
                    <a:srgbClr val="000000">
                      <a:alpha val="43137"/>
                    </a:srgbClr>
                  </a:outerShdw>
                </a:effectLst>
              </a:rPr>
              <a:t> </a:t>
            </a:r>
          </a:p>
          <a:p>
            <a:pPr algn="l">
              <a:lnSpc>
                <a:spcPct val="90000"/>
              </a:lnSpc>
            </a:pPr>
            <a:r>
              <a:rPr lang="es-AR" sz="2000" b="1" dirty="0">
                <a:solidFill>
                  <a:srgbClr val="FFFF00"/>
                </a:solidFill>
                <a:effectLst>
                  <a:outerShdw blurRad="38100" dist="38100" dir="2700000" algn="tl">
                    <a:srgbClr val="000000">
                      <a:alpha val="43137"/>
                    </a:srgbClr>
                  </a:outerShdw>
                </a:effectLst>
              </a:rPr>
              <a:t>LEY 24013</a:t>
            </a:r>
          </a:p>
          <a:p>
            <a:pPr algn="l">
              <a:lnSpc>
                <a:spcPct val="90000"/>
              </a:lnSpc>
            </a:pPr>
            <a:endParaRPr lang="es-AR" sz="2000" b="1" dirty="0">
              <a:solidFill>
                <a:srgbClr val="0066FF"/>
              </a:solidFill>
              <a:effectLst>
                <a:outerShdw blurRad="38100" dist="38100" dir="2700000" algn="tl">
                  <a:srgbClr val="000000">
                    <a:alpha val="43137"/>
                  </a:srgbClr>
                </a:outerShdw>
              </a:effectLst>
            </a:endParaRPr>
          </a:p>
          <a:p>
            <a:pPr algn="l">
              <a:lnSpc>
                <a:spcPct val="90000"/>
              </a:lnSpc>
            </a:pPr>
            <a:r>
              <a:rPr lang="es-AR" sz="2000" b="1" dirty="0">
                <a:solidFill>
                  <a:srgbClr val="00FFCC"/>
                </a:solidFill>
                <a:effectLst>
                  <a:outerShdw blurRad="38100" dist="38100" dir="2700000" algn="tl">
                    <a:srgbClr val="000000">
                      <a:alpha val="43137"/>
                    </a:srgbClr>
                  </a:outerShdw>
                </a:effectLst>
              </a:rPr>
              <a:t>Art. 98 - </a:t>
            </a:r>
            <a:r>
              <a:rPr lang="es-AR" sz="2000" b="1" dirty="0" smtClean="0">
                <a:solidFill>
                  <a:srgbClr val="00FFCC"/>
                </a:solidFill>
                <a:effectLst>
                  <a:outerShdw blurRad="38100" dist="38100" dir="2700000" algn="tl">
                    <a:srgbClr val="000000">
                      <a:alpha val="43137"/>
                    </a:srgbClr>
                  </a:outerShdw>
                </a:effectLst>
              </a:rPr>
              <a:t> </a:t>
            </a:r>
            <a:r>
              <a:rPr lang="es-AR" sz="2000" dirty="0" smtClean="0">
                <a:effectLst>
                  <a:outerShdw blurRad="38100" dist="38100" dir="2700000" algn="tl">
                    <a:srgbClr val="000000">
                      <a:alpha val="43137"/>
                    </a:srgbClr>
                  </a:outerShdw>
                </a:effectLst>
              </a:rPr>
              <a:t>Con </a:t>
            </a:r>
            <a:r>
              <a:rPr lang="es-AR" sz="2000" dirty="0">
                <a:effectLst>
                  <a:outerShdw blurRad="38100" dist="38100" dir="2700000" algn="tl">
                    <a:srgbClr val="000000">
                      <a:alpha val="43137"/>
                    </a:srgbClr>
                  </a:outerShdw>
                </a:effectLst>
              </a:rPr>
              <a:t>carácter previo a la comunicación de despidos o suspensiones por razones de fuerza mayor, causas económicas o tecnológicas, que afecten a </a:t>
            </a:r>
            <a:r>
              <a:rPr lang="es-AR" sz="2000" b="1" dirty="0">
                <a:solidFill>
                  <a:srgbClr val="FFFF00"/>
                </a:solidFill>
                <a:effectLst>
                  <a:outerShdw blurRad="38100" dist="38100" dir="2700000" algn="tl">
                    <a:srgbClr val="000000">
                      <a:alpha val="43137"/>
                    </a:srgbClr>
                  </a:outerShdw>
                </a:effectLst>
              </a:rPr>
              <a:t>más del 15% </a:t>
            </a:r>
            <a:r>
              <a:rPr lang="es-AR" sz="2000" dirty="0">
                <a:effectLst>
                  <a:outerShdw blurRad="38100" dist="38100" dir="2700000" algn="tl">
                    <a:srgbClr val="000000">
                      <a:alpha val="43137"/>
                    </a:srgbClr>
                  </a:outerShdw>
                </a:effectLst>
              </a:rPr>
              <a:t>(quince por ciento) de los trabajadores en empresas </a:t>
            </a:r>
            <a:r>
              <a:rPr lang="es-AR" sz="2000" b="1" dirty="0">
                <a:solidFill>
                  <a:srgbClr val="FFFF00"/>
                </a:solidFill>
                <a:effectLst>
                  <a:outerShdw blurRad="38100" dist="38100" dir="2700000" algn="tl">
                    <a:srgbClr val="000000">
                      <a:alpha val="43137"/>
                    </a:srgbClr>
                  </a:outerShdw>
                </a:effectLst>
              </a:rPr>
              <a:t>de menos de 400 </a:t>
            </a:r>
            <a:r>
              <a:rPr lang="es-AR" sz="2000" dirty="0">
                <a:effectLst>
                  <a:outerShdw blurRad="38100" dist="38100" dir="2700000" algn="tl">
                    <a:srgbClr val="000000">
                      <a:alpha val="43137"/>
                    </a:srgbClr>
                  </a:outerShdw>
                </a:effectLst>
              </a:rPr>
              <a:t>(cuatrocientos) trabajadores; </a:t>
            </a:r>
            <a:r>
              <a:rPr lang="es-AR" sz="2000" b="1" dirty="0">
                <a:solidFill>
                  <a:srgbClr val="FFC000"/>
                </a:solidFill>
                <a:effectLst>
                  <a:outerShdw blurRad="38100" dist="38100" dir="2700000" algn="tl">
                    <a:srgbClr val="000000">
                      <a:alpha val="43137"/>
                    </a:srgbClr>
                  </a:outerShdw>
                </a:effectLst>
              </a:rPr>
              <a:t>a más del 10% </a:t>
            </a:r>
            <a:r>
              <a:rPr lang="es-AR" sz="2000" dirty="0">
                <a:effectLst>
                  <a:outerShdw blurRad="38100" dist="38100" dir="2700000" algn="tl">
                    <a:srgbClr val="000000">
                      <a:alpha val="43137"/>
                    </a:srgbClr>
                  </a:outerShdw>
                </a:effectLst>
              </a:rPr>
              <a:t>(diez por ciento) en empresas </a:t>
            </a:r>
            <a:r>
              <a:rPr lang="es-AR" sz="2000" b="1" dirty="0">
                <a:solidFill>
                  <a:srgbClr val="FFC000"/>
                </a:solidFill>
                <a:effectLst>
                  <a:outerShdw blurRad="38100" dist="38100" dir="2700000" algn="tl">
                    <a:srgbClr val="000000">
                      <a:alpha val="43137"/>
                    </a:srgbClr>
                  </a:outerShdw>
                </a:effectLst>
              </a:rPr>
              <a:t>de entre 400 (cuatrocientos) y 1000 (mil) trabajadores; </a:t>
            </a:r>
            <a:r>
              <a:rPr lang="es-AR" sz="2000" dirty="0">
                <a:effectLst>
                  <a:outerShdw blurRad="38100" dist="38100" dir="2700000" algn="tl">
                    <a:srgbClr val="000000">
                      <a:alpha val="43137"/>
                    </a:srgbClr>
                  </a:outerShdw>
                </a:effectLst>
              </a:rPr>
              <a:t>y a </a:t>
            </a:r>
            <a:r>
              <a:rPr lang="es-AR" sz="2000" b="1" dirty="0">
                <a:solidFill>
                  <a:srgbClr val="00FFCC"/>
                </a:solidFill>
                <a:effectLst>
                  <a:outerShdw blurRad="38100" dist="38100" dir="2700000" algn="tl">
                    <a:srgbClr val="000000">
                      <a:alpha val="43137"/>
                    </a:srgbClr>
                  </a:outerShdw>
                </a:effectLst>
              </a:rPr>
              <a:t>más del 5% </a:t>
            </a:r>
            <a:r>
              <a:rPr lang="es-AR" sz="2000" dirty="0">
                <a:effectLst>
                  <a:outerShdw blurRad="38100" dist="38100" dir="2700000" algn="tl">
                    <a:srgbClr val="000000">
                      <a:alpha val="43137"/>
                    </a:srgbClr>
                  </a:outerShdw>
                </a:effectLst>
              </a:rPr>
              <a:t>(cinco por ciento) en empresas </a:t>
            </a:r>
            <a:r>
              <a:rPr lang="es-AR" sz="2000" b="1" dirty="0">
                <a:solidFill>
                  <a:srgbClr val="00FFCC"/>
                </a:solidFill>
                <a:effectLst>
                  <a:outerShdw blurRad="38100" dist="38100" dir="2700000" algn="tl">
                    <a:srgbClr val="000000">
                      <a:alpha val="43137"/>
                    </a:srgbClr>
                  </a:outerShdw>
                </a:effectLst>
              </a:rPr>
              <a:t>de más de 1000 (mil) trabajadores</a:t>
            </a:r>
            <a:r>
              <a:rPr lang="es-AR" sz="2000" dirty="0">
                <a:effectLst>
                  <a:outerShdw blurRad="38100" dist="38100" dir="2700000" algn="tl">
                    <a:srgbClr val="000000">
                      <a:alpha val="43137"/>
                    </a:srgbClr>
                  </a:outerShdw>
                </a:effectLst>
              </a:rPr>
              <a:t>, deberá sustanciarse el procedimiento preventivo de crisis previsto en este Capítulo.</a:t>
            </a:r>
            <a:endParaRPr lang="es-AR" sz="2000" b="1" dirty="0">
              <a:effectLst>
                <a:outerShdw blurRad="38100" dist="38100" dir="2700000" algn="tl">
                  <a:srgbClr val="000000">
                    <a:alpha val="43137"/>
                  </a:srgbClr>
                </a:outerShdw>
              </a:effectLst>
            </a:endParaRP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88870811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a:t>
            </a:r>
            <a:r>
              <a:rPr lang="es-AR" sz="2000" dirty="0">
                <a:solidFill>
                  <a:srgbClr val="00FF99"/>
                </a:solidFill>
                <a:effectLst>
                  <a:outerShdw blurRad="38100" dist="38100" dir="2700000" algn="tl">
                    <a:srgbClr val="000000">
                      <a:alpha val="43137"/>
                    </a:srgbClr>
                  </a:outerShdw>
                </a:effectLst>
              </a:rPr>
              <a:t> </a:t>
            </a:r>
          </a:p>
          <a:p>
            <a:pPr algn="l">
              <a:lnSpc>
                <a:spcPct val="90000"/>
              </a:lnSpc>
            </a:pPr>
            <a:r>
              <a:rPr lang="es-AR" sz="2000" b="1" dirty="0">
                <a:solidFill>
                  <a:srgbClr val="FFFF00"/>
                </a:solidFill>
                <a:effectLst>
                  <a:outerShdw blurRad="38100" dist="38100" dir="2700000" algn="tl">
                    <a:srgbClr val="000000">
                      <a:alpha val="43137"/>
                    </a:srgbClr>
                  </a:outerShdw>
                </a:effectLst>
              </a:rPr>
              <a:t>LEY 24013</a:t>
            </a:r>
          </a:p>
          <a:p>
            <a:pPr algn="l">
              <a:lnSpc>
                <a:spcPct val="90000"/>
              </a:lnSpc>
            </a:pPr>
            <a:r>
              <a:rPr lang="es-AR" sz="2000" b="1" dirty="0">
                <a:solidFill>
                  <a:srgbClr val="00FF99"/>
                </a:solidFill>
                <a:effectLst>
                  <a:outerShdw blurRad="38100" dist="38100" dir="2700000" algn="tl">
                    <a:srgbClr val="000000">
                      <a:alpha val="43137"/>
                    </a:srgbClr>
                  </a:outerShdw>
                </a:effectLst>
              </a:rPr>
              <a:t> </a:t>
            </a:r>
          </a:p>
          <a:p>
            <a:pPr algn="l"/>
            <a:r>
              <a:rPr lang="es-AR" sz="2000" b="1" dirty="0">
                <a:solidFill>
                  <a:srgbClr val="00FFCC"/>
                </a:solidFill>
                <a:effectLst>
                  <a:outerShdw blurRad="38100" dist="38100" dir="2700000" algn="tl">
                    <a:srgbClr val="000000">
                      <a:alpha val="43137"/>
                    </a:srgbClr>
                  </a:outerShdw>
                </a:effectLst>
              </a:rPr>
              <a:t>Art. 99 - </a:t>
            </a:r>
            <a:r>
              <a:rPr lang="es-AR" sz="2000" dirty="0">
                <a:effectLst>
                  <a:outerShdw blurRad="38100" dist="38100" dir="2700000" algn="tl">
                    <a:srgbClr val="000000">
                      <a:alpha val="43137"/>
                    </a:srgbClr>
                  </a:outerShdw>
                </a:effectLst>
              </a:rPr>
              <a:t>El procedimiento de crisis se tramitará ante el </a:t>
            </a:r>
            <a:r>
              <a:rPr lang="es-AR" sz="2000" b="1" dirty="0">
                <a:solidFill>
                  <a:srgbClr val="FFFF00"/>
                </a:solidFill>
                <a:effectLst>
                  <a:outerShdw blurRad="38100" dist="38100" dir="2700000" algn="tl">
                    <a:srgbClr val="000000">
                      <a:alpha val="43137"/>
                    </a:srgbClr>
                  </a:outerShdw>
                </a:effectLst>
              </a:rPr>
              <a:t>Ministerio de Trabajo </a:t>
            </a:r>
            <a:r>
              <a:rPr lang="es-AR" sz="2000" dirty="0">
                <a:effectLst>
                  <a:outerShdw blurRad="38100" dist="38100" dir="2700000" algn="tl">
                    <a:srgbClr val="000000">
                      <a:alpha val="43137"/>
                    </a:srgbClr>
                  </a:outerShdw>
                </a:effectLst>
              </a:rPr>
              <a:t>y Seguridad Social,</a:t>
            </a:r>
            <a:r>
              <a:rPr lang="es-AR" sz="2000" dirty="0">
                <a:solidFill>
                  <a:srgbClr val="FFC000"/>
                </a:solidFill>
                <a:effectLst>
                  <a:outerShdw blurRad="38100" dist="38100" dir="2700000" algn="tl">
                    <a:srgbClr val="000000">
                      <a:alpha val="43137"/>
                    </a:srgbClr>
                  </a:outerShdw>
                </a:effectLst>
              </a:rPr>
              <a:t> a instancia del empleador o de la asociación sindical de los trabajadores</a:t>
            </a:r>
            <a:r>
              <a:rPr lang="es-AR" sz="2000" dirty="0">
                <a:effectLst>
                  <a:outerShdw blurRad="38100" dist="38100" dir="2700000" algn="tl">
                    <a:srgbClr val="000000">
                      <a:alpha val="43137"/>
                    </a:srgbClr>
                  </a:outerShdw>
                </a:effectLst>
              </a:rPr>
              <a:t>.</a:t>
            </a:r>
          </a:p>
          <a:p>
            <a:pPr algn="l"/>
            <a:r>
              <a:rPr lang="es-AR" sz="2000" dirty="0">
                <a:effectLst>
                  <a:outerShdw blurRad="38100" dist="38100" dir="2700000" algn="tl">
                    <a:srgbClr val="000000">
                      <a:alpha val="43137"/>
                    </a:srgbClr>
                  </a:outerShdw>
                </a:effectLst>
              </a:rPr>
              <a:t>En su presentación, el </a:t>
            </a:r>
            <a:r>
              <a:rPr lang="es-AR" sz="2000" b="1" dirty="0" err="1">
                <a:solidFill>
                  <a:srgbClr val="FFFF00"/>
                </a:solidFill>
                <a:effectLst>
                  <a:outerShdw blurRad="38100" dist="38100" dir="2700000" algn="tl">
                    <a:srgbClr val="000000">
                      <a:alpha val="43137"/>
                    </a:srgbClr>
                  </a:outerShdw>
                </a:effectLst>
              </a:rPr>
              <a:t>peticionante</a:t>
            </a:r>
            <a:r>
              <a:rPr lang="es-AR" sz="2000" b="1" dirty="0">
                <a:solidFill>
                  <a:srgbClr val="FFFF00"/>
                </a:solidFill>
                <a:effectLst>
                  <a:outerShdw blurRad="38100" dist="38100" dir="2700000" algn="tl">
                    <a:srgbClr val="000000">
                      <a:alpha val="43137"/>
                    </a:srgbClr>
                  </a:outerShdw>
                </a:effectLst>
              </a:rPr>
              <a:t> fundamentará su solicitud</a:t>
            </a:r>
            <a:r>
              <a:rPr lang="es-AR" sz="2000" dirty="0">
                <a:effectLst>
                  <a:outerShdw blurRad="38100" dist="38100" dir="2700000" algn="tl">
                    <a:srgbClr val="000000">
                      <a:alpha val="43137"/>
                    </a:srgbClr>
                  </a:outerShdw>
                </a:effectLst>
              </a:rPr>
              <a:t>, ofreciendo todos los elementos probatorios que considere pertinentes. </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8173250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a:t>
            </a:r>
            <a:r>
              <a:rPr lang="es-AR" sz="2000" dirty="0">
                <a:solidFill>
                  <a:srgbClr val="00FF99"/>
                </a:solidFill>
                <a:effectLst>
                  <a:outerShdw blurRad="38100" dist="38100" dir="2700000" algn="tl">
                    <a:srgbClr val="000000">
                      <a:alpha val="43137"/>
                    </a:srgbClr>
                  </a:outerShdw>
                </a:effectLst>
              </a:rPr>
              <a:t> </a:t>
            </a:r>
          </a:p>
          <a:p>
            <a:pPr algn="l">
              <a:lnSpc>
                <a:spcPct val="90000"/>
              </a:lnSpc>
            </a:pPr>
            <a:r>
              <a:rPr lang="es-AR" sz="2000" b="1" dirty="0">
                <a:solidFill>
                  <a:srgbClr val="FFFF00"/>
                </a:solidFill>
                <a:effectLst>
                  <a:outerShdw blurRad="38100" dist="38100" dir="2700000" algn="tl">
                    <a:srgbClr val="000000">
                      <a:alpha val="43137"/>
                    </a:srgbClr>
                  </a:outerShdw>
                </a:effectLst>
              </a:rPr>
              <a:t>LEY 24013</a:t>
            </a:r>
          </a:p>
          <a:p>
            <a:pPr algn="l">
              <a:lnSpc>
                <a:spcPct val="90000"/>
              </a:lnSpc>
            </a:pPr>
            <a:r>
              <a:rPr lang="es-AR" sz="2000" b="1" dirty="0">
                <a:solidFill>
                  <a:srgbClr val="0066FF"/>
                </a:solidFill>
                <a:effectLst>
                  <a:outerShdw blurRad="38100" dist="38100" dir="2700000" algn="tl">
                    <a:srgbClr val="000000">
                      <a:alpha val="43137"/>
                    </a:srgbClr>
                  </a:outerShdw>
                </a:effectLst>
              </a:rPr>
              <a:t> </a:t>
            </a:r>
          </a:p>
          <a:p>
            <a:pPr algn="l"/>
            <a:r>
              <a:rPr lang="es-AR" sz="2000" b="1" dirty="0">
                <a:solidFill>
                  <a:srgbClr val="00FFCC"/>
                </a:solidFill>
                <a:effectLst>
                  <a:outerShdw blurRad="38100" dist="38100" dir="2700000" algn="tl">
                    <a:srgbClr val="000000">
                      <a:alpha val="43137"/>
                    </a:srgbClr>
                  </a:outerShdw>
                </a:effectLst>
              </a:rPr>
              <a:t>Art. 100 - </a:t>
            </a:r>
            <a:r>
              <a:rPr lang="es-AR" sz="2000" b="1" dirty="0">
                <a:solidFill>
                  <a:srgbClr val="FFFF00"/>
                </a:solidFill>
                <a:effectLst>
                  <a:outerShdw blurRad="38100" dist="38100" dir="2700000" algn="tl">
                    <a:srgbClr val="000000">
                      <a:alpha val="43137"/>
                    </a:srgbClr>
                  </a:outerShdw>
                </a:effectLst>
              </a:rPr>
              <a:t>Dentro de las 48 </a:t>
            </a:r>
            <a:r>
              <a:rPr lang="es-AR" sz="2000" dirty="0">
                <a:effectLst>
                  <a:outerShdw blurRad="38100" dist="38100" dir="2700000" algn="tl">
                    <a:srgbClr val="000000">
                      <a:alpha val="43137"/>
                    </a:srgbClr>
                  </a:outerShdw>
                </a:effectLst>
              </a:rPr>
              <a:t>(cuarenta y ocho) horas de efectuada la presentación, el Ministerio dará traslado a la otra parte, y </a:t>
            </a:r>
            <a:r>
              <a:rPr lang="es-AR" sz="2000" b="1" dirty="0">
                <a:solidFill>
                  <a:srgbClr val="FFC000"/>
                </a:solidFill>
                <a:effectLst>
                  <a:outerShdw blurRad="38100" dist="38100" dir="2700000" algn="tl">
                    <a:srgbClr val="000000">
                      <a:alpha val="43137"/>
                    </a:srgbClr>
                  </a:outerShdw>
                </a:effectLst>
              </a:rPr>
              <a:t>citará al empleador y a la asociación sindical </a:t>
            </a:r>
            <a:r>
              <a:rPr lang="es-AR" sz="2000" dirty="0">
                <a:effectLst>
                  <a:outerShdw blurRad="38100" dist="38100" dir="2700000" algn="tl">
                    <a:srgbClr val="000000">
                      <a:alpha val="43137"/>
                    </a:srgbClr>
                  </a:outerShdw>
                </a:effectLst>
              </a:rPr>
              <a:t>a una </a:t>
            </a:r>
            <a:r>
              <a:rPr lang="es-AR" sz="2000" b="1" dirty="0">
                <a:solidFill>
                  <a:srgbClr val="00FF00"/>
                </a:solidFill>
                <a:effectLst>
                  <a:outerShdw blurRad="38100" dist="38100" dir="2700000" algn="tl">
                    <a:srgbClr val="000000">
                      <a:alpha val="43137"/>
                    </a:srgbClr>
                  </a:outerShdw>
                </a:effectLst>
              </a:rPr>
              <a:t>primera audiencia, dentro de los 5 (cinco) días</a:t>
            </a:r>
            <a:r>
              <a:rPr lang="es-AR" sz="2000" dirty="0">
                <a:effectLst>
                  <a:outerShdw blurRad="38100" dist="38100" dir="2700000" algn="tl">
                    <a:srgbClr val="000000">
                      <a:alpha val="43137"/>
                    </a:srgbClr>
                  </a:outerShdw>
                </a:effectLst>
              </a:rPr>
              <a:t>.</a:t>
            </a:r>
          </a:p>
          <a:p>
            <a:pPr algn="l"/>
            <a:endParaRPr lang="es-AR" sz="2000" dirty="0">
              <a:effectLst>
                <a:outerShdw blurRad="38100" dist="38100" dir="2700000" algn="tl">
                  <a:srgbClr val="000000">
                    <a:alpha val="43137"/>
                  </a:srgbClr>
                </a:outerShdw>
              </a:effectLst>
            </a:endParaRPr>
          </a:p>
          <a:p>
            <a:pPr algn="l"/>
            <a:r>
              <a:rPr lang="es-AR" sz="2000" b="1" dirty="0">
                <a:solidFill>
                  <a:srgbClr val="00FFCC"/>
                </a:solidFill>
                <a:effectLst>
                  <a:outerShdw blurRad="38100" dist="38100" dir="2700000" algn="tl">
                    <a:srgbClr val="000000">
                      <a:alpha val="43137"/>
                    </a:srgbClr>
                  </a:outerShdw>
                </a:effectLst>
              </a:rPr>
              <a:t>Art. 101 - </a:t>
            </a:r>
            <a:r>
              <a:rPr lang="es-AR" sz="2000" dirty="0">
                <a:effectLst>
                  <a:outerShdw blurRad="38100" dist="38100" dir="2700000" algn="tl">
                    <a:srgbClr val="000000">
                      <a:alpha val="43137"/>
                    </a:srgbClr>
                  </a:outerShdw>
                </a:effectLst>
              </a:rPr>
              <a:t>En caso de </a:t>
            </a:r>
            <a:r>
              <a:rPr lang="es-AR" sz="2000" b="1" dirty="0">
                <a:solidFill>
                  <a:srgbClr val="FFFF00"/>
                </a:solidFill>
                <a:effectLst>
                  <a:outerShdw blurRad="38100" dist="38100" dir="2700000" algn="tl">
                    <a:srgbClr val="000000">
                      <a:alpha val="43137"/>
                    </a:srgbClr>
                  </a:outerShdw>
                </a:effectLst>
              </a:rPr>
              <a:t>no existir acuerdo </a:t>
            </a:r>
            <a:r>
              <a:rPr lang="es-AR" sz="2000" dirty="0">
                <a:effectLst>
                  <a:outerShdw blurRad="38100" dist="38100" dir="2700000" algn="tl">
                    <a:srgbClr val="000000">
                      <a:alpha val="43137"/>
                    </a:srgbClr>
                  </a:outerShdw>
                </a:effectLst>
              </a:rPr>
              <a:t>en la audiencia prevista en el artículo anterior, se abrirá </a:t>
            </a:r>
            <a:r>
              <a:rPr lang="es-AR" sz="2000" b="1" dirty="0">
                <a:solidFill>
                  <a:srgbClr val="FFFF00"/>
                </a:solidFill>
                <a:effectLst>
                  <a:outerShdw blurRad="38100" dist="38100" dir="2700000" algn="tl">
                    <a:srgbClr val="000000">
                      <a:alpha val="43137"/>
                    </a:srgbClr>
                  </a:outerShdw>
                </a:effectLst>
              </a:rPr>
              <a:t>un período de negociación </a:t>
            </a:r>
            <a:r>
              <a:rPr lang="es-AR" sz="2000" dirty="0">
                <a:effectLst>
                  <a:outerShdw blurRad="38100" dist="38100" dir="2700000" algn="tl">
                    <a:srgbClr val="000000">
                      <a:alpha val="43137"/>
                    </a:srgbClr>
                  </a:outerShdw>
                </a:effectLst>
              </a:rPr>
              <a:t>entre el empleador y la asociación sindical, el que tendrá una duración máxima de </a:t>
            </a:r>
            <a:r>
              <a:rPr lang="es-AR" sz="2000" b="1" dirty="0">
                <a:solidFill>
                  <a:srgbClr val="00FF99"/>
                </a:solidFill>
                <a:effectLst>
                  <a:outerShdw blurRad="38100" dist="38100" dir="2700000" algn="tl">
                    <a:srgbClr val="000000">
                      <a:alpha val="43137"/>
                    </a:srgbClr>
                  </a:outerShdw>
                </a:effectLst>
              </a:rPr>
              <a:t>10 (diez) días</a:t>
            </a:r>
            <a:r>
              <a:rPr lang="es-AR" sz="2000" dirty="0">
                <a:effectLst>
                  <a:outerShdw blurRad="38100" dist="38100" dir="2700000" algn="tl">
                    <a:srgbClr val="000000">
                      <a:alpha val="43137"/>
                    </a:srgbClr>
                  </a:outerShdw>
                </a:effectLst>
              </a:rPr>
              <a:t>.</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19960528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a:t>
            </a:r>
            <a:r>
              <a:rPr lang="es-AR" sz="2000" dirty="0">
                <a:solidFill>
                  <a:srgbClr val="00FF99"/>
                </a:solidFill>
                <a:effectLst>
                  <a:outerShdw blurRad="38100" dist="38100" dir="2700000" algn="tl">
                    <a:srgbClr val="000000">
                      <a:alpha val="43137"/>
                    </a:srgbClr>
                  </a:outerShdw>
                </a:effectLst>
              </a:rPr>
              <a:t> </a:t>
            </a:r>
          </a:p>
          <a:p>
            <a:pPr algn="l">
              <a:lnSpc>
                <a:spcPct val="90000"/>
              </a:lnSpc>
            </a:pPr>
            <a:r>
              <a:rPr lang="es-AR" sz="2000" b="1" dirty="0">
                <a:solidFill>
                  <a:srgbClr val="FFFF00"/>
                </a:solidFill>
                <a:effectLst>
                  <a:outerShdw blurRad="38100" dist="38100" dir="2700000" algn="tl">
                    <a:srgbClr val="000000">
                      <a:alpha val="43137"/>
                    </a:srgbClr>
                  </a:outerShdw>
                </a:effectLst>
              </a:rPr>
              <a:t>LEY 24013</a:t>
            </a:r>
          </a:p>
          <a:p>
            <a:pPr algn="l">
              <a:lnSpc>
                <a:spcPct val="90000"/>
              </a:lnSpc>
            </a:pPr>
            <a:r>
              <a:rPr lang="es-AR" sz="1600" b="1" dirty="0">
                <a:solidFill>
                  <a:srgbClr val="0066FF"/>
                </a:solidFill>
                <a:effectLst>
                  <a:outerShdw blurRad="38100" dist="38100" dir="2700000" algn="tl">
                    <a:srgbClr val="000000">
                      <a:alpha val="43137"/>
                    </a:srgbClr>
                  </a:outerShdw>
                </a:effectLst>
              </a:rPr>
              <a:t> </a:t>
            </a:r>
          </a:p>
          <a:p>
            <a:pPr algn="l"/>
            <a:r>
              <a:rPr lang="es-AR" sz="1600" b="1" dirty="0">
                <a:solidFill>
                  <a:srgbClr val="00FFCC"/>
                </a:solidFill>
                <a:effectLst>
                  <a:outerShdw blurRad="38100" dist="38100" dir="2700000" algn="tl">
                    <a:srgbClr val="000000">
                      <a:alpha val="43137"/>
                    </a:srgbClr>
                  </a:outerShdw>
                </a:effectLst>
              </a:rPr>
              <a:t>Art. 102 - </a:t>
            </a:r>
            <a:r>
              <a:rPr lang="es-AR" sz="1600" dirty="0">
                <a:effectLst>
                  <a:outerShdw blurRad="38100" dist="38100" dir="2700000" algn="tl">
                    <a:srgbClr val="000000">
                      <a:alpha val="43137"/>
                    </a:srgbClr>
                  </a:outerShdw>
                </a:effectLst>
              </a:rPr>
              <a:t>El Ministerio de Trabajo y Seguridad Social, de oficio o a petición de parte podrá:</a:t>
            </a:r>
          </a:p>
          <a:p>
            <a:pPr algn="l"/>
            <a:r>
              <a:rPr lang="es-AR" sz="1600" dirty="0">
                <a:solidFill>
                  <a:srgbClr val="FFFF00"/>
                </a:solidFill>
                <a:effectLst>
                  <a:outerShdw blurRad="38100" dist="38100" dir="2700000" algn="tl">
                    <a:srgbClr val="000000">
                      <a:alpha val="43137"/>
                    </a:srgbClr>
                  </a:outerShdw>
                </a:effectLst>
              </a:rPr>
              <a:t>a) recabar informes aclaratorios o ampliatorios </a:t>
            </a:r>
            <a:r>
              <a:rPr lang="es-AR" sz="1600" dirty="0">
                <a:effectLst>
                  <a:outerShdw blurRad="38100" dist="38100" dir="2700000" algn="tl">
                    <a:srgbClr val="000000">
                      <a:alpha val="43137"/>
                    </a:srgbClr>
                  </a:outerShdw>
                </a:effectLst>
              </a:rPr>
              <a:t>acerca de los fundamentos de la petición; </a:t>
            </a:r>
          </a:p>
          <a:p>
            <a:pPr algn="l"/>
            <a:r>
              <a:rPr lang="es-AR" sz="1600" dirty="0">
                <a:solidFill>
                  <a:srgbClr val="FFC000"/>
                </a:solidFill>
                <a:effectLst>
                  <a:outerShdw blurRad="38100" dist="38100" dir="2700000" algn="tl">
                    <a:srgbClr val="000000">
                      <a:alpha val="43137"/>
                    </a:srgbClr>
                  </a:outerShdw>
                </a:effectLst>
              </a:rPr>
              <a:t>b) realizar investigaciones, pedir dictámenes y asesoramiento</a:t>
            </a:r>
            <a:r>
              <a:rPr lang="es-AR" sz="1600" dirty="0">
                <a:effectLst>
                  <a:outerShdw blurRad="38100" dist="38100" dir="2700000" algn="tl">
                    <a:srgbClr val="000000">
                      <a:alpha val="43137"/>
                    </a:srgbClr>
                  </a:outerShdw>
                </a:effectLst>
              </a:rPr>
              <a:t>, y cualquier otra medida para mejor proveer. </a:t>
            </a:r>
          </a:p>
          <a:p>
            <a:pPr algn="l"/>
            <a:endParaRPr lang="es-AR" sz="1600" dirty="0">
              <a:effectLst>
                <a:outerShdw blurRad="38100" dist="38100" dir="2700000" algn="tl">
                  <a:srgbClr val="000000">
                    <a:alpha val="43137"/>
                  </a:srgbClr>
                </a:outerShdw>
              </a:effectLst>
            </a:endParaRPr>
          </a:p>
          <a:p>
            <a:pPr algn="l"/>
            <a:r>
              <a:rPr lang="es-AR" sz="1600" b="1" dirty="0">
                <a:solidFill>
                  <a:srgbClr val="00FFCC"/>
                </a:solidFill>
                <a:effectLst>
                  <a:outerShdw blurRad="38100" dist="38100" dir="2700000" algn="tl">
                    <a:srgbClr val="000000">
                      <a:alpha val="43137"/>
                    </a:srgbClr>
                  </a:outerShdw>
                </a:effectLst>
              </a:rPr>
              <a:t>Art. 103 - </a:t>
            </a:r>
            <a:r>
              <a:rPr lang="es-AR" sz="1600" dirty="0">
                <a:effectLst>
                  <a:outerShdw blurRad="38100" dist="38100" dir="2700000" algn="tl">
                    <a:srgbClr val="000000">
                      <a:alpha val="43137"/>
                    </a:srgbClr>
                  </a:outerShdw>
                </a:effectLst>
              </a:rPr>
              <a:t>Si las partes, dentro de los plazos previstos en este Capítulo</a:t>
            </a:r>
            <a:r>
              <a:rPr lang="es-AR" sz="1600" b="1" dirty="0">
                <a:solidFill>
                  <a:srgbClr val="FFFF00"/>
                </a:solidFill>
                <a:effectLst>
                  <a:outerShdw blurRad="38100" dist="38100" dir="2700000" algn="tl">
                    <a:srgbClr val="000000">
                      <a:alpha val="43137"/>
                    </a:srgbClr>
                  </a:outerShdw>
                </a:effectLst>
              </a:rPr>
              <a:t>, arribaren a un acuerdo</a:t>
            </a:r>
            <a:r>
              <a:rPr lang="es-AR" sz="1600" b="1" dirty="0">
                <a:solidFill>
                  <a:srgbClr val="00FF00"/>
                </a:solidFill>
                <a:effectLst>
                  <a:outerShdw blurRad="38100" dist="38100" dir="2700000" algn="tl">
                    <a:srgbClr val="000000">
                      <a:alpha val="43137"/>
                    </a:srgbClr>
                  </a:outerShdw>
                </a:effectLst>
              </a:rPr>
              <a:t>, lo elevarán al Ministerio </a:t>
            </a:r>
            <a:r>
              <a:rPr lang="es-AR" sz="1600" dirty="0">
                <a:effectLst>
                  <a:outerShdw blurRad="38100" dist="38100" dir="2700000" algn="tl">
                    <a:srgbClr val="000000">
                      <a:alpha val="43137"/>
                    </a:srgbClr>
                  </a:outerShdw>
                </a:effectLst>
              </a:rPr>
              <a:t>de Trabajo y Seguridad Social, quien dentro del plazo de 10 (diez) días podrá:</a:t>
            </a:r>
          </a:p>
          <a:p>
            <a:pPr algn="l"/>
            <a:r>
              <a:rPr lang="es-AR" sz="1600" dirty="0">
                <a:solidFill>
                  <a:srgbClr val="FFFF01"/>
                </a:solidFill>
                <a:effectLst>
                  <a:outerShdw blurRad="38100" dist="38100" dir="2700000" algn="tl">
                    <a:srgbClr val="000000">
                      <a:alpha val="43137"/>
                    </a:srgbClr>
                  </a:outerShdw>
                </a:effectLst>
              </a:rPr>
              <a:t>a) </a:t>
            </a:r>
            <a:r>
              <a:rPr lang="es-AR" sz="1600" b="1" dirty="0">
                <a:solidFill>
                  <a:srgbClr val="FFFF01"/>
                </a:solidFill>
                <a:effectLst>
                  <a:outerShdw blurRad="38100" dist="38100" dir="2700000" algn="tl">
                    <a:srgbClr val="000000">
                      <a:alpha val="43137"/>
                    </a:srgbClr>
                  </a:outerShdw>
                </a:effectLst>
              </a:rPr>
              <a:t>homologar el acuerdo </a:t>
            </a:r>
            <a:r>
              <a:rPr lang="es-AR" sz="1600" dirty="0">
                <a:solidFill>
                  <a:srgbClr val="FFFF01"/>
                </a:solidFill>
                <a:effectLst>
                  <a:outerShdw blurRad="38100" dist="38100" dir="2700000" algn="tl">
                    <a:srgbClr val="000000">
                      <a:alpha val="43137"/>
                    </a:srgbClr>
                  </a:outerShdw>
                </a:effectLst>
              </a:rPr>
              <a:t>con la misma eficacia que un convenio colectivo de trabajo; </a:t>
            </a:r>
          </a:p>
          <a:p>
            <a:pPr algn="l"/>
            <a:r>
              <a:rPr lang="es-AR" sz="1600" dirty="0">
                <a:solidFill>
                  <a:srgbClr val="FFC000"/>
                </a:solidFill>
                <a:effectLst>
                  <a:outerShdw blurRad="38100" dist="38100" dir="2700000" algn="tl">
                    <a:srgbClr val="000000">
                      <a:alpha val="43137"/>
                    </a:srgbClr>
                  </a:outerShdw>
                </a:effectLst>
              </a:rPr>
              <a:t>b) </a:t>
            </a:r>
            <a:r>
              <a:rPr lang="es-AR" sz="1600" b="1" dirty="0">
                <a:solidFill>
                  <a:srgbClr val="FFC000"/>
                </a:solidFill>
                <a:effectLst>
                  <a:outerShdw blurRad="38100" dist="38100" dir="2700000" algn="tl">
                    <a:srgbClr val="000000">
                      <a:alpha val="43137"/>
                    </a:srgbClr>
                  </a:outerShdw>
                </a:effectLst>
              </a:rPr>
              <a:t>rechazar el acuerdo </a:t>
            </a:r>
            <a:r>
              <a:rPr lang="es-AR" sz="1600" dirty="0">
                <a:effectLst>
                  <a:outerShdw blurRad="38100" dist="38100" dir="2700000" algn="tl">
                    <a:srgbClr val="000000">
                      <a:alpha val="43137"/>
                    </a:srgbClr>
                  </a:outerShdw>
                </a:effectLst>
              </a:rPr>
              <a:t>mediante resolución fundada. </a:t>
            </a:r>
          </a:p>
          <a:p>
            <a:pPr algn="l"/>
            <a:r>
              <a:rPr lang="es-AR" sz="1600" dirty="0">
                <a:effectLst>
                  <a:outerShdw blurRad="38100" dist="38100" dir="2700000" algn="tl">
                    <a:srgbClr val="000000">
                      <a:alpha val="43137"/>
                    </a:srgbClr>
                  </a:outerShdw>
                </a:effectLst>
              </a:rPr>
              <a:t>Vencido el plazo sin pronunciamiento administrativo, el acuerdo se tendrá por homologado. </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2870907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55000" lnSpcReduction="20000"/>
          </a:bodyPr>
          <a:lstStyle/>
          <a:p>
            <a:pPr algn="l">
              <a:lnSpc>
                <a:spcPct val="90000"/>
              </a:lnSpc>
            </a:pPr>
            <a:r>
              <a:rPr lang="es-AR" sz="3600" b="1" dirty="0">
                <a:solidFill>
                  <a:srgbClr val="00FF99"/>
                </a:solidFill>
                <a:effectLst>
                  <a:outerShdw blurRad="38100" dist="38100" dir="2700000" algn="tl">
                    <a:srgbClr val="000000">
                      <a:alpha val="43137"/>
                    </a:srgbClr>
                  </a:outerShdw>
                </a:effectLst>
              </a:rPr>
              <a:t>PROCEDIMIENTO PREVENTIVO DE CRISIS DE EMPRESAS</a:t>
            </a:r>
            <a:r>
              <a:rPr lang="es-AR" sz="3600" dirty="0">
                <a:solidFill>
                  <a:srgbClr val="00FF99"/>
                </a:solidFill>
                <a:effectLst>
                  <a:outerShdw blurRad="38100" dist="38100" dir="2700000" algn="tl">
                    <a:srgbClr val="000000">
                      <a:alpha val="43137"/>
                    </a:srgbClr>
                  </a:outerShdw>
                </a:effectLst>
              </a:rPr>
              <a:t> </a:t>
            </a:r>
          </a:p>
          <a:p>
            <a:pPr algn="l">
              <a:lnSpc>
                <a:spcPct val="90000"/>
              </a:lnSpc>
            </a:pPr>
            <a:r>
              <a:rPr lang="es-AR" sz="3600" b="1" dirty="0">
                <a:solidFill>
                  <a:srgbClr val="FFFF00"/>
                </a:solidFill>
                <a:effectLst>
                  <a:outerShdw blurRad="38100" dist="38100" dir="2700000" algn="tl">
                    <a:srgbClr val="000000">
                      <a:alpha val="43137"/>
                    </a:srgbClr>
                  </a:outerShdw>
                </a:effectLst>
              </a:rPr>
              <a:t>LEY 24013</a:t>
            </a:r>
          </a:p>
          <a:p>
            <a:pPr algn="l">
              <a:lnSpc>
                <a:spcPct val="90000"/>
              </a:lnSpc>
            </a:pPr>
            <a:r>
              <a:rPr lang="es-AR" sz="3600" b="1" dirty="0">
                <a:solidFill>
                  <a:srgbClr val="0066FF"/>
                </a:solidFill>
                <a:effectLst>
                  <a:outerShdw blurRad="38100" dist="38100" dir="2700000" algn="tl">
                    <a:srgbClr val="000000">
                      <a:alpha val="43137"/>
                    </a:srgbClr>
                  </a:outerShdw>
                </a:effectLst>
              </a:rPr>
              <a:t> </a:t>
            </a:r>
          </a:p>
          <a:p>
            <a:pPr algn="l"/>
            <a:r>
              <a:rPr lang="es-AR" sz="3600" b="1" dirty="0">
                <a:solidFill>
                  <a:srgbClr val="00FFCC"/>
                </a:solidFill>
                <a:effectLst>
                  <a:outerShdw blurRad="38100" dist="38100" dir="2700000" algn="tl">
                    <a:srgbClr val="000000">
                      <a:alpha val="43137"/>
                    </a:srgbClr>
                  </a:outerShdw>
                </a:effectLst>
              </a:rPr>
              <a:t>Art. 104 - </a:t>
            </a:r>
            <a:r>
              <a:rPr lang="es-AR" sz="3600" dirty="0">
                <a:effectLst>
                  <a:outerShdw blurRad="38100" dist="38100" dir="2700000" algn="tl">
                    <a:srgbClr val="000000">
                      <a:alpha val="43137"/>
                    </a:srgbClr>
                  </a:outerShdw>
                </a:effectLst>
              </a:rPr>
              <a:t>A partir de la notificación, y hasta la conclusión del procedimiento de crisis, </a:t>
            </a:r>
            <a:r>
              <a:rPr lang="es-AR" sz="3600" b="1" dirty="0">
                <a:solidFill>
                  <a:srgbClr val="FFFF00"/>
                </a:solidFill>
                <a:effectLst>
                  <a:outerShdw blurRad="38100" dist="38100" dir="2700000" algn="tl">
                    <a:srgbClr val="000000">
                      <a:alpha val="43137"/>
                    </a:srgbClr>
                  </a:outerShdw>
                </a:effectLst>
              </a:rPr>
              <a:t>el empleador no podrá ejecutar las medidas objeto del procedimiento</a:t>
            </a:r>
            <a:r>
              <a:rPr lang="es-AR" sz="3600" dirty="0">
                <a:effectLst>
                  <a:outerShdw blurRad="38100" dist="38100" dir="2700000" algn="tl">
                    <a:srgbClr val="000000">
                      <a:alpha val="43137"/>
                    </a:srgbClr>
                  </a:outerShdw>
                </a:effectLst>
              </a:rPr>
              <a:t>, ni los trabajadores ejercer la huelga u otras medidas de acción sindical.</a:t>
            </a:r>
          </a:p>
          <a:p>
            <a:pPr algn="l"/>
            <a:r>
              <a:rPr lang="es-AR" sz="3600" dirty="0">
                <a:effectLst>
                  <a:outerShdw blurRad="38100" dist="38100" dir="2700000" algn="tl">
                    <a:srgbClr val="000000">
                      <a:alpha val="43137"/>
                    </a:srgbClr>
                  </a:outerShdw>
                </a:effectLst>
              </a:rPr>
              <a:t>La violación de esta norma por parte del empleador determinará que los trabajadores afectados </a:t>
            </a:r>
            <a:r>
              <a:rPr lang="es-AR" sz="3600" b="1" dirty="0">
                <a:solidFill>
                  <a:srgbClr val="00FF00"/>
                </a:solidFill>
                <a:effectLst>
                  <a:outerShdw blurRad="38100" dist="38100" dir="2700000" algn="tl">
                    <a:srgbClr val="000000">
                      <a:alpha val="43137"/>
                    </a:srgbClr>
                  </a:outerShdw>
                </a:effectLst>
              </a:rPr>
              <a:t>mantengan su relación de trabajo y deba pagárseles los salarios caídos. </a:t>
            </a:r>
          </a:p>
          <a:p>
            <a:pPr algn="l"/>
            <a:r>
              <a:rPr lang="es-AR" sz="3600" dirty="0">
                <a:effectLst>
                  <a:outerShdw blurRad="38100" dist="38100" dir="2700000" algn="tl">
                    <a:srgbClr val="000000">
                      <a:alpha val="43137"/>
                    </a:srgbClr>
                  </a:outerShdw>
                </a:effectLst>
              </a:rPr>
              <a:t>Si los trabajadores ejercieren la huelga u otras medidas de acción sindical, se aplicará lo previsto en la ley 14786. </a:t>
            </a:r>
          </a:p>
          <a:p>
            <a:pPr algn="l"/>
            <a:endParaRPr lang="es-AR" sz="3600" dirty="0">
              <a:effectLst>
                <a:outerShdw blurRad="38100" dist="38100" dir="2700000" algn="tl">
                  <a:srgbClr val="000000">
                    <a:alpha val="43137"/>
                  </a:srgbClr>
                </a:outerShdw>
              </a:effectLst>
            </a:endParaRPr>
          </a:p>
          <a:p>
            <a:pPr algn="l"/>
            <a:r>
              <a:rPr lang="es-AR" sz="3600" b="1" dirty="0">
                <a:solidFill>
                  <a:srgbClr val="00FFCC"/>
                </a:solidFill>
                <a:effectLst>
                  <a:outerShdw blurRad="38100" dist="38100" dir="2700000" algn="tl">
                    <a:srgbClr val="000000">
                      <a:alpha val="43137"/>
                    </a:srgbClr>
                  </a:outerShdw>
                </a:effectLst>
              </a:rPr>
              <a:t>Art. 105 - </a:t>
            </a:r>
            <a:r>
              <a:rPr lang="es-AR" sz="3600" dirty="0">
                <a:effectLst>
                  <a:outerShdw blurRad="38100" dist="38100" dir="2700000" algn="tl">
                    <a:srgbClr val="000000">
                      <a:alpha val="43137"/>
                    </a:srgbClr>
                  </a:outerShdw>
                </a:effectLst>
              </a:rPr>
              <a:t>Vencidos los plazos previstos en este Capítulo sin acuerdo de partes </a:t>
            </a:r>
            <a:r>
              <a:rPr lang="es-AR" sz="3600" b="1" dirty="0">
                <a:solidFill>
                  <a:srgbClr val="FFCC00"/>
                </a:solidFill>
                <a:effectLst>
                  <a:outerShdw blurRad="38100" dist="38100" dir="2700000" algn="tl">
                    <a:srgbClr val="000000">
                      <a:alpha val="43137"/>
                    </a:srgbClr>
                  </a:outerShdw>
                </a:effectLst>
              </a:rPr>
              <a:t>se dará por concluido el procedimiento de crisis.</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828236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371600"/>
            <a:ext cx="7772400" cy="4876800"/>
          </a:xfrm>
        </p:spPr>
        <p:txBody>
          <a:bodyPr>
            <a:normAutofit/>
          </a:bodyPr>
          <a:lstStyle/>
          <a:p>
            <a:pPr marR="0" algn="ctr" eaLnBrk="1" hangingPunct="1">
              <a:defRPr/>
            </a:pPr>
            <a:endParaRPr lang="es-AR" sz="2800" b="1" dirty="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AR" sz="2800" b="1" dirty="0" smtClean="0">
                <a:solidFill>
                  <a:srgbClr val="FFFF00"/>
                </a:solidFill>
                <a:effectLst>
                  <a:outerShdw blurRad="38100" dist="38100" dir="2700000" algn="tl">
                    <a:srgbClr val="000000">
                      <a:alpha val="43137"/>
                    </a:srgbClr>
                  </a:outerShdw>
                </a:effectLst>
                <a:latin typeface="Papyrus" pitchFamily="66" charset="0"/>
              </a:rPr>
              <a:t>SITUACION DE LAS PYMES FRENTE AL DERECHO LABORAL</a:t>
            </a:r>
          </a:p>
          <a:p>
            <a:pPr marR="0" algn="ctr">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MX" sz="2800" b="1" dirty="0" smtClean="0">
                <a:solidFill>
                  <a:srgbClr val="00FF00"/>
                </a:solidFill>
                <a:effectLst>
                  <a:outerShdw blurRad="38100" dist="38100" dir="2700000" algn="tl">
                    <a:srgbClr val="000000"/>
                  </a:outerShdw>
                </a:effectLst>
                <a:latin typeface="Papyrus" pitchFamily="66" charset="0"/>
              </a:rPr>
              <a:t>ASPECTOS TRIBUTARIOS DE LA SEGURIDAD SOCIAL</a:t>
            </a:r>
          </a:p>
          <a:p>
            <a:pPr marR="0" algn="ctr" eaLnBrk="1" hangingPunct="1">
              <a:defRPr/>
            </a:pPr>
            <a:endParaRPr lang="es-MX" sz="2800" b="1" dirty="0">
              <a:solidFill>
                <a:srgbClr val="00FF00"/>
              </a:solidFill>
              <a:effectLst>
                <a:outerShdw blurRad="38100" dist="38100" dir="2700000" algn="tl">
                  <a:srgbClr val="000000"/>
                </a:outerShdw>
              </a:effectLst>
              <a:latin typeface="Papyrus" pitchFamily="66" charset="0"/>
            </a:endParaRPr>
          </a:p>
          <a:p>
            <a:pPr marR="0" algn="ctr" eaLnBrk="1" hangingPunct="1">
              <a:defRPr/>
            </a:pPr>
            <a:r>
              <a:rPr lang="es-MX" sz="2800" b="1" dirty="0" smtClean="0">
                <a:solidFill>
                  <a:srgbClr val="FF9900"/>
                </a:solidFill>
                <a:effectLst>
                  <a:outerShdw blurRad="38100" dist="38100" dir="2700000" algn="tl">
                    <a:srgbClr val="000000"/>
                  </a:outerShdw>
                </a:effectLst>
                <a:latin typeface="Papyrus" pitchFamily="66" charset="0"/>
              </a:rPr>
              <a:t>COSTOS Y BENEFICIOS</a:t>
            </a:r>
          </a:p>
          <a:p>
            <a:pPr marR="0" algn="ctr" eaLnBrk="1" hangingPunct="1">
              <a:defRPr/>
            </a:pPr>
            <a:endParaRPr lang="es-MX" sz="2800" b="1" dirty="0" smtClean="0">
              <a:effectLst>
                <a:outerShdw blurRad="38100" dist="38100" dir="2700000" algn="tl">
                  <a:srgbClr val="000000"/>
                </a:outerShdw>
              </a:effectLst>
              <a:latin typeface="Papyrus" pitchFamily="66" charset="0"/>
            </a:endParaRPr>
          </a:p>
        </p:txBody>
      </p:sp>
      <p:pic>
        <p:nvPicPr>
          <p:cNvPr id="15363"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pic>
        <p:nvPicPr>
          <p:cNvPr id="15364" name="4 Imagen" descr="Firma.jpg"/>
          <p:cNvPicPr>
            <a:picLocks noChangeAspect="1"/>
          </p:cNvPicPr>
          <p:nvPr/>
        </p:nvPicPr>
        <p:blipFill>
          <a:blip r:embed="rId4"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24756939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47500" lnSpcReduction="20000"/>
          </a:bodyPr>
          <a:lstStyle/>
          <a:p>
            <a:pPr algn="l">
              <a:lnSpc>
                <a:spcPct val="90000"/>
              </a:lnSpc>
            </a:pPr>
            <a:r>
              <a:rPr lang="es-AR" sz="3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3800" b="1" dirty="0">
                <a:solidFill>
                  <a:srgbClr val="FFFF00"/>
                </a:solidFill>
                <a:effectLst>
                  <a:outerShdw blurRad="38100" dist="38100" dir="2700000" algn="tl">
                    <a:srgbClr val="000000">
                      <a:alpha val="43137"/>
                    </a:srgbClr>
                  </a:outerShdw>
                </a:effectLst>
              </a:rPr>
              <a:t>DECRETO </a:t>
            </a:r>
            <a:r>
              <a:rPr lang="es-AR" sz="3800" b="1" dirty="0" smtClean="0">
                <a:solidFill>
                  <a:srgbClr val="FFFF00"/>
                </a:solidFill>
                <a:effectLst>
                  <a:outerShdw blurRad="38100" dist="38100" dir="2700000" algn="tl">
                    <a:srgbClr val="000000">
                      <a:alpha val="43137"/>
                    </a:srgbClr>
                  </a:outerShdw>
                </a:effectLst>
              </a:rPr>
              <a:t>2072/1994</a:t>
            </a:r>
          </a:p>
          <a:p>
            <a:pPr algn="l">
              <a:lnSpc>
                <a:spcPct val="90000"/>
              </a:lnSpc>
            </a:pPr>
            <a:endParaRPr lang="es-AR" sz="3800" b="1" dirty="0">
              <a:solidFill>
                <a:srgbClr val="00FF99"/>
              </a:solidFill>
              <a:effectLst>
                <a:outerShdw blurRad="38100" dist="38100" dir="2700000" algn="tl">
                  <a:srgbClr val="000000">
                    <a:alpha val="43137"/>
                  </a:srgbClr>
                </a:outerShdw>
              </a:effectLst>
            </a:endParaRPr>
          </a:p>
          <a:p>
            <a:pPr algn="l"/>
            <a:r>
              <a:rPr lang="es-AR" sz="3800" b="1" dirty="0">
                <a:solidFill>
                  <a:srgbClr val="00FFCC"/>
                </a:solidFill>
                <a:effectLst>
                  <a:outerShdw blurRad="38100" dist="38100" dir="2700000" algn="tl">
                    <a:srgbClr val="000000">
                      <a:alpha val="43137"/>
                    </a:srgbClr>
                  </a:outerShdw>
                </a:effectLst>
              </a:rPr>
              <a:t>Art. 1 - </a:t>
            </a:r>
            <a:r>
              <a:rPr lang="es-AR" sz="3800" dirty="0">
                <a:effectLst>
                  <a:outerShdw blurRad="38100" dist="38100" dir="2700000" algn="tl">
                    <a:srgbClr val="000000">
                      <a:alpha val="43137"/>
                    </a:srgbClr>
                  </a:outerShdw>
                </a:effectLst>
              </a:rPr>
              <a:t>Cuando el </a:t>
            </a:r>
            <a:r>
              <a:rPr lang="es-AR" sz="3800" dirty="0">
                <a:solidFill>
                  <a:srgbClr val="FFFF00"/>
                </a:solidFill>
                <a:effectLst>
                  <a:outerShdw blurRad="38100" dist="38100" dir="2700000" algn="tl">
                    <a:srgbClr val="000000">
                      <a:alpha val="43137"/>
                    </a:srgbClr>
                  </a:outerShdw>
                </a:effectLst>
              </a:rPr>
              <a:t>Procedimiento Preventivo de Crisis se inicie a instancias del empleador y se refiera </a:t>
            </a:r>
            <a:r>
              <a:rPr lang="es-AR" sz="3800" b="1" dirty="0">
                <a:solidFill>
                  <a:srgbClr val="FF9900"/>
                </a:solidFill>
                <a:effectLst>
                  <a:outerShdw blurRad="38100" dist="38100" dir="2700000" algn="tl">
                    <a:srgbClr val="000000">
                      <a:alpha val="43137"/>
                    </a:srgbClr>
                  </a:outerShdw>
                </a:effectLst>
              </a:rPr>
              <a:t>a empresas de más de 50 (cincuenta) trabajadores</a:t>
            </a:r>
            <a:r>
              <a:rPr lang="es-AR" sz="3800" dirty="0">
                <a:effectLst>
                  <a:outerShdw blurRad="38100" dist="38100" dir="2700000" algn="tl">
                    <a:srgbClr val="000000">
                      <a:alpha val="43137"/>
                    </a:srgbClr>
                  </a:outerShdw>
                </a:effectLst>
              </a:rPr>
              <a:t>, la presentación inicial deberá, como mínimo, explicitar las medidas que la empresa propone para superar la crisis o atenuar sus efectos. </a:t>
            </a:r>
            <a:endParaRPr lang="es-AR" sz="3800" dirty="0" smtClean="0">
              <a:effectLst>
                <a:outerShdw blurRad="38100" dist="38100" dir="2700000" algn="tl">
                  <a:srgbClr val="000000">
                    <a:alpha val="43137"/>
                  </a:srgbClr>
                </a:outerShdw>
              </a:effectLst>
            </a:endParaRPr>
          </a:p>
          <a:p>
            <a:pPr algn="l"/>
            <a:endParaRPr lang="es-AR" sz="3800" dirty="0">
              <a:effectLst>
                <a:outerShdw blurRad="38100" dist="38100" dir="2700000" algn="tl">
                  <a:srgbClr val="000000">
                    <a:alpha val="43137"/>
                  </a:srgbClr>
                </a:outerShdw>
              </a:effectLst>
            </a:endParaRPr>
          </a:p>
          <a:p>
            <a:pPr algn="l"/>
            <a:r>
              <a:rPr lang="es-AR" sz="3800" dirty="0">
                <a:effectLst>
                  <a:outerShdw blurRad="38100" dist="38100" dir="2700000" algn="tl">
                    <a:srgbClr val="000000">
                      <a:alpha val="43137"/>
                    </a:srgbClr>
                  </a:outerShdw>
                </a:effectLst>
              </a:rPr>
              <a:t>En especial, indicará qué tipo de medidas propone el empleador en cada una de las siguientes materias: </a:t>
            </a:r>
          </a:p>
          <a:p>
            <a:pPr algn="l"/>
            <a:r>
              <a:rPr lang="es-AR" sz="3800" dirty="0">
                <a:solidFill>
                  <a:srgbClr val="FF9900"/>
                </a:solidFill>
                <a:effectLst>
                  <a:outerShdw blurRad="38100" dist="38100" dir="2700000" algn="tl">
                    <a:srgbClr val="000000">
                      <a:alpha val="43137"/>
                    </a:srgbClr>
                  </a:outerShdw>
                </a:effectLst>
              </a:rPr>
              <a:t>a) Efectos de la crisis sobre el empleo y en su caso, propuestas para su mantenimiento. </a:t>
            </a:r>
          </a:p>
          <a:p>
            <a:pPr algn="l"/>
            <a:r>
              <a:rPr lang="es-AR" sz="3800" dirty="0">
                <a:solidFill>
                  <a:srgbClr val="FFFF00"/>
                </a:solidFill>
                <a:effectLst>
                  <a:outerShdw blurRad="38100" dist="38100" dir="2700000" algn="tl">
                    <a:srgbClr val="000000">
                      <a:alpha val="43137"/>
                    </a:srgbClr>
                  </a:outerShdw>
                </a:effectLst>
              </a:rPr>
              <a:t>b) Movilidad funcional, horaria o salarial. </a:t>
            </a:r>
          </a:p>
          <a:p>
            <a:pPr algn="l"/>
            <a:r>
              <a:rPr lang="es-AR" sz="3800" dirty="0">
                <a:solidFill>
                  <a:srgbClr val="00FF99"/>
                </a:solidFill>
                <a:effectLst>
                  <a:outerShdw blurRad="38100" dist="38100" dir="2700000" algn="tl">
                    <a:srgbClr val="000000">
                      <a:alpha val="43137"/>
                    </a:srgbClr>
                  </a:outerShdw>
                </a:effectLst>
              </a:rPr>
              <a:t>c) Inversiones, innovación tecnológica, reconversión productiva y cambio organizacional. </a:t>
            </a:r>
          </a:p>
          <a:p>
            <a:pPr algn="l"/>
            <a:r>
              <a:rPr lang="es-AR" sz="3800" dirty="0">
                <a:solidFill>
                  <a:srgbClr val="00B0F0"/>
                </a:solidFill>
                <a:effectLst>
                  <a:outerShdw blurRad="38100" dist="38100" dir="2700000" algn="tl">
                    <a:srgbClr val="000000">
                      <a:alpha val="43137"/>
                    </a:srgbClr>
                  </a:outerShdw>
                </a:effectLst>
              </a:rPr>
              <a:t>d) Recalificación y formación profesional de la mano de obra empleada por la empresa. </a:t>
            </a:r>
          </a:p>
          <a:p>
            <a:pPr algn="l"/>
            <a:r>
              <a:rPr lang="es-AR" sz="3800" dirty="0">
                <a:solidFill>
                  <a:srgbClr val="FFC000"/>
                </a:solidFill>
                <a:effectLst>
                  <a:outerShdw blurRad="38100" dist="38100" dir="2700000" algn="tl">
                    <a:srgbClr val="000000">
                      <a:alpha val="43137"/>
                    </a:srgbClr>
                  </a:outerShdw>
                </a:effectLst>
              </a:rPr>
              <a:t>e) Recolocación interna o externa de los trabajadores excedentes y régimen de ayudas a la recolocación. </a:t>
            </a:r>
            <a:endParaRPr lang="en-US" sz="1600" dirty="0" smtClean="0">
              <a:solidFill>
                <a:srgbClr val="FFC0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58916957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00FF99"/>
                </a:solidFill>
                <a:effectLst>
                  <a:outerShdw blurRad="38100" dist="38100" dir="2700000" algn="tl">
                    <a:srgbClr val="000000">
                      <a:alpha val="43137"/>
                    </a:srgbClr>
                  </a:outerShdw>
                </a:effectLst>
              </a:rPr>
              <a:t>PROCEDIMIENTO PREVENTIVO DE CRISIS DE EMPRESAS</a:t>
            </a:r>
            <a:r>
              <a:rPr lang="es-AR" sz="1800" dirty="0">
                <a:solidFill>
                  <a:srgbClr val="00FF99"/>
                </a:solidFill>
                <a:effectLst>
                  <a:outerShdw blurRad="38100" dist="38100" dir="2700000" algn="tl">
                    <a:srgbClr val="000000">
                      <a:alpha val="43137"/>
                    </a:srgbClr>
                  </a:outerShdw>
                </a:effectLst>
              </a:rPr>
              <a:t> </a:t>
            </a:r>
          </a:p>
          <a:p>
            <a:pPr algn="l">
              <a:lnSpc>
                <a:spcPct val="90000"/>
              </a:lnSpc>
            </a:pPr>
            <a:r>
              <a:rPr lang="es-AR" sz="1800" b="1" dirty="0">
                <a:solidFill>
                  <a:srgbClr val="FFFF00"/>
                </a:solidFill>
                <a:effectLst>
                  <a:outerShdw blurRad="38100" dist="38100" dir="2700000" algn="tl">
                    <a:srgbClr val="000000">
                      <a:alpha val="43137"/>
                    </a:srgbClr>
                  </a:outerShdw>
                </a:effectLst>
              </a:rPr>
              <a:t>DECRETO 2072/1994</a:t>
            </a:r>
          </a:p>
          <a:p>
            <a:pPr algn="l"/>
            <a:r>
              <a:rPr lang="es-AR" sz="1800" b="1" dirty="0">
                <a:solidFill>
                  <a:srgbClr val="00FFCC"/>
                </a:solidFill>
                <a:effectLst>
                  <a:outerShdw blurRad="38100" dist="38100" dir="2700000" algn="tl">
                    <a:srgbClr val="000000">
                      <a:alpha val="43137"/>
                    </a:srgbClr>
                  </a:outerShdw>
                </a:effectLst>
              </a:rPr>
              <a:t>Art. 1 – (…) </a:t>
            </a:r>
            <a:endParaRPr lang="es-AR" sz="1800" b="1" dirty="0" smtClean="0">
              <a:solidFill>
                <a:srgbClr val="00FFCC"/>
              </a:solidFill>
              <a:effectLst>
                <a:outerShdw blurRad="38100" dist="38100" dir="2700000" algn="tl">
                  <a:srgbClr val="000000">
                    <a:alpha val="43137"/>
                  </a:srgbClr>
                </a:outerShdw>
              </a:effectLst>
            </a:endParaRPr>
          </a:p>
          <a:p>
            <a:pPr algn="l"/>
            <a:endParaRPr lang="es-AR" sz="1800" b="1" dirty="0">
              <a:solidFill>
                <a:srgbClr val="00FFCC"/>
              </a:solidFill>
              <a:effectLst>
                <a:outerShdw blurRad="38100" dist="38100" dir="2700000" algn="tl">
                  <a:srgbClr val="000000">
                    <a:alpha val="43137"/>
                  </a:srgbClr>
                </a:outerShdw>
              </a:effectLst>
            </a:endParaRPr>
          </a:p>
          <a:p>
            <a:pPr algn="l"/>
            <a:r>
              <a:rPr lang="es-AR" sz="1800" dirty="0">
                <a:solidFill>
                  <a:srgbClr val="FFFF00"/>
                </a:solidFill>
                <a:effectLst>
                  <a:outerShdw blurRad="38100" dist="38100" dir="2700000" algn="tl">
                    <a:srgbClr val="000000">
                      <a:alpha val="43137"/>
                    </a:srgbClr>
                  </a:outerShdw>
                </a:effectLst>
              </a:rPr>
              <a:t>g) Aportes convenidos al Sistema Integral de Jubilaciones y Pensiones. </a:t>
            </a:r>
          </a:p>
          <a:p>
            <a:pPr algn="l"/>
            <a:r>
              <a:rPr lang="es-AR" sz="1800" dirty="0">
                <a:solidFill>
                  <a:srgbClr val="FFC000"/>
                </a:solidFill>
                <a:effectLst>
                  <a:outerShdw blurRad="38100" dist="38100" dir="2700000" algn="tl">
                    <a:srgbClr val="000000">
                      <a:alpha val="43137"/>
                    </a:srgbClr>
                  </a:outerShdw>
                </a:effectLst>
              </a:rPr>
              <a:t>h) Ayudas para la creación, por parte de los trabajadores excedentes, de emprendimientos productivos. </a:t>
            </a:r>
            <a:endParaRPr lang="es-AR" sz="1800" dirty="0" smtClean="0">
              <a:solidFill>
                <a:srgbClr val="FFC000"/>
              </a:solidFill>
              <a:effectLst>
                <a:outerShdw blurRad="38100" dist="38100" dir="2700000" algn="tl">
                  <a:srgbClr val="000000">
                    <a:alpha val="43137"/>
                  </a:srgbClr>
                </a:outerShdw>
              </a:effectLst>
            </a:endParaRPr>
          </a:p>
          <a:p>
            <a:pPr algn="l"/>
            <a:endParaRPr lang="es-AR" sz="1800" dirty="0">
              <a:solidFill>
                <a:srgbClr val="FFC000"/>
              </a:solidFill>
              <a:effectLst>
                <a:outerShdw blurRad="38100" dist="38100" dir="2700000" algn="tl">
                  <a:srgbClr val="000000">
                    <a:alpha val="43137"/>
                  </a:srgbClr>
                </a:outerShdw>
              </a:effectLst>
            </a:endParaRPr>
          </a:p>
          <a:p>
            <a:pPr algn="l"/>
            <a:r>
              <a:rPr lang="es-AR" sz="1800" dirty="0">
                <a:effectLst>
                  <a:outerShdw blurRad="38100" dist="38100" dir="2700000" algn="tl">
                    <a:srgbClr val="000000">
                      <a:alpha val="43137"/>
                    </a:srgbClr>
                  </a:outerShdw>
                </a:effectLst>
              </a:rPr>
              <a:t>Cuando la propuesta del empleador para superar la crisis </a:t>
            </a:r>
            <a:r>
              <a:rPr lang="es-AR" sz="1800" b="1" dirty="0">
                <a:solidFill>
                  <a:srgbClr val="FFFF00"/>
                </a:solidFill>
                <a:effectLst>
                  <a:outerShdw blurRad="38100" dist="38100" dir="2700000" algn="tl">
                    <a:srgbClr val="000000">
                      <a:alpha val="43137"/>
                    </a:srgbClr>
                  </a:outerShdw>
                </a:effectLst>
              </a:rPr>
              <a:t>incluya reducciones de la planta de personal</a:t>
            </a:r>
            <a:r>
              <a:rPr lang="es-AR" sz="1800" dirty="0">
                <a:effectLst>
                  <a:outerShdw blurRad="38100" dist="38100" dir="2700000" algn="tl">
                    <a:srgbClr val="000000">
                      <a:alpha val="43137"/>
                    </a:srgbClr>
                  </a:outerShdw>
                </a:effectLst>
              </a:rPr>
              <a:t>, </a:t>
            </a:r>
            <a:r>
              <a:rPr lang="es-AR" sz="1800" b="1" dirty="0">
                <a:solidFill>
                  <a:srgbClr val="FFC000"/>
                </a:solidFill>
                <a:effectLst>
                  <a:outerShdw blurRad="38100" dist="38100" dir="2700000" algn="tl">
                    <a:srgbClr val="000000">
                      <a:alpha val="43137"/>
                    </a:srgbClr>
                  </a:outerShdw>
                </a:effectLst>
              </a:rPr>
              <a:t>la presentación inicial deberá</a:t>
            </a:r>
            <a:r>
              <a:rPr lang="es-AR" sz="1800" dirty="0">
                <a:effectLst>
                  <a:outerShdw blurRad="38100" dist="38100" dir="2700000" algn="tl">
                    <a:srgbClr val="000000">
                      <a:alpha val="43137"/>
                    </a:srgbClr>
                  </a:outerShdw>
                </a:effectLst>
              </a:rPr>
              <a:t>: </a:t>
            </a:r>
            <a:endParaRPr lang="es-AR" sz="1800" dirty="0" smtClean="0">
              <a:effectLst>
                <a:outerShdw blurRad="38100" dist="38100" dir="2700000" algn="tl">
                  <a:srgbClr val="000000">
                    <a:alpha val="43137"/>
                  </a:srgbClr>
                </a:outerShdw>
              </a:effectLst>
            </a:endParaRPr>
          </a:p>
          <a:p>
            <a:pPr algn="l"/>
            <a:endParaRPr lang="es-AR" sz="1800" dirty="0" smtClean="0">
              <a:effectLst>
                <a:outerShdw blurRad="38100" dist="38100" dir="2700000" algn="tl">
                  <a:srgbClr val="000000">
                    <a:alpha val="43137"/>
                  </a:srgbClr>
                </a:outerShdw>
              </a:effectLst>
            </a:endParaRPr>
          </a:p>
          <a:p>
            <a:pPr algn="l"/>
            <a:r>
              <a:rPr lang="es-AR" sz="1800" dirty="0" smtClean="0">
                <a:solidFill>
                  <a:srgbClr val="00FF00"/>
                </a:solidFill>
                <a:effectLst>
                  <a:outerShdw blurRad="38100" dist="38100" dir="2700000" algn="tl">
                    <a:srgbClr val="000000">
                      <a:alpha val="43137"/>
                    </a:srgbClr>
                  </a:outerShdw>
                </a:effectLst>
              </a:rPr>
              <a:t>a</a:t>
            </a:r>
            <a:r>
              <a:rPr lang="es-AR" sz="1800" dirty="0">
                <a:solidFill>
                  <a:srgbClr val="00FF00"/>
                </a:solidFill>
                <a:effectLst>
                  <a:outerShdw blurRad="38100" dist="38100" dir="2700000" algn="tl">
                    <a:srgbClr val="000000">
                      <a:alpha val="43137"/>
                    </a:srgbClr>
                  </a:outerShdw>
                </a:effectLst>
              </a:rPr>
              <a:t>) Indicar el número y categoría de los trabajadores que se propone despedir. </a:t>
            </a:r>
          </a:p>
          <a:p>
            <a:pPr algn="l"/>
            <a:r>
              <a:rPr lang="es-AR" sz="1800" dirty="0">
                <a:solidFill>
                  <a:srgbClr val="FFFF00"/>
                </a:solidFill>
                <a:effectLst>
                  <a:outerShdw blurRad="38100" dist="38100" dir="2700000" algn="tl">
                    <a:srgbClr val="000000">
                      <a:alpha val="43137"/>
                    </a:srgbClr>
                  </a:outerShdw>
                </a:effectLst>
              </a:rPr>
              <a:t>b) Cuantificar la oferta indemnizatoria dirigida a cada uno de los trabajadores afectados. </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60389810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a:t>
            </a:r>
            <a:r>
              <a:rPr lang="es-AR" sz="2000" dirty="0">
                <a:solidFill>
                  <a:srgbClr val="00FF99"/>
                </a:solidFill>
                <a:effectLst>
                  <a:outerShdw blurRad="38100" dist="38100" dir="2700000" algn="tl">
                    <a:srgbClr val="000000">
                      <a:alpha val="43137"/>
                    </a:srgbClr>
                  </a:outerShdw>
                </a:effectLst>
              </a:rPr>
              <a:t> </a:t>
            </a:r>
          </a:p>
          <a:p>
            <a:pPr algn="l">
              <a:lnSpc>
                <a:spcPct val="90000"/>
              </a:lnSpc>
            </a:pPr>
            <a:r>
              <a:rPr lang="es-AR" sz="2000" b="1" dirty="0">
                <a:solidFill>
                  <a:srgbClr val="FFFF00"/>
                </a:solidFill>
                <a:effectLst>
                  <a:outerShdw blurRad="38100" dist="38100" dir="2700000" algn="tl">
                    <a:srgbClr val="000000">
                      <a:alpha val="43137"/>
                    </a:srgbClr>
                  </a:outerShdw>
                </a:effectLst>
              </a:rPr>
              <a:t>DECRETO 2072/1994</a:t>
            </a:r>
          </a:p>
          <a:p>
            <a:pPr algn="l">
              <a:lnSpc>
                <a:spcPct val="90000"/>
              </a:lnSpc>
            </a:pPr>
            <a:endParaRPr lang="es-AR" sz="2000" b="1" dirty="0">
              <a:solidFill>
                <a:srgbClr val="FF0000"/>
              </a:solidFill>
              <a:effectLst>
                <a:outerShdw blurRad="38100" dist="38100" dir="2700000" algn="tl">
                  <a:srgbClr val="000000">
                    <a:alpha val="43137"/>
                  </a:srgbClr>
                </a:outerShdw>
              </a:effectLst>
            </a:endParaRPr>
          </a:p>
          <a:p>
            <a:pPr algn="l"/>
            <a:r>
              <a:rPr lang="es-AR" sz="2000" b="1" dirty="0">
                <a:solidFill>
                  <a:srgbClr val="00FFCC"/>
                </a:solidFill>
                <a:effectLst>
                  <a:outerShdw blurRad="38100" dist="38100" dir="2700000" algn="tl">
                    <a:srgbClr val="000000">
                      <a:alpha val="43137"/>
                    </a:srgbClr>
                  </a:outerShdw>
                </a:effectLst>
              </a:rPr>
              <a:t>Art. 2 - </a:t>
            </a:r>
            <a:r>
              <a:rPr lang="es-AR" sz="2000" dirty="0">
                <a:effectLst>
                  <a:outerShdw blurRad="38100" dist="38100" dir="2700000" algn="tl">
                    <a:srgbClr val="000000">
                      <a:alpha val="43137"/>
                    </a:srgbClr>
                  </a:outerShdw>
                </a:effectLst>
              </a:rPr>
              <a:t>En el caso de que la </a:t>
            </a:r>
            <a:r>
              <a:rPr lang="es-AR" sz="2000" b="1" dirty="0">
                <a:solidFill>
                  <a:srgbClr val="FFFF00"/>
                </a:solidFill>
                <a:effectLst>
                  <a:outerShdw blurRad="38100" dist="38100" dir="2700000" algn="tl">
                    <a:srgbClr val="000000">
                      <a:alpha val="43137"/>
                    </a:srgbClr>
                  </a:outerShdw>
                </a:effectLst>
              </a:rPr>
              <a:t>presentación inicial no cumpliera con los requisitos </a:t>
            </a:r>
            <a:r>
              <a:rPr lang="es-AR" sz="2000" dirty="0">
                <a:effectLst>
                  <a:outerShdw blurRad="38100" dist="38100" dir="2700000" algn="tl">
                    <a:srgbClr val="000000">
                      <a:alpha val="43137"/>
                    </a:srgbClr>
                  </a:outerShdw>
                </a:effectLst>
              </a:rPr>
              <a:t>legales y reglamentarios, la Autoridad de Aplicación </a:t>
            </a:r>
            <a:r>
              <a:rPr lang="es-AR" sz="2000" b="1" dirty="0">
                <a:solidFill>
                  <a:srgbClr val="00FFCC"/>
                </a:solidFill>
                <a:effectLst>
                  <a:outerShdw blurRad="38100" dist="38100" dir="2700000" algn="tl">
                    <a:srgbClr val="000000">
                      <a:alpha val="43137"/>
                    </a:srgbClr>
                  </a:outerShdw>
                </a:effectLst>
              </a:rPr>
              <a:t>intimará la subsanación </a:t>
            </a:r>
            <a:r>
              <a:rPr lang="es-AR" sz="2000" dirty="0">
                <a:effectLst>
                  <a:outerShdw blurRad="38100" dist="38100" dir="2700000" algn="tl">
                    <a:srgbClr val="000000">
                      <a:alpha val="43137"/>
                    </a:srgbClr>
                  </a:outerShdw>
                </a:effectLst>
              </a:rPr>
              <a:t>de los defectos, </a:t>
            </a:r>
            <a:r>
              <a:rPr lang="es-AR" sz="2000" b="1" dirty="0">
                <a:solidFill>
                  <a:srgbClr val="FF9900"/>
                </a:solidFill>
                <a:effectLst>
                  <a:outerShdw blurRad="38100" dist="38100" dir="2700000" algn="tl">
                    <a:srgbClr val="000000">
                      <a:alpha val="43137"/>
                    </a:srgbClr>
                  </a:outerShdw>
                </a:effectLst>
              </a:rPr>
              <a:t>suspendiendo la tramitación del procedimiento.</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14921424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20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20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2000" b="1" dirty="0">
                <a:solidFill>
                  <a:srgbClr val="FFFF00"/>
                </a:solidFill>
                <a:effectLst>
                  <a:outerShdw blurRad="38100" dist="38100" dir="2700000" algn="tl">
                    <a:srgbClr val="000000">
                      <a:alpha val="43137"/>
                    </a:srgbClr>
                  </a:outerShdw>
                </a:effectLst>
              </a:rPr>
              <a:t>APERTURA DEL PROCEDIMIENTO</a:t>
            </a:r>
          </a:p>
          <a:p>
            <a:pPr algn="l"/>
            <a:r>
              <a:rPr lang="es-AR" sz="2000" b="1" dirty="0">
                <a:solidFill>
                  <a:srgbClr val="00FFCC"/>
                </a:solidFill>
                <a:effectLst>
                  <a:outerShdw blurRad="38100" dist="38100" dir="2700000" algn="tl">
                    <a:srgbClr val="000000">
                      <a:alpha val="43137"/>
                    </a:srgbClr>
                  </a:outerShdw>
                </a:effectLst>
              </a:rPr>
              <a:t>Art. 1 </a:t>
            </a:r>
            <a:r>
              <a:rPr lang="es-AR" sz="2000" dirty="0">
                <a:solidFill>
                  <a:srgbClr val="00FFCC"/>
                </a:solidFill>
                <a:effectLst>
                  <a:outerShdw blurRad="38100" dist="38100" dir="2700000" algn="tl">
                    <a:srgbClr val="000000">
                      <a:alpha val="43137"/>
                    </a:srgbClr>
                  </a:outerShdw>
                </a:effectLst>
              </a:rPr>
              <a:t>- </a:t>
            </a:r>
            <a:r>
              <a:rPr lang="es-AR" sz="2000" dirty="0">
                <a:effectLst>
                  <a:outerShdw blurRad="38100" dist="38100" dir="2700000" algn="tl">
                    <a:srgbClr val="000000">
                      <a:alpha val="43137"/>
                    </a:srgbClr>
                  </a:outerShdw>
                </a:effectLst>
              </a:rPr>
              <a:t>La apertura del procedimiento de crisis de empresas</a:t>
            </a:r>
            <a:r>
              <a:rPr lang="es-AR" sz="2000" b="1" dirty="0">
                <a:solidFill>
                  <a:srgbClr val="00FF99"/>
                </a:solidFill>
                <a:effectLst>
                  <a:outerShdw blurRad="38100" dist="38100" dir="2700000" algn="tl">
                    <a:srgbClr val="000000">
                      <a:alpha val="43137"/>
                    </a:srgbClr>
                  </a:outerShdw>
                </a:effectLst>
              </a:rPr>
              <a:t> podrá ser requerida por cualquiera de los sujetos habilitados en el artículo 99 de la ley 24013</a:t>
            </a:r>
            <a:r>
              <a:rPr lang="es-AR" sz="2000" dirty="0">
                <a:effectLst>
                  <a:outerShdw blurRad="38100" dist="38100" dir="2700000" algn="tl">
                    <a:srgbClr val="000000">
                      <a:alpha val="43137"/>
                    </a:srgbClr>
                  </a:outerShdw>
                </a:effectLst>
              </a:rPr>
              <a:t>. La autoridad administrativa del trabajo podrá iniciarlo de oficio cuando la crisis implique la posible producción de despidos, en violación a lo determinado por el artículo 98 de la ley 24013.</a:t>
            </a:r>
          </a:p>
          <a:p>
            <a:pPr algn="l"/>
            <a:endParaRPr lang="es-AR" sz="2000" b="1" dirty="0">
              <a:effectLst>
                <a:outerShdw blurRad="38100" dist="38100" dir="2700000" algn="tl">
                  <a:srgbClr val="000000">
                    <a:alpha val="43137"/>
                  </a:srgbClr>
                </a:outerShdw>
              </a:effectLst>
            </a:endParaRPr>
          </a:p>
          <a:p>
            <a:pPr algn="l"/>
            <a:r>
              <a:rPr lang="es-AR" sz="2000" b="1" dirty="0">
                <a:solidFill>
                  <a:srgbClr val="00FFCC"/>
                </a:solidFill>
                <a:effectLst>
                  <a:outerShdw blurRad="38100" dist="38100" dir="2700000" algn="tl">
                    <a:srgbClr val="000000">
                      <a:alpha val="43137"/>
                    </a:srgbClr>
                  </a:outerShdw>
                </a:effectLst>
              </a:rPr>
              <a:t>Art. 2 </a:t>
            </a:r>
            <a:r>
              <a:rPr lang="es-AR" sz="2000" dirty="0">
                <a:solidFill>
                  <a:srgbClr val="00FFCC"/>
                </a:solidFill>
                <a:effectLst>
                  <a:outerShdw blurRad="38100" dist="38100" dir="2700000" algn="tl">
                    <a:srgbClr val="000000">
                      <a:alpha val="43137"/>
                    </a:srgbClr>
                  </a:outerShdw>
                </a:effectLst>
              </a:rPr>
              <a:t>- </a:t>
            </a:r>
            <a:r>
              <a:rPr lang="es-AR" sz="2000" dirty="0">
                <a:effectLst>
                  <a:outerShdw blurRad="38100" dist="38100" dir="2700000" algn="tl">
                    <a:srgbClr val="000000">
                      <a:alpha val="43137"/>
                    </a:srgbClr>
                  </a:outerShdw>
                </a:effectLst>
              </a:rPr>
              <a:t>Cuando la apertura del procedimiento </a:t>
            </a:r>
            <a:r>
              <a:rPr lang="es-AR" sz="2000" dirty="0">
                <a:solidFill>
                  <a:srgbClr val="FFFF01"/>
                </a:solidFill>
                <a:effectLst>
                  <a:outerShdw blurRad="38100" dist="38100" dir="2700000" algn="tl">
                    <a:srgbClr val="000000">
                      <a:alpha val="43137"/>
                    </a:srgbClr>
                  </a:outerShdw>
                </a:effectLst>
              </a:rPr>
              <a:t>sea solicitada por la asociación sindical representativa de los trabajadores </a:t>
            </a:r>
            <a:r>
              <a:rPr lang="es-AR" sz="2000" dirty="0">
                <a:effectLst>
                  <a:outerShdw blurRad="38100" dist="38100" dir="2700000" algn="tl">
                    <a:srgbClr val="000000">
                      <a:alpha val="43137"/>
                    </a:srgbClr>
                  </a:outerShdw>
                </a:effectLst>
              </a:rPr>
              <a:t>de la empresa en crisis, </a:t>
            </a:r>
            <a:r>
              <a:rPr lang="es-AR" sz="2000" b="1" dirty="0">
                <a:solidFill>
                  <a:srgbClr val="00FF99"/>
                </a:solidFill>
                <a:effectLst>
                  <a:outerShdw blurRad="38100" dist="38100" dir="2700000" algn="tl">
                    <a:srgbClr val="000000">
                      <a:alpha val="43137"/>
                    </a:srgbClr>
                  </a:outerShdw>
                </a:effectLst>
              </a:rPr>
              <a:t>deberá fundar su petición por escrito</a:t>
            </a:r>
            <a:r>
              <a:rPr lang="es-AR" sz="2000" dirty="0">
                <a:effectLst>
                  <a:outerShdw blurRad="38100" dist="38100" dir="2700000" algn="tl">
                    <a:srgbClr val="000000">
                      <a:alpha val="43137"/>
                    </a:srgbClr>
                  </a:outerShdw>
                </a:effectLst>
              </a:rPr>
              <a:t>, indicando la prueba necesaria para la tramitación de las actuaciones.</a:t>
            </a:r>
          </a:p>
          <a:p>
            <a:pPr marL="609600" indent="-609600" algn="l" eaLnBrk="1" hangingPunct="1">
              <a:defRPr/>
            </a:pPr>
            <a:endParaRPr lang="en-US" sz="2000"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9547517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18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1800" b="1" dirty="0">
                <a:solidFill>
                  <a:srgbClr val="FFFF00"/>
                </a:solidFill>
                <a:effectLst>
                  <a:outerShdw blurRad="38100" dist="38100" dir="2700000" algn="tl">
                    <a:srgbClr val="000000">
                      <a:alpha val="43137"/>
                    </a:srgbClr>
                  </a:outerShdw>
                </a:effectLst>
              </a:rPr>
              <a:t>APERTURA DEL </a:t>
            </a:r>
            <a:r>
              <a:rPr lang="es-AR" sz="1800" b="1" dirty="0" smtClean="0">
                <a:solidFill>
                  <a:srgbClr val="FFFF00"/>
                </a:solidFill>
                <a:effectLst>
                  <a:outerShdw blurRad="38100" dist="38100" dir="2700000" algn="tl">
                    <a:srgbClr val="000000">
                      <a:alpha val="43137"/>
                    </a:srgbClr>
                  </a:outerShdw>
                </a:effectLst>
              </a:rPr>
              <a:t>PROCEDIMIENTO</a:t>
            </a:r>
          </a:p>
          <a:p>
            <a:pPr algn="l">
              <a:lnSpc>
                <a:spcPct val="90000"/>
              </a:lnSpc>
            </a:pPr>
            <a:endParaRPr lang="es-AR" sz="1800" b="1" dirty="0">
              <a:solidFill>
                <a:srgbClr val="FFFF00"/>
              </a:solidFill>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3 - </a:t>
            </a:r>
            <a:r>
              <a:rPr lang="es-AR" sz="1800" dirty="0">
                <a:effectLst>
                  <a:outerShdw blurRad="38100" dist="38100" dir="2700000" algn="tl">
                    <a:srgbClr val="000000">
                      <a:alpha val="43137"/>
                    </a:srgbClr>
                  </a:outerShdw>
                </a:effectLst>
              </a:rPr>
              <a:t>La presentación que efectúe el empleador instando el procedimiento deberá contener:</a:t>
            </a:r>
          </a:p>
          <a:p>
            <a:pPr algn="l"/>
            <a:r>
              <a:rPr lang="es-AR" sz="1800" dirty="0">
                <a:solidFill>
                  <a:srgbClr val="00FFCC"/>
                </a:solidFill>
                <a:effectLst>
                  <a:outerShdw blurRad="38100" dist="38100" dir="2700000" algn="tl">
                    <a:srgbClr val="000000">
                      <a:alpha val="43137"/>
                    </a:srgbClr>
                  </a:outerShdw>
                </a:effectLst>
              </a:rPr>
              <a:t>a) Datos de la empresa, denominación, actividad, acreditación de la personería del solicitante, domicilio real y constituido ante la autoridad administrativa del trabajo.</a:t>
            </a:r>
          </a:p>
          <a:p>
            <a:pPr algn="l"/>
            <a:r>
              <a:rPr lang="es-AR" sz="1800" dirty="0">
                <a:solidFill>
                  <a:srgbClr val="FFFF01"/>
                </a:solidFill>
                <a:effectLst>
                  <a:outerShdw blurRad="38100" dist="38100" dir="2700000" algn="tl">
                    <a:srgbClr val="000000">
                      <a:alpha val="43137"/>
                    </a:srgbClr>
                  </a:outerShdw>
                </a:effectLst>
              </a:rPr>
              <a:t>b) Denuncia del domicilio de la empresa donde efectivamente cumplen tareas los trabajadores a los que afectan las medidas.</a:t>
            </a:r>
          </a:p>
          <a:p>
            <a:pPr algn="l"/>
            <a:r>
              <a:rPr lang="es-AR" sz="1800" dirty="0">
                <a:solidFill>
                  <a:srgbClr val="FF9900"/>
                </a:solidFill>
                <a:effectLst>
                  <a:outerShdw blurRad="38100" dist="38100" dir="2700000" algn="tl">
                    <a:srgbClr val="000000">
                      <a:alpha val="43137"/>
                    </a:srgbClr>
                  </a:outerShdw>
                </a:effectLst>
              </a:rPr>
              <a:t>c) Relación de los hechos que fundamentan la solicitud.</a:t>
            </a:r>
          </a:p>
          <a:p>
            <a:pPr algn="l"/>
            <a:r>
              <a:rPr lang="es-AR" sz="1800" dirty="0">
                <a:solidFill>
                  <a:srgbClr val="00FF00"/>
                </a:solidFill>
                <a:effectLst>
                  <a:outerShdw blurRad="38100" dist="38100" dir="2700000" algn="tl">
                    <a:srgbClr val="000000">
                      <a:alpha val="43137"/>
                    </a:srgbClr>
                  </a:outerShdw>
                </a:effectLst>
              </a:rPr>
              <a:t>d) Las medidas a adoptar, fecha de iniciación y duración de las mismas en caso de suspensiones.</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56611040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40000" lnSpcReduction="20000"/>
          </a:bodyPr>
          <a:lstStyle/>
          <a:p>
            <a:pPr algn="l">
              <a:lnSpc>
                <a:spcPct val="90000"/>
              </a:lnSpc>
            </a:pPr>
            <a:r>
              <a:rPr lang="es-AR" sz="4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48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4800" b="1" dirty="0">
                <a:solidFill>
                  <a:srgbClr val="FFFF00"/>
                </a:solidFill>
                <a:effectLst>
                  <a:outerShdw blurRad="38100" dist="38100" dir="2700000" algn="tl">
                    <a:srgbClr val="000000">
                      <a:alpha val="43137"/>
                    </a:srgbClr>
                  </a:outerShdw>
                </a:effectLst>
              </a:rPr>
              <a:t>APERTURA DEL PROCEDIMIENTO</a:t>
            </a:r>
          </a:p>
          <a:p>
            <a:pPr algn="l">
              <a:lnSpc>
                <a:spcPct val="90000"/>
              </a:lnSpc>
            </a:pPr>
            <a:endParaRPr lang="es-AR" sz="4800" b="1" dirty="0">
              <a:solidFill>
                <a:srgbClr val="FF0000"/>
              </a:solidFill>
              <a:effectLst>
                <a:outerShdw blurRad="38100" dist="38100" dir="2700000" algn="tl">
                  <a:srgbClr val="000000">
                    <a:alpha val="43137"/>
                  </a:srgbClr>
                </a:outerShdw>
              </a:effectLst>
            </a:endParaRPr>
          </a:p>
          <a:p>
            <a:pPr algn="l"/>
            <a:r>
              <a:rPr lang="es-AR" sz="4800" b="1" dirty="0">
                <a:solidFill>
                  <a:srgbClr val="00FFCC"/>
                </a:solidFill>
                <a:effectLst>
                  <a:outerShdw blurRad="38100" dist="38100" dir="2700000" algn="tl">
                    <a:srgbClr val="000000">
                      <a:alpha val="43137"/>
                    </a:srgbClr>
                  </a:outerShdw>
                </a:effectLst>
              </a:rPr>
              <a:t>Art. 3 -  </a:t>
            </a:r>
            <a:r>
              <a:rPr lang="es-AR" sz="4800" dirty="0">
                <a:solidFill>
                  <a:srgbClr val="00FFCC"/>
                </a:solidFill>
                <a:effectLst>
                  <a:outerShdw blurRad="38100" dist="38100" dir="2700000" algn="tl">
                    <a:srgbClr val="000000">
                      <a:alpha val="43137"/>
                    </a:srgbClr>
                  </a:outerShdw>
                </a:effectLst>
              </a:rPr>
              <a:t>(…)</a:t>
            </a:r>
          </a:p>
          <a:p>
            <a:pPr algn="l"/>
            <a:r>
              <a:rPr lang="es-AR" sz="4800" dirty="0">
                <a:solidFill>
                  <a:srgbClr val="FFFF00"/>
                </a:solidFill>
                <a:effectLst>
                  <a:outerShdw blurRad="38100" dist="38100" dir="2700000" algn="tl">
                    <a:srgbClr val="000000">
                      <a:alpha val="43137"/>
                    </a:srgbClr>
                  </a:outerShdw>
                </a:effectLst>
              </a:rPr>
              <a:t>e) La cantidad de personal </a:t>
            </a:r>
            <a:r>
              <a:rPr lang="es-AR" sz="4800" dirty="0">
                <a:effectLst>
                  <a:outerShdw blurRad="38100" dist="38100" dir="2700000" algn="tl">
                    <a:srgbClr val="000000">
                      <a:alpha val="43137"/>
                    </a:srgbClr>
                  </a:outerShdw>
                </a:effectLst>
              </a:rPr>
              <a:t>que se desempeña en la empresa y el número de trabajadores afectados, detallando respecto de estos últimos nombre y apellido, fecha de ingreso, cargas de familia, área donde revista, categoría, especialidad y remuneración mensual.</a:t>
            </a:r>
          </a:p>
          <a:p>
            <a:pPr algn="l"/>
            <a:r>
              <a:rPr lang="es-AR" sz="4800" dirty="0">
                <a:solidFill>
                  <a:srgbClr val="FF9900"/>
                </a:solidFill>
                <a:effectLst>
                  <a:outerShdw blurRad="38100" dist="38100" dir="2700000" algn="tl">
                    <a:srgbClr val="000000">
                      <a:alpha val="43137"/>
                    </a:srgbClr>
                  </a:outerShdw>
                </a:effectLst>
              </a:rPr>
              <a:t>f) El convenio colectivo aplicable </a:t>
            </a:r>
            <a:r>
              <a:rPr lang="es-AR" sz="4800" dirty="0">
                <a:effectLst>
                  <a:outerShdw blurRad="38100" dist="38100" dir="2700000" algn="tl">
                    <a:srgbClr val="000000">
                      <a:alpha val="43137"/>
                    </a:srgbClr>
                  </a:outerShdw>
                </a:effectLst>
              </a:rPr>
              <a:t>y la entidad gremial que representa a los trabajadores.</a:t>
            </a:r>
          </a:p>
          <a:p>
            <a:pPr algn="l"/>
            <a:r>
              <a:rPr lang="es-AR" sz="4800" dirty="0" smtClean="0">
                <a:solidFill>
                  <a:srgbClr val="FFFF00"/>
                </a:solidFill>
                <a:effectLst>
                  <a:outerShdw blurRad="38100" dist="38100" dir="2700000" algn="tl">
                    <a:srgbClr val="000000">
                      <a:alpha val="43137"/>
                    </a:srgbClr>
                  </a:outerShdw>
                </a:effectLst>
              </a:rPr>
              <a:t>g) Los elementos económico-financieros probatorios tendientes a acreditar la situación de crisis. Será obligatoria la presentación de los estados contables correspondientes a los últimos tres años, los que deberán estar suscriptos, por contador público y certificados por el respectivo Consejo Profesional.</a:t>
            </a:r>
          </a:p>
          <a:p>
            <a:pPr algn="l"/>
            <a:r>
              <a:rPr lang="es-AR" sz="4800" dirty="0" smtClean="0">
                <a:effectLst>
                  <a:outerShdw blurRad="38100" dist="38100" dir="2700000" algn="tl">
                    <a:srgbClr val="000000">
                      <a:alpha val="43137"/>
                    </a:srgbClr>
                  </a:outerShdw>
                </a:effectLst>
              </a:rPr>
              <a:t>Las empresas que ocupen </a:t>
            </a:r>
            <a:r>
              <a:rPr lang="es-AR" sz="4800" dirty="0" smtClean="0">
                <a:solidFill>
                  <a:srgbClr val="00FF00"/>
                </a:solidFill>
                <a:effectLst>
                  <a:outerShdw blurRad="38100" dist="38100" dir="2700000" algn="tl">
                    <a:srgbClr val="000000">
                      <a:alpha val="43137"/>
                    </a:srgbClr>
                  </a:outerShdw>
                </a:effectLst>
              </a:rPr>
              <a:t>a más de QUINIENTOS (500) trabajadores deberán acompañar el balance social.</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98053317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18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1800" b="1" dirty="0">
                <a:solidFill>
                  <a:srgbClr val="FFFF00"/>
                </a:solidFill>
                <a:effectLst>
                  <a:outerShdw blurRad="38100" dist="38100" dir="2700000" algn="tl">
                    <a:srgbClr val="000000">
                      <a:alpha val="43137"/>
                    </a:srgbClr>
                  </a:outerShdw>
                </a:effectLst>
              </a:rPr>
              <a:t>APERTURA DEL PROCEDIMIENTO</a:t>
            </a: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3 -  (…)</a:t>
            </a:r>
          </a:p>
          <a:p>
            <a:pPr algn="l"/>
            <a:r>
              <a:rPr lang="es-AR" sz="1800" dirty="0">
                <a:solidFill>
                  <a:srgbClr val="FFFF01"/>
                </a:solidFill>
                <a:effectLst>
                  <a:outerShdw blurRad="38100" dist="38100" dir="2700000" algn="tl">
                    <a:srgbClr val="000000">
                      <a:alpha val="43137"/>
                    </a:srgbClr>
                  </a:outerShdw>
                </a:effectLst>
              </a:rPr>
              <a:t>h) En caso de contar con subsidios</a:t>
            </a:r>
            <a:r>
              <a:rPr lang="es-AR" sz="1800" dirty="0">
                <a:effectLst>
                  <a:outerShdw blurRad="38100" dist="38100" dir="2700000" algn="tl">
                    <a:srgbClr val="000000">
                      <a:alpha val="43137"/>
                    </a:srgbClr>
                  </a:outerShdw>
                </a:effectLst>
              </a:rPr>
              <a:t>, exenciones, créditos o beneficios promocionales de cualquier especie otorgados por organismos del Estado Nacional, Provincial o Municipal, deberá adjuntarse copia certificada de los actos y/o instrumentos que disponen los mismos</a:t>
            </a:r>
            <a:r>
              <a:rPr lang="es-AR" sz="1800" dirty="0" smtClean="0">
                <a:effectLst>
                  <a:outerShdw blurRad="38100" dist="38100" dir="2700000" algn="tl">
                    <a:srgbClr val="000000">
                      <a:alpha val="43137"/>
                    </a:srgbClr>
                  </a:outerShdw>
                </a:effectLst>
              </a:rPr>
              <a:t>.</a:t>
            </a:r>
          </a:p>
          <a:p>
            <a:pPr algn="l"/>
            <a:endParaRPr lang="es-AR" sz="1800" dirty="0">
              <a:effectLst>
                <a:outerShdw blurRad="38100" dist="38100" dir="2700000" algn="tl">
                  <a:srgbClr val="000000">
                    <a:alpha val="43137"/>
                  </a:srgbClr>
                </a:outerShdw>
              </a:effectLst>
            </a:endParaRPr>
          </a:p>
          <a:p>
            <a:pPr algn="l"/>
            <a:r>
              <a:rPr lang="es-AR" sz="1800" dirty="0">
                <a:effectLst>
                  <a:outerShdw blurRad="38100" dist="38100" dir="2700000" algn="tl">
                    <a:srgbClr val="000000">
                      <a:alpha val="43137"/>
                    </a:srgbClr>
                  </a:outerShdw>
                </a:effectLst>
              </a:rPr>
              <a:t>i) Las empresas que cuenten con más de CINCUENTA (50) trabajadores deberán cumplir, además, con lo dispuesto por el decreto 2072/94.</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0982251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32500" lnSpcReduction="20000"/>
          </a:bodyPr>
          <a:lstStyle/>
          <a:p>
            <a:pPr algn="l">
              <a:lnSpc>
                <a:spcPct val="90000"/>
              </a:lnSpc>
            </a:pPr>
            <a:r>
              <a:rPr lang="es-AR" sz="55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55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5500" b="1" dirty="0">
                <a:solidFill>
                  <a:srgbClr val="FFFF00"/>
                </a:solidFill>
                <a:effectLst>
                  <a:outerShdw blurRad="38100" dist="38100" dir="2700000" algn="tl">
                    <a:srgbClr val="000000">
                      <a:alpha val="43137"/>
                    </a:srgbClr>
                  </a:outerShdw>
                </a:effectLst>
              </a:rPr>
              <a:t>APERTURA DEL </a:t>
            </a:r>
            <a:r>
              <a:rPr lang="es-AR" sz="5500" b="1" dirty="0" smtClean="0">
                <a:solidFill>
                  <a:srgbClr val="FFFF00"/>
                </a:solidFill>
                <a:effectLst>
                  <a:outerShdw blurRad="38100" dist="38100" dir="2700000" algn="tl">
                    <a:srgbClr val="000000">
                      <a:alpha val="43137"/>
                    </a:srgbClr>
                  </a:outerShdw>
                </a:effectLst>
              </a:rPr>
              <a:t>PROCEDIMIENTO</a:t>
            </a:r>
          </a:p>
          <a:p>
            <a:pPr algn="l">
              <a:lnSpc>
                <a:spcPct val="90000"/>
              </a:lnSpc>
            </a:pPr>
            <a:endParaRPr lang="es-AR" sz="5500" b="1" dirty="0">
              <a:solidFill>
                <a:srgbClr val="FFFF00"/>
              </a:solidFill>
              <a:effectLst>
                <a:outerShdw blurRad="38100" dist="38100" dir="2700000" algn="tl">
                  <a:srgbClr val="000000">
                    <a:alpha val="43137"/>
                  </a:srgbClr>
                </a:outerShdw>
              </a:effectLst>
            </a:endParaRPr>
          </a:p>
          <a:p>
            <a:pPr algn="l"/>
            <a:r>
              <a:rPr lang="es-AR" sz="5500" b="1" dirty="0" smtClean="0">
                <a:solidFill>
                  <a:srgbClr val="00FFCC"/>
                </a:solidFill>
                <a:effectLst>
                  <a:outerShdw blurRad="38100" dist="38100" dir="2700000" algn="tl">
                    <a:srgbClr val="000000">
                      <a:alpha val="43137"/>
                    </a:srgbClr>
                  </a:outerShdw>
                </a:effectLst>
              </a:rPr>
              <a:t>Art</a:t>
            </a:r>
            <a:r>
              <a:rPr lang="es-AR" sz="5500" b="1" dirty="0">
                <a:solidFill>
                  <a:srgbClr val="00FFCC"/>
                </a:solidFill>
                <a:effectLst>
                  <a:outerShdw blurRad="38100" dist="38100" dir="2700000" algn="tl">
                    <a:srgbClr val="000000">
                      <a:alpha val="43137"/>
                    </a:srgbClr>
                  </a:outerShdw>
                </a:effectLst>
              </a:rPr>
              <a:t>. 4 - </a:t>
            </a:r>
            <a:r>
              <a:rPr lang="es-AR" sz="5500" dirty="0">
                <a:effectLst>
                  <a:outerShdw blurRad="38100" dist="38100" dir="2700000" algn="tl">
                    <a:srgbClr val="000000">
                      <a:alpha val="43137"/>
                    </a:srgbClr>
                  </a:outerShdw>
                </a:effectLst>
              </a:rPr>
              <a:t>Previo a la comunicación de medidas de despido, suspensión o reducción de la jornada laboral por causas económicas, tecnológicas, falta o disminución de trabajo, en empresas que no alcancen los porcentajes de trabajadores determinados en el artículo 98 de la ley 24013, </a:t>
            </a:r>
            <a:r>
              <a:rPr lang="es-AR" sz="5500" b="1" dirty="0">
                <a:solidFill>
                  <a:srgbClr val="FFFF00"/>
                </a:solidFill>
                <a:effectLst>
                  <a:outerShdw blurRad="38100" dist="38100" dir="2700000" algn="tl">
                    <a:srgbClr val="000000">
                      <a:alpha val="43137"/>
                    </a:srgbClr>
                  </a:outerShdw>
                </a:effectLst>
              </a:rPr>
              <a:t>los empleadores deberán seguir el procedimiento contemplado en el </a:t>
            </a:r>
            <a:r>
              <a:rPr lang="es-AR" sz="5500" b="1" dirty="0">
                <a:solidFill>
                  <a:srgbClr val="FFC000"/>
                </a:solidFill>
                <a:effectLst>
                  <a:outerShdw blurRad="38100" dist="38100" dir="2700000" algn="tl">
                    <a:srgbClr val="000000">
                      <a:alpha val="43137"/>
                    </a:srgbClr>
                  </a:outerShdw>
                </a:effectLst>
              </a:rPr>
              <a:t>decreto 328/88. </a:t>
            </a:r>
            <a:r>
              <a:rPr lang="es-AR" sz="5500" dirty="0">
                <a:effectLst>
                  <a:outerShdw blurRad="38100" dist="38100" dir="2700000" algn="tl">
                    <a:srgbClr val="000000">
                      <a:alpha val="43137"/>
                    </a:srgbClr>
                  </a:outerShdw>
                </a:effectLst>
              </a:rPr>
              <a:t>Toda medida que se efectuare transgrediendo lo prescripto carecerá de justa causa.</a:t>
            </a:r>
          </a:p>
          <a:p>
            <a:pPr algn="l"/>
            <a:endParaRPr lang="es-AR" sz="5500" dirty="0">
              <a:effectLst>
                <a:outerShdw blurRad="38100" dist="38100" dir="2700000" algn="tl">
                  <a:srgbClr val="000000">
                    <a:alpha val="43137"/>
                  </a:srgbClr>
                </a:outerShdw>
              </a:effectLst>
            </a:endParaRPr>
          </a:p>
          <a:p>
            <a:pPr algn="l"/>
            <a:r>
              <a:rPr lang="es-AR" sz="5500" b="1" dirty="0">
                <a:solidFill>
                  <a:srgbClr val="00FFCC"/>
                </a:solidFill>
                <a:effectLst>
                  <a:outerShdw blurRad="38100" dist="38100" dir="2700000" algn="tl">
                    <a:srgbClr val="000000">
                      <a:alpha val="43137"/>
                    </a:srgbClr>
                  </a:outerShdw>
                </a:effectLst>
              </a:rPr>
              <a:t>Art. 5 - </a:t>
            </a:r>
            <a:r>
              <a:rPr lang="es-AR" sz="5500" dirty="0">
                <a:solidFill>
                  <a:srgbClr val="00FF99"/>
                </a:solidFill>
                <a:effectLst>
                  <a:outerShdw blurRad="38100" dist="38100" dir="2700000" algn="tl">
                    <a:srgbClr val="000000">
                      <a:alpha val="43137"/>
                    </a:srgbClr>
                  </a:outerShdw>
                </a:effectLst>
              </a:rPr>
              <a:t>Si no hubiera acuerdo en la audiencia </a:t>
            </a:r>
            <a:r>
              <a:rPr lang="es-AR" sz="5500" dirty="0">
                <a:effectLst>
                  <a:outerShdw blurRad="38100" dist="38100" dir="2700000" algn="tl">
                    <a:srgbClr val="000000">
                      <a:alpha val="43137"/>
                    </a:srgbClr>
                  </a:outerShdw>
                </a:effectLst>
              </a:rPr>
              <a:t>prevista en el artículo 100 de la ley 24013, dentro del término de cinco días de celebrada la misma </a:t>
            </a:r>
            <a:r>
              <a:rPr lang="es-AR" sz="5500" dirty="0">
                <a:solidFill>
                  <a:srgbClr val="FFFF00"/>
                </a:solidFill>
                <a:effectLst>
                  <a:outerShdw blurRad="38100" dist="38100" dir="2700000" algn="tl">
                    <a:srgbClr val="000000">
                      <a:alpha val="43137"/>
                    </a:srgbClr>
                  </a:outerShdw>
                </a:effectLst>
              </a:rPr>
              <a:t>la autoridad administrativa del trabajo examinará la procedencia de la petición antes de abrir el período de negociación </a:t>
            </a:r>
            <a:r>
              <a:rPr lang="es-AR" sz="5500" dirty="0">
                <a:effectLst>
                  <a:outerShdw blurRad="38100" dist="38100" dir="2700000" algn="tl">
                    <a:srgbClr val="000000">
                      <a:alpha val="43137"/>
                    </a:srgbClr>
                  </a:outerShdw>
                </a:effectLst>
              </a:rPr>
              <a:t>contemplado en el artículo 101 de la citada norma.</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39432649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32500" lnSpcReduction="20000"/>
          </a:bodyPr>
          <a:lstStyle/>
          <a:p>
            <a:pPr algn="l">
              <a:lnSpc>
                <a:spcPct val="90000"/>
              </a:lnSpc>
            </a:pPr>
            <a:r>
              <a:rPr lang="es-AR" sz="55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55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5500" b="1" dirty="0">
                <a:solidFill>
                  <a:srgbClr val="FFFF00"/>
                </a:solidFill>
                <a:effectLst>
                  <a:outerShdw blurRad="38100" dist="38100" dir="2700000" algn="tl">
                    <a:srgbClr val="000000">
                      <a:alpha val="43137"/>
                    </a:srgbClr>
                  </a:outerShdw>
                </a:effectLst>
              </a:rPr>
              <a:t>APERTURA DEL </a:t>
            </a:r>
            <a:r>
              <a:rPr lang="es-AR" sz="5500" b="1" dirty="0" smtClean="0">
                <a:solidFill>
                  <a:srgbClr val="FFFF00"/>
                </a:solidFill>
                <a:effectLst>
                  <a:outerShdw blurRad="38100" dist="38100" dir="2700000" algn="tl">
                    <a:srgbClr val="000000">
                      <a:alpha val="43137"/>
                    </a:srgbClr>
                  </a:outerShdw>
                </a:effectLst>
              </a:rPr>
              <a:t>PROCEDIMIENTO</a:t>
            </a:r>
          </a:p>
          <a:p>
            <a:pPr algn="l">
              <a:lnSpc>
                <a:spcPct val="90000"/>
              </a:lnSpc>
            </a:pPr>
            <a:endParaRPr lang="es-AR" sz="5500" b="1" dirty="0">
              <a:solidFill>
                <a:srgbClr val="FFFF00"/>
              </a:solidFill>
              <a:effectLst>
                <a:outerShdw blurRad="38100" dist="38100" dir="2700000" algn="tl">
                  <a:srgbClr val="000000">
                    <a:alpha val="43137"/>
                  </a:srgbClr>
                </a:outerShdw>
              </a:effectLst>
            </a:endParaRPr>
          </a:p>
          <a:p>
            <a:pPr algn="l"/>
            <a:r>
              <a:rPr lang="es-AR" sz="5500" b="1" dirty="0" smtClean="0">
                <a:solidFill>
                  <a:srgbClr val="00FFCC"/>
                </a:solidFill>
                <a:effectLst>
                  <a:outerShdw blurRad="38100" dist="38100" dir="2700000" algn="tl">
                    <a:srgbClr val="000000">
                      <a:alpha val="43137"/>
                    </a:srgbClr>
                  </a:outerShdw>
                </a:effectLst>
              </a:rPr>
              <a:t>Art</a:t>
            </a:r>
            <a:r>
              <a:rPr lang="es-AR" sz="5500" b="1" dirty="0">
                <a:solidFill>
                  <a:srgbClr val="00FFCC"/>
                </a:solidFill>
                <a:effectLst>
                  <a:outerShdw blurRad="38100" dist="38100" dir="2700000" algn="tl">
                    <a:srgbClr val="000000">
                      <a:alpha val="43137"/>
                    </a:srgbClr>
                  </a:outerShdw>
                </a:effectLst>
              </a:rPr>
              <a:t>. 6 - </a:t>
            </a:r>
            <a:r>
              <a:rPr lang="es-AR" sz="5500" dirty="0">
                <a:effectLst>
                  <a:outerShdw blurRad="38100" dist="38100" dir="2700000" algn="tl">
                    <a:srgbClr val="000000">
                      <a:alpha val="43137"/>
                    </a:srgbClr>
                  </a:outerShdw>
                </a:effectLst>
              </a:rPr>
              <a:t>En los casos de </a:t>
            </a:r>
            <a:r>
              <a:rPr lang="es-AR" sz="5500" dirty="0">
                <a:solidFill>
                  <a:srgbClr val="FFFF00"/>
                </a:solidFill>
                <a:effectLst>
                  <a:outerShdw blurRad="38100" dist="38100" dir="2700000" algn="tl">
                    <a:srgbClr val="000000">
                      <a:alpha val="43137"/>
                    </a:srgbClr>
                  </a:outerShdw>
                </a:effectLst>
              </a:rPr>
              <a:t>suspensiones o despidos colectivos en los que se </a:t>
            </a:r>
            <a:r>
              <a:rPr lang="es-AR" sz="5500" b="1" dirty="0">
                <a:solidFill>
                  <a:srgbClr val="00FF00"/>
                </a:solidFill>
                <a:effectLst>
                  <a:outerShdw blurRad="38100" dist="38100" dir="2700000" algn="tl">
                    <a:srgbClr val="000000">
                      <a:alpha val="43137"/>
                    </a:srgbClr>
                  </a:outerShdw>
                </a:effectLst>
              </a:rPr>
              <a:t>hubiere omitido el cumplimiento </a:t>
            </a:r>
            <a:r>
              <a:rPr lang="es-AR" sz="5500" dirty="0">
                <a:solidFill>
                  <a:srgbClr val="FFFF00"/>
                </a:solidFill>
                <a:effectLst>
                  <a:outerShdw blurRad="38100" dist="38100" dir="2700000" algn="tl">
                    <a:srgbClr val="000000">
                      <a:alpha val="43137"/>
                    </a:srgbClr>
                  </a:outerShdw>
                </a:effectLst>
              </a:rPr>
              <a:t>del procedimiento establecido en el artículo 98 y siguientes de la ley 24013 o en su caso del decreto 328/88</a:t>
            </a:r>
            <a:r>
              <a:rPr lang="es-AR" sz="5500" dirty="0">
                <a:effectLst>
                  <a:outerShdw blurRad="38100" dist="38100" dir="2700000" algn="tl">
                    <a:srgbClr val="000000">
                      <a:alpha val="43137"/>
                    </a:srgbClr>
                  </a:outerShdw>
                </a:effectLst>
              </a:rPr>
              <a:t>, la autoridad administrativa del trabajo intimará, previa audiencia de partes, el </a:t>
            </a:r>
            <a:r>
              <a:rPr lang="es-AR" sz="5500" b="1" u="sng" dirty="0">
                <a:solidFill>
                  <a:srgbClr val="FF9900"/>
                </a:solidFill>
                <a:effectLst>
                  <a:outerShdw blurRad="38100" dist="38100" dir="2700000" algn="tl">
                    <a:srgbClr val="000000">
                      <a:alpha val="43137"/>
                    </a:srgbClr>
                  </a:outerShdw>
                </a:effectLst>
              </a:rPr>
              <a:t>cese inmediato de dichas medidas, </a:t>
            </a:r>
            <a:r>
              <a:rPr lang="es-AR" sz="5500" dirty="0">
                <a:effectLst>
                  <a:outerShdw blurRad="38100" dist="38100" dir="2700000" algn="tl">
                    <a:srgbClr val="000000">
                      <a:alpha val="43137"/>
                    </a:srgbClr>
                  </a:outerShdw>
                </a:effectLst>
              </a:rPr>
              <a:t>conforme las facultades previstas en el artículo 8º de la ley 14786 y sus modificatorias.</a:t>
            </a:r>
          </a:p>
          <a:p>
            <a:pPr algn="l"/>
            <a:endParaRPr lang="es-AR" sz="5500" dirty="0">
              <a:effectLst>
                <a:outerShdw blurRad="38100" dist="38100" dir="2700000" algn="tl">
                  <a:srgbClr val="000000">
                    <a:alpha val="43137"/>
                  </a:srgbClr>
                </a:outerShdw>
              </a:effectLst>
            </a:endParaRPr>
          </a:p>
          <a:p>
            <a:pPr algn="l"/>
            <a:r>
              <a:rPr lang="es-AR" sz="5500" b="1" dirty="0">
                <a:solidFill>
                  <a:srgbClr val="00FFCC"/>
                </a:solidFill>
                <a:effectLst>
                  <a:outerShdw blurRad="38100" dist="38100" dir="2700000" algn="tl">
                    <a:srgbClr val="000000">
                      <a:alpha val="43137"/>
                    </a:srgbClr>
                  </a:outerShdw>
                </a:effectLst>
              </a:rPr>
              <a:t>Art. 7 - </a:t>
            </a:r>
            <a:r>
              <a:rPr lang="es-AR" sz="5500" dirty="0">
                <a:effectLst>
                  <a:outerShdw blurRad="38100" dist="38100" dir="2700000" algn="tl">
                    <a:srgbClr val="000000">
                      <a:alpha val="43137"/>
                    </a:srgbClr>
                  </a:outerShdw>
                </a:effectLst>
              </a:rPr>
              <a:t>En caso de incumplimiento a lo dispuesto en el artículo 104 de la ley 24013, </a:t>
            </a:r>
            <a:r>
              <a:rPr lang="es-AR" sz="5500" dirty="0">
                <a:solidFill>
                  <a:srgbClr val="FFFF01"/>
                </a:solidFill>
                <a:effectLst>
                  <a:outerShdw blurRad="38100" dist="38100" dir="2700000" algn="tl">
                    <a:srgbClr val="000000">
                      <a:alpha val="43137"/>
                    </a:srgbClr>
                  </a:outerShdw>
                </a:effectLst>
              </a:rPr>
              <a:t>la autoridad administrativa del trabajo intimará</a:t>
            </a:r>
            <a:r>
              <a:rPr lang="es-AR" sz="5500" dirty="0">
                <a:effectLst>
                  <a:outerShdw blurRad="38100" dist="38100" dir="2700000" algn="tl">
                    <a:srgbClr val="000000">
                      <a:alpha val="43137"/>
                    </a:srgbClr>
                  </a:outerShdw>
                </a:effectLst>
              </a:rPr>
              <a:t>, previa audiencia de partes, </a:t>
            </a:r>
            <a:r>
              <a:rPr lang="es-AR" sz="5500" b="1" u="sng" dirty="0">
                <a:solidFill>
                  <a:srgbClr val="FF9900"/>
                </a:solidFill>
                <a:effectLst>
                  <a:outerShdw blurRad="38100" dist="38100" dir="2700000" algn="tl">
                    <a:srgbClr val="000000">
                      <a:alpha val="43137"/>
                    </a:srgbClr>
                  </a:outerShdw>
                </a:effectLst>
              </a:rPr>
              <a:t>el cese inmediato de los despidos y/o suspensiones</a:t>
            </a:r>
            <a:r>
              <a:rPr lang="es-AR" sz="5500" dirty="0">
                <a:effectLst>
                  <a:outerShdw blurRad="38100" dist="38100" dir="2700000" algn="tl">
                    <a:srgbClr val="000000">
                      <a:alpha val="43137"/>
                    </a:srgbClr>
                  </a:outerShdw>
                </a:effectLst>
              </a:rPr>
              <a:t>, a fin de velar por el mantenimiento de la relación de trabajo y el pago de los salarios caídos, conforme lo establecido por el mencionado ordenamiento.</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90496800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18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1800" b="1" dirty="0">
                <a:solidFill>
                  <a:srgbClr val="FFFF00"/>
                </a:solidFill>
                <a:effectLst>
                  <a:outerShdw blurRad="38100" dist="38100" dir="2700000" algn="tl">
                    <a:srgbClr val="000000">
                      <a:alpha val="43137"/>
                    </a:srgbClr>
                  </a:outerShdw>
                </a:effectLst>
              </a:rPr>
              <a:t>APERTURA DEL PROCEDIMIENTO</a:t>
            </a: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9 - </a:t>
            </a:r>
            <a:r>
              <a:rPr lang="es-AR" sz="1800" dirty="0">
                <a:effectLst>
                  <a:outerShdw blurRad="38100" dist="38100" dir="2700000" algn="tl">
                    <a:srgbClr val="000000">
                      <a:alpha val="43137"/>
                    </a:srgbClr>
                  </a:outerShdw>
                </a:effectLst>
              </a:rPr>
              <a:t>Para el supuesto que el MINISTERIO DE TRABAJO, EMPLEO Y FORMACIÓN DE RECURSOS HUMANOS hubiera celebrado </a:t>
            </a:r>
            <a:r>
              <a:rPr lang="es-AR" sz="1800" b="1" dirty="0">
                <a:solidFill>
                  <a:srgbClr val="FFFF00"/>
                </a:solidFill>
                <a:effectLst>
                  <a:outerShdw blurRad="38100" dist="38100" dir="2700000" algn="tl">
                    <a:srgbClr val="000000">
                      <a:alpha val="43137"/>
                    </a:srgbClr>
                  </a:outerShdw>
                </a:effectLst>
              </a:rPr>
              <a:t>acuerdos con los Estados Provinciales delegando las facultades </a:t>
            </a:r>
            <a:r>
              <a:rPr lang="es-AR" sz="1800" dirty="0">
                <a:effectLst>
                  <a:outerShdw blurRad="38100" dist="38100" dir="2700000" algn="tl">
                    <a:srgbClr val="000000">
                      <a:alpha val="43137"/>
                    </a:srgbClr>
                  </a:outerShdw>
                </a:effectLst>
              </a:rPr>
              <a:t>del artículo 99 de la ley 24013, los procedimientos preventivos de crisis correspondientes en dichas Provincias serán sustanciados ante las administraciones provinciales del trabajo.</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068910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lnSpcReduction="10000"/>
          </a:bodyPr>
          <a:lstStyle/>
          <a:p>
            <a:pPr marL="609600" indent="-609600" algn="l" eaLnBrk="1" hangingPunct="1">
              <a:defRPr/>
            </a:pPr>
            <a:r>
              <a:rPr lang="en-US" sz="2400" b="1" dirty="0" smtClean="0">
                <a:solidFill>
                  <a:srgbClr val="00FF00"/>
                </a:solidFill>
                <a:effectLst>
                  <a:outerShdw blurRad="38100" dist="38100" dir="2700000" algn="tl">
                    <a:srgbClr val="000000">
                      <a:alpha val="43137"/>
                    </a:srgbClr>
                  </a:outerShdw>
                </a:effectLst>
              </a:rPr>
              <a:t>LEY 24467</a:t>
            </a:r>
          </a:p>
          <a:p>
            <a:pPr algn="l"/>
            <a:r>
              <a:rPr lang="es-AR" sz="1800" b="1" dirty="0">
                <a:solidFill>
                  <a:srgbClr val="FFFF00"/>
                </a:solidFill>
                <a:effectLst>
                  <a:outerShdw blurRad="38100" dist="38100" dir="2700000" algn="tl">
                    <a:srgbClr val="000000">
                      <a:alpha val="43137"/>
                    </a:srgbClr>
                  </a:outerShdw>
                </a:effectLst>
              </a:rPr>
              <a:t>DEFINICIÓN DE </a:t>
            </a:r>
            <a:r>
              <a:rPr lang="es-AR" sz="1800" b="1" dirty="0" smtClean="0">
                <a:solidFill>
                  <a:srgbClr val="FFFF00"/>
                </a:solidFill>
                <a:effectLst>
                  <a:outerShdw blurRad="38100" dist="38100" dir="2700000" algn="tl">
                    <a:srgbClr val="000000">
                      <a:alpha val="43137"/>
                    </a:srgbClr>
                  </a:outerShdw>
                </a:effectLst>
              </a:rPr>
              <a:t>MIPYMES</a:t>
            </a:r>
            <a:endParaRPr lang="es-AR" sz="1800" b="1" dirty="0">
              <a:solidFill>
                <a:srgbClr val="FFFF00"/>
              </a:solidFill>
              <a:effectLst>
                <a:outerShdw blurRad="38100" dist="38100" dir="2700000" algn="tl">
                  <a:srgbClr val="000000">
                    <a:alpha val="43137"/>
                  </a:srgbClr>
                </a:outerShdw>
              </a:effectLst>
            </a:endParaRPr>
          </a:p>
          <a:p>
            <a:pPr algn="l"/>
            <a:r>
              <a:rPr lang="es-AR" sz="1800" b="1" dirty="0">
                <a:solidFill>
                  <a:srgbClr val="00FFFF"/>
                </a:solidFill>
                <a:effectLst>
                  <a:outerShdw blurRad="38100" dist="38100" dir="2700000" algn="tl">
                    <a:srgbClr val="000000">
                      <a:alpha val="43137"/>
                    </a:srgbClr>
                  </a:outerShdw>
                </a:effectLst>
              </a:rPr>
              <a:t>Art. 2 -</a:t>
            </a:r>
            <a:r>
              <a:rPr lang="es-AR" sz="1800" dirty="0">
                <a:effectLst>
                  <a:outerShdw blurRad="38100" dist="38100" dir="2700000" algn="tl">
                    <a:srgbClr val="000000">
                      <a:alpha val="43137"/>
                    </a:srgbClr>
                  </a:outerShdw>
                </a:effectLst>
              </a:rPr>
              <a:t> </a:t>
            </a:r>
            <a:r>
              <a:rPr lang="es-AR" sz="1800" dirty="0" err="1">
                <a:effectLst>
                  <a:outerShdw blurRad="38100" dist="38100" dir="2700000" algn="tl">
                    <a:srgbClr val="000000">
                      <a:alpha val="43137"/>
                    </a:srgbClr>
                  </a:outerShdw>
                </a:effectLst>
              </a:rPr>
              <a:t>Encomiéndase</a:t>
            </a:r>
            <a:r>
              <a:rPr lang="es-AR" sz="1800" dirty="0">
                <a:effectLst>
                  <a:outerShdw blurRad="38100" dist="38100" dir="2700000" algn="tl">
                    <a:srgbClr val="000000">
                      <a:alpha val="43137"/>
                    </a:srgbClr>
                  </a:outerShdw>
                </a:effectLst>
              </a:rPr>
              <a:t> a la Autoridad de Aplicación </a:t>
            </a:r>
            <a:r>
              <a:rPr lang="es-AR" sz="1800" dirty="0">
                <a:solidFill>
                  <a:srgbClr val="FF9900"/>
                </a:solidFill>
                <a:effectLst>
                  <a:outerShdw blurRad="38100" dist="38100" dir="2700000" algn="tl">
                    <a:srgbClr val="000000">
                      <a:alpha val="43137"/>
                    </a:srgbClr>
                  </a:outerShdw>
                </a:effectLst>
              </a:rPr>
              <a:t>definir las características de las empresas que serán consideradas Micro, Pequeñas y Medianas Empresas</a:t>
            </a:r>
            <a:r>
              <a:rPr lang="es-AR" sz="1800" dirty="0">
                <a:effectLst>
                  <a:outerShdw blurRad="38100" dist="38100" dir="2700000" algn="tl">
                    <a:srgbClr val="000000">
                      <a:alpha val="43137"/>
                    </a:srgbClr>
                  </a:outerShdw>
                </a:effectLst>
              </a:rPr>
              <a:t>, pudiendo contemplar, cuando así se justificare, las especificidades propias de los distintos </a:t>
            </a:r>
            <a:r>
              <a:rPr lang="es-AR" sz="1800" dirty="0">
                <a:solidFill>
                  <a:srgbClr val="FFFF00"/>
                </a:solidFill>
                <a:effectLst>
                  <a:outerShdw blurRad="38100" dist="38100" dir="2700000" algn="tl">
                    <a:srgbClr val="000000">
                      <a:alpha val="43137"/>
                    </a:srgbClr>
                  </a:outerShdw>
                </a:effectLst>
              </a:rPr>
              <a:t>sectores y regiones del país </a:t>
            </a:r>
            <a:r>
              <a:rPr lang="es-AR" sz="1800" dirty="0">
                <a:effectLst>
                  <a:outerShdw blurRad="38100" dist="38100" dir="2700000" algn="tl">
                    <a:srgbClr val="000000">
                      <a:alpha val="43137"/>
                    </a:srgbClr>
                  </a:outerShdw>
                </a:effectLst>
              </a:rPr>
              <a:t>y con base en alguno, algunos o todos los siguientes atributos de las mismas o sus equivalentes, </a:t>
            </a:r>
            <a:r>
              <a:rPr lang="es-AR" sz="1800" dirty="0">
                <a:solidFill>
                  <a:srgbClr val="00FFCC"/>
                </a:solidFill>
                <a:effectLst>
                  <a:outerShdw blurRad="38100" dist="38100" dir="2700000" algn="tl">
                    <a:srgbClr val="000000">
                      <a:alpha val="43137"/>
                    </a:srgbClr>
                  </a:outerShdw>
                </a:effectLst>
              </a:rPr>
              <a:t>personal ocupado, valor de las ventas y valor de los activos aplicados al proceso productivo</a:t>
            </a:r>
            <a:r>
              <a:rPr lang="es-AR" sz="1800" dirty="0">
                <a:effectLst>
                  <a:outerShdw blurRad="38100" dist="38100" dir="2700000" algn="tl">
                    <a:srgbClr val="000000">
                      <a:alpha val="43137"/>
                    </a:srgbClr>
                  </a:outerShdw>
                </a:effectLst>
              </a:rPr>
              <a:t>, </a:t>
            </a:r>
            <a:r>
              <a:rPr lang="es-AR" sz="1800" b="1" u="sng" dirty="0">
                <a:solidFill>
                  <a:srgbClr val="FFFF00"/>
                </a:solidFill>
                <a:effectLst>
                  <a:outerShdw blurRad="38100" dist="38100" dir="2700000" algn="tl">
                    <a:srgbClr val="000000">
                      <a:alpha val="43137"/>
                    </a:srgbClr>
                  </a:outerShdw>
                </a:effectLst>
              </a:rPr>
              <a:t>ello sin perjuicio de lo dispuesto en el artículo 83 de la presente ley</a:t>
            </a:r>
            <a:r>
              <a:rPr lang="es-AR" sz="1800" dirty="0">
                <a:effectLst>
                  <a:outerShdw blurRad="38100" dist="38100" dir="2700000" algn="tl">
                    <a:srgbClr val="000000">
                      <a:alpha val="43137"/>
                    </a:srgbClr>
                  </a:outerShdw>
                </a:effectLst>
              </a:rPr>
              <a:t>.</a:t>
            </a:r>
          </a:p>
          <a:p>
            <a:pPr algn="l"/>
            <a:r>
              <a:rPr lang="es-AR" sz="1800" dirty="0">
                <a:effectLst>
                  <a:outerShdw blurRad="38100" dist="38100" dir="2700000" algn="tl">
                    <a:srgbClr val="000000">
                      <a:alpha val="43137"/>
                    </a:srgbClr>
                  </a:outerShdw>
                </a:effectLst>
              </a:rPr>
              <a:t>La Autoridad de Aplicación </a:t>
            </a:r>
            <a:r>
              <a:rPr lang="es-AR" sz="1800" b="1" dirty="0">
                <a:solidFill>
                  <a:srgbClr val="FF9900"/>
                </a:solidFill>
                <a:effectLst>
                  <a:outerShdw blurRad="38100" dist="38100" dir="2700000" algn="tl">
                    <a:srgbClr val="000000">
                      <a:alpha val="43137"/>
                    </a:srgbClr>
                  </a:outerShdw>
                </a:effectLst>
              </a:rPr>
              <a:t>revisará anualmente </a:t>
            </a:r>
            <a:r>
              <a:rPr lang="es-AR" sz="1800" dirty="0">
                <a:effectLst>
                  <a:outerShdw blurRad="38100" dist="38100" dir="2700000" algn="tl">
                    <a:srgbClr val="000000">
                      <a:alpha val="43137"/>
                    </a:srgbClr>
                  </a:outerShdw>
                </a:effectLst>
              </a:rPr>
              <a:t>la definición de Micro, Pequeña y Mediana Empresa a fin de actualizar los parámetros y especificidades contempladas en la definición adoptada.</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a:t>
            </a:r>
          </a:p>
          <a:p>
            <a:pPr algn="l"/>
            <a:endParaRPr lang="es-AR" sz="1800" b="1" dirty="0">
              <a:effectLst>
                <a:outerShdw blurRad="38100" dist="38100" dir="2700000" algn="tl">
                  <a:srgbClr val="000000">
                    <a:alpha val="43137"/>
                  </a:srgbClr>
                </a:outerShdw>
              </a:effectLst>
            </a:endParaRPr>
          </a:p>
          <a:p>
            <a:pPr algn="l"/>
            <a:r>
              <a:rPr lang="es-AR" sz="1800" b="1" dirty="0" smtClean="0">
                <a:effectLst>
                  <a:outerShdw blurRad="38100" dist="38100" dir="2700000" algn="tl">
                    <a:srgbClr val="000000">
                      <a:alpha val="43137"/>
                    </a:srgbClr>
                  </a:outerShdw>
                </a:effectLst>
              </a:rPr>
              <a:t>TEXTO </a:t>
            </a:r>
            <a:r>
              <a:rPr lang="es-AR" sz="1800" b="1" dirty="0">
                <a:effectLst>
                  <a:outerShdw blurRad="38100" dist="38100" dir="2700000" algn="tl">
                    <a:srgbClr val="000000">
                      <a:alpha val="43137"/>
                    </a:srgbClr>
                  </a:outerShdw>
                </a:effectLst>
              </a:rPr>
              <a:t>S/</a:t>
            </a:r>
            <a:r>
              <a:rPr lang="es-AR" sz="1800" dirty="0">
                <a:effectLst>
                  <a:outerShdw blurRad="38100" dist="38100" dir="2700000" algn="tl">
                    <a:srgbClr val="000000">
                      <a:alpha val="43137"/>
                    </a:srgbClr>
                  </a:outerShdw>
                </a:effectLst>
              </a:rPr>
              <a:t>DECRETO 27/2018 - </a:t>
            </a:r>
            <a:r>
              <a:rPr lang="es-AR" sz="1800" b="1" dirty="0">
                <a:effectLst>
                  <a:outerShdw blurRad="38100" dist="38100" dir="2700000" algn="tl">
                    <a:srgbClr val="000000">
                      <a:alpha val="43137"/>
                    </a:srgbClr>
                  </a:outerShdw>
                </a:effectLst>
              </a:rPr>
              <a:t>BO:</a:t>
            </a:r>
            <a:r>
              <a:rPr lang="es-AR" sz="1800" dirty="0">
                <a:effectLst>
                  <a:outerShdw blurRad="38100" dist="38100" dir="2700000" algn="tl">
                    <a:srgbClr val="000000">
                      <a:alpha val="43137"/>
                    </a:srgbClr>
                  </a:outerShdw>
                </a:effectLst>
              </a:rPr>
              <a:t> 11/1/2018</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749443408"/>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25000" lnSpcReduction="20000"/>
          </a:bodyPr>
          <a:lstStyle/>
          <a:p>
            <a:pPr algn="l">
              <a:lnSpc>
                <a:spcPct val="90000"/>
              </a:lnSpc>
            </a:pPr>
            <a:r>
              <a:rPr lang="es-AR" sz="72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72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7200" b="1" dirty="0">
                <a:solidFill>
                  <a:srgbClr val="FFFF00"/>
                </a:solidFill>
                <a:effectLst>
                  <a:outerShdw blurRad="38100" dist="38100" dir="2700000" algn="tl">
                    <a:srgbClr val="000000">
                      <a:alpha val="43137"/>
                    </a:srgbClr>
                  </a:outerShdw>
                </a:effectLst>
              </a:rPr>
              <a:t>APERTURA DEL PROCEDIMIENTO</a:t>
            </a:r>
          </a:p>
          <a:p>
            <a:pPr algn="l"/>
            <a:endParaRPr lang="es-AR" sz="7200" dirty="0">
              <a:effectLst>
                <a:outerShdw blurRad="38100" dist="38100" dir="2700000" algn="tl">
                  <a:srgbClr val="000000">
                    <a:alpha val="43137"/>
                  </a:srgbClr>
                </a:outerShdw>
              </a:effectLst>
            </a:endParaRPr>
          </a:p>
          <a:p>
            <a:pPr algn="l"/>
            <a:r>
              <a:rPr lang="es-AR" sz="7200" b="1" dirty="0">
                <a:solidFill>
                  <a:srgbClr val="00FFCC"/>
                </a:solidFill>
                <a:effectLst>
                  <a:outerShdw blurRad="38100" dist="38100" dir="2700000" algn="tl">
                    <a:srgbClr val="000000">
                      <a:alpha val="43137"/>
                    </a:srgbClr>
                  </a:outerShdw>
                </a:effectLst>
              </a:rPr>
              <a:t>Art. 10 - </a:t>
            </a:r>
            <a:r>
              <a:rPr lang="es-AR" sz="7200" dirty="0">
                <a:effectLst>
                  <a:outerShdw blurRad="38100" dist="38100" dir="2700000" algn="tl">
                    <a:srgbClr val="000000">
                      <a:alpha val="43137"/>
                    </a:srgbClr>
                  </a:outerShdw>
                </a:effectLst>
              </a:rPr>
              <a:t>Sin perjuicio de lo dispuesto en el artículo anterior, </a:t>
            </a:r>
            <a:r>
              <a:rPr lang="es-AR" sz="7200" b="1" dirty="0">
                <a:solidFill>
                  <a:srgbClr val="FFFF00"/>
                </a:solidFill>
                <a:effectLst>
                  <a:outerShdw blurRad="38100" dist="38100" dir="2700000" algn="tl">
                    <a:srgbClr val="000000">
                      <a:alpha val="43137"/>
                    </a:srgbClr>
                  </a:outerShdw>
                </a:effectLst>
              </a:rPr>
              <a:t>en aquellos casos en los cuales las empresas ocupen trabajadores ubicados en distintas jurisdicciones o cuando se afecte significativamente la situación económica general o de determinados sectores de la actividad o bien se produzca un deterioro grave en las condiciones de vida de los consumidores y usuarios </a:t>
            </a:r>
            <a:r>
              <a:rPr lang="es-AR" sz="7200" dirty="0">
                <a:effectLst>
                  <a:outerShdw blurRad="38100" dist="38100" dir="2700000" algn="tl">
                    <a:srgbClr val="000000">
                      <a:alpha val="43137"/>
                    </a:srgbClr>
                  </a:outerShdw>
                </a:effectLst>
              </a:rPr>
              <a:t>de bienes y servicios o se encuentre en juego el interés nacional, la iniciación y trámite del procedimiento quedará a cargo del MINISTERIO DE TRABAJO, EMPLEO Y FORMACIÓN DE RECURSOS HUMANOS.</a:t>
            </a:r>
          </a:p>
          <a:p>
            <a:pPr algn="l"/>
            <a:endParaRPr lang="es-AR" sz="7200" dirty="0">
              <a:effectLst>
                <a:outerShdw blurRad="38100" dist="38100" dir="2700000" algn="tl">
                  <a:srgbClr val="000000">
                    <a:alpha val="43137"/>
                  </a:srgbClr>
                </a:outerShdw>
              </a:effectLst>
            </a:endParaRPr>
          </a:p>
          <a:p>
            <a:pPr algn="l"/>
            <a:r>
              <a:rPr lang="es-AR" sz="7200" b="1" dirty="0">
                <a:solidFill>
                  <a:srgbClr val="00FFCC"/>
                </a:solidFill>
                <a:effectLst>
                  <a:outerShdw blurRad="38100" dist="38100" dir="2700000" algn="tl">
                    <a:srgbClr val="000000">
                      <a:alpha val="43137"/>
                    </a:srgbClr>
                  </a:outerShdw>
                </a:effectLst>
              </a:rPr>
              <a:t>Art. 11 </a:t>
            </a:r>
            <a:r>
              <a:rPr lang="es-AR" sz="7200" dirty="0">
                <a:solidFill>
                  <a:srgbClr val="00FFCC"/>
                </a:solidFill>
                <a:effectLst>
                  <a:outerShdw blurRad="38100" dist="38100" dir="2700000" algn="tl">
                    <a:srgbClr val="000000">
                      <a:alpha val="43137"/>
                    </a:srgbClr>
                  </a:outerShdw>
                </a:effectLst>
              </a:rPr>
              <a:t>- </a:t>
            </a:r>
            <a:r>
              <a:rPr lang="es-AR" sz="7200" dirty="0">
                <a:effectLst>
                  <a:outerShdw blurRad="38100" dist="38100" dir="2700000" algn="tl">
                    <a:srgbClr val="000000">
                      <a:alpha val="43137"/>
                    </a:srgbClr>
                  </a:outerShdw>
                </a:effectLst>
              </a:rPr>
              <a:t>La existencia de un procedimiento de crisis de empresas en trámite o concluido no impedirá el uso de las facultades conferidas a la autoridad administrativa del trabajo por la ley 14786 y sus modificatorias.</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85091963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00FF99"/>
                </a:solidFill>
                <a:effectLst>
                  <a:outerShdw blurRad="38100" dist="38100" dir="2700000" algn="tl">
                    <a:srgbClr val="000000">
                      <a:alpha val="43137"/>
                    </a:srgbClr>
                  </a:outerShdw>
                </a:effectLst>
              </a:rPr>
              <a:t>PROCEDIMIENTO PREVENTIVO DE CRISIS DE EMPRESAS </a:t>
            </a:r>
          </a:p>
          <a:p>
            <a:pPr algn="l">
              <a:lnSpc>
                <a:spcPct val="90000"/>
              </a:lnSpc>
            </a:pPr>
            <a:r>
              <a:rPr lang="es-AR" sz="1800" b="1" dirty="0">
                <a:solidFill>
                  <a:srgbClr val="FFCC00"/>
                </a:solidFill>
                <a:effectLst>
                  <a:outerShdw blurRad="38100" dist="38100" dir="2700000" algn="tl">
                    <a:srgbClr val="000000">
                      <a:alpha val="43137"/>
                    </a:srgbClr>
                  </a:outerShdw>
                </a:effectLst>
              </a:rPr>
              <a:t>DECRETO 265/2002</a:t>
            </a:r>
          </a:p>
          <a:p>
            <a:pPr algn="l">
              <a:lnSpc>
                <a:spcPct val="90000"/>
              </a:lnSpc>
            </a:pPr>
            <a:r>
              <a:rPr lang="es-AR" sz="1800" b="1" dirty="0">
                <a:solidFill>
                  <a:srgbClr val="FFFF00"/>
                </a:solidFill>
                <a:effectLst>
                  <a:outerShdw blurRad="38100" dist="38100" dir="2700000" algn="tl">
                    <a:srgbClr val="000000">
                      <a:alpha val="43137"/>
                    </a:srgbClr>
                  </a:outerShdw>
                </a:effectLst>
              </a:rPr>
              <a:t>APERTURA DEL </a:t>
            </a:r>
            <a:r>
              <a:rPr lang="es-AR" sz="1800" b="1" dirty="0" smtClean="0">
                <a:solidFill>
                  <a:srgbClr val="FFFF00"/>
                </a:solidFill>
                <a:effectLst>
                  <a:outerShdw blurRad="38100" dist="38100" dir="2700000" algn="tl">
                    <a:srgbClr val="000000">
                      <a:alpha val="43137"/>
                    </a:srgbClr>
                  </a:outerShdw>
                </a:effectLst>
              </a:rPr>
              <a:t>PROCEDIMIENTO</a:t>
            </a:r>
          </a:p>
          <a:p>
            <a:pPr algn="l">
              <a:lnSpc>
                <a:spcPct val="90000"/>
              </a:lnSpc>
            </a:pPr>
            <a:endParaRPr lang="es-AR" sz="1800" b="1" dirty="0">
              <a:solidFill>
                <a:srgbClr val="FFFF00"/>
              </a:solidFill>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12 - </a:t>
            </a:r>
            <a:r>
              <a:rPr lang="es-AR" sz="1800" dirty="0">
                <a:effectLst>
                  <a:outerShdw blurRad="38100" dist="38100" dir="2700000" algn="tl">
                    <a:srgbClr val="000000">
                      <a:alpha val="43137"/>
                    </a:srgbClr>
                  </a:outerShdw>
                </a:effectLst>
              </a:rPr>
              <a:t>El </a:t>
            </a:r>
            <a:r>
              <a:rPr lang="es-AR" sz="1800" b="1" dirty="0">
                <a:solidFill>
                  <a:srgbClr val="FFFF01"/>
                </a:solidFill>
                <a:effectLst>
                  <a:outerShdw blurRad="38100" dist="38100" dir="2700000" algn="tl">
                    <a:srgbClr val="000000">
                      <a:alpha val="43137"/>
                    </a:srgbClr>
                  </a:outerShdw>
                </a:effectLst>
              </a:rPr>
              <a:t>incumplimiento a </a:t>
            </a:r>
            <a:r>
              <a:rPr lang="es-AR" sz="1800" dirty="0">
                <a:effectLst>
                  <a:outerShdw blurRad="38100" dist="38100" dir="2700000" algn="tl">
                    <a:srgbClr val="000000">
                      <a:alpha val="43137"/>
                    </a:srgbClr>
                  </a:outerShdw>
                </a:effectLst>
              </a:rPr>
              <a:t>las disposiciones del presente dará lugar a la aplicación de las </a:t>
            </a:r>
            <a:r>
              <a:rPr lang="es-AR" sz="1800" b="1" dirty="0">
                <a:solidFill>
                  <a:srgbClr val="00FFCC"/>
                </a:solidFill>
                <a:effectLst>
                  <a:outerShdw blurRad="38100" dist="38100" dir="2700000" algn="tl">
                    <a:srgbClr val="000000">
                      <a:alpha val="43137"/>
                    </a:srgbClr>
                  </a:outerShdw>
                </a:effectLst>
              </a:rPr>
              <a:t>sanciones previstas en el Régimen General de Sanciones </a:t>
            </a:r>
            <a:r>
              <a:rPr lang="es-AR" sz="1800" dirty="0">
                <a:effectLst>
                  <a:outerShdw blurRad="38100" dist="38100" dir="2700000" algn="tl">
                    <a:srgbClr val="000000">
                      <a:alpha val="43137"/>
                    </a:srgbClr>
                  </a:outerShdw>
                </a:effectLst>
              </a:rPr>
              <a:t>por Infracciones Laborales -Anexo II- del Pacto Federal del Trabajo, ratificado por la ley 25212, de acuerdo a la calificación de las infracciones que se verifiquen. Asimismo, la autoridad administrativa del trabajo podrá solicitar la </a:t>
            </a:r>
            <a:r>
              <a:rPr lang="es-AR" sz="1800" b="1" dirty="0">
                <a:solidFill>
                  <a:srgbClr val="00FF00"/>
                </a:solidFill>
                <a:effectLst>
                  <a:outerShdw blurRad="38100" dist="38100" dir="2700000" algn="tl">
                    <a:srgbClr val="000000">
                      <a:alpha val="43137"/>
                    </a:srgbClr>
                  </a:outerShdw>
                </a:effectLst>
              </a:rPr>
              <a:t>suspensión, reducción o pérdida de los subsidios, exenciones, </a:t>
            </a:r>
            <a:r>
              <a:rPr lang="es-AR" sz="1800" dirty="0">
                <a:effectLst>
                  <a:outerShdw blurRad="38100" dist="38100" dir="2700000" algn="tl">
                    <a:srgbClr val="000000">
                      <a:alpha val="43137"/>
                    </a:srgbClr>
                  </a:outerShdw>
                </a:effectLst>
              </a:rPr>
              <a:t>créditos o beneficios promocionales de cualquier especie que le fueran otorgados por organismos del Estado Nacional, Provincial o Municipal al empleador infractor.</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66846985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Autofit/>
          </a:bodyPr>
          <a:lstStyle/>
          <a:p>
            <a:pPr algn="l">
              <a:lnSpc>
                <a:spcPct val="90000"/>
              </a:lnSpc>
            </a:pPr>
            <a:r>
              <a:rPr lang="es-AR" sz="1800" b="1" dirty="0">
                <a:solidFill>
                  <a:srgbClr val="FFFF00"/>
                </a:solidFill>
                <a:effectLst>
                  <a:outerShdw blurRad="38100" dist="38100" dir="2700000" algn="tl">
                    <a:srgbClr val="000000">
                      <a:alpha val="43137"/>
                    </a:srgbClr>
                  </a:outerShdw>
                </a:effectLst>
              </a:rPr>
              <a:t>PROCEDIMIENTO PREVENTIVO DE CRISIS DE EMPRESAS</a:t>
            </a:r>
            <a:r>
              <a:rPr lang="es-AR" sz="1800" dirty="0">
                <a:solidFill>
                  <a:srgbClr val="FFFF00"/>
                </a:solidFill>
                <a:effectLst>
                  <a:outerShdw blurRad="38100" dist="38100" dir="2700000" algn="tl">
                    <a:srgbClr val="000000">
                      <a:alpha val="43137"/>
                    </a:srgbClr>
                  </a:outerShdw>
                </a:effectLst>
              </a:rPr>
              <a:t> </a:t>
            </a:r>
          </a:p>
          <a:p>
            <a:pPr algn="l">
              <a:lnSpc>
                <a:spcPct val="90000"/>
              </a:lnSpc>
            </a:pPr>
            <a:r>
              <a:rPr lang="es-AR" sz="1800" b="1" dirty="0">
                <a:solidFill>
                  <a:srgbClr val="00FF00"/>
                </a:solidFill>
                <a:effectLst>
                  <a:outerShdw blurRad="38100" dist="38100" dir="2700000" algn="tl">
                    <a:srgbClr val="000000">
                      <a:alpha val="43137"/>
                    </a:srgbClr>
                  </a:outerShdw>
                </a:effectLst>
              </a:rPr>
              <a:t>R (</a:t>
            </a:r>
            <a:r>
              <a:rPr lang="es-AR" sz="1800" b="1" dirty="0" err="1">
                <a:solidFill>
                  <a:srgbClr val="00FF00"/>
                </a:solidFill>
                <a:effectLst>
                  <a:outerShdw blurRad="38100" dist="38100" dir="2700000" algn="tl">
                    <a:srgbClr val="000000">
                      <a:alpha val="43137"/>
                    </a:srgbClr>
                  </a:outerShdw>
                </a:effectLst>
              </a:rPr>
              <a:t>MTESS</a:t>
            </a:r>
            <a:r>
              <a:rPr lang="es-AR" sz="1800" b="1" dirty="0">
                <a:solidFill>
                  <a:srgbClr val="00FF00"/>
                </a:solidFill>
                <a:effectLst>
                  <a:outerShdw blurRad="38100" dist="38100" dir="2700000" algn="tl">
                    <a:srgbClr val="000000">
                      <a:alpha val="43137"/>
                    </a:srgbClr>
                  </a:outerShdw>
                </a:effectLst>
              </a:rPr>
              <a:t>) 337/2002</a:t>
            </a:r>
          </a:p>
          <a:p>
            <a:pPr algn="l">
              <a:lnSpc>
                <a:spcPct val="90000"/>
              </a:lnSpc>
            </a:pPr>
            <a:r>
              <a:rPr lang="es-AR" sz="1800" b="1" dirty="0">
                <a:solidFill>
                  <a:srgbClr val="FF9900"/>
                </a:solidFill>
                <a:effectLst>
                  <a:outerShdw blurRad="38100" dist="38100" dir="2700000" algn="tl">
                    <a:srgbClr val="000000">
                      <a:alpha val="43137"/>
                    </a:srgbClr>
                  </a:outerShdw>
                </a:effectLst>
              </a:rPr>
              <a:t>ADMINISTRACIONES PROVINCIALES DEL TRABAJO</a:t>
            </a:r>
          </a:p>
          <a:p>
            <a:pPr algn="l"/>
            <a:r>
              <a:rPr lang="es-AR" sz="1800" b="1" dirty="0">
                <a:solidFill>
                  <a:srgbClr val="00FFCC"/>
                </a:solidFill>
              </a:rPr>
              <a:t>Art. 1 - </a:t>
            </a:r>
            <a:r>
              <a:rPr lang="es-AR" sz="1800" dirty="0"/>
              <a:t>Las Administraciones Provinciales del Trabajo </a:t>
            </a:r>
            <a:r>
              <a:rPr lang="es-AR" sz="1800" b="1" dirty="0">
                <a:solidFill>
                  <a:srgbClr val="FFFF01"/>
                </a:solidFill>
              </a:rPr>
              <a:t>podrán sustanciar y completar en sus respectivos ámbitos jurisdiccionales la gestión del procedimiento preventivo de crisis de empresas</a:t>
            </a:r>
            <a:r>
              <a:rPr lang="es-AR" sz="1800" dirty="0"/>
              <a:t>, previstos en el Título III, Capítulo VI de la ley 24013 y sus reglamentaciones, y del procedimiento previsto en el decreto 328/88, hasta tanto se celebren nuevos acuerdos con los Estados Provinciales. Sin perjuicio de ello, las Administraciones Provinciales del Trabajo podrán optar por remitir las actuaciones para su tramitación en este Ministerio, debiendo comunicar tal opción mediante copia fiel del acto administrativo que así lo dispone.</a:t>
            </a:r>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513382884"/>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1 </a:t>
            </a:r>
            <a:r>
              <a:rPr lang="es-AR" sz="1800" b="1" dirty="0">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Los empleadores, antes de disponer</a:t>
            </a:r>
            <a:r>
              <a:rPr lang="es-AR" sz="1800" b="1" dirty="0">
                <a:solidFill>
                  <a:srgbClr val="FFFF00"/>
                </a:solidFill>
                <a:effectLst>
                  <a:outerShdw blurRad="38100" dist="38100" dir="2700000" algn="tl">
                    <a:srgbClr val="000000">
                      <a:alpha val="43137"/>
                    </a:srgbClr>
                  </a:outerShdw>
                </a:effectLst>
              </a:rPr>
              <a:t> suspensiones, reducciones de la jornada laboral o despidos por causas económicas o falta o disminución de trabajo </a:t>
            </a:r>
            <a:r>
              <a:rPr lang="es-AR" sz="1800" dirty="0">
                <a:effectLst>
                  <a:outerShdw blurRad="38100" dist="38100" dir="2700000" algn="tl">
                    <a:srgbClr val="000000">
                      <a:alpha val="43137"/>
                    </a:srgbClr>
                  </a:outerShdw>
                </a:effectLst>
              </a:rPr>
              <a:t>a la totalidad o parte de su personal, deberán </a:t>
            </a:r>
            <a:r>
              <a:rPr lang="es-AR" sz="1800" b="1" dirty="0">
                <a:solidFill>
                  <a:srgbClr val="00FF00"/>
                </a:solidFill>
                <a:effectLst>
                  <a:outerShdw blurRad="38100" dist="38100" dir="2700000" algn="tl">
                    <a:srgbClr val="000000">
                      <a:alpha val="43137"/>
                    </a:srgbClr>
                  </a:outerShdw>
                </a:effectLst>
              </a:rPr>
              <a:t>comunicar</a:t>
            </a:r>
            <a:r>
              <a:rPr lang="es-AR" sz="1800" dirty="0">
                <a:effectLst>
                  <a:outerShdw blurRad="38100" dist="38100" dir="2700000" algn="tl">
                    <a:srgbClr val="000000">
                      <a:alpha val="43137"/>
                    </a:srgbClr>
                  </a:outerShdw>
                </a:effectLst>
              </a:rPr>
              <a:t> tal decisión al Ministerio de Trabajo y Seguridad Social </a:t>
            </a:r>
            <a:r>
              <a:rPr lang="es-AR" sz="1800" b="1" dirty="0">
                <a:solidFill>
                  <a:srgbClr val="00FFCC"/>
                </a:solidFill>
                <a:effectLst>
                  <a:outerShdw blurRad="38100" dist="38100" dir="2700000" algn="tl">
                    <a:srgbClr val="000000">
                      <a:alpha val="43137"/>
                    </a:srgbClr>
                  </a:outerShdw>
                </a:effectLst>
              </a:rPr>
              <a:t>con una anticipación no menor de 10 (diez) días </a:t>
            </a:r>
            <a:r>
              <a:rPr lang="es-AR" sz="1800" dirty="0">
                <a:effectLst>
                  <a:outerShdw blurRad="38100" dist="38100" dir="2700000" algn="tl">
                    <a:srgbClr val="000000">
                      <a:alpha val="43137"/>
                    </a:srgbClr>
                  </a:outerShdw>
                </a:effectLst>
              </a:rPr>
              <a:t>de hacerla efectiva.</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3048271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pPr algn="l"/>
            <a:endParaRPr lang="es-AR" sz="1800" dirty="0">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2 - </a:t>
            </a:r>
            <a:r>
              <a:rPr lang="es-AR" sz="1800" dirty="0">
                <a:effectLst>
                  <a:outerShdw blurRad="38100" dist="38100" dir="2700000" algn="tl">
                    <a:srgbClr val="000000">
                      <a:alpha val="43137"/>
                    </a:srgbClr>
                  </a:outerShdw>
                </a:effectLst>
              </a:rPr>
              <a:t>Dicha comunicación deberá contener: </a:t>
            </a:r>
          </a:p>
          <a:p>
            <a:pPr algn="l"/>
            <a:r>
              <a:rPr lang="es-AR" sz="1800" dirty="0">
                <a:solidFill>
                  <a:srgbClr val="FFFF00"/>
                </a:solidFill>
                <a:effectLst>
                  <a:outerShdw blurRad="38100" dist="38100" dir="2700000" algn="tl">
                    <a:srgbClr val="000000">
                      <a:alpha val="43137"/>
                    </a:srgbClr>
                  </a:outerShdw>
                </a:effectLst>
              </a:rPr>
              <a:t>1) causas que justifiquen la adopción de la medida; </a:t>
            </a:r>
          </a:p>
          <a:p>
            <a:pPr algn="l"/>
            <a:r>
              <a:rPr lang="es-AR" sz="1800" dirty="0">
                <a:solidFill>
                  <a:srgbClr val="FFCC00"/>
                </a:solidFill>
                <a:effectLst>
                  <a:outerShdw blurRad="38100" dist="38100" dir="2700000" algn="tl">
                    <a:srgbClr val="000000">
                      <a:alpha val="43137"/>
                    </a:srgbClr>
                  </a:outerShdw>
                </a:effectLst>
              </a:rPr>
              <a:t>2) si las causas invocadas afectan a toda la empresa </a:t>
            </a:r>
            <a:r>
              <a:rPr lang="es-AR" sz="1800" dirty="0">
                <a:effectLst>
                  <a:outerShdw blurRad="38100" dist="38100" dir="2700000" algn="tl">
                    <a:srgbClr val="000000">
                      <a:alpha val="43137"/>
                    </a:srgbClr>
                  </a:outerShdw>
                </a:effectLst>
              </a:rPr>
              <a:t>o sólo a alguna de sus secciones; </a:t>
            </a:r>
          </a:p>
          <a:p>
            <a:pPr algn="l"/>
            <a:r>
              <a:rPr lang="es-AR" sz="1800" dirty="0">
                <a:solidFill>
                  <a:srgbClr val="00FF00"/>
                </a:solidFill>
                <a:effectLst>
                  <a:outerShdw blurRad="38100" dist="38100" dir="2700000" algn="tl">
                    <a:srgbClr val="000000">
                      <a:alpha val="43137"/>
                    </a:srgbClr>
                  </a:outerShdw>
                </a:effectLst>
              </a:rPr>
              <a:t>3) si las causas invocadas se presumen de efecto transitorio o definitivo </a:t>
            </a:r>
            <a:r>
              <a:rPr lang="es-AR" sz="1800" dirty="0">
                <a:effectLst>
                  <a:outerShdw blurRad="38100" dist="38100" dir="2700000" algn="tl">
                    <a:srgbClr val="000000">
                      <a:alpha val="43137"/>
                    </a:srgbClr>
                  </a:outerShdw>
                </a:effectLst>
              </a:rPr>
              <a:t>y, en su caso, el tiempo que perdurarán; </a:t>
            </a:r>
          </a:p>
          <a:p>
            <a:pPr algn="l"/>
            <a:r>
              <a:rPr lang="es-AR" sz="1800" dirty="0">
                <a:solidFill>
                  <a:srgbClr val="FF9900"/>
                </a:solidFill>
                <a:effectLst>
                  <a:outerShdw blurRad="38100" dist="38100" dir="2700000" algn="tl">
                    <a:srgbClr val="000000">
                      <a:alpha val="43137"/>
                    </a:srgbClr>
                  </a:outerShdw>
                </a:effectLst>
              </a:rPr>
              <a:t>4) las medidas adoptadas por el empleador </a:t>
            </a:r>
            <a:r>
              <a:rPr lang="es-AR" sz="1800" dirty="0">
                <a:effectLst>
                  <a:outerShdw blurRad="38100" dist="38100" dir="2700000" algn="tl">
                    <a:srgbClr val="000000">
                      <a:alpha val="43137"/>
                    </a:srgbClr>
                  </a:outerShdw>
                </a:effectLst>
              </a:rPr>
              <a:t>para superar o paliar los efectos de las causas invocadas; </a:t>
            </a:r>
          </a:p>
          <a:p>
            <a:pPr algn="l"/>
            <a:r>
              <a:rPr lang="es-AR" sz="1800" dirty="0">
                <a:solidFill>
                  <a:srgbClr val="00B0F0"/>
                </a:solidFill>
                <a:effectLst>
                  <a:outerShdw blurRad="38100" dist="38100" dir="2700000" algn="tl">
                    <a:srgbClr val="000000">
                      <a:alpha val="43137"/>
                    </a:srgbClr>
                  </a:outerShdw>
                </a:effectLst>
              </a:rPr>
              <a:t>5) el nombre y apellido, fecha de ingreso, cargas </a:t>
            </a:r>
            <a:r>
              <a:rPr lang="es-AR" sz="1800" dirty="0">
                <a:effectLst>
                  <a:outerShdw blurRad="38100" dist="38100" dir="2700000" algn="tl">
                    <a:srgbClr val="000000">
                      <a:alpha val="43137"/>
                    </a:srgbClr>
                  </a:outerShdw>
                </a:effectLst>
              </a:rPr>
              <a:t>de familia, sección, categoría y especialidad de los trabajadores comprendidos en la medida</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6153245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rPr>
              <a:t>PROCEDIMIENTO ALTERNATIVO OBLIGATORIO</a:t>
            </a:r>
            <a:endParaRPr lang="es-AR" sz="1800" dirty="0">
              <a:solidFill>
                <a:srgbClr val="FFFF01"/>
              </a:solidFill>
            </a:endParaRPr>
          </a:p>
          <a:p>
            <a:pPr algn="l">
              <a:lnSpc>
                <a:spcPct val="90000"/>
              </a:lnSpc>
            </a:pPr>
            <a:r>
              <a:rPr lang="es-AR" sz="1800" b="1" dirty="0">
                <a:solidFill>
                  <a:srgbClr val="FFC000"/>
                </a:solidFill>
              </a:rPr>
              <a:t>DECRETO 328/1988</a:t>
            </a:r>
          </a:p>
          <a:p>
            <a:pPr algn="l"/>
            <a:endParaRPr lang="es-AR" sz="1800" dirty="0"/>
          </a:p>
          <a:p>
            <a:pPr algn="l"/>
            <a:r>
              <a:rPr lang="es-AR" sz="1800" b="1" dirty="0">
                <a:solidFill>
                  <a:srgbClr val="00FFCC"/>
                </a:solidFill>
              </a:rPr>
              <a:t>Art. 3 - </a:t>
            </a:r>
            <a:r>
              <a:rPr lang="es-AR" sz="1800" dirty="0"/>
              <a:t>Con la misma anticipación establecida en el artículo 1, </a:t>
            </a:r>
            <a:r>
              <a:rPr lang="es-AR" sz="1800" dirty="0">
                <a:solidFill>
                  <a:srgbClr val="FFFF01"/>
                </a:solidFill>
              </a:rPr>
              <a:t>los empleadores deberán entregar copia de la comunicación a la asociación</a:t>
            </a:r>
            <a:r>
              <a:rPr lang="es-AR" sz="1800" dirty="0"/>
              <a:t> o asociaciones sindicales con personería gremial que representen a los trabajadores afectados por la medida.</a:t>
            </a: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3096608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pPr algn="l"/>
            <a:endParaRPr lang="es-AR" sz="1800" dirty="0"/>
          </a:p>
          <a:p>
            <a:pPr algn="l"/>
            <a:r>
              <a:rPr lang="es-AR" sz="1800" b="1" dirty="0">
                <a:solidFill>
                  <a:srgbClr val="00FF99"/>
                </a:solidFill>
              </a:rPr>
              <a:t>Art. 4 - </a:t>
            </a:r>
            <a:r>
              <a:rPr lang="es-AR" sz="1800" dirty="0"/>
              <a:t>De oficio o a petición de partes, la autoridad de aplicación podrá: </a:t>
            </a:r>
          </a:p>
          <a:p>
            <a:pPr algn="l"/>
            <a:r>
              <a:rPr lang="es-AR" sz="1800" dirty="0">
                <a:solidFill>
                  <a:srgbClr val="FFFF00"/>
                </a:solidFill>
              </a:rPr>
              <a:t>1) disponer la celebración de las audiencias </a:t>
            </a:r>
            <a:r>
              <a:rPr lang="es-AR" sz="1800" dirty="0"/>
              <a:t>que considere necesarias para lograr soluciones de común acuerdo entre el empleador y las asociaciones sindicales indicadas en el artículo 3, </a:t>
            </a:r>
          </a:p>
          <a:p>
            <a:pPr algn="l"/>
            <a:r>
              <a:rPr lang="es-AR" sz="1800" dirty="0">
                <a:solidFill>
                  <a:srgbClr val="FF9900"/>
                </a:solidFill>
              </a:rPr>
              <a:t>2) recabar informes aclarativos o ampliatorios </a:t>
            </a:r>
            <a:r>
              <a:rPr lang="es-AR" sz="1800" dirty="0"/>
              <a:t>de los puntos de la comunicación previstos en el artículo 2, </a:t>
            </a:r>
          </a:p>
          <a:p>
            <a:pPr algn="l"/>
            <a:r>
              <a:rPr lang="es-AR" sz="1800" dirty="0">
                <a:solidFill>
                  <a:srgbClr val="00B0F0"/>
                </a:solidFill>
              </a:rPr>
              <a:t>3) requerir la opinión escrita de las asociaciones sindicales </a:t>
            </a:r>
            <a:r>
              <a:rPr lang="es-AR" sz="1800" dirty="0"/>
              <a:t>indicadas en el artículo 3, </a:t>
            </a:r>
          </a:p>
          <a:p>
            <a:pPr algn="l"/>
            <a:r>
              <a:rPr lang="es-AR" sz="1800" dirty="0">
                <a:solidFill>
                  <a:srgbClr val="00FF00"/>
                </a:solidFill>
              </a:rPr>
              <a:t>4) realizar investigaciones, recabar asesoramiento </a:t>
            </a:r>
            <a:r>
              <a:rPr lang="es-AR" sz="1800" dirty="0"/>
              <a:t>de las reparticiones públicas o instituciones privadas y, en general, ordenar cualquier medida que tienda al más amplio conocimiento de la cuestión planteada y </a:t>
            </a:r>
          </a:p>
          <a:p>
            <a:pPr algn="l"/>
            <a:r>
              <a:rPr lang="es-AR" sz="1800" dirty="0">
                <a:solidFill>
                  <a:srgbClr val="FFCC00"/>
                </a:solidFill>
              </a:rPr>
              <a:t>5) proponer fórmulas de solución. </a:t>
            </a:r>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5337939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pPr algn="l"/>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5 - </a:t>
            </a:r>
            <a:r>
              <a:rPr lang="es-AR" sz="1800" dirty="0">
                <a:effectLst>
                  <a:outerShdw blurRad="38100" dist="38100" dir="2700000" algn="tl">
                    <a:srgbClr val="000000">
                      <a:alpha val="43137"/>
                    </a:srgbClr>
                  </a:outerShdw>
                </a:effectLst>
              </a:rPr>
              <a:t>Las disposiciones del presente decreto no podrán ser interpretadas como modificaciones a la </a:t>
            </a:r>
            <a:r>
              <a:rPr lang="es-AR" sz="1800" b="1" u="sng" dirty="0">
                <a:solidFill>
                  <a:srgbClr val="FFFF00"/>
                </a:solidFill>
                <a:effectLst>
                  <a:outerShdw blurRad="38100" dist="38100" dir="2700000" algn="tl">
                    <a:srgbClr val="000000">
                      <a:alpha val="43137"/>
                    </a:srgbClr>
                  </a:outerShdw>
                </a:effectLst>
              </a:rPr>
              <a:t>facultad del trabajador de accionar judicialmente </a:t>
            </a:r>
            <a:r>
              <a:rPr lang="es-AR" sz="1800" dirty="0">
                <a:effectLst>
                  <a:outerShdw blurRad="38100" dist="38100" dir="2700000" algn="tl">
                    <a:srgbClr val="000000">
                      <a:alpha val="43137"/>
                    </a:srgbClr>
                  </a:outerShdw>
                </a:effectLst>
              </a:rPr>
              <a:t>si considerare que la medida adoptada por el empleador lesiona alguno de sus derechos.</a:t>
            </a:r>
          </a:p>
          <a:p>
            <a:pPr algn="l"/>
            <a:endParaRPr lang="es-AR" sz="1800" dirty="0">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6 - </a:t>
            </a:r>
            <a:r>
              <a:rPr lang="es-AR" sz="1800" dirty="0">
                <a:effectLst>
                  <a:outerShdw blurRad="38100" dist="38100" dir="2700000" algn="tl">
                    <a:srgbClr val="000000">
                      <a:alpha val="43137"/>
                    </a:srgbClr>
                  </a:outerShdw>
                </a:effectLst>
              </a:rPr>
              <a:t>El incumplimiento de lo establecido en el presente decreto dará lugar a las </a:t>
            </a:r>
            <a:r>
              <a:rPr lang="es-AR" sz="1800" b="1" dirty="0">
                <a:solidFill>
                  <a:srgbClr val="00FF99"/>
                </a:solidFill>
                <a:effectLst>
                  <a:outerShdw blurRad="38100" dist="38100" dir="2700000" algn="tl">
                    <a:srgbClr val="000000">
                      <a:alpha val="43137"/>
                    </a:srgbClr>
                  </a:outerShdw>
                </a:effectLst>
              </a:rPr>
              <a:t>sanciones previstas </a:t>
            </a:r>
            <a:r>
              <a:rPr lang="es-AR" sz="1800" dirty="0">
                <a:effectLst>
                  <a:outerShdw blurRad="38100" dist="38100" dir="2700000" algn="tl">
                    <a:srgbClr val="000000">
                      <a:alpha val="43137"/>
                    </a:srgbClr>
                  </a:outerShdw>
                </a:effectLst>
              </a:rPr>
              <a:t>en el artículo 5º de la ley 18694 y sus modificatorias.</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798802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500" b="1" dirty="0">
                <a:solidFill>
                  <a:srgbClr val="FFFF01"/>
                </a:solidFill>
                <a:effectLst>
                  <a:outerShdw blurRad="38100" dist="38100" dir="2700000" algn="tl">
                    <a:srgbClr val="000000">
                      <a:alpha val="43137"/>
                    </a:srgbClr>
                  </a:outerShdw>
                </a:effectLst>
              </a:rPr>
              <a:t>PROCEDIMIENTO ALTERNATIVO OBLIGATORIO</a:t>
            </a:r>
            <a:endParaRPr lang="es-AR" sz="1500" dirty="0">
              <a:solidFill>
                <a:srgbClr val="FFFF01"/>
              </a:solidFill>
              <a:effectLst>
                <a:outerShdw blurRad="38100" dist="38100" dir="2700000" algn="tl">
                  <a:srgbClr val="000000">
                    <a:alpha val="43137"/>
                  </a:srgbClr>
                </a:outerShdw>
              </a:effectLst>
            </a:endParaRPr>
          </a:p>
          <a:p>
            <a:pPr algn="l">
              <a:lnSpc>
                <a:spcPct val="90000"/>
              </a:lnSpc>
            </a:pPr>
            <a:r>
              <a:rPr lang="es-AR" sz="1500" b="1" dirty="0">
                <a:solidFill>
                  <a:srgbClr val="FFC000"/>
                </a:solidFill>
                <a:effectLst>
                  <a:outerShdw blurRad="38100" dist="38100" dir="2700000" algn="tl">
                    <a:srgbClr val="000000">
                      <a:alpha val="43137"/>
                    </a:srgbClr>
                  </a:outerShdw>
                </a:effectLst>
              </a:rPr>
              <a:t>DECRETO 328/1988</a:t>
            </a:r>
          </a:p>
          <a:p>
            <a:endParaRPr lang="es-AR" sz="9600" dirty="0" smtClean="0"/>
          </a:p>
          <a:p>
            <a:endParaRPr lang="es-AR" sz="96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713" y="1905000"/>
            <a:ext cx="8226574"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8164923"/>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r>
              <a:rPr lang="es-AR" sz="9600" dirty="0" smtClean="0"/>
              <a:t> </a:t>
            </a:r>
            <a:endParaRPr lang="es-AR" sz="96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728" y="2057400"/>
            <a:ext cx="8890543"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0682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029200"/>
          </a:xfrm>
        </p:spPr>
        <p:txBody>
          <a:bodyPr>
            <a:normAutofit/>
          </a:bodyPr>
          <a:lstStyle/>
          <a:p>
            <a:pPr marL="609600" indent="-609600" algn="l">
              <a:defRPr/>
            </a:pPr>
            <a:r>
              <a:rPr lang="en-US" sz="2400" b="1" dirty="0">
                <a:solidFill>
                  <a:srgbClr val="00FF00"/>
                </a:solidFill>
                <a:effectLst>
                  <a:outerShdw blurRad="38100" dist="38100" dir="2700000" algn="tl">
                    <a:srgbClr val="000000">
                      <a:alpha val="43137"/>
                    </a:srgbClr>
                  </a:outerShdw>
                </a:effectLst>
              </a:rPr>
              <a:t>LEY 24467</a:t>
            </a:r>
          </a:p>
          <a:p>
            <a:pPr algn="l"/>
            <a:r>
              <a:rPr lang="es-AR" sz="1600" b="1" dirty="0">
                <a:solidFill>
                  <a:srgbClr val="FFFF00"/>
                </a:solidFill>
                <a:effectLst>
                  <a:outerShdw blurRad="38100" dist="38100" dir="2700000" algn="tl">
                    <a:srgbClr val="000000">
                      <a:alpha val="43137"/>
                    </a:srgbClr>
                  </a:outerShdw>
                </a:effectLst>
              </a:rPr>
              <a:t>DEFINICIÓN DE </a:t>
            </a:r>
            <a:r>
              <a:rPr lang="es-AR" sz="1600" b="1" dirty="0" smtClean="0">
                <a:solidFill>
                  <a:srgbClr val="FFFF00"/>
                </a:solidFill>
                <a:effectLst>
                  <a:outerShdw blurRad="38100" dist="38100" dir="2700000" algn="tl">
                    <a:srgbClr val="000000">
                      <a:alpha val="43137"/>
                    </a:srgbClr>
                  </a:outerShdw>
                </a:effectLst>
              </a:rPr>
              <a:t>MIPYMES</a:t>
            </a:r>
            <a:endParaRPr lang="es-AR" sz="1600" b="1" dirty="0">
              <a:solidFill>
                <a:srgbClr val="FFFF00"/>
              </a:solidFill>
              <a:effectLst>
                <a:outerShdw blurRad="38100" dist="38100" dir="2700000" algn="tl">
                  <a:srgbClr val="000000">
                    <a:alpha val="43137"/>
                  </a:srgbClr>
                </a:outerShdw>
              </a:effectLst>
            </a:endParaRPr>
          </a:p>
          <a:p>
            <a:pPr algn="l"/>
            <a:r>
              <a:rPr lang="es-AR" sz="1600" b="1" dirty="0">
                <a:solidFill>
                  <a:srgbClr val="00FFFF"/>
                </a:solidFill>
                <a:effectLst>
                  <a:outerShdw blurRad="38100" dist="38100" dir="2700000" algn="tl">
                    <a:srgbClr val="000000">
                      <a:alpha val="43137"/>
                    </a:srgbClr>
                  </a:outerShdw>
                </a:effectLst>
              </a:rPr>
              <a:t>Art. 2 - </a:t>
            </a:r>
            <a:r>
              <a:rPr lang="es-AR" sz="1600" b="1" dirty="0" smtClean="0">
                <a:solidFill>
                  <a:srgbClr val="00FFFF"/>
                </a:solidFill>
                <a:effectLst>
                  <a:outerShdw blurRad="38100" dist="38100" dir="2700000" algn="tl">
                    <a:srgbClr val="000000">
                      <a:alpha val="43137"/>
                    </a:srgbClr>
                  </a:outerShdw>
                </a:effectLst>
              </a:rPr>
              <a:t> </a:t>
            </a:r>
            <a:r>
              <a:rPr lang="es-AR" sz="1600" dirty="0" smtClean="0"/>
              <a:t>(…) </a:t>
            </a:r>
          </a:p>
          <a:p>
            <a:pPr algn="l"/>
            <a:r>
              <a:rPr lang="es-AR" sz="1800" dirty="0" smtClean="0"/>
              <a:t>La </a:t>
            </a:r>
            <a:r>
              <a:rPr lang="es-AR" sz="1800" dirty="0"/>
              <a:t>Autoridad de Aplicación establecerá </a:t>
            </a:r>
            <a:r>
              <a:rPr lang="es-AR" sz="1800" dirty="0">
                <a:solidFill>
                  <a:srgbClr val="FFFF00"/>
                </a:solidFill>
              </a:rPr>
              <a:t>las limitaciones aplicables a las empresas que controlen, estén controladas y/o se encuentren vinculadas a otra/s o grupo/s económicos nacionales o extranjeros</a:t>
            </a:r>
            <a:r>
              <a:rPr lang="es-AR" sz="1800" dirty="0"/>
              <a:t>, para ser Micro, Pequeñas y Medianas Empresa</a:t>
            </a:r>
            <a:r>
              <a:rPr lang="es-AR" sz="1800" dirty="0" smtClean="0"/>
              <a:t>.</a:t>
            </a:r>
          </a:p>
          <a:p>
            <a:pPr algn="l"/>
            <a:r>
              <a:rPr lang="es-AR" sz="1800" dirty="0" smtClean="0"/>
              <a:t>Los </a:t>
            </a:r>
            <a:r>
              <a:rPr lang="es-AR" sz="1800" dirty="0"/>
              <a:t>beneficios vigentes para las Micro, Pequeñas y Medianas Empresas </a:t>
            </a:r>
            <a:r>
              <a:rPr lang="es-AR" sz="1800" dirty="0">
                <a:solidFill>
                  <a:srgbClr val="FF9900"/>
                </a:solidFill>
              </a:rPr>
              <a:t>serán extensivos a las formas asociativas conformadas exclusivamente por ellas</a:t>
            </a:r>
            <a:r>
              <a:rPr lang="es-AR" sz="1800" dirty="0" smtClean="0">
                <a:solidFill>
                  <a:srgbClr val="FF9900"/>
                </a:solidFill>
              </a:rPr>
              <a:t>.</a:t>
            </a:r>
          </a:p>
          <a:p>
            <a:pPr algn="l"/>
            <a:r>
              <a:rPr lang="es-AR" sz="1800" dirty="0" smtClean="0"/>
              <a:t>Los </a:t>
            </a:r>
            <a:r>
              <a:rPr lang="es-AR" sz="1800" dirty="0"/>
              <a:t>organismos detallados en el artículo 8 de la ley 24156 tendrán por acreditada la condición de Micro, Pequeña y Mediana Empresa con la constancia que, de corresponder, emitirá la Autoridad de Aplicación por los medios que a esos efectos establezca</a:t>
            </a:r>
            <a:r>
              <a:rPr lang="es-AR" sz="1800" dirty="0" smtClean="0"/>
              <a:t>. </a:t>
            </a:r>
            <a:r>
              <a:rPr lang="es-AR" sz="1800" b="1" dirty="0" smtClean="0">
                <a:solidFill>
                  <a:srgbClr val="FFFF00"/>
                </a:solidFill>
              </a:rPr>
              <a:t>(Organismos del Sector Público Nacional)</a:t>
            </a:r>
            <a:endParaRPr lang="es-AR" sz="1800" b="1" dirty="0">
              <a:solidFill>
                <a:srgbClr val="FFFF00"/>
              </a:solidFill>
            </a:endParaRPr>
          </a:p>
          <a:p>
            <a:pPr algn="l"/>
            <a:endParaRPr lang="es-AR" sz="1800" b="1" dirty="0" smtClean="0"/>
          </a:p>
          <a:p>
            <a:pPr algn="l"/>
            <a:r>
              <a:rPr lang="es-AR" sz="1800" b="1" dirty="0" smtClean="0"/>
              <a:t>TEXTO </a:t>
            </a:r>
            <a:r>
              <a:rPr lang="es-AR" sz="1800" b="1" dirty="0"/>
              <a:t>S/</a:t>
            </a:r>
            <a:r>
              <a:rPr lang="es-AR" sz="1800" dirty="0"/>
              <a:t>DECRETO 27/2018 - </a:t>
            </a:r>
            <a:r>
              <a:rPr lang="es-AR" sz="1800" b="1" dirty="0"/>
              <a:t>BO:</a:t>
            </a:r>
            <a:r>
              <a:rPr lang="es-AR" sz="1800" dirty="0"/>
              <a:t> </a:t>
            </a:r>
            <a:r>
              <a:rPr lang="es-AR" sz="1800" dirty="0" smtClean="0"/>
              <a:t>11/1/2018</a:t>
            </a: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49629152"/>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a:p>
            <a:endParaRPr lang="es-AR" sz="96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39" y="1981200"/>
            <a:ext cx="8676456"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308516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1"/>
                </a:solidFill>
                <a:effectLst>
                  <a:outerShdw blurRad="38100" dist="38100" dir="2700000" algn="tl">
                    <a:srgbClr val="000000">
                      <a:alpha val="43137"/>
                    </a:srgbClr>
                  </a:outerShdw>
                </a:effectLst>
              </a:rPr>
              <a:t>PROCEDIMIENTO ALTERNATIVO OBLIGATORIO</a:t>
            </a:r>
            <a:endParaRPr lang="es-AR" sz="1800" dirty="0">
              <a:solidFill>
                <a:srgbClr val="FFFF01"/>
              </a:solidFill>
              <a:effectLst>
                <a:outerShdw blurRad="38100" dist="38100" dir="2700000" algn="tl">
                  <a:srgbClr val="000000">
                    <a:alpha val="43137"/>
                  </a:srgbClr>
                </a:outerShdw>
              </a:effectLst>
            </a:endParaRPr>
          </a:p>
          <a:p>
            <a:pPr algn="l">
              <a:lnSpc>
                <a:spcPct val="90000"/>
              </a:lnSpc>
            </a:pPr>
            <a:r>
              <a:rPr lang="es-AR" sz="1800" b="1" dirty="0">
                <a:solidFill>
                  <a:srgbClr val="FFC000"/>
                </a:solidFill>
                <a:effectLst>
                  <a:outerShdw blurRad="38100" dist="38100" dir="2700000" algn="tl">
                    <a:srgbClr val="000000">
                      <a:alpha val="43137"/>
                    </a:srgbClr>
                  </a:outerShdw>
                </a:effectLst>
              </a:rPr>
              <a:t>DECRETO 328/1988</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202" y="2133600"/>
            <a:ext cx="8864231"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7033345"/>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0"/>
                </a:solidFill>
                <a:effectLst>
                  <a:outerShdw blurRad="38100" dist="38100" dir="2700000" algn="tl">
                    <a:srgbClr val="000000">
                      <a:alpha val="43137"/>
                    </a:srgbClr>
                  </a:outerShdw>
                </a:effectLst>
              </a:rPr>
              <a:t>PROCEDIMIENTO ALTERNATIVO OBLIGATORIO</a:t>
            </a:r>
            <a:endParaRPr lang="es-AR" sz="1800" dirty="0">
              <a:solidFill>
                <a:srgbClr val="FFFF00"/>
              </a:solidFill>
              <a:effectLst>
                <a:outerShdw blurRad="38100" dist="38100" dir="2700000" algn="tl">
                  <a:srgbClr val="000000">
                    <a:alpha val="43137"/>
                  </a:srgbClr>
                </a:outerShdw>
              </a:effectLst>
            </a:endParaRPr>
          </a:p>
          <a:p>
            <a:pPr algn="l">
              <a:lnSpc>
                <a:spcPct val="90000"/>
              </a:lnSpc>
            </a:pPr>
            <a:r>
              <a:rPr lang="es-AR" sz="1800" b="1" dirty="0" smtClean="0">
                <a:solidFill>
                  <a:srgbClr val="FFC000"/>
                </a:solidFill>
                <a:effectLst>
                  <a:outerShdw blurRad="38100" dist="38100" dir="2700000" algn="tl">
                    <a:srgbClr val="000000">
                      <a:alpha val="43137"/>
                    </a:srgbClr>
                  </a:outerShdw>
                </a:effectLst>
              </a:rPr>
              <a:t>PLAZOS </a:t>
            </a:r>
            <a:r>
              <a:rPr lang="es-AR" sz="1800" b="1" dirty="0" err="1" smtClean="0">
                <a:solidFill>
                  <a:srgbClr val="FFC000"/>
                </a:solidFill>
                <a:effectLst>
                  <a:outerShdw blurRad="38100" dist="38100" dir="2700000" algn="tl">
                    <a:srgbClr val="000000">
                      <a:alpha val="43137"/>
                    </a:srgbClr>
                  </a:outerShdw>
                </a:effectLst>
              </a:rPr>
              <a:t>MAXIMOS</a:t>
            </a:r>
            <a:endParaRPr lang="es-AR" sz="1800" b="1" dirty="0">
              <a:solidFill>
                <a:srgbClr val="FFC000"/>
              </a:solidFill>
              <a:effectLst>
                <a:outerShdw blurRad="38100" dist="38100" dir="2700000" algn="tl">
                  <a:srgbClr val="000000">
                    <a:alpha val="43137"/>
                  </a:srgbClr>
                </a:outerShdw>
              </a:effectLst>
            </a:endParaRP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220. —Plazo máximo. Remisión.</a:t>
            </a:r>
          </a:p>
          <a:p>
            <a:pPr algn="l"/>
            <a:r>
              <a:rPr lang="es-AR" sz="1800" dirty="0">
                <a:effectLst>
                  <a:outerShdw blurRad="38100" dist="38100" dir="2700000" algn="tl">
                    <a:srgbClr val="000000">
                      <a:alpha val="43137"/>
                    </a:srgbClr>
                  </a:outerShdw>
                </a:effectLst>
              </a:rPr>
              <a:t>Las suspensiones fundadas en razones </a:t>
            </a:r>
            <a:r>
              <a:rPr lang="es-AR" sz="1800" b="1" dirty="0">
                <a:solidFill>
                  <a:srgbClr val="FFFF01"/>
                </a:solidFill>
                <a:effectLst>
                  <a:outerShdw blurRad="38100" dist="38100" dir="2700000" algn="tl">
                    <a:srgbClr val="000000">
                      <a:alpha val="43137"/>
                    </a:srgbClr>
                  </a:outerShdw>
                </a:effectLst>
              </a:rPr>
              <a:t>disciplinarias o debidas a falta o disminución de trabajo no imputables al empleador</a:t>
            </a:r>
            <a:r>
              <a:rPr lang="es-AR" sz="1800" dirty="0">
                <a:effectLst>
                  <a:outerShdw blurRad="38100" dist="38100" dir="2700000" algn="tl">
                    <a:srgbClr val="000000">
                      <a:alpha val="43137"/>
                    </a:srgbClr>
                  </a:outerShdw>
                </a:effectLst>
              </a:rPr>
              <a:t>, no podrán exceder de </a:t>
            </a:r>
            <a:r>
              <a:rPr lang="es-AR" sz="1800" b="1" dirty="0">
                <a:solidFill>
                  <a:srgbClr val="FF9900"/>
                </a:solidFill>
                <a:effectLst>
                  <a:outerShdw blurRad="38100" dist="38100" dir="2700000" algn="tl">
                    <a:srgbClr val="000000">
                      <a:alpha val="43137"/>
                    </a:srgbClr>
                  </a:outerShdw>
                </a:effectLst>
              </a:rPr>
              <a:t>treinta (30) días en un (1) año</a:t>
            </a:r>
            <a:r>
              <a:rPr lang="es-AR" sz="1800" dirty="0">
                <a:effectLst>
                  <a:outerShdw blurRad="38100" dist="38100" dir="2700000" algn="tl">
                    <a:srgbClr val="000000">
                      <a:alpha val="43137"/>
                    </a:srgbClr>
                  </a:outerShdw>
                </a:effectLst>
              </a:rPr>
              <a:t>, contados a partir de la primera suspensión.</a:t>
            </a:r>
          </a:p>
          <a:p>
            <a:pPr algn="l"/>
            <a:r>
              <a:rPr lang="es-AR" sz="1800" dirty="0">
                <a:effectLst>
                  <a:outerShdw blurRad="38100" dist="38100" dir="2700000" algn="tl">
                    <a:srgbClr val="000000">
                      <a:alpha val="43137"/>
                    </a:srgbClr>
                  </a:outerShdw>
                </a:effectLst>
              </a:rPr>
              <a:t>Las suspensiones fundadas en razones disciplinarias deberán ajustarse a lo dispuesto por el artículo 67, sin perjuicio de las condiciones que se fijaren en función de lo previsto en el artículo 68.</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77743593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0"/>
                </a:solidFill>
                <a:effectLst>
                  <a:outerShdw blurRad="38100" dist="38100" dir="2700000" algn="tl">
                    <a:srgbClr val="000000">
                      <a:alpha val="43137"/>
                    </a:srgbClr>
                  </a:outerShdw>
                </a:effectLst>
              </a:rPr>
              <a:t>PROCEDIMIENTO ALTERNATIVO OBLIGATORIO</a:t>
            </a:r>
            <a:endParaRPr lang="es-AR" sz="1800" dirty="0">
              <a:solidFill>
                <a:srgbClr val="FFFF00"/>
              </a:solidFill>
              <a:effectLst>
                <a:outerShdw blurRad="38100" dist="38100" dir="2700000" algn="tl">
                  <a:srgbClr val="000000">
                    <a:alpha val="43137"/>
                  </a:srgbClr>
                </a:outerShdw>
              </a:effectLst>
            </a:endParaRPr>
          </a:p>
          <a:p>
            <a:pPr algn="l">
              <a:lnSpc>
                <a:spcPct val="90000"/>
              </a:lnSpc>
            </a:pPr>
            <a:r>
              <a:rPr lang="es-AR" sz="1800" b="1" dirty="0" smtClean="0">
                <a:solidFill>
                  <a:srgbClr val="FFC000"/>
                </a:solidFill>
                <a:effectLst>
                  <a:outerShdw blurRad="38100" dist="38100" dir="2700000" algn="tl">
                    <a:srgbClr val="000000">
                      <a:alpha val="43137"/>
                    </a:srgbClr>
                  </a:outerShdw>
                </a:effectLst>
              </a:rPr>
              <a:t>PLAZOS </a:t>
            </a:r>
            <a:r>
              <a:rPr lang="es-AR" sz="1800" b="1" dirty="0" err="1" smtClean="0">
                <a:solidFill>
                  <a:srgbClr val="FFC000"/>
                </a:solidFill>
                <a:effectLst>
                  <a:outerShdw blurRad="38100" dist="38100" dir="2700000" algn="tl">
                    <a:srgbClr val="000000">
                      <a:alpha val="43137"/>
                    </a:srgbClr>
                  </a:outerShdw>
                </a:effectLst>
              </a:rPr>
              <a:t>MAXIMOS</a:t>
            </a:r>
            <a:endParaRPr lang="es-AR" sz="1800" b="1" dirty="0">
              <a:solidFill>
                <a:srgbClr val="FFC000"/>
              </a:solidFill>
              <a:effectLst>
                <a:outerShdw blurRad="38100" dist="38100" dir="2700000" algn="tl">
                  <a:srgbClr val="000000">
                    <a:alpha val="43137"/>
                  </a:srgbClr>
                </a:outerShdw>
              </a:effectLst>
            </a:endParaRP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221 - </a:t>
            </a:r>
            <a:r>
              <a:rPr lang="es-AR" sz="1800" dirty="0">
                <a:effectLst>
                  <a:outerShdw blurRad="38100" dist="38100" dir="2700000" algn="tl">
                    <a:srgbClr val="000000">
                      <a:alpha val="43137"/>
                    </a:srgbClr>
                  </a:outerShdw>
                </a:effectLst>
              </a:rPr>
              <a:t>Las suspensiones por </a:t>
            </a:r>
            <a:r>
              <a:rPr lang="es-AR" sz="1800" b="1" dirty="0">
                <a:solidFill>
                  <a:srgbClr val="FFFF00"/>
                </a:solidFill>
                <a:effectLst>
                  <a:outerShdw blurRad="38100" dist="38100" dir="2700000" algn="tl">
                    <a:srgbClr val="000000">
                      <a:alpha val="43137"/>
                    </a:srgbClr>
                  </a:outerShdw>
                </a:effectLst>
              </a:rPr>
              <a:t>fuerza mayor </a:t>
            </a:r>
            <a:r>
              <a:rPr lang="es-AR" sz="1800" dirty="0">
                <a:effectLst>
                  <a:outerShdw blurRad="38100" dist="38100" dir="2700000" algn="tl">
                    <a:srgbClr val="000000">
                      <a:alpha val="43137"/>
                    </a:srgbClr>
                  </a:outerShdw>
                </a:effectLst>
              </a:rPr>
              <a:t>debidamente </a:t>
            </a:r>
            <a:r>
              <a:rPr lang="es-AR" sz="1800" dirty="0" smtClean="0">
                <a:effectLst>
                  <a:outerShdw blurRad="38100" dist="38100" dir="2700000" algn="tl">
                    <a:srgbClr val="000000">
                      <a:alpha val="43137"/>
                    </a:srgbClr>
                  </a:outerShdw>
                </a:effectLst>
              </a:rPr>
              <a:t>comprobadas </a:t>
            </a:r>
            <a:r>
              <a:rPr lang="es-AR" sz="1800" dirty="0">
                <a:effectLst>
                  <a:outerShdw blurRad="38100" dist="38100" dir="2700000" algn="tl">
                    <a:srgbClr val="000000">
                      <a:alpha val="43137"/>
                    </a:srgbClr>
                  </a:outerShdw>
                </a:effectLst>
              </a:rPr>
              <a:t>podrán extenderse </a:t>
            </a:r>
            <a:r>
              <a:rPr lang="es-AR" sz="1800" dirty="0">
                <a:solidFill>
                  <a:srgbClr val="00FFCC"/>
                </a:solidFill>
                <a:effectLst>
                  <a:outerShdw blurRad="38100" dist="38100" dir="2700000" algn="tl">
                    <a:srgbClr val="000000">
                      <a:alpha val="43137"/>
                    </a:srgbClr>
                  </a:outerShdw>
                </a:effectLst>
              </a:rPr>
              <a:t>hasta un plazo máximo de 75 (setenta y cinco) días en el término de 1 (un) año</a:t>
            </a:r>
            <a:r>
              <a:rPr lang="es-AR" sz="1800" dirty="0">
                <a:effectLst>
                  <a:outerShdw blurRad="38100" dist="38100" dir="2700000" algn="tl">
                    <a:srgbClr val="000000">
                      <a:alpha val="43137"/>
                    </a:srgbClr>
                  </a:outerShdw>
                </a:effectLst>
              </a:rPr>
              <a:t>, contado desde la primera suspensión cualquiera sea el motivo de ésta.</a:t>
            </a:r>
          </a:p>
          <a:p>
            <a:pPr algn="l"/>
            <a:r>
              <a:rPr lang="es-AR" sz="1800" dirty="0">
                <a:effectLst>
                  <a:outerShdw blurRad="38100" dist="38100" dir="2700000" algn="tl">
                    <a:srgbClr val="000000">
                      <a:alpha val="43137"/>
                    </a:srgbClr>
                  </a:outerShdw>
                </a:effectLst>
              </a:rPr>
              <a:t>En este supuesto, así como en el de suspensión por falta o disminución de trabajo, deberá comenzarse por el personal menos antiguo dentro de cada especialidad.</a:t>
            </a:r>
          </a:p>
          <a:p>
            <a:pPr algn="l"/>
            <a:r>
              <a:rPr lang="es-AR" sz="1800" dirty="0">
                <a:effectLst>
                  <a:outerShdw blurRad="38100" dist="38100" dir="2700000" algn="tl">
                    <a:srgbClr val="000000">
                      <a:alpha val="43137"/>
                    </a:srgbClr>
                  </a:outerShdw>
                </a:effectLst>
              </a:rPr>
              <a:t>Respecto del personal ingresado en un mismo semestre, deberá comenzarse por el que tuviere menos cargas de familia, aunque con ello se alterase el orden de antigüedad</a:t>
            </a:r>
            <a:r>
              <a:rPr lang="es-AR" sz="1800" dirty="0" smtClean="0">
                <a:effectLst>
                  <a:outerShdw blurRad="38100" dist="38100" dir="2700000" algn="tl">
                    <a:srgbClr val="000000">
                      <a:alpha val="43137"/>
                    </a:srgbClr>
                  </a:outerShdw>
                </a:effectLst>
              </a:rPr>
              <a:t>.</a:t>
            </a: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88214603"/>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FF00"/>
                </a:solidFill>
                <a:effectLst>
                  <a:outerShdw blurRad="38100" dist="38100" dir="2700000" algn="tl">
                    <a:srgbClr val="000000">
                      <a:alpha val="43137"/>
                    </a:srgbClr>
                  </a:outerShdw>
                </a:effectLst>
              </a:rPr>
              <a:t>CRISIS DE </a:t>
            </a:r>
            <a:r>
              <a:rPr lang="en-US" sz="2000" b="1" dirty="0" err="1" smtClean="0">
                <a:solidFill>
                  <a:srgbClr val="FFFF00"/>
                </a:solidFill>
                <a:effectLst>
                  <a:outerShdw blurRad="38100" dist="38100" dir="2700000" algn="tl">
                    <a:srgbClr val="000000">
                      <a:alpha val="43137"/>
                    </a:srgbClr>
                  </a:outerShdw>
                </a:effectLst>
              </a:rPr>
              <a:t>EMPRESAS</a:t>
            </a:r>
            <a:r>
              <a:rPr lang="en-US" sz="2000" b="1" dirty="0" smtClean="0">
                <a:solidFill>
                  <a:srgbClr val="FFFF00"/>
                </a:solidFill>
                <a:effectLst>
                  <a:outerShdw blurRad="38100" dist="38100" dir="2700000" algn="tl">
                    <a:srgbClr val="000000">
                      <a:alpha val="43137"/>
                    </a:srgbClr>
                  </a:outerShdw>
                </a:effectLst>
              </a:rPr>
              <a:t> – </a:t>
            </a:r>
            <a:r>
              <a:rPr lang="en-US" sz="2000" b="1" dirty="0" err="1" smtClean="0">
                <a:solidFill>
                  <a:srgbClr val="FFFF00"/>
                </a:solidFill>
                <a:effectLst>
                  <a:outerShdw blurRad="38100" dist="38100" dir="2700000" algn="tl">
                    <a:srgbClr val="000000">
                      <a:alpha val="43137"/>
                    </a:srgbClr>
                  </a:outerShdw>
                </a:effectLst>
              </a:rPr>
              <a:t>PROCEDIMIENTO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PREVENTIVO</a:t>
            </a:r>
            <a:endParaRPr lang="en-US" sz="2000" b="1" dirty="0" smtClean="0">
              <a:solidFill>
                <a:srgbClr val="FFFF00"/>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a:solidFill>
                  <a:srgbClr val="FFFF00"/>
                </a:solidFill>
                <a:effectLst>
                  <a:outerShdw blurRad="38100" dist="38100" dir="2700000" algn="tl">
                    <a:srgbClr val="000000">
                      <a:alpha val="43137"/>
                    </a:srgbClr>
                  </a:outerShdw>
                </a:effectLst>
              </a:rPr>
              <a:t>PROCEDIMIENTO ALTERNATIVO OBLIGATORIO</a:t>
            </a:r>
            <a:endParaRPr lang="es-AR" sz="1800" dirty="0">
              <a:solidFill>
                <a:srgbClr val="FFFF00"/>
              </a:solidFill>
              <a:effectLst>
                <a:outerShdw blurRad="38100" dist="38100" dir="2700000" algn="tl">
                  <a:srgbClr val="000000">
                    <a:alpha val="43137"/>
                  </a:srgbClr>
                </a:outerShdw>
              </a:effectLst>
            </a:endParaRPr>
          </a:p>
          <a:p>
            <a:pPr algn="l">
              <a:lnSpc>
                <a:spcPct val="90000"/>
              </a:lnSpc>
            </a:pPr>
            <a:r>
              <a:rPr lang="es-AR" sz="1800" b="1" dirty="0">
                <a:solidFill>
                  <a:srgbClr val="FF9900"/>
                </a:solidFill>
                <a:effectLst>
                  <a:outerShdw blurRad="38100" dist="38100" dir="2700000" algn="tl">
                    <a:srgbClr val="000000">
                      <a:alpha val="43137"/>
                    </a:srgbClr>
                  </a:outerShdw>
                </a:effectLst>
              </a:rPr>
              <a:t>ASIGNACIONES DE SUSPENSIÓN</a:t>
            </a:r>
          </a:p>
          <a:p>
            <a:pPr algn="l">
              <a:lnSpc>
                <a:spcPct val="90000"/>
              </a:lnSpc>
            </a:pPr>
            <a:endParaRPr lang="es-AR" sz="1800" b="1" dirty="0">
              <a:solidFill>
                <a:srgbClr val="FF0000"/>
              </a:solidFill>
              <a:effectLst>
                <a:outerShdw blurRad="38100" dist="38100" dir="2700000" algn="tl">
                  <a:srgbClr val="000000">
                    <a:alpha val="43137"/>
                  </a:srgbClr>
                </a:outerShdw>
              </a:effectLst>
            </a:endParaRPr>
          </a:p>
          <a:p>
            <a:pPr algn="l"/>
            <a:r>
              <a:rPr lang="es-AR" sz="1800" b="1" dirty="0">
                <a:solidFill>
                  <a:srgbClr val="00FFCC"/>
                </a:solidFill>
                <a:effectLst>
                  <a:outerShdw blurRad="38100" dist="38100" dir="2700000" algn="tl">
                    <a:srgbClr val="000000">
                      <a:alpha val="43137"/>
                    </a:srgbClr>
                  </a:outerShdw>
                </a:effectLst>
              </a:rPr>
              <a:t>Art. 223 bis -  </a:t>
            </a:r>
            <a:r>
              <a:rPr lang="es-AR" sz="1800" dirty="0">
                <a:effectLst>
                  <a:outerShdw blurRad="38100" dist="38100" dir="2700000" algn="tl">
                    <a:srgbClr val="000000">
                      <a:alpha val="43137"/>
                    </a:srgbClr>
                  </a:outerShdw>
                </a:effectLst>
              </a:rPr>
              <a:t>Se considerará prestación no remunerativa </a:t>
            </a:r>
            <a:r>
              <a:rPr lang="es-AR" sz="1800" b="1" dirty="0">
                <a:solidFill>
                  <a:srgbClr val="FFFF00"/>
                </a:solidFill>
                <a:effectLst>
                  <a:outerShdw blurRad="38100" dist="38100" dir="2700000" algn="tl">
                    <a:srgbClr val="000000">
                      <a:alpha val="43137"/>
                    </a:srgbClr>
                  </a:outerShdw>
                </a:effectLst>
              </a:rPr>
              <a:t>las asignaciones en dinero que se entreguen en compensación por suspensiones </a:t>
            </a:r>
            <a:r>
              <a:rPr lang="es-AR" sz="1800" dirty="0">
                <a:effectLst>
                  <a:outerShdw blurRad="38100" dist="38100" dir="2700000" algn="tl">
                    <a:srgbClr val="000000">
                      <a:alpha val="43137"/>
                    </a:srgbClr>
                  </a:outerShdw>
                </a:effectLst>
              </a:rPr>
              <a:t>de la prestación laboral y que se fundaren en las causales de </a:t>
            </a:r>
            <a:r>
              <a:rPr lang="es-AR" sz="1800" dirty="0">
                <a:solidFill>
                  <a:srgbClr val="FFC000"/>
                </a:solidFill>
                <a:effectLst>
                  <a:outerShdw blurRad="38100" dist="38100" dir="2700000" algn="tl">
                    <a:srgbClr val="000000">
                      <a:alpha val="43137"/>
                    </a:srgbClr>
                  </a:outerShdw>
                </a:effectLst>
              </a:rPr>
              <a:t>falta o disminución de trabajo, no imputables al empleador, o fuerza mayor debidamente comprobada</a:t>
            </a:r>
            <a:r>
              <a:rPr lang="es-AR" sz="1800" dirty="0">
                <a:effectLst>
                  <a:outerShdw blurRad="38100" dist="38100" dir="2700000" algn="tl">
                    <a:srgbClr val="000000">
                      <a:alpha val="43137"/>
                    </a:srgbClr>
                  </a:outerShdw>
                </a:effectLst>
              </a:rPr>
              <a:t>, pactadas individual o colectivamente y homologadas por la Autoridad de Aplicación, conforme normas legales vigentes, y cuando en virtud de tales causales el trabajador no realice la prestación laboral a su cargo. Sólo </a:t>
            </a:r>
            <a:r>
              <a:rPr lang="es-AR" sz="1800" b="1" dirty="0">
                <a:solidFill>
                  <a:srgbClr val="00FF99"/>
                </a:solidFill>
                <a:effectLst>
                  <a:outerShdw blurRad="38100" dist="38100" dir="2700000" algn="tl">
                    <a:srgbClr val="000000">
                      <a:alpha val="43137"/>
                    </a:srgbClr>
                  </a:outerShdw>
                </a:effectLst>
              </a:rPr>
              <a:t>tributará las contribuciones establecidas en las leyes 23660 y 23661</a:t>
            </a:r>
            <a:r>
              <a:rPr lang="es-AR" sz="1800" dirty="0">
                <a:effectLst>
                  <a:outerShdw blurRad="38100" dist="38100" dir="2700000" algn="tl">
                    <a:srgbClr val="000000">
                      <a:alpha val="43137"/>
                    </a:srgbClr>
                  </a:outerShdw>
                </a:effectLst>
              </a:rPr>
              <a:t>.</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464894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029200"/>
          </a:xfrm>
        </p:spPr>
        <p:txBody>
          <a:bodyPr>
            <a:normAutofit/>
          </a:bodyPr>
          <a:lstStyle/>
          <a:p>
            <a:pPr marL="609600" indent="-609600" algn="l">
              <a:defRPr/>
            </a:pPr>
            <a:r>
              <a:rPr lang="en-US" sz="2400" b="1" dirty="0">
                <a:solidFill>
                  <a:srgbClr val="00FF00"/>
                </a:solidFill>
                <a:effectLst>
                  <a:outerShdw blurRad="38100" dist="38100" dir="2700000" algn="tl">
                    <a:srgbClr val="000000">
                      <a:alpha val="43137"/>
                    </a:srgbClr>
                  </a:outerShdw>
                </a:effectLst>
              </a:rPr>
              <a:t>LEY </a:t>
            </a:r>
            <a:r>
              <a:rPr lang="en-US" sz="2400" b="1" dirty="0" smtClean="0">
                <a:solidFill>
                  <a:srgbClr val="00FF00"/>
                </a:solidFill>
                <a:effectLst>
                  <a:outerShdw blurRad="38100" dist="38100" dir="2700000" algn="tl">
                    <a:srgbClr val="000000">
                      <a:alpha val="43137"/>
                    </a:srgbClr>
                  </a:outerShdw>
                </a:effectLst>
              </a:rPr>
              <a:t>25300 – Ley de </a:t>
            </a:r>
            <a:r>
              <a:rPr lang="en-US" sz="2400" b="1" dirty="0" err="1" smtClean="0">
                <a:solidFill>
                  <a:srgbClr val="00FF00"/>
                </a:solidFill>
                <a:effectLst>
                  <a:outerShdw blurRad="38100" dist="38100" dir="2700000" algn="tl">
                    <a:srgbClr val="000000">
                      <a:alpha val="43137"/>
                    </a:srgbClr>
                  </a:outerShdw>
                </a:effectLst>
              </a:rPr>
              <a:t>Fomento</a:t>
            </a:r>
            <a:r>
              <a:rPr lang="en-US" sz="2400" b="1" dirty="0" smtClean="0">
                <a:solidFill>
                  <a:srgbClr val="00FF00"/>
                </a:solidFill>
                <a:effectLst>
                  <a:outerShdw blurRad="38100" dist="38100" dir="2700000" algn="tl">
                    <a:srgbClr val="000000">
                      <a:alpha val="43137"/>
                    </a:srgbClr>
                  </a:outerShdw>
                </a:effectLst>
              </a:rPr>
              <a:t> para MIPYMES</a:t>
            </a:r>
            <a:endParaRPr lang="en-US" sz="2400" b="1" dirty="0">
              <a:solidFill>
                <a:srgbClr val="00FF00"/>
              </a:solidFill>
              <a:effectLst>
                <a:outerShdw blurRad="38100" dist="38100" dir="2700000" algn="tl">
                  <a:srgbClr val="000000">
                    <a:alpha val="43137"/>
                  </a:srgbClr>
                </a:outerShdw>
              </a:effectLst>
            </a:endParaRPr>
          </a:p>
          <a:p>
            <a:pPr algn="l"/>
            <a:r>
              <a:rPr lang="es-AR" sz="1600" b="1" dirty="0">
                <a:solidFill>
                  <a:srgbClr val="FFFF00"/>
                </a:solidFill>
                <a:effectLst>
                  <a:outerShdw blurRad="38100" dist="38100" dir="2700000" algn="tl">
                    <a:srgbClr val="000000">
                      <a:alpha val="43137"/>
                    </a:srgbClr>
                  </a:outerShdw>
                </a:effectLst>
              </a:rPr>
              <a:t>DEFINICIÓN DE </a:t>
            </a:r>
            <a:r>
              <a:rPr lang="es-AR" sz="1600" b="1" dirty="0" smtClean="0">
                <a:solidFill>
                  <a:srgbClr val="FFFF00"/>
                </a:solidFill>
                <a:effectLst>
                  <a:outerShdw blurRad="38100" dist="38100" dir="2700000" algn="tl">
                    <a:srgbClr val="000000">
                      <a:alpha val="43137"/>
                    </a:srgbClr>
                  </a:outerShdw>
                </a:effectLst>
              </a:rPr>
              <a:t>MIPYMES</a:t>
            </a:r>
          </a:p>
          <a:p>
            <a:pPr algn="l"/>
            <a:endParaRPr lang="es-AR" sz="1800" b="1" dirty="0" smtClean="0">
              <a:solidFill>
                <a:srgbClr val="00FFFF"/>
              </a:solidFill>
            </a:endParaRPr>
          </a:p>
          <a:p>
            <a:pPr algn="l"/>
            <a:r>
              <a:rPr lang="es-AR" sz="1800" b="1" dirty="0" smtClean="0">
                <a:solidFill>
                  <a:srgbClr val="00FFFF"/>
                </a:solidFill>
              </a:rPr>
              <a:t>Art</a:t>
            </a:r>
            <a:r>
              <a:rPr lang="es-AR" sz="1800" b="1" dirty="0">
                <a:solidFill>
                  <a:srgbClr val="00FFFF"/>
                </a:solidFill>
              </a:rPr>
              <a:t>. 1</a:t>
            </a:r>
            <a:r>
              <a:rPr lang="es-AR" sz="1800" dirty="0">
                <a:solidFill>
                  <a:srgbClr val="00FFFF"/>
                </a:solidFill>
              </a:rPr>
              <a:t> - </a:t>
            </a:r>
            <a:r>
              <a:rPr lang="es-AR" sz="1800" dirty="0">
                <a:solidFill>
                  <a:srgbClr val="FFFF00"/>
                </a:solidFill>
              </a:rPr>
              <a:t>A los fines del presente régimen y de unificar criterios</a:t>
            </a:r>
            <a:r>
              <a:rPr lang="es-AR" sz="1800" dirty="0"/>
              <a:t> entre el régimen general instituido por la ley 24467 y la presente ley, como así también </a:t>
            </a:r>
            <a:r>
              <a:rPr lang="es-AR" sz="1800" dirty="0">
                <a:solidFill>
                  <a:srgbClr val="00FFFF"/>
                </a:solidFill>
              </a:rPr>
              <a:t>contar con una única definición de Micro, Pequeña y Mediana Empresa</a:t>
            </a:r>
            <a:r>
              <a:rPr lang="es-AR" sz="1800" dirty="0"/>
              <a:t>, estese a la definición establecida en el </a:t>
            </a:r>
            <a:r>
              <a:rPr lang="es-AR" sz="1800" b="1" u="sng" dirty="0">
                <a:solidFill>
                  <a:srgbClr val="FFFF00"/>
                </a:solidFill>
              </a:rPr>
              <a:t>artículo 2 de la ley 24467</a:t>
            </a:r>
            <a:r>
              <a:rPr lang="es-AR" sz="1800" b="1" u="sng" dirty="0" smtClean="0">
                <a:solidFill>
                  <a:srgbClr val="FFFF00"/>
                </a:solidFill>
              </a:rPr>
              <a:t>.</a:t>
            </a:r>
          </a:p>
          <a:p>
            <a:pPr algn="l"/>
            <a:endParaRPr lang="es-AR" sz="1800" dirty="0"/>
          </a:p>
          <a:p>
            <a:pPr algn="l"/>
            <a:endParaRPr lang="es-AR" sz="1800" dirty="0"/>
          </a:p>
          <a:p>
            <a:pPr algn="l"/>
            <a:r>
              <a:rPr lang="es-AR" sz="1800" b="1" dirty="0"/>
              <a:t>TEXTO S/</a:t>
            </a:r>
            <a:r>
              <a:rPr lang="es-AR" sz="1800" dirty="0"/>
              <a:t>DECRETO 27/2018 - </a:t>
            </a:r>
            <a:r>
              <a:rPr lang="es-AR" sz="1800" b="1" dirty="0"/>
              <a:t>BO</a:t>
            </a:r>
            <a:r>
              <a:rPr lang="es-AR" sz="1800" dirty="0"/>
              <a:t>: 11/1/2018</a:t>
            </a:r>
          </a:p>
          <a:p>
            <a:pPr algn="l"/>
            <a:r>
              <a:rPr lang="es-AR" sz="1800" dirty="0" smtClean="0"/>
              <a:t>Vigencia</a:t>
            </a:r>
            <a:r>
              <a:rPr lang="es-AR" sz="1800" dirty="0"/>
              <a:t>: 11/1/2018</a:t>
            </a:r>
          </a:p>
          <a:p>
            <a:pPr algn="l"/>
            <a:r>
              <a:rPr lang="es-AR" sz="1800" dirty="0"/>
              <a:t>Aplicación: a partir del 12/1/2018</a:t>
            </a:r>
          </a:p>
          <a:p>
            <a:pPr algn="l"/>
            <a:endParaRPr lang="es-AR" sz="1800" b="1" dirty="0">
              <a:solidFill>
                <a:srgbClr val="FFFF00"/>
              </a:solidFill>
              <a:effectLst>
                <a:outerShdw blurRad="38100" dist="38100" dir="2700000" algn="tl">
                  <a:srgbClr val="000000">
                    <a:alpha val="43137"/>
                  </a:srgbClr>
                </a:outerShdw>
              </a:effectLst>
            </a:endParaRPr>
          </a:p>
          <a:p>
            <a:pPr algn="l"/>
            <a:endParaRPr lang="es-AR" sz="1800" b="1" dirty="0">
              <a:solidFill>
                <a:srgbClr val="FFFF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805203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Parámetros </a:t>
            </a:r>
            <a:r>
              <a:rPr lang="es-AR" sz="1800" b="1" dirty="0">
                <a:solidFill>
                  <a:srgbClr val="FFFF00"/>
                </a:solidFill>
              </a:rPr>
              <a:t>y requisitos para solicitar </a:t>
            </a:r>
            <a:r>
              <a:rPr lang="es-AR" sz="1800" b="1" dirty="0" smtClean="0">
                <a:solidFill>
                  <a:srgbClr val="FFFF00"/>
                </a:solidFill>
              </a:rPr>
              <a:t>beneficios</a:t>
            </a:r>
          </a:p>
          <a:p>
            <a:pPr algn="l"/>
            <a:r>
              <a:rPr lang="es-AR" sz="1800" b="1" dirty="0" smtClean="0">
                <a:solidFill>
                  <a:srgbClr val="00FFFF"/>
                </a:solidFill>
              </a:rPr>
              <a:t>CONSIDERANDOS</a:t>
            </a:r>
          </a:p>
          <a:p>
            <a:pPr algn="l"/>
            <a:endParaRPr lang="es-AR" sz="1900" dirty="0" smtClean="0"/>
          </a:p>
          <a:p>
            <a:pPr algn="l"/>
            <a:r>
              <a:rPr lang="es-AR" sz="1900" dirty="0" smtClean="0"/>
              <a:t>Mediante </a:t>
            </a:r>
            <a:r>
              <a:rPr lang="es-AR" sz="1900" dirty="0"/>
              <a:t>la </a:t>
            </a:r>
            <a:r>
              <a:rPr lang="es-AR" sz="1900" b="1" u="sng" dirty="0">
                <a:solidFill>
                  <a:srgbClr val="FFFF00"/>
                </a:solidFill>
              </a:rPr>
              <a:t>Resolución </a:t>
            </a:r>
            <a:r>
              <a:rPr lang="es-AR" sz="1900" b="1" u="sng" dirty="0" smtClean="0">
                <a:solidFill>
                  <a:srgbClr val="FFFF00"/>
                </a:solidFill>
              </a:rPr>
              <a:t>(SEYPYME) 38/2017</a:t>
            </a:r>
            <a:r>
              <a:rPr lang="es-AR" sz="1900" b="1" dirty="0">
                <a:solidFill>
                  <a:srgbClr val="FFFF00"/>
                </a:solidFill>
              </a:rPr>
              <a:t> </a:t>
            </a:r>
            <a:r>
              <a:rPr lang="es-AR" sz="1900" dirty="0" smtClean="0"/>
              <a:t>, </a:t>
            </a:r>
            <a:r>
              <a:rPr lang="es-AR" sz="1900" dirty="0"/>
              <a:t>se creó el </a:t>
            </a:r>
            <a:r>
              <a:rPr lang="es-AR" sz="1900" b="1" dirty="0">
                <a:solidFill>
                  <a:srgbClr val="FFC000"/>
                </a:solidFill>
              </a:rPr>
              <a:t>Registro de Empresas </a:t>
            </a:r>
            <a:r>
              <a:rPr lang="es-AR" sz="1900" b="1" dirty="0" err="1">
                <a:solidFill>
                  <a:srgbClr val="FFC000"/>
                </a:solidFill>
              </a:rPr>
              <a:t>MiPyMES</a:t>
            </a:r>
            <a:r>
              <a:rPr lang="es-AR" sz="1900" dirty="0"/>
              <a:t>, con las finalidades establecidas en el Artículo 27 de la Ley Nº 24.467, sustituido por el Artículo 33 de la Ley N° 27.264.</a:t>
            </a:r>
          </a:p>
          <a:p>
            <a:pPr algn="l"/>
            <a:endParaRPr lang="es-AR" sz="1900" dirty="0" smtClean="0"/>
          </a:p>
          <a:p>
            <a:pPr algn="l"/>
            <a:r>
              <a:rPr lang="es-AR" sz="1900" dirty="0" smtClean="0"/>
              <a:t>La</a:t>
            </a:r>
            <a:r>
              <a:rPr lang="es-AR" sz="1900" dirty="0"/>
              <a:t> </a:t>
            </a:r>
            <a:r>
              <a:rPr lang="es-AR" sz="1900" b="1" u="sng" dirty="0">
                <a:solidFill>
                  <a:srgbClr val="FFFF00"/>
                </a:solidFill>
              </a:rPr>
              <a:t>Ley N° 27.264</a:t>
            </a:r>
            <a:r>
              <a:rPr lang="es-AR" sz="1900" b="1" dirty="0">
                <a:solidFill>
                  <a:srgbClr val="FFFF00"/>
                </a:solidFill>
              </a:rPr>
              <a:t>, en su Artículo 32</a:t>
            </a:r>
            <a:r>
              <a:rPr lang="es-AR" sz="1900" dirty="0"/>
              <a:t>, establece que la Autoridad de Aplicación </a:t>
            </a:r>
            <a:r>
              <a:rPr lang="es-AR" sz="1900" b="1" dirty="0">
                <a:solidFill>
                  <a:srgbClr val="00FFCC"/>
                </a:solidFill>
              </a:rPr>
              <a:t>revisará anualmente </a:t>
            </a:r>
            <a:r>
              <a:rPr lang="es-AR" sz="1900" dirty="0"/>
              <a:t>la definición de micro, pequeña y mediana empresa, a fin de actualizar los parámetros y especificidades contempladas en la definición adoptada.</a:t>
            </a:r>
          </a:p>
          <a:p>
            <a:pPr algn="l"/>
            <a:endParaRPr lang="es-AR" sz="1800" b="1" dirty="0">
              <a:solidFill>
                <a:srgbClr val="FFFF00"/>
              </a:solidFill>
              <a:effectLst>
                <a:outerShdw blurRad="38100" dist="38100" dir="2700000" algn="tl">
                  <a:srgbClr val="000000">
                    <a:alpha val="43137"/>
                  </a:srgbClr>
                </a:outerShdw>
              </a:effectLst>
            </a:endParaRPr>
          </a:p>
          <a:p>
            <a:pPr algn="l"/>
            <a:endParaRPr lang="es-AR" sz="1800" b="1" dirty="0">
              <a:solidFill>
                <a:srgbClr val="FFFF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021605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Parámetros </a:t>
            </a:r>
            <a:r>
              <a:rPr lang="es-AR" sz="1800" b="1" dirty="0">
                <a:solidFill>
                  <a:srgbClr val="FFFF00"/>
                </a:solidFill>
              </a:rPr>
              <a:t>y requisitos para solicitar </a:t>
            </a:r>
            <a:r>
              <a:rPr lang="es-AR" sz="1800" b="1" dirty="0" smtClean="0">
                <a:solidFill>
                  <a:srgbClr val="FFFF00"/>
                </a:solidFill>
              </a:rPr>
              <a:t>beneficios</a:t>
            </a:r>
          </a:p>
          <a:p>
            <a:pPr algn="l"/>
            <a:r>
              <a:rPr lang="es-AR" sz="1800" b="1" dirty="0" smtClean="0">
                <a:solidFill>
                  <a:srgbClr val="00FFFF"/>
                </a:solidFill>
              </a:rPr>
              <a:t>CONSIDERANDOS</a:t>
            </a:r>
          </a:p>
          <a:p>
            <a:pPr algn="l"/>
            <a:endParaRPr lang="es-AR" sz="1900" dirty="0" smtClean="0"/>
          </a:p>
          <a:p>
            <a:pPr algn="l"/>
            <a:r>
              <a:rPr lang="es-AR" sz="1900" dirty="0" smtClean="0"/>
              <a:t>Que, en virtud de lo expuesto,  (…) , y </a:t>
            </a:r>
            <a:r>
              <a:rPr lang="es-AR" sz="1900" b="1" dirty="0" smtClean="0">
                <a:solidFill>
                  <a:srgbClr val="FFFF00"/>
                </a:solidFill>
              </a:rPr>
              <a:t>la necesidad de establecer una definición clara y unificada tanto para el régimen general como para los regímenes especiales,</a:t>
            </a:r>
            <a:r>
              <a:rPr lang="es-AR" sz="1900" dirty="0" smtClean="0"/>
              <a:t> resulta necesario y conveniente la sanción de una nueva norma que sustituya la anterior y </a:t>
            </a:r>
            <a:r>
              <a:rPr lang="es-AR" sz="1900" b="1" dirty="0" smtClean="0">
                <a:solidFill>
                  <a:srgbClr val="FFC000"/>
                </a:solidFill>
              </a:rPr>
              <a:t>que defina de manera objetiva y precisa las características que las empresas deben poseer para ser consideradas micro, pequeñas y medianas</a:t>
            </a:r>
            <a:r>
              <a:rPr lang="es-AR" sz="1900" dirty="0" smtClean="0"/>
              <a:t> en los términos de las Leyes </a:t>
            </a:r>
            <a:r>
              <a:rPr lang="es-AR" sz="1900" dirty="0" err="1" smtClean="0"/>
              <a:t>Nros</a:t>
            </a:r>
            <a:r>
              <a:rPr lang="es-AR" sz="1900" dirty="0" smtClean="0"/>
              <a:t>. 24.467 y 25.300 y su modificatoria.</a:t>
            </a:r>
          </a:p>
          <a:p>
            <a:pPr algn="l"/>
            <a:endParaRPr lang="es-AR" sz="1800" b="1" dirty="0">
              <a:solidFill>
                <a:srgbClr val="FFFF00"/>
              </a:solidFill>
              <a:effectLst>
                <a:outerShdw blurRad="38100" dist="38100" dir="2700000" algn="tl">
                  <a:srgbClr val="000000">
                    <a:alpha val="43137"/>
                  </a:srgbClr>
                </a:outerShdw>
              </a:effectLst>
            </a:endParaRPr>
          </a:p>
          <a:p>
            <a:pPr algn="l"/>
            <a:endParaRPr lang="es-AR" sz="1800" b="1" dirty="0">
              <a:solidFill>
                <a:srgbClr val="FFFF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3865195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Definición de MIPYME</a:t>
            </a:r>
          </a:p>
          <a:p>
            <a:pPr algn="l"/>
            <a:endParaRPr lang="es-AR" sz="2000" b="1" dirty="0" smtClean="0">
              <a:solidFill>
                <a:srgbClr val="FFFF00"/>
              </a:solidFill>
              <a:effectLst>
                <a:outerShdw blurRad="38100" dist="38100" dir="2700000" algn="tl">
                  <a:srgbClr val="000000">
                    <a:alpha val="43137"/>
                  </a:srgbClr>
                </a:outerShdw>
              </a:effectLst>
            </a:endParaRPr>
          </a:p>
          <a:p>
            <a:pPr algn="l"/>
            <a:r>
              <a:rPr lang="es-AR" sz="2000" b="1" dirty="0">
                <a:solidFill>
                  <a:srgbClr val="00FFFF"/>
                </a:solidFill>
              </a:rPr>
              <a:t>Art. 1 - </a:t>
            </a:r>
            <a:r>
              <a:rPr lang="es-AR" sz="2000" dirty="0"/>
              <a:t>A efectos de lo dispuesto por los </a:t>
            </a:r>
            <a:r>
              <a:rPr lang="es-AR" sz="2000" b="1" dirty="0">
                <a:solidFill>
                  <a:srgbClr val="FFFF00"/>
                </a:solidFill>
              </a:rPr>
              <a:t>artículos 2 de la ley 24467</a:t>
            </a:r>
            <a:r>
              <a:rPr lang="es-AR" sz="2000" dirty="0"/>
              <a:t> y sus modificaciones, y </a:t>
            </a:r>
            <a:r>
              <a:rPr lang="es-AR" sz="2000" b="1" dirty="0">
                <a:solidFill>
                  <a:srgbClr val="FFFF00"/>
                </a:solidFill>
              </a:rPr>
              <a:t>1 de la ley 25300</a:t>
            </a:r>
            <a:r>
              <a:rPr lang="es-AR" sz="2000" dirty="0"/>
              <a:t>, serán consideradas micro, pequeñas o medianas empresas aquellas cuyos valores de ventas totales anuales expresados en pesos ($) </a:t>
            </a:r>
            <a:r>
              <a:rPr lang="es-AR" sz="2000" b="1" dirty="0">
                <a:solidFill>
                  <a:srgbClr val="FFFF00"/>
                </a:solidFill>
              </a:rPr>
              <a:t>no superen los topes establecidos en el</a:t>
            </a:r>
            <a:r>
              <a:rPr lang="es-AR" sz="2000" dirty="0"/>
              <a:t> </a:t>
            </a:r>
            <a:r>
              <a:rPr lang="es-AR" sz="2000" b="1" dirty="0">
                <a:solidFill>
                  <a:srgbClr val="00FFCC"/>
                </a:solidFill>
              </a:rPr>
              <a:t>cuadro A del Anexo I</a:t>
            </a:r>
            <a:r>
              <a:rPr lang="es-AR" sz="2000" dirty="0"/>
              <a:t> que, como IF-2018-16701552-APN-SECPYME#MP, forma parte integrante de la presente medida. </a:t>
            </a:r>
            <a:r>
              <a:rPr lang="es-AR" sz="2000" b="1" dirty="0">
                <a:solidFill>
                  <a:srgbClr val="FF9900"/>
                </a:solidFill>
              </a:rPr>
              <a:t>Los sectores de actividad </a:t>
            </a:r>
            <a:r>
              <a:rPr lang="es-AR" sz="2000" dirty="0"/>
              <a:t>que se citan en el referido Anexo I, </a:t>
            </a:r>
            <a:r>
              <a:rPr lang="es-AR" sz="2000" b="1" dirty="0">
                <a:solidFill>
                  <a:srgbClr val="FFFF00"/>
                </a:solidFill>
              </a:rPr>
              <a:t>se determinan conforme se establece en el artículo 4 </a:t>
            </a:r>
            <a:r>
              <a:rPr lang="es-AR" sz="2000" dirty="0"/>
              <a:t>de la presente resolución.</a:t>
            </a:r>
            <a:endParaRPr lang="es-AR" sz="2000" b="1" dirty="0">
              <a:solidFill>
                <a:srgbClr val="FFFF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40204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Definición de MIPYME</a:t>
            </a:r>
          </a:p>
          <a:p>
            <a:pPr algn="l"/>
            <a:r>
              <a:rPr lang="es-AR" sz="2000" b="1" dirty="0">
                <a:solidFill>
                  <a:srgbClr val="FF9900"/>
                </a:solidFill>
              </a:rPr>
              <a:t>Anexo </a:t>
            </a:r>
            <a:r>
              <a:rPr lang="es-AR" sz="2000" b="1" dirty="0" smtClean="0">
                <a:solidFill>
                  <a:srgbClr val="FF9900"/>
                </a:solidFill>
              </a:rPr>
              <a:t>I - </a:t>
            </a:r>
            <a:r>
              <a:rPr lang="es-AR" sz="2000" b="1" dirty="0">
                <a:solidFill>
                  <a:srgbClr val="FF9900"/>
                </a:solidFill>
              </a:rPr>
              <a:t>A. Límites de ventas totales anuales expresados en pesos </a:t>
            </a:r>
            <a:r>
              <a:rPr lang="es-AR" sz="2000" b="1" dirty="0" smtClean="0">
                <a:solidFill>
                  <a:srgbClr val="FF9900"/>
                </a:solidFill>
              </a:rPr>
              <a:t>($)</a:t>
            </a:r>
          </a:p>
          <a:p>
            <a:pPr algn="l"/>
            <a:endParaRPr lang="es-AR" sz="2000" b="1" dirty="0">
              <a:solidFill>
                <a:srgbClr val="FF9900"/>
              </a:solidFill>
              <a:effectLst>
                <a:outerShdw blurRad="38100" dist="38100" dir="2700000" algn="tl">
                  <a:srgbClr val="000000">
                    <a:alpha val="43137"/>
                  </a:srgbClr>
                </a:outerShdw>
              </a:effectLst>
            </a:endParaRPr>
          </a:p>
          <a:p>
            <a:pPr algn="l"/>
            <a:endParaRPr lang="es-AR" sz="2000" b="1" dirty="0" smtClean="0">
              <a:solidFill>
                <a:srgbClr val="FF9900"/>
              </a:solidFill>
              <a:effectLst>
                <a:outerShdw blurRad="38100" dist="38100" dir="2700000" algn="tl">
                  <a:srgbClr val="000000">
                    <a:alpha val="43137"/>
                  </a:srgbClr>
                </a:outerShdw>
              </a:effectLst>
            </a:endParaRPr>
          </a:p>
          <a:p>
            <a:pPr algn="l"/>
            <a:endParaRPr lang="es-AR" sz="2000" b="1" dirty="0">
              <a:solidFill>
                <a:srgbClr val="FF9900"/>
              </a:solidFill>
              <a:effectLst>
                <a:outerShdw blurRad="38100" dist="38100" dir="2700000" algn="tl">
                  <a:srgbClr val="000000">
                    <a:alpha val="43137"/>
                  </a:srgbClr>
                </a:outerShdw>
              </a:effectLst>
            </a:endParaRPr>
          </a:p>
          <a:p>
            <a:pPr algn="l"/>
            <a:endParaRPr lang="es-AR" sz="2000" b="1" dirty="0" smtClean="0">
              <a:solidFill>
                <a:srgbClr val="FF9900"/>
              </a:solidFill>
              <a:effectLst>
                <a:outerShdw blurRad="38100" dist="38100" dir="2700000" algn="tl">
                  <a:srgbClr val="000000">
                    <a:alpha val="43137"/>
                  </a:srgbClr>
                </a:outerShdw>
              </a:effectLst>
            </a:endParaRPr>
          </a:p>
          <a:p>
            <a:pPr algn="l"/>
            <a:endParaRPr lang="es-AR" sz="2000" b="1" dirty="0">
              <a:solidFill>
                <a:srgbClr val="FF9900"/>
              </a:solidFill>
              <a:effectLst>
                <a:outerShdw blurRad="38100" dist="38100" dir="2700000" algn="tl">
                  <a:srgbClr val="000000">
                    <a:alpha val="43137"/>
                  </a:srgbClr>
                </a:outerShdw>
              </a:effectLst>
            </a:endParaRPr>
          </a:p>
          <a:p>
            <a:pPr algn="l"/>
            <a:endParaRPr lang="es-AR" sz="2000" b="1" dirty="0" smtClean="0">
              <a:solidFill>
                <a:srgbClr val="FF9900"/>
              </a:solidFill>
              <a:effectLst>
                <a:outerShdw blurRad="38100" dist="38100" dir="2700000" algn="tl">
                  <a:srgbClr val="000000">
                    <a:alpha val="43137"/>
                  </a:srgbClr>
                </a:outerShdw>
              </a:effectLst>
            </a:endParaRPr>
          </a:p>
          <a:p>
            <a:pPr algn="l"/>
            <a:endParaRPr lang="es-AR" sz="2000" b="1" dirty="0">
              <a:solidFill>
                <a:srgbClr val="FF9900"/>
              </a:solidFill>
              <a:effectLst>
                <a:outerShdw blurRad="38100" dist="38100" dir="2700000" algn="tl">
                  <a:srgbClr val="000000">
                    <a:alpha val="43137"/>
                  </a:srgbClr>
                </a:outerShdw>
              </a:effectLst>
            </a:endParaRPr>
          </a:p>
          <a:p>
            <a:pPr algn="l"/>
            <a:r>
              <a:rPr lang="es-AR" sz="2000" b="1" dirty="0">
                <a:solidFill>
                  <a:srgbClr val="00FFFF"/>
                </a:solidFill>
              </a:rPr>
              <a:t>Texto s/R</a:t>
            </a:r>
            <a:r>
              <a:rPr lang="es-AR" sz="2000" dirty="0">
                <a:solidFill>
                  <a:srgbClr val="00FFFF"/>
                </a:solidFill>
              </a:rPr>
              <a:t>. (</a:t>
            </a:r>
            <a:r>
              <a:rPr lang="es-AR" sz="2000" dirty="0" err="1">
                <a:solidFill>
                  <a:srgbClr val="00FFFF"/>
                </a:solidFill>
              </a:rPr>
              <a:t>SEyPyME</a:t>
            </a:r>
            <a:r>
              <a:rPr lang="es-AR" sz="2000" dirty="0">
                <a:solidFill>
                  <a:srgbClr val="00FFFF"/>
                </a:solidFill>
              </a:rPr>
              <a:t>) 519/2018 </a:t>
            </a:r>
            <a:endParaRPr lang="es-AR" sz="2000" dirty="0" smtClean="0">
              <a:solidFill>
                <a:srgbClr val="00FFFF"/>
              </a:solidFill>
            </a:endParaRPr>
          </a:p>
          <a:p>
            <a:pPr algn="l"/>
            <a:r>
              <a:rPr lang="es-AR" sz="2000" b="1" dirty="0" smtClean="0">
                <a:solidFill>
                  <a:srgbClr val="00FFFF"/>
                </a:solidFill>
              </a:rPr>
              <a:t>BO</a:t>
            </a:r>
            <a:r>
              <a:rPr lang="es-AR" sz="2000" b="1" dirty="0">
                <a:solidFill>
                  <a:srgbClr val="00FFFF"/>
                </a:solidFill>
              </a:rPr>
              <a:t>: </a:t>
            </a:r>
            <a:r>
              <a:rPr lang="es-AR" sz="2000" dirty="0">
                <a:solidFill>
                  <a:srgbClr val="00FFFF"/>
                </a:solidFill>
              </a:rPr>
              <a:t>13/8/2018- </a:t>
            </a:r>
            <a:r>
              <a:rPr lang="es-AR" sz="2000" dirty="0" smtClean="0">
                <a:solidFill>
                  <a:srgbClr val="00FFFF"/>
                </a:solidFill>
              </a:rPr>
              <a:t>Aplicable </a:t>
            </a:r>
            <a:r>
              <a:rPr lang="es-AR" sz="2000" dirty="0">
                <a:solidFill>
                  <a:srgbClr val="00FFFF"/>
                </a:solidFill>
              </a:rPr>
              <a:t>desde el 14/8/2018</a:t>
            </a:r>
            <a:endParaRPr lang="es-AR" sz="2000" b="1" dirty="0" smtClean="0">
              <a:solidFill>
                <a:srgbClr val="00FFFF"/>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892" y="2776538"/>
            <a:ext cx="8394880" cy="2252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5780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type="subTitle" idx="1"/>
          </p:nvPr>
        </p:nvSpPr>
        <p:spPr>
          <a:xfrm>
            <a:off x="685800" y="914400"/>
            <a:ext cx="7772400" cy="5334000"/>
          </a:xfrm>
        </p:spPr>
        <p:txBody>
          <a:bodyPr>
            <a:normAutofit/>
          </a:bodyPr>
          <a:lstStyle/>
          <a:p>
            <a:pPr eaLnBrk="1" hangingPunct="1">
              <a:defRPr/>
            </a:pPr>
            <a:endParaRPr lang="es-AR" b="1" dirty="0" smtClean="0">
              <a:solidFill>
                <a:schemeClr val="tx2"/>
              </a:solidFill>
            </a:endParaRPr>
          </a:p>
          <a:p>
            <a:pPr algn="ctr" eaLnBrk="1" hangingPunct="1">
              <a:defRPr/>
            </a:pPr>
            <a:r>
              <a:rPr lang="es-AR" sz="3200"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REFORMA TRIBUTARIA</a:t>
            </a:r>
          </a:p>
          <a:p>
            <a:pPr algn="ctr" eaLnBrk="1" hangingPunct="1">
              <a:defRPr/>
            </a:pPr>
            <a:endParaRPr lang="es-AR" sz="3200"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r>
              <a:rPr lang="es-AR" sz="3200"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 </a:t>
            </a:r>
          </a:p>
          <a:p>
            <a:pPr algn="ctr" eaLnBrk="1" hangingPunct="1">
              <a:defRPr/>
            </a:pPr>
            <a:r>
              <a:rPr lang="es-AR" sz="3200" b="1" dirty="0" smtClean="0">
                <a:solidFill>
                  <a:srgbClr val="FFC0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REGLAMENTACIÓN</a:t>
            </a:r>
            <a:endParaRPr lang="es-AR" b="1" dirty="0"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endParaRPr lang="es-AR" b="1" dirty="0"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endParaRPr lang="es-AR" b="1" dirty="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r>
              <a:rPr lang="es-AR" b="1" dirty="0"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NOVEDADES</a:t>
            </a:r>
          </a:p>
          <a:p>
            <a:pPr algn="ctr" eaLnBrk="1" hangingPunct="1">
              <a:defRPr/>
            </a:pPr>
            <a:endParaRPr lang="es-AR" sz="800" b="1" dirty="0" smtClean="0">
              <a:solidFill>
                <a:srgbClr val="00FFFF"/>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endParaRPr lang="es-AR" sz="800" b="1" dirty="0" smtClean="0">
              <a:solidFill>
                <a:srgbClr val="00FFFF"/>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endParaRPr lang="es-AR"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endParaRPr lang="es-AR" b="1" dirty="0" smtClean="0">
              <a:solidFill>
                <a:srgbClr val="00FFFF"/>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919346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fontScale="92500" lnSpcReduction="10000"/>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VENTAS TOTALES ANUALES</a:t>
            </a:r>
          </a:p>
          <a:p>
            <a:pPr algn="l"/>
            <a:endParaRPr lang="es-AR" sz="2000" b="1" dirty="0" smtClean="0">
              <a:solidFill>
                <a:srgbClr val="FFFF00"/>
              </a:solidFill>
              <a:effectLst>
                <a:outerShdw blurRad="38100" dist="38100" dir="2700000" algn="tl">
                  <a:srgbClr val="000000">
                    <a:alpha val="43137"/>
                  </a:srgbClr>
                </a:outerShdw>
              </a:effectLst>
            </a:endParaRPr>
          </a:p>
          <a:p>
            <a:pPr algn="l"/>
            <a:r>
              <a:rPr lang="es-AR" sz="2000" b="1" dirty="0">
                <a:solidFill>
                  <a:srgbClr val="00FFFF"/>
                </a:solidFill>
              </a:rPr>
              <a:t>Art. 2 -</a:t>
            </a:r>
            <a:r>
              <a:rPr lang="es-AR" sz="2000" b="1" dirty="0"/>
              <a:t> </a:t>
            </a:r>
            <a:r>
              <a:rPr lang="es-AR" sz="2000" dirty="0" err="1"/>
              <a:t>Entiéndese</a:t>
            </a:r>
            <a:r>
              <a:rPr lang="es-AR" sz="2000" dirty="0"/>
              <a:t> por valor de ventas totales anuales al monto de las ventas que surja del </a:t>
            </a:r>
            <a:r>
              <a:rPr lang="es-AR" sz="2000" b="1" dirty="0">
                <a:solidFill>
                  <a:srgbClr val="FFFF00"/>
                </a:solidFill>
              </a:rPr>
              <a:t>promedio de los últimos tres (3) ejercicios comerciales o años fiscales,</a:t>
            </a:r>
            <a:r>
              <a:rPr lang="es-AR" sz="2000" dirty="0"/>
              <a:t> según la información brindada por la empresa mediante declaración jurada en los términos de lo dispuesto en el artículo 11 de la presente medida. </a:t>
            </a:r>
            <a:r>
              <a:rPr lang="es-AR" sz="2000" b="1" u="sng" dirty="0">
                <a:solidFill>
                  <a:srgbClr val="FF9900"/>
                </a:solidFill>
              </a:rPr>
              <a:t>Se excluirá </a:t>
            </a:r>
            <a:r>
              <a:rPr lang="es-AR" sz="2000" dirty="0"/>
              <a:t>del cálculo el monto del </a:t>
            </a:r>
            <a:r>
              <a:rPr lang="es-AR" sz="2000" b="1" dirty="0">
                <a:solidFill>
                  <a:srgbClr val="FFFF00"/>
                </a:solidFill>
              </a:rPr>
              <a:t>impuesto al valor agregado y el/los impuesto/s interno/s que pudiera/n corresponder</a:t>
            </a:r>
            <a:r>
              <a:rPr lang="es-AR" sz="2000" dirty="0"/>
              <a:t>; </a:t>
            </a:r>
            <a:r>
              <a:rPr lang="es-AR" sz="2000" b="1" dirty="0">
                <a:solidFill>
                  <a:srgbClr val="00FF00"/>
                </a:solidFill>
              </a:rPr>
              <a:t>y se deducirá hasta el setenta y cinco por ciento (75%) del monto de las exportaciones.</a:t>
            </a:r>
          </a:p>
          <a:p>
            <a:pPr algn="l"/>
            <a:r>
              <a:rPr lang="es-AR" sz="2000" dirty="0"/>
              <a:t>En los casos de empresas </a:t>
            </a:r>
            <a:r>
              <a:rPr lang="es-AR" sz="2000" b="1" dirty="0">
                <a:solidFill>
                  <a:srgbClr val="FFC000"/>
                </a:solidFill>
              </a:rPr>
              <a:t>cuya antigüedad sea menor </a:t>
            </a:r>
            <a:r>
              <a:rPr lang="es-AR" sz="2000" dirty="0"/>
              <a:t>que la requerida para el cálculo establecido en el párrafo anterior, las ventas totales anuales se determinarán promediando la información de los ejercicios comerciales o años fiscales cerrados. </a:t>
            </a:r>
            <a:r>
              <a:rPr lang="es-AR" sz="2000" b="1" dirty="0">
                <a:solidFill>
                  <a:srgbClr val="00FFFF"/>
                </a:solidFill>
              </a:rPr>
              <a:t>Si la empresa posee algún ejercicio irregular cerrado, las ventas del mismo se anualizarán </a:t>
            </a:r>
            <a:r>
              <a:rPr lang="es-AR" sz="2000" dirty="0"/>
              <a:t>a efectos de cálculo de las ventas totales anuales</a:t>
            </a:r>
            <a:r>
              <a:rPr lang="es-AR" sz="2000" dirty="0" smtClean="0"/>
              <a:t>. </a:t>
            </a:r>
          </a:p>
          <a:p>
            <a:pPr algn="l"/>
            <a:r>
              <a:rPr lang="es-AR" sz="2000" dirty="0" smtClean="0"/>
              <a:t>(…)</a:t>
            </a:r>
            <a:endParaRPr lang="es-AR" sz="20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729222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VENTAS </a:t>
            </a:r>
            <a:r>
              <a:rPr lang="es-AR" sz="1800" b="1" dirty="0">
                <a:solidFill>
                  <a:srgbClr val="FFFF00"/>
                </a:solidFill>
              </a:rPr>
              <a:t>TOTALES ANUALES</a:t>
            </a:r>
          </a:p>
          <a:p>
            <a:pPr algn="l"/>
            <a:endParaRPr lang="es-AR" sz="2000" b="1" dirty="0" smtClean="0">
              <a:solidFill>
                <a:srgbClr val="FFFF00"/>
              </a:solidFill>
              <a:effectLst>
                <a:outerShdw blurRad="38100" dist="38100" dir="2700000" algn="tl">
                  <a:srgbClr val="000000">
                    <a:alpha val="43137"/>
                  </a:srgbClr>
                </a:outerShdw>
              </a:effectLst>
            </a:endParaRPr>
          </a:p>
          <a:p>
            <a:pPr algn="l"/>
            <a:r>
              <a:rPr lang="es-AR" sz="2000" b="1" dirty="0">
                <a:solidFill>
                  <a:srgbClr val="00FFFF"/>
                </a:solidFill>
              </a:rPr>
              <a:t>Art. 2 -</a:t>
            </a:r>
            <a:r>
              <a:rPr lang="es-AR" sz="2000" b="1" dirty="0"/>
              <a:t> </a:t>
            </a:r>
            <a:r>
              <a:rPr lang="es-AR" sz="2000" b="1" dirty="0" smtClean="0"/>
              <a:t> (…)  </a:t>
            </a:r>
          </a:p>
          <a:p>
            <a:pPr algn="l"/>
            <a:r>
              <a:rPr lang="es-AR" sz="2000" dirty="0" smtClean="0"/>
              <a:t>Aquellas </a:t>
            </a:r>
            <a:r>
              <a:rPr lang="es-AR" sz="2000" dirty="0"/>
              <a:t>empresas que </a:t>
            </a:r>
            <a:r>
              <a:rPr lang="es-AR" sz="2000" dirty="0">
                <a:solidFill>
                  <a:srgbClr val="FFFF00"/>
                </a:solidFill>
              </a:rPr>
              <a:t>no posean un ejercicio comercial o año fiscal cerrado </a:t>
            </a:r>
            <a:r>
              <a:rPr lang="es-AR" sz="2000" dirty="0"/>
              <a:t>serán categorizadas micro empresas hasta la fecha establecida </a:t>
            </a:r>
            <a:r>
              <a:rPr lang="es-AR" sz="2000" b="1" dirty="0">
                <a:solidFill>
                  <a:srgbClr val="FF9900"/>
                </a:solidFill>
              </a:rPr>
              <a:t>en el artículo 4 de la resolución 38 </a:t>
            </a:r>
            <a:r>
              <a:rPr lang="es-AR" sz="2000" dirty="0"/>
              <a:t>de fecha 16 de febrero de 2017 de la Secretaría de Emprendedores y de la Pequeña y Mediana Empresa del Ministerio de Producción y su modificatoria, salvo que les fuera aplicable lo previsto en el artículo 5 y siguientes de la presente resolución. </a:t>
            </a:r>
            <a:endParaRPr lang="es-AR" sz="2000" dirty="0" smtClean="0"/>
          </a:p>
          <a:p>
            <a:pPr algn="l"/>
            <a:r>
              <a:rPr lang="es-AR" sz="2000" dirty="0" smtClean="0"/>
              <a:t>Una </a:t>
            </a:r>
            <a:r>
              <a:rPr lang="es-AR" sz="2000" dirty="0"/>
              <a:t>vez transcurrido el plazo establecido en el artículo 4 de la resolución 38/2017 de la Secretaría de Emprendedores y de la Pequeña y Mediana Empresa y su modificatoria, se aplicará lo dispuesto en los párrafos precedentes.</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774843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VENTAS </a:t>
            </a:r>
            <a:r>
              <a:rPr lang="es-AR" sz="1800" b="1" dirty="0">
                <a:solidFill>
                  <a:srgbClr val="FFFF00"/>
                </a:solidFill>
              </a:rPr>
              <a:t>TOTALES ANUALES</a:t>
            </a:r>
          </a:p>
          <a:p>
            <a:pPr algn="l"/>
            <a:r>
              <a:rPr lang="es-AR" sz="2000" b="1" dirty="0" smtClean="0">
                <a:solidFill>
                  <a:srgbClr val="FF9900"/>
                </a:solidFill>
              </a:rPr>
              <a:t>RESOLUCIÓN </a:t>
            </a:r>
            <a:r>
              <a:rPr lang="es-AR" sz="2000" b="1" dirty="0">
                <a:solidFill>
                  <a:srgbClr val="FF9900"/>
                </a:solidFill>
              </a:rPr>
              <a:t>(</a:t>
            </a:r>
            <a:r>
              <a:rPr lang="es-AR" sz="2000" b="1" dirty="0" err="1">
                <a:solidFill>
                  <a:srgbClr val="FF9900"/>
                </a:solidFill>
              </a:rPr>
              <a:t>SEyPyME</a:t>
            </a:r>
            <a:r>
              <a:rPr lang="es-AR" sz="2000" b="1" dirty="0">
                <a:solidFill>
                  <a:srgbClr val="FF9900"/>
                </a:solidFill>
              </a:rPr>
              <a:t>) 38-E/2017</a:t>
            </a:r>
            <a:endParaRPr lang="es-AR" sz="2000" b="1" dirty="0" smtClean="0">
              <a:solidFill>
                <a:srgbClr val="FF9900"/>
              </a:solidFill>
              <a:effectLst>
                <a:outerShdw blurRad="38100" dist="38100" dir="2700000" algn="tl">
                  <a:srgbClr val="000000">
                    <a:alpha val="43137"/>
                  </a:srgbClr>
                </a:outerShdw>
              </a:effectLst>
            </a:endParaRPr>
          </a:p>
          <a:p>
            <a:pPr algn="l"/>
            <a:endParaRPr lang="es-AR" sz="2000" b="1" dirty="0" smtClean="0">
              <a:solidFill>
                <a:srgbClr val="00FFFF"/>
              </a:solidFill>
            </a:endParaRPr>
          </a:p>
          <a:p>
            <a:pPr algn="l"/>
            <a:r>
              <a:rPr lang="es-AR" sz="2000" b="1" dirty="0" smtClean="0">
                <a:solidFill>
                  <a:srgbClr val="00FFFF"/>
                </a:solidFill>
              </a:rPr>
              <a:t>Art</a:t>
            </a:r>
            <a:r>
              <a:rPr lang="es-AR" sz="2000" b="1" dirty="0">
                <a:solidFill>
                  <a:srgbClr val="00FFFF"/>
                </a:solidFill>
              </a:rPr>
              <a:t>. 4 -</a:t>
            </a:r>
            <a:r>
              <a:rPr lang="es-AR" sz="2000" dirty="0"/>
              <a:t> El “Certificado </a:t>
            </a:r>
            <a:r>
              <a:rPr lang="es-AR" sz="2000" dirty="0" err="1"/>
              <a:t>MiPyME</a:t>
            </a:r>
            <a:r>
              <a:rPr lang="es-AR" sz="2000" dirty="0"/>
              <a:t>” tendrá vigencia desde su emisión y </a:t>
            </a:r>
            <a:r>
              <a:rPr lang="es-AR" sz="2000" dirty="0">
                <a:solidFill>
                  <a:srgbClr val="FFFF00"/>
                </a:solidFill>
              </a:rPr>
              <a:t>hasta el último día del cuarto mes posterior al cierre del ejercicio fiscal de la empresa solicitante.</a:t>
            </a:r>
            <a:r>
              <a:rPr lang="es-AR" sz="2000" dirty="0"/>
              <a:t> La empresa podrá iniciar el trámite de renovación a partir del primer día de dicho mes</a:t>
            </a:r>
            <a:r>
              <a:rPr lang="es-AR" sz="2000" dirty="0" smtClean="0"/>
              <a:t>.</a:t>
            </a:r>
          </a:p>
          <a:p>
            <a:pPr algn="l"/>
            <a:endParaRPr lang="es-AR" sz="2000" dirty="0"/>
          </a:p>
          <a:p>
            <a:pPr algn="l"/>
            <a:r>
              <a:rPr lang="es-AR" sz="2000" b="1" dirty="0"/>
              <a:t>TEXTO S/</a:t>
            </a:r>
            <a:r>
              <a:rPr lang="es-AR" sz="2000" dirty="0"/>
              <a:t>R. (</a:t>
            </a:r>
            <a:r>
              <a:rPr lang="es-AR" sz="2000" dirty="0" err="1"/>
              <a:t>SEyPyME</a:t>
            </a:r>
            <a:r>
              <a:rPr lang="es-AR" sz="2000" dirty="0"/>
              <a:t>) 74/2018 - </a:t>
            </a:r>
            <a:r>
              <a:rPr lang="es-AR" sz="2000" b="1" dirty="0"/>
              <a:t>BO:</a:t>
            </a:r>
            <a:r>
              <a:rPr lang="es-AR" sz="2000" dirty="0"/>
              <a:t> 28/2/2018</a:t>
            </a:r>
          </a:p>
          <a:p>
            <a:pPr algn="l"/>
            <a:r>
              <a:rPr lang="es-AR" sz="2000" b="1" dirty="0"/>
              <a:t>FUENTE:</a:t>
            </a:r>
            <a:r>
              <a:rPr lang="es-AR" sz="2000" dirty="0"/>
              <a:t> R. (</a:t>
            </a:r>
            <a:r>
              <a:rPr lang="es-AR" sz="2000" dirty="0" err="1"/>
              <a:t>SEyPyME</a:t>
            </a:r>
            <a:r>
              <a:rPr lang="es-AR" sz="2000" dirty="0"/>
              <a:t>) 74/2018, art. 1</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513620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ACTIVIDADES DEL ANEXO II</a:t>
            </a:r>
            <a:endParaRPr lang="es-AR" sz="1800" b="1" dirty="0">
              <a:solidFill>
                <a:srgbClr val="FFFF00"/>
              </a:solidFill>
            </a:endParaRPr>
          </a:p>
          <a:p>
            <a:pPr algn="l"/>
            <a:r>
              <a:rPr lang="es-AR" sz="2000" b="1" dirty="0">
                <a:solidFill>
                  <a:srgbClr val="00FFFF"/>
                </a:solidFill>
              </a:rPr>
              <a:t>Art. 3 -</a:t>
            </a:r>
            <a:r>
              <a:rPr lang="es-AR" sz="2000" dirty="0">
                <a:solidFill>
                  <a:srgbClr val="00FFFF"/>
                </a:solidFill>
              </a:rPr>
              <a:t> </a:t>
            </a:r>
            <a:r>
              <a:rPr lang="es-AR" sz="2000" dirty="0"/>
              <a:t>Aquellas empresas que tengan como </a:t>
            </a:r>
            <a:r>
              <a:rPr lang="es-AR" sz="2000" dirty="0">
                <a:solidFill>
                  <a:srgbClr val="FFFF00"/>
                </a:solidFill>
              </a:rPr>
              <a:t>actividad principal declarada </a:t>
            </a:r>
            <a:r>
              <a:rPr lang="es-AR" sz="2000" dirty="0"/>
              <a:t>ante la Administración Federal de Ingresos Públicos, alguna de las actividades </a:t>
            </a:r>
            <a:r>
              <a:rPr lang="es-AR" sz="2000" b="1" dirty="0">
                <a:solidFill>
                  <a:srgbClr val="FF9900"/>
                </a:solidFill>
              </a:rPr>
              <a:t>detalladas en el </a:t>
            </a:r>
            <a:r>
              <a:rPr lang="es-AR" sz="2000" b="1" u="sng" dirty="0">
                <a:solidFill>
                  <a:srgbClr val="FF9900"/>
                </a:solidFill>
              </a:rPr>
              <a:t>Anexo II</a:t>
            </a:r>
            <a:r>
              <a:rPr lang="es-AR" sz="2000" dirty="0"/>
              <a:t> que, como IF-2017-15923120-APN-DNPYP#MP, forma parte integrante de la presente resolución, </a:t>
            </a:r>
            <a:r>
              <a:rPr lang="es-AR" sz="2000" dirty="0">
                <a:solidFill>
                  <a:srgbClr val="FFFF00"/>
                </a:solidFill>
              </a:rPr>
              <a:t>además de verificarse el cumplimiento de lo establecido en el artículo 1 de la presente medida</a:t>
            </a:r>
            <a:r>
              <a:rPr lang="es-AR" sz="2000" dirty="0"/>
              <a:t>, </a:t>
            </a:r>
            <a:r>
              <a:rPr lang="es-AR" sz="2000" b="1" dirty="0">
                <a:solidFill>
                  <a:srgbClr val="00FFCC"/>
                </a:solidFill>
              </a:rPr>
              <a:t>el valor de los activos de la empresa no deberá superar el monto límite, expresado en pesos ($), que se prevé en el </a:t>
            </a:r>
            <a:r>
              <a:rPr lang="es-AR" sz="2000" b="1" u="sng" dirty="0">
                <a:solidFill>
                  <a:srgbClr val="FFFF00"/>
                </a:solidFill>
              </a:rPr>
              <a:t>cuadro C del Anexo I de la presente </a:t>
            </a:r>
            <a:r>
              <a:rPr lang="es-AR" sz="2000" b="1" u="sng" dirty="0" smtClean="0">
                <a:solidFill>
                  <a:srgbClr val="FFFF00"/>
                </a:solidFill>
              </a:rPr>
              <a:t>resolución </a:t>
            </a:r>
            <a:r>
              <a:rPr lang="es-AR" sz="2000" b="1" u="sng" dirty="0" smtClean="0">
                <a:solidFill>
                  <a:srgbClr val="FF9900"/>
                </a:solidFill>
              </a:rPr>
              <a:t>(ACTUALMENTE $ 100.00.000)</a:t>
            </a:r>
            <a:endParaRPr lang="es-AR" sz="2000" b="1" dirty="0">
              <a:solidFill>
                <a:srgbClr val="FF9900"/>
              </a:solidFill>
            </a:endParaRPr>
          </a:p>
          <a:p>
            <a:pPr algn="l"/>
            <a:r>
              <a:rPr lang="es-AR" sz="2000" dirty="0" err="1"/>
              <a:t>Entiéndese</a:t>
            </a:r>
            <a:r>
              <a:rPr lang="es-AR" sz="2000" dirty="0"/>
              <a:t> por valor de los activos al </a:t>
            </a:r>
            <a:r>
              <a:rPr lang="es-AR" sz="2000" dirty="0">
                <a:solidFill>
                  <a:srgbClr val="00FF00"/>
                </a:solidFill>
              </a:rPr>
              <a:t>monto informado en la última declaración jurada del impuesto a las ganancias presentada ante la Administración Federal de Ingresos Públicos</a:t>
            </a:r>
            <a:r>
              <a:rPr lang="es-AR" sz="2000" dirty="0"/>
              <a:t>, al momento de la solicitud de caracterización como micro, pequeña o mediana empresa.</a:t>
            </a:r>
          </a:p>
          <a:p>
            <a:pPr algn="l"/>
            <a:r>
              <a:rPr lang="es-AR" sz="2000" b="1" dirty="0"/>
              <a:t>TEXTO S/</a:t>
            </a:r>
            <a:r>
              <a:rPr lang="es-AR" sz="2000" dirty="0"/>
              <a:t>R. (</a:t>
            </a:r>
            <a:r>
              <a:rPr lang="es-AR" sz="2000" dirty="0" err="1"/>
              <a:t>SEyPyME</a:t>
            </a:r>
            <a:r>
              <a:rPr lang="es-AR" sz="2000" dirty="0"/>
              <a:t>) 154/2018 - </a:t>
            </a:r>
            <a:r>
              <a:rPr lang="es-AR" sz="2000" b="1" dirty="0"/>
              <a:t>BO</a:t>
            </a:r>
            <a:r>
              <a:rPr lang="es-AR" sz="2000" dirty="0"/>
              <a:t>: 9/5/2018</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98919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ACTIVIDADES DEL ANEXO II </a:t>
            </a:r>
            <a:r>
              <a:rPr lang="es-AR" sz="2000" b="1" dirty="0">
                <a:solidFill>
                  <a:srgbClr val="FFFF00"/>
                </a:solidFill>
              </a:rPr>
              <a:t>A</a:t>
            </a:r>
            <a:r>
              <a:rPr lang="es-AR" sz="2000" b="1" dirty="0" smtClean="0">
                <a:solidFill>
                  <a:srgbClr val="FFFF00"/>
                </a:solidFill>
              </a:rPr>
              <a:t>lcanzadas </a:t>
            </a:r>
            <a:r>
              <a:rPr lang="es-AR" sz="2000" b="1" dirty="0">
                <a:solidFill>
                  <a:srgbClr val="FFFF00"/>
                </a:solidFill>
              </a:rPr>
              <a:t>por límite de Activos</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854" y="2260948"/>
            <a:ext cx="840105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0339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066800"/>
            <a:ext cx="7772400" cy="56111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DETERMINACIÓN DE LA ACTIVIDAD DEL SECTOR</a:t>
            </a:r>
          </a:p>
          <a:p>
            <a:pPr algn="l"/>
            <a:r>
              <a:rPr lang="es-AR" sz="1800" b="1" dirty="0">
                <a:solidFill>
                  <a:srgbClr val="00FFFF"/>
                </a:solidFill>
              </a:rPr>
              <a:t>Art. 4 - </a:t>
            </a:r>
            <a:r>
              <a:rPr lang="es-AR" sz="1800" dirty="0"/>
              <a:t>A los efectos de determinar el sector de actividad que corresponde a una empresa, </a:t>
            </a:r>
            <a:r>
              <a:rPr lang="es-AR" sz="1800" b="1" dirty="0">
                <a:solidFill>
                  <a:srgbClr val="FFFF00"/>
                </a:solidFill>
              </a:rPr>
              <a:t>se adopta la agrupación por sector conforme el </a:t>
            </a:r>
            <a:r>
              <a:rPr lang="es-AR" sz="1800" b="1" u="sng" dirty="0">
                <a:solidFill>
                  <a:srgbClr val="FFFF00"/>
                </a:solidFill>
              </a:rPr>
              <a:t>cuadro A del Anexo III</a:t>
            </a:r>
            <a:r>
              <a:rPr lang="es-AR" sz="1800" dirty="0"/>
              <a:t> que, como IF-2018-16701667-APN-SECPYME#MP, forma parte integrante de la presente medida, </a:t>
            </a:r>
            <a:r>
              <a:rPr lang="es-AR" sz="1800" dirty="0">
                <a:solidFill>
                  <a:srgbClr val="FF9900"/>
                </a:solidFill>
              </a:rPr>
              <a:t>siguiendo la definición de actividades del ‘Clasificador de Actividades Económicas (CLAE) - Formulario N° 883</a:t>
            </a:r>
            <a:r>
              <a:rPr lang="es-AR" sz="1800" dirty="0"/>
              <a:t>’ </a:t>
            </a:r>
            <a:r>
              <a:rPr lang="es-AR" sz="1800" dirty="0" smtClean="0"/>
              <a:t> aprobado </a:t>
            </a:r>
            <a:r>
              <a:rPr lang="es-AR" sz="1800" dirty="0"/>
              <a:t>por el </a:t>
            </a:r>
            <a:r>
              <a:rPr lang="es-AR" sz="1800" u="sng" dirty="0"/>
              <a:t>artículo 1 de la resolución general 3537</a:t>
            </a:r>
            <a:r>
              <a:rPr lang="es-AR" sz="1800" dirty="0"/>
              <a:t> de fecha 30 de octubre de 2013 de la Administración Federal de Ingresos Públicos, entidad autárquica en el ámbito del ex Ministerio de Economía y Finanzas Públicas.</a:t>
            </a:r>
          </a:p>
          <a:p>
            <a:pPr algn="l"/>
            <a:r>
              <a:rPr lang="es-AR" sz="1800" b="1" dirty="0">
                <a:solidFill>
                  <a:srgbClr val="FFFF00"/>
                </a:solidFill>
              </a:rPr>
              <a:t>Cuando una empresa realice actividades en más de uno de los sectores </a:t>
            </a:r>
            <a:r>
              <a:rPr lang="es-AR" sz="1800" dirty="0"/>
              <a:t>detallados en el </a:t>
            </a:r>
            <a:r>
              <a:rPr lang="es-AR" sz="1800" u="sng" dirty="0"/>
              <a:t>cuadro A del Anexo I de la presente resolución</a:t>
            </a:r>
            <a:r>
              <a:rPr lang="es-AR" sz="1800" dirty="0"/>
              <a:t>, </a:t>
            </a:r>
            <a:r>
              <a:rPr lang="es-AR" sz="1800" b="1" dirty="0">
                <a:solidFill>
                  <a:srgbClr val="FF9900"/>
                </a:solidFill>
              </a:rPr>
              <a:t>será caracterizada en el sector cuyas ventas hayan sido las mayores,</a:t>
            </a:r>
            <a:r>
              <a:rPr lang="es-AR" sz="1800" dirty="0"/>
              <a:t> de acuerdo al tramo que determine el valor de ventas totales anuales estipulado en el </a:t>
            </a:r>
            <a:r>
              <a:rPr lang="es-AR" sz="1800" u="sng" dirty="0"/>
              <a:t>artículo 2</a:t>
            </a:r>
            <a:r>
              <a:rPr lang="es-AR" sz="1800" dirty="0"/>
              <a:t> de la presente medida</a:t>
            </a:r>
            <a:r>
              <a:rPr lang="es-AR" sz="1800" dirty="0" smtClean="0"/>
              <a:t>.</a:t>
            </a:r>
          </a:p>
          <a:p>
            <a:pPr algn="l"/>
            <a:r>
              <a:rPr lang="es-AR" sz="1800" dirty="0" smtClean="0"/>
              <a:t>(…)</a:t>
            </a:r>
            <a:endParaRPr lang="es-AR" sz="1800" dirty="0"/>
          </a:p>
          <a:p>
            <a:pPr algn="l"/>
            <a:r>
              <a:rPr lang="es-AR" sz="1800" b="1" dirty="0" smtClean="0">
                <a:solidFill>
                  <a:srgbClr val="00FFFF"/>
                </a:solidFill>
              </a:rPr>
              <a:t>CLAE: CLASIFICADOR DE ACTIVIDADES ECONOMICAS</a:t>
            </a:r>
          </a:p>
          <a:p>
            <a:pPr algn="l"/>
            <a:r>
              <a:rPr lang="es-AR" sz="1800" b="1" dirty="0" smtClean="0">
                <a:solidFill>
                  <a:srgbClr val="FF9900"/>
                </a:solidFill>
              </a:rPr>
              <a:t>RG (AFIP) 3537 – </a:t>
            </a:r>
            <a:r>
              <a:rPr lang="es-AR" sz="1800" dirty="0" smtClean="0"/>
              <a:t>Cuadros: Secciones y grupos/Estructura detallada</a:t>
            </a:r>
            <a:endParaRPr lang="es-AR" sz="1800" dirty="0"/>
          </a:p>
        </p:txBody>
      </p:sp>
      <p:pic>
        <p:nvPicPr>
          <p:cNvPr id="4" name="3 Imagen" descr="Firma.jpg"/>
          <p:cNvPicPr>
            <a:picLocks noChangeAspect="1"/>
          </p:cNvPicPr>
          <p:nvPr/>
        </p:nvPicPr>
        <p:blipFill>
          <a:blip r:embed="rId2" cstate="print"/>
          <a:stretch>
            <a:fillRect/>
          </a:stretch>
        </p:blipFill>
        <p:spPr>
          <a:xfrm>
            <a:off x="6424489" y="6476496"/>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0040467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DETERMINACIÓN DE LA ACTIVIDAD DEL SECTOR</a:t>
            </a:r>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7" name="6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080" y="2057401"/>
            <a:ext cx="8180866" cy="46623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51992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DETERMINACIÓN DE LA ACTIVIDAD DEL SECTOR</a:t>
            </a:r>
          </a:p>
          <a:p>
            <a:pPr algn="l"/>
            <a:r>
              <a:rPr lang="es-AR" sz="1800" b="1" dirty="0">
                <a:solidFill>
                  <a:srgbClr val="00FFFF"/>
                </a:solidFill>
              </a:rPr>
              <a:t>Art. 4 - </a:t>
            </a:r>
            <a:r>
              <a:rPr lang="es-AR" sz="1800" dirty="0"/>
              <a:t>(…) </a:t>
            </a:r>
            <a:r>
              <a:rPr lang="es-AR" sz="1800" dirty="0" smtClean="0"/>
              <a:t>No </a:t>
            </a:r>
            <a:r>
              <a:rPr lang="es-AR" sz="1800" dirty="0"/>
              <a:t>obstante</a:t>
            </a:r>
            <a:r>
              <a:rPr lang="es-AR" sz="1800" dirty="0">
                <a:solidFill>
                  <a:srgbClr val="FFFF00"/>
                </a:solidFill>
              </a:rPr>
              <a:t>, si en algún sector de actividad la empresa supera los límites cuantitativos previstos para dicho sector </a:t>
            </a:r>
            <a:r>
              <a:rPr lang="es-AR" sz="1800" dirty="0"/>
              <a:t>en el citado </a:t>
            </a:r>
            <a:r>
              <a:rPr lang="es-AR" sz="1800" u="sng" dirty="0"/>
              <a:t>cuadro A del Anexo I de la presente resolución</a:t>
            </a:r>
            <a:r>
              <a:rPr lang="es-AR" sz="1800" dirty="0"/>
              <a:t>, dicha empresa </a:t>
            </a:r>
            <a:r>
              <a:rPr lang="es-AR" sz="1800" b="1" dirty="0">
                <a:solidFill>
                  <a:srgbClr val="FF9900"/>
                </a:solidFill>
              </a:rPr>
              <a:t>no será considerada micro, pequeña o mediana empresa.</a:t>
            </a:r>
          </a:p>
          <a:p>
            <a:pPr algn="l"/>
            <a:r>
              <a:rPr lang="es-AR" sz="1800" dirty="0"/>
              <a:t>Aquellas empresas en las que </a:t>
            </a:r>
            <a:r>
              <a:rPr lang="es-AR" sz="1800" b="1" dirty="0">
                <a:solidFill>
                  <a:srgbClr val="FFFF00"/>
                </a:solidFill>
              </a:rPr>
              <a:t>al menos el setenta por ciento (70%) de las ventas totales anuales expresadas en pesos ($) corresponda a una o más actividades de las detalladas en el Anexo IV </a:t>
            </a:r>
            <a:r>
              <a:rPr lang="es-AR" sz="1800" dirty="0"/>
              <a:t>que, como IF-2018-16702214-APN-SECPYME#MP, forma parte integrante de la presente resolución, serán caracterizadas como micro, pequeña o mediana empresa, según corresponda en cada caso, tomando en consideración exclusivamente lo previsto en los párrafos precedentes, </a:t>
            </a:r>
            <a:r>
              <a:rPr lang="es-AR" sz="1800" b="1" dirty="0">
                <a:solidFill>
                  <a:srgbClr val="FFC000"/>
                </a:solidFill>
              </a:rPr>
              <a:t>los límites de personal ocupado</a:t>
            </a:r>
            <a:r>
              <a:rPr lang="es-AR" sz="1800" dirty="0"/>
              <a:t> establecidos en el </a:t>
            </a:r>
            <a:r>
              <a:rPr lang="es-AR" sz="1800" u="sng" dirty="0"/>
              <a:t>cuadro B del Anexo I de la presente medida</a:t>
            </a:r>
            <a:r>
              <a:rPr lang="es-AR" sz="1800" dirty="0"/>
              <a:t>, </a:t>
            </a:r>
            <a:r>
              <a:rPr lang="es-AR" sz="1800" b="1" dirty="0">
                <a:solidFill>
                  <a:srgbClr val="00FFFF"/>
                </a:solidFill>
              </a:rPr>
              <a:t>el valor de los activos establecido</a:t>
            </a:r>
            <a:r>
              <a:rPr lang="es-AR" sz="1800" dirty="0"/>
              <a:t> en el </a:t>
            </a:r>
            <a:r>
              <a:rPr lang="es-AR" sz="1800" u="sng" dirty="0"/>
              <a:t>cuadro C del citado Anexo I</a:t>
            </a:r>
            <a:r>
              <a:rPr lang="es-AR" sz="1800" dirty="0"/>
              <a:t> de la misma, cuando corresponda, y </a:t>
            </a:r>
            <a:r>
              <a:rPr lang="es-AR" sz="1800" b="1" dirty="0">
                <a:solidFill>
                  <a:srgbClr val="FFFF00"/>
                </a:solidFill>
              </a:rPr>
              <a:t>lo establecido en el </a:t>
            </a:r>
            <a:r>
              <a:rPr lang="es-AR" sz="1800" b="1" u="sng" dirty="0">
                <a:solidFill>
                  <a:srgbClr val="FFFF00"/>
                </a:solidFill>
              </a:rPr>
              <a:t>artículo 5</a:t>
            </a:r>
            <a:r>
              <a:rPr lang="es-AR" sz="1800" b="1" dirty="0">
                <a:solidFill>
                  <a:srgbClr val="FFFF00"/>
                </a:solidFill>
              </a:rPr>
              <a:t> y siguientes </a:t>
            </a:r>
            <a:r>
              <a:rPr lang="es-AR" sz="1800" dirty="0"/>
              <a:t>de la presente medida</a:t>
            </a:r>
            <a:r>
              <a:rPr lang="es-AR" sz="1800" dirty="0" smtClean="0"/>
              <a:t>.</a:t>
            </a:r>
          </a:p>
          <a:p>
            <a:pPr algn="l"/>
            <a:r>
              <a:rPr lang="es-AR" sz="1800" dirty="0" smtClean="0"/>
              <a:t>(…)</a:t>
            </a:r>
            <a:endParaRPr lang="es-AR" sz="1800" dirty="0"/>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567225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 – ANEXO IV</a:t>
            </a:r>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918" y="1793286"/>
            <a:ext cx="8848725" cy="492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58136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DETERMINACIÓN DE LA ACTIVIDAD DEL SECTOR</a:t>
            </a:r>
          </a:p>
          <a:p>
            <a:pPr algn="l"/>
            <a:r>
              <a:rPr lang="es-AR" sz="1800" b="1" dirty="0" smtClean="0">
                <a:solidFill>
                  <a:srgbClr val="FFFF00"/>
                </a:solidFill>
              </a:rPr>
              <a:t>LIMITES DE PERSONAL OCUPADO</a:t>
            </a:r>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805113"/>
            <a:ext cx="8472971" cy="2300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8875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962025"/>
          </a:xfrm>
        </p:spPr>
        <p:txBody>
          <a:bodyPr>
            <a:normAutofit/>
          </a:bodyPr>
          <a:lstStyle/>
          <a:p>
            <a:pPr algn="r">
              <a:defRPr/>
            </a:pPr>
            <a:r>
              <a:rPr lang="es-ES_tradnl" sz="2000" b="1" dirty="0" smtClean="0">
                <a:solidFill>
                  <a:srgbClr val="00FF00"/>
                </a:solidFill>
                <a:effectLst>
                  <a:outerShdw blurRad="38100" dist="38100" dir="2700000" algn="tl">
                    <a:srgbClr val="000000">
                      <a:alpha val="43137"/>
                    </a:srgbClr>
                  </a:outerShdw>
                </a:effectLst>
              </a:rPr>
              <a:t>LEY </a:t>
            </a:r>
            <a:r>
              <a:rPr lang="es-ES_tradnl" sz="2000" b="1" dirty="0">
                <a:solidFill>
                  <a:srgbClr val="00FF00"/>
                </a:solidFill>
                <a:effectLst>
                  <a:outerShdw blurRad="38100" dist="38100" dir="2700000" algn="tl">
                    <a:srgbClr val="000000">
                      <a:alpha val="43137"/>
                    </a:srgbClr>
                  </a:outerShdw>
                </a:effectLst>
              </a:rPr>
              <a:t>27430 - REFORMA </a:t>
            </a:r>
            <a:r>
              <a:rPr lang="es-ES_tradnl" sz="2000" b="1" dirty="0" smtClean="0">
                <a:solidFill>
                  <a:srgbClr val="00FF00"/>
                </a:solidFill>
                <a:effectLst>
                  <a:outerShdw blurRad="38100" dist="38100" dir="2700000" algn="tl">
                    <a:srgbClr val="000000">
                      <a:alpha val="43137"/>
                    </a:srgbClr>
                  </a:outerShdw>
                </a:effectLst>
              </a:rPr>
              <a:t>TRIBUTARIA - REGLAMENTACIÓN</a:t>
            </a:r>
            <a:endParaRPr lang="es-MX" sz="2000" b="1" dirty="0" smtClean="0">
              <a:solidFill>
                <a:srgbClr val="FFFF00"/>
              </a:solidFill>
            </a:endParaRPr>
          </a:p>
        </p:txBody>
      </p:sp>
      <p:sp>
        <p:nvSpPr>
          <p:cNvPr id="128003" name="Rectangle 3"/>
          <p:cNvSpPr>
            <a:spLocks noGrp="1" noChangeArrowheads="1"/>
          </p:cNvSpPr>
          <p:nvPr>
            <p:ph type="body" idx="1"/>
          </p:nvPr>
        </p:nvSpPr>
        <p:spPr>
          <a:xfrm>
            <a:off x="427674" y="1371600"/>
            <a:ext cx="8377238" cy="5129678"/>
          </a:xfrm>
        </p:spPr>
        <p:txBody>
          <a:bodyPr>
            <a:normAutofit/>
          </a:bodyPr>
          <a:lstStyle/>
          <a:p>
            <a:pPr marL="0" indent="0">
              <a:buNone/>
            </a:pPr>
            <a:r>
              <a:rPr lang="es-AR" sz="2000" b="1" dirty="0" smtClean="0">
                <a:solidFill>
                  <a:srgbClr val="00FFFF"/>
                </a:solidFill>
              </a:rPr>
              <a:t>DECRETO 759/2018</a:t>
            </a:r>
          </a:p>
          <a:p>
            <a:pPr marL="0" indent="0">
              <a:buNone/>
            </a:pPr>
            <a:r>
              <a:rPr lang="es-AR" sz="2000" b="1" dirty="0" smtClean="0">
                <a:solidFill>
                  <a:srgbClr val="FFFF00"/>
                </a:solidFill>
              </a:rPr>
              <a:t>ALICUOTAS ADICIONALE. BASE IMPONIBLE</a:t>
            </a:r>
          </a:p>
          <a:p>
            <a:pPr marL="0" indent="0">
              <a:buNone/>
            </a:pPr>
            <a:r>
              <a:rPr lang="es-AR" sz="2000" b="1" dirty="0">
                <a:solidFill>
                  <a:srgbClr val="FFFF00"/>
                </a:solidFill>
              </a:rPr>
              <a:t> </a:t>
            </a:r>
            <a:endParaRPr lang="es-AR" sz="2000" b="1" dirty="0" smtClean="0">
              <a:solidFill>
                <a:srgbClr val="FFFF00"/>
              </a:solidFill>
            </a:endParaRPr>
          </a:p>
          <a:p>
            <a:pPr marL="0" indent="0">
              <a:buNone/>
            </a:pPr>
            <a:r>
              <a:rPr lang="es-AR" sz="2000" b="1" dirty="0">
                <a:solidFill>
                  <a:srgbClr val="00FFCC"/>
                </a:solidFill>
              </a:rPr>
              <a:t>Art. 1 -</a:t>
            </a:r>
            <a:r>
              <a:rPr lang="es-AR" sz="2000" dirty="0"/>
              <a:t> Las alícuotas adicionales previstas en regímenes previsionales diferenciales o especiales </a:t>
            </a:r>
            <a:r>
              <a:rPr lang="es-AR" sz="2000" b="1" dirty="0">
                <a:solidFill>
                  <a:srgbClr val="FF9900"/>
                </a:solidFill>
              </a:rPr>
              <a:t>deberán aplicarse sobre la base imponible que corresponda sin considerar la detracción</a:t>
            </a:r>
            <a:r>
              <a:rPr lang="es-AR" sz="2000" dirty="0"/>
              <a:t> regulada en el artículo 4 del decreto 814 del 20 de junio de 2001 y sus modificaciones.</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833530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marL="609600" indent="-609600" algn="l">
              <a:defRPr/>
            </a:pPr>
            <a:r>
              <a:rPr lang="es-AR" sz="1800" b="1" dirty="0">
                <a:solidFill>
                  <a:srgbClr val="00FFFF"/>
                </a:solidFill>
              </a:rPr>
              <a:t>TEXTO S/R. (</a:t>
            </a:r>
            <a:r>
              <a:rPr lang="es-AR" sz="1800" b="1" dirty="0" err="1">
                <a:solidFill>
                  <a:srgbClr val="00FFFF"/>
                </a:solidFill>
              </a:rPr>
              <a:t>SEyPyME</a:t>
            </a:r>
            <a:r>
              <a:rPr lang="es-AR" sz="1800" b="1" dirty="0">
                <a:solidFill>
                  <a:srgbClr val="00FFFF"/>
                </a:solidFill>
              </a:rPr>
              <a:t>) 215/2018 - BO: 5/6/2018</a:t>
            </a:r>
            <a:endParaRPr lang="es-AR" sz="1800" b="1" dirty="0" smtClean="0">
              <a:solidFill>
                <a:srgbClr val="00FFFF"/>
              </a:solidFill>
            </a:endParaRPr>
          </a:p>
          <a:p>
            <a:pPr algn="l"/>
            <a:r>
              <a:rPr lang="es-AR" sz="1800" b="1" dirty="0" smtClean="0">
                <a:solidFill>
                  <a:srgbClr val="FFFF00"/>
                </a:solidFill>
              </a:rPr>
              <a:t>DETERMINACIÓN DE LA ACTIVIDAD DEL SECTOR</a:t>
            </a:r>
          </a:p>
          <a:p>
            <a:pPr algn="l"/>
            <a:r>
              <a:rPr lang="es-AR" sz="1800" b="1" dirty="0">
                <a:solidFill>
                  <a:srgbClr val="00FFFF"/>
                </a:solidFill>
              </a:rPr>
              <a:t>Art. 4 - </a:t>
            </a:r>
            <a:r>
              <a:rPr lang="es-AR" sz="1800" dirty="0"/>
              <a:t>(…) </a:t>
            </a:r>
            <a:r>
              <a:rPr lang="es-AR" sz="1800" dirty="0" err="1" smtClean="0"/>
              <a:t>Entiéndese</a:t>
            </a:r>
            <a:r>
              <a:rPr lang="es-AR" sz="1800" dirty="0" smtClean="0"/>
              <a:t> por personal ocupado </a:t>
            </a:r>
            <a:r>
              <a:rPr lang="es-AR" sz="1800" b="1" dirty="0" smtClean="0">
                <a:solidFill>
                  <a:srgbClr val="FF9900"/>
                </a:solidFill>
              </a:rPr>
              <a:t>aquel que surja del promedio anual de los últimos tres (3) ejercicios comerciales o años fiscales,</a:t>
            </a:r>
            <a:r>
              <a:rPr lang="es-AR" sz="1800" dirty="0" smtClean="0"/>
              <a:t> según la información brindada por la empresa mediante el Formulario de Declaración Jurada F. 931 de la Administración Federal de Ingresos Públicos, entidad autárquica en el ámbito del Ministerio de Hacienda, o el que en el futuro lo reemplace, presentado para los períodos correspondientes.</a:t>
            </a:r>
          </a:p>
          <a:p>
            <a:pPr algn="l"/>
            <a:r>
              <a:rPr lang="es-AR" sz="1800" dirty="0" smtClean="0"/>
              <a:t>En los casos de empresas </a:t>
            </a:r>
            <a:r>
              <a:rPr lang="es-AR" sz="1800" dirty="0" smtClean="0">
                <a:solidFill>
                  <a:srgbClr val="FFFF00"/>
                </a:solidFill>
              </a:rPr>
              <a:t>cuya antigüedad sea menor </a:t>
            </a:r>
            <a:r>
              <a:rPr lang="es-AR" sz="1800" dirty="0" smtClean="0"/>
              <a:t>que la requerida para el cálculo establecido en el párrafo anterior, el personal ocupado se determinará </a:t>
            </a:r>
            <a:r>
              <a:rPr lang="es-AR" sz="1800" b="1" dirty="0" smtClean="0">
                <a:solidFill>
                  <a:srgbClr val="00FFFF"/>
                </a:solidFill>
              </a:rPr>
              <a:t>promediando la información de los ejercicios comerciales o años fiscales cerrados.</a:t>
            </a:r>
          </a:p>
          <a:p>
            <a:pPr algn="l"/>
            <a:r>
              <a:rPr lang="es-AR" sz="1800" dirty="0" smtClean="0"/>
              <a:t>(…)</a:t>
            </a:r>
            <a:endParaRPr lang="es-AR" sz="1800" dirty="0"/>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907624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marL="609600" indent="-609600" algn="l">
              <a:defRPr/>
            </a:pPr>
            <a:r>
              <a:rPr lang="es-AR" sz="1800" b="1" dirty="0">
                <a:solidFill>
                  <a:srgbClr val="00FFFF"/>
                </a:solidFill>
              </a:rPr>
              <a:t>TEXTO S/R. (</a:t>
            </a:r>
            <a:r>
              <a:rPr lang="es-AR" sz="1800" b="1" dirty="0" err="1">
                <a:solidFill>
                  <a:srgbClr val="00FFFF"/>
                </a:solidFill>
              </a:rPr>
              <a:t>SEyPyME</a:t>
            </a:r>
            <a:r>
              <a:rPr lang="es-AR" sz="1800" b="1" dirty="0">
                <a:solidFill>
                  <a:srgbClr val="00FFFF"/>
                </a:solidFill>
              </a:rPr>
              <a:t>) 215/2018 - BO: 5/6/2018</a:t>
            </a:r>
            <a:endParaRPr lang="es-AR" sz="1800" b="1" dirty="0" smtClean="0">
              <a:solidFill>
                <a:srgbClr val="00FFFF"/>
              </a:solidFill>
            </a:endParaRPr>
          </a:p>
          <a:p>
            <a:pPr algn="l"/>
            <a:r>
              <a:rPr lang="es-AR" sz="1800" b="1" dirty="0" smtClean="0">
                <a:solidFill>
                  <a:srgbClr val="FFFF00"/>
                </a:solidFill>
              </a:rPr>
              <a:t>DETERMINACIÓN DE LA ACTIVIDAD DEL SECTOR</a:t>
            </a:r>
          </a:p>
          <a:p>
            <a:pPr algn="l"/>
            <a:r>
              <a:rPr lang="es-AR" sz="1800" b="1" dirty="0">
                <a:solidFill>
                  <a:srgbClr val="00FFFF"/>
                </a:solidFill>
              </a:rPr>
              <a:t>Art. 4 - </a:t>
            </a:r>
            <a:r>
              <a:rPr lang="es-AR" sz="1800" dirty="0"/>
              <a:t>(…) </a:t>
            </a:r>
            <a:endParaRPr lang="es-AR" sz="1800" dirty="0" smtClean="0"/>
          </a:p>
          <a:p>
            <a:pPr algn="l"/>
            <a:r>
              <a:rPr lang="es-AR" sz="1800" dirty="0" smtClean="0"/>
              <a:t>Aquellas </a:t>
            </a:r>
            <a:r>
              <a:rPr lang="es-AR" sz="1800" dirty="0"/>
              <a:t>empresas que </a:t>
            </a:r>
            <a:r>
              <a:rPr lang="es-AR" sz="1800" dirty="0">
                <a:solidFill>
                  <a:srgbClr val="FFFF00"/>
                </a:solidFill>
              </a:rPr>
              <a:t>no posean un ejercicio comercial o año fiscal cerrado serán categorizadas como micro, pequeñas o medianas empresas, de corresponder, hasta la fecha establecida en el artículo 4 de la resolución 38/2017</a:t>
            </a:r>
            <a:r>
              <a:rPr lang="es-AR" sz="1800" dirty="0"/>
              <a:t> de la Secretaría de Emprendedores y de la Pequeña y Mediana Empresa y su modificatoria, salvo que les fuera aplicable lo previsto en el </a:t>
            </a:r>
            <a:r>
              <a:rPr lang="es-AR" sz="1800" u="sng" dirty="0"/>
              <a:t>artículo 5</a:t>
            </a:r>
            <a:r>
              <a:rPr lang="es-AR" sz="1800" dirty="0"/>
              <a:t> y siguientes de la presente medida. </a:t>
            </a:r>
            <a:r>
              <a:rPr lang="es-AR" sz="1800" dirty="0">
                <a:solidFill>
                  <a:srgbClr val="FF9900"/>
                </a:solidFill>
              </a:rPr>
              <a:t>Una vez transcurrido el plazo </a:t>
            </a:r>
            <a:r>
              <a:rPr lang="es-AR" sz="1800" dirty="0"/>
              <a:t>establecido en el artículo 4 de la resolución 38/2017 de la Secretaría de Emprendedores y de la Pequeña y Mediana Empresa y su modificatoria, </a:t>
            </a:r>
            <a:r>
              <a:rPr lang="es-AR" sz="1800" dirty="0">
                <a:solidFill>
                  <a:srgbClr val="00FFFF"/>
                </a:solidFill>
              </a:rPr>
              <a:t>se aplicará lo dispuesto en los párrafos precedentes.</a:t>
            </a:r>
          </a:p>
          <a:p>
            <a:pPr algn="l"/>
            <a:r>
              <a:rPr lang="es-AR" sz="1800" b="1" dirty="0">
                <a:solidFill>
                  <a:srgbClr val="FFFF00"/>
                </a:solidFill>
              </a:rPr>
              <a:t>No serán consideradas micro, pequeñas o medianas empresas, </a:t>
            </a:r>
            <a:r>
              <a:rPr lang="es-AR" sz="1800" b="1" dirty="0">
                <a:solidFill>
                  <a:srgbClr val="FF9900"/>
                </a:solidFill>
              </a:rPr>
              <a:t>aquellas empresas que realicen alguna de las actividades excluidas</a:t>
            </a:r>
            <a:r>
              <a:rPr lang="es-AR" sz="1800" dirty="0"/>
              <a:t>, detalladas en el </a:t>
            </a:r>
            <a:r>
              <a:rPr lang="es-AR" sz="1800" u="sng" dirty="0"/>
              <a:t>cuadro B del Anexo III</a:t>
            </a:r>
            <a:r>
              <a:rPr lang="es-AR" sz="1800" dirty="0"/>
              <a:t> de la presente resolución.</a:t>
            </a:r>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704391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marL="609600" indent="-609600" algn="l">
              <a:defRPr/>
            </a:pPr>
            <a:r>
              <a:rPr lang="es-AR" sz="1800" b="1" dirty="0">
                <a:solidFill>
                  <a:srgbClr val="00FFFF"/>
                </a:solidFill>
              </a:rPr>
              <a:t>TEXTO S/R. (</a:t>
            </a:r>
            <a:r>
              <a:rPr lang="es-AR" sz="1800" b="1" dirty="0" err="1">
                <a:solidFill>
                  <a:srgbClr val="00FFFF"/>
                </a:solidFill>
              </a:rPr>
              <a:t>SEyPyME</a:t>
            </a:r>
            <a:r>
              <a:rPr lang="es-AR" sz="1800" b="1" dirty="0">
                <a:solidFill>
                  <a:srgbClr val="00FFFF"/>
                </a:solidFill>
              </a:rPr>
              <a:t>) 215/2018 - BO: 5/6/2018</a:t>
            </a:r>
            <a:endParaRPr lang="es-AR" sz="1800" b="1" dirty="0" smtClean="0">
              <a:solidFill>
                <a:srgbClr val="00FFFF"/>
              </a:solidFill>
            </a:endParaRPr>
          </a:p>
          <a:p>
            <a:pPr algn="l"/>
            <a:r>
              <a:rPr lang="es-AR" sz="1800" b="1" dirty="0" smtClean="0">
                <a:solidFill>
                  <a:srgbClr val="FFFF00"/>
                </a:solidFill>
              </a:rPr>
              <a:t>DETERMINACIÓN DE LA ACTIVIDAD DEL SECTOR</a:t>
            </a:r>
          </a:p>
          <a:p>
            <a:pPr algn="l"/>
            <a:endParaRPr lang="es-AR" sz="1800" b="1" dirty="0" smtClean="0">
              <a:solidFill>
                <a:srgbClr val="00FFFF"/>
              </a:solidFill>
            </a:endParaRPr>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2967038"/>
            <a:ext cx="8858250" cy="1681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51024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lnSpcReduction="10000"/>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marL="609600" indent="-609600" algn="l">
              <a:defRPr/>
            </a:pPr>
            <a:r>
              <a:rPr lang="es-AR" sz="1800" b="1" dirty="0">
                <a:solidFill>
                  <a:srgbClr val="00FFFF"/>
                </a:solidFill>
              </a:rPr>
              <a:t>TEXTO S/R. (</a:t>
            </a:r>
            <a:r>
              <a:rPr lang="es-AR" sz="1800" b="1" dirty="0" err="1">
                <a:solidFill>
                  <a:srgbClr val="00FFFF"/>
                </a:solidFill>
              </a:rPr>
              <a:t>SEyPyME</a:t>
            </a:r>
            <a:r>
              <a:rPr lang="es-AR" sz="1800" b="1" dirty="0">
                <a:solidFill>
                  <a:srgbClr val="00FFFF"/>
                </a:solidFill>
              </a:rPr>
              <a:t>) 215/2018 - BO: 5/6/2018</a:t>
            </a:r>
            <a:endParaRPr lang="es-AR" sz="1800" b="1" dirty="0" smtClean="0">
              <a:solidFill>
                <a:srgbClr val="00FFFF"/>
              </a:solidFill>
            </a:endParaRPr>
          </a:p>
          <a:p>
            <a:pPr algn="l"/>
            <a:r>
              <a:rPr lang="es-AR" sz="1800" b="1" dirty="0" smtClean="0">
                <a:solidFill>
                  <a:srgbClr val="FFFF00"/>
                </a:solidFill>
              </a:rPr>
              <a:t>EXCLUSIONES – EMPRESAS CONTROLANTES O CONTROLADAS</a:t>
            </a:r>
          </a:p>
          <a:p>
            <a:pPr algn="l"/>
            <a:r>
              <a:rPr lang="es-AR" sz="1800" b="1" dirty="0">
                <a:solidFill>
                  <a:srgbClr val="00FFFF"/>
                </a:solidFill>
              </a:rPr>
              <a:t>Art. 5 -</a:t>
            </a:r>
            <a:r>
              <a:rPr lang="es-AR" sz="1800" dirty="0">
                <a:solidFill>
                  <a:srgbClr val="00FFFF"/>
                </a:solidFill>
              </a:rPr>
              <a:t> </a:t>
            </a:r>
            <a:r>
              <a:rPr lang="es-AR" sz="1800" dirty="0"/>
              <a:t>No serán consideradas micro, pequeñas ni medianas empresas, aquellas que, reuniendo los requisitos establecidos en los artículos 1 a 4 de la presente medida, </a:t>
            </a:r>
            <a:r>
              <a:rPr lang="es-AR" sz="1800" b="1" dirty="0">
                <a:solidFill>
                  <a:srgbClr val="FF9900"/>
                </a:solidFill>
              </a:rPr>
              <a:t>controlen, estén controladas por y/o vinculadas a otra/s empresa/s o grupo/s económico/s nacionales o extranjeros que no reúna/n tales requisitos.</a:t>
            </a:r>
          </a:p>
          <a:p>
            <a:pPr algn="l"/>
            <a:r>
              <a:rPr lang="es-AR" sz="1800" dirty="0"/>
              <a:t>Si al momento de presentar la solicitud de caracterización de la condición de micro, pequeña o mediana empresa, la/s empresa/s vinculada/s y/o controlada/s y/o controlante a esta </a:t>
            </a:r>
            <a:r>
              <a:rPr lang="es-AR" sz="1800" b="1" dirty="0">
                <a:solidFill>
                  <a:srgbClr val="FF9900"/>
                </a:solidFill>
              </a:rPr>
              <a:t>no hubiera/n presentado </a:t>
            </a:r>
            <a:r>
              <a:rPr lang="es-AR" sz="1800" dirty="0"/>
              <a:t>su/s respectiva/s solicitud/es, </a:t>
            </a:r>
            <a:r>
              <a:rPr lang="es-AR" sz="1800" dirty="0">
                <a:solidFill>
                  <a:srgbClr val="FFFF00"/>
                </a:solidFill>
              </a:rPr>
              <a:t>el curso que se le imprima al requerimiento de la primera quedará sujeto a la efectiva realización del trámite por parte de aquellas.</a:t>
            </a:r>
          </a:p>
          <a:p>
            <a:pPr algn="l"/>
            <a:r>
              <a:rPr lang="es-AR" sz="1800" dirty="0"/>
              <a:t>Para el caso de las empresas que controlen, estén controladas por, y/o vinculadas a otra/s empresa/s o grupo/s económico/s nacionales o extranjeros, </a:t>
            </a:r>
            <a:r>
              <a:rPr lang="es-AR" sz="1800" dirty="0">
                <a:solidFill>
                  <a:srgbClr val="FFFF00"/>
                </a:solidFill>
              </a:rPr>
              <a:t>el análisis de los requisitos establecidos en los artículos 1 a 4 de la presente medida </a:t>
            </a:r>
            <a:r>
              <a:rPr lang="es-AR" sz="1800" dirty="0">
                <a:solidFill>
                  <a:srgbClr val="00FFFF"/>
                </a:solidFill>
              </a:rPr>
              <a:t>se realizará respecto de las relaciones societarias de la empresa solicitante, del último ejercicio en análisis.</a:t>
            </a:r>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0441836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marL="609600" indent="-609600" algn="l">
              <a:defRPr/>
            </a:pPr>
            <a:r>
              <a:rPr lang="es-AR" sz="1800" b="1" dirty="0">
                <a:solidFill>
                  <a:srgbClr val="00FFFF"/>
                </a:solidFill>
              </a:rPr>
              <a:t>TEXTO S/R. (</a:t>
            </a:r>
            <a:r>
              <a:rPr lang="es-AR" sz="1800" b="1" dirty="0" err="1">
                <a:solidFill>
                  <a:srgbClr val="00FFFF"/>
                </a:solidFill>
              </a:rPr>
              <a:t>SEyPyME</a:t>
            </a:r>
            <a:r>
              <a:rPr lang="es-AR" sz="1800" b="1" dirty="0">
                <a:solidFill>
                  <a:srgbClr val="00FFFF"/>
                </a:solidFill>
              </a:rPr>
              <a:t>) 215/2018 - BO: 5/6/2018</a:t>
            </a:r>
            <a:endParaRPr lang="es-AR" sz="1800" b="1" dirty="0" smtClean="0">
              <a:solidFill>
                <a:srgbClr val="00FFFF"/>
              </a:solidFill>
            </a:endParaRPr>
          </a:p>
          <a:p>
            <a:pPr algn="l"/>
            <a:r>
              <a:rPr lang="es-AR" sz="1800" b="1" dirty="0" smtClean="0">
                <a:solidFill>
                  <a:srgbClr val="FFFF00"/>
                </a:solidFill>
              </a:rPr>
              <a:t>EXCLUSIONES – EMPRESAS  VINCULADAS</a:t>
            </a:r>
          </a:p>
          <a:p>
            <a:pPr algn="l"/>
            <a:endParaRPr lang="es-AR" sz="1800" b="1" dirty="0" smtClean="0">
              <a:solidFill>
                <a:srgbClr val="FFFF00"/>
              </a:solidFill>
            </a:endParaRPr>
          </a:p>
          <a:p>
            <a:pPr algn="l"/>
            <a:r>
              <a:rPr lang="es-AR" sz="1800" b="1" dirty="0">
                <a:solidFill>
                  <a:srgbClr val="00FFFF"/>
                </a:solidFill>
              </a:rPr>
              <a:t>Art. 6 - </a:t>
            </a:r>
            <a:r>
              <a:rPr lang="es-AR" sz="1800" dirty="0"/>
              <a:t>A los efectos previstos en el artículo 5 de la presente resolución</a:t>
            </a:r>
            <a:r>
              <a:rPr lang="es-AR" sz="1800" dirty="0">
                <a:solidFill>
                  <a:srgbClr val="FFFF00"/>
                </a:solidFill>
              </a:rPr>
              <a:t>, se considerará que una empresa está vinculada</a:t>
            </a:r>
            <a:r>
              <a:rPr lang="es-AR" sz="1800" dirty="0"/>
              <a:t> a otra/s empresa/s o grupo/s económico/s cuando esta/s participe/n en el </a:t>
            </a:r>
            <a:r>
              <a:rPr lang="es-AR" sz="1800" b="1" dirty="0">
                <a:solidFill>
                  <a:srgbClr val="FF9900"/>
                </a:solidFill>
              </a:rPr>
              <a:t>veinte por ciento (20%) o más del capital de la primera.</a:t>
            </a:r>
          </a:p>
          <a:p>
            <a:pPr algn="l"/>
            <a:r>
              <a:rPr lang="es-AR" sz="1800" dirty="0"/>
              <a:t>El carácter de vinculada precedentemente descripto, </a:t>
            </a:r>
            <a:r>
              <a:rPr lang="es-AR" sz="1800" dirty="0">
                <a:solidFill>
                  <a:srgbClr val="FFFF00"/>
                </a:solidFill>
              </a:rPr>
              <a:t>resultará aplicable para caracterizar una empresa como micro, pequeña o mediana </a:t>
            </a:r>
            <a:r>
              <a:rPr lang="es-AR" sz="1800" dirty="0"/>
              <a:t>conforme a la presente normativa, y en el marco de las leyes </a:t>
            </a:r>
            <a:r>
              <a:rPr lang="es-AR" sz="1800" u="sng" dirty="0"/>
              <a:t>24467</a:t>
            </a:r>
            <a:r>
              <a:rPr lang="es-AR" sz="1800" dirty="0"/>
              <a:t>, </a:t>
            </a:r>
            <a:r>
              <a:rPr lang="es-AR" sz="1800" u="sng" dirty="0"/>
              <a:t>25300</a:t>
            </a:r>
            <a:r>
              <a:rPr lang="es-AR" sz="1800" dirty="0"/>
              <a:t> y </a:t>
            </a:r>
            <a:r>
              <a:rPr lang="es-AR" sz="1800" u="sng" dirty="0"/>
              <a:t>27264</a:t>
            </a:r>
            <a:r>
              <a:rPr lang="es-AR" sz="1800" dirty="0"/>
              <a:t>.</a:t>
            </a:r>
          </a:p>
          <a:p>
            <a:pPr algn="l"/>
            <a:r>
              <a:rPr lang="es-AR" sz="1800" dirty="0">
                <a:solidFill>
                  <a:srgbClr val="00FFFF"/>
                </a:solidFill>
              </a:rPr>
              <a:t>Los requisitos deberán analizarse en forma individual, separada e independiente en relación a cada una de ellas.</a:t>
            </a:r>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456243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marL="609600" indent="-609600" algn="l">
              <a:defRPr/>
            </a:pPr>
            <a:r>
              <a:rPr lang="es-AR" sz="1800" b="1" dirty="0">
                <a:solidFill>
                  <a:srgbClr val="00FFFF"/>
                </a:solidFill>
              </a:rPr>
              <a:t>TEXTO S/R. (</a:t>
            </a:r>
            <a:r>
              <a:rPr lang="es-AR" sz="1800" b="1" dirty="0" err="1">
                <a:solidFill>
                  <a:srgbClr val="00FFFF"/>
                </a:solidFill>
              </a:rPr>
              <a:t>SEyPyME</a:t>
            </a:r>
            <a:r>
              <a:rPr lang="es-AR" sz="1800" b="1" dirty="0">
                <a:solidFill>
                  <a:srgbClr val="00FFFF"/>
                </a:solidFill>
              </a:rPr>
              <a:t>) 215/2018 - BO: 5/6/2018</a:t>
            </a:r>
            <a:endParaRPr lang="es-AR" sz="1800" b="1" dirty="0" smtClean="0">
              <a:solidFill>
                <a:srgbClr val="00FFFF"/>
              </a:solidFill>
            </a:endParaRPr>
          </a:p>
          <a:p>
            <a:pPr algn="l"/>
            <a:r>
              <a:rPr lang="es-AR" sz="1800" b="1" dirty="0" smtClean="0">
                <a:solidFill>
                  <a:srgbClr val="FFFF00"/>
                </a:solidFill>
              </a:rPr>
              <a:t>EXCLUSIONES – EMPRESAS CONTROLADAS</a:t>
            </a:r>
          </a:p>
          <a:p>
            <a:pPr algn="l"/>
            <a:r>
              <a:rPr lang="es-AR" sz="1800" b="1" dirty="0">
                <a:solidFill>
                  <a:srgbClr val="00FFFF"/>
                </a:solidFill>
              </a:rPr>
              <a:t>Art. 7 - </a:t>
            </a:r>
            <a:r>
              <a:rPr lang="es-AR" sz="1800" dirty="0"/>
              <a:t>A los efectos previstos en el artículo 5 de la presente medida, </a:t>
            </a:r>
            <a:r>
              <a:rPr lang="es-AR" sz="1800" dirty="0">
                <a:solidFill>
                  <a:srgbClr val="FFFF00"/>
                </a:solidFill>
              </a:rPr>
              <a:t>se considerará que una empresa es controlada cuando participe</a:t>
            </a:r>
            <a:r>
              <a:rPr lang="es-AR" sz="1800" dirty="0"/>
              <a:t>, en forma directa o por intermedio de otra empresa a su vez controlada, </a:t>
            </a:r>
            <a:r>
              <a:rPr lang="es-AR" sz="1800" b="1" dirty="0">
                <a:solidFill>
                  <a:srgbClr val="FF9900"/>
                </a:solidFill>
              </a:rPr>
              <a:t>en más del cincuenta por ciento (50%) del capital de la primera.</a:t>
            </a:r>
          </a:p>
          <a:p>
            <a:pPr algn="l"/>
            <a:r>
              <a:rPr lang="es-AR" sz="1800" dirty="0"/>
              <a:t>Cuando una empresa esté controlada por otra, o bien, sea controlante de otra, el cumplimiento de los requisitos dispuestos en la presente resolución </a:t>
            </a:r>
            <a:r>
              <a:rPr lang="es-AR" sz="1800" b="1" dirty="0">
                <a:solidFill>
                  <a:srgbClr val="00FFFF"/>
                </a:solidFill>
              </a:rPr>
              <a:t>deberá analizarse respecto de todas las empresas en forma conjunta, debiéndose considerar el valor de las ventas totales anuales de todo el grupo económico </a:t>
            </a:r>
            <a:r>
              <a:rPr lang="es-AR" sz="1800" dirty="0"/>
              <a:t>conforme el método de cálculo del artículo 2 de la presente medida. </a:t>
            </a:r>
            <a:endParaRPr lang="es-AR" sz="1800" dirty="0" smtClean="0"/>
          </a:p>
          <a:p>
            <a:pPr algn="l"/>
            <a:r>
              <a:rPr lang="es-AR" sz="1800" b="1" dirty="0" smtClean="0"/>
              <a:t>(…)</a:t>
            </a:r>
            <a:endParaRPr lang="es-AR" sz="1800" b="1"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0560804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EXCLUSIONES – EMPRESAS CONTROLADAS</a:t>
            </a:r>
          </a:p>
          <a:p>
            <a:pPr algn="l"/>
            <a:r>
              <a:rPr lang="es-AR" sz="1800" b="1" dirty="0">
                <a:solidFill>
                  <a:srgbClr val="00FFFF"/>
                </a:solidFill>
              </a:rPr>
              <a:t>Art. 7 - </a:t>
            </a:r>
            <a:r>
              <a:rPr lang="es-AR" sz="1800" dirty="0" smtClean="0">
                <a:solidFill>
                  <a:srgbClr val="00FFFF"/>
                </a:solidFill>
              </a:rPr>
              <a:t> </a:t>
            </a:r>
            <a:r>
              <a:rPr lang="es-AR" sz="1800" dirty="0" smtClean="0"/>
              <a:t>(…) En </a:t>
            </a:r>
            <a:r>
              <a:rPr lang="es-AR" sz="1800" dirty="0"/>
              <a:t>consecuencia, para dicho cálculo </a:t>
            </a:r>
            <a:r>
              <a:rPr lang="es-AR" sz="1800" b="1" dirty="0">
                <a:solidFill>
                  <a:srgbClr val="FFFF00"/>
                </a:solidFill>
              </a:rPr>
              <a:t>se considerarán los montos de las ventas totales anuales que surjan de los estados contables consolidados del grupo económico</a:t>
            </a:r>
            <a:r>
              <a:rPr lang="es-AR" sz="1800" dirty="0"/>
              <a:t> o, en su defecto, </a:t>
            </a:r>
            <a:r>
              <a:rPr lang="es-AR" sz="1800" b="1" dirty="0">
                <a:solidFill>
                  <a:srgbClr val="00FFFF"/>
                </a:solidFill>
              </a:rPr>
              <a:t>la sumatoria del valor de las ventas totales anuales que surjan de las declaraciones juradas de cada una de las empresas que integran el grupo económico</a:t>
            </a:r>
            <a:r>
              <a:rPr lang="es-AR" sz="1800" dirty="0"/>
              <a:t>, en el sector de actividad conforme el artículo 4 de la presente resolución. En los casos de aquellas empresas que tengan como </a:t>
            </a:r>
            <a:r>
              <a:rPr lang="es-AR" sz="1800" b="1" dirty="0">
                <a:solidFill>
                  <a:srgbClr val="FF9900"/>
                </a:solidFill>
              </a:rPr>
              <a:t>actividad principal </a:t>
            </a:r>
            <a:r>
              <a:rPr lang="es-AR" sz="1800" dirty="0"/>
              <a:t>declarada ante la Administración Federal de Ingresos Públicos alguna de las detalladas en el </a:t>
            </a:r>
            <a:r>
              <a:rPr lang="es-AR" sz="1800" b="1" dirty="0">
                <a:solidFill>
                  <a:srgbClr val="FFFF00"/>
                </a:solidFill>
              </a:rPr>
              <a:t>Anexo II </a:t>
            </a:r>
            <a:r>
              <a:rPr lang="es-AR" sz="1800" dirty="0"/>
              <a:t>de la presente medida, conforme lo dispuesto en el artículo 3 de la misma, </a:t>
            </a:r>
            <a:r>
              <a:rPr lang="es-AR" sz="1800" b="1" dirty="0">
                <a:solidFill>
                  <a:srgbClr val="00FFFF"/>
                </a:solidFill>
              </a:rPr>
              <a:t>el análisis dispuesto en el presente párrafo deberá efectuarse también sobre los activos, </a:t>
            </a:r>
            <a:r>
              <a:rPr lang="es-AR" sz="1800" dirty="0"/>
              <a:t>de acuerdo al límite referido en el artículo 3 de la presente medida.</a:t>
            </a:r>
          </a:p>
          <a:p>
            <a:pPr algn="l"/>
            <a:r>
              <a:rPr lang="es-AR" sz="1800" dirty="0">
                <a:solidFill>
                  <a:srgbClr val="FFFF00"/>
                </a:solidFill>
              </a:rPr>
              <a:t>El carácter de controlada </a:t>
            </a:r>
            <a:r>
              <a:rPr lang="es-AR" sz="1800" dirty="0"/>
              <a:t>precedentemente descripto, resultará aplicable para caracterizar una empresa como micro, pequeña o mediana conforme a la presente normativa, y en el marco de las leyes 24467, 25300 y 27264.</a:t>
            </a:r>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915269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00FFFF"/>
                </a:solidFill>
              </a:rPr>
              <a:t>GRUPO ECONOMICO RADICADO EN EL EXTERIOR</a:t>
            </a:r>
          </a:p>
          <a:p>
            <a:pPr algn="l"/>
            <a:endParaRPr lang="es-AR" sz="1800" b="1" dirty="0" smtClean="0">
              <a:solidFill>
                <a:srgbClr val="00FFFF"/>
              </a:solidFill>
            </a:endParaRPr>
          </a:p>
          <a:p>
            <a:pPr algn="l"/>
            <a:r>
              <a:rPr lang="es-AR" sz="1800" b="1" dirty="0" smtClean="0">
                <a:solidFill>
                  <a:srgbClr val="00FFFF"/>
                </a:solidFill>
              </a:rPr>
              <a:t>Art</a:t>
            </a:r>
            <a:r>
              <a:rPr lang="es-AR" sz="1800" b="1" dirty="0">
                <a:solidFill>
                  <a:srgbClr val="00FFFF"/>
                </a:solidFill>
              </a:rPr>
              <a:t>. 8 - </a:t>
            </a:r>
            <a:r>
              <a:rPr lang="es-AR" sz="1800" dirty="0"/>
              <a:t>En el caso que la empresa </a:t>
            </a:r>
            <a:r>
              <a:rPr lang="es-AR" sz="1800" b="1" dirty="0">
                <a:solidFill>
                  <a:srgbClr val="FFFF00"/>
                </a:solidFill>
              </a:rPr>
              <a:t>solicitante tuviese vinculación y/o control societario con empresa/s o grupo económico/s radicados en el exterior,</a:t>
            </a:r>
            <a:r>
              <a:rPr lang="es-AR" sz="1800" dirty="0"/>
              <a:t> a los fines de establecer el cumplimento de los requisitos cuantitativos estipulados en la presente resolución, conforme lo dispuesto en los artículos precedentes, </a:t>
            </a:r>
            <a:r>
              <a:rPr lang="es-AR" sz="1800" dirty="0">
                <a:solidFill>
                  <a:srgbClr val="FF9900"/>
                </a:solidFill>
              </a:rPr>
              <a:t>deberá/n consignar el valor de las ventas totales anuales y, en caso de corresponder, de sus activos, en el monto equivalente en pesos ($) al tipo de cambio</a:t>
            </a:r>
            <a:r>
              <a:rPr lang="es-AR" sz="1800" dirty="0"/>
              <a:t> comprador del Banco de la Nación Argentina, entidad autárquica en el ámbito del Ministerio de Finanzas, a la fecha de cierre del ejercicio comercial de la empresa respectiva.</a:t>
            </a:r>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547657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endParaRPr lang="es-AR" sz="1800" b="1" dirty="0" smtClean="0">
              <a:solidFill>
                <a:srgbClr val="00FFFF"/>
              </a:solidFill>
            </a:endParaRPr>
          </a:p>
          <a:p>
            <a:pPr algn="l"/>
            <a:r>
              <a:rPr lang="es-AR" sz="1800" b="1" dirty="0" smtClean="0">
                <a:solidFill>
                  <a:srgbClr val="00FFFF"/>
                </a:solidFill>
              </a:rPr>
              <a:t>Art</a:t>
            </a:r>
            <a:r>
              <a:rPr lang="es-AR" sz="1800" b="1" dirty="0">
                <a:solidFill>
                  <a:srgbClr val="00FFFF"/>
                </a:solidFill>
              </a:rPr>
              <a:t>. 9 -</a:t>
            </a:r>
            <a:r>
              <a:rPr lang="es-AR" sz="1800" b="1" dirty="0"/>
              <a:t> </a:t>
            </a:r>
            <a:r>
              <a:rPr lang="es-AR" sz="1800" dirty="0"/>
              <a:t>Para hacer efectiva la extensión de </a:t>
            </a:r>
            <a:r>
              <a:rPr lang="es-AR" sz="1800" dirty="0">
                <a:solidFill>
                  <a:srgbClr val="FFFF00"/>
                </a:solidFill>
              </a:rPr>
              <a:t>beneficios </a:t>
            </a:r>
            <a:r>
              <a:rPr lang="es-AR" sz="1800" dirty="0"/>
              <a:t>dispuesta en el </a:t>
            </a:r>
            <a:r>
              <a:rPr lang="es-AR" sz="1800" i="1" dirty="0"/>
              <a:t>anteúltimo</a:t>
            </a:r>
            <a:r>
              <a:rPr lang="es-AR" sz="1800" dirty="0"/>
              <a:t> párrafo del </a:t>
            </a:r>
            <a:r>
              <a:rPr lang="es-AR" sz="1800" u="sng" dirty="0"/>
              <a:t>artículo 2 de la ley 24467 y sus modificaciones</a:t>
            </a:r>
            <a:r>
              <a:rPr lang="es-AR" sz="1800" dirty="0"/>
              <a:t>, </a:t>
            </a:r>
            <a:r>
              <a:rPr lang="es-AR" sz="1800" dirty="0">
                <a:solidFill>
                  <a:srgbClr val="FFFF00"/>
                </a:solidFill>
              </a:rPr>
              <a:t>en favor de las formas asociativas</a:t>
            </a:r>
            <a:r>
              <a:rPr lang="es-AR" sz="1800" dirty="0"/>
              <a:t>, se deberá verificar </a:t>
            </a:r>
            <a:r>
              <a:rPr lang="es-AR" sz="1800" b="1" dirty="0">
                <a:solidFill>
                  <a:srgbClr val="00FFFF"/>
                </a:solidFill>
              </a:rPr>
              <a:t>que todos los miembros o integrantes de las mismas cumplan con los requisitos establecidos por la presente medida y se encuentren inscriptos en el Registro de Empresas </a:t>
            </a:r>
            <a:r>
              <a:rPr lang="es-AR" sz="1800" b="1" dirty="0" err="1">
                <a:solidFill>
                  <a:srgbClr val="00FFFF"/>
                </a:solidFill>
              </a:rPr>
              <a:t>MiPyMES</a:t>
            </a:r>
            <a:r>
              <a:rPr lang="es-AR" sz="1800" dirty="0"/>
              <a:t> creado por la resolución 38/2017 de la Secretaría de Emprendedores y de la Pequeña y Mediana Empresa </a:t>
            </a:r>
            <a:r>
              <a:rPr lang="es-AR" sz="1800" i="1" dirty="0"/>
              <a:t>y su modificatoria.</a:t>
            </a:r>
            <a:endParaRPr lang="es-AR" sz="1800" dirty="0"/>
          </a:p>
          <a:p>
            <a:pPr algn="l"/>
            <a:r>
              <a:rPr lang="es-AR" sz="1800" dirty="0">
                <a:solidFill>
                  <a:srgbClr val="FF9900"/>
                </a:solidFill>
              </a:rPr>
              <a:t>Las cooperativas serán consideradas formas asociativas cuando estén constituidas como entidades de segundo o ulterior grado.</a:t>
            </a:r>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9488314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fontScale="92500" lnSpcReduction="20000"/>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9900"/>
                </a:solidFill>
              </a:rPr>
              <a:t>EMPRENDIMIENTOS – LEY 27349 – APOYO AL CAPITAL EMPRENDEDOR</a:t>
            </a:r>
          </a:p>
          <a:p>
            <a:pPr algn="l"/>
            <a:r>
              <a:rPr lang="es-AR" sz="1800" b="1" dirty="0">
                <a:solidFill>
                  <a:srgbClr val="00FFFF"/>
                </a:solidFill>
              </a:rPr>
              <a:t>Art. 10 -</a:t>
            </a:r>
            <a:r>
              <a:rPr lang="es-AR" sz="1800" b="1" dirty="0"/>
              <a:t> </a:t>
            </a:r>
            <a:r>
              <a:rPr lang="es-AR" sz="1800" dirty="0"/>
              <a:t>Los </a:t>
            </a:r>
            <a:r>
              <a:rPr lang="es-AR" sz="1800" b="1" dirty="0">
                <a:solidFill>
                  <a:srgbClr val="FFFF00"/>
                </a:solidFill>
              </a:rPr>
              <a:t>emprendimientos</a:t>
            </a:r>
            <a:r>
              <a:rPr lang="es-AR" sz="1800" dirty="0"/>
              <a:t> definidos en el inciso 1), del </a:t>
            </a:r>
            <a:r>
              <a:rPr lang="es-AR" sz="1800" u="sng" dirty="0"/>
              <a:t>artículo 2 de la ley 27349</a:t>
            </a:r>
            <a:r>
              <a:rPr lang="es-AR" sz="1800" dirty="0"/>
              <a:t> e invertidos por instituciones de capital emprendedor debidamente inscriptas en el Registro de Instituciones de Capital Emprendedor creado por el artículo 4 de dicha norma, </a:t>
            </a:r>
            <a:r>
              <a:rPr lang="es-AR" sz="1800" dirty="0">
                <a:solidFill>
                  <a:srgbClr val="00FFFF"/>
                </a:solidFill>
              </a:rPr>
              <a:t>serán considerados micro, pequeñas o medianas empresas, sin que les sea de aplicación lo dispuesto en los artículos 5 a 8 de la presente medida, </a:t>
            </a:r>
            <a:r>
              <a:rPr lang="es-AR" sz="1800" dirty="0"/>
              <a:t>de conformidad con la excepción dispuesta por el artículo 13 de la ley 27349. Les será de aplicación, sin embargo, la </a:t>
            </a:r>
            <a:r>
              <a:rPr lang="es-AR" sz="1800" dirty="0">
                <a:solidFill>
                  <a:srgbClr val="FFFF00"/>
                </a:solidFill>
              </a:rPr>
              <a:t>exclusión por sector de actividad en los términos del último párrafo del artículo 4 de la presente medida</a:t>
            </a:r>
            <a:r>
              <a:rPr lang="es-AR" sz="1800" dirty="0"/>
              <a:t> y la limitación temporal establecida en el artículo 2 de dicha ley</a:t>
            </a:r>
            <a:r>
              <a:rPr lang="es-AR" sz="1800" dirty="0" smtClean="0"/>
              <a:t>.</a:t>
            </a:r>
          </a:p>
          <a:p>
            <a:pPr algn="l"/>
            <a:endParaRPr lang="es-AR" sz="1800" b="1" dirty="0">
              <a:solidFill>
                <a:srgbClr val="FFFF00"/>
              </a:solidFill>
            </a:endParaRPr>
          </a:p>
          <a:p>
            <a:pPr algn="l"/>
            <a:r>
              <a:rPr lang="es-AR" sz="1800" i="1" dirty="0"/>
              <a:t>1. “Emprendimiento”: a cualquier actividad con o sin fines de lucro desarrollada en la República Argentina por una persona jurídica nueva o cuya fecha de constitución no exceda los siete (7) años.</a:t>
            </a:r>
          </a:p>
          <a:p>
            <a:pPr algn="l"/>
            <a:r>
              <a:rPr lang="es-AR" sz="1800" i="1" dirty="0"/>
              <a:t>Dentro de la categoría “Emprendimiento”, se considera “Emprendimiento Dinámico” a una actividad productiva con fines de lucro, cuyos emprendedores originales conserven el control político de la persona jurídica, entendido este como los votos necesarios para formar la voluntad social, elegir a la mayoría de los miembros del órgano de administración y adoptar decisiones en cuanto a su gestión. La calidad de “Emprendimiento” se perderá en caso que se deje de cumplir alguno de los requisitos mencionados</a:t>
            </a:r>
            <a:r>
              <a:rPr lang="es-AR" sz="1800" dirty="0"/>
              <a:t>.</a:t>
            </a:r>
          </a:p>
          <a:p>
            <a:pPr algn="l"/>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923743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962025"/>
          </a:xfrm>
        </p:spPr>
        <p:txBody>
          <a:bodyPr>
            <a:normAutofit/>
          </a:bodyPr>
          <a:lstStyle/>
          <a:p>
            <a:pPr algn="r">
              <a:defRPr/>
            </a:pPr>
            <a:r>
              <a:rPr lang="es-ES_tradnl" sz="2000" b="1" dirty="0" smtClean="0">
                <a:solidFill>
                  <a:srgbClr val="00FF00"/>
                </a:solidFill>
                <a:effectLst>
                  <a:outerShdw blurRad="38100" dist="38100" dir="2700000" algn="tl">
                    <a:srgbClr val="000000">
                      <a:alpha val="43137"/>
                    </a:srgbClr>
                  </a:outerShdw>
                </a:effectLst>
              </a:rPr>
              <a:t>LEY </a:t>
            </a:r>
            <a:r>
              <a:rPr lang="es-ES_tradnl" sz="2000" b="1" dirty="0">
                <a:solidFill>
                  <a:srgbClr val="00FF00"/>
                </a:solidFill>
                <a:effectLst>
                  <a:outerShdw blurRad="38100" dist="38100" dir="2700000" algn="tl">
                    <a:srgbClr val="000000">
                      <a:alpha val="43137"/>
                    </a:srgbClr>
                  </a:outerShdw>
                </a:effectLst>
              </a:rPr>
              <a:t>27430 - REFORMA </a:t>
            </a:r>
            <a:r>
              <a:rPr lang="es-ES_tradnl" sz="2000" b="1" dirty="0" smtClean="0">
                <a:solidFill>
                  <a:srgbClr val="00FF00"/>
                </a:solidFill>
                <a:effectLst>
                  <a:outerShdw blurRad="38100" dist="38100" dir="2700000" algn="tl">
                    <a:srgbClr val="000000">
                      <a:alpha val="43137"/>
                    </a:srgbClr>
                  </a:outerShdw>
                </a:effectLst>
              </a:rPr>
              <a:t>TRIBUTARIA - REGLAMENTACIÓN</a:t>
            </a:r>
            <a:endParaRPr lang="es-MX" sz="2000" b="1" dirty="0" smtClean="0">
              <a:solidFill>
                <a:srgbClr val="FFFF00"/>
              </a:solidFill>
            </a:endParaRPr>
          </a:p>
        </p:txBody>
      </p:sp>
      <p:sp>
        <p:nvSpPr>
          <p:cNvPr id="128003" name="Rectangle 3"/>
          <p:cNvSpPr>
            <a:spLocks noGrp="1" noChangeArrowheads="1"/>
          </p:cNvSpPr>
          <p:nvPr>
            <p:ph type="body" idx="1"/>
          </p:nvPr>
        </p:nvSpPr>
        <p:spPr>
          <a:xfrm>
            <a:off x="427674" y="1371600"/>
            <a:ext cx="8377238" cy="5129678"/>
          </a:xfrm>
        </p:spPr>
        <p:txBody>
          <a:bodyPr>
            <a:normAutofit/>
          </a:bodyPr>
          <a:lstStyle/>
          <a:p>
            <a:pPr marL="0" indent="0">
              <a:buNone/>
            </a:pPr>
            <a:r>
              <a:rPr lang="es-AR" sz="2000" b="1" dirty="0" smtClean="0">
                <a:solidFill>
                  <a:srgbClr val="00FFFF"/>
                </a:solidFill>
                <a:effectLst>
                  <a:outerShdw blurRad="38100" dist="38100" dir="2700000" algn="tl">
                    <a:srgbClr val="000000">
                      <a:alpha val="43137"/>
                    </a:srgbClr>
                  </a:outerShdw>
                </a:effectLst>
              </a:rPr>
              <a:t>DECRETO 759/2018</a:t>
            </a:r>
          </a:p>
          <a:p>
            <a:pPr marL="0" indent="0">
              <a:buNone/>
            </a:pPr>
            <a:r>
              <a:rPr lang="es-AR" sz="2000" b="1" dirty="0" smtClean="0">
                <a:solidFill>
                  <a:srgbClr val="FF9900"/>
                </a:solidFill>
                <a:effectLst>
                  <a:outerShdw blurRad="38100" dist="38100" dir="2700000" algn="tl">
                    <a:srgbClr val="000000">
                      <a:alpha val="43137"/>
                    </a:srgbClr>
                  </a:outerShdw>
                </a:effectLst>
              </a:rPr>
              <a:t>MINIMO NO IMPONIBLE. ACTUALIZACIÓN POR IPC</a:t>
            </a:r>
          </a:p>
          <a:p>
            <a:pPr marL="0" indent="0">
              <a:buNone/>
            </a:pPr>
            <a:r>
              <a:rPr lang="es-AR" sz="2000" b="1" dirty="0" smtClean="0">
                <a:solidFill>
                  <a:srgbClr val="00FFCC"/>
                </a:solidFill>
              </a:rPr>
              <a:t>Art</a:t>
            </a:r>
            <a:r>
              <a:rPr lang="es-AR" sz="2000" b="1" dirty="0">
                <a:solidFill>
                  <a:srgbClr val="00FFCC"/>
                </a:solidFill>
              </a:rPr>
              <a:t>. 2 -</a:t>
            </a:r>
            <a:r>
              <a:rPr lang="es-AR" sz="2000" dirty="0">
                <a:solidFill>
                  <a:srgbClr val="00FFCC"/>
                </a:solidFill>
              </a:rPr>
              <a:t> </a:t>
            </a:r>
            <a:r>
              <a:rPr lang="es-AR" sz="2000" dirty="0"/>
              <a:t>La </a:t>
            </a:r>
            <a:r>
              <a:rPr lang="es-AR" sz="2000" b="1" dirty="0">
                <a:solidFill>
                  <a:srgbClr val="FFFF00"/>
                </a:solidFill>
              </a:rPr>
              <a:t>Secretaría de Seguridad Social </a:t>
            </a:r>
            <a:r>
              <a:rPr lang="es-AR" sz="2000" dirty="0"/>
              <a:t>del Ministerio de Trabajo, Empleo y Seguridad Social será la encargada de </a:t>
            </a:r>
            <a:r>
              <a:rPr lang="es-AR" sz="2000" b="1" dirty="0">
                <a:solidFill>
                  <a:srgbClr val="00FF00"/>
                </a:solidFill>
              </a:rPr>
              <a:t>actualizar el importe</a:t>
            </a:r>
            <a:r>
              <a:rPr lang="es-AR" sz="2000" dirty="0"/>
              <a:t> a que se hace referencia en el primer párrafo del artículo 4 del decreto 814/2001 y sus modificaciones, en los términos allí indicados </a:t>
            </a:r>
            <a:r>
              <a:rPr lang="es-AR" sz="2000" dirty="0">
                <a:solidFill>
                  <a:srgbClr val="FFFF00"/>
                </a:solidFill>
              </a:rPr>
              <a:t>y de publicar el nuevo valor que deberá considerarse para la determinación de las contribuciones patronales que se devenguen desde el 1 de enero de cada año.</a:t>
            </a:r>
          </a:p>
          <a:p>
            <a:pPr marL="0" indent="0">
              <a:buNone/>
            </a:pPr>
            <a:r>
              <a:rPr lang="es-AR" sz="2000" dirty="0"/>
              <a:t>La </a:t>
            </a:r>
            <a:r>
              <a:rPr lang="es-AR" sz="2000" dirty="0">
                <a:solidFill>
                  <a:srgbClr val="00FFCC"/>
                </a:solidFill>
              </a:rPr>
              <a:t>magnitud de la detracción prevista en el referido artículo surgirá de aplicar sobre el importe vigente en cada mes el porcentaje</a:t>
            </a:r>
            <a:r>
              <a:rPr lang="es-AR" sz="2000" dirty="0"/>
              <a:t> que corresponda, para el año de que se trate, conforme al inciso c) del artículo 173 de la ley 27430.</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6845266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FFFF00"/>
                </a:solidFill>
              </a:rPr>
              <a:t>TRAMITE DE SOLICITUD</a:t>
            </a:r>
          </a:p>
          <a:p>
            <a:pPr algn="l"/>
            <a:r>
              <a:rPr lang="es-AR" sz="1800" b="1" dirty="0" smtClean="0">
                <a:solidFill>
                  <a:srgbClr val="00FFFF"/>
                </a:solidFill>
              </a:rPr>
              <a:t>Art</a:t>
            </a:r>
            <a:r>
              <a:rPr lang="es-AR" sz="1800" b="1" dirty="0">
                <a:solidFill>
                  <a:srgbClr val="00FFFF"/>
                </a:solidFill>
              </a:rPr>
              <a:t>. 11 - </a:t>
            </a:r>
            <a:r>
              <a:rPr lang="es-AR" sz="1800" dirty="0"/>
              <a:t>El trámite de solicitud de caracterización de la condición de micro, pequeña o mediana empresa, </a:t>
            </a:r>
            <a:r>
              <a:rPr lang="es-AR" sz="1800" dirty="0">
                <a:solidFill>
                  <a:srgbClr val="FFFF00"/>
                </a:solidFill>
              </a:rPr>
              <a:t>se realizará mediante la presentación de una declaración jurada conforme los datos solicitados por el Formulario 1272 denominado “PYMES/ Solicitud de categorización y/o beneficios”</a:t>
            </a:r>
            <a:r>
              <a:rPr lang="es-AR" sz="1800" dirty="0"/>
              <a:t> o el que en el futuro lo reemplace, que se encontrará disponible con clave fiscal en el sitio web de la Administración Federal de Ingresos Públicos (www.afip.gob.ar).</a:t>
            </a:r>
          </a:p>
          <a:p>
            <a:pPr algn="l"/>
            <a:r>
              <a:rPr lang="es-AR" sz="1800" dirty="0"/>
              <a:t>La tramitación del Formulario 1272 </a:t>
            </a:r>
            <a:r>
              <a:rPr lang="es-AR" sz="1800" b="1" dirty="0">
                <a:solidFill>
                  <a:srgbClr val="FFC000"/>
                </a:solidFill>
              </a:rPr>
              <a:t>implicará el consentimiento expreso del solicitante</a:t>
            </a:r>
            <a:r>
              <a:rPr lang="es-AR" sz="1800" dirty="0"/>
              <a:t> a que la Administración Federal de Ingresos Públicos </a:t>
            </a:r>
            <a:r>
              <a:rPr lang="es-AR" sz="1800" dirty="0">
                <a:solidFill>
                  <a:srgbClr val="FFFF00"/>
                </a:solidFill>
              </a:rPr>
              <a:t>transmita la información allí declarada por la empresa a la Secretaría de Emprendedores</a:t>
            </a:r>
            <a:r>
              <a:rPr lang="es-AR" sz="1800" dirty="0"/>
              <a:t> y de la Pequeña y Mediana Empresa del Ministerio de Producción.</a:t>
            </a:r>
          </a:p>
          <a:p>
            <a:pPr algn="l"/>
            <a:r>
              <a:rPr lang="es-AR" sz="1800" dirty="0"/>
              <a:t>El </a:t>
            </a:r>
            <a:r>
              <a:rPr lang="es-AR" sz="1800" b="1" dirty="0">
                <a:solidFill>
                  <a:srgbClr val="00FFFF"/>
                </a:solidFill>
              </a:rPr>
              <a:t>resultado positivo de dicha caracterización importa la inscripción en el Registro de Empresas </a:t>
            </a:r>
            <a:r>
              <a:rPr lang="es-AR" sz="1800" b="1" dirty="0" err="1">
                <a:solidFill>
                  <a:srgbClr val="00FFFF"/>
                </a:solidFill>
              </a:rPr>
              <a:t>MiPyMES</a:t>
            </a:r>
            <a:r>
              <a:rPr lang="es-AR" sz="1800" b="1" dirty="0">
                <a:solidFill>
                  <a:srgbClr val="00FFFF"/>
                </a:solidFill>
              </a:rPr>
              <a:t> </a:t>
            </a:r>
            <a:r>
              <a:rPr lang="es-AR" sz="1800" dirty="0"/>
              <a:t>creado por la resolución (</a:t>
            </a:r>
            <a:r>
              <a:rPr lang="es-AR" sz="1800" dirty="0" err="1"/>
              <a:t>SEyPYME</a:t>
            </a:r>
            <a:r>
              <a:rPr lang="es-AR" sz="1800" dirty="0"/>
              <a:t>) 38/2017, y </a:t>
            </a:r>
            <a:r>
              <a:rPr lang="es-AR" sz="1800" b="1" dirty="0">
                <a:solidFill>
                  <a:srgbClr val="FF9900"/>
                </a:solidFill>
              </a:rPr>
              <a:t>la emisión del certificado de acreditación </a:t>
            </a:r>
            <a:r>
              <a:rPr lang="es-AR" sz="1800" dirty="0"/>
              <a:t>de la condición de micro, pequeña o mediana empresa en los términos de la mencionada resolución.</a:t>
            </a:r>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547819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00FF00"/>
                </a:solidFill>
              </a:rPr>
              <a:t>RESOLUCIÓN (</a:t>
            </a:r>
            <a:r>
              <a:rPr lang="es-AR" sz="2400" b="1" dirty="0" err="1">
                <a:solidFill>
                  <a:srgbClr val="00FF00"/>
                </a:solidFill>
              </a:rPr>
              <a:t>SEyPYME</a:t>
            </a:r>
            <a:r>
              <a:rPr lang="es-AR" sz="2400" b="1" dirty="0">
                <a:solidFill>
                  <a:srgbClr val="00FF00"/>
                </a:solidFill>
              </a:rPr>
              <a:t>) </a:t>
            </a:r>
            <a:r>
              <a:rPr lang="es-AR" sz="2400" b="1" dirty="0" smtClean="0">
                <a:solidFill>
                  <a:srgbClr val="00FF00"/>
                </a:solidFill>
              </a:rPr>
              <a:t>340-E/2017</a:t>
            </a:r>
          </a:p>
          <a:p>
            <a:pPr algn="l"/>
            <a:r>
              <a:rPr lang="es-AR" sz="1800" b="1" dirty="0" smtClean="0">
                <a:solidFill>
                  <a:srgbClr val="00FFFF"/>
                </a:solidFill>
              </a:rPr>
              <a:t>REQUERIMIENTOS A LAS MIPYMES</a:t>
            </a:r>
          </a:p>
          <a:p>
            <a:pPr algn="l"/>
            <a:r>
              <a:rPr lang="es-AR" sz="1800" b="1" dirty="0">
                <a:solidFill>
                  <a:srgbClr val="00FFFF"/>
                </a:solidFill>
              </a:rPr>
              <a:t>Art. 12 -</a:t>
            </a:r>
            <a:r>
              <a:rPr lang="es-AR" sz="1800" b="1" dirty="0"/>
              <a:t> </a:t>
            </a:r>
            <a:r>
              <a:rPr lang="es-AR" sz="1800" dirty="0"/>
              <a:t>La Secretaría de Emprendedores y de la Pequeña y Mediana Empresa </a:t>
            </a:r>
            <a:r>
              <a:rPr lang="es-AR" sz="1800" dirty="0">
                <a:solidFill>
                  <a:srgbClr val="FFFF00"/>
                </a:solidFill>
              </a:rPr>
              <a:t>podrá requerir cualquier tipo de información y/o documentación adicional que considere pertinente, a los efectos de evaluar </a:t>
            </a:r>
            <a:r>
              <a:rPr lang="es-AR" sz="1800" dirty="0"/>
              <a:t>con mayor precisión la caracterización solicitada y/o corroborar la información aportada.</a:t>
            </a:r>
          </a:p>
          <a:p>
            <a:pPr algn="l"/>
            <a:r>
              <a:rPr lang="es-AR" sz="1800" dirty="0"/>
              <a:t>En caso de </a:t>
            </a:r>
            <a:r>
              <a:rPr lang="es-AR" sz="1800" b="1" dirty="0">
                <a:solidFill>
                  <a:srgbClr val="00FFCC"/>
                </a:solidFill>
              </a:rPr>
              <a:t>detectarse falsedad y/o inconsistencia de datos, </a:t>
            </a:r>
            <a:r>
              <a:rPr lang="es-AR" sz="1800" dirty="0"/>
              <a:t>información y/o documentación aportada por la empresa en la declaración jurada realizada conforme el procedimiento dispuesto en el artículo 11 de la presente medida, la Secretaría de Emprendedores y de la Pequeña y Mediana Empresa </a:t>
            </a:r>
            <a:r>
              <a:rPr lang="es-AR" sz="1800" b="1" dirty="0">
                <a:solidFill>
                  <a:srgbClr val="00FF00"/>
                </a:solidFill>
              </a:rPr>
              <a:t>procederá a la baja de la misma del Registro de Empresas </a:t>
            </a:r>
            <a:r>
              <a:rPr lang="es-AR" sz="1800" b="1" dirty="0" err="1">
                <a:solidFill>
                  <a:srgbClr val="00FF00"/>
                </a:solidFill>
              </a:rPr>
              <a:t>MiPyMES</a:t>
            </a:r>
            <a:r>
              <a:rPr lang="es-AR" sz="1800" b="1" dirty="0">
                <a:solidFill>
                  <a:srgbClr val="00FF00"/>
                </a:solidFill>
              </a:rPr>
              <a:t> </a:t>
            </a:r>
            <a:r>
              <a:rPr lang="es-AR" sz="1800" dirty="0"/>
              <a:t>y dará curso a las acciones dispuestas conforme el artículo 5 de la resolución (</a:t>
            </a:r>
            <a:r>
              <a:rPr lang="es-AR" sz="1800" dirty="0" err="1"/>
              <a:t>SEyPYME</a:t>
            </a:r>
            <a:r>
              <a:rPr lang="es-AR" sz="1800" dirty="0"/>
              <a:t>) 38/2017.</a:t>
            </a:r>
          </a:p>
          <a:p>
            <a:pPr algn="l"/>
            <a:endParaRPr lang="es-AR" sz="1800" dirty="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2897732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FFFF00"/>
                </a:solidFill>
              </a:rPr>
              <a:t>RESOLUCIÓN (</a:t>
            </a:r>
            <a:r>
              <a:rPr lang="es-AR" sz="2400" b="1" dirty="0" err="1">
                <a:solidFill>
                  <a:srgbClr val="FFFF00"/>
                </a:solidFill>
              </a:rPr>
              <a:t>SEyPyME</a:t>
            </a:r>
            <a:r>
              <a:rPr lang="es-AR" sz="2400" b="1" dirty="0">
                <a:solidFill>
                  <a:srgbClr val="FFFF00"/>
                </a:solidFill>
              </a:rPr>
              <a:t>) </a:t>
            </a:r>
            <a:r>
              <a:rPr lang="es-AR" sz="2400" b="1" dirty="0" smtClean="0">
                <a:solidFill>
                  <a:srgbClr val="FFFF00"/>
                </a:solidFill>
              </a:rPr>
              <a:t>38-E/2017</a:t>
            </a:r>
          </a:p>
          <a:p>
            <a:pPr marL="609600" indent="-609600" algn="l">
              <a:defRPr/>
            </a:pPr>
            <a:r>
              <a:rPr lang="es-AR" sz="1800" b="1" dirty="0" smtClean="0">
                <a:solidFill>
                  <a:srgbClr val="00FFFF"/>
                </a:solidFill>
              </a:rPr>
              <a:t>CREACION DEL REGISTRO DE EMPRESAS MIPYMES</a:t>
            </a:r>
          </a:p>
          <a:p>
            <a:pPr marL="609600" indent="-609600" algn="l">
              <a:defRPr/>
            </a:pPr>
            <a:endParaRPr lang="es-AR" sz="1800" b="1" dirty="0" smtClean="0">
              <a:solidFill>
                <a:srgbClr val="00FFFF"/>
              </a:solidFill>
            </a:endParaRPr>
          </a:p>
          <a:p>
            <a:pPr algn="l"/>
            <a:r>
              <a:rPr lang="es-AR" sz="1800" b="1" dirty="0">
                <a:solidFill>
                  <a:srgbClr val="00FFFF"/>
                </a:solidFill>
              </a:rPr>
              <a:t>Art. 1 -</a:t>
            </a:r>
            <a:r>
              <a:rPr lang="es-AR" sz="1800" dirty="0"/>
              <a:t> Créase el Registro de Empresas MIPYMES que será administrado por la Dirección Nacional de Programas y Proyectos, dependiente de la Secretaría de Emprendedores y de la Pequeña y Mediana Empresa del Ministerio de Producción, con las finalidades establecidas en el </a:t>
            </a:r>
            <a:r>
              <a:rPr lang="es-AR" sz="1800" u="sng" dirty="0"/>
              <a:t>artículo 27 de la ley 24467</a:t>
            </a:r>
            <a:r>
              <a:rPr lang="es-AR" sz="1800" dirty="0"/>
              <a:t>, sustituido por el </a:t>
            </a:r>
            <a:r>
              <a:rPr lang="es-AR" sz="1800" u="sng" dirty="0"/>
              <a:t>artículo 33 de la ley 27264</a:t>
            </a:r>
            <a:r>
              <a:rPr lang="es-AR" sz="1800" dirty="0"/>
              <a:t>.</a:t>
            </a:r>
          </a:p>
          <a:p>
            <a:pPr algn="l"/>
            <a:r>
              <a:rPr lang="es-AR" sz="1800" b="1" dirty="0" smtClean="0"/>
              <a:t> </a:t>
            </a:r>
            <a:endParaRPr lang="es-AR" sz="1800" dirty="0"/>
          </a:p>
          <a:p>
            <a:pPr algn="l"/>
            <a:endParaRPr lang="es-AR" sz="1800" dirty="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6456728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fontScale="92500" lnSpcReduction="20000"/>
          </a:bodyPr>
          <a:lstStyle/>
          <a:p>
            <a:pPr marL="609600" indent="-609600" algn="l">
              <a:defRPr/>
            </a:pPr>
            <a:r>
              <a:rPr lang="es-AR" sz="2400" b="1" dirty="0">
                <a:solidFill>
                  <a:srgbClr val="FFFF00"/>
                </a:solidFill>
              </a:rPr>
              <a:t>RESOLUCIÓN (</a:t>
            </a:r>
            <a:r>
              <a:rPr lang="es-AR" sz="2400" b="1" dirty="0" err="1">
                <a:solidFill>
                  <a:srgbClr val="FFFF00"/>
                </a:solidFill>
              </a:rPr>
              <a:t>SEyPyME</a:t>
            </a:r>
            <a:r>
              <a:rPr lang="es-AR" sz="2400" b="1" dirty="0">
                <a:solidFill>
                  <a:srgbClr val="FFFF00"/>
                </a:solidFill>
              </a:rPr>
              <a:t>) </a:t>
            </a:r>
            <a:r>
              <a:rPr lang="es-AR" sz="2400" b="1" dirty="0" smtClean="0">
                <a:solidFill>
                  <a:srgbClr val="FFFF00"/>
                </a:solidFill>
              </a:rPr>
              <a:t>38-E/2017</a:t>
            </a:r>
          </a:p>
          <a:p>
            <a:pPr marL="609600" indent="-609600" algn="l">
              <a:defRPr/>
            </a:pPr>
            <a:r>
              <a:rPr lang="es-AR" sz="1800" b="1" dirty="0" smtClean="0">
                <a:solidFill>
                  <a:srgbClr val="00FFFF"/>
                </a:solidFill>
              </a:rPr>
              <a:t>INSCRIPCIÓN EN EL REGISTRO DE EMPRESAS MIPYMES</a:t>
            </a:r>
          </a:p>
          <a:p>
            <a:pPr algn="l"/>
            <a:endParaRPr lang="es-AR" sz="1800" dirty="0">
              <a:solidFill>
                <a:srgbClr val="00FFFF"/>
              </a:solidFill>
            </a:endParaRPr>
          </a:p>
          <a:p>
            <a:pPr algn="l"/>
            <a:r>
              <a:rPr lang="es-AR" sz="1800" b="1" dirty="0">
                <a:solidFill>
                  <a:srgbClr val="00FFFF"/>
                </a:solidFill>
              </a:rPr>
              <a:t>Art. 2 -</a:t>
            </a:r>
            <a:r>
              <a:rPr lang="es-AR" sz="1800" dirty="0"/>
              <a:t> </a:t>
            </a:r>
            <a:r>
              <a:rPr lang="es-AR" sz="1800" dirty="0">
                <a:solidFill>
                  <a:srgbClr val="FFFF00"/>
                </a:solidFill>
              </a:rPr>
              <a:t>Podrán inscribirse </a:t>
            </a:r>
            <a:r>
              <a:rPr lang="es-AR" sz="1800" dirty="0"/>
              <a:t>en el Registro de Empresas MIPYMES todas aquellas empresas que </a:t>
            </a:r>
            <a:r>
              <a:rPr lang="es-AR" sz="1800" dirty="0">
                <a:solidFill>
                  <a:srgbClr val="FFFF00"/>
                </a:solidFill>
              </a:rPr>
              <a:t>acrediten su condición de micro, pequeña o mediana empresa </a:t>
            </a:r>
            <a:r>
              <a:rPr lang="es-AR" sz="1800" dirty="0">
                <a:solidFill>
                  <a:srgbClr val="FF9900"/>
                </a:solidFill>
              </a:rPr>
              <a:t>en los términos del artículo 1 de la ley 25300</a:t>
            </a:r>
            <a:r>
              <a:rPr lang="es-AR" sz="1800" dirty="0"/>
              <a:t> y su modificatoria, y la resolución 24 de fecha 15 de febrero de 2001 de la ex Secretaría de la Pequeña y Mediana Empresa del ex Ministerio de Economía, sus modificaciones y cualquiera que en el futuro la reemplace.</a:t>
            </a:r>
          </a:p>
          <a:p>
            <a:pPr algn="l"/>
            <a:r>
              <a:rPr lang="es-AR" sz="1800" dirty="0"/>
              <a:t>La inscripción al Registro de Empresas MIPYMES </a:t>
            </a:r>
            <a:r>
              <a:rPr lang="es-AR" sz="1800" dirty="0">
                <a:solidFill>
                  <a:srgbClr val="FFFF00"/>
                </a:solidFill>
              </a:rPr>
              <a:t>podrá solicitarse en cualquier momento </a:t>
            </a:r>
            <a:r>
              <a:rPr lang="es-AR" sz="1800" dirty="0"/>
              <a:t>y deberá realizarse mediante el procedimiento previsto en el artículo 2 bis de la resolución 24/2001 de la ex Secretaría de la Pequeña y Mediana Empresa y sus modificaciones.</a:t>
            </a:r>
          </a:p>
          <a:p>
            <a:pPr algn="l"/>
            <a:r>
              <a:rPr lang="es-AR" sz="1800" dirty="0">
                <a:solidFill>
                  <a:srgbClr val="00FF00"/>
                </a:solidFill>
              </a:rPr>
              <a:t>Cuando la empresa solicitante encuadre </a:t>
            </a:r>
            <a:r>
              <a:rPr lang="es-AR" sz="1800" dirty="0"/>
              <a:t>en la definición de micro, pequeña o mediana empresa, prevista en la citada resolución, la Dirección Nacional de Programas y Proyectos </a:t>
            </a:r>
            <a:r>
              <a:rPr lang="es-AR" sz="1800" dirty="0">
                <a:solidFill>
                  <a:srgbClr val="FFFF00"/>
                </a:solidFill>
              </a:rPr>
              <a:t>procederá a inscribir a la empresa en el Registro de Empresas MIPYMES y emitirá el certificado de acreditación </a:t>
            </a:r>
            <a:r>
              <a:rPr lang="es-AR" sz="1800" dirty="0"/>
              <a:t>de la condición de micro, pequeña o mediana empresa “Certificado </a:t>
            </a:r>
            <a:r>
              <a:rPr lang="es-AR" sz="1800" dirty="0" err="1"/>
              <a:t>MiPyME</a:t>
            </a:r>
            <a:r>
              <a:rPr lang="es-AR" sz="1800" dirty="0"/>
              <a:t>”, conforme al Modelo que como Anexo integra la presente medida.</a:t>
            </a:r>
          </a:p>
          <a:p>
            <a:pPr algn="l"/>
            <a:r>
              <a:rPr lang="es-AR" sz="1800" dirty="0"/>
              <a:t>A los fines de descargar y consultar el “Certificado </a:t>
            </a:r>
            <a:r>
              <a:rPr lang="es-AR" sz="1800" dirty="0" err="1"/>
              <a:t>MiPyME</a:t>
            </a:r>
            <a:r>
              <a:rPr lang="es-AR" sz="1800" dirty="0"/>
              <a:t>”, la empresa deberá ingresar a la Plataforma de Trámites a Distancia (TAD) aprobada por el decreto 1063 de fecha 4 de octubre de 2016.</a:t>
            </a:r>
          </a:p>
          <a:p>
            <a:pPr algn="l"/>
            <a:r>
              <a:rPr lang="es-AR" sz="1800" b="1" dirty="0" smtClean="0"/>
              <a:t> </a:t>
            </a:r>
            <a:endParaRPr lang="es-AR" sz="1800" dirty="0"/>
          </a:p>
          <a:p>
            <a:pPr algn="l"/>
            <a:endParaRPr lang="es-AR" sz="1800" dirty="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9227612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FFFF00"/>
                </a:solidFill>
              </a:rPr>
              <a:t>RESOLUCIÓN (</a:t>
            </a:r>
            <a:r>
              <a:rPr lang="es-AR" sz="2400" b="1" dirty="0" err="1">
                <a:solidFill>
                  <a:srgbClr val="FFFF00"/>
                </a:solidFill>
              </a:rPr>
              <a:t>SEyPyME</a:t>
            </a:r>
            <a:r>
              <a:rPr lang="es-AR" sz="2400" b="1" dirty="0">
                <a:solidFill>
                  <a:srgbClr val="FFFF00"/>
                </a:solidFill>
              </a:rPr>
              <a:t>) </a:t>
            </a:r>
            <a:r>
              <a:rPr lang="es-AR" sz="2400" b="1" dirty="0" smtClean="0">
                <a:solidFill>
                  <a:srgbClr val="FFFF00"/>
                </a:solidFill>
              </a:rPr>
              <a:t>38-E/2017</a:t>
            </a:r>
          </a:p>
          <a:p>
            <a:pPr marL="609600" indent="-609600" algn="l">
              <a:defRPr/>
            </a:pPr>
            <a:endParaRPr lang="es-AR" sz="1800" b="1" dirty="0" smtClean="0">
              <a:solidFill>
                <a:srgbClr val="00FFFF"/>
              </a:solidFill>
            </a:endParaRPr>
          </a:p>
          <a:p>
            <a:pPr marL="609600" indent="-609600" algn="l">
              <a:defRPr/>
            </a:pPr>
            <a:endParaRPr lang="es-AR" sz="1800" b="1" dirty="0" smtClean="0">
              <a:solidFill>
                <a:srgbClr val="00FFFF"/>
              </a:solidFill>
            </a:endParaRPr>
          </a:p>
          <a:p>
            <a:pPr algn="l"/>
            <a:r>
              <a:rPr lang="es-AR" sz="1800" b="1" dirty="0" smtClean="0"/>
              <a:t> </a:t>
            </a:r>
            <a:r>
              <a:rPr lang="es-AR" sz="1800" b="1" dirty="0" smtClean="0">
                <a:solidFill>
                  <a:srgbClr val="00FFFF"/>
                </a:solidFill>
              </a:rPr>
              <a:t>Art</a:t>
            </a:r>
            <a:r>
              <a:rPr lang="es-AR" sz="1800" b="1" dirty="0">
                <a:solidFill>
                  <a:srgbClr val="00FFFF"/>
                </a:solidFill>
              </a:rPr>
              <a:t>. 3 -</a:t>
            </a:r>
            <a:r>
              <a:rPr lang="es-AR" sz="1800" dirty="0">
                <a:solidFill>
                  <a:srgbClr val="00FFFF"/>
                </a:solidFill>
              </a:rPr>
              <a:t> </a:t>
            </a:r>
            <a:r>
              <a:rPr lang="es-AR" sz="1800" dirty="0"/>
              <a:t>Toda documentación, datos y cualquier información provista por la empresa solicitante </a:t>
            </a:r>
            <a:r>
              <a:rPr lang="es-AR" sz="1800" dirty="0">
                <a:solidFill>
                  <a:srgbClr val="FFFF00"/>
                </a:solidFill>
              </a:rPr>
              <a:t>tendrá carácter de declaración jurada.</a:t>
            </a:r>
          </a:p>
          <a:p>
            <a:pPr algn="l"/>
            <a:endParaRPr lang="es-AR" sz="1800" b="1" dirty="0">
              <a:solidFill>
                <a:srgbClr val="00FFFF"/>
              </a:solidFill>
            </a:endParaRPr>
          </a:p>
          <a:p>
            <a:pPr algn="l"/>
            <a:r>
              <a:rPr lang="es-AR" sz="1800" b="1" dirty="0" smtClean="0">
                <a:solidFill>
                  <a:srgbClr val="00FFFF"/>
                </a:solidFill>
              </a:rPr>
              <a:t>VALIDEZ Y RENOVACIÓN</a:t>
            </a:r>
          </a:p>
          <a:p>
            <a:pPr algn="l"/>
            <a:r>
              <a:rPr lang="es-AR" sz="1800" b="1" dirty="0" smtClean="0">
                <a:solidFill>
                  <a:srgbClr val="00FFFF"/>
                </a:solidFill>
              </a:rPr>
              <a:t>Art</a:t>
            </a:r>
            <a:r>
              <a:rPr lang="es-AR" sz="1800" b="1" dirty="0">
                <a:solidFill>
                  <a:srgbClr val="00FFFF"/>
                </a:solidFill>
              </a:rPr>
              <a:t>. 4 -</a:t>
            </a:r>
            <a:r>
              <a:rPr lang="es-AR" sz="1800" dirty="0">
                <a:solidFill>
                  <a:srgbClr val="00FFFF"/>
                </a:solidFill>
              </a:rPr>
              <a:t> </a:t>
            </a:r>
            <a:r>
              <a:rPr lang="es-AR" sz="1800" dirty="0"/>
              <a:t>El “Certificado </a:t>
            </a:r>
            <a:r>
              <a:rPr lang="es-AR" sz="1800" dirty="0" err="1"/>
              <a:t>MiPyME</a:t>
            </a:r>
            <a:r>
              <a:rPr lang="es-AR" sz="1800" dirty="0"/>
              <a:t>” </a:t>
            </a:r>
            <a:r>
              <a:rPr lang="es-AR" sz="1800" dirty="0">
                <a:solidFill>
                  <a:srgbClr val="FFFF00"/>
                </a:solidFill>
              </a:rPr>
              <a:t>tendrá vigencia desde su emisión y hasta el último día del cuarto mes posterior al cierre del ejercicio fiscal de la empresa solicitante.</a:t>
            </a:r>
            <a:r>
              <a:rPr lang="es-AR" sz="1800" dirty="0"/>
              <a:t> </a:t>
            </a:r>
            <a:r>
              <a:rPr lang="es-AR" sz="1800" dirty="0">
                <a:solidFill>
                  <a:srgbClr val="00FFCC"/>
                </a:solidFill>
              </a:rPr>
              <a:t>La empresa podrá iniciar el trámite de renovación a partir del primer día de dicho mes.</a:t>
            </a:r>
          </a:p>
          <a:p>
            <a:pPr algn="l"/>
            <a:endParaRPr lang="es-AR" sz="1800" dirty="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5676515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371600"/>
            <a:ext cx="7772400" cy="4876800"/>
          </a:xfrm>
        </p:spPr>
        <p:txBody>
          <a:bodyPr>
            <a:normAutofit/>
          </a:bodyPr>
          <a:lstStyle/>
          <a:p>
            <a:pPr marR="0" algn="ctr" eaLnBrk="1" hangingPunct="1">
              <a:defRPr/>
            </a:pPr>
            <a:endParaRPr lang="es-AR" sz="2800" b="1" dirty="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p:txBody>
      </p:sp>
      <p:pic>
        <p:nvPicPr>
          <p:cNvPr id="15363"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pic>
        <p:nvPicPr>
          <p:cNvPr id="15364" name="4 Imagen" descr="Firma.jpg"/>
          <p:cNvPicPr>
            <a:picLocks noChangeAspect="1"/>
          </p:cNvPicPr>
          <p:nvPr/>
        </p:nvPicPr>
        <p:blipFill>
          <a:blip r:embed="rId4" cstate="print"/>
          <a:srcRect/>
          <a:stretch>
            <a:fillRect/>
          </a:stretch>
        </p:blipFill>
        <p:spPr bwMode="auto">
          <a:xfrm>
            <a:off x="6400800" y="6324600"/>
            <a:ext cx="2074863" cy="354013"/>
          </a:xfrm>
          <a:prstGeom prst="rect">
            <a:avLst/>
          </a:prstGeom>
          <a:noFill/>
          <a:ln w="9525">
            <a:noFill/>
            <a:miter lim="800000"/>
            <a:headEnd/>
            <a:tailEnd/>
          </a:ln>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762000"/>
            <a:ext cx="7081838" cy="5298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86652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371600"/>
            <a:ext cx="7772400" cy="4876800"/>
          </a:xfrm>
        </p:spPr>
        <p:txBody>
          <a:bodyPr>
            <a:normAutofit/>
          </a:bodyPr>
          <a:lstStyle/>
          <a:p>
            <a:pPr marR="0" algn="ctr" eaLnBrk="1" hangingPunct="1">
              <a:defRPr/>
            </a:pPr>
            <a:endParaRPr lang="es-AR" sz="2800" b="1" dirty="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AR" sz="2800" b="1" dirty="0" smtClean="0">
                <a:solidFill>
                  <a:srgbClr val="00FFCC"/>
                </a:solidFill>
                <a:effectLst>
                  <a:outerShdw blurRad="38100" dist="38100" dir="2700000" algn="tl">
                    <a:srgbClr val="000000">
                      <a:alpha val="43137"/>
                    </a:srgbClr>
                  </a:outerShdw>
                </a:effectLst>
                <a:latin typeface="Papyrus" pitchFamily="66" charset="0"/>
              </a:rPr>
              <a:t>CONDICION DE PYME </a:t>
            </a:r>
          </a:p>
          <a:p>
            <a:pPr marR="0" algn="ctr" eaLnBrk="1" hangingPunct="1">
              <a:defRPr/>
            </a:pPr>
            <a:r>
              <a:rPr lang="es-AR" sz="2800" b="1" dirty="0" smtClean="0">
                <a:solidFill>
                  <a:srgbClr val="FFFF00"/>
                </a:solidFill>
                <a:effectLst>
                  <a:outerShdw blurRad="38100" dist="38100" dir="2700000" algn="tl">
                    <a:srgbClr val="000000">
                      <a:alpha val="43137"/>
                    </a:srgbClr>
                  </a:outerShdw>
                </a:effectLst>
                <a:latin typeface="Papyrus" pitchFamily="66" charset="0"/>
              </a:rPr>
              <a:t>FRENTE A LA LEY 24467</a:t>
            </a:r>
          </a:p>
          <a:p>
            <a:pPr marR="0" algn="ctr" eaLnBrk="1" hangingPunct="1">
              <a:defRPr/>
            </a:pPr>
            <a:r>
              <a:rPr lang="es-AR" sz="2800" b="1" dirty="0" smtClean="0">
                <a:solidFill>
                  <a:srgbClr val="FFFF00"/>
                </a:solidFill>
                <a:effectLst>
                  <a:outerShdw blurRad="38100" dist="38100" dir="2700000" algn="tl">
                    <a:srgbClr val="000000">
                      <a:alpha val="43137"/>
                    </a:srgbClr>
                  </a:outerShdw>
                </a:effectLst>
                <a:latin typeface="Papyrus" pitchFamily="66" charset="0"/>
              </a:rPr>
              <a:t>ART. 83 y ss.</a:t>
            </a:r>
          </a:p>
          <a:p>
            <a:pPr marR="0" algn="ctr" eaLnBrk="1" hangingPunct="1">
              <a:defRPr/>
            </a:pPr>
            <a:r>
              <a:rPr lang="es-AR" sz="2800" b="1" dirty="0" smtClean="0">
                <a:solidFill>
                  <a:srgbClr val="FF9900"/>
                </a:solidFill>
                <a:effectLst>
                  <a:outerShdw blurRad="38100" dist="38100" dir="2700000" algn="tl">
                    <a:srgbClr val="000000">
                      <a:alpha val="43137"/>
                    </a:srgbClr>
                  </a:outerShdw>
                </a:effectLst>
                <a:latin typeface="Papyrus" pitchFamily="66" charset="0"/>
              </a:rPr>
              <a:t>LEY DE CONTRATO DE TRABAJO</a:t>
            </a:r>
            <a:endParaRPr lang="en-US" sz="2800" b="1" dirty="0" smtClean="0">
              <a:solidFill>
                <a:srgbClr val="FF9900"/>
              </a:solidFill>
              <a:effectLst>
                <a:outerShdw blurRad="38100" dist="38100" dir="2700000" algn="tl">
                  <a:srgbClr val="000000"/>
                </a:outerShdw>
              </a:effectLst>
              <a:latin typeface="Papyrus" pitchFamily="66" charset="0"/>
            </a:endParaRPr>
          </a:p>
        </p:txBody>
      </p:sp>
      <p:pic>
        <p:nvPicPr>
          <p:cNvPr id="15363"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pic>
        <p:nvPicPr>
          <p:cNvPr id="15364" name="4 Imagen" descr="Firma.jpg"/>
          <p:cNvPicPr>
            <a:picLocks noChangeAspect="1"/>
          </p:cNvPicPr>
          <p:nvPr/>
        </p:nvPicPr>
        <p:blipFill>
          <a:blip r:embed="rId4"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3352298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smtClean="0">
                <a:solidFill>
                  <a:srgbClr val="FFFF00"/>
                </a:solidFill>
              </a:rPr>
              <a:t>LEY 24467 </a:t>
            </a:r>
          </a:p>
          <a:p>
            <a:pPr algn="l"/>
            <a:r>
              <a:rPr lang="es-AR" sz="1800" b="1" dirty="0" smtClean="0">
                <a:solidFill>
                  <a:srgbClr val="FF9900"/>
                </a:solidFill>
              </a:rPr>
              <a:t>DEFINICIÓN </a:t>
            </a:r>
            <a:r>
              <a:rPr lang="es-AR" sz="1800" b="1" dirty="0">
                <a:solidFill>
                  <a:srgbClr val="FF9900"/>
                </a:solidFill>
              </a:rPr>
              <a:t>DE PEQUEÑA EMPRESA</a:t>
            </a:r>
          </a:p>
          <a:p>
            <a:pPr algn="l"/>
            <a:r>
              <a:rPr lang="es-AR" sz="1800" b="1" dirty="0">
                <a:solidFill>
                  <a:srgbClr val="00FFCC"/>
                </a:solidFill>
              </a:rPr>
              <a:t>Art. 83</a:t>
            </a:r>
            <a:r>
              <a:rPr lang="es-AR" sz="1800" dirty="0">
                <a:solidFill>
                  <a:srgbClr val="00FFCC"/>
                </a:solidFill>
              </a:rPr>
              <a:t> - </a:t>
            </a:r>
            <a:r>
              <a:rPr lang="es-AR" sz="1800" dirty="0"/>
              <a:t>El contrato de trabajo y las relaciones laborales en la pequeña empresa (P.E.) se regularán por el régimen especial de la presente ley.</a:t>
            </a:r>
          </a:p>
          <a:p>
            <a:pPr algn="l"/>
            <a:r>
              <a:rPr lang="es-AR" sz="1800" dirty="0"/>
              <a:t>A los efectos de este Capítulo, pequeña empresa es aquella que reúna las dos condiciones siguientes</a:t>
            </a:r>
            <a:r>
              <a:rPr lang="es-AR" sz="1800" dirty="0" smtClean="0"/>
              <a:t>:</a:t>
            </a:r>
          </a:p>
          <a:p>
            <a:pPr algn="l"/>
            <a:endParaRPr lang="es-AR" sz="1800" dirty="0"/>
          </a:p>
          <a:p>
            <a:pPr algn="l"/>
            <a:r>
              <a:rPr lang="es-AR" sz="1800" dirty="0">
                <a:solidFill>
                  <a:srgbClr val="FFFF00"/>
                </a:solidFill>
              </a:rPr>
              <a:t>a) Su plantel no supere los 40 (cuarenta) trabajadores.</a:t>
            </a:r>
          </a:p>
          <a:p>
            <a:pPr algn="l"/>
            <a:r>
              <a:rPr lang="es-AR" sz="1800" dirty="0">
                <a:solidFill>
                  <a:srgbClr val="00FFFF"/>
                </a:solidFill>
              </a:rPr>
              <a:t>b) Tenga una facturación anual inferior a la cantidad </a:t>
            </a:r>
            <a:r>
              <a:rPr lang="es-AR" sz="1800" dirty="0"/>
              <a:t>que para cada actividad o sector fije la Comisión Especial de Seguimiento del artículo 104 de esta ley.</a:t>
            </a:r>
          </a:p>
          <a:p>
            <a:pPr algn="l"/>
            <a:r>
              <a:rPr lang="es-AR" sz="1800" dirty="0"/>
              <a:t>Para las empresas que a la fecha de vigencia de esta ley vinieran funcionando, el cómputo de trabajadores se realizará sobre el plantel existente al 1 de enero de 1995.</a:t>
            </a:r>
          </a:p>
          <a:p>
            <a:pPr algn="l"/>
            <a:endParaRPr lang="es-AR" sz="1800" dirty="0" smtClean="0">
              <a:solidFill>
                <a:srgbClr val="FF9900"/>
              </a:solidFill>
            </a:endParaRPr>
          </a:p>
          <a:p>
            <a:pPr algn="l"/>
            <a:r>
              <a:rPr lang="es-AR" sz="1800" dirty="0" smtClean="0">
                <a:solidFill>
                  <a:srgbClr val="FF9900"/>
                </a:solidFill>
              </a:rPr>
              <a:t>(…)</a:t>
            </a:r>
            <a:endParaRPr lang="es-AR" sz="1800" dirty="0">
              <a:solidFill>
                <a:srgbClr val="FFFF00"/>
              </a:solidFill>
            </a:endParaRPr>
          </a:p>
          <a:p>
            <a:pPr algn="l"/>
            <a:endParaRPr lang="es-AR" sz="1800" dirty="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553460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smtClean="0">
                <a:solidFill>
                  <a:srgbClr val="FFFF00"/>
                </a:solidFill>
              </a:rPr>
              <a:t>LEY 24467 </a:t>
            </a:r>
          </a:p>
          <a:p>
            <a:pPr algn="l"/>
            <a:r>
              <a:rPr lang="es-AR" sz="1800" b="1" dirty="0" smtClean="0">
                <a:solidFill>
                  <a:srgbClr val="FF9900"/>
                </a:solidFill>
              </a:rPr>
              <a:t>DEFINICIÓN </a:t>
            </a:r>
            <a:r>
              <a:rPr lang="es-AR" sz="1800" b="1" dirty="0">
                <a:solidFill>
                  <a:srgbClr val="FF9900"/>
                </a:solidFill>
              </a:rPr>
              <a:t>DE PEQUEÑA EMPRESA</a:t>
            </a:r>
          </a:p>
          <a:p>
            <a:pPr algn="l"/>
            <a:r>
              <a:rPr lang="es-AR" sz="1800" b="1" dirty="0">
                <a:solidFill>
                  <a:srgbClr val="00FFCC"/>
                </a:solidFill>
              </a:rPr>
              <a:t>Art. 83</a:t>
            </a:r>
            <a:r>
              <a:rPr lang="es-AR" sz="1800" dirty="0">
                <a:solidFill>
                  <a:srgbClr val="00FFCC"/>
                </a:solidFill>
              </a:rPr>
              <a:t> - </a:t>
            </a:r>
            <a:r>
              <a:rPr lang="es-AR" sz="1800" dirty="0" smtClean="0"/>
              <a:t>(…)</a:t>
            </a:r>
            <a:endParaRPr lang="es-AR" sz="1800" dirty="0"/>
          </a:p>
          <a:p>
            <a:pPr algn="l"/>
            <a:endParaRPr lang="es-AR" sz="1800" dirty="0" smtClean="0">
              <a:solidFill>
                <a:srgbClr val="FF9900"/>
              </a:solidFill>
            </a:endParaRPr>
          </a:p>
          <a:p>
            <a:pPr algn="l"/>
            <a:r>
              <a:rPr lang="es-AR" sz="1800" dirty="0" smtClean="0">
                <a:solidFill>
                  <a:srgbClr val="FF9900"/>
                </a:solidFill>
              </a:rPr>
              <a:t>La </a:t>
            </a:r>
            <a:r>
              <a:rPr lang="es-AR" sz="1800" dirty="0">
                <a:solidFill>
                  <a:srgbClr val="FF9900"/>
                </a:solidFill>
              </a:rPr>
              <a:t>negociación colectiva de ámbito superior al de empresa </a:t>
            </a:r>
            <a:r>
              <a:rPr lang="es-AR" sz="1800" dirty="0">
                <a:solidFill>
                  <a:srgbClr val="FFFF00"/>
                </a:solidFill>
              </a:rPr>
              <a:t>podrá modificarla condición referida al número de trabajadores</a:t>
            </a:r>
            <a:r>
              <a:rPr lang="es-AR" sz="1800" dirty="0">
                <a:solidFill>
                  <a:srgbClr val="FF9900"/>
                </a:solidFill>
              </a:rPr>
              <a:t> definida en el segundo párrafo, punto a), de este artículo.</a:t>
            </a:r>
          </a:p>
          <a:p>
            <a:pPr algn="l"/>
            <a:endParaRPr lang="es-AR" sz="1800" dirty="0" smtClean="0">
              <a:solidFill>
                <a:srgbClr val="FFFF00"/>
              </a:solidFill>
            </a:endParaRPr>
          </a:p>
          <a:p>
            <a:pPr algn="l"/>
            <a:r>
              <a:rPr lang="es-AR" sz="1800" dirty="0" smtClean="0">
                <a:solidFill>
                  <a:srgbClr val="FFFF00"/>
                </a:solidFill>
              </a:rPr>
              <a:t>Las </a:t>
            </a:r>
            <a:r>
              <a:rPr lang="es-AR" sz="1800" dirty="0">
                <a:solidFill>
                  <a:srgbClr val="FFFF00"/>
                </a:solidFill>
              </a:rPr>
              <a:t>pequeñas empresas que superen alguna o ambas condiciones anteriores </a:t>
            </a:r>
            <a:r>
              <a:rPr lang="es-AR" sz="1800" dirty="0">
                <a:solidFill>
                  <a:srgbClr val="00FFCC"/>
                </a:solidFill>
              </a:rPr>
              <a:t>podrán permanecer en el régimen especial de esta ley por un plazo de 3 (tres) años, </a:t>
            </a:r>
            <a:r>
              <a:rPr lang="es-AR" sz="1800" dirty="0">
                <a:solidFill>
                  <a:srgbClr val="FFFF00"/>
                </a:solidFill>
              </a:rPr>
              <a:t>siempre y cuando </a:t>
            </a:r>
            <a:r>
              <a:rPr lang="es-AR" sz="1800" dirty="0">
                <a:solidFill>
                  <a:srgbClr val="00FF00"/>
                </a:solidFill>
              </a:rPr>
              <a:t>no dupliquen el plantel o la facturación </a:t>
            </a:r>
            <a:r>
              <a:rPr lang="es-AR" sz="1800" dirty="0">
                <a:solidFill>
                  <a:srgbClr val="FFFF00"/>
                </a:solidFill>
              </a:rPr>
              <a:t>indicados en el párrafo segundo de este artículo.</a:t>
            </a:r>
          </a:p>
          <a:p>
            <a:pPr algn="l"/>
            <a:endParaRPr lang="es-AR" sz="1800" dirty="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9046208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smtClean="0">
                <a:solidFill>
                  <a:srgbClr val="FFFF00"/>
                </a:solidFill>
              </a:rPr>
              <a:t>LEY 24467 </a:t>
            </a:r>
            <a:endParaRPr lang="es-AR" sz="1800" b="1" dirty="0" smtClean="0">
              <a:solidFill>
                <a:srgbClr val="00FFFF"/>
              </a:solidFill>
            </a:endParaRPr>
          </a:p>
          <a:p>
            <a:pPr algn="l"/>
            <a:r>
              <a:rPr lang="es-AR" sz="1800" b="1" dirty="0">
                <a:solidFill>
                  <a:srgbClr val="00FFFF"/>
                </a:solidFill>
              </a:rPr>
              <a:t>D 146 </a:t>
            </a:r>
            <a:r>
              <a:rPr lang="es-AR" sz="1800" b="1" dirty="0" smtClean="0">
                <a:solidFill>
                  <a:srgbClr val="00FFFF"/>
                </a:solidFill>
              </a:rPr>
              <a:t>/1999</a:t>
            </a:r>
          </a:p>
          <a:p>
            <a:pPr algn="l"/>
            <a:r>
              <a:rPr lang="es-AR" sz="1800" b="1" dirty="0" smtClean="0">
                <a:solidFill>
                  <a:srgbClr val="FFC000"/>
                </a:solidFill>
              </a:rPr>
              <a:t>Reglamentación </a:t>
            </a:r>
            <a:r>
              <a:rPr lang="es-AR" sz="1800" b="1" dirty="0">
                <a:solidFill>
                  <a:srgbClr val="FFC000"/>
                </a:solidFill>
              </a:rPr>
              <a:t>del Título III. "Relaciones de trabajo", de la ley </a:t>
            </a:r>
            <a:r>
              <a:rPr lang="es-AR" sz="1800" b="1" dirty="0" smtClean="0">
                <a:solidFill>
                  <a:srgbClr val="FFC000"/>
                </a:solidFill>
              </a:rPr>
              <a:t>24467</a:t>
            </a:r>
            <a:endParaRPr lang="es-AR" sz="1800" b="1" dirty="0">
              <a:solidFill>
                <a:srgbClr val="FFC000"/>
              </a:solidFill>
            </a:endParaRPr>
          </a:p>
          <a:p>
            <a:pPr algn="l"/>
            <a:r>
              <a:rPr lang="es-AR" sz="1800" b="1" dirty="0">
                <a:solidFill>
                  <a:srgbClr val="00FFFF"/>
                </a:solidFill>
              </a:rPr>
              <a:t>Artículo 1º</a:t>
            </a:r>
            <a:endParaRPr lang="es-AR" sz="1800" dirty="0">
              <a:solidFill>
                <a:srgbClr val="00FFFF"/>
              </a:solidFill>
            </a:endParaRPr>
          </a:p>
          <a:p>
            <a:pPr algn="l"/>
            <a:r>
              <a:rPr lang="es-AR" sz="1800" dirty="0"/>
              <a:t>(Art. 83, L. 24467). La negociación colectiva de ámbito superior al de empresa podrá establecer que el plantel de la pequeña empresa, para cada una de las ramas o sectores de la actividad, </a:t>
            </a:r>
            <a:r>
              <a:rPr lang="es-AR" sz="1800" dirty="0">
                <a:solidFill>
                  <a:srgbClr val="FFFF00"/>
                </a:solidFill>
              </a:rPr>
              <a:t>supere los 40 (cuarenta) trabajadores a condición de no exceder, en ningún caso, la cantidad de 80 (ochenta</a:t>
            </a:r>
            <a:r>
              <a:rPr lang="es-AR" sz="1800" dirty="0" smtClean="0">
                <a:solidFill>
                  <a:srgbClr val="FFFF00"/>
                </a:solidFill>
              </a:rPr>
              <a:t>).</a:t>
            </a:r>
          </a:p>
          <a:p>
            <a:pPr algn="l"/>
            <a:endParaRPr lang="es-AR" sz="1800" dirty="0"/>
          </a:p>
          <a:p>
            <a:pPr algn="l"/>
            <a:r>
              <a:rPr lang="es-AR" sz="1800" dirty="0"/>
              <a:t>Para el cómputo del plantel </a:t>
            </a:r>
            <a:r>
              <a:rPr lang="es-AR" sz="1800" dirty="0">
                <a:solidFill>
                  <a:srgbClr val="00FFFF"/>
                </a:solidFill>
              </a:rPr>
              <a:t>sólo se deberá excluir a los pasantes</a:t>
            </a:r>
            <a:r>
              <a:rPr lang="es-AR" sz="1800" dirty="0" smtClean="0">
                <a:solidFill>
                  <a:srgbClr val="00FFFF"/>
                </a:solidFill>
              </a:rPr>
              <a:t>.</a:t>
            </a:r>
          </a:p>
          <a:p>
            <a:pPr algn="l"/>
            <a:endParaRPr lang="es-AR" sz="1800" dirty="0">
              <a:solidFill>
                <a:srgbClr val="00FFFF"/>
              </a:solidFill>
            </a:endParaRPr>
          </a:p>
          <a:p>
            <a:pPr algn="l"/>
            <a:r>
              <a:rPr lang="es-AR" sz="1800" dirty="0"/>
              <a:t>La negociación colectiva podrá, cuando las circunstancias especiales de la actividad de que se trate así lo justifiquen, </a:t>
            </a:r>
            <a:r>
              <a:rPr lang="es-AR" sz="1800" dirty="0">
                <a:solidFill>
                  <a:srgbClr val="00FF00"/>
                </a:solidFill>
              </a:rPr>
              <a:t>excluir de ese cómputo a los trabajadores de temporada.</a:t>
            </a:r>
          </a:p>
          <a:p>
            <a:pPr algn="l"/>
            <a:endParaRPr lang="es-AR" sz="1800" dirty="0" smtClean="0"/>
          </a:p>
          <a:p>
            <a:pPr algn="l"/>
            <a:r>
              <a:rPr lang="es-AR" sz="1800" dirty="0" smtClean="0"/>
              <a:t>(…)</a:t>
            </a:r>
            <a:endParaRPr lang="es-AR" sz="1800" dirty="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980331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962025"/>
          </a:xfrm>
        </p:spPr>
        <p:txBody>
          <a:bodyPr>
            <a:normAutofit/>
          </a:bodyPr>
          <a:lstStyle/>
          <a:p>
            <a:pPr algn="r">
              <a:defRPr/>
            </a:pPr>
            <a:r>
              <a:rPr lang="es-ES_tradnl" sz="2000" b="1" dirty="0" smtClean="0">
                <a:solidFill>
                  <a:srgbClr val="00FF00"/>
                </a:solidFill>
                <a:effectLst>
                  <a:outerShdw blurRad="38100" dist="38100" dir="2700000" algn="tl">
                    <a:srgbClr val="000000">
                      <a:alpha val="43137"/>
                    </a:srgbClr>
                  </a:outerShdw>
                </a:effectLst>
              </a:rPr>
              <a:t>LEY </a:t>
            </a:r>
            <a:r>
              <a:rPr lang="es-ES_tradnl" sz="2000" b="1" dirty="0">
                <a:solidFill>
                  <a:srgbClr val="00FF00"/>
                </a:solidFill>
                <a:effectLst>
                  <a:outerShdw blurRad="38100" dist="38100" dir="2700000" algn="tl">
                    <a:srgbClr val="000000">
                      <a:alpha val="43137"/>
                    </a:srgbClr>
                  </a:outerShdw>
                </a:effectLst>
              </a:rPr>
              <a:t>27430 - REFORMA </a:t>
            </a:r>
            <a:r>
              <a:rPr lang="es-ES_tradnl" sz="2000" b="1" dirty="0" smtClean="0">
                <a:solidFill>
                  <a:srgbClr val="00FF00"/>
                </a:solidFill>
                <a:effectLst>
                  <a:outerShdw blurRad="38100" dist="38100" dir="2700000" algn="tl">
                    <a:srgbClr val="000000">
                      <a:alpha val="43137"/>
                    </a:srgbClr>
                  </a:outerShdw>
                </a:effectLst>
              </a:rPr>
              <a:t>TRIBUTARIA - REGLAMENTACIÓN</a:t>
            </a:r>
            <a:endParaRPr lang="es-MX" sz="2000" b="1" dirty="0" smtClean="0">
              <a:solidFill>
                <a:srgbClr val="FFFF00"/>
              </a:solidFill>
            </a:endParaRPr>
          </a:p>
        </p:txBody>
      </p:sp>
      <p:sp>
        <p:nvSpPr>
          <p:cNvPr id="128003" name="Rectangle 3"/>
          <p:cNvSpPr>
            <a:spLocks noGrp="1" noChangeArrowheads="1"/>
          </p:cNvSpPr>
          <p:nvPr>
            <p:ph type="body" idx="1"/>
          </p:nvPr>
        </p:nvSpPr>
        <p:spPr>
          <a:xfrm>
            <a:off x="427674" y="1371600"/>
            <a:ext cx="8377238" cy="5129678"/>
          </a:xfrm>
        </p:spPr>
        <p:txBody>
          <a:bodyPr>
            <a:normAutofit/>
          </a:bodyPr>
          <a:lstStyle/>
          <a:p>
            <a:pPr marL="0" indent="0">
              <a:buNone/>
            </a:pPr>
            <a:r>
              <a:rPr lang="es-AR" sz="2000" b="1" dirty="0" smtClean="0">
                <a:solidFill>
                  <a:srgbClr val="00FFFF"/>
                </a:solidFill>
                <a:effectLst>
                  <a:outerShdw blurRad="38100" dist="38100" dir="2700000" algn="tl">
                    <a:srgbClr val="000000">
                      <a:alpha val="43137"/>
                    </a:srgbClr>
                  </a:outerShdw>
                </a:effectLst>
              </a:rPr>
              <a:t>DECRETO 759/2018</a:t>
            </a:r>
          </a:p>
          <a:p>
            <a:pPr marL="0" indent="0">
              <a:buNone/>
            </a:pPr>
            <a:r>
              <a:rPr lang="es-AR" sz="2000" b="1" dirty="0" smtClean="0">
                <a:solidFill>
                  <a:srgbClr val="FF9900"/>
                </a:solidFill>
                <a:effectLst>
                  <a:outerShdw blurRad="38100" dist="38100" dir="2700000" algn="tl">
                    <a:srgbClr val="000000">
                      <a:alpha val="43137"/>
                    </a:srgbClr>
                  </a:outerShdw>
                </a:effectLst>
              </a:rPr>
              <a:t>MINIMO NO IMPONIBLE. REGLAMENTACIÓN DE CASOS</a:t>
            </a:r>
          </a:p>
          <a:p>
            <a:pPr marL="0" indent="0">
              <a:buNone/>
            </a:pPr>
            <a:endParaRPr lang="es-AR" sz="2000" b="1" dirty="0" smtClean="0">
              <a:solidFill>
                <a:srgbClr val="00FFCC"/>
              </a:solidFill>
            </a:endParaRPr>
          </a:p>
          <a:p>
            <a:pPr marL="0" indent="0">
              <a:buNone/>
            </a:pPr>
            <a:r>
              <a:rPr lang="es-AR" sz="2000" b="1" dirty="0" smtClean="0">
                <a:solidFill>
                  <a:srgbClr val="00FFCC"/>
                </a:solidFill>
              </a:rPr>
              <a:t>Art</a:t>
            </a:r>
            <a:r>
              <a:rPr lang="es-AR" sz="2000" b="1" dirty="0">
                <a:solidFill>
                  <a:srgbClr val="00FFCC"/>
                </a:solidFill>
              </a:rPr>
              <a:t>. 3 -</a:t>
            </a:r>
            <a:r>
              <a:rPr lang="es-AR" sz="2000" dirty="0"/>
              <a:t> La Administración Federal de Ingresos Públicos, entidad autárquica actuante en la órbita del Ministerio de Hacienda, </a:t>
            </a:r>
            <a:r>
              <a:rPr lang="es-AR" sz="2000" b="1" dirty="0">
                <a:solidFill>
                  <a:srgbClr val="FFFF00"/>
                </a:solidFill>
              </a:rPr>
              <a:t>dispondrá el modo de practicar la detracción</a:t>
            </a:r>
            <a:r>
              <a:rPr lang="es-AR" sz="2000" dirty="0"/>
              <a:t> establecida en el artículo 4 del decreto 814/2001 y sus modificaciones</a:t>
            </a:r>
            <a:r>
              <a:rPr lang="es-AR" sz="2000" dirty="0" smtClean="0"/>
              <a:t>.</a:t>
            </a:r>
            <a:endParaRPr lang="es-AR" sz="2000" dirty="0"/>
          </a:p>
          <a:p>
            <a:pPr marL="0" indent="0">
              <a:buNone/>
            </a:pPr>
            <a:endParaRPr lang="es-AR" sz="2000" dirty="0" smtClean="0"/>
          </a:p>
          <a:p>
            <a:pPr marL="0" indent="0">
              <a:buNone/>
            </a:pPr>
            <a:r>
              <a:rPr lang="es-AR" sz="2000" dirty="0" smtClean="0"/>
              <a:t>(…)</a:t>
            </a:r>
            <a:endParaRPr lang="es-AR" sz="20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2078477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lnSpcReduction="10000"/>
          </a:bodyPr>
          <a:lstStyle/>
          <a:p>
            <a:pPr marL="609600" indent="-609600" algn="l">
              <a:defRPr/>
            </a:pPr>
            <a:r>
              <a:rPr lang="es-AR" sz="1900" b="1" dirty="0">
                <a:solidFill>
                  <a:srgbClr val="FFFF00"/>
                </a:solidFill>
              </a:rPr>
              <a:t>LEY 24467 </a:t>
            </a:r>
            <a:endParaRPr lang="es-AR" sz="1900" b="1" dirty="0">
              <a:solidFill>
                <a:srgbClr val="00FFFF"/>
              </a:solidFill>
            </a:endParaRPr>
          </a:p>
          <a:p>
            <a:pPr algn="l"/>
            <a:r>
              <a:rPr lang="es-AR" sz="1900" b="1" dirty="0">
                <a:solidFill>
                  <a:srgbClr val="00FFFF"/>
                </a:solidFill>
              </a:rPr>
              <a:t>D 146 /1999</a:t>
            </a:r>
          </a:p>
          <a:p>
            <a:pPr algn="l"/>
            <a:r>
              <a:rPr lang="es-AR" sz="1900" b="1" dirty="0">
                <a:solidFill>
                  <a:srgbClr val="FFC000"/>
                </a:solidFill>
              </a:rPr>
              <a:t>Reglamentación del Título III. "Relaciones de trabajo", de la ley 24467</a:t>
            </a:r>
          </a:p>
          <a:p>
            <a:pPr algn="l"/>
            <a:r>
              <a:rPr lang="es-AR" sz="1900" b="1" dirty="0">
                <a:solidFill>
                  <a:srgbClr val="00FFFF"/>
                </a:solidFill>
              </a:rPr>
              <a:t>Artículo </a:t>
            </a:r>
            <a:r>
              <a:rPr lang="es-AR" sz="1900" b="1" dirty="0" smtClean="0">
                <a:solidFill>
                  <a:srgbClr val="00FFFF"/>
                </a:solidFill>
              </a:rPr>
              <a:t>1º</a:t>
            </a:r>
            <a:endParaRPr lang="es-AR" sz="1900" dirty="0" smtClean="0">
              <a:solidFill>
                <a:srgbClr val="00FFFF"/>
              </a:solidFill>
            </a:endParaRPr>
          </a:p>
          <a:p>
            <a:pPr algn="l"/>
            <a:r>
              <a:rPr lang="es-AR" sz="1800" dirty="0" smtClean="0"/>
              <a:t>(…) El </a:t>
            </a:r>
            <a:r>
              <a:rPr lang="es-AR" sz="1800" dirty="0"/>
              <a:t>monto de la facturación será el que surja de la declaración anual del impuesto al valor agregado o balance anual, si la actividad se encontrara exenta, y sólo podrá ser fijado por la Comisión Especial de Seguimiento, no pudiendo delegarse tal facultad al ámbito de la negociación colectiva.</a:t>
            </a:r>
          </a:p>
          <a:p>
            <a:pPr algn="l"/>
            <a:r>
              <a:rPr lang="es-AR" sz="1800" dirty="0"/>
              <a:t>El </a:t>
            </a:r>
            <a:r>
              <a:rPr lang="es-AR" sz="1800" dirty="0">
                <a:solidFill>
                  <a:srgbClr val="FFFF00"/>
                </a:solidFill>
              </a:rPr>
              <a:t>plazo de 3 (tres) años </a:t>
            </a:r>
            <a:r>
              <a:rPr lang="es-AR" sz="1800" dirty="0"/>
              <a:t>fijado en el último párrafo del artículo reglamentado se computará:</a:t>
            </a:r>
          </a:p>
          <a:p>
            <a:pPr algn="l"/>
            <a:r>
              <a:rPr lang="es-AR" sz="1800" dirty="0">
                <a:solidFill>
                  <a:srgbClr val="00FF00"/>
                </a:solidFill>
              </a:rPr>
              <a:t>a) en lo referente al número de trabajadores, a partir del mes siguiente en que se supere el parámetro establecido;</a:t>
            </a:r>
          </a:p>
          <a:p>
            <a:pPr algn="l"/>
            <a:r>
              <a:rPr lang="es-AR" sz="1800" dirty="0">
                <a:solidFill>
                  <a:srgbClr val="00FFFF"/>
                </a:solidFill>
              </a:rPr>
              <a:t>b) en cuanto al monto de facturación, a partir del mes siguiente en que se supere el tope establecido.</a:t>
            </a:r>
          </a:p>
          <a:p>
            <a:pPr algn="l"/>
            <a:r>
              <a:rPr lang="es-AR" sz="1800" dirty="0"/>
              <a:t>En aquellos casos en que los convenios colectivos vigentes hubiesen fijado una cantidad superior de trabajadores a la autorizada en el primer párrafo de este artículo, </a:t>
            </a:r>
            <a:r>
              <a:rPr lang="es-AR" sz="1800" dirty="0">
                <a:solidFill>
                  <a:srgbClr val="FFC000"/>
                </a:solidFill>
              </a:rPr>
              <a:t>al momento de su renovación, deberán ajustar la misma al tope establecido de 80 (ochenta) trabajadores.</a:t>
            </a:r>
          </a:p>
          <a:p>
            <a:pPr algn="l"/>
            <a:endParaRPr lang="es-AR" sz="1800" dirty="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7140996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smtClean="0">
                <a:solidFill>
                  <a:srgbClr val="FFFF00"/>
                </a:solidFill>
              </a:rPr>
              <a:t>LEY 24467 </a:t>
            </a:r>
          </a:p>
          <a:p>
            <a:pPr algn="l"/>
            <a:r>
              <a:rPr lang="es-AR" sz="1600" b="1" dirty="0" smtClean="0">
                <a:solidFill>
                  <a:srgbClr val="FFC000"/>
                </a:solidFill>
              </a:rPr>
              <a:t>REGISTRO </a:t>
            </a:r>
            <a:r>
              <a:rPr lang="es-AR" sz="1600" b="1" dirty="0">
                <a:solidFill>
                  <a:srgbClr val="FFC000"/>
                </a:solidFill>
              </a:rPr>
              <a:t>UNICO DE PERSONAL</a:t>
            </a:r>
          </a:p>
          <a:p>
            <a:pPr algn="l"/>
            <a:r>
              <a:rPr lang="es-AR" sz="1600" b="1" dirty="0">
                <a:solidFill>
                  <a:srgbClr val="00FFFF"/>
                </a:solidFill>
              </a:rPr>
              <a:t>Art. 84</a:t>
            </a:r>
            <a:r>
              <a:rPr lang="es-AR" sz="1600" dirty="0">
                <a:solidFill>
                  <a:srgbClr val="00FFFF"/>
                </a:solidFill>
              </a:rPr>
              <a:t> - </a:t>
            </a:r>
            <a:r>
              <a:rPr lang="es-AR" sz="1600" dirty="0"/>
              <a:t>Las empresas comprendidas en el presente Título </a:t>
            </a:r>
            <a:r>
              <a:rPr lang="es-AR" sz="1600" dirty="0">
                <a:solidFill>
                  <a:srgbClr val="00FF00"/>
                </a:solidFill>
              </a:rPr>
              <a:t>podrán sustituir los libros y registros exigidos por las normas legales y convencionales vigentes por un registro denominado "Registro </a:t>
            </a:r>
            <a:r>
              <a:rPr lang="es-AR" sz="1600" dirty="0" err="1">
                <a:solidFill>
                  <a:srgbClr val="00FF00"/>
                </a:solidFill>
              </a:rPr>
              <a:t>Unico</a:t>
            </a:r>
            <a:r>
              <a:rPr lang="es-AR" sz="1600" dirty="0">
                <a:solidFill>
                  <a:srgbClr val="00FF00"/>
                </a:solidFill>
              </a:rPr>
              <a:t> de Personal".</a:t>
            </a:r>
          </a:p>
          <a:p>
            <a:pPr algn="l"/>
            <a:r>
              <a:rPr lang="es-AR" sz="1600" b="1" dirty="0" smtClean="0"/>
              <a:t> </a:t>
            </a:r>
          </a:p>
          <a:p>
            <a:pPr algn="l"/>
            <a:endParaRPr lang="es-AR" sz="1600" dirty="0"/>
          </a:p>
          <a:p>
            <a:pPr algn="l"/>
            <a:r>
              <a:rPr lang="es-AR" sz="1600" b="1" dirty="0">
                <a:solidFill>
                  <a:srgbClr val="00FFFF"/>
                </a:solidFill>
              </a:rPr>
              <a:t>Art. 85</a:t>
            </a:r>
            <a:r>
              <a:rPr lang="es-AR" sz="1600" dirty="0">
                <a:solidFill>
                  <a:srgbClr val="00FFFF"/>
                </a:solidFill>
              </a:rPr>
              <a:t> - </a:t>
            </a:r>
            <a:r>
              <a:rPr lang="es-AR" sz="1600" dirty="0"/>
              <a:t>En el Registro Único de Personal </a:t>
            </a:r>
            <a:r>
              <a:rPr lang="es-AR" sz="1600" dirty="0">
                <a:solidFill>
                  <a:srgbClr val="FFFF00"/>
                </a:solidFill>
              </a:rPr>
              <a:t>se asentará la totalidad de los trabajadores, cualquiera sea su modalidad de contratación </a:t>
            </a:r>
            <a:r>
              <a:rPr lang="es-AR" sz="1600" dirty="0"/>
              <a:t>y será rubricado por la autoridad administrativa laboral competente.</a:t>
            </a:r>
          </a:p>
          <a:p>
            <a:pPr algn="l"/>
            <a:r>
              <a:rPr lang="es-AR" sz="1600" b="1" dirty="0" smtClean="0"/>
              <a:t> </a:t>
            </a:r>
            <a:endParaRPr lang="es-AR" sz="1600" dirty="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0829512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smtClean="0">
                <a:solidFill>
                  <a:srgbClr val="FFFF00"/>
                </a:solidFill>
              </a:rPr>
              <a:t>LEY 24467 </a:t>
            </a:r>
          </a:p>
          <a:p>
            <a:pPr algn="l"/>
            <a:r>
              <a:rPr lang="es-AR" sz="1600" b="1" dirty="0" smtClean="0">
                <a:solidFill>
                  <a:srgbClr val="FFC000"/>
                </a:solidFill>
              </a:rPr>
              <a:t>REGISTRO </a:t>
            </a:r>
            <a:r>
              <a:rPr lang="es-AR" sz="1600" b="1" dirty="0">
                <a:solidFill>
                  <a:srgbClr val="FFC000"/>
                </a:solidFill>
              </a:rPr>
              <a:t>UNICO DE </a:t>
            </a:r>
            <a:r>
              <a:rPr lang="es-AR" sz="1600" b="1" dirty="0" smtClean="0">
                <a:solidFill>
                  <a:srgbClr val="FFC000"/>
                </a:solidFill>
              </a:rPr>
              <a:t>PERSONAL</a:t>
            </a:r>
          </a:p>
          <a:p>
            <a:pPr algn="l"/>
            <a:endParaRPr lang="es-AR" sz="1600" b="1" dirty="0">
              <a:solidFill>
                <a:srgbClr val="FFC000"/>
              </a:solidFill>
            </a:endParaRPr>
          </a:p>
          <a:p>
            <a:pPr algn="l"/>
            <a:r>
              <a:rPr lang="es-AR" sz="1600" b="1" dirty="0">
                <a:solidFill>
                  <a:srgbClr val="00FFCC"/>
                </a:solidFill>
              </a:rPr>
              <a:t>Art. 86</a:t>
            </a:r>
            <a:r>
              <a:rPr lang="es-AR" sz="1600" dirty="0">
                <a:solidFill>
                  <a:srgbClr val="00FFCC"/>
                </a:solidFill>
              </a:rPr>
              <a:t> - </a:t>
            </a:r>
            <a:r>
              <a:rPr lang="es-AR" sz="1600" dirty="0"/>
              <a:t>En el Registro Único de Personal quedarán unificados los libros, registros, planillas y demás elementos de contralor que se señalan a continuación:</a:t>
            </a:r>
          </a:p>
          <a:p>
            <a:pPr algn="l"/>
            <a:r>
              <a:rPr lang="es-AR" sz="1600" dirty="0"/>
              <a:t>a) El libro especial del </a:t>
            </a:r>
            <a:r>
              <a:rPr lang="es-AR" sz="1600" dirty="0">
                <a:solidFill>
                  <a:srgbClr val="FFFF00"/>
                </a:solidFill>
              </a:rPr>
              <a:t>artículo 52 </a:t>
            </a:r>
            <a:r>
              <a:rPr lang="es-AR" sz="1600" dirty="0"/>
              <a:t>del régimen de contrato de trabajo (L.C.T., </a:t>
            </a:r>
            <a:r>
              <a:rPr lang="es-AR" sz="1600" dirty="0" err="1"/>
              <a:t>t.o</a:t>
            </a:r>
            <a:r>
              <a:rPr lang="es-AR" sz="1600" dirty="0"/>
              <a:t>. 1976).</a:t>
            </a:r>
          </a:p>
          <a:p>
            <a:pPr algn="l"/>
            <a:r>
              <a:rPr lang="es-AR" sz="1600" dirty="0"/>
              <a:t>b) La </a:t>
            </a:r>
            <a:r>
              <a:rPr lang="es-AR" sz="1600" dirty="0">
                <a:solidFill>
                  <a:srgbClr val="FFFF00"/>
                </a:solidFill>
              </a:rPr>
              <a:t>sección especial </a:t>
            </a:r>
            <a:r>
              <a:rPr lang="es-AR" sz="1600" dirty="0"/>
              <a:t>establecida en el artículo 13, apartado 1), del </a:t>
            </a:r>
            <a:r>
              <a:rPr lang="es-AR" sz="1600" dirty="0">
                <a:solidFill>
                  <a:srgbClr val="FFFF00"/>
                </a:solidFill>
              </a:rPr>
              <a:t>decreto 342/92.</a:t>
            </a:r>
          </a:p>
          <a:p>
            <a:pPr algn="l"/>
            <a:r>
              <a:rPr lang="es-AR" sz="1600" dirty="0"/>
              <a:t>c) Los libros establecidos por la </a:t>
            </a:r>
            <a:r>
              <a:rPr lang="es-AR" sz="1600" dirty="0">
                <a:solidFill>
                  <a:srgbClr val="00FF00"/>
                </a:solidFill>
              </a:rPr>
              <a:t>ley 12713 y su decreto reglamentario 118755/42 de trabajadores a domicilio.</a:t>
            </a:r>
          </a:p>
          <a:p>
            <a:pPr algn="l"/>
            <a:r>
              <a:rPr lang="es-AR" sz="1600" dirty="0"/>
              <a:t>d) El libro especial del </a:t>
            </a:r>
            <a:r>
              <a:rPr lang="es-AR" sz="1600" dirty="0">
                <a:solidFill>
                  <a:srgbClr val="00FFFF"/>
                </a:solidFill>
              </a:rPr>
              <a:t>artículo 122 del Régimen Nacional de Trabajo Agrario</a:t>
            </a:r>
            <a:r>
              <a:rPr lang="es-AR" sz="1600" dirty="0"/>
              <a:t> de la ley 22248.</a:t>
            </a:r>
          </a:p>
          <a:p>
            <a:pPr algn="l"/>
            <a:endParaRPr lang="es-AR" sz="1600" b="1" dirty="0" smtClean="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7571828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fontScale="92500" lnSpcReduction="10000"/>
          </a:bodyPr>
          <a:lstStyle/>
          <a:p>
            <a:pPr marL="609600" indent="-609600" algn="l">
              <a:defRPr/>
            </a:pPr>
            <a:r>
              <a:rPr lang="es-AR" sz="2400" b="1" dirty="0" smtClean="0">
                <a:solidFill>
                  <a:srgbClr val="FFFF00"/>
                </a:solidFill>
              </a:rPr>
              <a:t>LEY 24467 </a:t>
            </a:r>
          </a:p>
          <a:p>
            <a:pPr algn="l"/>
            <a:r>
              <a:rPr lang="es-AR" sz="1600" b="1" dirty="0" smtClean="0">
                <a:solidFill>
                  <a:srgbClr val="FFC000"/>
                </a:solidFill>
              </a:rPr>
              <a:t>REGISTRO </a:t>
            </a:r>
            <a:r>
              <a:rPr lang="es-AR" sz="1600" b="1" dirty="0">
                <a:solidFill>
                  <a:srgbClr val="FFC000"/>
                </a:solidFill>
              </a:rPr>
              <a:t>UNICO DE PERSONAL</a:t>
            </a:r>
          </a:p>
          <a:p>
            <a:pPr algn="l"/>
            <a:endParaRPr lang="es-AR" sz="1600" b="1" dirty="0" smtClean="0">
              <a:solidFill>
                <a:srgbClr val="00FFCC"/>
              </a:solidFill>
            </a:endParaRPr>
          </a:p>
          <a:p>
            <a:pPr algn="l"/>
            <a:r>
              <a:rPr lang="es-AR" sz="1600" b="1" dirty="0" smtClean="0">
                <a:solidFill>
                  <a:srgbClr val="00FFCC"/>
                </a:solidFill>
              </a:rPr>
              <a:t>Art</a:t>
            </a:r>
            <a:r>
              <a:rPr lang="es-AR" sz="1600" b="1" dirty="0">
                <a:solidFill>
                  <a:srgbClr val="00FFCC"/>
                </a:solidFill>
              </a:rPr>
              <a:t>. 87</a:t>
            </a:r>
            <a:r>
              <a:rPr lang="es-AR" sz="1600" dirty="0">
                <a:solidFill>
                  <a:srgbClr val="00FFCC"/>
                </a:solidFill>
              </a:rPr>
              <a:t> - </a:t>
            </a:r>
            <a:r>
              <a:rPr lang="es-AR" sz="1600" dirty="0"/>
              <a:t>En el Registro Único de Personal se hará constar el nombre y apellido o razón social del empleador, su domicilio y número de Clave Única de Identificación Tributaria y además se consignarán los siguientes datos:</a:t>
            </a:r>
          </a:p>
          <a:p>
            <a:pPr algn="l"/>
            <a:r>
              <a:rPr lang="es-AR" sz="1600" dirty="0"/>
              <a:t>a) Nombre y apellido del trabajador y su documento de identidad.</a:t>
            </a:r>
          </a:p>
          <a:p>
            <a:pPr algn="l"/>
            <a:r>
              <a:rPr lang="es-AR" sz="1600" dirty="0"/>
              <a:t>b) Número de Código </a:t>
            </a:r>
            <a:r>
              <a:rPr lang="es-AR" sz="1600" dirty="0" err="1"/>
              <a:t>Unico</a:t>
            </a:r>
            <a:r>
              <a:rPr lang="es-AR" sz="1600" dirty="0"/>
              <a:t> de Identificación Laboral.</a:t>
            </a:r>
          </a:p>
          <a:p>
            <a:pPr algn="l"/>
            <a:r>
              <a:rPr lang="es-AR" sz="1600" dirty="0"/>
              <a:t>c) Domicilio del trabajador.</a:t>
            </a:r>
          </a:p>
          <a:p>
            <a:pPr algn="l"/>
            <a:r>
              <a:rPr lang="es-AR" sz="1600" dirty="0"/>
              <a:t>d) Estado civil e individualización de sus cargas de familia.</a:t>
            </a:r>
          </a:p>
          <a:p>
            <a:pPr algn="l"/>
            <a:r>
              <a:rPr lang="es-AR" sz="1600" dirty="0"/>
              <a:t>e) Fecha de ingreso.</a:t>
            </a:r>
          </a:p>
          <a:p>
            <a:pPr algn="l"/>
            <a:r>
              <a:rPr lang="es-AR" sz="1600" dirty="0"/>
              <a:t>f) Tarea a desempeñar.</a:t>
            </a:r>
          </a:p>
          <a:p>
            <a:pPr algn="l"/>
            <a:r>
              <a:rPr lang="es-AR" sz="1600" dirty="0"/>
              <a:t>g) Modalidad de contratación.</a:t>
            </a:r>
          </a:p>
          <a:p>
            <a:pPr algn="l"/>
            <a:r>
              <a:rPr lang="es-AR" sz="1600" dirty="0"/>
              <a:t>h) Lugar de trabajo.</a:t>
            </a:r>
          </a:p>
          <a:p>
            <a:pPr algn="l"/>
            <a:r>
              <a:rPr lang="es-AR" sz="1600" dirty="0"/>
              <a:t>i) Forma de determinación de la remuneración asignada, monto, y fecha de su pago.</a:t>
            </a:r>
          </a:p>
          <a:p>
            <a:pPr algn="l"/>
            <a:r>
              <a:rPr lang="es-AR" sz="1600" dirty="0"/>
              <a:t>j) Régimen previsional por el que haya optado el trabajador y, en su caso, individualización de su administradora de fondos de jubilaciones y pensiones (A.F.J.P.).</a:t>
            </a:r>
          </a:p>
          <a:p>
            <a:pPr algn="l"/>
            <a:r>
              <a:rPr lang="es-AR" sz="1600" dirty="0"/>
              <a:t>k) Toda modificación que se opere respecto de los datos consignados precedentemente y, en su caso, la fecha de egreso.</a:t>
            </a:r>
          </a:p>
          <a:p>
            <a:pPr algn="l"/>
            <a:r>
              <a:rPr lang="es-AR" sz="1600" dirty="0"/>
              <a:t>La Autoridad de Aplicación establecerá un sistema simplificado de denuncia individualizada de personal a los organismos de seguridad social.</a:t>
            </a:r>
          </a:p>
          <a:p>
            <a:pPr algn="l"/>
            <a:r>
              <a:rPr lang="es-AR" sz="1600" b="1" dirty="0" smtClean="0"/>
              <a:t> </a:t>
            </a:r>
            <a:endParaRPr lang="es-AR" sz="1600" dirty="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525541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a:solidFill>
                  <a:srgbClr val="FFFF00"/>
                </a:solidFill>
              </a:rPr>
              <a:t>LEY 24467 </a:t>
            </a:r>
          </a:p>
          <a:p>
            <a:pPr algn="l"/>
            <a:r>
              <a:rPr lang="es-AR" sz="1600" b="1" dirty="0">
                <a:solidFill>
                  <a:srgbClr val="FFC000"/>
                </a:solidFill>
              </a:rPr>
              <a:t>REGISTRO UNICO DE PERSONAL</a:t>
            </a:r>
          </a:p>
          <a:p>
            <a:pPr algn="l"/>
            <a:endParaRPr lang="es-AR" sz="1600" b="1" dirty="0" smtClean="0"/>
          </a:p>
          <a:p>
            <a:pPr algn="l"/>
            <a:r>
              <a:rPr lang="es-AR" sz="1600" b="1" dirty="0" smtClean="0">
                <a:solidFill>
                  <a:srgbClr val="00FFFF"/>
                </a:solidFill>
              </a:rPr>
              <a:t>Art</a:t>
            </a:r>
            <a:r>
              <a:rPr lang="es-AR" sz="1600" b="1" dirty="0">
                <a:solidFill>
                  <a:srgbClr val="00FFFF"/>
                </a:solidFill>
              </a:rPr>
              <a:t>. 88</a:t>
            </a:r>
            <a:r>
              <a:rPr lang="es-AR" sz="1600" dirty="0">
                <a:solidFill>
                  <a:srgbClr val="00FFFF"/>
                </a:solidFill>
              </a:rPr>
              <a:t> - </a:t>
            </a:r>
            <a:r>
              <a:rPr lang="es-AR" sz="1600" dirty="0"/>
              <a:t>El incumplimiento de las obligaciones registradas previstas en esta Sección o en la ley 20744 (</a:t>
            </a:r>
            <a:r>
              <a:rPr lang="es-AR" sz="1600" dirty="0" err="1"/>
              <a:t>t.o</a:t>
            </a:r>
            <a:r>
              <a:rPr lang="es-AR" sz="1600" dirty="0"/>
              <a:t>. 1976) podrá ser sancionado hasta con </a:t>
            </a:r>
            <a:r>
              <a:rPr lang="es-AR" sz="1600" dirty="0">
                <a:solidFill>
                  <a:srgbClr val="FFFF00"/>
                </a:solidFill>
              </a:rPr>
              <a:t>la exclusión del régimen de la presente ley, </a:t>
            </a:r>
            <a:r>
              <a:rPr lang="es-AR" sz="1600" dirty="0"/>
              <a:t>además de las penalidades establecidas en las leyes 18694, 23771 y 24013.</a:t>
            </a:r>
          </a:p>
          <a:p>
            <a:pPr algn="l"/>
            <a:r>
              <a:rPr lang="es-AR" sz="1600" dirty="0"/>
              <a:t>La comprobación y el juzgamiento de las omisiones registrales citadas en el apartado anterior se realizará en todo el territorio del país conforme el procedimiento establecido en la ley 18695 y sus modificatorias.</a:t>
            </a:r>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0640519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smtClean="0">
                <a:solidFill>
                  <a:srgbClr val="FFFF00"/>
                </a:solidFill>
              </a:rPr>
              <a:t>LEY 24467 </a:t>
            </a:r>
          </a:p>
          <a:p>
            <a:pPr algn="l"/>
            <a:r>
              <a:rPr lang="es-AR" sz="1800" b="1" dirty="0" smtClean="0">
                <a:solidFill>
                  <a:srgbClr val="FF9900"/>
                </a:solidFill>
              </a:rPr>
              <a:t>DISPONIBILIDAD COLECTIVA</a:t>
            </a:r>
          </a:p>
          <a:p>
            <a:pPr algn="l"/>
            <a:r>
              <a:rPr lang="es-AR" sz="1800" b="1" dirty="0" smtClean="0">
                <a:solidFill>
                  <a:srgbClr val="00FFCC"/>
                </a:solidFill>
              </a:rPr>
              <a:t>FLEXIBILIZACIÓN DE VACACIONES</a:t>
            </a:r>
          </a:p>
          <a:p>
            <a:pPr algn="l"/>
            <a:endParaRPr lang="es-AR" sz="1800" b="1" dirty="0">
              <a:solidFill>
                <a:srgbClr val="00FFCC"/>
              </a:solidFill>
            </a:endParaRPr>
          </a:p>
          <a:p>
            <a:pPr algn="l"/>
            <a:r>
              <a:rPr lang="es-AR" sz="1800" b="1" dirty="0">
                <a:solidFill>
                  <a:srgbClr val="00FFFF"/>
                </a:solidFill>
              </a:rPr>
              <a:t>Art. 90</a:t>
            </a:r>
            <a:r>
              <a:rPr lang="es-AR" sz="1800" dirty="0">
                <a:solidFill>
                  <a:srgbClr val="00FFFF"/>
                </a:solidFill>
              </a:rPr>
              <a:t> - </a:t>
            </a:r>
            <a:r>
              <a:rPr lang="es-AR" sz="1800" dirty="0"/>
              <a:t>Los convenios colectivos de trabajo referidos a la pequeña empresa podrán modificar en cualquier sentido las formalidades, requisitos, aviso y oportunidad de goce de la licencia anual ordinaria.</a:t>
            </a:r>
          </a:p>
          <a:p>
            <a:pPr algn="l"/>
            <a:r>
              <a:rPr lang="es-AR" sz="1800" dirty="0"/>
              <a:t>No podrá ser materia de disponibilidad convencional lo dispuesto en el último párrafo del artículo 154 del régimen de contrato de trabajo (L.C.T., </a:t>
            </a:r>
            <a:r>
              <a:rPr lang="es-AR" sz="1800" dirty="0" err="1"/>
              <a:t>t.o</a:t>
            </a:r>
            <a:r>
              <a:rPr lang="es-AR" sz="1800" dirty="0"/>
              <a:t>. 1976</a:t>
            </a:r>
            <a:r>
              <a:rPr lang="es-AR" sz="1800" dirty="0" smtClean="0"/>
              <a:t>).</a:t>
            </a:r>
            <a:endParaRPr lang="es-AR" sz="1800" dirty="0"/>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0137579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400" b="1" dirty="0" smtClean="0">
                <a:solidFill>
                  <a:srgbClr val="FFFF00"/>
                </a:solidFill>
              </a:rPr>
              <a:t>LEY </a:t>
            </a:r>
            <a:r>
              <a:rPr lang="es-AR" sz="2400" b="1" dirty="0">
                <a:solidFill>
                  <a:srgbClr val="FFFF00"/>
                </a:solidFill>
              </a:rPr>
              <a:t>24467 </a:t>
            </a:r>
            <a:endParaRPr lang="es-AR" sz="1800" b="1" dirty="0">
              <a:solidFill>
                <a:srgbClr val="00FFFF"/>
              </a:solidFill>
            </a:endParaRPr>
          </a:p>
          <a:p>
            <a:pPr algn="l"/>
            <a:r>
              <a:rPr lang="es-AR" sz="1800" b="1" dirty="0">
                <a:solidFill>
                  <a:srgbClr val="00FFFF"/>
                </a:solidFill>
              </a:rPr>
              <a:t>D 146 /1999</a:t>
            </a:r>
          </a:p>
          <a:p>
            <a:pPr algn="l"/>
            <a:r>
              <a:rPr lang="es-AR" sz="1800" b="1" dirty="0">
                <a:solidFill>
                  <a:srgbClr val="FFC000"/>
                </a:solidFill>
              </a:rPr>
              <a:t>Reglamentación </a:t>
            </a:r>
          </a:p>
          <a:p>
            <a:pPr algn="l"/>
            <a:r>
              <a:rPr lang="es-AR" sz="1600" b="1" dirty="0" smtClean="0">
                <a:solidFill>
                  <a:srgbClr val="00FFFF"/>
                </a:solidFill>
              </a:rPr>
              <a:t>Art</a:t>
            </a:r>
            <a:r>
              <a:rPr lang="es-AR" sz="1600" b="1" dirty="0">
                <a:solidFill>
                  <a:srgbClr val="00FFFF"/>
                </a:solidFill>
              </a:rPr>
              <a:t>. </a:t>
            </a:r>
            <a:r>
              <a:rPr lang="es-AR" sz="1600" b="1" dirty="0" smtClean="0">
                <a:solidFill>
                  <a:srgbClr val="00FFFF"/>
                </a:solidFill>
              </a:rPr>
              <a:t>2º</a:t>
            </a:r>
          </a:p>
          <a:p>
            <a:pPr algn="l"/>
            <a:r>
              <a:rPr lang="es-AR" sz="1800" dirty="0" smtClean="0"/>
              <a:t>(</a:t>
            </a:r>
            <a:r>
              <a:rPr lang="es-AR" sz="1800" dirty="0"/>
              <a:t>Art. 90, L. 24467). Cada uno de los períodos en que se </a:t>
            </a:r>
            <a:r>
              <a:rPr lang="es-AR" sz="1800" dirty="0">
                <a:solidFill>
                  <a:srgbClr val="00FFFF"/>
                </a:solidFill>
              </a:rPr>
              <a:t>fraccione convencionalmente la licencia anual ordinaria</a:t>
            </a:r>
            <a:r>
              <a:rPr lang="es-AR" sz="1800" dirty="0"/>
              <a:t> deberá tener una duración mínima de 6 (seis) días laborables continuos</a:t>
            </a:r>
            <a:r>
              <a:rPr lang="es-AR" sz="1800" dirty="0" smtClean="0"/>
              <a:t>.</a:t>
            </a:r>
          </a:p>
          <a:p>
            <a:pPr algn="l"/>
            <a:endParaRPr lang="es-AR" sz="1800" dirty="0"/>
          </a:p>
          <a:p>
            <a:pPr algn="l"/>
            <a:r>
              <a:rPr lang="es-AR" sz="1800" dirty="0"/>
              <a:t>No son disponibles convencionalmente:</a:t>
            </a:r>
          </a:p>
          <a:p>
            <a:pPr algn="l"/>
            <a:r>
              <a:rPr lang="es-AR" sz="1800" dirty="0"/>
              <a:t>1. </a:t>
            </a:r>
            <a:r>
              <a:rPr lang="es-AR" sz="1800" dirty="0">
                <a:solidFill>
                  <a:srgbClr val="FFFF00"/>
                </a:solidFill>
              </a:rPr>
              <a:t>Los plazos de descanso anual </a:t>
            </a:r>
            <a:r>
              <a:rPr lang="es-AR" sz="1800" dirty="0"/>
              <a:t>previstos en el artículo 150, incisos a), b), c) y d), de la ley 20744 (</a:t>
            </a:r>
            <a:r>
              <a:rPr lang="es-AR" sz="1800" dirty="0" err="1"/>
              <a:t>t.o</a:t>
            </a:r>
            <a:r>
              <a:rPr lang="es-AR" sz="1800" dirty="0"/>
              <a:t>. 1976) y sus modificatorias.</a:t>
            </a:r>
          </a:p>
          <a:p>
            <a:pPr algn="l"/>
            <a:r>
              <a:rPr lang="es-AR" sz="1800" dirty="0"/>
              <a:t>2. </a:t>
            </a:r>
            <a:r>
              <a:rPr lang="es-AR" sz="1800" dirty="0">
                <a:solidFill>
                  <a:srgbClr val="00FF00"/>
                </a:solidFill>
              </a:rPr>
              <a:t>La obligación del pago de la retribución </a:t>
            </a:r>
            <a:r>
              <a:rPr lang="es-AR" sz="1800" dirty="0"/>
              <a:t>por vacaciones al inicio de las mismas, conforme lo establecido en el último párrafo del artículo 155 de la ley 20744 (</a:t>
            </a:r>
            <a:r>
              <a:rPr lang="es-AR" sz="1800" dirty="0" err="1"/>
              <a:t>t.o</a:t>
            </a:r>
            <a:r>
              <a:rPr lang="es-AR" sz="1800" dirty="0"/>
              <a:t>. 1976) y modificatorias. En caso de haberse acordado el fraccionamiento de la licencia anual ordinaria, </a:t>
            </a:r>
            <a:r>
              <a:rPr lang="es-AR" sz="1800" dirty="0">
                <a:solidFill>
                  <a:srgbClr val="00FFCC"/>
                </a:solidFill>
              </a:rPr>
              <a:t>el pago de la misma deberá efectuarse proporcionalmente</a:t>
            </a:r>
            <a:r>
              <a:rPr lang="es-AR" sz="1800" dirty="0"/>
              <a:t> al inicio de cada período.</a:t>
            </a:r>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3120520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1800" b="1" dirty="0" smtClean="0">
                <a:solidFill>
                  <a:srgbClr val="FFFF00"/>
                </a:solidFill>
              </a:rPr>
              <a:t>LEY 24467 </a:t>
            </a:r>
          </a:p>
          <a:p>
            <a:pPr algn="l"/>
            <a:r>
              <a:rPr lang="es-AR" sz="1800" b="1" dirty="0" smtClean="0">
                <a:solidFill>
                  <a:srgbClr val="00FF00"/>
                </a:solidFill>
              </a:rPr>
              <a:t>FRACCIONAMIENTO DEL SAC</a:t>
            </a:r>
            <a:endParaRPr lang="es-AR" sz="1800" b="1" dirty="0">
              <a:solidFill>
                <a:srgbClr val="00FF00"/>
              </a:solidFill>
            </a:endParaRPr>
          </a:p>
          <a:p>
            <a:pPr algn="l"/>
            <a:r>
              <a:rPr lang="es-AR" sz="1800" b="1" dirty="0">
                <a:solidFill>
                  <a:srgbClr val="00FFFF"/>
                </a:solidFill>
              </a:rPr>
              <a:t>Art. 91</a:t>
            </a:r>
            <a:r>
              <a:rPr lang="es-AR" sz="1800" dirty="0">
                <a:solidFill>
                  <a:srgbClr val="00FFFF"/>
                </a:solidFill>
              </a:rPr>
              <a:t> - </a:t>
            </a:r>
            <a:r>
              <a:rPr lang="es-AR" sz="1800" dirty="0"/>
              <a:t>Los convenios colectivos de trabajo referidos a la pequeña empresa podrán disponer el fraccionamiento de los períodos de pago del sueldo anual complementario siempre que no excedan de 3 (tres) períodos en el año.</a:t>
            </a:r>
          </a:p>
          <a:p>
            <a:pPr algn="l"/>
            <a:endParaRPr lang="es-AR" sz="1800" b="1" dirty="0" smtClean="0">
              <a:solidFill>
                <a:srgbClr val="00FF00"/>
              </a:solidFill>
            </a:endParaRPr>
          </a:p>
          <a:p>
            <a:pPr algn="l"/>
            <a:r>
              <a:rPr lang="es-AR" sz="1800" b="1" dirty="0" smtClean="0">
                <a:solidFill>
                  <a:srgbClr val="00FF00"/>
                </a:solidFill>
              </a:rPr>
              <a:t>COMISION NACIONAL DE TRABAJO AGRARIO</a:t>
            </a:r>
            <a:endParaRPr lang="es-AR" sz="1800" b="1" dirty="0">
              <a:solidFill>
                <a:srgbClr val="00FF00"/>
              </a:solidFill>
            </a:endParaRPr>
          </a:p>
          <a:p>
            <a:pPr algn="l"/>
            <a:r>
              <a:rPr lang="es-AR" sz="1800" b="1" dirty="0" smtClean="0">
                <a:solidFill>
                  <a:srgbClr val="00FFFF"/>
                </a:solidFill>
              </a:rPr>
              <a:t>Art</a:t>
            </a:r>
            <a:r>
              <a:rPr lang="es-AR" sz="1800" b="1" dirty="0">
                <a:solidFill>
                  <a:srgbClr val="00FFFF"/>
                </a:solidFill>
              </a:rPr>
              <a:t>. 93</a:t>
            </a:r>
            <a:r>
              <a:rPr lang="es-AR" sz="1800" dirty="0">
                <a:solidFill>
                  <a:srgbClr val="00FFFF"/>
                </a:solidFill>
              </a:rPr>
              <a:t> - </a:t>
            </a:r>
            <a:r>
              <a:rPr lang="es-AR" sz="1800" dirty="0"/>
              <a:t>Las resoluciones de la Comisión Nacional de Trabajo Agrario referidas a la pequeña empresa y decididas por la votación unánime de las representaciones que la integran, podrán ejercer iguales disponibilidades a las previstas en los artículos 90 y 91 de esta ley con relación a iguales institutos regulados en el Régimen Nacional de Trabajo Agrario por la ley 22248.</a:t>
            </a:r>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9370594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000" b="1" dirty="0">
                <a:solidFill>
                  <a:srgbClr val="FFFF00"/>
                </a:solidFill>
              </a:rPr>
              <a:t>LEY 24467 </a:t>
            </a:r>
            <a:endParaRPr lang="es-AR" sz="2000" b="1" dirty="0">
              <a:solidFill>
                <a:srgbClr val="00FFFF"/>
              </a:solidFill>
            </a:endParaRPr>
          </a:p>
          <a:p>
            <a:pPr algn="l"/>
            <a:r>
              <a:rPr lang="es-AR" sz="2000" b="1" dirty="0">
                <a:solidFill>
                  <a:srgbClr val="00FFFF"/>
                </a:solidFill>
              </a:rPr>
              <a:t>D 146 /1999</a:t>
            </a:r>
          </a:p>
          <a:p>
            <a:pPr algn="l"/>
            <a:r>
              <a:rPr lang="es-AR" sz="2000" b="1" dirty="0">
                <a:solidFill>
                  <a:srgbClr val="FFC000"/>
                </a:solidFill>
              </a:rPr>
              <a:t>Reglamentación </a:t>
            </a:r>
          </a:p>
          <a:p>
            <a:pPr algn="l"/>
            <a:endParaRPr lang="es-AR" sz="1600" dirty="0"/>
          </a:p>
          <a:p>
            <a:pPr algn="l"/>
            <a:r>
              <a:rPr lang="es-AR" sz="1600" b="1" dirty="0">
                <a:solidFill>
                  <a:srgbClr val="00FFCC"/>
                </a:solidFill>
              </a:rPr>
              <a:t>Art. 4º</a:t>
            </a:r>
            <a:endParaRPr lang="es-AR" sz="1600" dirty="0">
              <a:solidFill>
                <a:srgbClr val="00FFCC"/>
              </a:solidFill>
            </a:endParaRPr>
          </a:p>
          <a:p>
            <a:pPr algn="l"/>
            <a:r>
              <a:rPr lang="es-AR" sz="1600" dirty="0"/>
              <a:t>(Art. 93, L. 24467). Las facultades otorgadas a la Comisión Nacional de Trabajo Agrario deberán ser ejercidas conforme lo establecido en el primer párrafo del artículo 2º del presente.</a:t>
            </a:r>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2285064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04800" y="381000"/>
            <a:ext cx="8153400" cy="685800"/>
          </a:xfrm>
        </p:spPr>
        <p:txBody>
          <a:bodyPr>
            <a:noAutofit/>
          </a:bodyPr>
          <a:lstStyle/>
          <a:p>
            <a:pPr eaLnBrk="1" hangingPunct="1">
              <a:defRPr/>
            </a:pPr>
            <a:r>
              <a:rPr lang="en-US" sz="2400" dirty="0" smtClean="0">
                <a:solidFill>
                  <a:schemeClr val="bg2">
                    <a:lumMod val="40000"/>
                    <a:lumOff val="60000"/>
                  </a:schemeClr>
                </a:solidFill>
                <a:effectLst>
                  <a:outerShdw blurRad="38100" dist="38100" dir="2700000" algn="tl">
                    <a:srgbClr val="000000">
                      <a:alpha val="43137"/>
                    </a:srgbClr>
                  </a:outerShdw>
                </a:effectLst>
              </a:rPr>
              <a:t>SITUACION DE LAS PYMES FRENTE AL DERECHO LABORAL Y RSS</a:t>
            </a:r>
            <a:endParaRPr lang="en-US" sz="2400" b="1" dirty="0" smtClean="0">
              <a:solidFill>
                <a:schemeClr val="bg2">
                  <a:lumMod val="40000"/>
                  <a:lumOff val="6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219200"/>
            <a:ext cx="7772400" cy="5458756"/>
          </a:xfrm>
        </p:spPr>
        <p:txBody>
          <a:bodyPr>
            <a:normAutofit/>
          </a:bodyPr>
          <a:lstStyle/>
          <a:p>
            <a:pPr marL="609600" indent="-609600" algn="l">
              <a:defRPr/>
            </a:pPr>
            <a:r>
              <a:rPr lang="es-AR" sz="2000" b="1" dirty="0" smtClean="0">
                <a:solidFill>
                  <a:srgbClr val="FFFF00"/>
                </a:solidFill>
              </a:rPr>
              <a:t>LEY 24467 </a:t>
            </a:r>
          </a:p>
          <a:p>
            <a:pPr algn="l"/>
            <a:r>
              <a:rPr lang="es-AR" sz="2000" b="1" dirty="0" smtClean="0"/>
              <a:t>SECCIÓN VI</a:t>
            </a:r>
          </a:p>
          <a:p>
            <a:pPr algn="l"/>
            <a:endParaRPr lang="es-AR" sz="2000" b="1" dirty="0"/>
          </a:p>
          <a:p>
            <a:pPr algn="l"/>
            <a:r>
              <a:rPr lang="es-AR" sz="2000" b="1" dirty="0">
                <a:solidFill>
                  <a:srgbClr val="00FF00"/>
                </a:solidFill>
              </a:rPr>
              <a:t>PREAVISO</a:t>
            </a:r>
          </a:p>
          <a:p>
            <a:pPr algn="l"/>
            <a:r>
              <a:rPr lang="es-AR" sz="2000" b="1" dirty="0">
                <a:solidFill>
                  <a:srgbClr val="00FFCC"/>
                </a:solidFill>
              </a:rPr>
              <a:t>Art. 95</a:t>
            </a:r>
            <a:r>
              <a:rPr lang="es-AR" sz="2000" dirty="0">
                <a:solidFill>
                  <a:srgbClr val="00FFCC"/>
                </a:solidFill>
              </a:rPr>
              <a:t> - </a:t>
            </a:r>
            <a:r>
              <a:rPr lang="es-AR" sz="2000" dirty="0"/>
              <a:t>En las pequeñas empresas el preaviso se computará a partir del día siguiente al de su comunicación por escrito, y tendrá una duración de 1 (un)mes cualquiera fuere la antigüedad del trabajador.</a:t>
            </a:r>
          </a:p>
          <a:p>
            <a:pPr algn="l"/>
            <a:r>
              <a:rPr lang="es-AR" sz="2000" dirty="0"/>
              <a:t>Esta norma regirá exclusivamente para los trabajadores contratados a partir de la vigencia de la presente ley</a:t>
            </a:r>
            <a:r>
              <a:rPr lang="es-AR" sz="1600" dirty="0"/>
              <a:t>.</a:t>
            </a:r>
          </a:p>
        </p:txBody>
      </p:sp>
      <p:pic>
        <p:nvPicPr>
          <p:cNvPr id="4" name="3 Imagen" descr="Firma.jpg"/>
          <p:cNvPicPr>
            <a:picLocks noChangeAspect="1"/>
          </p:cNvPicPr>
          <p:nvPr/>
        </p:nvPicPr>
        <p:blipFill>
          <a:blip r:embed="rId2" cstate="print"/>
          <a:stretch>
            <a:fillRect/>
          </a:stretch>
        </p:blipFill>
        <p:spPr>
          <a:xfrm>
            <a:off x="6424808" y="6501278"/>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04603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962025"/>
          </a:xfrm>
        </p:spPr>
        <p:txBody>
          <a:bodyPr>
            <a:normAutofit/>
          </a:bodyPr>
          <a:lstStyle/>
          <a:p>
            <a:pPr algn="r">
              <a:defRPr/>
            </a:pPr>
            <a:r>
              <a:rPr lang="es-ES_tradnl" sz="2000" b="1" dirty="0" smtClean="0">
                <a:solidFill>
                  <a:srgbClr val="00FF00"/>
                </a:solidFill>
                <a:effectLst>
                  <a:outerShdw blurRad="38100" dist="38100" dir="2700000" algn="tl">
                    <a:srgbClr val="000000">
                      <a:alpha val="43137"/>
                    </a:srgbClr>
                  </a:outerShdw>
                </a:effectLst>
              </a:rPr>
              <a:t>LEY </a:t>
            </a:r>
            <a:r>
              <a:rPr lang="es-ES_tradnl" sz="2000" b="1" dirty="0">
                <a:solidFill>
                  <a:srgbClr val="00FF00"/>
                </a:solidFill>
                <a:effectLst>
                  <a:outerShdw blurRad="38100" dist="38100" dir="2700000" algn="tl">
                    <a:srgbClr val="000000">
                      <a:alpha val="43137"/>
                    </a:srgbClr>
                  </a:outerShdw>
                </a:effectLst>
              </a:rPr>
              <a:t>27430 - REFORMA </a:t>
            </a:r>
            <a:r>
              <a:rPr lang="es-ES_tradnl" sz="2000" b="1" dirty="0" smtClean="0">
                <a:solidFill>
                  <a:srgbClr val="00FF00"/>
                </a:solidFill>
                <a:effectLst>
                  <a:outerShdw blurRad="38100" dist="38100" dir="2700000" algn="tl">
                    <a:srgbClr val="000000">
                      <a:alpha val="43137"/>
                    </a:srgbClr>
                  </a:outerShdw>
                </a:effectLst>
              </a:rPr>
              <a:t>TRIBUTARIA - REGLAMENTACIÓN</a:t>
            </a:r>
            <a:endParaRPr lang="es-MX" sz="2000" b="1" dirty="0" smtClean="0">
              <a:solidFill>
                <a:srgbClr val="FFFF00"/>
              </a:solidFill>
            </a:endParaRPr>
          </a:p>
        </p:txBody>
      </p:sp>
      <p:sp>
        <p:nvSpPr>
          <p:cNvPr id="128003" name="Rectangle 3"/>
          <p:cNvSpPr>
            <a:spLocks noGrp="1" noChangeArrowheads="1"/>
          </p:cNvSpPr>
          <p:nvPr>
            <p:ph type="body" idx="1"/>
          </p:nvPr>
        </p:nvSpPr>
        <p:spPr>
          <a:xfrm>
            <a:off x="427674" y="1371600"/>
            <a:ext cx="8377238" cy="5129678"/>
          </a:xfrm>
        </p:spPr>
        <p:txBody>
          <a:bodyPr>
            <a:normAutofit/>
          </a:bodyPr>
          <a:lstStyle/>
          <a:p>
            <a:pPr marL="0" indent="0">
              <a:buNone/>
            </a:pPr>
            <a:r>
              <a:rPr lang="es-AR" sz="2000" b="1" dirty="0" smtClean="0">
                <a:solidFill>
                  <a:srgbClr val="00FFFF"/>
                </a:solidFill>
                <a:effectLst>
                  <a:outerShdw blurRad="38100" dist="38100" dir="2700000" algn="tl">
                    <a:srgbClr val="000000">
                      <a:alpha val="43137"/>
                    </a:srgbClr>
                  </a:outerShdw>
                </a:effectLst>
              </a:rPr>
              <a:t>DECRETO 759/2018</a:t>
            </a:r>
          </a:p>
          <a:p>
            <a:pPr marL="0" indent="0">
              <a:buNone/>
            </a:pPr>
            <a:r>
              <a:rPr lang="es-AR" sz="2000" b="1" dirty="0" smtClean="0">
                <a:solidFill>
                  <a:srgbClr val="FFFF00"/>
                </a:solidFill>
                <a:effectLst>
                  <a:outerShdw blurRad="38100" dist="38100" dir="2700000" algn="tl">
                    <a:srgbClr val="000000">
                      <a:alpha val="43137"/>
                    </a:srgbClr>
                  </a:outerShdw>
                </a:effectLst>
              </a:rPr>
              <a:t>MINIMO NO IMPONIBLE. DIVISOR POR 30</a:t>
            </a:r>
          </a:p>
          <a:p>
            <a:pPr marL="0" indent="0">
              <a:buNone/>
            </a:pPr>
            <a:r>
              <a:rPr lang="es-AR" sz="2000" b="1" dirty="0">
                <a:solidFill>
                  <a:srgbClr val="00FFFF"/>
                </a:solidFill>
              </a:rPr>
              <a:t>Art. 3 -</a:t>
            </a:r>
            <a:r>
              <a:rPr lang="es-AR" sz="2000" dirty="0">
                <a:solidFill>
                  <a:srgbClr val="00FFFF"/>
                </a:solidFill>
              </a:rPr>
              <a:t> </a:t>
            </a:r>
            <a:endParaRPr lang="es-AR" sz="2000" dirty="0" smtClean="0">
              <a:solidFill>
                <a:srgbClr val="00FFFF"/>
              </a:solidFill>
            </a:endParaRPr>
          </a:p>
          <a:p>
            <a:pPr marL="0" indent="0">
              <a:buNone/>
            </a:pPr>
            <a:r>
              <a:rPr lang="es-AR" sz="2000" dirty="0" smtClean="0"/>
              <a:t>(…)</a:t>
            </a:r>
            <a:endParaRPr lang="es-AR" sz="2000" dirty="0"/>
          </a:p>
          <a:p>
            <a:pPr marL="0" indent="0">
              <a:buNone/>
            </a:pPr>
            <a:r>
              <a:rPr lang="es-AR" sz="2000" dirty="0" smtClean="0"/>
              <a:t>En </a:t>
            </a:r>
            <a:r>
              <a:rPr lang="es-AR" sz="2000" dirty="0"/>
              <a:t>aquellos casos en que, por cualquier motivo, corresponda aplicar la referida detracción en función de los días trabajados, </a:t>
            </a:r>
            <a:r>
              <a:rPr lang="es-AR" sz="2000" dirty="0">
                <a:solidFill>
                  <a:srgbClr val="FF9900"/>
                </a:solidFill>
              </a:rPr>
              <a:t>se considerará que el mes es de treinta (30) días</a:t>
            </a:r>
            <a:r>
              <a:rPr lang="es-AR" sz="2000" dirty="0" smtClean="0">
                <a:solidFill>
                  <a:srgbClr val="FF9900"/>
                </a:solidFill>
              </a:rPr>
              <a:t>.</a:t>
            </a:r>
            <a:endParaRPr lang="es-AR" sz="2000" dirty="0">
              <a:solidFill>
                <a:srgbClr val="FF99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940677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371600"/>
            <a:ext cx="7772400" cy="4876800"/>
          </a:xfrm>
        </p:spPr>
        <p:txBody>
          <a:bodyPr>
            <a:normAutofit/>
          </a:bodyPr>
          <a:lstStyle/>
          <a:p>
            <a:pPr marR="0" algn="ctr" eaLnBrk="1" hangingPunct="1">
              <a:defRPr/>
            </a:pPr>
            <a:endParaRPr lang="es-AR" sz="2800" b="1" dirty="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AR" sz="2800" b="1" dirty="0" smtClean="0">
                <a:solidFill>
                  <a:srgbClr val="FFFF00"/>
                </a:solidFill>
                <a:effectLst>
                  <a:outerShdw blurRad="38100" dist="38100" dir="2700000" algn="tl">
                    <a:srgbClr val="000000">
                      <a:alpha val="43137"/>
                    </a:srgbClr>
                  </a:outerShdw>
                </a:effectLst>
                <a:latin typeface="Papyrus" pitchFamily="66" charset="0"/>
              </a:rPr>
              <a:t>LAS PYMES Y LOS RSS </a:t>
            </a:r>
          </a:p>
          <a:p>
            <a:pPr marR="0" algn="ctr">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MX" sz="2800" b="1" dirty="0" smtClean="0">
                <a:solidFill>
                  <a:srgbClr val="00FF00"/>
                </a:solidFill>
                <a:effectLst>
                  <a:outerShdw blurRad="38100" dist="38100" dir="2700000" algn="tl">
                    <a:srgbClr val="000000"/>
                  </a:outerShdw>
                </a:effectLst>
                <a:latin typeface="Papyrus" pitchFamily="66" charset="0"/>
              </a:rPr>
              <a:t>D. 814/2001</a:t>
            </a:r>
          </a:p>
          <a:p>
            <a:pPr marR="0" algn="ctr" eaLnBrk="1" hangingPunct="1">
              <a:defRPr/>
            </a:pPr>
            <a:endParaRPr lang="es-MX" sz="2800" b="1" dirty="0" smtClean="0">
              <a:effectLst>
                <a:outerShdw blurRad="38100" dist="38100" dir="2700000" algn="tl">
                  <a:srgbClr val="000000"/>
                </a:outerShdw>
              </a:effectLst>
              <a:latin typeface="Papyrus" pitchFamily="66" charset="0"/>
            </a:endParaRPr>
          </a:p>
          <a:p>
            <a:pPr marR="0" algn="ctr" eaLnBrk="1" hangingPunct="1">
              <a:defRPr/>
            </a:pPr>
            <a:r>
              <a:rPr lang="es-MX" sz="2800" b="1" dirty="0" smtClean="0">
                <a:solidFill>
                  <a:srgbClr val="FFC000"/>
                </a:solidFill>
                <a:effectLst>
                  <a:outerShdw blurRad="38100" dist="38100" dir="2700000" algn="tl">
                    <a:srgbClr val="000000"/>
                  </a:outerShdw>
                </a:effectLst>
                <a:latin typeface="Papyrus" pitchFamily="66" charset="0"/>
              </a:rPr>
              <a:t>ENCUADRAMIENTO</a:t>
            </a:r>
            <a:endParaRPr lang="en-US" sz="2800" b="1" dirty="0" smtClean="0">
              <a:solidFill>
                <a:srgbClr val="FFC000"/>
              </a:solidFill>
              <a:effectLst>
                <a:outerShdw blurRad="38100" dist="38100" dir="2700000" algn="tl">
                  <a:srgbClr val="000000"/>
                </a:outerShdw>
              </a:effectLst>
              <a:latin typeface="Papyrus" pitchFamily="66" charset="0"/>
            </a:endParaRPr>
          </a:p>
        </p:txBody>
      </p:sp>
      <p:pic>
        <p:nvPicPr>
          <p:cNvPr id="15363"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pic>
        <p:nvPicPr>
          <p:cNvPr id="15364" name="4 Imagen" descr="Firma.jpg"/>
          <p:cNvPicPr>
            <a:picLocks noChangeAspect="1"/>
          </p:cNvPicPr>
          <p:nvPr/>
        </p:nvPicPr>
        <p:blipFill>
          <a:blip r:embed="rId4"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6656397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733425"/>
          </a:xfrm>
        </p:spPr>
        <p:txBody>
          <a:bodyPr/>
          <a:lstStyle/>
          <a:p>
            <a:pPr algn="r">
              <a:defRPr/>
            </a:pPr>
            <a:r>
              <a:rPr lang="es-MX" sz="2000" b="1" dirty="0" smtClean="0">
                <a:solidFill>
                  <a:srgbClr val="FFC000"/>
                </a:solidFill>
                <a:effectLst>
                  <a:outerShdw blurRad="38100" dist="38100" dir="2700000" algn="tl">
                    <a:srgbClr val="000000">
                      <a:alpha val="43137"/>
                    </a:srgbClr>
                  </a:outerShdw>
                </a:effectLst>
              </a:rPr>
              <a:t>D. 814/2001 – CONTRIBUCION UNIFICADA DE LA SS</a:t>
            </a:r>
            <a:endParaRPr lang="es-MX" sz="2000" b="1" dirty="0">
              <a:solidFill>
                <a:srgbClr val="FFC000"/>
              </a:solidFill>
              <a:effectLst>
                <a:outerShdw blurRad="38100" dist="38100" dir="2700000" algn="tl">
                  <a:srgbClr val="000000">
                    <a:alpha val="43137"/>
                  </a:srgbClr>
                </a:outerShdw>
              </a:effectLst>
            </a:endParaRPr>
          </a:p>
        </p:txBody>
      </p:sp>
      <p:sp>
        <p:nvSpPr>
          <p:cNvPr id="250883" name="Rectangle 3"/>
          <p:cNvSpPr>
            <a:spLocks noGrp="1" noChangeArrowheads="1"/>
          </p:cNvSpPr>
          <p:nvPr>
            <p:ph type="body" idx="1"/>
          </p:nvPr>
        </p:nvSpPr>
        <p:spPr>
          <a:xfrm>
            <a:off x="468313" y="1371600"/>
            <a:ext cx="8377237" cy="5486400"/>
          </a:xfrm>
        </p:spPr>
        <p:txBody>
          <a:bodyPr/>
          <a:lstStyle/>
          <a:p>
            <a:pPr marL="609600" indent="-609600">
              <a:buFont typeface="Wingdings" pitchFamily="2" charset="2"/>
              <a:buNone/>
              <a:defRPr/>
            </a:pPr>
            <a:r>
              <a:rPr lang="es-ES" sz="2000" b="1" dirty="0" smtClean="0">
                <a:solidFill>
                  <a:srgbClr val="FFFF00"/>
                </a:solidFill>
                <a:effectLst>
                  <a:outerShdw blurRad="38100" dist="38100" dir="2700000" algn="tl">
                    <a:srgbClr val="000000">
                      <a:alpha val="43137"/>
                    </a:srgbClr>
                  </a:outerShdw>
                </a:effectLst>
              </a:rPr>
              <a:t>TEXTO ACTUAL</a:t>
            </a:r>
          </a:p>
          <a:p>
            <a:pPr marL="609600" indent="-609600">
              <a:buFont typeface="Wingdings" pitchFamily="2" charset="2"/>
              <a:buNone/>
              <a:defRPr/>
            </a:pPr>
            <a:r>
              <a:rPr lang="es-ES" sz="2000" b="1" dirty="0" smtClean="0">
                <a:solidFill>
                  <a:srgbClr val="00FFCC"/>
                </a:solidFill>
                <a:effectLst>
                  <a:outerShdw blurRad="38100" dist="38100" dir="2700000" algn="tl">
                    <a:srgbClr val="000000">
                      <a:alpha val="43137"/>
                    </a:srgbClr>
                  </a:outerShdw>
                </a:effectLst>
              </a:rPr>
              <a:t>D</a:t>
            </a:r>
            <a:r>
              <a:rPr lang="es-ES" sz="2000" b="1" dirty="0">
                <a:solidFill>
                  <a:srgbClr val="00FFCC"/>
                </a:solidFill>
                <a:effectLst>
                  <a:outerShdw blurRad="38100" dist="38100" dir="2700000" algn="tl">
                    <a:srgbClr val="000000">
                      <a:alpha val="43137"/>
                    </a:srgbClr>
                  </a:outerShdw>
                </a:effectLst>
              </a:rPr>
              <a:t>. 814/2001 – ART. 2° - Contribución unificada de la seguridad social</a:t>
            </a:r>
            <a:endParaRPr lang="es-ES" sz="2000" dirty="0">
              <a:solidFill>
                <a:srgbClr val="00FFCC"/>
              </a:solidFill>
              <a:effectLst>
                <a:outerShdw blurRad="38100" dist="38100" dir="2700000" algn="tl">
                  <a:srgbClr val="000000">
                    <a:alpha val="43137"/>
                  </a:srgbClr>
                </a:outerShdw>
              </a:effectLst>
            </a:endParaRPr>
          </a:p>
          <a:p>
            <a:pPr marL="0" indent="0">
              <a:buFont typeface="Wingdings" pitchFamily="2" charset="2"/>
              <a:buNone/>
              <a:defRPr/>
            </a:pPr>
            <a:r>
              <a:rPr lang="es-AR" sz="1600" b="1" dirty="0" smtClean="0">
                <a:solidFill>
                  <a:srgbClr val="FFFF01"/>
                </a:solidFill>
                <a:effectLst>
                  <a:outerShdw blurRad="38100" dist="38100" dir="2700000" algn="tl">
                    <a:srgbClr val="000000">
                      <a:alpha val="43137"/>
                    </a:srgbClr>
                  </a:outerShdw>
                </a:effectLst>
              </a:rPr>
              <a:t>Art. 2 - </a:t>
            </a:r>
            <a:r>
              <a:rPr lang="es-AR" sz="1600" dirty="0" err="1" smtClean="0">
                <a:effectLst>
                  <a:outerShdw blurRad="38100" dist="38100" dir="2700000" algn="tl">
                    <a:srgbClr val="000000">
                      <a:alpha val="43137"/>
                    </a:srgbClr>
                  </a:outerShdw>
                </a:effectLst>
              </a:rPr>
              <a:t>Establécense</a:t>
            </a:r>
            <a:r>
              <a:rPr lang="es-AR" sz="1600" dirty="0" smtClean="0">
                <a:effectLst>
                  <a:outerShdw blurRad="38100" dist="38100" dir="2700000" algn="tl">
                    <a:srgbClr val="000000">
                      <a:alpha val="43137"/>
                    </a:srgbClr>
                  </a:outerShdw>
                </a:effectLst>
              </a:rPr>
              <a:t> las alícuotas que se describen a continuación, correspondientes a las contribuciones patronales sobre la nómina salarial con destino a los subsistemas de seguridad social regidos por las leyes 19032 (INSSJP), 24013 (Fondo Nacional de Empleo), 24241 (SIJP), y 24714 (Régimen de Asignaciones Familiares), a saber: </a:t>
            </a:r>
          </a:p>
          <a:p>
            <a:pPr marL="0" indent="0">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a:buFont typeface="Wingdings" pitchFamily="2" charset="2"/>
              <a:buNone/>
              <a:defRPr/>
            </a:pPr>
            <a:r>
              <a:rPr lang="es-AR" sz="1600" dirty="0" smtClean="0">
                <a:effectLst>
                  <a:outerShdw blurRad="38100" dist="38100" dir="2700000" algn="tl">
                    <a:srgbClr val="000000">
                      <a:alpha val="43137"/>
                    </a:srgbClr>
                  </a:outerShdw>
                </a:effectLst>
              </a:rPr>
              <a:t>a) </a:t>
            </a:r>
            <a:r>
              <a:rPr lang="es-AR" sz="1600" b="1" dirty="0" smtClean="0">
                <a:solidFill>
                  <a:srgbClr val="00FF00"/>
                </a:solidFill>
                <a:effectLst>
                  <a:outerShdw blurRad="38100" dist="38100" dir="2700000" algn="tl">
                    <a:srgbClr val="000000">
                      <a:alpha val="43137"/>
                    </a:srgbClr>
                  </a:outerShdw>
                </a:effectLst>
              </a:rPr>
              <a:t>20% (21%)para los empleadores cuya actividad principal sea la locación y prestación de servicios </a:t>
            </a:r>
            <a:r>
              <a:rPr lang="es-AR" sz="1600" dirty="0" smtClean="0">
                <a:effectLst>
                  <a:outerShdw blurRad="38100" dist="38100" dir="2700000" algn="tl">
                    <a:srgbClr val="000000">
                      <a:alpha val="43137"/>
                    </a:srgbClr>
                  </a:outerShdw>
                </a:effectLst>
              </a:rPr>
              <a:t>con excepción de los comprendidos en las leyes 23551, 23660, 23661 y 24467. </a:t>
            </a:r>
          </a:p>
          <a:p>
            <a:pPr marL="0" indent="0">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a:buFont typeface="Wingdings" pitchFamily="2" charset="2"/>
              <a:buNone/>
              <a:defRPr/>
            </a:pPr>
            <a:r>
              <a:rPr lang="es-AR" sz="1600" dirty="0" smtClean="0">
                <a:effectLst>
                  <a:outerShdw blurRad="38100" dist="38100" dir="2700000" algn="tl">
                    <a:srgbClr val="000000">
                      <a:alpha val="43137"/>
                    </a:srgbClr>
                  </a:outerShdw>
                </a:effectLst>
              </a:rPr>
              <a:t>b) </a:t>
            </a:r>
            <a:r>
              <a:rPr lang="es-AR" sz="1600" b="1" dirty="0" smtClean="0">
                <a:solidFill>
                  <a:srgbClr val="FFFF00"/>
                </a:solidFill>
                <a:effectLst>
                  <a:outerShdw blurRad="38100" dist="38100" dir="2700000" algn="tl">
                    <a:srgbClr val="000000">
                      <a:alpha val="43137"/>
                    </a:srgbClr>
                  </a:outerShdw>
                </a:effectLst>
              </a:rPr>
              <a:t>16%  (17%) para los restantes empleadores no incluidos en el inciso anterior. Asimismo será de aplicación a las entidades y organismos comprendidos en el artículo 1º de la ley 22016 y sus modificatorias</a:t>
            </a:r>
            <a:r>
              <a:rPr lang="es-AR" sz="1600" dirty="0" smtClean="0">
                <a:effectLst>
                  <a:outerShdw blurRad="38100" dist="38100" dir="2700000" algn="tl">
                    <a:srgbClr val="000000">
                      <a:alpha val="43137"/>
                    </a:srgbClr>
                  </a:outerShdw>
                </a:effectLst>
              </a:rPr>
              <a:t>.</a:t>
            </a:r>
          </a:p>
          <a:p>
            <a:pPr marL="0" indent="0">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a:buFont typeface="Wingdings" pitchFamily="2" charset="2"/>
              <a:buNone/>
              <a:defRPr/>
            </a:pPr>
            <a:r>
              <a:rPr lang="es-AR" sz="1600" dirty="0" smtClean="0">
                <a:effectLst>
                  <a:outerShdw blurRad="38100" dist="38100" dir="2700000" algn="tl">
                    <a:srgbClr val="000000">
                      <a:alpha val="43137"/>
                    </a:srgbClr>
                  </a:outerShdw>
                </a:effectLst>
              </a:rPr>
              <a:t>Las alícuotas fijadas sustituyen las vigentes para los regímenes del Sistema </a:t>
            </a:r>
            <a:r>
              <a:rPr lang="es-AR" sz="1600" dirty="0" err="1" smtClean="0">
                <a:effectLst>
                  <a:outerShdw blurRad="38100" dist="38100" dir="2700000" algn="tl">
                    <a:srgbClr val="000000">
                      <a:alpha val="43137"/>
                    </a:srgbClr>
                  </a:outerShdw>
                </a:effectLst>
              </a:rPr>
              <a:t>Unico</a:t>
            </a:r>
            <a:r>
              <a:rPr lang="es-AR" sz="1600" dirty="0" smtClean="0">
                <a:effectLst>
                  <a:outerShdw blurRad="38100" dist="38100" dir="2700000" algn="tl">
                    <a:srgbClr val="000000">
                      <a:alpha val="43137"/>
                    </a:srgbClr>
                  </a:outerShdw>
                </a:effectLst>
              </a:rPr>
              <a:t> de la Seguridad Social (SUSS), previstos en los incisos a), b), d) y f) del artículo 87 del decreto 2284 de fecha 31 de octubre de 1991, conservando plena aplicación las correspondientes a los regímenes enunciados en los incisos c) y e) del precitado artículo. </a:t>
            </a:r>
          </a:p>
          <a:p>
            <a:pPr marL="609600" indent="-609600">
              <a:buFont typeface="Wingdings" pitchFamily="2" charset="2"/>
              <a:buNone/>
              <a:defRPr/>
            </a:pPr>
            <a:endParaRPr lang="es-ES" sz="1800" dirty="0" smtClean="0">
              <a:effectLst/>
            </a:endParaRPr>
          </a:p>
        </p:txBody>
      </p:sp>
      <p:pic>
        <p:nvPicPr>
          <p:cNvPr id="4" name="3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4"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966785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FFC000"/>
                </a:solidFill>
                <a:effectLst>
                  <a:outerShdw blurRad="38100" dist="38100" dir="2700000" algn="tl">
                    <a:srgbClr val="000000">
                      <a:alpha val="43137"/>
                    </a:srgbClr>
                  </a:outerShdw>
                </a:effectLst>
              </a:rPr>
              <a:t>D. 814/2001 – CONTRIBUCION UNIFICADA DE LA SS</a:t>
            </a: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endParaRPr lang="es-ES" sz="2000" b="1" dirty="0" smtClean="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2000" b="1" dirty="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r>
              <a:rPr lang="es-ES" sz="2000" b="1" dirty="0" smtClean="0">
                <a:solidFill>
                  <a:srgbClr val="00FFCC"/>
                </a:solidFill>
                <a:effectLst>
                  <a:outerShdw blurRad="38100" dist="38100" dir="2700000" algn="tl">
                    <a:srgbClr val="000000">
                      <a:alpha val="43137"/>
                    </a:srgbClr>
                  </a:outerShdw>
                </a:effectLst>
              </a:rPr>
              <a:t>D</a:t>
            </a:r>
            <a:r>
              <a:rPr lang="es-ES" sz="2000" b="1" dirty="0">
                <a:solidFill>
                  <a:srgbClr val="00FFCC"/>
                </a:solidFill>
                <a:effectLst>
                  <a:outerShdw blurRad="38100" dist="38100" dir="2700000" algn="tl">
                    <a:srgbClr val="000000">
                      <a:alpha val="43137"/>
                    </a:srgbClr>
                  </a:outerShdw>
                </a:effectLst>
              </a:rPr>
              <a:t>. 814/2001 – ART. 2° - Contribución unificada de la seguridad social</a:t>
            </a:r>
            <a:endParaRPr lang="es-ES" sz="2000" dirty="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0" indent="0">
              <a:buFont typeface="Wingdings" pitchFamily="2" charset="2"/>
              <a:buNone/>
              <a:defRPr/>
            </a:pPr>
            <a:endParaRPr lang="es-ES"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Mediante </a:t>
            </a:r>
            <a:r>
              <a:rPr lang="es-AR" sz="1800" b="1" dirty="0">
                <a:solidFill>
                  <a:srgbClr val="00FFFF"/>
                </a:solidFill>
                <a:effectLst>
                  <a:outerShdw blurRad="38100" dist="38100" dir="2700000" algn="tl">
                    <a:srgbClr val="000000">
                      <a:alpha val="43137"/>
                    </a:srgbClr>
                  </a:outerShdw>
                </a:effectLst>
              </a:rPr>
              <a:t>la </a:t>
            </a:r>
            <a:r>
              <a:rPr lang="es-AR" sz="2000" b="1" dirty="0">
                <a:solidFill>
                  <a:srgbClr val="FFFF00"/>
                </a:solidFill>
                <a:effectLst>
                  <a:outerShdw blurRad="38100" dist="38100" dir="2700000" algn="tl">
                    <a:srgbClr val="000000">
                      <a:alpha val="43137"/>
                    </a:srgbClr>
                  </a:outerShdw>
                </a:effectLst>
              </a:rPr>
              <a:t>L. 25565</a:t>
            </a:r>
            <a:r>
              <a:rPr lang="es-AR" sz="1800" b="1" dirty="0">
                <a:solidFill>
                  <a:srgbClr val="FFFF00"/>
                </a:solidFill>
                <a:effectLst>
                  <a:outerShdw blurRad="38100" dist="38100" dir="2700000" algn="tl">
                    <a:srgbClr val="000000">
                      <a:alpha val="43137"/>
                    </a:srgbClr>
                  </a:outerShdw>
                </a:effectLst>
              </a:rPr>
              <a:t> </a:t>
            </a:r>
            <a:r>
              <a:rPr lang="es-AR" sz="1800" b="1" dirty="0" smtClean="0">
                <a:solidFill>
                  <a:srgbClr val="00FFFF"/>
                </a:solidFill>
                <a:effectLst>
                  <a:outerShdw blurRad="38100" dist="38100" dir="2700000" algn="tl">
                    <a:srgbClr val="000000">
                      <a:alpha val="43137"/>
                    </a:srgbClr>
                  </a:outerShdw>
                </a:effectLst>
              </a:rPr>
              <a:t>(</a:t>
            </a:r>
            <a:r>
              <a:rPr lang="es-AR" sz="1800" b="1" dirty="0">
                <a:solidFill>
                  <a:srgbClr val="00FFFF"/>
                </a:solidFill>
                <a:effectLst>
                  <a:outerShdw blurRad="38100" dist="38100" dir="2700000" algn="tl">
                    <a:srgbClr val="000000">
                      <a:alpha val="43137"/>
                    </a:srgbClr>
                  </a:outerShdw>
                </a:effectLst>
              </a:rPr>
              <a:t>B.O.: 21/3/2002), se dispuso un incremento en un punto sobre las alícuotas unificadas del </a:t>
            </a:r>
            <a:r>
              <a:rPr lang="es-AR" sz="1800" b="1" dirty="0">
                <a:solidFill>
                  <a:srgbClr val="FFC000"/>
                </a:solidFill>
                <a:effectLst>
                  <a:outerShdw blurRad="38100" dist="38100" dir="2700000" algn="tl">
                    <a:srgbClr val="000000">
                      <a:alpha val="43137"/>
                    </a:srgbClr>
                  </a:outerShdw>
                </a:effectLst>
              </a:rPr>
              <a:t>20% y 16%</a:t>
            </a:r>
            <a:r>
              <a:rPr lang="es-AR" sz="1800" b="1" dirty="0">
                <a:solidFill>
                  <a:srgbClr val="00FFFF"/>
                </a:solidFill>
                <a:effectLst>
                  <a:outerShdw blurRad="38100" dist="38100" dir="2700000" algn="tl">
                    <a:srgbClr val="000000">
                      <a:alpha val="43137"/>
                    </a:srgbClr>
                  </a:outerShdw>
                </a:effectLst>
              </a:rPr>
              <a:t>, las cuales fueron elevadas al </a:t>
            </a:r>
            <a:r>
              <a:rPr lang="es-AR" sz="1800" b="1" dirty="0">
                <a:solidFill>
                  <a:srgbClr val="FFFF00"/>
                </a:solidFill>
                <a:effectLst>
                  <a:outerShdw blurRad="38100" dist="38100" dir="2700000" algn="tl">
                    <a:srgbClr val="000000">
                      <a:alpha val="43137"/>
                    </a:srgbClr>
                  </a:outerShdw>
                </a:effectLst>
              </a:rPr>
              <a:t>21% y 17%</a:t>
            </a:r>
            <a:r>
              <a:rPr lang="es-AR" sz="1800" b="1" dirty="0">
                <a:solidFill>
                  <a:srgbClr val="00FFFF"/>
                </a:solidFill>
                <a:effectLst>
                  <a:outerShdw blurRad="38100" dist="38100" dir="2700000" algn="tl">
                    <a:srgbClr val="000000">
                      <a:alpha val="43137"/>
                    </a:srgbClr>
                  </a:outerShdw>
                </a:effectLst>
              </a:rPr>
              <a:t>, respectivamente </a:t>
            </a:r>
          </a:p>
          <a:p>
            <a:pPr marL="0" indent="0">
              <a:buFont typeface="Wingdings" pitchFamily="2" charset="2"/>
              <a:buNone/>
              <a:defRPr/>
            </a:pPr>
            <a:endParaRPr lang="es-ES" sz="1800" dirty="0">
              <a:effectLst/>
            </a:endParaRPr>
          </a:p>
          <a:p>
            <a:pPr marL="0" indent="0">
              <a:buFont typeface="Wingdings" pitchFamily="2" charset="2"/>
              <a:buNone/>
              <a:defRPr/>
            </a:pPr>
            <a:endParaRPr lang="es-ES" sz="1800" dirty="0" smtClean="0">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8458111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FFC000"/>
                </a:solidFill>
                <a:effectLst>
                  <a:outerShdw blurRad="38100" dist="38100" dir="2700000" algn="tl">
                    <a:srgbClr val="000000">
                      <a:alpha val="43137"/>
                    </a:srgbClr>
                  </a:outerShdw>
                </a:effectLst>
              </a:rPr>
              <a:t>D. 814/2001 – CONTRIBUCION UNIFICADA DE LA SS</a:t>
            </a: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r>
              <a:rPr lang="es-ES" sz="2000" b="1" dirty="0">
                <a:solidFill>
                  <a:srgbClr val="00FFCC"/>
                </a:solidFill>
                <a:effectLst>
                  <a:outerShdw blurRad="38100" dist="38100" dir="2700000" algn="tl">
                    <a:srgbClr val="000000">
                      <a:alpha val="43137"/>
                    </a:srgbClr>
                  </a:outerShdw>
                </a:effectLst>
              </a:rPr>
              <a:t>D. 814/2001 – ART. 2° - Contribución unificada de la seguridad social</a:t>
            </a:r>
            <a:endParaRPr lang="es-ES" sz="2000" dirty="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0" indent="0">
              <a:buFont typeface="Wingdings" pitchFamily="2" charset="2"/>
              <a:buNone/>
              <a:defRPr/>
            </a:pPr>
            <a:r>
              <a:rPr lang="es-ES" sz="2000" b="1" dirty="0" err="1" smtClean="0">
                <a:solidFill>
                  <a:srgbClr val="FFFF00"/>
                </a:solidFill>
                <a:effectLst>
                  <a:outerShdw blurRad="38100" dist="38100" dir="2700000" algn="tl">
                    <a:srgbClr val="000000">
                      <a:alpha val="43137"/>
                    </a:srgbClr>
                  </a:outerShdw>
                </a:effectLst>
              </a:rPr>
              <a:t>Alicuotas</a:t>
            </a:r>
            <a:r>
              <a:rPr lang="es-ES" sz="2000" b="1" dirty="0" smtClean="0">
                <a:solidFill>
                  <a:srgbClr val="FFFF00"/>
                </a:solidFill>
                <a:effectLst>
                  <a:outerShdw blurRad="38100" dist="38100" dir="2700000" algn="tl">
                    <a:srgbClr val="000000">
                      <a:alpha val="43137"/>
                    </a:srgbClr>
                  </a:outerShdw>
                </a:effectLst>
              </a:rPr>
              <a:t> - Inciso a)</a:t>
            </a:r>
          </a:p>
          <a:p>
            <a:pPr marL="0" indent="0">
              <a:buFont typeface="Wingdings" pitchFamily="2" charset="2"/>
              <a:buNone/>
              <a:defRPr/>
            </a:pPr>
            <a:endParaRPr lang="es-ES" sz="2000" b="1" dirty="0" smtClean="0">
              <a:solidFill>
                <a:srgbClr val="FFFF00"/>
              </a:solidFill>
              <a:effectLst>
                <a:outerShdw blurRad="38100" dist="38100" dir="2700000" algn="tl">
                  <a:srgbClr val="000000">
                    <a:alpha val="43137"/>
                  </a:srgbClr>
                </a:outerShdw>
              </a:effectLst>
            </a:endParaRPr>
          </a:p>
          <a:p>
            <a:pPr marL="0" indent="0">
              <a:buFont typeface="Wingdings" pitchFamily="2" charset="2"/>
              <a:buNone/>
              <a:defRPr/>
            </a:pPr>
            <a:r>
              <a:rPr lang="es-AR" sz="1800" dirty="0">
                <a:effectLst>
                  <a:outerShdw blurRad="38100" dist="38100" dir="2700000" algn="tl">
                    <a:srgbClr val="000000">
                      <a:alpha val="43137"/>
                    </a:srgbClr>
                  </a:outerShdw>
                </a:effectLst>
              </a:rPr>
              <a:t>a) </a:t>
            </a:r>
            <a:r>
              <a:rPr lang="es-AR" sz="1800" dirty="0" smtClean="0">
                <a:effectLst>
                  <a:outerShdw blurRad="38100" dist="38100" dir="2700000" algn="tl">
                    <a:srgbClr val="000000">
                      <a:alpha val="43137"/>
                    </a:srgbClr>
                  </a:outerShdw>
                </a:effectLst>
              </a:rPr>
              <a:t>21% para </a:t>
            </a:r>
            <a:r>
              <a:rPr lang="es-AR" sz="1800" dirty="0">
                <a:effectLst>
                  <a:outerShdw blurRad="38100" dist="38100" dir="2700000" algn="tl">
                    <a:srgbClr val="000000">
                      <a:alpha val="43137"/>
                    </a:srgbClr>
                  </a:outerShdw>
                </a:effectLst>
              </a:rPr>
              <a:t>los empleadores cuya actividad principal sea la </a:t>
            </a:r>
            <a:r>
              <a:rPr lang="es-AR" sz="1800" b="1" dirty="0">
                <a:solidFill>
                  <a:srgbClr val="FFFF00"/>
                </a:solidFill>
                <a:effectLst>
                  <a:outerShdw blurRad="38100" dist="38100" dir="2700000" algn="tl">
                    <a:srgbClr val="000000">
                      <a:alpha val="43137"/>
                    </a:srgbClr>
                  </a:outerShdw>
                </a:effectLst>
              </a:rPr>
              <a:t>locación y prestación de servicios</a:t>
            </a:r>
            <a:r>
              <a:rPr lang="es-AR" sz="1800" dirty="0">
                <a:effectLst>
                  <a:outerShdw blurRad="38100" dist="38100" dir="2700000" algn="tl">
                    <a:srgbClr val="000000">
                      <a:alpha val="43137"/>
                    </a:srgbClr>
                  </a:outerShdw>
                </a:effectLst>
              </a:rPr>
              <a:t> con excepción de los comprendidos en las leyes 23551, 23660, 23661 y 24467. </a:t>
            </a:r>
          </a:p>
          <a:p>
            <a:pPr marL="0" indent="0">
              <a:buFont typeface="Wingdings" pitchFamily="2" charset="2"/>
              <a:buNone/>
              <a:defRPr/>
            </a:pPr>
            <a:endParaRPr lang="es-ES" sz="1800" dirty="0" smtClean="0">
              <a:effectLst>
                <a:outerShdw blurRad="38100" dist="38100" dir="2700000" algn="tl">
                  <a:srgbClr val="000000">
                    <a:alpha val="43137"/>
                  </a:srgbClr>
                </a:outerShdw>
              </a:effectLst>
            </a:endParaRPr>
          </a:p>
          <a:p>
            <a:pPr marL="0" indent="0">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Excepciones</a:t>
            </a:r>
          </a:p>
          <a:p>
            <a:pPr marL="0" indent="0">
              <a:buFont typeface="Wingdings" pitchFamily="2" charset="2"/>
              <a:buNone/>
              <a:defRPr/>
            </a:pPr>
            <a:r>
              <a:rPr lang="es-ES" sz="1800" dirty="0" smtClean="0">
                <a:effectLst>
                  <a:outerShdw blurRad="38100" dist="38100" dir="2700000" algn="tl">
                    <a:srgbClr val="000000">
                      <a:alpha val="43137"/>
                    </a:srgbClr>
                  </a:outerShdw>
                </a:effectLst>
              </a:rPr>
              <a:t>23551 - Sindicatos</a:t>
            </a:r>
          </a:p>
          <a:p>
            <a:pPr marL="0" indent="0">
              <a:buFont typeface="Wingdings" pitchFamily="2" charset="2"/>
              <a:buNone/>
              <a:defRPr/>
            </a:pPr>
            <a:r>
              <a:rPr lang="es-ES" sz="1800" dirty="0" smtClean="0">
                <a:effectLst>
                  <a:outerShdw blurRad="38100" dist="38100" dir="2700000" algn="tl">
                    <a:srgbClr val="000000">
                      <a:alpha val="43137"/>
                    </a:srgbClr>
                  </a:outerShdw>
                </a:effectLst>
              </a:rPr>
              <a:t>23660 – Obras sociales del Régimen Nacional </a:t>
            </a:r>
          </a:p>
          <a:p>
            <a:pPr marL="0" indent="0">
              <a:buFont typeface="Wingdings" pitchFamily="2" charset="2"/>
              <a:buNone/>
              <a:defRPr/>
            </a:pPr>
            <a:r>
              <a:rPr lang="es-ES" sz="1800" dirty="0" smtClean="0">
                <a:effectLst>
                  <a:outerShdw blurRad="38100" dist="38100" dir="2700000" algn="tl">
                    <a:srgbClr val="000000">
                      <a:alpha val="43137"/>
                    </a:srgbClr>
                  </a:outerShdw>
                </a:effectLst>
              </a:rPr>
              <a:t>23661 - </a:t>
            </a:r>
            <a:r>
              <a:rPr lang="es-ES" sz="1800" dirty="0" err="1" smtClean="0">
                <a:effectLst>
                  <a:outerShdw blurRad="38100" dist="38100" dir="2700000" algn="tl">
                    <a:srgbClr val="000000">
                      <a:alpha val="43137"/>
                    </a:srgbClr>
                  </a:outerShdw>
                </a:effectLst>
              </a:rPr>
              <a:t>ANSSal</a:t>
            </a:r>
            <a:endParaRPr lang="es-ES" sz="1800" dirty="0" smtClean="0">
              <a:effectLst>
                <a:outerShdw blurRad="38100" dist="38100" dir="2700000" algn="tl">
                  <a:srgbClr val="000000">
                    <a:alpha val="43137"/>
                  </a:srgbClr>
                </a:outerShdw>
              </a:effectLst>
            </a:endParaRPr>
          </a:p>
          <a:p>
            <a:pPr marL="0" indent="0">
              <a:buFont typeface="Wingdings" pitchFamily="2" charset="2"/>
              <a:buNone/>
              <a:defRPr/>
            </a:pPr>
            <a:r>
              <a:rPr lang="es-ES" sz="1800" dirty="0" smtClean="0">
                <a:effectLst>
                  <a:outerShdw blurRad="38100" dist="38100" dir="2700000" algn="tl">
                    <a:srgbClr val="000000">
                      <a:alpha val="43137"/>
                    </a:srgbClr>
                  </a:outerShdw>
                </a:effectLst>
              </a:rPr>
              <a:t>24467 - PYMES</a:t>
            </a:r>
          </a:p>
          <a:p>
            <a:pPr marL="0" indent="0">
              <a:buFont typeface="Wingdings" pitchFamily="2" charset="2"/>
              <a:buNone/>
              <a:defRPr/>
            </a:pPr>
            <a:r>
              <a:rPr lang="es-ES" sz="1800" dirty="0" smtClean="0">
                <a:effectLst>
                  <a:outerShdw blurRad="38100" dist="38100" dir="2700000" algn="tl">
                    <a:srgbClr val="000000">
                      <a:alpha val="43137"/>
                    </a:srgbClr>
                  </a:outerShdw>
                </a:effectLst>
              </a:rPr>
              <a:t>Empleadores incluidos en el inciso b)</a:t>
            </a:r>
          </a:p>
          <a:p>
            <a:pPr marL="0" indent="0">
              <a:buFont typeface="Wingdings" pitchFamily="2" charset="2"/>
              <a:buNone/>
              <a:defRPr/>
            </a:pPr>
            <a:endParaRPr lang="es-ES" sz="1800" dirty="0">
              <a:effectLst/>
            </a:endParaRPr>
          </a:p>
          <a:p>
            <a:pPr marL="0" indent="0">
              <a:buFont typeface="Wingdings" pitchFamily="2" charset="2"/>
              <a:buNone/>
              <a:defRPr/>
            </a:pPr>
            <a:endParaRPr lang="es-ES" sz="1800" dirty="0" smtClean="0">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8917765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FFC000"/>
                </a:solidFill>
                <a:effectLst>
                  <a:outerShdw blurRad="38100" dist="38100" dir="2700000" algn="tl">
                    <a:srgbClr val="000000">
                      <a:alpha val="43137"/>
                    </a:srgbClr>
                  </a:outerShdw>
                </a:effectLst>
              </a:rPr>
              <a:t>D. 814/2001 – CONTRIBUCION UNIFICADA DE LA SS</a:t>
            </a: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endParaRPr lang="es-ES" sz="2000" b="1" dirty="0" smtClean="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r>
              <a:rPr lang="es-ES" sz="2000" b="1" dirty="0" smtClean="0">
                <a:solidFill>
                  <a:srgbClr val="00FFCC"/>
                </a:solidFill>
                <a:effectLst>
                  <a:outerShdw blurRad="38100" dist="38100" dir="2700000" algn="tl">
                    <a:srgbClr val="000000">
                      <a:alpha val="43137"/>
                    </a:srgbClr>
                  </a:outerShdw>
                </a:effectLst>
              </a:rPr>
              <a:t>D</a:t>
            </a:r>
            <a:r>
              <a:rPr lang="es-ES" sz="2000" b="1" dirty="0">
                <a:solidFill>
                  <a:srgbClr val="00FFCC"/>
                </a:solidFill>
                <a:effectLst>
                  <a:outerShdw blurRad="38100" dist="38100" dir="2700000" algn="tl">
                    <a:srgbClr val="000000">
                      <a:alpha val="43137"/>
                    </a:srgbClr>
                  </a:outerShdw>
                </a:effectLst>
              </a:rPr>
              <a:t>. 814/2001 – ART. 2° - Contribución unificada de la seguridad social</a:t>
            </a:r>
            <a:endParaRPr lang="es-ES" sz="2000" dirty="0">
              <a:solidFill>
                <a:srgbClr val="00FFCC"/>
              </a:solidFill>
              <a:effectLst>
                <a:outerShdw blurRad="38100" dist="38100" dir="2700000" algn="tl">
                  <a:srgbClr val="000000">
                    <a:alpha val="43137"/>
                  </a:srgbClr>
                </a:outerShdw>
              </a:effectLst>
            </a:endParaRPr>
          </a:p>
          <a:p>
            <a:pPr marL="0" indent="0">
              <a:buFont typeface="Wingdings" pitchFamily="2" charset="2"/>
              <a:buNone/>
              <a:defRPr/>
            </a:pPr>
            <a:endParaRPr lang="es-ES" sz="2000" b="1" dirty="0" smtClean="0">
              <a:solidFill>
                <a:srgbClr val="FFFF00"/>
              </a:solidFill>
              <a:effectLst>
                <a:outerShdw blurRad="38100" dist="38100" dir="2700000" algn="tl">
                  <a:srgbClr val="000000">
                    <a:alpha val="43137"/>
                  </a:srgbClr>
                </a:outerShdw>
              </a:effectLst>
            </a:endParaRPr>
          </a:p>
          <a:p>
            <a:pPr marL="0" indent="0">
              <a:buFont typeface="Wingdings" pitchFamily="2" charset="2"/>
              <a:buNone/>
              <a:defRPr/>
            </a:pPr>
            <a:r>
              <a:rPr lang="es-ES" sz="2000" b="1" dirty="0" err="1" smtClean="0">
                <a:solidFill>
                  <a:srgbClr val="FFFF00"/>
                </a:solidFill>
                <a:effectLst>
                  <a:outerShdw blurRad="38100" dist="38100" dir="2700000" algn="tl">
                    <a:srgbClr val="000000">
                      <a:alpha val="43137"/>
                    </a:srgbClr>
                  </a:outerShdw>
                </a:effectLst>
              </a:rPr>
              <a:t>Alicuotas</a:t>
            </a:r>
            <a:r>
              <a:rPr lang="es-ES" sz="2000" b="1" dirty="0" smtClean="0">
                <a:solidFill>
                  <a:srgbClr val="FFFF00"/>
                </a:solidFill>
                <a:effectLst>
                  <a:outerShdw blurRad="38100" dist="38100" dir="2700000" algn="tl">
                    <a:srgbClr val="000000">
                      <a:alpha val="43137"/>
                    </a:srgbClr>
                  </a:outerShdw>
                </a:effectLst>
              </a:rPr>
              <a:t> - Inciso b)</a:t>
            </a:r>
          </a:p>
          <a:p>
            <a:pPr marL="0" indent="0">
              <a:buFont typeface="Wingdings" pitchFamily="2" charset="2"/>
              <a:buNone/>
              <a:defRPr/>
            </a:pPr>
            <a:endParaRPr lang="es-ES" sz="2000" b="1" dirty="0" smtClean="0">
              <a:solidFill>
                <a:srgbClr val="FFFF00"/>
              </a:solidFill>
              <a:effectLst>
                <a:outerShdw blurRad="38100" dist="38100" dir="2700000" algn="tl">
                  <a:srgbClr val="000000">
                    <a:alpha val="43137"/>
                  </a:srgbClr>
                </a:outerShdw>
              </a:effectLst>
            </a:endParaRPr>
          </a:p>
          <a:p>
            <a:pPr marL="0" indent="0">
              <a:buFont typeface="Wingdings" pitchFamily="2" charset="2"/>
              <a:buNone/>
              <a:defRPr/>
            </a:pPr>
            <a:r>
              <a:rPr lang="es-AR" sz="1800" dirty="0" smtClean="0">
                <a:effectLst>
                  <a:outerShdw blurRad="38100" dist="38100" dir="2700000" algn="tl">
                    <a:srgbClr val="000000">
                      <a:alpha val="43137"/>
                    </a:srgbClr>
                  </a:outerShdw>
                </a:effectLst>
              </a:rPr>
              <a:t>b) </a:t>
            </a:r>
            <a:r>
              <a:rPr lang="es-AR" sz="1800" b="1" dirty="0" smtClean="0">
                <a:solidFill>
                  <a:srgbClr val="FFC000"/>
                </a:solidFill>
                <a:effectLst>
                  <a:outerShdw blurRad="38100" dist="38100" dir="2700000" algn="tl">
                    <a:srgbClr val="000000">
                      <a:alpha val="43137"/>
                    </a:srgbClr>
                  </a:outerShdw>
                </a:effectLst>
              </a:rPr>
              <a:t>17%  </a:t>
            </a:r>
            <a:r>
              <a:rPr lang="es-AR" sz="1800" dirty="0" smtClean="0">
                <a:effectLst>
                  <a:outerShdw blurRad="38100" dist="38100" dir="2700000" algn="tl">
                    <a:srgbClr val="000000">
                      <a:alpha val="43137"/>
                    </a:srgbClr>
                  </a:outerShdw>
                </a:effectLst>
              </a:rPr>
              <a:t>para los restantes empleadores no incluidos en el inciso anterior. Asimismo será de aplicación a las entidades y organismos comprendidos en el artículo 1º de la ley 22016 y sus modificatorias.</a:t>
            </a:r>
          </a:p>
          <a:p>
            <a:pPr marL="0" indent="0">
              <a:buFont typeface="Wingdings" pitchFamily="2" charset="2"/>
              <a:buNone/>
              <a:defRPr/>
            </a:pPr>
            <a:endParaRPr lang="es-AR" sz="1800" b="1" dirty="0" smtClean="0">
              <a:solidFill>
                <a:srgbClr val="00FFFF"/>
              </a:solidFill>
              <a:effectLst>
                <a:outerShdw blurRad="38100" dist="38100" dir="2700000" algn="tl">
                  <a:srgbClr val="000000">
                    <a:alpha val="43137"/>
                  </a:srgbClr>
                </a:outerShdw>
              </a:effectLst>
            </a:endParaRPr>
          </a:p>
          <a:p>
            <a:pPr marL="0" indent="0">
              <a:buFont typeface="Wingdings" pitchFamily="2" charset="2"/>
              <a:buNone/>
              <a:defRPr/>
            </a:pPr>
            <a:r>
              <a:rPr lang="es-MX" sz="2000" b="1" dirty="0" smtClean="0">
                <a:solidFill>
                  <a:srgbClr val="FFC000"/>
                </a:solidFill>
                <a:effectLst>
                  <a:outerShdw blurRad="38100" dist="38100" dir="2700000" algn="tl">
                    <a:srgbClr val="000000">
                      <a:alpha val="43137"/>
                    </a:srgbClr>
                  </a:outerShdw>
                </a:effectLst>
              </a:rPr>
              <a:t>Ley 22016: </a:t>
            </a:r>
            <a:r>
              <a:rPr lang="es-AR" sz="1600" dirty="0" smtClean="0">
                <a:effectLst>
                  <a:outerShdw blurRad="38100" dist="38100" dir="2700000" algn="tl">
                    <a:srgbClr val="000000">
                      <a:alpha val="43137"/>
                    </a:srgbClr>
                  </a:outerShdw>
                </a:effectLst>
              </a:rPr>
              <a:t>Sociedades de economía mixta, empresas del Estado, sociedades anónimas con participación estatal mayoritaria y con simple participación estatal, sociedades del Estado, empresas formadas por capitales de particulares e inversiones de los Fiscos, bancos y demás entidades financieras nacionales y organismos oficiales que venden bienes o prestan servicios a título oneroso. </a:t>
            </a:r>
          </a:p>
          <a:p>
            <a:pPr marL="0" indent="0">
              <a:buFont typeface="Wingdings" pitchFamily="2" charset="2"/>
              <a:buNone/>
              <a:defRPr/>
            </a:pPr>
            <a:endParaRPr lang="es-ES" sz="1800" dirty="0" smtClean="0">
              <a:effectLst/>
            </a:endParaRPr>
          </a:p>
          <a:p>
            <a:pPr marL="0" indent="0">
              <a:buFont typeface="Wingdings" pitchFamily="2" charset="2"/>
              <a:buNone/>
              <a:defRPr/>
            </a:pPr>
            <a:endParaRPr lang="es-ES" sz="1800" dirty="0">
              <a:effectLst/>
            </a:endParaRPr>
          </a:p>
          <a:p>
            <a:pPr marL="0" indent="0">
              <a:buFont typeface="Wingdings" pitchFamily="2" charset="2"/>
              <a:buNone/>
              <a:defRPr/>
            </a:pPr>
            <a:endParaRPr lang="es-ES" sz="1800" dirty="0" smtClean="0">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9532390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FFC000"/>
                </a:solidFill>
                <a:effectLst>
                  <a:outerShdw blurRad="38100" dist="38100" dir="2700000" algn="tl">
                    <a:srgbClr val="000000">
                      <a:alpha val="43137"/>
                    </a:srgbClr>
                  </a:outerShdw>
                </a:effectLst>
              </a:rPr>
              <a:t>D. 814/2001 – CONTRIBUCION UNIFICADA DE LA SS</a:t>
            </a:r>
          </a:p>
        </p:txBody>
      </p:sp>
      <p:sp>
        <p:nvSpPr>
          <p:cNvPr id="250883" name="Rectangle 3"/>
          <p:cNvSpPr>
            <a:spLocks noGrp="1" noChangeArrowheads="1"/>
          </p:cNvSpPr>
          <p:nvPr>
            <p:ph type="body" idx="1"/>
          </p:nvPr>
        </p:nvSpPr>
        <p:spPr>
          <a:xfrm>
            <a:off x="468313" y="981075"/>
            <a:ext cx="8377237" cy="5267325"/>
          </a:xfrm>
        </p:spPr>
        <p:txBody>
          <a:bodyPr/>
          <a:lstStyle/>
          <a:p>
            <a:pPr marL="609600" indent="-609600">
              <a:buFont typeface="Wingdings" pitchFamily="2" charset="2"/>
              <a:buNone/>
              <a:defRPr/>
            </a:pPr>
            <a:endParaRPr lang="es-ES" sz="2000" b="1" dirty="0" smtClean="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r>
              <a:rPr lang="es-ES" sz="2000" b="1" dirty="0" smtClean="0">
                <a:solidFill>
                  <a:srgbClr val="00FFCC"/>
                </a:solidFill>
                <a:effectLst>
                  <a:outerShdw blurRad="38100" dist="38100" dir="2700000" algn="tl">
                    <a:srgbClr val="000000">
                      <a:alpha val="43137"/>
                    </a:srgbClr>
                  </a:outerShdw>
                </a:effectLst>
              </a:rPr>
              <a:t>D</a:t>
            </a:r>
            <a:r>
              <a:rPr lang="es-ES" sz="2000" b="1" dirty="0">
                <a:solidFill>
                  <a:srgbClr val="00FFCC"/>
                </a:solidFill>
                <a:effectLst>
                  <a:outerShdw blurRad="38100" dist="38100" dir="2700000" algn="tl">
                    <a:srgbClr val="000000">
                      <a:alpha val="43137"/>
                    </a:srgbClr>
                  </a:outerShdw>
                </a:effectLst>
              </a:rPr>
              <a:t>. 814/2001 – ART. 2° - Contribución unificada de la seguridad social</a:t>
            </a:r>
            <a:endParaRPr lang="es-ES" sz="2000" dirty="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0" indent="0">
              <a:buFont typeface="Wingdings" pitchFamily="2" charset="2"/>
              <a:buNone/>
              <a:defRPr/>
            </a:pPr>
            <a:r>
              <a:rPr lang="es-ES" sz="2000" b="1" dirty="0" err="1">
                <a:solidFill>
                  <a:srgbClr val="FFFF00"/>
                </a:solidFill>
                <a:effectLst>
                  <a:outerShdw blurRad="38100" dist="38100" dir="2700000" algn="tl">
                    <a:srgbClr val="000000">
                      <a:alpha val="43137"/>
                    </a:srgbClr>
                  </a:outerShdw>
                </a:effectLst>
              </a:rPr>
              <a:t>Alicuotas</a:t>
            </a:r>
            <a:endParaRPr lang="es-ES" sz="2000" b="1" dirty="0">
              <a:solidFill>
                <a:srgbClr val="FFFF00"/>
              </a:solidFill>
              <a:effectLst>
                <a:outerShdw blurRad="38100" dist="38100" dir="2700000" algn="tl">
                  <a:srgbClr val="000000">
                    <a:alpha val="43137"/>
                  </a:srgbClr>
                </a:outerShdw>
              </a:effectLst>
            </a:endParaRPr>
          </a:p>
          <a:p>
            <a:pPr marL="0" indent="0">
              <a:buFont typeface="Wingdings" pitchFamily="2" charset="2"/>
              <a:buNone/>
              <a:defRPr/>
            </a:pPr>
            <a:r>
              <a:rPr lang="es-MX" sz="2400" b="1" dirty="0" smtClean="0">
                <a:solidFill>
                  <a:srgbClr val="00FF99"/>
                </a:solidFill>
                <a:effectLst>
                  <a:outerShdw blurRad="38100" dist="38100" dir="2700000" algn="tl">
                    <a:srgbClr val="000000">
                      <a:alpha val="43137"/>
                    </a:srgbClr>
                  </a:outerShdw>
                </a:effectLst>
              </a:rPr>
              <a:t>D. 1009/2001</a:t>
            </a:r>
            <a:endParaRPr lang="es-AR" sz="2400" dirty="0" smtClean="0">
              <a:solidFill>
                <a:srgbClr val="00FF99"/>
              </a:solidFill>
              <a:effectLst>
                <a:outerShdw blurRad="38100" dist="38100" dir="2700000" algn="tl">
                  <a:srgbClr val="000000">
                    <a:alpha val="43137"/>
                  </a:srgbClr>
                </a:outerShdw>
              </a:effectLst>
            </a:endParaRPr>
          </a:p>
          <a:p>
            <a:pPr marL="0" indent="0">
              <a:buFont typeface="Wingdings" pitchFamily="2" charset="2"/>
              <a:buNone/>
              <a:defRPr/>
            </a:pPr>
            <a:r>
              <a:rPr lang="es-AR" sz="1800" b="1" dirty="0">
                <a:solidFill>
                  <a:schemeClr val="accent1">
                    <a:lumMod val="60000"/>
                    <a:lumOff val="40000"/>
                  </a:schemeClr>
                </a:solidFill>
                <a:effectLst>
                  <a:outerShdw blurRad="38100" dist="38100" dir="2700000" algn="tl">
                    <a:srgbClr val="000000">
                      <a:alpha val="43137"/>
                    </a:srgbClr>
                  </a:outerShdw>
                </a:effectLst>
              </a:rPr>
              <a:t>Art. 1 - </a:t>
            </a:r>
            <a:r>
              <a:rPr lang="es-AR" sz="1800" dirty="0">
                <a:effectLst>
                  <a:outerShdw blurRad="38100" dist="38100" dir="2700000" algn="tl">
                    <a:srgbClr val="000000">
                      <a:alpha val="43137"/>
                    </a:srgbClr>
                  </a:outerShdw>
                </a:effectLst>
              </a:rPr>
              <a:t>A efectos de lo establecido en el artículo 2° del decreto N° 814 de fecha 20 de junio de 2001, modificado por la ley 25453, </a:t>
            </a:r>
            <a:r>
              <a:rPr lang="es-AR" sz="1800" b="1" dirty="0">
                <a:solidFill>
                  <a:srgbClr val="FFFF00"/>
                </a:solidFill>
                <a:effectLst>
                  <a:outerShdw blurRad="38100" dist="38100" dir="2700000" algn="tl">
                    <a:srgbClr val="000000">
                      <a:alpha val="43137"/>
                    </a:srgbClr>
                  </a:outerShdw>
                </a:effectLst>
              </a:rPr>
              <a:t>resultan comprendidos en el inciso a) </a:t>
            </a:r>
            <a:r>
              <a:rPr lang="es-AR" sz="1800" dirty="0">
                <a:effectLst>
                  <a:outerShdw blurRad="38100" dist="38100" dir="2700000" algn="tl">
                    <a:srgbClr val="000000">
                      <a:alpha val="43137"/>
                    </a:srgbClr>
                  </a:outerShdw>
                </a:effectLst>
              </a:rPr>
              <a:t>del primer párrafo de la referida norma, aquellos empleadores </a:t>
            </a:r>
            <a:r>
              <a:rPr lang="es-AR" sz="1800" b="1" dirty="0">
                <a:solidFill>
                  <a:srgbClr val="FFFF00"/>
                </a:solidFill>
                <a:effectLst>
                  <a:outerShdw blurRad="38100" dist="38100" dir="2700000" algn="tl">
                    <a:srgbClr val="000000">
                      <a:alpha val="43137"/>
                    </a:srgbClr>
                  </a:outerShdw>
                </a:effectLst>
              </a:rPr>
              <a:t>cuya actividad principal encuadre en el sector </a:t>
            </a:r>
            <a:r>
              <a:rPr lang="es-AR" sz="2000" b="1" dirty="0">
                <a:solidFill>
                  <a:srgbClr val="FFC000"/>
                </a:solidFill>
                <a:effectLst>
                  <a:outerShdw blurRad="38100" dist="38100" dir="2700000" algn="tl">
                    <a:srgbClr val="000000">
                      <a:alpha val="43137"/>
                    </a:srgbClr>
                  </a:outerShdw>
                </a:effectLst>
              </a:rPr>
              <a:t>"SERVICIOS" </a:t>
            </a:r>
            <a:r>
              <a:rPr lang="es-AR" sz="1800" b="1" dirty="0">
                <a:solidFill>
                  <a:srgbClr val="FFFF00"/>
                </a:solidFill>
                <a:effectLst>
                  <a:outerShdw blurRad="38100" dist="38100" dir="2700000" algn="tl">
                    <a:srgbClr val="000000">
                      <a:alpha val="43137"/>
                    </a:srgbClr>
                  </a:outerShdw>
                </a:effectLst>
              </a:rPr>
              <a:t>o en el sector </a:t>
            </a:r>
            <a:r>
              <a:rPr lang="es-AR" sz="2000" b="1" dirty="0">
                <a:solidFill>
                  <a:srgbClr val="00FF99"/>
                </a:solidFill>
                <a:effectLst>
                  <a:outerShdw blurRad="38100" dist="38100" dir="2700000" algn="tl">
                    <a:srgbClr val="000000">
                      <a:alpha val="43137"/>
                    </a:srgbClr>
                  </a:outerShdw>
                </a:effectLst>
              </a:rPr>
              <a:t>"COMERCIO" </a:t>
            </a:r>
            <a:r>
              <a:rPr lang="es-AR" sz="1800" dirty="0">
                <a:effectLst>
                  <a:outerShdw blurRad="38100" dist="38100" dir="2700000" algn="tl">
                    <a:srgbClr val="000000">
                      <a:alpha val="43137"/>
                    </a:srgbClr>
                  </a:outerShdw>
                </a:effectLst>
              </a:rPr>
              <a:t>de acuerdo con lo dispuesto en la resolución de la </a:t>
            </a:r>
            <a:r>
              <a:rPr lang="es-AR" sz="1800" dirty="0" smtClean="0">
                <a:effectLst>
                  <a:outerShdw blurRad="38100" dist="38100" dir="2700000" algn="tl">
                    <a:srgbClr val="000000">
                      <a:alpha val="43137"/>
                    </a:srgbClr>
                  </a:outerShdw>
                </a:effectLst>
              </a:rPr>
              <a:t>R. (SEPYME) 24 </a:t>
            </a:r>
            <a:r>
              <a:rPr lang="es-AR" sz="1800" dirty="0">
                <a:effectLst>
                  <a:outerShdw blurRad="38100" dist="38100" dir="2700000" algn="tl">
                    <a:srgbClr val="000000">
                      <a:alpha val="43137"/>
                    </a:srgbClr>
                  </a:outerShdw>
                </a:effectLst>
              </a:rPr>
              <a:t>de fecha 15 de febrero de 2001, y su modificatoria, siempre que sus ventas totales anuales, calculadas en función de lo previsto en la citada resolución, superen, en todos los casos, los </a:t>
            </a:r>
            <a:r>
              <a:rPr lang="es-AR" sz="2000" b="1" dirty="0">
                <a:solidFill>
                  <a:srgbClr val="FFC000"/>
                </a:solidFill>
                <a:effectLst>
                  <a:outerShdw blurRad="38100" dist="38100" dir="2700000" algn="tl">
                    <a:srgbClr val="000000">
                      <a:alpha val="43137"/>
                    </a:srgbClr>
                  </a:outerShdw>
                </a:effectLst>
              </a:rPr>
              <a:t>CUARENTA Y OCHO MILLONES DE PESOS ($ 48.000.000). </a:t>
            </a:r>
          </a:p>
          <a:p>
            <a:pPr marL="0" indent="0">
              <a:buFont typeface="Wingdings" pitchFamily="2" charset="2"/>
              <a:buNone/>
              <a:defRPr/>
            </a:pPr>
            <a:endParaRPr lang="es-ES" sz="1800" dirty="0" smtClean="0">
              <a:effectLst/>
            </a:endParaRPr>
          </a:p>
          <a:p>
            <a:pPr marL="0" indent="0">
              <a:buFont typeface="Wingdings" pitchFamily="2" charset="2"/>
              <a:buNone/>
              <a:defRPr/>
            </a:pPr>
            <a:endParaRPr lang="es-ES" sz="1800" dirty="0">
              <a:effectLst/>
            </a:endParaRPr>
          </a:p>
          <a:p>
            <a:pPr marL="0" indent="0">
              <a:buFont typeface="Wingdings" pitchFamily="2" charset="2"/>
              <a:buNone/>
              <a:defRPr/>
            </a:pPr>
            <a:endParaRPr lang="es-ES" sz="1800" dirty="0" smtClean="0">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55402384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FFC000"/>
                </a:solidFill>
                <a:effectLst>
                  <a:outerShdw blurRad="38100" dist="38100" dir="2700000" algn="tl">
                    <a:srgbClr val="000000">
                      <a:alpha val="43137"/>
                    </a:srgbClr>
                  </a:outerShdw>
                </a:effectLst>
              </a:rPr>
              <a:t>D. 814/2001 – CONTRIBUCION UNIFICADA DE LA SS</a:t>
            </a:r>
          </a:p>
        </p:txBody>
      </p:sp>
      <p:sp>
        <p:nvSpPr>
          <p:cNvPr id="250883" name="Rectangle 3"/>
          <p:cNvSpPr>
            <a:spLocks noGrp="1" noChangeArrowheads="1"/>
          </p:cNvSpPr>
          <p:nvPr>
            <p:ph type="body" idx="1"/>
          </p:nvPr>
        </p:nvSpPr>
        <p:spPr>
          <a:xfrm>
            <a:off x="468313" y="981075"/>
            <a:ext cx="8377237" cy="5267325"/>
          </a:xfrm>
        </p:spPr>
        <p:txBody>
          <a:bodyPr/>
          <a:lstStyle/>
          <a:p>
            <a:pPr marL="609600" indent="-609600">
              <a:buFont typeface="Wingdings" pitchFamily="2" charset="2"/>
              <a:buNone/>
              <a:defRPr/>
            </a:pPr>
            <a:endParaRPr lang="es-ES" sz="2000" b="1" dirty="0" smtClean="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r>
              <a:rPr lang="es-ES" sz="2000" b="1" dirty="0" smtClean="0">
                <a:solidFill>
                  <a:srgbClr val="00FFCC"/>
                </a:solidFill>
                <a:effectLst>
                  <a:outerShdw blurRad="38100" dist="38100" dir="2700000" algn="tl">
                    <a:srgbClr val="000000">
                      <a:alpha val="43137"/>
                    </a:srgbClr>
                  </a:outerShdw>
                </a:effectLst>
              </a:rPr>
              <a:t>D</a:t>
            </a:r>
            <a:r>
              <a:rPr lang="es-ES" sz="2000" b="1" dirty="0">
                <a:solidFill>
                  <a:srgbClr val="00FFCC"/>
                </a:solidFill>
                <a:effectLst>
                  <a:outerShdw blurRad="38100" dist="38100" dir="2700000" algn="tl">
                    <a:srgbClr val="000000">
                      <a:alpha val="43137"/>
                    </a:srgbClr>
                  </a:outerShdw>
                </a:effectLst>
              </a:rPr>
              <a:t>. 814/2001 – ART. 2° - Contribución unificada de la seguridad social</a:t>
            </a:r>
            <a:endParaRPr lang="es-ES" sz="2000" dirty="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0" indent="0">
              <a:buFont typeface="Wingdings" pitchFamily="2" charset="2"/>
              <a:buNone/>
              <a:defRPr/>
            </a:pPr>
            <a:r>
              <a:rPr lang="es-ES" sz="2000" b="1" dirty="0" err="1" smtClean="0">
                <a:solidFill>
                  <a:srgbClr val="FFFF00"/>
                </a:solidFill>
                <a:effectLst>
                  <a:outerShdw blurRad="38100" dist="38100" dir="2700000" algn="tl">
                    <a:srgbClr val="000000">
                      <a:alpha val="43137"/>
                    </a:srgbClr>
                  </a:outerShdw>
                </a:effectLst>
              </a:rPr>
              <a:t>Alicuotas</a:t>
            </a:r>
            <a:endParaRPr lang="es-ES" sz="2000" b="1" dirty="0" smtClean="0">
              <a:solidFill>
                <a:srgbClr val="FFFF00"/>
              </a:solidFill>
              <a:effectLst>
                <a:outerShdw blurRad="38100" dist="38100" dir="2700000" algn="tl">
                  <a:srgbClr val="000000">
                    <a:alpha val="43137"/>
                  </a:srgbClr>
                </a:outerShdw>
              </a:effectLst>
            </a:endParaRPr>
          </a:p>
          <a:p>
            <a:pPr marL="0" indent="0">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D. 1009/2001 </a:t>
            </a:r>
            <a:endParaRPr lang="es-AR" sz="1600" dirty="0" smtClean="0">
              <a:effectLst>
                <a:outerShdw blurRad="38100" dist="38100" dir="2700000" algn="tl">
                  <a:srgbClr val="000000">
                    <a:alpha val="43137"/>
                  </a:srgbClr>
                </a:outerShdw>
              </a:effectLst>
            </a:endParaRPr>
          </a:p>
          <a:p>
            <a:pPr marL="0" indent="0">
              <a:buFont typeface="Wingdings" pitchFamily="2" charset="2"/>
              <a:buNone/>
              <a:defRPr/>
            </a:pPr>
            <a:r>
              <a:rPr lang="es-ES" sz="2000" b="1" u="sng" dirty="0" smtClean="0">
                <a:solidFill>
                  <a:srgbClr val="00B0F0"/>
                </a:solidFill>
                <a:effectLst>
                  <a:outerShdw blurRad="38100" dist="38100" dir="2700000" algn="tl">
                    <a:srgbClr val="000000">
                      <a:alpha val="43137"/>
                    </a:srgbClr>
                  </a:outerShdw>
                </a:effectLst>
              </a:rPr>
              <a:t>Aclaraciones para encuadrar en el inciso a) del D. 814/2001</a:t>
            </a:r>
          </a:p>
          <a:p>
            <a:pPr marL="0" indent="0">
              <a:buFont typeface="Wingdings" pitchFamily="2" charset="2"/>
              <a:buNone/>
              <a:defRPr/>
            </a:pPr>
            <a:endParaRPr lang="es-ES" sz="1800" u="sng" dirty="0" smtClean="0">
              <a:effectLst>
                <a:outerShdw blurRad="38100" dist="38100" dir="2700000" algn="tl">
                  <a:srgbClr val="000000">
                    <a:alpha val="43137"/>
                  </a:srgbClr>
                </a:outerShdw>
              </a:effectLst>
            </a:endParaRPr>
          </a:p>
          <a:p>
            <a:pPr marL="0" indent="0">
              <a:buFont typeface="Wingdings" pitchFamily="2" charset="2"/>
              <a:buNone/>
              <a:defRPr/>
            </a:pPr>
            <a:r>
              <a:rPr lang="es-ES" sz="1800" b="1" u="sng" dirty="0" smtClean="0">
                <a:solidFill>
                  <a:srgbClr val="FFFF00"/>
                </a:solidFill>
                <a:effectLst>
                  <a:outerShdw blurRad="38100" dist="38100" dir="2700000" algn="tl">
                    <a:srgbClr val="000000">
                      <a:alpha val="43137"/>
                    </a:srgbClr>
                  </a:outerShdw>
                </a:effectLst>
              </a:rPr>
              <a:t>a) Empleadores de “Servicio” o “Comercio”</a:t>
            </a:r>
          </a:p>
          <a:p>
            <a:pPr marL="0" indent="0">
              <a:buFont typeface="Wingdings" pitchFamily="2" charset="2"/>
              <a:buNone/>
              <a:defRPr/>
            </a:pPr>
            <a:r>
              <a:rPr lang="es-ES" sz="1800" b="1" u="sng" dirty="0" smtClean="0">
                <a:solidFill>
                  <a:srgbClr val="00FF99"/>
                </a:solidFill>
                <a:effectLst>
                  <a:outerShdw blurRad="38100" dist="38100" dir="2700000" algn="tl">
                    <a:srgbClr val="000000">
                      <a:alpha val="43137"/>
                    </a:srgbClr>
                  </a:outerShdw>
                </a:effectLst>
              </a:rPr>
              <a:t>Hay un exceso reglamentario en el D.1009/2001, ya que avanza sobre las pautas de encuadre establecidas por el D. 814/2001 que era un decreto de necesidad y urgencia.</a:t>
            </a:r>
          </a:p>
          <a:p>
            <a:pPr marL="0" indent="0">
              <a:buFont typeface="Wingdings" pitchFamily="2" charset="2"/>
              <a:buNone/>
              <a:defRPr/>
            </a:pPr>
            <a:endParaRPr lang="es-ES" sz="1800" u="sng" dirty="0" smtClean="0">
              <a:effectLst>
                <a:outerShdw blurRad="38100" dist="38100" dir="2700000" algn="tl">
                  <a:srgbClr val="000000">
                    <a:alpha val="43137"/>
                  </a:srgbClr>
                </a:outerShdw>
              </a:effectLst>
            </a:endParaRPr>
          </a:p>
          <a:p>
            <a:pPr marL="0" indent="0">
              <a:buFont typeface="Wingdings" pitchFamily="2" charset="2"/>
              <a:buNone/>
              <a:defRPr/>
            </a:pPr>
            <a:r>
              <a:rPr lang="es-ES" sz="1800" b="1" u="sng" dirty="0" smtClean="0">
                <a:solidFill>
                  <a:srgbClr val="FFFF00"/>
                </a:solidFill>
                <a:effectLst>
                  <a:outerShdw blurRad="38100" dist="38100" dir="2700000" algn="tl">
                    <a:srgbClr val="000000">
                      <a:alpha val="43137"/>
                    </a:srgbClr>
                  </a:outerShdw>
                </a:effectLst>
              </a:rPr>
              <a:t>b) Facturación:</a:t>
            </a:r>
            <a:r>
              <a:rPr lang="es-ES" sz="1800" b="1" u="sng" dirty="0" smtClean="0">
                <a:solidFill>
                  <a:srgbClr val="66FF33"/>
                </a:solidFill>
                <a:effectLst>
                  <a:outerShdw blurRad="38100" dist="38100" dir="2700000" algn="tl">
                    <a:srgbClr val="000000">
                      <a:alpha val="43137"/>
                    </a:srgbClr>
                  </a:outerShdw>
                </a:effectLst>
              </a:rPr>
              <a:t> </a:t>
            </a:r>
            <a:r>
              <a:rPr lang="es-ES" sz="1800" b="1" u="sng" dirty="0" smtClean="0">
                <a:solidFill>
                  <a:srgbClr val="00FF99"/>
                </a:solidFill>
                <a:effectLst>
                  <a:outerShdw blurRad="38100" dist="38100" dir="2700000" algn="tl">
                    <a:srgbClr val="000000">
                      <a:alpha val="43137"/>
                    </a:srgbClr>
                  </a:outerShdw>
                </a:effectLst>
              </a:rPr>
              <a:t>superior a R (SPYME) 24/2001: $ 48.000.000 a la fecha del </a:t>
            </a:r>
            <a:endParaRPr lang="es-ES" sz="1800" b="1" u="sng" dirty="0">
              <a:solidFill>
                <a:srgbClr val="00FF99"/>
              </a:solidFill>
              <a:effectLst>
                <a:outerShdw blurRad="38100" dist="38100" dir="2700000" algn="tl">
                  <a:srgbClr val="000000">
                    <a:alpha val="43137"/>
                  </a:srgbClr>
                </a:outerShdw>
              </a:effectLst>
            </a:endParaRPr>
          </a:p>
          <a:p>
            <a:pPr marL="0" indent="0">
              <a:buFont typeface="Wingdings" pitchFamily="2" charset="2"/>
              <a:buNone/>
              <a:defRPr/>
            </a:pPr>
            <a:r>
              <a:rPr lang="es-ES" sz="1800" b="1" u="sng" dirty="0" smtClean="0">
                <a:solidFill>
                  <a:srgbClr val="00FF99"/>
                </a:solidFill>
                <a:effectLst>
                  <a:outerShdw blurRad="38100" dist="38100" dir="2700000" algn="tl">
                    <a:srgbClr val="000000">
                      <a:alpha val="43137"/>
                    </a:srgbClr>
                  </a:outerShdw>
                </a:effectLst>
              </a:rPr>
              <a:t>D. 1009/2001</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5580411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FFC000"/>
                </a:solidFill>
                <a:effectLst>
                  <a:outerShdw blurRad="38100" dist="38100" dir="2700000" algn="tl">
                    <a:srgbClr val="000000">
                      <a:alpha val="43137"/>
                    </a:srgbClr>
                  </a:outerShdw>
                </a:effectLst>
              </a:rPr>
              <a:t>D. 814/2001 – CONTRIBUCION UNIFICADA DE LA SS</a:t>
            </a:r>
          </a:p>
        </p:txBody>
      </p:sp>
      <p:sp>
        <p:nvSpPr>
          <p:cNvPr id="250883" name="Rectangle 3"/>
          <p:cNvSpPr>
            <a:spLocks noGrp="1" noChangeArrowheads="1"/>
          </p:cNvSpPr>
          <p:nvPr>
            <p:ph type="body" idx="1"/>
          </p:nvPr>
        </p:nvSpPr>
        <p:spPr>
          <a:xfrm>
            <a:off x="468313" y="981075"/>
            <a:ext cx="8377237" cy="5267325"/>
          </a:xfrm>
        </p:spPr>
        <p:txBody>
          <a:bodyPr>
            <a:normAutofit/>
          </a:bodyPr>
          <a:lstStyle/>
          <a:p>
            <a:pPr marL="609600" indent="-609600">
              <a:buFont typeface="Wingdings" pitchFamily="2" charset="2"/>
              <a:buNone/>
              <a:defRPr/>
            </a:pPr>
            <a:r>
              <a:rPr lang="es-AR" sz="2000" b="1" dirty="0" smtClean="0">
                <a:solidFill>
                  <a:srgbClr val="00FFCC"/>
                </a:solidFill>
                <a:effectLst>
                  <a:outerShdw blurRad="38100" dist="38100" dir="2700000" algn="tl">
                    <a:srgbClr val="000000">
                      <a:alpha val="43137"/>
                    </a:srgbClr>
                  </a:outerShdw>
                </a:effectLst>
              </a:rPr>
              <a:t>ACTA 22 – ESPACIO DE DIALOGO </a:t>
            </a:r>
            <a:r>
              <a:rPr lang="es-AR" sz="2000" b="1" dirty="0" err="1" smtClean="0">
                <a:solidFill>
                  <a:srgbClr val="00FFCC"/>
                </a:solidFill>
                <a:effectLst>
                  <a:outerShdw blurRad="38100" dist="38100" dir="2700000" algn="tl">
                    <a:srgbClr val="000000">
                      <a:alpha val="43137"/>
                    </a:srgbClr>
                  </a:outerShdw>
                </a:effectLst>
              </a:rPr>
              <a:t>AFIP</a:t>
            </a:r>
            <a:r>
              <a:rPr lang="es-AR" sz="2000" b="1" dirty="0" smtClean="0">
                <a:solidFill>
                  <a:srgbClr val="00FFCC"/>
                </a:solidFill>
                <a:effectLst>
                  <a:outerShdw blurRad="38100" dist="38100" dir="2700000" algn="tl">
                    <a:srgbClr val="000000">
                      <a:alpha val="43137"/>
                    </a:srgbClr>
                  </a:outerShdw>
                </a:effectLst>
              </a:rPr>
              <a:t>-PROFESIONALES</a:t>
            </a:r>
          </a:p>
          <a:p>
            <a:pPr marL="0" indent="0">
              <a:buNone/>
            </a:pPr>
            <a:endParaRPr lang="es-AR" sz="1600" b="1" dirty="0" smtClean="0">
              <a:effectLst>
                <a:outerShdw blurRad="38100" dist="38100" dir="2700000" algn="tl">
                  <a:srgbClr val="000000">
                    <a:alpha val="43137"/>
                  </a:srgbClr>
                </a:outerShdw>
              </a:effectLst>
            </a:endParaRPr>
          </a:p>
          <a:p>
            <a:pPr marL="0" indent="0">
              <a:buNone/>
            </a:pPr>
            <a:r>
              <a:rPr lang="es-AR" sz="1600" b="1" dirty="0" smtClean="0">
                <a:solidFill>
                  <a:srgbClr val="00FFFF"/>
                </a:solidFill>
                <a:effectLst>
                  <a:outerShdw blurRad="38100" dist="38100" dir="2700000" algn="tl">
                    <a:srgbClr val="000000">
                      <a:alpha val="43137"/>
                    </a:srgbClr>
                  </a:outerShdw>
                </a:effectLst>
              </a:rPr>
              <a:t>Contribuciones </a:t>
            </a:r>
            <a:r>
              <a:rPr lang="es-AR" sz="1600" b="1" dirty="0">
                <a:solidFill>
                  <a:srgbClr val="00FFFF"/>
                </a:solidFill>
                <a:effectLst>
                  <a:outerShdw blurRad="38100" dist="38100" dir="2700000" algn="tl">
                    <a:srgbClr val="000000">
                      <a:alpha val="43137"/>
                    </a:srgbClr>
                  </a:outerShdw>
                </a:effectLst>
              </a:rPr>
              <a:t>de Seguridad Social. Calificación Pyme. Tasa aplicable. </a:t>
            </a:r>
            <a:endParaRPr lang="es-AR" sz="1600" dirty="0">
              <a:solidFill>
                <a:srgbClr val="00FFFF"/>
              </a:solidFill>
              <a:effectLst>
                <a:outerShdw blurRad="38100" dist="38100" dir="2700000" algn="tl">
                  <a:srgbClr val="000000">
                    <a:alpha val="43137"/>
                  </a:srgbClr>
                </a:outerShdw>
              </a:effectLst>
            </a:endParaRPr>
          </a:p>
          <a:p>
            <a:pPr marL="0" indent="0">
              <a:buNone/>
            </a:pPr>
            <a:r>
              <a:rPr lang="es-AR" sz="1600" dirty="0">
                <a:effectLst>
                  <a:outerShdw blurRad="38100" dist="38100" dir="2700000" algn="tl">
                    <a:srgbClr val="000000">
                      <a:alpha val="43137"/>
                    </a:srgbClr>
                  </a:outerShdw>
                </a:effectLst>
              </a:rPr>
              <a:t>Se consulta la postura de </a:t>
            </a:r>
            <a:r>
              <a:rPr lang="es-AR" sz="1600" dirty="0" err="1">
                <a:effectLst>
                  <a:outerShdw blurRad="38100" dist="38100" dir="2700000" algn="tl">
                    <a:srgbClr val="000000">
                      <a:alpha val="43137"/>
                    </a:srgbClr>
                  </a:outerShdw>
                </a:effectLst>
              </a:rPr>
              <a:t>AFIP</a:t>
            </a:r>
            <a:r>
              <a:rPr lang="es-AR" sz="1600" dirty="0">
                <a:effectLst>
                  <a:outerShdw blurRad="38100" dist="38100" dir="2700000" algn="tl">
                    <a:srgbClr val="000000">
                      <a:alpha val="43137"/>
                    </a:srgbClr>
                  </a:outerShdw>
                </a:effectLst>
              </a:rPr>
              <a:t> en relación a la situación producida a partir del dictado del Decreto PEN 27/2018, el cual establece que toda la </a:t>
            </a:r>
            <a:r>
              <a:rPr lang="es-AR" sz="1600" dirty="0" err="1">
                <a:effectLst>
                  <a:outerShdw blurRad="38100" dist="38100" dir="2700000" algn="tl">
                    <a:srgbClr val="000000">
                      <a:alpha val="43137"/>
                    </a:srgbClr>
                  </a:outerShdw>
                </a:effectLst>
              </a:rPr>
              <a:t>Administracion</a:t>
            </a:r>
            <a:r>
              <a:rPr lang="es-AR" sz="1600" dirty="0">
                <a:effectLst>
                  <a:outerShdw blurRad="38100" dist="38100" dir="2700000" algn="tl">
                    <a:srgbClr val="000000">
                      <a:alpha val="43137"/>
                    </a:srgbClr>
                  </a:outerShdw>
                </a:effectLst>
              </a:rPr>
              <a:t> Pública Nacional debe aplicar una única definición para la categorización de Micro, Pequeñas y Medianas Empresas. </a:t>
            </a:r>
          </a:p>
          <a:p>
            <a:pPr marL="0" indent="0">
              <a:buNone/>
            </a:pPr>
            <a:r>
              <a:rPr lang="es-AR" sz="1600" dirty="0">
                <a:effectLst>
                  <a:outerShdw blurRad="38100" dist="38100" dir="2700000" algn="tl">
                    <a:srgbClr val="000000">
                      <a:alpha val="43137"/>
                    </a:srgbClr>
                  </a:outerShdw>
                </a:effectLst>
              </a:rPr>
              <a:t>En tal sentido, más allá de los fallos judiciales y la postura sustentada unánimemente por la profesión, se agrega un nuevo elemento por el que quedaría sin efecto el límite de </a:t>
            </a: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$ 48.000.000</a:t>
            </a:r>
            <a:r>
              <a:rPr lang="es-AR" sz="1600" dirty="0">
                <a:effectLst>
                  <a:outerShdw blurRad="38100" dist="38100" dir="2700000" algn="tl">
                    <a:srgbClr val="000000">
                      <a:alpha val="43137"/>
                    </a:srgbClr>
                  </a:outerShdw>
                </a:effectLst>
              </a:rPr>
              <a:t>.- establecido a través del decreto 1009/2001 y de la resolución general (</a:t>
            </a:r>
            <a:r>
              <a:rPr lang="es-AR" sz="1600" dirty="0" err="1">
                <a:effectLst>
                  <a:outerShdw blurRad="38100" dist="38100" dir="2700000" algn="tl">
                    <a:srgbClr val="000000">
                      <a:alpha val="43137"/>
                    </a:srgbClr>
                  </a:outerShdw>
                </a:effectLst>
              </a:rPr>
              <a:t>AFIP</a:t>
            </a:r>
            <a:r>
              <a:rPr lang="es-AR" sz="1600" dirty="0">
                <a:effectLst>
                  <a:outerShdw blurRad="38100" dist="38100" dir="2700000" algn="tl">
                    <a:srgbClr val="000000">
                      <a:alpha val="43137"/>
                    </a:srgbClr>
                  </a:outerShdw>
                </a:effectLst>
              </a:rPr>
              <a:t>) 1095/2001, en el marco del decreto 814/2001. </a:t>
            </a:r>
            <a:endParaRPr lang="es-AR" sz="1600" dirty="0" smtClean="0">
              <a:effectLst>
                <a:outerShdw blurRad="38100" dist="38100" dir="2700000" algn="tl">
                  <a:srgbClr val="000000">
                    <a:alpha val="43137"/>
                  </a:srgbClr>
                </a:outerShdw>
              </a:effectLst>
            </a:endParaRPr>
          </a:p>
          <a:p>
            <a:pPr marL="0" indent="0">
              <a:buNone/>
            </a:pPr>
            <a:r>
              <a:rPr lang="es-AR" sz="1600" b="1" dirty="0" smtClean="0">
                <a:solidFill>
                  <a:srgbClr val="FFFF00"/>
                </a:solidFill>
                <a:effectLst>
                  <a:outerShdw blurRad="38100" dist="38100" dir="2700000" algn="tl">
                    <a:srgbClr val="000000">
                      <a:alpha val="43137"/>
                    </a:srgbClr>
                  </a:outerShdw>
                </a:effectLst>
              </a:rPr>
              <a:t>(…)</a:t>
            </a:r>
          </a:p>
          <a:p>
            <a:pPr marL="0" indent="0">
              <a:buNone/>
            </a:pPr>
            <a:r>
              <a:rPr lang="es-AR" sz="1600" dirty="0"/>
              <a:t>Esta postura en favor de la unificación de criterios está también esbozada en la exposición de motivos, a saber: </a:t>
            </a:r>
            <a:endParaRPr lang="es-AR" sz="1600" dirty="0" smtClean="0"/>
          </a:p>
          <a:p>
            <a:pPr marL="0" indent="0">
              <a:buNone/>
            </a:pPr>
            <a:r>
              <a:rPr lang="es-AR" sz="1600" dirty="0" smtClean="0">
                <a:effectLst>
                  <a:outerShdw blurRad="38100" dist="38100" dir="2700000" algn="tl">
                    <a:srgbClr val="000000">
                      <a:alpha val="43137"/>
                    </a:srgbClr>
                  </a:outerShdw>
                </a:effectLst>
              </a:rPr>
              <a:t>“Que </a:t>
            </a:r>
            <a:r>
              <a:rPr lang="es-AR" sz="1600" dirty="0">
                <a:effectLst>
                  <a:outerShdw blurRad="38100" dist="38100" dir="2700000" algn="tl">
                    <a:srgbClr val="000000">
                      <a:alpha val="43137"/>
                    </a:srgbClr>
                  </a:outerShdw>
                </a:effectLst>
              </a:rPr>
              <a:t>debe establecerse una única definición de Micro, Pequeña y Mediana </a:t>
            </a:r>
            <a:r>
              <a:rPr lang="es-AR" sz="1600" dirty="0" smtClean="0">
                <a:effectLst>
                  <a:outerShdw blurRad="38100" dist="38100" dir="2700000" algn="tl">
                    <a:srgbClr val="000000">
                      <a:alpha val="43137"/>
                    </a:srgbClr>
                  </a:outerShdw>
                </a:effectLst>
              </a:rPr>
              <a:t>Empresa</a:t>
            </a:r>
            <a:r>
              <a:rPr lang="es-AR" sz="1600" dirty="0">
                <a:effectLst>
                  <a:outerShdw blurRad="38100" dist="38100" dir="2700000" algn="tl">
                    <a:srgbClr val="000000">
                      <a:alpha val="43137"/>
                    </a:srgbClr>
                  </a:outerShdw>
                </a:effectLst>
              </a:rPr>
              <a:t>, permitiendo así simplificar el procedimiento de acceso a los diferentes </a:t>
            </a:r>
            <a:r>
              <a:rPr lang="es-AR" sz="1600" dirty="0" smtClean="0">
                <a:effectLst>
                  <a:outerShdw blurRad="38100" dist="38100" dir="2700000" algn="tl">
                    <a:srgbClr val="000000">
                      <a:alpha val="43137"/>
                    </a:srgbClr>
                  </a:outerShdw>
                </a:effectLst>
              </a:rPr>
              <a:t>trámites</a:t>
            </a:r>
            <a:r>
              <a:rPr lang="es-AR" sz="1600" dirty="0">
                <a:effectLst>
                  <a:outerShdw blurRad="38100" dist="38100" dir="2700000" algn="tl">
                    <a:srgbClr val="000000">
                      <a:alpha val="43137"/>
                    </a:srgbClr>
                  </a:outerShdw>
                </a:effectLst>
              </a:rPr>
              <a:t>, programas, herramientas e instrumentos desarrollados por los </a:t>
            </a:r>
            <a:r>
              <a:rPr lang="es-AR" sz="1600" dirty="0" smtClean="0">
                <a:effectLst>
                  <a:outerShdw blurRad="38100" dist="38100" dir="2700000" algn="tl">
                    <a:srgbClr val="000000">
                      <a:alpha val="43137"/>
                    </a:srgbClr>
                  </a:outerShdw>
                </a:effectLst>
              </a:rPr>
              <a:t>organismos </a:t>
            </a:r>
            <a:r>
              <a:rPr lang="es-AR" sz="1600" dirty="0">
                <a:effectLst>
                  <a:outerShdw blurRad="38100" dist="38100" dir="2700000" algn="tl">
                    <a:srgbClr val="000000">
                      <a:alpha val="43137"/>
                    </a:srgbClr>
                  </a:outerShdw>
                </a:effectLst>
              </a:rPr>
              <a:t>de la Administración Pública Nacional tendientes a fomentar el </a:t>
            </a:r>
            <a:r>
              <a:rPr lang="es-AR" sz="1600" dirty="0" smtClean="0">
                <a:effectLst>
                  <a:outerShdw blurRad="38100" dist="38100" dir="2700000" algn="tl">
                    <a:srgbClr val="000000">
                      <a:alpha val="43137"/>
                    </a:srgbClr>
                  </a:outerShdw>
                </a:effectLst>
              </a:rPr>
              <a:t>desarrollo </a:t>
            </a:r>
            <a:r>
              <a:rPr lang="es-AR" sz="1600" dirty="0">
                <a:effectLst>
                  <a:outerShdw blurRad="38100" dist="38100" dir="2700000" algn="tl">
                    <a:srgbClr val="000000">
                      <a:alpha val="43137"/>
                    </a:srgbClr>
                  </a:outerShdw>
                </a:effectLst>
              </a:rPr>
              <a:t>y consolidación de las mencionadas empresas, como así también ampliar </a:t>
            </a:r>
            <a:r>
              <a:rPr lang="es-AR" sz="1600" dirty="0" smtClean="0">
                <a:effectLst>
                  <a:outerShdw blurRad="38100" dist="38100" dir="2700000" algn="tl">
                    <a:srgbClr val="000000">
                      <a:alpha val="43137"/>
                    </a:srgbClr>
                  </a:outerShdw>
                </a:effectLst>
              </a:rPr>
              <a:t>el </a:t>
            </a:r>
            <a:r>
              <a:rPr lang="es-AR" sz="1600" dirty="0">
                <a:effectLst>
                  <a:outerShdw blurRad="38100" dist="38100" dir="2700000" algn="tl">
                    <a:srgbClr val="000000">
                      <a:alpha val="43137"/>
                    </a:srgbClr>
                  </a:outerShdw>
                </a:effectLst>
              </a:rPr>
              <a:t>alcance del Registro de Empresas </a:t>
            </a:r>
            <a:r>
              <a:rPr lang="es-AR" sz="1600" dirty="0" err="1">
                <a:effectLst>
                  <a:outerShdw blurRad="38100" dist="38100" dir="2700000" algn="tl">
                    <a:srgbClr val="000000">
                      <a:alpha val="43137"/>
                    </a:srgbClr>
                  </a:outerShdw>
                </a:effectLst>
              </a:rPr>
              <a:t>MiPyMEs</a:t>
            </a:r>
            <a:r>
              <a:rPr lang="es-AR" sz="1600" dirty="0" smtClean="0">
                <a:effectLst>
                  <a:outerShdw blurRad="38100" dist="38100" dir="2700000" algn="tl">
                    <a:srgbClr val="000000">
                      <a:alpha val="43137"/>
                    </a:srgbClr>
                  </a:outerShdw>
                </a:effectLst>
              </a:rPr>
              <a:t>.” </a:t>
            </a:r>
            <a:endParaRPr lang="es-ES" sz="1600" b="1" dirty="0" smtClean="0">
              <a:solidFill>
                <a:srgbClr val="FFFF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5423177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FFC000"/>
                </a:solidFill>
                <a:effectLst>
                  <a:outerShdw blurRad="38100" dist="38100" dir="2700000" algn="tl">
                    <a:srgbClr val="000000">
                      <a:alpha val="43137"/>
                    </a:srgbClr>
                  </a:outerShdw>
                </a:effectLst>
              </a:rPr>
              <a:t>D. 814/2001 – CONTRIBUCION UNIFICADA DE LA SS</a:t>
            </a:r>
          </a:p>
        </p:txBody>
      </p:sp>
      <p:sp>
        <p:nvSpPr>
          <p:cNvPr id="250883" name="Rectangle 3"/>
          <p:cNvSpPr>
            <a:spLocks noGrp="1" noChangeArrowheads="1"/>
          </p:cNvSpPr>
          <p:nvPr>
            <p:ph type="body" idx="1"/>
          </p:nvPr>
        </p:nvSpPr>
        <p:spPr>
          <a:xfrm>
            <a:off x="468313" y="981075"/>
            <a:ext cx="8377237" cy="5267325"/>
          </a:xfrm>
        </p:spPr>
        <p:txBody>
          <a:bodyPr>
            <a:normAutofit/>
          </a:bodyPr>
          <a:lstStyle/>
          <a:p>
            <a:pPr marL="609600" indent="-609600">
              <a:buFont typeface="Wingdings" pitchFamily="2" charset="2"/>
              <a:buNone/>
              <a:defRPr/>
            </a:pPr>
            <a:r>
              <a:rPr lang="es-AR" sz="2000" b="1" dirty="0" smtClean="0">
                <a:solidFill>
                  <a:srgbClr val="00FFCC"/>
                </a:solidFill>
                <a:effectLst>
                  <a:outerShdw blurRad="38100" dist="38100" dir="2700000" algn="tl">
                    <a:srgbClr val="000000">
                      <a:alpha val="43137"/>
                    </a:srgbClr>
                  </a:outerShdw>
                </a:effectLst>
              </a:rPr>
              <a:t>ACTA 22 – ESPACIO DE DIALOGO </a:t>
            </a:r>
            <a:r>
              <a:rPr lang="es-AR" sz="2000" b="1" dirty="0" err="1" smtClean="0">
                <a:solidFill>
                  <a:srgbClr val="00FFCC"/>
                </a:solidFill>
                <a:effectLst>
                  <a:outerShdw blurRad="38100" dist="38100" dir="2700000" algn="tl">
                    <a:srgbClr val="000000">
                      <a:alpha val="43137"/>
                    </a:srgbClr>
                  </a:outerShdw>
                </a:effectLst>
              </a:rPr>
              <a:t>AFIP</a:t>
            </a:r>
            <a:r>
              <a:rPr lang="es-AR" sz="2000" b="1" dirty="0" smtClean="0">
                <a:solidFill>
                  <a:srgbClr val="00FFCC"/>
                </a:solidFill>
                <a:effectLst>
                  <a:outerShdw blurRad="38100" dist="38100" dir="2700000" algn="tl">
                    <a:srgbClr val="000000">
                      <a:alpha val="43137"/>
                    </a:srgbClr>
                  </a:outerShdw>
                </a:effectLst>
              </a:rPr>
              <a:t>-PROFESIONALES</a:t>
            </a:r>
          </a:p>
          <a:p>
            <a:pPr marL="0" indent="0">
              <a:buNone/>
            </a:pPr>
            <a:r>
              <a:rPr lang="es-AR" sz="1600" b="1" dirty="0" smtClean="0">
                <a:solidFill>
                  <a:srgbClr val="FFFF00"/>
                </a:solidFill>
                <a:effectLst>
                  <a:outerShdw blurRad="38100" dist="38100" dir="2700000" algn="tl">
                    <a:srgbClr val="000000">
                      <a:alpha val="43137"/>
                    </a:srgbClr>
                  </a:outerShdw>
                </a:effectLst>
              </a:rPr>
              <a:t>Respuesta </a:t>
            </a:r>
            <a:r>
              <a:rPr lang="es-AR" sz="1600" b="1" dirty="0">
                <a:solidFill>
                  <a:srgbClr val="FFFF00"/>
                </a:solidFill>
                <a:effectLst>
                  <a:outerShdw blurRad="38100" dist="38100" dir="2700000" algn="tl">
                    <a:srgbClr val="000000">
                      <a:alpha val="43137"/>
                    </a:srgbClr>
                  </a:outerShdw>
                </a:effectLst>
              </a:rPr>
              <a:t>de </a:t>
            </a:r>
            <a:r>
              <a:rPr lang="es-AR" sz="1600" b="1" dirty="0" err="1">
                <a:solidFill>
                  <a:srgbClr val="FFFF00"/>
                </a:solidFill>
                <a:effectLst>
                  <a:outerShdw blurRad="38100" dist="38100" dir="2700000" algn="tl">
                    <a:srgbClr val="000000">
                      <a:alpha val="43137"/>
                    </a:srgbClr>
                  </a:outerShdw>
                </a:effectLst>
              </a:rPr>
              <a:t>AFIP</a:t>
            </a:r>
            <a:r>
              <a:rPr lang="es-AR" sz="1600" b="1" dirty="0">
                <a:solidFill>
                  <a:srgbClr val="FFFF00"/>
                </a:solidFill>
                <a:effectLst>
                  <a:outerShdw blurRad="38100" dist="38100" dir="2700000" algn="tl">
                    <a:srgbClr val="000000">
                      <a:alpha val="43137"/>
                    </a:srgbClr>
                  </a:outerShdw>
                </a:effectLst>
              </a:rPr>
              <a:t> </a:t>
            </a:r>
            <a:endParaRPr lang="es-AR" sz="1600" dirty="0">
              <a:solidFill>
                <a:srgbClr val="FFFF00"/>
              </a:solidFill>
              <a:effectLst>
                <a:outerShdw blurRad="38100" dist="38100" dir="2700000" algn="tl">
                  <a:srgbClr val="000000">
                    <a:alpha val="43137"/>
                  </a:srgbClr>
                </a:outerShdw>
              </a:effectLst>
            </a:endParaRPr>
          </a:p>
          <a:p>
            <a:pPr marL="0" indent="0">
              <a:buNone/>
            </a:pPr>
            <a:r>
              <a:rPr lang="es-AR" sz="1600" dirty="0">
                <a:effectLst>
                  <a:outerShdw blurRad="38100" dist="38100" dir="2700000" algn="tl">
                    <a:srgbClr val="000000">
                      <a:alpha val="43137"/>
                    </a:srgbClr>
                  </a:outerShdw>
                </a:effectLst>
              </a:rPr>
              <a:t>El artículo 26 del Decreto N° 27 sustituyó el artículo 2 de la Ley 24.467, encomendándose a la Autoridad de Aplicación la definición de las características de las empresas que serán consideradas Micro, Pequeñas y Medianas Empresas. </a:t>
            </a:r>
          </a:p>
          <a:p>
            <a:pPr marL="0" indent="0">
              <a:buNone/>
            </a:pPr>
            <a:r>
              <a:rPr lang="es-AR" sz="1600" dirty="0">
                <a:effectLst>
                  <a:outerShdw blurRad="38100" dist="38100" dir="2700000" algn="tl">
                    <a:srgbClr val="000000">
                      <a:alpha val="43137"/>
                    </a:srgbClr>
                  </a:outerShdw>
                </a:effectLst>
              </a:rPr>
              <a:t>Asimismo, dispuso que los organismos detallados en el artículo 8 de la Ley 24.156 -entre ellos esta Administración Federal- tendrán por acreditada la condición de Micro, Pequeña y Mediana Empresa con la constancia que, de corresponder, emitirá la Autoridad de Aplicación por los medios que a esos efectos establezca. </a:t>
            </a:r>
          </a:p>
          <a:p>
            <a:pPr marL="0" indent="0">
              <a:buNone/>
            </a:pPr>
            <a:r>
              <a:rPr lang="es-AR" sz="1600" dirty="0">
                <a:effectLst>
                  <a:outerShdw blurRad="38100" dist="38100" dir="2700000" algn="tl">
                    <a:srgbClr val="000000">
                      <a:alpha val="43137"/>
                    </a:srgbClr>
                  </a:outerShdw>
                </a:effectLst>
              </a:rPr>
              <a:t>Por su parte, el artículo 27 del citado decreto sustituyó el artículo 1 de la Ley 25.300 y su modificatoria, estableciendo que a los fines de unificar criterios entre el régimen general instituido por la Ley 24.467 y la Ley 25.300 y contar con una única definición de Micro, Pequeña y Mediana Empresa, debe estarse a la definición establecida en el artículo 2° de la Ley 24.467. </a:t>
            </a:r>
          </a:p>
          <a:p>
            <a:pPr marL="0" indent="0">
              <a:buNone/>
            </a:pPr>
            <a:r>
              <a:rPr lang="es-AR" sz="1600" dirty="0">
                <a:effectLst>
                  <a:outerShdw blurRad="38100" dist="38100" dir="2700000" algn="tl">
                    <a:srgbClr val="000000">
                      <a:alpha val="43137"/>
                    </a:srgbClr>
                  </a:outerShdw>
                </a:effectLst>
              </a:rPr>
              <a:t>De lo expuesto se sigue que el Decreto N° 27 instrumenta la decisión expresa del PEN de unificar la definición de MICRO, PEQUEÑA Y MEDIANA EMPRESA a todos los efectos legales. Siendo que tal definición compete a la Autoridad de Aplicación, corresponde que el presente planteo se formalice directamente ante la actual Secretaría de Emprendedores y de la Pequeña y Mediana Empresa, dependiente del Ministerio de Producción. </a:t>
            </a:r>
            <a:endParaRPr lang="es-ES" sz="1800" b="1" dirty="0" smtClean="0">
              <a:solidFill>
                <a:srgbClr val="FFFF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65710987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00B0F0"/>
                </a:solidFill>
                <a:effectLst>
                  <a:outerShdw blurRad="38100" dist="38100" dir="2700000" algn="tl">
                    <a:srgbClr val="000000">
                      <a:alpha val="43137"/>
                    </a:srgbClr>
                  </a:outerShdw>
                </a:effectLst>
              </a:rPr>
              <a:t>D. 814/2001 – CONTRIBUCION UNIFICADA DE LA SS</a:t>
            </a:r>
            <a:endParaRPr lang="es-MX" sz="2000" b="1" dirty="0">
              <a:solidFill>
                <a:srgbClr val="00FFFF"/>
              </a:solidFill>
              <a:effectLst>
                <a:outerShdw blurRad="38100" dist="38100" dir="2700000" algn="tl">
                  <a:srgbClr val="000000">
                    <a:alpha val="43137"/>
                  </a:srgbClr>
                </a:outerShdw>
              </a:effectLst>
            </a:endParaRPr>
          </a:p>
        </p:txBody>
      </p:sp>
      <p:sp>
        <p:nvSpPr>
          <p:cNvPr id="250883" name="Rectangle 3"/>
          <p:cNvSpPr>
            <a:spLocks noGrp="1" noChangeArrowheads="1"/>
          </p:cNvSpPr>
          <p:nvPr>
            <p:ph type="body" idx="1"/>
          </p:nvPr>
        </p:nvSpPr>
        <p:spPr>
          <a:xfrm>
            <a:off x="468313" y="981075"/>
            <a:ext cx="8377237" cy="5520203"/>
          </a:xfrm>
        </p:spPr>
        <p:txBody>
          <a:bodyPr>
            <a:normAutofit lnSpcReduction="10000"/>
          </a:bodyPr>
          <a:lstStyle/>
          <a:p>
            <a:pPr marL="609600" indent="-609600">
              <a:buFont typeface="Wingdings" pitchFamily="2" charset="2"/>
              <a:buNone/>
              <a:defRPr/>
            </a:pPr>
            <a:r>
              <a:rPr lang="es-ES" sz="2000" b="1" dirty="0">
                <a:solidFill>
                  <a:srgbClr val="00FFCC"/>
                </a:solidFill>
                <a:effectLst>
                  <a:outerShdw blurRad="38100" dist="38100" dir="2700000" algn="tl">
                    <a:srgbClr val="000000">
                      <a:alpha val="43137"/>
                    </a:srgbClr>
                  </a:outerShdw>
                </a:effectLst>
              </a:rPr>
              <a:t>D. 814/2001 – ART. 2° - Contribución unificada de la seguridad social</a:t>
            </a:r>
            <a:endParaRPr lang="es-ES" sz="2000" dirty="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r>
              <a:rPr lang="es-ES" sz="2000" b="1" dirty="0">
                <a:solidFill>
                  <a:srgbClr val="00FF00"/>
                </a:solidFill>
                <a:effectLst>
                  <a:outerShdw blurRad="38100" dist="38100" dir="2700000" algn="tl">
                    <a:srgbClr val="000000">
                      <a:alpha val="43137"/>
                    </a:srgbClr>
                  </a:outerShdw>
                </a:effectLst>
              </a:rPr>
              <a:t>Monto de </a:t>
            </a:r>
            <a:r>
              <a:rPr lang="es-ES" sz="2000" b="1" dirty="0" smtClean="0">
                <a:solidFill>
                  <a:srgbClr val="00FF00"/>
                </a:solidFill>
                <a:effectLst>
                  <a:outerShdw blurRad="38100" dist="38100" dir="2700000" algn="tl">
                    <a:srgbClr val="000000">
                      <a:alpha val="43137"/>
                    </a:srgbClr>
                  </a:outerShdw>
                </a:effectLst>
              </a:rPr>
              <a:t>facturación - </a:t>
            </a:r>
            <a:r>
              <a:rPr lang="es-AR" sz="2000" b="1" dirty="0" smtClean="0">
                <a:solidFill>
                  <a:srgbClr val="00FF00"/>
                </a:solidFill>
                <a:effectLst>
                  <a:outerShdw blurRad="38100" dist="38100" dir="2700000" algn="tl">
                    <a:srgbClr val="000000">
                      <a:alpha val="43137"/>
                    </a:srgbClr>
                  </a:outerShdw>
                </a:effectLst>
              </a:rPr>
              <a:t>RESOLUCIÓN </a:t>
            </a:r>
            <a:r>
              <a:rPr lang="es-AR" sz="2000" b="1" dirty="0">
                <a:solidFill>
                  <a:srgbClr val="00FF00"/>
                </a:solidFill>
                <a:effectLst>
                  <a:outerShdw blurRad="38100" dist="38100" dir="2700000" algn="tl">
                    <a:srgbClr val="000000">
                      <a:alpha val="43137"/>
                    </a:srgbClr>
                  </a:outerShdw>
                </a:effectLst>
              </a:rPr>
              <a:t>(</a:t>
            </a:r>
            <a:r>
              <a:rPr lang="es-AR" sz="2000" b="1" dirty="0" err="1">
                <a:solidFill>
                  <a:srgbClr val="00FF00"/>
                </a:solidFill>
                <a:effectLst>
                  <a:outerShdw blurRad="38100" dist="38100" dir="2700000" algn="tl">
                    <a:srgbClr val="000000">
                      <a:alpha val="43137"/>
                    </a:srgbClr>
                  </a:outerShdw>
                </a:effectLst>
              </a:rPr>
              <a:t>SEyPYME</a:t>
            </a:r>
            <a:r>
              <a:rPr lang="es-AR" sz="2000" b="1" dirty="0">
                <a:solidFill>
                  <a:srgbClr val="00FF00"/>
                </a:solidFill>
                <a:effectLst>
                  <a:outerShdw blurRad="38100" dist="38100" dir="2700000" algn="tl">
                    <a:srgbClr val="000000">
                      <a:alpha val="43137"/>
                    </a:srgbClr>
                  </a:outerShdw>
                </a:effectLst>
              </a:rPr>
              <a:t>) </a:t>
            </a:r>
            <a:r>
              <a:rPr lang="es-AR" sz="2000" b="1" dirty="0" smtClean="0">
                <a:solidFill>
                  <a:srgbClr val="00FF00"/>
                </a:solidFill>
                <a:effectLst>
                  <a:outerShdw blurRad="38100" dist="38100" dir="2700000" algn="tl">
                    <a:srgbClr val="000000">
                      <a:alpha val="43137"/>
                    </a:srgbClr>
                  </a:outerShdw>
                </a:effectLst>
              </a:rPr>
              <a:t>340-E/2017</a:t>
            </a:r>
            <a:endParaRPr lang="es-ES" sz="1800" b="1" dirty="0" smtClean="0">
              <a:solidFill>
                <a:srgbClr val="00FF00"/>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a:solidFill>
                <a:srgbClr val="00FF00"/>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smtClean="0">
              <a:solidFill>
                <a:srgbClr val="00FF00"/>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a:solidFill>
                <a:srgbClr val="00FF00"/>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smtClean="0">
              <a:solidFill>
                <a:srgbClr val="00FF00"/>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AR" sz="18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2000" b="1" dirty="0" smtClean="0">
              <a:solidFill>
                <a:srgbClr val="66FF33"/>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2000" b="1" dirty="0">
              <a:solidFill>
                <a:srgbClr val="66FF33"/>
              </a:solidFill>
              <a:effectLst>
                <a:outerShdw blurRad="38100" dist="38100" dir="2700000" algn="tl">
                  <a:srgbClr val="000000">
                    <a:alpha val="43137"/>
                  </a:srgbClr>
                </a:outerShdw>
              </a:effectLst>
            </a:endParaRPr>
          </a:p>
          <a:p>
            <a:pPr marL="609600" indent="-609600">
              <a:buFont typeface="Wingdings" pitchFamily="2" charset="2"/>
              <a:buNone/>
              <a:defRPr/>
            </a:pPr>
            <a:endParaRPr lang="es-AR" sz="20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AR" sz="2000" dirty="0" smtClean="0">
              <a:effectLst>
                <a:outerShdw blurRad="38100" dist="38100" dir="2700000" algn="tl">
                  <a:srgbClr val="000000">
                    <a:alpha val="43137"/>
                  </a:srgbClr>
                </a:outerShdw>
              </a:effectLst>
            </a:endParaRPr>
          </a:p>
          <a:p>
            <a:pPr marL="609600" indent="-609600">
              <a:buFont typeface="Wingdings" pitchFamily="2" charset="2"/>
              <a:buNone/>
              <a:defRPr/>
            </a:pPr>
            <a:r>
              <a:rPr lang="es-AR" sz="2000" dirty="0" smtClean="0">
                <a:effectLst>
                  <a:outerShdw blurRad="38100" dist="38100" dir="2700000" algn="tl">
                    <a:srgbClr val="000000">
                      <a:alpha val="43137"/>
                    </a:srgbClr>
                  </a:outerShdw>
                </a:effectLst>
              </a:rPr>
              <a:t>Texto </a:t>
            </a:r>
            <a:r>
              <a:rPr lang="es-AR" sz="2000" dirty="0">
                <a:effectLst>
                  <a:outerShdw blurRad="38100" dist="38100" dir="2700000" algn="tl">
                    <a:srgbClr val="000000">
                      <a:alpha val="43137"/>
                    </a:srgbClr>
                  </a:outerShdw>
                </a:effectLst>
              </a:rPr>
              <a:t>s/R. (</a:t>
            </a:r>
            <a:r>
              <a:rPr lang="es-AR" sz="2000" dirty="0" err="1">
                <a:effectLst>
                  <a:outerShdw blurRad="38100" dist="38100" dir="2700000" algn="tl">
                    <a:srgbClr val="000000">
                      <a:alpha val="43137"/>
                    </a:srgbClr>
                  </a:outerShdw>
                </a:effectLst>
              </a:rPr>
              <a:t>SEyPyME</a:t>
            </a:r>
            <a:r>
              <a:rPr lang="es-AR" sz="2000" dirty="0">
                <a:effectLst>
                  <a:outerShdw blurRad="38100" dist="38100" dir="2700000" algn="tl">
                    <a:srgbClr val="000000">
                      <a:alpha val="43137"/>
                    </a:srgbClr>
                  </a:outerShdw>
                </a:effectLst>
              </a:rPr>
              <a:t>) </a:t>
            </a:r>
            <a:r>
              <a:rPr lang="es-AR" sz="2000" dirty="0" smtClean="0">
                <a:effectLst>
                  <a:outerShdw blurRad="38100" dist="38100" dir="2700000" algn="tl">
                    <a:srgbClr val="000000">
                      <a:alpha val="43137"/>
                    </a:srgbClr>
                  </a:outerShdw>
                </a:effectLst>
              </a:rPr>
              <a:t>519/2018</a:t>
            </a:r>
            <a:r>
              <a:rPr lang="es-AR" sz="2000" dirty="0">
                <a:effectLst>
                  <a:outerShdw blurRad="38100" dist="38100" dir="2700000" algn="tl">
                    <a:srgbClr val="000000">
                      <a:alpha val="43137"/>
                    </a:srgbClr>
                  </a:outerShdw>
                </a:effectLst>
              </a:rPr>
              <a:t> </a:t>
            </a:r>
            <a:endParaRPr lang="es-AR" sz="2000" dirty="0" smtClean="0">
              <a:effectLst>
                <a:outerShdw blurRad="38100" dist="38100" dir="2700000" algn="tl">
                  <a:srgbClr val="000000">
                    <a:alpha val="43137"/>
                  </a:srgbClr>
                </a:outerShdw>
              </a:effectLst>
            </a:endParaRPr>
          </a:p>
          <a:p>
            <a:pPr marL="609600" indent="-609600">
              <a:buFont typeface="Wingdings" pitchFamily="2" charset="2"/>
              <a:buNone/>
              <a:defRPr/>
            </a:pPr>
            <a:r>
              <a:rPr lang="es-AR" sz="2000" dirty="0" smtClean="0">
                <a:effectLst>
                  <a:outerShdw blurRad="38100" dist="38100" dir="2700000" algn="tl">
                    <a:srgbClr val="000000">
                      <a:alpha val="43137"/>
                    </a:srgbClr>
                  </a:outerShdw>
                </a:effectLst>
              </a:rPr>
              <a:t>BO</a:t>
            </a:r>
            <a:r>
              <a:rPr lang="es-AR" sz="2000" dirty="0">
                <a:effectLst>
                  <a:outerShdw blurRad="38100" dist="38100" dir="2700000" algn="tl">
                    <a:srgbClr val="000000">
                      <a:alpha val="43137"/>
                    </a:srgbClr>
                  </a:outerShdw>
                </a:effectLst>
              </a:rPr>
              <a:t>: </a:t>
            </a:r>
            <a:r>
              <a:rPr lang="es-AR" sz="2000" dirty="0" smtClean="0">
                <a:effectLst>
                  <a:outerShdw blurRad="38100" dist="38100" dir="2700000" algn="tl">
                    <a:srgbClr val="000000">
                      <a:alpha val="43137"/>
                    </a:srgbClr>
                  </a:outerShdw>
                </a:effectLst>
              </a:rPr>
              <a:t>13/8/2018- </a:t>
            </a:r>
            <a:r>
              <a:rPr lang="es-AR" sz="2000" dirty="0">
                <a:effectLst>
                  <a:outerShdw blurRad="38100" dist="38100" dir="2700000" algn="tl">
                    <a:srgbClr val="000000">
                      <a:alpha val="43137"/>
                    </a:srgbClr>
                  </a:outerShdw>
                </a:effectLst>
              </a:rPr>
              <a:t>aplicable desde el </a:t>
            </a:r>
            <a:r>
              <a:rPr lang="es-AR" sz="2000" dirty="0" smtClean="0">
                <a:effectLst>
                  <a:outerShdw blurRad="38100" dist="38100" dir="2700000" algn="tl">
                    <a:srgbClr val="000000">
                      <a:alpha val="43137"/>
                    </a:srgbClr>
                  </a:outerShdw>
                </a:effectLst>
              </a:rPr>
              <a:t>14/8/2018</a:t>
            </a:r>
            <a:endParaRPr lang="es-ES" sz="2000" b="1" dirty="0">
              <a:solidFill>
                <a:srgbClr val="66FF33"/>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2000" b="1" dirty="0" smtClean="0">
              <a:solidFill>
                <a:srgbClr val="66FF33"/>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2000" b="1" dirty="0" smtClean="0">
              <a:effectLst>
                <a:outerShdw blurRad="38100" dist="38100" dir="2700000" algn="tl">
                  <a:srgbClr val="000000">
                    <a:alpha val="43137"/>
                  </a:srgbClr>
                </a:outerShdw>
              </a:effectLst>
            </a:endParaRPr>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6" name="5 Imagen" descr="Firma.jpg"/>
          <p:cNvPicPr>
            <a:picLocks noChangeAspect="1"/>
          </p:cNvPicPr>
          <p:nvPr/>
        </p:nvPicPr>
        <p:blipFill>
          <a:blip r:embed="rId3" cstate="print"/>
          <a:stretch>
            <a:fillRect/>
          </a:stretch>
        </p:blipFill>
        <p:spPr>
          <a:xfrm>
            <a:off x="6400800" y="6324600"/>
            <a:ext cx="2074333" cy="35335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633538"/>
            <a:ext cx="8343900"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4082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962025"/>
          </a:xfrm>
        </p:spPr>
        <p:txBody>
          <a:bodyPr>
            <a:normAutofit/>
          </a:bodyPr>
          <a:lstStyle/>
          <a:p>
            <a:pPr algn="r">
              <a:defRPr/>
            </a:pPr>
            <a:r>
              <a:rPr lang="es-ES_tradnl" sz="2000" b="1" dirty="0" smtClean="0">
                <a:solidFill>
                  <a:srgbClr val="00FF00"/>
                </a:solidFill>
                <a:effectLst>
                  <a:outerShdw blurRad="38100" dist="38100" dir="2700000" algn="tl">
                    <a:srgbClr val="000000">
                      <a:alpha val="43137"/>
                    </a:srgbClr>
                  </a:outerShdw>
                </a:effectLst>
              </a:rPr>
              <a:t>LEY </a:t>
            </a:r>
            <a:r>
              <a:rPr lang="es-ES_tradnl" sz="2000" b="1" dirty="0">
                <a:solidFill>
                  <a:srgbClr val="00FF00"/>
                </a:solidFill>
                <a:effectLst>
                  <a:outerShdw blurRad="38100" dist="38100" dir="2700000" algn="tl">
                    <a:srgbClr val="000000">
                      <a:alpha val="43137"/>
                    </a:srgbClr>
                  </a:outerShdw>
                </a:effectLst>
              </a:rPr>
              <a:t>27430 - REFORMA </a:t>
            </a:r>
            <a:r>
              <a:rPr lang="es-ES_tradnl" sz="2000" b="1" dirty="0" smtClean="0">
                <a:solidFill>
                  <a:srgbClr val="00FF00"/>
                </a:solidFill>
                <a:effectLst>
                  <a:outerShdw blurRad="38100" dist="38100" dir="2700000" algn="tl">
                    <a:srgbClr val="000000">
                      <a:alpha val="43137"/>
                    </a:srgbClr>
                  </a:outerShdw>
                </a:effectLst>
              </a:rPr>
              <a:t>TRIBUTARIA - REGLAMENTACIÓN</a:t>
            </a:r>
            <a:endParaRPr lang="es-MX" sz="2000" b="1" dirty="0" smtClean="0">
              <a:solidFill>
                <a:srgbClr val="FFFF00"/>
              </a:solidFill>
            </a:endParaRPr>
          </a:p>
        </p:txBody>
      </p:sp>
      <p:sp>
        <p:nvSpPr>
          <p:cNvPr id="128003" name="Rectangle 3"/>
          <p:cNvSpPr>
            <a:spLocks noGrp="1" noChangeArrowheads="1"/>
          </p:cNvSpPr>
          <p:nvPr>
            <p:ph type="body" idx="1"/>
          </p:nvPr>
        </p:nvSpPr>
        <p:spPr>
          <a:xfrm>
            <a:off x="427674" y="1371600"/>
            <a:ext cx="8377238" cy="5129678"/>
          </a:xfrm>
        </p:spPr>
        <p:txBody>
          <a:bodyPr>
            <a:normAutofit/>
          </a:bodyPr>
          <a:lstStyle/>
          <a:p>
            <a:pPr marL="0" indent="0">
              <a:buNone/>
            </a:pPr>
            <a:r>
              <a:rPr lang="es-AR" sz="2000" b="1" dirty="0" smtClean="0">
                <a:solidFill>
                  <a:srgbClr val="00FFFF"/>
                </a:solidFill>
                <a:effectLst>
                  <a:outerShdw blurRad="38100" dist="38100" dir="2700000" algn="tl">
                    <a:srgbClr val="000000">
                      <a:alpha val="43137"/>
                    </a:srgbClr>
                  </a:outerShdw>
                </a:effectLst>
              </a:rPr>
              <a:t>DECRETO 759/2018</a:t>
            </a:r>
          </a:p>
          <a:p>
            <a:pPr marL="0" indent="0">
              <a:buNone/>
            </a:pPr>
            <a:r>
              <a:rPr lang="es-AR" sz="2000" b="1" dirty="0" smtClean="0">
                <a:solidFill>
                  <a:srgbClr val="FFFF01"/>
                </a:solidFill>
                <a:effectLst>
                  <a:outerShdw blurRad="38100" dist="38100" dir="2700000" algn="tl">
                    <a:srgbClr val="000000">
                      <a:alpha val="43137"/>
                    </a:srgbClr>
                  </a:outerShdw>
                </a:effectLst>
              </a:rPr>
              <a:t>MINIMO NO IMPONIBLE. CONTRATO A TIEMPO PARCIAL</a:t>
            </a:r>
          </a:p>
          <a:p>
            <a:pPr marL="0" indent="0">
              <a:buNone/>
            </a:pPr>
            <a:r>
              <a:rPr lang="es-AR" sz="2000" b="1" dirty="0">
                <a:solidFill>
                  <a:srgbClr val="00FFCC"/>
                </a:solidFill>
                <a:effectLst>
                  <a:outerShdw blurRad="38100" dist="38100" dir="2700000" algn="tl">
                    <a:srgbClr val="000000">
                      <a:alpha val="43137"/>
                    </a:srgbClr>
                  </a:outerShdw>
                </a:effectLst>
              </a:rPr>
              <a:t>Art. 3 -</a:t>
            </a:r>
            <a:r>
              <a:rPr lang="es-AR" sz="2000" dirty="0">
                <a:solidFill>
                  <a:srgbClr val="00FFCC"/>
                </a:solidFill>
                <a:effectLst>
                  <a:outerShdw blurRad="38100" dist="38100" dir="2700000" algn="tl">
                    <a:srgbClr val="000000">
                      <a:alpha val="43137"/>
                    </a:srgbClr>
                  </a:outerShdw>
                </a:effectLst>
              </a:rPr>
              <a:t> </a:t>
            </a:r>
            <a:endParaRPr lang="es-AR" sz="2000" dirty="0" smtClean="0">
              <a:solidFill>
                <a:srgbClr val="00FFCC"/>
              </a:solidFill>
              <a:effectLst>
                <a:outerShdw blurRad="38100" dist="38100" dir="2700000" algn="tl">
                  <a:srgbClr val="000000">
                    <a:alpha val="43137"/>
                  </a:srgbClr>
                </a:outerShdw>
              </a:effectLst>
            </a:endParaRPr>
          </a:p>
          <a:p>
            <a:pPr marL="0" indent="0">
              <a:buNone/>
            </a:pPr>
            <a:r>
              <a:rPr lang="es-AR" sz="2000" dirty="0" smtClean="0">
                <a:effectLst>
                  <a:outerShdw blurRad="38100" dist="38100" dir="2700000" algn="tl">
                    <a:srgbClr val="000000">
                      <a:alpha val="43137"/>
                    </a:srgbClr>
                  </a:outerShdw>
                </a:effectLst>
              </a:rPr>
              <a:t>Cuando </a:t>
            </a:r>
            <a:r>
              <a:rPr lang="es-AR" sz="2000" dirty="0">
                <a:effectLst>
                  <a:outerShdw blurRad="38100" dist="38100" dir="2700000" algn="tl">
                    <a:srgbClr val="000000">
                      <a:alpha val="43137"/>
                    </a:srgbClr>
                  </a:outerShdw>
                </a:effectLst>
              </a:rPr>
              <a:t>se trate de contratos de trabajo a tiempo parcial a los que les resulte aplicable el artículo 92 ter de la ley 20744 de contrato de trabajo (</a:t>
            </a:r>
            <a:r>
              <a:rPr lang="es-AR" sz="2000" dirty="0" err="1">
                <a:effectLst>
                  <a:outerShdw blurRad="38100" dist="38100" dir="2700000" algn="tl">
                    <a:srgbClr val="000000">
                      <a:alpha val="43137"/>
                    </a:srgbClr>
                  </a:outerShdw>
                </a:effectLst>
              </a:rPr>
              <a:t>t.o</a:t>
            </a:r>
            <a:r>
              <a:rPr lang="es-AR" sz="2000" dirty="0">
                <a:effectLst>
                  <a:outerShdw blurRad="38100" dist="38100" dir="2700000" algn="tl">
                    <a:srgbClr val="000000">
                      <a:alpha val="43137"/>
                    </a:srgbClr>
                  </a:outerShdw>
                </a:effectLst>
              </a:rPr>
              <a:t>. 1976) y sus modificatorias, </a:t>
            </a:r>
            <a:r>
              <a:rPr lang="es-AR" sz="2000" dirty="0">
                <a:solidFill>
                  <a:srgbClr val="FF9900"/>
                </a:solidFill>
                <a:effectLst>
                  <a:outerShdw blurRad="38100" dist="38100" dir="2700000" algn="tl">
                    <a:srgbClr val="000000">
                      <a:alpha val="43137"/>
                    </a:srgbClr>
                  </a:outerShdw>
                </a:effectLst>
              </a:rPr>
              <a:t>el monto de la citada detracción será proporcional al tiempo trabajado no pudiendo superar el equivalente a dos terceras (2/3) partes</a:t>
            </a:r>
            <a:r>
              <a:rPr lang="es-AR" sz="2000" dirty="0">
                <a:effectLst>
                  <a:outerShdw blurRad="38100" dist="38100" dir="2700000" algn="tl">
                    <a:srgbClr val="000000">
                      <a:alpha val="43137"/>
                    </a:srgbClr>
                  </a:outerShdw>
                </a:effectLst>
              </a:rPr>
              <a:t> del importe que corresponda a un trabajador de jornada completa en la actividad.</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78310561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FFC000"/>
                </a:solidFill>
                <a:effectLst>
                  <a:outerShdw blurRad="38100" dist="38100" dir="2700000" algn="tl">
                    <a:srgbClr val="000000">
                      <a:alpha val="43137"/>
                    </a:srgbClr>
                  </a:outerShdw>
                </a:effectLst>
              </a:rPr>
              <a:t>D. 814/2001 – CONTRIBUCION UNIFICADA DE LA SS</a:t>
            </a:r>
          </a:p>
        </p:txBody>
      </p:sp>
      <p:sp>
        <p:nvSpPr>
          <p:cNvPr id="250883" name="Rectangle 3"/>
          <p:cNvSpPr>
            <a:spLocks noGrp="1" noChangeArrowheads="1"/>
          </p:cNvSpPr>
          <p:nvPr>
            <p:ph type="body" idx="1"/>
          </p:nvPr>
        </p:nvSpPr>
        <p:spPr>
          <a:xfrm>
            <a:off x="468313" y="981075"/>
            <a:ext cx="8377237" cy="5495925"/>
          </a:xfrm>
        </p:spPr>
        <p:txBody>
          <a:bodyPr/>
          <a:lstStyle/>
          <a:p>
            <a:pPr marL="609600" indent="-609600">
              <a:buFont typeface="Wingdings" pitchFamily="2" charset="2"/>
              <a:buNone/>
              <a:defRPr/>
            </a:pPr>
            <a:r>
              <a:rPr lang="es-ES" sz="2000" b="1" dirty="0">
                <a:solidFill>
                  <a:srgbClr val="00FFCC"/>
                </a:solidFill>
                <a:effectLst>
                  <a:outerShdw blurRad="38100" dist="38100" dir="2700000" algn="tl">
                    <a:srgbClr val="000000">
                      <a:alpha val="43137"/>
                    </a:srgbClr>
                  </a:outerShdw>
                </a:effectLst>
              </a:rPr>
              <a:t>D. 814/2001 – ART. 2° - Contribución unificada de la seguridad social</a:t>
            </a:r>
            <a:endParaRPr lang="es-ES" sz="2000" dirty="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r>
              <a:rPr lang="es-ES" sz="2000" b="1" dirty="0">
                <a:solidFill>
                  <a:srgbClr val="FFFF00"/>
                </a:solidFill>
                <a:effectLst>
                  <a:outerShdw blurRad="38100" dist="38100" dir="2700000" algn="tl">
                    <a:srgbClr val="000000">
                      <a:alpha val="43137"/>
                    </a:srgbClr>
                  </a:outerShdw>
                </a:effectLst>
              </a:rPr>
              <a:t>Monto de facturación</a:t>
            </a:r>
          </a:p>
          <a:p>
            <a:pPr marL="609600" indent="-609600">
              <a:buFont typeface="Wingdings" pitchFamily="2" charset="2"/>
              <a:buNone/>
              <a:defRPr/>
            </a:pPr>
            <a:r>
              <a:rPr lang="es-ES" sz="2000" b="1" dirty="0" smtClean="0">
                <a:solidFill>
                  <a:srgbClr val="66FF33"/>
                </a:solidFill>
                <a:effectLst>
                  <a:outerShdw blurRad="38100" dist="38100" dir="2700000" algn="tl">
                    <a:srgbClr val="000000">
                      <a:alpha val="43137"/>
                    </a:srgbClr>
                  </a:outerShdw>
                </a:effectLst>
              </a:rPr>
              <a:t>RG (AFIP) 1095</a:t>
            </a:r>
          </a:p>
          <a:p>
            <a:pPr marL="0" indent="0">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Art. 2 - </a:t>
            </a:r>
            <a:r>
              <a:rPr lang="es-AR" sz="1600" dirty="0" smtClean="0">
                <a:effectLst>
                  <a:outerShdw blurRad="38100" dist="38100" dir="2700000" algn="tl">
                    <a:srgbClr val="000000">
                      <a:alpha val="43137"/>
                    </a:srgbClr>
                  </a:outerShdw>
                </a:effectLst>
              </a:rPr>
              <a:t>A tales fines, se considerarán comprendidos en el inciso a) del artículo 2° del decreto mencionado en el artículo anterior, los empleadores que cumplan, en forma conjunta, sólo con los siguientes requisitos: </a:t>
            </a:r>
          </a:p>
          <a:p>
            <a:pPr marL="0" indent="0">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a:buFont typeface="Wingdings" pitchFamily="2" charset="2"/>
              <a:buNone/>
              <a:defRPr/>
            </a:pPr>
            <a:r>
              <a:rPr lang="es-AR" sz="1600" dirty="0" smtClean="0">
                <a:effectLst>
                  <a:outerShdw blurRad="38100" dist="38100" dir="2700000" algn="tl">
                    <a:srgbClr val="000000">
                      <a:alpha val="43137"/>
                    </a:srgbClr>
                  </a:outerShdw>
                </a:effectLst>
              </a:rPr>
              <a:t>a) que la </a:t>
            </a:r>
            <a:r>
              <a:rPr lang="es-AR" sz="1800" b="1" u="sng" dirty="0" smtClean="0">
                <a:solidFill>
                  <a:srgbClr val="00FFCC"/>
                </a:solidFill>
                <a:effectLst>
                  <a:outerShdw blurRad="38100" dist="38100" dir="2700000" algn="tl">
                    <a:srgbClr val="000000">
                      <a:alpha val="43137"/>
                    </a:srgbClr>
                  </a:outerShdw>
                </a:effectLst>
              </a:rPr>
              <a:t>actividad principal</a:t>
            </a:r>
            <a:r>
              <a:rPr lang="es-AR" sz="1800" b="1" dirty="0" smtClean="0">
                <a:solidFill>
                  <a:srgbClr val="00FFCC"/>
                </a:solidFill>
                <a:effectLst>
                  <a:outerShdw blurRad="38100" dist="38100" dir="2700000" algn="tl">
                    <a:srgbClr val="000000">
                      <a:alpha val="43137"/>
                    </a:srgbClr>
                  </a:outerShdw>
                </a:effectLst>
              </a:rPr>
              <a:t> sea </a:t>
            </a:r>
            <a:r>
              <a:rPr lang="es-AR" sz="1800" b="1" u="sng" dirty="0" smtClean="0">
                <a:solidFill>
                  <a:srgbClr val="00FFCC"/>
                </a:solidFill>
                <a:effectLst>
                  <a:outerShdw blurRad="38100" dist="38100" dir="2700000" algn="tl">
                    <a:srgbClr val="000000">
                      <a:alpha val="43137"/>
                    </a:srgbClr>
                  </a:outerShdw>
                </a:effectLst>
              </a:rPr>
              <a:t>el comercio, o la prestación o locación de servicios</a:t>
            </a:r>
            <a:r>
              <a:rPr lang="es-AR" sz="1600" dirty="0" smtClean="0">
                <a:effectLst>
                  <a:outerShdw blurRad="38100" dist="38100" dir="2700000" algn="tl">
                    <a:srgbClr val="000000">
                      <a:alpha val="43137"/>
                    </a:srgbClr>
                  </a:outerShdw>
                </a:effectLst>
              </a:rPr>
              <a:t>, en cuyo caso se entenderá por actividad principal, la que represente respecto del total de la facturación bruta -neta de impuestos-, la de mayor porcentaje en el último ejercicio comercial o año calendario, de acuerdo con el último balance o información contable equivalente adecuadamente documentada, y </a:t>
            </a:r>
          </a:p>
          <a:p>
            <a:pPr marL="0" indent="0">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a:buFont typeface="Wingdings" pitchFamily="2" charset="2"/>
              <a:buNone/>
              <a:defRPr/>
            </a:pPr>
            <a:r>
              <a:rPr lang="es-AR" sz="1600" dirty="0" smtClean="0">
                <a:effectLst>
                  <a:outerShdw blurRad="38100" dist="38100" dir="2700000" algn="tl">
                    <a:srgbClr val="000000">
                      <a:alpha val="43137"/>
                    </a:srgbClr>
                  </a:outerShdw>
                </a:effectLst>
              </a:rPr>
              <a:t>b) que la </a:t>
            </a:r>
            <a:r>
              <a:rPr lang="es-AR" sz="1800" b="1" u="sng" dirty="0" smtClean="0">
                <a:solidFill>
                  <a:srgbClr val="00FFCC"/>
                </a:solidFill>
                <a:effectLst>
                  <a:outerShdw blurRad="38100" dist="38100" dir="2700000" algn="tl">
                    <a:srgbClr val="000000">
                      <a:alpha val="43137"/>
                    </a:srgbClr>
                  </a:outerShdw>
                </a:effectLst>
              </a:rPr>
              <a:t>facturación bruta total -neta de impuestos-</a:t>
            </a:r>
            <a:r>
              <a:rPr lang="es-AR" sz="1800" b="1" dirty="0" smtClean="0">
                <a:solidFill>
                  <a:srgbClr val="00FFCC"/>
                </a:solidFill>
                <a:effectLst>
                  <a:outerShdw blurRad="38100" dist="38100" dir="2700000" algn="tl">
                    <a:srgbClr val="000000">
                      <a:alpha val="43137"/>
                    </a:srgbClr>
                  </a:outerShdw>
                </a:effectLst>
              </a:rPr>
              <a:t>, correspondiente al </a:t>
            </a:r>
            <a:r>
              <a:rPr lang="es-AR" sz="1800" b="1" u="sng" dirty="0" smtClean="0">
                <a:solidFill>
                  <a:srgbClr val="00FFCC"/>
                </a:solidFill>
                <a:effectLst>
                  <a:outerShdw blurRad="38100" dist="38100" dir="2700000" algn="tl">
                    <a:srgbClr val="000000">
                      <a:alpha val="43137"/>
                    </a:srgbClr>
                  </a:outerShdw>
                </a:effectLst>
              </a:rPr>
              <a:t>promedio de los 3 (tres) últimos ejercicios comerciales o años calendario</a:t>
            </a:r>
            <a:r>
              <a:rPr lang="es-AR" sz="1600" dirty="0" smtClean="0">
                <a:effectLst>
                  <a:outerShdw blurRad="38100" dist="38100" dir="2700000" algn="tl">
                    <a:srgbClr val="000000">
                      <a:alpha val="43137"/>
                    </a:srgbClr>
                  </a:outerShdw>
                </a:effectLst>
              </a:rPr>
              <a:t>, a partir del último balance o información contable equivalente adecuadamente documentada, </a:t>
            </a:r>
            <a:r>
              <a:rPr lang="es-AR" sz="1800" b="1" u="sng" dirty="0" smtClean="0">
                <a:solidFill>
                  <a:srgbClr val="FFFF01"/>
                </a:solidFill>
                <a:effectLst>
                  <a:outerShdw blurRad="38100" dist="38100" dir="2700000" algn="tl">
                    <a:srgbClr val="000000">
                      <a:alpha val="43137"/>
                    </a:srgbClr>
                  </a:outerShdw>
                </a:effectLst>
              </a:rPr>
              <a:t>haya sido superior a $ 48.000.000 (cuarenta y ocho millones de pesos), </a:t>
            </a:r>
            <a:r>
              <a:rPr lang="es-AR" sz="1600" dirty="0" smtClean="0">
                <a:effectLst>
                  <a:outerShdw blurRad="38100" dist="38100" dir="2700000" algn="tl">
                    <a:srgbClr val="000000">
                      <a:alpha val="43137"/>
                    </a:srgbClr>
                  </a:outerShdw>
                </a:effectLst>
              </a:rPr>
              <a:t>cualquiera sea la cantidad de personal dependiente. </a:t>
            </a:r>
            <a:endParaRPr lang="es-AR" sz="16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45676966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FFC000"/>
                </a:solidFill>
                <a:effectLst>
                  <a:outerShdw blurRad="38100" dist="38100" dir="2700000" algn="tl">
                    <a:srgbClr val="000000">
                      <a:alpha val="43137"/>
                    </a:srgbClr>
                  </a:outerShdw>
                </a:effectLst>
              </a:rPr>
              <a:t>D. 814/2001 – CONTRIBUCION UNIFICADA DE LA SS</a:t>
            </a:r>
          </a:p>
        </p:txBody>
      </p:sp>
      <p:sp>
        <p:nvSpPr>
          <p:cNvPr id="250883" name="Rectangle 3"/>
          <p:cNvSpPr>
            <a:spLocks noGrp="1" noChangeArrowheads="1"/>
          </p:cNvSpPr>
          <p:nvPr>
            <p:ph type="body" idx="1"/>
          </p:nvPr>
        </p:nvSpPr>
        <p:spPr>
          <a:xfrm>
            <a:off x="468313" y="981075"/>
            <a:ext cx="8377237" cy="5495925"/>
          </a:xfrm>
        </p:spPr>
        <p:txBody>
          <a:bodyPr/>
          <a:lstStyle/>
          <a:p>
            <a:pPr marL="609600" indent="-609600">
              <a:buFont typeface="Wingdings" pitchFamily="2" charset="2"/>
              <a:buNone/>
              <a:defRPr/>
            </a:pPr>
            <a:endParaRPr lang="es-ES" sz="2000" b="1" dirty="0" smtClean="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r>
              <a:rPr lang="es-ES" sz="2000" b="1" dirty="0" smtClean="0">
                <a:solidFill>
                  <a:srgbClr val="00FFCC"/>
                </a:solidFill>
                <a:effectLst>
                  <a:outerShdw blurRad="38100" dist="38100" dir="2700000" algn="tl">
                    <a:srgbClr val="000000">
                      <a:alpha val="43137"/>
                    </a:srgbClr>
                  </a:outerShdw>
                </a:effectLst>
              </a:rPr>
              <a:t>D</a:t>
            </a:r>
            <a:r>
              <a:rPr lang="es-ES" sz="2000" b="1" dirty="0">
                <a:solidFill>
                  <a:srgbClr val="00FFCC"/>
                </a:solidFill>
                <a:effectLst>
                  <a:outerShdw blurRad="38100" dist="38100" dir="2700000" algn="tl">
                    <a:srgbClr val="000000">
                      <a:alpha val="43137"/>
                    </a:srgbClr>
                  </a:outerShdw>
                </a:effectLst>
              </a:rPr>
              <a:t>. 814/2001 – ART. 2° - Contribución unificada de la seguridad social</a:t>
            </a:r>
            <a:endParaRPr lang="es-ES" sz="2000" dirty="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r>
              <a:rPr lang="es-ES" sz="2000" b="1" dirty="0">
                <a:solidFill>
                  <a:srgbClr val="FFFF00"/>
                </a:solidFill>
                <a:effectLst>
                  <a:outerShdw blurRad="38100" dist="38100" dir="2700000" algn="tl">
                    <a:srgbClr val="000000">
                      <a:alpha val="43137"/>
                    </a:srgbClr>
                  </a:outerShdw>
                </a:effectLst>
              </a:rPr>
              <a:t>Monto de facturación</a:t>
            </a:r>
          </a:p>
          <a:p>
            <a:pPr marL="609600" indent="-609600">
              <a:buFont typeface="Wingdings" pitchFamily="2" charset="2"/>
              <a:buNone/>
              <a:defRPr/>
            </a:pPr>
            <a:r>
              <a:rPr lang="es-ES" sz="2000" b="1" dirty="0" smtClean="0">
                <a:solidFill>
                  <a:srgbClr val="66FF33"/>
                </a:solidFill>
                <a:effectLst>
                  <a:outerShdw blurRad="38100" dist="38100" dir="2700000" algn="tl">
                    <a:srgbClr val="000000">
                      <a:alpha val="43137"/>
                    </a:srgbClr>
                  </a:outerShdw>
                </a:effectLst>
              </a:rPr>
              <a:t>RG (AFIP) 1095</a:t>
            </a:r>
          </a:p>
          <a:p>
            <a:pPr marL="0" indent="0">
              <a:buFont typeface="Wingdings" pitchFamily="2" charset="2"/>
              <a:buNone/>
              <a:defRPr/>
            </a:pPr>
            <a:r>
              <a:rPr lang="es-AR" sz="2000" b="1" dirty="0" smtClean="0">
                <a:solidFill>
                  <a:srgbClr val="FFFF00"/>
                </a:solidFill>
                <a:effectLst>
                  <a:outerShdw blurRad="38100" dist="38100" dir="2700000" algn="tl">
                    <a:srgbClr val="000000">
                      <a:alpha val="43137"/>
                    </a:srgbClr>
                  </a:outerShdw>
                </a:effectLst>
              </a:rPr>
              <a:t>Art. 2 – </a:t>
            </a:r>
            <a:r>
              <a:rPr lang="es-AR" sz="2000" b="1" dirty="0" smtClean="0">
                <a:effectLst>
                  <a:outerShdw blurRad="38100" dist="38100" dir="2700000" algn="tl">
                    <a:srgbClr val="000000">
                      <a:alpha val="43137"/>
                    </a:srgbClr>
                  </a:outerShdw>
                </a:effectLst>
              </a:rPr>
              <a:t>(…)</a:t>
            </a:r>
            <a:endParaRPr lang="es-AR" sz="2000" dirty="0" smtClean="0">
              <a:effectLst>
                <a:outerShdw blurRad="38100" dist="38100" dir="2700000" algn="tl">
                  <a:srgbClr val="000000">
                    <a:alpha val="43137"/>
                  </a:srgbClr>
                </a:outerShdw>
              </a:effectLst>
            </a:endParaRPr>
          </a:p>
          <a:p>
            <a:pPr marL="0" indent="0">
              <a:buNone/>
            </a:pPr>
            <a:r>
              <a:rPr lang="es-AR" sz="2000" dirty="0">
                <a:effectLst>
                  <a:outerShdw blurRad="38100" dist="38100" dir="2700000" algn="tl">
                    <a:srgbClr val="000000">
                      <a:alpha val="43137"/>
                    </a:srgbClr>
                  </a:outerShdw>
                </a:effectLst>
              </a:rPr>
              <a:t>En caso de empleadores cuya antigüedad sea menor a la requerida para efectuar los cálculos previstos en los incisos precedentes, se deberá anualizar el total de los montos facturados hasta la fecha en que se realiza la evaluación.</a:t>
            </a:r>
          </a:p>
          <a:p>
            <a:pPr marL="0" indent="0">
              <a:buNone/>
            </a:pPr>
            <a:endParaRPr lang="es-AR" sz="2000" dirty="0" smtClean="0">
              <a:effectLst>
                <a:outerShdw blurRad="38100" dist="38100" dir="2700000" algn="tl">
                  <a:srgbClr val="000000">
                    <a:alpha val="43137"/>
                  </a:srgbClr>
                </a:outerShdw>
              </a:effectLst>
            </a:endParaRPr>
          </a:p>
          <a:p>
            <a:pPr marL="0" indent="0">
              <a:buNone/>
            </a:pPr>
            <a:r>
              <a:rPr lang="es-AR" sz="2000" dirty="0" smtClean="0">
                <a:effectLst>
                  <a:outerShdw blurRad="38100" dist="38100" dir="2700000" algn="tl">
                    <a:srgbClr val="000000">
                      <a:alpha val="43137"/>
                    </a:srgbClr>
                  </a:outerShdw>
                </a:effectLst>
              </a:rPr>
              <a:t>Los </a:t>
            </a:r>
            <a:r>
              <a:rPr lang="es-AR" sz="2000" dirty="0">
                <a:effectLst>
                  <a:outerShdw blurRad="38100" dist="38100" dir="2700000" algn="tl">
                    <a:srgbClr val="000000">
                      <a:alpha val="43137"/>
                    </a:srgbClr>
                  </a:outerShdw>
                </a:effectLst>
              </a:rPr>
              <a:t>empleadores que no cumplan con alguno de los requisitos establecidos en los párrafos anteriores, quedan comprendidos en el inciso b) del artículo 2º del decreto 814/01, su modificación y sus complementarios</a:t>
            </a:r>
            <a:r>
              <a:rPr lang="es-AR" sz="2000" dirty="0" smtClean="0">
                <a:effectLst>
                  <a:outerShdw blurRad="38100" dist="38100" dir="2700000" algn="tl">
                    <a:srgbClr val="000000">
                      <a:alpha val="43137"/>
                    </a:srgbClr>
                  </a:outerShdw>
                </a:effectLst>
              </a:rPr>
              <a:t>.</a:t>
            </a:r>
            <a:endParaRPr lang="es-AR" sz="16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355271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FFC000"/>
                </a:solidFill>
                <a:effectLst>
                  <a:outerShdw blurRad="38100" dist="38100" dir="2700000" algn="tl">
                    <a:srgbClr val="000000">
                      <a:alpha val="43137"/>
                    </a:srgbClr>
                  </a:outerShdw>
                </a:effectLst>
              </a:rPr>
              <a:t>D. 814/2001 – CONTRIBUCION UNIFICADA DE LA SS</a:t>
            </a:r>
          </a:p>
        </p:txBody>
      </p:sp>
      <p:sp>
        <p:nvSpPr>
          <p:cNvPr id="250883" name="Rectangle 3"/>
          <p:cNvSpPr>
            <a:spLocks noGrp="1" noChangeArrowheads="1"/>
          </p:cNvSpPr>
          <p:nvPr>
            <p:ph type="body" idx="1"/>
          </p:nvPr>
        </p:nvSpPr>
        <p:spPr>
          <a:xfrm>
            <a:off x="468313" y="981075"/>
            <a:ext cx="8377237" cy="5495925"/>
          </a:xfrm>
        </p:spPr>
        <p:txBody>
          <a:bodyPr/>
          <a:lstStyle/>
          <a:p>
            <a:pPr marL="609600" indent="-609600">
              <a:buFont typeface="Wingdings" pitchFamily="2" charset="2"/>
              <a:buNone/>
              <a:defRPr/>
            </a:pPr>
            <a:endParaRPr lang="es-ES" sz="2000" b="1" dirty="0" smtClean="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r>
              <a:rPr lang="es-ES" sz="2000" b="1" dirty="0" smtClean="0">
                <a:solidFill>
                  <a:srgbClr val="00FFCC"/>
                </a:solidFill>
                <a:effectLst>
                  <a:outerShdw blurRad="38100" dist="38100" dir="2700000" algn="tl">
                    <a:srgbClr val="000000">
                      <a:alpha val="43137"/>
                    </a:srgbClr>
                  </a:outerShdw>
                </a:effectLst>
              </a:rPr>
              <a:t>D</a:t>
            </a:r>
            <a:r>
              <a:rPr lang="es-ES" sz="2000" b="1" dirty="0">
                <a:solidFill>
                  <a:srgbClr val="00FFCC"/>
                </a:solidFill>
                <a:effectLst>
                  <a:outerShdw blurRad="38100" dist="38100" dir="2700000" algn="tl">
                    <a:srgbClr val="000000">
                      <a:alpha val="43137"/>
                    </a:srgbClr>
                  </a:outerShdw>
                </a:effectLst>
              </a:rPr>
              <a:t>. 814/2001 – ART. 2° - Contribución unificada de la seguridad social</a:t>
            </a:r>
            <a:endParaRPr lang="es-ES" sz="2000" dirty="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r>
              <a:rPr lang="es-ES" sz="2000" b="1" dirty="0">
                <a:solidFill>
                  <a:srgbClr val="FFFF00"/>
                </a:solidFill>
                <a:effectLst>
                  <a:outerShdw blurRad="38100" dist="38100" dir="2700000" algn="tl">
                    <a:srgbClr val="000000">
                      <a:alpha val="43137"/>
                    </a:srgbClr>
                  </a:outerShdw>
                </a:effectLst>
              </a:rPr>
              <a:t>Monto de facturación</a:t>
            </a:r>
          </a:p>
          <a:p>
            <a:pPr marL="609600" indent="-609600">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 A partir de que momento debe realizarse el cambio de alícuota?</a:t>
            </a:r>
          </a:p>
          <a:p>
            <a:pPr marL="609600" indent="-609600">
              <a:buFont typeface="Wingdings" pitchFamily="2" charset="2"/>
              <a:buNone/>
              <a:defRPr/>
            </a:pPr>
            <a:r>
              <a:rPr lang="es-ES" sz="1800" dirty="0">
                <a:solidFill>
                  <a:schemeClr val="accent3">
                    <a:lumMod val="60000"/>
                    <a:lumOff val="40000"/>
                  </a:schemeClr>
                </a:solidFill>
                <a:effectLst>
                  <a:outerShdw blurRad="38100" dist="38100" dir="2700000" algn="tl">
                    <a:srgbClr val="000000">
                      <a:alpha val="43137"/>
                    </a:srgbClr>
                  </a:outerShdw>
                </a:effectLst>
              </a:rPr>
              <a:t>Actuación de la Dirección de Asesoría Legal Impositiva y de los Recursos de la </a:t>
            </a:r>
          </a:p>
          <a:p>
            <a:pPr marL="609600" indent="-609600">
              <a:buFont typeface="Wingdings" pitchFamily="2" charset="2"/>
              <a:buNone/>
              <a:defRPr/>
            </a:pPr>
            <a:r>
              <a:rPr lang="es-ES" sz="1800" dirty="0">
                <a:solidFill>
                  <a:schemeClr val="accent3">
                    <a:lumMod val="60000"/>
                    <a:lumOff val="40000"/>
                  </a:schemeClr>
                </a:solidFill>
                <a:effectLst>
                  <a:outerShdw blurRad="38100" dist="38100" dir="2700000" algn="tl">
                    <a:srgbClr val="000000">
                      <a:alpha val="43137"/>
                    </a:srgbClr>
                  </a:outerShdw>
                </a:effectLst>
              </a:rPr>
              <a:t>Seguridad Social N° </a:t>
            </a:r>
            <a:r>
              <a:rPr lang="es-ES" sz="1800" u="sng" dirty="0">
                <a:solidFill>
                  <a:schemeClr val="accent3">
                    <a:lumMod val="60000"/>
                    <a:lumOff val="40000"/>
                  </a:schemeClr>
                </a:solidFill>
                <a:effectLst>
                  <a:outerShdw blurRad="38100" dist="38100" dir="2700000" algn="tl">
                    <a:srgbClr val="000000">
                      <a:alpha val="43137"/>
                    </a:srgbClr>
                  </a:outerShdw>
                </a:effectLst>
              </a:rPr>
              <a:t>476/2008</a:t>
            </a:r>
            <a:r>
              <a:rPr lang="es-ES" sz="1800" dirty="0">
                <a:solidFill>
                  <a:schemeClr val="accent3">
                    <a:lumMod val="60000"/>
                    <a:lumOff val="40000"/>
                  </a:schemeClr>
                </a:solidFill>
                <a:effectLst>
                  <a:outerShdw blurRad="38100" dist="38100" dir="2700000" algn="tl">
                    <a:srgbClr val="000000">
                      <a:alpha val="43137"/>
                    </a:srgbClr>
                  </a:outerShdw>
                </a:effectLst>
              </a:rPr>
              <a:t> de fecha </a:t>
            </a:r>
            <a:r>
              <a:rPr lang="es-ES" sz="1800" u="sng" dirty="0">
                <a:solidFill>
                  <a:schemeClr val="accent3">
                    <a:lumMod val="60000"/>
                    <a:lumOff val="40000"/>
                  </a:schemeClr>
                </a:solidFill>
                <a:effectLst>
                  <a:outerShdw blurRad="38100" dist="38100" dir="2700000" algn="tl">
                    <a:srgbClr val="000000">
                      <a:alpha val="43137"/>
                    </a:srgbClr>
                  </a:outerShdw>
                </a:effectLst>
              </a:rPr>
              <a:t>19/5/2008</a:t>
            </a:r>
            <a:r>
              <a:rPr lang="es-ES" sz="1800" dirty="0">
                <a:solidFill>
                  <a:schemeClr val="accent3">
                    <a:lumMod val="60000"/>
                    <a:lumOff val="40000"/>
                  </a:schemeClr>
                </a:solidFill>
                <a:effectLst>
                  <a:outerShdw blurRad="38100" dist="38100" dir="2700000" algn="tl">
                    <a:srgbClr val="000000">
                      <a:alpha val="43137"/>
                    </a:srgbClr>
                  </a:outerShdw>
                </a:effectLst>
              </a:rPr>
              <a:t> en caso: “SEARCH </a:t>
            </a:r>
          </a:p>
          <a:p>
            <a:pPr marL="609600" indent="-609600">
              <a:buFont typeface="Wingdings" pitchFamily="2" charset="2"/>
              <a:buNone/>
              <a:defRPr/>
            </a:pPr>
            <a:r>
              <a:rPr lang="es-ES" sz="1800" dirty="0">
                <a:solidFill>
                  <a:schemeClr val="accent3">
                    <a:lumMod val="60000"/>
                    <a:lumOff val="40000"/>
                  </a:schemeClr>
                </a:solidFill>
                <a:effectLst>
                  <a:outerShdw blurRad="38100" dist="38100" dir="2700000" algn="tl">
                    <a:srgbClr val="000000">
                      <a:alpha val="43137"/>
                    </a:srgbClr>
                  </a:outerShdw>
                </a:effectLst>
              </a:rPr>
              <a:t>ORGANIZACIÓN S.A.”</a:t>
            </a:r>
          </a:p>
          <a:p>
            <a:pPr marL="0" indent="0">
              <a:buFont typeface="Wingdings" pitchFamily="2" charset="2"/>
              <a:buNone/>
              <a:defRPr/>
            </a:pPr>
            <a:endParaRPr lang="es-MX" sz="1600" b="1" dirty="0" smtClean="0">
              <a:solidFill>
                <a:schemeClr val="accent1">
                  <a:lumMod val="60000"/>
                  <a:lumOff val="40000"/>
                </a:schemeClr>
              </a:solidFill>
              <a:effectLst>
                <a:outerShdw blurRad="38100" dist="38100" dir="2700000" algn="tl">
                  <a:srgbClr val="000000">
                    <a:alpha val="43137"/>
                  </a:srgbClr>
                </a:outerShdw>
              </a:effectLst>
            </a:endParaRPr>
          </a:p>
          <a:p>
            <a:pPr marL="0" indent="0">
              <a:buFont typeface="Wingdings" pitchFamily="2" charset="2"/>
              <a:buNone/>
              <a:defRPr/>
            </a:pPr>
            <a:r>
              <a:rPr lang="es-MX" sz="1800" b="1" dirty="0" smtClean="0">
                <a:solidFill>
                  <a:srgbClr val="00FF99"/>
                </a:solidFill>
                <a:effectLst>
                  <a:outerShdw blurRad="38100" dist="38100" dir="2700000" algn="tl">
                    <a:srgbClr val="000000">
                      <a:alpha val="43137"/>
                    </a:srgbClr>
                  </a:outerShdw>
                </a:effectLst>
              </a:rPr>
              <a:t>a) Para los contribuyentes obligados a presentar balance:</a:t>
            </a:r>
            <a:endParaRPr lang="es-MX" sz="1800" dirty="0" smtClean="0">
              <a:solidFill>
                <a:srgbClr val="00FF99"/>
              </a:solidFill>
              <a:effectLst>
                <a:outerShdw blurRad="38100" dist="38100" dir="2700000" algn="tl">
                  <a:srgbClr val="000000">
                    <a:alpha val="43137"/>
                  </a:srgbClr>
                </a:outerShdw>
              </a:effectLst>
            </a:endParaRPr>
          </a:p>
          <a:p>
            <a:pPr marL="0" indent="0">
              <a:buFont typeface="Wingdings" pitchFamily="2" charset="2"/>
              <a:buNone/>
              <a:defRPr/>
            </a:pPr>
            <a:r>
              <a:rPr lang="es-MX" sz="1600" dirty="0" smtClean="0">
                <a:effectLst>
                  <a:outerShdw blurRad="38100" dist="38100" dir="2700000" algn="tl">
                    <a:srgbClr val="000000">
                      <a:alpha val="43137"/>
                    </a:srgbClr>
                  </a:outerShdw>
                </a:effectLst>
              </a:rPr>
              <a:t>El cambio de alícuota que en su caso resulte del promedio al que se refiere el art. 2° inciso b) de la RG (AFIP) 1095, operará con relación a las remuneraciones devengadas a partir del primer día del mes siguiente al del vencimiento para la presentación del balance correspondiente al último ejercicio comercial.</a:t>
            </a:r>
          </a:p>
          <a:p>
            <a:pPr marL="0" indent="0">
              <a:buFont typeface="Wingdings" pitchFamily="2" charset="2"/>
              <a:buNone/>
              <a:defRPr/>
            </a:pPr>
            <a:r>
              <a:rPr lang="es-MX" sz="1600" dirty="0" smtClean="0">
                <a:effectLst>
                  <a:outerShdw blurRad="38100" dist="38100" dir="2700000" algn="tl">
                    <a:srgbClr val="000000">
                      <a:alpha val="43137"/>
                    </a:srgbClr>
                  </a:outerShdw>
                </a:effectLst>
              </a:rPr>
              <a:t>Los balances vencen para su presentación el cuarto mes posterior al cierre del ejercicio. Si el balance cierra el 30 de junio, la presentación ante la IGJ es en octubre, y por lo </a:t>
            </a:r>
            <a:r>
              <a:rPr lang="es-MX" sz="1600" dirty="0" err="1" smtClean="0">
                <a:effectLst>
                  <a:outerShdw blurRad="38100" dist="38100" dir="2700000" algn="tl">
                    <a:srgbClr val="000000">
                      <a:alpha val="43137"/>
                    </a:srgbClr>
                  </a:outerShdw>
                </a:effectLst>
              </a:rPr>
              <a:t>tranto</a:t>
            </a:r>
            <a:r>
              <a:rPr lang="es-MX" sz="1600" dirty="0" smtClean="0">
                <a:effectLst>
                  <a:outerShdw blurRad="38100" dist="38100" dir="2700000" algn="tl">
                    <a:srgbClr val="000000">
                      <a:alpha val="43137"/>
                    </a:srgbClr>
                  </a:outerShdw>
                </a:effectLst>
              </a:rPr>
              <a:t> la alícuota cambia a partir del devengado noviembre inclusive.</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68662872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lstStyle/>
          <a:p>
            <a:pPr algn="r">
              <a:defRPr/>
            </a:pPr>
            <a:r>
              <a:rPr lang="es-MX" sz="2000" b="1" dirty="0">
                <a:solidFill>
                  <a:srgbClr val="FFC000"/>
                </a:solidFill>
                <a:effectLst>
                  <a:outerShdw blurRad="38100" dist="38100" dir="2700000" algn="tl">
                    <a:srgbClr val="000000">
                      <a:alpha val="43137"/>
                    </a:srgbClr>
                  </a:outerShdw>
                </a:effectLst>
              </a:rPr>
              <a:t>D. 814/2001 – CONTRIBUCION UNIFICADA DE LA SS</a:t>
            </a:r>
          </a:p>
        </p:txBody>
      </p:sp>
      <p:sp>
        <p:nvSpPr>
          <p:cNvPr id="250883" name="Rectangle 3"/>
          <p:cNvSpPr>
            <a:spLocks noGrp="1" noChangeArrowheads="1"/>
          </p:cNvSpPr>
          <p:nvPr>
            <p:ph type="body" idx="1"/>
          </p:nvPr>
        </p:nvSpPr>
        <p:spPr>
          <a:xfrm>
            <a:off x="468313" y="981075"/>
            <a:ext cx="8377237" cy="5495925"/>
          </a:xfrm>
        </p:spPr>
        <p:txBody>
          <a:bodyPr/>
          <a:lstStyle/>
          <a:p>
            <a:pPr marL="609600" indent="-609600">
              <a:buFont typeface="Wingdings" pitchFamily="2" charset="2"/>
              <a:buNone/>
              <a:defRPr/>
            </a:pPr>
            <a:endParaRPr lang="es-ES" sz="2000" b="1" dirty="0" smtClean="0">
              <a:solidFill>
                <a:srgbClr val="00FFCC"/>
              </a:solidFill>
            </a:endParaRPr>
          </a:p>
          <a:p>
            <a:pPr marL="609600" indent="-609600">
              <a:buFont typeface="Wingdings" pitchFamily="2" charset="2"/>
              <a:buNone/>
              <a:defRPr/>
            </a:pPr>
            <a:r>
              <a:rPr lang="es-ES" sz="2000" b="1" dirty="0" smtClean="0">
                <a:solidFill>
                  <a:srgbClr val="00FFCC"/>
                </a:solidFill>
              </a:rPr>
              <a:t>D</a:t>
            </a:r>
            <a:r>
              <a:rPr lang="es-ES" sz="2000" b="1" dirty="0">
                <a:solidFill>
                  <a:srgbClr val="00FFCC"/>
                </a:solidFill>
              </a:rPr>
              <a:t>. 814/2001 – ART. 2° - Contribución unificada de la seguridad social</a:t>
            </a:r>
            <a:endParaRPr lang="es-ES" sz="2000" dirty="0">
              <a:solidFill>
                <a:srgbClr val="00FFCC"/>
              </a:solidFill>
            </a:endParaRPr>
          </a:p>
          <a:p>
            <a:pPr marL="609600" indent="-609600">
              <a:buFont typeface="Wingdings" pitchFamily="2" charset="2"/>
              <a:buNone/>
              <a:defRPr/>
            </a:pPr>
            <a:r>
              <a:rPr lang="es-ES" sz="2000" b="1" dirty="0">
                <a:solidFill>
                  <a:srgbClr val="FFFF00"/>
                </a:solidFill>
              </a:rPr>
              <a:t>Monto de facturación</a:t>
            </a:r>
          </a:p>
          <a:p>
            <a:pPr marL="609600" indent="-609600">
              <a:buFont typeface="Wingdings" pitchFamily="2" charset="2"/>
              <a:buNone/>
              <a:defRPr/>
            </a:pPr>
            <a:r>
              <a:rPr lang="es-ES" sz="1800" b="1" dirty="0" smtClean="0">
                <a:solidFill>
                  <a:srgbClr val="FFFF00"/>
                </a:solidFill>
              </a:rPr>
              <a:t>¿ A partir de que momento debe realizarse el cambio de alícuota?</a:t>
            </a:r>
          </a:p>
          <a:p>
            <a:pPr marL="609600" indent="-609600">
              <a:buFont typeface="Wingdings" pitchFamily="2" charset="2"/>
              <a:buNone/>
              <a:defRPr/>
            </a:pPr>
            <a:r>
              <a:rPr lang="es-ES" sz="1800" dirty="0">
                <a:solidFill>
                  <a:schemeClr val="accent3">
                    <a:lumMod val="60000"/>
                    <a:lumOff val="40000"/>
                  </a:schemeClr>
                </a:solidFill>
              </a:rPr>
              <a:t>Actuación de la Dirección de Asesoría Legal Impositiva y de los Recursos de la </a:t>
            </a:r>
          </a:p>
          <a:p>
            <a:pPr marL="609600" indent="-609600">
              <a:buFont typeface="Wingdings" pitchFamily="2" charset="2"/>
              <a:buNone/>
              <a:defRPr/>
            </a:pPr>
            <a:r>
              <a:rPr lang="es-ES" sz="1800" dirty="0">
                <a:solidFill>
                  <a:schemeClr val="accent3">
                    <a:lumMod val="60000"/>
                    <a:lumOff val="40000"/>
                  </a:schemeClr>
                </a:solidFill>
              </a:rPr>
              <a:t>Seguridad Social N° </a:t>
            </a:r>
            <a:r>
              <a:rPr lang="es-ES" sz="1800" b="1" u="sng" dirty="0">
                <a:solidFill>
                  <a:schemeClr val="accent3">
                    <a:lumMod val="60000"/>
                    <a:lumOff val="40000"/>
                  </a:schemeClr>
                </a:solidFill>
              </a:rPr>
              <a:t>476/2008</a:t>
            </a:r>
            <a:r>
              <a:rPr lang="es-ES" sz="1800" dirty="0">
                <a:solidFill>
                  <a:schemeClr val="accent3">
                    <a:lumMod val="60000"/>
                    <a:lumOff val="40000"/>
                  </a:schemeClr>
                </a:solidFill>
              </a:rPr>
              <a:t> de fecha </a:t>
            </a:r>
            <a:r>
              <a:rPr lang="es-ES" sz="1800" b="1" u="sng" dirty="0">
                <a:solidFill>
                  <a:schemeClr val="accent3">
                    <a:lumMod val="60000"/>
                    <a:lumOff val="40000"/>
                  </a:schemeClr>
                </a:solidFill>
              </a:rPr>
              <a:t>19/5/2008</a:t>
            </a:r>
            <a:r>
              <a:rPr lang="es-ES" sz="1800" dirty="0">
                <a:solidFill>
                  <a:schemeClr val="accent3">
                    <a:lumMod val="60000"/>
                    <a:lumOff val="40000"/>
                  </a:schemeClr>
                </a:solidFill>
              </a:rPr>
              <a:t> en caso: “SEARCH </a:t>
            </a:r>
          </a:p>
          <a:p>
            <a:pPr marL="609600" indent="-609600">
              <a:buFont typeface="Wingdings" pitchFamily="2" charset="2"/>
              <a:buNone/>
              <a:defRPr/>
            </a:pPr>
            <a:r>
              <a:rPr lang="es-ES" sz="1800" dirty="0">
                <a:solidFill>
                  <a:schemeClr val="accent3">
                    <a:lumMod val="60000"/>
                    <a:lumOff val="40000"/>
                  </a:schemeClr>
                </a:solidFill>
              </a:rPr>
              <a:t>ORGANIZACIÓN S.A.”</a:t>
            </a:r>
          </a:p>
          <a:p>
            <a:pPr marL="0" indent="0">
              <a:buFont typeface="Wingdings" pitchFamily="2" charset="2"/>
              <a:buNone/>
              <a:defRPr/>
            </a:pPr>
            <a:endParaRPr lang="es-MX" sz="1600" b="1" dirty="0" smtClean="0">
              <a:solidFill>
                <a:schemeClr val="accent1">
                  <a:lumMod val="60000"/>
                  <a:lumOff val="40000"/>
                </a:schemeClr>
              </a:solidFill>
            </a:endParaRPr>
          </a:p>
          <a:p>
            <a:pPr marL="0" indent="0">
              <a:buFont typeface="Wingdings" pitchFamily="2" charset="2"/>
              <a:buNone/>
              <a:defRPr/>
            </a:pPr>
            <a:r>
              <a:rPr lang="es-MX" sz="1800" b="1" dirty="0" smtClean="0">
                <a:solidFill>
                  <a:srgbClr val="00FF99"/>
                </a:solidFill>
              </a:rPr>
              <a:t>b) Para los contribuyentes que no presentan balance</a:t>
            </a:r>
          </a:p>
          <a:p>
            <a:pPr marL="0" indent="0">
              <a:buFont typeface="Wingdings" pitchFamily="2" charset="2"/>
              <a:buNone/>
              <a:defRPr/>
            </a:pPr>
            <a:r>
              <a:rPr lang="es-MX" sz="1600" dirty="0" smtClean="0"/>
              <a:t>Para quienes no presentan balance y deben esta al promedio de facturación de los tres últimos años calendario, la nueva alícuota operará para las remuneraciones devengadas a partir del primer día del año calendario siguiente.</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379427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371600"/>
            <a:ext cx="7772400" cy="4876800"/>
          </a:xfrm>
        </p:spPr>
        <p:txBody>
          <a:bodyPr>
            <a:normAutofit/>
          </a:bodyPr>
          <a:lstStyle/>
          <a:p>
            <a:pPr marR="0" algn="ctr" eaLnBrk="1" hangingPunct="1">
              <a:defRPr/>
            </a:pPr>
            <a:endParaRPr lang="es-AR" sz="2800" b="1" dirty="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AR" sz="2800" b="1" dirty="0" smtClean="0">
                <a:solidFill>
                  <a:srgbClr val="FFFF00"/>
                </a:solidFill>
                <a:effectLst>
                  <a:outerShdw blurRad="38100" dist="38100" dir="2700000" algn="tl">
                    <a:srgbClr val="000000">
                      <a:alpha val="43137"/>
                    </a:srgbClr>
                  </a:outerShdw>
                </a:effectLst>
                <a:latin typeface="Papyrus" pitchFamily="66" charset="0"/>
              </a:rPr>
              <a:t>LA INTANGIBILIDAD DE LA REMUNERACIÓN</a:t>
            </a:r>
          </a:p>
          <a:p>
            <a:pPr marR="0" algn="ctr">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MX" sz="2800" b="1" dirty="0" smtClean="0">
                <a:solidFill>
                  <a:srgbClr val="00FF00"/>
                </a:solidFill>
                <a:effectLst>
                  <a:outerShdw blurRad="38100" dist="38100" dir="2700000" algn="tl">
                    <a:srgbClr val="000000"/>
                  </a:outerShdw>
                </a:effectLst>
                <a:latin typeface="Papyrus" pitchFamily="66" charset="0"/>
              </a:rPr>
              <a:t>QUE SE PUEDE RETENER DEL RECIBO DE SUELDOS</a:t>
            </a:r>
          </a:p>
          <a:p>
            <a:pPr marR="0" algn="ctr" eaLnBrk="1" hangingPunct="1">
              <a:defRPr/>
            </a:pPr>
            <a:endParaRPr lang="es-MX" sz="2800" b="1" dirty="0" smtClean="0">
              <a:effectLst>
                <a:outerShdw blurRad="38100" dist="38100" dir="2700000" algn="tl">
                  <a:srgbClr val="000000"/>
                </a:outerShdw>
              </a:effectLst>
              <a:latin typeface="Papyrus" pitchFamily="66" charset="0"/>
            </a:endParaRPr>
          </a:p>
        </p:txBody>
      </p:sp>
      <p:pic>
        <p:nvPicPr>
          <p:cNvPr id="15363"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pic>
        <p:nvPicPr>
          <p:cNvPr id="15364" name="4 Imagen" descr="Firma.jpg"/>
          <p:cNvPicPr>
            <a:picLocks noChangeAspect="1"/>
          </p:cNvPicPr>
          <p:nvPr/>
        </p:nvPicPr>
        <p:blipFill>
          <a:blip r:embed="rId4"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39917449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endParaRPr lang="es-MX" sz="2000" b="1" dirty="0" smtClean="0">
              <a:solidFill>
                <a:srgbClr val="FFFF00"/>
              </a:solidFill>
            </a:endParaRPr>
          </a:p>
        </p:txBody>
      </p:sp>
      <p:sp>
        <p:nvSpPr>
          <p:cNvPr id="128003" name="Rectangle 3"/>
          <p:cNvSpPr>
            <a:spLocks noGrp="1" noChangeArrowheads="1"/>
          </p:cNvSpPr>
          <p:nvPr>
            <p:ph type="body" idx="1"/>
          </p:nvPr>
        </p:nvSpPr>
        <p:spPr>
          <a:xfrm>
            <a:off x="468313" y="1052513"/>
            <a:ext cx="8377237" cy="5805487"/>
          </a:xfrm>
        </p:spPr>
        <p:txBody>
          <a:bodyPr/>
          <a:lstStyle/>
          <a:p>
            <a:pPr marL="457200" indent="-457200" eaLnBrk="1" hangingPunct="1">
              <a:lnSpc>
                <a:spcPct val="80000"/>
              </a:lnSpc>
              <a:buFont typeface="Wingdings" pitchFamily="2" charset="2"/>
              <a:buNone/>
              <a:defRPr/>
            </a:pPr>
            <a:r>
              <a:rPr lang="es-MX" sz="1800" b="1" dirty="0" smtClean="0">
                <a:solidFill>
                  <a:srgbClr val="00FF00"/>
                </a:solidFill>
                <a:effectLst>
                  <a:outerShdw blurRad="38100" dist="38100" dir="2700000" algn="tl">
                    <a:srgbClr val="000000">
                      <a:alpha val="43137"/>
                    </a:srgbClr>
                  </a:outerShdw>
                </a:effectLst>
              </a:rPr>
              <a:t>REMUNERACION</a:t>
            </a:r>
          </a:p>
          <a:p>
            <a:pPr marL="457200" indent="-457200" eaLnBrk="1" hangingPunct="1">
              <a:lnSpc>
                <a:spcPct val="80000"/>
              </a:lnSpc>
              <a:buFont typeface="Wingdings" pitchFamily="2" charset="2"/>
              <a:buNone/>
              <a:defRPr/>
            </a:pPr>
            <a:endParaRPr lang="es-MX" sz="1800" b="1" dirty="0" smtClean="0">
              <a:solidFill>
                <a:schemeClr val="tx2"/>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a) Desde el punto de vista laboral</a:t>
            </a:r>
          </a:p>
          <a:p>
            <a:pPr marL="457200" indent="-45720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b) Desde el punto de vista de la seguridad social</a:t>
            </a:r>
          </a:p>
          <a:p>
            <a:pPr marL="457200" indent="-457200" eaLnBrk="1" hangingPunct="1">
              <a:lnSpc>
                <a:spcPct val="80000"/>
              </a:lnSpc>
              <a:buFont typeface="Wingdings" pitchFamily="2" charset="2"/>
              <a:buNone/>
              <a:defRPr/>
            </a:pPr>
            <a:endParaRPr lang="es-MX" sz="1800" b="1"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MX" sz="1800" b="1" dirty="0" smtClean="0">
                <a:solidFill>
                  <a:srgbClr val="00FFCC"/>
                </a:solidFill>
                <a:effectLst>
                  <a:outerShdw blurRad="38100" dist="38100" dir="2700000" algn="tl">
                    <a:srgbClr val="000000">
                      <a:alpha val="43137"/>
                    </a:srgbClr>
                  </a:outerShdw>
                </a:effectLst>
              </a:rPr>
              <a:t>Concepto de remuneración</a:t>
            </a:r>
          </a:p>
          <a:p>
            <a:pPr marL="457200" indent="-457200" eaLnBrk="1" hangingPunct="1">
              <a:lnSpc>
                <a:spcPct val="80000"/>
              </a:lnSpc>
              <a:buFont typeface="Wingdings" pitchFamily="2" charset="2"/>
              <a:buNone/>
              <a:defRPr/>
            </a:pPr>
            <a:endParaRPr lang="es-MX" sz="1800" b="1" dirty="0" smtClean="0">
              <a:solidFill>
                <a:schemeClr val="hlink"/>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ES" sz="1800" b="1" dirty="0" smtClean="0">
                <a:solidFill>
                  <a:srgbClr val="00FFCC"/>
                </a:solidFill>
                <a:effectLst>
                  <a:outerShdw blurRad="38100" dist="38100" dir="2700000" algn="tl">
                    <a:srgbClr val="000000">
                      <a:alpha val="43137"/>
                    </a:srgbClr>
                  </a:outerShdw>
                </a:effectLst>
              </a:rPr>
              <a:t>Art. 103 LCT </a:t>
            </a:r>
            <a:r>
              <a:rPr lang="es-ES" sz="1800" b="1" dirty="0" smtClean="0">
                <a:effectLst>
                  <a:outerShdw blurRad="38100" dist="38100" dir="2700000" algn="tl">
                    <a:srgbClr val="000000">
                      <a:alpha val="43137"/>
                    </a:srgbClr>
                  </a:outerShdw>
                </a:effectLst>
              </a:rPr>
              <a:t>-</a:t>
            </a:r>
            <a:r>
              <a:rPr lang="es-ES" sz="1800" dirty="0" smtClean="0">
                <a:effectLst>
                  <a:outerShdw blurRad="38100" dist="38100" dir="2700000" algn="tl">
                    <a:srgbClr val="000000">
                      <a:alpha val="43137"/>
                    </a:srgbClr>
                  </a:outerShdw>
                </a:effectLst>
              </a:rPr>
              <a:t> A los fines de esta ley se entiende por remuneración </a:t>
            </a:r>
            <a:r>
              <a:rPr lang="es-ES" sz="1800" u="sng" dirty="0" smtClean="0">
                <a:solidFill>
                  <a:srgbClr val="FFFF00"/>
                </a:solidFill>
                <a:effectLst>
                  <a:outerShdw blurRad="38100" dist="38100" dir="2700000" algn="tl">
                    <a:srgbClr val="000000">
                      <a:alpha val="43137"/>
                    </a:srgbClr>
                  </a:outerShdw>
                </a:effectLst>
              </a:rPr>
              <a:t>la </a:t>
            </a:r>
          </a:p>
          <a:p>
            <a:pPr marL="457200" indent="-457200" eaLnBrk="1" hangingPunct="1">
              <a:lnSpc>
                <a:spcPct val="80000"/>
              </a:lnSpc>
              <a:buFont typeface="Wingdings" pitchFamily="2" charset="2"/>
              <a:buNone/>
              <a:defRPr/>
            </a:pPr>
            <a:r>
              <a:rPr lang="es-ES" sz="1800" u="sng" dirty="0" smtClean="0">
                <a:solidFill>
                  <a:srgbClr val="FFFF00"/>
                </a:solidFill>
                <a:effectLst>
                  <a:outerShdw blurRad="38100" dist="38100" dir="2700000" algn="tl">
                    <a:srgbClr val="000000">
                      <a:alpha val="43137"/>
                    </a:srgbClr>
                  </a:outerShdw>
                </a:effectLst>
              </a:rPr>
              <a:t>contraprestación que debe percibir el trabajador como consecuencia del contrato de </a:t>
            </a:r>
          </a:p>
          <a:p>
            <a:pPr marL="457200" indent="-457200" eaLnBrk="1" hangingPunct="1">
              <a:lnSpc>
                <a:spcPct val="80000"/>
              </a:lnSpc>
              <a:buFont typeface="Wingdings" pitchFamily="2" charset="2"/>
              <a:buNone/>
              <a:defRPr/>
            </a:pPr>
            <a:r>
              <a:rPr lang="es-ES" sz="1800" u="sng" dirty="0" smtClean="0">
                <a:solidFill>
                  <a:srgbClr val="FFFF00"/>
                </a:solidFill>
                <a:effectLst>
                  <a:outerShdw blurRad="38100" dist="38100" dir="2700000" algn="tl">
                    <a:srgbClr val="000000">
                      <a:alpha val="43137"/>
                    </a:srgbClr>
                  </a:outerShdw>
                </a:effectLst>
              </a:rPr>
              <a:t>trabajo</a:t>
            </a:r>
            <a:r>
              <a:rPr lang="es-ES" sz="1800" dirty="0" smtClean="0">
                <a:effectLst>
                  <a:outerShdw blurRad="38100" dist="38100" dir="2700000" algn="tl">
                    <a:srgbClr val="000000">
                      <a:alpha val="43137"/>
                    </a:srgbClr>
                  </a:outerShdw>
                </a:effectLst>
              </a:rPr>
              <a:t>. </a:t>
            </a:r>
          </a:p>
          <a:p>
            <a:pPr marL="457200" indent="-457200" eaLnBrk="1" hangingPunct="1">
              <a:lnSpc>
                <a:spcPct val="80000"/>
              </a:lnSpc>
              <a:buFont typeface="Wingdings" pitchFamily="2" charset="2"/>
              <a:buNone/>
              <a:defRPr/>
            </a:pPr>
            <a:endParaRPr lang="es-ES" sz="1800"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ES" sz="1800" dirty="0" smtClean="0">
                <a:effectLst>
                  <a:outerShdw blurRad="38100" dist="38100" dir="2700000" algn="tl">
                    <a:srgbClr val="000000">
                      <a:alpha val="43137"/>
                    </a:srgbClr>
                  </a:outerShdw>
                </a:effectLst>
              </a:rPr>
              <a:t>Dicha remuneración </a:t>
            </a:r>
            <a:r>
              <a:rPr lang="es-ES" sz="1800" u="sng" dirty="0" smtClean="0">
                <a:solidFill>
                  <a:srgbClr val="FFFF00"/>
                </a:solidFill>
                <a:effectLst>
                  <a:outerShdw blurRad="38100" dist="38100" dir="2700000" algn="tl">
                    <a:srgbClr val="000000">
                      <a:alpha val="43137"/>
                    </a:srgbClr>
                  </a:outerShdw>
                </a:effectLst>
              </a:rPr>
              <a:t>no podrá ser inferior al salario mínimo vital.</a:t>
            </a:r>
            <a:r>
              <a:rPr lang="es-ES" sz="1800" dirty="0" smtClean="0">
                <a:effectLst>
                  <a:outerShdw blurRad="38100" dist="38100" dir="2700000" algn="tl">
                    <a:srgbClr val="000000">
                      <a:alpha val="43137"/>
                    </a:srgbClr>
                  </a:outerShdw>
                </a:effectLst>
              </a:rPr>
              <a:t> El empleador </a:t>
            </a:r>
          </a:p>
          <a:p>
            <a:pPr marL="457200" indent="-457200" eaLnBrk="1" hangingPunct="1">
              <a:lnSpc>
                <a:spcPct val="80000"/>
              </a:lnSpc>
              <a:buFont typeface="Wingdings" pitchFamily="2" charset="2"/>
              <a:buNone/>
              <a:defRPr/>
            </a:pPr>
            <a:r>
              <a:rPr lang="es-ES" sz="1800" dirty="0" smtClean="0">
                <a:effectLst>
                  <a:outerShdw blurRad="38100" dist="38100" dir="2700000" algn="tl">
                    <a:srgbClr val="000000">
                      <a:alpha val="43137"/>
                    </a:srgbClr>
                  </a:outerShdw>
                </a:effectLst>
              </a:rPr>
              <a:t>debe al trabajador la remuneración, aunque éste no preste servicios, por la mera </a:t>
            </a:r>
          </a:p>
          <a:p>
            <a:pPr marL="457200" indent="-457200" eaLnBrk="1" hangingPunct="1">
              <a:lnSpc>
                <a:spcPct val="80000"/>
              </a:lnSpc>
              <a:buFont typeface="Wingdings" pitchFamily="2" charset="2"/>
              <a:buNone/>
              <a:defRPr/>
            </a:pPr>
            <a:r>
              <a:rPr lang="es-ES" sz="1800" dirty="0" smtClean="0">
                <a:effectLst>
                  <a:outerShdw blurRad="38100" dist="38100" dir="2700000" algn="tl">
                    <a:srgbClr val="000000">
                      <a:alpha val="43137"/>
                    </a:srgbClr>
                  </a:outerShdw>
                </a:effectLst>
              </a:rPr>
              <a:t>circunstancia de haber puesto su fuerza de trabajo a disposición de aquél.</a:t>
            </a:r>
            <a:endParaRPr lang="es-MX" sz="1800" dirty="0" smtClean="0">
              <a:effectLst>
                <a:outerShdw blurRad="38100" dist="38100" dir="2700000" algn="tl">
                  <a:srgbClr val="000000">
                    <a:alpha val="43137"/>
                  </a:srgbClr>
                </a:outerShdw>
              </a:effectLst>
            </a:endParaRPr>
          </a:p>
        </p:txBody>
      </p:sp>
      <p:pic>
        <p:nvPicPr>
          <p:cNvPr id="6" name="5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7" name="6 Imagen" descr="Firma.jpg"/>
          <p:cNvPicPr>
            <a:picLocks noChangeAspect="1"/>
          </p:cNvPicPr>
          <p:nvPr/>
        </p:nvPicPr>
        <p:blipFill>
          <a:blip r:embed="rId3" cstate="print"/>
          <a:srcRect/>
          <a:stretch>
            <a:fillRect/>
          </a:stretch>
        </p:blipFill>
        <p:spPr bwMode="auto">
          <a:xfrm>
            <a:off x="6400799"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21761384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MX" sz="2000" b="1" dirty="0" smtClean="0">
                <a:solidFill>
                  <a:srgbClr val="FFFF00"/>
                </a:solidFill>
              </a:rPr>
              <a:t> </a:t>
            </a:r>
          </a:p>
        </p:txBody>
      </p:sp>
      <p:sp>
        <p:nvSpPr>
          <p:cNvPr id="128003" name="Rectangle 3"/>
          <p:cNvSpPr>
            <a:spLocks noGrp="1" noChangeArrowheads="1"/>
          </p:cNvSpPr>
          <p:nvPr>
            <p:ph type="body" idx="1"/>
          </p:nvPr>
        </p:nvSpPr>
        <p:spPr>
          <a:xfrm>
            <a:off x="468313" y="1052513"/>
            <a:ext cx="8377237" cy="5805487"/>
          </a:xfrm>
        </p:spPr>
        <p:txBody>
          <a:bodyPr/>
          <a:lstStyle/>
          <a:p>
            <a:pPr marL="457200" indent="-457200" eaLnBrk="1" hangingPunct="1">
              <a:lnSpc>
                <a:spcPct val="80000"/>
              </a:lnSpc>
              <a:buFont typeface="Wingdings" pitchFamily="2" charset="2"/>
              <a:buNone/>
              <a:defRPr/>
            </a:pPr>
            <a:r>
              <a:rPr lang="es-MX" sz="2000" b="1" dirty="0" smtClean="0">
                <a:solidFill>
                  <a:srgbClr val="00FF00"/>
                </a:solidFill>
                <a:effectLst>
                  <a:outerShdw blurRad="38100" dist="38100" dir="2700000" algn="tl">
                    <a:srgbClr val="000000">
                      <a:alpha val="43137"/>
                    </a:srgbClr>
                  </a:outerShdw>
                </a:effectLst>
              </a:rPr>
              <a:t>REMUNERACION</a:t>
            </a:r>
          </a:p>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BENEFICIOS SOCIALES</a:t>
            </a:r>
          </a:p>
          <a:p>
            <a:pPr marL="457200" indent="-457200" eaLnBrk="1" hangingPunct="1">
              <a:lnSpc>
                <a:spcPct val="80000"/>
              </a:lnSpc>
              <a:buFont typeface="Wingdings" pitchFamily="2" charset="2"/>
              <a:buNone/>
              <a:defRPr/>
            </a:pPr>
            <a:endParaRPr lang="es-MX" sz="2000" b="1" dirty="0" smtClean="0">
              <a:solidFill>
                <a:schemeClr val="tx2"/>
              </a:solidFill>
              <a:effectLst>
                <a:outerShdw blurRad="38100" dist="38100" dir="2700000" algn="tl">
                  <a:srgbClr val="000000">
                    <a:alpha val="43137"/>
                  </a:srgbClr>
                </a:outerShdw>
              </a:effectLst>
            </a:endParaRPr>
          </a:p>
          <a:p>
            <a:pPr marL="0" indent="0">
              <a:buNone/>
            </a:pPr>
            <a:r>
              <a:rPr lang="es-AR" sz="1600" b="1" dirty="0">
                <a:solidFill>
                  <a:srgbClr val="00FFCC"/>
                </a:solidFill>
                <a:effectLst>
                  <a:outerShdw blurRad="38100" dist="38100" dir="2700000" algn="tl">
                    <a:srgbClr val="000000">
                      <a:alpha val="43137"/>
                    </a:srgbClr>
                  </a:outerShdw>
                </a:effectLst>
              </a:rPr>
              <a:t>Art. 103 bis - </a:t>
            </a:r>
            <a:r>
              <a:rPr lang="es-AR" sz="1600" dirty="0">
                <a:effectLst>
                  <a:outerShdw blurRad="38100" dist="38100" dir="2700000" algn="tl">
                    <a:srgbClr val="000000">
                      <a:alpha val="43137"/>
                    </a:srgbClr>
                  </a:outerShdw>
                </a:effectLst>
              </a:rPr>
              <a:t>Se denominan beneficios sociales a las prestaciones de naturaleza jurídica de seguridad social, no remunerativas, no dinerarias, no acumulables ni sustituibles en dinero, que brinda el empleador al trabajador por sí o por medio de terceros, que tiene como objeto mejorar la calidad de vida del dependiente o de su familia a cargo. Son beneficios sociales las siguientes prestaciones: </a:t>
            </a:r>
          </a:p>
          <a:p>
            <a:pPr marL="0" indent="0">
              <a:buNone/>
            </a:pPr>
            <a:r>
              <a:rPr lang="es-AR" sz="1600" dirty="0">
                <a:effectLst>
                  <a:outerShdw blurRad="38100" dist="38100" dir="2700000" algn="tl">
                    <a:srgbClr val="000000">
                      <a:alpha val="43137"/>
                    </a:srgbClr>
                  </a:outerShdw>
                </a:effectLst>
              </a:rPr>
              <a:t>a) los servicios de comedor de la empresa; </a:t>
            </a:r>
          </a:p>
          <a:p>
            <a:pPr marL="0" indent="0">
              <a:buNone/>
            </a:pPr>
            <a:r>
              <a:rPr lang="es-AR" sz="1600" dirty="0" smtClean="0">
                <a:effectLst>
                  <a:outerShdw blurRad="38100" dist="38100" dir="2700000" algn="tl">
                    <a:srgbClr val="000000">
                      <a:alpha val="43137"/>
                    </a:srgbClr>
                  </a:outerShdw>
                </a:effectLst>
              </a:rPr>
              <a:t>b) Derogado por el artículo 1 de la ley 26341 (BO: 24/12/2007) a partir del 2/1/2008. </a:t>
            </a:r>
          </a:p>
          <a:p>
            <a:pPr marL="0" indent="0">
              <a:buNone/>
            </a:pPr>
            <a:r>
              <a:rPr lang="es-AR" sz="1600" dirty="0" smtClean="0">
                <a:effectLst>
                  <a:outerShdw blurRad="38100" dist="38100" dir="2700000" algn="tl">
                    <a:srgbClr val="000000">
                      <a:alpha val="43137"/>
                    </a:srgbClr>
                  </a:outerShdw>
                </a:effectLst>
              </a:rPr>
              <a:t>c) Derogado por el artículo 1 de la ley 26341 (BO: 24/12/2007) a partir del 2/1/2008. </a:t>
            </a:r>
          </a:p>
          <a:p>
            <a:pPr marL="0" indent="0">
              <a:buNone/>
            </a:pPr>
            <a:r>
              <a:rPr lang="es-AR" sz="1600" dirty="0" smtClean="0">
                <a:effectLst>
                  <a:outerShdw blurRad="38100" dist="38100" dir="2700000" algn="tl">
                    <a:srgbClr val="000000">
                      <a:alpha val="43137"/>
                    </a:srgbClr>
                  </a:outerShdw>
                </a:effectLst>
              </a:rPr>
              <a:t>d</a:t>
            </a:r>
            <a:r>
              <a:rPr lang="es-AR" sz="1600" dirty="0">
                <a:effectLst>
                  <a:outerShdw blurRad="38100" dist="38100" dir="2700000" algn="tl">
                    <a:srgbClr val="000000">
                      <a:alpha val="43137"/>
                    </a:srgbClr>
                  </a:outerShdw>
                </a:effectLst>
              </a:rPr>
              <a:t>) los reintegros de gastos de medicamentos y gastos médicos y odontológicos del trabajador y su familia que asumiera el empleador, previa presentación de comprobantes emitidos por farmacia, médico u odontólogo, debidamente documentados; </a:t>
            </a:r>
            <a:endParaRPr lang="es-AR" sz="1600" dirty="0" smtClean="0">
              <a:effectLst>
                <a:outerShdw blurRad="38100" dist="38100" dir="2700000" algn="tl">
                  <a:srgbClr val="000000">
                    <a:alpha val="43137"/>
                  </a:srgbClr>
                </a:outerShdw>
              </a:effectLst>
            </a:endParaRPr>
          </a:p>
          <a:p>
            <a:pPr marL="0" indent="0">
              <a:buNone/>
            </a:pPr>
            <a:endParaRPr lang="es-AR" sz="1600" dirty="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a:t>
            </a:r>
            <a:endParaRPr lang="es-AR" sz="1600" dirty="0">
              <a:effectLst>
                <a:outerShdw blurRad="38100" dist="38100" dir="2700000" algn="tl">
                  <a:srgbClr val="000000">
                    <a:alpha val="43137"/>
                  </a:srgbClr>
                </a:outerShdw>
              </a:effectLst>
            </a:endParaRPr>
          </a:p>
          <a:p>
            <a:pPr marL="0" indent="0">
              <a:buNone/>
            </a:pPr>
            <a:endParaRPr lang="es-AR" sz="1600" dirty="0"/>
          </a:p>
        </p:txBody>
      </p:sp>
      <p:pic>
        <p:nvPicPr>
          <p:cNvPr id="5" name="5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 name="6 Imagen" descr="Firma.jpg"/>
          <p:cNvPicPr>
            <a:picLocks noChangeAspect="1"/>
          </p:cNvPicPr>
          <p:nvPr/>
        </p:nvPicPr>
        <p:blipFill>
          <a:blip r:embed="rId3" cstate="print"/>
          <a:srcRect/>
          <a:stretch>
            <a:fillRect/>
          </a:stretch>
        </p:blipFill>
        <p:spPr bwMode="auto">
          <a:xfrm>
            <a:off x="6400799"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78380294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MX" sz="2000" b="1" dirty="0" smtClean="0">
                <a:solidFill>
                  <a:srgbClr val="FFFF00"/>
                </a:solidFill>
              </a:rPr>
              <a:t> </a:t>
            </a:r>
          </a:p>
        </p:txBody>
      </p:sp>
      <p:sp>
        <p:nvSpPr>
          <p:cNvPr id="128003" name="Rectangle 3"/>
          <p:cNvSpPr>
            <a:spLocks noGrp="1" noChangeArrowheads="1"/>
          </p:cNvSpPr>
          <p:nvPr>
            <p:ph type="body" idx="1"/>
          </p:nvPr>
        </p:nvSpPr>
        <p:spPr>
          <a:xfrm>
            <a:off x="468313" y="1052513"/>
            <a:ext cx="8377237" cy="5805487"/>
          </a:xfrm>
        </p:spPr>
        <p:txBody>
          <a:bodyPr/>
          <a:lstStyle/>
          <a:p>
            <a:pPr marL="457200" indent="-457200" eaLnBrk="1" hangingPunct="1">
              <a:lnSpc>
                <a:spcPct val="80000"/>
              </a:lnSpc>
              <a:buFont typeface="Wingdings" pitchFamily="2" charset="2"/>
              <a:buNone/>
              <a:defRPr/>
            </a:pPr>
            <a:r>
              <a:rPr lang="es-MX" sz="2000" b="1" dirty="0" smtClean="0">
                <a:solidFill>
                  <a:srgbClr val="00FF00"/>
                </a:solidFill>
                <a:effectLst>
                  <a:outerShdw blurRad="38100" dist="38100" dir="2700000" algn="tl">
                    <a:srgbClr val="000000">
                      <a:alpha val="43137"/>
                    </a:srgbClr>
                  </a:outerShdw>
                </a:effectLst>
              </a:rPr>
              <a:t>REMUNERACION</a:t>
            </a:r>
          </a:p>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BENEFICIOS SOCIALES</a:t>
            </a:r>
          </a:p>
          <a:p>
            <a:pPr marL="0" indent="0">
              <a:buNone/>
            </a:pPr>
            <a:r>
              <a:rPr lang="es-AR" sz="1600" b="1" dirty="0" smtClean="0">
                <a:solidFill>
                  <a:srgbClr val="00FFCC"/>
                </a:solidFill>
                <a:effectLst>
                  <a:outerShdw blurRad="38100" dist="38100" dir="2700000" algn="tl">
                    <a:srgbClr val="000000">
                      <a:alpha val="43137"/>
                    </a:srgbClr>
                  </a:outerShdw>
                </a:effectLst>
              </a:rPr>
              <a:t>Art</a:t>
            </a:r>
            <a:r>
              <a:rPr lang="es-AR" sz="1600" b="1" dirty="0">
                <a:solidFill>
                  <a:srgbClr val="00FFCC"/>
                </a:solidFill>
                <a:effectLst>
                  <a:outerShdw blurRad="38100" dist="38100" dir="2700000" algn="tl">
                    <a:srgbClr val="000000">
                      <a:alpha val="43137"/>
                    </a:srgbClr>
                  </a:outerShdw>
                </a:effectLst>
              </a:rPr>
              <a:t>. 103 bis - </a:t>
            </a:r>
            <a:r>
              <a:rPr lang="es-AR" sz="1600" dirty="0">
                <a:effectLst>
                  <a:outerShdw blurRad="38100" dist="38100" dir="2700000" algn="tl">
                    <a:srgbClr val="000000">
                      <a:alpha val="43137"/>
                    </a:srgbClr>
                  </a:outerShdw>
                </a:effectLst>
              </a:rPr>
              <a:t>Se denominan beneficios sociales a las prestaciones de naturaleza jurídica de seguridad social, no remunerativas, no dinerarias, no acumulables ni sustituibles en dinero, que brinda el empleador al trabajador por sí o por medio de terceros, que tiene como objeto mejorar la calidad de vida del dependiente o de su familia a cargo. Son beneficios sociales las siguientes prestaciones: </a:t>
            </a:r>
          </a:p>
          <a:p>
            <a:pPr marL="0" indent="0">
              <a:buNone/>
            </a:pPr>
            <a:r>
              <a:rPr lang="es-AR" sz="1600" dirty="0" smtClean="0">
                <a:effectLst>
                  <a:outerShdw blurRad="38100" dist="38100" dir="2700000" algn="tl">
                    <a:srgbClr val="000000">
                      <a:alpha val="43137"/>
                    </a:srgbClr>
                  </a:outerShdw>
                </a:effectLst>
              </a:rPr>
              <a:t>(…) </a:t>
            </a:r>
          </a:p>
          <a:p>
            <a:pPr marL="0" indent="0">
              <a:buNone/>
            </a:pPr>
            <a:r>
              <a:rPr lang="es-AR" sz="1600" dirty="0" smtClean="0">
                <a:effectLst>
                  <a:outerShdw blurRad="38100" dist="38100" dir="2700000" algn="tl">
                    <a:srgbClr val="000000">
                      <a:alpha val="43137"/>
                    </a:srgbClr>
                  </a:outerShdw>
                </a:effectLst>
              </a:rPr>
              <a:t>e</a:t>
            </a:r>
            <a:r>
              <a:rPr lang="es-AR" sz="1600" dirty="0">
                <a:effectLst>
                  <a:outerShdw blurRad="38100" dist="38100" dir="2700000" algn="tl">
                    <a:srgbClr val="000000">
                      <a:alpha val="43137"/>
                    </a:srgbClr>
                  </a:outerShdw>
                </a:effectLst>
              </a:rPr>
              <a:t>) la provisión de ropa de trabajo y de cualquier otro elemento vinculado a la indumentaria y al equipamiento del trabajador para uso exclusivo en el desempeño de sus tareas; </a:t>
            </a:r>
          </a:p>
          <a:p>
            <a:pPr marL="0" indent="0">
              <a:buNone/>
            </a:pPr>
            <a:r>
              <a:rPr lang="es-AR" sz="1600" dirty="0">
                <a:effectLst>
                  <a:outerShdw blurRad="38100" dist="38100" dir="2700000" algn="tl">
                    <a:srgbClr val="000000">
                      <a:alpha val="43137"/>
                    </a:srgbClr>
                  </a:outerShdw>
                </a:effectLst>
              </a:rPr>
              <a:t>f) los reintegros documentados con comprobantes de gastos de guardería y/o sala maternal, que utilicen los trabajadores con hijos de hasta 6 (seis) años de edad cuando la empresa no contare con esas instalaciones; </a:t>
            </a:r>
          </a:p>
          <a:p>
            <a:pPr marL="0" indent="0">
              <a:buNone/>
            </a:pPr>
            <a:r>
              <a:rPr lang="es-AR" sz="1600" dirty="0">
                <a:effectLst>
                  <a:outerShdw blurRad="38100" dist="38100" dir="2700000" algn="tl">
                    <a:srgbClr val="000000">
                      <a:alpha val="43137"/>
                    </a:srgbClr>
                  </a:outerShdw>
                </a:effectLst>
              </a:rPr>
              <a:t>g) la provisión de útiles escolares y guardapolvos para los hijos del trabajador, otorgados al inicio del período escolar; </a:t>
            </a:r>
          </a:p>
          <a:p>
            <a:pPr marL="0" indent="0">
              <a:buNone/>
            </a:pPr>
            <a:r>
              <a:rPr lang="es-AR" sz="1600" dirty="0" smtClean="0">
                <a:effectLst>
                  <a:outerShdw blurRad="38100" dist="38100" dir="2700000" algn="tl">
                    <a:srgbClr val="000000">
                      <a:alpha val="43137"/>
                    </a:srgbClr>
                  </a:outerShdw>
                </a:effectLst>
              </a:rPr>
              <a:t>h</a:t>
            </a:r>
            <a:r>
              <a:rPr lang="es-AR" sz="1600" dirty="0">
                <a:effectLst>
                  <a:outerShdw blurRad="38100" dist="38100" dir="2700000" algn="tl">
                    <a:srgbClr val="000000">
                      <a:alpha val="43137"/>
                    </a:srgbClr>
                  </a:outerShdw>
                </a:effectLst>
              </a:rPr>
              <a:t>) el otorgamiento o pago debidamente documentado de cursos o seminarios de capacitación o especialización; </a:t>
            </a:r>
          </a:p>
          <a:p>
            <a:pPr marL="0" indent="0">
              <a:buNone/>
            </a:pPr>
            <a:r>
              <a:rPr lang="es-AR" sz="1600" dirty="0">
                <a:effectLst>
                  <a:outerShdw blurRad="38100" dist="38100" dir="2700000" algn="tl">
                    <a:srgbClr val="000000">
                      <a:alpha val="43137"/>
                    </a:srgbClr>
                  </a:outerShdw>
                </a:effectLst>
              </a:rPr>
              <a:t>i) el pago de los gastos de sepelio de familiares a cargo del trabajador debidamente documentados con comprobantes. </a:t>
            </a:r>
          </a:p>
        </p:txBody>
      </p:sp>
      <p:pic>
        <p:nvPicPr>
          <p:cNvPr id="6" name="5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7" name="6 Imagen" descr="Firma.jpg"/>
          <p:cNvPicPr>
            <a:picLocks noChangeAspect="1"/>
          </p:cNvPicPr>
          <p:nvPr/>
        </p:nvPicPr>
        <p:blipFill>
          <a:blip r:embed="rId3" cstate="print"/>
          <a:srcRect/>
          <a:stretch>
            <a:fillRect/>
          </a:stretch>
        </p:blipFill>
        <p:spPr bwMode="auto">
          <a:xfrm>
            <a:off x="6400799"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83855681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MX" sz="2000" b="1" dirty="0" smtClean="0">
                <a:solidFill>
                  <a:srgbClr val="FFFF00"/>
                </a:solidFill>
              </a:rPr>
              <a:t>Embargos</a:t>
            </a:r>
          </a:p>
        </p:txBody>
      </p:sp>
      <p:sp>
        <p:nvSpPr>
          <p:cNvPr id="128003" name="Rectangle 3"/>
          <p:cNvSpPr>
            <a:spLocks noGrp="1" noChangeArrowheads="1"/>
          </p:cNvSpPr>
          <p:nvPr>
            <p:ph type="body" idx="1"/>
          </p:nvPr>
        </p:nvSpPr>
        <p:spPr>
          <a:xfrm>
            <a:off x="468313" y="1052513"/>
            <a:ext cx="8377237" cy="5805487"/>
          </a:xfrm>
        </p:spPr>
        <p:txBody>
          <a:bodyPr/>
          <a:lstStyle/>
          <a:p>
            <a:pPr marL="457200" indent="-457200" eaLnBrk="1" hangingPunct="1">
              <a:lnSpc>
                <a:spcPct val="80000"/>
              </a:lnSpc>
              <a:buFont typeface="Wingdings" pitchFamily="2" charset="2"/>
              <a:buNone/>
              <a:defRPr/>
            </a:pPr>
            <a:r>
              <a:rPr lang="es-MX" sz="2000" b="1" dirty="0" smtClean="0">
                <a:solidFill>
                  <a:srgbClr val="00FF00"/>
                </a:solidFill>
                <a:effectLst>
                  <a:outerShdw blurRad="38100" dist="38100" dir="2700000" algn="tl">
                    <a:srgbClr val="000000">
                      <a:alpha val="43137"/>
                    </a:srgbClr>
                  </a:outerShdw>
                </a:effectLst>
              </a:rPr>
              <a:t>REMUNERACION</a:t>
            </a:r>
          </a:p>
          <a:p>
            <a:pPr marL="0" indent="0">
              <a:buNone/>
            </a:pPr>
            <a:r>
              <a:rPr lang="es-AR" sz="1800" b="1" dirty="0" smtClean="0">
                <a:solidFill>
                  <a:srgbClr val="FFFF00"/>
                </a:solidFill>
                <a:effectLst>
                  <a:outerShdw blurRad="38100" dist="38100" dir="2700000" algn="tl">
                    <a:srgbClr val="000000">
                      <a:alpha val="43137"/>
                    </a:srgbClr>
                  </a:outerShdw>
                </a:effectLst>
              </a:rPr>
              <a:t>PRESTACIONES </a:t>
            </a:r>
            <a:r>
              <a:rPr lang="es-AR" sz="1800" b="1" dirty="0">
                <a:solidFill>
                  <a:srgbClr val="FFFF00"/>
                </a:solidFill>
                <a:effectLst>
                  <a:outerShdw blurRad="38100" dist="38100" dir="2700000" algn="tl">
                    <a:srgbClr val="000000">
                      <a:alpha val="43137"/>
                    </a:srgbClr>
                  </a:outerShdw>
                </a:effectLst>
              </a:rPr>
              <a:t>COMPLEMENTARIAS </a:t>
            </a:r>
            <a:endParaRPr lang="es-AR" sz="1800" b="1" dirty="0" smtClean="0">
              <a:solidFill>
                <a:srgbClr val="FFFF00"/>
              </a:solidFill>
              <a:effectLst>
                <a:outerShdw blurRad="38100" dist="38100" dir="2700000" algn="tl">
                  <a:srgbClr val="000000">
                    <a:alpha val="43137"/>
                  </a:srgbClr>
                </a:outerShdw>
              </a:effectLst>
            </a:endParaRPr>
          </a:p>
          <a:p>
            <a:pPr marL="0" indent="0">
              <a:buNone/>
            </a:pPr>
            <a:endParaRPr lang="es-AR" sz="1800" b="1" dirty="0">
              <a:solidFill>
                <a:srgbClr val="FFFF00"/>
              </a:solidFill>
              <a:effectLst>
                <a:outerShdw blurRad="38100" dist="38100" dir="2700000" algn="tl">
                  <a:srgbClr val="000000">
                    <a:alpha val="43137"/>
                  </a:srgbClr>
                </a:outerShdw>
              </a:effectLst>
            </a:endParaRPr>
          </a:p>
          <a:p>
            <a:pPr marL="0" indent="0">
              <a:buNone/>
            </a:pPr>
            <a:r>
              <a:rPr lang="es-AR" sz="1600" b="1" dirty="0" smtClean="0">
                <a:solidFill>
                  <a:srgbClr val="00FFCC"/>
                </a:solidFill>
                <a:effectLst>
                  <a:outerShdw blurRad="38100" dist="38100" dir="2700000" algn="tl">
                    <a:srgbClr val="000000">
                      <a:alpha val="43137"/>
                    </a:srgbClr>
                  </a:outerShdw>
                </a:effectLst>
              </a:rPr>
              <a:t>Art</a:t>
            </a:r>
            <a:r>
              <a:rPr lang="es-AR" sz="1600" b="1" dirty="0">
                <a:solidFill>
                  <a:srgbClr val="00FFCC"/>
                </a:solidFill>
                <a:effectLst>
                  <a:outerShdw blurRad="38100" dist="38100" dir="2700000" algn="tl">
                    <a:srgbClr val="000000">
                      <a:alpha val="43137"/>
                    </a:srgbClr>
                  </a:outerShdw>
                </a:effectLst>
              </a:rPr>
              <a:t>. 105 - </a:t>
            </a:r>
            <a:r>
              <a:rPr lang="es-AR" sz="1600" dirty="0">
                <a:effectLst>
                  <a:outerShdw blurRad="38100" dist="38100" dir="2700000" algn="tl">
                    <a:srgbClr val="000000">
                      <a:alpha val="43137"/>
                    </a:srgbClr>
                  </a:outerShdw>
                </a:effectLst>
              </a:rPr>
              <a:t>El salario debe ser satisfecho en dinero, especie, habitación, alimentos o mediante la oportunidad de obtener beneficios o ganancias. </a:t>
            </a:r>
          </a:p>
          <a:p>
            <a:pPr marL="0" indent="0">
              <a:buNone/>
            </a:pPr>
            <a:r>
              <a:rPr lang="es-AR" sz="1600" dirty="0">
                <a:effectLst>
                  <a:outerShdw blurRad="38100" dist="38100" dir="2700000" algn="tl">
                    <a:srgbClr val="000000">
                      <a:alpha val="43137"/>
                    </a:srgbClr>
                  </a:outerShdw>
                </a:effectLst>
              </a:rPr>
              <a:t>Las prestaciones complementarias, sean en dinero o en especie, integran la remuneración del trabajador, con excepción de: </a:t>
            </a:r>
          </a:p>
          <a:p>
            <a:pPr marL="0" indent="0">
              <a:buNone/>
            </a:pPr>
            <a:r>
              <a:rPr lang="es-AR" sz="1600" dirty="0">
                <a:effectLst>
                  <a:outerShdw blurRad="38100" dist="38100" dir="2700000" algn="tl">
                    <a:srgbClr val="000000">
                      <a:alpha val="43137"/>
                    </a:srgbClr>
                  </a:outerShdw>
                </a:effectLst>
              </a:rPr>
              <a:t>a) Los retiros de socios de gerentes de sociedades de responsabilidad limitada, a cuenta de las utilidades del ejercicio debidamente contabilizadas en el balance. </a:t>
            </a:r>
          </a:p>
          <a:p>
            <a:pPr marL="0" indent="0">
              <a:buNone/>
            </a:pPr>
            <a:r>
              <a:rPr lang="es-AR" sz="1600" dirty="0">
                <a:effectLst>
                  <a:outerShdw blurRad="38100" dist="38100" dir="2700000" algn="tl">
                    <a:srgbClr val="000000">
                      <a:alpha val="43137"/>
                    </a:srgbClr>
                  </a:outerShdw>
                </a:effectLst>
              </a:rPr>
              <a:t>b) Los reintegros de gastos sin comprobantes correspondientes al uso del automóvil de propiedad de la empresa o del empleado, calculado en base a kilómetro recorrido, conforme los parámetros fijados o que se fijen como deducibles en el futuro por la Dirección General Impositiva. </a:t>
            </a:r>
          </a:p>
          <a:p>
            <a:pPr marL="0" indent="0">
              <a:buNone/>
            </a:pPr>
            <a:r>
              <a:rPr lang="es-AR" sz="1600" dirty="0">
                <a:effectLst>
                  <a:outerShdw blurRad="38100" dist="38100" dir="2700000" algn="tl">
                    <a:srgbClr val="000000">
                      <a:alpha val="43137"/>
                    </a:srgbClr>
                  </a:outerShdw>
                </a:effectLst>
              </a:rPr>
              <a:t>c) Los viáticos de viajantes de comercio acreditados con comprobantes en los términos del artículo 6º de la ley 24241, y los reintegros de automóvil en las mismas condiciones que las especificadas en el inciso anterior. </a:t>
            </a:r>
          </a:p>
          <a:p>
            <a:pPr marL="0" indent="0">
              <a:buNone/>
            </a:pPr>
            <a:r>
              <a:rPr lang="es-AR" sz="1600" dirty="0" smtClean="0">
                <a:effectLst>
                  <a:outerShdw blurRad="38100" dist="38100" dir="2700000" algn="tl">
                    <a:srgbClr val="000000">
                      <a:alpha val="43137"/>
                    </a:srgbClr>
                  </a:outerShdw>
                </a:effectLst>
              </a:rPr>
              <a:t>d</a:t>
            </a:r>
            <a:r>
              <a:rPr lang="es-AR" sz="1600" dirty="0">
                <a:effectLst>
                  <a:outerShdw blurRad="38100" dist="38100" dir="2700000" algn="tl">
                    <a:srgbClr val="000000">
                      <a:alpha val="43137"/>
                    </a:srgbClr>
                  </a:outerShdw>
                </a:effectLst>
              </a:rPr>
              <a:t>) El comodato de casa-habitación de propiedad del empleador, ubicado en barrios o complejos circundantes al lugar de trabajo, o la locación, en los supuestos de grave dificultad en el acceso a la vivienda. </a:t>
            </a:r>
          </a:p>
        </p:txBody>
      </p:sp>
      <p:pic>
        <p:nvPicPr>
          <p:cNvPr id="5" name="5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 name="6 Imagen" descr="Firma.jpg"/>
          <p:cNvPicPr>
            <a:picLocks noChangeAspect="1"/>
          </p:cNvPicPr>
          <p:nvPr/>
        </p:nvPicPr>
        <p:blipFill>
          <a:blip r:embed="rId3" cstate="print"/>
          <a:srcRect/>
          <a:stretch>
            <a:fillRect/>
          </a:stretch>
        </p:blipFill>
        <p:spPr bwMode="auto">
          <a:xfrm>
            <a:off x="6400799"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24581653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MX" sz="2000" b="1" dirty="0" smtClean="0">
                <a:solidFill>
                  <a:srgbClr val="FFFF00"/>
                </a:solidFill>
              </a:rPr>
              <a:t>Embargos</a:t>
            </a:r>
          </a:p>
        </p:txBody>
      </p:sp>
      <p:sp>
        <p:nvSpPr>
          <p:cNvPr id="128003" name="Rectangle 3"/>
          <p:cNvSpPr>
            <a:spLocks noGrp="1" noChangeArrowheads="1"/>
          </p:cNvSpPr>
          <p:nvPr>
            <p:ph type="body" idx="1"/>
          </p:nvPr>
        </p:nvSpPr>
        <p:spPr>
          <a:xfrm>
            <a:off x="468313" y="1052513"/>
            <a:ext cx="8377237" cy="5805487"/>
          </a:xfrm>
        </p:spPr>
        <p:txBody>
          <a:bodyPr/>
          <a:lstStyle/>
          <a:p>
            <a:pPr marL="457200" indent="-457200" eaLnBrk="1" hangingPunct="1">
              <a:lnSpc>
                <a:spcPct val="80000"/>
              </a:lnSpc>
              <a:buFont typeface="Wingdings" pitchFamily="2" charset="2"/>
              <a:buNone/>
              <a:defRPr/>
            </a:pPr>
            <a:r>
              <a:rPr lang="es-MX" sz="2000" b="1" dirty="0" smtClean="0">
                <a:solidFill>
                  <a:srgbClr val="00FF00"/>
                </a:solidFill>
                <a:effectLst>
                  <a:outerShdw blurRad="38100" dist="38100" dir="2700000" algn="tl">
                    <a:srgbClr val="000000">
                      <a:alpha val="43137"/>
                    </a:srgbClr>
                  </a:outerShdw>
                </a:effectLst>
              </a:rPr>
              <a:t>REMUNERACION</a:t>
            </a:r>
          </a:p>
          <a:p>
            <a:pPr marL="0" indent="0">
              <a:buNone/>
            </a:pPr>
            <a:r>
              <a:rPr lang="es-AR" sz="2000" b="1" dirty="0">
                <a:solidFill>
                  <a:srgbClr val="FFFF00"/>
                </a:solidFill>
                <a:effectLst>
                  <a:outerShdw blurRad="38100" dist="38100" dir="2700000" algn="tl">
                    <a:srgbClr val="000000">
                      <a:alpha val="43137"/>
                    </a:srgbClr>
                  </a:outerShdw>
                </a:effectLst>
              </a:rPr>
              <a:t>VIÁTICOS </a:t>
            </a:r>
          </a:p>
          <a:p>
            <a:pPr marL="0" indent="0">
              <a:buNone/>
            </a:pPr>
            <a:r>
              <a:rPr lang="es-AR" sz="1800" dirty="0" smtClean="0">
                <a:effectLst>
                  <a:outerShdw blurRad="38100" dist="38100" dir="2700000" algn="tl">
                    <a:srgbClr val="000000">
                      <a:alpha val="43137"/>
                    </a:srgbClr>
                  </a:outerShdw>
                </a:effectLst>
              </a:rPr>
              <a:t> </a:t>
            </a:r>
            <a:endParaRPr lang="es-AR" sz="1800" dirty="0">
              <a:effectLst>
                <a:outerShdw blurRad="38100" dist="38100" dir="2700000" algn="tl">
                  <a:srgbClr val="000000">
                    <a:alpha val="43137"/>
                  </a:srgbClr>
                </a:outerShdw>
              </a:effectLst>
            </a:endParaRPr>
          </a:p>
          <a:p>
            <a:pPr marL="0" indent="0">
              <a:buNone/>
            </a:pPr>
            <a:r>
              <a:rPr lang="es-AR" sz="1800" b="1" dirty="0">
                <a:solidFill>
                  <a:srgbClr val="00FFCC"/>
                </a:solidFill>
                <a:effectLst>
                  <a:outerShdw blurRad="38100" dist="38100" dir="2700000" algn="tl">
                    <a:srgbClr val="000000">
                      <a:alpha val="43137"/>
                    </a:srgbClr>
                  </a:outerShdw>
                </a:effectLst>
              </a:rPr>
              <a:t>Art. 106 - </a:t>
            </a:r>
            <a:r>
              <a:rPr lang="es-AR" sz="1800" b="1" dirty="0" smtClean="0">
                <a:solidFill>
                  <a:srgbClr val="00FFCC"/>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Los </a:t>
            </a:r>
            <a:r>
              <a:rPr lang="es-AR" sz="1800" dirty="0">
                <a:effectLst>
                  <a:outerShdw blurRad="38100" dist="38100" dir="2700000" algn="tl">
                    <a:srgbClr val="000000">
                      <a:alpha val="43137"/>
                    </a:srgbClr>
                  </a:outerShdw>
                </a:effectLst>
              </a:rPr>
              <a:t>viáticos serán considerados como remuneración excepto en la parte efectivamente gastada y acreditada por medio de comprobantes, salvo lo que en particular dispongan los estatutos profesionales y convenciones colectivas de trabajo. </a:t>
            </a:r>
          </a:p>
        </p:txBody>
      </p:sp>
      <p:pic>
        <p:nvPicPr>
          <p:cNvPr id="5" name="5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 name="6 Imagen" descr="Firma.jpg"/>
          <p:cNvPicPr>
            <a:picLocks noChangeAspect="1"/>
          </p:cNvPicPr>
          <p:nvPr/>
        </p:nvPicPr>
        <p:blipFill>
          <a:blip r:embed="rId3" cstate="print"/>
          <a:srcRect/>
          <a:stretch>
            <a:fillRect/>
          </a:stretch>
        </p:blipFill>
        <p:spPr bwMode="auto">
          <a:xfrm>
            <a:off x="6400799"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407658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962025"/>
          </a:xfrm>
        </p:spPr>
        <p:txBody>
          <a:bodyPr>
            <a:normAutofit/>
          </a:bodyPr>
          <a:lstStyle/>
          <a:p>
            <a:pPr algn="r">
              <a:defRPr/>
            </a:pPr>
            <a:r>
              <a:rPr lang="es-ES_tradnl" sz="2000" b="1" dirty="0" smtClean="0">
                <a:solidFill>
                  <a:srgbClr val="00FF00"/>
                </a:solidFill>
                <a:effectLst>
                  <a:outerShdw blurRad="38100" dist="38100" dir="2700000" algn="tl">
                    <a:srgbClr val="000000">
                      <a:alpha val="43137"/>
                    </a:srgbClr>
                  </a:outerShdw>
                </a:effectLst>
              </a:rPr>
              <a:t>LEY </a:t>
            </a:r>
            <a:r>
              <a:rPr lang="es-ES_tradnl" sz="2000" b="1" dirty="0">
                <a:solidFill>
                  <a:srgbClr val="00FF00"/>
                </a:solidFill>
                <a:effectLst>
                  <a:outerShdw blurRad="38100" dist="38100" dir="2700000" algn="tl">
                    <a:srgbClr val="000000">
                      <a:alpha val="43137"/>
                    </a:srgbClr>
                  </a:outerShdw>
                </a:effectLst>
              </a:rPr>
              <a:t>27430 - REFORMA </a:t>
            </a:r>
            <a:r>
              <a:rPr lang="es-ES_tradnl" sz="2000" b="1" dirty="0" smtClean="0">
                <a:solidFill>
                  <a:srgbClr val="00FF00"/>
                </a:solidFill>
                <a:effectLst>
                  <a:outerShdw blurRad="38100" dist="38100" dir="2700000" algn="tl">
                    <a:srgbClr val="000000">
                      <a:alpha val="43137"/>
                    </a:srgbClr>
                  </a:outerShdw>
                </a:effectLst>
              </a:rPr>
              <a:t>TRIBUTARIA - REGLAMENTACIÓN</a:t>
            </a:r>
            <a:endParaRPr lang="es-MX" sz="2000" b="1" dirty="0" smtClean="0">
              <a:solidFill>
                <a:srgbClr val="FFFF00"/>
              </a:solidFill>
            </a:endParaRPr>
          </a:p>
        </p:txBody>
      </p:sp>
      <p:sp>
        <p:nvSpPr>
          <p:cNvPr id="128003" name="Rectangle 3"/>
          <p:cNvSpPr>
            <a:spLocks noGrp="1" noChangeArrowheads="1"/>
          </p:cNvSpPr>
          <p:nvPr>
            <p:ph type="body" idx="1"/>
          </p:nvPr>
        </p:nvSpPr>
        <p:spPr>
          <a:xfrm>
            <a:off x="427674" y="1371600"/>
            <a:ext cx="8377238" cy="5129678"/>
          </a:xfrm>
        </p:spPr>
        <p:txBody>
          <a:bodyPr>
            <a:normAutofit/>
          </a:bodyPr>
          <a:lstStyle/>
          <a:p>
            <a:pPr marL="0" indent="0">
              <a:buNone/>
            </a:pPr>
            <a:r>
              <a:rPr lang="es-AR" sz="2000" b="1" dirty="0" smtClean="0">
                <a:solidFill>
                  <a:srgbClr val="00FFFF"/>
                </a:solidFill>
                <a:effectLst>
                  <a:outerShdw blurRad="38100" dist="38100" dir="2700000" algn="tl">
                    <a:srgbClr val="000000">
                      <a:alpha val="43137"/>
                    </a:srgbClr>
                  </a:outerShdw>
                </a:effectLst>
              </a:rPr>
              <a:t>DECRETO 759/2018</a:t>
            </a:r>
          </a:p>
          <a:p>
            <a:pPr marL="0" indent="0">
              <a:buNone/>
            </a:pPr>
            <a:r>
              <a:rPr lang="es-AR" sz="2000" b="1" dirty="0" smtClean="0">
                <a:solidFill>
                  <a:srgbClr val="FFFF01"/>
                </a:solidFill>
                <a:effectLst>
                  <a:outerShdw blurRad="38100" dist="38100" dir="2700000" algn="tl">
                    <a:srgbClr val="000000">
                      <a:alpha val="43137"/>
                    </a:srgbClr>
                  </a:outerShdw>
                </a:effectLst>
              </a:rPr>
              <a:t>MINIMO NO IMPONIBLE. INDUSTRIA DE LA CONSTRUCCIÓN</a:t>
            </a:r>
          </a:p>
          <a:p>
            <a:pPr marL="0" indent="0">
              <a:buNone/>
            </a:pPr>
            <a:r>
              <a:rPr lang="es-AR" sz="2000" b="1" dirty="0">
                <a:solidFill>
                  <a:srgbClr val="00FFCC"/>
                </a:solidFill>
              </a:rPr>
              <a:t>Art. 4 -</a:t>
            </a:r>
            <a:r>
              <a:rPr lang="es-AR" sz="2000" dirty="0"/>
              <a:t> Las relaciones laborales reguladas por el Régimen de la </a:t>
            </a:r>
            <a:r>
              <a:rPr lang="es-AR" sz="2000" b="1" dirty="0">
                <a:solidFill>
                  <a:srgbClr val="FF9900"/>
                </a:solidFill>
              </a:rPr>
              <a:t>Industria de la Construcción </a:t>
            </a:r>
            <a:r>
              <a:rPr lang="es-AR" sz="2000" dirty="0"/>
              <a:t>establecido por la ley 22250 su modificatoria y complementaria, </a:t>
            </a:r>
            <a:r>
              <a:rPr lang="es-AR" sz="2000" dirty="0">
                <a:solidFill>
                  <a:srgbClr val="FFFF00"/>
                </a:solidFill>
              </a:rPr>
              <a:t>se encontrarán comprendidas en las disposiciones del artículo 4 </a:t>
            </a:r>
            <a:r>
              <a:rPr lang="es-AR" sz="2000" dirty="0"/>
              <a:t>del decreto 814/2001 y sus modificaciones, resultando de aplicación lo previsto en el </a:t>
            </a:r>
            <a:r>
              <a:rPr lang="es-AR" sz="2000" dirty="0">
                <a:solidFill>
                  <a:srgbClr val="00FFFF"/>
                </a:solidFill>
              </a:rPr>
              <a:t>artículo 1 del presente decreto para el cálculo de los conceptos adicionales a los previstos en dicho decreto</a:t>
            </a:r>
            <a:r>
              <a:rPr lang="es-AR" sz="2000" dirty="0"/>
              <a:t>, por los que el empleador debe contribuir conforme a las normas específicas que regulan la actividad.</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56121522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MX" sz="2000" b="1" dirty="0" smtClean="0">
                <a:solidFill>
                  <a:srgbClr val="FFFF00"/>
                </a:solidFill>
              </a:rPr>
              <a:t> </a:t>
            </a:r>
          </a:p>
        </p:txBody>
      </p:sp>
      <p:sp>
        <p:nvSpPr>
          <p:cNvPr id="128003" name="Rectangle 3"/>
          <p:cNvSpPr>
            <a:spLocks noGrp="1" noChangeArrowheads="1"/>
          </p:cNvSpPr>
          <p:nvPr>
            <p:ph type="body" idx="1"/>
          </p:nvPr>
        </p:nvSpPr>
        <p:spPr>
          <a:xfrm>
            <a:off x="468313" y="1052513"/>
            <a:ext cx="8377237" cy="5805487"/>
          </a:xfrm>
        </p:spPr>
        <p:txBody>
          <a:bodyPr/>
          <a:lstStyle/>
          <a:p>
            <a:pPr marL="457200" indent="-457200" eaLnBrk="1" hangingPunct="1">
              <a:lnSpc>
                <a:spcPct val="80000"/>
              </a:lnSpc>
              <a:buFont typeface="Wingdings" pitchFamily="2" charset="2"/>
              <a:buNone/>
              <a:defRPr/>
            </a:pPr>
            <a:r>
              <a:rPr lang="es-MX" sz="1800" b="1" dirty="0" smtClean="0">
                <a:solidFill>
                  <a:srgbClr val="00FF00"/>
                </a:solidFill>
                <a:effectLst>
                  <a:outerShdw blurRad="38100" dist="38100" dir="2700000" algn="tl">
                    <a:srgbClr val="000000">
                      <a:alpha val="43137"/>
                    </a:srgbClr>
                  </a:outerShdw>
                </a:effectLst>
              </a:rPr>
              <a:t>REMUNERACION</a:t>
            </a:r>
          </a:p>
          <a:p>
            <a:pPr marL="0" indent="0">
              <a:buNone/>
            </a:pPr>
            <a:r>
              <a:rPr lang="es-AR" sz="1800" b="1" dirty="0" smtClean="0">
                <a:solidFill>
                  <a:srgbClr val="FFFF00"/>
                </a:solidFill>
                <a:effectLst>
                  <a:outerShdw blurRad="38100" dist="38100" dir="2700000" algn="tl">
                    <a:srgbClr val="000000">
                      <a:alpha val="43137"/>
                    </a:srgbClr>
                  </a:outerShdw>
                </a:effectLst>
              </a:rPr>
              <a:t>CONCEPTO DE REMUNERACIÓN -  Ley 24241</a:t>
            </a:r>
            <a:endParaRPr lang="es-AR" sz="1800" b="1" dirty="0">
              <a:solidFill>
                <a:srgbClr val="FFFF00"/>
              </a:solidFill>
              <a:effectLst>
                <a:outerShdw blurRad="38100" dist="38100" dir="2700000" algn="tl">
                  <a:srgbClr val="000000">
                    <a:alpha val="43137"/>
                  </a:srgbClr>
                </a:outerShdw>
              </a:effectLst>
            </a:endParaRPr>
          </a:p>
          <a:p>
            <a:pPr marL="0" indent="0">
              <a:buNone/>
            </a:pPr>
            <a:endParaRPr lang="es-AR" sz="1800" b="1" dirty="0" smtClean="0">
              <a:solidFill>
                <a:srgbClr val="00FFCC"/>
              </a:solidFill>
              <a:effectLst>
                <a:outerShdw blurRad="38100" dist="38100" dir="2700000" algn="tl">
                  <a:srgbClr val="000000">
                    <a:alpha val="43137"/>
                  </a:srgbClr>
                </a:outerShdw>
              </a:effectLst>
            </a:endParaRPr>
          </a:p>
          <a:p>
            <a:pPr marL="0" indent="0">
              <a:buNone/>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6 - </a:t>
            </a:r>
            <a:r>
              <a:rPr lang="es-AR" sz="1800" dirty="0">
                <a:effectLst>
                  <a:outerShdw blurRad="38100" dist="38100" dir="2700000" algn="tl">
                    <a:srgbClr val="000000">
                      <a:alpha val="43137"/>
                    </a:srgbClr>
                  </a:outerShdw>
                </a:effectLst>
              </a:rPr>
              <a:t>Se considera remuneración, a los fines del Sistema Integrado de Jubilaciones y Pensiones, todo ingreso que percibiere el afiliado en dinero o en especie susceptible de apreciación pecuniaria, en retribución o compensación o con motivo de su actividad personal, en concepto de sueldo, sueldo anual complementario, salario, honorarios, comisiones, participación en las ganancias, habilitación, propinas, gratificaciones y suplementos adicionales que tengan el carácter de habituales y regulares, viáticos y gastos de representación, excepto en la parte efectivamente gastada y acreditada por medio de comprobantes, y toda otra retribución, cualquiera fuere la denominación que se le asigne, percibida por servicios ordinarios o extraordinarios prestados en relación de dependencia. </a:t>
            </a:r>
          </a:p>
        </p:txBody>
      </p:sp>
      <p:pic>
        <p:nvPicPr>
          <p:cNvPr id="5" name="5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 name="6 Imagen" descr="Firma.jpg"/>
          <p:cNvPicPr>
            <a:picLocks noChangeAspect="1"/>
          </p:cNvPicPr>
          <p:nvPr/>
        </p:nvPicPr>
        <p:blipFill>
          <a:blip r:embed="rId3" cstate="print"/>
          <a:srcRect/>
          <a:stretch>
            <a:fillRect/>
          </a:stretch>
        </p:blipFill>
        <p:spPr bwMode="auto">
          <a:xfrm>
            <a:off x="6400799"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42113391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MX" sz="2000" b="1" dirty="0" smtClean="0">
                <a:solidFill>
                  <a:srgbClr val="FFFF00"/>
                </a:solidFill>
              </a:rPr>
              <a:t> </a:t>
            </a:r>
          </a:p>
        </p:txBody>
      </p:sp>
      <p:sp>
        <p:nvSpPr>
          <p:cNvPr id="128003" name="Rectangle 3"/>
          <p:cNvSpPr>
            <a:spLocks noGrp="1" noChangeArrowheads="1"/>
          </p:cNvSpPr>
          <p:nvPr>
            <p:ph type="body" idx="1"/>
          </p:nvPr>
        </p:nvSpPr>
        <p:spPr>
          <a:xfrm>
            <a:off x="468313" y="1052513"/>
            <a:ext cx="8377237" cy="5805487"/>
          </a:xfrm>
        </p:spPr>
        <p:txBody>
          <a:bodyPr/>
          <a:lstStyle/>
          <a:p>
            <a:pPr marL="457200" indent="-457200" eaLnBrk="1" hangingPunct="1">
              <a:lnSpc>
                <a:spcPct val="80000"/>
              </a:lnSpc>
              <a:buFont typeface="Wingdings" pitchFamily="2" charset="2"/>
              <a:buNone/>
              <a:defRPr/>
            </a:pPr>
            <a:r>
              <a:rPr lang="es-MX" sz="2000" b="1" dirty="0" smtClean="0">
                <a:solidFill>
                  <a:srgbClr val="00FF00"/>
                </a:solidFill>
                <a:effectLst>
                  <a:outerShdw blurRad="38100" dist="38100" dir="2700000" algn="tl">
                    <a:srgbClr val="000000">
                      <a:alpha val="43137"/>
                    </a:srgbClr>
                  </a:outerShdw>
                </a:effectLst>
              </a:rPr>
              <a:t>REMUNERACION</a:t>
            </a:r>
          </a:p>
          <a:p>
            <a:pPr marL="0" indent="0">
              <a:buNone/>
            </a:pPr>
            <a:r>
              <a:rPr lang="es-AR" sz="1800" b="1" dirty="0" smtClean="0">
                <a:solidFill>
                  <a:srgbClr val="FFFF00"/>
                </a:solidFill>
                <a:effectLst>
                  <a:outerShdw blurRad="38100" dist="38100" dir="2700000" algn="tl">
                    <a:srgbClr val="000000">
                      <a:alpha val="43137"/>
                    </a:srgbClr>
                  </a:outerShdw>
                </a:effectLst>
              </a:rPr>
              <a:t>CONCEPTOS EXCLUIDOS LEY 24241</a:t>
            </a:r>
          </a:p>
          <a:p>
            <a:pPr marL="0" indent="0">
              <a:buNone/>
            </a:pPr>
            <a:endParaRPr lang="es-AR" sz="1800" b="1" dirty="0" smtClean="0">
              <a:solidFill>
                <a:srgbClr val="00FFCC"/>
              </a:solidFill>
              <a:effectLst>
                <a:outerShdw blurRad="38100" dist="38100" dir="2700000" algn="tl">
                  <a:srgbClr val="000000">
                    <a:alpha val="43137"/>
                  </a:srgbClr>
                </a:outerShdw>
              </a:effectLst>
            </a:endParaRPr>
          </a:p>
          <a:p>
            <a:pPr marL="0" indent="0">
              <a:buNone/>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7 - </a:t>
            </a:r>
            <a:r>
              <a:rPr lang="es-AR" sz="1800" dirty="0">
                <a:effectLst>
                  <a:outerShdw blurRad="38100" dist="38100" dir="2700000" algn="tl">
                    <a:srgbClr val="000000">
                      <a:alpha val="43137"/>
                    </a:srgbClr>
                  </a:outerShdw>
                </a:effectLst>
              </a:rPr>
              <a:t>No se consideran remuneración las asignaciones familiares, las indemnizaciones derivadas de la extinción del contrato de trabajo, por vacaciones no gozadas y por incapacidad permanente provocada por accidente del trabajo o enfermedad profesional, las prestaciones económicas por desempleo, ni las asignaciones pagadas en concepto de becas. Tampoco se considera remuneración las sumas que se abonen en concepto de gratificaciones vinculadas con el cese de la relación laboral en el importe que exceda del promedio anual de las percibidas anteriormente en forma habitual y regular. </a:t>
            </a:r>
          </a:p>
        </p:txBody>
      </p:sp>
      <p:pic>
        <p:nvPicPr>
          <p:cNvPr id="5" name="5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 name="6 Imagen" descr="Firma.jpg"/>
          <p:cNvPicPr>
            <a:picLocks noChangeAspect="1"/>
          </p:cNvPicPr>
          <p:nvPr/>
        </p:nvPicPr>
        <p:blipFill>
          <a:blip r:embed="rId3" cstate="print"/>
          <a:srcRect/>
          <a:stretch>
            <a:fillRect/>
          </a:stretch>
        </p:blipFill>
        <p:spPr bwMode="auto">
          <a:xfrm>
            <a:off x="6400799"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82077026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r>
              <a:rPr lang="es-AR" sz="1800" b="1" dirty="0">
                <a:solidFill>
                  <a:srgbClr val="FFFF00"/>
                </a:solidFill>
              </a:rPr>
              <a:t>CONCEPTO</a:t>
            </a:r>
          </a:p>
          <a:p>
            <a:pPr algn="l"/>
            <a:endParaRPr lang="es-AR" sz="1800" b="1" dirty="0" smtClean="0"/>
          </a:p>
          <a:p>
            <a:pPr algn="l">
              <a:lnSpc>
                <a:spcPct val="90000"/>
              </a:lnSpc>
            </a:pPr>
            <a:r>
              <a:rPr lang="es-AR" sz="2000" b="1" dirty="0" smtClean="0">
                <a:solidFill>
                  <a:srgbClr val="00FFCC"/>
                </a:solidFill>
                <a:effectLst>
                  <a:outerShdw blurRad="38100" dist="38100" dir="2700000" algn="tl">
                    <a:srgbClr val="000000">
                      <a:alpha val="43137"/>
                    </a:srgbClr>
                  </a:outerShdw>
                </a:effectLst>
              </a:rPr>
              <a:t>PRINCIPIO DE INTANGIBILIDAD DEL SALARIO</a:t>
            </a:r>
          </a:p>
          <a:p>
            <a:pPr algn="l">
              <a:lnSpc>
                <a:spcPct val="90000"/>
              </a:lnSpc>
            </a:pPr>
            <a:endParaRPr lang="es-AR" sz="1800" b="1" dirty="0">
              <a:solidFill>
                <a:srgbClr val="00FFFF"/>
              </a:solidFill>
              <a:effectLst>
                <a:outerShdw blurRad="38100" dist="38100" dir="2700000" algn="tl">
                  <a:srgbClr val="000000">
                    <a:alpha val="43137"/>
                  </a:srgbClr>
                </a:outerShdw>
              </a:effectLst>
            </a:endParaRPr>
          </a:p>
          <a:p>
            <a:pPr algn="l">
              <a:lnSpc>
                <a:spcPct val="90000"/>
              </a:lnSpc>
            </a:pPr>
            <a:r>
              <a:rPr lang="es-AR" sz="1800" dirty="0" smtClean="0"/>
              <a:t>- El </a:t>
            </a:r>
            <a:r>
              <a:rPr lang="es-AR" sz="1800" dirty="0"/>
              <a:t>pago de la remuneración es la principal obligación que tiene el </a:t>
            </a:r>
            <a:r>
              <a:rPr lang="es-AR" sz="1800" dirty="0" smtClean="0"/>
              <a:t>empleador</a:t>
            </a:r>
          </a:p>
          <a:p>
            <a:pPr algn="l">
              <a:lnSpc>
                <a:spcPct val="90000"/>
              </a:lnSpc>
            </a:pPr>
            <a:r>
              <a:rPr lang="es-AR" sz="1800" dirty="0" smtClean="0"/>
              <a:t>- Carácter alimenticio</a:t>
            </a:r>
          </a:p>
          <a:p>
            <a:pPr algn="l">
              <a:lnSpc>
                <a:spcPct val="90000"/>
              </a:lnSpc>
            </a:pPr>
            <a:r>
              <a:rPr lang="es-AR" sz="1800" dirty="0" smtClean="0">
                <a:effectLst>
                  <a:outerShdw blurRad="38100" dist="38100" dir="2700000" algn="tl">
                    <a:srgbClr val="000000">
                      <a:alpha val="43137"/>
                    </a:srgbClr>
                  </a:outerShdw>
                </a:effectLst>
              </a:rPr>
              <a:t>- Para </a:t>
            </a:r>
            <a:r>
              <a:rPr lang="es-AR" sz="1800" dirty="0" smtClean="0"/>
              <a:t>preservar </a:t>
            </a:r>
            <a:r>
              <a:rPr lang="es-AR" sz="1800" dirty="0"/>
              <a:t>el principio de intangibilidad la LCT establece una serie de formalidades que deben </a:t>
            </a:r>
            <a:r>
              <a:rPr lang="es-AR" sz="1800" dirty="0" smtClean="0"/>
              <a:t>respetarse, </a:t>
            </a:r>
            <a:r>
              <a:rPr lang="es-AR" sz="1800" dirty="0" err="1" smtClean="0"/>
              <a:t>asi</a:t>
            </a:r>
            <a:r>
              <a:rPr lang="es-AR" sz="1800" dirty="0" smtClean="0"/>
              <a:t> como </a:t>
            </a:r>
            <a:r>
              <a:rPr lang="es-AR" sz="1800" dirty="0" err="1" smtClean="0"/>
              <a:t>tambien</a:t>
            </a:r>
            <a:r>
              <a:rPr lang="es-AR" sz="1800" dirty="0" smtClean="0"/>
              <a:t> </a:t>
            </a:r>
            <a:r>
              <a:rPr lang="es-AR" sz="1800" dirty="0"/>
              <a:t>limitaciones a compensaciones, retenciones y descuentos </a:t>
            </a: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1346248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r>
              <a:rPr lang="es-AR" sz="1800" b="1" dirty="0">
                <a:solidFill>
                  <a:srgbClr val="FFFF00"/>
                </a:solidFill>
              </a:rPr>
              <a:t>CONCEPTO</a:t>
            </a:r>
          </a:p>
          <a:p>
            <a:pPr algn="l"/>
            <a:endParaRPr lang="es-AR" sz="1800" b="1" dirty="0" smtClean="0"/>
          </a:p>
          <a:p>
            <a:pPr algn="l">
              <a:lnSpc>
                <a:spcPct val="90000"/>
              </a:lnSpc>
            </a:pPr>
            <a:r>
              <a:rPr lang="es-AR" sz="1800" b="1" dirty="0" smtClean="0">
                <a:solidFill>
                  <a:srgbClr val="00FFFF"/>
                </a:solidFill>
                <a:effectLst>
                  <a:outerShdw blurRad="38100" dist="38100" dir="2700000" algn="tl">
                    <a:srgbClr val="000000">
                      <a:alpha val="43137"/>
                    </a:srgbClr>
                  </a:outerShdw>
                </a:effectLst>
              </a:rPr>
              <a:t>Principio de intangibilidad del salario</a:t>
            </a:r>
          </a:p>
          <a:p>
            <a:pPr algn="l">
              <a:lnSpc>
                <a:spcPct val="90000"/>
              </a:lnSpc>
            </a:pPr>
            <a:endParaRPr lang="es-AR" sz="1800" b="1" dirty="0">
              <a:solidFill>
                <a:srgbClr val="00FFFF"/>
              </a:solidFill>
              <a:effectLst>
                <a:outerShdw blurRad="38100" dist="38100" dir="2700000" algn="tl">
                  <a:srgbClr val="000000">
                    <a:alpha val="43137"/>
                  </a:srgbClr>
                </a:outerShdw>
              </a:effectLst>
            </a:endParaRPr>
          </a:p>
          <a:p>
            <a:pPr algn="l">
              <a:lnSpc>
                <a:spcPct val="90000"/>
              </a:lnSpc>
            </a:pPr>
            <a:r>
              <a:rPr lang="es-AR" sz="1800" dirty="0"/>
              <a:t>La </a:t>
            </a:r>
            <a:r>
              <a:rPr lang="es-AR" sz="1800" b="1" dirty="0">
                <a:solidFill>
                  <a:srgbClr val="FF9900"/>
                </a:solidFill>
              </a:rPr>
              <a:t>“retención” </a:t>
            </a:r>
            <a:r>
              <a:rPr lang="es-AR" sz="1800" dirty="0"/>
              <a:t>es la quita de una porción del salario del </a:t>
            </a:r>
            <a:r>
              <a:rPr lang="es-AR" sz="1800" dirty="0" smtClean="0"/>
              <a:t>trabajador</a:t>
            </a:r>
          </a:p>
          <a:p>
            <a:pPr algn="l">
              <a:lnSpc>
                <a:spcPct val="90000"/>
              </a:lnSpc>
            </a:pPr>
            <a:endParaRPr lang="es-AR" sz="1800" dirty="0">
              <a:effectLst>
                <a:outerShdw blurRad="38100" dist="38100" dir="2700000" algn="tl">
                  <a:srgbClr val="000000">
                    <a:alpha val="43137"/>
                  </a:srgbClr>
                </a:outerShdw>
              </a:effectLst>
            </a:endParaRPr>
          </a:p>
          <a:p>
            <a:pPr algn="l">
              <a:lnSpc>
                <a:spcPct val="90000"/>
              </a:lnSpc>
            </a:pPr>
            <a:r>
              <a:rPr lang="es-AR" sz="1800" dirty="0"/>
              <a:t>La </a:t>
            </a:r>
            <a:r>
              <a:rPr lang="es-AR" sz="1800" b="1" dirty="0">
                <a:solidFill>
                  <a:srgbClr val="00FF00"/>
                </a:solidFill>
              </a:rPr>
              <a:t>“deducción” </a:t>
            </a:r>
            <a:r>
              <a:rPr lang="es-AR" sz="1800" dirty="0"/>
              <a:t>representa el acto mismo de descuento de una suma líquida, imputándola a uno o más débitos atribuidos al trabajador</a:t>
            </a:r>
            <a:r>
              <a:rPr lang="es-AR" sz="1800" dirty="0" smtClean="0"/>
              <a:t>.</a:t>
            </a:r>
          </a:p>
          <a:p>
            <a:pPr algn="l">
              <a:lnSpc>
                <a:spcPct val="90000"/>
              </a:lnSpc>
            </a:pPr>
            <a:endParaRPr lang="es-AR" sz="1800" dirty="0">
              <a:effectLst>
                <a:outerShdw blurRad="38100" dist="38100" dir="2700000" algn="tl">
                  <a:srgbClr val="000000">
                    <a:alpha val="43137"/>
                  </a:srgbClr>
                </a:outerShdw>
              </a:effectLst>
            </a:endParaRPr>
          </a:p>
          <a:p>
            <a:pPr algn="l"/>
            <a:r>
              <a:rPr lang="es-AR" sz="1800" dirty="0" smtClean="0"/>
              <a:t>La </a:t>
            </a:r>
            <a:r>
              <a:rPr lang="es-AR" sz="1800" b="1" dirty="0">
                <a:solidFill>
                  <a:srgbClr val="00FFFF"/>
                </a:solidFill>
              </a:rPr>
              <a:t>“compensación” </a:t>
            </a:r>
            <a:r>
              <a:rPr lang="es-AR" sz="1800" dirty="0"/>
              <a:t>consiste en la extinción de una porción de la obligación salarial por vía de la cancelación, hasta su concurrencia, con un crédito titularizado por el empleador.</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29333834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r>
              <a:rPr lang="es-AR" sz="1800" b="1" dirty="0" smtClean="0">
                <a:solidFill>
                  <a:srgbClr val="FF9900"/>
                </a:solidFill>
              </a:rPr>
              <a:t>CONCEPTO</a:t>
            </a:r>
          </a:p>
          <a:p>
            <a:pPr algn="l"/>
            <a:endParaRPr lang="es-AR" sz="1800" b="1" dirty="0">
              <a:solidFill>
                <a:srgbClr val="FF9900"/>
              </a:solidFill>
            </a:endParaRPr>
          </a:p>
          <a:p>
            <a:pPr algn="l"/>
            <a:endParaRPr lang="es-AR" sz="1800" b="1" dirty="0">
              <a:solidFill>
                <a:srgbClr val="FF9900"/>
              </a:solidFill>
            </a:endParaRPr>
          </a:p>
          <a:p>
            <a:pPr algn="l"/>
            <a:r>
              <a:rPr lang="es-AR" sz="1800" b="1" dirty="0">
                <a:solidFill>
                  <a:srgbClr val="00FFFF"/>
                </a:solidFill>
              </a:rPr>
              <a:t>Art. 103</a:t>
            </a:r>
            <a:r>
              <a:rPr lang="es-AR" sz="1800" dirty="0">
                <a:solidFill>
                  <a:srgbClr val="00FFFF"/>
                </a:solidFill>
              </a:rPr>
              <a:t> -</a:t>
            </a:r>
            <a:r>
              <a:rPr lang="es-AR" sz="1800" dirty="0"/>
              <a:t> A los fines de esta ley se entiende por remuneración la contraprestación que debe percibir el trabajador como consecuencia del contrato de trabajo. </a:t>
            </a:r>
            <a:endParaRPr lang="es-AR" sz="1800" dirty="0" smtClean="0"/>
          </a:p>
          <a:p>
            <a:pPr algn="l"/>
            <a:r>
              <a:rPr lang="es-AR" sz="1800" dirty="0" smtClean="0"/>
              <a:t>Dicha </a:t>
            </a:r>
            <a:r>
              <a:rPr lang="es-AR" sz="1800" dirty="0"/>
              <a:t>remuneración no podrá ser inferior al salario mínimo vital. </a:t>
            </a:r>
            <a:endParaRPr lang="es-AR" sz="1800" dirty="0" smtClean="0"/>
          </a:p>
          <a:p>
            <a:pPr algn="l"/>
            <a:endParaRPr lang="es-AR" sz="1800" dirty="0"/>
          </a:p>
          <a:p>
            <a:pPr algn="l"/>
            <a:r>
              <a:rPr lang="es-AR" sz="1800" dirty="0" smtClean="0"/>
              <a:t>El </a:t>
            </a:r>
            <a:r>
              <a:rPr lang="es-AR" sz="1800" dirty="0"/>
              <a:t>empleador debe al trabajador la remuneración, aunque éste no preste servicios, por la mera circunstancia de haber puesto su fuerza de trabajo a disposición de aquél.</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587863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r>
              <a:rPr lang="es-AR" sz="1800" b="1" dirty="0">
                <a:solidFill>
                  <a:srgbClr val="FF9900"/>
                </a:solidFill>
              </a:rPr>
              <a:t>PAGO </a:t>
            </a:r>
            <a:r>
              <a:rPr lang="es-AR" sz="1800" b="1" dirty="0" smtClean="0">
                <a:solidFill>
                  <a:srgbClr val="FF9900"/>
                </a:solidFill>
              </a:rPr>
              <a:t>INSUFICIENTE DE LA REMUNERACIÓN</a:t>
            </a:r>
          </a:p>
          <a:p>
            <a:pPr algn="l"/>
            <a:r>
              <a:rPr lang="es-AR" sz="1800" b="1" dirty="0" smtClean="0">
                <a:solidFill>
                  <a:srgbClr val="00FF00"/>
                </a:solidFill>
              </a:rPr>
              <a:t>PAGO A CUENTA</a:t>
            </a:r>
          </a:p>
          <a:p>
            <a:pPr algn="l"/>
            <a:endParaRPr lang="es-AR" sz="1800" dirty="0">
              <a:solidFill>
                <a:srgbClr val="00FF00"/>
              </a:solidFill>
            </a:endParaRPr>
          </a:p>
          <a:p>
            <a:pPr algn="l"/>
            <a:r>
              <a:rPr lang="es-AR" sz="1800" b="1" dirty="0">
                <a:solidFill>
                  <a:srgbClr val="00FFFF"/>
                </a:solidFill>
              </a:rPr>
              <a:t>Art. 260</a:t>
            </a:r>
            <a:r>
              <a:rPr lang="es-AR" sz="1800" dirty="0">
                <a:solidFill>
                  <a:srgbClr val="00FFFF"/>
                </a:solidFill>
              </a:rPr>
              <a:t> - </a:t>
            </a:r>
            <a:r>
              <a:rPr lang="es-AR" sz="1800" dirty="0"/>
              <a:t>El pago insuficiente de obligaciones originadas en las relaciones laborales efectuado por un empleador </a:t>
            </a:r>
            <a:r>
              <a:rPr lang="es-AR" sz="1800" dirty="0">
                <a:solidFill>
                  <a:srgbClr val="FFFF00"/>
                </a:solidFill>
              </a:rPr>
              <a:t>será considerado como entrega a cuenta del total adeudado,</a:t>
            </a:r>
            <a:r>
              <a:rPr lang="es-AR" sz="1800" dirty="0"/>
              <a:t> aunque se reciba sin reservas y quedará expedita al trabajador la acción para reclamar el pago de la diferencia que correspondiere, por todo el tiempo de la prescripción.</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4534097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lnSpcReduction="10000"/>
          </a:bodyPr>
          <a:lstStyle/>
          <a:p>
            <a:pPr algn="l"/>
            <a:r>
              <a:rPr lang="es-AR" sz="1800" b="1" dirty="0">
                <a:solidFill>
                  <a:srgbClr val="FFFF00"/>
                </a:solidFill>
              </a:rPr>
              <a:t>ADELANTOS</a:t>
            </a:r>
            <a:endParaRPr lang="es-AR" sz="1800" dirty="0">
              <a:solidFill>
                <a:srgbClr val="FFFF00"/>
              </a:solidFill>
            </a:endParaRPr>
          </a:p>
          <a:p>
            <a:pPr algn="l"/>
            <a:r>
              <a:rPr lang="es-AR" sz="1800" b="1" dirty="0">
                <a:solidFill>
                  <a:srgbClr val="00FFFF"/>
                </a:solidFill>
              </a:rPr>
              <a:t>Art. 130</a:t>
            </a:r>
            <a:r>
              <a:rPr lang="es-AR" sz="1800" dirty="0">
                <a:solidFill>
                  <a:srgbClr val="00FFFF"/>
                </a:solidFill>
              </a:rPr>
              <a:t> - </a:t>
            </a:r>
            <a:r>
              <a:rPr lang="es-AR" sz="1800" dirty="0"/>
              <a:t>El pago de los salarios </a:t>
            </a:r>
            <a:r>
              <a:rPr lang="es-AR" sz="1800" dirty="0">
                <a:solidFill>
                  <a:srgbClr val="00FFCC"/>
                </a:solidFill>
              </a:rPr>
              <a:t>deberá efectuarse íntegramente</a:t>
            </a:r>
            <a:r>
              <a:rPr lang="es-AR" sz="1800" dirty="0">
                <a:solidFill>
                  <a:srgbClr val="FF9900"/>
                </a:solidFill>
              </a:rPr>
              <a:t> </a:t>
            </a:r>
            <a:r>
              <a:rPr lang="es-AR" sz="1800" dirty="0"/>
              <a:t>en los días y horas señalados.</a:t>
            </a:r>
          </a:p>
          <a:p>
            <a:pPr algn="l"/>
            <a:r>
              <a:rPr lang="es-AR" sz="1800" dirty="0"/>
              <a:t>El empleador </a:t>
            </a:r>
            <a:r>
              <a:rPr lang="es-AR" sz="1800" dirty="0">
                <a:solidFill>
                  <a:srgbClr val="FFCC00"/>
                </a:solidFill>
              </a:rPr>
              <a:t>podrá efectuar adelantos de remuneraciones al trabajador hasta un 50% </a:t>
            </a:r>
            <a:r>
              <a:rPr lang="es-AR" sz="1800" dirty="0"/>
              <a:t>(cincuenta por ciento) de las mismas, correspondientes a no más de un período de pago.</a:t>
            </a:r>
          </a:p>
          <a:p>
            <a:pPr algn="l"/>
            <a:r>
              <a:rPr lang="es-AR" sz="1800" dirty="0"/>
              <a:t>La </a:t>
            </a:r>
            <a:r>
              <a:rPr lang="es-AR" sz="1800" dirty="0">
                <a:solidFill>
                  <a:srgbClr val="00FFCC"/>
                </a:solidFill>
              </a:rPr>
              <a:t>instrumentación del adelanto </a:t>
            </a:r>
            <a:r>
              <a:rPr lang="es-AR" sz="1800" dirty="0"/>
              <a:t>se sujetará a los requisitos que establezca la reglamentación y que aseguren los intereses y exigencias del trabajador, el principio de intangibilidad de la remuneración y el control eficaz por la Autoridad de Aplicación.</a:t>
            </a:r>
          </a:p>
          <a:p>
            <a:pPr algn="l"/>
            <a:r>
              <a:rPr lang="es-AR" sz="1800" dirty="0"/>
              <a:t>En </a:t>
            </a:r>
            <a:r>
              <a:rPr lang="es-AR" sz="1800" dirty="0">
                <a:solidFill>
                  <a:srgbClr val="00FF00"/>
                </a:solidFill>
              </a:rPr>
              <a:t>caso de especial gravedad y urgencia </a:t>
            </a:r>
            <a:r>
              <a:rPr lang="es-AR" sz="1800" dirty="0"/>
              <a:t>el empleador podrá efectuar adelantos que superen el límite previsto en este artículo, pero </a:t>
            </a:r>
            <a:r>
              <a:rPr lang="es-AR" sz="1800" dirty="0">
                <a:solidFill>
                  <a:srgbClr val="FFFF00"/>
                </a:solidFill>
              </a:rPr>
              <a:t>si se acreditare dolo o un ejercicio abusivo de esta facultad el trabajador podrá exigir el pago total </a:t>
            </a:r>
            <a:r>
              <a:rPr lang="es-AR" sz="1800" dirty="0"/>
              <a:t>de las remuneraciones que correspondan al período de pago sin perjuicio de las acciones a que hubiere lugar.</a:t>
            </a:r>
          </a:p>
          <a:p>
            <a:pPr algn="l"/>
            <a:r>
              <a:rPr lang="es-AR" sz="1800" dirty="0"/>
              <a:t>Los </a:t>
            </a:r>
            <a:r>
              <a:rPr lang="es-AR" sz="1800" dirty="0">
                <a:solidFill>
                  <a:srgbClr val="00FFFF"/>
                </a:solidFill>
              </a:rPr>
              <a:t>recibos por anticipos o entregas a cuenta de salarios, </a:t>
            </a:r>
            <a:r>
              <a:rPr lang="es-AR" sz="1800" dirty="0"/>
              <a:t>hechos al trabajador, deberán ajustarse en su forma y contenido a lo que se prevé en los artículos 138, 139 y 140, incisos a), b), g), h) e i), de la presente ley.</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44373878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lnSpcReduction="10000"/>
          </a:bodyPr>
          <a:lstStyle/>
          <a:p>
            <a:pPr algn="l"/>
            <a:r>
              <a:rPr lang="es-AR" sz="1800" b="1" dirty="0" smtClean="0">
                <a:solidFill>
                  <a:srgbClr val="FFFF00"/>
                </a:solidFill>
              </a:rPr>
              <a:t>DEDUCCIONES PROHIBIDAS</a:t>
            </a:r>
          </a:p>
          <a:p>
            <a:pPr algn="l"/>
            <a:r>
              <a:rPr lang="es-AR" sz="1800" b="1" dirty="0" smtClean="0">
                <a:solidFill>
                  <a:srgbClr val="00FF00"/>
                </a:solidFill>
              </a:rPr>
              <a:t>RETENCIONES. DEDUCCIONES Y COMPENSACIONES</a:t>
            </a:r>
            <a:endParaRPr lang="es-AR" sz="1800" dirty="0">
              <a:solidFill>
                <a:srgbClr val="00FF00"/>
              </a:solidFill>
            </a:endParaRPr>
          </a:p>
          <a:p>
            <a:pPr algn="l"/>
            <a:r>
              <a:rPr lang="es-AR" sz="1800" b="1" dirty="0">
                <a:solidFill>
                  <a:srgbClr val="00FFFF"/>
                </a:solidFill>
              </a:rPr>
              <a:t>Art. 131</a:t>
            </a:r>
            <a:r>
              <a:rPr lang="es-AR" sz="1800" dirty="0">
                <a:solidFill>
                  <a:srgbClr val="00FFFF"/>
                </a:solidFill>
              </a:rPr>
              <a:t> -</a:t>
            </a:r>
          </a:p>
          <a:p>
            <a:pPr algn="l"/>
            <a:r>
              <a:rPr lang="es-AR" sz="1800" dirty="0">
                <a:solidFill>
                  <a:srgbClr val="FFCC00"/>
                </a:solidFill>
              </a:rPr>
              <a:t>No podrá deducirse, retenerse o compensarse </a:t>
            </a:r>
            <a:r>
              <a:rPr lang="es-AR" sz="1800" dirty="0"/>
              <a:t>suma alguna que rebaje el monto de las remuneraciones. </a:t>
            </a:r>
            <a:endParaRPr lang="es-AR" sz="1800" dirty="0" smtClean="0"/>
          </a:p>
          <a:p>
            <a:pPr algn="l"/>
            <a:r>
              <a:rPr lang="es-AR" sz="1800" dirty="0" smtClean="0"/>
              <a:t>Quedan </a:t>
            </a:r>
            <a:r>
              <a:rPr lang="es-AR" sz="1800" dirty="0"/>
              <a:t>comprendidos especialmente en esta prohibición los descuentos, retenciones o compensaciones por entrega de mercaderías, provisión de alimentos, vivienda o alojamiento, uso o empleo de herramientas o cualquier otra prestación en dinero o en especie. </a:t>
            </a:r>
            <a:endParaRPr lang="es-AR" sz="1800" dirty="0" smtClean="0"/>
          </a:p>
          <a:p>
            <a:pPr algn="l"/>
            <a:r>
              <a:rPr lang="es-AR" sz="1800" dirty="0" smtClean="0">
                <a:solidFill>
                  <a:srgbClr val="FFFF00"/>
                </a:solidFill>
              </a:rPr>
              <a:t>No </a:t>
            </a:r>
            <a:r>
              <a:rPr lang="es-AR" sz="1800" dirty="0">
                <a:solidFill>
                  <a:srgbClr val="FFFF00"/>
                </a:solidFill>
              </a:rPr>
              <a:t>se podrá imponer multas </a:t>
            </a:r>
            <a:r>
              <a:rPr lang="es-AR" sz="1800" dirty="0"/>
              <a:t>al trabajador ni deducirse, retenerse o compensarse por vía de ellas el monto de las remuneraciones.</a:t>
            </a:r>
          </a:p>
          <a:p>
            <a:pPr algn="l">
              <a:lnSpc>
                <a:spcPct val="90000"/>
              </a:lnSpc>
            </a:pPr>
            <a:endParaRPr lang="es-AR" sz="1800" dirty="0" smtClean="0">
              <a:effectLst>
                <a:outerShdw blurRad="38100" dist="38100" dir="2700000" algn="tl">
                  <a:srgbClr val="000000">
                    <a:alpha val="43137"/>
                  </a:srgbClr>
                </a:outerShdw>
              </a:effectLst>
            </a:endParaRPr>
          </a:p>
          <a:p>
            <a:pPr lvl="0" algn="l"/>
            <a:r>
              <a:rPr lang="es-AR" sz="1800" dirty="0">
                <a:solidFill>
                  <a:srgbClr val="00FFFF"/>
                </a:solidFill>
              </a:rPr>
              <a:t>Entrega de mercaderías, </a:t>
            </a:r>
          </a:p>
          <a:p>
            <a:pPr lvl="0" algn="l"/>
            <a:r>
              <a:rPr lang="es-AR" sz="1800" dirty="0">
                <a:solidFill>
                  <a:srgbClr val="FFFF00"/>
                </a:solidFill>
              </a:rPr>
              <a:t>Provisión de alimentos, </a:t>
            </a:r>
          </a:p>
          <a:p>
            <a:pPr lvl="0" algn="l"/>
            <a:r>
              <a:rPr lang="es-AR" sz="1800" dirty="0">
                <a:solidFill>
                  <a:srgbClr val="FF9900"/>
                </a:solidFill>
              </a:rPr>
              <a:t>Vivienda o alojamiento, </a:t>
            </a:r>
          </a:p>
          <a:p>
            <a:pPr lvl="0" algn="l"/>
            <a:r>
              <a:rPr lang="es-AR" sz="1800" dirty="0">
                <a:solidFill>
                  <a:srgbClr val="00FF00"/>
                </a:solidFill>
              </a:rPr>
              <a:t>Uso o empleo de herramientas</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19193347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r>
              <a:rPr lang="es-AR" sz="1800" b="1" dirty="0" smtClean="0">
                <a:solidFill>
                  <a:srgbClr val="FFFF00"/>
                </a:solidFill>
              </a:rPr>
              <a:t>DEDUCCIONES PROHIBIDAS</a:t>
            </a:r>
          </a:p>
          <a:p>
            <a:pPr algn="l"/>
            <a:r>
              <a:rPr lang="es-AR" sz="1800" b="1" dirty="0" smtClean="0">
                <a:solidFill>
                  <a:srgbClr val="00FF00"/>
                </a:solidFill>
              </a:rPr>
              <a:t>RETENCIONES. DEDUCCIONES Y COMPENSACIONES</a:t>
            </a:r>
            <a:endParaRPr lang="es-AR" sz="1800" dirty="0">
              <a:solidFill>
                <a:srgbClr val="00FF00"/>
              </a:solidFill>
            </a:endParaRPr>
          </a:p>
          <a:p>
            <a:pPr algn="l"/>
            <a:endParaRPr lang="es-AR" sz="1800" b="1" dirty="0" smtClean="0">
              <a:solidFill>
                <a:srgbClr val="00FFFF"/>
              </a:solidFill>
            </a:endParaRPr>
          </a:p>
          <a:p>
            <a:pPr algn="l"/>
            <a:r>
              <a:rPr lang="es-AR" sz="1800" b="1" dirty="0">
                <a:solidFill>
                  <a:srgbClr val="00FFFF"/>
                </a:solidFill>
              </a:rPr>
              <a:t>Tener en </a:t>
            </a:r>
            <a:r>
              <a:rPr lang="es-AR" sz="1800" b="1" dirty="0" smtClean="0">
                <a:solidFill>
                  <a:srgbClr val="00FFFF"/>
                </a:solidFill>
              </a:rPr>
              <a:t>cuenta que…</a:t>
            </a:r>
            <a:endParaRPr lang="es-AR" sz="1800" dirty="0">
              <a:solidFill>
                <a:srgbClr val="00FFFF"/>
              </a:solidFill>
            </a:endParaRPr>
          </a:p>
          <a:p>
            <a:pPr algn="l"/>
            <a:r>
              <a:rPr lang="es-AR" sz="1800" b="1" dirty="0">
                <a:solidFill>
                  <a:srgbClr val="FF9900"/>
                </a:solidFill>
              </a:rPr>
              <a:t>Sanciones o multas </a:t>
            </a:r>
            <a:r>
              <a:rPr lang="es-AR" sz="1800" b="1" dirty="0" smtClean="0">
                <a:solidFill>
                  <a:srgbClr val="FF9900"/>
                </a:solidFill>
              </a:rPr>
              <a:t>pecuniarias</a:t>
            </a:r>
            <a:endParaRPr lang="es-AR" sz="1800" b="1" dirty="0">
              <a:solidFill>
                <a:srgbClr val="FF9900"/>
              </a:solidFill>
            </a:endParaRPr>
          </a:p>
          <a:p>
            <a:pPr algn="l"/>
            <a:r>
              <a:rPr lang="es-AR" sz="1800" dirty="0" smtClean="0"/>
              <a:t>Se </a:t>
            </a:r>
            <a:r>
              <a:rPr lang="es-AR" sz="1800" dirty="0"/>
              <a:t>encuentra prohibido aplicar multas o sanciones disciplinarias que signifique una deducción, retención y compensación de la remuneración (art. 68 y 131 LCT). </a:t>
            </a:r>
          </a:p>
          <a:p>
            <a:pPr algn="l">
              <a:lnSpc>
                <a:spcPct val="90000"/>
              </a:lnSpc>
            </a:pPr>
            <a:endParaRPr lang="es-AR" sz="1800" dirty="0" smtClean="0">
              <a:effectLst>
                <a:outerShdw blurRad="38100" dist="38100" dir="2700000" algn="tl">
                  <a:srgbClr val="000000">
                    <a:alpha val="43137"/>
                  </a:srgbClr>
                </a:outerShdw>
              </a:effectLst>
            </a:endParaRP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0448128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92500" lnSpcReduction="20000"/>
          </a:bodyPr>
          <a:lstStyle/>
          <a:p>
            <a:pPr algn="l"/>
            <a:r>
              <a:rPr lang="es-AR" sz="1800" b="1" dirty="0" smtClean="0">
                <a:solidFill>
                  <a:srgbClr val="FF9900"/>
                </a:solidFill>
              </a:rPr>
              <a:t>DEDUCCIONES PERMITIDAS</a:t>
            </a:r>
          </a:p>
          <a:p>
            <a:pPr algn="l"/>
            <a:r>
              <a:rPr lang="es-AR" sz="1800" b="1" dirty="0" smtClean="0">
                <a:solidFill>
                  <a:srgbClr val="FFFF00"/>
                </a:solidFill>
              </a:rPr>
              <a:t>EXCEPCIONES</a:t>
            </a:r>
            <a:endParaRPr lang="es-AR" sz="1800" dirty="0">
              <a:solidFill>
                <a:srgbClr val="FFFF00"/>
              </a:solidFill>
            </a:endParaRPr>
          </a:p>
          <a:p>
            <a:pPr algn="l"/>
            <a:r>
              <a:rPr lang="es-AR" sz="1800" b="1" dirty="0">
                <a:solidFill>
                  <a:srgbClr val="00FFFF"/>
                </a:solidFill>
              </a:rPr>
              <a:t>Art. 132</a:t>
            </a:r>
            <a:r>
              <a:rPr lang="es-AR" sz="1800" dirty="0">
                <a:solidFill>
                  <a:srgbClr val="00FFFF"/>
                </a:solidFill>
              </a:rPr>
              <a:t> -</a:t>
            </a:r>
          </a:p>
          <a:p>
            <a:pPr algn="l"/>
            <a:r>
              <a:rPr lang="es-AR" sz="1800" dirty="0"/>
              <a:t>La prohibición que resulta del artículo 131 de esta ley no se hará efectiva cuando la deducción, retención o compensación responda a alguno de los siguientes conceptos:</a:t>
            </a:r>
          </a:p>
          <a:p>
            <a:pPr algn="l"/>
            <a:r>
              <a:rPr lang="es-AR" sz="1800" dirty="0"/>
              <a:t>a) </a:t>
            </a:r>
            <a:r>
              <a:rPr lang="es-AR" sz="1800" dirty="0">
                <a:solidFill>
                  <a:srgbClr val="00FF00"/>
                </a:solidFill>
              </a:rPr>
              <a:t>Adelanto de remuneraciones </a:t>
            </a:r>
            <a:r>
              <a:rPr lang="es-AR" sz="1800" dirty="0"/>
              <a:t>hechas con las formalidades del artículo 130 de esta ley.</a:t>
            </a:r>
          </a:p>
          <a:p>
            <a:pPr algn="l"/>
            <a:r>
              <a:rPr lang="es-AR" sz="1800" dirty="0"/>
              <a:t>b) </a:t>
            </a:r>
            <a:r>
              <a:rPr lang="es-AR" sz="1800" dirty="0">
                <a:solidFill>
                  <a:srgbClr val="00FFCC"/>
                </a:solidFill>
              </a:rPr>
              <a:t>Retención de aportes jubilatorios </a:t>
            </a:r>
            <a:r>
              <a:rPr lang="es-AR" sz="1800" dirty="0"/>
              <a:t>y obligaciones fiscales a cargo del trabajador.</a:t>
            </a:r>
          </a:p>
          <a:p>
            <a:pPr algn="l"/>
            <a:r>
              <a:rPr lang="es-AR" sz="1800" dirty="0"/>
              <a:t>c) </a:t>
            </a:r>
            <a:r>
              <a:rPr lang="es-AR" sz="1800" dirty="0">
                <a:solidFill>
                  <a:srgbClr val="FF9900"/>
                </a:solidFill>
              </a:rPr>
              <a:t>Pago de cuotas, aportes periódicos </a:t>
            </a:r>
            <a:r>
              <a:rPr lang="es-AR" sz="1800" dirty="0"/>
              <a:t>o contribuciones a que estuviesen obligados los trabajadores en virtud de normas legales o provenientes de las convenciones colectivas de trabajo, o que resulte de su carácter de afiliados a asociaciones profesionales de trabajadores con personería gremial, o de miembros de sociedades mutuales o cooperativas, así como por servicios sociales y demás prestaciones que otorguen dichas entidades.</a:t>
            </a:r>
          </a:p>
          <a:p>
            <a:pPr algn="l"/>
            <a:r>
              <a:rPr lang="es-AR" sz="1800" dirty="0"/>
              <a:t>d) </a:t>
            </a:r>
            <a:r>
              <a:rPr lang="es-AR" sz="1800" dirty="0">
                <a:solidFill>
                  <a:srgbClr val="FFFF00"/>
                </a:solidFill>
              </a:rPr>
              <a:t>Reintegro de precios por la adquisición de viviendas </a:t>
            </a:r>
            <a:r>
              <a:rPr lang="es-AR" sz="1800" dirty="0"/>
              <a:t>o arrendamientos de las mismas, o por compra de mercaderías de que sean acreedores entidades sindicales, mutualistas o cooperativistas.</a:t>
            </a:r>
          </a:p>
          <a:p>
            <a:pPr algn="l">
              <a:lnSpc>
                <a:spcPct val="90000"/>
              </a:lnSpc>
            </a:pPr>
            <a:r>
              <a:rPr lang="es-AR" sz="1800" dirty="0" smtClean="0">
                <a:effectLst>
                  <a:outerShdw blurRad="38100" dist="38100" dir="2700000" algn="tl">
                    <a:srgbClr val="000000">
                      <a:alpha val="43137"/>
                    </a:srgbClr>
                  </a:outerShdw>
                </a:effectLst>
              </a:rPr>
              <a:t>(…)</a:t>
            </a: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43462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962025"/>
          </a:xfrm>
        </p:spPr>
        <p:txBody>
          <a:bodyPr>
            <a:normAutofit/>
          </a:bodyPr>
          <a:lstStyle/>
          <a:p>
            <a:pPr algn="r">
              <a:defRPr/>
            </a:pPr>
            <a:r>
              <a:rPr lang="es-ES_tradnl" sz="2000" b="1" dirty="0" smtClean="0">
                <a:solidFill>
                  <a:srgbClr val="00FF00"/>
                </a:solidFill>
                <a:effectLst>
                  <a:outerShdw blurRad="38100" dist="38100" dir="2700000" algn="tl">
                    <a:srgbClr val="000000">
                      <a:alpha val="43137"/>
                    </a:srgbClr>
                  </a:outerShdw>
                </a:effectLst>
              </a:rPr>
              <a:t>LEY </a:t>
            </a:r>
            <a:r>
              <a:rPr lang="es-ES_tradnl" sz="2000" b="1" dirty="0">
                <a:solidFill>
                  <a:srgbClr val="00FF00"/>
                </a:solidFill>
                <a:effectLst>
                  <a:outerShdw blurRad="38100" dist="38100" dir="2700000" algn="tl">
                    <a:srgbClr val="000000">
                      <a:alpha val="43137"/>
                    </a:srgbClr>
                  </a:outerShdw>
                </a:effectLst>
              </a:rPr>
              <a:t>27430 - REFORMA </a:t>
            </a:r>
            <a:r>
              <a:rPr lang="es-ES_tradnl" sz="2000" b="1" dirty="0" smtClean="0">
                <a:solidFill>
                  <a:srgbClr val="00FF00"/>
                </a:solidFill>
                <a:effectLst>
                  <a:outerShdw blurRad="38100" dist="38100" dir="2700000" algn="tl">
                    <a:srgbClr val="000000">
                      <a:alpha val="43137"/>
                    </a:srgbClr>
                  </a:outerShdw>
                </a:effectLst>
              </a:rPr>
              <a:t>TRIBUTARIA - REGLAMENTACIÓN</a:t>
            </a:r>
            <a:endParaRPr lang="es-MX" sz="2000" b="1" dirty="0" smtClean="0">
              <a:solidFill>
                <a:srgbClr val="FFFF00"/>
              </a:solidFill>
            </a:endParaRPr>
          </a:p>
        </p:txBody>
      </p:sp>
      <p:sp>
        <p:nvSpPr>
          <p:cNvPr id="128003" name="Rectangle 3"/>
          <p:cNvSpPr>
            <a:spLocks noGrp="1" noChangeArrowheads="1"/>
          </p:cNvSpPr>
          <p:nvPr>
            <p:ph type="body" idx="1"/>
          </p:nvPr>
        </p:nvSpPr>
        <p:spPr>
          <a:xfrm>
            <a:off x="427674" y="1371600"/>
            <a:ext cx="8377238" cy="5129678"/>
          </a:xfrm>
        </p:spPr>
        <p:txBody>
          <a:bodyPr>
            <a:normAutofit/>
          </a:bodyPr>
          <a:lstStyle/>
          <a:p>
            <a:pPr marL="0" indent="0">
              <a:buNone/>
            </a:pPr>
            <a:r>
              <a:rPr lang="es-AR" sz="2000" b="1" dirty="0" smtClean="0">
                <a:solidFill>
                  <a:srgbClr val="00FFFF"/>
                </a:solidFill>
                <a:effectLst>
                  <a:outerShdw blurRad="38100" dist="38100" dir="2700000" algn="tl">
                    <a:srgbClr val="000000">
                      <a:alpha val="43137"/>
                    </a:srgbClr>
                  </a:outerShdw>
                </a:effectLst>
              </a:rPr>
              <a:t>DECRETO 759/2018</a:t>
            </a:r>
          </a:p>
          <a:p>
            <a:pPr marL="0" indent="0">
              <a:buNone/>
            </a:pPr>
            <a:r>
              <a:rPr lang="es-AR" sz="2000" b="1" dirty="0" smtClean="0">
                <a:solidFill>
                  <a:srgbClr val="FFFF01"/>
                </a:solidFill>
                <a:effectLst>
                  <a:outerShdw blurRad="38100" dist="38100" dir="2700000" algn="tl">
                    <a:srgbClr val="000000">
                      <a:alpha val="43137"/>
                    </a:srgbClr>
                  </a:outerShdw>
                </a:effectLst>
              </a:rPr>
              <a:t>CORRESPONSABILIDAD GREMIAL</a:t>
            </a:r>
          </a:p>
          <a:p>
            <a:pPr marL="0" indent="0">
              <a:buNone/>
            </a:pPr>
            <a:r>
              <a:rPr lang="es-AR" sz="2000" b="1" dirty="0">
                <a:solidFill>
                  <a:srgbClr val="00FFCC"/>
                </a:solidFill>
              </a:rPr>
              <a:t>Art. 5 -</a:t>
            </a:r>
            <a:r>
              <a:rPr lang="es-AR" sz="2000" dirty="0">
                <a:solidFill>
                  <a:srgbClr val="00FFCC"/>
                </a:solidFill>
              </a:rPr>
              <a:t> </a:t>
            </a:r>
            <a:r>
              <a:rPr lang="es-AR" sz="2000" dirty="0">
                <a:solidFill>
                  <a:srgbClr val="FF9900"/>
                </a:solidFill>
              </a:rPr>
              <a:t>Las modificaciones introducidas por el Título VI de la ley 27430 al decreto 814/2001</a:t>
            </a:r>
            <a:r>
              <a:rPr lang="es-AR" sz="2000" dirty="0"/>
              <a:t> y sus modificaciones </a:t>
            </a:r>
            <a:r>
              <a:rPr lang="es-AR" sz="2000" dirty="0">
                <a:solidFill>
                  <a:srgbClr val="FFFF00"/>
                </a:solidFill>
              </a:rPr>
              <a:t>se aplicarán a los empleadores comprendidos, o que en un futuro se incorporen, en el régimen de sustitución de aportes y contribuciones emergentes de convenios de corresponsabilidad gremial </a:t>
            </a:r>
            <a:r>
              <a:rPr lang="es-AR" sz="2000" dirty="0"/>
              <a:t>suscriptos en el marco de la ley 26377.</a:t>
            </a:r>
          </a:p>
          <a:p>
            <a:pPr marL="0" indent="0">
              <a:buNone/>
            </a:pPr>
            <a:r>
              <a:rPr lang="es-AR" sz="2000" dirty="0"/>
              <a:t>La Secretaría de Seguridad Social del Ministerio de Trabajo, Empleo y Seguridad Social, en su carácter de Autoridad de Aplicación de la ley 26377, </a:t>
            </a:r>
            <a:r>
              <a:rPr lang="es-AR" sz="2000" dirty="0">
                <a:solidFill>
                  <a:srgbClr val="00FFCC"/>
                </a:solidFill>
              </a:rPr>
              <a:t>dictará las normas complementarias y aclaratorias que resulten necesarias para contemplar las disposiciones</a:t>
            </a:r>
            <a:r>
              <a:rPr lang="es-AR" sz="2000" dirty="0"/>
              <a:t> introducidas por el Título VI de la ley 27430 </a:t>
            </a:r>
            <a:r>
              <a:rPr lang="es-AR" sz="2000" dirty="0">
                <a:solidFill>
                  <a:srgbClr val="FFFF01"/>
                </a:solidFill>
              </a:rPr>
              <a:t>en la determinación o adecuación de la tarifa sustitutiva </a:t>
            </a:r>
            <a:r>
              <a:rPr lang="es-AR" sz="2000" dirty="0"/>
              <a:t>de las cotizaciones sociales a incluir en los convenios de corresponsabilidad gremial.</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07826658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92500" lnSpcReduction="10000"/>
          </a:bodyPr>
          <a:lstStyle/>
          <a:p>
            <a:pPr algn="l"/>
            <a:r>
              <a:rPr lang="es-AR" sz="1800" b="1" dirty="0">
                <a:solidFill>
                  <a:srgbClr val="FF9900"/>
                </a:solidFill>
              </a:rPr>
              <a:t>DEDUCCIONES PERMITIDAS</a:t>
            </a:r>
          </a:p>
          <a:p>
            <a:pPr algn="l"/>
            <a:r>
              <a:rPr lang="es-AR" sz="1800" b="1" dirty="0">
                <a:solidFill>
                  <a:srgbClr val="FFFF00"/>
                </a:solidFill>
              </a:rPr>
              <a:t>EXCEPCIONES</a:t>
            </a:r>
            <a:endParaRPr lang="es-AR" sz="1800" dirty="0">
              <a:solidFill>
                <a:srgbClr val="FFFF00"/>
              </a:solidFill>
            </a:endParaRPr>
          </a:p>
          <a:p>
            <a:pPr algn="l"/>
            <a:r>
              <a:rPr lang="es-AR" sz="1800" b="1" dirty="0">
                <a:solidFill>
                  <a:srgbClr val="00FFFF"/>
                </a:solidFill>
              </a:rPr>
              <a:t>Art. 132</a:t>
            </a:r>
            <a:r>
              <a:rPr lang="es-AR" sz="1800" dirty="0">
                <a:solidFill>
                  <a:srgbClr val="00FFFF"/>
                </a:solidFill>
              </a:rPr>
              <a:t> -</a:t>
            </a:r>
          </a:p>
          <a:p>
            <a:pPr algn="l"/>
            <a:r>
              <a:rPr lang="es-AR" sz="1800" dirty="0" smtClean="0"/>
              <a:t>(…)</a:t>
            </a:r>
            <a:endParaRPr lang="es-AR" sz="1800" dirty="0"/>
          </a:p>
          <a:p>
            <a:pPr algn="l"/>
            <a:r>
              <a:rPr lang="es-AR" sz="1800" dirty="0"/>
              <a:t>e) </a:t>
            </a:r>
            <a:r>
              <a:rPr lang="es-AR" sz="1800" dirty="0">
                <a:solidFill>
                  <a:srgbClr val="FFFF00"/>
                </a:solidFill>
              </a:rPr>
              <a:t>Pago de cuotas de primas de seguros de </a:t>
            </a:r>
            <a:r>
              <a:rPr lang="es-AR" sz="1800" dirty="0" smtClean="0">
                <a:solidFill>
                  <a:srgbClr val="FFFF00"/>
                </a:solidFill>
              </a:rPr>
              <a:t>vida </a:t>
            </a:r>
            <a:r>
              <a:rPr lang="es-AR" sz="1800" dirty="0"/>
              <a:t>colectivos del trabajador o su familia, o planes de retiro y subsidios aprobados por la Autoridad de Aplicación.</a:t>
            </a:r>
          </a:p>
          <a:p>
            <a:pPr algn="l"/>
            <a:r>
              <a:rPr lang="es-AR" sz="1800" dirty="0"/>
              <a:t>f) </a:t>
            </a:r>
            <a:r>
              <a:rPr lang="es-AR" sz="1800" dirty="0">
                <a:solidFill>
                  <a:srgbClr val="00FFFF"/>
                </a:solidFill>
              </a:rPr>
              <a:t>Depósitos en cajas de ahorro</a:t>
            </a:r>
            <a:r>
              <a:rPr lang="es-AR" sz="1800" dirty="0"/>
              <a:t> de instituciones del Estado Nacional, de las Provincias, de los Municipios, sindicales o de propiedad de asociaciones profesionales de trabajadores, y pago de cuotas por préstamos acordados por esas instituciones al trabajador.</a:t>
            </a:r>
          </a:p>
          <a:p>
            <a:pPr algn="l"/>
            <a:r>
              <a:rPr lang="es-AR" sz="1800" dirty="0"/>
              <a:t>g) </a:t>
            </a:r>
            <a:r>
              <a:rPr lang="es-AR" sz="1800" dirty="0">
                <a:solidFill>
                  <a:srgbClr val="00FF00"/>
                </a:solidFill>
              </a:rPr>
              <a:t>Reintegro del precio de compra de acciones de capital</a:t>
            </a:r>
            <a:r>
              <a:rPr lang="es-AR" sz="1800" dirty="0"/>
              <a:t>, o de goce adquirido por el trabajador a su empleador, y que corresponda a la empresa en que presta servicios.</a:t>
            </a:r>
          </a:p>
          <a:p>
            <a:pPr algn="l"/>
            <a:r>
              <a:rPr lang="es-AR" sz="1800" dirty="0"/>
              <a:t>h) </a:t>
            </a:r>
            <a:r>
              <a:rPr lang="es-AR" sz="1800" dirty="0">
                <a:solidFill>
                  <a:srgbClr val="FFFF00"/>
                </a:solidFill>
              </a:rPr>
              <a:t>Reintegro del precio de compra de mercaderías adquiridas </a:t>
            </a:r>
            <a:r>
              <a:rPr lang="es-AR" sz="1800" dirty="0"/>
              <a:t>en el establecimiento de propiedad del empleador, cuando fueran exclusivamente de las que se fabrican o producen en él o de las propias del género que constituye el giro de su comercio y que se expenden en el mismo.</a:t>
            </a:r>
          </a:p>
          <a:p>
            <a:pPr algn="l"/>
            <a:r>
              <a:rPr lang="es-AR" sz="1800" dirty="0"/>
              <a:t>i) </a:t>
            </a:r>
            <a:r>
              <a:rPr lang="es-AR" sz="1800" dirty="0">
                <a:solidFill>
                  <a:srgbClr val="FF9900"/>
                </a:solidFill>
              </a:rPr>
              <a:t>Reintegro del precio de compra de vivienda </a:t>
            </a:r>
            <a:r>
              <a:rPr lang="es-AR" sz="1800" dirty="0"/>
              <a:t>del que sea acreedor el empleador, según planes aprobados por la autoridad competente.</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39192980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r>
              <a:rPr lang="es-AR" sz="1800" b="1" dirty="0">
                <a:solidFill>
                  <a:srgbClr val="FFFF00"/>
                </a:solidFill>
              </a:rPr>
              <a:t>PORCENTAJE MÁXIMO, DE RETENCION. CONFORMIDAD DEL TRABAJADOR.</a:t>
            </a:r>
            <a:endParaRPr lang="es-AR" sz="1800" dirty="0">
              <a:solidFill>
                <a:srgbClr val="FFFF00"/>
              </a:solidFill>
            </a:endParaRPr>
          </a:p>
          <a:p>
            <a:pPr algn="l"/>
            <a:r>
              <a:rPr lang="es-AR" sz="1800" b="1" dirty="0">
                <a:solidFill>
                  <a:srgbClr val="00FF00"/>
                </a:solidFill>
              </a:rPr>
              <a:t>AUTORIZACIÓN ADMINISTRATIVA</a:t>
            </a:r>
            <a:endParaRPr lang="es-AR" sz="1800" dirty="0">
              <a:solidFill>
                <a:srgbClr val="00FF00"/>
              </a:solidFill>
            </a:endParaRPr>
          </a:p>
          <a:p>
            <a:pPr algn="l"/>
            <a:r>
              <a:rPr lang="es-AR" sz="1800" b="1" dirty="0">
                <a:solidFill>
                  <a:srgbClr val="00FFFF"/>
                </a:solidFill>
              </a:rPr>
              <a:t>Art. 133</a:t>
            </a:r>
            <a:r>
              <a:rPr lang="es-AR" sz="1800" dirty="0">
                <a:solidFill>
                  <a:srgbClr val="00FFFF"/>
                </a:solidFill>
              </a:rPr>
              <a:t> - </a:t>
            </a:r>
            <a:r>
              <a:rPr lang="es-AR" sz="1800" dirty="0"/>
              <a:t>Salvo lo dispuesto en el artículo 130 de esta ley, en el caso de </a:t>
            </a:r>
            <a:r>
              <a:rPr lang="es-AR" sz="1800" dirty="0">
                <a:solidFill>
                  <a:srgbClr val="FFC000"/>
                </a:solidFill>
              </a:rPr>
              <a:t>adelanto de remuneraciones,</a:t>
            </a:r>
            <a:r>
              <a:rPr lang="es-AR" sz="1800" dirty="0"/>
              <a:t> la deducción, retención o compensación </a:t>
            </a:r>
            <a:r>
              <a:rPr lang="es-AR" sz="1800" dirty="0">
                <a:solidFill>
                  <a:srgbClr val="00FFCC"/>
                </a:solidFill>
              </a:rPr>
              <a:t>no podrá insumir en conjunto más del 20% (veinte por ciento</a:t>
            </a:r>
            <a:r>
              <a:rPr lang="es-AR" sz="1800" dirty="0"/>
              <a:t>) del monto total de la remuneración en dinero que tenga que percibir el trabajador en el momento en que se practique.</a:t>
            </a:r>
          </a:p>
          <a:p>
            <a:pPr algn="l"/>
            <a:r>
              <a:rPr lang="es-AR" sz="1800" dirty="0"/>
              <a:t>Las mismas podrán consistir además, siempre dentro de dicha proporción, en sumas fijas y previamente determinadas. </a:t>
            </a:r>
            <a:r>
              <a:rPr lang="es-AR" sz="1800" dirty="0">
                <a:solidFill>
                  <a:srgbClr val="FFFF00"/>
                </a:solidFill>
              </a:rPr>
              <a:t>En ningún caso podrán efectuarse las deducciones, retenciones o compensaciones a las que se hace referencia en el artículo 132 de esta ley sin el consentimiento expreso del trabajador, </a:t>
            </a:r>
            <a:r>
              <a:rPr lang="es-AR" sz="1800" dirty="0"/>
              <a:t>salvo aquellas que provengan del cumplimiento de las leyes, estatutos profesionales o convenciones colectivas de trabajo</a:t>
            </a:r>
            <a:r>
              <a:rPr lang="es-AR" sz="1800" dirty="0" smtClean="0"/>
              <a:t>.</a:t>
            </a:r>
          </a:p>
          <a:p>
            <a:pPr algn="l"/>
            <a:r>
              <a:rPr lang="es-AR" sz="1800" dirty="0" smtClean="0"/>
              <a:t>(…)</a:t>
            </a: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2213933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r>
              <a:rPr lang="es-AR" sz="1800" b="1" dirty="0">
                <a:solidFill>
                  <a:srgbClr val="FFFF00"/>
                </a:solidFill>
              </a:rPr>
              <a:t>PORCENTAJE MÁXIMO, DE RETENCION. CONFORMIDAD DEL TRABAJADOR.</a:t>
            </a:r>
            <a:endParaRPr lang="es-AR" sz="1800" dirty="0">
              <a:solidFill>
                <a:srgbClr val="FFFF00"/>
              </a:solidFill>
            </a:endParaRPr>
          </a:p>
          <a:p>
            <a:pPr algn="l"/>
            <a:r>
              <a:rPr lang="es-AR" sz="1800" b="1" dirty="0">
                <a:solidFill>
                  <a:srgbClr val="00FF00"/>
                </a:solidFill>
              </a:rPr>
              <a:t>AUTORIZACIÓN ADMINISTRATIVA</a:t>
            </a:r>
            <a:endParaRPr lang="es-AR" sz="1800" dirty="0">
              <a:solidFill>
                <a:srgbClr val="00FF00"/>
              </a:solidFill>
            </a:endParaRPr>
          </a:p>
          <a:p>
            <a:pPr algn="l"/>
            <a:r>
              <a:rPr lang="es-AR" sz="1800" b="1" dirty="0">
                <a:solidFill>
                  <a:srgbClr val="00FFFF"/>
                </a:solidFill>
              </a:rPr>
              <a:t>Art. 133</a:t>
            </a:r>
            <a:r>
              <a:rPr lang="es-AR" sz="1800" dirty="0">
                <a:solidFill>
                  <a:srgbClr val="00FFFF"/>
                </a:solidFill>
              </a:rPr>
              <a:t> </a:t>
            </a:r>
            <a:r>
              <a:rPr lang="es-AR" sz="1800" dirty="0" smtClean="0">
                <a:solidFill>
                  <a:srgbClr val="00FFFF"/>
                </a:solidFill>
              </a:rPr>
              <a:t>- </a:t>
            </a:r>
            <a:r>
              <a:rPr lang="es-AR" sz="1800" dirty="0" smtClean="0"/>
              <a:t>(…)</a:t>
            </a:r>
          </a:p>
          <a:p>
            <a:pPr algn="l"/>
            <a:endParaRPr lang="es-AR" sz="1800" dirty="0"/>
          </a:p>
          <a:p>
            <a:pPr algn="l"/>
            <a:r>
              <a:rPr lang="es-AR" sz="1800" dirty="0"/>
              <a:t>Las deducciones, retenciones o compensaciones, </a:t>
            </a:r>
            <a:r>
              <a:rPr lang="es-AR" sz="1800" dirty="0">
                <a:solidFill>
                  <a:srgbClr val="00FF00"/>
                </a:solidFill>
              </a:rPr>
              <a:t>en todos los restantes casos, requerirán además la previa autorización del organismo competente</a:t>
            </a:r>
            <a:r>
              <a:rPr lang="es-AR" sz="1800" dirty="0"/>
              <a:t>, exigencias ambas que deberán reunirse en cada caso particular, aunque la autorización puede ser conferida, con carácter general, a un empleador o grupo de empleadores, a efectos de su utilización respecto de la totalidad de su personal y mientras no le fuese revocada por la misma autoridad que la concediera.</a:t>
            </a:r>
          </a:p>
          <a:p>
            <a:pPr algn="l"/>
            <a:r>
              <a:rPr lang="es-AR" sz="1800" dirty="0"/>
              <a:t>La Autoridad de Aplicación podrá establecer, por resolución fundada</a:t>
            </a:r>
            <a:r>
              <a:rPr lang="es-AR" sz="1800" dirty="0">
                <a:solidFill>
                  <a:srgbClr val="FF9900"/>
                </a:solidFill>
              </a:rPr>
              <a:t>, un límite porcentual distinto para las deducciones, </a:t>
            </a:r>
            <a:r>
              <a:rPr lang="es-AR" sz="1800" dirty="0"/>
              <a:t>retenciones o compensaciones cuando la situación particular lo requiera.</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73318343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r>
              <a:rPr lang="es-AR" sz="1800" b="1" dirty="0">
                <a:solidFill>
                  <a:srgbClr val="00FF00"/>
                </a:solidFill>
              </a:rPr>
              <a:t>OTROS RECAUDOS. CONTROL</a:t>
            </a:r>
            <a:endParaRPr lang="es-AR" sz="1800" dirty="0">
              <a:solidFill>
                <a:srgbClr val="00FF00"/>
              </a:solidFill>
            </a:endParaRPr>
          </a:p>
          <a:p>
            <a:pPr algn="l"/>
            <a:r>
              <a:rPr lang="es-AR" sz="1800" b="1" dirty="0">
                <a:solidFill>
                  <a:srgbClr val="00FFCC"/>
                </a:solidFill>
              </a:rPr>
              <a:t>Art. 134</a:t>
            </a:r>
            <a:r>
              <a:rPr lang="es-AR" sz="1800" dirty="0">
                <a:solidFill>
                  <a:srgbClr val="00FFCC"/>
                </a:solidFill>
              </a:rPr>
              <a:t> -</a:t>
            </a:r>
          </a:p>
          <a:p>
            <a:pPr algn="l"/>
            <a:r>
              <a:rPr lang="es-AR" sz="1800" dirty="0"/>
              <a:t>Además de los recaudos previstos en el artículo 133 de esta ley, para que proceda la deducción, retención o compensación en los casos de los incisos d), g), h) e i) del artículo 132 se requerirá el cumplimiento de las siguientes condiciones:</a:t>
            </a:r>
          </a:p>
          <a:p>
            <a:pPr algn="l"/>
            <a:r>
              <a:rPr lang="es-AR" sz="1800" dirty="0"/>
              <a:t>a) </a:t>
            </a:r>
            <a:r>
              <a:rPr lang="es-AR" sz="1800" dirty="0">
                <a:solidFill>
                  <a:srgbClr val="FFFF00"/>
                </a:solidFill>
              </a:rPr>
              <a:t>que el precio de las mercaderías no sea superior al corriente en plaza</a:t>
            </a:r>
            <a:r>
              <a:rPr lang="es-AR" sz="1800" dirty="0"/>
              <a:t>;</a:t>
            </a:r>
          </a:p>
          <a:p>
            <a:pPr algn="l"/>
            <a:r>
              <a:rPr lang="es-AR" sz="1800" dirty="0"/>
              <a:t>b</a:t>
            </a:r>
            <a:r>
              <a:rPr lang="es-AR" sz="1800" dirty="0">
                <a:solidFill>
                  <a:srgbClr val="00FFFF"/>
                </a:solidFill>
              </a:rPr>
              <a:t>) que el empleador o vendedor, según los casos, haya acordado sobre los precios una bonificación razonable al trabajador adquirente;</a:t>
            </a:r>
          </a:p>
          <a:p>
            <a:pPr algn="l"/>
            <a:r>
              <a:rPr lang="es-AR" sz="1800" dirty="0"/>
              <a:t>c) </a:t>
            </a:r>
            <a:r>
              <a:rPr lang="es-AR" sz="1800" dirty="0">
                <a:solidFill>
                  <a:srgbClr val="FF9900"/>
                </a:solidFill>
              </a:rPr>
              <a:t>que la venta haya existido en realidad </a:t>
            </a:r>
            <a:r>
              <a:rPr lang="es-AR" sz="1800" dirty="0"/>
              <a:t>y no encubra una maniobra dirigida a disminuir el monto de la remuneración del trabajador;</a:t>
            </a:r>
          </a:p>
          <a:p>
            <a:pPr algn="l"/>
            <a:r>
              <a:rPr lang="es-AR" sz="1800" dirty="0"/>
              <a:t>d) </a:t>
            </a:r>
            <a:r>
              <a:rPr lang="es-AR" sz="1800" dirty="0">
                <a:solidFill>
                  <a:srgbClr val="00FF00"/>
                </a:solidFill>
              </a:rPr>
              <a:t>que no haya mediado exigencia de parte del empleador para la adquisición </a:t>
            </a:r>
            <a:r>
              <a:rPr lang="es-AR" sz="1800" dirty="0"/>
              <a:t>de tales mercaderías.</a:t>
            </a:r>
          </a:p>
          <a:p>
            <a:pPr algn="l"/>
            <a:r>
              <a:rPr lang="es-AR" sz="1800" dirty="0"/>
              <a:t>La Autoridad de Aplicación está facultada para implantar los instrumentos de control apropiados, que serán obligatorios para el empleador.</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7414914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r>
              <a:rPr lang="es-AR" sz="1800" b="1" dirty="0">
                <a:solidFill>
                  <a:srgbClr val="00FF00"/>
                </a:solidFill>
              </a:rPr>
              <a:t>DAÑOS GRAVES E INTENCIONALES. </a:t>
            </a:r>
            <a:r>
              <a:rPr lang="es-AR" sz="1800" b="1" dirty="0" smtClean="0">
                <a:solidFill>
                  <a:srgbClr val="00FF00"/>
                </a:solidFill>
              </a:rPr>
              <a:t>CADUCIDAD</a:t>
            </a:r>
          </a:p>
          <a:p>
            <a:pPr algn="l"/>
            <a:endParaRPr lang="es-AR" sz="1800" dirty="0">
              <a:solidFill>
                <a:srgbClr val="00FF00"/>
              </a:solidFill>
            </a:endParaRPr>
          </a:p>
          <a:p>
            <a:pPr algn="l"/>
            <a:r>
              <a:rPr lang="es-AR" sz="1800" b="1" dirty="0">
                <a:solidFill>
                  <a:srgbClr val="00FFCC"/>
                </a:solidFill>
              </a:rPr>
              <a:t>Art. 135</a:t>
            </a:r>
            <a:r>
              <a:rPr lang="es-AR" sz="1800" dirty="0">
                <a:solidFill>
                  <a:srgbClr val="00FFCC"/>
                </a:solidFill>
              </a:rPr>
              <a:t> -</a:t>
            </a:r>
          </a:p>
          <a:p>
            <a:pPr algn="l"/>
            <a:r>
              <a:rPr lang="es-AR" sz="1800" dirty="0" err="1"/>
              <a:t>Exceptúase</a:t>
            </a:r>
            <a:r>
              <a:rPr lang="es-AR" sz="1800" dirty="0"/>
              <a:t> de lo dispuesto en el artículo 131 de esta ley el caso en que el trabajador </a:t>
            </a:r>
            <a:r>
              <a:rPr lang="es-AR" sz="1800" b="1" dirty="0">
                <a:solidFill>
                  <a:srgbClr val="FFFF00"/>
                </a:solidFill>
              </a:rPr>
              <a:t>hubiera causado daños graves e intencionales </a:t>
            </a:r>
            <a:r>
              <a:rPr lang="es-AR" sz="1800" dirty="0"/>
              <a:t>en los talleres, instrumentos o materiales de trabajo. </a:t>
            </a:r>
            <a:r>
              <a:rPr lang="es-AR" sz="1800" dirty="0">
                <a:solidFill>
                  <a:srgbClr val="00FFCC"/>
                </a:solidFill>
              </a:rPr>
              <a:t>Producido el daño, el empleador deberá consignar judicialmente el porcentaje de la remuneración </a:t>
            </a:r>
            <a:r>
              <a:rPr lang="es-AR" sz="1800" dirty="0"/>
              <a:t>prevista en el artículo 133 de esta ley, a las resultas de las acciones que sean pertinentes. La acción de responsabilidad caducará a los 90 (noventa) días.</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56174579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dirty="0" smtClean="0">
                <a:solidFill>
                  <a:srgbClr val="00FF00"/>
                </a:solidFill>
              </a:rPr>
              <a:t>EXCEPCIONES AL 20%</a:t>
            </a:r>
            <a:endParaRPr lang="es-AR" sz="1800" dirty="0" smtClean="0">
              <a:solidFill>
                <a:srgbClr val="00FF00"/>
              </a:solidFill>
            </a:endParaRPr>
          </a:p>
          <a:p>
            <a:pPr lvl="0" algn="l"/>
            <a:r>
              <a:rPr lang="es-AR" sz="1800" b="1" dirty="0" smtClean="0">
                <a:solidFill>
                  <a:srgbClr val="FFFF00"/>
                </a:solidFill>
              </a:rPr>
              <a:t>Adelantos </a:t>
            </a:r>
            <a:r>
              <a:rPr lang="es-AR" sz="1800" b="1" dirty="0">
                <a:solidFill>
                  <a:srgbClr val="FFFF00"/>
                </a:solidFill>
              </a:rPr>
              <a:t>de sueldo</a:t>
            </a:r>
            <a:endParaRPr lang="es-AR" sz="1800" dirty="0">
              <a:solidFill>
                <a:srgbClr val="FFFF00"/>
              </a:solidFill>
            </a:endParaRPr>
          </a:p>
          <a:p>
            <a:pPr algn="l"/>
            <a:r>
              <a:rPr lang="es-AR" sz="1800" dirty="0"/>
              <a:t>La ley faculta al empleador a otorgar adelantos de la remuneración al personal, lo que representa </a:t>
            </a:r>
            <a:r>
              <a:rPr lang="es-AR" sz="1800" dirty="0">
                <a:solidFill>
                  <a:srgbClr val="00FFCC"/>
                </a:solidFill>
              </a:rPr>
              <a:t>una excepción a la integridad del pago del salario</a:t>
            </a:r>
            <a:r>
              <a:rPr lang="es-AR" sz="1800" dirty="0" smtClean="0">
                <a:solidFill>
                  <a:srgbClr val="00FFCC"/>
                </a:solidFill>
              </a:rPr>
              <a:t>.</a:t>
            </a:r>
          </a:p>
          <a:p>
            <a:pPr algn="l"/>
            <a:endParaRPr lang="es-AR" sz="1800" dirty="0"/>
          </a:p>
          <a:p>
            <a:pPr algn="l"/>
            <a:r>
              <a:rPr lang="es-AR" sz="1800" dirty="0"/>
              <a:t>Los adelantos de sueldo deben respetar las formalidades previstas en el artículo 130 LCT, </a:t>
            </a:r>
            <a:r>
              <a:rPr lang="es-AR" sz="1800" dirty="0">
                <a:solidFill>
                  <a:srgbClr val="FFFF00"/>
                </a:solidFill>
              </a:rPr>
              <a:t>pudiendo superar el límite de 20% pero nunca ser mayor al 50 % </a:t>
            </a:r>
            <a:r>
              <a:rPr lang="es-AR" sz="1800" dirty="0"/>
              <a:t>de la remuneración del trabajador, correspondientes a no más de un período de pago.</a:t>
            </a:r>
          </a:p>
          <a:p>
            <a:pPr algn="l"/>
            <a:endParaRPr lang="es-AR" sz="1800" dirty="0" smtClean="0"/>
          </a:p>
          <a:p>
            <a:pPr algn="l"/>
            <a:r>
              <a:rPr lang="es-AR" sz="1800" dirty="0" smtClean="0"/>
              <a:t>En </a:t>
            </a:r>
            <a:r>
              <a:rPr lang="es-AR" sz="1800" dirty="0"/>
              <a:t>caso de especial gravedad y urgencia el empleador podrá efectuar adelantos que superen ese límite, </a:t>
            </a:r>
            <a:r>
              <a:rPr lang="es-AR" sz="1800" dirty="0">
                <a:solidFill>
                  <a:srgbClr val="FF9900"/>
                </a:solidFill>
              </a:rPr>
              <a:t>pero si se acreditare dolo o un ejercicio abusivo de esta facultad el trabajador podrá exigir el pago total </a:t>
            </a:r>
            <a:r>
              <a:rPr lang="es-AR" sz="1800" dirty="0"/>
              <a:t>de las remuneraciones que correspondan al período de pago sin perjuicio de las acciones a que hubiere lugar.</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4344832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normAutofit/>
          </a:bodyPr>
          <a:lstStyle/>
          <a:p>
            <a:pPr eaLnBrk="1" hangingPunct="1">
              <a:defRPr/>
            </a:pPr>
            <a:r>
              <a:rPr lang="en-US" sz="2400" dirty="0" smtClean="0">
                <a:solidFill>
                  <a:schemeClr val="bg2">
                    <a:lumMod val="60000"/>
                    <a:lumOff val="40000"/>
                  </a:schemeClr>
                </a:solidFill>
                <a:effectLst>
                  <a:outerShdw blurRad="38100" dist="38100" dir="2700000" algn="tl">
                    <a:srgbClr val="000000">
                      <a:alpha val="43137"/>
                    </a:srgbClr>
                  </a:outerShdw>
                </a:effectLst>
              </a:rPr>
              <a:t>INTANGIBILIDAD DE LA REMUNERACIÓN</a:t>
            </a:r>
            <a:endParaRPr lang="en-US" sz="2400" b="1" dirty="0" smtClean="0">
              <a:solidFill>
                <a:schemeClr val="bg2">
                  <a:lumMod val="60000"/>
                  <a:lumOff val="40000"/>
                </a:schemeClr>
              </a:solidFill>
              <a:effectLst>
                <a:outerShdw blurRad="38100" dist="38100" dir="2700000" algn="tl">
                  <a:srgbClr val="000000">
                    <a:alpha val="43137"/>
                  </a:srgbClr>
                </a:outerShdw>
              </a:effectLst>
            </a:endParaRPr>
          </a:p>
        </p:txBody>
      </p:sp>
      <p:sp>
        <p:nvSpPr>
          <p:cNvPr id="67587" name="Rectangle 3"/>
          <p:cNvSpPr>
            <a:spLocks noGrp="1" noChangeArrowheads="1"/>
          </p:cNvSpPr>
          <p:nvPr>
            <p:ph type="subTitle" idx="1"/>
          </p:nvPr>
        </p:nvSpPr>
        <p:spPr>
          <a:xfrm>
            <a:off x="685800" y="1371600"/>
            <a:ext cx="7772400" cy="4876800"/>
          </a:xfrm>
        </p:spPr>
        <p:txBody>
          <a:bodyPr>
            <a:normAutofit fontScale="92500" lnSpcReduction="10000"/>
          </a:bodyPr>
          <a:lstStyle/>
          <a:p>
            <a:pPr algn="l">
              <a:lnSpc>
                <a:spcPct val="90000"/>
              </a:lnSpc>
            </a:pPr>
            <a:r>
              <a:rPr lang="es-AR" sz="1800" b="1" dirty="0">
                <a:solidFill>
                  <a:srgbClr val="00FF00"/>
                </a:solidFill>
              </a:rPr>
              <a:t>EXCEPCIONES AL 20%</a:t>
            </a:r>
            <a:endParaRPr lang="es-AR" sz="1800" dirty="0">
              <a:solidFill>
                <a:srgbClr val="00FF00"/>
              </a:solidFill>
            </a:endParaRPr>
          </a:p>
          <a:p>
            <a:pPr lvl="0" algn="l"/>
            <a:r>
              <a:rPr lang="es-AR" sz="1800" b="1" dirty="0" smtClean="0">
                <a:solidFill>
                  <a:srgbClr val="00FFFF"/>
                </a:solidFill>
              </a:rPr>
              <a:t>Ganancias </a:t>
            </a:r>
            <a:r>
              <a:rPr lang="es-AR" sz="1800" b="1" dirty="0">
                <a:solidFill>
                  <a:srgbClr val="00FFFF"/>
                </a:solidFill>
              </a:rPr>
              <a:t>cuarta categoría</a:t>
            </a:r>
            <a:endParaRPr lang="es-AR" sz="1800" dirty="0">
              <a:solidFill>
                <a:srgbClr val="00FFFF"/>
              </a:solidFill>
            </a:endParaRPr>
          </a:p>
          <a:p>
            <a:pPr algn="l"/>
            <a:r>
              <a:rPr lang="es-AR" sz="1800" dirty="0"/>
              <a:t>La </a:t>
            </a:r>
            <a:r>
              <a:rPr lang="es-AR" sz="1800" b="1" dirty="0">
                <a:solidFill>
                  <a:srgbClr val="FFFF00"/>
                </a:solidFill>
              </a:rPr>
              <a:t>resolución (MTESS) 436/2004 </a:t>
            </a:r>
            <a:r>
              <a:rPr lang="es-AR" sz="1800" dirty="0"/>
              <a:t> (BO: 25/11/2004) dispone que el límite de retención mencionado en el artículo 133 de la LCT puede ser excedido a fin de cumplimentar con las retenciones por el impuesto a las ganancias de cuarta categoría a la que están alcanzado los trabajadores en relación de dependencia</a:t>
            </a:r>
            <a:r>
              <a:rPr lang="es-AR" sz="1800" dirty="0" smtClean="0"/>
              <a:t>.</a:t>
            </a:r>
          </a:p>
          <a:p>
            <a:pPr algn="l"/>
            <a:endParaRPr lang="es-AR" sz="1800" dirty="0"/>
          </a:p>
          <a:p>
            <a:pPr algn="l"/>
            <a:r>
              <a:rPr lang="es-AR" sz="1800" dirty="0"/>
              <a:t>Por su parte, </a:t>
            </a:r>
            <a:r>
              <a:rPr lang="es-AR" sz="1800" b="1" dirty="0">
                <a:solidFill>
                  <a:srgbClr val="FFFF00"/>
                </a:solidFill>
              </a:rPr>
              <a:t>la RG (AFIP) 4003-E</a:t>
            </a:r>
            <a:r>
              <a:rPr lang="es-AR" sz="1800" dirty="0"/>
              <a:t>  (BO: 3/3/2017) señala que el importe a retener no podrá ser superior a la que resulte de aplicar la alícuota máxima del gravamen, vigente a la fecha de la retención, sobre la remuneración bruta correspondiente al pago de que se trate. No obstante, el agente de retención no deberá considerar el referido límite en oportunidad de practicar la retención que corresponda a la liquidación anual o final, excepto cuando el sujeto pasible de la retención manifieste mediante nota, su voluntad de que se aplique dicho límite.</a:t>
            </a:r>
          </a:p>
          <a:p>
            <a:pPr algn="l"/>
            <a:r>
              <a:rPr lang="es-AR" sz="1800" dirty="0"/>
              <a:t>El importe a retener deberá estar consignado en el respectivo recibo de sueldo o comprobante equivalente, indicando en todos los casos el período fiscal al que corresponde el mismo.</a:t>
            </a:r>
          </a:p>
          <a:p>
            <a:pPr algn="l"/>
            <a:r>
              <a:rPr lang="es-AR" sz="1800" dirty="0"/>
              <a:t> </a:t>
            </a:r>
          </a:p>
          <a:p>
            <a:r>
              <a:rPr lang="es-AR" sz="1800" dirty="0"/>
              <a:t> </a:t>
            </a:r>
          </a:p>
          <a:p>
            <a:pPr algn="l">
              <a:lnSpc>
                <a:spcPct val="90000"/>
              </a:lnSpc>
            </a:pP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10106333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idx="4294967295"/>
          </p:nvPr>
        </p:nvSpPr>
        <p:spPr>
          <a:xfrm>
            <a:off x="395288" y="333375"/>
            <a:ext cx="8385175" cy="576263"/>
          </a:xfrm>
        </p:spPr>
        <p:txBody>
          <a:bodyPr/>
          <a:lstStyle/>
          <a:p>
            <a:pPr algn="r" eaLnBrk="1" hangingPunct="1"/>
            <a:r>
              <a:rPr lang="es-MX" sz="2000" b="1" dirty="0" smtClean="0">
                <a:solidFill>
                  <a:srgbClr val="FFFF00"/>
                </a:solidFill>
              </a:rPr>
              <a:t> </a:t>
            </a:r>
            <a:endParaRPr lang="es-MX" sz="2000" b="1" dirty="0" smtClean="0">
              <a:solidFill>
                <a:srgbClr val="FFCC00"/>
              </a:solidFill>
            </a:endParaRPr>
          </a:p>
        </p:txBody>
      </p:sp>
      <p:sp>
        <p:nvSpPr>
          <p:cNvPr id="412675" name="Rectangle 3"/>
          <p:cNvSpPr>
            <a:spLocks noGrp="1" noChangeArrowheads="1"/>
          </p:cNvSpPr>
          <p:nvPr>
            <p:ph type="body" idx="4294967295"/>
          </p:nvPr>
        </p:nvSpPr>
        <p:spPr>
          <a:xfrm>
            <a:off x="468313" y="1052513"/>
            <a:ext cx="8523287" cy="5805487"/>
          </a:xfrm>
        </p:spPr>
        <p:txBody>
          <a:bodyPr>
            <a:normAutofit/>
          </a:bodyPr>
          <a:lstStyle/>
          <a:p>
            <a:pPr marL="609600" indent="-609600" eaLnBrk="1" hangingPunct="1">
              <a:lnSpc>
                <a:spcPct val="80000"/>
              </a:lnSpc>
              <a:buFont typeface="Wingdings" pitchFamily="2" charset="2"/>
              <a:buNone/>
              <a:defRPr/>
            </a:pPr>
            <a:r>
              <a:rPr lang="es-ES" sz="2000" b="1" dirty="0" smtClean="0">
                <a:solidFill>
                  <a:srgbClr val="00FF00"/>
                </a:solidFill>
                <a:effectLst>
                  <a:outerShdw blurRad="38100" dist="38100" dir="2700000" algn="tl">
                    <a:srgbClr val="000000"/>
                  </a:outerShdw>
                </a:effectLst>
              </a:rPr>
              <a:t>EMBARGOS SOBRE LA REMUNERACION</a:t>
            </a:r>
          </a:p>
          <a:p>
            <a:pPr marL="609600" indent="-609600" eaLnBrk="1" hangingPunct="1">
              <a:lnSpc>
                <a:spcPct val="80000"/>
              </a:lnSpc>
              <a:buFont typeface="Wingdings" pitchFamily="2" charset="2"/>
              <a:buNone/>
              <a:defRPr/>
            </a:pPr>
            <a:endParaRPr lang="es-ES" sz="1800" dirty="0" smtClean="0">
              <a:solidFill>
                <a:srgbClr val="FFFF00"/>
              </a:solidFill>
              <a:effectLst>
                <a:outerShdw blurRad="38100" dist="38100" dir="2700000" algn="tl">
                  <a:srgbClr val="000000"/>
                </a:outerShdw>
              </a:effectLst>
            </a:endParaRPr>
          </a:p>
          <a:p>
            <a:pPr marL="609600" indent="-609600" eaLnBrk="1" hangingPunct="1">
              <a:lnSpc>
                <a:spcPct val="80000"/>
              </a:lnSpc>
              <a:buFontTx/>
              <a:buNone/>
              <a:defRPr/>
            </a:pPr>
            <a:endParaRPr lang="es-ES" sz="1800" b="1" dirty="0" smtClean="0">
              <a:solidFill>
                <a:srgbClr val="FFFF01"/>
              </a:solidFill>
              <a:effectLst>
                <a:outerShdw blurRad="38100" dist="38100" dir="2700000" algn="tl">
                  <a:srgbClr val="000000"/>
                </a:outerShdw>
              </a:effectLst>
            </a:endParaRPr>
          </a:p>
          <a:p>
            <a:pPr marL="609600" indent="-609600" eaLnBrk="1" hangingPunct="1">
              <a:lnSpc>
                <a:spcPct val="80000"/>
              </a:lnSpc>
              <a:buFontTx/>
              <a:buNone/>
              <a:defRPr/>
            </a:pPr>
            <a:endParaRPr lang="es-ES" sz="1800" b="1" dirty="0" smtClean="0">
              <a:solidFill>
                <a:srgbClr val="FFFF01"/>
              </a:solidFill>
              <a:effectLst>
                <a:outerShdw blurRad="38100" dist="38100" dir="2700000" algn="tl">
                  <a:srgbClr val="000000"/>
                </a:outerShdw>
              </a:effectLst>
            </a:endParaRPr>
          </a:p>
          <a:p>
            <a:pPr marL="609600" indent="-609600" eaLnBrk="1" hangingPunct="1">
              <a:buFont typeface="Wingdings 2" pitchFamily="18" charset="2"/>
              <a:buNone/>
              <a:defRPr/>
            </a:pPr>
            <a:r>
              <a:rPr lang="es-AR" sz="1800" b="1" dirty="0" smtClean="0">
                <a:solidFill>
                  <a:srgbClr val="FFFF01"/>
                </a:solidFill>
                <a:effectLst>
                  <a:outerShdw blurRad="38100" dist="38100" dir="2700000" algn="tl">
                    <a:srgbClr val="000000"/>
                  </a:outerShdw>
                </a:effectLst>
              </a:rPr>
              <a:t>INEMBARGABILIDAD </a:t>
            </a:r>
          </a:p>
          <a:p>
            <a:pPr marL="609600" indent="-609600" eaLnBrk="1" hangingPunct="1">
              <a:buFont typeface="Wingdings 2" pitchFamily="18" charset="2"/>
              <a:buNone/>
              <a:defRPr/>
            </a:pPr>
            <a:r>
              <a:rPr lang="es-AR" sz="1800" b="1" dirty="0" smtClean="0">
                <a:solidFill>
                  <a:srgbClr val="00FFCC"/>
                </a:solidFill>
                <a:effectLst>
                  <a:outerShdw blurRad="38100" dist="38100" dir="2700000" algn="tl">
                    <a:srgbClr val="000000"/>
                  </a:outerShdw>
                </a:effectLst>
              </a:rPr>
              <a:t>Art. 120 - </a:t>
            </a:r>
            <a:r>
              <a:rPr lang="es-AR" sz="1800" dirty="0" smtClean="0">
                <a:effectLst>
                  <a:outerShdw blurRad="38100" dist="38100" dir="2700000" algn="tl">
                    <a:srgbClr val="000000"/>
                  </a:outerShdw>
                </a:effectLst>
              </a:rPr>
              <a:t>El salario mínimo vital </a:t>
            </a:r>
            <a:r>
              <a:rPr lang="es-AR" sz="1800" b="1" u="sng" dirty="0" smtClean="0">
                <a:solidFill>
                  <a:srgbClr val="FFFF01"/>
                </a:solidFill>
                <a:effectLst>
                  <a:outerShdw blurRad="38100" dist="38100" dir="2700000" algn="tl">
                    <a:srgbClr val="000000"/>
                  </a:outerShdw>
                </a:effectLst>
              </a:rPr>
              <a:t>es inembargable </a:t>
            </a:r>
            <a:r>
              <a:rPr lang="es-AR" sz="1800" dirty="0" smtClean="0">
                <a:effectLst>
                  <a:outerShdw blurRad="38100" dist="38100" dir="2700000" algn="tl">
                    <a:srgbClr val="000000"/>
                  </a:outerShdw>
                </a:effectLst>
              </a:rPr>
              <a:t>en la proporción que establezca </a:t>
            </a: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la reglamentación, </a:t>
            </a:r>
            <a:r>
              <a:rPr lang="es-AR" sz="1800" b="1" u="sng" dirty="0" smtClean="0">
                <a:solidFill>
                  <a:srgbClr val="00FFCC"/>
                </a:solidFill>
                <a:effectLst>
                  <a:outerShdw blurRad="38100" dist="38100" dir="2700000" algn="tl">
                    <a:srgbClr val="000000"/>
                  </a:outerShdw>
                </a:effectLst>
              </a:rPr>
              <a:t>salvo por deudas alimentarias</a:t>
            </a:r>
            <a:r>
              <a:rPr lang="es-AR" sz="1800" dirty="0" smtClean="0">
                <a:effectLst>
                  <a:outerShdw blurRad="38100" dist="38100" dir="2700000" algn="tl">
                    <a:srgbClr val="000000"/>
                  </a:outerShdw>
                </a:effectLst>
              </a:rPr>
              <a:t>. </a:t>
            </a:r>
          </a:p>
          <a:p>
            <a:pPr marL="609600" indent="-609600" eaLnBrk="1" hangingPunct="1">
              <a:lnSpc>
                <a:spcPct val="80000"/>
              </a:lnSpc>
              <a:defRPr/>
            </a:pPr>
            <a:endParaRPr lang="es-ES" sz="1600" dirty="0" smtClean="0">
              <a:solidFill>
                <a:srgbClr val="FFFF00"/>
              </a:solidFill>
            </a:endParaRPr>
          </a:p>
        </p:txBody>
      </p:sp>
      <p:pic>
        <p:nvPicPr>
          <p:cNvPr id="79876" name="4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79877" name="5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370113692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idx="4294967295"/>
          </p:nvPr>
        </p:nvSpPr>
        <p:spPr>
          <a:xfrm>
            <a:off x="395288" y="333375"/>
            <a:ext cx="8385175" cy="576263"/>
          </a:xfrm>
        </p:spPr>
        <p:txBody>
          <a:bodyPr/>
          <a:lstStyle/>
          <a:p>
            <a:pPr algn="r" eaLnBrk="1" hangingPunct="1"/>
            <a:r>
              <a:rPr lang="es-MX" sz="2000" b="1" dirty="0" smtClean="0">
                <a:solidFill>
                  <a:srgbClr val="FFFF00"/>
                </a:solidFill>
              </a:rPr>
              <a:t> </a:t>
            </a:r>
            <a:endParaRPr lang="es-MX" sz="2000" b="1" dirty="0" smtClean="0">
              <a:solidFill>
                <a:srgbClr val="FFCC00"/>
              </a:solidFill>
            </a:endParaRPr>
          </a:p>
        </p:txBody>
      </p:sp>
      <p:sp>
        <p:nvSpPr>
          <p:cNvPr id="412675" name="Rectangle 3"/>
          <p:cNvSpPr>
            <a:spLocks noGrp="1" noChangeArrowheads="1"/>
          </p:cNvSpPr>
          <p:nvPr>
            <p:ph type="body" idx="4294967295"/>
          </p:nvPr>
        </p:nvSpPr>
        <p:spPr>
          <a:xfrm>
            <a:off x="468313" y="1052513"/>
            <a:ext cx="8523287" cy="5805487"/>
          </a:xfrm>
        </p:spPr>
        <p:txBody>
          <a:bodyPr>
            <a:normAutofit/>
          </a:bodyPr>
          <a:lstStyle/>
          <a:p>
            <a:pPr marL="609600" indent="-609600" eaLnBrk="1" hangingPunct="1">
              <a:lnSpc>
                <a:spcPct val="80000"/>
              </a:lnSpc>
              <a:buFont typeface="Wingdings" pitchFamily="2" charset="2"/>
              <a:buNone/>
              <a:defRPr/>
            </a:pPr>
            <a:r>
              <a:rPr lang="es-ES" sz="2000" b="1" dirty="0" smtClean="0">
                <a:solidFill>
                  <a:srgbClr val="00FF00"/>
                </a:solidFill>
                <a:effectLst>
                  <a:outerShdw blurRad="38100" dist="38100" dir="2700000" algn="tl">
                    <a:srgbClr val="000000"/>
                  </a:outerShdw>
                </a:effectLst>
              </a:rPr>
              <a:t>EMBARGOS SOBRE LA REMUNERACION</a:t>
            </a:r>
          </a:p>
          <a:p>
            <a:pPr marL="609600" indent="-609600" eaLnBrk="1" hangingPunct="1">
              <a:lnSpc>
                <a:spcPct val="80000"/>
              </a:lnSpc>
              <a:buFont typeface="Wingdings" pitchFamily="2" charset="2"/>
              <a:buNone/>
              <a:defRPr/>
            </a:pPr>
            <a:endParaRPr lang="es-ES" sz="1800" dirty="0" smtClean="0">
              <a:solidFill>
                <a:srgbClr val="FFFF00"/>
              </a:solidFill>
              <a:effectLst>
                <a:outerShdw blurRad="38100" dist="38100" dir="2700000" algn="tl">
                  <a:srgbClr val="000000"/>
                </a:outerShdw>
              </a:effectLst>
            </a:endParaRPr>
          </a:p>
          <a:p>
            <a:pPr marL="609600" indent="-609600" eaLnBrk="1" hangingPunct="1">
              <a:lnSpc>
                <a:spcPct val="80000"/>
              </a:lnSpc>
              <a:buFontTx/>
              <a:buNone/>
              <a:defRPr/>
            </a:pPr>
            <a:endParaRPr lang="es-ES" sz="1800" b="1" dirty="0" smtClean="0">
              <a:solidFill>
                <a:srgbClr val="FFFF01"/>
              </a:solidFill>
              <a:effectLst>
                <a:outerShdw blurRad="38100" dist="38100" dir="2700000" algn="tl">
                  <a:srgbClr val="000000"/>
                </a:outerShdw>
              </a:effectLst>
            </a:endParaRPr>
          </a:p>
          <a:p>
            <a:pPr marL="609600" indent="-609600" eaLnBrk="1" hangingPunct="1">
              <a:buFont typeface="Wingdings 2" pitchFamily="18" charset="2"/>
              <a:buNone/>
              <a:defRPr/>
            </a:pPr>
            <a:r>
              <a:rPr lang="es-AR" sz="1800" b="1" dirty="0" smtClean="0">
                <a:solidFill>
                  <a:srgbClr val="00FFCC"/>
                </a:solidFill>
                <a:effectLst>
                  <a:outerShdw blurRad="38100" dist="38100" dir="2700000" algn="tl">
                    <a:srgbClr val="000000"/>
                  </a:outerShdw>
                </a:effectLst>
              </a:rPr>
              <a:t>Art. 147 - </a:t>
            </a:r>
            <a:r>
              <a:rPr lang="es-AR" sz="1800" dirty="0" smtClean="0">
                <a:effectLst>
                  <a:outerShdw blurRad="38100" dist="38100" dir="2700000" algn="tl">
                    <a:srgbClr val="000000"/>
                  </a:outerShdw>
                </a:effectLst>
              </a:rPr>
              <a:t>Las remuneraciones debidas a los trabajadores</a:t>
            </a:r>
            <a:r>
              <a:rPr lang="es-AR" sz="1800" b="1" dirty="0" smtClean="0">
                <a:effectLst>
                  <a:outerShdw blurRad="38100" dist="38100" dir="2700000" algn="tl">
                    <a:srgbClr val="000000"/>
                  </a:outerShdw>
                </a:effectLst>
              </a:rPr>
              <a:t> </a:t>
            </a:r>
            <a:r>
              <a:rPr lang="es-AR" sz="1800" b="1" dirty="0" smtClean="0">
                <a:solidFill>
                  <a:srgbClr val="FFFF01"/>
                </a:solidFill>
                <a:effectLst>
                  <a:outerShdw blurRad="38100" dist="38100" dir="2700000" algn="tl">
                    <a:srgbClr val="000000"/>
                  </a:outerShdw>
                </a:effectLst>
              </a:rPr>
              <a:t>serán inembargables en </a:t>
            </a:r>
          </a:p>
          <a:p>
            <a:pPr marL="609600" indent="-609600" eaLnBrk="1" hangingPunct="1">
              <a:buFont typeface="Wingdings 2" pitchFamily="18" charset="2"/>
              <a:buNone/>
              <a:defRPr/>
            </a:pPr>
            <a:r>
              <a:rPr lang="es-AR" sz="1800" b="1" dirty="0" smtClean="0">
                <a:solidFill>
                  <a:srgbClr val="FFFF01"/>
                </a:solidFill>
                <a:effectLst>
                  <a:outerShdw blurRad="38100" dist="38100" dir="2700000" algn="tl">
                    <a:srgbClr val="000000"/>
                  </a:outerShdw>
                </a:effectLst>
              </a:rPr>
              <a:t>la proporción resultante de la aplicación del artículo 120 salvo por deudas </a:t>
            </a:r>
          </a:p>
          <a:p>
            <a:pPr marL="609600" indent="-609600" eaLnBrk="1" hangingPunct="1">
              <a:buFont typeface="Wingdings 2" pitchFamily="18" charset="2"/>
              <a:buNone/>
              <a:defRPr/>
            </a:pPr>
            <a:r>
              <a:rPr lang="es-AR" sz="1800" b="1" dirty="0" smtClean="0">
                <a:solidFill>
                  <a:srgbClr val="FFFF01"/>
                </a:solidFill>
                <a:effectLst>
                  <a:outerShdw blurRad="38100" dist="38100" dir="2700000" algn="tl">
                    <a:srgbClr val="000000"/>
                  </a:outerShdw>
                </a:effectLst>
              </a:rPr>
              <a:t>alimentarias. </a:t>
            </a:r>
          </a:p>
          <a:p>
            <a:pPr marL="609600" indent="-609600" eaLnBrk="1" hangingPunct="1">
              <a:defRPr/>
            </a:pPr>
            <a:endParaRPr lang="es-AR" sz="1800" dirty="0" smtClean="0">
              <a:effectLst>
                <a:outerShdw blurRad="38100" dist="38100" dir="2700000" algn="tl">
                  <a:srgbClr val="000000"/>
                </a:outerShdw>
              </a:effectLst>
            </a:endParaRP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En lo que exceda de este monto, </a:t>
            </a:r>
            <a:r>
              <a:rPr lang="es-AR" sz="1800" b="1" u="sng" dirty="0" smtClean="0">
                <a:solidFill>
                  <a:srgbClr val="00FFCC"/>
                </a:solidFill>
                <a:effectLst>
                  <a:outerShdw blurRad="38100" dist="38100" dir="2700000" algn="tl">
                    <a:srgbClr val="000000"/>
                  </a:outerShdw>
                </a:effectLst>
              </a:rPr>
              <a:t>quedarán afectadas a embargo en la proporción </a:t>
            </a:r>
          </a:p>
          <a:p>
            <a:pPr marL="609600" indent="-609600" eaLnBrk="1" hangingPunct="1">
              <a:buFont typeface="Wingdings 2" pitchFamily="18" charset="2"/>
              <a:buNone/>
              <a:defRPr/>
            </a:pPr>
            <a:r>
              <a:rPr lang="es-AR" sz="1800" b="1" u="sng" dirty="0" smtClean="0">
                <a:solidFill>
                  <a:srgbClr val="00FFCC"/>
                </a:solidFill>
                <a:effectLst>
                  <a:outerShdw blurRad="38100" dist="38100" dir="2700000" algn="tl">
                    <a:srgbClr val="000000"/>
                  </a:outerShdw>
                </a:effectLst>
              </a:rPr>
              <a:t>que fije la reglamentación que dicte el Poder Ejecutivo Nacional</a:t>
            </a:r>
            <a:r>
              <a:rPr lang="es-AR" sz="1800" dirty="0" smtClean="0">
                <a:effectLst>
                  <a:outerShdw blurRad="38100" dist="38100" dir="2700000" algn="tl">
                    <a:srgbClr val="000000"/>
                  </a:outerShdw>
                </a:effectLst>
              </a:rPr>
              <a:t>, </a:t>
            </a:r>
            <a:r>
              <a:rPr lang="es-AR" sz="1800" b="1" dirty="0" smtClean="0">
                <a:solidFill>
                  <a:srgbClr val="FFFF01"/>
                </a:solidFill>
                <a:effectLst>
                  <a:outerShdw blurRad="38100" dist="38100" dir="2700000" algn="tl">
                    <a:srgbClr val="000000"/>
                  </a:outerShdw>
                </a:effectLst>
              </a:rPr>
              <a:t>con la </a:t>
            </a:r>
          </a:p>
          <a:p>
            <a:pPr marL="609600" indent="-609600" eaLnBrk="1" hangingPunct="1">
              <a:buFont typeface="Wingdings 2" pitchFamily="18" charset="2"/>
              <a:buNone/>
              <a:defRPr/>
            </a:pPr>
            <a:r>
              <a:rPr lang="es-AR" sz="1800" b="1" dirty="0" smtClean="0">
                <a:solidFill>
                  <a:srgbClr val="FFFF01"/>
                </a:solidFill>
                <a:effectLst>
                  <a:outerShdw blurRad="38100" dist="38100" dir="2700000" algn="tl">
                    <a:srgbClr val="000000"/>
                  </a:outerShdw>
                </a:effectLst>
              </a:rPr>
              <a:t>salvedad de las cuotas por alimentos o </a:t>
            </a:r>
            <a:r>
              <a:rPr lang="es-AR" sz="1800" b="1" dirty="0" err="1" smtClean="0">
                <a:solidFill>
                  <a:srgbClr val="FFFF01"/>
                </a:solidFill>
                <a:effectLst>
                  <a:outerShdw blurRad="38100" dist="38100" dir="2700000" algn="tl">
                    <a:srgbClr val="000000"/>
                  </a:outerShdw>
                </a:effectLst>
              </a:rPr>
              <a:t>litis</a:t>
            </a:r>
            <a:r>
              <a:rPr lang="es-AR" sz="1800" b="1" dirty="0" smtClean="0">
                <a:solidFill>
                  <a:srgbClr val="FFFF01"/>
                </a:solidFill>
                <a:effectLst>
                  <a:outerShdw blurRad="38100" dist="38100" dir="2700000" algn="tl">
                    <a:srgbClr val="000000"/>
                  </a:outerShdw>
                </a:effectLst>
              </a:rPr>
              <a:t> expensas</a:t>
            </a:r>
            <a:r>
              <a:rPr lang="es-AR" sz="1800" dirty="0" smtClean="0">
                <a:effectLst>
                  <a:outerShdw blurRad="38100" dist="38100" dir="2700000" algn="tl">
                    <a:srgbClr val="000000"/>
                  </a:outerShdw>
                </a:effectLst>
              </a:rPr>
              <a:t>, las que deberán ser fijadas </a:t>
            </a: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dentro de los límites que permita la subsistencia del alimentante. </a:t>
            </a:r>
          </a:p>
          <a:p>
            <a:pPr marL="609600" indent="-609600" eaLnBrk="1" hangingPunct="1">
              <a:buFont typeface="Wingdings 2" pitchFamily="18" charset="2"/>
              <a:buNone/>
              <a:defRPr/>
            </a:pPr>
            <a:endParaRPr lang="es-AR" sz="1800" dirty="0">
              <a:effectLst>
                <a:outerShdw blurRad="38100" dist="38100" dir="2700000" algn="tl">
                  <a:srgbClr val="000000"/>
                </a:outerShdw>
              </a:effectLst>
            </a:endParaRPr>
          </a:p>
          <a:p>
            <a:pPr marL="609600" indent="-609600" eaLnBrk="1" hangingPunct="1">
              <a:buFont typeface="Wingdings 2" pitchFamily="18" charset="2"/>
              <a:buNone/>
              <a:defRPr/>
            </a:pPr>
            <a:r>
              <a:rPr lang="es-AR" sz="1800" dirty="0" smtClean="0">
                <a:effectLst>
                  <a:outerShdw blurRad="38100" dist="38100" dir="2700000" algn="tl">
                    <a:srgbClr val="000000"/>
                  </a:outerShdw>
                </a:effectLst>
              </a:rPr>
              <a:t>(…)</a:t>
            </a:r>
          </a:p>
          <a:p>
            <a:pPr marL="609600" indent="-609600" eaLnBrk="1" hangingPunct="1">
              <a:lnSpc>
                <a:spcPct val="80000"/>
              </a:lnSpc>
              <a:buFont typeface="Wingdings 2" pitchFamily="18" charset="2"/>
              <a:buNone/>
              <a:defRPr/>
            </a:pPr>
            <a:endParaRPr lang="es-ES" sz="1600" dirty="0" smtClean="0">
              <a:solidFill>
                <a:srgbClr val="FFFF00"/>
              </a:solidFill>
            </a:endParaRPr>
          </a:p>
        </p:txBody>
      </p:sp>
      <p:pic>
        <p:nvPicPr>
          <p:cNvPr id="78852" name="4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78853" name="5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113339482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idx="4294967295"/>
          </p:nvPr>
        </p:nvSpPr>
        <p:spPr>
          <a:xfrm>
            <a:off x="395288" y="333375"/>
            <a:ext cx="8385175" cy="576263"/>
          </a:xfrm>
        </p:spPr>
        <p:txBody>
          <a:bodyPr/>
          <a:lstStyle/>
          <a:p>
            <a:pPr algn="r" eaLnBrk="1" hangingPunct="1"/>
            <a:r>
              <a:rPr lang="es-MX" sz="2000" b="1" dirty="0" smtClean="0">
                <a:solidFill>
                  <a:srgbClr val="FFFF00"/>
                </a:solidFill>
              </a:rPr>
              <a:t> </a:t>
            </a:r>
            <a:endParaRPr lang="es-MX" sz="2000" b="1" dirty="0" smtClean="0">
              <a:solidFill>
                <a:srgbClr val="FFCC00"/>
              </a:solidFill>
            </a:endParaRPr>
          </a:p>
        </p:txBody>
      </p:sp>
      <p:sp>
        <p:nvSpPr>
          <p:cNvPr id="412675" name="Rectangle 3"/>
          <p:cNvSpPr>
            <a:spLocks noGrp="1" noChangeArrowheads="1"/>
          </p:cNvSpPr>
          <p:nvPr>
            <p:ph type="body" idx="4294967295"/>
          </p:nvPr>
        </p:nvSpPr>
        <p:spPr>
          <a:xfrm>
            <a:off x="468313" y="1052513"/>
            <a:ext cx="8523287" cy="5805487"/>
          </a:xfrm>
        </p:spPr>
        <p:txBody>
          <a:bodyPr>
            <a:normAutofit lnSpcReduction="10000"/>
          </a:bodyPr>
          <a:lstStyle/>
          <a:p>
            <a:pPr marL="609600" indent="-609600" eaLnBrk="1" hangingPunct="1">
              <a:lnSpc>
                <a:spcPct val="80000"/>
              </a:lnSpc>
              <a:buFont typeface="Wingdings" pitchFamily="2" charset="2"/>
              <a:buNone/>
              <a:defRPr/>
            </a:pPr>
            <a:r>
              <a:rPr lang="es-ES" sz="2000" b="1" dirty="0" smtClean="0">
                <a:solidFill>
                  <a:srgbClr val="00FF00"/>
                </a:solidFill>
                <a:effectLst>
                  <a:outerShdw blurRad="38100" dist="38100" dir="2700000" algn="tl">
                    <a:srgbClr val="000000"/>
                  </a:outerShdw>
                </a:effectLst>
              </a:rPr>
              <a:t>EMBARGOS SOBRE LA REMUNERACION</a:t>
            </a:r>
          </a:p>
          <a:p>
            <a:pPr marL="609600" indent="-609600" eaLnBrk="1" hangingPunct="1">
              <a:lnSpc>
                <a:spcPct val="80000"/>
              </a:lnSpc>
              <a:buFontTx/>
              <a:buNone/>
              <a:defRPr/>
            </a:pPr>
            <a:endParaRPr lang="es-ES" sz="1800" b="1" dirty="0" smtClean="0">
              <a:solidFill>
                <a:srgbClr val="FFFF01"/>
              </a:solidFill>
              <a:effectLst>
                <a:outerShdw blurRad="38100" dist="38100" dir="2700000" algn="tl">
                  <a:srgbClr val="000000"/>
                </a:outerShdw>
              </a:effectLst>
            </a:endParaRPr>
          </a:p>
          <a:p>
            <a:pPr marL="609600" indent="-609600" eaLnBrk="1" hangingPunct="1">
              <a:buFont typeface="Wingdings 2" pitchFamily="18" charset="2"/>
              <a:buNone/>
              <a:defRPr/>
            </a:pPr>
            <a:r>
              <a:rPr lang="es-AR" sz="1800" b="1" dirty="0" smtClean="0">
                <a:solidFill>
                  <a:srgbClr val="00FFCC"/>
                </a:solidFill>
                <a:effectLst>
                  <a:outerShdw blurRad="38100" dist="38100" dir="2700000" algn="tl">
                    <a:srgbClr val="000000"/>
                  </a:outerShdw>
                </a:effectLst>
              </a:rPr>
              <a:t>Art. 147 – </a:t>
            </a:r>
            <a:r>
              <a:rPr lang="es-AR" sz="1800" dirty="0" smtClean="0">
                <a:effectLst>
                  <a:outerShdw blurRad="38100" dist="38100" dir="2700000" algn="tl">
                    <a:srgbClr val="000000"/>
                  </a:outerShdw>
                </a:effectLst>
              </a:rPr>
              <a:t>(…) </a:t>
            </a:r>
            <a:r>
              <a:rPr lang="es-AR" sz="1800" b="1" dirty="0" smtClean="0">
                <a:solidFill>
                  <a:srgbClr val="FF9900"/>
                </a:solidFill>
                <a:effectLst>
                  <a:outerShdw blurRad="38100" dist="38100" dir="2700000" algn="tl">
                    <a:srgbClr val="000000"/>
                  </a:outerShdw>
                </a:effectLst>
              </a:rPr>
              <a:t>Ultimo párrafo agregado por DNU 27/2018</a:t>
            </a:r>
          </a:p>
          <a:p>
            <a:pPr marL="609600" indent="-609600">
              <a:buNone/>
              <a:defRPr/>
            </a:pPr>
            <a:r>
              <a:rPr lang="es-AR" sz="1800" dirty="0"/>
              <a:t>A los fines de hacer operativas las previsiones contenidas en el presente artículo, </a:t>
            </a:r>
            <a:r>
              <a:rPr lang="es-AR" sz="1800" dirty="0">
                <a:solidFill>
                  <a:srgbClr val="FFFF00"/>
                </a:solidFill>
              </a:rPr>
              <a:t>en </a:t>
            </a:r>
            <a:endParaRPr lang="es-AR" sz="1800" dirty="0" smtClean="0">
              <a:solidFill>
                <a:srgbClr val="FFFF00"/>
              </a:solidFill>
            </a:endParaRPr>
          </a:p>
          <a:p>
            <a:pPr marL="609600" indent="-609600">
              <a:buNone/>
              <a:defRPr/>
            </a:pPr>
            <a:r>
              <a:rPr lang="es-AR" sz="1800" dirty="0" smtClean="0">
                <a:solidFill>
                  <a:srgbClr val="FFFF00"/>
                </a:solidFill>
              </a:rPr>
              <a:t>forma </a:t>
            </a:r>
            <a:r>
              <a:rPr lang="es-AR" sz="1800" dirty="0">
                <a:solidFill>
                  <a:srgbClr val="FFFF00"/>
                </a:solidFill>
              </a:rPr>
              <a:t>previa a la traba de cualquier embargo </a:t>
            </a:r>
            <a:r>
              <a:rPr lang="es-AR" sz="1800" dirty="0"/>
              <a:t>preventivo o ejecutivo que afecte el </a:t>
            </a:r>
            <a:endParaRPr lang="es-AR" sz="1800" dirty="0" smtClean="0"/>
          </a:p>
          <a:p>
            <a:pPr marL="609600" indent="-609600">
              <a:buNone/>
              <a:defRPr/>
            </a:pPr>
            <a:r>
              <a:rPr lang="es-AR" sz="1800" dirty="0" smtClean="0"/>
              <a:t>salario </a:t>
            </a:r>
            <a:r>
              <a:rPr lang="es-AR" sz="1800" dirty="0"/>
              <a:t>de los trabajadores </a:t>
            </a:r>
            <a:r>
              <a:rPr lang="es-AR" sz="1800" dirty="0">
                <a:solidFill>
                  <a:srgbClr val="00FFFF"/>
                </a:solidFill>
              </a:rPr>
              <a:t>se deberá procurar el mismo ante el empleador para que </a:t>
            </a:r>
            <a:endParaRPr lang="es-AR" sz="1800" dirty="0" smtClean="0">
              <a:solidFill>
                <a:srgbClr val="00FFFF"/>
              </a:solidFill>
            </a:endParaRPr>
          </a:p>
          <a:p>
            <a:pPr marL="609600" indent="-609600">
              <a:buNone/>
              <a:defRPr/>
            </a:pPr>
            <a:r>
              <a:rPr lang="es-AR" sz="1800" dirty="0" smtClean="0">
                <a:solidFill>
                  <a:srgbClr val="00FFFF"/>
                </a:solidFill>
              </a:rPr>
              <a:t>este </a:t>
            </a:r>
            <a:r>
              <a:rPr lang="es-AR" sz="1800" dirty="0">
                <a:solidFill>
                  <a:srgbClr val="00FFFF"/>
                </a:solidFill>
              </a:rPr>
              <a:t>efectúe las retenciones</a:t>
            </a:r>
            <a:r>
              <a:rPr lang="es-AR" sz="1800" dirty="0">
                <a:solidFill>
                  <a:srgbClr val="FF9900"/>
                </a:solidFill>
              </a:rPr>
              <a:t> </a:t>
            </a:r>
            <a:r>
              <a:rPr lang="es-AR" sz="1800" dirty="0"/>
              <a:t>que por derecho correspondan. </a:t>
            </a:r>
            <a:r>
              <a:rPr lang="es-AR" sz="1800" dirty="0">
                <a:solidFill>
                  <a:srgbClr val="00FF00"/>
                </a:solidFill>
              </a:rPr>
              <a:t>Trabado el embargo, </a:t>
            </a:r>
            <a:endParaRPr lang="es-AR" sz="1800" dirty="0" smtClean="0">
              <a:solidFill>
                <a:srgbClr val="00FF00"/>
              </a:solidFill>
            </a:endParaRPr>
          </a:p>
          <a:p>
            <a:pPr marL="609600" indent="-609600">
              <a:buNone/>
              <a:defRPr/>
            </a:pPr>
            <a:r>
              <a:rPr lang="es-AR" sz="1800" dirty="0" smtClean="0">
                <a:solidFill>
                  <a:srgbClr val="00FF00"/>
                </a:solidFill>
              </a:rPr>
              <a:t>dentro </a:t>
            </a:r>
            <a:r>
              <a:rPr lang="es-AR" sz="1800" dirty="0">
                <a:solidFill>
                  <a:srgbClr val="00FF00"/>
                </a:solidFill>
              </a:rPr>
              <a:t>de las cuarenta y ocho (48) horas, el empleador deberá poner en </a:t>
            </a:r>
            <a:endParaRPr lang="es-AR" sz="1800" dirty="0" smtClean="0">
              <a:solidFill>
                <a:srgbClr val="00FF00"/>
              </a:solidFill>
            </a:endParaRPr>
          </a:p>
          <a:p>
            <a:pPr marL="609600" indent="-609600">
              <a:buNone/>
              <a:defRPr/>
            </a:pPr>
            <a:r>
              <a:rPr lang="es-AR" sz="1800" dirty="0" smtClean="0">
                <a:solidFill>
                  <a:srgbClr val="00FF00"/>
                </a:solidFill>
              </a:rPr>
              <a:t>conocimiento </a:t>
            </a:r>
            <a:r>
              <a:rPr lang="es-AR" sz="1800" dirty="0">
                <a:solidFill>
                  <a:srgbClr val="00FF00"/>
                </a:solidFill>
              </a:rPr>
              <a:t>del trabajador la medida ordenada</a:t>
            </a:r>
            <a:r>
              <a:rPr lang="es-AR" sz="1800" dirty="0"/>
              <a:t>, debiendo entregar copia de la </a:t>
            </a:r>
            <a:endParaRPr lang="es-AR" sz="1800" dirty="0" smtClean="0"/>
          </a:p>
          <a:p>
            <a:pPr marL="609600" indent="-609600">
              <a:buNone/>
              <a:defRPr/>
            </a:pPr>
            <a:r>
              <a:rPr lang="es-AR" sz="1800" dirty="0" smtClean="0"/>
              <a:t>resolución </a:t>
            </a:r>
            <a:r>
              <a:rPr lang="es-AR" sz="1800" dirty="0"/>
              <a:t>judicial que lo ordena. </a:t>
            </a:r>
            <a:r>
              <a:rPr lang="es-AR" sz="1800" dirty="0">
                <a:solidFill>
                  <a:srgbClr val="FFFF00"/>
                </a:solidFill>
              </a:rPr>
              <a:t>No podrán trabarse embargos de ningún tipo sobre </a:t>
            </a:r>
            <a:endParaRPr lang="es-AR" sz="1800" dirty="0" smtClean="0">
              <a:solidFill>
                <a:srgbClr val="FFFF00"/>
              </a:solidFill>
            </a:endParaRPr>
          </a:p>
          <a:p>
            <a:pPr marL="609600" indent="-609600">
              <a:buNone/>
              <a:defRPr/>
            </a:pPr>
            <a:r>
              <a:rPr lang="es-AR" sz="1800" dirty="0" smtClean="0">
                <a:solidFill>
                  <a:srgbClr val="FFFF00"/>
                </a:solidFill>
              </a:rPr>
              <a:t>el </a:t>
            </a:r>
            <a:r>
              <a:rPr lang="es-AR" sz="1800" dirty="0">
                <a:solidFill>
                  <a:srgbClr val="FFFF00"/>
                </a:solidFill>
              </a:rPr>
              <a:t>saldo de la cuenta sueldo en la medida de que se trate de montos derivados de una </a:t>
            </a:r>
            <a:endParaRPr lang="es-AR" sz="1800" dirty="0" smtClean="0">
              <a:solidFill>
                <a:srgbClr val="FFFF00"/>
              </a:solidFill>
            </a:endParaRPr>
          </a:p>
          <a:p>
            <a:pPr marL="609600" indent="-609600">
              <a:buNone/>
              <a:defRPr/>
            </a:pPr>
            <a:r>
              <a:rPr lang="es-AR" sz="1800" dirty="0" smtClean="0">
                <a:solidFill>
                  <a:srgbClr val="FFFF00"/>
                </a:solidFill>
              </a:rPr>
              <a:t>relación </a:t>
            </a:r>
            <a:r>
              <a:rPr lang="es-AR" sz="1800" dirty="0">
                <a:solidFill>
                  <a:srgbClr val="FFFF00"/>
                </a:solidFill>
              </a:rPr>
              <a:t>laboral y/o de prestaciones de la seguridad social cuando ese importe no </a:t>
            </a:r>
            <a:endParaRPr lang="es-AR" sz="1800" dirty="0" smtClean="0">
              <a:solidFill>
                <a:srgbClr val="FFFF00"/>
              </a:solidFill>
            </a:endParaRPr>
          </a:p>
          <a:p>
            <a:pPr marL="609600" indent="-609600">
              <a:buNone/>
              <a:defRPr/>
            </a:pPr>
            <a:r>
              <a:rPr lang="es-AR" sz="1800" dirty="0" smtClean="0">
                <a:solidFill>
                  <a:srgbClr val="FFFF00"/>
                </a:solidFill>
              </a:rPr>
              <a:t>exceda </a:t>
            </a:r>
            <a:r>
              <a:rPr lang="es-AR" sz="1800" dirty="0">
                <a:solidFill>
                  <a:srgbClr val="FFFF00"/>
                </a:solidFill>
              </a:rPr>
              <a:t>el equivalente a tres (3) veces el monto de las remuneraciones y/o </a:t>
            </a:r>
            <a:endParaRPr lang="es-AR" sz="1800" dirty="0" smtClean="0">
              <a:solidFill>
                <a:srgbClr val="FFFF00"/>
              </a:solidFill>
            </a:endParaRPr>
          </a:p>
          <a:p>
            <a:pPr marL="609600" indent="-609600">
              <a:buNone/>
              <a:defRPr/>
            </a:pPr>
            <a:r>
              <a:rPr lang="es-AR" sz="1800" dirty="0" smtClean="0">
                <a:solidFill>
                  <a:srgbClr val="FFFF00"/>
                </a:solidFill>
              </a:rPr>
              <a:t>prestaciones </a:t>
            </a:r>
            <a:r>
              <a:rPr lang="es-AR" sz="1800" dirty="0"/>
              <a:t>devengadas por los trabajadores y/o beneficiarios en cada período </a:t>
            </a:r>
            <a:endParaRPr lang="es-AR" sz="1800" dirty="0" smtClean="0"/>
          </a:p>
          <a:p>
            <a:pPr marL="609600" indent="-609600">
              <a:buNone/>
              <a:defRPr/>
            </a:pPr>
            <a:r>
              <a:rPr lang="es-AR" sz="1800" dirty="0" smtClean="0"/>
              <a:t>mensual</a:t>
            </a:r>
            <a:r>
              <a:rPr lang="es-AR" sz="1800" dirty="0"/>
              <a:t>, según el promedio de los últimos seis (6) meses. </a:t>
            </a:r>
            <a:r>
              <a:rPr lang="es-AR" sz="1800" dirty="0">
                <a:solidFill>
                  <a:srgbClr val="00FFFF"/>
                </a:solidFill>
              </a:rPr>
              <a:t>En caso de que el saldo de </a:t>
            </a:r>
            <a:endParaRPr lang="es-AR" sz="1800" dirty="0" smtClean="0">
              <a:solidFill>
                <a:srgbClr val="00FFFF"/>
              </a:solidFill>
            </a:endParaRPr>
          </a:p>
          <a:p>
            <a:pPr marL="609600" indent="-609600">
              <a:buNone/>
              <a:defRPr/>
            </a:pPr>
            <a:r>
              <a:rPr lang="es-AR" sz="1800" dirty="0" smtClean="0">
                <a:solidFill>
                  <a:srgbClr val="00FFFF"/>
                </a:solidFill>
              </a:rPr>
              <a:t>la </a:t>
            </a:r>
            <a:r>
              <a:rPr lang="es-AR" sz="1800" dirty="0">
                <a:solidFill>
                  <a:srgbClr val="00FFFF"/>
                </a:solidFill>
              </a:rPr>
              <a:t>cuenta proveniente de una relación laboral y/o de prestaciones de la seguridad </a:t>
            </a:r>
            <a:endParaRPr lang="es-AR" sz="1800" dirty="0" smtClean="0">
              <a:solidFill>
                <a:srgbClr val="00FFFF"/>
              </a:solidFill>
            </a:endParaRPr>
          </a:p>
          <a:p>
            <a:pPr marL="609600" indent="-609600">
              <a:buNone/>
              <a:defRPr/>
            </a:pPr>
            <a:r>
              <a:rPr lang="es-AR" sz="1800" dirty="0" smtClean="0">
                <a:solidFill>
                  <a:srgbClr val="00FFFF"/>
                </a:solidFill>
              </a:rPr>
              <a:t>social </a:t>
            </a:r>
            <a:r>
              <a:rPr lang="es-AR" sz="1800" dirty="0">
                <a:solidFill>
                  <a:srgbClr val="00FFFF"/>
                </a:solidFill>
              </a:rPr>
              <a:t>exceda tal monto, el embargo se hará efectivo sobre la suma que exceda el </a:t>
            </a:r>
            <a:endParaRPr lang="es-AR" sz="1800" dirty="0" smtClean="0">
              <a:solidFill>
                <a:srgbClr val="00FFFF"/>
              </a:solidFill>
            </a:endParaRPr>
          </a:p>
          <a:p>
            <a:pPr marL="609600" indent="-609600">
              <a:buNone/>
              <a:defRPr/>
            </a:pPr>
            <a:r>
              <a:rPr lang="es-AR" sz="1800" dirty="0" smtClean="0">
                <a:solidFill>
                  <a:srgbClr val="00FFFF"/>
                </a:solidFill>
              </a:rPr>
              <a:t>límite </a:t>
            </a:r>
            <a:r>
              <a:rPr lang="es-AR" sz="1800" dirty="0">
                <a:solidFill>
                  <a:srgbClr val="00FFFF"/>
                </a:solidFill>
              </a:rPr>
              <a:t>fijado por el presente artículo.</a:t>
            </a:r>
            <a:r>
              <a:rPr lang="es-AR" sz="1800" dirty="0" smtClean="0">
                <a:solidFill>
                  <a:srgbClr val="00FFFF"/>
                </a:solidFill>
                <a:effectLst>
                  <a:outerShdw blurRad="38100" dist="38100" dir="2700000" algn="tl">
                    <a:srgbClr val="000000"/>
                  </a:outerShdw>
                </a:effectLst>
              </a:rPr>
              <a:t> </a:t>
            </a:r>
          </a:p>
          <a:p>
            <a:pPr marL="609600" indent="-609600" eaLnBrk="1" hangingPunct="1">
              <a:lnSpc>
                <a:spcPct val="80000"/>
              </a:lnSpc>
              <a:buFont typeface="Wingdings 2" pitchFamily="18" charset="2"/>
              <a:buNone/>
              <a:defRPr/>
            </a:pPr>
            <a:endParaRPr lang="es-ES" sz="1600" dirty="0" smtClean="0">
              <a:solidFill>
                <a:srgbClr val="FFFF00"/>
              </a:solidFill>
            </a:endParaRPr>
          </a:p>
        </p:txBody>
      </p:sp>
      <p:pic>
        <p:nvPicPr>
          <p:cNvPr id="78852" name="4 Imagen" descr="Firma.jpg"/>
          <p:cNvPicPr>
            <a:picLocks noChangeAspect="1"/>
          </p:cNvPicPr>
          <p:nvPr/>
        </p:nvPicPr>
        <p:blipFill>
          <a:blip r:embed="rId2" cstate="print"/>
          <a:srcRect/>
          <a:stretch>
            <a:fillRect/>
          </a:stretch>
        </p:blipFill>
        <p:spPr bwMode="auto">
          <a:xfrm>
            <a:off x="6400800" y="6324600"/>
            <a:ext cx="2074863" cy="354013"/>
          </a:xfrm>
          <a:prstGeom prst="rect">
            <a:avLst/>
          </a:prstGeom>
          <a:noFill/>
          <a:ln w="9525">
            <a:noFill/>
            <a:miter lim="800000"/>
            <a:headEnd/>
            <a:tailEnd/>
          </a:ln>
        </p:spPr>
      </p:pic>
      <p:pic>
        <p:nvPicPr>
          <p:cNvPr id="78853" name="5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spTree>
    <p:extLst>
      <p:ext uri="{BB962C8B-B14F-4D97-AF65-F5344CB8AC3E}">
        <p14:creationId xmlns:p14="http://schemas.microsoft.com/office/powerpoint/2010/main" val="8495169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8015</TotalTime>
  <Words>8706</Words>
  <Application>Microsoft Office PowerPoint</Application>
  <PresentationFormat>Presentación en pantalla (4:3)</PresentationFormat>
  <Paragraphs>1221</Paragraphs>
  <Slides>144</Slides>
  <Notes>8</Notes>
  <HiddenSlides>0</HiddenSlides>
  <MMClips>0</MMClips>
  <ScaleCrop>false</ScaleCrop>
  <HeadingPairs>
    <vt:vector size="4" baseType="variant">
      <vt:variant>
        <vt:lpstr>Tema</vt:lpstr>
      </vt:variant>
      <vt:variant>
        <vt:i4>1</vt:i4>
      </vt:variant>
      <vt:variant>
        <vt:lpstr>Títulos de diapositiva</vt:lpstr>
      </vt:variant>
      <vt:variant>
        <vt:i4>144</vt:i4>
      </vt:variant>
    </vt:vector>
  </HeadingPairs>
  <TitlesOfParts>
    <vt:vector size="145" baseType="lpstr">
      <vt:lpstr>Flujo</vt:lpstr>
      <vt:lpstr>Presentación de PowerPoint</vt:lpstr>
      <vt:lpstr>Presentación de PowerPoint</vt:lpstr>
      <vt:lpstr>LEY 27430 - REFORMA TRIBUTARIA - REGLAMENTACIÓN</vt:lpstr>
      <vt:lpstr>LEY 27430 - REFORMA TRIBUTARIA - REGLAMENTACIÓN</vt:lpstr>
      <vt:lpstr>LEY 27430 - REFORMA TRIBUTARIA - REGLAMENTACIÓN</vt:lpstr>
      <vt:lpstr>LEY 27430 - REFORMA TRIBUTARIA - REGLAMENTACIÓN</vt:lpstr>
      <vt:lpstr>LEY 27430 - REFORMA TRIBUTARIA - REGLAMENTACIÓN</vt:lpstr>
      <vt:lpstr>LEY 27430 - REFORMA TRIBUTARIA - REGLAMENTACIÓN</vt:lpstr>
      <vt:lpstr>LEY 27430 - REFORMA TRIBUTARIA - REGLAMENTACIÓN</vt:lpstr>
      <vt:lpstr>LEY 27430 - REFORMA TRIBUTARIA - REGLAMENTACIÓN</vt:lpstr>
      <vt:lpstr>LEY 27430 - REFORMA TRIBUTARIA - REGLAMENTACIÓN</vt:lpstr>
      <vt:lpstr>Presentación de PowerPoint</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Presentación de PowerPoint</vt:lpstr>
      <vt:lpstr>Presentación de PowerPoint</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SITUACION DE LAS PYMES FRENTE AL DERECHO LABORAL Y RSS</vt:lpstr>
      <vt:lpstr>Presentación de PowerPoint</vt:lpstr>
      <vt:lpstr>D. 814/2001 – CONTRIBUCION UNIFICADA DE LA SS</vt:lpstr>
      <vt:lpstr>D. 814/2001 – CONTRIBUCION UNIFICADA DE LA SS</vt:lpstr>
      <vt:lpstr>D. 814/2001 – CONTRIBUCION UNIFICADA DE LA SS</vt:lpstr>
      <vt:lpstr>D. 814/2001 – CONTRIBUCION UNIFICADA DE LA SS</vt:lpstr>
      <vt:lpstr>D. 814/2001 – CONTRIBUCION UNIFICADA DE LA SS</vt:lpstr>
      <vt:lpstr>D. 814/2001 – CONTRIBUCION UNIFICADA DE LA SS</vt:lpstr>
      <vt:lpstr>D. 814/2001 – CONTRIBUCION UNIFICADA DE LA SS</vt:lpstr>
      <vt:lpstr>D. 814/2001 – CONTRIBUCION UNIFICADA DE LA SS</vt:lpstr>
      <vt:lpstr>D. 814/2001 – CONTRIBUCION UNIFICADA DE LA SS</vt:lpstr>
      <vt:lpstr>D. 814/2001 – CONTRIBUCION UNIFICADA DE LA SS</vt:lpstr>
      <vt:lpstr>D. 814/2001 – CONTRIBUCION UNIFICADA DE LA SS</vt:lpstr>
      <vt:lpstr>D. 814/2001 – CONTRIBUCION UNIFICADA DE LA SS</vt:lpstr>
      <vt:lpstr>D. 814/2001 – CONTRIBUCION UNIFICADA DE LA SS</vt:lpstr>
      <vt:lpstr>Presentación de PowerPoint</vt:lpstr>
      <vt:lpstr>Presentación de PowerPoint</vt:lpstr>
      <vt:lpstr> </vt:lpstr>
      <vt:lpstr> </vt:lpstr>
      <vt:lpstr>Embargos</vt:lpstr>
      <vt:lpstr>Embargos</vt:lpstr>
      <vt:lpstr> </vt:lpstr>
      <vt:lpstr> </vt:lpstr>
      <vt:lpstr>INTANGIBILIDAD DE LA REMUNERACIÓN</vt:lpstr>
      <vt:lpstr>INTANGIBILIDAD DE LA REMUNERACIÓN</vt:lpstr>
      <vt:lpstr>INTANGIBILIDAD DE LA REMUNERACIÓN</vt:lpstr>
      <vt:lpstr>INTANGIBILIDAD DE LA REMUNERACIÓN</vt:lpstr>
      <vt:lpstr>INTANGIBILIDAD DE LA REMUNERACIÓN</vt:lpstr>
      <vt:lpstr>INTANGIBILIDAD DE LA REMUNERACIÓN</vt:lpstr>
      <vt:lpstr>INTANGIBILIDAD DE LA REMUNERACIÓN</vt:lpstr>
      <vt:lpstr>INTANGIBILIDAD DE LA REMUNERACIÓN</vt:lpstr>
      <vt:lpstr>INTANGIBILIDAD DE LA REMUNERACIÓN</vt:lpstr>
      <vt:lpstr>INTANGIBILIDAD DE LA REMUNERACIÓN</vt:lpstr>
      <vt:lpstr>INTANGIBILIDAD DE LA REMUNERACIÓN</vt:lpstr>
      <vt:lpstr>INTANGIBILIDAD DE LA REMUNERACIÓN</vt:lpstr>
      <vt:lpstr>INTANGIBILIDAD DE LA REMUNERACIÓN</vt:lpstr>
      <vt:lpstr>INTANGIBILIDAD DE LA REMUNERACIÓN</vt:lpstr>
      <vt:lpstr>INTANGIBILIDAD DE LA REMUNERACIÓN</vt:lpstr>
      <vt:lpstr> </vt:lpstr>
      <vt:lpstr> </vt:lpstr>
      <vt:lpstr> </vt:lpstr>
      <vt:lpstr> </vt:lpstr>
      <vt:lpstr> </vt:lpstr>
      <vt:lpstr>Presentación de PowerPoint</vt:lpstr>
      <vt:lpstr> </vt:lpstr>
      <vt:lpstr> </vt:lpstr>
      <vt:lpstr> </vt:lpstr>
      <vt:lpstr> </vt:lpstr>
      <vt:lpstr> </vt:lpstr>
      <vt:lpstr> </vt:lpstr>
      <vt:lpstr>INTANGIBILIDAD DE LA REMUNERACIÓN</vt:lpstr>
      <vt:lpstr>INTANGIBILIDAD DE LA REMUNERACIÓN</vt:lpstr>
      <vt:lpstr>INTANGIBILIDAD DE LA REMUNERACIÓN</vt:lpstr>
      <vt:lpstr>INTANGIBILIDAD DE LA REMUNERACIÓN</vt:lpstr>
      <vt:lpstr>INTANGIBILIDAD DE LA REMUNERACIÓN</vt:lpstr>
      <vt:lpstr>Presentación de PowerPoint</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lpstr>CRISIS DE EMPRESAS – PROCEDIMIENTO PREVENTIVO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Gengis Kan</dc:creator>
  <cp:lastModifiedBy>Gustavo Raúl Segu</cp:lastModifiedBy>
  <cp:revision>2728</cp:revision>
  <cp:lastPrinted>2017-04-20T18:21:58Z</cp:lastPrinted>
  <dcterms:created xsi:type="dcterms:W3CDTF">1601-01-01T00:00:00Z</dcterms:created>
  <dcterms:modified xsi:type="dcterms:W3CDTF">2018-09-04T20:02:09Z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