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60" r:id="rId2"/>
    <p:sldId id="268" r:id="rId3"/>
    <p:sldId id="269" r:id="rId4"/>
    <p:sldId id="271" r:id="rId5"/>
    <p:sldId id="273" r:id="rId6"/>
    <p:sldId id="272" r:id="rId7"/>
    <p:sldId id="266" r:id="rId8"/>
    <p:sldId id="296" r:id="rId9"/>
    <p:sldId id="262" r:id="rId10"/>
    <p:sldId id="297" r:id="rId11"/>
    <p:sldId id="298" r:id="rId12"/>
    <p:sldId id="274" r:id="rId13"/>
    <p:sldId id="293" r:id="rId14"/>
    <p:sldId id="275" r:id="rId15"/>
    <p:sldId id="281" r:id="rId16"/>
    <p:sldId id="282" r:id="rId17"/>
    <p:sldId id="299" r:id="rId18"/>
    <p:sldId id="294" r:id="rId19"/>
    <p:sldId id="267" r:id="rId20"/>
    <p:sldId id="265" r:id="rId21"/>
    <p:sldId id="263" r:id="rId22"/>
    <p:sldId id="285" r:id="rId23"/>
    <p:sldId id="291" r:id="rId24"/>
    <p:sldId id="292" r:id="rId25"/>
    <p:sldId id="264" r:id="rId26"/>
    <p:sldId id="280" r:id="rId27"/>
    <p:sldId id="279" r:id="rId28"/>
    <p:sldId id="277" r:id="rId29"/>
    <p:sldId id="278" r:id="rId30"/>
    <p:sldId id="276" r:id="rId31"/>
    <p:sldId id="295" r:id="rId32"/>
    <p:sldId id="286" r:id="rId33"/>
    <p:sldId id="290" r:id="rId34"/>
    <p:sldId id="289" r:id="rId35"/>
    <p:sldId id="288" r:id="rId36"/>
    <p:sldId id="287" r:id="rId37"/>
    <p:sldId id="283" r:id="rId38"/>
    <p:sldId id="258" r:id="rId39"/>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028" y="-7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A56AF257-B573-4998-AAC9-5802D9A1437C}" type="datetimeFigureOut">
              <a:rPr lang="es-ES" smtClean="0"/>
              <a:t>09/10/2018</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715158"/>
            <a:ext cx="5438140" cy="446698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2" y="9428584"/>
            <a:ext cx="2945659" cy="496332"/>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5" y="9428584"/>
            <a:ext cx="2945659" cy="496332"/>
          </a:xfrm>
          <a:prstGeom prst="rect">
            <a:avLst/>
          </a:prstGeom>
        </p:spPr>
        <p:txBody>
          <a:bodyPr vert="horz" lIns="91440" tIns="45720" rIns="91440" bIns="45720" rtlCol="0" anchor="b"/>
          <a:lstStyle>
            <a:lvl1pPr algn="r">
              <a:defRPr sz="1200"/>
            </a:lvl1pPr>
          </a:lstStyle>
          <a:p>
            <a:fld id="{B5112279-FA21-4C59-89F9-BE36FB97D1E2}" type="slidenum">
              <a:rPr lang="es-ES" smtClean="0"/>
              <a:t>‹Nº›</a:t>
            </a:fld>
            <a:endParaRPr lang="es-ES"/>
          </a:p>
        </p:txBody>
      </p:sp>
    </p:spTree>
    <p:extLst>
      <p:ext uri="{BB962C8B-B14F-4D97-AF65-F5344CB8AC3E}">
        <p14:creationId xmlns:p14="http://schemas.microsoft.com/office/powerpoint/2010/main" val="536922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a:ln/>
        </p:spPr>
      </p:sp>
      <p:sp>
        <p:nvSpPr>
          <p:cNvPr id="48131"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smtClean="0"/>
          </a:p>
        </p:txBody>
      </p:sp>
      <p:sp>
        <p:nvSpPr>
          <p:cNvPr id="48132" name="3 Marcador de pie de página"/>
          <p:cNvSpPr>
            <a:spLocks noGrp="1"/>
          </p:cNvSpPr>
          <p:nvPr>
            <p:ph type="ftr" sz="quarter" idx="4294967295"/>
          </p:nvPr>
        </p:nvSpPr>
        <p:spPr bwMode="auto">
          <a:xfrm>
            <a:off x="6" y="9430701"/>
            <a:ext cx="2945870" cy="4959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sz="1200">
                <a:solidFill>
                  <a:schemeClr val="tx1"/>
                </a:solidFill>
                <a:latin typeface="Arial" charset="0"/>
              </a:defRPr>
            </a:lvl1pPr>
            <a:lvl2pPr marL="742950" indent="-285750" defTabSz="917575">
              <a:defRPr sz="1200">
                <a:solidFill>
                  <a:schemeClr val="tx1"/>
                </a:solidFill>
                <a:latin typeface="Arial" charset="0"/>
              </a:defRPr>
            </a:lvl2pPr>
            <a:lvl3pPr marL="1143000" indent="-228600" defTabSz="917575">
              <a:defRPr sz="1200">
                <a:solidFill>
                  <a:schemeClr val="tx1"/>
                </a:solidFill>
                <a:latin typeface="Arial" charset="0"/>
              </a:defRPr>
            </a:lvl3pPr>
            <a:lvl4pPr marL="1600200" indent="-228600" defTabSz="917575">
              <a:defRPr sz="1200">
                <a:solidFill>
                  <a:schemeClr val="tx1"/>
                </a:solidFill>
                <a:latin typeface="Arial" charset="0"/>
              </a:defRPr>
            </a:lvl4pPr>
            <a:lvl5pPr marL="2057400" indent="-228600" defTabSz="917575">
              <a:defRPr sz="1200">
                <a:solidFill>
                  <a:schemeClr val="tx1"/>
                </a:solidFill>
                <a:latin typeface="Arial" charset="0"/>
              </a:defRPr>
            </a:lvl5pPr>
            <a:lvl6pPr marL="2514600" indent="-228600" defTabSz="917575" eaLnBrk="0" fontAlgn="base" hangingPunct="0">
              <a:spcBef>
                <a:spcPct val="30000"/>
              </a:spcBef>
              <a:spcAft>
                <a:spcPct val="0"/>
              </a:spcAft>
              <a:defRPr sz="1200">
                <a:solidFill>
                  <a:schemeClr val="tx1"/>
                </a:solidFill>
                <a:latin typeface="Arial" charset="0"/>
              </a:defRPr>
            </a:lvl6pPr>
            <a:lvl7pPr marL="2971800" indent="-228600" defTabSz="917575" eaLnBrk="0" fontAlgn="base" hangingPunct="0">
              <a:spcBef>
                <a:spcPct val="30000"/>
              </a:spcBef>
              <a:spcAft>
                <a:spcPct val="0"/>
              </a:spcAft>
              <a:defRPr sz="1200">
                <a:solidFill>
                  <a:schemeClr val="tx1"/>
                </a:solidFill>
                <a:latin typeface="Arial" charset="0"/>
              </a:defRPr>
            </a:lvl7pPr>
            <a:lvl8pPr marL="3429000" indent="-228600" defTabSz="917575" eaLnBrk="0" fontAlgn="base" hangingPunct="0">
              <a:spcBef>
                <a:spcPct val="30000"/>
              </a:spcBef>
              <a:spcAft>
                <a:spcPct val="0"/>
              </a:spcAft>
              <a:defRPr sz="1200">
                <a:solidFill>
                  <a:schemeClr val="tx1"/>
                </a:solidFill>
                <a:latin typeface="Arial" charset="0"/>
              </a:defRPr>
            </a:lvl8pPr>
            <a:lvl9pPr marL="3886200" indent="-228600" defTabSz="917575" eaLnBrk="0" fontAlgn="base" hangingPunct="0">
              <a:spcBef>
                <a:spcPct val="30000"/>
              </a:spcBef>
              <a:spcAft>
                <a:spcPct val="0"/>
              </a:spcAft>
              <a:defRPr sz="1200">
                <a:solidFill>
                  <a:schemeClr val="tx1"/>
                </a:solidFill>
                <a:latin typeface="Arial" charset="0"/>
              </a:defRPr>
            </a:lvl9pPr>
          </a:lstStyle>
          <a:p>
            <a:r>
              <a:rPr lang="da-DK" altLang="es-AR">
                <a:solidFill>
                  <a:srgbClr val="000000"/>
                </a:solidFill>
              </a:rPr>
              <a:t>Forum F.D. García 20 nov 2014</a:t>
            </a:r>
            <a:endParaRPr lang="es-ES_tradnl" altLang="es-AR">
              <a:solidFill>
                <a:srgbClr val="000000"/>
              </a:solidFill>
            </a:endParaRPr>
          </a:p>
        </p:txBody>
      </p:sp>
      <p:sp>
        <p:nvSpPr>
          <p:cNvPr id="48133" name="4 Marcador de número de diapositiva"/>
          <p:cNvSpPr>
            <a:spLocks noGrp="1"/>
          </p:cNvSpPr>
          <p:nvPr>
            <p:ph type="sldNum" sz="quarter" idx="4294967295"/>
          </p:nvPr>
        </p:nvSpPr>
        <p:spPr bwMode="auto">
          <a:xfrm>
            <a:off x="3851810" y="9430701"/>
            <a:ext cx="2945870" cy="4959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sz="1200">
                <a:solidFill>
                  <a:schemeClr val="tx1"/>
                </a:solidFill>
                <a:latin typeface="Arial" charset="0"/>
              </a:defRPr>
            </a:lvl1pPr>
            <a:lvl2pPr marL="742950" indent="-285750" defTabSz="917575">
              <a:defRPr sz="1200">
                <a:solidFill>
                  <a:schemeClr val="tx1"/>
                </a:solidFill>
                <a:latin typeface="Arial" charset="0"/>
              </a:defRPr>
            </a:lvl2pPr>
            <a:lvl3pPr marL="1143000" indent="-228600" defTabSz="917575">
              <a:defRPr sz="1200">
                <a:solidFill>
                  <a:schemeClr val="tx1"/>
                </a:solidFill>
                <a:latin typeface="Arial" charset="0"/>
              </a:defRPr>
            </a:lvl3pPr>
            <a:lvl4pPr marL="1600200" indent="-228600" defTabSz="917575">
              <a:defRPr sz="1200">
                <a:solidFill>
                  <a:schemeClr val="tx1"/>
                </a:solidFill>
                <a:latin typeface="Arial" charset="0"/>
              </a:defRPr>
            </a:lvl4pPr>
            <a:lvl5pPr marL="2057400" indent="-228600" defTabSz="917575">
              <a:defRPr sz="1200">
                <a:solidFill>
                  <a:schemeClr val="tx1"/>
                </a:solidFill>
                <a:latin typeface="Arial" charset="0"/>
              </a:defRPr>
            </a:lvl5pPr>
            <a:lvl6pPr marL="2514600" indent="-228600" defTabSz="917575" eaLnBrk="0" fontAlgn="base" hangingPunct="0">
              <a:spcBef>
                <a:spcPct val="30000"/>
              </a:spcBef>
              <a:spcAft>
                <a:spcPct val="0"/>
              </a:spcAft>
              <a:defRPr sz="1200">
                <a:solidFill>
                  <a:schemeClr val="tx1"/>
                </a:solidFill>
                <a:latin typeface="Arial" charset="0"/>
              </a:defRPr>
            </a:lvl6pPr>
            <a:lvl7pPr marL="2971800" indent="-228600" defTabSz="917575" eaLnBrk="0" fontAlgn="base" hangingPunct="0">
              <a:spcBef>
                <a:spcPct val="30000"/>
              </a:spcBef>
              <a:spcAft>
                <a:spcPct val="0"/>
              </a:spcAft>
              <a:defRPr sz="1200">
                <a:solidFill>
                  <a:schemeClr val="tx1"/>
                </a:solidFill>
                <a:latin typeface="Arial" charset="0"/>
              </a:defRPr>
            </a:lvl7pPr>
            <a:lvl8pPr marL="3429000" indent="-228600" defTabSz="917575" eaLnBrk="0" fontAlgn="base" hangingPunct="0">
              <a:spcBef>
                <a:spcPct val="30000"/>
              </a:spcBef>
              <a:spcAft>
                <a:spcPct val="0"/>
              </a:spcAft>
              <a:defRPr sz="1200">
                <a:solidFill>
                  <a:schemeClr val="tx1"/>
                </a:solidFill>
                <a:latin typeface="Arial" charset="0"/>
              </a:defRPr>
            </a:lvl8pPr>
            <a:lvl9pPr marL="3886200" indent="-228600" defTabSz="917575" eaLnBrk="0" fontAlgn="base" hangingPunct="0">
              <a:spcBef>
                <a:spcPct val="30000"/>
              </a:spcBef>
              <a:spcAft>
                <a:spcPct val="0"/>
              </a:spcAft>
              <a:defRPr sz="1200">
                <a:solidFill>
                  <a:schemeClr val="tx1"/>
                </a:solidFill>
                <a:latin typeface="Arial" charset="0"/>
              </a:defRPr>
            </a:lvl9pPr>
          </a:lstStyle>
          <a:p>
            <a:fld id="{C50EAD60-6E00-439B-B90D-631CF66DAE77}" type="slidenum">
              <a:rPr lang="es-ES_tradnl" altLang="es-AR">
                <a:solidFill>
                  <a:srgbClr val="000000"/>
                </a:solidFill>
              </a:rPr>
              <a:pPr/>
              <a:t>26</a:t>
            </a:fld>
            <a:endParaRPr lang="es-ES_tradnl" altLang="es-AR">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Marcador de imagen de diapositiva 1"/>
          <p:cNvSpPr>
            <a:spLocks noGrp="1" noRot="1" noChangeAspect="1" noTextEdit="1"/>
          </p:cNvSpPr>
          <p:nvPr>
            <p:ph type="sldImg"/>
          </p:nvPr>
        </p:nvSpPr>
        <p:spPr>
          <a:ln/>
        </p:spPr>
      </p:sp>
      <p:sp>
        <p:nvSpPr>
          <p:cNvPr id="39939"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4" tIns="45567" rIns="91134" bIns="45567"/>
          <a:lstStyle/>
          <a:p>
            <a:pPr eaLnBrk="1" hangingPunct="1">
              <a:spcBef>
                <a:spcPct val="0"/>
              </a:spcBef>
            </a:pPr>
            <a:endParaRPr lang="es-AR" altLang="es-AR" smtClean="0"/>
          </a:p>
        </p:txBody>
      </p:sp>
      <p:sp>
        <p:nvSpPr>
          <p:cNvPr id="39940" name="Marcador de número de diapositiva 3"/>
          <p:cNvSpPr txBox="1">
            <a:spLocks noGrp="1"/>
          </p:cNvSpPr>
          <p:nvPr/>
        </p:nvSpPr>
        <p:spPr bwMode="auto">
          <a:xfrm>
            <a:off x="3875565" y="8668581"/>
            <a:ext cx="2964876" cy="45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4" tIns="45567" rIns="91134" bIns="45567"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fld id="{FC4245CA-4723-40EB-9702-B8F65680F1D4}" type="slidenum">
              <a:rPr lang="es-AR" altLang="es-AR"/>
              <a:pPr algn="r"/>
              <a:t>28</a:t>
            </a:fld>
            <a:endParaRPr lang="es-AR" altLang="es-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Marcador de imagen de diapositiva 1"/>
          <p:cNvSpPr>
            <a:spLocks noGrp="1" noRot="1" noChangeAspect="1" noTextEdit="1"/>
          </p:cNvSpPr>
          <p:nvPr>
            <p:ph type="sldImg"/>
          </p:nvPr>
        </p:nvSpPr>
        <p:spPr>
          <a:ln/>
        </p:spPr>
      </p:sp>
      <p:sp>
        <p:nvSpPr>
          <p:cNvPr id="39939"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4" tIns="45567" rIns="91134" bIns="45567"/>
          <a:lstStyle/>
          <a:p>
            <a:pPr eaLnBrk="1" hangingPunct="1">
              <a:spcBef>
                <a:spcPct val="0"/>
              </a:spcBef>
            </a:pPr>
            <a:endParaRPr lang="es-AR" altLang="es-AR" smtClean="0"/>
          </a:p>
        </p:txBody>
      </p:sp>
      <p:sp>
        <p:nvSpPr>
          <p:cNvPr id="39940" name="Marcador de número de diapositiva 3"/>
          <p:cNvSpPr txBox="1">
            <a:spLocks noGrp="1"/>
          </p:cNvSpPr>
          <p:nvPr/>
        </p:nvSpPr>
        <p:spPr bwMode="auto">
          <a:xfrm>
            <a:off x="3875565" y="8668581"/>
            <a:ext cx="2964876" cy="45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4" tIns="45567" rIns="91134" bIns="45567"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fld id="{FC4245CA-4723-40EB-9702-B8F65680F1D4}" type="slidenum">
              <a:rPr lang="es-AR" altLang="es-AR"/>
              <a:pPr algn="r"/>
              <a:t>29</a:t>
            </a:fld>
            <a:endParaRPr lang="es-AR" alt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dirty="0"/>
          </a:p>
        </p:txBody>
      </p:sp>
      <p:sp>
        <p:nvSpPr>
          <p:cNvPr id="4" name="3 Marcador de fecha"/>
          <p:cNvSpPr>
            <a:spLocks noGrp="1"/>
          </p:cNvSpPr>
          <p:nvPr>
            <p:ph type="dt" sz="half" idx="10"/>
          </p:nvPr>
        </p:nvSpPr>
        <p:spPr/>
        <p:txBody>
          <a:bodyPr/>
          <a:lstStyle/>
          <a:p>
            <a:fld id="{E0232419-9ECE-4521-9AF5-EDFF0535D2AC}" type="datetimeFigureOut">
              <a:rPr lang="es-ES" smtClean="0"/>
              <a:pPr/>
              <a:t>09/10/2018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7" name="1 Marcador de título"/>
          <p:cNvSpPr txBox="1">
            <a:spLocks/>
          </p:cNvSpPr>
          <p:nvPr userDrawn="1"/>
        </p:nvSpPr>
        <p:spPr>
          <a:xfrm>
            <a:off x="0" y="0"/>
            <a:ext cx="8858280" cy="571456"/>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none" spc="0" normalizeH="0" baseline="0" noProof="0" smtClean="0">
                <a:ln>
                  <a:noFill/>
                </a:ln>
                <a:solidFill>
                  <a:schemeClr val="bg1"/>
                </a:solidFill>
                <a:effectLst/>
                <a:uLnTx/>
                <a:uFillTx/>
                <a:latin typeface="Gill Sans MT" pitchFamily="34" charset="0"/>
                <a:ea typeface="+mj-ea"/>
                <a:cs typeface="+mj-cs"/>
              </a:rPr>
              <a:t>Haga clic para modificar el estilo de título del patrón</a:t>
            </a:r>
            <a:endParaRPr kumimoji="0" lang="es-ES" sz="3200" b="0" i="0" u="none" strike="noStrike" kern="1200" cap="none" spc="0" normalizeH="0" baseline="0" noProof="0" dirty="0">
              <a:ln>
                <a:noFill/>
              </a:ln>
              <a:solidFill>
                <a:schemeClr val="bg1"/>
              </a:solidFill>
              <a:effectLst/>
              <a:uLnTx/>
              <a:uFillTx/>
              <a:latin typeface="Gill Sans MT" pitchFamily="34" charset="0"/>
              <a:ea typeface="+mj-ea"/>
              <a:cs typeface="+mj-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0232419-9ECE-4521-9AF5-EDFF0535D2AC}" type="datetimeFigureOut">
              <a:rPr lang="es-ES" smtClean="0"/>
              <a:pPr/>
              <a:t>09/10/2018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142984"/>
            <a:ext cx="2057400" cy="4983179"/>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142984"/>
            <a:ext cx="6019800" cy="498317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3 Marcador de fecha"/>
          <p:cNvSpPr>
            <a:spLocks noGrp="1"/>
          </p:cNvSpPr>
          <p:nvPr>
            <p:ph type="dt" sz="half" idx="10"/>
          </p:nvPr>
        </p:nvSpPr>
        <p:spPr/>
        <p:txBody>
          <a:bodyPr/>
          <a:lstStyle/>
          <a:p>
            <a:fld id="{E0232419-9ECE-4521-9AF5-EDFF0535D2AC}" type="datetimeFigureOut">
              <a:rPr lang="es-ES" smtClean="0"/>
              <a:pPr/>
              <a:t>09/10/2018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7" name="1 Marcador de título"/>
          <p:cNvSpPr txBox="1">
            <a:spLocks/>
          </p:cNvSpPr>
          <p:nvPr userDrawn="1"/>
        </p:nvSpPr>
        <p:spPr>
          <a:xfrm>
            <a:off x="0" y="0"/>
            <a:ext cx="8858280" cy="571456"/>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none" spc="0" normalizeH="0" baseline="0" noProof="0" dirty="0" smtClean="0">
                <a:ln>
                  <a:noFill/>
                </a:ln>
                <a:solidFill>
                  <a:schemeClr val="bg1"/>
                </a:solidFill>
                <a:effectLst/>
                <a:uLnTx/>
                <a:uFillTx/>
                <a:latin typeface="Gill Sans MT" pitchFamily="34" charset="0"/>
                <a:ea typeface="+mj-ea"/>
                <a:cs typeface="+mj-cs"/>
              </a:rPr>
              <a:t>Haga clic para modificar el estilo de título del patrón</a:t>
            </a:r>
            <a:endParaRPr kumimoji="0" lang="es-ES" sz="3200" b="0" i="0" u="none" strike="noStrike" kern="1200" cap="none" spc="0" normalizeH="0" baseline="0" noProof="0" dirty="0">
              <a:ln>
                <a:noFill/>
              </a:ln>
              <a:solidFill>
                <a:schemeClr val="bg1"/>
              </a:solidFill>
              <a:effectLst/>
              <a:uLnTx/>
              <a:uFillTx/>
              <a:latin typeface="Gill Sans MT" pitchFamily="34" charset="0"/>
              <a:ea typeface="+mj-ea"/>
              <a:cs typeface="+mj-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p>
        </p:txBody>
      </p:sp>
      <p:sp>
        <p:nvSpPr>
          <p:cNvPr id="3"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pt-BR"/>
              <a:t>Guillermo H. Fernández</a:t>
            </a:r>
            <a:endParaRPr lang="es-ES"/>
          </a:p>
        </p:txBody>
      </p:sp>
      <p:sp>
        <p:nvSpPr>
          <p:cNvPr id="4"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fld id="{AF7730FA-A5F6-4169-8503-897D317CFCF3}" type="slidenum">
              <a:rPr lang="es-ES" altLang="es-ES"/>
              <a:pPr/>
              <a:t>‹Nº›</a:t>
            </a:fld>
            <a:endParaRPr lang="es-ES" altLang="es-ES"/>
          </a:p>
        </p:txBody>
      </p:sp>
    </p:spTree>
    <p:extLst>
      <p:ext uri="{BB962C8B-B14F-4D97-AF65-F5344CB8AC3E}">
        <p14:creationId xmlns:p14="http://schemas.microsoft.com/office/powerpoint/2010/main" val="1659920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0232419-9ECE-4521-9AF5-EDFF0535D2AC}" type="datetimeFigureOut">
              <a:rPr lang="es-ES" smtClean="0"/>
              <a:pPr/>
              <a:t>09/10/2018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0232419-9ECE-4521-9AF5-EDFF0535D2AC}" type="datetimeFigureOut">
              <a:rPr lang="es-ES" smtClean="0"/>
              <a:pPr/>
              <a:t>09/10/2018</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7" name="1 Marcador de título"/>
          <p:cNvSpPr txBox="1">
            <a:spLocks/>
          </p:cNvSpPr>
          <p:nvPr userDrawn="1"/>
        </p:nvSpPr>
        <p:spPr>
          <a:xfrm>
            <a:off x="0" y="0"/>
            <a:ext cx="8858280" cy="571456"/>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none" spc="0" normalizeH="0" baseline="0" noProof="0" smtClean="0">
                <a:ln>
                  <a:noFill/>
                </a:ln>
                <a:solidFill>
                  <a:schemeClr val="bg1"/>
                </a:solidFill>
                <a:effectLst/>
                <a:uLnTx/>
                <a:uFillTx/>
                <a:latin typeface="Gill Sans MT" pitchFamily="34" charset="0"/>
                <a:ea typeface="+mj-ea"/>
                <a:cs typeface="+mj-cs"/>
              </a:rPr>
              <a:t>Haga clic para modificar el estilo de título del patrón</a:t>
            </a:r>
            <a:endParaRPr kumimoji="0" lang="es-ES" sz="3200" b="0" i="0" u="none" strike="noStrike" kern="1200" cap="none" spc="0" normalizeH="0" baseline="0" noProof="0" dirty="0">
              <a:ln>
                <a:noFill/>
              </a:ln>
              <a:solidFill>
                <a:schemeClr val="bg1"/>
              </a:solidFill>
              <a:effectLst/>
              <a:uLnTx/>
              <a:uFillTx/>
              <a:latin typeface="Gill Sans MT" pitchFamily="34" charset="0"/>
              <a:ea typeface="+mj-ea"/>
              <a:cs typeface="+mj-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0232419-9ECE-4521-9AF5-EDFF0535D2AC}" type="datetimeFigureOut">
              <a:rPr lang="es-ES" smtClean="0"/>
              <a:pPr/>
              <a:t>09/10/2018</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0232419-9ECE-4521-9AF5-EDFF0535D2AC}" type="datetimeFigureOut">
              <a:rPr lang="es-ES" smtClean="0"/>
              <a:pPr/>
              <a:t>09/10/2018</a:t>
            </a:fld>
            <a:endParaRPr lang="es-ES"/>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0232419-9ECE-4521-9AF5-EDFF0535D2AC}" type="datetimeFigureOut">
              <a:rPr lang="es-ES" smtClean="0"/>
              <a:pPr/>
              <a:t>09/10/2018</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0232419-9ECE-4521-9AF5-EDFF0535D2AC}" type="datetimeFigureOut">
              <a:rPr lang="es-ES" smtClean="0"/>
              <a:pPr/>
              <a:t>09/10/2018</a:t>
            </a:fld>
            <a:endParaRPr lang="es-ES"/>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5" name="1 Marcador de título"/>
          <p:cNvSpPr>
            <a:spLocks noGrp="1"/>
          </p:cNvSpPr>
          <p:nvPr>
            <p:ph type="title"/>
          </p:nvPr>
        </p:nvSpPr>
        <p:spPr>
          <a:xfrm>
            <a:off x="0" y="0"/>
            <a:ext cx="8858280" cy="571456"/>
          </a:xfrm>
          <a:prstGeom prst="rect">
            <a:avLst/>
          </a:prstGeom>
        </p:spPr>
        <p:txBody>
          <a:bodyPr vert="horz" lIns="91440" tIns="45720" rIns="91440" bIns="45720" rtlCol="0" anchor="ctr">
            <a:normAutofit/>
          </a:bodyPr>
          <a:lstStyle/>
          <a:p>
            <a:r>
              <a:rPr lang="es-ES" smtClean="0"/>
              <a:t>Haga clic para modificar el estilo de título del patrón</a:t>
            </a:r>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232419-9ECE-4521-9AF5-EDFF0535D2AC}" type="datetimeFigureOut">
              <a:rPr lang="es-ES" smtClean="0"/>
              <a:pPr/>
              <a:t>09/10/2018</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1071545"/>
            <a:ext cx="5486400" cy="36560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232419-9ECE-4521-9AF5-EDFF0535D2AC}" type="datetimeFigureOut">
              <a:rPr lang="es-ES" smtClean="0"/>
              <a:pPr/>
              <a:t>09/10/2018</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C10695CF-4832-40CB-BA83-E4223507C1F3}" type="slidenum">
              <a:rPr lang="es-ES" smtClean="0"/>
              <a:pPr/>
              <a:t>‹Nº›</a:t>
            </a:fld>
            <a:endParaRPr lang="es-ES"/>
          </a:p>
        </p:txBody>
      </p:sp>
      <p:sp>
        <p:nvSpPr>
          <p:cNvPr id="8" name="1 Marcador de título"/>
          <p:cNvSpPr txBox="1">
            <a:spLocks/>
          </p:cNvSpPr>
          <p:nvPr userDrawn="1"/>
        </p:nvSpPr>
        <p:spPr>
          <a:xfrm>
            <a:off x="0" y="0"/>
            <a:ext cx="8858280" cy="571456"/>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none" spc="0" normalizeH="0" baseline="0" noProof="0" dirty="0" smtClean="0">
                <a:ln>
                  <a:noFill/>
                </a:ln>
                <a:solidFill>
                  <a:schemeClr val="bg1"/>
                </a:solidFill>
                <a:effectLst/>
                <a:uLnTx/>
                <a:uFillTx/>
                <a:latin typeface="Gill Sans MT" pitchFamily="34" charset="0"/>
                <a:ea typeface="+mj-ea"/>
                <a:cs typeface="+mj-cs"/>
              </a:rPr>
              <a:t>Haga clic para modificar el estilo de título del patrón</a:t>
            </a:r>
            <a:endParaRPr kumimoji="0" lang="es-ES" sz="3200" b="0" i="0" u="none" strike="noStrike" kern="1200" cap="none" spc="0" normalizeH="0" baseline="0" noProof="0" dirty="0">
              <a:ln>
                <a:noFill/>
              </a:ln>
              <a:solidFill>
                <a:schemeClr val="bg1"/>
              </a:solidFill>
              <a:effectLst/>
              <a:uLnTx/>
              <a:uFillTx/>
              <a:latin typeface="Gill Sans MT" pitchFamily="34" charset="0"/>
              <a:ea typeface="+mj-ea"/>
              <a:cs typeface="+mj-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descr="interior.png"/>
          <p:cNvPicPr>
            <a:picLocks noChangeAspect="1"/>
          </p:cNvPicPr>
          <p:nvPr/>
        </p:nvPicPr>
        <p:blipFill>
          <a:blip r:embed="rId14"/>
          <a:stretch>
            <a:fillRect/>
          </a:stretch>
        </p:blipFill>
        <p:spPr>
          <a:xfrm>
            <a:off x="0" y="3371"/>
            <a:ext cx="9144000" cy="6854629"/>
          </a:xfrm>
          <a:prstGeom prst="rect">
            <a:avLst/>
          </a:prstGeom>
        </p:spPr>
      </p:pic>
      <p:sp>
        <p:nvSpPr>
          <p:cNvPr id="2" name="1 Marcador de título"/>
          <p:cNvSpPr>
            <a:spLocks noGrp="1"/>
          </p:cNvSpPr>
          <p:nvPr>
            <p:ph type="title"/>
          </p:nvPr>
        </p:nvSpPr>
        <p:spPr>
          <a:xfrm>
            <a:off x="0" y="0"/>
            <a:ext cx="8858280" cy="571456"/>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0" y="6356351"/>
            <a:ext cx="5857884" cy="287360"/>
          </a:xfrm>
          <a:prstGeom prst="rect">
            <a:avLst/>
          </a:prstGeom>
        </p:spPr>
        <p:txBody>
          <a:bodyPr vert="horz" lIns="91440" tIns="45720" rIns="91440" bIns="45720" rtlCol="0" anchor="ctr"/>
          <a:lstStyle>
            <a:lvl1pPr algn="l">
              <a:defRPr sz="1200">
                <a:solidFill>
                  <a:schemeClr val="tx1">
                    <a:lumMod val="75000"/>
                    <a:lumOff val="25000"/>
                  </a:schemeClr>
                </a:solidFill>
                <a:latin typeface="Gill Sans MT" pitchFamily="34" charset="0"/>
              </a:defRPr>
            </a:lvl1pPr>
          </a:lstStyle>
          <a:p>
            <a:fld id="{E0232419-9ECE-4521-9AF5-EDFF0535D2AC}" type="datetimeFigureOut">
              <a:rPr lang="es-ES" smtClean="0"/>
              <a:pPr/>
              <a:t>09/10/2018</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spcBef>
          <a:spcPct val="0"/>
        </a:spcBef>
        <a:buNone/>
        <a:defRPr sz="3200" kern="1200">
          <a:solidFill>
            <a:schemeClr val="bg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3 Imagen" descr="inici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61463"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a:extLst>
              <a:ext uri="{FF2B5EF4-FFF2-40B4-BE49-F238E27FC236}">
                <a16:creationId xmlns:a16="http://schemas.microsoft.com/office/drawing/2014/main" xmlns="" id="{9BD5FE61-712F-4AC0-A8E4-DE8D754BD180}"/>
              </a:ext>
            </a:extLst>
          </p:cNvPr>
          <p:cNvSpPr>
            <a:spLocks noGrp="1"/>
          </p:cNvSpPr>
          <p:nvPr>
            <p:ph type="ctrTitle"/>
          </p:nvPr>
        </p:nvSpPr>
        <p:spPr>
          <a:xfrm>
            <a:off x="685800" y="1857375"/>
            <a:ext cx="7772400" cy="1470025"/>
          </a:xfrm>
        </p:spPr>
        <p:txBody>
          <a:bodyPr>
            <a:normAutofit fontScale="90000"/>
          </a:bodyPr>
          <a:lstStyle/>
          <a:p>
            <a:pPr algn="ctr">
              <a:defRPr/>
            </a:pPr>
            <a:r>
              <a:rPr lang="es-AR" altLang="es-AR" sz="6000" dirty="0">
                <a:solidFill>
                  <a:srgbClr val="FFFF99"/>
                </a:solidFill>
              </a:rPr>
              <a:t>Reforma Impositiva ley 27.430</a:t>
            </a:r>
            <a:endParaRPr lang="es-ES" sz="6000" dirty="0"/>
          </a:p>
        </p:txBody>
      </p:sp>
      <p:sp>
        <p:nvSpPr>
          <p:cNvPr id="3" name="2 Subtítulo">
            <a:extLst>
              <a:ext uri="{FF2B5EF4-FFF2-40B4-BE49-F238E27FC236}">
                <a16:creationId xmlns:a16="http://schemas.microsoft.com/office/drawing/2014/main" xmlns="" id="{E46CB2F9-23A8-475F-9AC0-B7F67D411253}"/>
              </a:ext>
            </a:extLst>
          </p:cNvPr>
          <p:cNvSpPr>
            <a:spLocks noGrp="1"/>
          </p:cNvSpPr>
          <p:nvPr>
            <p:ph type="subTitle" idx="1"/>
          </p:nvPr>
        </p:nvSpPr>
        <p:spPr>
          <a:xfrm>
            <a:off x="357188" y="3933825"/>
            <a:ext cx="8286750" cy="2911475"/>
          </a:xfrm>
        </p:spPr>
        <p:txBody>
          <a:bodyPr>
            <a:noAutofit/>
          </a:bodyPr>
          <a:lstStyle/>
          <a:p>
            <a:pPr algn="just">
              <a:lnSpc>
                <a:spcPct val="80000"/>
              </a:lnSpc>
              <a:defRPr/>
            </a:pPr>
            <a:r>
              <a:rPr lang="es-ES" altLang="es-AR" sz="1800" dirty="0" smtClean="0"/>
              <a:t>Impuesto a las Ganancias </a:t>
            </a:r>
          </a:p>
          <a:p>
            <a:pPr algn="just">
              <a:lnSpc>
                <a:spcPct val="80000"/>
              </a:lnSpc>
              <a:defRPr/>
            </a:pPr>
            <a:r>
              <a:rPr lang="es-ES" altLang="es-AR" sz="1800" dirty="0" smtClean="0"/>
              <a:t>Tratamiento de los Dividendos  y Utilidades de las Empresas </a:t>
            </a:r>
            <a:endParaRPr lang="es-ES" altLang="es-AR" sz="1800" dirty="0"/>
          </a:p>
          <a:p>
            <a:pPr algn="just">
              <a:lnSpc>
                <a:spcPct val="80000"/>
              </a:lnSpc>
              <a:defRPr/>
            </a:pPr>
            <a:r>
              <a:rPr lang="es-ES" altLang="es-AR" sz="1800" dirty="0" smtClean="0"/>
              <a:t>11 </a:t>
            </a:r>
            <a:r>
              <a:rPr lang="es-ES" altLang="es-AR" sz="1800" dirty="0"/>
              <a:t>de octubre de </a:t>
            </a:r>
            <a:r>
              <a:rPr lang="es-ES" altLang="es-AR" sz="1800" dirty="0" smtClean="0"/>
              <a:t>2018</a:t>
            </a:r>
            <a:endParaRPr lang="es-ES" altLang="es-AR" sz="1800" dirty="0"/>
          </a:p>
          <a:p>
            <a:pPr algn="just">
              <a:lnSpc>
                <a:spcPct val="80000"/>
              </a:lnSpc>
              <a:defRPr/>
            </a:pPr>
            <a:endParaRPr lang="es-ES" altLang="es-AR" sz="1800" dirty="0"/>
          </a:p>
          <a:p>
            <a:pPr algn="just">
              <a:lnSpc>
                <a:spcPct val="80000"/>
              </a:lnSpc>
              <a:defRPr/>
            </a:pPr>
            <a:r>
              <a:rPr lang="es-ES" altLang="es-AR" sz="1800" dirty="0"/>
              <a:t>Expositor: </a:t>
            </a:r>
            <a:r>
              <a:rPr lang="es-ES" altLang="es-AR" sz="1800" dirty="0" smtClean="0"/>
              <a:t>Guillermo H. Fernández</a:t>
            </a:r>
            <a:endParaRPr lang="es-ES" altLang="es-AR" sz="1800" dirty="0"/>
          </a:p>
          <a:p>
            <a:pPr algn="just">
              <a:lnSpc>
                <a:spcPct val="80000"/>
              </a:lnSpc>
              <a:defRPr/>
            </a:pPr>
            <a:r>
              <a:rPr lang="es-ES" altLang="es-AR" sz="1800" dirty="0"/>
              <a:t>Contador publico (</a:t>
            </a:r>
            <a:r>
              <a:rPr lang="es-ES" altLang="es-AR" sz="1800" dirty="0" smtClean="0"/>
              <a:t>UB)</a:t>
            </a:r>
            <a:endParaRPr lang="es-ES" altLang="es-AR" sz="1800" dirty="0"/>
          </a:p>
          <a:p>
            <a:pPr algn="just">
              <a:lnSpc>
                <a:spcPct val="80000"/>
              </a:lnSpc>
              <a:defRPr/>
            </a:pPr>
            <a:r>
              <a:rPr lang="es-ES" altLang="es-AR" sz="1800" dirty="0" smtClean="0"/>
              <a:t>Prof. Asociado Teoría  y Técnica Impositiva II UBA </a:t>
            </a:r>
            <a:endParaRPr lang="es-ES" sz="1800" dirty="0">
              <a:solidFill>
                <a:schemeClr val="tx1">
                  <a:lumMod val="65000"/>
                  <a:lumOff val="35000"/>
                </a:schemeClr>
              </a:solidFill>
              <a:latin typeface="Gill Sans MT" pitchFamily="34" charset="0"/>
            </a:endParaRPr>
          </a:p>
        </p:txBody>
      </p:sp>
    </p:spTree>
    <p:extLst>
      <p:ext uri="{BB962C8B-B14F-4D97-AF65-F5344CB8AC3E}">
        <p14:creationId xmlns:p14="http://schemas.microsoft.com/office/powerpoint/2010/main" val="1116031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dirty="0" smtClean="0"/>
              <a:t>DIVIDENDOS   Categoría  </a:t>
            </a:r>
            <a:endParaRPr lang="es-ES" dirty="0"/>
          </a:p>
        </p:txBody>
      </p:sp>
      <p:sp>
        <p:nvSpPr>
          <p:cNvPr id="5" name="4 Marcador de contenido"/>
          <p:cNvSpPr>
            <a:spLocks noGrp="1"/>
          </p:cNvSpPr>
          <p:nvPr>
            <p:ph idx="1"/>
          </p:nvPr>
        </p:nvSpPr>
        <p:spPr/>
        <p:txBody>
          <a:bodyPr>
            <a:normAutofit/>
          </a:bodyPr>
          <a:lstStyle/>
          <a:p>
            <a:r>
              <a:rPr lang="es-ES" dirty="0" smtClean="0"/>
              <a:t>Art 45  Son </a:t>
            </a:r>
            <a:r>
              <a:rPr lang="es-ES" b="1" i="1" dirty="0" smtClean="0"/>
              <a:t>rentas de Segunda Categoría</a:t>
            </a:r>
            <a:r>
              <a:rPr lang="es-ES" dirty="0" smtClean="0"/>
              <a:t>, en tanto no corresponda incluirlas en el art. 49:….</a:t>
            </a:r>
          </a:p>
          <a:p>
            <a:pPr marL="0" indent="0">
              <a:buNone/>
            </a:pPr>
            <a:endParaRPr lang="es-ES" dirty="0"/>
          </a:p>
          <a:p>
            <a:pPr marL="0" indent="0" algn="just">
              <a:buNone/>
            </a:pPr>
            <a:r>
              <a:rPr lang="es-ES" i="1" dirty="0" smtClean="0"/>
              <a:t> … </a:t>
            </a:r>
            <a:r>
              <a:rPr lang="es-ES" b="1" i="1" dirty="0" smtClean="0"/>
              <a:t>inc. J </a:t>
            </a:r>
            <a:r>
              <a:rPr lang="es-ES" i="1" dirty="0" smtClean="0"/>
              <a:t>)  </a:t>
            </a:r>
            <a:r>
              <a:rPr lang="es-ES" b="1" i="1" dirty="0" smtClean="0"/>
              <a:t>Los dividendos y utilidades, en dinero o en especie, que distribuyan a sus accionistas o socios las sociedades comprendidas en el art 69 inc. a)</a:t>
            </a:r>
            <a:r>
              <a:rPr lang="es-ES" i="1" dirty="0" smtClean="0"/>
              <a:t>  </a:t>
            </a:r>
          </a:p>
        </p:txBody>
      </p:sp>
    </p:spTree>
    <p:extLst>
      <p:ext uri="{BB962C8B-B14F-4D97-AF65-F5344CB8AC3E}">
        <p14:creationId xmlns:p14="http://schemas.microsoft.com/office/powerpoint/2010/main" val="2985965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dirty="0" smtClean="0"/>
              <a:t>DIVIDENDOS   Imputación al año Fiscal  </a:t>
            </a:r>
            <a:endParaRPr lang="es-ES" dirty="0"/>
          </a:p>
        </p:txBody>
      </p:sp>
      <p:sp>
        <p:nvSpPr>
          <p:cNvPr id="5" name="4 Marcador de contenido"/>
          <p:cNvSpPr>
            <a:spLocks noGrp="1"/>
          </p:cNvSpPr>
          <p:nvPr>
            <p:ph idx="1"/>
          </p:nvPr>
        </p:nvSpPr>
        <p:spPr>
          <a:xfrm>
            <a:off x="395536" y="980728"/>
            <a:ext cx="8229600" cy="4525963"/>
          </a:xfrm>
        </p:spPr>
        <p:txBody>
          <a:bodyPr>
            <a:normAutofit fontScale="77500" lnSpcReduction="20000"/>
          </a:bodyPr>
          <a:lstStyle/>
          <a:p>
            <a:pPr marL="0" indent="0">
              <a:buNone/>
            </a:pPr>
            <a:r>
              <a:rPr lang="es-ES" dirty="0" smtClean="0"/>
              <a:t>Art 18  </a:t>
            </a:r>
          </a:p>
          <a:p>
            <a:pPr marL="0" indent="0" algn="just">
              <a:buNone/>
            </a:pPr>
            <a:r>
              <a:rPr lang="es-ES" dirty="0" smtClean="0"/>
              <a:t>Los </a:t>
            </a:r>
            <a:r>
              <a:rPr lang="es-ES" i="1" dirty="0" smtClean="0"/>
              <a:t>Dividendos de Acciones o Utilidades distribuidas </a:t>
            </a:r>
            <a:r>
              <a:rPr lang="es-ES" dirty="0" smtClean="0"/>
              <a:t>por los sujetos del art. 69…… </a:t>
            </a:r>
            <a:r>
              <a:rPr lang="es-ES" b="1" dirty="0" smtClean="0"/>
              <a:t>se imputarán </a:t>
            </a:r>
            <a:r>
              <a:rPr lang="es-ES" dirty="0" smtClean="0"/>
              <a:t>en el ejercicio en que hayan sido</a:t>
            </a:r>
          </a:p>
          <a:p>
            <a:pPr marL="0" indent="0" algn="just">
              <a:buNone/>
            </a:pPr>
            <a:endParaRPr lang="es-ES" b="1" dirty="0" smtClean="0"/>
          </a:p>
          <a:p>
            <a:pPr marL="571500" indent="-571500" algn="just">
              <a:buAutoNum type="romanLcParenR"/>
            </a:pPr>
            <a:r>
              <a:rPr lang="es-ES" dirty="0" smtClean="0"/>
              <a:t>Puestos a disposición          </a:t>
            </a:r>
          </a:p>
          <a:p>
            <a:pPr marL="571500" indent="-571500" algn="just">
              <a:buAutoNum type="romanLcParenR"/>
            </a:pPr>
            <a:r>
              <a:rPr lang="es-ES" dirty="0" smtClean="0"/>
              <a:t>Pagados                    	</a:t>
            </a:r>
            <a:r>
              <a:rPr lang="es-ES" dirty="0"/>
              <a:t> </a:t>
            </a:r>
            <a:r>
              <a:rPr lang="es-ES" dirty="0" smtClean="0"/>
              <a:t>    </a:t>
            </a:r>
            <a:r>
              <a:rPr lang="es-ES" i="1" dirty="0" smtClean="0"/>
              <a:t>lo que ocurra primero</a:t>
            </a:r>
          </a:p>
          <a:p>
            <a:pPr marL="571500" indent="-571500" algn="just">
              <a:buAutoNum type="romanLcParenR"/>
            </a:pPr>
            <a:r>
              <a:rPr lang="es-ES" dirty="0" smtClean="0"/>
              <a:t>Capitalizados</a:t>
            </a:r>
            <a:endParaRPr lang="es-ES" dirty="0"/>
          </a:p>
          <a:p>
            <a:pPr marL="0" indent="0" algn="just">
              <a:buNone/>
            </a:pPr>
            <a:r>
              <a:rPr lang="es-ES" i="1" dirty="0" smtClean="0"/>
              <a:t> </a:t>
            </a:r>
          </a:p>
          <a:p>
            <a:pPr marL="0" indent="0" algn="just">
              <a:buNone/>
            </a:pPr>
            <a:endParaRPr lang="es-ES" i="1" dirty="0" smtClean="0"/>
          </a:p>
          <a:p>
            <a:pPr algn="just">
              <a:buFont typeface="Wingdings" pitchFamily="2" charset="2"/>
              <a:buChar char="q"/>
            </a:pPr>
            <a:r>
              <a:rPr lang="es-ES" i="1" dirty="0" smtClean="0"/>
              <a:t> Plazos Superiores a un año              </a:t>
            </a:r>
            <a:r>
              <a:rPr lang="es-ES" i="1" dirty="0" err="1" smtClean="0"/>
              <a:t>devengamiento</a:t>
            </a:r>
            <a:r>
              <a:rPr lang="es-ES" i="1" dirty="0" smtClean="0"/>
              <a:t> en función </a:t>
            </a:r>
          </a:p>
          <a:p>
            <a:pPr marL="0" indent="0" algn="just">
              <a:buNone/>
            </a:pPr>
            <a:r>
              <a:rPr lang="es-ES" i="1" dirty="0" smtClean="0"/>
              <a:t>				              del tiempo</a:t>
            </a:r>
          </a:p>
        </p:txBody>
      </p:sp>
      <p:sp>
        <p:nvSpPr>
          <p:cNvPr id="2" name="1 Cerrar llave"/>
          <p:cNvSpPr/>
          <p:nvPr/>
        </p:nvSpPr>
        <p:spPr>
          <a:xfrm>
            <a:off x="4499992" y="2564904"/>
            <a:ext cx="45719" cy="15841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cxnSp>
        <p:nvCxnSpPr>
          <p:cNvPr id="6" name="5 Conector recto de flecha"/>
          <p:cNvCxnSpPr/>
          <p:nvPr/>
        </p:nvCxnSpPr>
        <p:spPr>
          <a:xfrm>
            <a:off x="4279280" y="4797152"/>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638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3823388289"/>
              </p:ext>
            </p:extLst>
          </p:nvPr>
        </p:nvGraphicFramePr>
        <p:xfrm>
          <a:off x="539552" y="1196752"/>
          <a:ext cx="8229600" cy="4335288"/>
        </p:xfrm>
        <a:graphic>
          <a:graphicData uri="http://schemas.openxmlformats.org/drawingml/2006/table">
            <a:tbl>
              <a:tblPr firstRow="1" bandRow="1">
                <a:tableStyleId>{5FD0F851-EC5A-4D38-B0AD-8093EC10F338}</a:tableStyleId>
              </a:tblPr>
              <a:tblGrid>
                <a:gridCol w="2880320"/>
                <a:gridCol w="1512168"/>
                <a:gridCol w="2170584"/>
                <a:gridCol w="1666528"/>
              </a:tblGrid>
              <a:tr h="370840">
                <a:tc>
                  <a:txBody>
                    <a:bodyPr/>
                    <a:lstStyle/>
                    <a:p>
                      <a:pPr algn="l" fontAlgn="b"/>
                      <a:r>
                        <a:rPr lang="es-AR" sz="1400" u="none" strike="noStrike" dirty="0">
                          <a:effectLst/>
                        </a:rPr>
                        <a:t> </a:t>
                      </a:r>
                      <a:endParaRPr lang="es-AR" sz="1400" b="0" i="0" u="none" strike="noStrike" dirty="0">
                        <a:solidFill>
                          <a:srgbClr val="000000"/>
                        </a:solidFill>
                        <a:effectLst/>
                        <a:latin typeface="Calibri"/>
                      </a:endParaRPr>
                    </a:p>
                  </a:txBody>
                  <a:tcPr marL="9525" marR="9525" marT="9525" marB="0" anchor="b"/>
                </a:tc>
                <a:tc>
                  <a:txBody>
                    <a:bodyPr/>
                    <a:lstStyle/>
                    <a:p>
                      <a:pPr algn="r" fontAlgn="t"/>
                      <a:r>
                        <a:rPr lang="es-AR" sz="1400" u="none" strike="noStrike" dirty="0">
                          <a:effectLst/>
                        </a:rPr>
                        <a:t>Situación </a:t>
                      </a:r>
                      <a:r>
                        <a:rPr lang="es-AR" sz="1400" u="none" strike="noStrike" dirty="0" smtClean="0">
                          <a:effectLst/>
                        </a:rPr>
                        <a:t>hasta</a:t>
                      </a:r>
                    </a:p>
                    <a:p>
                      <a:pPr algn="r" fontAlgn="t"/>
                      <a:r>
                        <a:rPr lang="es-AR" sz="1400" u="none" strike="noStrike" dirty="0" smtClean="0">
                          <a:effectLst/>
                        </a:rPr>
                        <a:t>2017</a:t>
                      </a:r>
                      <a:endParaRPr lang="es-AR" sz="1400" b="1" i="0" u="none" strike="noStrike" dirty="0">
                        <a:solidFill>
                          <a:srgbClr val="000000"/>
                        </a:solidFill>
                        <a:effectLst/>
                        <a:latin typeface="Calibri"/>
                      </a:endParaRPr>
                    </a:p>
                  </a:txBody>
                  <a:tcPr marL="9525" marR="9525" marT="9525" marB="0"/>
                </a:tc>
                <a:tc>
                  <a:txBody>
                    <a:bodyPr/>
                    <a:lstStyle/>
                    <a:p>
                      <a:pPr algn="r" fontAlgn="t"/>
                      <a:r>
                        <a:rPr lang="es-ES" sz="1400" u="none" strike="noStrike" dirty="0">
                          <a:effectLst/>
                        </a:rPr>
                        <a:t>Ejercicios </a:t>
                      </a:r>
                      <a:r>
                        <a:rPr lang="es-ES" sz="1400" u="none" strike="noStrike" dirty="0" smtClean="0">
                          <a:effectLst/>
                        </a:rPr>
                        <a:t> </a:t>
                      </a:r>
                      <a:r>
                        <a:rPr lang="es-ES" sz="1400" u="none" strike="noStrike" dirty="0">
                          <a:effectLst/>
                        </a:rPr>
                        <a:t>1/1/2018 </a:t>
                      </a:r>
                      <a:r>
                        <a:rPr lang="es-ES" sz="1400" u="none" strike="noStrike" dirty="0" smtClean="0">
                          <a:effectLst/>
                        </a:rPr>
                        <a:t> hasta31/12/2019</a:t>
                      </a:r>
                      <a:endParaRPr lang="es-ES" sz="1400" b="1" i="0" u="none" strike="noStrike" dirty="0">
                        <a:solidFill>
                          <a:srgbClr val="000000"/>
                        </a:solidFill>
                        <a:effectLst/>
                        <a:latin typeface="Calibri"/>
                      </a:endParaRPr>
                    </a:p>
                  </a:txBody>
                  <a:tcPr marL="9525" marR="9525" marT="9525" marB="0"/>
                </a:tc>
                <a:tc>
                  <a:txBody>
                    <a:bodyPr/>
                    <a:lstStyle/>
                    <a:p>
                      <a:pPr algn="r" fontAlgn="t"/>
                      <a:r>
                        <a:rPr lang="es-AR" sz="1400" u="none" strike="noStrike" dirty="0">
                          <a:effectLst/>
                        </a:rPr>
                        <a:t>Ejercicios desde 1/1/2020</a:t>
                      </a:r>
                      <a:endParaRPr lang="es-AR" sz="1400" b="1" i="0" u="none" strike="noStrike" dirty="0">
                        <a:solidFill>
                          <a:srgbClr val="000000"/>
                        </a:solidFill>
                        <a:effectLst/>
                        <a:latin typeface="Calibri"/>
                      </a:endParaRPr>
                    </a:p>
                  </a:txBody>
                  <a:tcPr marL="9525" marR="9525" marT="9525" marB="0"/>
                </a:tc>
              </a:tr>
              <a:tr h="427851">
                <a:tc>
                  <a:txBody>
                    <a:bodyPr/>
                    <a:lstStyle/>
                    <a:p>
                      <a:pPr algn="l" fontAlgn="ctr"/>
                      <a:r>
                        <a:rPr lang="es-AR" sz="1400" u="none" strike="noStrike">
                          <a:effectLst/>
                        </a:rPr>
                        <a:t>Resultado Impositivo</a:t>
                      </a:r>
                      <a:endParaRPr lang="es-AR" sz="1400" b="0" i="0" u="none" strike="noStrike">
                        <a:solidFill>
                          <a:srgbClr val="000000"/>
                        </a:solidFill>
                        <a:effectLst/>
                        <a:latin typeface="Calibri"/>
                      </a:endParaRPr>
                    </a:p>
                  </a:txBody>
                  <a:tcPr marL="9525" marR="9525" marT="9525" marB="0" anchor="ctr"/>
                </a:tc>
                <a:tc>
                  <a:txBody>
                    <a:bodyPr/>
                    <a:lstStyle/>
                    <a:p>
                      <a:pPr algn="r" fontAlgn="ctr"/>
                      <a:r>
                        <a:rPr lang="es-AR" sz="1400" u="none" strike="noStrike" dirty="0">
                          <a:effectLst/>
                        </a:rPr>
                        <a:t> $ </a:t>
                      </a:r>
                      <a:r>
                        <a:rPr lang="es-AR" sz="1400" u="none" strike="noStrike" dirty="0" smtClean="0">
                          <a:effectLst/>
                        </a:rPr>
                        <a:t>100.000 </a:t>
                      </a:r>
                      <a:endParaRPr lang="es-AR" sz="1400" b="0" i="0" u="none" strike="noStrike" dirty="0">
                        <a:solidFill>
                          <a:srgbClr val="000000"/>
                        </a:solidFill>
                        <a:effectLst/>
                        <a:latin typeface="Calibri"/>
                      </a:endParaRPr>
                    </a:p>
                  </a:txBody>
                  <a:tcPr marL="9525" marR="9525" marT="9525" marB="0" anchor="ctr"/>
                </a:tc>
                <a:tc>
                  <a:txBody>
                    <a:bodyPr/>
                    <a:lstStyle/>
                    <a:p>
                      <a:pPr algn="r" fontAlgn="ctr"/>
                      <a:r>
                        <a:rPr lang="es-AR" sz="1400" u="none" strike="noStrike" dirty="0">
                          <a:effectLst/>
                        </a:rPr>
                        <a:t> </a:t>
                      </a:r>
                      <a:r>
                        <a:rPr lang="es-AR" sz="1400" u="none" strike="noStrike" dirty="0" smtClean="0">
                          <a:effectLst/>
                        </a:rPr>
                        <a:t>$ 100.000 </a:t>
                      </a:r>
                      <a:endParaRPr lang="es-AR" sz="1400" b="0" i="0" u="none" strike="noStrike" dirty="0">
                        <a:solidFill>
                          <a:srgbClr val="000000"/>
                        </a:solidFill>
                        <a:effectLst/>
                        <a:latin typeface="Calibri"/>
                      </a:endParaRPr>
                    </a:p>
                  </a:txBody>
                  <a:tcPr marL="9525" marR="9525" marT="9525" marB="0" anchor="ctr"/>
                </a:tc>
                <a:tc>
                  <a:txBody>
                    <a:bodyPr/>
                    <a:lstStyle/>
                    <a:p>
                      <a:pPr algn="r" fontAlgn="ctr"/>
                      <a:r>
                        <a:rPr lang="es-AR" sz="1400" u="none" strike="noStrike" dirty="0">
                          <a:effectLst/>
                        </a:rPr>
                        <a:t> </a:t>
                      </a:r>
                      <a:r>
                        <a:rPr lang="es-AR" sz="1400" u="none" strike="noStrike" dirty="0" smtClean="0">
                          <a:effectLst/>
                        </a:rPr>
                        <a:t>$ 100.000 </a:t>
                      </a:r>
                      <a:endParaRPr lang="es-AR" sz="1400" b="0" i="0" u="none" strike="noStrike" dirty="0">
                        <a:solidFill>
                          <a:srgbClr val="000000"/>
                        </a:solidFill>
                        <a:effectLst/>
                        <a:latin typeface="Calibri"/>
                      </a:endParaRPr>
                    </a:p>
                  </a:txBody>
                  <a:tcPr marL="9525" marR="9525" marT="9525" marB="0" anchor="ctr"/>
                </a:tc>
              </a:tr>
              <a:tr h="648072">
                <a:tc>
                  <a:txBody>
                    <a:bodyPr/>
                    <a:lstStyle/>
                    <a:p>
                      <a:pPr algn="l" fontAlgn="ctr"/>
                      <a:r>
                        <a:rPr lang="es-ES" sz="1400" u="none" strike="noStrike">
                          <a:effectLst/>
                        </a:rPr>
                        <a:t>Alícuota para los sujetos a que hace referencia el art. 69. inc. a)</a:t>
                      </a:r>
                      <a:endParaRPr lang="es-ES" sz="1400" b="0" i="0" u="none" strike="noStrike">
                        <a:solidFill>
                          <a:srgbClr val="000000"/>
                        </a:solidFill>
                        <a:effectLst/>
                        <a:latin typeface="Calibri"/>
                      </a:endParaRPr>
                    </a:p>
                  </a:txBody>
                  <a:tcPr marL="9525" marR="9525" marT="9525" marB="0" anchor="ctr"/>
                </a:tc>
                <a:tc>
                  <a:txBody>
                    <a:bodyPr/>
                    <a:lstStyle/>
                    <a:p>
                      <a:pPr algn="r" fontAlgn="ctr"/>
                      <a:r>
                        <a:rPr lang="es-AR" sz="1600" b="1" u="none" strike="noStrike" dirty="0">
                          <a:effectLst/>
                        </a:rPr>
                        <a:t>35%</a:t>
                      </a:r>
                      <a:endParaRPr lang="es-AR" sz="1600" b="1" i="0" u="none" strike="noStrike" dirty="0">
                        <a:solidFill>
                          <a:srgbClr val="000000"/>
                        </a:solidFill>
                        <a:effectLst/>
                        <a:latin typeface="Calibri"/>
                      </a:endParaRPr>
                    </a:p>
                  </a:txBody>
                  <a:tcPr marL="9525" marR="9525" marT="9525" marB="0" anchor="ctr"/>
                </a:tc>
                <a:tc>
                  <a:txBody>
                    <a:bodyPr/>
                    <a:lstStyle/>
                    <a:p>
                      <a:pPr algn="r" fontAlgn="ctr"/>
                      <a:r>
                        <a:rPr lang="es-AR" sz="1600" b="1" u="none" strike="noStrike" dirty="0">
                          <a:effectLst/>
                        </a:rPr>
                        <a:t>30%</a:t>
                      </a:r>
                      <a:endParaRPr lang="es-AR" sz="1600" b="1" i="0" u="none" strike="noStrike" dirty="0">
                        <a:solidFill>
                          <a:srgbClr val="000000"/>
                        </a:solidFill>
                        <a:effectLst/>
                        <a:latin typeface="Calibri"/>
                      </a:endParaRPr>
                    </a:p>
                  </a:txBody>
                  <a:tcPr marL="9525" marR="9525" marT="9525" marB="0" anchor="ctr"/>
                </a:tc>
                <a:tc>
                  <a:txBody>
                    <a:bodyPr/>
                    <a:lstStyle/>
                    <a:p>
                      <a:pPr algn="r" fontAlgn="ctr"/>
                      <a:r>
                        <a:rPr lang="es-AR" sz="1600" b="1" u="none" strike="noStrike" dirty="0">
                          <a:effectLst/>
                        </a:rPr>
                        <a:t>25%</a:t>
                      </a:r>
                      <a:endParaRPr lang="es-AR" sz="1600" b="1" i="0" u="none" strike="noStrike" dirty="0">
                        <a:solidFill>
                          <a:srgbClr val="000000"/>
                        </a:solidFill>
                        <a:effectLst/>
                        <a:latin typeface="Calibri"/>
                      </a:endParaRPr>
                    </a:p>
                  </a:txBody>
                  <a:tcPr marL="9525" marR="9525" marT="9525" marB="0" anchor="ctr"/>
                </a:tc>
              </a:tr>
              <a:tr h="576064">
                <a:tc>
                  <a:txBody>
                    <a:bodyPr/>
                    <a:lstStyle/>
                    <a:p>
                      <a:pPr algn="l" fontAlgn="ctr"/>
                      <a:r>
                        <a:rPr lang="es-ES" sz="1400" u="none" strike="noStrike">
                          <a:effectLst/>
                        </a:rPr>
                        <a:t>Impuesto a las Ganancias (IG) de la sociedad</a:t>
                      </a:r>
                      <a:endParaRPr lang="es-ES" sz="1400" b="0" i="0" u="none" strike="noStrike">
                        <a:solidFill>
                          <a:srgbClr val="000000"/>
                        </a:solidFill>
                        <a:effectLst/>
                        <a:latin typeface="Calibri"/>
                      </a:endParaRPr>
                    </a:p>
                  </a:txBody>
                  <a:tcPr marL="9525" marR="9525" marT="9525" marB="0" anchor="ctr"/>
                </a:tc>
                <a:tc>
                  <a:txBody>
                    <a:bodyPr/>
                    <a:lstStyle/>
                    <a:p>
                      <a:pPr algn="r" fontAlgn="ctr"/>
                      <a:r>
                        <a:rPr lang="es-AR" sz="1400" b="1" u="none" strike="noStrike" dirty="0">
                          <a:effectLst/>
                        </a:rPr>
                        <a:t> </a:t>
                      </a:r>
                      <a:r>
                        <a:rPr lang="es-AR" sz="1400" b="1" u="none" strike="noStrike" dirty="0" smtClean="0">
                          <a:effectLst/>
                        </a:rPr>
                        <a:t>         $ </a:t>
                      </a:r>
                      <a:r>
                        <a:rPr lang="es-AR" sz="1400" b="1" u="none" strike="noStrike" dirty="0">
                          <a:effectLst/>
                        </a:rPr>
                        <a:t>35.000 </a:t>
                      </a:r>
                      <a:endParaRPr lang="es-AR" sz="1400" b="1" i="0" u="none" strike="noStrike" dirty="0">
                        <a:solidFill>
                          <a:srgbClr val="000000"/>
                        </a:solidFill>
                        <a:effectLst/>
                        <a:latin typeface="Calibri"/>
                      </a:endParaRPr>
                    </a:p>
                  </a:txBody>
                  <a:tcPr marL="9525" marR="9525" marT="9525" marB="0" anchor="ctr"/>
                </a:tc>
                <a:tc>
                  <a:txBody>
                    <a:bodyPr/>
                    <a:lstStyle/>
                    <a:p>
                      <a:pPr algn="r" fontAlgn="ctr"/>
                      <a:r>
                        <a:rPr lang="es-AR" sz="1400" b="1" u="none" strike="noStrike" dirty="0">
                          <a:effectLst/>
                        </a:rPr>
                        <a:t> </a:t>
                      </a:r>
                      <a:r>
                        <a:rPr lang="es-AR" sz="1400" b="1" u="none" strike="noStrike" dirty="0" smtClean="0">
                          <a:effectLst/>
                        </a:rPr>
                        <a:t>$ </a:t>
                      </a:r>
                      <a:r>
                        <a:rPr lang="es-AR" sz="1400" b="1" u="none" strike="noStrike" dirty="0">
                          <a:effectLst/>
                        </a:rPr>
                        <a:t>30.000 </a:t>
                      </a:r>
                      <a:endParaRPr lang="es-AR" sz="1400" b="1" i="0" u="none" strike="noStrike" dirty="0">
                        <a:solidFill>
                          <a:srgbClr val="000000"/>
                        </a:solidFill>
                        <a:effectLst/>
                        <a:latin typeface="Calibri"/>
                      </a:endParaRPr>
                    </a:p>
                  </a:txBody>
                  <a:tcPr marL="9525" marR="9525" marT="9525" marB="0" anchor="ctr"/>
                </a:tc>
                <a:tc>
                  <a:txBody>
                    <a:bodyPr/>
                    <a:lstStyle/>
                    <a:p>
                      <a:pPr algn="r" fontAlgn="ctr"/>
                      <a:r>
                        <a:rPr lang="es-AR" sz="1400" b="1" u="none" strike="noStrike" dirty="0">
                          <a:effectLst/>
                        </a:rPr>
                        <a:t> </a:t>
                      </a:r>
                      <a:r>
                        <a:rPr lang="es-AR" sz="1400" b="1" u="none" strike="noStrike" dirty="0" smtClean="0">
                          <a:effectLst/>
                        </a:rPr>
                        <a:t>$ </a:t>
                      </a:r>
                      <a:r>
                        <a:rPr lang="es-AR" sz="1400" b="1" u="none" strike="noStrike" dirty="0">
                          <a:effectLst/>
                        </a:rPr>
                        <a:t>25.000 </a:t>
                      </a:r>
                      <a:endParaRPr lang="es-AR" sz="1400" b="1" i="0" u="none" strike="noStrike" dirty="0">
                        <a:solidFill>
                          <a:srgbClr val="000000"/>
                        </a:solidFill>
                        <a:effectLst/>
                        <a:latin typeface="Calibri"/>
                      </a:endParaRPr>
                    </a:p>
                  </a:txBody>
                  <a:tcPr marL="9525" marR="9525" marT="9525" marB="0" anchor="ctr"/>
                </a:tc>
              </a:tr>
              <a:tr h="432048">
                <a:tc>
                  <a:txBody>
                    <a:bodyPr/>
                    <a:lstStyle/>
                    <a:p>
                      <a:pPr algn="l" fontAlgn="ctr"/>
                      <a:r>
                        <a:rPr lang="es-AR" sz="1400" u="none" strike="noStrike">
                          <a:effectLst/>
                        </a:rPr>
                        <a:t>Resultado Neto de IG</a:t>
                      </a:r>
                      <a:endParaRPr lang="es-AR" sz="1400" b="0" i="0" u="none" strike="noStrike">
                        <a:solidFill>
                          <a:srgbClr val="000000"/>
                        </a:solidFill>
                        <a:effectLst/>
                        <a:latin typeface="Calibri"/>
                      </a:endParaRPr>
                    </a:p>
                  </a:txBody>
                  <a:tcPr marL="9525" marR="9525" marT="9525" marB="0" anchor="ctr"/>
                </a:tc>
                <a:tc>
                  <a:txBody>
                    <a:bodyPr/>
                    <a:lstStyle/>
                    <a:p>
                      <a:pPr algn="r" fontAlgn="ctr"/>
                      <a:r>
                        <a:rPr lang="es-AR" sz="1400" u="none" strike="noStrike" dirty="0">
                          <a:effectLst/>
                        </a:rPr>
                        <a:t> </a:t>
                      </a:r>
                      <a:r>
                        <a:rPr lang="es-AR" sz="1400" u="none" strike="noStrike" dirty="0" smtClean="0">
                          <a:effectLst/>
                        </a:rPr>
                        <a:t>         $ </a:t>
                      </a:r>
                      <a:r>
                        <a:rPr lang="es-AR" sz="1400" u="none" strike="noStrike" dirty="0">
                          <a:effectLst/>
                        </a:rPr>
                        <a:t>65.000 </a:t>
                      </a:r>
                      <a:endParaRPr lang="es-AR" sz="1400" b="0" i="0" u="none" strike="noStrike" dirty="0">
                        <a:solidFill>
                          <a:srgbClr val="000000"/>
                        </a:solidFill>
                        <a:effectLst/>
                        <a:latin typeface="Calibri"/>
                      </a:endParaRPr>
                    </a:p>
                  </a:txBody>
                  <a:tcPr marL="9525" marR="9525" marT="9525" marB="0" anchor="ctr"/>
                </a:tc>
                <a:tc>
                  <a:txBody>
                    <a:bodyPr/>
                    <a:lstStyle/>
                    <a:p>
                      <a:pPr algn="r" fontAlgn="ctr"/>
                      <a:r>
                        <a:rPr lang="es-AR" sz="1400" u="none" strike="noStrike" dirty="0">
                          <a:effectLst/>
                        </a:rPr>
                        <a:t> $ </a:t>
                      </a:r>
                      <a:r>
                        <a:rPr lang="es-AR" sz="1400" u="none" strike="noStrike" dirty="0" smtClean="0">
                          <a:effectLst/>
                        </a:rPr>
                        <a:t>70.000 </a:t>
                      </a:r>
                      <a:endParaRPr lang="es-AR" sz="1400" b="0" i="0" u="none" strike="noStrike" dirty="0">
                        <a:solidFill>
                          <a:srgbClr val="000000"/>
                        </a:solidFill>
                        <a:effectLst/>
                        <a:latin typeface="Calibri"/>
                      </a:endParaRPr>
                    </a:p>
                  </a:txBody>
                  <a:tcPr marL="9525" marR="9525" marT="9525" marB="0" anchor="ctr"/>
                </a:tc>
                <a:tc>
                  <a:txBody>
                    <a:bodyPr/>
                    <a:lstStyle/>
                    <a:p>
                      <a:pPr algn="r" fontAlgn="ctr"/>
                      <a:r>
                        <a:rPr lang="es-AR" sz="1400" u="none" strike="noStrike" dirty="0">
                          <a:effectLst/>
                        </a:rPr>
                        <a:t> </a:t>
                      </a:r>
                      <a:r>
                        <a:rPr lang="es-AR" sz="1400" u="none" strike="noStrike" dirty="0" smtClean="0">
                          <a:effectLst/>
                        </a:rPr>
                        <a:t>$ </a:t>
                      </a:r>
                      <a:r>
                        <a:rPr lang="es-AR" sz="1400" u="none" strike="noStrike" dirty="0">
                          <a:effectLst/>
                        </a:rPr>
                        <a:t>75.000 </a:t>
                      </a:r>
                      <a:endParaRPr lang="es-AR" sz="1400" b="0" i="0" u="none" strike="noStrike" dirty="0">
                        <a:solidFill>
                          <a:srgbClr val="000000"/>
                        </a:solidFill>
                        <a:effectLst/>
                        <a:latin typeface="Calibri"/>
                      </a:endParaRPr>
                    </a:p>
                  </a:txBody>
                  <a:tcPr marL="9525" marR="9525" marT="9525" marB="0" anchor="ctr"/>
                </a:tc>
              </a:tr>
              <a:tr h="619472">
                <a:tc>
                  <a:txBody>
                    <a:bodyPr/>
                    <a:lstStyle/>
                    <a:p>
                      <a:pPr algn="l" fontAlgn="ctr"/>
                      <a:r>
                        <a:rPr lang="es-ES" sz="1400" u="none" strike="noStrike">
                          <a:effectLst/>
                        </a:rPr>
                        <a:t>Retención con carácter de pago único y definitivo sobre los dividendos</a:t>
                      </a:r>
                      <a:endParaRPr lang="es-ES" sz="1400" b="0" i="0" u="none" strike="noStrike">
                        <a:solidFill>
                          <a:srgbClr val="000000"/>
                        </a:solidFill>
                        <a:effectLst/>
                        <a:latin typeface="Calibri"/>
                      </a:endParaRPr>
                    </a:p>
                  </a:txBody>
                  <a:tcPr marL="9525" marR="9525" marT="9525" marB="0" anchor="ctr"/>
                </a:tc>
                <a:tc>
                  <a:txBody>
                    <a:bodyPr/>
                    <a:lstStyle/>
                    <a:p>
                      <a:pPr algn="r" fontAlgn="ctr"/>
                      <a:r>
                        <a:rPr lang="es-AR" sz="1400" u="none" strike="noStrike" dirty="0">
                          <a:effectLst/>
                        </a:rPr>
                        <a:t>0%</a:t>
                      </a:r>
                      <a:endParaRPr lang="es-AR" sz="1400" b="0" i="0" u="none" strike="noStrike" dirty="0">
                        <a:solidFill>
                          <a:srgbClr val="000000"/>
                        </a:solidFill>
                        <a:effectLst/>
                        <a:latin typeface="Calibri"/>
                      </a:endParaRPr>
                    </a:p>
                  </a:txBody>
                  <a:tcPr marL="9525" marR="9525" marT="9525" marB="0" anchor="ctr"/>
                </a:tc>
                <a:tc>
                  <a:txBody>
                    <a:bodyPr/>
                    <a:lstStyle/>
                    <a:p>
                      <a:pPr algn="r" fontAlgn="ctr"/>
                      <a:r>
                        <a:rPr lang="es-AR" sz="1400" u="none" strike="noStrike" dirty="0">
                          <a:effectLst/>
                        </a:rPr>
                        <a:t>7%</a:t>
                      </a:r>
                      <a:endParaRPr lang="es-AR" sz="1400" b="0" i="0" u="none" strike="noStrike" dirty="0">
                        <a:solidFill>
                          <a:srgbClr val="000000"/>
                        </a:solidFill>
                        <a:effectLst/>
                        <a:latin typeface="Calibri"/>
                      </a:endParaRPr>
                    </a:p>
                  </a:txBody>
                  <a:tcPr marL="9525" marR="9525" marT="9525" marB="0" anchor="ctr"/>
                </a:tc>
                <a:tc>
                  <a:txBody>
                    <a:bodyPr/>
                    <a:lstStyle/>
                    <a:p>
                      <a:pPr algn="r" fontAlgn="ctr"/>
                      <a:r>
                        <a:rPr lang="es-AR" sz="1400" u="none" strike="noStrike" dirty="0">
                          <a:effectLst/>
                        </a:rPr>
                        <a:t>13%</a:t>
                      </a:r>
                      <a:endParaRPr lang="es-AR" sz="1400" b="0" i="0" u="none" strike="noStrike" dirty="0">
                        <a:solidFill>
                          <a:srgbClr val="000000"/>
                        </a:solidFill>
                        <a:effectLst/>
                        <a:latin typeface="Calibri"/>
                      </a:endParaRPr>
                    </a:p>
                  </a:txBody>
                  <a:tcPr marL="9525" marR="9525" marT="9525" marB="0" anchor="ctr"/>
                </a:tc>
              </a:tr>
              <a:tr h="615275">
                <a:tc>
                  <a:txBody>
                    <a:bodyPr/>
                    <a:lstStyle/>
                    <a:p>
                      <a:pPr algn="l" fontAlgn="ctr"/>
                      <a:r>
                        <a:rPr lang="es-ES" sz="1400" u="none" strike="noStrike">
                          <a:effectLst/>
                        </a:rPr>
                        <a:t>Retención de Impuesto a las Ganancias sobre los dividendos</a:t>
                      </a:r>
                      <a:endParaRPr lang="es-ES" sz="1400" b="0" i="0" u="none" strike="noStrike">
                        <a:solidFill>
                          <a:srgbClr val="000000"/>
                        </a:solidFill>
                        <a:effectLst/>
                        <a:latin typeface="Calibri"/>
                      </a:endParaRPr>
                    </a:p>
                  </a:txBody>
                  <a:tcPr marL="9525" marR="9525" marT="9525" marB="0" anchor="ctr"/>
                </a:tc>
                <a:tc>
                  <a:txBody>
                    <a:bodyPr/>
                    <a:lstStyle/>
                    <a:p>
                      <a:pPr algn="r" fontAlgn="ctr"/>
                      <a:r>
                        <a:rPr lang="es-AR" sz="1400" b="1" u="none" strike="noStrike" dirty="0">
                          <a:effectLst/>
                        </a:rPr>
                        <a:t> </a:t>
                      </a:r>
                      <a:r>
                        <a:rPr lang="es-AR" sz="1400" b="1" u="none" strike="noStrike" dirty="0" smtClean="0">
                          <a:effectLst/>
                        </a:rPr>
                        <a:t>                    </a:t>
                      </a:r>
                      <a:r>
                        <a:rPr lang="es-AR" sz="1400" b="1" u="none" strike="noStrike" dirty="0">
                          <a:effectLst/>
                        </a:rPr>
                        <a:t>-   </a:t>
                      </a:r>
                      <a:endParaRPr lang="es-AR" sz="1400" b="1" i="0" u="none" strike="noStrike" dirty="0">
                        <a:solidFill>
                          <a:srgbClr val="000000"/>
                        </a:solidFill>
                        <a:effectLst/>
                        <a:latin typeface="Calibri"/>
                      </a:endParaRPr>
                    </a:p>
                  </a:txBody>
                  <a:tcPr marL="9525" marR="9525" marT="9525" marB="0" anchor="ctr"/>
                </a:tc>
                <a:tc>
                  <a:txBody>
                    <a:bodyPr/>
                    <a:lstStyle/>
                    <a:p>
                      <a:pPr algn="r" fontAlgn="ctr"/>
                      <a:r>
                        <a:rPr lang="es-AR" sz="1400" b="1" u="none" strike="noStrike" dirty="0">
                          <a:effectLst/>
                        </a:rPr>
                        <a:t> </a:t>
                      </a:r>
                      <a:r>
                        <a:rPr lang="es-AR" sz="1400" b="1" u="none" strike="noStrike" dirty="0" smtClean="0">
                          <a:effectLst/>
                        </a:rPr>
                        <a:t>$ </a:t>
                      </a:r>
                      <a:r>
                        <a:rPr lang="es-AR" sz="1400" b="1" u="none" strike="noStrike" dirty="0">
                          <a:effectLst/>
                        </a:rPr>
                        <a:t>4.900 </a:t>
                      </a:r>
                      <a:endParaRPr lang="es-AR" sz="1400" b="1" i="0" u="none" strike="noStrike" dirty="0">
                        <a:solidFill>
                          <a:srgbClr val="000000"/>
                        </a:solidFill>
                        <a:effectLst/>
                        <a:latin typeface="Calibri"/>
                      </a:endParaRPr>
                    </a:p>
                  </a:txBody>
                  <a:tcPr marL="9525" marR="9525" marT="9525" marB="0" anchor="ctr"/>
                </a:tc>
                <a:tc>
                  <a:txBody>
                    <a:bodyPr/>
                    <a:lstStyle/>
                    <a:p>
                      <a:pPr algn="r" fontAlgn="ctr"/>
                      <a:r>
                        <a:rPr lang="es-AR" sz="1400" b="1" u="none" strike="noStrike" dirty="0">
                          <a:effectLst/>
                        </a:rPr>
                        <a:t> </a:t>
                      </a:r>
                      <a:r>
                        <a:rPr lang="es-AR" sz="1400" b="1" u="none" strike="noStrike" dirty="0" smtClean="0">
                          <a:effectLst/>
                        </a:rPr>
                        <a:t>$ </a:t>
                      </a:r>
                      <a:r>
                        <a:rPr lang="es-AR" sz="1400" b="1" u="none" strike="noStrike" dirty="0">
                          <a:effectLst/>
                        </a:rPr>
                        <a:t>9.750 </a:t>
                      </a:r>
                      <a:endParaRPr lang="es-AR" sz="1400" b="1" i="0" u="none" strike="noStrike" dirty="0">
                        <a:solidFill>
                          <a:srgbClr val="000000"/>
                        </a:solidFill>
                        <a:effectLst/>
                        <a:latin typeface="Calibri"/>
                      </a:endParaRPr>
                    </a:p>
                  </a:txBody>
                  <a:tcPr marL="9525" marR="9525" marT="9525" marB="0" anchor="ctr"/>
                </a:tc>
              </a:tr>
              <a:tr h="580261">
                <a:tc>
                  <a:txBody>
                    <a:bodyPr/>
                    <a:lstStyle/>
                    <a:p>
                      <a:pPr algn="l" fontAlgn="ctr"/>
                      <a:r>
                        <a:rPr lang="es-ES" sz="1400" u="none" strike="noStrike" dirty="0">
                          <a:effectLst/>
                        </a:rPr>
                        <a:t>Impuesto a las Ganancias total (empresario + dividendo)</a:t>
                      </a:r>
                      <a:endParaRPr lang="es-ES" sz="1400" b="0" i="0" u="none" strike="noStrike" dirty="0">
                        <a:solidFill>
                          <a:srgbClr val="000000"/>
                        </a:solidFill>
                        <a:effectLst/>
                        <a:latin typeface="Calibri"/>
                      </a:endParaRPr>
                    </a:p>
                  </a:txBody>
                  <a:tcPr marL="9525" marR="9525" marT="9525" marB="0" anchor="ctr"/>
                </a:tc>
                <a:tc>
                  <a:txBody>
                    <a:bodyPr/>
                    <a:lstStyle/>
                    <a:p>
                      <a:pPr algn="r" fontAlgn="ctr"/>
                      <a:r>
                        <a:rPr lang="es-AR" sz="1400" b="1" u="none" strike="noStrike" dirty="0" smtClean="0">
                          <a:effectLst/>
                        </a:rPr>
                        <a:t>$ 35.000   </a:t>
                      </a:r>
                      <a:endParaRPr lang="es-AR" sz="1400" b="1" i="0" u="none" strike="noStrike" dirty="0">
                        <a:solidFill>
                          <a:srgbClr val="000000"/>
                        </a:solidFill>
                        <a:effectLst/>
                        <a:latin typeface="Calibri"/>
                      </a:endParaRPr>
                    </a:p>
                  </a:txBody>
                  <a:tcPr marL="9525" marR="9525" marT="9525" marB="0" anchor="ctr"/>
                </a:tc>
                <a:tc>
                  <a:txBody>
                    <a:bodyPr/>
                    <a:lstStyle/>
                    <a:p>
                      <a:pPr algn="r" fontAlgn="ctr"/>
                      <a:r>
                        <a:rPr lang="es-AR" sz="1400" b="1" u="none" strike="noStrike" dirty="0">
                          <a:effectLst/>
                        </a:rPr>
                        <a:t> </a:t>
                      </a:r>
                      <a:r>
                        <a:rPr lang="es-AR" sz="1400" b="1" u="none" strike="noStrike" dirty="0" smtClean="0">
                          <a:effectLst/>
                        </a:rPr>
                        <a:t> $ 34.900 </a:t>
                      </a:r>
                      <a:endParaRPr lang="es-AR" sz="1400" b="1" i="0" u="none" strike="noStrike" dirty="0">
                        <a:solidFill>
                          <a:srgbClr val="000000"/>
                        </a:solidFill>
                        <a:effectLst/>
                        <a:latin typeface="Calibri"/>
                      </a:endParaRPr>
                    </a:p>
                  </a:txBody>
                  <a:tcPr marL="9525" marR="9525" marT="9525" marB="0" anchor="ctr"/>
                </a:tc>
                <a:tc>
                  <a:txBody>
                    <a:bodyPr/>
                    <a:lstStyle/>
                    <a:p>
                      <a:pPr algn="r" fontAlgn="ctr"/>
                      <a:r>
                        <a:rPr lang="es-AR" sz="1400" b="1" u="none" strike="noStrike" dirty="0">
                          <a:effectLst/>
                        </a:rPr>
                        <a:t> </a:t>
                      </a:r>
                      <a:r>
                        <a:rPr lang="es-AR" sz="1400" b="1" u="none" strike="noStrike" dirty="0" smtClean="0">
                          <a:effectLst/>
                        </a:rPr>
                        <a:t>$ 34.750 </a:t>
                      </a:r>
                      <a:endParaRPr lang="es-AR" sz="1400" b="1"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2269416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dirty="0" smtClean="0"/>
              <a:t>Dividendos Tasa </a:t>
            </a:r>
            <a:endParaRPr lang="es-ES" dirty="0"/>
          </a:p>
        </p:txBody>
      </p:sp>
      <p:sp>
        <p:nvSpPr>
          <p:cNvPr id="7" name="Subtítulo 3"/>
          <p:cNvSpPr>
            <a:spLocks noGrp="1"/>
          </p:cNvSpPr>
          <p:nvPr>
            <p:ph idx="1"/>
          </p:nvPr>
        </p:nvSpPr>
        <p:spPr>
          <a:xfrm>
            <a:off x="467544" y="1412776"/>
            <a:ext cx="8229600" cy="4525963"/>
          </a:xfrm>
        </p:spPr>
        <p:txBody>
          <a:bodyPr>
            <a:normAutofit/>
          </a:bodyPr>
          <a:lstStyle/>
          <a:p>
            <a:pPr marL="398463" lvl="1" indent="0" algn="just" defTabSz="342900" eaLnBrk="1" hangingPunct="1">
              <a:buClr>
                <a:srgbClr val="90C226"/>
              </a:buClr>
              <a:buSzPct val="120000"/>
              <a:buNone/>
              <a:defRPr/>
            </a:pPr>
            <a:r>
              <a:rPr lang="es-AR" altLang="es-ES" sz="2400" dirty="0" smtClean="0">
                <a:solidFill>
                  <a:srgbClr val="000000"/>
                </a:solidFill>
              </a:rPr>
              <a:t>Los Dividendos que provengan de Ganancias que se hayan generado en  períodos fiscales que hayan tributado el 35% , no estarán sujetos al IG.  </a:t>
            </a:r>
            <a:r>
              <a:rPr lang="es-AR" altLang="es-ES" sz="2000" dirty="0" smtClean="0">
                <a:solidFill>
                  <a:srgbClr val="000000"/>
                </a:solidFill>
              </a:rPr>
              <a:t>(Art 118.1 LIG</a:t>
            </a:r>
            <a:r>
              <a:rPr lang="es-AR" altLang="es-ES" sz="2400" dirty="0" smtClean="0">
                <a:solidFill>
                  <a:srgbClr val="000000"/>
                </a:solidFill>
              </a:rPr>
              <a:t>)</a:t>
            </a:r>
          </a:p>
          <a:p>
            <a:pPr marL="398463" lvl="1" indent="0" algn="just" defTabSz="342900" eaLnBrk="1" hangingPunct="1">
              <a:buClr>
                <a:srgbClr val="90C226"/>
              </a:buClr>
              <a:buSzPct val="120000"/>
              <a:buNone/>
              <a:defRPr/>
            </a:pPr>
            <a:endParaRPr lang="es-AR" altLang="es-ES" sz="2400" dirty="0">
              <a:solidFill>
                <a:srgbClr val="000000"/>
              </a:solidFill>
            </a:endParaRPr>
          </a:p>
          <a:p>
            <a:pPr marL="398463" lvl="1" indent="0" algn="just" defTabSz="342900" eaLnBrk="1" hangingPunct="1">
              <a:buClr>
                <a:srgbClr val="90C226"/>
              </a:buClr>
              <a:buSzPct val="120000"/>
              <a:buNone/>
              <a:defRPr/>
            </a:pPr>
            <a:endParaRPr lang="es-AR" altLang="es-ES" sz="2400" dirty="0">
              <a:solidFill>
                <a:srgbClr val="000000"/>
              </a:solidFill>
            </a:endParaRPr>
          </a:p>
          <a:p>
            <a:pPr marL="398463" lvl="1" indent="0" algn="ctr" defTabSz="342900" eaLnBrk="1" hangingPunct="1">
              <a:buClr>
                <a:srgbClr val="90C226"/>
              </a:buClr>
              <a:buSzPct val="120000"/>
              <a:buNone/>
              <a:defRPr/>
            </a:pPr>
            <a:r>
              <a:rPr lang="es-AR" altLang="es-ES" sz="2400" dirty="0" smtClean="0">
                <a:solidFill>
                  <a:srgbClr val="000000"/>
                </a:solidFill>
              </a:rPr>
              <a:t>   Dividendos puestos a disposición</a:t>
            </a:r>
          </a:p>
          <a:p>
            <a:pPr marL="398463" lvl="1" indent="0" algn="ctr" defTabSz="342900" eaLnBrk="1" hangingPunct="1">
              <a:buClr>
                <a:srgbClr val="90C226"/>
              </a:buClr>
              <a:buSzPct val="120000"/>
              <a:buNone/>
              <a:defRPr/>
            </a:pPr>
            <a:r>
              <a:rPr lang="es-AR" altLang="es-ES" sz="2400" dirty="0">
                <a:solidFill>
                  <a:srgbClr val="000000"/>
                </a:solidFill>
              </a:rPr>
              <a:t>c</a:t>
            </a:r>
            <a:r>
              <a:rPr lang="es-AR" altLang="es-ES" sz="2400" dirty="0" smtClean="0">
                <a:solidFill>
                  <a:srgbClr val="000000"/>
                </a:solidFill>
              </a:rPr>
              <a:t>orresponden a ganancias acumuladas más antiguas</a:t>
            </a:r>
          </a:p>
          <a:p>
            <a:pPr marL="398463" lvl="1" indent="0" algn="ctr" defTabSz="342900" eaLnBrk="1" hangingPunct="1">
              <a:buClr>
                <a:srgbClr val="90C226"/>
              </a:buClr>
              <a:buSzPct val="120000"/>
              <a:buNone/>
              <a:defRPr/>
            </a:pPr>
            <a:endParaRPr lang="es-AR" altLang="es-ES" sz="2400" dirty="0">
              <a:solidFill>
                <a:srgbClr val="000000"/>
              </a:solidFill>
            </a:endParaRPr>
          </a:p>
          <a:p>
            <a:pPr marL="398463" lvl="1" indent="0" algn="just" defTabSz="342900">
              <a:buClr>
                <a:srgbClr val="90C226"/>
              </a:buClr>
              <a:buSzPct val="120000"/>
              <a:buNone/>
              <a:defRPr/>
            </a:pPr>
            <a:r>
              <a:rPr lang="es-AR" altLang="es-ES" sz="2400" dirty="0" smtClean="0">
                <a:solidFill>
                  <a:srgbClr val="000000"/>
                </a:solidFill>
              </a:rPr>
              <a:t>                     presunción jure </a:t>
            </a:r>
            <a:r>
              <a:rPr lang="es-AR" altLang="es-ES" sz="2400" dirty="0">
                <a:solidFill>
                  <a:srgbClr val="000000"/>
                </a:solidFill>
              </a:rPr>
              <a:t>et de jure </a:t>
            </a:r>
          </a:p>
        </p:txBody>
      </p:sp>
      <p:cxnSp>
        <p:nvCxnSpPr>
          <p:cNvPr id="3" name="2 Conector recto de flecha"/>
          <p:cNvCxnSpPr/>
          <p:nvPr/>
        </p:nvCxnSpPr>
        <p:spPr>
          <a:xfrm>
            <a:off x="4067944" y="2708920"/>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4067944" y="4365104"/>
            <a:ext cx="0" cy="529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968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dirty="0" err="1" smtClean="0"/>
              <a:t>Distibución</a:t>
            </a:r>
            <a:r>
              <a:rPr lang="es-ES" dirty="0" smtClean="0"/>
              <a:t> Dividendos.  Ejercicio. </a:t>
            </a:r>
            <a:endParaRPr lang="es-ES" dirty="0"/>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272835304"/>
              </p:ext>
            </p:extLst>
          </p:nvPr>
        </p:nvGraphicFramePr>
        <p:xfrm>
          <a:off x="457200" y="1600200"/>
          <a:ext cx="8229600" cy="2225040"/>
        </p:xfrm>
        <a:graphic>
          <a:graphicData uri="http://schemas.openxmlformats.org/drawingml/2006/table">
            <a:tbl>
              <a:tblPr firstRow="1" bandRow="1">
                <a:tableStyleId>{5FD0F851-EC5A-4D38-B0AD-8093EC10F338}</a:tableStyleId>
              </a:tblPr>
              <a:tblGrid>
                <a:gridCol w="1234480"/>
                <a:gridCol w="1368152"/>
                <a:gridCol w="720080"/>
                <a:gridCol w="1152128"/>
                <a:gridCol w="720080"/>
                <a:gridCol w="648072"/>
                <a:gridCol w="1584176"/>
                <a:gridCol w="802432"/>
              </a:tblGrid>
              <a:tr h="370840">
                <a:tc rowSpan="2">
                  <a:txBody>
                    <a:bodyPr/>
                    <a:lstStyle/>
                    <a:p>
                      <a:pPr algn="ctr" fontAlgn="ctr"/>
                      <a:r>
                        <a:rPr lang="es-AR" sz="1400" u="none" strike="noStrike" dirty="0">
                          <a:effectLst/>
                        </a:rPr>
                        <a:t>EJERCICIOS</a:t>
                      </a:r>
                      <a:endParaRPr lang="es-AR" sz="1400" b="1" i="0" u="none" strike="noStrike" dirty="0">
                        <a:solidFill>
                          <a:srgbClr val="000000"/>
                        </a:solidFill>
                        <a:effectLst/>
                        <a:latin typeface="Calibri"/>
                      </a:endParaRPr>
                    </a:p>
                  </a:txBody>
                  <a:tcPr marL="9525" marR="9525" marT="9525" marB="0" anchor="ctr"/>
                </a:tc>
                <a:tc rowSpan="2">
                  <a:txBody>
                    <a:bodyPr/>
                    <a:lstStyle/>
                    <a:p>
                      <a:pPr algn="ctr" fontAlgn="ctr"/>
                      <a:r>
                        <a:rPr lang="es-AR" sz="1400" u="none" strike="noStrike" dirty="0">
                          <a:effectLst/>
                        </a:rPr>
                        <a:t>UTILIDAD CONTABLE ANTES IG</a:t>
                      </a:r>
                      <a:endParaRPr lang="es-AR" sz="1400" b="1" i="0" u="none" strike="noStrike" dirty="0">
                        <a:solidFill>
                          <a:srgbClr val="000000"/>
                        </a:solidFill>
                        <a:effectLst/>
                        <a:latin typeface="Calibri"/>
                      </a:endParaRPr>
                    </a:p>
                  </a:txBody>
                  <a:tcPr marL="9525" marR="9525" marT="9525" marB="0" anchor="ctr"/>
                </a:tc>
                <a:tc rowSpan="2">
                  <a:txBody>
                    <a:bodyPr/>
                    <a:lstStyle/>
                    <a:p>
                      <a:pPr algn="ctr" fontAlgn="ctr"/>
                      <a:r>
                        <a:rPr lang="es-AR" sz="1400" u="none" strike="noStrike" dirty="0">
                          <a:effectLst/>
                        </a:rPr>
                        <a:t>IG. SOC.</a:t>
                      </a:r>
                      <a:endParaRPr lang="es-AR" sz="1400" b="1" i="0" u="none" strike="noStrike" dirty="0">
                        <a:solidFill>
                          <a:srgbClr val="000000"/>
                        </a:solidFill>
                        <a:effectLst/>
                        <a:latin typeface="Calibri"/>
                      </a:endParaRPr>
                    </a:p>
                  </a:txBody>
                  <a:tcPr marL="9525" marR="9525" marT="9525" marB="0" anchor="ctr"/>
                </a:tc>
                <a:tc rowSpan="2">
                  <a:txBody>
                    <a:bodyPr/>
                    <a:lstStyle/>
                    <a:p>
                      <a:pPr algn="ctr" fontAlgn="ctr"/>
                      <a:r>
                        <a:rPr lang="es-AR" sz="1400" u="none" strike="noStrike" dirty="0">
                          <a:effectLst/>
                        </a:rPr>
                        <a:t>UTILIDAD NETA</a:t>
                      </a:r>
                      <a:endParaRPr lang="es-AR" sz="1400" b="1" i="0" u="none" strike="noStrike" dirty="0">
                        <a:solidFill>
                          <a:srgbClr val="000000"/>
                        </a:solidFill>
                        <a:effectLst/>
                        <a:latin typeface="Calibri"/>
                      </a:endParaRPr>
                    </a:p>
                  </a:txBody>
                  <a:tcPr marL="9525" marR="9525" marT="9525" marB="0" anchor="ctr"/>
                </a:tc>
                <a:tc gridSpan="2">
                  <a:txBody>
                    <a:bodyPr/>
                    <a:lstStyle/>
                    <a:p>
                      <a:pPr algn="ctr" fontAlgn="b"/>
                      <a:r>
                        <a:rPr lang="es-AR" sz="1400" u="none" strike="noStrike">
                          <a:effectLst/>
                        </a:rPr>
                        <a:t>ALICUOTAS</a:t>
                      </a:r>
                      <a:endParaRPr lang="es-AR" sz="1400" b="1" i="0" u="none" strike="noStrike">
                        <a:solidFill>
                          <a:srgbClr val="000000"/>
                        </a:solidFill>
                        <a:effectLst/>
                        <a:latin typeface="Calibri"/>
                      </a:endParaRPr>
                    </a:p>
                  </a:txBody>
                  <a:tcPr marL="9525" marR="9525" marT="9525" marB="0" anchor="b"/>
                </a:tc>
                <a:tc hMerge="1">
                  <a:txBody>
                    <a:bodyPr/>
                    <a:lstStyle/>
                    <a:p>
                      <a:endParaRPr lang="es-AR"/>
                    </a:p>
                  </a:txBody>
                  <a:tcPr/>
                </a:tc>
                <a:tc rowSpan="2">
                  <a:txBody>
                    <a:bodyPr/>
                    <a:lstStyle/>
                    <a:p>
                      <a:pPr algn="ctr" fontAlgn="ctr"/>
                      <a:r>
                        <a:rPr lang="es-AR" sz="1400" u="none" strike="noStrike">
                          <a:effectLst/>
                        </a:rPr>
                        <a:t>UTILIDAD PUESTA A DISPOSICION</a:t>
                      </a:r>
                      <a:endParaRPr lang="es-AR" sz="1400" b="1" i="0" u="none" strike="noStrike">
                        <a:solidFill>
                          <a:srgbClr val="000000"/>
                        </a:solidFill>
                        <a:effectLst/>
                        <a:latin typeface="Calibri"/>
                      </a:endParaRPr>
                    </a:p>
                  </a:txBody>
                  <a:tcPr marL="9525" marR="9525" marT="9525" marB="0" anchor="ctr"/>
                </a:tc>
                <a:tc rowSpan="2">
                  <a:txBody>
                    <a:bodyPr/>
                    <a:lstStyle/>
                    <a:p>
                      <a:pPr algn="ctr" fontAlgn="ctr"/>
                      <a:r>
                        <a:rPr lang="es-AR" sz="1400" u="none" strike="noStrike" dirty="0">
                          <a:effectLst/>
                        </a:rPr>
                        <a:t>NOTAS</a:t>
                      </a:r>
                      <a:endParaRPr lang="es-AR" sz="1400" b="1" i="0" u="none" strike="noStrike" dirty="0">
                        <a:solidFill>
                          <a:srgbClr val="000000"/>
                        </a:solidFill>
                        <a:effectLst/>
                        <a:latin typeface="Calibri"/>
                      </a:endParaRPr>
                    </a:p>
                  </a:txBody>
                  <a:tcPr marL="9525" marR="9525" marT="9525" marB="0" anchor="ctr"/>
                </a:tc>
              </a:tr>
              <a:tr h="370840">
                <a:tc vMerge="1">
                  <a:txBody>
                    <a:bodyPr/>
                    <a:lstStyle/>
                    <a:p>
                      <a:endParaRPr lang="es-AR"/>
                    </a:p>
                  </a:txBody>
                  <a:tcPr/>
                </a:tc>
                <a:tc vMerge="1">
                  <a:txBody>
                    <a:bodyPr/>
                    <a:lstStyle/>
                    <a:p>
                      <a:endParaRPr lang="es-AR"/>
                    </a:p>
                  </a:txBody>
                  <a:tcPr/>
                </a:tc>
                <a:tc vMerge="1">
                  <a:txBody>
                    <a:bodyPr/>
                    <a:lstStyle/>
                    <a:p>
                      <a:endParaRPr lang="es-AR"/>
                    </a:p>
                  </a:txBody>
                  <a:tcPr/>
                </a:tc>
                <a:tc vMerge="1">
                  <a:txBody>
                    <a:bodyPr/>
                    <a:lstStyle/>
                    <a:p>
                      <a:endParaRPr lang="es-AR"/>
                    </a:p>
                  </a:txBody>
                  <a:tcPr/>
                </a:tc>
                <a:tc>
                  <a:txBody>
                    <a:bodyPr/>
                    <a:lstStyle/>
                    <a:p>
                      <a:pPr algn="ctr" fontAlgn="ctr"/>
                      <a:r>
                        <a:rPr lang="es-AR" sz="1400" u="none" strike="noStrike">
                          <a:effectLst/>
                        </a:rPr>
                        <a:t>SOC.</a:t>
                      </a:r>
                      <a:endParaRPr lang="es-AR" sz="1400" b="1" i="0" u="none" strike="noStrike">
                        <a:solidFill>
                          <a:srgbClr val="000000"/>
                        </a:solidFill>
                        <a:effectLst/>
                        <a:latin typeface="Calibri"/>
                      </a:endParaRPr>
                    </a:p>
                  </a:txBody>
                  <a:tcPr marL="9525" marR="9525" marT="9525" marB="0" anchor="ctr"/>
                </a:tc>
                <a:tc>
                  <a:txBody>
                    <a:bodyPr/>
                    <a:lstStyle/>
                    <a:p>
                      <a:pPr algn="ctr" fontAlgn="ctr"/>
                      <a:r>
                        <a:rPr lang="es-AR" sz="1400" u="none" strike="noStrike">
                          <a:effectLst/>
                        </a:rPr>
                        <a:t>ACC.</a:t>
                      </a:r>
                      <a:endParaRPr lang="es-AR" sz="1400" b="1" i="0" u="none" strike="noStrike">
                        <a:solidFill>
                          <a:srgbClr val="000000"/>
                        </a:solidFill>
                        <a:effectLst/>
                        <a:latin typeface="Calibri"/>
                      </a:endParaRPr>
                    </a:p>
                  </a:txBody>
                  <a:tcPr marL="9525" marR="9525" marT="9525" marB="0" anchor="ctr"/>
                </a:tc>
                <a:tc vMerge="1">
                  <a:txBody>
                    <a:bodyPr/>
                    <a:lstStyle/>
                    <a:p>
                      <a:endParaRPr lang="es-AR"/>
                    </a:p>
                  </a:txBody>
                  <a:tcPr/>
                </a:tc>
                <a:tc vMerge="1">
                  <a:txBody>
                    <a:bodyPr/>
                    <a:lstStyle/>
                    <a:p>
                      <a:endParaRPr lang="es-AR"/>
                    </a:p>
                  </a:txBody>
                  <a:tcPr/>
                </a:tc>
              </a:tr>
              <a:tr h="370840">
                <a:tc>
                  <a:txBody>
                    <a:bodyPr/>
                    <a:lstStyle/>
                    <a:p>
                      <a:pPr algn="ctr" fontAlgn="b"/>
                      <a:r>
                        <a:rPr lang="es-AR" sz="1400" u="none" strike="noStrike">
                          <a:effectLst/>
                        </a:rPr>
                        <a:t>2018</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dirty="0">
                          <a:effectLst/>
                        </a:rPr>
                        <a:t>4</a:t>
                      </a:r>
                      <a:r>
                        <a:rPr lang="es-AR" sz="1400" u="none" strike="noStrike" dirty="0" smtClean="0">
                          <a:effectLst/>
                        </a:rPr>
                        <a:t>0.000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12.000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28.000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a:effectLst/>
                        </a:rPr>
                        <a:t>30%</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a:effectLst/>
                        </a:rPr>
                        <a:t>7%</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a:effectLst/>
                        </a:rPr>
                        <a:t>-</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b="0" i="0" u="none" strike="noStrike" dirty="0" smtClean="0">
                          <a:solidFill>
                            <a:srgbClr val="000000"/>
                          </a:solidFill>
                          <a:effectLst/>
                          <a:latin typeface="Calibri"/>
                        </a:rPr>
                        <a:t>1</a:t>
                      </a:r>
                      <a:endParaRPr lang="es-AR" sz="1400" b="0" i="0" u="none" strike="noStrike" dirty="0">
                        <a:solidFill>
                          <a:srgbClr val="000000"/>
                        </a:solidFill>
                        <a:effectLst/>
                        <a:latin typeface="Calibri"/>
                      </a:endParaRPr>
                    </a:p>
                  </a:txBody>
                  <a:tcPr marL="9525" marR="9525" marT="9525" marB="0" anchor="b"/>
                </a:tc>
              </a:tr>
              <a:tr h="370840">
                <a:tc>
                  <a:txBody>
                    <a:bodyPr/>
                    <a:lstStyle/>
                    <a:p>
                      <a:pPr algn="ctr" fontAlgn="b"/>
                      <a:r>
                        <a:rPr lang="es-AR" sz="1400" u="none" strike="noStrike">
                          <a:effectLst/>
                        </a:rPr>
                        <a:t>2019</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60.000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18.000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42.000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a:effectLst/>
                        </a:rPr>
                        <a:t>30%</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a:effectLst/>
                        </a:rPr>
                        <a:t>7%</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50.000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a:effectLst/>
                        </a:rPr>
                        <a:t>(1)</a:t>
                      </a:r>
                      <a:endParaRPr lang="es-AR" sz="1400" b="0" i="0" u="none" strike="noStrike">
                        <a:solidFill>
                          <a:srgbClr val="000000"/>
                        </a:solidFill>
                        <a:effectLst/>
                        <a:latin typeface="Calibri"/>
                      </a:endParaRPr>
                    </a:p>
                  </a:txBody>
                  <a:tcPr marL="9525" marR="9525" marT="9525" marB="0" anchor="b"/>
                </a:tc>
              </a:tr>
              <a:tr h="370840">
                <a:tc>
                  <a:txBody>
                    <a:bodyPr/>
                    <a:lstStyle/>
                    <a:p>
                      <a:pPr algn="ctr" fontAlgn="b"/>
                      <a:r>
                        <a:rPr lang="es-AR" sz="1400" u="none" strike="noStrike" dirty="0">
                          <a:effectLst/>
                        </a:rPr>
                        <a:t>2020</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sng" strike="noStrike" dirty="0" smtClean="0">
                          <a:effectLst/>
                        </a:rPr>
                        <a:t>100.000 </a:t>
                      </a:r>
                      <a:endParaRPr lang="es-AR" sz="1400" b="0" i="0" u="sng" strike="noStrike" dirty="0">
                        <a:solidFill>
                          <a:srgbClr val="000000"/>
                        </a:solidFill>
                        <a:effectLst/>
                        <a:latin typeface="Calibri"/>
                      </a:endParaRPr>
                    </a:p>
                  </a:txBody>
                  <a:tcPr marL="9525" marR="9525" marT="9525" marB="0" anchor="b"/>
                </a:tc>
                <a:tc>
                  <a:txBody>
                    <a:bodyPr/>
                    <a:lstStyle/>
                    <a:p>
                      <a:pPr algn="ctr" fontAlgn="b"/>
                      <a:r>
                        <a:rPr lang="es-AR" sz="1400" u="sng" strike="noStrike" dirty="0" smtClean="0">
                          <a:effectLst/>
                        </a:rPr>
                        <a:t>25.000 </a:t>
                      </a:r>
                      <a:endParaRPr lang="es-AR" sz="1400" b="0" i="0" u="sng" strike="noStrike" dirty="0">
                        <a:solidFill>
                          <a:srgbClr val="000000"/>
                        </a:solidFill>
                        <a:effectLst/>
                        <a:latin typeface="Calibri"/>
                      </a:endParaRPr>
                    </a:p>
                  </a:txBody>
                  <a:tcPr marL="9525" marR="9525" marT="9525" marB="0" anchor="b"/>
                </a:tc>
                <a:tc>
                  <a:txBody>
                    <a:bodyPr/>
                    <a:lstStyle/>
                    <a:p>
                      <a:pPr algn="ctr" fontAlgn="b"/>
                      <a:r>
                        <a:rPr lang="es-AR" sz="1400" u="sng" strike="noStrike" dirty="0" smtClean="0">
                          <a:effectLst/>
                        </a:rPr>
                        <a:t>75.000 </a:t>
                      </a:r>
                      <a:endParaRPr lang="es-AR" sz="1400" b="0" i="0" u="sng"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a:effectLst/>
                        </a:rPr>
                        <a:t>25%</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a:effectLst/>
                        </a:rPr>
                        <a:t>13%</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sng" strike="noStrike" dirty="0" smtClean="0">
                          <a:effectLst/>
                        </a:rPr>
                        <a:t>95.000 </a:t>
                      </a:r>
                      <a:endParaRPr lang="es-AR" sz="1400" b="0" i="0" u="sng" strike="noStrike" dirty="0">
                        <a:solidFill>
                          <a:srgbClr val="000000"/>
                        </a:solidFill>
                        <a:effectLst/>
                        <a:latin typeface="Calibri"/>
                      </a:endParaRPr>
                    </a:p>
                  </a:txBody>
                  <a:tcPr marL="9525" marR="9525" marT="9525" marB="0" anchor="b"/>
                </a:tc>
                <a:tc>
                  <a:txBody>
                    <a:bodyPr/>
                    <a:lstStyle/>
                    <a:p>
                      <a:pPr algn="ctr" fontAlgn="b"/>
                      <a:r>
                        <a:rPr lang="es-AR" sz="1400" u="none" strike="noStrike">
                          <a:effectLst/>
                        </a:rPr>
                        <a:t>(2)</a:t>
                      </a:r>
                      <a:endParaRPr lang="es-AR" sz="1400" b="0" i="0" u="none" strike="noStrike">
                        <a:solidFill>
                          <a:srgbClr val="000000"/>
                        </a:solidFill>
                        <a:effectLst/>
                        <a:latin typeface="Calibri"/>
                      </a:endParaRPr>
                    </a:p>
                  </a:txBody>
                  <a:tcPr marL="9525" marR="9525" marT="9525" marB="0" anchor="b"/>
                </a:tc>
              </a:tr>
              <a:tr h="370840">
                <a:tc>
                  <a:txBody>
                    <a:bodyPr/>
                    <a:lstStyle/>
                    <a:p>
                      <a:pPr algn="l"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b="1" u="none" strike="noStrike" dirty="0">
                          <a:effectLst/>
                        </a:rPr>
                        <a:t>200.000 </a:t>
                      </a:r>
                      <a:endParaRPr lang="es-AR" sz="1400" b="1" i="0" u="none" strike="noStrike" dirty="0">
                        <a:solidFill>
                          <a:srgbClr val="000000"/>
                        </a:solidFill>
                        <a:effectLst/>
                        <a:latin typeface="Calibri"/>
                      </a:endParaRPr>
                    </a:p>
                  </a:txBody>
                  <a:tcPr marL="9525" marR="9525" marT="9525" marB="0" anchor="b"/>
                </a:tc>
                <a:tc>
                  <a:txBody>
                    <a:bodyPr/>
                    <a:lstStyle/>
                    <a:p>
                      <a:pPr algn="ctr" fontAlgn="b"/>
                      <a:r>
                        <a:rPr lang="es-AR" sz="1400" b="1" u="none" strike="noStrike" dirty="0" smtClean="0">
                          <a:effectLst/>
                        </a:rPr>
                        <a:t>55.000 </a:t>
                      </a:r>
                      <a:endParaRPr lang="es-AR" sz="1400" b="1" i="0" u="none" strike="noStrike" dirty="0">
                        <a:solidFill>
                          <a:srgbClr val="000000"/>
                        </a:solidFill>
                        <a:effectLst/>
                        <a:latin typeface="Calibri"/>
                      </a:endParaRPr>
                    </a:p>
                  </a:txBody>
                  <a:tcPr marL="9525" marR="9525" marT="9525" marB="0" anchor="b"/>
                </a:tc>
                <a:tc>
                  <a:txBody>
                    <a:bodyPr/>
                    <a:lstStyle/>
                    <a:p>
                      <a:pPr algn="ctr" fontAlgn="b"/>
                      <a:r>
                        <a:rPr lang="es-AR" sz="1400" b="1" u="none" strike="noStrike" dirty="0" smtClean="0">
                          <a:effectLst/>
                        </a:rPr>
                        <a:t>145.000 </a:t>
                      </a:r>
                      <a:endParaRPr lang="es-AR" sz="1400" b="1" i="0" u="none" strike="noStrike" dirty="0">
                        <a:solidFill>
                          <a:srgbClr val="000000"/>
                        </a:solidFill>
                        <a:effectLst/>
                        <a:latin typeface="Calibri"/>
                      </a:endParaRPr>
                    </a:p>
                  </a:txBody>
                  <a:tcPr marL="9525" marR="9525" marT="9525" marB="0" anchor="b"/>
                </a:tc>
                <a:tc>
                  <a:txBody>
                    <a:bodyPr/>
                    <a:lstStyle/>
                    <a:p>
                      <a:pPr algn="ctr" fontAlgn="b"/>
                      <a:r>
                        <a:rPr lang="es-AR" sz="1400" b="1" u="none" strike="noStrike" dirty="0">
                          <a:effectLst/>
                        </a:rPr>
                        <a:t> </a:t>
                      </a:r>
                      <a:endParaRPr lang="es-AR" sz="1400" b="1" i="0" u="none" strike="noStrike" dirty="0">
                        <a:solidFill>
                          <a:srgbClr val="000000"/>
                        </a:solidFill>
                        <a:effectLst/>
                        <a:latin typeface="Calibri"/>
                      </a:endParaRPr>
                    </a:p>
                  </a:txBody>
                  <a:tcPr marL="9525" marR="9525" marT="9525" marB="0" anchor="b"/>
                </a:tc>
                <a:tc>
                  <a:txBody>
                    <a:bodyPr/>
                    <a:lstStyle/>
                    <a:p>
                      <a:pPr algn="ctr" fontAlgn="b"/>
                      <a:r>
                        <a:rPr lang="es-AR" sz="1400" b="1" u="none" strike="noStrike" dirty="0">
                          <a:effectLst/>
                        </a:rPr>
                        <a:t> </a:t>
                      </a:r>
                      <a:endParaRPr lang="es-AR" sz="1400" b="1" i="0" u="none" strike="noStrike" dirty="0">
                        <a:solidFill>
                          <a:srgbClr val="000000"/>
                        </a:solidFill>
                        <a:effectLst/>
                        <a:latin typeface="Calibri"/>
                      </a:endParaRPr>
                    </a:p>
                  </a:txBody>
                  <a:tcPr marL="9525" marR="9525" marT="9525" marB="0" anchor="b"/>
                </a:tc>
                <a:tc>
                  <a:txBody>
                    <a:bodyPr/>
                    <a:lstStyle/>
                    <a:p>
                      <a:pPr algn="ctr" fontAlgn="b"/>
                      <a:r>
                        <a:rPr lang="es-AR" sz="1400" b="1" u="none" strike="noStrike" dirty="0" smtClean="0">
                          <a:effectLst/>
                        </a:rPr>
                        <a:t>145.000 </a:t>
                      </a:r>
                      <a:endParaRPr lang="es-AR" sz="1400" b="1"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a:effectLst/>
                        </a:rPr>
                        <a:t> </a:t>
                      </a:r>
                      <a:endParaRPr lang="es-AR" sz="1400" b="0" i="0" u="none" strike="noStrike" dirty="0">
                        <a:solidFill>
                          <a:srgbClr val="000000"/>
                        </a:solidFill>
                        <a:effectLst/>
                        <a:latin typeface="Calibri"/>
                      </a:endParaRPr>
                    </a:p>
                  </a:txBody>
                  <a:tcPr marL="9525" marR="9525" marT="9525" marB="0" anchor="b"/>
                </a:tc>
              </a:tr>
            </a:tbl>
          </a:graphicData>
        </a:graphic>
      </p:graphicFrame>
      <p:sp>
        <p:nvSpPr>
          <p:cNvPr id="3" name="2 Rectángulo"/>
          <p:cNvSpPr/>
          <p:nvPr/>
        </p:nvSpPr>
        <p:spPr>
          <a:xfrm>
            <a:off x="796380" y="3861048"/>
            <a:ext cx="5400600" cy="12024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arenBoth"/>
            </a:pPr>
            <a:r>
              <a:rPr lang="es-ES" dirty="0" smtClean="0">
                <a:solidFill>
                  <a:schemeClr val="tx1"/>
                </a:solidFill>
              </a:rPr>
              <a:t>puestos a disposición ejercicio 2020 </a:t>
            </a:r>
          </a:p>
          <a:p>
            <a:r>
              <a:rPr lang="es-ES" dirty="0" smtClean="0">
                <a:solidFill>
                  <a:schemeClr val="tx1"/>
                </a:solidFill>
              </a:rPr>
              <a:t>(1) Puestos a disposición ejercicio 2021 </a:t>
            </a:r>
            <a:endParaRPr lang="es-ES" dirty="0"/>
          </a:p>
        </p:txBody>
      </p:sp>
    </p:spTree>
    <p:extLst>
      <p:ext uri="{BB962C8B-B14F-4D97-AF65-F5344CB8AC3E}">
        <p14:creationId xmlns:p14="http://schemas.microsoft.com/office/powerpoint/2010/main" val="2269416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dirty="0" smtClean="0"/>
              <a:t>Distribución Dividendos Ejercicio</a:t>
            </a:r>
            <a:endParaRPr lang="es-ES" dirty="0"/>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60640774"/>
              </p:ext>
            </p:extLst>
          </p:nvPr>
        </p:nvGraphicFramePr>
        <p:xfrm>
          <a:off x="457200" y="1600200"/>
          <a:ext cx="8229600" cy="4079240"/>
        </p:xfrm>
        <a:graphic>
          <a:graphicData uri="http://schemas.openxmlformats.org/drawingml/2006/table">
            <a:tbl>
              <a:tblPr firstRow="1" bandRow="1">
                <a:tableStyleId>{5FD0F851-EC5A-4D38-B0AD-8093EC10F338}</a:tableStyleId>
              </a:tblPr>
              <a:tblGrid>
                <a:gridCol w="1234480"/>
                <a:gridCol w="1508720"/>
                <a:gridCol w="1587624"/>
                <a:gridCol w="1440160"/>
                <a:gridCol w="1224136"/>
                <a:gridCol w="1234480"/>
              </a:tblGrid>
              <a:tr h="370840">
                <a:tc rowSpan="2">
                  <a:txBody>
                    <a:bodyPr/>
                    <a:lstStyle/>
                    <a:p>
                      <a:pPr algn="ctr" fontAlgn="ctr"/>
                      <a:r>
                        <a:rPr lang="es-AR" sz="1400" u="none" strike="noStrike" dirty="0">
                          <a:effectLst/>
                        </a:rPr>
                        <a:t>EJERCICIOS</a:t>
                      </a:r>
                      <a:endParaRPr lang="es-AR" sz="1400" b="1" i="0" u="none" strike="noStrike" dirty="0">
                        <a:solidFill>
                          <a:srgbClr val="000000"/>
                        </a:solidFill>
                        <a:effectLst/>
                        <a:latin typeface="Calibri"/>
                      </a:endParaRPr>
                    </a:p>
                  </a:txBody>
                  <a:tcPr marL="9525" marR="9525" marT="9525" marB="0" anchor="ctr"/>
                </a:tc>
                <a:tc rowSpan="2">
                  <a:txBody>
                    <a:bodyPr/>
                    <a:lstStyle/>
                    <a:p>
                      <a:pPr algn="ctr" fontAlgn="ctr"/>
                      <a:r>
                        <a:rPr lang="es-AR" sz="1400" u="none" strike="noStrike" dirty="0">
                          <a:effectLst/>
                        </a:rPr>
                        <a:t>UTILIDADES ACUMULADAS</a:t>
                      </a:r>
                      <a:endParaRPr lang="es-AR" sz="1400" b="1" i="0" u="none" strike="noStrike" dirty="0">
                        <a:solidFill>
                          <a:srgbClr val="000000"/>
                        </a:solidFill>
                        <a:effectLst/>
                        <a:latin typeface="Calibri"/>
                      </a:endParaRPr>
                    </a:p>
                  </a:txBody>
                  <a:tcPr marL="9525" marR="9525" marT="9525" marB="0" anchor="ctr"/>
                </a:tc>
                <a:tc rowSpan="2">
                  <a:txBody>
                    <a:bodyPr/>
                    <a:lstStyle/>
                    <a:p>
                      <a:pPr algn="ctr" fontAlgn="ctr"/>
                      <a:r>
                        <a:rPr lang="es-AR" sz="1400" u="none" strike="noStrike">
                          <a:effectLst/>
                        </a:rPr>
                        <a:t>UTILIDADES PUESTAS A DISPOSICION</a:t>
                      </a:r>
                      <a:endParaRPr lang="es-AR" sz="1400" b="1" i="0" u="none" strike="noStrike">
                        <a:solidFill>
                          <a:srgbClr val="000000"/>
                        </a:solidFill>
                        <a:effectLst/>
                        <a:latin typeface="Calibri"/>
                      </a:endParaRPr>
                    </a:p>
                  </a:txBody>
                  <a:tcPr marL="9525" marR="9525" marT="9525" marB="0" anchor="ctr"/>
                </a:tc>
                <a:tc rowSpan="2">
                  <a:txBody>
                    <a:bodyPr/>
                    <a:lstStyle/>
                    <a:p>
                      <a:pPr algn="ctr" fontAlgn="ctr"/>
                      <a:r>
                        <a:rPr lang="es-AR" sz="1400" u="none" strike="noStrike">
                          <a:effectLst/>
                        </a:rPr>
                        <a:t>APLICACIÓN "FIFO"</a:t>
                      </a:r>
                      <a:endParaRPr lang="es-AR" sz="1400" b="1" i="0" u="none" strike="noStrike">
                        <a:solidFill>
                          <a:srgbClr val="000000"/>
                        </a:solidFill>
                        <a:effectLst/>
                        <a:latin typeface="Calibri"/>
                      </a:endParaRPr>
                    </a:p>
                  </a:txBody>
                  <a:tcPr marL="9525" marR="9525" marT="9525" marB="0" anchor="ctr"/>
                </a:tc>
                <a:tc gridSpan="2">
                  <a:txBody>
                    <a:bodyPr/>
                    <a:lstStyle/>
                    <a:p>
                      <a:pPr algn="ctr" fontAlgn="b"/>
                      <a:r>
                        <a:rPr lang="es-AR" sz="1400" u="none" strike="noStrike">
                          <a:effectLst/>
                        </a:rPr>
                        <a:t>IMPUESTO ACCIONISTAS</a:t>
                      </a:r>
                      <a:endParaRPr lang="es-AR" sz="1400" b="1" i="0" u="none" strike="noStrike">
                        <a:solidFill>
                          <a:srgbClr val="000000"/>
                        </a:solidFill>
                        <a:effectLst/>
                        <a:latin typeface="Calibri"/>
                      </a:endParaRPr>
                    </a:p>
                  </a:txBody>
                  <a:tcPr marL="9525" marR="9525" marT="9525" marB="0" anchor="b"/>
                </a:tc>
                <a:tc hMerge="1">
                  <a:txBody>
                    <a:bodyPr/>
                    <a:lstStyle/>
                    <a:p>
                      <a:endParaRPr lang="es-AR"/>
                    </a:p>
                  </a:txBody>
                  <a:tcPr/>
                </a:tc>
              </a:tr>
              <a:tr h="370840">
                <a:tc vMerge="1">
                  <a:txBody>
                    <a:bodyPr/>
                    <a:lstStyle/>
                    <a:p>
                      <a:endParaRPr lang="es-AR"/>
                    </a:p>
                  </a:txBody>
                  <a:tcPr/>
                </a:tc>
                <a:tc vMerge="1">
                  <a:txBody>
                    <a:bodyPr/>
                    <a:lstStyle/>
                    <a:p>
                      <a:endParaRPr lang="es-AR"/>
                    </a:p>
                  </a:txBody>
                  <a:tcPr/>
                </a:tc>
                <a:tc vMerge="1">
                  <a:txBody>
                    <a:bodyPr/>
                    <a:lstStyle/>
                    <a:p>
                      <a:endParaRPr lang="es-AR"/>
                    </a:p>
                  </a:txBody>
                  <a:tcPr/>
                </a:tc>
                <a:tc vMerge="1">
                  <a:txBody>
                    <a:bodyPr/>
                    <a:lstStyle/>
                    <a:p>
                      <a:endParaRPr lang="es-AR"/>
                    </a:p>
                  </a:txBody>
                  <a:tcPr/>
                </a:tc>
                <a:tc>
                  <a:txBody>
                    <a:bodyPr/>
                    <a:lstStyle/>
                    <a:p>
                      <a:pPr algn="ctr" fontAlgn="ctr"/>
                      <a:r>
                        <a:rPr lang="es-AR" sz="1400" u="none" strike="noStrike">
                          <a:effectLst/>
                        </a:rPr>
                        <a:t>%</a:t>
                      </a:r>
                      <a:endParaRPr lang="es-AR" sz="1400" b="1" i="0" u="none" strike="noStrike">
                        <a:solidFill>
                          <a:srgbClr val="000000"/>
                        </a:solidFill>
                        <a:effectLst/>
                        <a:latin typeface="Calibri"/>
                      </a:endParaRPr>
                    </a:p>
                  </a:txBody>
                  <a:tcPr marL="9525" marR="9525" marT="9525" marB="0" anchor="ctr"/>
                </a:tc>
                <a:tc>
                  <a:txBody>
                    <a:bodyPr/>
                    <a:lstStyle/>
                    <a:p>
                      <a:pPr algn="ctr" fontAlgn="ctr"/>
                      <a:r>
                        <a:rPr lang="es-AR" sz="1400" u="none" strike="noStrike">
                          <a:effectLst/>
                        </a:rPr>
                        <a:t>$</a:t>
                      </a:r>
                      <a:endParaRPr lang="es-AR" sz="1400" b="1" i="0" u="none" strike="noStrike">
                        <a:solidFill>
                          <a:srgbClr val="000000"/>
                        </a:solidFill>
                        <a:effectLst/>
                        <a:latin typeface="Calibri"/>
                      </a:endParaRPr>
                    </a:p>
                  </a:txBody>
                  <a:tcPr marL="9525" marR="9525" marT="9525" marB="0" anchor="ctr"/>
                </a:tc>
              </a:tr>
              <a:tr h="370840">
                <a:tc>
                  <a:txBody>
                    <a:bodyPr/>
                    <a:lstStyle/>
                    <a:p>
                      <a:pPr algn="ctr" fontAlgn="b"/>
                      <a:r>
                        <a:rPr lang="es-AR" sz="1400" u="none" strike="noStrike">
                          <a:effectLst/>
                        </a:rPr>
                        <a:t>2018</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28.000 </a:t>
                      </a:r>
                      <a:endParaRPr lang="es-AR" sz="1400" b="0" i="0" u="none" strike="noStrike" dirty="0">
                        <a:solidFill>
                          <a:srgbClr val="000000"/>
                        </a:solidFill>
                        <a:effectLst/>
                        <a:latin typeface="Calibri"/>
                      </a:endParaRPr>
                    </a:p>
                  </a:txBody>
                  <a:tcPr marL="9525" marR="9525" marT="9525" marB="0" anchor="b"/>
                </a:tc>
                <a:tc>
                  <a:txBody>
                    <a:bodyPr/>
                    <a:lstStyle/>
                    <a:p>
                      <a:pPr algn="ctr" fontAlgn="b"/>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r>
              <a:tr h="370840">
                <a:tc>
                  <a:txBody>
                    <a:bodyPr/>
                    <a:lstStyle/>
                    <a:p>
                      <a:pPr algn="ctr" fontAlgn="b"/>
                      <a:r>
                        <a:rPr lang="es-AR" sz="1400" u="none" strike="noStrike">
                          <a:effectLst/>
                        </a:rPr>
                        <a:t>2019</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sng" strike="noStrike" dirty="0" smtClean="0">
                          <a:effectLst/>
                        </a:rPr>
                        <a:t>42.000 </a:t>
                      </a:r>
                      <a:endParaRPr lang="es-AR" sz="1400" b="0" i="0" u="sng" strike="noStrike" dirty="0">
                        <a:solidFill>
                          <a:srgbClr val="000000"/>
                        </a:solidFill>
                        <a:effectLst/>
                        <a:latin typeface="Calibri"/>
                      </a:endParaRPr>
                    </a:p>
                  </a:txBody>
                  <a:tcPr marL="9525" marR="9525" marT="9525" marB="0" anchor="b"/>
                </a:tc>
                <a:tc>
                  <a:txBody>
                    <a:bodyPr/>
                    <a:lstStyle/>
                    <a:p>
                      <a:pPr algn="ctr" fontAlgn="b"/>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a:effectLst/>
                        </a:rPr>
                        <a:t>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r>
              <a:tr h="370840">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b="1" u="none" strike="noStrike" dirty="0" smtClean="0">
                          <a:effectLst/>
                        </a:rPr>
                        <a:t>70.000 </a:t>
                      </a:r>
                      <a:endParaRPr lang="es-AR" sz="1400" b="1"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50.000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28.000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a:effectLst/>
                        </a:rPr>
                        <a:t>7</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1.960</a:t>
                      </a:r>
                      <a:endParaRPr lang="es-AR" sz="1400" b="0" i="0" u="none" strike="noStrike" dirty="0">
                        <a:solidFill>
                          <a:srgbClr val="000000"/>
                        </a:solidFill>
                        <a:effectLst/>
                        <a:latin typeface="Calibri"/>
                      </a:endParaRPr>
                    </a:p>
                  </a:txBody>
                  <a:tcPr marL="9525" marR="9525" marT="9525" marB="0" anchor="b"/>
                </a:tc>
              </a:tr>
              <a:tr h="370840">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1" i="0" u="none" strike="noStrike">
                        <a:solidFill>
                          <a:srgbClr val="000000"/>
                        </a:solidFill>
                        <a:effectLst/>
                        <a:latin typeface="Calibri"/>
                      </a:endParaRPr>
                    </a:p>
                  </a:txBody>
                  <a:tcPr marL="9525" marR="9525" marT="9525" marB="0" anchor="b"/>
                </a:tc>
                <a:tc>
                  <a:txBody>
                    <a:bodyPr/>
                    <a:lstStyle/>
                    <a:p>
                      <a:pPr algn="ctr" fontAlgn="b"/>
                      <a:r>
                        <a:rPr lang="es-AR" sz="1400" u="none" strike="noStrike" dirty="0">
                          <a:effectLst/>
                        </a:rPr>
                        <a:t>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22.000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a:effectLst/>
                        </a:rPr>
                        <a:t>7</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1.540</a:t>
                      </a:r>
                      <a:endParaRPr lang="es-AR" sz="1400" b="0" i="0" u="none" strike="noStrike" dirty="0">
                        <a:solidFill>
                          <a:srgbClr val="000000"/>
                        </a:solidFill>
                        <a:effectLst/>
                        <a:latin typeface="Calibri"/>
                      </a:endParaRPr>
                    </a:p>
                  </a:txBody>
                  <a:tcPr marL="9525" marR="9525" marT="9525" marB="0" anchor="b"/>
                </a:tc>
              </a:tr>
              <a:tr h="370840">
                <a:tc>
                  <a:txBody>
                    <a:bodyPr/>
                    <a:lstStyle/>
                    <a:p>
                      <a:pPr algn="ctr" fontAlgn="b"/>
                      <a:r>
                        <a:rPr lang="es-AR" sz="1400" u="none" strike="noStrike">
                          <a:effectLst/>
                        </a:rPr>
                        <a:t>2020</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sng" strike="noStrike" dirty="0" smtClean="0">
                          <a:effectLst/>
                        </a:rPr>
                        <a:t>75.000 </a:t>
                      </a:r>
                      <a:endParaRPr lang="es-AR" sz="1400" b="0" i="0" u="sng" strike="noStrike" dirty="0">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endParaRPr lang="es-AR" sz="1400" b="0" i="0" u="sng" strike="noStrike" dirty="0">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r>
              <a:tr h="370840">
                <a:tc>
                  <a:txBody>
                    <a:bodyPr/>
                    <a:lstStyle/>
                    <a:p>
                      <a:pPr algn="l"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b="1" u="none" strike="noStrike" dirty="0" smtClean="0">
                          <a:effectLst/>
                        </a:rPr>
                        <a:t>145.000 </a:t>
                      </a:r>
                      <a:endParaRPr lang="es-AR" sz="1400" b="1" i="0" u="none" strike="noStrike" dirty="0">
                        <a:solidFill>
                          <a:srgbClr val="000000"/>
                        </a:solidFill>
                        <a:effectLst/>
                        <a:latin typeface="Calibri"/>
                      </a:endParaRPr>
                    </a:p>
                  </a:txBody>
                  <a:tcPr marL="9525" marR="9525" marT="9525" marB="0" anchor="b"/>
                </a:tc>
                <a:tc>
                  <a:txBody>
                    <a:bodyPr/>
                    <a:lstStyle/>
                    <a:p>
                      <a:pPr algn="ctr" fontAlgn="b"/>
                      <a:r>
                        <a:rPr lang="es-AR" sz="1400" u="sng" strike="noStrike" dirty="0" smtClean="0">
                          <a:effectLst/>
                        </a:rPr>
                        <a:t>95.000 </a:t>
                      </a:r>
                      <a:endParaRPr lang="es-AR" sz="1400" b="0" i="0" u="sng"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20.000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a:effectLst/>
                        </a:rPr>
                        <a:t>7</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smtClean="0">
                          <a:effectLst/>
                        </a:rPr>
                        <a:t>1.400</a:t>
                      </a:r>
                      <a:endParaRPr lang="es-AR" sz="1400" b="0" i="0" u="none" strike="noStrike" dirty="0">
                        <a:solidFill>
                          <a:srgbClr val="000000"/>
                        </a:solidFill>
                        <a:effectLst/>
                        <a:latin typeface="Calibri"/>
                      </a:endParaRPr>
                    </a:p>
                  </a:txBody>
                  <a:tcPr marL="9525" marR="9525" marT="9525" marB="0" anchor="b"/>
                </a:tc>
              </a:tr>
              <a:tr h="370840">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1" i="0" u="none" strike="noStrike">
                        <a:solidFill>
                          <a:srgbClr val="000000"/>
                        </a:solidFill>
                        <a:effectLst/>
                        <a:latin typeface="Calibri"/>
                      </a:endParaRPr>
                    </a:p>
                  </a:txBody>
                  <a:tcPr marL="9525" marR="9525" marT="9525" marB="0" anchor="b"/>
                </a:tc>
                <a:tc>
                  <a:txBody>
                    <a:bodyPr/>
                    <a:lstStyle/>
                    <a:p>
                      <a:pPr algn="ctr" fontAlgn="b"/>
                      <a:r>
                        <a:rPr lang="es-AR" sz="1400" b="1" u="none" strike="noStrike" dirty="0" smtClean="0">
                          <a:effectLst/>
                        </a:rPr>
                        <a:t>145.000 </a:t>
                      </a:r>
                      <a:endParaRPr lang="es-AR" sz="1400" b="1"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dirty="0">
                          <a:effectLst/>
                        </a:rPr>
                        <a:t>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a:effectLst/>
                        </a:rPr>
                        <a:t> </a:t>
                      </a:r>
                      <a:endParaRPr lang="es-AR" sz="1400" b="0" i="0" u="none" strike="noStrike" dirty="0">
                        <a:solidFill>
                          <a:srgbClr val="000000"/>
                        </a:solidFill>
                        <a:effectLst/>
                        <a:latin typeface="Calibri"/>
                      </a:endParaRPr>
                    </a:p>
                  </a:txBody>
                  <a:tcPr marL="9525" marR="9525" marT="9525" marB="0" anchor="b"/>
                </a:tc>
              </a:tr>
              <a:tr h="370840">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1" i="0" u="none" strike="noStrike">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u="sng" strike="noStrike" dirty="0" smtClean="0">
                          <a:effectLst/>
                        </a:rPr>
                        <a:t>75.000 </a:t>
                      </a:r>
                      <a:endParaRPr lang="es-AR" sz="1400" b="0" i="0" u="sng"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a:effectLst/>
                        </a:rPr>
                        <a:t>13</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sng" strike="noStrike" dirty="0" smtClean="0">
                          <a:effectLst/>
                        </a:rPr>
                        <a:t>9.750</a:t>
                      </a:r>
                      <a:endParaRPr lang="es-AR" sz="1400" b="0" i="0" u="sng" strike="noStrike" dirty="0">
                        <a:solidFill>
                          <a:srgbClr val="000000"/>
                        </a:solidFill>
                        <a:effectLst/>
                        <a:latin typeface="Calibri"/>
                      </a:endParaRPr>
                    </a:p>
                  </a:txBody>
                  <a:tcPr marL="9525" marR="9525" marT="9525" marB="0" anchor="b"/>
                </a:tc>
              </a:tr>
              <a:tr h="370840">
                <a:tc>
                  <a:txBody>
                    <a:bodyPr/>
                    <a:lstStyle/>
                    <a:p>
                      <a:pPr algn="ctr" fontAlgn="b"/>
                      <a:r>
                        <a:rPr lang="es-AR" sz="1400" u="none" strike="noStrike" dirty="0">
                          <a:effectLst/>
                        </a:rPr>
                        <a:t>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1" i="0" u="none" strike="noStrike">
                        <a:solidFill>
                          <a:srgbClr val="000000"/>
                        </a:solidFill>
                        <a:effectLst/>
                        <a:latin typeface="Calibri"/>
                      </a:endParaRPr>
                    </a:p>
                  </a:txBody>
                  <a:tcPr marL="9525" marR="9525" marT="9525" marB="0" anchor="b"/>
                </a:tc>
                <a:tc>
                  <a:txBody>
                    <a:bodyPr/>
                    <a:lstStyle/>
                    <a:p>
                      <a:pPr algn="ctr" fontAlgn="b"/>
                      <a:r>
                        <a:rPr lang="es-AR" sz="1400" u="none" strike="noStrike">
                          <a:effectLst/>
                        </a:rPr>
                        <a:t> </a:t>
                      </a:r>
                      <a:endParaRPr lang="es-AR" sz="1400" b="0" i="0" u="none" strike="noStrike">
                        <a:solidFill>
                          <a:srgbClr val="000000"/>
                        </a:solidFill>
                        <a:effectLst/>
                        <a:latin typeface="Calibri"/>
                      </a:endParaRPr>
                    </a:p>
                  </a:txBody>
                  <a:tcPr marL="9525" marR="9525" marT="9525" marB="0" anchor="b"/>
                </a:tc>
                <a:tc>
                  <a:txBody>
                    <a:bodyPr/>
                    <a:lstStyle/>
                    <a:p>
                      <a:pPr algn="ctr" fontAlgn="b"/>
                      <a:r>
                        <a:rPr lang="es-AR" sz="1400" b="1" u="none" strike="noStrike" dirty="0" smtClean="0">
                          <a:effectLst/>
                        </a:rPr>
                        <a:t>145.000 </a:t>
                      </a:r>
                      <a:endParaRPr lang="es-AR" sz="1400" b="1" i="0" u="none" strike="noStrike" dirty="0">
                        <a:solidFill>
                          <a:srgbClr val="000000"/>
                        </a:solidFill>
                        <a:effectLst/>
                        <a:latin typeface="Calibri"/>
                      </a:endParaRPr>
                    </a:p>
                  </a:txBody>
                  <a:tcPr marL="9525" marR="9525" marT="9525" marB="0" anchor="b"/>
                </a:tc>
                <a:tc>
                  <a:txBody>
                    <a:bodyPr/>
                    <a:lstStyle/>
                    <a:p>
                      <a:pPr algn="ctr" fontAlgn="b"/>
                      <a:r>
                        <a:rPr lang="es-AR" sz="1400" u="none" strike="noStrike" dirty="0">
                          <a:effectLst/>
                        </a:rPr>
                        <a:t> </a:t>
                      </a:r>
                      <a:endParaRPr lang="es-AR" sz="1400" b="0" i="0" u="none" strike="noStrike" dirty="0">
                        <a:solidFill>
                          <a:srgbClr val="000000"/>
                        </a:solidFill>
                        <a:effectLst/>
                        <a:latin typeface="Calibri"/>
                      </a:endParaRPr>
                    </a:p>
                  </a:txBody>
                  <a:tcPr marL="9525" marR="9525" marT="9525" marB="0" anchor="b"/>
                </a:tc>
                <a:tc>
                  <a:txBody>
                    <a:bodyPr/>
                    <a:lstStyle/>
                    <a:p>
                      <a:pPr algn="ctr" fontAlgn="b"/>
                      <a:r>
                        <a:rPr lang="es-AR" sz="1400" b="1" u="none" strike="noStrike" dirty="0" smtClean="0">
                          <a:effectLst/>
                        </a:rPr>
                        <a:t>14.650 </a:t>
                      </a:r>
                      <a:endParaRPr lang="es-AR" sz="1400" b="1" i="0" u="none" strike="noStrike" dirty="0">
                        <a:solidFill>
                          <a:srgbClr val="000000"/>
                        </a:solidFill>
                        <a:effectLst/>
                        <a:latin typeface="Calibri"/>
                      </a:endParaRPr>
                    </a:p>
                  </a:txBody>
                  <a:tcPr marL="9525" marR="9525" marT="9525" marB="0" anchor="b"/>
                </a:tc>
              </a:tr>
            </a:tbl>
          </a:graphicData>
        </a:graphic>
      </p:graphicFrame>
      <p:sp>
        <p:nvSpPr>
          <p:cNvPr id="3" name="2 Rectángulo"/>
          <p:cNvSpPr/>
          <p:nvPr/>
        </p:nvSpPr>
        <p:spPr>
          <a:xfrm>
            <a:off x="395536" y="764704"/>
            <a:ext cx="2736304" cy="6012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smtClean="0"/>
              <a:t>me</a:t>
            </a:r>
            <a:r>
              <a:rPr lang="es-ES" dirty="0" err="1" smtClean="0">
                <a:solidFill>
                  <a:schemeClr val="tx1"/>
                </a:solidFill>
              </a:rPr>
              <a:t>Método</a:t>
            </a:r>
            <a:r>
              <a:rPr lang="es-ES" dirty="0" smtClean="0">
                <a:solidFill>
                  <a:schemeClr val="tx1"/>
                </a:solidFill>
              </a:rPr>
              <a:t> FIFO</a:t>
            </a:r>
            <a:endParaRPr lang="es-ES" b="1" dirty="0"/>
          </a:p>
        </p:txBody>
      </p:sp>
    </p:spTree>
    <p:extLst>
      <p:ext uri="{BB962C8B-B14F-4D97-AF65-F5344CB8AC3E}">
        <p14:creationId xmlns:p14="http://schemas.microsoft.com/office/powerpoint/2010/main" val="3676681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dirty="0" smtClean="0"/>
              <a:t/>
            </a:r>
            <a:br>
              <a:rPr lang="es-ES" dirty="0" smtClean="0"/>
            </a:br>
            <a:r>
              <a:rPr lang="es-ES" dirty="0" smtClean="0"/>
              <a:t>Dividendos Distribución Ejercicio</a:t>
            </a:r>
            <a:br>
              <a:rPr lang="es-ES" dirty="0" smtClean="0"/>
            </a:br>
            <a:endParaRPr lang="es-ES" dirty="0"/>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3636074529"/>
              </p:ext>
            </p:extLst>
          </p:nvPr>
        </p:nvGraphicFramePr>
        <p:xfrm>
          <a:off x="1115616" y="1628800"/>
          <a:ext cx="6995120" cy="1483360"/>
        </p:xfrm>
        <a:graphic>
          <a:graphicData uri="http://schemas.openxmlformats.org/drawingml/2006/table">
            <a:tbl>
              <a:tblPr firstRow="1" bandRow="1">
                <a:tableStyleId>{5A111915-BE36-4E01-A7E5-04B1672EAD32}</a:tableStyleId>
              </a:tblPr>
              <a:tblGrid>
                <a:gridCol w="2458616"/>
                <a:gridCol w="1512168"/>
                <a:gridCol w="1512168"/>
                <a:gridCol w="1512168"/>
              </a:tblGrid>
              <a:tr h="370840">
                <a:tc>
                  <a:txBody>
                    <a:bodyPr/>
                    <a:lstStyle/>
                    <a:p>
                      <a:pPr algn="l" fontAlgn="b"/>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dirty="0">
                          <a:effectLst/>
                        </a:rPr>
                        <a:t>"A"</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dirty="0">
                          <a:effectLst/>
                        </a:rPr>
                        <a:t>"B"</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dirty="0">
                          <a:effectLst/>
                        </a:rPr>
                        <a:t>TOTAL</a:t>
                      </a:r>
                      <a:endParaRPr lang="es-AR" sz="2000" b="0" i="0" u="none" strike="noStrike" dirty="0">
                        <a:solidFill>
                          <a:srgbClr val="000000"/>
                        </a:solidFill>
                        <a:effectLst/>
                        <a:latin typeface="Calibri"/>
                      </a:endParaRPr>
                    </a:p>
                  </a:txBody>
                  <a:tcPr marL="9525" marR="9525" marT="9525" marB="0" anchor="b"/>
                </a:tc>
              </a:tr>
              <a:tr h="370840">
                <a:tc>
                  <a:txBody>
                    <a:bodyPr/>
                    <a:lstStyle/>
                    <a:p>
                      <a:pPr algn="l" fontAlgn="b"/>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dirty="0" smtClean="0">
                          <a:effectLst/>
                        </a:rPr>
                        <a:t>(70</a:t>
                      </a:r>
                      <a:r>
                        <a:rPr lang="es-AR" sz="2000" u="none" strike="noStrike" dirty="0">
                          <a:effectLst/>
                        </a:rPr>
                        <a:t>%)</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dirty="0" smtClean="0">
                          <a:effectLst/>
                        </a:rPr>
                        <a:t>(30</a:t>
                      </a:r>
                      <a:r>
                        <a:rPr lang="es-AR" sz="2000" u="none" strike="noStrike" dirty="0">
                          <a:effectLst/>
                        </a:rPr>
                        <a:t>%)</a:t>
                      </a:r>
                      <a:endParaRPr lang="es-AR" sz="2000" b="0" i="0" u="none" strike="noStrike" dirty="0">
                        <a:solidFill>
                          <a:srgbClr val="000000"/>
                        </a:solidFill>
                        <a:effectLst/>
                        <a:latin typeface="Calibri"/>
                      </a:endParaRPr>
                    </a:p>
                  </a:txBody>
                  <a:tcPr marL="9525" marR="9525" marT="9525" marB="0" anchor="b"/>
                </a:tc>
                <a:tc>
                  <a:txBody>
                    <a:bodyPr/>
                    <a:lstStyle/>
                    <a:p>
                      <a:pPr algn="ctr" fontAlgn="b"/>
                      <a:endParaRPr lang="es-AR" sz="2000" b="0" i="0" u="none" strike="noStrike" dirty="0">
                        <a:solidFill>
                          <a:srgbClr val="000000"/>
                        </a:solidFill>
                        <a:effectLst/>
                        <a:latin typeface="Calibri"/>
                      </a:endParaRPr>
                    </a:p>
                  </a:txBody>
                  <a:tcPr marL="9525" marR="9525" marT="9525" marB="0" anchor="b"/>
                </a:tc>
              </a:tr>
              <a:tr h="370840">
                <a:tc>
                  <a:txBody>
                    <a:bodyPr/>
                    <a:lstStyle/>
                    <a:p>
                      <a:pPr algn="l" fontAlgn="b"/>
                      <a:r>
                        <a:rPr lang="es-AR" sz="2000" u="none" strike="noStrike">
                          <a:effectLst/>
                        </a:rPr>
                        <a:t>Dividendos</a:t>
                      </a:r>
                      <a:endParaRPr lang="es-AR" sz="2000" b="0" i="0" u="none" strike="noStrike">
                        <a:solidFill>
                          <a:srgbClr val="000000"/>
                        </a:solidFill>
                        <a:effectLst/>
                        <a:latin typeface="Calibri"/>
                      </a:endParaRPr>
                    </a:p>
                  </a:txBody>
                  <a:tcPr marL="9525" marR="9525" marT="9525" marB="0" anchor="b"/>
                </a:tc>
                <a:tc>
                  <a:txBody>
                    <a:bodyPr/>
                    <a:lstStyle/>
                    <a:p>
                      <a:pPr algn="ctr" fontAlgn="b"/>
                      <a:r>
                        <a:rPr lang="es-AR" sz="2000" u="none" strike="noStrike" dirty="0" smtClean="0">
                          <a:effectLst/>
                        </a:rPr>
                        <a:t>101.500 </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dirty="0" smtClean="0">
                          <a:effectLst/>
                        </a:rPr>
                        <a:t>43.500 </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dirty="0" smtClean="0">
                          <a:effectLst/>
                        </a:rPr>
                        <a:t>145.000 </a:t>
                      </a:r>
                      <a:endParaRPr lang="es-AR" sz="2000" b="0" i="0" u="none" strike="noStrike" dirty="0">
                        <a:solidFill>
                          <a:srgbClr val="000000"/>
                        </a:solidFill>
                        <a:effectLst/>
                        <a:latin typeface="Calibri"/>
                      </a:endParaRPr>
                    </a:p>
                  </a:txBody>
                  <a:tcPr marL="9525" marR="9525" marT="9525" marB="0" anchor="b"/>
                </a:tc>
              </a:tr>
              <a:tr h="370840">
                <a:tc>
                  <a:txBody>
                    <a:bodyPr/>
                    <a:lstStyle/>
                    <a:p>
                      <a:pPr algn="l" fontAlgn="b"/>
                      <a:r>
                        <a:rPr lang="es-AR" sz="2000" u="none" strike="noStrike">
                          <a:effectLst/>
                        </a:rPr>
                        <a:t>Impuestos a tributar</a:t>
                      </a:r>
                      <a:endParaRPr lang="es-AR" sz="2000" b="0" i="0" u="none" strike="noStrike">
                        <a:solidFill>
                          <a:srgbClr val="000000"/>
                        </a:solidFill>
                        <a:effectLst/>
                        <a:latin typeface="Calibri"/>
                      </a:endParaRPr>
                    </a:p>
                  </a:txBody>
                  <a:tcPr marL="9525" marR="9525" marT="9525" marB="0" anchor="b"/>
                </a:tc>
                <a:tc>
                  <a:txBody>
                    <a:bodyPr/>
                    <a:lstStyle/>
                    <a:p>
                      <a:pPr algn="ctr" fontAlgn="b"/>
                      <a:r>
                        <a:rPr lang="es-AR" sz="2000" u="none" strike="noStrike" dirty="0" smtClean="0">
                          <a:effectLst/>
                        </a:rPr>
                        <a:t>10.255 </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dirty="0" smtClean="0">
                          <a:effectLst/>
                        </a:rPr>
                        <a:t>4.395 </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dirty="0" smtClean="0">
                          <a:effectLst/>
                        </a:rPr>
                        <a:t>14.650 </a:t>
                      </a:r>
                      <a:endParaRPr lang="es-AR" sz="2000" b="0" i="0" u="none" strike="noStrike" dirty="0">
                        <a:solidFill>
                          <a:srgbClr val="000000"/>
                        </a:solidFill>
                        <a:effectLst/>
                        <a:latin typeface="Calibri"/>
                      </a:endParaRPr>
                    </a:p>
                  </a:txBody>
                  <a:tcPr marL="9525" marR="9525" marT="9525" marB="0" anchor="b"/>
                </a:tc>
              </a:tr>
            </a:tbl>
          </a:graphicData>
        </a:graphic>
      </p:graphicFrame>
      <p:graphicFrame>
        <p:nvGraphicFramePr>
          <p:cNvPr id="5" name="1 Marcador de contenido"/>
          <p:cNvGraphicFramePr>
            <a:graphicFrameLocks/>
          </p:cNvGraphicFramePr>
          <p:nvPr>
            <p:extLst>
              <p:ext uri="{D42A27DB-BD31-4B8C-83A1-F6EECF244321}">
                <p14:modId xmlns:p14="http://schemas.microsoft.com/office/powerpoint/2010/main" val="948041800"/>
              </p:ext>
            </p:extLst>
          </p:nvPr>
        </p:nvGraphicFramePr>
        <p:xfrm>
          <a:off x="899592" y="4437112"/>
          <a:ext cx="5400600" cy="1454760"/>
        </p:xfrm>
        <a:graphic>
          <a:graphicData uri="http://schemas.openxmlformats.org/drawingml/2006/table">
            <a:tbl>
              <a:tblPr firstRow="1" bandRow="1">
                <a:tableStyleId>{5FD0F851-EC5A-4D38-B0AD-8093EC10F338}</a:tableStyleId>
              </a:tblPr>
              <a:tblGrid>
                <a:gridCol w="3317511"/>
                <a:gridCol w="2083089"/>
              </a:tblGrid>
              <a:tr h="342240">
                <a:tc>
                  <a:txBody>
                    <a:bodyPr/>
                    <a:lstStyle/>
                    <a:p>
                      <a:pPr algn="l" fontAlgn="b"/>
                      <a:endParaRPr lang="es-AR" sz="1600" b="0" i="0" u="none" strike="noStrike" dirty="0" smtClean="0">
                        <a:solidFill>
                          <a:srgbClr val="000000"/>
                        </a:solidFill>
                        <a:effectLst/>
                        <a:latin typeface="Calibri"/>
                      </a:endParaRPr>
                    </a:p>
                  </a:txBody>
                  <a:tcPr marL="9525" marR="9525" marT="9525" marB="0" anchor="b"/>
                </a:tc>
                <a:tc>
                  <a:txBody>
                    <a:bodyPr/>
                    <a:lstStyle/>
                    <a:p>
                      <a:pPr algn="ctr" fontAlgn="b"/>
                      <a:r>
                        <a:rPr lang="es-AR" sz="1600" u="none" strike="noStrike">
                          <a:effectLst/>
                        </a:rPr>
                        <a:t>$</a:t>
                      </a:r>
                      <a:endParaRPr lang="es-AR" sz="1600" b="0" i="0" u="none" strike="noStrike">
                        <a:solidFill>
                          <a:srgbClr val="000000"/>
                        </a:solidFill>
                        <a:effectLst/>
                        <a:latin typeface="Calibri"/>
                      </a:endParaRPr>
                    </a:p>
                  </a:txBody>
                  <a:tcPr marL="9525" marR="9525" marT="9525" marB="0" anchor="b"/>
                </a:tc>
              </a:tr>
              <a:tr h="370840">
                <a:tc>
                  <a:txBody>
                    <a:bodyPr/>
                    <a:lstStyle/>
                    <a:p>
                      <a:pPr algn="l" fontAlgn="b"/>
                      <a:r>
                        <a:rPr lang="es-ES" sz="1600" u="none" strike="noStrike" dirty="0">
                          <a:effectLst/>
                        </a:rPr>
                        <a:t>IG en cabeza de la sociedad</a:t>
                      </a:r>
                      <a:endParaRPr lang="es-ES" sz="1600" b="0" i="0" u="none" strike="noStrike" dirty="0">
                        <a:solidFill>
                          <a:srgbClr val="000000"/>
                        </a:solidFill>
                        <a:effectLst/>
                        <a:latin typeface="Calibri"/>
                      </a:endParaRPr>
                    </a:p>
                  </a:txBody>
                  <a:tcPr marL="9525" marR="9525" marT="9525" marB="0" anchor="b"/>
                </a:tc>
                <a:tc>
                  <a:txBody>
                    <a:bodyPr/>
                    <a:lstStyle/>
                    <a:p>
                      <a:pPr algn="ctr" fontAlgn="b"/>
                      <a:r>
                        <a:rPr lang="es-AR" sz="1600" u="none" strike="noStrike" dirty="0">
                          <a:effectLst/>
                        </a:rPr>
                        <a:t>54.000 </a:t>
                      </a:r>
                      <a:endParaRPr lang="es-AR" sz="1600" b="0" i="0" u="none" strike="noStrike" dirty="0">
                        <a:solidFill>
                          <a:srgbClr val="000000"/>
                        </a:solidFill>
                        <a:effectLst/>
                        <a:latin typeface="Calibri"/>
                      </a:endParaRPr>
                    </a:p>
                  </a:txBody>
                  <a:tcPr marL="9525" marR="9525" marT="9525" marB="0" anchor="b"/>
                </a:tc>
              </a:tr>
              <a:tr h="370840">
                <a:tc>
                  <a:txBody>
                    <a:bodyPr/>
                    <a:lstStyle/>
                    <a:p>
                      <a:pPr algn="l" fontAlgn="b"/>
                      <a:r>
                        <a:rPr lang="es-ES" sz="1600" u="none" strike="noStrike" dirty="0">
                          <a:effectLst/>
                        </a:rPr>
                        <a:t>IG en cabeza de los accionistas</a:t>
                      </a:r>
                      <a:endParaRPr lang="es-ES" sz="1600" b="0" i="0" u="none" strike="noStrike" dirty="0">
                        <a:solidFill>
                          <a:srgbClr val="000000"/>
                        </a:solidFill>
                        <a:effectLst/>
                        <a:latin typeface="Calibri"/>
                      </a:endParaRPr>
                    </a:p>
                  </a:txBody>
                  <a:tcPr marL="9525" marR="9525" marT="9525" marB="0" anchor="b"/>
                </a:tc>
                <a:tc>
                  <a:txBody>
                    <a:bodyPr/>
                    <a:lstStyle/>
                    <a:p>
                      <a:pPr algn="ctr" fontAlgn="b"/>
                      <a:r>
                        <a:rPr lang="es-AR" sz="1600" u="sng" strike="noStrike" dirty="0">
                          <a:effectLst/>
                        </a:rPr>
                        <a:t>15.620 </a:t>
                      </a:r>
                      <a:endParaRPr lang="es-AR" sz="1600" b="0" i="0" u="sng" strike="noStrike" dirty="0">
                        <a:solidFill>
                          <a:srgbClr val="000000"/>
                        </a:solidFill>
                        <a:effectLst/>
                        <a:latin typeface="Calibri"/>
                      </a:endParaRPr>
                    </a:p>
                  </a:txBody>
                  <a:tcPr marL="9525" marR="9525" marT="9525" marB="0" anchor="b"/>
                </a:tc>
              </a:tr>
              <a:tr h="370840">
                <a:tc>
                  <a:txBody>
                    <a:bodyPr/>
                    <a:lstStyle/>
                    <a:p>
                      <a:pPr algn="l" fontAlgn="b"/>
                      <a:r>
                        <a:rPr lang="es-AR" sz="1600" b="0" i="0" u="none" strike="noStrike" dirty="0" smtClean="0">
                          <a:solidFill>
                            <a:srgbClr val="000000"/>
                          </a:solidFill>
                          <a:effectLst/>
                          <a:latin typeface="Calibri"/>
                        </a:rPr>
                        <a:t>Impuesto</a:t>
                      </a:r>
                      <a:r>
                        <a:rPr lang="es-AR" sz="1600" b="0" i="0" u="none" strike="noStrike" baseline="0" dirty="0" smtClean="0">
                          <a:solidFill>
                            <a:srgbClr val="000000"/>
                          </a:solidFill>
                          <a:effectLst/>
                          <a:latin typeface="Calibri"/>
                        </a:rPr>
                        <a:t> IG tributado </a:t>
                      </a:r>
                      <a:endParaRPr lang="es-AR" sz="1600" b="0" i="0" u="none" strike="noStrike" dirty="0">
                        <a:solidFill>
                          <a:srgbClr val="000000"/>
                        </a:solidFill>
                        <a:effectLst/>
                        <a:latin typeface="Calibri"/>
                      </a:endParaRPr>
                    </a:p>
                  </a:txBody>
                  <a:tcPr marL="9525" marR="9525" marT="9525" marB="0" anchor="b"/>
                </a:tc>
                <a:tc>
                  <a:txBody>
                    <a:bodyPr/>
                    <a:lstStyle/>
                    <a:p>
                      <a:pPr algn="ctr" fontAlgn="b"/>
                      <a:r>
                        <a:rPr lang="es-AR" sz="1600" u="none" strike="noStrike" dirty="0">
                          <a:effectLst/>
                        </a:rPr>
                        <a:t>69.620 </a:t>
                      </a:r>
                      <a:endParaRPr lang="es-AR" sz="1600" b="1" i="0" u="none" strike="noStrike" dirty="0">
                        <a:solidFill>
                          <a:srgbClr val="000000"/>
                        </a:solidFill>
                        <a:effectLst/>
                        <a:latin typeface="Calibri"/>
                      </a:endParaRPr>
                    </a:p>
                  </a:txBody>
                  <a:tcPr marL="9525" marR="9525" marT="9525" marB="0" anchor="b"/>
                </a:tc>
              </a:tr>
            </a:tbl>
          </a:graphicData>
        </a:graphic>
      </p:graphicFrame>
      <p:sp>
        <p:nvSpPr>
          <p:cNvPr id="3" name="2 Rectángulo"/>
          <p:cNvSpPr/>
          <p:nvPr/>
        </p:nvSpPr>
        <p:spPr>
          <a:xfrm>
            <a:off x="1043608" y="3861048"/>
            <a:ext cx="5328592"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i="1" dirty="0" smtClean="0">
                <a:solidFill>
                  <a:schemeClr val="tx1"/>
                </a:solidFill>
              </a:rPr>
              <a:t>Comprobación  Imposición Integrada </a:t>
            </a:r>
            <a:endParaRPr lang="es-ES" b="1" i="1" dirty="0">
              <a:solidFill>
                <a:schemeClr val="tx1"/>
              </a:solidFill>
            </a:endParaRPr>
          </a:p>
        </p:txBody>
      </p:sp>
      <p:cxnSp>
        <p:nvCxnSpPr>
          <p:cNvPr id="7" name="6 Conector recto de flecha"/>
          <p:cNvCxnSpPr/>
          <p:nvPr/>
        </p:nvCxnSpPr>
        <p:spPr>
          <a:xfrm>
            <a:off x="5580112" y="5733256"/>
            <a:ext cx="10081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Rectángulo"/>
          <p:cNvSpPr/>
          <p:nvPr/>
        </p:nvSpPr>
        <p:spPr>
          <a:xfrm>
            <a:off x="6588224" y="5378642"/>
            <a:ext cx="2448272" cy="7092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solidFill>
                  <a:schemeClr val="tx1"/>
                </a:solidFill>
              </a:rPr>
              <a:t>200.000 x 0,35= 70000 </a:t>
            </a:r>
            <a:endParaRPr lang="es-ES" dirty="0">
              <a:solidFill>
                <a:schemeClr val="tx1"/>
              </a:solidFill>
            </a:endParaRPr>
          </a:p>
        </p:txBody>
      </p:sp>
    </p:spTree>
    <p:extLst>
      <p:ext uri="{BB962C8B-B14F-4D97-AF65-F5344CB8AC3E}">
        <p14:creationId xmlns:p14="http://schemas.microsoft.com/office/powerpoint/2010/main" val="3676681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dirty="0" smtClean="0"/>
              <a:t>Dividendo . Forma de Ingreso</a:t>
            </a:r>
            <a:endParaRPr lang="es-ES" dirty="0"/>
          </a:p>
        </p:txBody>
      </p:sp>
      <p:sp>
        <p:nvSpPr>
          <p:cNvPr id="7" name="Subtítulo 3"/>
          <p:cNvSpPr>
            <a:spLocks noGrp="1"/>
          </p:cNvSpPr>
          <p:nvPr>
            <p:ph idx="1"/>
          </p:nvPr>
        </p:nvSpPr>
        <p:spPr>
          <a:xfrm>
            <a:off x="395536" y="1052736"/>
            <a:ext cx="8496944" cy="4525963"/>
          </a:xfrm>
        </p:spPr>
        <p:txBody>
          <a:bodyPr>
            <a:normAutofit/>
          </a:bodyPr>
          <a:lstStyle/>
          <a:p>
            <a:pPr marL="398463" lvl="1" indent="0" algn="just" defTabSz="342900" eaLnBrk="1" hangingPunct="1">
              <a:buClr>
                <a:srgbClr val="90C226"/>
              </a:buClr>
              <a:buSzPct val="120000"/>
              <a:buFont typeface="Arial" panose="020B0604020202020204" pitchFamily="34" charset="0"/>
              <a:buNone/>
              <a:defRPr/>
            </a:pPr>
            <a:r>
              <a:rPr lang="es-AR" altLang="es-ES" sz="2200" b="1" dirty="0" smtClean="0">
                <a:solidFill>
                  <a:srgbClr val="000000"/>
                </a:solidFill>
              </a:rPr>
              <a:t>El impuesto del 13% ( o 7%) sobre Dividendos y Utilidades </a:t>
            </a:r>
          </a:p>
          <a:p>
            <a:pPr marL="398463" lvl="1" indent="0" algn="just" defTabSz="342900" eaLnBrk="1" hangingPunct="1">
              <a:buClr>
                <a:srgbClr val="90C226"/>
              </a:buClr>
              <a:buSzPct val="120000"/>
              <a:buFont typeface="Arial" panose="020B0604020202020204" pitchFamily="34" charset="0"/>
              <a:buNone/>
              <a:defRPr/>
            </a:pPr>
            <a:r>
              <a:rPr lang="es-AR" altLang="es-ES" sz="2200" b="1" dirty="0" smtClean="0">
                <a:solidFill>
                  <a:srgbClr val="000000"/>
                </a:solidFill>
              </a:rPr>
              <a:t>se realiza por: </a:t>
            </a:r>
            <a:endParaRPr lang="es-AR" altLang="es-ES" sz="2200" b="1" dirty="0" smtClean="0">
              <a:solidFill>
                <a:srgbClr val="000000"/>
              </a:solidFill>
            </a:endParaRPr>
          </a:p>
          <a:p>
            <a:pPr marL="398463" lvl="1" indent="0" algn="just" defTabSz="342900" eaLnBrk="1" hangingPunct="1">
              <a:buClr>
                <a:srgbClr val="90C226"/>
              </a:buClr>
              <a:buSzPct val="120000"/>
              <a:buFont typeface="Arial" panose="020B0604020202020204" pitchFamily="34" charset="0"/>
              <a:buNone/>
              <a:defRPr/>
            </a:pPr>
            <a:endParaRPr lang="es-AR" altLang="es-ES" sz="2200" b="1" dirty="0" smtClean="0">
              <a:solidFill>
                <a:srgbClr val="000000"/>
              </a:solidFill>
            </a:endParaRPr>
          </a:p>
          <a:p>
            <a:pPr marL="398463" lvl="1" indent="0" algn="just" defTabSz="342900" eaLnBrk="1" hangingPunct="1">
              <a:buClr>
                <a:srgbClr val="90C226"/>
              </a:buClr>
              <a:buSzPct val="120000"/>
              <a:buFont typeface="Arial" panose="020B0604020202020204" pitchFamily="34" charset="0"/>
              <a:buNone/>
              <a:defRPr/>
            </a:pPr>
            <a:r>
              <a:rPr lang="es-AR" altLang="es-ES" sz="2200" b="1" dirty="0">
                <a:solidFill>
                  <a:srgbClr val="000000"/>
                </a:solidFill>
              </a:rPr>
              <a:t>	</a:t>
            </a:r>
            <a:r>
              <a:rPr lang="es-AR" altLang="es-ES" sz="2200" b="1" dirty="0" smtClean="0">
                <a:solidFill>
                  <a:srgbClr val="000000"/>
                </a:solidFill>
              </a:rPr>
              <a:t>				    Retención  por parte  de las entidades 								pagadoras  de los dividendos y utilidades</a:t>
            </a:r>
          </a:p>
          <a:p>
            <a:pPr marL="398463" lvl="1" indent="0" algn="just" defTabSz="342900" eaLnBrk="1" hangingPunct="1">
              <a:buClr>
                <a:srgbClr val="90C226"/>
              </a:buClr>
              <a:buSzPct val="120000"/>
              <a:buFont typeface="Arial" panose="020B0604020202020204" pitchFamily="34" charset="0"/>
              <a:buNone/>
              <a:defRPr/>
            </a:pPr>
            <a:endParaRPr lang="es-AR" altLang="es-ES" sz="2200" b="1" dirty="0">
              <a:solidFill>
                <a:srgbClr val="000000"/>
              </a:solidFill>
            </a:endParaRPr>
          </a:p>
          <a:p>
            <a:pPr marL="398463" lvl="1" indent="0" algn="just" defTabSz="342900" eaLnBrk="1" hangingPunct="1">
              <a:buClr>
                <a:srgbClr val="90C226"/>
              </a:buClr>
              <a:buSzPct val="120000"/>
              <a:buFont typeface="Arial" panose="020B0604020202020204" pitchFamily="34" charset="0"/>
              <a:buNone/>
              <a:defRPr/>
            </a:pPr>
            <a:endParaRPr lang="es-AR" altLang="es-ES" sz="2200" b="1" dirty="0" smtClean="0">
              <a:solidFill>
                <a:srgbClr val="000000"/>
              </a:solidFill>
            </a:endParaRPr>
          </a:p>
          <a:p>
            <a:pPr marL="398463" lvl="1" indent="0" algn="just" defTabSz="342900" eaLnBrk="1" hangingPunct="1">
              <a:buClr>
                <a:srgbClr val="90C226"/>
              </a:buClr>
              <a:buSzPct val="120000"/>
              <a:buFont typeface="Arial" panose="020B0604020202020204" pitchFamily="34" charset="0"/>
              <a:buNone/>
              <a:defRPr/>
            </a:pPr>
            <a:r>
              <a:rPr lang="es-AR" altLang="es-ES" sz="2200" b="1" dirty="0">
                <a:solidFill>
                  <a:srgbClr val="000000"/>
                </a:solidFill>
              </a:rPr>
              <a:t> </a:t>
            </a:r>
            <a:r>
              <a:rPr lang="es-AR" altLang="es-ES" sz="2200" b="1" dirty="0" smtClean="0">
                <a:solidFill>
                  <a:srgbClr val="000000"/>
                </a:solidFill>
              </a:rPr>
              <a:t>                               </a:t>
            </a:r>
            <a:r>
              <a:rPr lang="es-AR" altLang="es-ES" sz="2200" dirty="0" smtClean="0">
                <a:solidFill>
                  <a:srgbClr val="000000"/>
                </a:solidFill>
              </a:rPr>
              <a:t>A</a:t>
            </a:r>
            <a:r>
              <a:rPr lang="es-AR" altLang="es-ES" sz="2200" b="1" dirty="0" smtClean="0">
                <a:solidFill>
                  <a:srgbClr val="000000"/>
                </a:solidFill>
              </a:rPr>
              <a:t>  </a:t>
            </a:r>
            <a:r>
              <a:rPr lang="es-AR" altLang="es-ES" sz="2000" dirty="0" smtClean="0">
                <a:solidFill>
                  <a:srgbClr val="000000"/>
                </a:solidFill>
              </a:rPr>
              <a:t>Personas Humanas </a:t>
            </a:r>
            <a:r>
              <a:rPr lang="es-AR" altLang="es-ES" sz="2000" dirty="0" smtClean="0">
                <a:solidFill>
                  <a:srgbClr val="000000"/>
                </a:solidFill>
              </a:rPr>
              <a:t>R</a:t>
            </a:r>
            <a:r>
              <a:rPr lang="es-AR" altLang="es-ES" sz="2000" dirty="0" smtClean="0">
                <a:solidFill>
                  <a:srgbClr val="000000"/>
                </a:solidFill>
              </a:rPr>
              <a:t>esidentes no </a:t>
            </a:r>
            <a:r>
              <a:rPr lang="es-AR" altLang="es-ES" sz="2000" dirty="0" err="1" smtClean="0">
                <a:solidFill>
                  <a:srgbClr val="000000"/>
                </a:solidFill>
              </a:rPr>
              <a:t>Incriptos</a:t>
            </a:r>
            <a:r>
              <a:rPr lang="es-AR" altLang="es-ES" sz="2000" dirty="0" smtClean="0">
                <a:solidFill>
                  <a:srgbClr val="000000"/>
                </a:solidFill>
              </a:rPr>
              <a:t>                          </a:t>
            </a:r>
          </a:p>
          <a:p>
            <a:pPr marL="398463" lvl="1" indent="0" algn="just" defTabSz="342900" eaLnBrk="1" hangingPunct="1">
              <a:buClr>
                <a:srgbClr val="90C226"/>
              </a:buClr>
              <a:buSzPct val="120000"/>
              <a:buFont typeface="Arial" panose="020B0604020202020204" pitchFamily="34" charset="0"/>
              <a:buNone/>
              <a:defRPr/>
            </a:pPr>
            <a:r>
              <a:rPr lang="es-AR" altLang="es-ES" sz="2000" dirty="0" smtClean="0">
                <a:solidFill>
                  <a:srgbClr val="000000"/>
                </a:solidFill>
              </a:rPr>
              <a:t>Pago </a:t>
            </a:r>
            <a:r>
              <a:rPr lang="es-AR" altLang="es-ES" sz="2000" dirty="0" err="1" smtClean="0">
                <a:solidFill>
                  <a:srgbClr val="000000"/>
                </a:solidFill>
              </a:rPr>
              <a:t>Unico</a:t>
            </a:r>
            <a:r>
              <a:rPr lang="es-AR" altLang="es-ES" sz="2000" dirty="0" smtClean="0">
                <a:solidFill>
                  <a:srgbClr val="000000"/>
                </a:solidFill>
              </a:rPr>
              <a:t> </a:t>
            </a:r>
            <a:r>
              <a:rPr lang="es-AR" altLang="es-ES" sz="2400" dirty="0" smtClean="0">
                <a:solidFill>
                  <a:srgbClr val="000000"/>
                </a:solidFill>
              </a:rPr>
              <a:t>          </a:t>
            </a:r>
          </a:p>
          <a:p>
            <a:pPr marL="398463" lvl="1" indent="0" algn="just" defTabSz="342900" eaLnBrk="1" hangingPunct="1">
              <a:buClr>
                <a:srgbClr val="90C226"/>
              </a:buClr>
              <a:buSzPct val="120000"/>
              <a:buFont typeface="Arial" panose="020B0604020202020204" pitchFamily="34" charset="0"/>
              <a:buNone/>
              <a:defRPr/>
            </a:pPr>
            <a:r>
              <a:rPr lang="es-AR" altLang="es-ES" sz="2400" dirty="0">
                <a:solidFill>
                  <a:srgbClr val="000000"/>
                </a:solidFill>
              </a:rPr>
              <a:t> </a:t>
            </a:r>
            <a:r>
              <a:rPr lang="es-AR" altLang="es-ES" sz="2400" dirty="0" smtClean="0">
                <a:solidFill>
                  <a:srgbClr val="000000"/>
                </a:solidFill>
              </a:rPr>
              <a:t>                            </a:t>
            </a:r>
            <a:r>
              <a:rPr lang="es-AR" altLang="es-ES" sz="2400" dirty="0" smtClean="0">
                <a:solidFill>
                  <a:srgbClr val="000000"/>
                </a:solidFill>
              </a:rPr>
              <a:t> </a:t>
            </a:r>
            <a:r>
              <a:rPr lang="es-AR" altLang="es-ES" sz="2000" dirty="0" smtClean="0">
                <a:solidFill>
                  <a:srgbClr val="000000"/>
                </a:solidFill>
              </a:rPr>
              <a:t>A Beneficiarios del Exterior </a:t>
            </a:r>
            <a:endParaRPr lang="es-AR" altLang="es-ES" sz="2000" dirty="0" smtClean="0">
              <a:solidFill>
                <a:srgbClr val="000000"/>
              </a:solidFill>
            </a:endParaRPr>
          </a:p>
        </p:txBody>
      </p:sp>
      <p:cxnSp>
        <p:nvCxnSpPr>
          <p:cNvPr id="3" name="2 Conector recto de flecha"/>
          <p:cNvCxnSpPr/>
          <p:nvPr/>
        </p:nvCxnSpPr>
        <p:spPr>
          <a:xfrm>
            <a:off x="2951820" y="1772816"/>
            <a:ext cx="36004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Rectángulo redondeado"/>
          <p:cNvSpPr/>
          <p:nvPr/>
        </p:nvSpPr>
        <p:spPr>
          <a:xfrm>
            <a:off x="827584" y="3871900"/>
            <a:ext cx="1656184" cy="11304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Pago </a:t>
            </a:r>
          </a:p>
          <a:p>
            <a:pPr algn="ctr"/>
            <a:r>
              <a:rPr lang="es-ES" dirty="0">
                <a:solidFill>
                  <a:schemeClr val="tx1"/>
                </a:solidFill>
              </a:rPr>
              <a:t>ú</a:t>
            </a:r>
            <a:r>
              <a:rPr lang="es-ES" dirty="0" smtClean="0">
                <a:solidFill>
                  <a:schemeClr val="tx1"/>
                </a:solidFill>
              </a:rPr>
              <a:t>nico y definitivo </a:t>
            </a:r>
            <a:endParaRPr lang="es-ES" dirty="0">
              <a:solidFill>
                <a:schemeClr val="tx1"/>
              </a:solidFill>
            </a:endParaRPr>
          </a:p>
        </p:txBody>
      </p:sp>
      <p:cxnSp>
        <p:nvCxnSpPr>
          <p:cNvPr id="11" name="10 Conector recto de flecha"/>
          <p:cNvCxnSpPr/>
          <p:nvPr/>
        </p:nvCxnSpPr>
        <p:spPr>
          <a:xfrm flipV="1">
            <a:off x="2483768" y="4118502"/>
            <a:ext cx="648072"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2499916" y="4653136"/>
            <a:ext cx="756084" cy="2051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1187624" y="1988840"/>
            <a:ext cx="0" cy="1656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75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dirty="0" smtClean="0"/>
              <a:t>Presunciones de Dividendos</a:t>
            </a:r>
            <a:endParaRPr lang="es-ES" dirty="0"/>
          </a:p>
        </p:txBody>
      </p:sp>
      <p:sp>
        <p:nvSpPr>
          <p:cNvPr id="7" name="Subtítulo 3"/>
          <p:cNvSpPr>
            <a:spLocks noGrp="1"/>
          </p:cNvSpPr>
          <p:nvPr>
            <p:ph idx="1"/>
          </p:nvPr>
        </p:nvSpPr>
        <p:spPr>
          <a:xfrm>
            <a:off x="395536" y="1052736"/>
            <a:ext cx="8229600" cy="4525963"/>
          </a:xfrm>
        </p:spPr>
        <p:txBody>
          <a:bodyPr>
            <a:normAutofit fontScale="92500" lnSpcReduction="20000"/>
          </a:bodyPr>
          <a:lstStyle/>
          <a:p>
            <a:pPr marL="398463" lvl="1" indent="0" algn="just" defTabSz="342900" eaLnBrk="1" hangingPunct="1">
              <a:buClr>
                <a:srgbClr val="90C226"/>
              </a:buClr>
              <a:buSzPct val="120000"/>
              <a:buFont typeface="Arial" panose="020B0604020202020204" pitchFamily="34" charset="0"/>
              <a:buNone/>
              <a:defRPr/>
            </a:pPr>
            <a:r>
              <a:rPr lang="es-AR" altLang="es-ES" sz="2200" dirty="0" smtClean="0">
                <a:solidFill>
                  <a:srgbClr val="000000"/>
                </a:solidFill>
              </a:rPr>
              <a:t>Art 46.1 </a:t>
            </a:r>
            <a:endParaRPr lang="es-ES" altLang="es-ES" sz="2200" dirty="0" smtClean="0">
              <a:solidFill>
                <a:srgbClr val="000000"/>
              </a:solidFill>
            </a:endParaRPr>
          </a:p>
          <a:p>
            <a:pPr marL="398463" lvl="1" indent="0" algn="just" defTabSz="342900" eaLnBrk="1" hangingPunct="1">
              <a:buClr>
                <a:srgbClr val="90C226"/>
              </a:buClr>
              <a:buSzPct val="120000"/>
              <a:buFont typeface="Arial" panose="020B0604020202020204" pitchFamily="34" charset="0"/>
              <a:buNone/>
              <a:defRPr/>
            </a:pPr>
            <a:endParaRPr lang="es-AR" altLang="es-ES" sz="2200" b="1" dirty="0" smtClean="0">
              <a:solidFill>
                <a:srgbClr val="000000"/>
              </a:solidFill>
            </a:endParaRPr>
          </a:p>
          <a:p>
            <a:pPr marL="398463" lvl="1" indent="0" algn="just" defTabSz="342900" eaLnBrk="1" hangingPunct="1">
              <a:buClr>
                <a:srgbClr val="90C226"/>
              </a:buClr>
              <a:buSzPct val="120000"/>
              <a:buFont typeface="Arial" panose="020B0604020202020204" pitchFamily="34" charset="0"/>
              <a:buNone/>
              <a:defRPr/>
            </a:pPr>
            <a:r>
              <a:rPr lang="es-AR" altLang="es-ES" sz="2200" b="1" dirty="0" smtClean="0">
                <a:solidFill>
                  <a:srgbClr val="000000"/>
                </a:solidFill>
              </a:rPr>
              <a:t>SUJETOS </a:t>
            </a:r>
            <a:r>
              <a:rPr lang="es-AR" altLang="es-ES" sz="2200" b="1" dirty="0" smtClean="0">
                <a:solidFill>
                  <a:srgbClr val="000000"/>
                </a:solidFill>
              </a:rPr>
              <a:t>COMPRENDIDOS</a:t>
            </a:r>
          </a:p>
          <a:p>
            <a:pPr marL="398463" lvl="1" indent="0" algn="just" defTabSz="342900" eaLnBrk="1" hangingPunct="1">
              <a:buClr>
                <a:srgbClr val="90C226"/>
              </a:buClr>
              <a:buSzPct val="120000"/>
              <a:buFont typeface="Arial" panose="020B0604020202020204" pitchFamily="34" charset="0"/>
              <a:buNone/>
              <a:defRPr/>
            </a:pPr>
            <a:endParaRPr lang="es-AR" altLang="es-ES" sz="2200" b="1" dirty="0">
              <a:solidFill>
                <a:srgbClr val="000000"/>
              </a:solidFill>
            </a:endParaRPr>
          </a:p>
          <a:p>
            <a:pPr marL="741363" lvl="1" indent="-342900" algn="just" defTabSz="342900" eaLnBrk="1" hangingPunct="1">
              <a:buClr>
                <a:srgbClr val="90C226"/>
              </a:buClr>
              <a:buSzPct val="120000"/>
              <a:buFont typeface="Wingdings" panose="05000000000000000000" pitchFamily="2" charset="2"/>
              <a:buChar char="Ø"/>
              <a:defRPr/>
            </a:pPr>
            <a:r>
              <a:rPr lang="es-AR" altLang="es-ES" sz="2200" b="1" dirty="0" smtClean="0">
                <a:solidFill>
                  <a:srgbClr val="000000"/>
                </a:solidFill>
              </a:rPr>
              <a:t>Titulares </a:t>
            </a:r>
            <a:r>
              <a:rPr lang="es-AR" altLang="es-ES" sz="2200" b="1" dirty="0" smtClean="0">
                <a:solidFill>
                  <a:srgbClr val="000000"/>
                </a:solidFill>
              </a:rPr>
              <a:t>Propietarios, Socios</a:t>
            </a:r>
            <a:r>
              <a:rPr lang="es-AR" altLang="es-ES" sz="2200" b="1" dirty="0" smtClean="0">
                <a:solidFill>
                  <a:srgbClr val="000000"/>
                </a:solidFill>
              </a:rPr>
              <a:t>, </a:t>
            </a:r>
            <a:r>
              <a:rPr lang="es-AR" altLang="es-ES" sz="2200" b="1" dirty="0" smtClean="0">
                <a:solidFill>
                  <a:srgbClr val="000000"/>
                </a:solidFill>
              </a:rPr>
              <a:t>Accionistas</a:t>
            </a:r>
            <a:r>
              <a:rPr lang="es-AR" altLang="es-ES" sz="2200" b="1" dirty="0" smtClean="0">
                <a:solidFill>
                  <a:srgbClr val="000000"/>
                </a:solidFill>
              </a:rPr>
              <a:t>, </a:t>
            </a:r>
            <a:r>
              <a:rPr lang="es-AR" altLang="es-ES" sz="2200" b="1" dirty="0" err="1" smtClean="0">
                <a:solidFill>
                  <a:srgbClr val="000000"/>
                </a:solidFill>
              </a:rPr>
              <a:t>Cuotapartistas</a:t>
            </a:r>
            <a:r>
              <a:rPr lang="es-AR" altLang="es-ES" sz="2200" b="1" dirty="0" smtClean="0">
                <a:solidFill>
                  <a:srgbClr val="000000"/>
                </a:solidFill>
              </a:rPr>
              <a:t>, </a:t>
            </a:r>
            <a:r>
              <a:rPr lang="es-AR" altLang="es-ES" sz="2200" b="1" dirty="0" smtClean="0">
                <a:solidFill>
                  <a:srgbClr val="000000"/>
                </a:solidFill>
              </a:rPr>
              <a:t>Fiduciantes </a:t>
            </a:r>
            <a:r>
              <a:rPr lang="es-AR" altLang="es-ES" sz="2200" b="1" dirty="0" smtClean="0">
                <a:solidFill>
                  <a:srgbClr val="000000"/>
                </a:solidFill>
              </a:rPr>
              <a:t>o </a:t>
            </a:r>
            <a:r>
              <a:rPr lang="es-AR" altLang="es-ES" sz="2200" b="1" dirty="0" smtClean="0">
                <a:solidFill>
                  <a:srgbClr val="000000"/>
                </a:solidFill>
              </a:rPr>
              <a:t>Beneficiarios </a:t>
            </a:r>
            <a:r>
              <a:rPr lang="es-AR" altLang="es-ES" sz="2200" b="1" dirty="0" smtClean="0">
                <a:solidFill>
                  <a:srgbClr val="000000"/>
                </a:solidFill>
              </a:rPr>
              <a:t>de los sujetos del artículo 69</a:t>
            </a:r>
          </a:p>
          <a:p>
            <a:pPr marL="741363" lvl="1" indent="-342900" algn="just" defTabSz="342900" eaLnBrk="1" hangingPunct="1">
              <a:buClr>
                <a:srgbClr val="90C226"/>
              </a:buClr>
              <a:buSzPct val="120000"/>
              <a:buFont typeface="Wingdings" panose="05000000000000000000" pitchFamily="2" charset="2"/>
              <a:buChar char="Ø"/>
              <a:defRPr/>
            </a:pPr>
            <a:endParaRPr lang="es-AR" altLang="es-ES" sz="2200" b="1" dirty="0">
              <a:solidFill>
                <a:srgbClr val="000000"/>
              </a:solidFill>
            </a:endParaRPr>
          </a:p>
          <a:p>
            <a:pPr marL="741363" lvl="1" indent="-342900" algn="just" defTabSz="342900" eaLnBrk="1" hangingPunct="1">
              <a:buClr>
                <a:srgbClr val="90C226"/>
              </a:buClr>
              <a:buSzPct val="120000"/>
              <a:buFont typeface="Wingdings" panose="05000000000000000000" pitchFamily="2" charset="2"/>
              <a:buChar char="Ø"/>
              <a:defRPr/>
            </a:pPr>
            <a:r>
              <a:rPr lang="es-AR" altLang="es-ES" sz="2200" b="1" dirty="0" smtClean="0">
                <a:solidFill>
                  <a:srgbClr val="000000"/>
                </a:solidFill>
              </a:rPr>
              <a:t>Cónyuges o </a:t>
            </a:r>
            <a:r>
              <a:rPr lang="es-AR" altLang="es-ES" sz="2200" b="1" u="sng" dirty="0" smtClean="0">
                <a:solidFill>
                  <a:srgbClr val="000000"/>
                </a:solidFill>
              </a:rPr>
              <a:t>Convivientes</a:t>
            </a:r>
            <a:r>
              <a:rPr lang="es-AR" altLang="es-ES" sz="2200" b="1" dirty="0" smtClean="0">
                <a:solidFill>
                  <a:srgbClr val="000000"/>
                </a:solidFill>
              </a:rPr>
              <a:t> </a:t>
            </a:r>
            <a:r>
              <a:rPr lang="es-AR" altLang="es-ES" sz="2200" b="1" dirty="0" smtClean="0">
                <a:solidFill>
                  <a:srgbClr val="000000"/>
                </a:solidFill>
              </a:rPr>
              <a:t>de los  titulares….</a:t>
            </a:r>
          </a:p>
          <a:p>
            <a:pPr marL="741363" lvl="1" indent="-342900" algn="just" defTabSz="342900" eaLnBrk="1" hangingPunct="1">
              <a:buClr>
                <a:srgbClr val="90C226"/>
              </a:buClr>
              <a:buSzPct val="120000"/>
              <a:buFont typeface="Wingdings" panose="05000000000000000000" pitchFamily="2" charset="2"/>
              <a:buChar char="Ø"/>
              <a:defRPr/>
            </a:pPr>
            <a:endParaRPr lang="es-AR" altLang="es-ES" sz="2200" b="1" dirty="0">
              <a:solidFill>
                <a:srgbClr val="000000"/>
              </a:solidFill>
            </a:endParaRPr>
          </a:p>
          <a:p>
            <a:pPr marL="741363" lvl="1" indent="-342900" algn="just" defTabSz="342900" eaLnBrk="1" hangingPunct="1">
              <a:buClr>
                <a:srgbClr val="90C226"/>
              </a:buClr>
              <a:buSzPct val="120000"/>
              <a:buFont typeface="Wingdings" panose="05000000000000000000" pitchFamily="2" charset="2"/>
              <a:buChar char="Ø"/>
              <a:defRPr/>
            </a:pPr>
            <a:r>
              <a:rPr lang="es-AR" altLang="es-ES" sz="2200" b="1" dirty="0" smtClean="0">
                <a:solidFill>
                  <a:srgbClr val="000000"/>
                </a:solidFill>
              </a:rPr>
              <a:t>Ascendientes o </a:t>
            </a:r>
            <a:r>
              <a:rPr lang="es-AR" altLang="es-ES" sz="2200" b="1" dirty="0" smtClean="0">
                <a:solidFill>
                  <a:srgbClr val="000000"/>
                </a:solidFill>
              </a:rPr>
              <a:t>Descendientes </a:t>
            </a:r>
            <a:r>
              <a:rPr lang="es-AR" altLang="es-ES" sz="2200" b="1" dirty="0" smtClean="0">
                <a:solidFill>
                  <a:srgbClr val="000000"/>
                </a:solidFill>
              </a:rPr>
              <a:t>en primer y segundo grado de consanguinidad y afinidad de los </a:t>
            </a:r>
            <a:r>
              <a:rPr lang="es-AR" altLang="es-ES" sz="2200" b="1" dirty="0" smtClean="0">
                <a:solidFill>
                  <a:srgbClr val="000000"/>
                </a:solidFill>
              </a:rPr>
              <a:t>titulares</a:t>
            </a:r>
            <a:r>
              <a:rPr lang="es-AR" altLang="es-ES" sz="2200" dirty="0" smtClean="0">
                <a:solidFill>
                  <a:srgbClr val="000000"/>
                </a:solidFill>
              </a:rPr>
              <a:t>. ( Padre, Madre</a:t>
            </a:r>
            <a:endParaRPr lang="es-AR" altLang="es-ES" sz="2200" dirty="0" smtClean="0">
              <a:solidFill>
                <a:srgbClr val="000000"/>
              </a:solidFill>
            </a:endParaRPr>
          </a:p>
          <a:p>
            <a:pPr marL="741363" lvl="1" indent="-342900" algn="just" defTabSz="342900" eaLnBrk="1" hangingPunct="1">
              <a:buClr>
                <a:srgbClr val="90C226"/>
              </a:buClr>
              <a:buSzPct val="120000"/>
              <a:buFont typeface="Wingdings" panose="05000000000000000000" pitchFamily="2" charset="2"/>
              <a:buChar char="Ø"/>
              <a:defRPr/>
            </a:pPr>
            <a:endParaRPr lang="es-AR" altLang="es-ES" sz="2200" b="1" dirty="0">
              <a:solidFill>
                <a:srgbClr val="000000"/>
              </a:solidFill>
            </a:endParaRPr>
          </a:p>
          <a:p>
            <a:pPr marL="741363" lvl="1" indent="-342900" algn="just" defTabSz="342900" eaLnBrk="1" hangingPunct="1">
              <a:buClr>
                <a:srgbClr val="90C226"/>
              </a:buClr>
              <a:buSzPct val="120000"/>
              <a:buFont typeface="Wingdings" panose="05000000000000000000" pitchFamily="2" charset="2"/>
              <a:buChar char="Ø"/>
              <a:defRPr/>
            </a:pPr>
            <a:r>
              <a:rPr lang="es-AR" altLang="es-ES" sz="2200" b="1" dirty="0" smtClean="0">
                <a:solidFill>
                  <a:srgbClr val="000000"/>
                </a:solidFill>
              </a:rPr>
              <a:t>Sociedades del 49 b) y c) que opten por tributar como sujetos del art 69</a:t>
            </a:r>
          </a:p>
          <a:p>
            <a:pPr marL="398463" lvl="1" indent="0" algn="just" defTabSz="342900" eaLnBrk="1" hangingPunct="1">
              <a:buClr>
                <a:srgbClr val="90C226"/>
              </a:buClr>
              <a:buSzPct val="120000"/>
              <a:buFont typeface="Arial" panose="020B0604020202020204" pitchFamily="34" charset="0"/>
              <a:buNone/>
              <a:defRPr/>
            </a:pPr>
            <a:endParaRPr lang="es-AR" altLang="es-ES" sz="2200" dirty="0" smtClean="0">
              <a:solidFill>
                <a:srgbClr val="000000"/>
              </a:solidFill>
            </a:endParaRPr>
          </a:p>
          <a:p>
            <a:pPr marL="741363" lvl="1" indent="-342900" algn="just" defTabSz="342900" eaLnBrk="1" hangingPunct="1">
              <a:buClr>
                <a:srgbClr val="90C226"/>
              </a:buClr>
              <a:buSzPct val="120000"/>
              <a:buFont typeface="Wingdings" panose="05000000000000000000" pitchFamily="2" charset="2"/>
              <a:buChar char="Ø"/>
              <a:defRPr/>
            </a:pPr>
            <a:endParaRPr lang="es-AR" altLang="es-ES" sz="2200" dirty="0">
              <a:solidFill>
                <a:srgbClr val="000000"/>
              </a:solidFill>
            </a:endParaRPr>
          </a:p>
          <a:p>
            <a:pPr marL="398463" lvl="1" indent="0" algn="just" defTabSz="342900" eaLnBrk="1" hangingPunct="1">
              <a:buClr>
                <a:srgbClr val="90C226"/>
              </a:buClr>
              <a:buSzPct val="120000"/>
              <a:buFont typeface="Arial" panose="020B0604020202020204" pitchFamily="34" charset="0"/>
              <a:buNone/>
              <a:defRPr/>
            </a:pPr>
            <a:endParaRPr lang="es-AR" altLang="es-ES" sz="2400" dirty="0" smtClean="0">
              <a:solidFill>
                <a:srgbClr val="000000"/>
              </a:solidFill>
            </a:endParaRPr>
          </a:p>
        </p:txBody>
      </p:sp>
    </p:spTree>
    <p:extLst>
      <p:ext uri="{BB962C8B-B14F-4D97-AF65-F5344CB8AC3E}">
        <p14:creationId xmlns:p14="http://schemas.microsoft.com/office/powerpoint/2010/main" val="2110353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dirty="0" smtClean="0"/>
              <a:t>Presunciones de Dividendos</a:t>
            </a:r>
            <a:endParaRPr lang="es-ES" dirty="0"/>
          </a:p>
        </p:txBody>
      </p:sp>
      <p:sp>
        <p:nvSpPr>
          <p:cNvPr id="7" name="Subtítulo 3"/>
          <p:cNvSpPr>
            <a:spLocks noGrp="1"/>
          </p:cNvSpPr>
          <p:nvPr>
            <p:ph idx="1"/>
          </p:nvPr>
        </p:nvSpPr>
        <p:spPr/>
        <p:txBody>
          <a:bodyPr>
            <a:normAutofit fontScale="92500" lnSpcReduction="10000"/>
          </a:bodyPr>
          <a:lstStyle/>
          <a:p>
            <a:pPr marL="398463" lvl="1" indent="0" algn="just" defTabSz="342900" eaLnBrk="1" hangingPunct="1">
              <a:buClr>
                <a:srgbClr val="90C226"/>
              </a:buClr>
              <a:buSzPct val="120000"/>
              <a:buFont typeface="Arial" panose="020B0604020202020204" pitchFamily="34" charset="0"/>
              <a:buNone/>
              <a:defRPr/>
            </a:pPr>
            <a:r>
              <a:rPr lang="es-AR" altLang="es-ES" sz="2200" dirty="0" smtClean="0">
                <a:solidFill>
                  <a:srgbClr val="000000"/>
                </a:solidFill>
              </a:rPr>
              <a:t>Art 46.1 </a:t>
            </a:r>
            <a:endParaRPr lang="es-ES" altLang="es-ES" sz="2200" dirty="0" smtClean="0">
              <a:solidFill>
                <a:srgbClr val="000000"/>
              </a:solidFill>
            </a:endParaRPr>
          </a:p>
          <a:p>
            <a:pPr marL="398463" lvl="1" indent="0" algn="just" defTabSz="342900" eaLnBrk="1" hangingPunct="1">
              <a:buClr>
                <a:srgbClr val="90C226"/>
              </a:buClr>
              <a:buSzPct val="120000"/>
              <a:buFont typeface="Arial" panose="020B0604020202020204" pitchFamily="34" charset="0"/>
              <a:buNone/>
              <a:defRPr/>
            </a:pPr>
            <a:r>
              <a:rPr lang="es-AR" altLang="es-ES" sz="2200" b="1" dirty="0" smtClean="0">
                <a:solidFill>
                  <a:srgbClr val="000000"/>
                </a:solidFill>
              </a:rPr>
              <a:t>SUJETOS COMPRENDIDOS</a:t>
            </a:r>
          </a:p>
          <a:p>
            <a:pPr marL="398463" lvl="1" indent="0" algn="just" defTabSz="342900" eaLnBrk="1" hangingPunct="1">
              <a:buClr>
                <a:srgbClr val="90C226"/>
              </a:buClr>
              <a:buSzPct val="120000"/>
              <a:buFont typeface="Arial" panose="020B0604020202020204" pitchFamily="34" charset="0"/>
              <a:buNone/>
              <a:defRPr/>
            </a:pPr>
            <a:endParaRPr lang="es-AR" altLang="es-ES" sz="2200" b="1" dirty="0">
              <a:solidFill>
                <a:srgbClr val="000000"/>
              </a:solidFill>
            </a:endParaRPr>
          </a:p>
          <a:p>
            <a:pPr marL="741363" lvl="1" indent="-342900" algn="just" defTabSz="342900" eaLnBrk="1" hangingPunct="1">
              <a:buClr>
                <a:srgbClr val="90C226"/>
              </a:buClr>
              <a:buSzPct val="120000"/>
              <a:buFont typeface="Wingdings" panose="05000000000000000000" pitchFamily="2" charset="2"/>
              <a:buChar char="Ø"/>
              <a:defRPr/>
            </a:pPr>
            <a:r>
              <a:rPr lang="es-AR" altLang="es-ES" sz="2200" b="1" dirty="0" smtClean="0">
                <a:solidFill>
                  <a:srgbClr val="000000"/>
                </a:solidFill>
              </a:rPr>
              <a:t>Titulares Propietarios socios, accionistas, </a:t>
            </a:r>
            <a:r>
              <a:rPr lang="es-AR" altLang="es-ES" sz="2200" b="1" dirty="0" err="1" smtClean="0">
                <a:solidFill>
                  <a:srgbClr val="000000"/>
                </a:solidFill>
              </a:rPr>
              <a:t>cuotapartistas</a:t>
            </a:r>
            <a:r>
              <a:rPr lang="es-AR" altLang="es-ES" sz="2200" b="1" dirty="0" smtClean="0">
                <a:solidFill>
                  <a:srgbClr val="000000"/>
                </a:solidFill>
              </a:rPr>
              <a:t>, fiduciantes o beneficiarios de los sujetos del artículo 69</a:t>
            </a:r>
          </a:p>
          <a:p>
            <a:pPr marL="741363" lvl="1" indent="-342900" algn="just" defTabSz="342900" eaLnBrk="1" hangingPunct="1">
              <a:buClr>
                <a:srgbClr val="90C226"/>
              </a:buClr>
              <a:buSzPct val="120000"/>
              <a:buFont typeface="Wingdings" panose="05000000000000000000" pitchFamily="2" charset="2"/>
              <a:buChar char="Ø"/>
              <a:defRPr/>
            </a:pPr>
            <a:endParaRPr lang="es-AR" altLang="es-ES" sz="2200" b="1" dirty="0">
              <a:solidFill>
                <a:srgbClr val="000000"/>
              </a:solidFill>
            </a:endParaRPr>
          </a:p>
          <a:p>
            <a:pPr marL="741363" lvl="1" indent="-342900" algn="just" defTabSz="342900" eaLnBrk="1" hangingPunct="1">
              <a:buClr>
                <a:srgbClr val="90C226"/>
              </a:buClr>
              <a:buSzPct val="120000"/>
              <a:buFont typeface="Wingdings" panose="05000000000000000000" pitchFamily="2" charset="2"/>
              <a:buChar char="Ø"/>
              <a:defRPr/>
            </a:pPr>
            <a:r>
              <a:rPr lang="es-AR" altLang="es-ES" sz="2200" b="1" dirty="0" smtClean="0">
                <a:solidFill>
                  <a:srgbClr val="000000"/>
                </a:solidFill>
              </a:rPr>
              <a:t>Cónyuges o convivientes de los  titulares….</a:t>
            </a:r>
          </a:p>
          <a:p>
            <a:pPr marL="741363" lvl="1" indent="-342900" algn="just" defTabSz="342900" eaLnBrk="1" hangingPunct="1">
              <a:buClr>
                <a:srgbClr val="90C226"/>
              </a:buClr>
              <a:buSzPct val="120000"/>
              <a:buFont typeface="Wingdings" panose="05000000000000000000" pitchFamily="2" charset="2"/>
              <a:buChar char="Ø"/>
              <a:defRPr/>
            </a:pPr>
            <a:endParaRPr lang="es-AR" altLang="es-ES" sz="2200" b="1" dirty="0">
              <a:solidFill>
                <a:srgbClr val="000000"/>
              </a:solidFill>
            </a:endParaRPr>
          </a:p>
          <a:p>
            <a:pPr marL="741363" lvl="1" indent="-342900" algn="just" defTabSz="342900" eaLnBrk="1" hangingPunct="1">
              <a:buClr>
                <a:srgbClr val="90C226"/>
              </a:buClr>
              <a:buSzPct val="120000"/>
              <a:buFont typeface="Wingdings" panose="05000000000000000000" pitchFamily="2" charset="2"/>
              <a:buChar char="Ø"/>
              <a:defRPr/>
            </a:pPr>
            <a:r>
              <a:rPr lang="es-AR" altLang="es-ES" sz="2200" b="1" dirty="0" smtClean="0">
                <a:solidFill>
                  <a:srgbClr val="000000"/>
                </a:solidFill>
              </a:rPr>
              <a:t>Ascendientes o descendientes en primer y segundo grado de consanguinidad y afinidad de los titulares</a:t>
            </a:r>
            <a:r>
              <a:rPr lang="es-AR" altLang="es-ES" sz="2200" dirty="0" smtClean="0">
                <a:solidFill>
                  <a:srgbClr val="000000"/>
                </a:solidFill>
              </a:rPr>
              <a:t>…</a:t>
            </a:r>
          </a:p>
          <a:p>
            <a:pPr marL="741363" lvl="1" indent="-342900" algn="just" defTabSz="342900" eaLnBrk="1" hangingPunct="1">
              <a:buClr>
                <a:srgbClr val="90C226"/>
              </a:buClr>
              <a:buSzPct val="120000"/>
              <a:buFont typeface="Wingdings" panose="05000000000000000000" pitchFamily="2" charset="2"/>
              <a:buChar char="Ø"/>
              <a:defRPr/>
            </a:pPr>
            <a:endParaRPr lang="es-AR" altLang="es-ES" sz="2200" b="1" dirty="0">
              <a:solidFill>
                <a:srgbClr val="000000"/>
              </a:solidFill>
            </a:endParaRPr>
          </a:p>
          <a:p>
            <a:pPr marL="741363" lvl="1" indent="-342900" algn="just" defTabSz="342900" eaLnBrk="1" hangingPunct="1">
              <a:buClr>
                <a:srgbClr val="90C226"/>
              </a:buClr>
              <a:buSzPct val="120000"/>
              <a:buFont typeface="Wingdings" panose="05000000000000000000" pitchFamily="2" charset="2"/>
              <a:buChar char="Ø"/>
              <a:defRPr/>
            </a:pPr>
            <a:r>
              <a:rPr lang="es-AR" altLang="es-ES" sz="2200" b="1" dirty="0" smtClean="0">
                <a:solidFill>
                  <a:srgbClr val="000000"/>
                </a:solidFill>
              </a:rPr>
              <a:t>Sociedades del 49 b) y c) que opten por tributar como sujetos del art 69</a:t>
            </a:r>
          </a:p>
          <a:p>
            <a:pPr marL="398463" lvl="1" indent="0" algn="just" defTabSz="342900" eaLnBrk="1" hangingPunct="1">
              <a:buClr>
                <a:srgbClr val="90C226"/>
              </a:buClr>
              <a:buSzPct val="120000"/>
              <a:buFont typeface="Arial" panose="020B0604020202020204" pitchFamily="34" charset="0"/>
              <a:buNone/>
              <a:defRPr/>
            </a:pPr>
            <a:endParaRPr lang="es-AR" altLang="es-ES" sz="2200" dirty="0" smtClean="0">
              <a:solidFill>
                <a:srgbClr val="000000"/>
              </a:solidFill>
            </a:endParaRPr>
          </a:p>
          <a:p>
            <a:pPr marL="741363" lvl="1" indent="-342900" algn="just" defTabSz="342900" eaLnBrk="1" hangingPunct="1">
              <a:buClr>
                <a:srgbClr val="90C226"/>
              </a:buClr>
              <a:buSzPct val="120000"/>
              <a:buFont typeface="Wingdings" panose="05000000000000000000" pitchFamily="2" charset="2"/>
              <a:buChar char="Ø"/>
              <a:defRPr/>
            </a:pPr>
            <a:endParaRPr lang="es-AR" altLang="es-ES" sz="2200" dirty="0">
              <a:solidFill>
                <a:srgbClr val="000000"/>
              </a:solidFill>
            </a:endParaRPr>
          </a:p>
          <a:p>
            <a:pPr marL="398463" lvl="1" indent="0" algn="just" defTabSz="342900" eaLnBrk="1" hangingPunct="1">
              <a:buClr>
                <a:srgbClr val="90C226"/>
              </a:buClr>
              <a:buSzPct val="120000"/>
              <a:buFont typeface="Arial" panose="020B0604020202020204" pitchFamily="34" charset="0"/>
              <a:buNone/>
              <a:defRPr/>
            </a:pPr>
            <a:endParaRPr lang="es-AR" altLang="es-ES" sz="2400" dirty="0" smtClean="0">
              <a:solidFill>
                <a:srgbClr val="000000"/>
              </a:solidFill>
            </a:endParaRPr>
          </a:p>
        </p:txBody>
      </p:sp>
    </p:spTree>
    <p:extLst>
      <p:ext uri="{BB962C8B-B14F-4D97-AF65-F5344CB8AC3E}">
        <p14:creationId xmlns:p14="http://schemas.microsoft.com/office/powerpoint/2010/main" val="179249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5 Marcador de número de diapositiva"/>
          <p:cNvSpPr txBox="1">
            <a:spLocks noGrp="1"/>
          </p:cNvSpPr>
          <p:nvPr/>
        </p:nvSpPr>
        <p:spPr bwMode="auto">
          <a:xfrm>
            <a:off x="6659563" y="623728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pPr algn="r" eaLnBrk="1" hangingPunct="1"/>
            <a:fld id="{674F29F3-3F3B-4486-8608-02500A5CE32B}" type="slidenum">
              <a:rPr lang="es-ES" altLang="es-ES" sz="1400">
                <a:latin typeface="Arial" charset="0"/>
              </a:rPr>
              <a:pPr algn="r" eaLnBrk="1" hangingPunct="1"/>
              <a:t>2</a:t>
            </a:fld>
            <a:endParaRPr lang="es-ES" altLang="es-ES" sz="1400">
              <a:latin typeface="Arial" charset="0"/>
            </a:endParaRPr>
          </a:p>
        </p:txBody>
      </p:sp>
      <p:sp>
        <p:nvSpPr>
          <p:cNvPr id="6147" name="Rectangle 2"/>
          <p:cNvSpPr>
            <a:spLocks noChangeArrowheads="1"/>
          </p:cNvSpPr>
          <p:nvPr/>
        </p:nvSpPr>
        <p:spPr bwMode="auto">
          <a:xfrm>
            <a:off x="367577" y="1041939"/>
            <a:ext cx="8477250" cy="6048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just" eaLnBrk="1" hangingPunct="1">
              <a:lnSpc>
                <a:spcPct val="120000"/>
              </a:lnSpc>
              <a:spcBef>
                <a:spcPct val="20000"/>
              </a:spcBef>
            </a:pPr>
            <a:endParaRPr lang="es-AR" altLang="es-ES" sz="2800">
              <a:latin typeface="Times New Roman" pitchFamily="18" charset="0"/>
            </a:endParaRPr>
          </a:p>
        </p:txBody>
      </p:sp>
      <p:sp>
        <p:nvSpPr>
          <p:cNvPr id="6149" name="7 Rectángulo"/>
          <p:cNvSpPr>
            <a:spLocks noChangeArrowheads="1"/>
          </p:cNvSpPr>
          <p:nvPr/>
        </p:nvSpPr>
        <p:spPr bwMode="auto">
          <a:xfrm>
            <a:off x="611188" y="1160463"/>
            <a:ext cx="84248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s-AR" altLang="es-ES">
                <a:solidFill>
                  <a:srgbClr val="000000"/>
                </a:solidFill>
              </a:rPr>
              <a:t>        </a:t>
            </a:r>
            <a:endParaRPr lang="es-ES" altLang="es-ES" sz="2200">
              <a:solidFill>
                <a:srgbClr val="000000"/>
              </a:solidFill>
            </a:endParaRPr>
          </a:p>
        </p:txBody>
      </p:sp>
      <p:sp>
        <p:nvSpPr>
          <p:cNvPr id="8198" name="Rectángulo 1"/>
          <p:cNvSpPr>
            <a:spLocks noChangeArrowheads="1"/>
          </p:cNvSpPr>
          <p:nvPr/>
        </p:nvSpPr>
        <p:spPr bwMode="auto">
          <a:xfrm>
            <a:off x="611188" y="1052513"/>
            <a:ext cx="8181975" cy="5319712"/>
          </a:xfrm>
          <a:prstGeom prst="rect">
            <a:avLst/>
          </a:prstGeom>
          <a:solidFill>
            <a:schemeClr val="bg1"/>
          </a:solidFill>
          <a:ln w="9525">
            <a:solidFill>
              <a:schemeClr val="tx1"/>
            </a:solid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80000"/>
              </a:lnSpc>
              <a:spcBef>
                <a:spcPct val="0"/>
              </a:spcBef>
              <a:buFontTx/>
              <a:buNone/>
              <a:defRPr/>
            </a:pPr>
            <a:r>
              <a:rPr lang="es-AR" altLang="es-AR" sz="2200" b="1" dirty="0" smtClean="0">
                <a:cs typeface="+mn-cs"/>
              </a:rPr>
              <a:t> </a:t>
            </a:r>
            <a:r>
              <a:rPr lang="es-AR" altLang="es-AR" sz="2000" b="1" i="1" dirty="0" smtClean="0">
                <a:cs typeface="+mn-cs"/>
              </a:rPr>
              <a:t>Los resultados provenientes de</a:t>
            </a:r>
          </a:p>
          <a:p>
            <a:pPr algn="just">
              <a:lnSpc>
                <a:spcPct val="80000"/>
              </a:lnSpc>
              <a:spcBef>
                <a:spcPct val="0"/>
              </a:spcBef>
              <a:buFontTx/>
              <a:buNone/>
              <a:defRPr/>
            </a:pPr>
            <a:endParaRPr lang="es-AR" altLang="es-AR" sz="2000" b="1" dirty="0" smtClean="0">
              <a:cs typeface="+mn-cs"/>
            </a:endParaRPr>
          </a:p>
          <a:p>
            <a:pPr algn="just">
              <a:lnSpc>
                <a:spcPct val="80000"/>
              </a:lnSpc>
              <a:spcBef>
                <a:spcPct val="0"/>
              </a:spcBef>
              <a:buFontTx/>
              <a:buNone/>
              <a:defRPr/>
            </a:pPr>
            <a:r>
              <a:rPr lang="es-AR" altLang="es-AR" sz="2000" i="1" u="sng" dirty="0" smtClean="0">
                <a:cs typeface="+mn-cs"/>
              </a:rPr>
              <a:t>Inc. 4.  Enajenación</a:t>
            </a:r>
            <a:r>
              <a:rPr lang="es-AR" altLang="es-AR" sz="2000" b="1" i="1" u="sng" dirty="0" smtClean="0">
                <a:cs typeface="+mn-cs"/>
              </a:rPr>
              <a:t>  </a:t>
            </a:r>
          </a:p>
          <a:p>
            <a:pPr algn="just">
              <a:lnSpc>
                <a:spcPct val="80000"/>
              </a:lnSpc>
              <a:spcBef>
                <a:spcPct val="0"/>
              </a:spcBef>
              <a:buFont typeface="Arial" panose="020B0604020202020204" pitchFamily="34" charset="0"/>
              <a:buNone/>
              <a:defRPr/>
            </a:pPr>
            <a:endParaRPr lang="es-AR" altLang="es-AR" sz="2000" b="1" i="1" dirty="0">
              <a:cs typeface="+mn-cs"/>
            </a:endParaRPr>
          </a:p>
          <a:p>
            <a:pPr marL="342900" indent="-342900" algn="just">
              <a:lnSpc>
                <a:spcPct val="80000"/>
              </a:lnSpc>
              <a:spcBef>
                <a:spcPct val="0"/>
              </a:spcBef>
              <a:buFont typeface="Wingdings" panose="05000000000000000000" pitchFamily="2" charset="2"/>
              <a:buChar char="Ø"/>
              <a:defRPr/>
            </a:pPr>
            <a:r>
              <a:rPr lang="es-AR" altLang="es-AR" sz="2000" b="1" dirty="0" smtClean="0">
                <a:cs typeface="+mn-cs"/>
              </a:rPr>
              <a:t>Acciones,  Valores representativos (ADR) y certificado de depósito de acciones (CEDEAR)</a:t>
            </a:r>
          </a:p>
          <a:p>
            <a:pPr algn="just">
              <a:lnSpc>
                <a:spcPct val="80000"/>
              </a:lnSpc>
              <a:spcBef>
                <a:spcPct val="0"/>
              </a:spcBef>
              <a:buFont typeface="Arial" panose="020B0604020202020204" pitchFamily="34" charset="0"/>
              <a:buNone/>
              <a:defRPr/>
            </a:pPr>
            <a:endParaRPr lang="es-AR" altLang="es-AR" sz="2000" b="1" dirty="0" smtClean="0">
              <a:cs typeface="+mn-cs"/>
            </a:endParaRPr>
          </a:p>
          <a:p>
            <a:pPr marL="342900" indent="-342900" algn="just">
              <a:lnSpc>
                <a:spcPct val="80000"/>
              </a:lnSpc>
              <a:spcBef>
                <a:spcPct val="0"/>
              </a:spcBef>
              <a:buFont typeface="Wingdings" panose="05000000000000000000" pitchFamily="2" charset="2"/>
              <a:buChar char="Ø"/>
              <a:defRPr/>
            </a:pPr>
            <a:r>
              <a:rPr lang="es-AR" altLang="es-AR" sz="2000" b="1" dirty="0" smtClean="0">
                <a:cs typeface="+mn-cs"/>
              </a:rPr>
              <a:t>Cuotas y Participaciones Sociales</a:t>
            </a:r>
          </a:p>
          <a:p>
            <a:pPr algn="just">
              <a:lnSpc>
                <a:spcPct val="80000"/>
              </a:lnSpc>
              <a:spcBef>
                <a:spcPct val="0"/>
              </a:spcBef>
              <a:buFontTx/>
              <a:buChar char="-"/>
              <a:defRPr/>
            </a:pPr>
            <a:endParaRPr lang="es-AR" altLang="es-AR" sz="2000" b="1" dirty="0" smtClean="0">
              <a:cs typeface="+mn-cs"/>
            </a:endParaRPr>
          </a:p>
          <a:p>
            <a:pPr marL="342900" indent="-342900" algn="just">
              <a:lnSpc>
                <a:spcPct val="80000"/>
              </a:lnSpc>
              <a:spcBef>
                <a:spcPct val="0"/>
              </a:spcBef>
              <a:buFont typeface="Wingdings" panose="05000000000000000000" pitchFamily="2" charset="2"/>
              <a:buChar char="§"/>
              <a:defRPr/>
            </a:pPr>
            <a:r>
              <a:rPr lang="es-AR" altLang="es-AR" sz="2000" b="1" dirty="0" smtClean="0">
                <a:cs typeface="+mn-cs"/>
              </a:rPr>
              <a:t>Cuotas partes Fondos Comunes Inversión y </a:t>
            </a:r>
          </a:p>
          <a:p>
            <a:pPr marL="342900" indent="-342900" algn="just">
              <a:lnSpc>
                <a:spcPct val="80000"/>
              </a:lnSpc>
              <a:spcBef>
                <a:spcPct val="0"/>
              </a:spcBef>
              <a:buFont typeface="Wingdings" panose="05000000000000000000" pitchFamily="2" charset="2"/>
              <a:buChar char="§"/>
              <a:defRPr/>
            </a:pPr>
            <a:r>
              <a:rPr lang="es-AR" altLang="es-AR" sz="2000" b="1" dirty="0" smtClean="0">
                <a:cs typeface="+mn-cs"/>
              </a:rPr>
              <a:t>Certificados participación  Fideicomisos Financieros</a:t>
            </a:r>
          </a:p>
          <a:p>
            <a:pPr marL="342900" indent="-342900" algn="just">
              <a:lnSpc>
                <a:spcPct val="80000"/>
              </a:lnSpc>
              <a:spcBef>
                <a:spcPct val="0"/>
              </a:spcBef>
              <a:buFont typeface="Wingdings" panose="05000000000000000000" pitchFamily="2" charset="2"/>
              <a:buChar char="§"/>
              <a:defRPr/>
            </a:pPr>
            <a:r>
              <a:rPr lang="es-AR" altLang="es-AR" sz="2000" b="1" dirty="0" smtClean="0">
                <a:cs typeface="+mn-cs"/>
              </a:rPr>
              <a:t>Cualquier otro derecho sobre fideicomisos y contratos similares </a:t>
            </a:r>
            <a:r>
              <a:rPr lang="es-AR" altLang="es-AR" sz="2000" dirty="0" smtClean="0">
                <a:cs typeface="+mn-cs"/>
              </a:rPr>
              <a:t> </a:t>
            </a:r>
          </a:p>
          <a:p>
            <a:pPr algn="just">
              <a:lnSpc>
                <a:spcPct val="80000"/>
              </a:lnSpc>
              <a:spcBef>
                <a:spcPct val="0"/>
              </a:spcBef>
              <a:buFontTx/>
              <a:buChar char="-"/>
              <a:defRPr/>
            </a:pPr>
            <a:endParaRPr lang="es-AR" altLang="es-AR" sz="2000" dirty="0" smtClean="0">
              <a:cs typeface="+mn-cs"/>
            </a:endParaRPr>
          </a:p>
          <a:p>
            <a:pPr marL="342900" indent="-342900" algn="just">
              <a:lnSpc>
                <a:spcPct val="80000"/>
              </a:lnSpc>
              <a:spcBef>
                <a:spcPct val="0"/>
              </a:spcBef>
              <a:buFont typeface="Wingdings" panose="05000000000000000000" pitchFamily="2" charset="2"/>
              <a:buChar char="Ø"/>
              <a:defRPr/>
            </a:pPr>
            <a:r>
              <a:rPr lang="es-AR" altLang="es-AR" sz="2000" b="1" dirty="0" smtClean="0">
                <a:cs typeface="+mn-cs"/>
              </a:rPr>
              <a:t>Títulos, Bonos y demás Valores</a:t>
            </a:r>
          </a:p>
          <a:p>
            <a:pPr lvl="2" algn="just">
              <a:lnSpc>
                <a:spcPct val="80000"/>
              </a:lnSpc>
              <a:spcBef>
                <a:spcPct val="0"/>
              </a:spcBef>
              <a:buFontTx/>
              <a:buNone/>
              <a:defRPr/>
            </a:pPr>
            <a:endParaRPr lang="es-AR" altLang="es-AR" sz="2000" dirty="0" smtClean="0">
              <a:cs typeface="+mn-cs"/>
            </a:endParaRPr>
          </a:p>
          <a:p>
            <a:pPr marL="342900" indent="-342900" algn="just">
              <a:lnSpc>
                <a:spcPct val="80000"/>
              </a:lnSpc>
              <a:spcBef>
                <a:spcPct val="0"/>
              </a:spcBef>
              <a:buFont typeface="Wingdings" panose="05000000000000000000" pitchFamily="2" charset="2"/>
              <a:buChar char="Ø"/>
              <a:defRPr/>
            </a:pPr>
            <a:r>
              <a:rPr lang="es-AR" altLang="es-AR" sz="2000" dirty="0" smtClean="0">
                <a:cs typeface="+mn-cs"/>
              </a:rPr>
              <a:t> </a:t>
            </a:r>
            <a:r>
              <a:rPr lang="es-AR" altLang="es-AR" sz="2000" b="1" dirty="0" smtClean="0">
                <a:cs typeface="+mn-cs"/>
              </a:rPr>
              <a:t>Monedas digitales</a:t>
            </a:r>
          </a:p>
          <a:p>
            <a:pPr algn="just">
              <a:lnSpc>
                <a:spcPct val="80000"/>
              </a:lnSpc>
              <a:spcBef>
                <a:spcPct val="0"/>
              </a:spcBef>
              <a:buFontTx/>
              <a:buChar char="-"/>
              <a:defRPr/>
            </a:pPr>
            <a:endParaRPr lang="es-AR" altLang="es-AR" sz="2000" dirty="0" smtClean="0">
              <a:cs typeface="+mn-cs"/>
            </a:endParaRPr>
          </a:p>
          <a:p>
            <a:pPr algn="just">
              <a:lnSpc>
                <a:spcPct val="80000"/>
              </a:lnSpc>
              <a:spcBef>
                <a:spcPct val="0"/>
              </a:spcBef>
              <a:buFontTx/>
              <a:buNone/>
              <a:defRPr/>
            </a:pPr>
            <a:r>
              <a:rPr lang="es-AR" altLang="es-AR" sz="2000" dirty="0" smtClean="0">
                <a:cs typeface="+mn-cs"/>
              </a:rPr>
              <a:t> </a:t>
            </a:r>
            <a:r>
              <a:rPr lang="es-AR" altLang="es-AR" sz="2000" i="1" u="sng" dirty="0" smtClean="0">
                <a:cs typeface="+mn-cs"/>
              </a:rPr>
              <a:t>Inc.5 Enajenación</a:t>
            </a:r>
          </a:p>
          <a:p>
            <a:pPr algn="just">
              <a:lnSpc>
                <a:spcPct val="80000"/>
              </a:lnSpc>
              <a:spcBef>
                <a:spcPct val="0"/>
              </a:spcBef>
              <a:buFontTx/>
              <a:buNone/>
              <a:defRPr/>
            </a:pPr>
            <a:endParaRPr lang="es-AR" altLang="es-AR" sz="2000" b="1" dirty="0" smtClean="0">
              <a:cs typeface="+mn-cs"/>
            </a:endParaRPr>
          </a:p>
          <a:p>
            <a:pPr marL="342900" indent="-342900" algn="just">
              <a:lnSpc>
                <a:spcPct val="80000"/>
              </a:lnSpc>
              <a:spcBef>
                <a:spcPct val="0"/>
              </a:spcBef>
              <a:buFont typeface="Wingdings" panose="05000000000000000000" pitchFamily="2" charset="2"/>
              <a:buChar char="Ø"/>
              <a:defRPr/>
            </a:pPr>
            <a:r>
              <a:rPr lang="es-AR" altLang="es-AR" sz="2000" b="1" dirty="0" smtClean="0">
                <a:cs typeface="+mn-cs"/>
              </a:rPr>
              <a:t>I</a:t>
            </a:r>
            <a:r>
              <a:rPr lang="es-ES_tradnl" altLang="es-AR" sz="2000" b="1" dirty="0" err="1" smtClean="0">
                <a:cs typeface="+mn-cs"/>
              </a:rPr>
              <a:t>nmuebles</a:t>
            </a:r>
            <a:r>
              <a:rPr lang="es-ES_tradnl" altLang="es-AR" sz="2000" b="1" dirty="0" smtClean="0">
                <a:cs typeface="+mn-cs"/>
              </a:rPr>
              <a:t> </a:t>
            </a:r>
            <a:endParaRPr lang="es-ES_tradnl" altLang="es-AR" sz="2000" b="1" dirty="0">
              <a:cs typeface="+mn-cs"/>
            </a:endParaRPr>
          </a:p>
          <a:p>
            <a:pPr marL="342900" indent="-342900" algn="just">
              <a:lnSpc>
                <a:spcPct val="80000"/>
              </a:lnSpc>
              <a:spcBef>
                <a:spcPct val="0"/>
              </a:spcBef>
              <a:buFont typeface="Wingdings" panose="05000000000000000000" pitchFamily="2" charset="2"/>
              <a:buChar char="Ø"/>
              <a:defRPr/>
            </a:pPr>
            <a:r>
              <a:rPr lang="es-ES_tradnl" altLang="es-AR" sz="2000" b="1" dirty="0" smtClean="0">
                <a:cs typeface="+mn-cs"/>
              </a:rPr>
              <a:t>Transferencia de derechos sobre inmuebles</a:t>
            </a:r>
            <a:r>
              <a:rPr lang="es-ES_tradnl" altLang="es-AR" sz="2000" dirty="0" smtClean="0">
                <a:cs typeface="+mn-cs"/>
              </a:rPr>
              <a:t>  </a:t>
            </a:r>
            <a:r>
              <a:rPr lang="es-ES_tradnl" altLang="es-AR" sz="2200" dirty="0" smtClean="0">
                <a:cs typeface="+mn-cs"/>
              </a:rPr>
              <a:t>	</a:t>
            </a:r>
            <a:endParaRPr lang="es-AR" altLang="es-AR" sz="2400" dirty="0" smtClean="0">
              <a:cs typeface="+mn-cs"/>
            </a:endParaRPr>
          </a:p>
        </p:txBody>
      </p:sp>
      <p:cxnSp>
        <p:nvCxnSpPr>
          <p:cNvPr id="3" name="Conector recto de flecha 2"/>
          <p:cNvCxnSpPr/>
          <p:nvPr/>
        </p:nvCxnSpPr>
        <p:spPr>
          <a:xfrm flipH="1">
            <a:off x="3309938" y="2971800"/>
            <a:ext cx="1152525" cy="311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ángulo 1"/>
          <p:cNvSpPr/>
          <p:nvPr/>
        </p:nvSpPr>
        <p:spPr>
          <a:xfrm>
            <a:off x="6678613" y="5229225"/>
            <a:ext cx="2051050" cy="506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b="1" dirty="0" err="1">
                <a:solidFill>
                  <a:schemeClr val="tx1"/>
                </a:solidFill>
              </a:rPr>
              <a:t>Cualquiera</a:t>
            </a:r>
            <a:r>
              <a:rPr lang="en-US" sz="1800" b="1" dirty="0">
                <a:solidFill>
                  <a:schemeClr val="tx1"/>
                </a:solidFill>
              </a:rPr>
              <a:t> sea el </a:t>
            </a:r>
            <a:r>
              <a:rPr lang="en-US" sz="1800" b="1" dirty="0" err="1">
                <a:solidFill>
                  <a:schemeClr val="tx1"/>
                </a:solidFill>
              </a:rPr>
              <a:t>sujeto</a:t>
            </a:r>
            <a:r>
              <a:rPr lang="en-US" sz="1800" b="1" dirty="0">
                <a:solidFill>
                  <a:schemeClr val="tx1"/>
                </a:solidFill>
              </a:rPr>
              <a:t> que </a:t>
            </a:r>
            <a:r>
              <a:rPr lang="en-US" sz="1800" b="1" dirty="0" err="1">
                <a:solidFill>
                  <a:schemeClr val="tx1"/>
                </a:solidFill>
              </a:rPr>
              <a:t>venda</a:t>
            </a:r>
            <a:endParaRPr lang="es-ES" sz="1800" b="1" dirty="0">
              <a:solidFill>
                <a:schemeClr val="tx1"/>
              </a:solidFill>
            </a:endParaRPr>
          </a:p>
        </p:txBody>
      </p:sp>
      <p:cxnSp>
        <p:nvCxnSpPr>
          <p:cNvPr id="5" name="Conector recto de flecha 4"/>
          <p:cNvCxnSpPr/>
          <p:nvPr/>
        </p:nvCxnSpPr>
        <p:spPr>
          <a:xfrm>
            <a:off x="2339975" y="5516563"/>
            <a:ext cx="417671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V="1">
            <a:off x="6156325" y="5661025"/>
            <a:ext cx="360363" cy="746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3 Título"/>
          <p:cNvSpPr txBox="1">
            <a:spLocks/>
          </p:cNvSpPr>
          <p:nvPr/>
        </p:nvSpPr>
        <p:spPr>
          <a:xfrm>
            <a:off x="0" y="0"/>
            <a:ext cx="8858280" cy="571456"/>
          </a:xfrm>
          <a:prstGeom prst="rect">
            <a:avLst/>
          </a:prstGeom>
        </p:spPr>
        <p:txBody>
          <a:bodyPr>
            <a:normAutofit fontScale="97500"/>
          </a:bodyPr>
          <a:lstStyle>
            <a:lvl1pPr algn="l" defTabSz="914400" rtl="0" eaLnBrk="1" latinLnBrk="0" hangingPunct="1">
              <a:spcBef>
                <a:spcPct val="0"/>
              </a:spcBef>
              <a:buNone/>
              <a:defRPr sz="3200" kern="1200">
                <a:solidFill>
                  <a:schemeClr val="bg1"/>
                </a:solidFill>
                <a:latin typeface="Gill Sans MT" pitchFamily="34" charset="0"/>
                <a:ea typeface="+mj-ea"/>
                <a:cs typeface="+mj-cs"/>
              </a:defRPr>
            </a:lvl1pPr>
          </a:lstStyle>
          <a:p>
            <a:pPr fontAlgn="base">
              <a:spcAft>
                <a:spcPct val="0"/>
              </a:spcAft>
            </a:pPr>
            <a:r>
              <a:rPr lang="es-AR" altLang="es-ES" sz="2500" b="1" dirty="0" smtClean="0">
                <a:latin typeface="Arial" charset="0"/>
                <a:cs typeface="Arial" charset="0"/>
              </a:rPr>
              <a:t> Ley 27 430 . AMPLIACION DEL OBJETO – ART  </a:t>
            </a:r>
            <a:r>
              <a:rPr lang="es-AR" altLang="es-ES" sz="2900" b="1" dirty="0" smtClean="0">
                <a:solidFill>
                  <a:srgbClr val="000000"/>
                </a:solidFill>
                <a:latin typeface="Arial" charset="0"/>
                <a:cs typeface="Arial" charset="0"/>
              </a:rPr>
              <a:t>2</a:t>
            </a:r>
            <a:endParaRPr lang="es-ES" altLang="es-ES" sz="2900" b="1" dirty="0">
              <a:solidFill>
                <a:srgbClr val="000000"/>
              </a:solidFill>
              <a:latin typeface="Arial" charset="0"/>
              <a:cs typeface="Arial" charset="0"/>
            </a:endParaRPr>
          </a:p>
        </p:txBody>
      </p:sp>
    </p:spTree>
    <p:extLst>
      <p:ext uri="{BB962C8B-B14F-4D97-AF65-F5344CB8AC3E}">
        <p14:creationId xmlns:p14="http://schemas.microsoft.com/office/powerpoint/2010/main" val="397627223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dirty="0"/>
              <a:t>Presunciones de Dividendos</a:t>
            </a:r>
          </a:p>
        </p:txBody>
      </p:sp>
      <p:sp>
        <p:nvSpPr>
          <p:cNvPr id="6" name="Subtítulo 3"/>
          <p:cNvSpPr>
            <a:spLocks noGrp="1"/>
          </p:cNvSpPr>
          <p:nvPr>
            <p:ph idx="1"/>
          </p:nvPr>
        </p:nvSpPr>
        <p:spPr/>
        <p:txBody>
          <a:bodyPr>
            <a:normAutofit fontScale="92500" lnSpcReduction="20000"/>
          </a:bodyPr>
          <a:lstStyle/>
          <a:p>
            <a:pPr marL="398463" lvl="1" indent="0" algn="just" defTabSz="342900" eaLnBrk="1" hangingPunct="1">
              <a:buClr>
                <a:srgbClr val="90C226"/>
              </a:buClr>
              <a:buSzPct val="120000"/>
              <a:buFont typeface="Arial" charset="0"/>
              <a:buNone/>
            </a:pPr>
            <a:r>
              <a:rPr lang="es-AR" altLang="es-ES" sz="2400" dirty="0" smtClean="0">
                <a:solidFill>
                  <a:srgbClr val="000000"/>
                </a:solidFill>
              </a:rPr>
              <a:t>Art 46.1 </a:t>
            </a:r>
            <a:endParaRPr lang="es-ES" altLang="es-ES" sz="2400" dirty="0" smtClean="0">
              <a:solidFill>
                <a:srgbClr val="000000"/>
              </a:solidFill>
            </a:endParaRPr>
          </a:p>
          <a:p>
            <a:pPr marL="398463" lvl="1" indent="0" algn="just" defTabSz="342900" eaLnBrk="1" hangingPunct="1">
              <a:buClr>
                <a:srgbClr val="90C226"/>
              </a:buClr>
              <a:buSzPct val="120000"/>
              <a:buFont typeface="Arial" charset="0"/>
              <a:buNone/>
            </a:pPr>
            <a:r>
              <a:rPr lang="es-ES" altLang="es-ES" sz="2400" b="1" dirty="0" smtClean="0">
                <a:solidFill>
                  <a:srgbClr val="000000"/>
                </a:solidFill>
              </a:rPr>
              <a:t>a.) Retiro </a:t>
            </a:r>
            <a:r>
              <a:rPr lang="es-ES" altLang="es-ES" sz="2400" dirty="0" smtClean="0">
                <a:solidFill>
                  <a:srgbClr val="000000"/>
                </a:solidFill>
              </a:rPr>
              <a:t>de socios…</a:t>
            </a:r>
          </a:p>
          <a:p>
            <a:pPr marL="398463" lvl="1" indent="0" algn="just" defTabSz="342900" eaLnBrk="1" hangingPunct="1">
              <a:buClr>
                <a:srgbClr val="90C226"/>
              </a:buClr>
              <a:buSzPct val="120000"/>
              <a:buFont typeface="Arial" charset="0"/>
              <a:buNone/>
            </a:pPr>
            <a:r>
              <a:rPr lang="es-ES" altLang="es-ES" sz="2400" b="1" dirty="0" smtClean="0">
                <a:solidFill>
                  <a:srgbClr val="000000"/>
                </a:solidFill>
              </a:rPr>
              <a:t>b.</a:t>
            </a:r>
            <a:r>
              <a:rPr lang="es-ES" altLang="es-ES" sz="2400" dirty="0" smtClean="0">
                <a:solidFill>
                  <a:srgbClr val="000000"/>
                </a:solidFill>
              </a:rPr>
              <a:t>) Socios …</a:t>
            </a:r>
            <a:r>
              <a:rPr lang="es-ES" altLang="es-ES" sz="2400" b="1" dirty="0" smtClean="0">
                <a:solidFill>
                  <a:srgbClr val="000000"/>
                </a:solidFill>
              </a:rPr>
              <a:t>tienen el uso o goce de inmuebles </a:t>
            </a:r>
            <a:r>
              <a:rPr lang="es-ES" altLang="es-ES" sz="2400" dirty="0" smtClean="0">
                <a:solidFill>
                  <a:srgbClr val="000000"/>
                </a:solidFill>
              </a:rPr>
              <a:t>(8% valor de plaza) u otros bienes (20% valor de plaza). </a:t>
            </a:r>
          </a:p>
          <a:p>
            <a:pPr marL="398463" lvl="1" indent="0" algn="just" defTabSz="342900" eaLnBrk="1" hangingPunct="1">
              <a:buClr>
                <a:srgbClr val="90C226"/>
              </a:buClr>
              <a:buSzPct val="120000"/>
              <a:buFont typeface="Arial" charset="0"/>
              <a:buNone/>
            </a:pPr>
            <a:r>
              <a:rPr lang="es-ES" altLang="es-ES" sz="2400" b="1" dirty="0" smtClean="0">
                <a:solidFill>
                  <a:srgbClr val="000000"/>
                </a:solidFill>
              </a:rPr>
              <a:t>c) </a:t>
            </a:r>
            <a:r>
              <a:rPr lang="es-ES" altLang="es-ES" sz="2400" dirty="0" smtClean="0">
                <a:solidFill>
                  <a:srgbClr val="000000"/>
                </a:solidFill>
              </a:rPr>
              <a:t>Bienes de la entidad, fondo o fideicomiso dado en garantía a los socios… y ejecutados por deudas de estos…</a:t>
            </a:r>
          </a:p>
          <a:p>
            <a:pPr marL="398463" lvl="1" indent="0" algn="just" defTabSz="342900" eaLnBrk="1" hangingPunct="1">
              <a:buClr>
                <a:srgbClr val="90C226"/>
              </a:buClr>
              <a:buSzPct val="120000"/>
              <a:buFont typeface="Arial" charset="0"/>
              <a:buNone/>
            </a:pPr>
            <a:r>
              <a:rPr lang="es-ES" altLang="es-ES" sz="2400" b="1" dirty="0" smtClean="0">
                <a:solidFill>
                  <a:srgbClr val="000000"/>
                </a:solidFill>
              </a:rPr>
              <a:t>d) </a:t>
            </a:r>
            <a:r>
              <a:rPr lang="es-ES" altLang="es-ES" sz="2400" dirty="0" smtClean="0">
                <a:solidFill>
                  <a:srgbClr val="000000"/>
                </a:solidFill>
              </a:rPr>
              <a:t>Socios… compran o venden por debajo o sobre el valor de plaza de los bienes. </a:t>
            </a:r>
          </a:p>
          <a:p>
            <a:pPr marL="398463" lvl="1" indent="0" algn="just" defTabSz="342900" eaLnBrk="1" hangingPunct="1">
              <a:buClr>
                <a:srgbClr val="90C226"/>
              </a:buClr>
              <a:buSzPct val="120000"/>
              <a:buFont typeface="Arial" charset="0"/>
              <a:buNone/>
            </a:pPr>
            <a:r>
              <a:rPr lang="es-ES" altLang="es-ES" sz="2400" b="1" dirty="0" smtClean="0">
                <a:solidFill>
                  <a:srgbClr val="000000"/>
                </a:solidFill>
              </a:rPr>
              <a:t>e)</a:t>
            </a:r>
            <a:r>
              <a:rPr lang="es-ES" altLang="es-ES" sz="2400" dirty="0" smtClean="0">
                <a:solidFill>
                  <a:srgbClr val="000000"/>
                </a:solidFill>
              </a:rPr>
              <a:t>Gastos de los socios…. a cargo de la sociedad excepto que fueran reintegrados.</a:t>
            </a:r>
          </a:p>
          <a:p>
            <a:pPr marL="398463" lvl="1" indent="0" algn="just" defTabSz="342900" eaLnBrk="1" hangingPunct="1">
              <a:buClr>
                <a:srgbClr val="90C226"/>
              </a:buClr>
              <a:buSzPct val="120000"/>
              <a:buFont typeface="Arial" charset="0"/>
              <a:buNone/>
            </a:pPr>
            <a:r>
              <a:rPr lang="es-ES" altLang="es-ES" sz="2400" b="1" dirty="0" smtClean="0">
                <a:solidFill>
                  <a:srgbClr val="000000"/>
                </a:solidFill>
              </a:rPr>
              <a:t>f)</a:t>
            </a:r>
            <a:r>
              <a:rPr lang="es-ES" altLang="es-ES" sz="2400" dirty="0" smtClean="0">
                <a:solidFill>
                  <a:srgbClr val="000000"/>
                </a:solidFill>
              </a:rPr>
              <a:t>Pago a socios…de </a:t>
            </a:r>
            <a:r>
              <a:rPr lang="es-ES" altLang="es-ES" sz="2400" b="1" dirty="0" smtClean="0">
                <a:solidFill>
                  <a:srgbClr val="000000"/>
                </a:solidFill>
              </a:rPr>
              <a:t>sueldos, honorarios u otras remuneraciones, si no puede probarse la efectiva prestación del servicio o su falta de adecuación a la naturaleza de la prestación</a:t>
            </a:r>
            <a:endParaRPr lang="es-AR" altLang="es-ES" sz="2400" dirty="0" smtClean="0">
              <a:solidFill>
                <a:srgbClr val="000000"/>
              </a:solidFill>
            </a:endParaRPr>
          </a:p>
        </p:txBody>
      </p:sp>
    </p:spTree>
    <p:extLst>
      <p:ext uri="{BB962C8B-B14F-4D97-AF65-F5344CB8AC3E}">
        <p14:creationId xmlns:p14="http://schemas.microsoft.com/office/powerpoint/2010/main" val="179249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AR" altLang="es-ES" dirty="0">
                <a:latin typeface="Arial" charset="0"/>
                <a:ea typeface="ＭＳ Ｐゴシック" pitchFamily="34" charset="-128"/>
              </a:rPr>
              <a:t>DISPOSICION DE FONDOS art. 73 </a:t>
            </a:r>
            <a:endParaRPr lang="es-ES" altLang="es-ES" dirty="0">
              <a:latin typeface="Arial" charset="0"/>
              <a:ea typeface="ＭＳ Ｐゴシック" pitchFamily="34" charset="-128"/>
            </a:endParaRPr>
          </a:p>
        </p:txBody>
      </p:sp>
      <p:sp>
        <p:nvSpPr>
          <p:cNvPr id="5" name="4 Marcador de contenido"/>
          <p:cNvSpPr>
            <a:spLocks noGrp="1"/>
          </p:cNvSpPr>
          <p:nvPr>
            <p:ph idx="1"/>
          </p:nvPr>
        </p:nvSpPr>
        <p:spPr/>
        <p:txBody>
          <a:bodyPr>
            <a:normAutofit fontScale="92500" lnSpcReduction="10000"/>
          </a:bodyPr>
          <a:lstStyle/>
          <a:p>
            <a:pPr marL="741363" lvl="1" indent="-342900" algn="just" defTabSz="342900">
              <a:buClr>
                <a:srgbClr val="90C226"/>
              </a:buClr>
              <a:buSzPct val="120000"/>
              <a:buFont typeface="Wingdings" panose="05000000000000000000" pitchFamily="2" charset="2"/>
              <a:buChar char="Ø"/>
              <a:defRPr/>
            </a:pPr>
            <a:r>
              <a:rPr lang="es-AR" altLang="es-ES" sz="2200" dirty="0">
                <a:solidFill>
                  <a:srgbClr val="000000"/>
                </a:solidFill>
              </a:rPr>
              <a:t>La presunción se extiende a todos los sujetos del art. 49 .</a:t>
            </a:r>
          </a:p>
          <a:p>
            <a:pPr marL="398463" lvl="1" indent="0" algn="just" defTabSz="342900">
              <a:buClr>
                <a:srgbClr val="90C226"/>
              </a:buClr>
              <a:buSzPct val="120000"/>
              <a:buNone/>
              <a:defRPr/>
            </a:pPr>
            <a:r>
              <a:rPr lang="es-AR" altLang="es-ES" sz="2200" dirty="0">
                <a:solidFill>
                  <a:srgbClr val="000000"/>
                </a:solidFill>
              </a:rPr>
              <a:t>	</a:t>
            </a:r>
          </a:p>
          <a:p>
            <a:pPr marL="741363" lvl="1" indent="-342900" algn="just" defTabSz="342900">
              <a:buClr>
                <a:srgbClr val="90C226"/>
              </a:buClr>
              <a:buSzPct val="120000"/>
              <a:buFont typeface="Wingdings" panose="05000000000000000000" pitchFamily="2" charset="2"/>
              <a:buChar char="Ø"/>
              <a:defRPr/>
            </a:pPr>
            <a:r>
              <a:rPr lang="es-AR" altLang="es-ES" sz="2200" dirty="0">
                <a:solidFill>
                  <a:srgbClr val="000000"/>
                </a:solidFill>
              </a:rPr>
              <a:t> Cambia forma calcular ganancias presunta</a:t>
            </a:r>
          </a:p>
          <a:p>
            <a:pPr marL="741363" lvl="1" indent="-342900" algn="just" defTabSz="342900">
              <a:buClr>
                <a:srgbClr val="90C226"/>
              </a:buClr>
              <a:buSzPct val="120000"/>
              <a:buFont typeface="Wingdings" panose="05000000000000000000" pitchFamily="2" charset="2"/>
              <a:buChar char="§"/>
              <a:defRPr/>
            </a:pPr>
            <a:r>
              <a:rPr lang="es-AR" altLang="es-ES" sz="2200" u="sng" dirty="0">
                <a:solidFill>
                  <a:srgbClr val="000000"/>
                </a:solidFill>
              </a:rPr>
              <a:t>Disposición de fondos</a:t>
            </a:r>
            <a:r>
              <a:rPr lang="es-AR" altLang="es-ES" sz="2200" dirty="0">
                <a:solidFill>
                  <a:srgbClr val="000000"/>
                </a:solidFill>
              </a:rPr>
              <a:t>: </a:t>
            </a:r>
            <a:r>
              <a:rPr lang="es-AR" altLang="es-ES" sz="2200" i="1" dirty="0">
                <a:solidFill>
                  <a:srgbClr val="000000"/>
                </a:solidFill>
              </a:rPr>
              <a:t> se presume  un interés anual</a:t>
            </a:r>
          </a:p>
          <a:p>
            <a:pPr marL="741363" lvl="1" indent="-342900" algn="just" defTabSz="342900">
              <a:buClr>
                <a:srgbClr val="90C226"/>
              </a:buClr>
              <a:buSzPct val="120000"/>
              <a:buFont typeface="Wingdings" panose="05000000000000000000" pitchFamily="2" charset="2"/>
              <a:buChar char="§"/>
              <a:defRPr/>
            </a:pPr>
            <a:r>
              <a:rPr lang="es-AR" altLang="es-ES" sz="2200" u="sng" dirty="0">
                <a:solidFill>
                  <a:srgbClr val="000000"/>
                </a:solidFill>
              </a:rPr>
              <a:t>Disposición de Bienes</a:t>
            </a:r>
            <a:r>
              <a:rPr lang="es-AR" altLang="es-ES" sz="2200" dirty="0">
                <a:solidFill>
                  <a:srgbClr val="000000"/>
                </a:solidFill>
              </a:rPr>
              <a:t>: se presume ganancia anual  </a:t>
            </a:r>
          </a:p>
          <a:p>
            <a:pPr marL="398463" lvl="1" indent="0" algn="just" defTabSz="342900">
              <a:buClr>
                <a:srgbClr val="90C226"/>
              </a:buClr>
              <a:buSzPct val="120000"/>
              <a:buNone/>
              <a:defRPr/>
            </a:pPr>
            <a:r>
              <a:rPr lang="es-AR" altLang="es-ES" sz="2200" dirty="0">
                <a:solidFill>
                  <a:srgbClr val="000000"/>
                </a:solidFill>
              </a:rPr>
              <a:t>       - sobre INMUEBLES          8% 	anual valor corriente plaza </a:t>
            </a:r>
          </a:p>
          <a:p>
            <a:pPr marL="398463" lvl="1" indent="0" algn="just" defTabSz="342900">
              <a:buClr>
                <a:srgbClr val="90C226"/>
              </a:buClr>
              <a:buSzPct val="120000"/>
              <a:buNone/>
              <a:defRPr/>
            </a:pPr>
            <a:r>
              <a:rPr lang="es-AR" altLang="es-ES" sz="2200" dirty="0">
                <a:solidFill>
                  <a:srgbClr val="000000"/>
                </a:solidFill>
              </a:rPr>
              <a:t>       - sobre RESTO BIENES     20% anual valor corriente en plaza	 </a:t>
            </a:r>
          </a:p>
          <a:p>
            <a:pPr marL="741363" lvl="1" indent="-342900" algn="just" defTabSz="342900">
              <a:buClr>
                <a:srgbClr val="90C226"/>
              </a:buClr>
              <a:buSzPct val="120000"/>
              <a:buFont typeface="Wingdings" panose="05000000000000000000" pitchFamily="2" charset="2"/>
              <a:buChar char="§"/>
              <a:defRPr/>
            </a:pPr>
            <a:endParaRPr lang="es-AR" altLang="es-ES" sz="2200" dirty="0">
              <a:solidFill>
                <a:srgbClr val="000000"/>
              </a:solidFill>
            </a:endParaRPr>
          </a:p>
          <a:p>
            <a:pPr marL="741363" lvl="1" indent="-342900" algn="just" defTabSz="342900">
              <a:buClr>
                <a:srgbClr val="90C226"/>
              </a:buClr>
              <a:buSzPct val="120000"/>
              <a:buFont typeface="Wingdings" panose="05000000000000000000" pitchFamily="2" charset="2"/>
              <a:buChar char="Ø"/>
              <a:defRPr/>
            </a:pPr>
            <a:r>
              <a:rPr lang="es-AR" altLang="es-ES" sz="2200" dirty="0">
                <a:solidFill>
                  <a:srgbClr val="000000"/>
                </a:solidFill>
              </a:rPr>
              <a:t>No corresponde aplicar la presunción</a:t>
            </a:r>
          </a:p>
          <a:p>
            <a:pPr marL="741363" lvl="1" indent="-342900" algn="just" defTabSz="342900">
              <a:buClr>
                <a:srgbClr val="90C226"/>
              </a:buClr>
              <a:buSzPct val="120000"/>
              <a:buFont typeface="Wingdings" panose="05000000000000000000" pitchFamily="2" charset="2"/>
              <a:buChar char="§"/>
              <a:defRPr/>
            </a:pPr>
            <a:r>
              <a:rPr lang="es-AR" altLang="es-ES" sz="2200" dirty="0">
                <a:solidFill>
                  <a:srgbClr val="000000"/>
                </a:solidFill>
              </a:rPr>
              <a:t>Cuando los sujetos efectúen disposición de bienes a terceros en condiciones de mercado (fallo CSJ “</a:t>
            </a:r>
            <a:r>
              <a:rPr lang="es-AR" altLang="es-ES" sz="2200" dirty="0" err="1">
                <a:solidFill>
                  <a:srgbClr val="000000"/>
                </a:solidFill>
              </a:rPr>
              <a:t>Akapol</a:t>
            </a:r>
            <a:r>
              <a:rPr lang="es-AR" altLang="es-ES" sz="2200" dirty="0">
                <a:solidFill>
                  <a:srgbClr val="000000"/>
                </a:solidFill>
              </a:rPr>
              <a:t> SA)</a:t>
            </a:r>
          </a:p>
          <a:p>
            <a:pPr marL="741363" lvl="1" indent="-342900" algn="just" defTabSz="342900">
              <a:buClr>
                <a:srgbClr val="90C226"/>
              </a:buClr>
              <a:buSzPct val="120000"/>
              <a:buFont typeface="Wingdings" panose="05000000000000000000" pitchFamily="2" charset="2"/>
              <a:buChar char="§"/>
              <a:defRPr/>
            </a:pPr>
            <a:r>
              <a:rPr lang="es-AR" altLang="es-ES" sz="2200" dirty="0">
                <a:solidFill>
                  <a:srgbClr val="000000"/>
                </a:solidFill>
              </a:rPr>
              <a:t>Cuando se utilizan las presunciones de puesta a disposición de dividendos</a:t>
            </a:r>
          </a:p>
        </p:txBody>
      </p:sp>
    </p:spTree>
    <p:extLst>
      <p:ext uri="{BB962C8B-B14F-4D97-AF65-F5344CB8AC3E}">
        <p14:creationId xmlns:p14="http://schemas.microsoft.com/office/powerpoint/2010/main" val="2066149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endParaRPr lang="es-ES" dirty="0"/>
          </a:p>
        </p:txBody>
      </p:sp>
      <p:graphicFrame>
        <p:nvGraphicFramePr>
          <p:cNvPr id="2" name="1 Marcador de contenido"/>
          <p:cNvGraphicFramePr>
            <a:graphicFrameLocks noGrp="1"/>
          </p:cNvGraphicFramePr>
          <p:nvPr>
            <p:ph idx="1"/>
            <p:extLst>
              <p:ext uri="{D42A27DB-BD31-4B8C-83A1-F6EECF244321}">
                <p14:modId xmlns:p14="http://schemas.microsoft.com/office/powerpoint/2010/main" val="2481436859"/>
              </p:ext>
            </p:extLst>
          </p:nvPr>
        </p:nvGraphicFramePr>
        <p:xfrm>
          <a:off x="395536" y="3429000"/>
          <a:ext cx="8229600" cy="1854200"/>
        </p:xfrm>
        <a:graphic>
          <a:graphicData uri="http://schemas.openxmlformats.org/drawingml/2006/table">
            <a:tbl>
              <a:tblPr firstRow="1" bandRow="1">
                <a:tableStyleId>{5FD0F851-EC5A-4D38-B0AD-8093EC10F338}</a:tableStyleId>
              </a:tblPr>
              <a:tblGrid>
                <a:gridCol w="4042792"/>
                <a:gridCol w="2160240"/>
                <a:gridCol w="2026568"/>
              </a:tblGrid>
              <a:tr h="370840">
                <a:tc>
                  <a:txBody>
                    <a:bodyPr/>
                    <a:lstStyle/>
                    <a:p>
                      <a:pPr algn="l" fontAlgn="b"/>
                      <a:r>
                        <a:rPr lang="es-AR" sz="2000" b="1" i="1" u="none" strike="noStrike" dirty="0" smtClean="0">
                          <a:solidFill>
                            <a:srgbClr val="000000"/>
                          </a:solidFill>
                          <a:effectLst/>
                          <a:latin typeface="Calibri"/>
                        </a:rPr>
                        <a:t>Cálculo Dividendo Ficto</a:t>
                      </a:r>
                      <a:endParaRPr lang="es-AR" sz="2000" b="1" i="1" u="none" strike="noStrike" dirty="0">
                        <a:solidFill>
                          <a:srgbClr val="000000"/>
                        </a:solidFill>
                        <a:effectLst/>
                        <a:latin typeface="Calibri"/>
                      </a:endParaRPr>
                    </a:p>
                  </a:txBody>
                  <a:tcPr marL="9525" marR="9525" marT="9525" marB="0" anchor="b"/>
                </a:tc>
                <a:tc>
                  <a:txBody>
                    <a:bodyPr/>
                    <a:lstStyle/>
                    <a:p>
                      <a:pPr algn="l" fontAlgn="b"/>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a:effectLst/>
                        </a:rPr>
                        <a:t>$</a:t>
                      </a:r>
                      <a:endParaRPr lang="es-AR" sz="2000" b="0" i="0" u="none" strike="noStrike">
                        <a:solidFill>
                          <a:srgbClr val="000000"/>
                        </a:solidFill>
                        <a:effectLst/>
                        <a:latin typeface="Calibri"/>
                      </a:endParaRPr>
                    </a:p>
                  </a:txBody>
                  <a:tcPr marL="9525" marR="9525" marT="9525" marB="0" anchor="b"/>
                </a:tc>
              </a:tr>
              <a:tr h="370840">
                <a:tc>
                  <a:txBody>
                    <a:bodyPr/>
                    <a:lstStyle/>
                    <a:p>
                      <a:pPr algn="l" fontAlgn="b"/>
                      <a:r>
                        <a:rPr lang="es-AR" sz="2000" u="none" strike="noStrike" dirty="0">
                          <a:effectLst/>
                        </a:rPr>
                        <a:t>A:</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dirty="0">
                          <a:effectLst/>
                        </a:rPr>
                        <a:t>40% s/6.000</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a:effectLst/>
                        </a:rPr>
                        <a:t>2.400 </a:t>
                      </a:r>
                      <a:endParaRPr lang="es-AR" sz="2000" b="0" i="0" u="none" strike="noStrike">
                        <a:solidFill>
                          <a:srgbClr val="000000"/>
                        </a:solidFill>
                        <a:effectLst/>
                        <a:latin typeface="Calibri"/>
                      </a:endParaRPr>
                    </a:p>
                  </a:txBody>
                  <a:tcPr marL="9525" marR="9525" marT="9525" marB="0" anchor="b"/>
                </a:tc>
              </a:tr>
              <a:tr h="370840">
                <a:tc>
                  <a:txBody>
                    <a:bodyPr/>
                    <a:lstStyle/>
                    <a:p>
                      <a:pPr algn="l" fontAlgn="b"/>
                      <a:r>
                        <a:rPr lang="es-AR" sz="2000" u="none" strike="noStrike">
                          <a:effectLst/>
                        </a:rPr>
                        <a:t>B:</a:t>
                      </a:r>
                      <a:endParaRPr lang="es-AR" sz="2000" b="0" i="0" u="none" strike="noStrike">
                        <a:solidFill>
                          <a:srgbClr val="000000"/>
                        </a:solidFill>
                        <a:effectLst/>
                        <a:latin typeface="Calibri"/>
                      </a:endParaRPr>
                    </a:p>
                  </a:txBody>
                  <a:tcPr marL="9525" marR="9525" marT="9525" marB="0" anchor="b"/>
                </a:tc>
                <a:tc>
                  <a:txBody>
                    <a:bodyPr/>
                    <a:lstStyle/>
                    <a:p>
                      <a:pPr algn="ctr" fontAlgn="b"/>
                      <a:r>
                        <a:rPr lang="es-AR" sz="2000" u="none" strike="noStrike" dirty="0">
                          <a:effectLst/>
                        </a:rPr>
                        <a:t>50% s/6.000</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a:effectLst/>
                        </a:rPr>
                        <a:t>3.000 </a:t>
                      </a:r>
                      <a:endParaRPr lang="es-AR" sz="2000" b="0" i="0" u="none" strike="noStrike">
                        <a:solidFill>
                          <a:srgbClr val="000000"/>
                        </a:solidFill>
                        <a:effectLst/>
                        <a:latin typeface="Calibri"/>
                      </a:endParaRPr>
                    </a:p>
                  </a:txBody>
                  <a:tcPr marL="9525" marR="9525" marT="9525" marB="0" anchor="b"/>
                </a:tc>
              </a:tr>
              <a:tr h="370840">
                <a:tc>
                  <a:txBody>
                    <a:bodyPr/>
                    <a:lstStyle/>
                    <a:p>
                      <a:pPr algn="l" fontAlgn="b"/>
                      <a:r>
                        <a:rPr lang="es-AR" sz="2000" u="none" strike="noStrike">
                          <a:effectLst/>
                        </a:rPr>
                        <a:t>C:</a:t>
                      </a:r>
                      <a:endParaRPr lang="es-AR" sz="2000" b="0" i="0" u="none" strike="noStrike">
                        <a:solidFill>
                          <a:srgbClr val="000000"/>
                        </a:solidFill>
                        <a:effectLst/>
                        <a:latin typeface="Calibri"/>
                      </a:endParaRPr>
                    </a:p>
                  </a:txBody>
                  <a:tcPr marL="9525" marR="9525" marT="9525" marB="0" anchor="b"/>
                </a:tc>
                <a:tc>
                  <a:txBody>
                    <a:bodyPr/>
                    <a:lstStyle/>
                    <a:p>
                      <a:pPr algn="ctr" fontAlgn="b"/>
                      <a:r>
                        <a:rPr lang="es-AR" sz="2000" u="none" strike="noStrike" dirty="0">
                          <a:effectLst/>
                        </a:rPr>
                        <a:t>10% s/6.000</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sng" strike="noStrike">
                          <a:effectLst/>
                        </a:rPr>
                        <a:t>600 </a:t>
                      </a:r>
                      <a:endParaRPr lang="es-AR" sz="2000" b="0" i="0" u="sng" strike="noStrike">
                        <a:solidFill>
                          <a:srgbClr val="000000"/>
                        </a:solidFill>
                        <a:effectLst/>
                        <a:latin typeface="Calibri"/>
                      </a:endParaRPr>
                    </a:p>
                  </a:txBody>
                  <a:tcPr marL="9525" marR="9525" marT="9525" marB="0" anchor="b"/>
                </a:tc>
              </a:tr>
              <a:tr h="370840">
                <a:tc>
                  <a:txBody>
                    <a:bodyPr/>
                    <a:lstStyle/>
                    <a:p>
                      <a:pPr algn="l" fontAlgn="b"/>
                      <a:r>
                        <a:rPr lang="es-AR" sz="2000" b="1" u="none" strike="noStrike" dirty="0">
                          <a:effectLst/>
                        </a:rPr>
                        <a:t>Total del dividendo "ficto"</a:t>
                      </a:r>
                      <a:endParaRPr lang="es-AR" sz="2000" b="1" i="0" u="none" strike="noStrike" dirty="0">
                        <a:solidFill>
                          <a:srgbClr val="000000"/>
                        </a:solidFill>
                        <a:effectLst/>
                        <a:latin typeface="Calibri"/>
                      </a:endParaRPr>
                    </a:p>
                  </a:txBody>
                  <a:tcPr marL="9525" marR="9525" marT="9525" marB="0" anchor="b"/>
                </a:tc>
                <a:tc>
                  <a:txBody>
                    <a:bodyPr/>
                    <a:lstStyle/>
                    <a:p>
                      <a:pPr algn="l" fontAlgn="b"/>
                      <a:endParaRPr lang="es-AR" sz="2000" b="1" i="0" u="none" strike="noStrike" dirty="0">
                        <a:solidFill>
                          <a:srgbClr val="000000"/>
                        </a:solidFill>
                        <a:effectLst/>
                        <a:latin typeface="Calibri"/>
                      </a:endParaRPr>
                    </a:p>
                  </a:txBody>
                  <a:tcPr marL="9525" marR="9525" marT="9525" marB="0" anchor="b"/>
                </a:tc>
                <a:tc>
                  <a:txBody>
                    <a:bodyPr/>
                    <a:lstStyle/>
                    <a:p>
                      <a:pPr algn="ctr" fontAlgn="b"/>
                      <a:r>
                        <a:rPr lang="es-AR" sz="2000" b="1" u="none" strike="noStrike" dirty="0">
                          <a:effectLst/>
                        </a:rPr>
                        <a:t>6.000 </a:t>
                      </a:r>
                      <a:endParaRPr lang="es-AR" sz="2000" b="1" i="0" u="none" strike="noStrike" dirty="0">
                        <a:solidFill>
                          <a:srgbClr val="000000"/>
                        </a:solidFill>
                        <a:effectLst/>
                        <a:latin typeface="Calibri"/>
                      </a:endParaRPr>
                    </a:p>
                  </a:txBody>
                  <a:tcPr marL="9525" marR="9525" marT="9525" marB="0" anchor="b"/>
                </a:tc>
              </a:tr>
            </a:tbl>
          </a:graphicData>
        </a:graphic>
      </p:graphicFrame>
      <p:sp>
        <p:nvSpPr>
          <p:cNvPr id="3" name="2 Rectángulo"/>
          <p:cNvSpPr/>
          <p:nvPr/>
        </p:nvSpPr>
        <p:spPr>
          <a:xfrm>
            <a:off x="467544" y="1124744"/>
            <a:ext cx="8352928" cy="1850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dirty="0" smtClean="0">
              <a:solidFill>
                <a:schemeClr val="tx1"/>
              </a:solidFill>
            </a:endParaRPr>
          </a:p>
          <a:p>
            <a:pPr marL="285750" indent="-285750">
              <a:buFont typeface="Arial" pitchFamily="34" charset="0"/>
              <a:buChar char="•"/>
            </a:pPr>
            <a:r>
              <a:rPr lang="es-ES" dirty="0" smtClean="0">
                <a:solidFill>
                  <a:schemeClr val="tx1"/>
                </a:solidFill>
              </a:rPr>
              <a:t>Empresa XX SA  - Cierre 31.12.2019 </a:t>
            </a:r>
          </a:p>
          <a:p>
            <a:pPr marL="285750" indent="-285750">
              <a:buFont typeface="Arial" pitchFamily="34" charset="0"/>
              <a:buChar char="•"/>
            </a:pPr>
            <a:r>
              <a:rPr lang="es-ES" dirty="0" smtClean="0">
                <a:solidFill>
                  <a:schemeClr val="tx1"/>
                </a:solidFill>
              </a:rPr>
              <a:t>Utilidades Acumuladas al 31.12.2018 </a:t>
            </a:r>
          </a:p>
          <a:p>
            <a:pPr marL="285750" indent="-285750">
              <a:buFont typeface="Arial" pitchFamily="34" charset="0"/>
              <a:buChar char="•"/>
            </a:pPr>
            <a:endParaRPr lang="es-ES" dirty="0" smtClean="0">
              <a:solidFill>
                <a:schemeClr val="tx1"/>
              </a:solidFill>
            </a:endParaRPr>
          </a:p>
          <a:p>
            <a:pPr marL="285750" indent="-285750">
              <a:buFont typeface="Courier New" pitchFamily="49" charset="0"/>
              <a:buChar char="o"/>
            </a:pPr>
            <a:r>
              <a:rPr lang="es-ES" dirty="0" smtClean="0">
                <a:solidFill>
                  <a:schemeClr val="tx1"/>
                </a:solidFill>
              </a:rPr>
              <a:t>Socio A  con participación 40%     Retiro  $ 2.800 con fecha 15/5/2019 </a:t>
            </a:r>
          </a:p>
          <a:p>
            <a:pPr marL="285750" indent="-285750">
              <a:buFont typeface="Courier New" pitchFamily="49" charset="0"/>
              <a:buChar char="o"/>
            </a:pPr>
            <a:r>
              <a:rPr lang="es-ES" dirty="0" smtClean="0">
                <a:solidFill>
                  <a:schemeClr val="tx1"/>
                </a:solidFill>
              </a:rPr>
              <a:t>Socio B  con participación 50%     Retiro  $ 3.000 con fecha 20/5/2019 </a:t>
            </a:r>
          </a:p>
          <a:p>
            <a:pPr marL="285750" indent="-285750">
              <a:buFont typeface="Courier New" pitchFamily="49" charset="0"/>
              <a:buChar char="o"/>
            </a:pPr>
            <a:r>
              <a:rPr lang="es-ES" dirty="0" smtClean="0">
                <a:solidFill>
                  <a:schemeClr val="tx1"/>
                </a:solidFill>
              </a:rPr>
              <a:t>Socio C con participación 10%     Retiro   $ 1.300 con fecha 21/6/2019</a:t>
            </a:r>
          </a:p>
          <a:p>
            <a:pPr marL="285750" indent="-285750">
              <a:buFont typeface="Courier New" pitchFamily="49" charset="0"/>
              <a:buChar char="o"/>
            </a:pPr>
            <a:endParaRPr lang="es-ES" dirty="0">
              <a:solidFill>
                <a:schemeClr val="tx1"/>
              </a:solidFill>
            </a:endParaRPr>
          </a:p>
        </p:txBody>
      </p:sp>
    </p:spTree>
    <p:extLst>
      <p:ext uri="{BB962C8B-B14F-4D97-AF65-F5344CB8AC3E}">
        <p14:creationId xmlns:p14="http://schemas.microsoft.com/office/powerpoint/2010/main" val="3676681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Dividendo Ficto. Ejercicio</a:t>
            </a:r>
            <a:endParaRPr lang="es-AR"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677934744"/>
              </p:ext>
            </p:extLst>
          </p:nvPr>
        </p:nvGraphicFramePr>
        <p:xfrm>
          <a:off x="457200" y="1600200"/>
          <a:ext cx="8229600" cy="1854200"/>
        </p:xfrm>
        <a:graphic>
          <a:graphicData uri="http://schemas.openxmlformats.org/drawingml/2006/table">
            <a:tbl>
              <a:tblPr firstRow="1" bandRow="1">
                <a:tableStyleId>{5FD0F851-EC5A-4D38-B0AD-8093EC10F338}</a:tableStyleId>
              </a:tblPr>
              <a:tblGrid>
                <a:gridCol w="4258816"/>
                <a:gridCol w="2160240"/>
                <a:gridCol w="1810544"/>
              </a:tblGrid>
              <a:tr h="370840">
                <a:tc>
                  <a:txBody>
                    <a:bodyPr/>
                    <a:lstStyle/>
                    <a:p>
                      <a:pPr algn="l" fontAlgn="b"/>
                      <a:endParaRPr lang="es-AR" sz="2000" b="0" i="0" u="none" strike="noStrike" dirty="0">
                        <a:solidFill>
                          <a:srgbClr val="000000"/>
                        </a:solidFill>
                        <a:effectLst/>
                        <a:latin typeface="Calibri"/>
                      </a:endParaRPr>
                    </a:p>
                  </a:txBody>
                  <a:tcPr marL="9525" marR="9525" marT="9525" marB="0" anchor="b"/>
                </a:tc>
                <a:tc>
                  <a:txBody>
                    <a:bodyPr/>
                    <a:lstStyle/>
                    <a:p>
                      <a:pPr algn="l" fontAlgn="b"/>
                      <a:endParaRPr lang="es-AR" sz="2000" b="0" i="0" u="none" strike="noStrike">
                        <a:solidFill>
                          <a:srgbClr val="000000"/>
                        </a:solidFill>
                        <a:effectLst/>
                        <a:latin typeface="Calibri"/>
                      </a:endParaRPr>
                    </a:p>
                  </a:txBody>
                  <a:tcPr marL="9525" marR="9525" marT="9525" marB="0" anchor="b"/>
                </a:tc>
                <a:tc>
                  <a:txBody>
                    <a:bodyPr/>
                    <a:lstStyle/>
                    <a:p>
                      <a:pPr algn="ctr" fontAlgn="b"/>
                      <a:r>
                        <a:rPr lang="es-AR" sz="2000" u="none" strike="noStrike">
                          <a:effectLst/>
                        </a:rPr>
                        <a:t>$</a:t>
                      </a:r>
                      <a:endParaRPr lang="es-AR" sz="2000" b="0" i="0" u="none" strike="noStrike">
                        <a:solidFill>
                          <a:srgbClr val="000000"/>
                        </a:solidFill>
                        <a:effectLst/>
                        <a:latin typeface="Calibri"/>
                      </a:endParaRPr>
                    </a:p>
                  </a:txBody>
                  <a:tcPr marL="9525" marR="9525" marT="9525" marB="0" anchor="b"/>
                </a:tc>
              </a:tr>
              <a:tr h="370840">
                <a:tc>
                  <a:txBody>
                    <a:bodyPr/>
                    <a:lstStyle/>
                    <a:p>
                      <a:pPr algn="l" fontAlgn="b"/>
                      <a:r>
                        <a:rPr lang="es-AR" sz="2000" u="none" strike="noStrike" dirty="0">
                          <a:effectLst/>
                        </a:rPr>
                        <a:t>A:</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dirty="0">
                          <a:effectLst/>
                        </a:rPr>
                        <a:t>2.800 - 2.400</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a:effectLst/>
                        </a:rPr>
                        <a:t>400 </a:t>
                      </a:r>
                      <a:endParaRPr lang="es-AR" sz="2000" b="0" i="0" u="none" strike="noStrike">
                        <a:solidFill>
                          <a:srgbClr val="000000"/>
                        </a:solidFill>
                        <a:effectLst/>
                        <a:latin typeface="Calibri"/>
                      </a:endParaRPr>
                    </a:p>
                  </a:txBody>
                  <a:tcPr marL="9525" marR="9525" marT="9525" marB="0" anchor="b"/>
                </a:tc>
              </a:tr>
              <a:tr h="370840">
                <a:tc>
                  <a:txBody>
                    <a:bodyPr/>
                    <a:lstStyle/>
                    <a:p>
                      <a:pPr algn="l" fontAlgn="b"/>
                      <a:r>
                        <a:rPr lang="es-AR" sz="2000" u="none" strike="noStrike">
                          <a:effectLst/>
                        </a:rPr>
                        <a:t>B:</a:t>
                      </a:r>
                      <a:endParaRPr lang="es-AR" sz="2000" b="0" i="0" u="none" strike="noStrike">
                        <a:solidFill>
                          <a:srgbClr val="000000"/>
                        </a:solidFill>
                        <a:effectLst/>
                        <a:latin typeface="Calibri"/>
                      </a:endParaRPr>
                    </a:p>
                  </a:txBody>
                  <a:tcPr marL="9525" marR="9525" marT="9525" marB="0" anchor="b"/>
                </a:tc>
                <a:tc>
                  <a:txBody>
                    <a:bodyPr/>
                    <a:lstStyle/>
                    <a:p>
                      <a:pPr algn="ctr" fontAlgn="b"/>
                      <a:r>
                        <a:rPr lang="es-AR" sz="2000" u="none" strike="noStrike" dirty="0">
                          <a:effectLst/>
                        </a:rPr>
                        <a:t>3.000 - 3.000</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none" strike="noStrike">
                          <a:effectLst/>
                        </a:rPr>
                        <a:t>--</a:t>
                      </a:r>
                      <a:endParaRPr lang="es-AR" sz="2000" b="0" i="0" u="none" strike="noStrike">
                        <a:solidFill>
                          <a:srgbClr val="000000"/>
                        </a:solidFill>
                        <a:effectLst/>
                        <a:latin typeface="Calibri"/>
                      </a:endParaRPr>
                    </a:p>
                  </a:txBody>
                  <a:tcPr marL="9525" marR="9525" marT="9525" marB="0" anchor="b"/>
                </a:tc>
              </a:tr>
              <a:tr h="370840">
                <a:tc>
                  <a:txBody>
                    <a:bodyPr/>
                    <a:lstStyle/>
                    <a:p>
                      <a:pPr algn="l" fontAlgn="b"/>
                      <a:r>
                        <a:rPr lang="es-AR" sz="2000" u="none" strike="noStrike">
                          <a:effectLst/>
                        </a:rPr>
                        <a:t>C:</a:t>
                      </a:r>
                      <a:endParaRPr lang="es-AR" sz="2000" b="0" i="0" u="none" strike="noStrike">
                        <a:solidFill>
                          <a:srgbClr val="000000"/>
                        </a:solidFill>
                        <a:effectLst/>
                        <a:latin typeface="Calibri"/>
                      </a:endParaRPr>
                    </a:p>
                  </a:txBody>
                  <a:tcPr marL="9525" marR="9525" marT="9525" marB="0" anchor="b"/>
                </a:tc>
                <a:tc>
                  <a:txBody>
                    <a:bodyPr/>
                    <a:lstStyle/>
                    <a:p>
                      <a:pPr algn="ctr" fontAlgn="b"/>
                      <a:r>
                        <a:rPr lang="es-AR" sz="2000" u="none" strike="noStrike" dirty="0">
                          <a:effectLst/>
                        </a:rPr>
                        <a:t>1.300 - 600</a:t>
                      </a:r>
                      <a:endParaRPr lang="es-AR" sz="2000" b="0" i="0" u="none" strike="noStrike" dirty="0">
                        <a:solidFill>
                          <a:srgbClr val="000000"/>
                        </a:solidFill>
                        <a:effectLst/>
                        <a:latin typeface="Calibri"/>
                      </a:endParaRPr>
                    </a:p>
                  </a:txBody>
                  <a:tcPr marL="9525" marR="9525" marT="9525" marB="0" anchor="b"/>
                </a:tc>
                <a:tc>
                  <a:txBody>
                    <a:bodyPr/>
                    <a:lstStyle/>
                    <a:p>
                      <a:pPr algn="ctr" fontAlgn="b"/>
                      <a:r>
                        <a:rPr lang="es-AR" sz="2000" u="sng" strike="noStrike">
                          <a:effectLst/>
                        </a:rPr>
                        <a:t>700 </a:t>
                      </a:r>
                      <a:endParaRPr lang="es-AR" sz="2000" b="0" i="0" u="sng" strike="noStrike">
                        <a:solidFill>
                          <a:srgbClr val="000000"/>
                        </a:solidFill>
                        <a:effectLst/>
                        <a:latin typeface="Calibri"/>
                      </a:endParaRPr>
                    </a:p>
                  </a:txBody>
                  <a:tcPr marL="9525" marR="9525" marT="9525" marB="0" anchor="b"/>
                </a:tc>
              </a:tr>
              <a:tr h="370840">
                <a:tc>
                  <a:txBody>
                    <a:bodyPr/>
                    <a:lstStyle/>
                    <a:p>
                      <a:pPr algn="l" fontAlgn="b"/>
                      <a:r>
                        <a:rPr lang="es-ES" sz="2000" b="1" u="none" strike="noStrike" dirty="0">
                          <a:effectLst/>
                        </a:rPr>
                        <a:t>Total de las disposiciones de fondos</a:t>
                      </a:r>
                      <a:endParaRPr lang="es-ES" sz="2000" b="1" i="0" u="none" strike="noStrike" dirty="0">
                        <a:solidFill>
                          <a:srgbClr val="000000"/>
                        </a:solidFill>
                        <a:effectLst/>
                        <a:latin typeface="Calibri"/>
                      </a:endParaRPr>
                    </a:p>
                  </a:txBody>
                  <a:tcPr marL="9525" marR="9525" marT="9525" marB="0" anchor="b"/>
                </a:tc>
                <a:tc>
                  <a:txBody>
                    <a:bodyPr/>
                    <a:lstStyle/>
                    <a:p>
                      <a:pPr algn="l" fontAlgn="b"/>
                      <a:endParaRPr lang="es-AR" sz="2000" b="1" i="0" u="none" strike="noStrike" dirty="0">
                        <a:solidFill>
                          <a:srgbClr val="000000"/>
                        </a:solidFill>
                        <a:effectLst/>
                        <a:latin typeface="Calibri"/>
                      </a:endParaRPr>
                    </a:p>
                  </a:txBody>
                  <a:tcPr marL="9525" marR="9525" marT="9525" marB="0" anchor="b"/>
                </a:tc>
                <a:tc>
                  <a:txBody>
                    <a:bodyPr/>
                    <a:lstStyle/>
                    <a:p>
                      <a:pPr algn="ctr" fontAlgn="b"/>
                      <a:r>
                        <a:rPr lang="es-AR" sz="2000" b="1" u="none" strike="noStrike" dirty="0">
                          <a:effectLst/>
                        </a:rPr>
                        <a:t>1.100 </a:t>
                      </a:r>
                      <a:endParaRPr lang="es-AR" sz="2000" b="1" i="0" u="none" strike="noStrike" dirty="0">
                        <a:solidFill>
                          <a:srgbClr val="000000"/>
                        </a:solidFill>
                        <a:effectLst/>
                        <a:latin typeface="Calibri"/>
                      </a:endParaRPr>
                    </a:p>
                  </a:txBody>
                  <a:tcPr marL="9525" marR="9525" marT="9525" marB="0" anchor="b"/>
                </a:tc>
              </a:tr>
            </a:tbl>
          </a:graphicData>
        </a:graphic>
      </p:graphicFrame>
      <p:sp>
        <p:nvSpPr>
          <p:cNvPr id="3" name="2 Rectángulo"/>
          <p:cNvSpPr/>
          <p:nvPr/>
        </p:nvSpPr>
        <p:spPr>
          <a:xfrm>
            <a:off x="467544" y="1268760"/>
            <a:ext cx="8136904" cy="601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b="1" i="1" dirty="0" smtClean="0">
                <a:solidFill>
                  <a:schemeClr val="tx1"/>
                </a:solidFill>
              </a:rPr>
              <a:t>Cálculo sumas retiradas por cada accionistas en función art. 46.1</a:t>
            </a:r>
            <a:endParaRPr lang="es-ES" sz="2000" b="1" i="1" dirty="0">
              <a:solidFill>
                <a:schemeClr val="tx1"/>
              </a:solidFill>
            </a:endParaRPr>
          </a:p>
        </p:txBody>
      </p:sp>
    </p:spTree>
    <p:extLst>
      <p:ext uri="{BB962C8B-B14F-4D97-AF65-F5344CB8AC3E}">
        <p14:creationId xmlns:p14="http://schemas.microsoft.com/office/powerpoint/2010/main" val="4078904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Dividendo</a:t>
            </a:r>
            <a:endParaRPr lang="es-AR"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816977308"/>
              </p:ext>
            </p:extLst>
          </p:nvPr>
        </p:nvGraphicFramePr>
        <p:xfrm>
          <a:off x="457200" y="1600200"/>
          <a:ext cx="8229600" cy="2225040"/>
        </p:xfrm>
        <a:graphic>
          <a:graphicData uri="http://schemas.openxmlformats.org/drawingml/2006/table">
            <a:tbl>
              <a:tblPr firstRow="1" bandRow="1">
                <a:tableStyleId>{7DF18680-E054-41AD-8BC1-D1AEF772440D}</a:tableStyleId>
              </a:tblPr>
              <a:tblGrid>
                <a:gridCol w="2057400"/>
                <a:gridCol w="2057400"/>
                <a:gridCol w="2057400"/>
                <a:gridCol w="2057400"/>
              </a:tblGrid>
              <a:tr h="370840">
                <a:tc rowSpan="2">
                  <a:txBody>
                    <a:bodyPr/>
                    <a:lstStyle/>
                    <a:p>
                      <a:pPr algn="ctr" fontAlgn="ctr"/>
                      <a:r>
                        <a:rPr lang="es-AR" sz="1800" u="none" strike="noStrike" dirty="0">
                          <a:effectLst/>
                        </a:rPr>
                        <a:t>SUJETO</a:t>
                      </a:r>
                      <a:endParaRPr lang="es-AR" sz="1800" b="1" i="0" u="none" strike="noStrike" dirty="0">
                        <a:solidFill>
                          <a:srgbClr val="000000"/>
                        </a:solidFill>
                        <a:effectLst/>
                        <a:latin typeface="Calibri"/>
                      </a:endParaRPr>
                    </a:p>
                  </a:txBody>
                  <a:tcPr marL="9525" marR="9525" marT="9525" marB="0" anchor="ctr"/>
                </a:tc>
                <a:tc gridSpan="2">
                  <a:txBody>
                    <a:bodyPr/>
                    <a:lstStyle/>
                    <a:p>
                      <a:pPr algn="ctr" fontAlgn="ctr"/>
                      <a:r>
                        <a:rPr lang="es-AR" sz="1800" u="none" strike="noStrike">
                          <a:effectLst/>
                        </a:rPr>
                        <a:t>RETIROS</a:t>
                      </a:r>
                      <a:endParaRPr lang="es-AR" sz="1800" b="1" i="0" u="none" strike="noStrike">
                        <a:solidFill>
                          <a:srgbClr val="000000"/>
                        </a:solidFill>
                        <a:effectLst/>
                        <a:latin typeface="Calibri"/>
                      </a:endParaRPr>
                    </a:p>
                  </a:txBody>
                  <a:tcPr marL="9525" marR="9525" marT="9525" marB="0" anchor="ctr"/>
                </a:tc>
                <a:tc hMerge="1">
                  <a:txBody>
                    <a:bodyPr/>
                    <a:lstStyle/>
                    <a:p>
                      <a:endParaRPr lang="es-AR"/>
                    </a:p>
                  </a:txBody>
                  <a:tcPr/>
                </a:tc>
                <a:tc rowSpan="2">
                  <a:txBody>
                    <a:bodyPr/>
                    <a:lstStyle/>
                    <a:p>
                      <a:pPr algn="ctr" fontAlgn="ctr"/>
                      <a:r>
                        <a:rPr lang="es-AR" sz="1800" u="none" strike="noStrike">
                          <a:effectLst/>
                        </a:rPr>
                        <a:t>TOTALES</a:t>
                      </a:r>
                      <a:endParaRPr lang="es-AR" sz="1800" b="1" i="0" u="none" strike="noStrike">
                        <a:solidFill>
                          <a:srgbClr val="000000"/>
                        </a:solidFill>
                        <a:effectLst/>
                        <a:latin typeface="Calibri"/>
                      </a:endParaRPr>
                    </a:p>
                  </a:txBody>
                  <a:tcPr marL="9525" marR="9525" marT="9525" marB="0" anchor="ctr"/>
                </a:tc>
              </a:tr>
              <a:tr h="370840">
                <a:tc vMerge="1">
                  <a:txBody>
                    <a:bodyPr/>
                    <a:lstStyle/>
                    <a:p>
                      <a:endParaRPr lang="es-AR"/>
                    </a:p>
                  </a:txBody>
                  <a:tcPr/>
                </a:tc>
                <a:tc>
                  <a:txBody>
                    <a:bodyPr/>
                    <a:lstStyle/>
                    <a:p>
                      <a:pPr algn="ctr" fontAlgn="ctr"/>
                      <a:r>
                        <a:rPr lang="es-AR" sz="1800" u="none" strike="noStrike">
                          <a:effectLst/>
                        </a:rPr>
                        <a:t>POR DIV. "FICTOS"</a:t>
                      </a:r>
                      <a:endParaRPr lang="es-AR" sz="1800" b="0" i="0" u="none" strike="noStrike">
                        <a:solidFill>
                          <a:srgbClr val="000000"/>
                        </a:solidFill>
                        <a:effectLst/>
                        <a:latin typeface="Calibri"/>
                      </a:endParaRPr>
                    </a:p>
                  </a:txBody>
                  <a:tcPr marL="9525" marR="9525" marT="9525" marB="0" anchor="ctr"/>
                </a:tc>
                <a:tc>
                  <a:txBody>
                    <a:bodyPr/>
                    <a:lstStyle/>
                    <a:p>
                      <a:pPr algn="ctr" fontAlgn="ctr"/>
                      <a:r>
                        <a:rPr lang="es-AR" sz="1800" u="none" strike="noStrike">
                          <a:effectLst/>
                        </a:rPr>
                        <a:t>POR DISP. FONDOS</a:t>
                      </a:r>
                      <a:endParaRPr lang="es-AR" sz="1800" b="0" i="0" u="none" strike="noStrike">
                        <a:solidFill>
                          <a:srgbClr val="000000"/>
                        </a:solidFill>
                        <a:effectLst/>
                        <a:latin typeface="Calibri"/>
                      </a:endParaRPr>
                    </a:p>
                  </a:txBody>
                  <a:tcPr marL="9525" marR="9525" marT="9525" marB="0" anchor="ctr"/>
                </a:tc>
                <a:tc vMerge="1">
                  <a:txBody>
                    <a:bodyPr/>
                    <a:lstStyle/>
                    <a:p>
                      <a:endParaRPr lang="es-AR"/>
                    </a:p>
                  </a:txBody>
                  <a:tcPr/>
                </a:tc>
              </a:tr>
              <a:tr h="370840">
                <a:tc>
                  <a:txBody>
                    <a:bodyPr/>
                    <a:lstStyle/>
                    <a:p>
                      <a:pPr algn="ctr" fontAlgn="b"/>
                      <a:r>
                        <a:rPr lang="es-AR" sz="1800" u="none" strike="noStrike">
                          <a:effectLst/>
                        </a:rPr>
                        <a:t>A</a:t>
                      </a:r>
                      <a:endParaRPr lang="es-AR" sz="1800" b="1" i="0" u="none" strike="noStrike">
                        <a:solidFill>
                          <a:srgbClr val="000000"/>
                        </a:solidFill>
                        <a:effectLst/>
                        <a:latin typeface="Calibri"/>
                      </a:endParaRPr>
                    </a:p>
                  </a:txBody>
                  <a:tcPr marL="9525" marR="9525" marT="9525" marB="0" anchor="b"/>
                </a:tc>
                <a:tc>
                  <a:txBody>
                    <a:bodyPr/>
                    <a:lstStyle/>
                    <a:p>
                      <a:pPr algn="ctr" fontAlgn="b"/>
                      <a:r>
                        <a:rPr lang="es-AR" sz="1800" u="none" strike="noStrike">
                          <a:effectLst/>
                        </a:rPr>
                        <a:t>$ 2.400</a:t>
                      </a:r>
                      <a:endParaRPr lang="es-AR" sz="1800" b="0" i="0" u="none" strike="noStrike">
                        <a:solidFill>
                          <a:srgbClr val="000000"/>
                        </a:solidFill>
                        <a:effectLst/>
                        <a:latin typeface="Calibri"/>
                      </a:endParaRPr>
                    </a:p>
                  </a:txBody>
                  <a:tcPr marL="9525" marR="9525" marT="9525" marB="0" anchor="b"/>
                </a:tc>
                <a:tc>
                  <a:txBody>
                    <a:bodyPr/>
                    <a:lstStyle/>
                    <a:p>
                      <a:pPr algn="ctr" fontAlgn="b"/>
                      <a:r>
                        <a:rPr lang="es-AR" sz="1800" u="none" strike="noStrike">
                          <a:effectLst/>
                        </a:rPr>
                        <a:t>$ 400</a:t>
                      </a:r>
                      <a:endParaRPr lang="es-AR" sz="1800" b="0" i="0" u="none" strike="noStrike">
                        <a:solidFill>
                          <a:srgbClr val="000000"/>
                        </a:solidFill>
                        <a:effectLst/>
                        <a:latin typeface="Calibri"/>
                      </a:endParaRPr>
                    </a:p>
                  </a:txBody>
                  <a:tcPr marL="9525" marR="9525" marT="9525" marB="0" anchor="b"/>
                </a:tc>
                <a:tc>
                  <a:txBody>
                    <a:bodyPr/>
                    <a:lstStyle/>
                    <a:p>
                      <a:pPr algn="ctr" fontAlgn="b"/>
                      <a:r>
                        <a:rPr lang="es-AR" sz="1800" u="none" strike="noStrike">
                          <a:effectLst/>
                        </a:rPr>
                        <a:t>$ 2.800</a:t>
                      </a:r>
                      <a:endParaRPr lang="es-AR" sz="1800" b="0" i="0" u="none" strike="noStrike">
                        <a:solidFill>
                          <a:srgbClr val="000000"/>
                        </a:solidFill>
                        <a:effectLst/>
                        <a:latin typeface="Calibri"/>
                      </a:endParaRPr>
                    </a:p>
                  </a:txBody>
                  <a:tcPr marL="9525" marR="9525" marT="9525" marB="0" anchor="b"/>
                </a:tc>
              </a:tr>
              <a:tr h="370840">
                <a:tc>
                  <a:txBody>
                    <a:bodyPr/>
                    <a:lstStyle/>
                    <a:p>
                      <a:pPr algn="ctr" fontAlgn="b"/>
                      <a:r>
                        <a:rPr lang="es-AR" sz="1800" u="none" strike="noStrike">
                          <a:effectLst/>
                        </a:rPr>
                        <a:t>B</a:t>
                      </a:r>
                      <a:endParaRPr lang="es-AR" sz="1800" b="1" i="0" u="none" strike="noStrike">
                        <a:solidFill>
                          <a:srgbClr val="000000"/>
                        </a:solidFill>
                        <a:effectLst/>
                        <a:latin typeface="Calibri"/>
                      </a:endParaRPr>
                    </a:p>
                  </a:txBody>
                  <a:tcPr marL="9525" marR="9525" marT="9525" marB="0" anchor="b"/>
                </a:tc>
                <a:tc>
                  <a:txBody>
                    <a:bodyPr/>
                    <a:lstStyle/>
                    <a:p>
                      <a:pPr algn="ctr" fontAlgn="b"/>
                      <a:r>
                        <a:rPr lang="es-AR" sz="1800" u="none" strike="noStrike">
                          <a:effectLst/>
                        </a:rPr>
                        <a:t>$ 3.000</a:t>
                      </a:r>
                      <a:endParaRPr lang="es-AR" sz="1800" b="0" i="0" u="none" strike="noStrike">
                        <a:solidFill>
                          <a:srgbClr val="000000"/>
                        </a:solidFill>
                        <a:effectLst/>
                        <a:latin typeface="Calibri"/>
                      </a:endParaRPr>
                    </a:p>
                  </a:txBody>
                  <a:tcPr marL="9525" marR="9525" marT="9525" marB="0" anchor="b"/>
                </a:tc>
                <a:tc>
                  <a:txBody>
                    <a:bodyPr/>
                    <a:lstStyle/>
                    <a:p>
                      <a:pPr algn="ctr" fontAlgn="b"/>
                      <a:r>
                        <a:rPr lang="es-AR" sz="1800" u="none" strike="noStrike">
                          <a:effectLst/>
                        </a:rPr>
                        <a:t>--</a:t>
                      </a:r>
                      <a:endParaRPr lang="es-AR" sz="1800" b="0" i="0" u="none" strike="noStrike">
                        <a:solidFill>
                          <a:srgbClr val="000000"/>
                        </a:solidFill>
                        <a:effectLst/>
                        <a:latin typeface="Calibri"/>
                      </a:endParaRPr>
                    </a:p>
                  </a:txBody>
                  <a:tcPr marL="9525" marR="9525" marT="9525" marB="0" anchor="b"/>
                </a:tc>
                <a:tc>
                  <a:txBody>
                    <a:bodyPr/>
                    <a:lstStyle/>
                    <a:p>
                      <a:pPr algn="ctr" fontAlgn="b"/>
                      <a:r>
                        <a:rPr lang="es-AR" sz="1800" u="none" strike="noStrike">
                          <a:effectLst/>
                        </a:rPr>
                        <a:t>$ 3.000</a:t>
                      </a:r>
                      <a:endParaRPr lang="es-AR" sz="1800" b="0" i="0" u="none" strike="noStrike">
                        <a:solidFill>
                          <a:srgbClr val="000000"/>
                        </a:solidFill>
                        <a:effectLst/>
                        <a:latin typeface="Calibri"/>
                      </a:endParaRPr>
                    </a:p>
                  </a:txBody>
                  <a:tcPr marL="9525" marR="9525" marT="9525" marB="0" anchor="b"/>
                </a:tc>
              </a:tr>
              <a:tr h="370840">
                <a:tc>
                  <a:txBody>
                    <a:bodyPr/>
                    <a:lstStyle/>
                    <a:p>
                      <a:pPr algn="ctr" fontAlgn="b"/>
                      <a:r>
                        <a:rPr lang="es-AR" sz="1800" u="none" strike="noStrike">
                          <a:effectLst/>
                        </a:rPr>
                        <a:t>C</a:t>
                      </a:r>
                      <a:endParaRPr lang="es-AR" sz="1800" b="1" i="0" u="none" strike="noStrike">
                        <a:solidFill>
                          <a:srgbClr val="000000"/>
                        </a:solidFill>
                        <a:effectLst/>
                        <a:latin typeface="Calibri"/>
                      </a:endParaRPr>
                    </a:p>
                  </a:txBody>
                  <a:tcPr marL="9525" marR="9525" marT="9525" marB="0" anchor="b"/>
                </a:tc>
                <a:tc>
                  <a:txBody>
                    <a:bodyPr/>
                    <a:lstStyle/>
                    <a:p>
                      <a:pPr algn="ctr" fontAlgn="b"/>
                      <a:r>
                        <a:rPr lang="es-AR" sz="1800" u="sng" strike="noStrike">
                          <a:effectLst/>
                        </a:rPr>
                        <a:t>$ 600</a:t>
                      </a:r>
                      <a:endParaRPr lang="es-AR" sz="1800" b="0" i="0" u="sng" strike="noStrike">
                        <a:solidFill>
                          <a:srgbClr val="000000"/>
                        </a:solidFill>
                        <a:effectLst/>
                        <a:latin typeface="Calibri"/>
                      </a:endParaRPr>
                    </a:p>
                  </a:txBody>
                  <a:tcPr marL="9525" marR="9525" marT="9525" marB="0" anchor="b"/>
                </a:tc>
                <a:tc>
                  <a:txBody>
                    <a:bodyPr/>
                    <a:lstStyle/>
                    <a:p>
                      <a:pPr algn="ctr" fontAlgn="b"/>
                      <a:r>
                        <a:rPr lang="es-AR" sz="1800" u="sng" strike="noStrike">
                          <a:effectLst/>
                        </a:rPr>
                        <a:t>$ 700</a:t>
                      </a:r>
                      <a:endParaRPr lang="es-AR" sz="1800" b="0" i="0" u="sng" strike="noStrike">
                        <a:solidFill>
                          <a:srgbClr val="000000"/>
                        </a:solidFill>
                        <a:effectLst/>
                        <a:latin typeface="Calibri"/>
                      </a:endParaRPr>
                    </a:p>
                  </a:txBody>
                  <a:tcPr marL="9525" marR="9525" marT="9525" marB="0" anchor="b"/>
                </a:tc>
                <a:tc>
                  <a:txBody>
                    <a:bodyPr/>
                    <a:lstStyle/>
                    <a:p>
                      <a:pPr algn="ctr" fontAlgn="b"/>
                      <a:r>
                        <a:rPr lang="es-AR" sz="1800" u="sng" strike="noStrike">
                          <a:effectLst/>
                        </a:rPr>
                        <a:t>$ 1.300</a:t>
                      </a:r>
                      <a:endParaRPr lang="es-AR" sz="1800" b="0" i="0" u="sng" strike="noStrike">
                        <a:solidFill>
                          <a:srgbClr val="000000"/>
                        </a:solidFill>
                        <a:effectLst/>
                        <a:latin typeface="Calibri"/>
                      </a:endParaRPr>
                    </a:p>
                  </a:txBody>
                  <a:tcPr marL="9525" marR="9525" marT="9525" marB="0" anchor="b"/>
                </a:tc>
              </a:tr>
              <a:tr h="370840">
                <a:tc>
                  <a:txBody>
                    <a:bodyPr/>
                    <a:lstStyle/>
                    <a:p>
                      <a:pPr algn="ctr" fontAlgn="b"/>
                      <a:endParaRPr lang="es-AR" sz="1800" b="0" i="0" u="none" strike="noStrike">
                        <a:solidFill>
                          <a:srgbClr val="000000"/>
                        </a:solidFill>
                        <a:effectLst/>
                        <a:latin typeface="Calibri"/>
                      </a:endParaRPr>
                    </a:p>
                  </a:txBody>
                  <a:tcPr marL="9525" marR="9525" marT="9525" marB="0" anchor="b"/>
                </a:tc>
                <a:tc>
                  <a:txBody>
                    <a:bodyPr/>
                    <a:lstStyle/>
                    <a:p>
                      <a:pPr algn="ctr" fontAlgn="b"/>
                      <a:r>
                        <a:rPr lang="es-AR" sz="1800" b="1" u="none" strike="noStrike" dirty="0">
                          <a:effectLst/>
                        </a:rPr>
                        <a:t>$ 6.000</a:t>
                      </a:r>
                      <a:endParaRPr lang="es-AR" sz="1800" b="1" i="0" u="none" strike="noStrike" dirty="0">
                        <a:solidFill>
                          <a:srgbClr val="000000"/>
                        </a:solidFill>
                        <a:effectLst/>
                        <a:latin typeface="Calibri"/>
                      </a:endParaRPr>
                    </a:p>
                  </a:txBody>
                  <a:tcPr marL="9525" marR="9525" marT="9525" marB="0" anchor="b"/>
                </a:tc>
                <a:tc>
                  <a:txBody>
                    <a:bodyPr/>
                    <a:lstStyle/>
                    <a:p>
                      <a:pPr algn="ctr" fontAlgn="b"/>
                      <a:r>
                        <a:rPr lang="es-AR" sz="1800" b="1" u="none" strike="noStrike" dirty="0">
                          <a:effectLst/>
                        </a:rPr>
                        <a:t>$ 1.100</a:t>
                      </a:r>
                      <a:endParaRPr lang="es-AR" sz="1800" b="1" i="0" u="none" strike="noStrike" dirty="0">
                        <a:solidFill>
                          <a:srgbClr val="000000"/>
                        </a:solidFill>
                        <a:effectLst/>
                        <a:latin typeface="Calibri"/>
                      </a:endParaRPr>
                    </a:p>
                  </a:txBody>
                  <a:tcPr marL="9525" marR="9525" marT="9525" marB="0" anchor="b"/>
                </a:tc>
                <a:tc>
                  <a:txBody>
                    <a:bodyPr/>
                    <a:lstStyle/>
                    <a:p>
                      <a:pPr algn="ctr" fontAlgn="b"/>
                      <a:r>
                        <a:rPr lang="es-AR" sz="1800" b="1" u="none" strike="noStrike" dirty="0">
                          <a:effectLst/>
                        </a:rPr>
                        <a:t>$ 7.100</a:t>
                      </a:r>
                      <a:endParaRPr lang="es-AR" sz="18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9511184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pPr fontAlgn="base">
              <a:spcAft>
                <a:spcPct val="0"/>
              </a:spcAft>
            </a:pPr>
            <a:r>
              <a:rPr lang="es-AR" altLang="es-ES" b="1" dirty="0" smtClean="0">
                <a:latin typeface="Arial" charset="0"/>
                <a:cs typeface="Arial" charset="0"/>
              </a:rPr>
              <a:t>Impuesto de Igualación</a:t>
            </a:r>
            <a:endParaRPr lang="es-ES" altLang="es-ES" b="1" dirty="0">
              <a:latin typeface="Arial" charset="0"/>
              <a:cs typeface="Arial" charset="0"/>
            </a:endParaRPr>
          </a:p>
        </p:txBody>
      </p:sp>
      <p:sp>
        <p:nvSpPr>
          <p:cNvPr id="6" name="Subtítulo 3"/>
          <p:cNvSpPr>
            <a:spLocks noGrp="1"/>
          </p:cNvSpPr>
          <p:nvPr>
            <p:ph idx="1"/>
          </p:nvPr>
        </p:nvSpPr>
        <p:spPr>
          <a:ln>
            <a:solidFill>
              <a:schemeClr val="tx1"/>
            </a:solidFill>
          </a:ln>
        </p:spPr>
        <p:txBody>
          <a:bodyPr/>
          <a:lstStyle/>
          <a:p>
            <a:pPr marL="398463" lvl="1" indent="0" algn="just" defTabSz="342900" eaLnBrk="1" hangingPunct="1">
              <a:buClr>
                <a:srgbClr val="90C226"/>
              </a:buClr>
              <a:buSzPct val="120000"/>
              <a:buFont typeface="Arial" panose="020B0604020202020204" pitchFamily="34" charset="0"/>
              <a:buNone/>
              <a:defRPr/>
            </a:pPr>
            <a:endParaRPr lang="es-AR" altLang="es-ES" sz="2400" dirty="0" smtClean="0">
              <a:solidFill>
                <a:srgbClr val="000000"/>
              </a:solidFill>
            </a:endParaRPr>
          </a:p>
          <a:p>
            <a:pPr marL="398463" lvl="1" indent="0" algn="just" defTabSz="342900" eaLnBrk="1" hangingPunct="1">
              <a:buClr>
                <a:srgbClr val="90C226"/>
              </a:buClr>
              <a:buSzPct val="120000"/>
              <a:buFont typeface="Arial" panose="020B0604020202020204" pitchFamily="34" charset="0"/>
              <a:buNone/>
              <a:defRPr/>
            </a:pPr>
            <a:r>
              <a:rPr lang="es-AR" altLang="es-ES" sz="2600" dirty="0" smtClean="0">
                <a:solidFill>
                  <a:srgbClr val="000000"/>
                </a:solidFill>
              </a:rPr>
              <a:t>El Impuesto de Igualación no será aplicable para los dividendos o utilidades atribuibles a ganancias devengadas e los ejercicios fiscales que se inicien a partir del 1.01.2018</a:t>
            </a:r>
          </a:p>
          <a:p>
            <a:pPr marL="398463" lvl="1" indent="0" algn="ctr" defTabSz="342900" eaLnBrk="1" hangingPunct="1">
              <a:buClr>
                <a:srgbClr val="90C226"/>
              </a:buClr>
              <a:buSzPct val="120000"/>
              <a:buFont typeface="Arial" panose="020B0604020202020204" pitchFamily="34" charset="0"/>
              <a:buNone/>
              <a:defRPr/>
            </a:pPr>
            <a:r>
              <a:rPr lang="es-AR" altLang="es-ES" sz="2600" dirty="0" smtClean="0">
                <a:solidFill>
                  <a:srgbClr val="000000"/>
                </a:solidFill>
              </a:rPr>
              <a:t>Art 83 ley 27430</a:t>
            </a:r>
            <a:endParaRPr lang="es-AR" altLang="es-ES" sz="2600" dirty="0">
              <a:solidFill>
                <a:srgbClr val="000000"/>
              </a:solidFill>
            </a:endParaRPr>
          </a:p>
          <a:p>
            <a:pPr marL="741363" lvl="1" indent="-342900" algn="just" defTabSz="342900" eaLnBrk="1" hangingPunct="1">
              <a:buClr>
                <a:srgbClr val="90C226"/>
              </a:buClr>
              <a:buSzPct val="120000"/>
              <a:buFont typeface="Wingdings" panose="05000000000000000000" pitchFamily="2" charset="2"/>
              <a:buChar char="§"/>
              <a:defRPr/>
            </a:pPr>
            <a:endParaRPr lang="es-AR" altLang="es-ES" sz="2600" dirty="0">
              <a:solidFill>
                <a:srgbClr val="000000"/>
              </a:solidFill>
            </a:endParaRPr>
          </a:p>
          <a:p>
            <a:pPr marL="741363" lvl="1" indent="-342900" algn="just" defTabSz="342900" eaLnBrk="1" hangingPunct="1">
              <a:buClr>
                <a:srgbClr val="90C226"/>
              </a:buClr>
              <a:buSzPct val="120000"/>
              <a:buFont typeface="Wingdings" panose="05000000000000000000" pitchFamily="2" charset="2"/>
              <a:buChar char="Ø"/>
              <a:defRPr/>
            </a:pPr>
            <a:endParaRPr lang="es-AR" altLang="es-ES" sz="2400" dirty="0" smtClean="0">
              <a:solidFill>
                <a:srgbClr val="000000"/>
              </a:solidFill>
            </a:endParaRPr>
          </a:p>
        </p:txBody>
      </p:sp>
    </p:spTree>
    <p:extLst>
      <p:ext uri="{BB962C8B-B14F-4D97-AF65-F5344CB8AC3E}">
        <p14:creationId xmlns:p14="http://schemas.microsoft.com/office/powerpoint/2010/main" val="179249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Título"/>
          <p:cNvSpPr>
            <a:spLocks noGrp="1"/>
          </p:cNvSpPr>
          <p:nvPr>
            <p:ph type="title"/>
          </p:nvPr>
        </p:nvSpPr>
        <p:spPr>
          <a:xfrm>
            <a:off x="0" y="0"/>
            <a:ext cx="9144000" cy="692696"/>
          </a:xfrm>
          <a:solidFill>
            <a:schemeClr val="tx1"/>
          </a:solidFill>
        </p:spPr>
        <p:txBody>
          <a:bodyPr>
            <a:normAutofit fontScale="90000"/>
          </a:bodyPr>
          <a:lstStyle/>
          <a:p>
            <a:r>
              <a:rPr lang="es-AR" altLang="es-AR" sz="3000" dirty="0" smtClean="0"/>
              <a:t>Rentas financieras de fuente argentina. </a:t>
            </a:r>
            <a:br>
              <a:rPr lang="es-AR" altLang="es-AR" sz="3000" dirty="0" smtClean="0"/>
            </a:br>
            <a:r>
              <a:rPr lang="es-AR" altLang="es-AR" sz="2400" dirty="0" smtClean="0"/>
              <a:t>PERSONAS HUMANAS </a:t>
            </a:r>
            <a:r>
              <a:rPr lang="es-AR" altLang="es-AR" sz="2400" dirty="0" smtClean="0"/>
              <a:t>  y JURIDICAS </a:t>
            </a:r>
            <a:r>
              <a:rPr lang="es-AR" altLang="es-AR" sz="2700" dirty="0" smtClean="0"/>
              <a:t>BENEFICIARIOS </a:t>
            </a:r>
            <a:r>
              <a:rPr lang="es-AR" altLang="es-AR" sz="2700" dirty="0" smtClean="0"/>
              <a:t>DEL EXTERIOR</a:t>
            </a:r>
          </a:p>
        </p:txBody>
      </p:sp>
      <p:sp>
        <p:nvSpPr>
          <p:cNvPr id="47107" name="5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fld id="{D41AA86F-7C5D-4211-B470-0AA5CBA04EF4}" type="slidenum">
              <a:rPr lang="es-ES" altLang="es-AR" sz="1200">
                <a:solidFill>
                  <a:srgbClr val="898989"/>
                </a:solidFill>
                <a:latin typeface="Arial" charset="0"/>
              </a:rPr>
              <a:pPr/>
              <a:t>26</a:t>
            </a:fld>
            <a:endParaRPr lang="es-ES" altLang="es-AR" sz="1200">
              <a:solidFill>
                <a:srgbClr val="898989"/>
              </a:solidFill>
              <a:latin typeface="Arial" charset="0"/>
            </a:endParaRPr>
          </a:p>
        </p:txBody>
      </p:sp>
      <p:graphicFrame>
        <p:nvGraphicFramePr>
          <p:cNvPr id="32791" name="Group 23"/>
          <p:cNvGraphicFramePr>
            <a:graphicFrameLocks noGrp="1"/>
          </p:cNvGraphicFramePr>
          <p:nvPr>
            <p:extLst>
              <p:ext uri="{D42A27DB-BD31-4B8C-83A1-F6EECF244321}">
                <p14:modId xmlns:p14="http://schemas.microsoft.com/office/powerpoint/2010/main" val="1914699174"/>
              </p:ext>
            </p:extLst>
          </p:nvPr>
        </p:nvGraphicFramePr>
        <p:xfrm>
          <a:off x="88900" y="1395413"/>
          <a:ext cx="9020175" cy="4616450"/>
        </p:xfrm>
        <a:graphic>
          <a:graphicData uri="http://schemas.openxmlformats.org/drawingml/2006/table">
            <a:tbl>
              <a:tblPr/>
              <a:tblGrid>
                <a:gridCol w="3187700"/>
                <a:gridCol w="1727200"/>
                <a:gridCol w="1800225"/>
                <a:gridCol w="2305050"/>
              </a:tblGrid>
              <a:tr h="4476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altLang="es-ES" sz="1700" b="1" i="0" u="none" strike="noStrike" cap="none" normalizeH="0" baseline="0" dirty="0" smtClean="0">
                          <a:ln>
                            <a:noFill/>
                          </a:ln>
                          <a:solidFill>
                            <a:srgbClr val="FFFFFF"/>
                          </a:solidFill>
                          <a:effectLst/>
                          <a:latin typeface="Calisto MT" panose="02040603050505030304" pitchFamily="18" charset="0"/>
                        </a:rPr>
                        <a:t>Resultado</a:t>
                      </a:r>
                    </a:p>
                  </a:txBody>
                  <a:tcPr marL="91447" marR="9144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altLang="es-ES" sz="1700" b="1" i="0" u="none" strike="noStrike" cap="none" normalizeH="0" baseline="0" dirty="0" smtClean="0">
                          <a:ln>
                            <a:noFill/>
                          </a:ln>
                          <a:solidFill>
                            <a:srgbClr val="FFFFFF"/>
                          </a:solidFill>
                          <a:effectLst/>
                          <a:latin typeface="Calisto MT" panose="02040603050505030304" pitchFamily="18" charset="0"/>
                        </a:rPr>
                        <a:t>Tratamiento</a:t>
                      </a:r>
                    </a:p>
                  </a:txBody>
                  <a:tcPr marL="91447" marR="9144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altLang="es-ES" sz="1700" b="1" i="0" u="none" strike="noStrike" cap="none" normalizeH="0" baseline="0" dirty="0" smtClean="0">
                          <a:ln>
                            <a:noFill/>
                          </a:ln>
                          <a:solidFill>
                            <a:srgbClr val="FFFFFF"/>
                          </a:solidFill>
                          <a:effectLst/>
                          <a:latin typeface="Calisto MT" panose="02040603050505030304" pitchFamily="18" charset="0"/>
                        </a:rPr>
                        <a:t>Imputación</a:t>
                      </a:r>
                    </a:p>
                  </a:txBody>
                  <a:tcPr marL="91447" marR="9144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altLang="es-ES" sz="1700" b="1" i="0" u="none" strike="noStrike" cap="none" normalizeH="0" baseline="0" dirty="0" smtClean="0">
                          <a:ln>
                            <a:noFill/>
                          </a:ln>
                          <a:solidFill>
                            <a:srgbClr val="FFFFFF"/>
                          </a:solidFill>
                          <a:effectLst/>
                          <a:latin typeface="Calisto MT" panose="02040603050505030304" pitchFamily="18" charset="0"/>
                        </a:rPr>
                        <a:t>Alícuota</a:t>
                      </a:r>
                    </a:p>
                  </a:txBody>
                  <a:tcPr marL="91447" marR="9144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41687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500" b="1" i="0" u="none" strike="noStrike" cap="none" normalizeH="0" baseline="0" noProof="1" smtClean="0">
                          <a:ln>
                            <a:noFill/>
                          </a:ln>
                          <a:solidFill>
                            <a:srgbClr val="000000"/>
                          </a:solidFill>
                          <a:effectLst/>
                          <a:latin typeface="Calisto MT" panose="02040603050505030304" pitchFamily="18" charset="0"/>
                        </a:rPr>
                        <a:t>DIVIDENDOS Y ASIMILABLES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500" b="0" i="0" u="none" strike="noStrike" cap="none" normalizeH="0" baseline="0" noProof="1" smtClean="0">
                          <a:ln>
                            <a:noFill/>
                          </a:ln>
                          <a:solidFill>
                            <a:srgbClr val="000000"/>
                          </a:solidFill>
                          <a:effectLst/>
                          <a:latin typeface="Calisto MT" panose="02040603050505030304" pitchFamily="18" charset="0"/>
                        </a:rPr>
                        <a:t> </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altLang="es-ES" sz="1500" b="0" i="0" u="none" strike="noStrike" cap="none" normalizeH="0" baseline="0" noProof="1" smtClean="0">
                          <a:ln>
                            <a:noFill/>
                          </a:ln>
                          <a:solidFill>
                            <a:srgbClr val="000000"/>
                          </a:solidFill>
                          <a:effectLst/>
                          <a:latin typeface="Calisto MT" panose="02040603050505030304" pitchFamily="18" charset="0"/>
                        </a:rPr>
                        <a:t>Sociedades locales</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altLang="es-ES" sz="1500" b="0" i="0" u="none" strike="noStrike" cap="none" normalizeH="0" baseline="0" noProof="1" smtClean="0">
                          <a:ln>
                            <a:noFill/>
                          </a:ln>
                          <a:solidFill>
                            <a:srgbClr val="000000"/>
                          </a:solidFill>
                          <a:effectLst/>
                          <a:latin typeface="Calisto MT" panose="02040603050505030304" pitchFamily="18" charset="0"/>
                        </a:rPr>
                        <a:t>Fideicomisos (salvo fiduciante – beneficiario)</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altLang="es-ES" sz="1500" b="0" i="0" u="none" strike="noStrike" cap="none" normalizeH="0" baseline="0" noProof="1" smtClean="0">
                          <a:ln>
                            <a:noFill/>
                          </a:ln>
                          <a:solidFill>
                            <a:srgbClr val="000000"/>
                          </a:solidFill>
                          <a:effectLst/>
                          <a:latin typeface="Calisto MT" panose="02040603050505030304" pitchFamily="18" charset="0"/>
                        </a:rPr>
                        <a:t>FCI cerrados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altLang="es-ES" sz="15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500" b="0" i="0" u="none" strike="noStrike" cap="none" normalizeH="0" baseline="0" noProof="1" smtClean="0">
                          <a:ln>
                            <a:noFill/>
                          </a:ln>
                          <a:solidFill>
                            <a:srgbClr val="000000"/>
                          </a:solidFill>
                          <a:effectLst/>
                          <a:latin typeface="Calisto MT" panose="02040603050505030304" pitchFamily="18" charset="0"/>
                        </a:rPr>
                        <a:t> </a:t>
                      </a:r>
                    </a:p>
                  </a:txBody>
                  <a:tcPr marL="91447" marR="9144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500" b="1" i="0" u="none" strike="noStrike" cap="none" normalizeH="0" baseline="0" noProof="1" smtClean="0">
                          <a:ln>
                            <a:noFill/>
                          </a:ln>
                          <a:solidFill>
                            <a:srgbClr val="000000"/>
                          </a:solidFill>
                          <a:effectLst/>
                          <a:latin typeface="Calisto MT" panose="02040603050505030304" pitchFamily="18" charset="0"/>
                        </a:rPr>
                        <a:t>GRAVADO</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altLang="es-ES" sz="15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500" b="0" i="0" u="sng" strike="noStrike" cap="none" normalizeH="0" baseline="0" noProof="1" smtClean="0">
                          <a:ln>
                            <a:noFill/>
                          </a:ln>
                          <a:solidFill>
                            <a:srgbClr val="000000"/>
                          </a:solidFill>
                          <a:effectLst/>
                          <a:latin typeface="Calisto MT" panose="02040603050505030304" pitchFamily="18" charset="0"/>
                        </a:rPr>
                        <a:t>Aclaraciones</a:t>
                      </a:r>
                      <a:r>
                        <a:rPr kumimoji="0" lang="es-ES" altLang="es-ES" sz="1500" b="0" i="0" u="none" strike="noStrike" cap="none" normalizeH="0" baseline="0" noProof="1" smtClean="0">
                          <a:ln>
                            <a:noFill/>
                          </a:ln>
                          <a:solidFill>
                            <a:srgbClr val="000000"/>
                          </a:solidFill>
                          <a:effectLst/>
                          <a:latin typeface="Calisto MT" panose="02040603050505030304" pitchFamily="18" charset="0"/>
                        </a:rPr>
                        <a:t>:</a:t>
                      </a:r>
                    </a:p>
                    <a:p>
                      <a:pPr marL="0" marR="0" lvl="0" indent="0" algn="just" defTabSz="914400" rtl="0" eaLnBrk="1" fontAlgn="base" latinLnBrk="0" hangingPunct="1">
                        <a:lnSpc>
                          <a:spcPts val="1500"/>
                        </a:lnSpc>
                        <a:spcBef>
                          <a:spcPct val="0"/>
                        </a:spcBef>
                        <a:spcAft>
                          <a:spcPct val="0"/>
                        </a:spcAft>
                        <a:buClrTx/>
                        <a:buSzTx/>
                        <a:buFontTx/>
                        <a:buNone/>
                        <a:tabLst/>
                      </a:pPr>
                      <a:endParaRPr kumimoji="0" lang="es-ES" altLang="es-ES" sz="15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altLang="es-ES" sz="1500" b="0" i="0" u="none" strike="noStrike" cap="none" normalizeH="0" baseline="0" noProof="1" smtClean="0">
                          <a:ln>
                            <a:noFill/>
                          </a:ln>
                          <a:solidFill>
                            <a:srgbClr val="000000"/>
                          </a:solidFill>
                          <a:effectLst/>
                          <a:latin typeface="Calisto MT" panose="02040603050505030304" pitchFamily="18" charset="0"/>
                        </a:rPr>
                        <a:t>Retención por parte de sociedad con carácter de pago único y definitivo</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s-ES" altLang="es-ES" sz="15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altLang="es-ES" sz="1500" b="0" i="0" u="none" strike="noStrike" cap="none" normalizeH="0" baseline="0" noProof="1" smtClean="0">
                          <a:ln>
                            <a:noFill/>
                          </a:ln>
                          <a:solidFill>
                            <a:srgbClr val="000000"/>
                          </a:solidFill>
                          <a:effectLst/>
                          <a:latin typeface="Calisto MT" panose="02040603050505030304" pitchFamily="18" charset="0"/>
                        </a:rPr>
                        <a:t>Retención por parte de FF por Oferta Pública y FCI cerrados, en oportunidad del rescate o distribución</a:t>
                      </a:r>
                    </a:p>
                  </a:txBody>
                  <a:tcPr marL="91447" marR="9144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500" b="1" i="0" u="none" strike="noStrike" cap="none" normalizeH="0" baseline="0" noProof="1" smtClean="0">
                          <a:ln>
                            <a:noFill/>
                          </a:ln>
                          <a:solidFill>
                            <a:srgbClr val="000000"/>
                          </a:solidFill>
                          <a:effectLst/>
                          <a:latin typeface="Calisto MT" panose="02040603050505030304" pitchFamily="18" charset="0"/>
                        </a:rPr>
                        <a:t>PERCIBIDO</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altLang="es-ES" sz="15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500" b="0" i="0" u="sng" strike="noStrike" cap="none" normalizeH="0" baseline="0" noProof="1" smtClean="0">
                          <a:ln>
                            <a:noFill/>
                          </a:ln>
                          <a:solidFill>
                            <a:srgbClr val="000000"/>
                          </a:solidFill>
                          <a:effectLst/>
                          <a:latin typeface="Calisto MT" panose="02040603050505030304" pitchFamily="18" charset="0"/>
                        </a:rPr>
                        <a:t>Aclaraciones</a:t>
                      </a:r>
                      <a:r>
                        <a:rPr kumimoji="0" lang="es-ES" altLang="es-ES" sz="1500" b="0" i="0" u="none" strike="noStrike" cap="none" normalizeH="0" baseline="0" noProof="1" smtClean="0">
                          <a:ln>
                            <a:noFill/>
                          </a:ln>
                          <a:solidFill>
                            <a:srgbClr val="000000"/>
                          </a:solidFill>
                          <a:effectLst/>
                          <a:latin typeface="Calisto MT" panose="02040603050505030304" pitchFamily="18" charset="0"/>
                        </a:rPr>
                        <a:t>:</a:t>
                      </a:r>
                    </a:p>
                    <a:p>
                      <a:pPr marL="0" marR="0" lvl="0" indent="0" algn="just" defTabSz="914400" rtl="0" eaLnBrk="1" fontAlgn="base" latinLnBrk="0" hangingPunct="1">
                        <a:lnSpc>
                          <a:spcPts val="1500"/>
                        </a:lnSpc>
                        <a:spcBef>
                          <a:spcPct val="0"/>
                        </a:spcBef>
                        <a:spcAft>
                          <a:spcPct val="0"/>
                        </a:spcAft>
                        <a:buClrTx/>
                        <a:buSzTx/>
                        <a:buFontTx/>
                        <a:buNone/>
                        <a:tabLst/>
                      </a:pPr>
                      <a:endParaRPr kumimoji="0" lang="es-ES" altLang="es-ES" sz="15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altLang="es-ES" sz="1500" b="0" i="0" u="none" strike="noStrike" cap="none" normalizeH="0" baseline="0" noProof="1" smtClean="0">
                          <a:ln>
                            <a:noFill/>
                          </a:ln>
                          <a:solidFill>
                            <a:srgbClr val="000000"/>
                          </a:solidFill>
                          <a:effectLst/>
                          <a:latin typeface="Calisto MT" panose="02040603050505030304" pitchFamily="18" charset="0"/>
                        </a:rPr>
                        <a:t>En caso de FF por Oferta Pública y FCI cerrados se difiere en cabeza del beneficiario / cuotapartista al rescate o distribución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altLang="es-ES" sz="1500" b="0" i="0" u="none" strike="noStrike" cap="none" normalizeH="0" baseline="0" noProof="1" smtClean="0">
                        <a:ln>
                          <a:noFill/>
                        </a:ln>
                        <a:solidFill>
                          <a:srgbClr val="000000"/>
                        </a:solidFill>
                        <a:effectLst/>
                        <a:latin typeface="Calisto MT" panose="02040603050505030304" pitchFamily="18" charset="0"/>
                      </a:endParaRPr>
                    </a:p>
                  </a:txBody>
                  <a:tcPr marL="91447" marR="9144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500" b="1" i="0" u="none" strike="noStrike" cap="none" normalizeH="0" baseline="0" noProof="1" smtClean="0">
                          <a:ln>
                            <a:noFill/>
                          </a:ln>
                          <a:solidFill>
                            <a:srgbClr val="000000"/>
                          </a:solidFill>
                          <a:effectLst/>
                          <a:latin typeface="Calisto MT" panose="02040603050505030304" pitchFamily="18" charset="0"/>
                        </a:rPr>
                        <a:t>13%</a:t>
                      </a:r>
                    </a:p>
                    <a:p>
                      <a:pPr marL="0" marR="0" lvl="0" indent="0" algn="just" defTabSz="914400" rtl="0" eaLnBrk="1" fontAlgn="base" latinLnBrk="0" hangingPunct="1">
                        <a:lnSpc>
                          <a:spcPts val="1500"/>
                        </a:lnSpc>
                        <a:spcBef>
                          <a:spcPct val="0"/>
                        </a:spcBef>
                        <a:spcAft>
                          <a:spcPct val="0"/>
                        </a:spcAft>
                        <a:buClrTx/>
                        <a:buSzTx/>
                        <a:buFontTx/>
                        <a:buChar char="-"/>
                        <a:tabLst/>
                      </a:pPr>
                      <a:endParaRPr kumimoji="0" lang="es-ES" altLang="es-ES" sz="15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ts val="1500"/>
                        </a:lnSpc>
                        <a:spcBef>
                          <a:spcPct val="0"/>
                        </a:spcBef>
                        <a:spcAft>
                          <a:spcPct val="0"/>
                        </a:spcAft>
                        <a:buClrTx/>
                        <a:buSzTx/>
                        <a:buFontTx/>
                        <a:buNone/>
                        <a:tabLst/>
                      </a:pPr>
                      <a:r>
                        <a:rPr kumimoji="0" lang="es-ES" altLang="es-ES" sz="1500" b="0" i="0" u="sng" strike="noStrike" cap="none" normalizeH="0" baseline="0" noProof="1" smtClean="0">
                          <a:ln>
                            <a:noFill/>
                          </a:ln>
                          <a:solidFill>
                            <a:srgbClr val="000000"/>
                          </a:solidFill>
                          <a:effectLst/>
                          <a:latin typeface="Calisto MT" panose="02040603050505030304" pitchFamily="18" charset="0"/>
                        </a:rPr>
                        <a:t>Aclaraciones:</a:t>
                      </a:r>
                    </a:p>
                    <a:p>
                      <a:pPr marL="0" marR="0" lvl="0" indent="0" algn="just" defTabSz="914400" rtl="0" eaLnBrk="1" fontAlgn="base" latinLnBrk="0" hangingPunct="1">
                        <a:lnSpc>
                          <a:spcPts val="1500"/>
                        </a:lnSpc>
                        <a:spcBef>
                          <a:spcPct val="0"/>
                        </a:spcBef>
                        <a:spcAft>
                          <a:spcPct val="0"/>
                        </a:spcAft>
                        <a:buClrTx/>
                        <a:buSzTx/>
                        <a:buFontTx/>
                        <a:buChar char="-"/>
                        <a:tabLst/>
                      </a:pPr>
                      <a:endParaRPr kumimoji="0" lang="es-ES" altLang="es-ES" sz="15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altLang="es-ES" sz="1500" b="0" i="0" u="none" strike="noStrike" cap="none" normalizeH="0" baseline="0" noProof="1" smtClean="0">
                          <a:ln>
                            <a:noFill/>
                          </a:ln>
                          <a:solidFill>
                            <a:srgbClr val="000000"/>
                          </a:solidFill>
                          <a:effectLst/>
                          <a:latin typeface="Calisto MT" panose="02040603050505030304" pitchFamily="18" charset="0"/>
                        </a:rPr>
                        <a:t>Período de transición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500" b="0" i="0" u="none" strike="noStrike" cap="none" normalizeH="0" baseline="0" noProof="1" smtClean="0">
                          <a:ln>
                            <a:noFill/>
                          </a:ln>
                          <a:solidFill>
                            <a:srgbClr val="000000"/>
                          </a:solidFill>
                          <a:effectLst/>
                          <a:latin typeface="Calisto MT" panose="02040603050505030304" pitchFamily="18" charset="0"/>
                        </a:rPr>
                        <a:t>      PF 2019, 2020, 2021</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s-ES" altLang="es-ES" sz="15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500" b="1" i="0" u="none" strike="noStrike" cap="none" normalizeH="0" baseline="0" noProof="1" smtClean="0">
                          <a:ln>
                            <a:noFill/>
                          </a:ln>
                          <a:solidFill>
                            <a:srgbClr val="000000"/>
                          </a:solidFill>
                          <a:effectLst/>
                          <a:latin typeface="Calisto MT" panose="02040603050505030304" pitchFamily="18" charset="0"/>
                        </a:rPr>
                        <a:t>   7%</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altLang="es-ES" sz="15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500" b="1" i="1" u="none" strike="noStrike" cap="none" normalizeH="0" baseline="0" noProof="1" smtClean="0">
                          <a:ln>
                            <a:noFill/>
                          </a:ln>
                          <a:solidFill>
                            <a:srgbClr val="000000"/>
                          </a:solidFill>
                          <a:effectLst/>
                          <a:latin typeface="Calisto MT" panose="02040603050505030304" pitchFamily="18" charset="0"/>
                        </a:rPr>
                        <a:t>Dividendos se imputan en primer término a resultados acumulados al </a:t>
                      </a:r>
                      <a:r>
                        <a:rPr kumimoji="0" lang="es-ES" altLang="es-ES" sz="1500" b="1" i="1" u="none" strike="noStrike" cap="none" normalizeH="0" baseline="0" noProof="1" smtClean="0">
                          <a:ln>
                            <a:noFill/>
                          </a:ln>
                          <a:solidFill>
                            <a:srgbClr val="000000"/>
                          </a:solidFill>
                          <a:effectLst/>
                          <a:latin typeface="Calisto MT" panose="02040603050505030304" pitchFamily="18" charset="0"/>
                        </a:rPr>
                        <a:t>31/12/2018 </a:t>
                      </a:r>
                      <a:r>
                        <a:rPr kumimoji="0" lang="es-ES" altLang="es-ES" sz="1500" b="1" i="1" u="none" strike="noStrike" cap="none" normalizeH="0" baseline="0" noProof="1" smtClean="0">
                          <a:ln>
                            <a:noFill/>
                          </a:ln>
                          <a:solidFill>
                            <a:srgbClr val="000000"/>
                          </a:solidFill>
                          <a:effectLst/>
                          <a:latin typeface="Calisto MT" panose="02040603050505030304" pitchFamily="18" charset="0"/>
                        </a:rPr>
                        <a:t>(no gravados)</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s-ES" altLang="es-ES" sz="1500" b="1" i="1"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s-ES" altLang="es-ES" sz="1500" b="0" i="0" u="none" strike="noStrike" cap="none" normalizeH="0" baseline="0" noProof="1" smtClean="0">
                        <a:ln>
                          <a:noFill/>
                        </a:ln>
                        <a:solidFill>
                          <a:srgbClr val="000000"/>
                        </a:solidFill>
                        <a:effectLst/>
                        <a:latin typeface="Calisto MT" panose="02040603050505030304" pitchFamily="18" charset="0"/>
                      </a:endParaRPr>
                    </a:p>
                  </a:txBody>
                  <a:tcPr marL="91447" marR="9144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cxnSp>
        <p:nvCxnSpPr>
          <p:cNvPr id="3" name="Conector recto de flecha 2"/>
          <p:cNvCxnSpPr/>
          <p:nvPr/>
        </p:nvCxnSpPr>
        <p:spPr>
          <a:xfrm flipH="1">
            <a:off x="7308850" y="3141663"/>
            <a:ext cx="647700" cy="2873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3298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p:nvPr>
        </p:nvSpPr>
        <p:spPr>
          <a:xfrm>
            <a:off x="1" y="1"/>
            <a:ext cx="8686800" cy="548680"/>
          </a:xfrm>
        </p:spPr>
        <p:txBody>
          <a:bodyPr>
            <a:normAutofit/>
          </a:bodyPr>
          <a:lstStyle/>
          <a:p>
            <a:r>
              <a:rPr lang="es-AR" altLang="es-AR" sz="1800" b="1" dirty="0" smtClean="0"/>
              <a:t>PERSONAS HUMANAS</a:t>
            </a:r>
            <a:r>
              <a:rPr lang="es-AR" altLang="es-AR" sz="2000" dirty="0" smtClean="0"/>
              <a:t>. </a:t>
            </a:r>
            <a:r>
              <a:rPr lang="es-AR" altLang="es-AR" sz="2000" b="1" dirty="0" smtClean="0"/>
              <a:t>CESION DERECHOS S/FIDEICOMISOS</a:t>
            </a:r>
          </a:p>
        </p:txBody>
      </p:sp>
      <p:sp>
        <p:nvSpPr>
          <p:cNvPr id="43011" name="5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fld id="{B1FC64A1-EBA9-4AF9-82AC-B7F9ED9E633E}" type="slidenum">
              <a:rPr lang="es-ES" altLang="es-ES" sz="1200">
                <a:solidFill>
                  <a:srgbClr val="898989"/>
                </a:solidFill>
                <a:latin typeface="Arial" charset="0"/>
              </a:rPr>
              <a:pPr/>
              <a:t>27</a:t>
            </a:fld>
            <a:endParaRPr lang="es-ES" altLang="es-ES" sz="1200">
              <a:solidFill>
                <a:srgbClr val="898989"/>
              </a:solidFill>
              <a:latin typeface="Arial" charset="0"/>
            </a:endParaRPr>
          </a:p>
        </p:txBody>
      </p:sp>
      <p:graphicFrame>
        <p:nvGraphicFramePr>
          <p:cNvPr id="28692" name="Group 20"/>
          <p:cNvGraphicFramePr>
            <a:graphicFrameLocks noGrp="1"/>
          </p:cNvGraphicFramePr>
          <p:nvPr>
            <p:extLst>
              <p:ext uri="{D42A27DB-BD31-4B8C-83A1-F6EECF244321}">
                <p14:modId xmlns:p14="http://schemas.microsoft.com/office/powerpoint/2010/main" val="3339184044"/>
              </p:ext>
            </p:extLst>
          </p:nvPr>
        </p:nvGraphicFramePr>
        <p:xfrm>
          <a:off x="0" y="981075"/>
          <a:ext cx="9144001" cy="6376995"/>
        </p:xfrm>
        <a:graphic>
          <a:graphicData uri="http://schemas.openxmlformats.org/drawingml/2006/table">
            <a:tbl>
              <a:tblPr/>
              <a:tblGrid>
                <a:gridCol w="3509105"/>
                <a:gridCol w="3272173"/>
                <a:gridCol w="2362723"/>
              </a:tblGrid>
              <a:tr h="33525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altLang="es-ES" sz="1600" b="1" i="0" u="none" strike="noStrike" cap="none" normalizeH="0" baseline="0" dirty="0" smtClean="0">
                          <a:ln>
                            <a:noFill/>
                          </a:ln>
                          <a:solidFill>
                            <a:srgbClr val="FFFFFF"/>
                          </a:solidFill>
                          <a:effectLst/>
                          <a:latin typeface="Calisto MT" panose="02040603050505030304" pitchFamily="18" charset="0"/>
                        </a:rPr>
                        <a:t>Resultado</a:t>
                      </a:r>
                    </a:p>
                  </a:txBody>
                  <a:tcPr marL="91454" marR="91454"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altLang="es-ES" sz="1600" b="1" i="0" u="none" strike="noStrike" cap="none" normalizeH="0" baseline="0" dirty="0" err="1" smtClean="0">
                          <a:ln>
                            <a:noFill/>
                          </a:ln>
                          <a:solidFill>
                            <a:srgbClr val="FFFFFF"/>
                          </a:solidFill>
                          <a:effectLst/>
                          <a:latin typeface="Calisto MT" panose="02040603050505030304" pitchFamily="18" charset="0"/>
                        </a:rPr>
                        <a:t>Alicuota</a:t>
                      </a:r>
                      <a:endParaRPr kumimoji="0" lang="es-AR" altLang="es-ES" sz="1600" b="1" i="0" u="none" strike="noStrike" cap="none" normalizeH="0" baseline="0" dirty="0" smtClean="0">
                        <a:ln>
                          <a:noFill/>
                        </a:ln>
                        <a:solidFill>
                          <a:srgbClr val="FFFFFF"/>
                        </a:solidFill>
                        <a:effectLst/>
                        <a:latin typeface="Calisto MT" panose="02040603050505030304" pitchFamily="18" charset="0"/>
                      </a:endParaRPr>
                    </a:p>
                  </a:txBody>
                  <a:tcPr marL="91454" marR="91454"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altLang="es-ES" sz="1600" b="1" i="0" u="none" strike="noStrike" cap="none" normalizeH="0" baseline="0" dirty="0" smtClean="0">
                          <a:ln>
                            <a:noFill/>
                          </a:ln>
                          <a:solidFill>
                            <a:srgbClr val="FFFFFF"/>
                          </a:solidFill>
                          <a:effectLst/>
                          <a:latin typeface="Calisto MT" panose="02040603050505030304" pitchFamily="18" charset="0"/>
                        </a:rPr>
                        <a:t>Imputación</a:t>
                      </a:r>
                    </a:p>
                  </a:txBody>
                  <a:tcPr marL="91454" marR="91454"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399285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altLang="es-ES" sz="1600" b="1" i="0" u="sng" strike="noStrike" cap="none" normalizeH="0" baseline="0" noProof="1" smtClean="0">
                          <a:ln>
                            <a:noFill/>
                          </a:ln>
                          <a:solidFill>
                            <a:srgbClr val="000000"/>
                          </a:solidFill>
                          <a:effectLst/>
                          <a:latin typeface="Calisto MT" panose="02040603050505030304" pitchFamily="18" charset="0"/>
                        </a:rPr>
                        <a:t>CELEBRADOS EN EL PAIS</a:t>
                      </a: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es-AR" altLang="es-ES" sz="1600" b="1" i="0" u="sng" strike="noStrike" cap="none" normalizeH="0" baseline="0" noProof="1" smtClean="0">
                          <a:ln>
                            <a:noFill/>
                          </a:ln>
                          <a:solidFill>
                            <a:srgbClr val="000000"/>
                          </a:solidFill>
                          <a:effectLst/>
                          <a:latin typeface="Calisto MT" panose="02040603050505030304" pitchFamily="18" charset="0"/>
                        </a:rPr>
                        <a:t>Cedente Empresa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ES" sz="1600" b="1" i="0" u="sng" strike="noStrike" cap="none" normalizeH="0" baseline="0" noProof="1" smtClean="0">
                        <a:ln>
                          <a:noFill/>
                        </a:ln>
                        <a:solidFill>
                          <a:srgbClr val="000000"/>
                        </a:solidFill>
                        <a:effectLst/>
                        <a:latin typeface="Calisto MT" panose="02040603050505030304" pitchFamily="18" charset="0"/>
                      </a:endParaRP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es-AR" altLang="es-ES" sz="1600" b="1" i="0" u="sng" strike="noStrike" cap="none" normalizeH="0" baseline="0" noProof="1" smtClean="0">
                          <a:ln>
                            <a:noFill/>
                          </a:ln>
                          <a:solidFill>
                            <a:srgbClr val="000000"/>
                          </a:solidFill>
                          <a:effectLst/>
                          <a:latin typeface="Calisto MT" panose="02040603050505030304" pitchFamily="18" charset="0"/>
                        </a:rPr>
                        <a:t>Cedente PH y SI residente país.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ES" sz="1600" b="1" i="0" u="sng"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ES" sz="1600" b="1" i="0" u="sng"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ES" sz="1600" b="1" i="0" u="sng"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ES" sz="1600" b="1" i="0" u="sng"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ES" sz="1600" b="1" i="0" u="sng" strike="noStrike" cap="none" normalizeH="0" baseline="0" noProof="1" smtClean="0">
                        <a:ln>
                          <a:noFill/>
                        </a:ln>
                        <a:solidFill>
                          <a:srgbClr val="000000"/>
                        </a:solidFill>
                        <a:effectLst/>
                        <a:latin typeface="Calisto MT" panose="02040603050505030304" pitchFamily="18" charset="0"/>
                      </a:endParaRP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es-AR" altLang="es-ES" sz="1600" b="1" i="0" u="sng" strike="noStrike" cap="none" normalizeH="0" baseline="0" noProof="1" smtClean="0">
                          <a:ln>
                            <a:noFill/>
                          </a:ln>
                          <a:solidFill>
                            <a:srgbClr val="000000"/>
                          </a:solidFill>
                          <a:effectLst/>
                          <a:latin typeface="Calisto MT" panose="02040603050505030304" pitchFamily="18" charset="0"/>
                        </a:rPr>
                        <a:t>Cedente PH y SI residente Exterior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ES" sz="1600" b="1" i="0" u="sng"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ES" sz="1600" b="1" i="0" u="sng" strike="noStrike" cap="none" normalizeH="0" baseline="0" noProof="1" smtClean="0">
                        <a:ln>
                          <a:noFill/>
                        </a:ln>
                        <a:solidFill>
                          <a:srgbClr val="000000"/>
                        </a:solidFill>
                        <a:effectLst/>
                        <a:latin typeface="Calisto MT" panose="02040603050505030304" pitchFamily="18" charset="0"/>
                      </a:endParaRP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es-AR" altLang="es-ES" sz="1600" b="1" i="0" u="sng" strike="noStrike" cap="none" normalizeH="0" baseline="0" noProof="1" smtClean="0">
                          <a:ln>
                            <a:noFill/>
                          </a:ln>
                          <a:solidFill>
                            <a:srgbClr val="000000"/>
                          </a:solidFill>
                          <a:effectLst/>
                          <a:latin typeface="Calisto MT" panose="02040603050505030304" pitchFamily="18" charset="0"/>
                        </a:rPr>
                        <a:t> Cedente exterior no PH y SI</a:t>
                      </a:r>
                      <a:endParaRPr kumimoji="0" lang="es-ES" altLang="es-ES" sz="1600" b="1" i="0" u="sng" strike="noStrike" cap="none" normalizeH="0" baseline="0" noProof="1" smtClean="0">
                        <a:ln>
                          <a:noFill/>
                        </a:ln>
                        <a:solidFill>
                          <a:srgbClr val="000000"/>
                        </a:solidFill>
                        <a:effectLst/>
                        <a:latin typeface="Calisto MT" panose="02040603050505030304" pitchFamily="18" charset="0"/>
                      </a:endParaRPr>
                    </a:p>
                  </a:txBody>
                  <a:tcPr marL="91454" marR="91454"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s-ES" altLang="es-ES" sz="1600" b="0" i="0" u="none" strike="noStrike" cap="none" normalizeH="0" baseline="0" noProof="1" smtClean="0">
                        <a:ln>
                          <a:noFill/>
                        </a:ln>
                        <a:solidFill>
                          <a:srgbClr val="000000"/>
                        </a:solidFill>
                        <a:effectLst/>
                        <a:latin typeface="Calisto MT" panose="02040603050505030304" pitchFamily="18" charset="0"/>
                      </a:endParaRPr>
                    </a:p>
                    <a:p>
                      <a:pPr marL="285750" marR="0" lvl="0" indent="-28575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s-ES" altLang="es-ES" sz="1600" b="0" i="0" u="none" strike="noStrike" cap="none" normalizeH="0" baseline="0" noProof="1" smtClean="0">
                          <a:ln>
                            <a:noFill/>
                          </a:ln>
                          <a:solidFill>
                            <a:srgbClr val="000000"/>
                          </a:solidFill>
                          <a:effectLst/>
                          <a:latin typeface="Calisto MT" panose="02040603050505030304" pitchFamily="18" charset="0"/>
                        </a:rPr>
                        <a:t>Escala Progresiva art. 90 </a:t>
                      </a:r>
                    </a:p>
                    <a:p>
                      <a:pPr marL="285750" marR="0" lvl="0" indent="-28575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kumimoji="0" lang="es-ES" altLang="es-ES" sz="1600" b="0" i="0" u="none" strike="noStrike" cap="none" normalizeH="0" baseline="0" noProof="1" smtClean="0">
                        <a:ln>
                          <a:noFill/>
                        </a:ln>
                        <a:solidFill>
                          <a:srgbClr val="000000"/>
                        </a:solidFill>
                        <a:effectLst/>
                        <a:latin typeface="Calisto MT" panose="02040603050505030304" pitchFamily="18" charset="0"/>
                      </a:endParaRPr>
                    </a:p>
                    <a:p>
                      <a:pPr marL="285750" marR="0" lvl="0" indent="-28575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s-ES" altLang="es-ES" sz="1600" b="0" i="0" u="none" strike="noStrike" cap="none" normalizeH="0" baseline="0" noProof="1" smtClean="0">
                          <a:ln>
                            <a:noFill/>
                          </a:ln>
                          <a:solidFill>
                            <a:srgbClr val="000000"/>
                          </a:solidFill>
                          <a:effectLst/>
                          <a:latin typeface="Calisto MT" panose="02040603050505030304" pitchFamily="18" charset="0"/>
                        </a:rPr>
                        <a:t>15%  cedular  art 90.4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ES" sz="1600" b="0" i="0" u="none"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AR" altLang="es-ES" sz="1600" b="0" i="0" u="none" strike="noStrike" cap="none" normalizeH="0" baseline="0" noProof="1" smtClean="0">
                          <a:ln>
                            <a:noFill/>
                          </a:ln>
                          <a:solidFill>
                            <a:srgbClr val="000000"/>
                          </a:solidFill>
                          <a:effectLst/>
                          <a:latin typeface="Calisto MT" panose="02040603050505030304" pitchFamily="18" charset="0"/>
                        </a:rPr>
                        <a:t>Resultado</a:t>
                      </a:r>
                      <a:r>
                        <a:rPr kumimoji="0" lang="en-US" altLang="es-ES" sz="1600" b="0" i="0" u="none" strike="noStrike" cap="none" normalizeH="0" baseline="0" noProof="1" smtClean="0">
                          <a:ln>
                            <a:noFill/>
                          </a:ln>
                          <a:solidFill>
                            <a:srgbClr val="000000"/>
                          </a:solidFill>
                          <a:effectLst/>
                          <a:latin typeface="Calisto MT" panose="02040603050505030304" pitchFamily="18" charset="0"/>
                        </a:rPr>
                        <a:t>= </a:t>
                      </a:r>
                      <a:r>
                        <a:rPr kumimoji="0" lang="en-US" altLang="es-ES" sz="1600" b="0" i="1" u="none" strike="noStrike" cap="none" normalizeH="0" baseline="0" noProof="1" smtClean="0">
                          <a:ln>
                            <a:noFill/>
                          </a:ln>
                          <a:solidFill>
                            <a:srgbClr val="000000"/>
                          </a:solidFill>
                          <a:effectLst/>
                          <a:latin typeface="Calisto MT" panose="02040603050505030304" pitchFamily="18" charset="0"/>
                        </a:rPr>
                        <a:t>PV – C. adq+IPIM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s-ES" sz="1600" b="0" i="0" u="none" strike="noStrike" cap="none" normalizeH="0" baseline="0" noProof="1" smtClean="0">
                          <a:ln>
                            <a:noFill/>
                          </a:ln>
                          <a:solidFill>
                            <a:srgbClr val="000000"/>
                          </a:solidFill>
                          <a:effectLst/>
                          <a:latin typeface="Calisto MT" panose="02040603050505030304" pitchFamily="18" charset="0"/>
                        </a:rPr>
                        <a:t>Quebranto Especifico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ES" sz="1600" b="0" i="0" u="none"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ES" sz="1600" b="0" i="0" u="none" strike="noStrike" cap="none" normalizeH="0" baseline="0" noProof="1" smtClean="0">
                        <a:ln>
                          <a:noFill/>
                        </a:ln>
                        <a:solidFill>
                          <a:srgbClr val="000000"/>
                        </a:solidFill>
                        <a:effectLst/>
                        <a:latin typeface="Calisto MT" panose="02040603050505030304" pitchFamily="18" charset="0"/>
                      </a:endParaRP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s-AR" altLang="es-ES" sz="1600" b="0" i="0" u="none" strike="noStrike" cap="none" normalizeH="0" baseline="0" noProof="1" smtClean="0">
                          <a:ln>
                            <a:noFill/>
                          </a:ln>
                          <a:solidFill>
                            <a:srgbClr val="000000"/>
                          </a:solidFill>
                          <a:effectLst/>
                          <a:latin typeface="Calisto MT" panose="02040603050505030304" pitchFamily="18" charset="0"/>
                        </a:rPr>
                        <a:t>15% cedular  90.4</a:t>
                      </a:r>
                    </a:p>
                    <a:p>
                      <a:pPr marL="0" marR="0" lvl="0" indent="0" algn="l" defTabSz="914400" rtl="0" eaLnBrk="1" fontAlgn="base" latinLnBrk="0" hangingPunct="1">
                        <a:lnSpc>
                          <a:spcPct val="100000"/>
                        </a:lnSpc>
                        <a:spcBef>
                          <a:spcPct val="0"/>
                        </a:spcBef>
                        <a:spcAft>
                          <a:spcPct val="0"/>
                        </a:spcAft>
                        <a:buClrTx/>
                        <a:buSzTx/>
                        <a:buFontTx/>
                        <a:buNone/>
                        <a:tabLst/>
                      </a:pPr>
                      <a:r>
                        <a:rPr kumimoji="0" lang="es-AR" altLang="es-ES" sz="1600" b="0" i="0" u="none" strike="noStrike" cap="none" normalizeH="0" baseline="0" noProof="1" smtClean="0">
                          <a:ln>
                            <a:noFill/>
                          </a:ln>
                          <a:solidFill>
                            <a:srgbClr val="000000"/>
                          </a:solidFill>
                          <a:effectLst/>
                          <a:latin typeface="Calisto MT" panose="02040603050505030304" pitchFamily="18" charset="0"/>
                        </a:rPr>
                        <a:t>Ver Retencion art  91/93 inc 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ES" sz="1600" b="0" i="0" u="none"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s-AR" altLang="es-ES" sz="1600" b="0" i="0" u="none"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s-AR" altLang="es-ES" sz="1600" b="0" i="0" u="none" strike="noStrike" cap="none" normalizeH="0" baseline="0" noProof="1" smtClean="0">
                          <a:ln>
                            <a:noFill/>
                          </a:ln>
                          <a:solidFill>
                            <a:srgbClr val="000000"/>
                          </a:solidFill>
                          <a:effectLst/>
                          <a:latin typeface="Calisto MT" panose="02040603050505030304" pitchFamily="18" charset="0"/>
                        </a:rPr>
                        <a:t>Escala Progresiva  o 35%</a:t>
                      </a:r>
                    </a:p>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s-AR" altLang="es-ES" sz="1600" b="0" i="0" u="none" strike="noStrike" cap="none" normalizeH="0" baseline="0" noProof="1" smtClean="0">
                          <a:ln>
                            <a:noFill/>
                          </a:ln>
                          <a:solidFill>
                            <a:srgbClr val="000000"/>
                          </a:solidFill>
                          <a:effectLst/>
                          <a:latin typeface="Calisto MT" panose="02040603050505030304" pitchFamily="18" charset="0"/>
                        </a:rPr>
                        <a:t>Ver art. 93 inc g)</a:t>
                      </a:r>
                    </a:p>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s-AR" altLang="es-ES" sz="1600" b="0" i="0" u="none" strike="noStrike" cap="none" normalizeH="0" baseline="0" noProof="1" smtClean="0">
                        <a:ln>
                          <a:noFill/>
                        </a:ln>
                        <a:solidFill>
                          <a:srgbClr val="000000"/>
                        </a:solidFill>
                        <a:effectLst/>
                        <a:latin typeface="Calisto MT" panose="02040603050505030304" pitchFamily="18" charset="0"/>
                      </a:endParaRPr>
                    </a:p>
                  </a:txBody>
                  <a:tcPr marL="91454" marR="91454"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s-AR" altLang="es-ES" sz="1600" b="1"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s-AR" altLang="es-ES" sz="1600" b="1" i="0" u="none" strike="noStrike" cap="none" normalizeH="0" baseline="0" noProof="1" smtClean="0">
                          <a:ln>
                            <a:noFill/>
                          </a:ln>
                          <a:solidFill>
                            <a:srgbClr val="000000"/>
                          </a:solidFill>
                          <a:effectLst/>
                          <a:latin typeface="Calisto MT" panose="02040603050505030304" pitchFamily="18" charset="0"/>
                        </a:rPr>
                        <a:t>3ª categ. </a:t>
                      </a:r>
                      <a:r>
                        <a:rPr kumimoji="0" lang="es-AR" altLang="es-ES" sz="1500" b="1" i="0" u="none" strike="noStrike" cap="none" normalizeH="0" baseline="0" noProof="1" smtClean="0">
                          <a:ln>
                            <a:noFill/>
                          </a:ln>
                          <a:solidFill>
                            <a:srgbClr val="000000"/>
                          </a:solidFill>
                          <a:effectLst/>
                          <a:latin typeface="Calisto MT" panose="02040603050505030304" pitchFamily="18" charset="0"/>
                        </a:rPr>
                        <a:t>DEVENGADO</a:t>
                      </a:r>
                      <a:endParaRPr kumimoji="0" lang="es-ES" altLang="es-ES" sz="1500" b="1"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s-AR" altLang="es-ES" sz="1600" b="1"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s-AR" altLang="es-ES" sz="1600" b="1" i="0" u="none" strike="noStrike" cap="none" normalizeH="0" baseline="0" noProof="1" smtClean="0">
                          <a:ln>
                            <a:noFill/>
                          </a:ln>
                          <a:solidFill>
                            <a:srgbClr val="000000"/>
                          </a:solidFill>
                          <a:effectLst/>
                          <a:latin typeface="Calisto MT" panose="02040603050505030304" pitchFamily="18" charset="0"/>
                        </a:rPr>
                        <a:t>2ª categ. </a:t>
                      </a:r>
                      <a:r>
                        <a:rPr kumimoji="0" lang="es-AR" altLang="es-ES" sz="1500" b="1" i="0" u="none" strike="noStrike" cap="none" normalizeH="0" baseline="0" noProof="1" smtClean="0">
                          <a:ln>
                            <a:noFill/>
                          </a:ln>
                          <a:solidFill>
                            <a:srgbClr val="000000"/>
                          </a:solidFill>
                          <a:effectLst/>
                          <a:latin typeface="Calisto MT" panose="02040603050505030304" pitchFamily="18" charset="0"/>
                        </a:rPr>
                        <a:t>PERCIBIDO</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s-ES" altLang="es-ES" sz="1400" b="0" i="0" u="none" strike="noStrike" cap="none" normalizeH="0" baseline="0" noProof="1" smtClean="0">
                          <a:ln>
                            <a:noFill/>
                          </a:ln>
                          <a:solidFill>
                            <a:srgbClr val="000000"/>
                          </a:solidFill>
                          <a:effectLst/>
                          <a:latin typeface="Calisto MT" panose="02040603050505030304" pitchFamily="18" charset="0"/>
                        </a:rPr>
                        <a:t>En caso de pactarse en cuotas, en proporción a las cuotas percibidas en el año fiscal  (ganancia bruta)</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s-ES" altLang="es-ES" sz="1500" b="1" i="0" u="none" strike="noStrike" cap="none" normalizeH="0" baseline="0" noProof="1" smtClean="0">
                        <a:ln>
                          <a:noFill/>
                        </a:ln>
                        <a:solidFill>
                          <a:srgbClr val="000000"/>
                        </a:solidFill>
                        <a:effectLst/>
                        <a:latin typeface="Calisto MT" panose="02040603050505030304" pitchFamily="18" charset="0"/>
                      </a:endParaRPr>
                    </a:p>
                  </a:txBody>
                  <a:tcPr marL="91454" marR="91454"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r>
              <a:tr h="20488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altLang="es-ES" sz="1600" b="1" i="0" u="sng" strike="noStrike" cap="none" normalizeH="0" baseline="0" noProof="1" smtClean="0">
                          <a:ln>
                            <a:noFill/>
                          </a:ln>
                          <a:solidFill>
                            <a:srgbClr val="000000"/>
                          </a:solidFill>
                          <a:effectLst/>
                          <a:latin typeface="Calisto MT" panose="02040603050505030304" pitchFamily="18" charset="0"/>
                        </a:rPr>
                        <a:t>CELEBRADOS EN EL EXTERIOR</a:t>
                      </a: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es-AR" altLang="es-ES" sz="1600" b="1" i="0" u="sng" strike="noStrike" cap="none" normalizeH="0" baseline="0" noProof="1" smtClean="0">
                          <a:ln>
                            <a:noFill/>
                          </a:ln>
                          <a:solidFill>
                            <a:srgbClr val="000000"/>
                          </a:solidFill>
                          <a:effectLst/>
                          <a:latin typeface="Calisto MT" panose="02040603050505030304" pitchFamily="18" charset="0"/>
                        </a:rPr>
                        <a:t>Cedente sujeto empresa</a:t>
                      </a: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pPr>
                      <a:endParaRPr kumimoji="0" lang="es-AR" altLang="es-ES" sz="1600" b="1" i="0" u="sng" strike="noStrike" cap="none" normalizeH="0" baseline="0" noProof="1" smtClean="0">
                        <a:ln>
                          <a:noFill/>
                        </a:ln>
                        <a:solidFill>
                          <a:srgbClr val="000000"/>
                        </a:solidFill>
                        <a:effectLst/>
                        <a:latin typeface="Calisto MT" panose="02040603050505030304" pitchFamily="18" charset="0"/>
                      </a:endParaRP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es-AR" altLang="es-ES" sz="1600" b="1" i="0" u="sng" strike="noStrike" cap="none" normalizeH="0" baseline="0" noProof="1" smtClean="0">
                          <a:ln>
                            <a:noFill/>
                          </a:ln>
                          <a:solidFill>
                            <a:srgbClr val="000000"/>
                          </a:solidFill>
                          <a:effectLst/>
                          <a:latin typeface="Calisto MT" panose="02040603050505030304" pitchFamily="18" charset="0"/>
                        </a:rPr>
                        <a:t>Cedente PH y SI residente país</a:t>
                      </a:r>
                    </a:p>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s-ES" altLang="es-ES" sz="1600" b="1" i="0" u="sng" strike="noStrike" cap="none" normalizeH="0" baseline="0" noProof="1" smtClean="0">
                        <a:ln>
                          <a:noFill/>
                        </a:ln>
                        <a:solidFill>
                          <a:srgbClr val="000000"/>
                        </a:solidFill>
                        <a:effectLst/>
                        <a:latin typeface="Calisto MT" panose="02040603050505030304" pitchFamily="18" charset="0"/>
                      </a:endParaRPr>
                    </a:p>
                  </a:txBody>
                  <a:tcPr marL="91454" marR="91454"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ES" sz="1600" b="0" i="0" u="none" strike="noStrike" cap="none" normalizeH="0" baseline="0" noProof="1" smtClean="0">
                        <a:ln>
                          <a:noFill/>
                        </a:ln>
                        <a:solidFill>
                          <a:srgbClr val="000000"/>
                        </a:solidFill>
                        <a:effectLst/>
                        <a:latin typeface="Calisto MT" panose="02040603050505030304" pitchFamily="18" charset="0"/>
                      </a:endParaRPr>
                    </a:p>
                    <a:p>
                      <a:pPr marL="285750" marR="0" lvl="0" indent="-28575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s-ES" altLang="es-ES" sz="1600" b="0" i="0" u="none" strike="noStrike" cap="none" normalizeH="0" baseline="0" noProof="1" smtClean="0">
                          <a:ln>
                            <a:noFill/>
                          </a:ln>
                          <a:solidFill>
                            <a:srgbClr val="000000"/>
                          </a:solidFill>
                          <a:effectLst/>
                          <a:latin typeface="Calisto MT" panose="02040603050505030304" pitchFamily="18" charset="0"/>
                        </a:rPr>
                        <a:t>Escala Progresiva art. 90 </a:t>
                      </a:r>
                    </a:p>
                    <a:p>
                      <a:pPr marL="285750" marR="0" lvl="0" indent="-28575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kumimoji="0" lang="es-AR" altLang="es-ES" sz="1600" b="0" i="0" u="none" strike="noStrike" cap="none" normalizeH="0" baseline="0" noProof="1" smtClean="0">
                        <a:ln>
                          <a:noFill/>
                        </a:ln>
                        <a:solidFill>
                          <a:srgbClr val="000000"/>
                        </a:solidFill>
                        <a:effectLst/>
                        <a:latin typeface="Calisto MT" panose="02040603050505030304" pitchFamily="18" charset="0"/>
                      </a:endParaRPr>
                    </a:p>
                    <a:p>
                      <a:pPr marL="285750" marR="0" lvl="0" indent="-28575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kumimoji="0" lang="es-ES" altLang="es-ES" sz="1600" b="0" i="0" u="none" strike="noStrike" cap="none" normalizeH="0" baseline="0" noProof="1" smtClean="0">
                          <a:ln>
                            <a:noFill/>
                          </a:ln>
                          <a:solidFill>
                            <a:srgbClr val="000000"/>
                          </a:solidFill>
                          <a:effectLst/>
                          <a:latin typeface="Calisto MT" panose="02040603050505030304" pitchFamily="18" charset="0"/>
                        </a:rPr>
                        <a:t>15%   art 90.3 </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s-AR" altLang="es-ES" sz="1600" b="0" i="0" u="none" strike="noStrike" cap="none" normalizeH="0" baseline="0" noProof="1" smtClean="0">
                          <a:ln>
                            <a:noFill/>
                          </a:ln>
                          <a:solidFill>
                            <a:srgbClr val="000000"/>
                          </a:solidFill>
                          <a:effectLst/>
                          <a:latin typeface="Calisto MT" panose="02040603050505030304" pitchFamily="18" charset="0"/>
                        </a:rPr>
                        <a:t>Aplica art. 134 y 135</a:t>
                      </a:r>
                      <a:endParaRPr kumimoji="0" lang="es-ES" altLang="es-ES" sz="1600" b="0" i="0" u="none" strike="noStrike" cap="none" normalizeH="0" baseline="0" noProof="1" smtClean="0">
                        <a:ln>
                          <a:noFill/>
                        </a:ln>
                        <a:solidFill>
                          <a:srgbClr val="000000"/>
                        </a:solidFill>
                        <a:effectLst/>
                        <a:latin typeface="Calisto MT" panose="02040603050505030304" pitchFamily="18" charset="0"/>
                      </a:endParaRPr>
                    </a:p>
                    <a:p>
                      <a:pPr marL="285750" marR="0" lvl="0" indent="-28575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kumimoji="0" lang="es-ES" altLang="es-ES" sz="1600" b="0" i="0" u="none" strike="noStrike" cap="none" normalizeH="0" baseline="0" noProof="1" smtClean="0">
                        <a:ln>
                          <a:noFill/>
                        </a:ln>
                        <a:solidFill>
                          <a:srgbClr val="000000"/>
                        </a:solidFill>
                        <a:effectLst/>
                        <a:latin typeface="Calisto MT" panose="02040603050505030304" pitchFamily="18" charset="0"/>
                      </a:endParaRPr>
                    </a:p>
                  </a:txBody>
                  <a:tcPr marL="91454" marR="91454"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endParaRPr kumimoji="0" lang="es-AR" altLang="es-ES" sz="1600" b="1"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s-AR" altLang="es-ES" sz="1600" b="1" i="0" u="none" strike="noStrike" cap="none" normalizeH="0" baseline="0" noProof="1" smtClean="0">
                          <a:ln>
                            <a:noFill/>
                          </a:ln>
                          <a:solidFill>
                            <a:srgbClr val="000000"/>
                          </a:solidFill>
                          <a:effectLst/>
                          <a:latin typeface="Calisto MT" panose="02040603050505030304" pitchFamily="18" charset="0"/>
                        </a:rPr>
                        <a:t>3ª categ. </a:t>
                      </a:r>
                      <a:r>
                        <a:rPr kumimoji="0" lang="es-AR" altLang="es-ES" sz="1500" b="1" i="0" u="none" strike="noStrike" cap="none" normalizeH="0" baseline="0" noProof="1" smtClean="0">
                          <a:ln>
                            <a:noFill/>
                          </a:ln>
                          <a:solidFill>
                            <a:srgbClr val="000000"/>
                          </a:solidFill>
                          <a:effectLst/>
                          <a:latin typeface="Calisto MT" panose="02040603050505030304" pitchFamily="18" charset="0"/>
                        </a:rPr>
                        <a:t>DEVENGADO</a:t>
                      </a:r>
                      <a:endParaRPr kumimoji="0" lang="es-ES" altLang="es-ES" sz="1500" b="1"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s-AR" altLang="es-ES" sz="1600" b="1"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s-AR" altLang="es-ES" sz="1600" b="1" i="0" u="none" strike="noStrike" cap="none" normalizeH="0" baseline="0" noProof="1" smtClean="0">
                          <a:ln>
                            <a:noFill/>
                          </a:ln>
                          <a:solidFill>
                            <a:srgbClr val="000000"/>
                          </a:solidFill>
                          <a:effectLst/>
                          <a:latin typeface="Calisto MT" panose="02040603050505030304" pitchFamily="18" charset="0"/>
                        </a:rPr>
                        <a:t>2º PERCIBIDO</a:t>
                      </a:r>
                      <a:endParaRPr kumimoji="0" lang="es-ES" altLang="es-ES" sz="1600" b="1" i="0" u="none" strike="noStrike" cap="none" normalizeH="0" baseline="0" noProof="1" smtClean="0">
                        <a:ln>
                          <a:noFill/>
                        </a:ln>
                        <a:solidFill>
                          <a:srgbClr val="000000"/>
                        </a:solidFill>
                        <a:effectLst/>
                        <a:latin typeface="Calisto MT" panose="02040603050505030304" pitchFamily="18" charset="0"/>
                      </a:endParaRPr>
                    </a:p>
                  </a:txBody>
                  <a:tcPr marL="91454" marR="91454"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40000"/>
                        <a:lumOff val="60000"/>
                      </a:schemeClr>
                    </a:solidFill>
                  </a:tcPr>
                </a:tc>
              </a:tr>
            </a:tbl>
          </a:graphicData>
        </a:graphic>
      </p:graphicFrame>
    </p:spTree>
    <p:extLst>
      <p:ext uri="{BB962C8B-B14F-4D97-AF65-F5344CB8AC3E}">
        <p14:creationId xmlns:p14="http://schemas.microsoft.com/office/powerpoint/2010/main" val="30848302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3"/>
          <p:cNvSpPr>
            <a:spLocks noGrp="1"/>
          </p:cNvSpPr>
          <p:nvPr>
            <p:ph type="subTitle" idx="4294967295"/>
          </p:nvPr>
        </p:nvSpPr>
        <p:spPr>
          <a:xfrm>
            <a:off x="282575" y="922338"/>
            <a:ext cx="8281988" cy="5616575"/>
          </a:xfrm>
        </p:spPr>
        <p:txBody>
          <a:bodyPr>
            <a:normAutofit lnSpcReduction="10000"/>
          </a:bodyPr>
          <a:lstStyle/>
          <a:p>
            <a:pPr marL="136922" indent="0" algn="ctr" defTabSz="342900" eaLnBrk="1" hangingPunct="1">
              <a:spcBef>
                <a:spcPct val="0"/>
              </a:spcBef>
              <a:spcAft>
                <a:spcPts val="300"/>
              </a:spcAft>
              <a:buClr>
                <a:srgbClr val="90C226"/>
              </a:buClr>
              <a:buSzPct val="120000"/>
              <a:buFont typeface="Arial" panose="020B0604020202020204" pitchFamily="34" charset="0"/>
              <a:buNone/>
              <a:defRPr/>
            </a:pPr>
            <a:r>
              <a:rPr lang="es-AR" altLang="es-ES" sz="2200" b="1" dirty="0" smtClean="0">
                <a:solidFill>
                  <a:srgbClr val="000000"/>
                </a:solidFill>
              </a:rPr>
              <a:t>RENTAS OBTENIDAS A TRAVÉS DE ENTES DEL EXTERIOR</a:t>
            </a:r>
          </a:p>
          <a:p>
            <a:pPr marL="136922" indent="0" defTabSz="342900" eaLnBrk="1" hangingPunct="1">
              <a:spcBef>
                <a:spcPct val="0"/>
              </a:spcBef>
              <a:spcAft>
                <a:spcPts val="300"/>
              </a:spcAft>
              <a:buClr>
                <a:srgbClr val="90C226"/>
              </a:buClr>
              <a:buSzPct val="120000"/>
              <a:buFont typeface="Arial" panose="020B0604020202020204" pitchFamily="34" charset="0"/>
              <a:buNone/>
              <a:defRPr/>
            </a:pPr>
            <a:r>
              <a:rPr lang="es-AR" altLang="es-ES" sz="2200" b="1" i="1" dirty="0" smtClean="0">
                <a:solidFill>
                  <a:srgbClr val="000000"/>
                </a:solidFill>
              </a:rPr>
              <a:t>El art 133 contempla que los resultados de un ente o sociedad del exterior </a:t>
            </a:r>
            <a:r>
              <a:rPr lang="es-AR" altLang="es-ES" sz="2200" b="1" i="1" u="sng" dirty="0" smtClean="0">
                <a:solidFill>
                  <a:srgbClr val="000000"/>
                </a:solidFill>
              </a:rPr>
              <a:t>debe ser imputado por el sujeto residente</a:t>
            </a:r>
            <a:r>
              <a:rPr lang="es-AR" altLang="es-ES" sz="2200" b="1" i="1" dirty="0" smtClean="0">
                <a:solidFill>
                  <a:srgbClr val="000000"/>
                </a:solidFill>
              </a:rPr>
              <a:t> ,que los controle,  </a:t>
            </a:r>
            <a:r>
              <a:rPr lang="es-AR" altLang="es-ES" sz="2200" b="1" i="1" u="sng" dirty="0" smtClean="0">
                <a:solidFill>
                  <a:srgbClr val="000000"/>
                </a:solidFill>
              </a:rPr>
              <a:t>al  año fiscal en el que finalice el ejercicio anual de tales entes</a:t>
            </a:r>
            <a:r>
              <a:rPr lang="es-AR" altLang="es-ES" sz="2200" b="1" i="1" dirty="0" smtClean="0">
                <a:solidFill>
                  <a:srgbClr val="000000"/>
                </a:solidFill>
              </a:rPr>
              <a:t>:</a:t>
            </a:r>
          </a:p>
          <a:p>
            <a:pPr marL="136922" indent="0" defTabSz="342900" eaLnBrk="1" hangingPunct="1">
              <a:spcBef>
                <a:spcPct val="0"/>
              </a:spcBef>
              <a:spcAft>
                <a:spcPts val="300"/>
              </a:spcAft>
              <a:buClr>
                <a:srgbClr val="90C226"/>
              </a:buClr>
              <a:buSzPct val="120000"/>
              <a:buFont typeface="Arial" panose="020B0604020202020204" pitchFamily="34" charset="0"/>
              <a:buNone/>
              <a:defRPr/>
            </a:pPr>
            <a:endParaRPr lang="es-AR" altLang="es-ES" sz="2200" b="1" dirty="0" smtClean="0">
              <a:solidFill>
                <a:srgbClr val="000000"/>
              </a:solidFill>
            </a:endParaRPr>
          </a:p>
          <a:p>
            <a:pPr marL="594122" indent="-457200" defTabSz="342900" eaLnBrk="1" hangingPunct="1">
              <a:spcBef>
                <a:spcPct val="0"/>
              </a:spcBef>
              <a:spcAft>
                <a:spcPts val="300"/>
              </a:spcAft>
              <a:buClr>
                <a:srgbClr val="90C226"/>
              </a:buClr>
              <a:buSzPct val="120000"/>
              <a:buFont typeface="Arial" panose="020B0604020202020204" pitchFamily="34" charset="0"/>
              <a:buAutoNum type="alphaLcPeriod"/>
              <a:defRPr/>
            </a:pPr>
            <a:r>
              <a:rPr lang="es-AR" altLang="es-ES" sz="2200" dirty="0" smtClean="0">
                <a:solidFill>
                  <a:srgbClr val="000000"/>
                </a:solidFill>
              </a:rPr>
              <a:t>Trust, fideicomisos, fundaciones de interés privado y demás 	   estructuras análogas del exterior -  art 133 d)</a:t>
            </a:r>
          </a:p>
          <a:p>
            <a:pPr marL="136922" indent="0" defTabSz="342900" eaLnBrk="1" hangingPunct="1">
              <a:spcBef>
                <a:spcPct val="0"/>
              </a:spcBef>
              <a:spcAft>
                <a:spcPts val="300"/>
              </a:spcAft>
              <a:buClr>
                <a:srgbClr val="90C226"/>
              </a:buClr>
              <a:buSzPct val="120000"/>
              <a:buFont typeface="Arial" panose="020B0604020202020204" pitchFamily="34" charset="0"/>
              <a:buNone/>
              <a:defRPr/>
            </a:pPr>
            <a:endParaRPr lang="es-AR" altLang="es-ES" sz="2200" dirty="0" smtClean="0">
              <a:solidFill>
                <a:srgbClr val="000000"/>
              </a:solidFill>
            </a:endParaRPr>
          </a:p>
          <a:p>
            <a:pPr marL="594122" indent="-457200" defTabSz="342900" eaLnBrk="1" hangingPunct="1">
              <a:spcBef>
                <a:spcPct val="0"/>
              </a:spcBef>
              <a:spcAft>
                <a:spcPts val="300"/>
              </a:spcAft>
              <a:buClr>
                <a:srgbClr val="90C226"/>
              </a:buClr>
              <a:buSzPct val="120000"/>
              <a:buFont typeface="Arial" panose="020B0604020202020204" pitchFamily="34" charset="0"/>
              <a:buAutoNum type="alphaLcPeriod"/>
              <a:defRPr/>
            </a:pPr>
            <a:r>
              <a:rPr lang="es-AR" altLang="es-ES" sz="2200" dirty="0" smtClean="0">
                <a:solidFill>
                  <a:srgbClr val="000000"/>
                </a:solidFill>
              </a:rPr>
              <a:t>Participación en sociedades u otros entes del exterior que no posen personalidad fiscal – art 133 e)</a:t>
            </a:r>
          </a:p>
          <a:p>
            <a:pPr marL="594122" indent="-457200" defTabSz="342900" eaLnBrk="1" hangingPunct="1">
              <a:spcBef>
                <a:spcPct val="0"/>
              </a:spcBef>
              <a:spcAft>
                <a:spcPts val="300"/>
              </a:spcAft>
              <a:buClr>
                <a:srgbClr val="90C226"/>
              </a:buClr>
              <a:buSzPct val="120000"/>
              <a:buFont typeface="Arial" panose="020B0604020202020204" pitchFamily="34" charset="0"/>
              <a:buAutoNum type="alphaLcPeriod"/>
              <a:defRPr/>
            </a:pPr>
            <a:endParaRPr lang="es-AR" altLang="es-ES" sz="2200" dirty="0" smtClean="0">
              <a:solidFill>
                <a:srgbClr val="000000"/>
              </a:solidFill>
            </a:endParaRPr>
          </a:p>
          <a:p>
            <a:pPr marL="594122" indent="-457200" defTabSz="342900" eaLnBrk="1" hangingPunct="1">
              <a:spcBef>
                <a:spcPct val="0"/>
              </a:spcBef>
              <a:spcAft>
                <a:spcPts val="300"/>
              </a:spcAft>
              <a:buClr>
                <a:srgbClr val="90C226"/>
              </a:buClr>
              <a:buSzPct val="120000"/>
              <a:buFont typeface="Arial" panose="020B0604020202020204" pitchFamily="34" charset="0"/>
              <a:buAutoNum type="alphaLcPeriod"/>
              <a:defRPr/>
            </a:pPr>
            <a:r>
              <a:rPr lang="es-AR" altLang="es-ES" sz="2200" dirty="0" smtClean="0">
                <a:solidFill>
                  <a:srgbClr val="000000"/>
                </a:solidFill>
              </a:rPr>
              <a:t>Ganancias obtenidas por su participación directa o indirecta en sociedades u otros entes del exterior, en tanto se verifiquen concurrentemente determinadas condiciones legisladas en el art 133 f)   </a:t>
            </a:r>
          </a:p>
          <a:p>
            <a:pPr marL="594122" indent="-457200" defTabSz="342900" eaLnBrk="1" hangingPunct="1">
              <a:spcBef>
                <a:spcPct val="0"/>
              </a:spcBef>
              <a:spcAft>
                <a:spcPts val="300"/>
              </a:spcAft>
              <a:buClr>
                <a:srgbClr val="90C226"/>
              </a:buClr>
              <a:buSzPct val="120000"/>
              <a:buFont typeface="Arial" panose="020B0604020202020204" pitchFamily="34" charset="0"/>
              <a:buAutoNum type="alphaLcParenR"/>
              <a:defRPr/>
            </a:pPr>
            <a:endParaRPr lang="es-AR" altLang="es-ES" sz="2400" b="1" dirty="0" smtClean="0">
              <a:solidFill>
                <a:srgbClr val="000000"/>
              </a:solidFill>
            </a:endParaRPr>
          </a:p>
          <a:p>
            <a:pPr marL="136922" indent="0" defTabSz="342900" eaLnBrk="1" hangingPunct="1">
              <a:spcBef>
                <a:spcPct val="0"/>
              </a:spcBef>
              <a:spcAft>
                <a:spcPts val="300"/>
              </a:spcAft>
              <a:buClr>
                <a:srgbClr val="90C226"/>
              </a:buClr>
              <a:buSzPct val="120000"/>
              <a:buFont typeface="Arial" panose="020B0604020202020204" pitchFamily="34" charset="0"/>
              <a:buNone/>
              <a:defRPr/>
            </a:pPr>
            <a:endParaRPr lang="es-AR" altLang="es-ES" sz="2400" b="1" dirty="0" smtClean="0">
              <a:solidFill>
                <a:srgbClr val="000000"/>
              </a:solidFill>
            </a:endParaRPr>
          </a:p>
          <a:p>
            <a:pPr marL="136922" indent="0" algn="ctr" defTabSz="342900" eaLnBrk="1" hangingPunct="1">
              <a:spcBef>
                <a:spcPct val="0"/>
              </a:spcBef>
              <a:spcAft>
                <a:spcPts val="300"/>
              </a:spcAft>
              <a:buClr>
                <a:srgbClr val="90C226"/>
              </a:buClr>
              <a:buSzPct val="120000"/>
              <a:buFont typeface="Arial" panose="020B0604020202020204" pitchFamily="34" charset="0"/>
              <a:buNone/>
              <a:defRPr/>
            </a:pPr>
            <a:endParaRPr lang="es-AR" altLang="es-ES" sz="2400" b="1" dirty="0" smtClean="0">
              <a:solidFill>
                <a:srgbClr val="000000"/>
              </a:solidFill>
            </a:endParaRPr>
          </a:p>
        </p:txBody>
      </p:sp>
      <p:sp>
        <p:nvSpPr>
          <p:cNvPr id="2" name="Marcador de pie de página 1"/>
          <p:cNvSpPr>
            <a:spLocks noGrp="1"/>
          </p:cNvSpPr>
          <p:nvPr>
            <p:ph type="ftr" sz="quarter" idx="11"/>
          </p:nvPr>
        </p:nvSpPr>
        <p:spPr/>
        <p:txBody>
          <a:bodyPr/>
          <a:lstStyle/>
          <a:p>
            <a:pPr>
              <a:defRPr/>
            </a:pPr>
            <a:r>
              <a:rPr lang="es-AR" smtClean="0"/>
              <a:t>Guillermo  H. Fernández</a:t>
            </a:r>
            <a:endParaRPr lang="es-AR"/>
          </a:p>
        </p:txBody>
      </p:sp>
      <p:sp>
        <p:nvSpPr>
          <p:cNvPr id="38917" name="Marcador de número de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fld id="{7BAAFD9B-A05C-4160-8F0F-DA30C1D8C990}" type="slidenum">
              <a:rPr lang="es-AR" altLang="es-ES" sz="1200">
                <a:solidFill>
                  <a:srgbClr val="898989"/>
                </a:solidFill>
                <a:latin typeface="Arial" charset="0"/>
              </a:rPr>
              <a:pPr/>
              <a:t>28</a:t>
            </a:fld>
            <a:endParaRPr lang="es-AR" altLang="es-ES" sz="1200">
              <a:solidFill>
                <a:srgbClr val="898989"/>
              </a:solidFill>
              <a:latin typeface="Arial" charset="0"/>
            </a:endParaRPr>
          </a:p>
        </p:txBody>
      </p:sp>
    </p:spTree>
    <p:extLst>
      <p:ext uri="{BB962C8B-B14F-4D97-AF65-F5344CB8AC3E}">
        <p14:creationId xmlns:p14="http://schemas.microsoft.com/office/powerpoint/2010/main" val="697207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ítulo 2"/>
          <p:cNvSpPr>
            <a:spLocks noGrp="1"/>
          </p:cNvSpPr>
          <p:nvPr>
            <p:ph type="ctrTitle" idx="4294967295"/>
          </p:nvPr>
        </p:nvSpPr>
        <p:spPr>
          <a:xfrm>
            <a:off x="12479" y="0"/>
            <a:ext cx="8892480" cy="556727"/>
          </a:xfrm>
          <a:solidFill>
            <a:schemeClr val="tx1"/>
          </a:solidFill>
        </p:spPr>
        <p:txBody>
          <a:bodyPr anchor="b">
            <a:normAutofit fontScale="90000"/>
          </a:bodyPr>
          <a:lstStyle/>
          <a:p>
            <a:pPr defTabSz="342900" eaLnBrk="1" hangingPunct="1"/>
            <a:r>
              <a:rPr lang="es-AR" altLang="es-ES" sz="3200" b="1" dirty="0" smtClean="0"/>
              <a:t>Transparencia Fiscal</a:t>
            </a:r>
          </a:p>
        </p:txBody>
      </p:sp>
      <p:sp>
        <p:nvSpPr>
          <p:cNvPr id="3" name="Subtítulo 3"/>
          <p:cNvSpPr>
            <a:spLocks noGrp="1"/>
          </p:cNvSpPr>
          <p:nvPr>
            <p:ph type="subTitle" idx="4294967295"/>
          </p:nvPr>
        </p:nvSpPr>
        <p:spPr>
          <a:xfrm>
            <a:off x="282575" y="922338"/>
            <a:ext cx="8281988" cy="5616575"/>
          </a:xfrm>
        </p:spPr>
        <p:txBody>
          <a:bodyPr>
            <a:normAutofit lnSpcReduction="10000"/>
          </a:bodyPr>
          <a:lstStyle/>
          <a:p>
            <a:pPr marL="136922" indent="0" algn="ctr" defTabSz="342900" eaLnBrk="1" hangingPunct="1">
              <a:spcBef>
                <a:spcPct val="0"/>
              </a:spcBef>
              <a:spcAft>
                <a:spcPts val="300"/>
              </a:spcAft>
              <a:buClr>
                <a:srgbClr val="90C226"/>
              </a:buClr>
              <a:buSzPct val="120000"/>
              <a:buFont typeface="Arial" panose="020B0604020202020204" pitchFamily="34" charset="0"/>
              <a:buNone/>
              <a:defRPr/>
            </a:pPr>
            <a:r>
              <a:rPr lang="es-AR" altLang="es-ES" sz="2200" b="1" dirty="0" smtClean="0">
                <a:solidFill>
                  <a:srgbClr val="000000"/>
                </a:solidFill>
              </a:rPr>
              <a:t>RENTAS OBTENIDAS A TRAVÉS DE ENTES DEL EXTERIOR</a:t>
            </a:r>
          </a:p>
          <a:p>
            <a:pPr marL="136922" indent="0" defTabSz="342900" eaLnBrk="1" hangingPunct="1">
              <a:spcBef>
                <a:spcPct val="0"/>
              </a:spcBef>
              <a:spcAft>
                <a:spcPts val="300"/>
              </a:spcAft>
              <a:buClr>
                <a:srgbClr val="90C226"/>
              </a:buClr>
              <a:buSzPct val="120000"/>
              <a:buFont typeface="Arial" panose="020B0604020202020204" pitchFamily="34" charset="0"/>
              <a:buNone/>
              <a:defRPr/>
            </a:pPr>
            <a:r>
              <a:rPr lang="es-AR" altLang="es-ES" sz="2200" b="1" i="1" dirty="0" smtClean="0">
                <a:solidFill>
                  <a:srgbClr val="000000"/>
                </a:solidFill>
              </a:rPr>
              <a:t>El art 133 contempla que los resultados de un ente o sociedad del exterior </a:t>
            </a:r>
            <a:r>
              <a:rPr lang="es-AR" altLang="es-ES" sz="2200" b="1" i="1" u="sng" dirty="0" smtClean="0">
                <a:solidFill>
                  <a:srgbClr val="000000"/>
                </a:solidFill>
              </a:rPr>
              <a:t>debe ser imputado por el sujeto residente</a:t>
            </a:r>
            <a:r>
              <a:rPr lang="es-AR" altLang="es-ES" sz="2200" b="1" i="1" dirty="0" smtClean="0">
                <a:solidFill>
                  <a:srgbClr val="000000"/>
                </a:solidFill>
              </a:rPr>
              <a:t> ,que los controle,  </a:t>
            </a:r>
            <a:r>
              <a:rPr lang="es-AR" altLang="es-ES" sz="2200" b="1" i="1" u="sng" dirty="0" smtClean="0">
                <a:solidFill>
                  <a:srgbClr val="000000"/>
                </a:solidFill>
              </a:rPr>
              <a:t>al  año fiscal en el que finalice el ejercicio anual de tales entes</a:t>
            </a:r>
            <a:r>
              <a:rPr lang="es-AR" altLang="es-ES" sz="2200" b="1" i="1" dirty="0" smtClean="0">
                <a:solidFill>
                  <a:srgbClr val="000000"/>
                </a:solidFill>
              </a:rPr>
              <a:t>:</a:t>
            </a:r>
          </a:p>
          <a:p>
            <a:pPr marL="136922" indent="0" defTabSz="342900" eaLnBrk="1" hangingPunct="1">
              <a:spcBef>
                <a:spcPct val="0"/>
              </a:spcBef>
              <a:spcAft>
                <a:spcPts val="300"/>
              </a:spcAft>
              <a:buClr>
                <a:srgbClr val="90C226"/>
              </a:buClr>
              <a:buSzPct val="120000"/>
              <a:buFont typeface="Arial" panose="020B0604020202020204" pitchFamily="34" charset="0"/>
              <a:buNone/>
              <a:defRPr/>
            </a:pPr>
            <a:endParaRPr lang="es-AR" altLang="es-ES" sz="2200" b="1" dirty="0" smtClean="0">
              <a:solidFill>
                <a:srgbClr val="000000"/>
              </a:solidFill>
            </a:endParaRPr>
          </a:p>
          <a:p>
            <a:pPr marL="594122" indent="-457200" defTabSz="342900" eaLnBrk="1" hangingPunct="1">
              <a:spcBef>
                <a:spcPct val="0"/>
              </a:spcBef>
              <a:spcAft>
                <a:spcPts val="300"/>
              </a:spcAft>
              <a:buClr>
                <a:srgbClr val="90C226"/>
              </a:buClr>
              <a:buSzPct val="120000"/>
              <a:buFont typeface="Arial" panose="020B0604020202020204" pitchFamily="34" charset="0"/>
              <a:buAutoNum type="alphaLcPeriod"/>
              <a:defRPr/>
            </a:pPr>
            <a:r>
              <a:rPr lang="es-AR" altLang="es-ES" sz="2200" dirty="0" smtClean="0">
                <a:solidFill>
                  <a:srgbClr val="000000"/>
                </a:solidFill>
              </a:rPr>
              <a:t>Trust, fideicomisos, fundaciones de interés privado y demás 	   estructuras análogas del exterior -  art 133 d)</a:t>
            </a:r>
          </a:p>
          <a:p>
            <a:pPr marL="136922" indent="0" defTabSz="342900" eaLnBrk="1" hangingPunct="1">
              <a:spcBef>
                <a:spcPct val="0"/>
              </a:spcBef>
              <a:spcAft>
                <a:spcPts val="300"/>
              </a:spcAft>
              <a:buClr>
                <a:srgbClr val="90C226"/>
              </a:buClr>
              <a:buSzPct val="120000"/>
              <a:buFont typeface="Arial" panose="020B0604020202020204" pitchFamily="34" charset="0"/>
              <a:buNone/>
              <a:defRPr/>
            </a:pPr>
            <a:endParaRPr lang="es-AR" altLang="es-ES" sz="2200" dirty="0" smtClean="0">
              <a:solidFill>
                <a:srgbClr val="000000"/>
              </a:solidFill>
            </a:endParaRPr>
          </a:p>
          <a:p>
            <a:pPr marL="594122" indent="-457200" defTabSz="342900" eaLnBrk="1" hangingPunct="1">
              <a:spcBef>
                <a:spcPct val="0"/>
              </a:spcBef>
              <a:spcAft>
                <a:spcPts val="300"/>
              </a:spcAft>
              <a:buClr>
                <a:srgbClr val="90C226"/>
              </a:buClr>
              <a:buSzPct val="120000"/>
              <a:buFont typeface="Arial" panose="020B0604020202020204" pitchFamily="34" charset="0"/>
              <a:buAutoNum type="alphaLcPeriod"/>
              <a:defRPr/>
            </a:pPr>
            <a:r>
              <a:rPr lang="es-AR" altLang="es-ES" sz="2200" dirty="0" smtClean="0">
                <a:solidFill>
                  <a:srgbClr val="000000"/>
                </a:solidFill>
              </a:rPr>
              <a:t>Participación en sociedades u otros entes del exterior que no posen personalidad fiscal – art 133 e)</a:t>
            </a:r>
          </a:p>
          <a:p>
            <a:pPr marL="594122" indent="-457200" defTabSz="342900" eaLnBrk="1" hangingPunct="1">
              <a:spcBef>
                <a:spcPct val="0"/>
              </a:spcBef>
              <a:spcAft>
                <a:spcPts val="300"/>
              </a:spcAft>
              <a:buClr>
                <a:srgbClr val="90C226"/>
              </a:buClr>
              <a:buSzPct val="120000"/>
              <a:buFont typeface="Arial" panose="020B0604020202020204" pitchFamily="34" charset="0"/>
              <a:buAutoNum type="alphaLcPeriod"/>
              <a:defRPr/>
            </a:pPr>
            <a:endParaRPr lang="es-AR" altLang="es-ES" sz="2200" dirty="0" smtClean="0">
              <a:solidFill>
                <a:srgbClr val="000000"/>
              </a:solidFill>
            </a:endParaRPr>
          </a:p>
          <a:p>
            <a:pPr marL="594122" indent="-457200" defTabSz="342900" eaLnBrk="1" hangingPunct="1">
              <a:spcBef>
                <a:spcPct val="0"/>
              </a:spcBef>
              <a:spcAft>
                <a:spcPts val="300"/>
              </a:spcAft>
              <a:buClr>
                <a:srgbClr val="90C226"/>
              </a:buClr>
              <a:buSzPct val="120000"/>
              <a:buFont typeface="Arial" panose="020B0604020202020204" pitchFamily="34" charset="0"/>
              <a:buAutoNum type="alphaLcPeriod"/>
              <a:defRPr/>
            </a:pPr>
            <a:r>
              <a:rPr lang="es-AR" altLang="es-ES" sz="2200" dirty="0" smtClean="0">
                <a:solidFill>
                  <a:srgbClr val="000000"/>
                </a:solidFill>
              </a:rPr>
              <a:t>Ganancias obtenidas por su participación directa o indirecta en sociedades u otros entes del exterior, en tanto se verifiquen concurrentemente determinadas condiciones legisladas en el art 133 f)   </a:t>
            </a:r>
          </a:p>
          <a:p>
            <a:pPr marL="594122" indent="-457200" defTabSz="342900" eaLnBrk="1" hangingPunct="1">
              <a:spcBef>
                <a:spcPct val="0"/>
              </a:spcBef>
              <a:spcAft>
                <a:spcPts val="300"/>
              </a:spcAft>
              <a:buClr>
                <a:srgbClr val="90C226"/>
              </a:buClr>
              <a:buSzPct val="120000"/>
              <a:buFont typeface="Arial" panose="020B0604020202020204" pitchFamily="34" charset="0"/>
              <a:buAutoNum type="alphaLcParenR"/>
              <a:defRPr/>
            </a:pPr>
            <a:endParaRPr lang="es-AR" altLang="es-ES" sz="2400" b="1" dirty="0" smtClean="0">
              <a:solidFill>
                <a:srgbClr val="000000"/>
              </a:solidFill>
            </a:endParaRPr>
          </a:p>
          <a:p>
            <a:pPr marL="136922" indent="0" defTabSz="342900" eaLnBrk="1" hangingPunct="1">
              <a:spcBef>
                <a:spcPct val="0"/>
              </a:spcBef>
              <a:spcAft>
                <a:spcPts val="300"/>
              </a:spcAft>
              <a:buClr>
                <a:srgbClr val="90C226"/>
              </a:buClr>
              <a:buSzPct val="120000"/>
              <a:buFont typeface="Arial" panose="020B0604020202020204" pitchFamily="34" charset="0"/>
              <a:buNone/>
              <a:defRPr/>
            </a:pPr>
            <a:endParaRPr lang="es-AR" altLang="es-ES" sz="2400" b="1" dirty="0" smtClean="0">
              <a:solidFill>
                <a:srgbClr val="000000"/>
              </a:solidFill>
            </a:endParaRPr>
          </a:p>
          <a:p>
            <a:pPr marL="136922" indent="0" algn="ctr" defTabSz="342900" eaLnBrk="1" hangingPunct="1">
              <a:spcBef>
                <a:spcPct val="0"/>
              </a:spcBef>
              <a:spcAft>
                <a:spcPts val="300"/>
              </a:spcAft>
              <a:buClr>
                <a:srgbClr val="90C226"/>
              </a:buClr>
              <a:buSzPct val="120000"/>
              <a:buFont typeface="Arial" panose="020B0604020202020204" pitchFamily="34" charset="0"/>
              <a:buNone/>
              <a:defRPr/>
            </a:pPr>
            <a:endParaRPr lang="es-AR" altLang="es-ES" sz="2400" b="1" dirty="0" smtClean="0">
              <a:solidFill>
                <a:srgbClr val="000000"/>
              </a:solidFill>
            </a:endParaRPr>
          </a:p>
        </p:txBody>
      </p:sp>
      <p:sp>
        <p:nvSpPr>
          <p:cNvPr id="2" name="Marcador de pie de página 1"/>
          <p:cNvSpPr>
            <a:spLocks noGrp="1"/>
          </p:cNvSpPr>
          <p:nvPr>
            <p:ph type="ftr" sz="quarter" idx="11"/>
          </p:nvPr>
        </p:nvSpPr>
        <p:spPr/>
        <p:txBody>
          <a:bodyPr/>
          <a:lstStyle/>
          <a:p>
            <a:pPr>
              <a:defRPr/>
            </a:pPr>
            <a:r>
              <a:rPr lang="es-AR" smtClean="0"/>
              <a:t>Guillermo  H. Fernández</a:t>
            </a:r>
            <a:endParaRPr lang="es-AR"/>
          </a:p>
        </p:txBody>
      </p:sp>
      <p:sp>
        <p:nvSpPr>
          <p:cNvPr id="38917" name="Marcador de número de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fld id="{7BAAFD9B-A05C-4160-8F0F-DA30C1D8C990}" type="slidenum">
              <a:rPr lang="es-AR" altLang="es-ES" sz="1200">
                <a:solidFill>
                  <a:srgbClr val="898989"/>
                </a:solidFill>
                <a:latin typeface="Arial" charset="0"/>
              </a:rPr>
              <a:pPr/>
              <a:t>29</a:t>
            </a:fld>
            <a:endParaRPr lang="es-AR" altLang="es-ES" sz="1200">
              <a:solidFill>
                <a:srgbClr val="898989"/>
              </a:solidFill>
              <a:latin typeface="Arial" charset="0"/>
            </a:endParaRPr>
          </a:p>
        </p:txBody>
      </p:sp>
    </p:spTree>
    <p:extLst>
      <p:ext uri="{BB962C8B-B14F-4D97-AF65-F5344CB8AC3E}">
        <p14:creationId xmlns:p14="http://schemas.microsoft.com/office/powerpoint/2010/main" val="2322162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5 Marcador de número de diapositiva"/>
          <p:cNvSpPr txBox="1">
            <a:spLocks noGrp="1"/>
          </p:cNvSpPr>
          <p:nvPr/>
        </p:nvSpPr>
        <p:spPr bwMode="auto">
          <a:xfrm>
            <a:off x="6659563" y="623728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pPr algn="r" eaLnBrk="1" hangingPunct="1"/>
            <a:fld id="{674F29F3-3F3B-4486-8608-02500A5CE32B}" type="slidenum">
              <a:rPr lang="es-ES" altLang="es-ES" sz="1400">
                <a:latin typeface="Arial" charset="0"/>
              </a:rPr>
              <a:pPr algn="r" eaLnBrk="1" hangingPunct="1"/>
              <a:t>3</a:t>
            </a:fld>
            <a:endParaRPr lang="es-ES" altLang="es-ES" sz="1400">
              <a:latin typeface="Arial" charset="0"/>
            </a:endParaRPr>
          </a:p>
        </p:txBody>
      </p:sp>
      <p:sp>
        <p:nvSpPr>
          <p:cNvPr id="6147" name="Rectangle 2"/>
          <p:cNvSpPr>
            <a:spLocks noChangeArrowheads="1"/>
          </p:cNvSpPr>
          <p:nvPr/>
        </p:nvSpPr>
        <p:spPr bwMode="auto">
          <a:xfrm>
            <a:off x="381030" y="2818835"/>
            <a:ext cx="8477250" cy="25651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just" eaLnBrk="1" hangingPunct="1">
              <a:lnSpc>
                <a:spcPct val="120000"/>
              </a:lnSpc>
              <a:spcBef>
                <a:spcPct val="20000"/>
              </a:spcBef>
            </a:pPr>
            <a:endParaRPr lang="es-AR" altLang="es-ES" sz="2800">
              <a:latin typeface="Times New Roman" pitchFamily="18" charset="0"/>
            </a:endParaRPr>
          </a:p>
        </p:txBody>
      </p:sp>
      <p:sp>
        <p:nvSpPr>
          <p:cNvPr id="6149" name="7 Rectángulo"/>
          <p:cNvSpPr>
            <a:spLocks noChangeArrowheads="1"/>
          </p:cNvSpPr>
          <p:nvPr/>
        </p:nvSpPr>
        <p:spPr bwMode="auto">
          <a:xfrm>
            <a:off x="611188" y="1160463"/>
            <a:ext cx="84248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s-AR" altLang="es-ES">
                <a:solidFill>
                  <a:srgbClr val="000000"/>
                </a:solidFill>
              </a:rPr>
              <a:t>        </a:t>
            </a:r>
            <a:endParaRPr lang="es-ES" altLang="es-ES" sz="2200">
              <a:solidFill>
                <a:srgbClr val="000000"/>
              </a:solidFill>
            </a:endParaRPr>
          </a:p>
        </p:txBody>
      </p:sp>
      <p:sp>
        <p:nvSpPr>
          <p:cNvPr id="13" name="3 Título"/>
          <p:cNvSpPr txBox="1">
            <a:spLocks/>
          </p:cNvSpPr>
          <p:nvPr/>
        </p:nvSpPr>
        <p:spPr>
          <a:xfrm>
            <a:off x="0" y="0"/>
            <a:ext cx="8858280" cy="571456"/>
          </a:xfrm>
          <a:prstGeom prst="rect">
            <a:avLst/>
          </a:prstGeom>
        </p:spPr>
        <p:txBody>
          <a:bodyPr>
            <a:normAutofit fontScale="97500"/>
          </a:bodyPr>
          <a:lstStyle>
            <a:lvl1pPr algn="l" defTabSz="914400" rtl="0" eaLnBrk="1" latinLnBrk="0" hangingPunct="1">
              <a:spcBef>
                <a:spcPct val="0"/>
              </a:spcBef>
              <a:buNone/>
              <a:defRPr sz="3200" kern="1200">
                <a:solidFill>
                  <a:schemeClr val="bg1"/>
                </a:solidFill>
                <a:latin typeface="Gill Sans MT" pitchFamily="34" charset="0"/>
                <a:ea typeface="+mj-ea"/>
                <a:cs typeface="+mj-cs"/>
              </a:defRPr>
            </a:lvl1pPr>
          </a:lstStyle>
          <a:p>
            <a:pPr fontAlgn="base">
              <a:spcAft>
                <a:spcPct val="0"/>
              </a:spcAft>
            </a:pPr>
            <a:r>
              <a:rPr lang="es-AR" altLang="es-ES" sz="2500" b="1" dirty="0" smtClean="0">
                <a:latin typeface="Arial" charset="0"/>
                <a:cs typeface="Arial" charset="0"/>
              </a:rPr>
              <a:t> Ley 27 430 . AMPLIACION DEL OBJETO – ART  </a:t>
            </a:r>
            <a:r>
              <a:rPr lang="es-AR" altLang="es-ES" sz="2900" b="1" dirty="0" smtClean="0">
                <a:solidFill>
                  <a:srgbClr val="000000"/>
                </a:solidFill>
                <a:latin typeface="Arial" charset="0"/>
                <a:cs typeface="Arial" charset="0"/>
              </a:rPr>
              <a:t>2</a:t>
            </a:r>
            <a:endParaRPr lang="es-ES" altLang="es-ES" sz="2900" b="1" dirty="0">
              <a:solidFill>
                <a:srgbClr val="000000"/>
              </a:solidFill>
              <a:latin typeface="Arial" charset="0"/>
              <a:cs typeface="Arial" charset="0"/>
            </a:endParaRPr>
          </a:p>
        </p:txBody>
      </p:sp>
      <p:sp>
        <p:nvSpPr>
          <p:cNvPr id="11" name="Rectángulo 1"/>
          <p:cNvSpPr>
            <a:spLocks noChangeArrowheads="1"/>
          </p:cNvSpPr>
          <p:nvPr/>
        </p:nvSpPr>
        <p:spPr bwMode="auto">
          <a:xfrm>
            <a:off x="381030" y="1077199"/>
            <a:ext cx="8477249" cy="4327338"/>
          </a:xfrm>
          <a:prstGeom prst="rect">
            <a:avLst/>
          </a:prstGeom>
          <a:solidFill>
            <a:schemeClr val="bg1"/>
          </a:solidFill>
          <a:ln w="9525">
            <a:solidFill>
              <a:schemeClr val="tx1"/>
            </a:solidFill>
          </a:ln>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ct val="0"/>
              </a:spcBef>
              <a:buFontTx/>
              <a:buNone/>
              <a:defRPr/>
            </a:pPr>
            <a:r>
              <a:rPr lang="es-AR" altLang="es-AR" sz="2200" b="1" dirty="0" smtClean="0">
                <a:cs typeface="+mn-cs"/>
              </a:rPr>
              <a:t>IMPUESTO </a:t>
            </a:r>
            <a:r>
              <a:rPr lang="es-AR" altLang="es-AR" sz="2200" b="1" dirty="0">
                <a:cs typeface="+mn-cs"/>
              </a:rPr>
              <a:t>CEDULAR </a:t>
            </a:r>
            <a:endParaRPr lang="es-AR" altLang="es-AR" sz="2200" b="1" dirty="0" smtClean="0">
              <a:cs typeface="+mn-cs"/>
            </a:endParaRPr>
          </a:p>
          <a:p>
            <a:pPr algn="just">
              <a:lnSpc>
                <a:spcPct val="80000"/>
              </a:lnSpc>
              <a:spcBef>
                <a:spcPct val="0"/>
              </a:spcBef>
              <a:buFontTx/>
              <a:buNone/>
              <a:defRPr/>
            </a:pPr>
            <a:endParaRPr lang="es-AR" altLang="es-AR" sz="2200" dirty="0" smtClean="0">
              <a:cs typeface="+mn-cs"/>
            </a:endParaRPr>
          </a:p>
          <a:p>
            <a:pPr marL="342900" indent="-342900" algn="just">
              <a:lnSpc>
                <a:spcPct val="80000"/>
              </a:lnSpc>
              <a:spcBef>
                <a:spcPct val="0"/>
              </a:spcBef>
              <a:buFont typeface="Wingdings" panose="05000000000000000000" pitchFamily="2" charset="2"/>
              <a:buChar char="Ø"/>
              <a:defRPr/>
            </a:pPr>
            <a:r>
              <a:rPr lang="es-AR" altLang="es-AR" sz="2000" b="1" dirty="0" smtClean="0">
                <a:cs typeface="+mn-cs"/>
              </a:rPr>
              <a:t>Art. 90.1 </a:t>
            </a:r>
            <a:r>
              <a:rPr lang="es-AR" altLang="es-AR" sz="2000" dirty="0" smtClean="0">
                <a:cs typeface="+mn-cs"/>
              </a:rPr>
              <a:t>- </a:t>
            </a:r>
            <a:r>
              <a:rPr lang="es-AR" altLang="es-AR" sz="2000" dirty="0">
                <a:cs typeface="+mn-cs"/>
              </a:rPr>
              <a:t>Rendimiento producto de la colocación de capital en valores </a:t>
            </a:r>
            <a:endParaRPr lang="es-AR" altLang="es-AR" sz="2000" dirty="0" smtClean="0">
              <a:cs typeface="+mn-cs"/>
            </a:endParaRPr>
          </a:p>
          <a:p>
            <a:pPr algn="just">
              <a:lnSpc>
                <a:spcPct val="80000"/>
              </a:lnSpc>
              <a:spcBef>
                <a:spcPct val="0"/>
              </a:spcBef>
              <a:buFont typeface="Arial" panose="020B0604020202020204" pitchFamily="34" charset="0"/>
              <a:buNone/>
              <a:defRPr/>
            </a:pPr>
            <a:endParaRPr lang="es-AR" altLang="es-AR" sz="2000" dirty="0">
              <a:cs typeface="+mn-cs"/>
            </a:endParaRPr>
          </a:p>
          <a:p>
            <a:pPr marL="342900" indent="-342900" algn="just">
              <a:lnSpc>
                <a:spcPct val="80000"/>
              </a:lnSpc>
              <a:spcBef>
                <a:spcPct val="0"/>
              </a:spcBef>
              <a:buFont typeface="Wingdings" panose="05000000000000000000" pitchFamily="2" charset="2"/>
              <a:buChar char="Ø"/>
              <a:defRPr/>
            </a:pPr>
            <a:r>
              <a:rPr lang="es-AR" altLang="es-AR" sz="2000" b="1" dirty="0" smtClean="0">
                <a:cs typeface="+mn-cs"/>
              </a:rPr>
              <a:t>Artículo 90.2 </a:t>
            </a:r>
            <a:r>
              <a:rPr lang="es-AR" altLang="es-AR" sz="2000" dirty="0">
                <a:cs typeface="+mn-cs"/>
              </a:rPr>
              <a:t>Intereses (o rendimientos) y descuentos </a:t>
            </a:r>
            <a:r>
              <a:rPr lang="es-AR" altLang="es-AR" sz="2000" dirty="0" smtClean="0">
                <a:cs typeface="+mn-cs"/>
              </a:rPr>
              <a:t>o primas de  </a:t>
            </a:r>
            <a:r>
              <a:rPr lang="es-AR" altLang="es-AR" sz="2000" dirty="0">
                <a:cs typeface="+mn-cs"/>
              </a:rPr>
              <a:t>emisión </a:t>
            </a:r>
            <a:endParaRPr lang="es-AR" altLang="es-AR" sz="2000" dirty="0" smtClean="0">
              <a:cs typeface="+mn-cs"/>
            </a:endParaRPr>
          </a:p>
          <a:p>
            <a:pPr marL="342900" indent="-342900" algn="just">
              <a:lnSpc>
                <a:spcPct val="80000"/>
              </a:lnSpc>
              <a:spcBef>
                <a:spcPct val="0"/>
              </a:spcBef>
              <a:buFont typeface="Wingdings" panose="05000000000000000000" pitchFamily="2" charset="2"/>
              <a:buChar char="Ø"/>
              <a:defRPr/>
            </a:pPr>
            <a:endParaRPr lang="es-AR" altLang="es-AR" sz="2000" dirty="0" smtClean="0">
              <a:cs typeface="+mn-cs"/>
            </a:endParaRPr>
          </a:p>
          <a:p>
            <a:pPr marL="342900" indent="-342900" algn="just">
              <a:lnSpc>
                <a:spcPct val="80000"/>
              </a:lnSpc>
              <a:spcBef>
                <a:spcPct val="0"/>
              </a:spcBef>
              <a:buFont typeface="Wingdings" panose="05000000000000000000" pitchFamily="2" charset="2"/>
              <a:buChar char="Ø"/>
              <a:defRPr/>
            </a:pPr>
            <a:r>
              <a:rPr lang="es-AR" altLang="es-AR" sz="2000" b="1" dirty="0" smtClean="0">
                <a:cs typeface="+mn-cs"/>
              </a:rPr>
              <a:t>Artículo 90.3- </a:t>
            </a:r>
            <a:r>
              <a:rPr lang="es-AR" altLang="es-AR" sz="2000" dirty="0">
                <a:cs typeface="+mn-cs"/>
              </a:rPr>
              <a:t>Dividendos y utilidades asimilables </a:t>
            </a:r>
            <a:endParaRPr lang="es-AR" altLang="es-AR" sz="2000" dirty="0" smtClean="0">
              <a:cs typeface="+mn-cs"/>
            </a:endParaRPr>
          </a:p>
          <a:p>
            <a:pPr marL="342900" indent="-342900" algn="just">
              <a:lnSpc>
                <a:spcPct val="80000"/>
              </a:lnSpc>
              <a:spcBef>
                <a:spcPct val="0"/>
              </a:spcBef>
              <a:buFont typeface="Wingdings" panose="05000000000000000000" pitchFamily="2" charset="2"/>
              <a:buChar char="Ø"/>
              <a:defRPr/>
            </a:pPr>
            <a:endParaRPr lang="es-AR" altLang="es-AR" sz="2000" dirty="0">
              <a:cs typeface="+mn-cs"/>
            </a:endParaRPr>
          </a:p>
          <a:p>
            <a:pPr marL="342900" indent="-342900" algn="just">
              <a:lnSpc>
                <a:spcPct val="80000"/>
              </a:lnSpc>
              <a:spcBef>
                <a:spcPct val="0"/>
              </a:spcBef>
              <a:buFont typeface="Wingdings" panose="05000000000000000000" pitchFamily="2" charset="2"/>
              <a:buChar char="Ø"/>
              <a:defRPr/>
            </a:pPr>
            <a:r>
              <a:rPr lang="es-AR" altLang="es-AR" sz="2000" b="1" dirty="0" smtClean="0">
                <a:cs typeface="+mn-cs"/>
              </a:rPr>
              <a:t>Artículo 90.4  </a:t>
            </a:r>
            <a:r>
              <a:rPr lang="es-AR" altLang="es-AR" sz="2000" dirty="0">
                <a:cs typeface="+mn-cs"/>
              </a:rPr>
              <a:t>- Operaciones de enajenación de </a:t>
            </a:r>
            <a:r>
              <a:rPr lang="es-AR" altLang="es-AR" sz="2000" dirty="0" smtClean="0">
                <a:cs typeface="+mn-cs"/>
              </a:rPr>
              <a:t>acciones y demás valores, cuotas partes FCI y Fideicomisos,  Monedas Digitales y </a:t>
            </a:r>
            <a:r>
              <a:rPr lang="es-AR" altLang="es-AR" sz="2000" dirty="0" err="1" smtClean="0">
                <a:cs typeface="+mn-cs"/>
              </a:rPr>
              <a:t>Titulos</a:t>
            </a:r>
            <a:r>
              <a:rPr lang="es-AR" altLang="es-AR" sz="2000" dirty="0" smtClean="0">
                <a:cs typeface="+mn-cs"/>
              </a:rPr>
              <a:t> y bonos y </a:t>
            </a:r>
            <a:r>
              <a:rPr lang="es-AR" altLang="es-AR" sz="2000" dirty="0">
                <a:cs typeface="+mn-cs"/>
              </a:rPr>
              <a:t>otros valores </a:t>
            </a:r>
            <a:endParaRPr lang="es-AR" altLang="es-AR" sz="2000" dirty="0" smtClean="0">
              <a:cs typeface="+mn-cs"/>
            </a:endParaRPr>
          </a:p>
          <a:p>
            <a:pPr marL="342900" indent="-342900" algn="just">
              <a:lnSpc>
                <a:spcPct val="80000"/>
              </a:lnSpc>
              <a:spcBef>
                <a:spcPct val="0"/>
              </a:spcBef>
              <a:buFont typeface="Wingdings" panose="05000000000000000000" pitchFamily="2" charset="2"/>
              <a:buChar char="Ø"/>
              <a:defRPr/>
            </a:pPr>
            <a:endParaRPr lang="es-AR" altLang="es-AR" sz="2000" dirty="0">
              <a:cs typeface="+mn-cs"/>
            </a:endParaRPr>
          </a:p>
          <a:p>
            <a:pPr marL="342900" indent="-342900" algn="just">
              <a:lnSpc>
                <a:spcPct val="80000"/>
              </a:lnSpc>
              <a:spcBef>
                <a:spcPct val="0"/>
              </a:spcBef>
              <a:buFont typeface="Wingdings" panose="05000000000000000000" pitchFamily="2" charset="2"/>
              <a:buChar char="Ø"/>
              <a:defRPr/>
            </a:pPr>
            <a:r>
              <a:rPr lang="es-AR" altLang="es-AR" sz="2000" b="1" dirty="0" smtClean="0">
                <a:cs typeface="+mn-cs"/>
              </a:rPr>
              <a:t>Artículo 90.5  </a:t>
            </a:r>
            <a:r>
              <a:rPr lang="es-AR" altLang="es-AR" sz="2000" dirty="0">
                <a:cs typeface="+mn-cs"/>
              </a:rPr>
              <a:t>– </a:t>
            </a:r>
            <a:r>
              <a:rPr lang="es-AR" altLang="es-AR" sz="2000" dirty="0" smtClean="0">
                <a:cs typeface="+mn-cs"/>
              </a:rPr>
              <a:t>Enajenación </a:t>
            </a:r>
            <a:r>
              <a:rPr lang="es-AR" altLang="es-AR" sz="2000" dirty="0">
                <a:cs typeface="+mn-cs"/>
              </a:rPr>
              <a:t>y transferencia de derechos sobre inmuebles </a:t>
            </a:r>
            <a:endParaRPr lang="es-AR" altLang="es-AR" sz="2000" dirty="0" smtClean="0">
              <a:cs typeface="+mn-cs"/>
            </a:endParaRPr>
          </a:p>
          <a:p>
            <a:pPr marL="342900" indent="-342900" algn="just">
              <a:lnSpc>
                <a:spcPct val="80000"/>
              </a:lnSpc>
              <a:spcBef>
                <a:spcPct val="0"/>
              </a:spcBef>
              <a:buFont typeface="Wingdings" panose="05000000000000000000" pitchFamily="2" charset="2"/>
              <a:buChar char="Ø"/>
              <a:defRPr/>
            </a:pPr>
            <a:endParaRPr lang="es-AR" altLang="es-AR" sz="2000" dirty="0">
              <a:cs typeface="+mn-cs"/>
            </a:endParaRPr>
          </a:p>
          <a:p>
            <a:pPr marL="342900" indent="-342900" algn="just">
              <a:lnSpc>
                <a:spcPct val="80000"/>
              </a:lnSpc>
              <a:spcBef>
                <a:spcPct val="0"/>
              </a:spcBef>
              <a:buFont typeface="Wingdings" panose="05000000000000000000" pitchFamily="2" charset="2"/>
              <a:buChar char="Ø"/>
              <a:defRPr/>
            </a:pPr>
            <a:r>
              <a:rPr lang="es-AR" altLang="es-AR" sz="2000" b="1" dirty="0" smtClean="0">
                <a:cs typeface="+mn-cs"/>
              </a:rPr>
              <a:t>Artículo 90.6  </a:t>
            </a:r>
            <a:r>
              <a:rPr lang="es-AR" altLang="es-AR" sz="2000" dirty="0">
                <a:cs typeface="+mn-cs"/>
              </a:rPr>
              <a:t>- Deducción Especial </a:t>
            </a:r>
            <a:endParaRPr lang="es-AR" altLang="es-AR" sz="2000" dirty="0" smtClean="0">
              <a:cs typeface="+mn-cs"/>
            </a:endParaRPr>
          </a:p>
          <a:p>
            <a:pPr algn="just">
              <a:lnSpc>
                <a:spcPct val="80000"/>
              </a:lnSpc>
              <a:spcBef>
                <a:spcPct val="0"/>
              </a:spcBef>
              <a:buFont typeface="Arial" panose="020B0604020202020204" pitchFamily="34" charset="0"/>
              <a:buNone/>
              <a:defRPr/>
            </a:pPr>
            <a:endParaRPr lang="es-AR" altLang="es-AR" sz="2000" dirty="0">
              <a:cs typeface="+mn-cs"/>
            </a:endParaRPr>
          </a:p>
          <a:p>
            <a:pPr marL="342900" indent="-342900" algn="just">
              <a:lnSpc>
                <a:spcPct val="80000"/>
              </a:lnSpc>
              <a:spcBef>
                <a:spcPct val="0"/>
              </a:spcBef>
              <a:buFont typeface="Wingdings" panose="05000000000000000000" pitchFamily="2" charset="2"/>
              <a:buChar char="Ø"/>
              <a:defRPr/>
            </a:pPr>
            <a:r>
              <a:rPr lang="es-AR" altLang="es-AR" sz="2000" dirty="0" smtClean="0">
                <a:cs typeface="+mn-cs"/>
              </a:rPr>
              <a:t>Artículo 90.7 </a:t>
            </a:r>
            <a:r>
              <a:rPr lang="es-AR" altLang="es-AR" sz="2000" dirty="0">
                <a:cs typeface="+mn-cs"/>
              </a:rPr>
              <a:t>- Normas de aplicación supletoria</a:t>
            </a:r>
            <a:endParaRPr lang="es-AR" altLang="es-AR" sz="2000" dirty="0" smtClean="0">
              <a:cs typeface="+mn-cs"/>
            </a:endParaRPr>
          </a:p>
        </p:txBody>
      </p:sp>
    </p:spTree>
    <p:extLst>
      <p:ext uri="{BB962C8B-B14F-4D97-AF65-F5344CB8AC3E}">
        <p14:creationId xmlns:p14="http://schemas.microsoft.com/office/powerpoint/2010/main" val="20279415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dirty="0" smtClean="0"/>
              <a:t>ACTUALIZACION  Ley 27430 art 89</a:t>
            </a:r>
            <a:endParaRPr lang="es-ES" dirty="0"/>
          </a:p>
        </p:txBody>
      </p:sp>
      <p:sp>
        <p:nvSpPr>
          <p:cNvPr id="7" name="1 Título"/>
          <p:cNvSpPr>
            <a:spLocks noGrp="1"/>
          </p:cNvSpPr>
          <p:nvPr>
            <p:ph idx="1"/>
          </p:nvPr>
        </p:nvSpPr>
        <p:spPr>
          <a:xfrm>
            <a:off x="251520" y="908720"/>
            <a:ext cx="8712968" cy="5217443"/>
          </a:xfrm>
          <a:solidFill>
            <a:schemeClr val="bg1"/>
          </a:solidFill>
        </p:spPr>
        <p:txBody>
          <a:bodyPr>
            <a:normAutofit fontScale="67500" lnSpcReduction="20000"/>
          </a:bodyPr>
          <a:lstStyle/>
          <a:p>
            <a:pPr marL="0" indent="0">
              <a:buNone/>
            </a:pPr>
            <a:r>
              <a:rPr lang="es-AR" altLang="en-US" sz="2800" i="1"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es-AR" altLang="en-US" sz="2800" b="1" i="1" dirty="0" smtClean="0">
                <a:solidFill>
                  <a:schemeClr val="tx2"/>
                </a:solidFill>
                <a:latin typeface="Verdana" panose="020B0604030504040204" pitchFamily="34" charset="0"/>
                <a:ea typeface="Verdana" panose="020B0604030504040204" pitchFamily="34" charset="0"/>
                <a:cs typeface="Verdana" panose="020B0604030504040204" pitchFamily="34" charset="0"/>
              </a:rPr>
              <a:t>Las Adquisiciones e Inversiones  </a:t>
            </a:r>
          </a:p>
          <a:p>
            <a:pPr marL="0" indent="0">
              <a:buNone/>
            </a:pPr>
            <a:r>
              <a:rPr lang="es-AR" altLang="en-US" sz="2800" i="1" dirty="0" smtClean="0">
                <a:latin typeface="Verdana" panose="020B0604030504040204" pitchFamily="34" charset="0"/>
                <a:ea typeface="Verdana" panose="020B0604030504040204" pitchFamily="34" charset="0"/>
                <a:cs typeface="Verdana" panose="020B0604030504040204" pitchFamily="34" charset="0"/>
              </a:rPr>
              <a:t>  	</a:t>
            </a:r>
            <a:r>
              <a:rPr lang="es-AR" altLang="en-US" sz="2800" b="1" i="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efectuadas en los ejercicios fiscales que	se inicien a       	partir del 01.01.2018  </a:t>
            </a:r>
          </a:p>
          <a:p>
            <a:pPr marL="0" indent="0">
              <a:buNone/>
            </a:pPr>
            <a:r>
              <a:rPr lang="es-AR" altLang="en-US" sz="2800" b="1" i="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AR" altLang="en-US" sz="2800" b="1" i="1" dirty="0" smtClean="0">
                <a:solidFill>
                  <a:srgbClr val="7030A0"/>
                </a:solidFill>
                <a:latin typeface="Verdana" panose="020B0604030504040204" pitchFamily="34" charset="0"/>
                <a:ea typeface="Verdana" panose="020B0604030504040204" pitchFamily="34" charset="0"/>
                <a:cs typeface="Verdana" panose="020B0604030504040204" pitchFamily="34" charset="0"/>
              </a:rPr>
              <a:t>se ACTUALIZARAN </a:t>
            </a:r>
          </a:p>
          <a:p>
            <a:pPr marL="0" indent="0">
              <a:buNone/>
            </a:pPr>
            <a:r>
              <a:rPr lang="es-AR" altLang="en-US" sz="2800" b="1" i="1" dirty="0">
                <a:solidFill>
                  <a:srgbClr val="00B050"/>
                </a:solidFill>
                <a:latin typeface="Verdana" panose="020B0604030504040204" pitchFamily="34" charset="0"/>
                <a:ea typeface="Verdana" panose="020B0604030504040204" pitchFamily="34" charset="0"/>
                <a:cs typeface="Verdana" panose="020B0604030504040204" pitchFamily="34" charset="0"/>
              </a:rPr>
              <a:t> </a:t>
            </a:r>
            <a:r>
              <a:rPr lang="es-AR" altLang="en-US" sz="2800" b="1" i="1" dirty="0" smtClean="0">
                <a:solidFill>
                  <a:srgbClr val="00B050"/>
                </a:solidFill>
                <a:latin typeface="Verdana" panose="020B0604030504040204" pitchFamily="34" charset="0"/>
                <a:ea typeface="Verdana" panose="020B0604030504040204" pitchFamily="34" charset="0"/>
                <a:cs typeface="Verdana" panose="020B0604030504040204" pitchFamily="34" charset="0"/>
              </a:rPr>
              <a:t>          por el Índice </a:t>
            </a:r>
            <a:r>
              <a:rPr lang="es-AR" altLang="en-US" sz="2800" b="1" i="1" dirty="0">
                <a:solidFill>
                  <a:srgbClr val="00B050"/>
                </a:solidFill>
                <a:latin typeface="Verdana" panose="020B0604030504040204" pitchFamily="34" charset="0"/>
                <a:ea typeface="Verdana" panose="020B0604030504040204" pitchFamily="34" charset="0"/>
                <a:cs typeface="Verdana" panose="020B0604030504040204" pitchFamily="34" charset="0"/>
              </a:rPr>
              <a:t>de Precios Internos al por Mayor (IPIM</a:t>
            </a:r>
            <a:r>
              <a:rPr lang="es-AR" altLang="en-US" sz="2800" i="1" dirty="0" smtClean="0">
                <a:latin typeface="Verdana" panose="020B0604030504040204" pitchFamily="34" charset="0"/>
                <a:ea typeface="Verdana" panose="020B0604030504040204" pitchFamily="34" charset="0"/>
                <a:cs typeface="Verdana" panose="020B0604030504040204" pitchFamily="34" charset="0"/>
              </a:rPr>
              <a:t>), 	según 	las tablas elaboradas por AFIP.</a:t>
            </a:r>
            <a:endParaRPr lang="es-AR" altLang="en-US" sz="28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s-AR" altLang="en-US" sz="2800" i="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s-AR" altLang="en-US" sz="2800" i="1" dirty="0" smtClean="0">
                <a:latin typeface="Verdana" panose="020B0604030504040204" pitchFamily="34" charset="0"/>
                <a:ea typeface="Verdana" panose="020B0604030504040204" pitchFamily="34" charset="0"/>
                <a:cs typeface="Verdana" panose="020B0604030504040204" pitchFamily="34" charset="0"/>
              </a:rPr>
              <a:t> </a:t>
            </a:r>
          </a:p>
          <a:p>
            <a:pPr marL="0" indent="0">
              <a:buNone/>
            </a:pPr>
            <a:r>
              <a:rPr lang="es-AR" altLang="en-US" sz="2700" b="1" i="1" dirty="0" smtClean="0">
                <a:latin typeface="Verdana" panose="020B0604030504040204" pitchFamily="34" charset="0"/>
                <a:ea typeface="Verdana" panose="020B0604030504040204" pitchFamily="34" charset="0"/>
                <a:cs typeface="Verdana" panose="020B0604030504040204" pitchFamily="34" charset="0"/>
              </a:rPr>
              <a:t>Bienes Muebles Amortizables </a:t>
            </a:r>
            <a:r>
              <a:rPr lang="es-AR" altLang="en-US" sz="2700" i="1" dirty="0" smtClean="0">
                <a:latin typeface="Verdana" panose="020B0604030504040204" pitchFamily="34" charset="0"/>
                <a:ea typeface="Verdana" panose="020B0604030504040204" pitchFamily="34" charset="0"/>
                <a:cs typeface="Verdana" panose="020B0604030504040204" pitchFamily="34" charset="0"/>
              </a:rPr>
              <a:t>-   Costo y Amortización art 58/84 </a:t>
            </a:r>
          </a:p>
          <a:p>
            <a:pPr marL="0" indent="0">
              <a:buNone/>
            </a:pPr>
            <a:r>
              <a:rPr lang="es-AR" altLang="en-US" sz="2700" b="1" i="1" dirty="0" smtClean="0">
                <a:latin typeface="Verdana" panose="020B0604030504040204" pitchFamily="34" charset="0"/>
                <a:ea typeface="Verdana" panose="020B0604030504040204" pitchFamily="34" charset="0"/>
                <a:cs typeface="Verdana" panose="020B0604030504040204" pitchFamily="34" charset="0"/>
              </a:rPr>
              <a:t>Bienes Inmuebles </a:t>
            </a:r>
            <a:r>
              <a:rPr lang="es-AR" altLang="en-US" sz="2700" i="1" dirty="0" smtClean="0">
                <a:latin typeface="Verdana" panose="020B0604030504040204" pitchFamily="34" charset="0"/>
                <a:ea typeface="Verdana" panose="020B0604030504040204" pitchFamily="34" charset="0"/>
                <a:cs typeface="Verdana" panose="020B0604030504040204" pitchFamily="34" charset="0"/>
              </a:rPr>
              <a:t>-  Costo y Amortización art 59/83</a:t>
            </a:r>
          </a:p>
          <a:p>
            <a:pPr marL="0" indent="0">
              <a:buNone/>
            </a:pPr>
            <a:r>
              <a:rPr lang="es-AR" altLang="en-US" sz="2700" b="1" i="1" dirty="0" smtClean="0">
                <a:latin typeface="Verdana" panose="020B0604030504040204" pitchFamily="34" charset="0"/>
                <a:ea typeface="Verdana" panose="020B0604030504040204" pitchFamily="34" charset="0"/>
                <a:cs typeface="Verdana" panose="020B0604030504040204" pitchFamily="34" charset="0"/>
              </a:rPr>
              <a:t>Bienes Intangibles </a:t>
            </a:r>
            <a:r>
              <a:rPr lang="es-AR" altLang="en-US" sz="2700" i="1" dirty="0" smtClean="0">
                <a:latin typeface="Verdana" panose="020B0604030504040204" pitchFamily="34" charset="0"/>
                <a:ea typeface="Verdana" panose="020B0604030504040204" pitchFamily="34" charset="0"/>
                <a:cs typeface="Verdana" panose="020B0604030504040204" pitchFamily="34" charset="0"/>
              </a:rPr>
              <a:t>-  art 60</a:t>
            </a:r>
          </a:p>
          <a:p>
            <a:pPr marL="0" indent="0">
              <a:buNone/>
            </a:pPr>
            <a:r>
              <a:rPr lang="es-AR" altLang="en-US" sz="2700" b="1" i="1" dirty="0" smtClean="0">
                <a:latin typeface="Verdana" panose="020B0604030504040204" pitchFamily="34" charset="0"/>
                <a:ea typeface="Verdana" panose="020B0604030504040204" pitchFamily="34" charset="0"/>
                <a:cs typeface="Verdana" panose="020B0604030504040204" pitchFamily="34" charset="0"/>
              </a:rPr>
              <a:t>Acciones cuotas o participaciones y FCI </a:t>
            </a:r>
            <a:r>
              <a:rPr lang="es-AR" altLang="en-US" sz="2700" i="1" dirty="0" smtClean="0">
                <a:latin typeface="Verdana" panose="020B0604030504040204" pitchFamily="34" charset="0"/>
                <a:ea typeface="Verdana" panose="020B0604030504040204" pitchFamily="34" charset="0"/>
                <a:cs typeface="Verdana" panose="020B0604030504040204" pitchFamily="34" charset="0"/>
              </a:rPr>
              <a:t>-  art 61 </a:t>
            </a:r>
          </a:p>
          <a:p>
            <a:pPr marL="0" indent="0">
              <a:buNone/>
            </a:pPr>
            <a:r>
              <a:rPr lang="es-AR" altLang="en-US" sz="2700" b="1" i="1" dirty="0" smtClean="0">
                <a:latin typeface="Verdana" panose="020B0604030504040204" pitchFamily="34" charset="0"/>
                <a:ea typeface="Verdana" panose="020B0604030504040204" pitchFamily="34" charset="0"/>
                <a:cs typeface="Verdana" panose="020B0604030504040204" pitchFamily="34" charset="0"/>
              </a:rPr>
              <a:t>Señas Congelan Precio </a:t>
            </a:r>
            <a:r>
              <a:rPr lang="es-AR" altLang="en-US" sz="2700" i="1" dirty="0" smtClean="0">
                <a:latin typeface="Verdana" panose="020B0604030504040204" pitchFamily="34" charset="0"/>
                <a:ea typeface="Verdana" panose="020B0604030504040204" pitchFamily="34" charset="0"/>
                <a:cs typeface="Verdana" panose="020B0604030504040204" pitchFamily="34" charset="0"/>
              </a:rPr>
              <a:t>- art 62</a:t>
            </a:r>
          </a:p>
          <a:p>
            <a:pPr marL="0" indent="0">
              <a:buNone/>
            </a:pPr>
            <a:r>
              <a:rPr lang="es-AR" altLang="en-US" sz="2700" b="1" i="1" dirty="0" smtClean="0">
                <a:latin typeface="Verdana" panose="020B0604030504040204" pitchFamily="34" charset="0"/>
                <a:ea typeface="Verdana" panose="020B0604030504040204" pitchFamily="34" charset="0"/>
                <a:cs typeface="Verdana" panose="020B0604030504040204" pitchFamily="34" charset="0"/>
              </a:rPr>
              <a:t>Venta y Reemplazo- </a:t>
            </a:r>
            <a:r>
              <a:rPr lang="es-AR" altLang="en-US" sz="2700" i="1" dirty="0" smtClean="0">
                <a:latin typeface="Verdana" panose="020B0604030504040204" pitchFamily="34" charset="0"/>
                <a:ea typeface="Verdana" panose="020B0604030504040204" pitchFamily="34" charset="0"/>
                <a:cs typeface="Verdana" panose="020B0604030504040204" pitchFamily="34" charset="0"/>
              </a:rPr>
              <a:t>art. 67</a:t>
            </a:r>
          </a:p>
          <a:p>
            <a:pPr marL="0" indent="0">
              <a:buNone/>
            </a:pPr>
            <a:r>
              <a:rPr lang="es-AR" altLang="en-US" sz="2700" b="1" i="1" dirty="0" smtClean="0">
                <a:latin typeface="Verdana" panose="020B0604030504040204" pitchFamily="34" charset="0"/>
                <a:ea typeface="Verdana" panose="020B0604030504040204" pitchFamily="34" charset="0"/>
                <a:cs typeface="Verdana" panose="020B0604030504040204" pitchFamily="34" charset="0"/>
              </a:rPr>
              <a:t>Minas y Canteras </a:t>
            </a:r>
            <a:r>
              <a:rPr lang="es-AR" altLang="en-US" sz="2700" i="1" dirty="0" smtClean="0">
                <a:latin typeface="Verdana" panose="020B0604030504040204" pitchFamily="34" charset="0"/>
                <a:ea typeface="Verdana" panose="020B0604030504040204" pitchFamily="34" charset="0"/>
                <a:cs typeface="Verdana" panose="020B0604030504040204" pitchFamily="34" charset="0"/>
              </a:rPr>
              <a:t>– art. 75</a:t>
            </a:r>
          </a:p>
          <a:p>
            <a:pPr marL="0" indent="0">
              <a:buNone/>
            </a:pPr>
            <a:r>
              <a:rPr lang="es-AR" altLang="en-US" sz="2700" b="1" i="1" dirty="0" smtClean="0">
                <a:latin typeface="Verdana" panose="020B0604030504040204" pitchFamily="34" charset="0"/>
                <a:ea typeface="Verdana" panose="020B0604030504040204" pitchFamily="34" charset="0"/>
                <a:cs typeface="Verdana" panose="020B0604030504040204" pitchFamily="34" charset="0"/>
              </a:rPr>
              <a:t>Enajenación Acciones y otros , FCI, Fideicomisos  Títulos Bonos y Monedas Digitales-  </a:t>
            </a:r>
            <a:r>
              <a:rPr lang="es-AR" altLang="en-US" sz="2700" i="1" dirty="0" smtClean="0">
                <a:latin typeface="Verdana" panose="020B0604030504040204" pitchFamily="34" charset="0"/>
                <a:ea typeface="Verdana" panose="020B0604030504040204" pitchFamily="34" charset="0"/>
                <a:cs typeface="Verdana" panose="020B0604030504040204" pitchFamily="34" charset="0"/>
              </a:rPr>
              <a:t>art 90.4 </a:t>
            </a:r>
          </a:p>
          <a:p>
            <a:pPr marL="0" indent="0">
              <a:buNone/>
            </a:pPr>
            <a:r>
              <a:rPr lang="es-AR" altLang="es-AR" sz="2700" b="1" i="1" dirty="0" smtClean="0">
                <a:latin typeface="Verdana" panose="020B0604030504040204" pitchFamily="34" charset="0"/>
                <a:ea typeface="Verdana" panose="020B0604030504040204" pitchFamily="34" charset="0"/>
                <a:cs typeface="Verdana" panose="020B0604030504040204" pitchFamily="34" charset="0"/>
              </a:rPr>
              <a:t>Enajenación y Transferencia de derechos S/ inmuebles-  </a:t>
            </a:r>
            <a:r>
              <a:rPr lang="es-AR" altLang="es-AR" sz="2700" i="1" dirty="0" smtClean="0">
                <a:latin typeface="Verdana" panose="020B0604030504040204" pitchFamily="34" charset="0"/>
                <a:ea typeface="Verdana" panose="020B0604030504040204" pitchFamily="34" charset="0"/>
                <a:cs typeface="Verdana" panose="020B0604030504040204" pitchFamily="34" charset="0"/>
              </a:rPr>
              <a:t>art 90.5</a:t>
            </a:r>
            <a:endParaRPr lang="es-AR" altLang="es-AR" sz="2700" dirty="0" smtClean="0"/>
          </a:p>
        </p:txBody>
      </p:sp>
      <p:sp>
        <p:nvSpPr>
          <p:cNvPr id="2" name="1 Flecha curvada hacia la derecha"/>
          <p:cNvSpPr/>
          <p:nvPr/>
        </p:nvSpPr>
        <p:spPr>
          <a:xfrm>
            <a:off x="0" y="980728"/>
            <a:ext cx="971600" cy="22322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2269416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endParaRPr lang="es-ES"/>
          </a:p>
        </p:txBody>
      </p:sp>
      <p:sp>
        <p:nvSpPr>
          <p:cNvPr id="3" name="2 Marcador de contenido"/>
          <p:cNvSpPr>
            <a:spLocks noGrp="1"/>
          </p:cNvSpPr>
          <p:nvPr>
            <p:ph idx="1"/>
          </p:nvPr>
        </p:nvSpPr>
        <p:spPr/>
        <p:txBody>
          <a:bodyPr/>
          <a:lstStyle/>
          <a:p>
            <a:endParaRPr lang="es-ES"/>
          </a:p>
        </p:txBody>
      </p:sp>
    </p:spTree>
    <p:extLst>
      <p:ext uri="{BB962C8B-B14F-4D97-AF65-F5344CB8AC3E}">
        <p14:creationId xmlns:p14="http://schemas.microsoft.com/office/powerpoint/2010/main" val="5351436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Marcador de pie de página 1"/>
          <p:cNvSpPr>
            <a:spLocks noGrp="1"/>
          </p:cNvSpPr>
          <p:nvPr>
            <p:ph type="ftr" sz="quarter" idx="11"/>
          </p:nvPr>
        </p:nvSpPr>
        <p:spPr bwMode="auto">
          <a:ln>
            <a:miter lim="800000"/>
            <a:headEnd/>
            <a:tailEnd/>
          </a:ln>
        </p:spPr>
        <p:txBody>
          <a:bodyPr/>
          <a:lstStyle/>
          <a:p>
            <a:pPr>
              <a:defRPr/>
            </a:pPr>
            <a:r>
              <a:rPr lang="es-ES_tradnl" smtClean="0"/>
              <a:t>Guillermo  H. Fernández</a:t>
            </a:r>
          </a:p>
        </p:txBody>
      </p:sp>
      <p:sp>
        <p:nvSpPr>
          <p:cNvPr id="66563" name="Marcador de número de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fld id="{C39F9F66-3D4D-43B1-8A70-BF82DAB99673}" type="slidenum">
              <a:rPr lang="es-AR" altLang="es-ES" sz="1200">
                <a:solidFill>
                  <a:srgbClr val="898989"/>
                </a:solidFill>
                <a:latin typeface="Arial" charset="0"/>
              </a:rPr>
              <a:pPr/>
              <a:t>32</a:t>
            </a:fld>
            <a:endParaRPr lang="es-AR" altLang="es-ES" sz="1200">
              <a:solidFill>
                <a:srgbClr val="898989"/>
              </a:solidFill>
              <a:latin typeface="Arial" charset="0"/>
            </a:endParaRPr>
          </a:p>
        </p:txBody>
      </p:sp>
      <p:sp>
        <p:nvSpPr>
          <p:cNvPr id="66564" name="6 CuadroTexto"/>
          <p:cNvSpPr txBox="1">
            <a:spLocks noChangeArrowheads="1"/>
          </p:cNvSpPr>
          <p:nvPr/>
        </p:nvSpPr>
        <p:spPr bwMode="auto">
          <a:xfrm>
            <a:off x="3403" y="0"/>
            <a:ext cx="6835775" cy="508000"/>
          </a:xfrm>
          <a:prstGeom prst="rect">
            <a:avLst/>
          </a:prstGeom>
          <a:solidFill>
            <a:schemeClr val="tx1"/>
          </a:solidFill>
          <a:ln>
            <a:noFill/>
          </a:ln>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pPr algn="ctr"/>
            <a:r>
              <a:rPr lang="es-AR" altLang="es-ES" sz="2700" b="1" dirty="0">
                <a:solidFill>
                  <a:schemeClr val="bg1"/>
                </a:solidFill>
                <a:latin typeface="Verdana" pitchFamily="34" charset="0"/>
              </a:rPr>
              <a:t>Art. 89 – Actualizaciones IPIM</a:t>
            </a:r>
            <a:endParaRPr lang="es-MX" altLang="es-ES" sz="2700" b="1" dirty="0">
              <a:solidFill>
                <a:schemeClr val="bg1"/>
              </a:solidFill>
              <a:latin typeface="Verdana" pitchFamily="34" charset="0"/>
            </a:endParaRPr>
          </a:p>
        </p:txBody>
      </p:sp>
      <p:sp>
        <p:nvSpPr>
          <p:cNvPr id="66565" name="4 CuadroTexto"/>
          <p:cNvSpPr txBox="1">
            <a:spLocks noChangeArrowheads="1"/>
          </p:cNvSpPr>
          <p:nvPr/>
        </p:nvSpPr>
        <p:spPr bwMode="auto">
          <a:xfrm>
            <a:off x="414338" y="1773238"/>
            <a:ext cx="4224337" cy="1216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588963">
              <a:defRPr sz="3200">
                <a:solidFill>
                  <a:schemeClr val="tx1"/>
                </a:solidFill>
                <a:latin typeface="Calibri" pitchFamily="34" charset="0"/>
              </a:defRPr>
            </a:lvl1pPr>
            <a:lvl2pPr defTabSz="588963">
              <a:defRPr sz="2800">
                <a:solidFill>
                  <a:schemeClr val="tx1"/>
                </a:solidFill>
                <a:latin typeface="Calibri" pitchFamily="34" charset="0"/>
              </a:defRPr>
            </a:lvl2pPr>
            <a:lvl3pPr defTabSz="588963">
              <a:defRPr sz="2400">
                <a:solidFill>
                  <a:schemeClr val="tx1"/>
                </a:solidFill>
                <a:latin typeface="Calibri" pitchFamily="34" charset="0"/>
              </a:defRPr>
            </a:lvl3pPr>
            <a:lvl4pPr defTabSz="588963">
              <a:defRPr sz="2000">
                <a:solidFill>
                  <a:schemeClr val="tx1"/>
                </a:solidFill>
                <a:latin typeface="Calibri" pitchFamily="34" charset="0"/>
              </a:defRPr>
            </a:lvl4pPr>
            <a:lvl5pPr defTabSz="588963">
              <a:defRPr sz="2000">
                <a:solidFill>
                  <a:schemeClr val="tx1"/>
                </a:solidFill>
                <a:latin typeface="Calibri" pitchFamily="34" charset="0"/>
              </a:defRPr>
            </a:lvl5pPr>
            <a:lvl6pPr defTabSz="588963">
              <a:defRPr sz="2000">
                <a:solidFill>
                  <a:schemeClr val="tx1"/>
                </a:solidFill>
                <a:latin typeface="Calibri" pitchFamily="34" charset="0"/>
              </a:defRPr>
            </a:lvl6pPr>
            <a:lvl7pPr defTabSz="588963">
              <a:defRPr sz="2000">
                <a:solidFill>
                  <a:schemeClr val="tx1"/>
                </a:solidFill>
                <a:latin typeface="Calibri" pitchFamily="34" charset="0"/>
              </a:defRPr>
            </a:lvl7pPr>
            <a:lvl8pPr defTabSz="588963">
              <a:defRPr sz="2000">
                <a:solidFill>
                  <a:schemeClr val="tx1"/>
                </a:solidFill>
                <a:latin typeface="Calibri" pitchFamily="34" charset="0"/>
              </a:defRPr>
            </a:lvl8pPr>
            <a:lvl9pPr defTabSz="588963">
              <a:defRPr sz="2000">
                <a:solidFill>
                  <a:schemeClr val="tx1"/>
                </a:solidFill>
                <a:latin typeface="Calibri" pitchFamily="34" charset="0"/>
              </a:defRPr>
            </a:lvl9pPr>
          </a:lstStyle>
          <a:p>
            <a:pPr algn="just">
              <a:lnSpc>
                <a:spcPct val="115000"/>
              </a:lnSpc>
              <a:spcBef>
                <a:spcPct val="20000"/>
              </a:spcBef>
            </a:pPr>
            <a:r>
              <a:rPr lang="es-AR" altLang="en-US" sz="1800" i="1" dirty="0">
                <a:latin typeface="Verdana" pitchFamily="34" charset="0"/>
                <a:ea typeface="Verdana" pitchFamily="34" charset="0"/>
                <a:cs typeface="Verdana" pitchFamily="34" charset="0"/>
              </a:rPr>
              <a:t>“</a:t>
            </a:r>
            <a:r>
              <a:rPr lang="es-ES" altLang="en-US" sz="2000" dirty="0">
                <a:latin typeface="Verdana" pitchFamily="34" charset="0"/>
                <a:ea typeface="Verdana" pitchFamily="34" charset="0"/>
                <a:cs typeface="Verdana" pitchFamily="34" charset="0"/>
              </a:rPr>
              <a:t>Bienes adquiridos en ejercicios anteriores vigencia ley 27430</a:t>
            </a:r>
          </a:p>
          <a:p>
            <a:pPr algn="ctr">
              <a:lnSpc>
                <a:spcPct val="115000"/>
              </a:lnSpc>
              <a:spcBef>
                <a:spcPct val="20000"/>
              </a:spcBef>
            </a:pPr>
            <a:r>
              <a:rPr lang="es-ES" altLang="en-US" sz="2000" i="1" dirty="0">
                <a:latin typeface="Verdana" pitchFamily="34" charset="0"/>
                <a:ea typeface="Verdana" pitchFamily="34" charset="0"/>
                <a:cs typeface="Verdana" pitchFamily="34" charset="0"/>
              </a:rPr>
              <a:t>Sin revalúo </a:t>
            </a:r>
            <a:r>
              <a:rPr lang="es-ES" altLang="en-US" sz="2000" b="1" i="1" dirty="0">
                <a:latin typeface="Verdana" pitchFamily="34" charset="0"/>
                <a:ea typeface="Verdana" pitchFamily="34" charset="0"/>
                <a:cs typeface="Verdana" pitchFamily="34" charset="0"/>
              </a:rPr>
              <a:t>impositivo</a:t>
            </a:r>
            <a:endParaRPr lang="es-AR" altLang="en-US" sz="1800" b="1" i="1" dirty="0">
              <a:latin typeface="Verdana" pitchFamily="34" charset="0"/>
              <a:ea typeface="Verdana" pitchFamily="34" charset="0"/>
              <a:cs typeface="Verdana" pitchFamily="34" charset="0"/>
            </a:endParaRPr>
          </a:p>
        </p:txBody>
      </p:sp>
      <p:sp>
        <p:nvSpPr>
          <p:cNvPr id="66566" name="4 CuadroTexto"/>
          <p:cNvSpPr txBox="1">
            <a:spLocks noChangeArrowheads="1"/>
          </p:cNvSpPr>
          <p:nvPr/>
        </p:nvSpPr>
        <p:spPr bwMode="auto">
          <a:xfrm>
            <a:off x="468313" y="3435350"/>
            <a:ext cx="4222750" cy="1216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588963">
              <a:defRPr sz="3200">
                <a:solidFill>
                  <a:schemeClr val="tx1"/>
                </a:solidFill>
                <a:latin typeface="Calibri" pitchFamily="34" charset="0"/>
              </a:defRPr>
            </a:lvl1pPr>
            <a:lvl2pPr defTabSz="588963">
              <a:defRPr sz="2800">
                <a:solidFill>
                  <a:schemeClr val="tx1"/>
                </a:solidFill>
                <a:latin typeface="Calibri" pitchFamily="34" charset="0"/>
              </a:defRPr>
            </a:lvl2pPr>
            <a:lvl3pPr defTabSz="588963">
              <a:defRPr sz="2400">
                <a:solidFill>
                  <a:schemeClr val="tx1"/>
                </a:solidFill>
                <a:latin typeface="Calibri" pitchFamily="34" charset="0"/>
              </a:defRPr>
            </a:lvl3pPr>
            <a:lvl4pPr defTabSz="588963">
              <a:defRPr sz="2000">
                <a:solidFill>
                  <a:schemeClr val="tx1"/>
                </a:solidFill>
                <a:latin typeface="Calibri" pitchFamily="34" charset="0"/>
              </a:defRPr>
            </a:lvl4pPr>
            <a:lvl5pPr defTabSz="588963">
              <a:defRPr sz="2000">
                <a:solidFill>
                  <a:schemeClr val="tx1"/>
                </a:solidFill>
                <a:latin typeface="Calibri" pitchFamily="34" charset="0"/>
              </a:defRPr>
            </a:lvl5pPr>
            <a:lvl6pPr defTabSz="588963">
              <a:defRPr sz="2000">
                <a:solidFill>
                  <a:schemeClr val="tx1"/>
                </a:solidFill>
                <a:latin typeface="Calibri" pitchFamily="34" charset="0"/>
              </a:defRPr>
            </a:lvl6pPr>
            <a:lvl7pPr defTabSz="588963">
              <a:defRPr sz="2000">
                <a:solidFill>
                  <a:schemeClr val="tx1"/>
                </a:solidFill>
                <a:latin typeface="Calibri" pitchFamily="34" charset="0"/>
              </a:defRPr>
            </a:lvl7pPr>
            <a:lvl8pPr defTabSz="588963">
              <a:defRPr sz="2000">
                <a:solidFill>
                  <a:schemeClr val="tx1"/>
                </a:solidFill>
                <a:latin typeface="Calibri" pitchFamily="34" charset="0"/>
              </a:defRPr>
            </a:lvl8pPr>
            <a:lvl9pPr defTabSz="588963">
              <a:defRPr sz="2000">
                <a:solidFill>
                  <a:schemeClr val="tx1"/>
                </a:solidFill>
                <a:latin typeface="Calibri" pitchFamily="34" charset="0"/>
              </a:defRPr>
            </a:lvl9pPr>
          </a:lstStyle>
          <a:p>
            <a:pPr algn="just">
              <a:lnSpc>
                <a:spcPct val="115000"/>
              </a:lnSpc>
              <a:spcBef>
                <a:spcPct val="20000"/>
              </a:spcBef>
            </a:pPr>
            <a:r>
              <a:rPr lang="es-AR" altLang="en-US" sz="1800" i="1">
                <a:latin typeface="Verdana" pitchFamily="34" charset="0"/>
                <a:ea typeface="Verdana" pitchFamily="34" charset="0"/>
                <a:cs typeface="Verdana" pitchFamily="34" charset="0"/>
              </a:rPr>
              <a:t>“</a:t>
            </a:r>
            <a:r>
              <a:rPr lang="es-ES" altLang="en-US" sz="2000">
                <a:latin typeface="Verdana" pitchFamily="34" charset="0"/>
                <a:ea typeface="Verdana" pitchFamily="34" charset="0"/>
                <a:cs typeface="Verdana" pitchFamily="34" charset="0"/>
              </a:rPr>
              <a:t>Bienes adquiridos en ejercicios anteriores vigencia ley 27430</a:t>
            </a:r>
          </a:p>
          <a:p>
            <a:pPr algn="ctr">
              <a:lnSpc>
                <a:spcPct val="115000"/>
              </a:lnSpc>
              <a:spcBef>
                <a:spcPct val="20000"/>
              </a:spcBef>
            </a:pPr>
            <a:r>
              <a:rPr lang="es-ES" altLang="en-US" sz="2000" b="1" i="1">
                <a:latin typeface="Verdana" pitchFamily="34" charset="0"/>
                <a:ea typeface="Verdana" pitchFamily="34" charset="0"/>
                <a:cs typeface="Verdana" pitchFamily="34" charset="0"/>
              </a:rPr>
              <a:t>Con revalúo impositivo </a:t>
            </a:r>
            <a:endParaRPr lang="es-AR" altLang="en-US" sz="1800" b="1" i="1">
              <a:latin typeface="Verdana" pitchFamily="34" charset="0"/>
              <a:ea typeface="Verdana" pitchFamily="34" charset="0"/>
              <a:cs typeface="Verdana" pitchFamily="34" charset="0"/>
            </a:endParaRPr>
          </a:p>
        </p:txBody>
      </p:sp>
      <p:sp>
        <p:nvSpPr>
          <p:cNvPr id="66567" name="4 CuadroTexto"/>
          <p:cNvSpPr txBox="1">
            <a:spLocks noChangeArrowheads="1"/>
          </p:cNvSpPr>
          <p:nvPr/>
        </p:nvSpPr>
        <p:spPr bwMode="auto">
          <a:xfrm>
            <a:off x="473075" y="5065713"/>
            <a:ext cx="4224338" cy="800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588963">
              <a:defRPr sz="3200">
                <a:solidFill>
                  <a:schemeClr val="tx1"/>
                </a:solidFill>
                <a:latin typeface="Calibri" pitchFamily="34" charset="0"/>
              </a:defRPr>
            </a:lvl1pPr>
            <a:lvl2pPr defTabSz="588963">
              <a:defRPr sz="2800">
                <a:solidFill>
                  <a:schemeClr val="tx1"/>
                </a:solidFill>
                <a:latin typeface="Calibri" pitchFamily="34" charset="0"/>
              </a:defRPr>
            </a:lvl2pPr>
            <a:lvl3pPr defTabSz="588963">
              <a:defRPr sz="2400">
                <a:solidFill>
                  <a:schemeClr val="tx1"/>
                </a:solidFill>
                <a:latin typeface="Calibri" pitchFamily="34" charset="0"/>
              </a:defRPr>
            </a:lvl3pPr>
            <a:lvl4pPr defTabSz="588963">
              <a:defRPr sz="2000">
                <a:solidFill>
                  <a:schemeClr val="tx1"/>
                </a:solidFill>
                <a:latin typeface="Calibri" pitchFamily="34" charset="0"/>
              </a:defRPr>
            </a:lvl4pPr>
            <a:lvl5pPr defTabSz="588963">
              <a:defRPr sz="2000">
                <a:solidFill>
                  <a:schemeClr val="tx1"/>
                </a:solidFill>
                <a:latin typeface="Calibri" pitchFamily="34" charset="0"/>
              </a:defRPr>
            </a:lvl5pPr>
            <a:lvl6pPr defTabSz="588963">
              <a:defRPr sz="2000">
                <a:solidFill>
                  <a:schemeClr val="tx1"/>
                </a:solidFill>
                <a:latin typeface="Calibri" pitchFamily="34" charset="0"/>
              </a:defRPr>
            </a:lvl6pPr>
            <a:lvl7pPr defTabSz="588963">
              <a:defRPr sz="2000">
                <a:solidFill>
                  <a:schemeClr val="tx1"/>
                </a:solidFill>
                <a:latin typeface="Calibri" pitchFamily="34" charset="0"/>
              </a:defRPr>
            </a:lvl7pPr>
            <a:lvl8pPr defTabSz="588963">
              <a:defRPr sz="2000">
                <a:solidFill>
                  <a:schemeClr val="tx1"/>
                </a:solidFill>
                <a:latin typeface="Calibri" pitchFamily="34" charset="0"/>
              </a:defRPr>
            </a:lvl8pPr>
            <a:lvl9pPr defTabSz="588963">
              <a:defRPr sz="2000">
                <a:solidFill>
                  <a:schemeClr val="tx1"/>
                </a:solidFill>
                <a:latin typeface="Calibri" pitchFamily="34" charset="0"/>
              </a:defRPr>
            </a:lvl9pPr>
          </a:lstStyle>
          <a:p>
            <a:pPr algn="just">
              <a:lnSpc>
                <a:spcPct val="115000"/>
              </a:lnSpc>
              <a:spcBef>
                <a:spcPct val="20000"/>
              </a:spcBef>
            </a:pPr>
            <a:r>
              <a:rPr lang="es-AR" altLang="en-US" sz="1800" i="1">
                <a:latin typeface="Verdana" pitchFamily="34" charset="0"/>
                <a:ea typeface="Verdana" pitchFamily="34" charset="0"/>
                <a:cs typeface="Verdana" pitchFamily="34" charset="0"/>
              </a:rPr>
              <a:t>“</a:t>
            </a:r>
            <a:r>
              <a:rPr lang="es-ES" altLang="en-US" sz="2000">
                <a:latin typeface="Verdana" pitchFamily="34" charset="0"/>
                <a:ea typeface="Verdana" pitchFamily="34" charset="0"/>
                <a:cs typeface="Verdana" pitchFamily="34" charset="0"/>
              </a:rPr>
              <a:t>Bienes adquiridos en </a:t>
            </a:r>
            <a:r>
              <a:rPr lang="es-ES" altLang="en-US" sz="2000" u="sng">
                <a:latin typeface="Verdana" pitchFamily="34" charset="0"/>
                <a:ea typeface="Verdana" pitchFamily="34" charset="0"/>
                <a:cs typeface="Verdana" pitchFamily="34" charset="0"/>
              </a:rPr>
              <a:t>ejercicios</a:t>
            </a:r>
            <a:r>
              <a:rPr lang="es-ES" altLang="en-US" sz="2000">
                <a:latin typeface="Verdana" pitchFamily="34" charset="0"/>
                <a:ea typeface="Verdana" pitchFamily="34" charset="0"/>
                <a:cs typeface="Verdana" pitchFamily="34" charset="0"/>
              </a:rPr>
              <a:t> </a:t>
            </a:r>
            <a:r>
              <a:rPr lang="es-ES" altLang="en-US" sz="2000" u="sng">
                <a:latin typeface="Verdana" pitchFamily="34" charset="0"/>
                <a:ea typeface="Verdana" pitchFamily="34" charset="0"/>
                <a:cs typeface="Verdana" pitchFamily="34" charset="0"/>
              </a:rPr>
              <a:t>iniciados</a:t>
            </a:r>
            <a:r>
              <a:rPr lang="es-ES" altLang="en-US" sz="2000">
                <a:latin typeface="Verdana" pitchFamily="34" charset="0"/>
                <a:ea typeface="Verdana" pitchFamily="34" charset="0"/>
                <a:cs typeface="Verdana" pitchFamily="34" charset="0"/>
              </a:rPr>
              <a:t> a partir 1.1.2018</a:t>
            </a:r>
            <a:endParaRPr lang="es-AR" altLang="en-US" sz="1800" i="1">
              <a:latin typeface="Verdana" pitchFamily="34" charset="0"/>
              <a:ea typeface="Verdana" pitchFamily="34" charset="0"/>
              <a:cs typeface="Verdana" pitchFamily="34" charset="0"/>
            </a:endParaRPr>
          </a:p>
        </p:txBody>
      </p:sp>
      <p:sp>
        <p:nvSpPr>
          <p:cNvPr id="2" name="1 Rectángulo redondeado"/>
          <p:cNvSpPr/>
          <p:nvPr/>
        </p:nvSpPr>
        <p:spPr>
          <a:xfrm>
            <a:off x="5594350" y="1892300"/>
            <a:ext cx="2376488" cy="9779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chemeClr val="tx1"/>
                </a:solidFill>
              </a:rPr>
              <a:t>NO </a:t>
            </a:r>
          </a:p>
          <a:p>
            <a:pPr algn="ctr">
              <a:defRPr/>
            </a:pPr>
            <a:r>
              <a:rPr lang="es-ES" b="1" dirty="0">
                <a:solidFill>
                  <a:schemeClr val="tx1"/>
                </a:solidFill>
              </a:rPr>
              <a:t>se actualizan </a:t>
            </a:r>
            <a:endParaRPr lang="es-AR" b="1" dirty="0">
              <a:solidFill>
                <a:schemeClr val="tx1"/>
              </a:solidFill>
            </a:endParaRPr>
          </a:p>
        </p:txBody>
      </p:sp>
      <p:sp>
        <p:nvSpPr>
          <p:cNvPr id="10" name="9 Rectángulo redondeado"/>
          <p:cNvSpPr/>
          <p:nvPr/>
        </p:nvSpPr>
        <p:spPr>
          <a:xfrm>
            <a:off x="5795963" y="3860800"/>
            <a:ext cx="2376487" cy="9779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chemeClr val="tx1"/>
                </a:solidFill>
              </a:rPr>
              <a:t>SI</a:t>
            </a:r>
          </a:p>
          <a:p>
            <a:pPr algn="ctr">
              <a:defRPr/>
            </a:pPr>
            <a:r>
              <a:rPr lang="es-ES" b="1" dirty="0">
                <a:solidFill>
                  <a:schemeClr val="tx1"/>
                </a:solidFill>
              </a:rPr>
              <a:t>se actualizan </a:t>
            </a:r>
            <a:endParaRPr lang="es-AR" b="1" dirty="0">
              <a:solidFill>
                <a:schemeClr val="tx1"/>
              </a:solidFill>
            </a:endParaRPr>
          </a:p>
        </p:txBody>
      </p:sp>
      <p:sp>
        <p:nvSpPr>
          <p:cNvPr id="3" name="2 Flecha derecha"/>
          <p:cNvSpPr/>
          <p:nvPr/>
        </p:nvSpPr>
        <p:spPr>
          <a:xfrm>
            <a:off x="4638675" y="2420938"/>
            <a:ext cx="869950" cy="7143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cxnSp>
        <p:nvCxnSpPr>
          <p:cNvPr id="12" name="11 Conector recto de flecha"/>
          <p:cNvCxnSpPr/>
          <p:nvPr/>
        </p:nvCxnSpPr>
        <p:spPr>
          <a:xfrm>
            <a:off x="4697413" y="3789363"/>
            <a:ext cx="1027112" cy="560387"/>
          </a:xfrm>
          <a:prstGeom prst="straightConnector1">
            <a:avLst/>
          </a:prstGeom>
          <a:ln w="28575">
            <a:solidFill>
              <a:srgbClr val="070C11"/>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flipV="1">
            <a:off x="4697413" y="4581525"/>
            <a:ext cx="1027112" cy="10080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93965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Marcador de pie de página 1"/>
          <p:cNvSpPr>
            <a:spLocks noGrp="1"/>
          </p:cNvSpPr>
          <p:nvPr>
            <p:ph type="ftr" sz="quarter" idx="11"/>
          </p:nvPr>
        </p:nvSpPr>
        <p:spPr bwMode="auto">
          <a:ln>
            <a:miter lim="800000"/>
            <a:headEnd/>
            <a:tailEnd/>
          </a:ln>
        </p:spPr>
        <p:txBody>
          <a:bodyPr/>
          <a:lstStyle/>
          <a:p>
            <a:pPr>
              <a:defRPr/>
            </a:pPr>
            <a:r>
              <a:rPr lang="es-ES_tradnl" smtClean="0"/>
              <a:t>Guillermo  H. Fernández</a:t>
            </a:r>
          </a:p>
        </p:txBody>
      </p:sp>
      <p:sp>
        <p:nvSpPr>
          <p:cNvPr id="67587" name="Marcador de número de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fld id="{4C445D39-10AD-42AF-81CA-5F603CAD82A7}" type="slidenum">
              <a:rPr lang="es-AR" altLang="es-ES" sz="1200">
                <a:solidFill>
                  <a:srgbClr val="898989"/>
                </a:solidFill>
                <a:latin typeface="Arial" charset="0"/>
              </a:rPr>
              <a:pPr/>
              <a:t>33</a:t>
            </a:fld>
            <a:endParaRPr lang="es-AR" altLang="es-ES" sz="1200">
              <a:solidFill>
                <a:srgbClr val="898989"/>
              </a:solidFill>
              <a:latin typeface="Arial" charset="0"/>
            </a:endParaRPr>
          </a:p>
        </p:txBody>
      </p:sp>
      <p:sp>
        <p:nvSpPr>
          <p:cNvPr id="67588" name="6 CuadroTexto"/>
          <p:cNvSpPr txBox="1">
            <a:spLocks noChangeArrowheads="1"/>
          </p:cNvSpPr>
          <p:nvPr/>
        </p:nvSpPr>
        <p:spPr bwMode="auto">
          <a:xfrm>
            <a:off x="0" y="-8098"/>
            <a:ext cx="7874000" cy="508000"/>
          </a:xfrm>
          <a:prstGeom prst="rect">
            <a:avLst/>
          </a:prstGeom>
          <a:solidFill>
            <a:schemeClr val="tx1"/>
          </a:solidFill>
          <a:ln>
            <a:noFill/>
          </a:ln>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r>
              <a:rPr lang="es-AR" altLang="es-ES" sz="2700" b="1" dirty="0">
                <a:solidFill>
                  <a:schemeClr val="bg1"/>
                </a:solidFill>
                <a:latin typeface="Verdana" pitchFamily="34" charset="0"/>
              </a:rPr>
              <a:t>Costo computable – Bs. Muebles</a:t>
            </a:r>
            <a:endParaRPr lang="es-MX" altLang="es-ES" sz="2700" b="1" dirty="0">
              <a:solidFill>
                <a:schemeClr val="bg1"/>
              </a:solidFill>
              <a:latin typeface="Verdana" pitchFamily="34" charset="0"/>
            </a:endParaRPr>
          </a:p>
        </p:txBody>
      </p:sp>
      <p:sp>
        <p:nvSpPr>
          <p:cNvPr id="67589" name="4 CuadroTexto"/>
          <p:cNvSpPr txBox="1">
            <a:spLocks noChangeArrowheads="1"/>
          </p:cNvSpPr>
          <p:nvPr/>
        </p:nvSpPr>
        <p:spPr bwMode="auto">
          <a:xfrm>
            <a:off x="384175" y="1201738"/>
            <a:ext cx="837565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88963">
              <a:defRPr sz="3200">
                <a:solidFill>
                  <a:schemeClr val="tx1"/>
                </a:solidFill>
                <a:latin typeface="Calibri" pitchFamily="34" charset="0"/>
              </a:defRPr>
            </a:lvl1pPr>
            <a:lvl2pPr defTabSz="588963">
              <a:defRPr sz="2800">
                <a:solidFill>
                  <a:schemeClr val="tx1"/>
                </a:solidFill>
                <a:latin typeface="Calibri" pitchFamily="34" charset="0"/>
              </a:defRPr>
            </a:lvl2pPr>
            <a:lvl3pPr defTabSz="588963">
              <a:defRPr sz="2400">
                <a:solidFill>
                  <a:schemeClr val="tx1"/>
                </a:solidFill>
                <a:latin typeface="Calibri" pitchFamily="34" charset="0"/>
              </a:defRPr>
            </a:lvl3pPr>
            <a:lvl4pPr defTabSz="588963">
              <a:defRPr sz="2000">
                <a:solidFill>
                  <a:schemeClr val="tx1"/>
                </a:solidFill>
                <a:latin typeface="Calibri" pitchFamily="34" charset="0"/>
              </a:defRPr>
            </a:lvl4pPr>
            <a:lvl5pPr defTabSz="588963">
              <a:defRPr sz="2000">
                <a:solidFill>
                  <a:schemeClr val="tx1"/>
                </a:solidFill>
                <a:latin typeface="Calibri" pitchFamily="34" charset="0"/>
              </a:defRPr>
            </a:lvl5pPr>
            <a:lvl6pPr defTabSz="588963">
              <a:defRPr sz="2000">
                <a:solidFill>
                  <a:schemeClr val="tx1"/>
                </a:solidFill>
                <a:latin typeface="Calibri" pitchFamily="34" charset="0"/>
              </a:defRPr>
            </a:lvl6pPr>
            <a:lvl7pPr defTabSz="588963">
              <a:defRPr sz="2000">
                <a:solidFill>
                  <a:schemeClr val="tx1"/>
                </a:solidFill>
                <a:latin typeface="Calibri" pitchFamily="34" charset="0"/>
              </a:defRPr>
            </a:lvl7pPr>
            <a:lvl8pPr defTabSz="588963">
              <a:defRPr sz="2000">
                <a:solidFill>
                  <a:schemeClr val="tx1"/>
                </a:solidFill>
                <a:latin typeface="Calibri" pitchFamily="34" charset="0"/>
              </a:defRPr>
            </a:lvl8pPr>
            <a:lvl9pPr defTabSz="588963">
              <a:defRPr sz="2000">
                <a:solidFill>
                  <a:schemeClr val="tx1"/>
                </a:solidFill>
                <a:latin typeface="Calibri" pitchFamily="34" charset="0"/>
              </a:defRPr>
            </a:lvl9pPr>
          </a:lstStyle>
          <a:p>
            <a:pPr algn="just">
              <a:lnSpc>
                <a:spcPct val="115000"/>
              </a:lnSpc>
              <a:spcBef>
                <a:spcPct val="20000"/>
              </a:spcBef>
            </a:pPr>
            <a:r>
              <a:rPr lang="es-AR" altLang="en-US" sz="2400" b="1">
                <a:latin typeface="Verdana" pitchFamily="34" charset="0"/>
              </a:rPr>
              <a:t>Se modifica el anteúltimo párrafo del art. 58 </a:t>
            </a:r>
          </a:p>
          <a:p>
            <a:pPr algn="just">
              <a:lnSpc>
                <a:spcPct val="115000"/>
              </a:lnSpc>
              <a:spcBef>
                <a:spcPct val="20000"/>
              </a:spcBef>
            </a:pPr>
            <a:endParaRPr lang="es-AR" altLang="en-US" sz="2400">
              <a:latin typeface="Verdana" pitchFamily="34" charset="0"/>
            </a:endParaRPr>
          </a:p>
          <a:p>
            <a:pPr algn="just">
              <a:lnSpc>
                <a:spcPct val="115000"/>
              </a:lnSpc>
              <a:spcBef>
                <a:spcPct val="20000"/>
              </a:spcBef>
            </a:pPr>
            <a:r>
              <a:rPr lang="es-AR" altLang="en-US" sz="2400" i="1">
                <a:latin typeface="Verdana" pitchFamily="34" charset="0"/>
              </a:rPr>
              <a:t>“Los sujetos que deban efectuar el ajuste por inflación (…) para determinar el costo computable, actualizarán los costos de adquisición, elaboración, inversión o afectación hasta la fecha de cierre del ejercicio anterior a aquél en que se realice la enajenación.  (…) . </a:t>
            </a:r>
            <a:r>
              <a:rPr lang="es-AR" altLang="en-US" sz="2400" b="1" i="1">
                <a:latin typeface="Verdana" pitchFamily="34" charset="0"/>
              </a:rPr>
              <a:t>Estas disposiciones resultarán aplicables en caso de verificarse las condiciones previstas en los dos últimos párrafos del artículo 95 de esta le</a:t>
            </a:r>
            <a:r>
              <a:rPr lang="es-AR" altLang="en-US" sz="1800" b="1" i="1">
                <a:latin typeface="Verdana" pitchFamily="34" charset="0"/>
              </a:rPr>
              <a:t>y</a:t>
            </a:r>
            <a:r>
              <a:rPr lang="es-AR" altLang="en-US" sz="1800" i="1">
                <a:latin typeface="Verdana" pitchFamily="34" charset="0"/>
              </a:rPr>
              <a:t>…”</a:t>
            </a:r>
            <a:r>
              <a:rPr lang="es-AR" altLang="en-US" sz="1800">
                <a:latin typeface="Verdana" pitchFamily="34" charset="0"/>
              </a:rPr>
              <a:t>.</a:t>
            </a:r>
          </a:p>
        </p:txBody>
      </p:sp>
    </p:spTree>
    <p:extLst>
      <p:ext uri="{BB962C8B-B14F-4D97-AF65-F5344CB8AC3E}">
        <p14:creationId xmlns:p14="http://schemas.microsoft.com/office/powerpoint/2010/main" val="11629208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Marcador de pie de página 1"/>
          <p:cNvSpPr>
            <a:spLocks noGrp="1"/>
          </p:cNvSpPr>
          <p:nvPr>
            <p:ph type="ftr" sz="quarter" idx="11"/>
          </p:nvPr>
        </p:nvSpPr>
        <p:spPr bwMode="auto">
          <a:ln>
            <a:miter lim="800000"/>
            <a:headEnd/>
            <a:tailEnd/>
          </a:ln>
        </p:spPr>
        <p:txBody>
          <a:bodyPr/>
          <a:lstStyle/>
          <a:p>
            <a:pPr>
              <a:defRPr/>
            </a:pPr>
            <a:r>
              <a:rPr lang="es-ES_tradnl" smtClean="0"/>
              <a:t>Guillermo  H. Fernández</a:t>
            </a:r>
          </a:p>
        </p:txBody>
      </p:sp>
      <p:sp>
        <p:nvSpPr>
          <p:cNvPr id="68611" name="Marcador de número de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fld id="{FE09062E-DD49-44D6-8CE4-80F378EE6536}" type="slidenum">
              <a:rPr lang="es-AR" altLang="es-ES" sz="1200">
                <a:solidFill>
                  <a:srgbClr val="898989"/>
                </a:solidFill>
                <a:latin typeface="Arial" charset="0"/>
              </a:rPr>
              <a:pPr/>
              <a:t>34</a:t>
            </a:fld>
            <a:endParaRPr lang="es-AR" altLang="es-ES" sz="1200">
              <a:solidFill>
                <a:srgbClr val="898989"/>
              </a:solidFill>
              <a:latin typeface="Arial" charset="0"/>
            </a:endParaRPr>
          </a:p>
        </p:txBody>
      </p:sp>
      <p:sp>
        <p:nvSpPr>
          <p:cNvPr id="68612" name="6 CuadroTexto"/>
          <p:cNvSpPr txBox="1">
            <a:spLocks noChangeArrowheads="1"/>
          </p:cNvSpPr>
          <p:nvPr/>
        </p:nvSpPr>
        <p:spPr bwMode="auto">
          <a:xfrm>
            <a:off x="18748" y="0"/>
            <a:ext cx="8331200" cy="508000"/>
          </a:xfrm>
          <a:prstGeom prst="rect">
            <a:avLst/>
          </a:prstGeom>
          <a:solidFill>
            <a:schemeClr val="tx1"/>
          </a:solidFill>
          <a:ln>
            <a:noFill/>
          </a:ln>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r>
              <a:rPr lang="es-AR" altLang="es-ES" sz="2700" b="1" dirty="0">
                <a:solidFill>
                  <a:schemeClr val="bg1"/>
                </a:solidFill>
                <a:latin typeface="Verdana" pitchFamily="34" charset="0"/>
              </a:rPr>
              <a:t>Costo computable – Bs. Inmuebles</a:t>
            </a:r>
            <a:endParaRPr lang="es-MX" altLang="es-ES" sz="2700" b="1" dirty="0">
              <a:solidFill>
                <a:schemeClr val="bg1"/>
              </a:solidFill>
              <a:latin typeface="Verdana" pitchFamily="34" charset="0"/>
            </a:endParaRPr>
          </a:p>
        </p:txBody>
      </p:sp>
      <p:sp>
        <p:nvSpPr>
          <p:cNvPr id="68613" name="4 CuadroTexto"/>
          <p:cNvSpPr txBox="1">
            <a:spLocks noChangeArrowheads="1"/>
          </p:cNvSpPr>
          <p:nvPr/>
        </p:nvSpPr>
        <p:spPr bwMode="auto">
          <a:xfrm>
            <a:off x="433388" y="1557338"/>
            <a:ext cx="837565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88963">
              <a:defRPr sz="3200">
                <a:solidFill>
                  <a:schemeClr val="tx1"/>
                </a:solidFill>
                <a:latin typeface="Calibri" pitchFamily="34" charset="0"/>
              </a:defRPr>
            </a:lvl1pPr>
            <a:lvl2pPr defTabSz="588963">
              <a:defRPr sz="2800">
                <a:solidFill>
                  <a:schemeClr val="tx1"/>
                </a:solidFill>
                <a:latin typeface="Calibri" pitchFamily="34" charset="0"/>
              </a:defRPr>
            </a:lvl2pPr>
            <a:lvl3pPr defTabSz="588963">
              <a:defRPr sz="2400">
                <a:solidFill>
                  <a:schemeClr val="tx1"/>
                </a:solidFill>
                <a:latin typeface="Calibri" pitchFamily="34" charset="0"/>
              </a:defRPr>
            </a:lvl3pPr>
            <a:lvl4pPr defTabSz="588963">
              <a:defRPr sz="2000">
                <a:solidFill>
                  <a:schemeClr val="tx1"/>
                </a:solidFill>
                <a:latin typeface="Calibri" pitchFamily="34" charset="0"/>
              </a:defRPr>
            </a:lvl4pPr>
            <a:lvl5pPr defTabSz="588963">
              <a:defRPr sz="2000">
                <a:solidFill>
                  <a:schemeClr val="tx1"/>
                </a:solidFill>
                <a:latin typeface="Calibri" pitchFamily="34" charset="0"/>
              </a:defRPr>
            </a:lvl5pPr>
            <a:lvl6pPr defTabSz="588963">
              <a:defRPr sz="2000">
                <a:solidFill>
                  <a:schemeClr val="tx1"/>
                </a:solidFill>
                <a:latin typeface="Calibri" pitchFamily="34" charset="0"/>
              </a:defRPr>
            </a:lvl6pPr>
            <a:lvl7pPr defTabSz="588963">
              <a:defRPr sz="2000">
                <a:solidFill>
                  <a:schemeClr val="tx1"/>
                </a:solidFill>
                <a:latin typeface="Calibri" pitchFamily="34" charset="0"/>
              </a:defRPr>
            </a:lvl7pPr>
            <a:lvl8pPr defTabSz="588963">
              <a:defRPr sz="2000">
                <a:solidFill>
                  <a:schemeClr val="tx1"/>
                </a:solidFill>
                <a:latin typeface="Calibri" pitchFamily="34" charset="0"/>
              </a:defRPr>
            </a:lvl8pPr>
            <a:lvl9pPr defTabSz="588963">
              <a:defRPr sz="2000">
                <a:solidFill>
                  <a:schemeClr val="tx1"/>
                </a:solidFill>
                <a:latin typeface="Calibri" pitchFamily="34" charset="0"/>
              </a:defRPr>
            </a:lvl9pPr>
          </a:lstStyle>
          <a:p>
            <a:pPr algn="just">
              <a:lnSpc>
                <a:spcPct val="115000"/>
              </a:lnSpc>
              <a:spcBef>
                <a:spcPct val="20000"/>
              </a:spcBef>
            </a:pPr>
            <a:r>
              <a:rPr lang="es-AR" altLang="en-US" sz="2200" b="1">
                <a:latin typeface="Verdana" pitchFamily="34" charset="0"/>
              </a:rPr>
              <a:t>Impacto de la modificación del artículo 58</a:t>
            </a:r>
            <a:endParaRPr lang="es-AR" altLang="en-US" sz="2200">
              <a:latin typeface="Verdana" pitchFamily="34" charset="0"/>
            </a:endParaRPr>
          </a:p>
          <a:p>
            <a:pPr algn="just">
              <a:lnSpc>
                <a:spcPct val="115000"/>
              </a:lnSpc>
              <a:spcBef>
                <a:spcPct val="20000"/>
              </a:spcBef>
            </a:pPr>
            <a:endParaRPr lang="es-AR" altLang="en-US" sz="2200">
              <a:latin typeface="Verdana" pitchFamily="34" charset="0"/>
            </a:endParaRPr>
          </a:p>
          <a:p>
            <a:pPr algn="just">
              <a:lnSpc>
                <a:spcPct val="115000"/>
              </a:lnSpc>
              <a:spcBef>
                <a:spcPct val="20000"/>
              </a:spcBef>
            </a:pPr>
            <a:r>
              <a:rPr lang="es-AR" altLang="en-US" sz="2200" i="1">
                <a:latin typeface="Verdana" pitchFamily="34" charset="0"/>
              </a:rPr>
              <a:t>ART. 59: “Cuando se enajenen inmuebles que no tengan el carácter de bienes de cambio, la ganancia bruta se determinará deduciendo del precio de venta, el costo computable que resulte por aplicación de las normas del presente artículo:</a:t>
            </a:r>
          </a:p>
          <a:p>
            <a:pPr algn="just">
              <a:lnSpc>
                <a:spcPct val="115000"/>
              </a:lnSpc>
              <a:spcBef>
                <a:spcPct val="20000"/>
              </a:spcBef>
            </a:pPr>
            <a:r>
              <a:rPr lang="es-AR" altLang="en-US" sz="2200" i="1">
                <a:latin typeface="Verdana" pitchFamily="34" charset="0"/>
              </a:rPr>
              <a:t>…</a:t>
            </a:r>
          </a:p>
          <a:p>
            <a:pPr algn="just">
              <a:lnSpc>
                <a:spcPct val="115000"/>
              </a:lnSpc>
              <a:spcBef>
                <a:spcPct val="20000"/>
              </a:spcBef>
            </a:pPr>
            <a:r>
              <a:rPr lang="es-AR" altLang="en-US" sz="2200" i="1">
                <a:latin typeface="Verdana" pitchFamily="34" charset="0"/>
              </a:rPr>
              <a:t>Cuando el enajenante sea un sujeto obligado a efectuar el ajuste por inflación establecido en el Título VI, </a:t>
            </a:r>
            <a:r>
              <a:rPr lang="es-AR" altLang="en-US" sz="2200" b="1" i="1">
                <a:latin typeface="Verdana" pitchFamily="34" charset="0"/>
              </a:rPr>
              <a:t>será de aplicación lo dispuesto en el penúltimo párrafo del artículo 58</a:t>
            </a:r>
            <a:r>
              <a:rPr lang="es-AR" altLang="en-US" sz="2200" i="1">
                <a:latin typeface="Verdana" pitchFamily="34" charset="0"/>
              </a:rPr>
              <a:t>…”</a:t>
            </a:r>
            <a:r>
              <a:rPr lang="es-AR" altLang="en-US" sz="2200">
                <a:latin typeface="Verdana" pitchFamily="34" charset="0"/>
              </a:rPr>
              <a:t>.</a:t>
            </a:r>
          </a:p>
        </p:txBody>
      </p:sp>
    </p:spTree>
    <p:extLst>
      <p:ext uri="{BB962C8B-B14F-4D97-AF65-F5344CB8AC3E}">
        <p14:creationId xmlns:p14="http://schemas.microsoft.com/office/powerpoint/2010/main" val="1563467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Marcador de pie de página 1"/>
          <p:cNvSpPr>
            <a:spLocks noGrp="1"/>
          </p:cNvSpPr>
          <p:nvPr>
            <p:ph type="ftr" sz="quarter" idx="11"/>
          </p:nvPr>
        </p:nvSpPr>
        <p:spPr bwMode="auto">
          <a:ln>
            <a:miter lim="800000"/>
            <a:headEnd/>
            <a:tailEnd/>
          </a:ln>
        </p:spPr>
        <p:txBody>
          <a:bodyPr/>
          <a:lstStyle/>
          <a:p>
            <a:pPr>
              <a:defRPr/>
            </a:pPr>
            <a:r>
              <a:rPr lang="es-ES_tradnl" smtClean="0"/>
              <a:t>Guillermo  H. Fernández</a:t>
            </a:r>
          </a:p>
        </p:txBody>
      </p:sp>
      <p:sp>
        <p:nvSpPr>
          <p:cNvPr id="69635" name="Marcador de número de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fld id="{7ADAB690-68D6-42A9-9E4D-D95F4B344C9C}" type="slidenum">
              <a:rPr lang="es-AR" altLang="es-ES" sz="1200">
                <a:solidFill>
                  <a:srgbClr val="898989"/>
                </a:solidFill>
                <a:latin typeface="Arial" charset="0"/>
              </a:rPr>
              <a:pPr/>
              <a:t>35</a:t>
            </a:fld>
            <a:endParaRPr lang="es-AR" altLang="es-ES" sz="1200">
              <a:solidFill>
                <a:srgbClr val="898989"/>
              </a:solidFill>
              <a:latin typeface="Arial" charset="0"/>
            </a:endParaRPr>
          </a:p>
        </p:txBody>
      </p:sp>
      <p:sp>
        <p:nvSpPr>
          <p:cNvPr id="69636" name="6 CuadroTexto"/>
          <p:cNvSpPr txBox="1">
            <a:spLocks noChangeArrowheads="1"/>
          </p:cNvSpPr>
          <p:nvPr/>
        </p:nvSpPr>
        <p:spPr bwMode="auto">
          <a:xfrm>
            <a:off x="0" y="0"/>
            <a:ext cx="6837362" cy="508000"/>
          </a:xfrm>
          <a:prstGeom prst="rect">
            <a:avLst/>
          </a:prstGeom>
          <a:solidFill>
            <a:schemeClr val="tx1"/>
          </a:solidFill>
          <a:ln>
            <a:noFill/>
          </a:ln>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r>
              <a:rPr lang="es-AR" altLang="es-ES" sz="2700" b="1" dirty="0">
                <a:solidFill>
                  <a:schemeClr val="bg1"/>
                </a:solidFill>
                <a:latin typeface="Verdana" pitchFamily="34" charset="0"/>
              </a:rPr>
              <a:t>Art. 95 - Ajuste por Inflación</a:t>
            </a:r>
            <a:endParaRPr lang="es-MX" altLang="es-ES" sz="2700" b="1" dirty="0">
              <a:solidFill>
                <a:schemeClr val="bg1"/>
              </a:solidFill>
              <a:latin typeface="Verdana" pitchFamily="34" charset="0"/>
            </a:endParaRPr>
          </a:p>
        </p:txBody>
      </p:sp>
      <p:sp>
        <p:nvSpPr>
          <p:cNvPr id="69637" name="4 CuadroTexto"/>
          <p:cNvSpPr txBox="1">
            <a:spLocks noChangeArrowheads="1"/>
          </p:cNvSpPr>
          <p:nvPr/>
        </p:nvSpPr>
        <p:spPr bwMode="auto">
          <a:xfrm>
            <a:off x="438150" y="2141538"/>
            <a:ext cx="8375650" cy="2697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588963">
              <a:defRPr sz="3200">
                <a:solidFill>
                  <a:schemeClr val="tx1"/>
                </a:solidFill>
                <a:latin typeface="Calibri" pitchFamily="34" charset="0"/>
              </a:defRPr>
            </a:lvl1pPr>
            <a:lvl2pPr defTabSz="588963">
              <a:defRPr sz="2800">
                <a:solidFill>
                  <a:schemeClr val="tx1"/>
                </a:solidFill>
                <a:latin typeface="Calibri" pitchFamily="34" charset="0"/>
              </a:defRPr>
            </a:lvl2pPr>
            <a:lvl3pPr defTabSz="588963">
              <a:defRPr sz="2400">
                <a:solidFill>
                  <a:schemeClr val="tx1"/>
                </a:solidFill>
                <a:latin typeface="Calibri" pitchFamily="34" charset="0"/>
              </a:defRPr>
            </a:lvl3pPr>
            <a:lvl4pPr defTabSz="588963">
              <a:defRPr sz="2000">
                <a:solidFill>
                  <a:schemeClr val="tx1"/>
                </a:solidFill>
                <a:latin typeface="Calibri" pitchFamily="34" charset="0"/>
              </a:defRPr>
            </a:lvl4pPr>
            <a:lvl5pPr defTabSz="588963">
              <a:defRPr sz="2000">
                <a:solidFill>
                  <a:schemeClr val="tx1"/>
                </a:solidFill>
                <a:latin typeface="Calibri" pitchFamily="34" charset="0"/>
              </a:defRPr>
            </a:lvl5pPr>
            <a:lvl6pPr defTabSz="588963">
              <a:defRPr sz="2000">
                <a:solidFill>
                  <a:schemeClr val="tx1"/>
                </a:solidFill>
                <a:latin typeface="Calibri" pitchFamily="34" charset="0"/>
              </a:defRPr>
            </a:lvl6pPr>
            <a:lvl7pPr defTabSz="588963">
              <a:defRPr sz="2000">
                <a:solidFill>
                  <a:schemeClr val="tx1"/>
                </a:solidFill>
                <a:latin typeface="Calibri" pitchFamily="34" charset="0"/>
              </a:defRPr>
            </a:lvl7pPr>
            <a:lvl8pPr defTabSz="588963">
              <a:defRPr sz="2000">
                <a:solidFill>
                  <a:schemeClr val="tx1"/>
                </a:solidFill>
                <a:latin typeface="Calibri" pitchFamily="34" charset="0"/>
              </a:defRPr>
            </a:lvl8pPr>
            <a:lvl9pPr defTabSz="588963">
              <a:defRPr sz="2000">
                <a:solidFill>
                  <a:schemeClr val="tx1"/>
                </a:solidFill>
                <a:latin typeface="Calibri" pitchFamily="34" charset="0"/>
              </a:defRPr>
            </a:lvl9pPr>
          </a:lstStyle>
          <a:p>
            <a:pPr algn="just">
              <a:lnSpc>
                <a:spcPct val="115000"/>
              </a:lnSpc>
              <a:spcBef>
                <a:spcPct val="20000"/>
              </a:spcBef>
            </a:pPr>
            <a:endParaRPr lang="es-AR" altLang="en-US" sz="1800" i="1">
              <a:latin typeface="Verdana" pitchFamily="34" charset="0"/>
            </a:endParaRPr>
          </a:p>
          <a:p>
            <a:pPr algn="just">
              <a:lnSpc>
                <a:spcPct val="115000"/>
              </a:lnSpc>
              <a:spcBef>
                <a:spcPct val="20000"/>
              </a:spcBef>
            </a:pPr>
            <a:r>
              <a:rPr lang="es-AR" altLang="en-US" sz="1800" i="1">
                <a:latin typeface="Verdana" pitchFamily="34" charset="0"/>
              </a:rPr>
              <a:t>“…Las disposiciones del párrafo precedente tendrán </a:t>
            </a:r>
            <a:r>
              <a:rPr lang="es-AR" altLang="en-US" sz="1800" b="1" i="1">
                <a:latin typeface="Verdana" pitchFamily="34" charset="0"/>
              </a:rPr>
              <a:t>vigencia para los ejercicios que se inicien a partir del 1° de enero de 2018</a:t>
            </a:r>
            <a:r>
              <a:rPr lang="es-AR" altLang="en-US" sz="1800" i="1">
                <a:latin typeface="Verdana" pitchFamily="34" charset="0"/>
              </a:rPr>
              <a:t>. Respecto del primer y segundo ejercicio a partir de su vigencia, ese procedimiento será aplicable en caso que la variación acumulada de ese índice de precios, calculada desde el inicio del primero de ellos y hasta el cierre de cada ejercicio, supere un tercio (1/3) o dos tercios (2/3), respectivamente, el porcentaje indicado en el párrafo anterior”</a:t>
            </a:r>
            <a:r>
              <a:rPr lang="es-AR" altLang="en-US" sz="1800">
                <a:latin typeface="Verdana" pitchFamily="34" charset="0"/>
              </a:rPr>
              <a:t>.</a:t>
            </a:r>
          </a:p>
        </p:txBody>
      </p:sp>
    </p:spTree>
    <p:extLst>
      <p:ext uri="{BB962C8B-B14F-4D97-AF65-F5344CB8AC3E}">
        <p14:creationId xmlns:p14="http://schemas.microsoft.com/office/powerpoint/2010/main" val="3695787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Marcador de pie de página 1"/>
          <p:cNvSpPr>
            <a:spLocks noGrp="1"/>
          </p:cNvSpPr>
          <p:nvPr>
            <p:ph type="ftr" sz="quarter" idx="11"/>
          </p:nvPr>
        </p:nvSpPr>
        <p:spPr bwMode="auto">
          <a:ln>
            <a:miter lim="800000"/>
            <a:headEnd/>
            <a:tailEnd/>
          </a:ln>
        </p:spPr>
        <p:txBody>
          <a:bodyPr/>
          <a:lstStyle/>
          <a:p>
            <a:pPr>
              <a:defRPr/>
            </a:pPr>
            <a:r>
              <a:rPr lang="es-ES_tradnl" smtClean="0"/>
              <a:t>Guillermo  H. Fernández</a:t>
            </a:r>
          </a:p>
        </p:txBody>
      </p:sp>
      <p:sp>
        <p:nvSpPr>
          <p:cNvPr id="70659" name="Marcador de número de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fld id="{5FF0970C-DEF8-44F0-9FB0-4A5C4FC37E45}" type="slidenum">
              <a:rPr lang="es-AR" altLang="es-ES" sz="1200">
                <a:solidFill>
                  <a:srgbClr val="898989"/>
                </a:solidFill>
                <a:latin typeface="Arial" charset="0"/>
              </a:rPr>
              <a:pPr/>
              <a:t>36</a:t>
            </a:fld>
            <a:endParaRPr lang="es-AR" altLang="es-ES" sz="1200">
              <a:solidFill>
                <a:srgbClr val="898989"/>
              </a:solidFill>
              <a:latin typeface="Arial" charset="0"/>
            </a:endParaRPr>
          </a:p>
        </p:txBody>
      </p:sp>
      <p:sp>
        <p:nvSpPr>
          <p:cNvPr id="70660" name="6 CuadroTexto"/>
          <p:cNvSpPr txBox="1">
            <a:spLocks noChangeArrowheads="1"/>
          </p:cNvSpPr>
          <p:nvPr/>
        </p:nvSpPr>
        <p:spPr bwMode="auto">
          <a:xfrm>
            <a:off x="-17584" y="2520"/>
            <a:ext cx="7769225" cy="506412"/>
          </a:xfrm>
          <a:prstGeom prst="rect">
            <a:avLst/>
          </a:prstGeom>
          <a:solidFill>
            <a:schemeClr val="tx1"/>
          </a:solidFill>
          <a:ln>
            <a:noFill/>
          </a:ln>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r>
              <a:rPr lang="es-AR" altLang="es-ES" sz="2700" b="1" dirty="0">
                <a:solidFill>
                  <a:schemeClr val="bg1"/>
                </a:solidFill>
                <a:latin typeface="Verdana" pitchFamily="34" charset="0"/>
              </a:rPr>
              <a:t>Art. 95 - Ajuste por Inflación</a:t>
            </a:r>
            <a:endParaRPr lang="es-MX" altLang="es-ES" sz="2700" b="1" dirty="0">
              <a:solidFill>
                <a:schemeClr val="bg1"/>
              </a:solidFill>
              <a:latin typeface="Verdana" pitchFamily="34" charset="0"/>
            </a:endParaRPr>
          </a:p>
        </p:txBody>
      </p:sp>
      <p:sp>
        <p:nvSpPr>
          <p:cNvPr id="70661" name="4 CuadroTexto"/>
          <p:cNvSpPr txBox="1">
            <a:spLocks noChangeArrowheads="1"/>
          </p:cNvSpPr>
          <p:nvPr/>
        </p:nvSpPr>
        <p:spPr bwMode="auto">
          <a:xfrm>
            <a:off x="438150" y="2141538"/>
            <a:ext cx="8375650" cy="2751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588963">
              <a:defRPr sz="3200">
                <a:solidFill>
                  <a:schemeClr val="tx1"/>
                </a:solidFill>
                <a:latin typeface="Calibri" pitchFamily="34" charset="0"/>
              </a:defRPr>
            </a:lvl1pPr>
            <a:lvl2pPr defTabSz="588963">
              <a:defRPr sz="2800">
                <a:solidFill>
                  <a:schemeClr val="tx1"/>
                </a:solidFill>
                <a:latin typeface="Calibri" pitchFamily="34" charset="0"/>
              </a:defRPr>
            </a:lvl2pPr>
            <a:lvl3pPr defTabSz="588963">
              <a:defRPr sz="2400">
                <a:solidFill>
                  <a:schemeClr val="tx1"/>
                </a:solidFill>
                <a:latin typeface="Calibri" pitchFamily="34" charset="0"/>
              </a:defRPr>
            </a:lvl3pPr>
            <a:lvl4pPr defTabSz="588963">
              <a:defRPr sz="2000">
                <a:solidFill>
                  <a:schemeClr val="tx1"/>
                </a:solidFill>
                <a:latin typeface="Calibri" pitchFamily="34" charset="0"/>
              </a:defRPr>
            </a:lvl4pPr>
            <a:lvl5pPr defTabSz="588963">
              <a:defRPr sz="2000">
                <a:solidFill>
                  <a:schemeClr val="tx1"/>
                </a:solidFill>
                <a:latin typeface="Calibri" pitchFamily="34" charset="0"/>
              </a:defRPr>
            </a:lvl5pPr>
            <a:lvl6pPr defTabSz="588963">
              <a:defRPr sz="2000">
                <a:solidFill>
                  <a:schemeClr val="tx1"/>
                </a:solidFill>
                <a:latin typeface="Calibri" pitchFamily="34" charset="0"/>
              </a:defRPr>
            </a:lvl6pPr>
            <a:lvl7pPr defTabSz="588963">
              <a:defRPr sz="2000">
                <a:solidFill>
                  <a:schemeClr val="tx1"/>
                </a:solidFill>
                <a:latin typeface="Calibri" pitchFamily="34" charset="0"/>
              </a:defRPr>
            </a:lvl7pPr>
            <a:lvl8pPr defTabSz="588963">
              <a:defRPr sz="2000">
                <a:solidFill>
                  <a:schemeClr val="tx1"/>
                </a:solidFill>
                <a:latin typeface="Calibri" pitchFamily="34" charset="0"/>
              </a:defRPr>
            </a:lvl8pPr>
            <a:lvl9pPr defTabSz="588963">
              <a:defRPr sz="2000">
                <a:solidFill>
                  <a:schemeClr val="tx1"/>
                </a:solidFill>
                <a:latin typeface="Calibri" pitchFamily="34" charset="0"/>
              </a:defRPr>
            </a:lvl9pPr>
          </a:lstStyle>
          <a:p>
            <a:pPr algn="just">
              <a:lnSpc>
                <a:spcPct val="115000"/>
              </a:lnSpc>
              <a:spcBef>
                <a:spcPct val="20000"/>
              </a:spcBef>
            </a:pPr>
            <a:r>
              <a:rPr lang="es-AR" altLang="en-US" sz="1800">
                <a:latin typeface="Verdana" pitchFamily="34" charset="0"/>
              </a:rPr>
              <a:t>Dos nuevos párrafos finales: </a:t>
            </a:r>
          </a:p>
          <a:p>
            <a:pPr algn="just">
              <a:lnSpc>
                <a:spcPct val="115000"/>
              </a:lnSpc>
              <a:spcBef>
                <a:spcPct val="20000"/>
              </a:spcBef>
            </a:pPr>
            <a:endParaRPr lang="es-AR" altLang="en-US" sz="1800">
              <a:latin typeface="Verdana" pitchFamily="34" charset="0"/>
            </a:endParaRPr>
          </a:p>
          <a:p>
            <a:pPr algn="just">
              <a:lnSpc>
                <a:spcPct val="115000"/>
              </a:lnSpc>
              <a:spcBef>
                <a:spcPct val="20000"/>
              </a:spcBef>
            </a:pPr>
            <a:r>
              <a:rPr lang="es-AR" altLang="en-US" sz="1800" i="1">
                <a:latin typeface="Verdana" pitchFamily="34" charset="0"/>
              </a:rPr>
              <a:t>“El procedimiento dispuesto en el presente artículo resultará aplicable en el ejercicio fiscal en el cual se verifique un </a:t>
            </a:r>
            <a:r>
              <a:rPr lang="es-AR" altLang="en-US" sz="1800" b="1" i="1">
                <a:latin typeface="Verdana" pitchFamily="34" charset="0"/>
              </a:rPr>
              <a:t>porcentaje de variación </a:t>
            </a:r>
            <a:r>
              <a:rPr lang="es-AR" altLang="en-US" sz="1800" i="1">
                <a:latin typeface="Verdana" pitchFamily="34" charset="0"/>
              </a:rPr>
              <a:t>del índice de precios a que se refiere el segundo párrafo del artículo 89 </a:t>
            </a:r>
            <a:r>
              <a:rPr lang="es-AR" altLang="en-US" sz="1800" b="1">
                <a:latin typeface="Verdana" pitchFamily="34" charset="0"/>
              </a:rPr>
              <a:t>[IPIM]</a:t>
            </a:r>
            <a:r>
              <a:rPr lang="es-AR" altLang="en-US" sz="1800" i="1">
                <a:latin typeface="Verdana" pitchFamily="34" charset="0"/>
              </a:rPr>
              <a:t>, </a:t>
            </a:r>
            <a:r>
              <a:rPr lang="es-AR" altLang="en-US" sz="1800" b="1" i="1">
                <a:latin typeface="Verdana" pitchFamily="34" charset="0"/>
              </a:rPr>
              <a:t>acumulado en los treinta y seis (36) meses anteriores al cierre del ejercicio que se liquida</a:t>
            </a:r>
            <a:r>
              <a:rPr lang="es-AR" altLang="en-US" sz="1800" i="1">
                <a:latin typeface="Verdana" pitchFamily="34" charset="0"/>
              </a:rPr>
              <a:t>, </a:t>
            </a:r>
            <a:r>
              <a:rPr lang="es-AR" altLang="en-US" sz="1800" b="1" i="1">
                <a:latin typeface="Verdana" pitchFamily="34" charset="0"/>
              </a:rPr>
              <a:t>superior al cien por ciento (100%)</a:t>
            </a:r>
            <a:r>
              <a:rPr lang="es-AR" altLang="en-US" sz="1800" i="1">
                <a:latin typeface="Verdana" pitchFamily="34" charset="0"/>
              </a:rPr>
              <a:t>…</a:t>
            </a:r>
            <a:endParaRPr lang="es-AR" altLang="en-US" sz="1800">
              <a:latin typeface="Verdana" pitchFamily="34" charset="0"/>
            </a:endParaRPr>
          </a:p>
        </p:txBody>
      </p:sp>
    </p:spTree>
    <p:extLst>
      <p:ext uri="{BB962C8B-B14F-4D97-AF65-F5344CB8AC3E}">
        <p14:creationId xmlns:p14="http://schemas.microsoft.com/office/powerpoint/2010/main" val="4279865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0" y="8389"/>
            <a:ext cx="8858280" cy="571456"/>
          </a:xfrm>
        </p:spPr>
        <p:txBody>
          <a:bodyPr>
            <a:normAutofit fontScale="90000"/>
          </a:bodyPr>
          <a:lstStyle/>
          <a:p>
            <a:r>
              <a:rPr lang="es-AR" altLang="es-ES" b="1" dirty="0" smtClean="0">
                <a:latin typeface="Verdana" pitchFamily="34" charset="0"/>
              </a:rPr>
              <a:t/>
            </a:r>
            <a:br>
              <a:rPr lang="es-AR" altLang="es-ES" b="1" dirty="0" smtClean="0">
                <a:latin typeface="Verdana" pitchFamily="34" charset="0"/>
              </a:rPr>
            </a:br>
            <a:r>
              <a:rPr lang="es-AR" altLang="es-ES" b="1" dirty="0" smtClean="0">
                <a:latin typeface="Verdana" pitchFamily="34" charset="0"/>
              </a:rPr>
              <a:t>Art</a:t>
            </a:r>
            <a:r>
              <a:rPr lang="es-AR" altLang="es-ES" b="1" dirty="0">
                <a:latin typeface="Verdana" pitchFamily="34" charset="0"/>
              </a:rPr>
              <a:t>. 95 - Ajuste por Inflación</a:t>
            </a:r>
            <a:r>
              <a:rPr lang="es-MX" altLang="es-ES" b="1" dirty="0">
                <a:latin typeface="Verdana" pitchFamily="34" charset="0"/>
              </a:rPr>
              <a:t/>
            </a:r>
            <a:br>
              <a:rPr lang="es-MX" altLang="es-ES" b="1" dirty="0">
                <a:latin typeface="Verdana" pitchFamily="34" charset="0"/>
              </a:rPr>
            </a:br>
            <a:endParaRPr lang="es-ES" dirty="0"/>
          </a:p>
        </p:txBody>
      </p:sp>
      <p:sp>
        <p:nvSpPr>
          <p:cNvPr id="6" name="4 CuadroTexto"/>
          <p:cNvSpPr txBox="1">
            <a:spLocks noGrp="1" noChangeArrowheads="1"/>
          </p:cNvSpPr>
          <p:nvPr>
            <p:ph idx="1"/>
          </p:nvPr>
        </p:nvSpPr>
        <p:spPr bwMode="auto">
          <a:xfrm>
            <a:off x="251520" y="1196752"/>
            <a:ext cx="8229600" cy="47320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588963">
              <a:spcBef>
                <a:spcPct val="20000"/>
              </a:spcBef>
              <a:buFont typeface="Arial" charset="0"/>
              <a:buChar char="•"/>
              <a:defRPr sz="3200">
                <a:solidFill>
                  <a:schemeClr val="tx1"/>
                </a:solidFill>
                <a:latin typeface="Calibri" pitchFamily="34" charset="0"/>
              </a:defRPr>
            </a:lvl1pPr>
            <a:lvl2pPr marL="742950" indent="-285750" defTabSz="588963">
              <a:spcBef>
                <a:spcPct val="20000"/>
              </a:spcBef>
              <a:buFont typeface="Arial" charset="0"/>
              <a:buChar char="–"/>
              <a:defRPr sz="2800">
                <a:solidFill>
                  <a:schemeClr val="tx1"/>
                </a:solidFill>
                <a:latin typeface="Calibri" pitchFamily="34" charset="0"/>
              </a:defRPr>
            </a:lvl2pPr>
            <a:lvl3pPr marL="1143000" indent="-228600" defTabSz="588963">
              <a:spcBef>
                <a:spcPct val="20000"/>
              </a:spcBef>
              <a:buFont typeface="Arial" charset="0"/>
              <a:buChar char="•"/>
              <a:defRPr sz="2400">
                <a:solidFill>
                  <a:schemeClr val="tx1"/>
                </a:solidFill>
                <a:latin typeface="Calibri" pitchFamily="34" charset="0"/>
              </a:defRPr>
            </a:lvl3pPr>
            <a:lvl4pPr marL="1600200" indent="-228600" defTabSz="588963">
              <a:spcBef>
                <a:spcPct val="20000"/>
              </a:spcBef>
              <a:buFont typeface="Arial" charset="0"/>
              <a:buChar char="–"/>
              <a:defRPr sz="2000">
                <a:solidFill>
                  <a:schemeClr val="tx1"/>
                </a:solidFill>
                <a:latin typeface="Calibri" pitchFamily="34" charset="0"/>
              </a:defRPr>
            </a:lvl4pPr>
            <a:lvl5pPr marL="2057400" indent="-228600" defTabSz="588963">
              <a:spcBef>
                <a:spcPct val="20000"/>
              </a:spcBef>
              <a:buFont typeface="Arial" charset="0"/>
              <a:buChar char="»"/>
              <a:defRPr sz="2000">
                <a:solidFill>
                  <a:schemeClr val="tx1"/>
                </a:solidFill>
                <a:latin typeface="Calibri" pitchFamily="34" charset="0"/>
              </a:defRPr>
            </a:lvl5pPr>
            <a:lvl6pPr marL="2514600" indent="-228600" defTabSz="5889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5889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5889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5889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lnSpc>
                <a:spcPct val="115000"/>
              </a:lnSpc>
              <a:defRPr/>
            </a:pPr>
            <a:r>
              <a:rPr lang="es-ES" altLang="en-US" sz="1800" dirty="0" smtClean="0">
                <a:latin typeface="Verdana" pitchFamily="34" charset="0"/>
                <a:cs typeface="+mn-cs"/>
              </a:rPr>
              <a:t>Se aplica cuando se de un % de variación IPIM acumulado en los últimos 36 meses anteriores al cierre del ejercicio superior al 100%</a:t>
            </a:r>
          </a:p>
          <a:p>
            <a:pPr marL="285750" indent="-285750" algn="just">
              <a:lnSpc>
                <a:spcPct val="115000"/>
              </a:lnSpc>
              <a:buFont typeface="Wingdings" panose="05000000000000000000" pitchFamily="2" charset="2"/>
              <a:buChar char="§"/>
              <a:defRPr/>
            </a:pPr>
            <a:endParaRPr lang="es-ES" altLang="en-US" sz="1800" dirty="0" smtClean="0">
              <a:latin typeface="Verdana" pitchFamily="34" charset="0"/>
              <a:cs typeface="+mn-cs"/>
            </a:endParaRPr>
          </a:p>
          <a:p>
            <a:pPr marL="285750" indent="-285750" algn="just">
              <a:lnSpc>
                <a:spcPct val="115000"/>
              </a:lnSpc>
              <a:buFont typeface="Wingdings" panose="05000000000000000000" pitchFamily="2" charset="2"/>
              <a:buChar char="§"/>
              <a:defRPr/>
            </a:pPr>
            <a:r>
              <a:rPr lang="es-ES" altLang="en-US" sz="1800" dirty="0" smtClean="0">
                <a:latin typeface="Verdana" pitchFamily="34" charset="0"/>
                <a:cs typeface="+mn-cs"/>
              </a:rPr>
              <a:t>Vigencia ejercicio iniciados a partir 1/01/2018</a:t>
            </a:r>
          </a:p>
          <a:p>
            <a:pPr marL="285750" indent="-285750" algn="just">
              <a:lnSpc>
                <a:spcPct val="115000"/>
              </a:lnSpc>
              <a:buFont typeface="Wingdings" panose="05000000000000000000" pitchFamily="2" charset="2"/>
              <a:buChar char="§"/>
              <a:defRPr/>
            </a:pPr>
            <a:endParaRPr lang="es-ES" altLang="en-US" sz="1800" dirty="0" smtClean="0">
              <a:latin typeface="Verdana" pitchFamily="34" charset="0"/>
              <a:cs typeface="+mn-cs"/>
            </a:endParaRPr>
          </a:p>
          <a:p>
            <a:pPr marL="285750" indent="-285750" algn="just">
              <a:lnSpc>
                <a:spcPct val="115000"/>
              </a:lnSpc>
              <a:buFont typeface="Wingdings" panose="05000000000000000000" pitchFamily="2" charset="2"/>
              <a:buChar char="§"/>
              <a:defRPr/>
            </a:pPr>
            <a:r>
              <a:rPr lang="es-ES" altLang="en-US" sz="1800" dirty="0" smtClean="0">
                <a:latin typeface="Verdana" pitchFamily="34" charset="0"/>
                <a:cs typeface="+mn-cs"/>
              </a:rPr>
              <a:t>Primer ejercicio variación acumulada 33,33%</a:t>
            </a:r>
          </a:p>
          <a:p>
            <a:pPr marL="285750" indent="-285750" algn="just">
              <a:lnSpc>
                <a:spcPct val="115000"/>
              </a:lnSpc>
              <a:buFont typeface="Wingdings" panose="05000000000000000000" pitchFamily="2" charset="2"/>
              <a:buChar char="§"/>
              <a:defRPr/>
            </a:pPr>
            <a:endParaRPr lang="es-ES" altLang="en-US" sz="1800" dirty="0" smtClean="0">
              <a:latin typeface="Verdana" pitchFamily="34" charset="0"/>
              <a:cs typeface="+mn-cs"/>
            </a:endParaRPr>
          </a:p>
          <a:p>
            <a:pPr marL="285750" indent="-285750" algn="just">
              <a:lnSpc>
                <a:spcPct val="115000"/>
              </a:lnSpc>
              <a:buFont typeface="Wingdings" panose="05000000000000000000" pitchFamily="2" charset="2"/>
              <a:buChar char="§"/>
              <a:defRPr/>
            </a:pPr>
            <a:r>
              <a:rPr lang="es-ES" altLang="en-US" sz="1800" dirty="0" smtClean="0">
                <a:latin typeface="Verdana" pitchFamily="34" charset="0"/>
                <a:cs typeface="+mn-cs"/>
              </a:rPr>
              <a:t>Segundo ejercicio variación acumulada 66,66%</a:t>
            </a:r>
          </a:p>
          <a:p>
            <a:pPr marL="285750" indent="-285750" algn="just">
              <a:lnSpc>
                <a:spcPct val="115000"/>
              </a:lnSpc>
              <a:buFont typeface="Wingdings" panose="05000000000000000000" pitchFamily="2" charset="2"/>
              <a:buChar char="§"/>
              <a:defRPr/>
            </a:pPr>
            <a:endParaRPr lang="es-ES" altLang="en-US" sz="1800" dirty="0" smtClean="0">
              <a:latin typeface="Verdana" pitchFamily="34" charset="0"/>
              <a:cs typeface="+mn-cs"/>
            </a:endParaRPr>
          </a:p>
          <a:p>
            <a:pPr marL="285750" indent="-285750" algn="just">
              <a:lnSpc>
                <a:spcPct val="115000"/>
              </a:lnSpc>
              <a:buFont typeface="Wingdings" panose="05000000000000000000" pitchFamily="2" charset="2"/>
              <a:buChar char="§"/>
              <a:defRPr/>
            </a:pPr>
            <a:r>
              <a:rPr lang="es-ES" altLang="en-US" sz="1800" dirty="0" smtClean="0">
                <a:latin typeface="Verdana" pitchFamily="34" charset="0"/>
                <a:cs typeface="+mn-cs"/>
              </a:rPr>
              <a:t>Conclusión Una sociedad puede tener </a:t>
            </a:r>
            <a:r>
              <a:rPr lang="es-ES" altLang="en-US" sz="1800" dirty="0" err="1" smtClean="0">
                <a:latin typeface="Verdana" pitchFamily="34" charset="0"/>
                <a:cs typeface="+mn-cs"/>
              </a:rPr>
              <a:t>AxI</a:t>
            </a:r>
            <a:r>
              <a:rPr lang="es-ES" altLang="en-US" sz="1800" dirty="0" smtClean="0">
                <a:latin typeface="Verdana" pitchFamily="34" charset="0"/>
                <a:cs typeface="+mn-cs"/>
              </a:rPr>
              <a:t> y otra que cierre al mes siguiente no!!!!</a:t>
            </a:r>
          </a:p>
          <a:p>
            <a:pPr marL="0" indent="0" algn="just">
              <a:lnSpc>
                <a:spcPct val="115000"/>
              </a:lnSpc>
              <a:buNone/>
              <a:defRPr/>
            </a:pPr>
            <a:endParaRPr lang="es-AR" altLang="en-US" sz="1800" dirty="0">
              <a:latin typeface="Verdana" pitchFamily="34" charset="0"/>
              <a:cs typeface="+mn-cs"/>
            </a:endParaRPr>
          </a:p>
        </p:txBody>
      </p:sp>
    </p:spTree>
    <p:extLst>
      <p:ext uri="{BB962C8B-B14F-4D97-AF65-F5344CB8AC3E}">
        <p14:creationId xmlns:p14="http://schemas.microsoft.com/office/powerpoint/2010/main" val="36766818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final.png"/>
          <p:cNvPicPr>
            <a:picLocks noGrp="1" noChangeAspect="1"/>
          </p:cNvPicPr>
          <p:nvPr>
            <p:ph idx="1"/>
          </p:nvPr>
        </p:nvPicPr>
        <p:blipFill>
          <a:blip r:embed="rId2"/>
          <a:stretch>
            <a:fillRect/>
          </a:stretch>
        </p:blipFill>
        <p:spPr>
          <a:xfrm>
            <a:off x="0" y="0"/>
            <a:ext cx="9179718" cy="6858000"/>
          </a:xfrm>
        </p:spPr>
      </p:pic>
      <p:sp>
        <p:nvSpPr>
          <p:cNvPr id="2" name="1 Título"/>
          <p:cNvSpPr>
            <a:spLocks noGrp="1"/>
          </p:cNvSpPr>
          <p:nvPr>
            <p:ph type="title"/>
          </p:nvPr>
        </p:nvSpPr>
        <p:spPr>
          <a:xfrm>
            <a:off x="2071670" y="2357430"/>
            <a:ext cx="5500726" cy="571456"/>
          </a:xfrm>
        </p:spPr>
        <p:txBody>
          <a:bodyPr>
            <a:noAutofit/>
          </a:bodyPr>
          <a:lstStyle/>
          <a:p>
            <a:r>
              <a:rPr lang="es-ES" sz="4400" dirty="0" smtClean="0"/>
              <a:t>MUCHAS GRACIAS</a:t>
            </a:r>
            <a:endParaRPr lang="es-ES"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5 Marcador de número de diapositiva"/>
          <p:cNvSpPr txBox="1">
            <a:spLocks noGrp="1"/>
          </p:cNvSpPr>
          <p:nvPr/>
        </p:nvSpPr>
        <p:spPr bwMode="auto">
          <a:xfrm>
            <a:off x="6659563" y="623728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pPr algn="r" eaLnBrk="1" hangingPunct="1"/>
            <a:fld id="{CF821A45-A4E0-41CC-A431-E3A2710E4C3A}" type="slidenum">
              <a:rPr lang="es-ES" altLang="es-ES" sz="1400">
                <a:latin typeface="Arial" charset="0"/>
              </a:rPr>
              <a:pPr algn="r" eaLnBrk="1" hangingPunct="1"/>
              <a:t>4</a:t>
            </a:fld>
            <a:endParaRPr lang="es-ES" altLang="es-ES" sz="1400">
              <a:latin typeface="Arial" charset="0"/>
            </a:endParaRPr>
          </a:p>
        </p:txBody>
      </p:sp>
      <p:sp>
        <p:nvSpPr>
          <p:cNvPr id="8195" name="Rectangle 2"/>
          <p:cNvSpPr>
            <a:spLocks noChangeArrowheads="1"/>
          </p:cNvSpPr>
          <p:nvPr/>
        </p:nvSpPr>
        <p:spPr bwMode="auto">
          <a:xfrm>
            <a:off x="357188" y="1169582"/>
            <a:ext cx="8477250" cy="529630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just" eaLnBrk="1" hangingPunct="1">
              <a:lnSpc>
                <a:spcPct val="120000"/>
              </a:lnSpc>
              <a:spcBef>
                <a:spcPct val="20000"/>
              </a:spcBef>
            </a:pPr>
            <a:endParaRPr lang="es-AR" altLang="es-ES" sz="2800">
              <a:latin typeface="Times New Roman" pitchFamily="18" charset="0"/>
            </a:endParaRPr>
          </a:p>
        </p:txBody>
      </p:sp>
      <p:sp>
        <p:nvSpPr>
          <p:cNvPr id="8197" name="7 Rectángulo"/>
          <p:cNvSpPr>
            <a:spLocks noChangeArrowheads="1"/>
          </p:cNvSpPr>
          <p:nvPr/>
        </p:nvSpPr>
        <p:spPr bwMode="auto">
          <a:xfrm>
            <a:off x="708025" y="1052513"/>
            <a:ext cx="84248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s-AR" altLang="es-ES">
                <a:solidFill>
                  <a:srgbClr val="000000"/>
                </a:solidFill>
              </a:rPr>
              <a:t>        </a:t>
            </a:r>
            <a:endParaRPr lang="es-ES" altLang="es-ES" sz="2200">
              <a:solidFill>
                <a:srgbClr val="000000"/>
              </a:solidFill>
            </a:endParaRPr>
          </a:p>
        </p:txBody>
      </p:sp>
      <p:sp>
        <p:nvSpPr>
          <p:cNvPr id="8198" name="Rectángulo 1"/>
          <p:cNvSpPr>
            <a:spLocks noChangeArrowheads="1"/>
          </p:cNvSpPr>
          <p:nvPr/>
        </p:nvSpPr>
        <p:spPr bwMode="auto">
          <a:xfrm>
            <a:off x="590550" y="1512888"/>
            <a:ext cx="2952750" cy="1028700"/>
          </a:xfrm>
          <a:prstGeom prst="rect">
            <a:avLst/>
          </a:prstGeom>
          <a:solidFill>
            <a:schemeClr val="accent2">
              <a:lumMod val="20000"/>
              <a:lumOff val="80000"/>
            </a:schemeClr>
          </a:solidFill>
          <a:ln w="9525">
            <a:solidFill>
              <a:schemeClr val="tx1"/>
            </a:solid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ct val="0"/>
              </a:spcBef>
              <a:buFontTx/>
              <a:buNone/>
              <a:defRPr/>
            </a:pPr>
            <a:endParaRPr lang="es-ES" altLang="es-AR" sz="2000" dirty="0" smtClean="0">
              <a:cs typeface="+mn-cs"/>
            </a:endParaRPr>
          </a:p>
          <a:p>
            <a:pPr algn="ctr">
              <a:lnSpc>
                <a:spcPct val="80000"/>
              </a:lnSpc>
              <a:spcBef>
                <a:spcPct val="0"/>
              </a:spcBef>
              <a:buFontTx/>
              <a:buNone/>
              <a:defRPr/>
            </a:pPr>
            <a:r>
              <a:rPr lang="es-ES" altLang="es-AR" sz="1800" b="1" dirty="0" smtClean="0">
                <a:cs typeface="+mn-cs"/>
              </a:rPr>
              <a:t>Personas Humanas </a:t>
            </a:r>
          </a:p>
          <a:p>
            <a:pPr algn="ctr">
              <a:lnSpc>
                <a:spcPct val="80000"/>
              </a:lnSpc>
              <a:spcBef>
                <a:spcPct val="0"/>
              </a:spcBef>
              <a:buFontTx/>
              <a:buNone/>
              <a:defRPr/>
            </a:pPr>
            <a:r>
              <a:rPr lang="es-ES" altLang="es-AR" sz="1800" b="1" dirty="0">
                <a:cs typeface="+mn-cs"/>
              </a:rPr>
              <a:t>y</a:t>
            </a:r>
            <a:endParaRPr lang="es-ES" altLang="es-AR" sz="1800" b="1" dirty="0" smtClean="0">
              <a:cs typeface="+mn-cs"/>
            </a:endParaRPr>
          </a:p>
          <a:p>
            <a:pPr algn="ctr">
              <a:lnSpc>
                <a:spcPct val="80000"/>
              </a:lnSpc>
              <a:spcBef>
                <a:spcPct val="0"/>
              </a:spcBef>
              <a:buFontTx/>
              <a:buNone/>
              <a:defRPr/>
            </a:pPr>
            <a:r>
              <a:rPr lang="es-ES" altLang="es-AR" sz="1800" b="1" dirty="0" smtClean="0">
                <a:cs typeface="+mn-cs"/>
              </a:rPr>
              <a:t>Sucesiones Indivisa</a:t>
            </a:r>
            <a:r>
              <a:rPr lang="es-ES" altLang="es-AR" sz="2000" b="1" dirty="0" smtClean="0">
                <a:cs typeface="+mn-cs"/>
              </a:rPr>
              <a:t>s </a:t>
            </a:r>
          </a:p>
        </p:txBody>
      </p:sp>
      <p:sp>
        <p:nvSpPr>
          <p:cNvPr id="9" name="Rectángulo 1"/>
          <p:cNvSpPr>
            <a:spLocks noChangeArrowheads="1"/>
          </p:cNvSpPr>
          <p:nvPr/>
        </p:nvSpPr>
        <p:spPr bwMode="auto">
          <a:xfrm>
            <a:off x="609600" y="3789363"/>
            <a:ext cx="2952750" cy="1027112"/>
          </a:xfrm>
          <a:prstGeom prst="rect">
            <a:avLst/>
          </a:prstGeom>
          <a:solidFill>
            <a:schemeClr val="accent2">
              <a:lumMod val="20000"/>
              <a:lumOff val="80000"/>
            </a:schemeClr>
          </a:solidFill>
          <a:ln w="9525">
            <a:solidFill>
              <a:schemeClr val="tx1"/>
            </a:solid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ct val="0"/>
              </a:spcBef>
              <a:buFontTx/>
              <a:buNone/>
              <a:defRPr/>
            </a:pPr>
            <a:endParaRPr lang="es-ES" altLang="es-AR" sz="2000" dirty="0" smtClean="0">
              <a:cs typeface="+mn-cs"/>
            </a:endParaRPr>
          </a:p>
          <a:p>
            <a:pPr algn="ctr">
              <a:lnSpc>
                <a:spcPct val="80000"/>
              </a:lnSpc>
              <a:spcBef>
                <a:spcPct val="0"/>
              </a:spcBef>
              <a:buFontTx/>
              <a:buNone/>
              <a:defRPr/>
            </a:pPr>
            <a:r>
              <a:rPr lang="es-ES" altLang="es-AR" sz="1800" b="1" dirty="0" smtClean="0">
                <a:cs typeface="+mn-cs"/>
              </a:rPr>
              <a:t>Personas</a:t>
            </a:r>
            <a:r>
              <a:rPr lang="es-ES" altLang="es-AR" sz="2000" b="1" dirty="0" smtClean="0">
                <a:cs typeface="+mn-cs"/>
              </a:rPr>
              <a:t> Jurídicas</a:t>
            </a:r>
          </a:p>
          <a:p>
            <a:pPr algn="ctr">
              <a:lnSpc>
                <a:spcPct val="80000"/>
              </a:lnSpc>
              <a:spcBef>
                <a:spcPct val="0"/>
              </a:spcBef>
              <a:buFontTx/>
              <a:buNone/>
              <a:defRPr/>
            </a:pPr>
            <a:r>
              <a:rPr lang="es-ES" altLang="es-AR" sz="1600" b="1" i="1" dirty="0" smtClean="0">
                <a:cs typeface="+mn-cs"/>
              </a:rPr>
              <a:t>Art 49 excepto </a:t>
            </a:r>
            <a:r>
              <a:rPr lang="es-ES" altLang="es-AR" sz="1600" b="1" i="1" dirty="0" err="1" smtClean="0">
                <a:cs typeface="+mn-cs"/>
              </a:rPr>
              <a:t>inc</a:t>
            </a:r>
            <a:r>
              <a:rPr lang="es-ES" altLang="es-AR" sz="1600" b="1" i="1" dirty="0" smtClean="0">
                <a:cs typeface="+mn-cs"/>
              </a:rPr>
              <a:t> a</a:t>
            </a:r>
            <a:r>
              <a:rPr lang="es-ES" altLang="es-AR" sz="1600" b="1" dirty="0" smtClean="0">
                <a:cs typeface="+mn-cs"/>
              </a:rPr>
              <a:t>)</a:t>
            </a:r>
            <a:endParaRPr lang="es-ES" altLang="es-AR" sz="1600" b="1" dirty="0">
              <a:cs typeface="+mn-cs"/>
            </a:endParaRPr>
          </a:p>
          <a:p>
            <a:pPr algn="ctr">
              <a:lnSpc>
                <a:spcPct val="80000"/>
              </a:lnSpc>
              <a:spcBef>
                <a:spcPct val="0"/>
              </a:spcBef>
              <a:buFontTx/>
              <a:buNone/>
              <a:defRPr/>
            </a:pPr>
            <a:endParaRPr lang="es-ES" altLang="es-AR" sz="2000" dirty="0" smtClean="0">
              <a:cs typeface="+mn-cs"/>
            </a:endParaRPr>
          </a:p>
        </p:txBody>
      </p:sp>
      <p:sp>
        <p:nvSpPr>
          <p:cNvPr id="10" name="Rectángulo 1"/>
          <p:cNvSpPr>
            <a:spLocks noChangeArrowheads="1"/>
          </p:cNvSpPr>
          <p:nvPr/>
        </p:nvSpPr>
        <p:spPr bwMode="auto">
          <a:xfrm>
            <a:off x="4754563" y="1543050"/>
            <a:ext cx="2828925" cy="757238"/>
          </a:xfrm>
          <a:prstGeom prst="rect">
            <a:avLst/>
          </a:prstGeom>
          <a:solidFill>
            <a:schemeClr val="accent2">
              <a:lumMod val="60000"/>
              <a:lumOff val="40000"/>
            </a:schemeClr>
          </a:solidFill>
          <a:ln w="9525">
            <a:solidFill>
              <a:schemeClr val="tx1"/>
            </a:solid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ct val="0"/>
              </a:spcBef>
              <a:buFontTx/>
              <a:buNone/>
              <a:defRPr/>
            </a:pPr>
            <a:endParaRPr lang="es-ES" altLang="es-AR" sz="1800" dirty="0" smtClean="0">
              <a:cs typeface="+mn-cs"/>
            </a:endParaRPr>
          </a:p>
          <a:p>
            <a:pPr algn="ctr">
              <a:lnSpc>
                <a:spcPct val="80000"/>
              </a:lnSpc>
              <a:spcBef>
                <a:spcPct val="0"/>
              </a:spcBef>
              <a:buFontTx/>
              <a:buNone/>
              <a:defRPr/>
            </a:pPr>
            <a:r>
              <a:rPr lang="es-ES" altLang="es-AR" sz="1800" dirty="0" smtClean="0">
                <a:cs typeface="+mn-cs"/>
              </a:rPr>
              <a:t>Impuesto Global </a:t>
            </a:r>
          </a:p>
          <a:p>
            <a:pPr algn="ctr">
              <a:lnSpc>
                <a:spcPct val="80000"/>
              </a:lnSpc>
              <a:spcBef>
                <a:spcPct val="0"/>
              </a:spcBef>
              <a:buFontTx/>
              <a:buNone/>
              <a:defRPr/>
            </a:pPr>
            <a:r>
              <a:rPr lang="es-ES" altLang="es-AR" sz="1800" dirty="0" smtClean="0">
                <a:cs typeface="+mn-cs"/>
              </a:rPr>
              <a:t>Tasa Progresiva</a:t>
            </a:r>
          </a:p>
        </p:txBody>
      </p:sp>
      <p:sp>
        <p:nvSpPr>
          <p:cNvPr id="11" name="Rectángulo 1"/>
          <p:cNvSpPr>
            <a:spLocks noChangeArrowheads="1"/>
          </p:cNvSpPr>
          <p:nvPr/>
        </p:nvSpPr>
        <p:spPr bwMode="auto">
          <a:xfrm>
            <a:off x="4760913" y="2543175"/>
            <a:ext cx="2828925" cy="757238"/>
          </a:xfrm>
          <a:prstGeom prst="rect">
            <a:avLst/>
          </a:prstGeom>
          <a:solidFill>
            <a:schemeClr val="accent2">
              <a:lumMod val="60000"/>
              <a:lumOff val="40000"/>
            </a:schemeClr>
          </a:solidFill>
          <a:ln w="9525">
            <a:solidFill>
              <a:schemeClr val="tx1"/>
            </a:solid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ct val="0"/>
              </a:spcBef>
              <a:buFontTx/>
              <a:buNone/>
              <a:defRPr/>
            </a:pPr>
            <a:r>
              <a:rPr lang="es-ES" altLang="es-AR" sz="1800" dirty="0" smtClean="0">
                <a:cs typeface="+mn-cs"/>
              </a:rPr>
              <a:t> </a:t>
            </a:r>
          </a:p>
          <a:p>
            <a:pPr algn="ctr">
              <a:lnSpc>
                <a:spcPct val="80000"/>
              </a:lnSpc>
              <a:spcBef>
                <a:spcPct val="0"/>
              </a:spcBef>
              <a:buFontTx/>
              <a:buNone/>
              <a:defRPr/>
            </a:pPr>
            <a:r>
              <a:rPr lang="es-ES" altLang="es-AR" sz="1800" dirty="0" smtClean="0">
                <a:cs typeface="+mn-cs"/>
              </a:rPr>
              <a:t>Impuesto cedular</a:t>
            </a:r>
          </a:p>
          <a:p>
            <a:pPr algn="ctr">
              <a:lnSpc>
                <a:spcPct val="80000"/>
              </a:lnSpc>
              <a:spcBef>
                <a:spcPct val="0"/>
              </a:spcBef>
              <a:buFontTx/>
              <a:buNone/>
              <a:defRPr/>
            </a:pPr>
            <a:r>
              <a:rPr lang="es-AR" altLang="es-AR" sz="1800" dirty="0" smtClean="0">
                <a:cs typeface="+mn-cs"/>
              </a:rPr>
              <a:t>Tasa Proporcional</a:t>
            </a:r>
            <a:endParaRPr lang="es-ES" altLang="es-AR" sz="1800" dirty="0" smtClean="0">
              <a:cs typeface="+mn-cs"/>
            </a:endParaRPr>
          </a:p>
        </p:txBody>
      </p:sp>
      <p:sp>
        <p:nvSpPr>
          <p:cNvPr id="12" name="Rectángulo 1"/>
          <p:cNvSpPr>
            <a:spLocks noChangeArrowheads="1"/>
          </p:cNvSpPr>
          <p:nvPr/>
        </p:nvSpPr>
        <p:spPr bwMode="auto">
          <a:xfrm>
            <a:off x="4897438" y="5367338"/>
            <a:ext cx="2828925" cy="319087"/>
          </a:xfrm>
          <a:prstGeom prst="rect">
            <a:avLst/>
          </a:prstGeom>
          <a:solidFill>
            <a:schemeClr val="accent2">
              <a:lumMod val="60000"/>
              <a:lumOff val="40000"/>
            </a:schemeClr>
          </a:solidFill>
          <a:ln w="9525">
            <a:solidFill>
              <a:schemeClr val="tx1"/>
            </a:solid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ct val="0"/>
              </a:spcBef>
              <a:buFontTx/>
              <a:buNone/>
              <a:defRPr/>
            </a:pPr>
            <a:r>
              <a:rPr lang="es-ES" altLang="es-AR" sz="1800" dirty="0" smtClean="0">
                <a:cs typeface="+mn-cs"/>
              </a:rPr>
              <a:t> Impuesto Tasa Proporcional </a:t>
            </a:r>
          </a:p>
        </p:txBody>
      </p:sp>
      <p:cxnSp>
        <p:nvCxnSpPr>
          <p:cNvPr id="6" name="5 Conector recto de flecha"/>
          <p:cNvCxnSpPr/>
          <p:nvPr/>
        </p:nvCxnSpPr>
        <p:spPr>
          <a:xfrm flipV="1">
            <a:off x="3660775" y="2046288"/>
            <a:ext cx="935038" cy="257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3660775" y="2344738"/>
            <a:ext cx="982663" cy="3635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3660775" y="4303713"/>
            <a:ext cx="88423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tángulo 1"/>
          <p:cNvSpPr>
            <a:spLocks noChangeArrowheads="1"/>
          </p:cNvSpPr>
          <p:nvPr/>
        </p:nvSpPr>
        <p:spPr bwMode="auto">
          <a:xfrm>
            <a:off x="644525" y="5084763"/>
            <a:ext cx="2952750" cy="1200150"/>
          </a:xfrm>
          <a:prstGeom prst="rect">
            <a:avLst/>
          </a:prstGeom>
          <a:solidFill>
            <a:schemeClr val="accent2">
              <a:lumMod val="20000"/>
              <a:lumOff val="80000"/>
            </a:schemeClr>
          </a:solidFill>
          <a:ln w="9525">
            <a:solidFill>
              <a:schemeClr val="tx1"/>
            </a:solid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ct val="0"/>
              </a:spcBef>
              <a:buFontTx/>
              <a:buNone/>
              <a:defRPr/>
            </a:pPr>
            <a:endParaRPr lang="es-ES" altLang="es-AR" sz="2000" dirty="0" smtClean="0">
              <a:cs typeface="+mn-cs"/>
            </a:endParaRPr>
          </a:p>
          <a:p>
            <a:pPr algn="ctr">
              <a:lnSpc>
                <a:spcPct val="80000"/>
              </a:lnSpc>
              <a:spcBef>
                <a:spcPct val="0"/>
              </a:spcBef>
              <a:buFontTx/>
              <a:buNone/>
              <a:defRPr/>
            </a:pPr>
            <a:r>
              <a:rPr lang="es-ES" altLang="es-AR" sz="1800" b="1" dirty="0" smtClean="0">
                <a:cs typeface="+mn-cs"/>
              </a:rPr>
              <a:t>Personas Jurídicas</a:t>
            </a:r>
          </a:p>
          <a:p>
            <a:pPr algn="ctr">
              <a:lnSpc>
                <a:spcPct val="80000"/>
              </a:lnSpc>
              <a:spcBef>
                <a:spcPct val="0"/>
              </a:spcBef>
              <a:buFontTx/>
              <a:buNone/>
              <a:defRPr/>
            </a:pPr>
            <a:r>
              <a:rPr lang="es-ES" altLang="es-AR" sz="1600" b="1" i="1" dirty="0" smtClean="0">
                <a:cs typeface="+mn-cs"/>
              </a:rPr>
              <a:t>Art 69 </a:t>
            </a:r>
          </a:p>
          <a:p>
            <a:pPr algn="ctr">
              <a:lnSpc>
                <a:spcPct val="80000"/>
              </a:lnSpc>
              <a:spcBef>
                <a:spcPct val="0"/>
              </a:spcBef>
              <a:buFontTx/>
              <a:buNone/>
              <a:defRPr/>
            </a:pPr>
            <a:r>
              <a:rPr lang="es-ES" altLang="es-AR" sz="1600" b="1" i="1" dirty="0" smtClean="0">
                <a:cs typeface="+mn-cs"/>
              </a:rPr>
              <a:t>Art 49 b) –opcional-</a:t>
            </a:r>
            <a:endParaRPr lang="es-ES" altLang="es-AR" sz="1600" b="1" i="1" dirty="0">
              <a:cs typeface="+mn-cs"/>
            </a:endParaRPr>
          </a:p>
          <a:p>
            <a:pPr algn="ctr">
              <a:lnSpc>
                <a:spcPct val="80000"/>
              </a:lnSpc>
              <a:spcBef>
                <a:spcPct val="0"/>
              </a:spcBef>
              <a:buFontTx/>
              <a:buNone/>
              <a:defRPr/>
            </a:pPr>
            <a:endParaRPr lang="es-ES" altLang="es-AR" sz="2000" i="1" dirty="0" smtClean="0">
              <a:cs typeface="+mn-cs"/>
            </a:endParaRPr>
          </a:p>
        </p:txBody>
      </p:sp>
      <p:sp>
        <p:nvSpPr>
          <p:cNvPr id="22" name="Rectángulo 1"/>
          <p:cNvSpPr>
            <a:spLocks noChangeArrowheads="1"/>
          </p:cNvSpPr>
          <p:nvPr/>
        </p:nvSpPr>
        <p:spPr bwMode="auto">
          <a:xfrm>
            <a:off x="4878388" y="4094163"/>
            <a:ext cx="2828925" cy="541337"/>
          </a:xfrm>
          <a:prstGeom prst="rect">
            <a:avLst/>
          </a:prstGeom>
          <a:solidFill>
            <a:schemeClr val="accent2">
              <a:lumMod val="60000"/>
              <a:lumOff val="40000"/>
            </a:schemeClr>
          </a:solidFill>
          <a:ln w="9525">
            <a:solidFill>
              <a:schemeClr val="tx1"/>
            </a:solid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ct val="0"/>
              </a:spcBef>
              <a:buFontTx/>
              <a:buNone/>
              <a:defRPr/>
            </a:pPr>
            <a:r>
              <a:rPr lang="es-ES" altLang="es-AR" sz="1800" dirty="0" smtClean="0">
                <a:cs typeface="+mn-cs"/>
              </a:rPr>
              <a:t> Impuesto Global </a:t>
            </a:r>
          </a:p>
          <a:p>
            <a:pPr algn="ctr">
              <a:lnSpc>
                <a:spcPct val="80000"/>
              </a:lnSpc>
              <a:spcBef>
                <a:spcPct val="0"/>
              </a:spcBef>
              <a:buFontTx/>
              <a:buNone/>
              <a:defRPr/>
            </a:pPr>
            <a:r>
              <a:rPr lang="es-ES" altLang="es-AR" sz="1800" dirty="0" smtClean="0">
                <a:cs typeface="+mn-cs"/>
              </a:rPr>
              <a:t>Tasa Progresiva </a:t>
            </a:r>
          </a:p>
        </p:txBody>
      </p:sp>
      <p:cxnSp>
        <p:nvCxnSpPr>
          <p:cNvPr id="18" name="17 Conector recto de flecha"/>
          <p:cNvCxnSpPr/>
          <p:nvPr/>
        </p:nvCxnSpPr>
        <p:spPr>
          <a:xfrm>
            <a:off x="3597275" y="5527675"/>
            <a:ext cx="116363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1 Rectángulo"/>
          <p:cNvSpPr/>
          <p:nvPr/>
        </p:nvSpPr>
        <p:spPr>
          <a:xfrm>
            <a:off x="71438" y="44624"/>
            <a:ext cx="8763000" cy="369332"/>
          </a:xfrm>
          <a:prstGeom prst="rect">
            <a:avLst/>
          </a:prstGeom>
        </p:spPr>
        <p:txBody>
          <a:bodyPr wrap="square">
            <a:spAutoFit/>
          </a:bodyPr>
          <a:lstStyle/>
          <a:p>
            <a:pPr fontAlgn="base">
              <a:spcAft>
                <a:spcPct val="0"/>
              </a:spcAft>
            </a:pPr>
            <a:r>
              <a:rPr lang="es-AR" altLang="es-ES" b="1" dirty="0">
                <a:solidFill>
                  <a:schemeClr val="bg1"/>
                </a:solidFill>
                <a:latin typeface="Arial" charset="0"/>
                <a:cs typeface="Arial" charset="0"/>
              </a:rPr>
              <a:t> Ley 27 430 . </a:t>
            </a:r>
            <a:r>
              <a:rPr lang="es-AR" altLang="es-ES" b="1" dirty="0" smtClean="0">
                <a:solidFill>
                  <a:schemeClr val="bg1"/>
                </a:solidFill>
                <a:latin typeface="Arial" charset="0"/>
                <a:cs typeface="Arial" charset="0"/>
              </a:rPr>
              <a:t>Tasas  del Impuesto </a:t>
            </a:r>
            <a:endParaRPr lang="es-ES" altLang="es-ES" sz="2000" b="1" dirty="0">
              <a:solidFill>
                <a:schemeClr val="bg1"/>
              </a:solidFill>
              <a:latin typeface="Arial" charset="0"/>
              <a:cs typeface="Arial" charset="0"/>
            </a:endParaRPr>
          </a:p>
        </p:txBody>
      </p:sp>
    </p:spTree>
    <p:extLst>
      <p:ext uri="{BB962C8B-B14F-4D97-AF65-F5344CB8AC3E}">
        <p14:creationId xmlns:p14="http://schemas.microsoft.com/office/powerpoint/2010/main" val="123702953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6 CuadroTexto"/>
          <p:cNvSpPr txBox="1">
            <a:spLocks noChangeArrowheads="1"/>
          </p:cNvSpPr>
          <p:nvPr/>
        </p:nvSpPr>
        <p:spPr bwMode="auto">
          <a:xfrm>
            <a:off x="0" y="0"/>
            <a:ext cx="9036496" cy="400110"/>
          </a:xfrm>
          <a:prstGeom prst="rect">
            <a:avLst/>
          </a:prstGeom>
          <a:solidFill>
            <a:schemeClr val="tx1"/>
          </a:solidFill>
          <a:ln>
            <a:noFill/>
          </a:ln>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r>
              <a:rPr lang="es-AR" altLang="es-ES" sz="2000" b="1" dirty="0" smtClean="0">
                <a:solidFill>
                  <a:schemeClr val="bg1"/>
                </a:solidFill>
                <a:latin typeface="Verdana" pitchFamily="34" charset="0"/>
              </a:rPr>
              <a:t>Exención</a:t>
            </a:r>
            <a:r>
              <a:rPr lang="es-AR" altLang="es-ES" sz="2000" b="1" dirty="0" smtClean="0">
                <a:solidFill>
                  <a:srgbClr val="002060"/>
                </a:solidFill>
                <a:latin typeface="Verdana" pitchFamily="34" charset="0"/>
              </a:rPr>
              <a:t>.</a:t>
            </a:r>
            <a:r>
              <a:rPr lang="es-AR" altLang="es-ES" sz="2000" b="1" dirty="0" smtClean="0">
                <a:solidFill>
                  <a:schemeClr val="bg1"/>
                </a:solidFill>
                <a:latin typeface="Verdana" pitchFamily="34" charset="0"/>
              </a:rPr>
              <a:t>– Enajenación </a:t>
            </a:r>
            <a:r>
              <a:rPr lang="es-AR" altLang="es-ES" sz="2000" b="1" dirty="0">
                <a:solidFill>
                  <a:schemeClr val="bg1"/>
                </a:solidFill>
                <a:latin typeface="Verdana" pitchFamily="34" charset="0"/>
              </a:rPr>
              <a:t>de activos </a:t>
            </a:r>
            <a:r>
              <a:rPr lang="es-AR" altLang="es-ES" sz="2000" b="1" dirty="0" smtClean="0">
                <a:solidFill>
                  <a:schemeClr val="bg1"/>
                </a:solidFill>
                <a:latin typeface="Verdana" pitchFamily="34" charset="0"/>
              </a:rPr>
              <a:t>financieros</a:t>
            </a:r>
            <a:r>
              <a:rPr lang="es-AR" altLang="es-ES" sz="2000" b="1" dirty="0">
                <a:solidFill>
                  <a:schemeClr val="bg1"/>
                </a:solidFill>
                <a:latin typeface="Verdana" pitchFamily="34" charset="0"/>
              </a:rPr>
              <a:t> Art. 20 </a:t>
            </a:r>
            <a:r>
              <a:rPr lang="es-AR" altLang="es-ES" sz="2000" b="1" dirty="0" smtClean="0">
                <a:solidFill>
                  <a:schemeClr val="bg1"/>
                </a:solidFill>
                <a:latin typeface="Verdana" pitchFamily="34" charset="0"/>
              </a:rPr>
              <a:t>inc. </a:t>
            </a:r>
            <a:r>
              <a:rPr lang="es-AR" altLang="es-ES" sz="2000" b="1" dirty="0">
                <a:solidFill>
                  <a:schemeClr val="bg1"/>
                </a:solidFill>
                <a:latin typeface="Verdana" pitchFamily="34" charset="0"/>
              </a:rPr>
              <a:t>w) </a:t>
            </a:r>
            <a:endParaRPr lang="es-MX" altLang="es-ES" sz="2000" b="1" dirty="0">
              <a:solidFill>
                <a:schemeClr val="bg1"/>
              </a:solidFill>
              <a:latin typeface="Verdana" pitchFamily="34" charset="0"/>
            </a:endParaRPr>
          </a:p>
        </p:txBody>
      </p:sp>
      <p:sp>
        <p:nvSpPr>
          <p:cNvPr id="4" name="4 CuadroTexto">
            <a:extLst>
              <a:ext uri="{FF2B5EF4-FFF2-40B4-BE49-F238E27FC236}"/>
            </a:extLst>
          </p:cNvPr>
          <p:cNvSpPr txBox="1"/>
          <p:nvPr/>
        </p:nvSpPr>
        <p:spPr>
          <a:xfrm>
            <a:off x="368300" y="1268760"/>
            <a:ext cx="8375650" cy="5324475"/>
          </a:xfrm>
          <a:prstGeom prst="rect">
            <a:avLst/>
          </a:prstGeom>
          <a:noFill/>
        </p:spPr>
        <p:txBody>
          <a:bodyPr>
            <a:spAutoFit/>
          </a:bodyPr>
          <a:lstStyle/>
          <a:p>
            <a:pPr algn="just" fontAlgn="auto">
              <a:spcBef>
                <a:spcPts val="0"/>
              </a:spcBef>
              <a:spcAft>
                <a:spcPts val="0"/>
              </a:spcAft>
              <a:defRPr/>
            </a:pPr>
            <a:r>
              <a:rPr lang="es-AR" sz="2000" dirty="0">
                <a:latin typeface="Times New Roman" panose="02020603050405020304" pitchFamily="18" charset="0"/>
                <a:cs typeface="+mn-cs"/>
              </a:rPr>
              <a:t>Los resultados provenientes de operaciones de compraventa, cambio, permuta o disposición de:</a:t>
            </a:r>
          </a:p>
          <a:p>
            <a:pPr algn="just" fontAlgn="auto">
              <a:spcBef>
                <a:spcPts val="0"/>
              </a:spcBef>
              <a:spcAft>
                <a:spcPts val="0"/>
              </a:spcAft>
              <a:defRPr/>
            </a:pPr>
            <a:endParaRPr lang="es-AR" sz="2000" dirty="0">
              <a:latin typeface="Times New Roman" panose="02020603050405020304" pitchFamily="18" charset="0"/>
              <a:cs typeface="+mn-cs"/>
            </a:endParaRPr>
          </a:p>
          <a:p>
            <a:pPr marL="257175" indent="-257175" algn="just" fontAlgn="auto">
              <a:spcBef>
                <a:spcPts val="0"/>
              </a:spcBef>
              <a:spcAft>
                <a:spcPts val="0"/>
              </a:spcAft>
              <a:buFont typeface="Wingdings" panose="05000000000000000000" pitchFamily="2" charset="2"/>
              <a:buChar char="v"/>
              <a:defRPr/>
            </a:pPr>
            <a:r>
              <a:rPr lang="es-AR" sz="2000" dirty="0">
                <a:latin typeface="Times New Roman" panose="02020603050405020304" pitchFamily="18" charset="0"/>
                <a:cs typeface="+mn-cs"/>
              </a:rPr>
              <a:t> </a:t>
            </a:r>
            <a:r>
              <a:rPr lang="es-AR" sz="2000" b="1" dirty="0">
                <a:latin typeface="Times New Roman" panose="02020603050405020304" pitchFamily="18" charset="0"/>
                <a:cs typeface="+mn-cs"/>
              </a:rPr>
              <a:t>acciones, valores representativos de acciones y certificados de depósito de acciones</a:t>
            </a:r>
            <a:r>
              <a:rPr lang="es-AR" sz="2000" dirty="0">
                <a:latin typeface="Times New Roman" panose="02020603050405020304" pitchFamily="18" charset="0"/>
                <a:cs typeface="+mn-cs"/>
              </a:rPr>
              <a:t>,</a:t>
            </a:r>
          </a:p>
          <a:p>
            <a:pPr marL="257175" indent="-257175" algn="just" fontAlgn="auto">
              <a:spcBef>
                <a:spcPts val="0"/>
              </a:spcBef>
              <a:spcAft>
                <a:spcPts val="0"/>
              </a:spcAft>
              <a:buFont typeface="Wingdings" panose="05000000000000000000" pitchFamily="2" charset="2"/>
              <a:buChar char="v"/>
              <a:defRPr/>
            </a:pPr>
            <a:r>
              <a:rPr lang="es-AR" sz="2000" dirty="0">
                <a:latin typeface="Times New Roman" panose="02020603050405020304" pitchFamily="18" charset="0"/>
                <a:cs typeface="+mn-cs"/>
              </a:rPr>
              <a:t> </a:t>
            </a:r>
            <a:r>
              <a:rPr lang="es-AR" sz="2000" b="1" dirty="0">
                <a:latin typeface="Times New Roman" panose="02020603050405020304" pitchFamily="18" charset="0"/>
                <a:cs typeface="+mn-cs"/>
              </a:rPr>
              <a:t>que se realicen a través de bolsas o mercados de valores autorizados por la Comisión Nacional de Valores</a:t>
            </a:r>
            <a:r>
              <a:rPr lang="es-AR" sz="2000" dirty="0">
                <a:latin typeface="Times New Roman" panose="02020603050405020304" pitchFamily="18" charset="0"/>
                <a:cs typeface="+mn-cs"/>
              </a:rPr>
              <a:t>, </a:t>
            </a:r>
          </a:p>
          <a:p>
            <a:pPr marL="257175" indent="-257175" algn="just" fontAlgn="auto">
              <a:spcBef>
                <a:spcPts val="0"/>
              </a:spcBef>
              <a:spcAft>
                <a:spcPts val="0"/>
              </a:spcAft>
              <a:buFont typeface="Wingdings" panose="05000000000000000000" pitchFamily="2" charset="2"/>
              <a:buChar char="v"/>
              <a:defRPr/>
            </a:pPr>
            <a:r>
              <a:rPr lang="es-AR" sz="2000" dirty="0">
                <a:latin typeface="Times New Roman" panose="02020603050405020304" pitchFamily="18" charset="0"/>
                <a:cs typeface="+mn-cs"/>
              </a:rPr>
              <a:t>obtenidos por personas humanas residentes y sucesiones indivisas radicadas en el país, </a:t>
            </a:r>
          </a:p>
          <a:p>
            <a:pPr marL="257175" indent="-257175" algn="just" fontAlgn="auto">
              <a:spcBef>
                <a:spcPts val="0"/>
              </a:spcBef>
              <a:spcAft>
                <a:spcPts val="0"/>
              </a:spcAft>
              <a:buFont typeface="Wingdings" panose="05000000000000000000" pitchFamily="2" charset="2"/>
              <a:buChar char="v"/>
              <a:defRPr/>
            </a:pPr>
            <a:r>
              <a:rPr lang="es-AR" sz="2000" dirty="0">
                <a:latin typeface="Times New Roman" panose="02020603050405020304" pitchFamily="18" charset="0"/>
                <a:cs typeface="+mn-cs"/>
              </a:rPr>
              <a:t>siempre que esas operaciones no resulten atribuibles a sujetos comprendidos en los incisos d) y e) y en el último párrafo del artículo 49 de la ley. </a:t>
            </a:r>
          </a:p>
          <a:p>
            <a:pPr algn="just" fontAlgn="auto">
              <a:spcBef>
                <a:spcPts val="0"/>
              </a:spcBef>
              <a:spcAft>
                <a:spcPts val="0"/>
              </a:spcAft>
              <a:defRPr/>
            </a:pPr>
            <a:endParaRPr lang="es-AR" sz="2000" dirty="0">
              <a:latin typeface="Times New Roman" panose="02020603050405020304" pitchFamily="18" charset="0"/>
              <a:cs typeface="+mn-cs"/>
            </a:endParaRPr>
          </a:p>
          <a:p>
            <a:pPr algn="just" fontAlgn="auto">
              <a:spcBef>
                <a:spcPts val="0"/>
              </a:spcBef>
              <a:spcAft>
                <a:spcPts val="0"/>
              </a:spcAft>
              <a:defRPr/>
            </a:pPr>
            <a:r>
              <a:rPr lang="es-AR" sz="2000" dirty="0">
                <a:latin typeface="Times New Roman" panose="02020603050405020304" pitchFamily="18" charset="0"/>
                <a:cs typeface="+mn-cs"/>
              </a:rPr>
              <a:t>La exención será también aplicable a las operaciones de </a:t>
            </a:r>
            <a:r>
              <a:rPr lang="es-AR" sz="2000" b="1" dirty="0">
                <a:latin typeface="Times New Roman" panose="02020603050405020304" pitchFamily="18" charset="0"/>
                <a:cs typeface="+mn-cs"/>
              </a:rPr>
              <a:t>rescate de cuotapartes de fondos comunes de inversión (FCI) ABIERTOS</a:t>
            </a:r>
            <a:r>
              <a:rPr lang="es-AR" sz="2000" dirty="0">
                <a:latin typeface="Times New Roman" panose="02020603050405020304" pitchFamily="18" charset="0"/>
                <a:cs typeface="+mn-cs"/>
              </a:rPr>
              <a:t>, en tanto el fondo se integre, como mínimo, en un </a:t>
            </a:r>
            <a:r>
              <a:rPr lang="es-AR" sz="2000" u="sng" dirty="0">
                <a:latin typeface="Times New Roman" panose="02020603050405020304" pitchFamily="18" charset="0"/>
                <a:cs typeface="+mn-cs"/>
              </a:rPr>
              <a:t>porcentaje que determine la reglamentación</a:t>
            </a:r>
            <a:r>
              <a:rPr lang="es-AR" sz="2000" dirty="0">
                <a:latin typeface="Times New Roman" panose="02020603050405020304" pitchFamily="18" charset="0"/>
                <a:cs typeface="+mn-cs"/>
              </a:rPr>
              <a:t>, por dichos valores, siempre que cumplan las condiciones que se mencionan en el párrafo siguiente.</a:t>
            </a:r>
          </a:p>
        </p:txBody>
      </p:sp>
    </p:spTree>
    <p:extLst>
      <p:ext uri="{BB962C8B-B14F-4D97-AF65-F5344CB8AC3E}">
        <p14:creationId xmlns:p14="http://schemas.microsoft.com/office/powerpoint/2010/main" val="682987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6 CuadroTexto"/>
          <p:cNvSpPr txBox="1">
            <a:spLocks noChangeArrowheads="1"/>
          </p:cNvSpPr>
          <p:nvPr/>
        </p:nvSpPr>
        <p:spPr bwMode="auto">
          <a:xfrm>
            <a:off x="0" y="0"/>
            <a:ext cx="9036496" cy="400110"/>
          </a:xfrm>
          <a:prstGeom prst="rect">
            <a:avLst/>
          </a:prstGeom>
          <a:solidFill>
            <a:schemeClr val="tx1"/>
          </a:solidFill>
          <a:ln>
            <a:noFill/>
          </a:ln>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r>
              <a:rPr lang="es-AR" altLang="es-ES" sz="2000" b="1" dirty="0" smtClean="0">
                <a:solidFill>
                  <a:schemeClr val="bg1"/>
                </a:solidFill>
                <a:latin typeface="Verdana" pitchFamily="34" charset="0"/>
              </a:rPr>
              <a:t>Exención</a:t>
            </a:r>
            <a:r>
              <a:rPr lang="es-AR" altLang="es-ES" sz="2000" b="1" dirty="0" smtClean="0">
                <a:solidFill>
                  <a:srgbClr val="002060"/>
                </a:solidFill>
                <a:latin typeface="Verdana" pitchFamily="34" charset="0"/>
              </a:rPr>
              <a:t>.</a:t>
            </a:r>
            <a:r>
              <a:rPr lang="es-AR" altLang="es-ES" sz="2000" b="1" dirty="0" smtClean="0">
                <a:solidFill>
                  <a:schemeClr val="bg1"/>
                </a:solidFill>
                <a:latin typeface="Verdana" pitchFamily="34" charset="0"/>
              </a:rPr>
              <a:t>– Enajenación </a:t>
            </a:r>
            <a:r>
              <a:rPr lang="es-AR" altLang="es-ES" sz="2000" b="1" dirty="0">
                <a:solidFill>
                  <a:schemeClr val="bg1"/>
                </a:solidFill>
                <a:latin typeface="Verdana" pitchFamily="34" charset="0"/>
              </a:rPr>
              <a:t>de activos </a:t>
            </a:r>
            <a:r>
              <a:rPr lang="es-AR" altLang="es-ES" sz="2000" b="1" dirty="0" smtClean="0">
                <a:solidFill>
                  <a:schemeClr val="bg1"/>
                </a:solidFill>
                <a:latin typeface="Verdana" pitchFamily="34" charset="0"/>
              </a:rPr>
              <a:t>financieros</a:t>
            </a:r>
            <a:r>
              <a:rPr lang="es-AR" altLang="es-ES" sz="2000" b="1" dirty="0">
                <a:solidFill>
                  <a:schemeClr val="bg1"/>
                </a:solidFill>
                <a:latin typeface="Verdana" pitchFamily="34" charset="0"/>
              </a:rPr>
              <a:t> Art. 20 </a:t>
            </a:r>
            <a:r>
              <a:rPr lang="es-AR" altLang="es-ES" sz="2000" b="1" dirty="0" smtClean="0">
                <a:solidFill>
                  <a:schemeClr val="bg1"/>
                </a:solidFill>
                <a:latin typeface="Verdana" pitchFamily="34" charset="0"/>
              </a:rPr>
              <a:t>inc. </a:t>
            </a:r>
            <a:r>
              <a:rPr lang="es-AR" altLang="es-ES" sz="2000" b="1" dirty="0">
                <a:solidFill>
                  <a:schemeClr val="bg1"/>
                </a:solidFill>
                <a:latin typeface="Verdana" pitchFamily="34" charset="0"/>
              </a:rPr>
              <a:t>w) </a:t>
            </a:r>
            <a:endParaRPr lang="es-MX" altLang="es-ES" sz="2000" b="1" dirty="0">
              <a:solidFill>
                <a:schemeClr val="bg1"/>
              </a:solidFill>
              <a:latin typeface="Verdana" pitchFamily="34" charset="0"/>
            </a:endParaRPr>
          </a:p>
        </p:txBody>
      </p:sp>
      <p:sp>
        <p:nvSpPr>
          <p:cNvPr id="8" name="4 CuadroTexto">
            <a:extLst>
              <a:ext uri="{FF2B5EF4-FFF2-40B4-BE49-F238E27FC236}"/>
            </a:extLst>
          </p:cNvPr>
          <p:cNvSpPr txBox="1"/>
          <p:nvPr/>
        </p:nvSpPr>
        <p:spPr>
          <a:xfrm>
            <a:off x="392004" y="1556792"/>
            <a:ext cx="8375650" cy="3477875"/>
          </a:xfrm>
          <a:prstGeom prst="rect">
            <a:avLst/>
          </a:prstGeom>
          <a:noFill/>
        </p:spPr>
        <p:txBody>
          <a:bodyPr>
            <a:spAutoFit/>
          </a:bodyPr>
          <a:lstStyle/>
          <a:p>
            <a:pPr algn="just" fontAlgn="auto">
              <a:spcBef>
                <a:spcPts val="0"/>
              </a:spcBef>
              <a:spcAft>
                <a:spcPts val="0"/>
              </a:spcAft>
              <a:defRPr/>
            </a:pPr>
            <a:r>
              <a:rPr lang="es-AR" sz="2000" dirty="0">
                <a:latin typeface="Times New Roman" panose="02020603050405020304" pitchFamily="18" charset="0"/>
              </a:rPr>
              <a:t>El beneficio previsto sólo resultará de aplicación cuando se trate de: </a:t>
            </a:r>
          </a:p>
          <a:p>
            <a:pPr algn="just" fontAlgn="auto">
              <a:spcBef>
                <a:spcPts val="0"/>
              </a:spcBef>
              <a:spcAft>
                <a:spcPts val="0"/>
              </a:spcAft>
              <a:defRPr/>
            </a:pPr>
            <a:endParaRPr lang="es-AR" sz="2000" dirty="0">
              <a:latin typeface="Times New Roman" panose="02020603050405020304" pitchFamily="18" charset="0"/>
            </a:endParaRPr>
          </a:p>
          <a:p>
            <a:pPr marL="257175" indent="-257175" algn="just" fontAlgn="auto">
              <a:spcBef>
                <a:spcPts val="0"/>
              </a:spcBef>
              <a:spcAft>
                <a:spcPts val="0"/>
              </a:spcAft>
              <a:buFont typeface="Wingdings" panose="05000000000000000000" pitchFamily="2" charset="2"/>
              <a:buChar char="v"/>
              <a:defRPr/>
            </a:pPr>
            <a:r>
              <a:rPr lang="es-AR" sz="2000" dirty="0">
                <a:latin typeface="Times New Roman" panose="02020603050405020304" pitchFamily="18" charset="0"/>
              </a:rPr>
              <a:t>valores colocados por oferta pública y </a:t>
            </a:r>
          </a:p>
          <a:p>
            <a:pPr marL="257175" indent="-257175" algn="just" fontAlgn="auto">
              <a:spcBef>
                <a:spcPts val="0"/>
              </a:spcBef>
              <a:spcAft>
                <a:spcPts val="0"/>
              </a:spcAft>
              <a:buFont typeface="Wingdings" panose="05000000000000000000" pitchFamily="2" charset="2"/>
              <a:buChar char="v"/>
              <a:defRPr/>
            </a:pPr>
            <a:r>
              <a:rPr lang="es-AR" sz="2000" dirty="0">
                <a:latin typeface="Times New Roman" panose="02020603050405020304" pitchFamily="18" charset="0"/>
              </a:rPr>
              <a:t>en mercados autorizados por la Comisión Nacional de Valores, </a:t>
            </a:r>
          </a:p>
          <a:p>
            <a:pPr marL="257175" indent="-257175" algn="just" fontAlgn="auto">
              <a:spcBef>
                <a:spcPts val="0"/>
              </a:spcBef>
              <a:spcAft>
                <a:spcPts val="0"/>
              </a:spcAft>
              <a:buFont typeface="Wingdings" panose="05000000000000000000" pitchFamily="2" charset="2"/>
              <a:buChar char="v"/>
              <a:defRPr/>
            </a:pPr>
            <a:r>
              <a:rPr lang="es-AR" sz="2000" dirty="0">
                <a:latin typeface="Times New Roman" panose="02020603050405020304" pitchFamily="18" charset="0"/>
              </a:rPr>
              <a:t>bajo segmentos que aseguren la prioridad precio tiempo y por interferencia de ofertas. </a:t>
            </a:r>
          </a:p>
          <a:p>
            <a:pPr algn="just" fontAlgn="auto">
              <a:spcBef>
                <a:spcPts val="0"/>
              </a:spcBef>
              <a:spcAft>
                <a:spcPts val="0"/>
              </a:spcAft>
              <a:defRPr/>
            </a:pPr>
            <a:endParaRPr lang="es-AR" sz="2000" dirty="0">
              <a:latin typeface="Times New Roman" panose="02020603050405020304" pitchFamily="18" charset="0"/>
            </a:endParaRPr>
          </a:p>
          <a:p>
            <a:pPr algn="just" fontAlgn="auto">
              <a:spcBef>
                <a:spcPts val="0"/>
              </a:spcBef>
              <a:spcAft>
                <a:spcPts val="0"/>
              </a:spcAft>
              <a:defRPr/>
            </a:pPr>
            <a:r>
              <a:rPr lang="es-AR" sz="2000" dirty="0">
                <a:latin typeface="Times New Roman" panose="02020603050405020304" pitchFamily="18" charset="0"/>
              </a:rPr>
              <a:t>También procederá cuando la operación de compraventa, cambio, permuta o disposición sea efectuada a través de una oferta pública de adquisición (OPA) o una colocación por oferta pública autorizada por la Comisión Nacional de Valores.</a:t>
            </a:r>
          </a:p>
        </p:txBody>
      </p:sp>
    </p:spTree>
    <p:extLst>
      <p:ext uri="{BB962C8B-B14F-4D97-AF65-F5344CB8AC3E}">
        <p14:creationId xmlns:p14="http://schemas.microsoft.com/office/powerpoint/2010/main" val="3353937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sz="2400" dirty="0" smtClean="0"/>
              <a:t>TASAS SOCIEDADES DE CAPITAL</a:t>
            </a:r>
            <a:endParaRPr lang="es-ES" sz="2400" dirty="0"/>
          </a:p>
        </p:txBody>
      </p:sp>
      <p:sp>
        <p:nvSpPr>
          <p:cNvPr id="6" name="Subtítulo 3"/>
          <p:cNvSpPr>
            <a:spLocks noGrp="1"/>
          </p:cNvSpPr>
          <p:nvPr>
            <p:ph idx="1"/>
          </p:nvPr>
        </p:nvSpPr>
        <p:spPr>
          <a:xfrm>
            <a:off x="395536" y="980728"/>
            <a:ext cx="8229600" cy="4525963"/>
          </a:xfrm>
        </p:spPr>
        <p:txBody>
          <a:bodyPr>
            <a:normAutofit fontScale="70000" lnSpcReduction="20000"/>
          </a:bodyPr>
          <a:lstStyle/>
          <a:p>
            <a:pPr marL="200025" indent="-200025" algn="just" defTabSz="342900" eaLnBrk="1" hangingPunct="1">
              <a:buClr>
                <a:srgbClr val="90C226"/>
              </a:buClr>
              <a:buSzPct val="120000"/>
              <a:buFont typeface="Wingdings" panose="05000000000000000000" pitchFamily="2" charset="2"/>
              <a:buChar char="§"/>
              <a:defRPr/>
            </a:pPr>
            <a:r>
              <a:rPr lang="es-ES" altLang="es-ES" sz="2800" b="1" i="1" dirty="0" smtClean="0">
                <a:solidFill>
                  <a:srgbClr val="000000"/>
                </a:solidFill>
              </a:rPr>
              <a:t> </a:t>
            </a:r>
            <a:r>
              <a:rPr lang="es-ES" altLang="es-ES" sz="2400" b="1" dirty="0" smtClean="0">
                <a:solidFill>
                  <a:srgbClr val="000000"/>
                </a:solidFill>
              </a:rPr>
              <a:t>Alícuota 25</a:t>
            </a:r>
            <a:r>
              <a:rPr lang="es-ES" altLang="es-ES" sz="2400" b="1" dirty="0" smtClean="0">
                <a:solidFill>
                  <a:srgbClr val="000000"/>
                </a:solidFill>
              </a:rPr>
              <a:t>%            </a:t>
            </a:r>
            <a:r>
              <a:rPr lang="es-ES" altLang="es-ES" sz="2400" i="1" dirty="0" smtClean="0">
                <a:solidFill>
                  <a:srgbClr val="000000"/>
                </a:solidFill>
              </a:rPr>
              <a:t>a </a:t>
            </a:r>
            <a:r>
              <a:rPr lang="es-ES" altLang="es-ES" sz="2400" i="1" dirty="0" smtClean="0">
                <a:solidFill>
                  <a:srgbClr val="000000"/>
                </a:solidFill>
              </a:rPr>
              <a:t>partir </a:t>
            </a:r>
            <a:r>
              <a:rPr lang="es-ES" altLang="es-ES" sz="2400" i="1" dirty="0" smtClean="0">
                <a:solidFill>
                  <a:srgbClr val="000000"/>
                </a:solidFill>
              </a:rPr>
              <a:t>2020</a:t>
            </a:r>
          </a:p>
          <a:p>
            <a:pPr marL="0" indent="0" algn="just" defTabSz="342900" eaLnBrk="1" hangingPunct="1">
              <a:buClr>
                <a:srgbClr val="90C226"/>
              </a:buClr>
              <a:buSzPct val="120000"/>
              <a:buNone/>
              <a:defRPr/>
            </a:pPr>
            <a:endParaRPr lang="es-ES" altLang="es-ES" sz="2400" i="1" dirty="0" smtClean="0">
              <a:solidFill>
                <a:srgbClr val="000000"/>
              </a:solidFill>
            </a:endParaRPr>
          </a:p>
          <a:p>
            <a:pPr marL="200025" indent="-200025" algn="just" defTabSz="342900" eaLnBrk="1" hangingPunct="1">
              <a:buClr>
                <a:srgbClr val="90C226"/>
              </a:buClr>
              <a:buSzPct val="120000"/>
              <a:buFont typeface="Wingdings" panose="05000000000000000000" pitchFamily="2" charset="2"/>
              <a:buChar char="§"/>
              <a:defRPr/>
            </a:pPr>
            <a:r>
              <a:rPr lang="es-ES" altLang="es-ES" sz="2400" b="1" dirty="0" smtClean="0">
                <a:solidFill>
                  <a:srgbClr val="000000"/>
                </a:solidFill>
              </a:rPr>
              <a:t> Alícuota  30</a:t>
            </a:r>
            <a:r>
              <a:rPr lang="es-ES" altLang="es-ES" sz="2400" dirty="0" smtClean="0">
                <a:solidFill>
                  <a:srgbClr val="000000"/>
                </a:solidFill>
              </a:rPr>
              <a:t>% </a:t>
            </a:r>
            <a:r>
              <a:rPr lang="es-ES" altLang="es-ES" sz="2400" dirty="0" smtClean="0">
                <a:solidFill>
                  <a:srgbClr val="000000"/>
                </a:solidFill>
              </a:rPr>
              <a:t>           </a:t>
            </a:r>
            <a:r>
              <a:rPr lang="es-ES" altLang="es-ES" sz="2400" i="1" dirty="0" smtClean="0">
                <a:solidFill>
                  <a:srgbClr val="000000"/>
                </a:solidFill>
              </a:rPr>
              <a:t>2018 </a:t>
            </a:r>
            <a:r>
              <a:rPr lang="es-ES" altLang="es-ES" sz="2400" i="1" dirty="0" smtClean="0">
                <a:solidFill>
                  <a:srgbClr val="000000"/>
                </a:solidFill>
              </a:rPr>
              <a:t>y 2019  (ejercicios iniciados</a:t>
            </a:r>
            <a:r>
              <a:rPr lang="es-ES" altLang="es-ES" sz="2400" i="1" dirty="0" smtClean="0">
                <a:solidFill>
                  <a:srgbClr val="000000"/>
                </a:solidFill>
              </a:rPr>
              <a:t>)</a:t>
            </a:r>
          </a:p>
          <a:p>
            <a:pPr marL="200025" indent="-200025" algn="just" defTabSz="342900" eaLnBrk="1" hangingPunct="1">
              <a:buClr>
                <a:srgbClr val="90C226"/>
              </a:buClr>
              <a:buSzPct val="120000"/>
              <a:buFont typeface="Wingdings" panose="05000000000000000000" pitchFamily="2" charset="2"/>
              <a:buChar char="§"/>
              <a:defRPr/>
            </a:pPr>
            <a:endParaRPr lang="es-ES" altLang="es-ES" sz="2400" dirty="0">
              <a:solidFill>
                <a:srgbClr val="000000"/>
              </a:solidFill>
            </a:endParaRPr>
          </a:p>
          <a:p>
            <a:pPr marL="0" indent="0" algn="just" defTabSz="342900" eaLnBrk="1" hangingPunct="1">
              <a:buClr>
                <a:srgbClr val="90C226"/>
              </a:buClr>
              <a:buSzPct val="120000"/>
              <a:buNone/>
              <a:defRPr/>
            </a:pPr>
            <a:endParaRPr lang="es-ES" altLang="es-ES" sz="2400" dirty="0" smtClean="0">
              <a:solidFill>
                <a:srgbClr val="000000"/>
              </a:solidFill>
            </a:endParaRPr>
          </a:p>
          <a:p>
            <a:pPr marL="0" indent="0" algn="just" defTabSz="342900" eaLnBrk="1" hangingPunct="1">
              <a:buClr>
                <a:srgbClr val="90C226"/>
              </a:buClr>
              <a:buSzPct val="120000"/>
              <a:buFont typeface="Arial" panose="020B0604020202020204" pitchFamily="34" charset="0"/>
              <a:buNone/>
              <a:defRPr/>
            </a:pPr>
            <a:r>
              <a:rPr lang="es-AR" altLang="es-ES" sz="2400" dirty="0" smtClean="0">
                <a:solidFill>
                  <a:srgbClr val="000000"/>
                </a:solidFill>
              </a:rPr>
              <a:t> </a:t>
            </a:r>
          </a:p>
          <a:p>
            <a:pPr algn="just" defTabSz="342900" eaLnBrk="1" hangingPunct="1">
              <a:buClr>
                <a:srgbClr val="90C226"/>
              </a:buClr>
              <a:buSzPct val="120000"/>
              <a:buFont typeface="Wingdings" panose="05000000000000000000" pitchFamily="2" charset="2"/>
              <a:buChar char="§"/>
              <a:defRPr/>
            </a:pPr>
            <a:r>
              <a:rPr lang="es-AR" altLang="es-ES" sz="2400" b="1" i="1" dirty="0" smtClean="0">
                <a:solidFill>
                  <a:srgbClr val="000000"/>
                </a:solidFill>
              </a:rPr>
              <a:t>SA</a:t>
            </a:r>
            <a:r>
              <a:rPr lang="es-AR" altLang="es-ES" sz="2400" i="1" dirty="0" smtClean="0">
                <a:solidFill>
                  <a:srgbClr val="000000"/>
                </a:solidFill>
              </a:rPr>
              <a:t> -  </a:t>
            </a:r>
            <a:r>
              <a:rPr lang="es-AR" altLang="es-ES" sz="2400" b="1" i="1" dirty="0" smtClean="0">
                <a:solidFill>
                  <a:srgbClr val="000000"/>
                </a:solidFill>
              </a:rPr>
              <a:t>SAU</a:t>
            </a:r>
            <a:r>
              <a:rPr lang="es-AR" altLang="es-ES" sz="2400" i="1" dirty="0" smtClean="0">
                <a:solidFill>
                  <a:srgbClr val="000000"/>
                </a:solidFill>
              </a:rPr>
              <a:t> – </a:t>
            </a:r>
            <a:r>
              <a:rPr lang="es-AR" altLang="es-ES" sz="2400" b="1" i="1" dirty="0" smtClean="0">
                <a:solidFill>
                  <a:srgbClr val="000000"/>
                </a:solidFill>
              </a:rPr>
              <a:t>SAS</a:t>
            </a:r>
            <a:r>
              <a:rPr lang="es-AR" altLang="es-ES" sz="2400" i="1" dirty="0" smtClean="0">
                <a:solidFill>
                  <a:srgbClr val="000000"/>
                </a:solidFill>
              </a:rPr>
              <a:t> – </a:t>
            </a:r>
            <a:r>
              <a:rPr lang="es-AR" altLang="es-ES" sz="2400" b="1" i="1" dirty="0" smtClean="0">
                <a:solidFill>
                  <a:srgbClr val="000000"/>
                </a:solidFill>
              </a:rPr>
              <a:t>SCA</a:t>
            </a:r>
            <a:r>
              <a:rPr lang="es-AR" altLang="es-ES" sz="2400" i="1" dirty="0" smtClean="0">
                <a:solidFill>
                  <a:srgbClr val="000000"/>
                </a:solidFill>
              </a:rPr>
              <a:t> – </a:t>
            </a:r>
            <a:r>
              <a:rPr lang="es-AR" altLang="es-ES" sz="2400" b="1" i="1" dirty="0" smtClean="0">
                <a:solidFill>
                  <a:srgbClr val="000000"/>
                </a:solidFill>
              </a:rPr>
              <a:t>SCS</a:t>
            </a:r>
            <a:r>
              <a:rPr lang="es-AR" altLang="es-ES" sz="2400" i="1" dirty="0" smtClean="0">
                <a:solidFill>
                  <a:srgbClr val="000000"/>
                </a:solidFill>
              </a:rPr>
              <a:t> - </a:t>
            </a:r>
            <a:r>
              <a:rPr lang="es-AR" altLang="es-ES" sz="2400" b="1" i="1" dirty="0" smtClean="0">
                <a:solidFill>
                  <a:srgbClr val="000000"/>
                </a:solidFill>
              </a:rPr>
              <a:t>SRL</a:t>
            </a:r>
            <a:r>
              <a:rPr lang="es-AR" altLang="es-ES" sz="2400" i="1" dirty="0" smtClean="0">
                <a:solidFill>
                  <a:srgbClr val="000000"/>
                </a:solidFill>
              </a:rPr>
              <a:t> - </a:t>
            </a:r>
            <a:r>
              <a:rPr lang="es-AR" altLang="es-ES" sz="2400" b="1" i="1" dirty="0" smtClean="0">
                <a:solidFill>
                  <a:srgbClr val="000000"/>
                </a:solidFill>
              </a:rPr>
              <a:t>Asociaciones Fundaciones – Cooperativas </a:t>
            </a:r>
            <a:r>
              <a:rPr lang="es-AR" altLang="es-ES" sz="2400" i="1" dirty="0" smtClean="0">
                <a:solidFill>
                  <a:srgbClr val="000000"/>
                </a:solidFill>
              </a:rPr>
              <a:t>– </a:t>
            </a:r>
            <a:r>
              <a:rPr lang="es-AR" altLang="es-ES" sz="2400" b="1" i="1" dirty="0" smtClean="0">
                <a:solidFill>
                  <a:srgbClr val="000000"/>
                </a:solidFill>
              </a:rPr>
              <a:t>Mutuale</a:t>
            </a:r>
            <a:r>
              <a:rPr lang="es-AR" altLang="es-ES" sz="2400" i="1" dirty="0" smtClean="0">
                <a:solidFill>
                  <a:srgbClr val="000000"/>
                </a:solidFill>
              </a:rPr>
              <a:t>s - </a:t>
            </a:r>
            <a:r>
              <a:rPr lang="es-AR" altLang="es-ES" sz="2400" b="1" i="1" dirty="0" smtClean="0">
                <a:solidFill>
                  <a:srgbClr val="000000"/>
                </a:solidFill>
              </a:rPr>
              <a:t>Entidades Civiles </a:t>
            </a:r>
            <a:r>
              <a:rPr lang="es-AR" altLang="es-ES" sz="2400" i="1" dirty="0" smtClean="0">
                <a:solidFill>
                  <a:srgbClr val="000000"/>
                </a:solidFill>
              </a:rPr>
              <a:t>-   </a:t>
            </a:r>
            <a:r>
              <a:rPr lang="es-AR" altLang="es-ES" sz="2400" b="1" i="1" dirty="0" smtClean="0">
                <a:solidFill>
                  <a:srgbClr val="000000"/>
                </a:solidFill>
              </a:rPr>
              <a:t>Sociedades Economía Mixta</a:t>
            </a:r>
            <a:r>
              <a:rPr lang="es-AR" altLang="es-ES" sz="2400" i="1" dirty="0" smtClean="0">
                <a:solidFill>
                  <a:srgbClr val="000000"/>
                </a:solidFill>
              </a:rPr>
              <a:t> – </a:t>
            </a:r>
            <a:r>
              <a:rPr lang="es-AR" altLang="es-ES" sz="2400" b="1" i="1" dirty="0" smtClean="0">
                <a:solidFill>
                  <a:srgbClr val="000000"/>
                </a:solidFill>
              </a:rPr>
              <a:t>Sociedades Estado Ley </a:t>
            </a:r>
            <a:r>
              <a:rPr lang="es-AR" altLang="es-ES" sz="2400" b="1" i="1" dirty="0" smtClean="0">
                <a:solidFill>
                  <a:srgbClr val="000000"/>
                </a:solidFill>
              </a:rPr>
              <a:t>22016 </a:t>
            </a:r>
            <a:r>
              <a:rPr lang="es-AR" altLang="es-ES" sz="2400" i="1" dirty="0" smtClean="0">
                <a:solidFill>
                  <a:srgbClr val="000000"/>
                </a:solidFill>
              </a:rPr>
              <a:t>-  </a:t>
            </a:r>
            <a:r>
              <a:rPr lang="es-AR" altLang="es-ES" sz="2400" b="1" i="1" dirty="0" smtClean="0">
                <a:solidFill>
                  <a:srgbClr val="000000"/>
                </a:solidFill>
              </a:rPr>
              <a:t>Fideicomisos (excepto fiduciantes /beneficiarios)</a:t>
            </a:r>
            <a:r>
              <a:rPr lang="es-AR" altLang="es-ES" sz="2400" i="1" dirty="0" smtClean="0">
                <a:solidFill>
                  <a:srgbClr val="000000"/>
                </a:solidFill>
              </a:rPr>
              <a:t> -  </a:t>
            </a:r>
            <a:r>
              <a:rPr lang="es-AR" altLang="es-ES" sz="2400" b="1" i="1" dirty="0" smtClean="0">
                <a:solidFill>
                  <a:srgbClr val="000000"/>
                </a:solidFill>
              </a:rPr>
              <a:t>FCI</a:t>
            </a:r>
            <a:r>
              <a:rPr lang="es-AR" altLang="es-ES" sz="2400" i="1" dirty="0" smtClean="0">
                <a:solidFill>
                  <a:srgbClr val="000000"/>
                </a:solidFill>
              </a:rPr>
              <a:t> </a:t>
            </a:r>
            <a:endParaRPr lang="es-ES" altLang="es-ES" sz="2400" i="1" dirty="0" smtClean="0">
              <a:solidFill>
                <a:srgbClr val="000000"/>
              </a:solidFill>
            </a:endParaRPr>
          </a:p>
          <a:p>
            <a:pPr algn="just" defTabSz="342900" eaLnBrk="1" hangingPunct="1">
              <a:buClr>
                <a:srgbClr val="90C226"/>
              </a:buClr>
              <a:buSzPct val="120000"/>
              <a:buFont typeface="Wingdings" panose="05000000000000000000" pitchFamily="2" charset="2"/>
              <a:buChar char="§"/>
              <a:defRPr/>
            </a:pPr>
            <a:endParaRPr lang="es-ES" altLang="es-ES" sz="2400" dirty="0" smtClean="0">
              <a:solidFill>
                <a:srgbClr val="000000"/>
              </a:solidFill>
            </a:endParaRPr>
          </a:p>
          <a:p>
            <a:pPr marL="200025" indent="-200025" algn="just" defTabSz="342900" eaLnBrk="1" hangingPunct="1">
              <a:buClr>
                <a:srgbClr val="90C226"/>
              </a:buClr>
              <a:buSzPct val="120000"/>
              <a:buFont typeface="Wingdings" panose="05000000000000000000" pitchFamily="2" charset="2"/>
              <a:buChar char="§"/>
              <a:defRPr/>
            </a:pPr>
            <a:r>
              <a:rPr lang="es-ES" altLang="es-ES" sz="2400" b="1" i="1" dirty="0" smtClean="0">
                <a:solidFill>
                  <a:srgbClr val="000000"/>
                </a:solidFill>
              </a:rPr>
              <a:t> </a:t>
            </a:r>
            <a:r>
              <a:rPr lang="es-ES" altLang="es-ES" sz="2400" b="1" i="1" dirty="0" smtClean="0">
                <a:solidFill>
                  <a:srgbClr val="000000"/>
                </a:solidFill>
              </a:rPr>
              <a:t>Demás sociedades  art </a:t>
            </a:r>
            <a:r>
              <a:rPr lang="es-ES" altLang="es-ES" sz="2400" b="1" i="1" dirty="0" smtClean="0">
                <a:solidFill>
                  <a:srgbClr val="000000"/>
                </a:solidFill>
              </a:rPr>
              <a:t>49 </a:t>
            </a:r>
            <a:r>
              <a:rPr lang="es-ES" altLang="es-ES" sz="2400" b="1" i="1" dirty="0" smtClean="0">
                <a:solidFill>
                  <a:srgbClr val="000000"/>
                </a:solidFill>
              </a:rPr>
              <a:t>inc. b</a:t>
            </a:r>
            <a:r>
              <a:rPr lang="es-ES" altLang="es-ES" sz="2400" b="1" i="1" dirty="0" smtClean="0">
                <a:solidFill>
                  <a:srgbClr val="000000"/>
                </a:solidFill>
              </a:rPr>
              <a:t>) </a:t>
            </a:r>
            <a:r>
              <a:rPr lang="es-ES" altLang="es-ES" sz="2400" b="1" i="1" dirty="0" smtClean="0">
                <a:solidFill>
                  <a:srgbClr val="000000"/>
                </a:solidFill>
              </a:rPr>
              <a:t>  </a:t>
            </a:r>
          </a:p>
          <a:p>
            <a:pPr marL="200025" indent="-200025" algn="just" defTabSz="342900" eaLnBrk="1" hangingPunct="1">
              <a:buClr>
                <a:srgbClr val="90C226"/>
              </a:buClr>
              <a:buSzPct val="120000"/>
              <a:buFont typeface="Wingdings" panose="05000000000000000000" pitchFamily="2" charset="2"/>
              <a:buChar char="§"/>
              <a:defRPr/>
            </a:pPr>
            <a:r>
              <a:rPr lang="es-ES" altLang="es-ES" sz="2400" b="1" i="1" dirty="0">
                <a:solidFill>
                  <a:srgbClr val="000000"/>
                </a:solidFill>
              </a:rPr>
              <a:t> </a:t>
            </a:r>
            <a:r>
              <a:rPr lang="es-ES" altLang="es-ES" sz="2400" b="1" i="1" dirty="0" smtClean="0">
                <a:solidFill>
                  <a:srgbClr val="000000"/>
                </a:solidFill>
              </a:rPr>
              <a:t>L</a:t>
            </a:r>
            <a:r>
              <a:rPr lang="es-ES" altLang="es-ES" sz="2400" b="1" i="1" dirty="0" smtClean="0">
                <a:solidFill>
                  <a:srgbClr val="000000"/>
                </a:solidFill>
              </a:rPr>
              <a:t>os </a:t>
            </a:r>
            <a:r>
              <a:rPr lang="es-ES" altLang="es-ES" sz="2400" b="1" i="1" dirty="0" smtClean="0">
                <a:solidFill>
                  <a:srgbClr val="000000"/>
                </a:solidFill>
              </a:rPr>
              <a:t>fideicomisos </a:t>
            </a:r>
            <a:r>
              <a:rPr lang="es-ES" altLang="es-ES" sz="2400" b="1" i="1" dirty="0" smtClean="0">
                <a:solidFill>
                  <a:srgbClr val="000000"/>
                </a:solidFill>
              </a:rPr>
              <a:t>fiduciantes/</a:t>
            </a:r>
            <a:r>
              <a:rPr lang="es-ES" altLang="es-ES" sz="2400" b="1" i="1" dirty="0" err="1" smtClean="0">
                <a:solidFill>
                  <a:srgbClr val="000000"/>
                </a:solidFill>
              </a:rPr>
              <a:t>beneciarios</a:t>
            </a:r>
            <a:r>
              <a:rPr lang="es-ES" altLang="es-ES" sz="2400" b="1" i="1" dirty="0" smtClean="0">
                <a:solidFill>
                  <a:srgbClr val="000000"/>
                </a:solidFill>
              </a:rPr>
              <a:t> </a:t>
            </a:r>
            <a:r>
              <a:rPr lang="es-ES" altLang="es-ES" sz="2400" b="1" i="1" dirty="0">
                <a:solidFill>
                  <a:srgbClr val="000000"/>
                </a:solidFill>
              </a:rPr>
              <a:t>-</a:t>
            </a:r>
            <a:r>
              <a:rPr lang="es-ES" altLang="es-ES" sz="2400" b="1" i="1" dirty="0" smtClean="0">
                <a:solidFill>
                  <a:srgbClr val="000000"/>
                </a:solidFill>
              </a:rPr>
              <a:t>art 49 c)- </a:t>
            </a:r>
            <a:r>
              <a:rPr lang="es-ES" altLang="es-ES" sz="2400" b="1" i="1" dirty="0" smtClean="0">
                <a:solidFill>
                  <a:srgbClr val="000000"/>
                </a:solidFill>
              </a:rPr>
              <a:t>                 pueden  optar 	 por 	   																	tributar </a:t>
            </a:r>
            <a:r>
              <a:rPr lang="es-ES" altLang="es-ES" sz="2400" b="1" i="1" dirty="0" smtClean="0">
                <a:solidFill>
                  <a:srgbClr val="000000"/>
                </a:solidFill>
              </a:rPr>
              <a:t>como las </a:t>
            </a:r>
            <a:r>
              <a:rPr lang="es-ES" altLang="es-ES" sz="2400" b="1" i="1" dirty="0" smtClean="0">
                <a:solidFill>
                  <a:srgbClr val="000000"/>
                </a:solidFill>
              </a:rPr>
              <a:t>																	        sociedades </a:t>
            </a:r>
            <a:r>
              <a:rPr lang="es-ES" altLang="es-ES" sz="2400" b="1" i="1" dirty="0" smtClean="0">
                <a:solidFill>
                  <a:srgbClr val="000000"/>
                </a:solidFill>
              </a:rPr>
              <a:t>de capital</a:t>
            </a:r>
            <a:r>
              <a:rPr lang="es-ES" altLang="es-ES" sz="2800" dirty="0" smtClean="0">
                <a:solidFill>
                  <a:srgbClr val="000000"/>
                </a:solidFill>
              </a:rPr>
              <a:t>.</a:t>
            </a:r>
          </a:p>
          <a:p>
            <a:pPr marL="0" indent="0" algn="just" defTabSz="342900" eaLnBrk="1" hangingPunct="1">
              <a:buClr>
                <a:srgbClr val="90C226"/>
              </a:buClr>
              <a:buSzPct val="120000"/>
              <a:buNone/>
              <a:defRPr/>
            </a:pPr>
            <a:endParaRPr lang="es-ES" altLang="es-ES" sz="2800" dirty="0" smtClean="0">
              <a:solidFill>
                <a:srgbClr val="000000"/>
              </a:solidFill>
            </a:endParaRPr>
          </a:p>
          <a:p>
            <a:pPr marL="200025" indent="-200025" algn="just" defTabSz="342900" eaLnBrk="1" hangingPunct="1">
              <a:buClr>
                <a:srgbClr val="90C226"/>
              </a:buClr>
              <a:buSzPct val="120000"/>
              <a:buFont typeface="Wingdings" panose="05000000000000000000" pitchFamily="2" charset="2"/>
              <a:buChar char="§"/>
              <a:defRPr/>
            </a:pPr>
            <a:r>
              <a:rPr lang="es-ES" altLang="es-ES" sz="2800" dirty="0" smtClean="0">
                <a:solidFill>
                  <a:srgbClr val="000000"/>
                </a:solidFill>
              </a:rPr>
              <a:t> </a:t>
            </a:r>
            <a:r>
              <a:rPr lang="es-ES" altLang="es-ES" sz="2400" b="1" dirty="0" smtClean="0">
                <a:solidFill>
                  <a:srgbClr val="000000"/>
                </a:solidFill>
              </a:rPr>
              <a:t>Establecimientos </a:t>
            </a:r>
            <a:r>
              <a:rPr lang="es-ES" altLang="es-ES" sz="2400" b="1" dirty="0" smtClean="0">
                <a:solidFill>
                  <a:srgbClr val="000000"/>
                </a:solidFill>
              </a:rPr>
              <a:t>permanentes </a:t>
            </a:r>
            <a:r>
              <a:rPr lang="es-ES" altLang="es-ES" sz="2400" dirty="0" smtClean="0">
                <a:solidFill>
                  <a:srgbClr val="000000"/>
                </a:solidFill>
              </a:rPr>
              <a:t>(deberán </a:t>
            </a:r>
            <a:r>
              <a:rPr lang="es-ES" altLang="es-ES" sz="2400" dirty="0" smtClean="0">
                <a:solidFill>
                  <a:srgbClr val="000000"/>
                </a:solidFill>
              </a:rPr>
              <a:t>adicionar </a:t>
            </a:r>
            <a:r>
              <a:rPr lang="es-ES" altLang="es-ES" sz="2400" dirty="0" smtClean="0">
                <a:solidFill>
                  <a:srgbClr val="000000"/>
                </a:solidFill>
              </a:rPr>
              <a:t>13% cuando remesen utilidades)</a:t>
            </a:r>
          </a:p>
        </p:txBody>
      </p:sp>
      <p:sp>
        <p:nvSpPr>
          <p:cNvPr id="2" name="1 Cerrar llave"/>
          <p:cNvSpPr/>
          <p:nvPr/>
        </p:nvSpPr>
        <p:spPr>
          <a:xfrm>
            <a:off x="6084168" y="3526532"/>
            <a:ext cx="155448" cy="7200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cxnSp>
        <p:nvCxnSpPr>
          <p:cNvPr id="5" name="4 Conector recto de flecha"/>
          <p:cNvCxnSpPr/>
          <p:nvPr/>
        </p:nvCxnSpPr>
        <p:spPr>
          <a:xfrm>
            <a:off x="2123728" y="1124744"/>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2123728" y="1628800"/>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3203848" y="1844824"/>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249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sz="2400" dirty="0" smtClean="0"/>
              <a:t>TASAS SOCIEDADES DE CAPITAL</a:t>
            </a:r>
            <a:endParaRPr lang="es-ES" sz="2400" dirty="0"/>
          </a:p>
        </p:txBody>
      </p:sp>
      <p:sp>
        <p:nvSpPr>
          <p:cNvPr id="6" name="Subtítulo 3"/>
          <p:cNvSpPr>
            <a:spLocks noGrp="1"/>
          </p:cNvSpPr>
          <p:nvPr>
            <p:ph idx="1"/>
          </p:nvPr>
        </p:nvSpPr>
        <p:spPr>
          <a:xfrm>
            <a:off x="385192" y="1054893"/>
            <a:ext cx="8229600" cy="4525963"/>
          </a:xfrm>
        </p:spPr>
        <p:txBody>
          <a:bodyPr>
            <a:normAutofit/>
          </a:bodyPr>
          <a:lstStyle/>
          <a:p>
            <a:pPr marL="200025" indent="-200025" algn="just" defTabSz="342900" eaLnBrk="1" hangingPunct="1">
              <a:buClr>
                <a:srgbClr val="90C226"/>
              </a:buClr>
              <a:buSzPct val="120000"/>
              <a:buFont typeface="Wingdings" panose="05000000000000000000" pitchFamily="2" charset="2"/>
              <a:buChar char="§"/>
              <a:defRPr/>
            </a:pPr>
            <a:endParaRPr lang="es-ES" altLang="es-ES" sz="2400" b="1" i="1" dirty="0" smtClean="0">
              <a:solidFill>
                <a:srgbClr val="000000"/>
              </a:solidFill>
            </a:endParaRPr>
          </a:p>
          <a:p>
            <a:pPr marL="200025" indent="-200025" algn="just" defTabSz="342900" eaLnBrk="1" hangingPunct="1">
              <a:buClr>
                <a:srgbClr val="90C226"/>
              </a:buClr>
              <a:buSzPct val="120000"/>
              <a:buFont typeface="Wingdings" panose="05000000000000000000" pitchFamily="2" charset="2"/>
              <a:buChar char="§"/>
              <a:defRPr/>
            </a:pPr>
            <a:r>
              <a:rPr lang="es-ES" altLang="es-ES" sz="2400" b="1" i="1" dirty="0" smtClean="0">
                <a:solidFill>
                  <a:srgbClr val="000000"/>
                </a:solidFill>
              </a:rPr>
              <a:t> art 49 b)   Sociedades Colectivas. Unipersonales 						            Sociedades Sección </a:t>
            </a:r>
            <a:r>
              <a:rPr lang="es-ES" altLang="es-ES" sz="2400" b="1" i="1" dirty="0" smtClean="0">
                <a:solidFill>
                  <a:srgbClr val="000000"/>
                </a:solidFill>
              </a:rPr>
              <a:t>IV </a:t>
            </a:r>
            <a:r>
              <a:rPr lang="es-ES" altLang="es-ES" sz="2400" b="1" i="1" dirty="0" smtClean="0">
                <a:solidFill>
                  <a:srgbClr val="000000"/>
                </a:solidFill>
              </a:rPr>
              <a:t>LS</a:t>
            </a:r>
          </a:p>
          <a:p>
            <a:pPr marL="200025" indent="-200025" algn="just" defTabSz="342900" eaLnBrk="1" hangingPunct="1">
              <a:buClr>
                <a:srgbClr val="90C226"/>
              </a:buClr>
              <a:buSzPct val="120000"/>
              <a:buFont typeface="Wingdings" panose="05000000000000000000" pitchFamily="2" charset="2"/>
              <a:buChar char="§"/>
              <a:defRPr/>
            </a:pPr>
            <a:r>
              <a:rPr lang="es-ES" altLang="es-ES" sz="2400" b="1" i="1" dirty="0">
                <a:solidFill>
                  <a:srgbClr val="000000"/>
                </a:solidFill>
              </a:rPr>
              <a:t> </a:t>
            </a:r>
            <a:r>
              <a:rPr lang="es-ES" altLang="es-ES" sz="2400" b="1" i="1" dirty="0" smtClean="0">
                <a:solidFill>
                  <a:srgbClr val="000000"/>
                </a:solidFill>
              </a:rPr>
              <a:t> Art 49 c)  L</a:t>
            </a:r>
            <a:r>
              <a:rPr lang="es-ES" altLang="es-ES" sz="2400" b="1" i="1" dirty="0" smtClean="0">
                <a:solidFill>
                  <a:srgbClr val="000000"/>
                </a:solidFill>
              </a:rPr>
              <a:t>os </a:t>
            </a:r>
            <a:r>
              <a:rPr lang="es-ES" altLang="es-ES" sz="2400" b="1" i="1" dirty="0" smtClean="0">
                <a:solidFill>
                  <a:srgbClr val="000000"/>
                </a:solidFill>
              </a:rPr>
              <a:t>fideicomisos </a:t>
            </a:r>
            <a:r>
              <a:rPr lang="es-ES" altLang="es-ES" sz="2400" b="1" i="1" dirty="0" smtClean="0">
                <a:solidFill>
                  <a:srgbClr val="000000"/>
                </a:solidFill>
              </a:rPr>
              <a:t>fiduciantes/beneficiarios                   </a:t>
            </a:r>
          </a:p>
          <a:p>
            <a:pPr marL="0" indent="0" algn="just" defTabSz="342900" eaLnBrk="1" hangingPunct="1">
              <a:buClr>
                <a:srgbClr val="90C226"/>
              </a:buClr>
              <a:buSzPct val="120000"/>
              <a:buNone/>
              <a:defRPr/>
            </a:pPr>
            <a:endParaRPr lang="es-ES" altLang="es-ES" sz="2400" b="1" i="1" dirty="0" smtClean="0">
              <a:solidFill>
                <a:srgbClr val="000000"/>
              </a:solidFill>
            </a:endParaRPr>
          </a:p>
          <a:p>
            <a:pPr marL="0" indent="0" algn="just" defTabSz="342900" eaLnBrk="1" hangingPunct="1">
              <a:buClr>
                <a:srgbClr val="90C226"/>
              </a:buClr>
              <a:buSzPct val="120000"/>
              <a:buNone/>
              <a:defRPr/>
            </a:pPr>
            <a:r>
              <a:rPr lang="es-ES" altLang="es-ES" sz="2400" b="1" i="1" dirty="0">
                <a:solidFill>
                  <a:srgbClr val="000000"/>
                </a:solidFill>
              </a:rPr>
              <a:t> </a:t>
            </a:r>
            <a:r>
              <a:rPr lang="es-ES" altLang="es-ES" sz="2400" b="1" i="1" dirty="0" smtClean="0">
                <a:solidFill>
                  <a:srgbClr val="000000"/>
                </a:solidFill>
              </a:rPr>
              <a:t>          	</a:t>
            </a:r>
            <a:r>
              <a:rPr lang="es-ES" altLang="es-ES" sz="2400" b="1" i="1" dirty="0" smtClean="0">
                <a:solidFill>
                  <a:srgbClr val="000000"/>
                </a:solidFill>
              </a:rPr>
              <a:t>pueden  optar 	 por 	 tributar </a:t>
            </a:r>
          </a:p>
          <a:p>
            <a:pPr marL="0" indent="0" algn="just" defTabSz="342900" eaLnBrk="1" hangingPunct="1">
              <a:buClr>
                <a:srgbClr val="90C226"/>
              </a:buClr>
              <a:buSzPct val="120000"/>
              <a:buNone/>
              <a:defRPr/>
            </a:pPr>
            <a:r>
              <a:rPr lang="es-ES" altLang="es-ES" sz="2400" b="1" i="1" dirty="0" smtClean="0">
                <a:solidFill>
                  <a:srgbClr val="000000"/>
                </a:solidFill>
              </a:rPr>
              <a:t>			como </a:t>
            </a:r>
            <a:r>
              <a:rPr lang="es-ES" altLang="es-ES" sz="2400" b="1" i="1" dirty="0" smtClean="0">
                <a:solidFill>
                  <a:srgbClr val="000000"/>
                </a:solidFill>
              </a:rPr>
              <a:t>las </a:t>
            </a:r>
            <a:r>
              <a:rPr lang="es-ES" altLang="es-ES" sz="2400" b="1" i="1" dirty="0" smtClean="0">
                <a:solidFill>
                  <a:srgbClr val="000000"/>
                </a:solidFill>
              </a:rPr>
              <a:t>sociedades de capital </a:t>
            </a:r>
            <a:endParaRPr lang="es-ES" altLang="es-ES" sz="2800" dirty="0" smtClean="0">
              <a:solidFill>
                <a:srgbClr val="000000"/>
              </a:solidFill>
            </a:endParaRPr>
          </a:p>
          <a:p>
            <a:pPr marL="0" indent="0" algn="just" defTabSz="342900" eaLnBrk="1" hangingPunct="1">
              <a:buClr>
                <a:srgbClr val="90C226"/>
              </a:buClr>
              <a:buSzPct val="120000"/>
              <a:buNone/>
              <a:defRPr/>
            </a:pPr>
            <a:endParaRPr lang="es-ES" altLang="es-ES" sz="2800" dirty="0" smtClean="0">
              <a:solidFill>
                <a:srgbClr val="000000"/>
              </a:solidFill>
            </a:endParaRPr>
          </a:p>
        </p:txBody>
      </p:sp>
      <p:sp>
        <p:nvSpPr>
          <p:cNvPr id="3" name="2 Flecha abajo"/>
          <p:cNvSpPr/>
          <p:nvPr/>
        </p:nvSpPr>
        <p:spPr>
          <a:xfrm>
            <a:off x="3750586" y="2708920"/>
            <a:ext cx="45719"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0" name="9 Conector recto de flecha"/>
          <p:cNvCxnSpPr/>
          <p:nvPr/>
        </p:nvCxnSpPr>
        <p:spPr>
          <a:xfrm flipH="1">
            <a:off x="2555776" y="3969060"/>
            <a:ext cx="1008112" cy="684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3796305" y="3982380"/>
            <a:ext cx="864096" cy="684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13 Rectángulo"/>
          <p:cNvSpPr/>
          <p:nvPr/>
        </p:nvSpPr>
        <p:spPr>
          <a:xfrm>
            <a:off x="762348" y="4666456"/>
            <a:ext cx="2570584"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Lleven registraciones que permitan confeccionar balance comercial </a:t>
            </a:r>
            <a:endParaRPr lang="es-ES" dirty="0">
              <a:solidFill>
                <a:schemeClr val="tx1"/>
              </a:solidFill>
            </a:endParaRPr>
          </a:p>
        </p:txBody>
      </p:sp>
      <p:sp>
        <p:nvSpPr>
          <p:cNvPr id="15" name="14 Rectángulo"/>
          <p:cNvSpPr/>
          <p:nvPr/>
        </p:nvSpPr>
        <p:spPr>
          <a:xfrm>
            <a:off x="4499992" y="4509120"/>
            <a:ext cx="2570584"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Mantengan opción lapso 5 años </a:t>
            </a:r>
            <a:endParaRPr lang="es-ES" dirty="0">
              <a:solidFill>
                <a:schemeClr val="tx1"/>
              </a:solidFill>
            </a:endParaRPr>
          </a:p>
        </p:txBody>
      </p:sp>
    </p:spTree>
    <p:extLst>
      <p:ext uri="{BB962C8B-B14F-4D97-AF65-F5344CB8AC3E}">
        <p14:creationId xmlns:p14="http://schemas.microsoft.com/office/powerpoint/2010/main" val="2809098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5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a:defRPr sz="2000">
                <a:solidFill>
                  <a:schemeClr val="tx1"/>
                </a:solidFill>
                <a:latin typeface="Calibri" pitchFamily="34" charset="0"/>
              </a:defRPr>
            </a:lvl6pPr>
            <a:lvl7pPr>
              <a:defRPr sz="2000">
                <a:solidFill>
                  <a:schemeClr val="tx1"/>
                </a:solidFill>
                <a:latin typeface="Calibri" pitchFamily="34" charset="0"/>
              </a:defRPr>
            </a:lvl7pPr>
            <a:lvl8pPr>
              <a:defRPr sz="2000">
                <a:solidFill>
                  <a:schemeClr val="tx1"/>
                </a:solidFill>
                <a:latin typeface="Calibri" pitchFamily="34" charset="0"/>
              </a:defRPr>
            </a:lvl8pPr>
            <a:lvl9pPr>
              <a:defRPr sz="2000">
                <a:solidFill>
                  <a:schemeClr val="tx1"/>
                </a:solidFill>
                <a:latin typeface="Calibri" pitchFamily="34" charset="0"/>
              </a:defRPr>
            </a:lvl9pPr>
          </a:lstStyle>
          <a:p>
            <a:fld id="{1789317E-253D-4ECF-8924-B2B691D3E41E}" type="slidenum">
              <a:rPr lang="es-ES" altLang="es-ES" sz="1200">
                <a:solidFill>
                  <a:srgbClr val="898989"/>
                </a:solidFill>
                <a:latin typeface="Arial" charset="0"/>
              </a:rPr>
              <a:pPr/>
              <a:t>9</a:t>
            </a:fld>
            <a:endParaRPr lang="es-ES" altLang="es-ES" sz="1200">
              <a:solidFill>
                <a:srgbClr val="898989"/>
              </a:solidFill>
              <a:latin typeface="Arial" charset="0"/>
            </a:endParaRPr>
          </a:p>
        </p:txBody>
      </p:sp>
      <p:graphicFrame>
        <p:nvGraphicFramePr>
          <p:cNvPr id="27668" name="Group 20"/>
          <p:cNvGraphicFramePr>
            <a:graphicFrameLocks noGrp="1"/>
          </p:cNvGraphicFramePr>
          <p:nvPr>
            <p:extLst>
              <p:ext uri="{D42A27DB-BD31-4B8C-83A1-F6EECF244321}">
                <p14:modId xmlns:p14="http://schemas.microsoft.com/office/powerpoint/2010/main" val="3916495730"/>
              </p:ext>
            </p:extLst>
          </p:nvPr>
        </p:nvGraphicFramePr>
        <p:xfrm>
          <a:off x="88900" y="1196975"/>
          <a:ext cx="8804275" cy="5302250"/>
        </p:xfrm>
        <a:graphic>
          <a:graphicData uri="http://schemas.openxmlformats.org/drawingml/2006/table">
            <a:tbl>
              <a:tblPr/>
              <a:tblGrid>
                <a:gridCol w="3043238"/>
                <a:gridCol w="2457450"/>
                <a:gridCol w="3303587"/>
              </a:tblGrid>
              <a:tr h="4476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altLang="es-ES" sz="1600" b="1" i="0" u="none" strike="noStrike" cap="none" normalizeH="0" baseline="0" dirty="0" smtClean="0">
                          <a:ln>
                            <a:noFill/>
                          </a:ln>
                          <a:solidFill>
                            <a:srgbClr val="FFFFFF"/>
                          </a:solidFill>
                          <a:effectLst/>
                          <a:latin typeface="Calisto MT" panose="02040603050505030304" pitchFamily="18" charset="0"/>
                        </a:rPr>
                        <a:t>Resultado</a:t>
                      </a:r>
                    </a:p>
                  </a:txBody>
                  <a:tcPr marL="91454" marR="91454"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altLang="es-ES" sz="1600" b="1" i="0" u="none" strike="noStrike" cap="none" normalizeH="0" baseline="0" dirty="0" smtClean="0">
                          <a:ln>
                            <a:noFill/>
                          </a:ln>
                          <a:solidFill>
                            <a:srgbClr val="FFFFFF"/>
                          </a:solidFill>
                          <a:effectLst/>
                          <a:latin typeface="Calisto MT" panose="02040603050505030304" pitchFamily="18" charset="0"/>
                        </a:rPr>
                        <a:t>Imputación</a:t>
                      </a:r>
                    </a:p>
                  </a:txBody>
                  <a:tcPr marL="91454" marR="91454"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altLang="es-ES" sz="1600" b="1" i="0" u="none" strike="noStrike" cap="none" normalizeH="0" baseline="0" dirty="0" smtClean="0">
                          <a:ln>
                            <a:noFill/>
                          </a:ln>
                          <a:solidFill>
                            <a:srgbClr val="FFFFFF"/>
                          </a:solidFill>
                          <a:effectLst/>
                          <a:latin typeface="Calisto MT" panose="02040603050505030304" pitchFamily="18" charset="0"/>
                        </a:rPr>
                        <a:t>Alícuota</a:t>
                      </a:r>
                    </a:p>
                  </a:txBody>
                  <a:tcPr marL="91454" marR="91454"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48545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ES" sz="1600" b="1" i="0" u="none" strike="noStrike" cap="none" normalizeH="0" baseline="0" noProof="1" smtClean="0">
                          <a:ln>
                            <a:noFill/>
                          </a:ln>
                          <a:solidFill>
                            <a:srgbClr val="000000"/>
                          </a:solidFill>
                          <a:effectLst/>
                          <a:latin typeface="Calisto MT" panose="02040603050505030304" pitchFamily="18" charset="0"/>
                        </a:rPr>
                        <a:t>DIVIDENDOS Y ANALOGOS</a:t>
                      </a:r>
                    </a:p>
                    <a:p>
                      <a:pPr marL="0" marR="0" lvl="0" indent="0" algn="l" defTabSz="914400" rtl="0" eaLnBrk="1" fontAlgn="base" latinLnBrk="0" hangingPunct="1">
                        <a:lnSpc>
                          <a:spcPct val="100000"/>
                        </a:lnSpc>
                        <a:spcBef>
                          <a:spcPct val="0"/>
                        </a:spcBef>
                        <a:spcAft>
                          <a:spcPct val="0"/>
                        </a:spcAft>
                        <a:buClrTx/>
                        <a:buSzTx/>
                        <a:buFontTx/>
                        <a:buNone/>
                        <a:tabLst/>
                      </a:pPr>
                      <a:r>
                        <a:rPr kumimoji="0" lang="es-AR" altLang="es-ES" sz="1600" b="1" i="0" u="none" strike="noStrike" cap="none" normalizeH="0" baseline="0" noProof="1" smtClean="0">
                          <a:ln>
                            <a:noFill/>
                          </a:ln>
                          <a:solidFill>
                            <a:srgbClr val="000000"/>
                          </a:solidFill>
                          <a:effectLst/>
                          <a:latin typeface="Calisto MT" panose="02040603050505030304" pitchFamily="18" charset="0"/>
                        </a:rPr>
                        <a:t>Art 90.3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 sz="1600" b="1" i="0" u="none" strike="noStrike" cap="none" normalizeH="0" baseline="0" noProof="1" smtClean="0">
                        <a:ln>
                          <a:noFill/>
                        </a:ln>
                        <a:solidFill>
                          <a:srgbClr val="000000"/>
                        </a:solidFill>
                        <a:effectLst/>
                        <a:latin typeface="Calisto MT" panose="02040603050505030304" pitchFamily="18" charset="0"/>
                      </a:endParaRP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es-ES" altLang="es-ES" sz="1600" b="1" i="0" u="none" strike="noStrike" cap="none" normalizeH="0" baseline="0" noProof="1" smtClean="0">
                          <a:ln>
                            <a:noFill/>
                          </a:ln>
                          <a:solidFill>
                            <a:srgbClr val="000000"/>
                          </a:solidFill>
                          <a:effectLst/>
                          <a:latin typeface="Calisto MT" panose="02040603050505030304" pitchFamily="18" charset="0"/>
                        </a:rPr>
                        <a:t>Sociedades </a:t>
                      </a:r>
                      <a:r>
                        <a:rPr kumimoji="0" lang="es-ES" altLang="es-ES" sz="1600" b="1" i="0" u="none" strike="noStrike" cap="none" normalizeH="0" baseline="0" noProof="1" smtClean="0">
                          <a:ln>
                            <a:noFill/>
                          </a:ln>
                          <a:solidFill>
                            <a:srgbClr val="000000"/>
                          </a:solidFill>
                          <a:effectLst/>
                          <a:latin typeface="Calisto MT" panose="02040603050505030304" pitchFamily="18" charset="0"/>
                        </a:rPr>
                        <a:t>locales Art. 69</a:t>
                      </a:r>
                      <a:endParaRPr kumimoji="0" lang="es-ES" altLang="es-ES" sz="1600" b="1" i="0" u="none"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 sz="1600" b="1" i="0" u="none" strike="noStrike" cap="none" normalizeH="0" baseline="0" noProof="1" smtClean="0">
                        <a:ln>
                          <a:noFill/>
                        </a:ln>
                        <a:solidFill>
                          <a:srgbClr val="000000"/>
                        </a:solidFill>
                        <a:effectLst/>
                        <a:latin typeface="Calisto MT" panose="02040603050505030304" pitchFamily="18" charset="0"/>
                      </a:endParaRP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es-ES" altLang="es-ES" sz="1600" b="1" i="0" u="none" strike="noStrike" cap="none" normalizeH="0" baseline="0" noProof="1" smtClean="0">
                          <a:ln>
                            <a:noFill/>
                          </a:ln>
                          <a:solidFill>
                            <a:srgbClr val="000000"/>
                          </a:solidFill>
                          <a:effectLst/>
                          <a:latin typeface="Calisto MT" panose="02040603050505030304" pitchFamily="18" charset="0"/>
                        </a:rPr>
                        <a:t>Fideicomisos financieros</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s-ES" altLang="es-ES" sz="1600" b="1" i="0" u="none" strike="noStrike" cap="none" normalizeH="0" baseline="0" noProof="1" smtClean="0">
                        <a:ln>
                          <a:noFill/>
                        </a:ln>
                        <a:solidFill>
                          <a:srgbClr val="000000"/>
                        </a:solidFill>
                        <a:effectLst/>
                        <a:latin typeface="Calisto MT" panose="02040603050505030304" pitchFamily="18" charset="0"/>
                      </a:endParaRP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es-ES" altLang="es-ES" sz="1600" b="1" i="0" u="none" strike="noStrike" cap="none" normalizeH="0" baseline="0" noProof="1" smtClean="0">
                          <a:ln>
                            <a:noFill/>
                          </a:ln>
                          <a:solidFill>
                            <a:srgbClr val="000000"/>
                          </a:solidFill>
                          <a:effectLst/>
                          <a:latin typeface="Calisto MT" panose="02040603050505030304" pitchFamily="18" charset="0"/>
                        </a:rPr>
                        <a:t>FCI cerrados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 sz="1600" b="0" i="0" u="none"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ES" sz="1600" b="0" i="0" u="none" strike="noStrike" cap="none" normalizeH="0" baseline="0" noProof="1" smtClean="0">
                          <a:ln>
                            <a:noFill/>
                          </a:ln>
                          <a:solidFill>
                            <a:srgbClr val="000000"/>
                          </a:solidFill>
                          <a:effectLst/>
                          <a:latin typeface="Calisto MT" panose="02040603050505030304" pitchFamily="18" charset="0"/>
                        </a:rPr>
                        <a:t> </a:t>
                      </a:r>
                    </a:p>
                  </a:txBody>
                  <a:tcPr marL="91454" marR="91454"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ES" sz="1600" b="1" i="0" u="none" strike="noStrike" cap="none" normalizeH="0" baseline="0" noProof="1" smtClean="0">
                          <a:ln>
                            <a:noFill/>
                          </a:ln>
                          <a:solidFill>
                            <a:srgbClr val="000000"/>
                          </a:solidFill>
                          <a:effectLst/>
                          <a:latin typeface="Calisto MT" panose="02040603050505030304" pitchFamily="18" charset="0"/>
                        </a:rPr>
                        <a:t>PERCIBIDO </a:t>
                      </a:r>
                      <a:endParaRPr kumimoji="0" lang="es-ES" altLang="es-ES" sz="1600" b="0" i="0" u="none"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ES" sz="1600" b="0" i="0" u="none" strike="noStrike" cap="none" normalizeH="0" baseline="0" noProof="1" smtClean="0">
                          <a:ln>
                            <a:noFill/>
                          </a:ln>
                          <a:solidFill>
                            <a:srgbClr val="000000"/>
                          </a:solidFill>
                          <a:effectLst/>
                          <a:latin typeface="Calisto MT" panose="02040603050505030304" pitchFamily="18" charset="0"/>
                        </a:rPr>
                        <a:t>(se ingresa </a:t>
                      </a:r>
                      <a:r>
                        <a:rPr kumimoji="0" lang="es-ES" altLang="es-ES" sz="1600" b="0" i="0" u="none" strike="noStrike" cap="none" normalizeH="0" baseline="0" noProof="1" smtClean="0">
                          <a:ln>
                            <a:noFill/>
                          </a:ln>
                          <a:solidFill>
                            <a:srgbClr val="000000"/>
                          </a:solidFill>
                          <a:effectLst/>
                          <a:latin typeface="Calisto MT" panose="02040603050505030304" pitchFamily="18" charset="0"/>
                        </a:rPr>
                        <a:t>v</a:t>
                      </a:r>
                      <a:r>
                        <a:rPr kumimoji="0" lang="es-ES_tradnl" altLang="es-ES" sz="1600" b="0" i="0" u="none" strike="noStrike" cap="none" normalizeH="0" baseline="0" noProof="1" smtClean="0">
                          <a:ln>
                            <a:noFill/>
                          </a:ln>
                          <a:solidFill>
                            <a:srgbClr val="000000"/>
                          </a:solidFill>
                          <a:effectLst/>
                          <a:latin typeface="Calisto MT" panose="02040603050505030304" pitchFamily="18" charset="0"/>
                        </a:rPr>
                        <a:t>ía retención </a:t>
                      </a:r>
                      <a:r>
                        <a:rPr kumimoji="0" lang="es-ES_tradnl" altLang="es-ES" sz="1600" b="0" i="0" u="none" strike="noStrike" cap="none" normalizeH="0" baseline="0" noProof="1" smtClean="0">
                          <a:ln>
                            <a:noFill/>
                          </a:ln>
                          <a:solidFill>
                            <a:srgbClr val="000000"/>
                          </a:solidFill>
                          <a:effectLst/>
                          <a:latin typeface="Calisto MT" panose="02040603050505030304" pitchFamily="18" charset="0"/>
                        </a:rPr>
                        <a:t>por parte de la sociedad, fideicomiso o FCI)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 sz="1600" b="0" i="0" u="none"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altLang="es-ES" sz="1600" b="0" i="0" u="none" strike="noStrike" cap="none" normalizeH="0" baseline="0" noProof="1" smtClean="0">
                        <a:ln>
                          <a:noFill/>
                        </a:ln>
                        <a:solidFill>
                          <a:srgbClr val="000000"/>
                        </a:solidFill>
                        <a:effectLst/>
                        <a:latin typeface="Calisto MT" panose="02040603050505030304" pitchFamily="18" charset="0"/>
                      </a:endParaRPr>
                    </a:p>
                  </a:txBody>
                  <a:tcPr marL="91454" marR="91454"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700" b="1" i="0" u="none" strike="noStrike" cap="none" normalizeH="0" baseline="0" noProof="1" smtClean="0">
                          <a:ln>
                            <a:noFill/>
                          </a:ln>
                          <a:solidFill>
                            <a:srgbClr val="000000"/>
                          </a:solidFill>
                          <a:effectLst/>
                          <a:latin typeface="Calisto MT" panose="02040603050505030304" pitchFamily="18" charset="0"/>
                        </a:rPr>
                        <a:t>13%</a:t>
                      </a:r>
                    </a:p>
                    <a:p>
                      <a:pPr marL="0" marR="0" lvl="0" indent="0" algn="just" defTabSz="914400" rtl="0" eaLnBrk="1" fontAlgn="base" latinLnBrk="0" hangingPunct="1">
                        <a:lnSpc>
                          <a:spcPts val="1500"/>
                        </a:lnSpc>
                        <a:spcBef>
                          <a:spcPct val="0"/>
                        </a:spcBef>
                        <a:spcAft>
                          <a:spcPct val="0"/>
                        </a:spcAft>
                        <a:buClrTx/>
                        <a:buSzTx/>
                        <a:buFontTx/>
                        <a:buChar char="-"/>
                        <a:tabLst/>
                      </a:pPr>
                      <a:endParaRPr kumimoji="0" lang="es-ES" altLang="es-ES" sz="16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ts val="1500"/>
                        </a:lnSpc>
                        <a:spcBef>
                          <a:spcPct val="0"/>
                        </a:spcBef>
                        <a:spcAft>
                          <a:spcPct val="0"/>
                        </a:spcAft>
                        <a:buClrTx/>
                        <a:buSzTx/>
                        <a:buFontTx/>
                        <a:buNone/>
                        <a:tabLst/>
                      </a:pPr>
                      <a:r>
                        <a:rPr kumimoji="0" lang="es-ES" altLang="es-ES" sz="1600" b="0" i="0" u="sng" strike="noStrike" cap="none" normalizeH="0" baseline="0" noProof="1" smtClean="0">
                          <a:ln>
                            <a:noFill/>
                          </a:ln>
                          <a:solidFill>
                            <a:srgbClr val="000000"/>
                          </a:solidFill>
                          <a:effectLst/>
                          <a:latin typeface="Calisto MT" panose="02040603050505030304" pitchFamily="18" charset="0"/>
                        </a:rPr>
                        <a:t>Aclaraciones</a:t>
                      </a:r>
                      <a:endParaRPr kumimoji="0" lang="es-ES" altLang="es-ES" sz="16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ts val="1500"/>
                        </a:lnSpc>
                        <a:spcBef>
                          <a:spcPct val="0"/>
                        </a:spcBef>
                        <a:spcAft>
                          <a:spcPct val="0"/>
                        </a:spcAft>
                        <a:buClrTx/>
                        <a:buSzTx/>
                        <a:buFontTx/>
                        <a:buChar char="-"/>
                        <a:tabLst/>
                      </a:pPr>
                      <a:endParaRPr kumimoji="0" lang="es-ES" altLang="es-ES" sz="16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600" b="1" i="1" u="none" strike="noStrike" cap="none" normalizeH="0" baseline="0" noProof="1" smtClean="0">
                          <a:ln>
                            <a:noFill/>
                          </a:ln>
                          <a:solidFill>
                            <a:srgbClr val="000000"/>
                          </a:solidFill>
                          <a:effectLst/>
                          <a:latin typeface="Calisto MT" panose="02040603050505030304" pitchFamily="18" charset="0"/>
                        </a:rPr>
                        <a:t>Período de transición</a:t>
                      </a:r>
                      <a:r>
                        <a:rPr kumimoji="0" lang="es-ES" altLang="es-ES" sz="1600" b="0" i="0" u="none" strike="noStrike" cap="none" normalizeH="0" baseline="0" noProof="1" smtClean="0">
                          <a:ln>
                            <a:noFill/>
                          </a:ln>
                          <a:solidFill>
                            <a:srgbClr val="000000"/>
                          </a:solidFill>
                          <a:effectLst/>
                          <a:latin typeface="Calisto MT" panose="02040603050505030304" pitchFamily="18" charset="0"/>
                        </a:rPr>
                        <a:t> </a:t>
                      </a:r>
                      <a:endParaRPr kumimoji="0" lang="es-ES" altLang="es-ES" sz="16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600" b="0" i="0" u="none" strike="noStrike" cap="none" normalizeH="0" baseline="0" noProof="1" smtClean="0">
                          <a:ln>
                            <a:noFill/>
                          </a:ln>
                          <a:solidFill>
                            <a:srgbClr val="000000"/>
                          </a:solidFill>
                          <a:effectLst/>
                          <a:latin typeface="Calisto MT" panose="02040603050505030304" pitchFamily="18" charset="0"/>
                        </a:rPr>
                        <a:t>        PF </a:t>
                      </a:r>
                      <a:r>
                        <a:rPr kumimoji="0" lang="es-ES" altLang="es-ES" sz="1600" b="0" i="0" u="none" strike="noStrike" cap="none" normalizeH="0" baseline="0" noProof="1" smtClean="0">
                          <a:ln>
                            <a:noFill/>
                          </a:ln>
                          <a:solidFill>
                            <a:srgbClr val="000000"/>
                          </a:solidFill>
                          <a:effectLst/>
                          <a:latin typeface="Calisto MT" panose="02040603050505030304" pitchFamily="18" charset="0"/>
                        </a:rPr>
                        <a:t>2018 </a:t>
                      </a:r>
                      <a:r>
                        <a:rPr kumimoji="0" lang="es-ES" altLang="es-ES" sz="1600" b="0" i="0" u="none" strike="noStrike" cap="none" normalizeH="0" baseline="0" noProof="1" smtClean="0">
                          <a:ln>
                            <a:noFill/>
                          </a:ln>
                          <a:solidFill>
                            <a:srgbClr val="000000"/>
                          </a:solidFill>
                          <a:effectLst/>
                          <a:latin typeface="Calisto MT" panose="02040603050505030304" pitchFamily="18" charset="0"/>
                        </a:rPr>
                        <a:t>y  </a:t>
                      </a:r>
                      <a:r>
                        <a:rPr kumimoji="0" lang="es-ES" altLang="es-ES" sz="1600" b="0" i="0" u="none" strike="noStrike" cap="none" normalizeH="0" baseline="0" noProof="1" smtClean="0">
                          <a:ln>
                            <a:noFill/>
                          </a:ln>
                          <a:solidFill>
                            <a:srgbClr val="000000"/>
                          </a:solidFill>
                          <a:effectLst/>
                          <a:latin typeface="Calisto MT" panose="02040603050505030304" pitchFamily="18" charset="0"/>
                        </a:rPr>
                        <a:t>2019</a:t>
                      </a:r>
                      <a:r>
                        <a:rPr kumimoji="0" lang="es-ES" altLang="es-ES" sz="1600" b="0" i="0" u="none" strike="noStrike" cap="none" normalizeH="0" baseline="0" noProof="1" smtClean="0">
                          <a:ln>
                            <a:noFill/>
                          </a:ln>
                          <a:solidFill>
                            <a:srgbClr val="000000"/>
                          </a:solidFill>
                          <a:effectLst/>
                          <a:latin typeface="Calisto MT" panose="02040603050505030304" pitchFamily="18" charset="0"/>
                        </a:rPr>
                        <a:t>:    </a:t>
                      </a:r>
                      <a:r>
                        <a:rPr kumimoji="0" lang="es-ES" altLang="es-ES" sz="1700" b="1" i="0" u="none" strike="noStrike" cap="none" normalizeH="0" baseline="0" noProof="1" smtClean="0">
                          <a:ln>
                            <a:noFill/>
                          </a:ln>
                          <a:solidFill>
                            <a:srgbClr val="000000"/>
                          </a:solidFill>
                          <a:effectLst/>
                          <a:latin typeface="Calisto MT" panose="02040603050505030304" pitchFamily="18" charset="0"/>
                        </a:rPr>
                        <a:t>7%</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altLang="es-ES" sz="16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600" b="0" i="0" u="none" strike="noStrike" cap="none" normalizeH="0" baseline="0" noProof="1" smtClean="0">
                          <a:ln>
                            <a:noFill/>
                          </a:ln>
                          <a:solidFill>
                            <a:srgbClr val="000000"/>
                          </a:solidFill>
                          <a:effectLst/>
                          <a:latin typeface="Calisto MT" panose="02040603050505030304" pitchFamily="18" charset="0"/>
                        </a:rPr>
                        <a:t>PARA COMPLETAR el 35% DE ALICUOTA COMBINADA</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AR" altLang="es-ES" sz="1600" b="0" i="0" u="none" strike="noStrike" cap="none" normalizeH="0" baseline="0" noProof="1" smtClean="0">
                          <a:ln>
                            <a:noFill/>
                          </a:ln>
                          <a:solidFill>
                            <a:srgbClr val="000000"/>
                          </a:solidFill>
                          <a:effectLst/>
                          <a:latin typeface="Calisto MT" panose="02040603050505030304"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altLang="es-ES" sz="1600" b="0" i="0" u="none" strike="noStrike" cap="none" normalizeH="0" baseline="0" noProof="1" smtClean="0">
                        <a:ln>
                          <a:noFill/>
                        </a:ln>
                        <a:solidFill>
                          <a:srgbClr val="000000"/>
                        </a:solidFill>
                        <a:effectLst/>
                        <a:latin typeface="Calisto MT" panose="0204060305050503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ES" sz="1600" b="1" i="1" u="none" strike="noStrike" cap="none" normalizeH="0" baseline="0" noProof="1" smtClean="0">
                          <a:ln>
                            <a:noFill/>
                          </a:ln>
                          <a:solidFill>
                            <a:srgbClr val="000000"/>
                          </a:solidFill>
                          <a:effectLst/>
                          <a:latin typeface="Calisto MT" panose="02040603050505030304" pitchFamily="18" charset="0"/>
                        </a:rPr>
                        <a:t>Dividendos se imputan en primer término a resultados acumulados al </a:t>
                      </a:r>
                      <a:r>
                        <a:rPr kumimoji="0" lang="es-ES" altLang="es-ES" sz="1600" b="1" i="1" u="none" strike="noStrike" cap="none" normalizeH="0" baseline="0" noProof="1" smtClean="0">
                          <a:ln>
                            <a:noFill/>
                          </a:ln>
                          <a:solidFill>
                            <a:srgbClr val="000000"/>
                          </a:solidFill>
                          <a:effectLst/>
                          <a:latin typeface="Calisto MT" panose="02040603050505030304" pitchFamily="18" charset="0"/>
                        </a:rPr>
                        <a:t>31/12/2017 </a:t>
                      </a:r>
                      <a:r>
                        <a:rPr kumimoji="0" lang="es-ES" altLang="es-ES" sz="1600" b="1" i="1" u="none" strike="noStrike" cap="none" normalizeH="0" baseline="0" noProof="1" smtClean="0">
                          <a:ln>
                            <a:noFill/>
                          </a:ln>
                          <a:solidFill>
                            <a:srgbClr val="000000"/>
                          </a:solidFill>
                          <a:effectLst/>
                          <a:latin typeface="Calisto MT" panose="02040603050505030304" pitchFamily="18" charset="0"/>
                        </a:rPr>
                        <a:t>(NO GRAVADOS)</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s-ES" altLang="es-ES" sz="1600" b="1" i="1" u="none" strike="noStrike" cap="none" normalizeH="0" baseline="0" noProof="1" smtClean="0">
                        <a:ln>
                          <a:noFill/>
                        </a:ln>
                        <a:solidFill>
                          <a:srgbClr val="000000"/>
                        </a:solidFill>
                        <a:effectLst/>
                        <a:latin typeface="Calisto MT" panose="02040603050505030304"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s-ES" altLang="es-ES" sz="1600" b="0" i="0" u="none" strike="noStrike" cap="none" normalizeH="0" baseline="0" noProof="1" smtClean="0">
                        <a:ln>
                          <a:noFill/>
                        </a:ln>
                        <a:solidFill>
                          <a:srgbClr val="000000"/>
                        </a:solidFill>
                        <a:effectLst/>
                        <a:latin typeface="Calisto MT" panose="02040603050505030304" pitchFamily="18" charset="0"/>
                      </a:endParaRPr>
                    </a:p>
                  </a:txBody>
                  <a:tcPr marL="91454" marR="91454"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2" name="Marcador de pie de página 1"/>
          <p:cNvSpPr>
            <a:spLocks noGrp="1"/>
          </p:cNvSpPr>
          <p:nvPr>
            <p:ph type="ftr" sz="quarter" idx="11"/>
          </p:nvPr>
        </p:nvSpPr>
        <p:spPr/>
        <p:txBody>
          <a:bodyPr/>
          <a:lstStyle/>
          <a:p>
            <a:pPr>
              <a:defRPr/>
            </a:pPr>
            <a:r>
              <a:rPr lang="pt-BR"/>
              <a:t>Guillermo H. Fernández</a:t>
            </a:r>
            <a:endParaRPr lang="es-ES"/>
          </a:p>
        </p:txBody>
      </p:sp>
      <p:sp>
        <p:nvSpPr>
          <p:cNvPr id="3" name="2 Título"/>
          <p:cNvSpPr>
            <a:spLocks noGrp="1"/>
          </p:cNvSpPr>
          <p:nvPr>
            <p:ph type="title"/>
          </p:nvPr>
        </p:nvSpPr>
        <p:spPr/>
        <p:txBody>
          <a:bodyPr>
            <a:normAutofit fontScale="90000"/>
          </a:bodyPr>
          <a:lstStyle/>
          <a:p>
            <a:r>
              <a:rPr lang="es-ES" dirty="0" smtClean="0"/>
              <a:t/>
            </a:r>
            <a:br>
              <a:rPr lang="es-ES" dirty="0" smtClean="0"/>
            </a:br>
            <a:r>
              <a:rPr lang="es-ES" dirty="0" smtClean="0"/>
              <a:t/>
            </a:r>
            <a:br>
              <a:rPr lang="es-ES" dirty="0" smtClean="0"/>
            </a:br>
            <a:r>
              <a:rPr lang="es-ES" sz="2200" dirty="0" smtClean="0"/>
              <a:t>RESIDENTES Personas Humanas . Dividendos</a:t>
            </a:r>
            <a:br>
              <a:rPr lang="es-ES" sz="2200" dirty="0" smtClean="0"/>
            </a:br>
            <a:r>
              <a:rPr lang="es-ES" dirty="0" smtClean="0"/>
              <a:t/>
            </a:r>
            <a:br>
              <a:rPr lang="es-ES" dirty="0" smtClean="0"/>
            </a:br>
            <a:endParaRPr lang="es-ES" dirty="0"/>
          </a:p>
        </p:txBody>
      </p:sp>
      <p:sp>
        <p:nvSpPr>
          <p:cNvPr id="7" name="1 Título"/>
          <p:cNvSpPr txBox="1">
            <a:spLocks/>
          </p:cNvSpPr>
          <p:nvPr/>
        </p:nvSpPr>
        <p:spPr>
          <a:xfrm>
            <a:off x="0" y="0"/>
            <a:ext cx="9144000" cy="692696"/>
          </a:xfrm>
          <a:prstGeom prst="rect">
            <a:avLst/>
          </a:prstGeom>
          <a:solidFill>
            <a:schemeClr val="tx1"/>
          </a:solidFill>
        </p:spPr>
        <p:txBody>
          <a:bodyPr vert="horz" lIns="91440" tIns="45720" rIns="91440" bIns="45720" rtlCol="0" anchor="ctr">
            <a:normAutofit fontScale="82500" lnSpcReduction="20000"/>
          </a:bodyPr>
          <a:lstStyle>
            <a:lvl1pPr algn="l" defTabSz="914400" rtl="0" eaLnBrk="1" latinLnBrk="0" hangingPunct="1">
              <a:spcBef>
                <a:spcPct val="0"/>
              </a:spcBef>
              <a:buNone/>
              <a:defRPr sz="3200" kern="1200">
                <a:solidFill>
                  <a:schemeClr val="bg1"/>
                </a:solidFill>
                <a:latin typeface="Gill Sans MT" pitchFamily="34" charset="0"/>
                <a:ea typeface="+mj-ea"/>
                <a:cs typeface="+mj-cs"/>
              </a:defRPr>
            </a:lvl1pPr>
          </a:lstStyle>
          <a:p>
            <a:r>
              <a:rPr lang="es-AR" altLang="es-AR" sz="3000" dirty="0" smtClean="0"/>
              <a:t>Rentas financieras de fuente argentina. </a:t>
            </a:r>
            <a:br>
              <a:rPr lang="es-AR" altLang="es-AR" sz="3000" dirty="0" smtClean="0"/>
            </a:br>
            <a:r>
              <a:rPr lang="es-AR" altLang="es-AR" sz="2400" dirty="0" smtClean="0"/>
              <a:t>PERSONAS HUMANAS </a:t>
            </a:r>
            <a:r>
              <a:rPr lang="es-AR" altLang="es-AR" sz="2700" dirty="0" smtClean="0"/>
              <a:t>BENEFICIARIOS DEL PAIS </a:t>
            </a:r>
          </a:p>
        </p:txBody>
      </p:sp>
    </p:spTree>
    <p:extLst>
      <p:ext uri="{BB962C8B-B14F-4D97-AF65-F5344CB8AC3E}">
        <p14:creationId xmlns:p14="http://schemas.microsoft.com/office/powerpoint/2010/main" val="1029788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cion-gral-facpce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1">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Presentacion-gral-facpce (3)</Template>
  <TotalTime>2976</TotalTime>
  <Words>2547</Words>
  <Application>Microsoft Office PowerPoint</Application>
  <PresentationFormat>Presentación en pantalla (4:3)</PresentationFormat>
  <Paragraphs>618</Paragraphs>
  <Slides>38</Slides>
  <Notes>3</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Presentacion-gral-facpce (3)</vt:lpstr>
      <vt:lpstr>Reforma Impositiva ley 27.430</vt:lpstr>
      <vt:lpstr>Presentación de PowerPoint</vt:lpstr>
      <vt:lpstr>Presentación de PowerPoint</vt:lpstr>
      <vt:lpstr>Presentación de PowerPoint</vt:lpstr>
      <vt:lpstr>Presentación de PowerPoint</vt:lpstr>
      <vt:lpstr>Presentación de PowerPoint</vt:lpstr>
      <vt:lpstr>TASAS SOCIEDADES DE CAPITAL</vt:lpstr>
      <vt:lpstr>TASAS SOCIEDADES DE CAPITAL</vt:lpstr>
      <vt:lpstr>  RESIDENTES Personas Humanas . Dividendos  </vt:lpstr>
      <vt:lpstr>DIVIDENDOS   Categoría  </vt:lpstr>
      <vt:lpstr>DIVIDENDOS   Imputación al año Fiscal  </vt:lpstr>
      <vt:lpstr>Presentación de PowerPoint</vt:lpstr>
      <vt:lpstr>Dividendos Tasa </vt:lpstr>
      <vt:lpstr>Distibución Dividendos.  Ejercicio. </vt:lpstr>
      <vt:lpstr>Distribución Dividendos Ejercicio</vt:lpstr>
      <vt:lpstr> Dividendos Distribución Ejercicio </vt:lpstr>
      <vt:lpstr>Dividendo . Forma de Ingreso</vt:lpstr>
      <vt:lpstr>Presunciones de Dividendos</vt:lpstr>
      <vt:lpstr>Presunciones de Dividendos</vt:lpstr>
      <vt:lpstr>Presunciones de Dividendos</vt:lpstr>
      <vt:lpstr>DISPOSICION DE FONDOS art. 73 </vt:lpstr>
      <vt:lpstr>Presentación de PowerPoint</vt:lpstr>
      <vt:lpstr>Dividendo Ficto. Ejercicio</vt:lpstr>
      <vt:lpstr>Dividendo</vt:lpstr>
      <vt:lpstr>Impuesto de Igualación</vt:lpstr>
      <vt:lpstr>Rentas financieras de fuente argentina.  PERSONAS HUMANAS   y JURIDICAS BENEFICIARIOS DEL EXTERIOR</vt:lpstr>
      <vt:lpstr>PERSONAS HUMANAS. CESION DERECHOS S/FIDEICOMISOS</vt:lpstr>
      <vt:lpstr>Presentación de PowerPoint</vt:lpstr>
      <vt:lpstr>Transparencia Fiscal</vt:lpstr>
      <vt:lpstr>ACTUALIZACION  Ley 27430 art 89</vt:lpstr>
      <vt:lpstr>Presentación de PowerPoint</vt:lpstr>
      <vt:lpstr>Presentación de PowerPoint</vt:lpstr>
      <vt:lpstr>Presentación de PowerPoint</vt:lpstr>
      <vt:lpstr>Presentación de PowerPoint</vt:lpstr>
      <vt:lpstr>Presentación de PowerPoint</vt:lpstr>
      <vt:lpstr>Presentación de PowerPoint</vt:lpstr>
      <vt:lpstr> Art. 95 - Ajuste por Inflación </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 Impositiva ley 27.430</dc:title>
  <dc:creator>Administrac</dc:creator>
  <cp:lastModifiedBy>Administrac</cp:lastModifiedBy>
  <cp:revision>61</cp:revision>
  <cp:lastPrinted>2018-10-10T21:23:49Z</cp:lastPrinted>
  <dcterms:created xsi:type="dcterms:W3CDTF">2018-10-08T21:01:04Z</dcterms:created>
  <dcterms:modified xsi:type="dcterms:W3CDTF">2018-10-11T00:01:09Z</dcterms:modified>
</cp:coreProperties>
</file>