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2.xml" ContentType="application/vnd.openxmlformats-officedocument.presentationml.notesSlide+xml"/>
  <Override PartName="/ppt/notesSlides/notesSlide7.xml" ContentType="application/vnd.openxmlformats-officedocument.presentationml.notesSlide+xml"/>
  <Default Extension="xlsx" ContentType="application/vnd.openxmlformats-officedocument.spreadsheetml.sheet"/>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slides/slide89.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9"/>
  </p:notesMasterIdLst>
  <p:sldIdLst>
    <p:sldId id="447" r:id="rId2"/>
    <p:sldId id="267" r:id="rId3"/>
    <p:sldId id="395" r:id="rId4"/>
    <p:sldId id="446" r:id="rId5"/>
    <p:sldId id="334" r:id="rId6"/>
    <p:sldId id="301" r:id="rId7"/>
    <p:sldId id="434" r:id="rId8"/>
    <p:sldId id="435" r:id="rId9"/>
    <p:sldId id="436" r:id="rId10"/>
    <p:sldId id="437" r:id="rId11"/>
    <p:sldId id="438" r:id="rId12"/>
    <p:sldId id="439" r:id="rId13"/>
    <p:sldId id="440" r:id="rId14"/>
    <p:sldId id="441" r:id="rId15"/>
    <p:sldId id="364" r:id="rId16"/>
    <p:sldId id="335" r:id="rId17"/>
    <p:sldId id="336" r:id="rId18"/>
    <p:sldId id="303" r:id="rId19"/>
    <p:sldId id="366" r:id="rId20"/>
    <p:sldId id="316" r:id="rId21"/>
    <p:sldId id="365" r:id="rId22"/>
    <p:sldId id="385" r:id="rId23"/>
    <p:sldId id="386" r:id="rId24"/>
    <p:sldId id="387" r:id="rId25"/>
    <p:sldId id="389" r:id="rId26"/>
    <p:sldId id="393" r:id="rId27"/>
    <p:sldId id="392" r:id="rId28"/>
    <p:sldId id="319" r:id="rId29"/>
    <p:sldId id="320" r:id="rId30"/>
    <p:sldId id="321" r:id="rId31"/>
    <p:sldId id="396" r:id="rId32"/>
    <p:sldId id="397" r:id="rId33"/>
    <p:sldId id="442" r:id="rId34"/>
    <p:sldId id="325" r:id="rId35"/>
    <p:sldId id="326" r:id="rId36"/>
    <p:sldId id="327" r:id="rId37"/>
    <p:sldId id="328" r:id="rId38"/>
    <p:sldId id="367" r:id="rId39"/>
    <p:sldId id="329" r:id="rId40"/>
    <p:sldId id="332" r:id="rId41"/>
    <p:sldId id="330" r:id="rId42"/>
    <p:sldId id="331" r:id="rId43"/>
    <p:sldId id="338" r:id="rId44"/>
    <p:sldId id="339" r:id="rId45"/>
    <p:sldId id="340" r:id="rId46"/>
    <p:sldId id="341" r:id="rId47"/>
    <p:sldId id="342" r:id="rId48"/>
    <p:sldId id="343" r:id="rId49"/>
    <p:sldId id="344" r:id="rId50"/>
    <p:sldId id="377" r:id="rId51"/>
    <p:sldId id="353" r:id="rId52"/>
    <p:sldId id="354" r:id="rId53"/>
    <p:sldId id="378" r:id="rId54"/>
    <p:sldId id="379" r:id="rId55"/>
    <p:sldId id="381" r:id="rId56"/>
    <p:sldId id="382" r:id="rId57"/>
    <p:sldId id="383" r:id="rId58"/>
    <p:sldId id="384" r:id="rId59"/>
    <p:sldId id="380" r:id="rId60"/>
    <p:sldId id="398" r:id="rId61"/>
    <p:sldId id="399" r:id="rId62"/>
    <p:sldId id="400" r:id="rId63"/>
    <p:sldId id="401" r:id="rId64"/>
    <p:sldId id="443" r:id="rId65"/>
    <p:sldId id="402" r:id="rId66"/>
    <p:sldId id="403" r:id="rId67"/>
    <p:sldId id="404" r:id="rId68"/>
    <p:sldId id="405" r:id="rId69"/>
    <p:sldId id="406" r:id="rId70"/>
    <p:sldId id="407" r:id="rId71"/>
    <p:sldId id="408" r:id="rId72"/>
    <p:sldId id="409" r:id="rId73"/>
    <p:sldId id="410" r:id="rId74"/>
    <p:sldId id="411" r:id="rId75"/>
    <p:sldId id="412" r:id="rId76"/>
    <p:sldId id="413" r:id="rId77"/>
    <p:sldId id="414" r:id="rId78"/>
    <p:sldId id="415" r:id="rId79"/>
    <p:sldId id="416" r:id="rId80"/>
    <p:sldId id="417" r:id="rId81"/>
    <p:sldId id="418" r:id="rId82"/>
    <p:sldId id="445" r:id="rId83"/>
    <p:sldId id="419" r:id="rId84"/>
    <p:sldId id="420" r:id="rId85"/>
    <p:sldId id="421" r:id="rId86"/>
    <p:sldId id="422" r:id="rId87"/>
    <p:sldId id="423" r:id="rId88"/>
    <p:sldId id="424" r:id="rId89"/>
    <p:sldId id="425" r:id="rId90"/>
    <p:sldId id="426" r:id="rId91"/>
    <p:sldId id="427" r:id="rId92"/>
    <p:sldId id="428" r:id="rId93"/>
    <p:sldId id="429" r:id="rId94"/>
    <p:sldId id="430" r:id="rId95"/>
    <p:sldId id="431" r:id="rId96"/>
    <p:sldId id="432" r:id="rId97"/>
    <p:sldId id="433" r:id="rId98"/>
  </p:sldIdLst>
  <p:sldSz cx="9144000" cy="6858000" type="screen4x3"/>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72BC"/>
    <a:srgbClr val="4BB6FF"/>
    <a:srgbClr val="00B3E6"/>
    <a:srgbClr val="69C2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849" autoAdjust="0"/>
    <p:restoredTop sz="94687" autoAdjust="0"/>
  </p:normalViewPr>
  <p:slideViewPr>
    <p:cSldViewPr>
      <p:cViewPr varScale="1">
        <p:scale>
          <a:sx n="63" d="100"/>
          <a:sy n="63" d="100"/>
        </p:scale>
        <p:origin x="-1404"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notesMaster" Target="notesMasters/notesMaster1.xml"/><Relationship Id="rId10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AR"/>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75038C-6A0C-4DB2-B231-967889201E53}" type="datetimeFigureOut">
              <a:rPr lang="es-AR" smtClean="0"/>
              <a:pPr/>
              <a:t>29/10/2018</a:t>
            </a:fld>
            <a:endParaRPr lang="es-AR"/>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AR"/>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AR"/>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2B2EAA-D911-44D4-B6F4-95506E803FC0}" type="slidenum">
              <a:rPr lang="es-AR" smtClean="0"/>
              <a:pPr/>
              <a:t>‹Nº›</a:t>
            </a:fld>
            <a:endParaRPr lang="es-AR"/>
          </a:p>
        </p:txBody>
      </p:sp>
    </p:spTree>
    <p:extLst>
      <p:ext uri="{BB962C8B-B14F-4D97-AF65-F5344CB8AC3E}">
        <p14:creationId xmlns="" xmlns:p14="http://schemas.microsoft.com/office/powerpoint/2010/main" val="24964726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dirty="0"/>
          </a:p>
        </p:txBody>
      </p:sp>
      <p:sp>
        <p:nvSpPr>
          <p:cNvPr id="4" name="3 Marcador de número de diapositiva"/>
          <p:cNvSpPr>
            <a:spLocks noGrp="1"/>
          </p:cNvSpPr>
          <p:nvPr>
            <p:ph type="sldNum" sz="quarter" idx="10"/>
          </p:nvPr>
        </p:nvSpPr>
        <p:spPr/>
        <p:txBody>
          <a:bodyPr/>
          <a:lstStyle/>
          <a:p>
            <a:fld id="{3F002AFD-A460-453D-83EF-735354F537D9}" type="slidenum">
              <a:rPr lang="es-AR" smtClean="0"/>
              <a:pPr/>
              <a:t>4</a:t>
            </a:fld>
            <a:endParaRPr lang="es-AR"/>
          </a:p>
        </p:txBody>
      </p:sp>
    </p:spTree>
    <p:extLst>
      <p:ext uri="{BB962C8B-B14F-4D97-AF65-F5344CB8AC3E}">
        <p14:creationId xmlns="" xmlns:p14="http://schemas.microsoft.com/office/powerpoint/2010/main" val="1387417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3F002AFD-A460-453D-83EF-735354F537D9}" type="slidenum">
              <a:rPr lang="es-AR" smtClean="0"/>
              <a:pPr/>
              <a:t>71</a:t>
            </a:fld>
            <a:endParaRPr lang="es-AR"/>
          </a:p>
        </p:txBody>
      </p:sp>
    </p:spTree>
    <p:extLst>
      <p:ext uri="{BB962C8B-B14F-4D97-AF65-F5344CB8AC3E}">
        <p14:creationId xmlns="" xmlns:p14="http://schemas.microsoft.com/office/powerpoint/2010/main" val="34911863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3F002AFD-A460-453D-83EF-735354F537D9}" type="slidenum">
              <a:rPr lang="es-AR" smtClean="0"/>
              <a:pPr/>
              <a:t>72</a:t>
            </a:fld>
            <a:endParaRPr lang="es-AR"/>
          </a:p>
        </p:txBody>
      </p:sp>
    </p:spTree>
    <p:extLst>
      <p:ext uri="{BB962C8B-B14F-4D97-AF65-F5344CB8AC3E}">
        <p14:creationId xmlns="" xmlns:p14="http://schemas.microsoft.com/office/powerpoint/2010/main" val="36483468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dirty="0"/>
          </a:p>
        </p:txBody>
      </p:sp>
      <p:sp>
        <p:nvSpPr>
          <p:cNvPr id="4" name="3 Marcador de número de diapositiva"/>
          <p:cNvSpPr>
            <a:spLocks noGrp="1"/>
          </p:cNvSpPr>
          <p:nvPr>
            <p:ph type="sldNum" sz="quarter" idx="10"/>
          </p:nvPr>
        </p:nvSpPr>
        <p:spPr/>
        <p:txBody>
          <a:bodyPr/>
          <a:lstStyle/>
          <a:p>
            <a:fld id="{3F002AFD-A460-453D-83EF-735354F537D9}" type="slidenum">
              <a:rPr lang="es-AR" smtClean="0"/>
              <a:pPr/>
              <a:t>82</a:t>
            </a:fld>
            <a:endParaRPr lang="es-AR"/>
          </a:p>
        </p:txBody>
      </p:sp>
    </p:spTree>
    <p:extLst>
      <p:ext uri="{BB962C8B-B14F-4D97-AF65-F5344CB8AC3E}">
        <p14:creationId xmlns="" xmlns:p14="http://schemas.microsoft.com/office/powerpoint/2010/main" val="619949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dirty="0"/>
          </a:p>
        </p:txBody>
      </p:sp>
      <p:sp>
        <p:nvSpPr>
          <p:cNvPr id="4" name="3 Marcador de número de diapositiva"/>
          <p:cNvSpPr>
            <a:spLocks noGrp="1"/>
          </p:cNvSpPr>
          <p:nvPr>
            <p:ph type="sldNum" sz="quarter" idx="10"/>
          </p:nvPr>
        </p:nvSpPr>
        <p:spPr/>
        <p:txBody>
          <a:bodyPr/>
          <a:lstStyle/>
          <a:p>
            <a:fld id="{3F002AFD-A460-453D-83EF-735354F537D9}" type="slidenum">
              <a:rPr lang="es-AR" smtClean="0"/>
              <a:pPr/>
              <a:t>84</a:t>
            </a:fld>
            <a:endParaRPr lang="es-AR"/>
          </a:p>
        </p:txBody>
      </p:sp>
    </p:spTree>
    <p:extLst>
      <p:ext uri="{BB962C8B-B14F-4D97-AF65-F5344CB8AC3E}">
        <p14:creationId xmlns="" xmlns:p14="http://schemas.microsoft.com/office/powerpoint/2010/main" val="28696452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dirty="0"/>
          </a:p>
        </p:txBody>
      </p:sp>
      <p:sp>
        <p:nvSpPr>
          <p:cNvPr id="4" name="3 Marcador de número de diapositiva"/>
          <p:cNvSpPr>
            <a:spLocks noGrp="1"/>
          </p:cNvSpPr>
          <p:nvPr>
            <p:ph type="sldNum" sz="quarter" idx="10"/>
          </p:nvPr>
        </p:nvSpPr>
        <p:spPr/>
        <p:txBody>
          <a:bodyPr/>
          <a:lstStyle/>
          <a:p>
            <a:fld id="{82FB32A2-18C5-40D4-B170-9338179A463B}" type="slidenum">
              <a:rPr lang="es-AR" smtClean="0"/>
              <a:pPr/>
              <a:t>40</a:t>
            </a:fld>
            <a:endParaRPr lang="es-AR"/>
          </a:p>
        </p:txBody>
      </p:sp>
    </p:spTree>
    <p:extLst>
      <p:ext uri="{BB962C8B-B14F-4D97-AF65-F5344CB8AC3E}">
        <p14:creationId xmlns="" xmlns:p14="http://schemas.microsoft.com/office/powerpoint/2010/main" val="34064787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dirty="0"/>
          </a:p>
        </p:txBody>
      </p:sp>
      <p:sp>
        <p:nvSpPr>
          <p:cNvPr id="4" name="3 Marcador de número de diapositiva"/>
          <p:cNvSpPr>
            <a:spLocks noGrp="1"/>
          </p:cNvSpPr>
          <p:nvPr>
            <p:ph type="sldNum" sz="quarter" idx="10"/>
          </p:nvPr>
        </p:nvSpPr>
        <p:spPr/>
        <p:txBody>
          <a:bodyPr/>
          <a:lstStyle/>
          <a:p>
            <a:fld id="{3F002AFD-A460-453D-83EF-735354F537D9}" type="slidenum">
              <a:rPr lang="es-AR" smtClean="0"/>
              <a:pPr/>
              <a:t>60</a:t>
            </a:fld>
            <a:endParaRPr lang="es-AR"/>
          </a:p>
        </p:txBody>
      </p:sp>
    </p:spTree>
    <p:extLst>
      <p:ext uri="{BB962C8B-B14F-4D97-AF65-F5344CB8AC3E}">
        <p14:creationId xmlns="" xmlns:p14="http://schemas.microsoft.com/office/powerpoint/2010/main" val="29206528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dirty="0"/>
          </a:p>
        </p:txBody>
      </p:sp>
      <p:sp>
        <p:nvSpPr>
          <p:cNvPr id="4" name="3 Marcador de número de diapositiva"/>
          <p:cNvSpPr>
            <a:spLocks noGrp="1"/>
          </p:cNvSpPr>
          <p:nvPr>
            <p:ph type="sldNum" sz="quarter" idx="10"/>
          </p:nvPr>
        </p:nvSpPr>
        <p:spPr/>
        <p:txBody>
          <a:bodyPr/>
          <a:lstStyle/>
          <a:p>
            <a:fld id="{3F002AFD-A460-453D-83EF-735354F537D9}" type="slidenum">
              <a:rPr lang="es-AR" smtClean="0"/>
              <a:pPr/>
              <a:t>61</a:t>
            </a:fld>
            <a:endParaRPr lang="es-AR"/>
          </a:p>
        </p:txBody>
      </p:sp>
    </p:spTree>
    <p:extLst>
      <p:ext uri="{BB962C8B-B14F-4D97-AF65-F5344CB8AC3E}">
        <p14:creationId xmlns="" xmlns:p14="http://schemas.microsoft.com/office/powerpoint/2010/main" val="7009248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3F002AFD-A460-453D-83EF-735354F537D9}" type="slidenum">
              <a:rPr lang="es-AR" smtClean="0"/>
              <a:pPr/>
              <a:t>63</a:t>
            </a:fld>
            <a:endParaRPr lang="es-AR"/>
          </a:p>
        </p:txBody>
      </p:sp>
    </p:spTree>
    <p:extLst>
      <p:ext uri="{BB962C8B-B14F-4D97-AF65-F5344CB8AC3E}">
        <p14:creationId xmlns="" xmlns:p14="http://schemas.microsoft.com/office/powerpoint/2010/main" val="29392256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3F002AFD-A460-453D-83EF-735354F537D9}" type="slidenum">
              <a:rPr lang="es-AR" smtClean="0"/>
              <a:pPr/>
              <a:t>64</a:t>
            </a:fld>
            <a:endParaRPr lang="es-AR"/>
          </a:p>
        </p:txBody>
      </p:sp>
    </p:spTree>
    <p:extLst>
      <p:ext uri="{BB962C8B-B14F-4D97-AF65-F5344CB8AC3E}">
        <p14:creationId xmlns="" xmlns:p14="http://schemas.microsoft.com/office/powerpoint/2010/main" val="11476728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dirty="0">
              <a:solidFill>
                <a:srgbClr val="FF0000"/>
              </a:solidFill>
            </a:endParaRPr>
          </a:p>
        </p:txBody>
      </p:sp>
      <p:sp>
        <p:nvSpPr>
          <p:cNvPr id="4" name="3 Marcador de número de diapositiva"/>
          <p:cNvSpPr>
            <a:spLocks noGrp="1"/>
          </p:cNvSpPr>
          <p:nvPr>
            <p:ph type="sldNum" sz="quarter" idx="10"/>
          </p:nvPr>
        </p:nvSpPr>
        <p:spPr/>
        <p:txBody>
          <a:bodyPr/>
          <a:lstStyle/>
          <a:p>
            <a:fld id="{3F002AFD-A460-453D-83EF-735354F537D9}" type="slidenum">
              <a:rPr lang="es-AR" smtClean="0"/>
              <a:pPr/>
              <a:t>67</a:t>
            </a:fld>
            <a:endParaRPr lang="es-AR"/>
          </a:p>
        </p:txBody>
      </p:sp>
    </p:spTree>
    <p:extLst>
      <p:ext uri="{BB962C8B-B14F-4D97-AF65-F5344CB8AC3E}">
        <p14:creationId xmlns="" xmlns:p14="http://schemas.microsoft.com/office/powerpoint/2010/main" val="20085471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3F002AFD-A460-453D-83EF-735354F537D9}" type="slidenum">
              <a:rPr lang="es-AR" smtClean="0"/>
              <a:pPr/>
              <a:t>68</a:t>
            </a:fld>
            <a:endParaRPr lang="es-AR"/>
          </a:p>
        </p:txBody>
      </p:sp>
    </p:spTree>
    <p:extLst>
      <p:ext uri="{BB962C8B-B14F-4D97-AF65-F5344CB8AC3E}">
        <p14:creationId xmlns="" xmlns:p14="http://schemas.microsoft.com/office/powerpoint/2010/main" val="26964765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3F002AFD-A460-453D-83EF-735354F537D9}" type="slidenum">
              <a:rPr lang="es-AR" smtClean="0"/>
              <a:pPr/>
              <a:t>70</a:t>
            </a:fld>
            <a:endParaRPr lang="es-AR"/>
          </a:p>
        </p:txBody>
      </p:sp>
    </p:spTree>
    <p:extLst>
      <p:ext uri="{BB962C8B-B14F-4D97-AF65-F5344CB8AC3E}">
        <p14:creationId xmlns="" xmlns:p14="http://schemas.microsoft.com/office/powerpoint/2010/main" val="1700111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3" name="2 Subtítulo"/>
          <p:cNvSpPr>
            <a:spLocks noGrp="1"/>
          </p:cNvSpPr>
          <p:nvPr>
            <p:ph type="subTitle" idx="1" hasCustomPrompt="1"/>
          </p:nvPr>
        </p:nvSpPr>
        <p:spPr>
          <a:xfrm>
            <a:off x="467544" y="1916832"/>
            <a:ext cx="8208912" cy="1752600"/>
          </a:xfrm>
        </p:spPr>
        <p:txBody>
          <a:bodyPr>
            <a:normAutofit/>
          </a:bodyPr>
          <a:lstStyle>
            <a:lvl1pPr marL="0" indent="0" algn="l">
              <a:buNone/>
              <a:defRPr sz="2200">
                <a:solidFill>
                  <a:srgbClr val="0072BC"/>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dirty="0" smtClean="0"/>
              <a:t>Contenido</a:t>
            </a:r>
            <a:endParaRPr lang="es-AR" dirty="0"/>
          </a:p>
        </p:txBody>
      </p:sp>
      <p:sp>
        <p:nvSpPr>
          <p:cNvPr id="4" name="1 Título"/>
          <p:cNvSpPr>
            <a:spLocks noGrp="1"/>
          </p:cNvSpPr>
          <p:nvPr>
            <p:ph type="title" hasCustomPrompt="1"/>
          </p:nvPr>
        </p:nvSpPr>
        <p:spPr>
          <a:xfrm>
            <a:off x="457200" y="274638"/>
            <a:ext cx="8229600" cy="1143000"/>
          </a:xfrm>
        </p:spPr>
        <p:txBody>
          <a:bodyPr/>
          <a:lstStyle/>
          <a:p>
            <a:r>
              <a:rPr lang="es-ES" dirty="0" smtClean="0"/>
              <a:t>Título de la Diapositiva</a:t>
            </a:r>
            <a:endParaRPr lang="es-AR" dirty="0"/>
          </a:p>
        </p:txBody>
      </p:sp>
    </p:spTree>
    <p:extLst>
      <p:ext uri="{BB962C8B-B14F-4D97-AF65-F5344CB8AC3E}">
        <p14:creationId xmlns="" xmlns:p14="http://schemas.microsoft.com/office/powerpoint/2010/main" val="312562814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n con título">
    <p:spTree>
      <p:nvGrpSpPr>
        <p:cNvPr id="1" name=""/>
        <p:cNvGrpSpPr/>
        <p:nvPr/>
      </p:nvGrpSpPr>
      <p:grpSpPr>
        <a:xfrm>
          <a:off x="0" y="0"/>
          <a:ext cx="0" cy="0"/>
          <a:chOff x="0" y="0"/>
          <a:chExt cx="0" cy="0"/>
        </a:xfrm>
      </p:grpSpPr>
      <p:sp>
        <p:nvSpPr>
          <p:cNvPr id="2" name="1 Título"/>
          <p:cNvSpPr>
            <a:spLocks noGrp="1"/>
          </p:cNvSpPr>
          <p:nvPr>
            <p:ph type="title" hasCustomPrompt="1"/>
          </p:nvPr>
        </p:nvSpPr>
        <p:spPr>
          <a:xfrm>
            <a:off x="1792288" y="4800600"/>
            <a:ext cx="5486400" cy="1364704"/>
          </a:xfrm>
        </p:spPr>
        <p:txBody>
          <a:bodyPr anchor="t"/>
          <a:lstStyle>
            <a:lvl1pPr algn="l">
              <a:defRPr sz="1200" b="1"/>
            </a:lvl1pPr>
          </a:lstStyle>
          <a:p>
            <a:r>
              <a:rPr lang="es-ES" dirty="0" smtClean="0"/>
              <a:t>Contenido</a:t>
            </a:r>
            <a:endParaRPr lang="es-AR" dirty="0"/>
          </a:p>
        </p:txBody>
      </p:sp>
      <p:sp>
        <p:nvSpPr>
          <p:cNvPr id="3" name="2 Marcador de posición de imagen"/>
          <p:cNvSpPr>
            <a:spLocks noGrp="1"/>
          </p:cNvSpPr>
          <p:nvPr>
            <p:ph type="pic" idx="1" hasCustomPrompt="1"/>
          </p:nvPr>
        </p:nvSpPr>
        <p:spPr>
          <a:xfrm>
            <a:off x="1792288" y="1484783"/>
            <a:ext cx="5486400" cy="3242791"/>
          </a:xfrm>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AR" dirty="0" smtClean="0"/>
              <a:t>Imagen</a:t>
            </a:r>
            <a:endParaRPr lang="es-AR" dirty="0"/>
          </a:p>
        </p:txBody>
      </p:sp>
      <p:sp>
        <p:nvSpPr>
          <p:cNvPr id="5" name="1 Título"/>
          <p:cNvSpPr txBox="1">
            <a:spLocks/>
          </p:cNvSpPr>
          <p:nvPr userDrawn="1"/>
        </p:nvSpPr>
        <p:spPr>
          <a:xfrm>
            <a:off x="457200" y="273050"/>
            <a:ext cx="8219256" cy="1067718"/>
          </a:xfrm>
          <a:prstGeom prst="rect">
            <a:avLst/>
          </a:prstGeom>
        </p:spPr>
        <p:txBody>
          <a:bodyPr vert="horz" lIns="91440" tIns="45720" rIns="91440" bIns="45720" rtlCol="0" anchor="t">
            <a:noAutofit/>
          </a:bodyPr>
          <a:lstStyle>
            <a:lvl1pPr algn="l" defTabSz="914400" rtl="0" eaLnBrk="1" latinLnBrk="0" hangingPunct="1">
              <a:spcBef>
                <a:spcPct val="0"/>
              </a:spcBef>
              <a:buNone/>
              <a:defRPr sz="2000" b="1" kern="1200">
                <a:solidFill>
                  <a:srgbClr val="0072BC"/>
                </a:solidFill>
                <a:latin typeface="+mj-lt"/>
                <a:ea typeface="+mj-ea"/>
                <a:cs typeface="+mj-cs"/>
              </a:defRPr>
            </a:lvl1pPr>
          </a:lstStyle>
          <a:p>
            <a:r>
              <a:rPr lang="es-ES" sz="3200" dirty="0" smtClean="0"/>
              <a:t>Título de la Diapositiva</a:t>
            </a:r>
            <a:endParaRPr lang="es-AR" sz="3200" dirty="0"/>
          </a:p>
        </p:txBody>
      </p:sp>
    </p:spTree>
    <p:extLst>
      <p:ext uri="{BB962C8B-B14F-4D97-AF65-F5344CB8AC3E}">
        <p14:creationId xmlns="" xmlns:p14="http://schemas.microsoft.com/office/powerpoint/2010/main" val="125163731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hasCustomPrompt="1"/>
          </p:nvPr>
        </p:nvSpPr>
        <p:spPr/>
        <p:txBody>
          <a:bodyPr/>
          <a:lstStyle>
            <a:lvl1pPr algn="l">
              <a:defRPr sz="3200"/>
            </a:lvl1pPr>
          </a:lstStyle>
          <a:p>
            <a:r>
              <a:rPr lang="es-ES" dirty="0" smtClean="0"/>
              <a:t>Título de la Diapositiva</a:t>
            </a:r>
            <a:endParaRPr lang="es-AR" dirty="0"/>
          </a:p>
        </p:txBody>
      </p:sp>
      <p:sp>
        <p:nvSpPr>
          <p:cNvPr id="3" name="2 Marcador de texto vertical"/>
          <p:cNvSpPr>
            <a:spLocks noGrp="1"/>
          </p:cNvSpPr>
          <p:nvPr>
            <p:ph type="body" orient="vert" idx="1" hasCustomPrompt="1"/>
          </p:nvPr>
        </p:nvSpPr>
        <p:spPr/>
        <p:txBody>
          <a:bodyPr vert="horz">
            <a:normAutofit/>
          </a:bodyPr>
          <a:lstStyle>
            <a:lvl1pPr marL="342900" indent="-342900">
              <a:buFont typeface="Arial" panose="020B0604020202020204" pitchFamily="34" charset="0"/>
              <a:buChar char="•"/>
              <a:defRPr sz="2200"/>
            </a:lvl1pPr>
            <a:lvl2pPr>
              <a:defRPr sz="2200"/>
            </a:lvl2pPr>
            <a:lvl3pPr>
              <a:defRPr sz="2200"/>
            </a:lvl3pPr>
            <a:lvl4pPr>
              <a:defRPr sz="2200"/>
            </a:lvl4pPr>
            <a:lvl5pPr>
              <a:defRPr sz="2200"/>
            </a:lvl5pPr>
          </a:lstStyle>
          <a:p>
            <a:pPr lvl="0"/>
            <a:r>
              <a:rPr lang="es-ES" dirty="0" smtClean="0"/>
              <a:t>Contenido con viñetas.</a:t>
            </a:r>
          </a:p>
        </p:txBody>
      </p:sp>
    </p:spTree>
    <p:extLst>
      <p:ext uri="{BB962C8B-B14F-4D97-AF65-F5344CB8AC3E}">
        <p14:creationId xmlns="" xmlns:p14="http://schemas.microsoft.com/office/powerpoint/2010/main" val="173857127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sz="1324"/>
          </a:p>
        </p:txBody>
      </p:sp>
      <p:sp>
        <p:nvSpPr>
          <p:cNvPr id="17" name="bk object 17"/>
          <p:cNvSpPr/>
          <p:nvPr/>
        </p:nvSpPr>
        <p:spPr>
          <a:xfrm>
            <a:off x="0" y="0"/>
            <a:ext cx="9144000" cy="6197894"/>
          </a:xfrm>
          <a:custGeom>
            <a:avLst/>
            <a:gdLst/>
            <a:ahLst/>
            <a:cxnLst/>
            <a:rect l="l" t="t" r="r" b="b"/>
            <a:pathLst>
              <a:path w="12433300" h="8424545">
                <a:moveTo>
                  <a:pt x="0" y="8424341"/>
                </a:moveTo>
                <a:lnTo>
                  <a:pt x="12433300" y="8424341"/>
                </a:lnTo>
                <a:lnTo>
                  <a:pt x="12433300" y="0"/>
                </a:lnTo>
                <a:lnTo>
                  <a:pt x="0" y="0"/>
                </a:lnTo>
                <a:lnTo>
                  <a:pt x="0" y="8424341"/>
                </a:lnTo>
                <a:close/>
              </a:path>
            </a:pathLst>
          </a:custGeom>
          <a:solidFill>
            <a:srgbClr val="0A69B2"/>
          </a:solidFill>
        </p:spPr>
        <p:txBody>
          <a:bodyPr wrap="square" lIns="0" tIns="0" rIns="0" bIns="0" rtlCol="0"/>
          <a:lstStyle/>
          <a:p>
            <a:endParaRPr sz="1324"/>
          </a:p>
        </p:txBody>
      </p:sp>
      <p:sp>
        <p:nvSpPr>
          <p:cNvPr id="18" name="bk object 18"/>
          <p:cNvSpPr/>
          <p:nvPr/>
        </p:nvSpPr>
        <p:spPr>
          <a:xfrm>
            <a:off x="670671" y="1642454"/>
            <a:ext cx="441789" cy="641419"/>
          </a:xfrm>
          <a:custGeom>
            <a:avLst/>
            <a:gdLst/>
            <a:ahLst/>
            <a:cxnLst/>
            <a:rect l="l" t="t" r="r" b="b"/>
            <a:pathLst>
              <a:path w="600710" h="871855">
                <a:moveTo>
                  <a:pt x="18605" y="690664"/>
                </a:moveTo>
                <a:lnTo>
                  <a:pt x="11163" y="837006"/>
                </a:lnTo>
                <a:lnTo>
                  <a:pt x="90956" y="856718"/>
                </a:lnTo>
                <a:lnTo>
                  <a:pt x="149007" y="864493"/>
                </a:lnTo>
                <a:lnTo>
                  <a:pt x="213841" y="869770"/>
                </a:lnTo>
                <a:lnTo>
                  <a:pt x="281470" y="871715"/>
                </a:lnTo>
                <a:lnTo>
                  <a:pt x="337242" y="869750"/>
                </a:lnTo>
                <a:lnTo>
                  <a:pt x="387570" y="863744"/>
                </a:lnTo>
                <a:lnTo>
                  <a:pt x="432482" y="853529"/>
                </a:lnTo>
                <a:lnTo>
                  <a:pt x="472005" y="838937"/>
                </a:lnTo>
                <a:lnTo>
                  <a:pt x="506167" y="819800"/>
                </a:lnTo>
                <a:lnTo>
                  <a:pt x="558523" y="767222"/>
                </a:lnTo>
                <a:lnTo>
                  <a:pt x="576771" y="733445"/>
                </a:lnTo>
                <a:lnTo>
                  <a:pt x="580695" y="721677"/>
                </a:lnTo>
                <a:lnTo>
                  <a:pt x="234353" y="721677"/>
                </a:lnTo>
                <a:lnTo>
                  <a:pt x="173789" y="719101"/>
                </a:lnTo>
                <a:lnTo>
                  <a:pt x="113458" y="712223"/>
                </a:lnTo>
                <a:lnTo>
                  <a:pt x="59638" y="702319"/>
                </a:lnTo>
                <a:lnTo>
                  <a:pt x="18605" y="690664"/>
                </a:lnTo>
                <a:close/>
              </a:path>
              <a:path w="600710" h="871855">
                <a:moveTo>
                  <a:pt x="312470" y="0"/>
                </a:moveTo>
                <a:lnTo>
                  <a:pt x="257920" y="2198"/>
                </a:lnTo>
                <a:lnTo>
                  <a:pt x="207597" y="8957"/>
                </a:lnTo>
                <a:lnTo>
                  <a:pt x="161857" y="20523"/>
                </a:lnTo>
                <a:lnTo>
                  <a:pt x="121057" y="37140"/>
                </a:lnTo>
                <a:lnTo>
                  <a:pt x="85555" y="59055"/>
                </a:lnTo>
                <a:lnTo>
                  <a:pt x="55707" y="86512"/>
                </a:lnTo>
                <a:lnTo>
                  <a:pt x="31870" y="119757"/>
                </a:lnTo>
                <a:lnTo>
                  <a:pt x="14402" y="159037"/>
                </a:lnTo>
                <a:lnTo>
                  <a:pt x="3660" y="204596"/>
                </a:lnTo>
                <a:lnTo>
                  <a:pt x="0" y="256679"/>
                </a:lnTo>
                <a:lnTo>
                  <a:pt x="3584" y="313457"/>
                </a:lnTo>
                <a:lnTo>
                  <a:pt x="14258" y="360730"/>
                </a:lnTo>
                <a:lnTo>
                  <a:pt x="31908" y="399458"/>
                </a:lnTo>
                <a:lnTo>
                  <a:pt x="56416" y="430598"/>
                </a:lnTo>
                <a:lnTo>
                  <a:pt x="87667" y="455110"/>
                </a:lnTo>
                <a:lnTo>
                  <a:pt x="125544" y="473955"/>
                </a:lnTo>
                <a:lnTo>
                  <a:pt x="169931" y="488090"/>
                </a:lnTo>
                <a:lnTo>
                  <a:pt x="288581" y="512940"/>
                </a:lnTo>
                <a:lnTo>
                  <a:pt x="339605" y="531752"/>
                </a:lnTo>
                <a:lnTo>
                  <a:pt x="374798" y="555978"/>
                </a:lnTo>
                <a:lnTo>
                  <a:pt x="395172" y="586689"/>
                </a:lnTo>
                <a:lnTo>
                  <a:pt x="401739" y="624954"/>
                </a:lnTo>
                <a:lnTo>
                  <a:pt x="395281" y="661674"/>
                </a:lnTo>
                <a:lnTo>
                  <a:pt x="375671" y="688995"/>
                </a:lnTo>
                <a:lnTo>
                  <a:pt x="342551" y="707627"/>
                </a:lnTo>
                <a:lnTo>
                  <a:pt x="295564" y="718283"/>
                </a:lnTo>
                <a:lnTo>
                  <a:pt x="234353" y="721677"/>
                </a:lnTo>
                <a:lnTo>
                  <a:pt x="580695" y="721677"/>
                </a:lnTo>
                <a:lnTo>
                  <a:pt x="589771" y="694453"/>
                </a:lnTo>
                <a:lnTo>
                  <a:pt x="597551" y="650077"/>
                </a:lnTo>
                <a:lnTo>
                  <a:pt x="600138" y="600151"/>
                </a:lnTo>
                <a:lnTo>
                  <a:pt x="596394" y="542419"/>
                </a:lnTo>
                <a:lnTo>
                  <a:pt x="585298" y="494885"/>
                </a:lnTo>
                <a:lnTo>
                  <a:pt x="567052" y="456357"/>
                </a:lnTo>
                <a:lnTo>
                  <a:pt x="541861" y="425643"/>
                </a:lnTo>
                <a:lnTo>
                  <a:pt x="509927" y="401553"/>
                </a:lnTo>
                <a:lnTo>
                  <a:pt x="471454" y="382895"/>
                </a:lnTo>
                <a:lnTo>
                  <a:pt x="426645" y="368478"/>
                </a:lnTo>
                <a:lnTo>
                  <a:pt x="306062" y="341782"/>
                </a:lnTo>
                <a:lnTo>
                  <a:pt x="255105" y="323417"/>
                </a:lnTo>
                <a:lnTo>
                  <a:pt x="220990" y="301064"/>
                </a:lnTo>
                <a:lnTo>
                  <a:pt x="201873" y="273772"/>
                </a:lnTo>
                <a:lnTo>
                  <a:pt x="195910" y="240588"/>
                </a:lnTo>
                <a:lnTo>
                  <a:pt x="202457" y="207105"/>
                </a:lnTo>
                <a:lnTo>
                  <a:pt x="222098" y="181058"/>
                </a:lnTo>
                <a:lnTo>
                  <a:pt x="254834" y="162450"/>
                </a:lnTo>
                <a:lnTo>
                  <a:pt x="300663" y="151284"/>
                </a:lnTo>
                <a:lnTo>
                  <a:pt x="359587" y="147561"/>
                </a:lnTo>
                <a:lnTo>
                  <a:pt x="561900" y="147561"/>
                </a:lnTo>
                <a:lnTo>
                  <a:pt x="567905" y="33502"/>
                </a:lnTo>
                <a:lnTo>
                  <a:pt x="539909" y="23824"/>
                </a:lnTo>
                <a:lnTo>
                  <a:pt x="495132" y="14741"/>
                </a:lnTo>
                <a:lnTo>
                  <a:pt x="438809" y="7147"/>
                </a:lnTo>
                <a:lnTo>
                  <a:pt x="376177" y="1935"/>
                </a:lnTo>
                <a:lnTo>
                  <a:pt x="312470" y="0"/>
                </a:lnTo>
                <a:close/>
              </a:path>
              <a:path w="600710" h="871855">
                <a:moveTo>
                  <a:pt x="561900" y="147561"/>
                </a:moveTo>
                <a:lnTo>
                  <a:pt x="359587" y="147561"/>
                </a:lnTo>
                <a:lnTo>
                  <a:pt x="418874" y="150432"/>
                </a:lnTo>
                <a:lnTo>
                  <a:pt x="475837" y="157492"/>
                </a:lnTo>
                <a:lnTo>
                  <a:pt x="524894" y="166410"/>
                </a:lnTo>
                <a:lnTo>
                  <a:pt x="560463" y="174853"/>
                </a:lnTo>
                <a:lnTo>
                  <a:pt x="561900" y="147561"/>
                </a:lnTo>
                <a:close/>
              </a:path>
            </a:pathLst>
          </a:custGeom>
          <a:solidFill>
            <a:srgbClr val="FFFFFF"/>
          </a:solidFill>
        </p:spPr>
        <p:txBody>
          <a:bodyPr wrap="square" lIns="0" tIns="0" rIns="0" bIns="0" rtlCol="0"/>
          <a:lstStyle/>
          <a:p>
            <a:endParaRPr sz="1324"/>
          </a:p>
        </p:txBody>
      </p:sp>
      <p:sp>
        <p:nvSpPr>
          <p:cNvPr id="19" name="bk object 19"/>
          <p:cNvSpPr/>
          <p:nvPr/>
        </p:nvSpPr>
        <p:spPr>
          <a:xfrm>
            <a:off x="1157654" y="1652516"/>
            <a:ext cx="517444" cy="620397"/>
          </a:xfrm>
          <a:custGeom>
            <a:avLst/>
            <a:gdLst/>
            <a:ahLst/>
            <a:cxnLst/>
            <a:rect l="l" t="t" r="r" b="b"/>
            <a:pathLst>
              <a:path w="703580" h="843280">
                <a:moveTo>
                  <a:pt x="371982" y="0"/>
                </a:moveTo>
                <a:lnTo>
                  <a:pt x="0" y="0"/>
                </a:lnTo>
                <a:lnTo>
                  <a:pt x="0" y="843140"/>
                </a:lnTo>
                <a:lnTo>
                  <a:pt x="192189" y="843140"/>
                </a:lnTo>
                <a:lnTo>
                  <a:pt x="192189" y="538137"/>
                </a:lnTo>
                <a:lnTo>
                  <a:pt x="529395" y="538137"/>
                </a:lnTo>
                <a:lnTo>
                  <a:pt x="509612" y="503389"/>
                </a:lnTo>
                <a:lnTo>
                  <a:pt x="542020" y="487200"/>
                </a:lnTo>
                <a:lnTo>
                  <a:pt x="573427" y="466584"/>
                </a:lnTo>
                <a:lnTo>
                  <a:pt x="602381" y="440456"/>
                </a:lnTo>
                <a:lnTo>
                  <a:pt x="627430" y="407732"/>
                </a:lnTo>
                <a:lnTo>
                  <a:pt x="629750" y="402971"/>
                </a:lnTo>
                <a:lnTo>
                  <a:pt x="192189" y="402971"/>
                </a:lnTo>
                <a:lnTo>
                  <a:pt x="192189" y="140106"/>
                </a:lnTo>
                <a:lnTo>
                  <a:pt x="642565" y="140106"/>
                </a:lnTo>
                <a:lnTo>
                  <a:pt x="636327" y="124422"/>
                </a:lnTo>
                <a:lnTo>
                  <a:pt x="614820" y="90786"/>
                </a:lnTo>
                <a:lnTo>
                  <a:pt x="587584" y="62611"/>
                </a:lnTo>
                <a:lnTo>
                  <a:pt x="554806" y="39792"/>
                </a:lnTo>
                <a:lnTo>
                  <a:pt x="516670" y="22226"/>
                </a:lnTo>
                <a:lnTo>
                  <a:pt x="473364" y="9808"/>
                </a:lnTo>
                <a:lnTo>
                  <a:pt x="425073" y="2434"/>
                </a:lnTo>
                <a:lnTo>
                  <a:pt x="371982" y="0"/>
                </a:lnTo>
                <a:close/>
              </a:path>
              <a:path w="703580" h="843280">
                <a:moveTo>
                  <a:pt x="529395" y="538137"/>
                </a:moveTo>
                <a:lnTo>
                  <a:pt x="317423" y="538137"/>
                </a:lnTo>
                <a:lnTo>
                  <a:pt x="478624" y="843140"/>
                </a:lnTo>
                <a:lnTo>
                  <a:pt x="703046" y="843140"/>
                </a:lnTo>
                <a:lnTo>
                  <a:pt x="529395" y="538137"/>
                </a:lnTo>
                <a:close/>
              </a:path>
              <a:path w="703580" h="843280">
                <a:moveTo>
                  <a:pt x="642565" y="140106"/>
                </a:moveTo>
                <a:lnTo>
                  <a:pt x="338505" y="140106"/>
                </a:lnTo>
                <a:lnTo>
                  <a:pt x="387758" y="145781"/>
                </a:lnTo>
                <a:lnTo>
                  <a:pt x="424508" y="162290"/>
                </a:lnTo>
                <a:lnTo>
                  <a:pt x="449652" y="188855"/>
                </a:lnTo>
                <a:lnTo>
                  <a:pt x="464082" y="224700"/>
                </a:lnTo>
                <a:lnTo>
                  <a:pt x="468693" y="269049"/>
                </a:lnTo>
                <a:lnTo>
                  <a:pt x="463218" y="315242"/>
                </a:lnTo>
                <a:lnTo>
                  <a:pt x="446318" y="352268"/>
                </a:lnTo>
                <a:lnTo>
                  <a:pt x="417277" y="379590"/>
                </a:lnTo>
                <a:lnTo>
                  <a:pt x="375380" y="396670"/>
                </a:lnTo>
                <a:lnTo>
                  <a:pt x="319913" y="402971"/>
                </a:lnTo>
                <a:lnTo>
                  <a:pt x="629750" y="402971"/>
                </a:lnTo>
                <a:lnTo>
                  <a:pt x="647120" y="367328"/>
                </a:lnTo>
                <a:lnTo>
                  <a:pt x="660000" y="318159"/>
                </a:lnTo>
                <a:lnTo>
                  <a:pt x="664616" y="259143"/>
                </a:lnTo>
                <a:lnTo>
                  <a:pt x="661411" y="208496"/>
                </a:lnTo>
                <a:lnTo>
                  <a:pt x="651919" y="163624"/>
                </a:lnTo>
                <a:lnTo>
                  <a:pt x="642565" y="140106"/>
                </a:lnTo>
                <a:close/>
              </a:path>
            </a:pathLst>
          </a:custGeom>
          <a:solidFill>
            <a:srgbClr val="FFFFFF"/>
          </a:solidFill>
        </p:spPr>
        <p:txBody>
          <a:bodyPr wrap="square" lIns="0" tIns="0" rIns="0" bIns="0" rtlCol="0"/>
          <a:lstStyle/>
          <a:p>
            <a:endParaRPr sz="1324"/>
          </a:p>
        </p:txBody>
      </p:sp>
      <p:sp>
        <p:nvSpPr>
          <p:cNvPr id="20" name="bk object 20"/>
          <p:cNvSpPr/>
          <p:nvPr/>
        </p:nvSpPr>
        <p:spPr>
          <a:xfrm>
            <a:off x="1815369" y="1763291"/>
            <a:ext cx="141503" cy="509678"/>
          </a:xfrm>
          <a:custGeom>
            <a:avLst/>
            <a:gdLst/>
            <a:ahLst/>
            <a:cxnLst/>
            <a:rect l="l" t="t" r="r" b="b"/>
            <a:pathLst>
              <a:path w="192405" h="692785">
                <a:moveTo>
                  <a:pt x="192201" y="0"/>
                </a:moveTo>
                <a:lnTo>
                  <a:pt x="0" y="0"/>
                </a:lnTo>
                <a:lnTo>
                  <a:pt x="0" y="692569"/>
                </a:lnTo>
                <a:lnTo>
                  <a:pt x="192201" y="692569"/>
                </a:lnTo>
                <a:lnTo>
                  <a:pt x="192201" y="0"/>
                </a:lnTo>
                <a:close/>
              </a:path>
            </a:pathLst>
          </a:custGeom>
          <a:solidFill>
            <a:srgbClr val="FFFFFF"/>
          </a:solidFill>
        </p:spPr>
        <p:txBody>
          <a:bodyPr wrap="square" lIns="0" tIns="0" rIns="0" bIns="0" rtlCol="0"/>
          <a:lstStyle/>
          <a:p>
            <a:endParaRPr sz="1324"/>
          </a:p>
        </p:txBody>
      </p:sp>
      <p:sp>
        <p:nvSpPr>
          <p:cNvPr id="21" name="bk object 21"/>
          <p:cNvSpPr/>
          <p:nvPr/>
        </p:nvSpPr>
        <p:spPr>
          <a:xfrm>
            <a:off x="1674351" y="1652506"/>
            <a:ext cx="422641" cy="111186"/>
          </a:xfrm>
          <a:custGeom>
            <a:avLst/>
            <a:gdLst/>
            <a:ahLst/>
            <a:cxnLst/>
            <a:rect l="l" t="t" r="r" b="b"/>
            <a:pathLst>
              <a:path w="574675" h="151130">
                <a:moveTo>
                  <a:pt x="574459" y="0"/>
                </a:moveTo>
                <a:lnTo>
                  <a:pt x="0" y="0"/>
                </a:lnTo>
                <a:lnTo>
                  <a:pt x="0" y="150583"/>
                </a:lnTo>
                <a:lnTo>
                  <a:pt x="574459" y="150583"/>
                </a:lnTo>
                <a:lnTo>
                  <a:pt x="574459" y="0"/>
                </a:lnTo>
                <a:close/>
              </a:path>
            </a:pathLst>
          </a:custGeom>
          <a:solidFill>
            <a:srgbClr val="FFFFFF"/>
          </a:solidFill>
        </p:spPr>
        <p:txBody>
          <a:bodyPr wrap="square" lIns="0" tIns="0" rIns="0" bIns="0" rtlCol="0"/>
          <a:lstStyle/>
          <a:p>
            <a:endParaRPr sz="1324"/>
          </a:p>
        </p:txBody>
      </p:sp>
      <p:sp>
        <p:nvSpPr>
          <p:cNvPr id="22" name="bk object 22"/>
          <p:cNvSpPr/>
          <p:nvPr/>
        </p:nvSpPr>
        <p:spPr>
          <a:xfrm>
            <a:off x="2225401" y="1731327"/>
            <a:ext cx="166722" cy="188267"/>
          </a:xfrm>
          <a:custGeom>
            <a:avLst/>
            <a:gdLst/>
            <a:ahLst/>
            <a:cxnLst/>
            <a:rect l="l" t="t" r="r" b="b"/>
            <a:pathLst>
              <a:path w="226695" h="255905">
                <a:moveTo>
                  <a:pt x="134835" y="43433"/>
                </a:moveTo>
                <a:lnTo>
                  <a:pt x="91414" y="43433"/>
                </a:lnTo>
                <a:lnTo>
                  <a:pt x="91414" y="253644"/>
                </a:lnTo>
                <a:lnTo>
                  <a:pt x="98488" y="254787"/>
                </a:lnTo>
                <a:lnTo>
                  <a:pt x="105727" y="255384"/>
                </a:lnTo>
                <a:lnTo>
                  <a:pt x="120510" y="255384"/>
                </a:lnTo>
                <a:lnTo>
                  <a:pt x="127762" y="254787"/>
                </a:lnTo>
                <a:lnTo>
                  <a:pt x="134835" y="253644"/>
                </a:lnTo>
                <a:lnTo>
                  <a:pt x="134835" y="43433"/>
                </a:lnTo>
                <a:close/>
              </a:path>
              <a:path w="226695" h="255905">
                <a:moveTo>
                  <a:pt x="178930" y="0"/>
                </a:moveTo>
                <a:lnTo>
                  <a:pt x="47307" y="0"/>
                </a:lnTo>
                <a:lnTo>
                  <a:pt x="33586" y="8693"/>
                </a:lnTo>
                <a:lnTo>
                  <a:pt x="21043" y="18916"/>
                </a:lnTo>
                <a:lnTo>
                  <a:pt x="9806" y="30539"/>
                </a:lnTo>
                <a:lnTo>
                  <a:pt x="0" y="43433"/>
                </a:lnTo>
                <a:lnTo>
                  <a:pt x="226250" y="43433"/>
                </a:lnTo>
                <a:lnTo>
                  <a:pt x="216440" y="30539"/>
                </a:lnTo>
                <a:lnTo>
                  <a:pt x="205195" y="18916"/>
                </a:lnTo>
                <a:lnTo>
                  <a:pt x="192648" y="8693"/>
                </a:lnTo>
                <a:lnTo>
                  <a:pt x="178930" y="0"/>
                </a:lnTo>
                <a:close/>
              </a:path>
            </a:pathLst>
          </a:custGeom>
          <a:solidFill>
            <a:srgbClr val="FFFFFF"/>
          </a:solidFill>
        </p:spPr>
        <p:txBody>
          <a:bodyPr wrap="square" lIns="0" tIns="0" rIns="0" bIns="0" rtlCol="0"/>
          <a:lstStyle/>
          <a:p>
            <a:endParaRPr sz="1324"/>
          </a:p>
        </p:txBody>
      </p:sp>
      <p:sp>
        <p:nvSpPr>
          <p:cNvPr id="23" name="bk object 23"/>
          <p:cNvSpPr/>
          <p:nvPr/>
        </p:nvSpPr>
        <p:spPr>
          <a:xfrm>
            <a:off x="2284655" y="1652310"/>
            <a:ext cx="47905" cy="47931"/>
          </a:xfrm>
          <a:prstGeom prst="rect">
            <a:avLst/>
          </a:prstGeom>
          <a:blipFill>
            <a:blip r:embed="rId3" cstate="print"/>
            <a:stretch>
              <a:fillRect/>
            </a:stretch>
          </a:blipFill>
        </p:spPr>
        <p:txBody>
          <a:bodyPr wrap="square" lIns="0" tIns="0" rIns="0" bIns="0" rtlCol="0"/>
          <a:lstStyle/>
          <a:p>
            <a:endParaRPr sz="1324"/>
          </a:p>
        </p:txBody>
      </p:sp>
      <p:sp>
        <p:nvSpPr>
          <p:cNvPr id="24" name="bk object 24"/>
          <p:cNvSpPr/>
          <p:nvPr/>
        </p:nvSpPr>
        <p:spPr>
          <a:xfrm>
            <a:off x="2144553" y="1663401"/>
            <a:ext cx="328306" cy="320009"/>
          </a:xfrm>
          <a:custGeom>
            <a:avLst/>
            <a:gdLst/>
            <a:ahLst/>
            <a:cxnLst/>
            <a:rect l="l" t="t" r="r" b="b"/>
            <a:pathLst>
              <a:path w="446404" h="434975">
                <a:moveTo>
                  <a:pt x="152298" y="0"/>
                </a:moveTo>
                <a:lnTo>
                  <a:pt x="110314" y="19147"/>
                </a:lnTo>
                <a:lnTo>
                  <a:pt x="73517" y="46194"/>
                </a:lnTo>
                <a:lnTo>
                  <a:pt x="42994" y="80049"/>
                </a:lnTo>
                <a:lnTo>
                  <a:pt x="19838" y="119620"/>
                </a:lnTo>
                <a:lnTo>
                  <a:pt x="5142" y="163816"/>
                </a:lnTo>
                <a:lnTo>
                  <a:pt x="0" y="211543"/>
                </a:lnTo>
                <a:lnTo>
                  <a:pt x="4539" y="256451"/>
                </a:lnTo>
                <a:lnTo>
                  <a:pt x="17556" y="298302"/>
                </a:lnTo>
                <a:lnTo>
                  <a:pt x="38146" y="336194"/>
                </a:lnTo>
                <a:lnTo>
                  <a:pt x="65404" y="369222"/>
                </a:lnTo>
                <a:lnTo>
                  <a:pt x="98428" y="396483"/>
                </a:lnTo>
                <a:lnTo>
                  <a:pt x="136313" y="417074"/>
                </a:lnTo>
                <a:lnTo>
                  <a:pt x="178155" y="430092"/>
                </a:lnTo>
                <a:lnTo>
                  <a:pt x="223050" y="434632"/>
                </a:lnTo>
                <a:lnTo>
                  <a:pt x="267949" y="430092"/>
                </a:lnTo>
                <a:lnTo>
                  <a:pt x="309794" y="417074"/>
                </a:lnTo>
                <a:lnTo>
                  <a:pt x="347681" y="396483"/>
                </a:lnTo>
                <a:lnTo>
                  <a:pt x="354268" y="391045"/>
                </a:lnTo>
                <a:lnTo>
                  <a:pt x="223050" y="391045"/>
                </a:lnTo>
                <a:lnTo>
                  <a:pt x="175394" y="384622"/>
                </a:lnTo>
                <a:lnTo>
                  <a:pt x="132537" y="366501"/>
                </a:lnTo>
                <a:lnTo>
                  <a:pt x="96202" y="338408"/>
                </a:lnTo>
                <a:lnTo>
                  <a:pt x="68113" y="302068"/>
                </a:lnTo>
                <a:lnTo>
                  <a:pt x="49996" y="259205"/>
                </a:lnTo>
                <a:lnTo>
                  <a:pt x="43573" y="211543"/>
                </a:lnTo>
                <a:lnTo>
                  <a:pt x="51850" y="157606"/>
                </a:lnTo>
                <a:lnTo>
                  <a:pt x="74983" y="110209"/>
                </a:lnTo>
                <a:lnTo>
                  <a:pt x="110428" y="71896"/>
                </a:lnTo>
                <a:lnTo>
                  <a:pt x="155638" y="45212"/>
                </a:lnTo>
                <a:lnTo>
                  <a:pt x="153297" y="38653"/>
                </a:lnTo>
                <a:lnTo>
                  <a:pt x="151576" y="31823"/>
                </a:lnTo>
                <a:lnTo>
                  <a:pt x="150514" y="24759"/>
                </a:lnTo>
                <a:lnTo>
                  <a:pt x="150234" y="19147"/>
                </a:lnTo>
                <a:lnTo>
                  <a:pt x="150152" y="11455"/>
                </a:lnTo>
                <a:lnTo>
                  <a:pt x="150914" y="5588"/>
                </a:lnTo>
                <a:lnTo>
                  <a:pt x="152298" y="0"/>
                </a:lnTo>
                <a:close/>
              </a:path>
              <a:path w="446404" h="434975">
                <a:moveTo>
                  <a:pt x="293827" y="0"/>
                </a:moveTo>
                <a:lnTo>
                  <a:pt x="295211" y="5600"/>
                </a:lnTo>
                <a:lnTo>
                  <a:pt x="295960" y="11455"/>
                </a:lnTo>
                <a:lnTo>
                  <a:pt x="295878" y="19147"/>
                </a:lnTo>
                <a:lnTo>
                  <a:pt x="295600" y="24761"/>
                </a:lnTo>
                <a:lnTo>
                  <a:pt x="294541" y="31829"/>
                </a:lnTo>
                <a:lnTo>
                  <a:pt x="292821" y="38663"/>
                </a:lnTo>
                <a:lnTo>
                  <a:pt x="290474" y="45224"/>
                </a:lnTo>
                <a:lnTo>
                  <a:pt x="335686" y="71908"/>
                </a:lnTo>
                <a:lnTo>
                  <a:pt x="371135" y="110220"/>
                </a:lnTo>
                <a:lnTo>
                  <a:pt x="394273" y="157613"/>
                </a:lnTo>
                <a:lnTo>
                  <a:pt x="402551" y="211543"/>
                </a:lnTo>
                <a:lnTo>
                  <a:pt x="396128" y="259205"/>
                </a:lnTo>
                <a:lnTo>
                  <a:pt x="378007" y="302068"/>
                </a:lnTo>
                <a:lnTo>
                  <a:pt x="349915" y="338408"/>
                </a:lnTo>
                <a:lnTo>
                  <a:pt x="313574" y="366501"/>
                </a:lnTo>
                <a:lnTo>
                  <a:pt x="270711" y="384622"/>
                </a:lnTo>
                <a:lnTo>
                  <a:pt x="223050" y="391045"/>
                </a:lnTo>
                <a:lnTo>
                  <a:pt x="354268" y="391045"/>
                </a:lnTo>
                <a:lnTo>
                  <a:pt x="407965" y="336194"/>
                </a:lnTo>
                <a:lnTo>
                  <a:pt x="428556" y="298302"/>
                </a:lnTo>
                <a:lnTo>
                  <a:pt x="441573" y="256451"/>
                </a:lnTo>
                <a:lnTo>
                  <a:pt x="446112" y="211543"/>
                </a:lnTo>
                <a:lnTo>
                  <a:pt x="440972" y="163815"/>
                </a:lnTo>
                <a:lnTo>
                  <a:pt x="426278" y="119618"/>
                </a:lnTo>
                <a:lnTo>
                  <a:pt x="403122" y="80044"/>
                </a:lnTo>
                <a:lnTo>
                  <a:pt x="372597" y="46188"/>
                </a:lnTo>
                <a:lnTo>
                  <a:pt x="335798" y="19143"/>
                </a:lnTo>
                <a:lnTo>
                  <a:pt x="293827" y="0"/>
                </a:lnTo>
                <a:close/>
              </a:path>
            </a:pathLst>
          </a:custGeom>
          <a:solidFill>
            <a:srgbClr val="1FAFE6"/>
          </a:solidFill>
        </p:spPr>
        <p:txBody>
          <a:bodyPr wrap="square" lIns="0" tIns="0" rIns="0" bIns="0" rtlCol="0"/>
          <a:lstStyle/>
          <a:p>
            <a:endParaRPr sz="1324"/>
          </a:p>
        </p:txBody>
      </p:sp>
      <p:sp>
        <p:nvSpPr>
          <p:cNvPr id="25" name="bk object 25"/>
          <p:cNvSpPr/>
          <p:nvPr/>
        </p:nvSpPr>
        <p:spPr>
          <a:xfrm>
            <a:off x="2148092" y="2033154"/>
            <a:ext cx="1338928" cy="265425"/>
          </a:xfrm>
          <a:prstGeom prst="rect">
            <a:avLst/>
          </a:prstGeom>
          <a:blipFill>
            <a:blip r:embed="rId4" cstate="print"/>
            <a:stretch>
              <a:fillRect/>
            </a:stretch>
          </a:blipFill>
        </p:spPr>
        <p:txBody>
          <a:bodyPr wrap="square" lIns="0" tIns="0" rIns="0" bIns="0" rtlCol="0"/>
          <a:lstStyle/>
          <a:p>
            <a:endParaRPr sz="1324"/>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10/29/2018</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‹Nº›</a:t>
            </a:fld>
            <a:endParaRPr/>
          </a:p>
        </p:txBody>
      </p:sp>
    </p:spTree>
    <p:extLst>
      <p:ext uri="{BB962C8B-B14F-4D97-AF65-F5344CB8AC3E}">
        <p14:creationId xmlns="" xmlns:p14="http://schemas.microsoft.com/office/powerpoint/2010/main" val="21427374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hasCustomPrompt="1"/>
          </p:nvPr>
        </p:nvSpPr>
        <p:spPr/>
        <p:txBody>
          <a:bodyPr/>
          <a:lstStyle>
            <a:lvl1pPr>
              <a:defRPr sz="3200"/>
            </a:lvl1pPr>
          </a:lstStyle>
          <a:p>
            <a:r>
              <a:rPr lang="es-ES" dirty="0" smtClean="0"/>
              <a:t>Título de la Diapositiva</a:t>
            </a:r>
            <a:endParaRPr lang="es-AR" dirty="0"/>
          </a:p>
        </p:txBody>
      </p:sp>
      <p:sp>
        <p:nvSpPr>
          <p:cNvPr id="3" name="2 Marcador de contenido"/>
          <p:cNvSpPr>
            <a:spLocks noGrp="1"/>
          </p:cNvSpPr>
          <p:nvPr>
            <p:ph idx="1" hasCustomPrompt="1"/>
          </p:nvPr>
        </p:nvSpPr>
        <p:spPr/>
        <p:txBody>
          <a:bodyPr/>
          <a:lstStyle>
            <a:lvl1pPr>
              <a:defRPr/>
            </a:lvl1pPr>
          </a:lstStyle>
          <a:p>
            <a:pPr lvl="0"/>
            <a:r>
              <a:rPr lang="es-ES" dirty="0" smtClean="0"/>
              <a:t>Contenido</a:t>
            </a:r>
            <a:endParaRPr lang="es-AR" dirty="0"/>
          </a:p>
        </p:txBody>
      </p:sp>
    </p:spTree>
    <p:extLst>
      <p:ext uri="{BB962C8B-B14F-4D97-AF65-F5344CB8AC3E}">
        <p14:creationId xmlns="" xmlns:p14="http://schemas.microsoft.com/office/powerpoint/2010/main" val="125850193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cabezado de sección">
    <p:spTree>
      <p:nvGrpSpPr>
        <p:cNvPr id="1" name=""/>
        <p:cNvGrpSpPr/>
        <p:nvPr/>
      </p:nvGrpSpPr>
      <p:grpSpPr>
        <a:xfrm>
          <a:off x="0" y="0"/>
          <a:ext cx="0" cy="0"/>
          <a:chOff x="0" y="0"/>
          <a:chExt cx="0" cy="0"/>
        </a:xfrm>
      </p:grpSpPr>
      <p:sp>
        <p:nvSpPr>
          <p:cNvPr id="3" name="2 Marcador de texto"/>
          <p:cNvSpPr>
            <a:spLocks noGrp="1"/>
          </p:cNvSpPr>
          <p:nvPr>
            <p:ph type="body" idx="1" hasCustomPrompt="1"/>
          </p:nvPr>
        </p:nvSpPr>
        <p:spPr>
          <a:xfrm>
            <a:off x="467544" y="2906713"/>
            <a:ext cx="8280920" cy="1500187"/>
          </a:xfrm>
        </p:spPr>
        <p:txBody>
          <a:bodyPr anchor="t"/>
          <a:lstStyle>
            <a:lvl1pPr marL="0" indent="0">
              <a:buNone/>
              <a:defRPr sz="2000">
                <a:solidFill>
                  <a:srgbClr val="0072BC"/>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dirty="0" smtClean="0"/>
              <a:t>Contenido</a:t>
            </a:r>
          </a:p>
        </p:txBody>
      </p:sp>
      <p:sp>
        <p:nvSpPr>
          <p:cNvPr id="5" name="1 Título"/>
          <p:cNvSpPr>
            <a:spLocks noGrp="1"/>
          </p:cNvSpPr>
          <p:nvPr>
            <p:ph type="title" hasCustomPrompt="1"/>
          </p:nvPr>
        </p:nvSpPr>
        <p:spPr>
          <a:xfrm>
            <a:off x="457200" y="274638"/>
            <a:ext cx="8229600" cy="1143000"/>
          </a:xfrm>
        </p:spPr>
        <p:txBody>
          <a:bodyPr anchor="t"/>
          <a:lstStyle>
            <a:lvl1pPr>
              <a:defRPr sz="3200"/>
            </a:lvl1pPr>
          </a:lstStyle>
          <a:p>
            <a:r>
              <a:rPr lang="es-ES" dirty="0" smtClean="0"/>
              <a:t>Título de la Diapositiva</a:t>
            </a:r>
            <a:endParaRPr lang="es-AR" dirty="0"/>
          </a:p>
        </p:txBody>
      </p:sp>
    </p:spTree>
    <p:extLst>
      <p:ext uri="{BB962C8B-B14F-4D97-AF65-F5344CB8AC3E}">
        <p14:creationId xmlns="" xmlns:p14="http://schemas.microsoft.com/office/powerpoint/2010/main" val="313347566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hasCustomPrompt="1"/>
          </p:nvPr>
        </p:nvSpPr>
        <p:spPr/>
        <p:txBody>
          <a:bodyPr/>
          <a:lstStyle>
            <a:lvl1pPr algn="l">
              <a:defRPr sz="3200"/>
            </a:lvl1pPr>
          </a:lstStyle>
          <a:p>
            <a:r>
              <a:rPr lang="es-ES" dirty="0" smtClean="0"/>
              <a:t>Título de la Diapositiva</a:t>
            </a:r>
            <a:endParaRPr lang="es-AR" dirty="0"/>
          </a:p>
        </p:txBody>
      </p:sp>
      <p:sp>
        <p:nvSpPr>
          <p:cNvPr id="3" name="2 Marcador de contenido"/>
          <p:cNvSpPr>
            <a:spLocks noGrp="1"/>
          </p:cNvSpPr>
          <p:nvPr>
            <p:ph sz="half" idx="1" hasCustomPrompt="1"/>
          </p:nvPr>
        </p:nvSpPr>
        <p:spPr>
          <a:xfrm>
            <a:off x="457200" y="1600200"/>
            <a:ext cx="4038600" cy="4525963"/>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s-ES" dirty="0" smtClean="0"/>
              <a:t>Contenido / Imagen</a:t>
            </a:r>
            <a:endParaRPr lang="es-AR" dirty="0"/>
          </a:p>
        </p:txBody>
      </p:sp>
      <p:sp>
        <p:nvSpPr>
          <p:cNvPr id="4" name="3 Marcador de contenido"/>
          <p:cNvSpPr>
            <a:spLocks noGrp="1"/>
          </p:cNvSpPr>
          <p:nvPr>
            <p:ph sz="half" idx="2" hasCustomPrompt="1"/>
          </p:nvPr>
        </p:nvSpPr>
        <p:spPr>
          <a:xfrm>
            <a:off x="4648200" y="1600200"/>
            <a:ext cx="4038600" cy="4525963"/>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s-ES" dirty="0" smtClean="0"/>
              <a:t>Contenido / Imagen</a:t>
            </a:r>
            <a:endParaRPr lang="es-AR" dirty="0"/>
          </a:p>
        </p:txBody>
      </p:sp>
    </p:spTree>
    <p:extLst>
      <p:ext uri="{BB962C8B-B14F-4D97-AF65-F5344CB8AC3E}">
        <p14:creationId xmlns="" xmlns:p14="http://schemas.microsoft.com/office/powerpoint/2010/main" val="129007242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hasCustomPrompt="1"/>
          </p:nvPr>
        </p:nvSpPr>
        <p:spPr/>
        <p:txBody>
          <a:bodyPr/>
          <a:lstStyle>
            <a:lvl1pPr algn="l">
              <a:defRPr sz="3200"/>
            </a:lvl1pPr>
          </a:lstStyle>
          <a:p>
            <a:r>
              <a:rPr lang="es-ES" dirty="0" smtClean="0"/>
              <a:t>Título de la Diapositiva</a:t>
            </a:r>
            <a:endParaRPr lang="es-AR" dirty="0"/>
          </a:p>
        </p:txBody>
      </p:sp>
      <p:sp>
        <p:nvSpPr>
          <p:cNvPr id="3" name="2 Marcador de texto"/>
          <p:cNvSpPr>
            <a:spLocks noGrp="1"/>
          </p:cNvSpPr>
          <p:nvPr>
            <p:ph type="body" idx="1" hasCustomPrompt="1"/>
          </p:nvPr>
        </p:nvSpPr>
        <p:spPr>
          <a:xfrm>
            <a:off x="457200" y="1535113"/>
            <a:ext cx="4040188" cy="639762"/>
          </a:xfrm>
        </p:spPr>
        <p:txBody>
          <a:bodyPr anchor="t">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smtClean="0"/>
              <a:t>Subtítulo </a:t>
            </a:r>
          </a:p>
        </p:txBody>
      </p:sp>
      <p:sp>
        <p:nvSpPr>
          <p:cNvPr id="4" name="3 Marcador de contenido"/>
          <p:cNvSpPr>
            <a:spLocks noGrp="1"/>
          </p:cNvSpPr>
          <p:nvPr>
            <p:ph sz="half" idx="2" hasCustomPrompt="1"/>
          </p:nvPr>
        </p:nvSpPr>
        <p:spPr>
          <a:xfrm>
            <a:off x="457200" y="2174875"/>
            <a:ext cx="4040188" cy="3951288"/>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dirty="0" smtClean="0"/>
              <a:t>Contenido / Imagen</a:t>
            </a:r>
            <a:endParaRPr lang="es-AR" dirty="0"/>
          </a:p>
        </p:txBody>
      </p:sp>
      <p:sp>
        <p:nvSpPr>
          <p:cNvPr id="5" name="4 Marcador de texto"/>
          <p:cNvSpPr>
            <a:spLocks noGrp="1"/>
          </p:cNvSpPr>
          <p:nvPr>
            <p:ph type="body" sz="quarter" idx="3" hasCustomPrompt="1"/>
          </p:nvPr>
        </p:nvSpPr>
        <p:spPr>
          <a:xfrm>
            <a:off x="4645025" y="1535113"/>
            <a:ext cx="4041775" cy="639762"/>
          </a:xfrm>
        </p:spPr>
        <p:txBody>
          <a:bodyPr anchor="t">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smtClean="0"/>
              <a:t>Subtítulo</a:t>
            </a:r>
          </a:p>
        </p:txBody>
      </p:sp>
      <p:sp>
        <p:nvSpPr>
          <p:cNvPr id="6" name="5 Marcador de contenido"/>
          <p:cNvSpPr>
            <a:spLocks noGrp="1"/>
          </p:cNvSpPr>
          <p:nvPr>
            <p:ph sz="quarter" idx="4" hasCustomPrompt="1"/>
          </p:nvPr>
        </p:nvSpPr>
        <p:spPr>
          <a:xfrm>
            <a:off x="4645025" y="2174875"/>
            <a:ext cx="4041775" cy="3951288"/>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dirty="0" smtClean="0"/>
              <a:t>Contenido / imagen</a:t>
            </a:r>
            <a:endParaRPr lang="es-AR" dirty="0"/>
          </a:p>
        </p:txBody>
      </p:sp>
    </p:spTree>
    <p:extLst>
      <p:ext uri="{BB962C8B-B14F-4D97-AF65-F5344CB8AC3E}">
        <p14:creationId xmlns="" xmlns:p14="http://schemas.microsoft.com/office/powerpoint/2010/main" val="408178212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mparación">
    <p:spTree>
      <p:nvGrpSpPr>
        <p:cNvPr id="1" name=""/>
        <p:cNvGrpSpPr/>
        <p:nvPr/>
      </p:nvGrpSpPr>
      <p:grpSpPr>
        <a:xfrm>
          <a:off x="0" y="0"/>
          <a:ext cx="0" cy="0"/>
          <a:chOff x="0" y="0"/>
          <a:chExt cx="0" cy="0"/>
        </a:xfrm>
      </p:grpSpPr>
      <p:sp>
        <p:nvSpPr>
          <p:cNvPr id="2" name="1 Título"/>
          <p:cNvSpPr>
            <a:spLocks noGrp="1"/>
          </p:cNvSpPr>
          <p:nvPr>
            <p:ph type="title" hasCustomPrompt="1"/>
          </p:nvPr>
        </p:nvSpPr>
        <p:spPr/>
        <p:txBody>
          <a:bodyPr anchor="t"/>
          <a:lstStyle>
            <a:lvl1pPr algn="l">
              <a:defRPr sz="3200"/>
            </a:lvl1pPr>
          </a:lstStyle>
          <a:p>
            <a:r>
              <a:rPr lang="es-ES" dirty="0" smtClean="0"/>
              <a:t>Título de la Diapositiva</a:t>
            </a:r>
            <a:endParaRPr lang="es-AR" dirty="0"/>
          </a:p>
        </p:txBody>
      </p:sp>
      <p:sp>
        <p:nvSpPr>
          <p:cNvPr id="3" name="2 Marcador de texto"/>
          <p:cNvSpPr>
            <a:spLocks noGrp="1"/>
          </p:cNvSpPr>
          <p:nvPr>
            <p:ph type="body" idx="1" hasCustomPrompt="1"/>
          </p:nvPr>
        </p:nvSpPr>
        <p:spPr>
          <a:xfrm>
            <a:off x="457200" y="1535113"/>
            <a:ext cx="8219256" cy="639762"/>
          </a:xfrm>
        </p:spPr>
        <p:txBody>
          <a:bodyPr anchor="t">
            <a:normAutofit/>
          </a:bodyPr>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smtClean="0"/>
              <a:t>Subtítulo</a:t>
            </a:r>
          </a:p>
        </p:txBody>
      </p:sp>
      <p:sp>
        <p:nvSpPr>
          <p:cNvPr id="4" name="3 Marcador de contenido"/>
          <p:cNvSpPr>
            <a:spLocks noGrp="1"/>
          </p:cNvSpPr>
          <p:nvPr>
            <p:ph sz="half" idx="2" hasCustomPrompt="1"/>
          </p:nvPr>
        </p:nvSpPr>
        <p:spPr>
          <a:xfrm>
            <a:off x="457200" y="2174875"/>
            <a:ext cx="8219256" cy="3951288"/>
          </a:xfrm>
        </p:spPr>
        <p:txBody>
          <a:bodyPr>
            <a:normAutofit/>
          </a:bodyPr>
          <a:lstStyle>
            <a:lvl1pPr>
              <a:defRPr sz="1400" b="0"/>
            </a:lvl1pPr>
            <a:lvl2pPr>
              <a:defRPr sz="1400" b="0"/>
            </a:lvl2pPr>
            <a:lvl3pPr>
              <a:defRPr sz="1400" b="0"/>
            </a:lvl3pPr>
            <a:lvl4pPr>
              <a:defRPr sz="1400" b="0"/>
            </a:lvl4pPr>
            <a:lvl5pPr>
              <a:defRPr sz="1400" b="0"/>
            </a:lvl5pPr>
            <a:lvl6pPr>
              <a:defRPr sz="1600"/>
            </a:lvl6pPr>
            <a:lvl7pPr>
              <a:defRPr sz="1600"/>
            </a:lvl7pPr>
            <a:lvl8pPr>
              <a:defRPr sz="1600"/>
            </a:lvl8pPr>
            <a:lvl9pPr>
              <a:defRPr sz="1600"/>
            </a:lvl9pPr>
          </a:lstStyle>
          <a:p>
            <a:pPr lvl="0"/>
            <a:r>
              <a:rPr lang="es-ES" dirty="0" smtClean="0"/>
              <a:t>Contenido / Imagen</a:t>
            </a:r>
            <a:endParaRPr lang="es-AR" dirty="0"/>
          </a:p>
        </p:txBody>
      </p:sp>
    </p:spTree>
    <p:extLst>
      <p:ext uri="{BB962C8B-B14F-4D97-AF65-F5344CB8AC3E}">
        <p14:creationId xmlns="" xmlns:p14="http://schemas.microsoft.com/office/powerpoint/2010/main" val="62095902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hasCustomPrompt="1"/>
          </p:nvPr>
        </p:nvSpPr>
        <p:spPr/>
        <p:txBody>
          <a:bodyPr/>
          <a:lstStyle>
            <a:lvl1pPr algn="l">
              <a:defRPr sz="3200"/>
            </a:lvl1pPr>
          </a:lstStyle>
          <a:p>
            <a:r>
              <a:rPr lang="es-ES" dirty="0" smtClean="0"/>
              <a:t>Título de la Diapositiva</a:t>
            </a:r>
            <a:endParaRPr lang="es-AR" dirty="0"/>
          </a:p>
        </p:txBody>
      </p:sp>
    </p:spTree>
    <p:extLst>
      <p:ext uri="{BB962C8B-B14F-4D97-AF65-F5344CB8AC3E}">
        <p14:creationId xmlns="" xmlns:p14="http://schemas.microsoft.com/office/powerpoint/2010/main" val="328163719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83999165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hasCustomPrompt="1"/>
          </p:nvPr>
        </p:nvSpPr>
        <p:spPr>
          <a:xfrm>
            <a:off x="457200" y="273050"/>
            <a:ext cx="8219256" cy="1067718"/>
          </a:xfrm>
        </p:spPr>
        <p:txBody>
          <a:bodyPr anchor="t"/>
          <a:lstStyle>
            <a:lvl1pPr algn="l">
              <a:defRPr sz="3200" b="1"/>
            </a:lvl1pPr>
          </a:lstStyle>
          <a:p>
            <a:r>
              <a:rPr lang="es-ES" dirty="0" smtClean="0"/>
              <a:t>Título de la Diapositiva</a:t>
            </a:r>
            <a:endParaRPr lang="es-AR" dirty="0"/>
          </a:p>
        </p:txBody>
      </p:sp>
      <p:sp>
        <p:nvSpPr>
          <p:cNvPr id="3" name="2 Marcador de contenido"/>
          <p:cNvSpPr>
            <a:spLocks noGrp="1"/>
          </p:cNvSpPr>
          <p:nvPr>
            <p:ph idx="1" hasCustomPrompt="1"/>
          </p:nvPr>
        </p:nvSpPr>
        <p:spPr>
          <a:xfrm>
            <a:off x="3575050" y="1484784"/>
            <a:ext cx="5111750" cy="4641379"/>
          </a:xfrm>
        </p:spPr>
        <p:txBody>
          <a:bodyPr>
            <a:normAutofit/>
          </a:bodyPr>
          <a:lstStyle>
            <a:lvl1pPr>
              <a:defRPr sz="16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a:r>
              <a:rPr lang="es-ES" dirty="0" smtClean="0"/>
              <a:t>Imagen</a:t>
            </a:r>
            <a:endParaRPr lang="es-AR" dirty="0"/>
          </a:p>
        </p:txBody>
      </p:sp>
      <p:sp>
        <p:nvSpPr>
          <p:cNvPr id="4" name="3 Marcador de texto"/>
          <p:cNvSpPr>
            <a:spLocks noGrp="1"/>
          </p:cNvSpPr>
          <p:nvPr>
            <p:ph type="body" sz="half" idx="2" hasCustomPrompt="1"/>
          </p:nvPr>
        </p:nvSpPr>
        <p:spPr>
          <a:xfrm>
            <a:off x="457200" y="1484784"/>
            <a:ext cx="3008313" cy="4641379"/>
          </a:xfrm>
        </p:spPr>
        <p:txBody>
          <a:bodyPr>
            <a:normAutofit/>
          </a:bodyPr>
          <a:lstStyle>
            <a:lvl1pPr marL="0" indent="0">
              <a:buNone/>
              <a:defRPr sz="1600" b="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dirty="0" smtClean="0"/>
              <a:t>Contenido</a:t>
            </a:r>
          </a:p>
        </p:txBody>
      </p:sp>
    </p:spTree>
    <p:extLst>
      <p:ext uri="{BB962C8B-B14F-4D97-AF65-F5344CB8AC3E}">
        <p14:creationId xmlns="" xmlns:p14="http://schemas.microsoft.com/office/powerpoint/2010/main" val="25680985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t">
            <a:noAutofit/>
          </a:bodyPr>
          <a:lstStyle/>
          <a:p>
            <a:r>
              <a:rPr lang="es-ES" dirty="0" smtClean="0"/>
              <a:t>Título de la Diapositiva</a:t>
            </a:r>
            <a:endParaRPr lang="es-AR" dirty="0"/>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dirty="0" smtClean="0"/>
              <a:t>Contenido</a:t>
            </a:r>
            <a:endParaRPr lang="es-AR" dirty="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2339F2-F67C-4026-820B-3686A1208995}" type="datetimeFigureOut">
              <a:rPr lang="es-AR" smtClean="0"/>
              <a:pPr/>
              <a:t>29/10/2018</a:t>
            </a:fld>
            <a:endParaRPr lang="es-A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02D5C4-B54D-4BD4-9CF7-B8DB3FF00EB3}" type="slidenum">
              <a:rPr lang="es-AR" smtClean="0"/>
              <a:pPr/>
              <a:t>‹Nº›</a:t>
            </a:fld>
            <a:endParaRPr lang="es-AR"/>
          </a:p>
        </p:txBody>
      </p:sp>
      <p:pic>
        <p:nvPicPr>
          <p:cNvPr id="7" name="6 Imagen"/>
          <p:cNvPicPr>
            <a:picLocks noChangeAspect="1"/>
          </p:cNvPicPr>
          <p:nvPr userDrawn="1"/>
        </p:nvPicPr>
        <p:blipFill>
          <a:blip r:embed="rId14">
            <a:extLst>
              <a:ext uri="{28A0092B-C50C-407E-A947-70E740481C1C}">
                <a14:useLocalDpi xmlns="" xmlns:a14="http://schemas.microsoft.com/office/drawing/2010/main" val="0"/>
              </a:ext>
            </a:extLst>
          </a:blip>
          <a:stretch>
            <a:fillRect/>
          </a:stretch>
        </p:blipFill>
        <p:spPr>
          <a:xfrm>
            <a:off x="0" y="6138672"/>
            <a:ext cx="9144000" cy="719328"/>
          </a:xfrm>
          <a:prstGeom prst="rect">
            <a:avLst/>
          </a:prstGeom>
        </p:spPr>
      </p:pic>
      <p:cxnSp>
        <p:nvCxnSpPr>
          <p:cNvPr id="9" name="8 Conector recto"/>
          <p:cNvCxnSpPr/>
          <p:nvPr userDrawn="1"/>
        </p:nvCxnSpPr>
        <p:spPr>
          <a:xfrm>
            <a:off x="467544" y="1412776"/>
            <a:ext cx="8208912" cy="0"/>
          </a:xfrm>
          <a:prstGeom prst="line">
            <a:avLst/>
          </a:prstGeom>
          <a:ln>
            <a:solidFill>
              <a:srgbClr val="0072B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9507444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0" r:id="rId6"/>
    <p:sldLayoutId id="2147483654" r:id="rId7"/>
    <p:sldLayoutId id="2147483655" r:id="rId8"/>
    <p:sldLayoutId id="2147483656" r:id="rId9"/>
    <p:sldLayoutId id="2147483657" r:id="rId10"/>
    <p:sldLayoutId id="2147483658" r:id="rId11"/>
    <p:sldLayoutId id="2147483661" r:id="rId12"/>
  </p:sldLayoutIdLst>
  <p:timing>
    <p:tnLst>
      <p:par>
        <p:cTn id="1" dur="indefinite" restart="never" nodeType="tmRoot"/>
      </p:par>
    </p:tnLst>
  </p:timing>
  <p:txStyles>
    <p:titleStyle>
      <a:lvl1pPr algn="l" defTabSz="914400" rtl="0" eaLnBrk="1" latinLnBrk="0" hangingPunct="1">
        <a:spcBef>
          <a:spcPct val="0"/>
        </a:spcBef>
        <a:buNone/>
        <a:defRPr sz="3200" b="1" kern="1200" baseline="0">
          <a:solidFill>
            <a:srgbClr val="0072BC"/>
          </a:solidFill>
          <a:latin typeface="+mj-lt"/>
          <a:ea typeface="+mj-ea"/>
          <a:cs typeface="+mj-cs"/>
        </a:defRPr>
      </a:lvl1pPr>
    </p:titleStyle>
    <p:bodyStyle>
      <a:lvl1pPr marL="0" indent="0" algn="l" defTabSz="914400" rtl="0" eaLnBrk="1" latinLnBrk="0" hangingPunct="1">
        <a:spcBef>
          <a:spcPct val="20000"/>
        </a:spcBef>
        <a:buFont typeface="Arial" panose="020B0604020202020204" pitchFamily="34" charset="0"/>
        <a:buNone/>
        <a:defRPr sz="2200" kern="1200">
          <a:solidFill>
            <a:srgbClr val="0072BC"/>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200" kern="1200">
          <a:solidFill>
            <a:srgbClr val="0072BC"/>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100" kern="1200">
          <a:solidFill>
            <a:srgbClr val="0072BC"/>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0072BC"/>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rgbClr val="0072BC"/>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microsoft.com/office/2007/relationships/hdphoto" Target="../media/hdphoto1.wdp"/></Relationships>
</file>

<file path=ppt/slides/_rels/slide4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1.xml"/><Relationship Id="rId4" Type="http://schemas.openxmlformats.org/officeDocument/2006/relationships/image" Target="../media/image38.png"/></Relationships>
</file>

<file path=ppt/slides/_rels/slide4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3" Type="http://schemas.openxmlformats.org/officeDocument/2006/relationships/package" Target="../embeddings/Hoja_de_c_lculo_de_Microsoft_Office_Excel1.xlsx"/><Relationship Id="rId2" Type="http://schemas.openxmlformats.org/officeDocument/2006/relationships/slideLayout" Target="../slideLayouts/slideLayout4.xml"/><Relationship Id="rId1" Type="http://schemas.openxmlformats.org/officeDocument/2006/relationships/vmlDrawing" Target="../drawings/vmlDrawing1.v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8.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8.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357158" y="1214422"/>
            <a:ext cx="8429684" cy="3571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8" name="7 Rectángulo"/>
          <p:cNvSpPr/>
          <p:nvPr/>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pic>
        <p:nvPicPr>
          <p:cNvPr id="93186" name="2 Imagen" descr="SRT-2-01.jpg"/>
          <p:cNvPicPr>
            <a:picLocks noChangeAspect="1" noChangeArrowheads="1"/>
          </p:cNvPicPr>
          <p:nvPr/>
        </p:nvPicPr>
        <p:blipFill>
          <a:blip r:embed="rId2"/>
          <a:srcRect/>
          <a:stretch>
            <a:fillRect/>
          </a:stretch>
        </p:blipFill>
        <p:spPr bwMode="auto">
          <a:xfrm>
            <a:off x="1785918" y="0"/>
            <a:ext cx="4655542" cy="6814552"/>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332656"/>
            <a:ext cx="8280920" cy="1084982"/>
          </a:xfrm>
        </p:spPr>
        <p:txBody>
          <a:bodyPr anchor="t"/>
          <a:lstStyle/>
          <a:p>
            <a:pPr algn="ctr"/>
            <a:r>
              <a:rPr lang="es-AR" dirty="0" smtClean="0"/>
              <a:t>CONSULTA </a:t>
            </a:r>
            <a:r>
              <a:rPr lang="es-AR" dirty="0"/>
              <a:t>DE ALÍCUOTA POR CUIT</a:t>
            </a:r>
          </a:p>
        </p:txBody>
      </p:sp>
      <p:sp>
        <p:nvSpPr>
          <p:cNvPr id="6" name="5 Marcador de contenido"/>
          <p:cNvSpPr>
            <a:spLocks noGrp="1"/>
          </p:cNvSpPr>
          <p:nvPr>
            <p:ph sz="half" idx="2"/>
          </p:nvPr>
        </p:nvSpPr>
        <p:spPr>
          <a:xfrm>
            <a:off x="467544" y="1484784"/>
            <a:ext cx="8280920" cy="4608512"/>
          </a:xfrm>
        </p:spPr>
        <p:txBody>
          <a:bodyPr>
            <a:noAutofit/>
          </a:bodyPr>
          <a:lstStyle/>
          <a:p>
            <a:r>
              <a:rPr lang="es-AR" sz="2400" dirty="0" smtClean="0">
                <a:solidFill>
                  <a:schemeClr val="tx1"/>
                </a:solidFill>
              </a:rPr>
              <a:t>Permite </a:t>
            </a:r>
            <a:r>
              <a:rPr lang="es-AR" sz="2400" dirty="0">
                <a:solidFill>
                  <a:schemeClr val="tx1"/>
                </a:solidFill>
              </a:rPr>
              <a:t>a los interesados averiguar cuál es la alícuota que paga cualquier empleador a través de su número de CUIT. </a:t>
            </a:r>
          </a:p>
          <a:p>
            <a:r>
              <a:rPr lang="es-AR" sz="2400" dirty="0">
                <a:solidFill>
                  <a:schemeClr val="tx1"/>
                </a:solidFill>
              </a:rPr>
              <a:t>S</a:t>
            </a:r>
            <a:r>
              <a:rPr lang="es-AR" sz="2400" dirty="0" smtClean="0">
                <a:solidFill>
                  <a:schemeClr val="tx1"/>
                </a:solidFill>
              </a:rPr>
              <a:t>e </a:t>
            </a:r>
            <a:r>
              <a:rPr lang="es-AR" sz="2400" dirty="0">
                <a:solidFill>
                  <a:schemeClr val="tx1"/>
                </a:solidFill>
              </a:rPr>
              <a:t>encuentra disponible en la Ventanilla Electrónica de  la SRT “</a:t>
            </a:r>
            <a:r>
              <a:rPr lang="es-AR" sz="2400" dirty="0" err="1">
                <a:solidFill>
                  <a:schemeClr val="tx1"/>
                </a:solidFill>
              </a:rPr>
              <a:t>eServicios</a:t>
            </a:r>
            <a:r>
              <a:rPr lang="es-AR" sz="2400" dirty="0">
                <a:solidFill>
                  <a:schemeClr val="tx1"/>
                </a:solidFill>
              </a:rPr>
              <a:t> SRT”, dentro del entorno de la página Web de AFIP.</a:t>
            </a:r>
          </a:p>
          <a:p>
            <a:r>
              <a:rPr lang="es-AR" sz="2400" b="1" dirty="0">
                <a:solidFill>
                  <a:schemeClr val="tx1"/>
                </a:solidFill>
              </a:rPr>
              <a:t>Beneficios: </a:t>
            </a:r>
            <a:endParaRPr lang="es-AR" sz="2400" dirty="0">
              <a:solidFill>
                <a:schemeClr val="tx1"/>
              </a:solidFill>
            </a:endParaRPr>
          </a:p>
          <a:p>
            <a:pPr marL="342900" lvl="0" indent="-342900">
              <a:buFont typeface="Arial" panose="020B0604020202020204" pitchFamily="34" charset="0"/>
              <a:buChar char="•"/>
            </a:pPr>
            <a:r>
              <a:rPr lang="es-AR" sz="2400" dirty="0">
                <a:solidFill>
                  <a:schemeClr val="tx1"/>
                </a:solidFill>
              </a:rPr>
              <a:t>Permite a un empleador contar con información relativa a empleadores similares y sacar conclusiones respecto a los costos pagados o Brinda al empleador información útil para la negociación.</a:t>
            </a:r>
          </a:p>
          <a:p>
            <a:pPr marL="342900" lvl="0" indent="-342900">
              <a:buFont typeface="Arial" panose="020B0604020202020204" pitchFamily="34" charset="0"/>
              <a:buChar char="•"/>
            </a:pPr>
            <a:r>
              <a:rPr lang="es-AR" sz="2400" dirty="0">
                <a:solidFill>
                  <a:schemeClr val="tx1"/>
                </a:solidFill>
              </a:rPr>
              <a:t>Transparenta </a:t>
            </a:r>
            <a:r>
              <a:rPr lang="es-AR" sz="2400" dirty="0" smtClean="0">
                <a:solidFill>
                  <a:schemeClr val="tx1"/>
                </a:solidFill>
              </a:rPr>
              <a:t>y dinamiza el </a:t>
            </a:r>
            <a:r>
              <a:rPr lang="es-AR" sz="2400" dirty="0">
                <a:solidFill>
                  <a:schemeClr val="tx1"/>
                </a:solidFill>
              </a:rPr>
              <a:t>mercado. </a:t>
            </a:r>
          </a:p>
          <a:p>
            <a:pPr marL="342900" lvl="0" indent="-342900">
              <a:buFont typeface="Arial" panose="020B0604020202020204" pitchFamily="34" charset="0"/>
              <a:buChar char="•"/>
            </a:pPr>
            <a:r>
              <a:rPr lang="es-AR" sz="2400" dirty="0" smtClean="0">
                <a:solidFill>
                  <a:schemeClr val="tx1"/>
                </a:solidFill>
              </a:rPr>
              <a:t>Evita </a:t>
            </a:r>
            <a:r>
              <a:rPr lang="es-AR" sz="2400" dirty="0">
                <a:solidFill>
                  <a:schemeClr val="tx1"/>
                </a:solidFill>
              </a:rPr>
              <a:t>el tráfico de bases de datos.</a:t>
            </a:r>
          </a:p>
          <a:p>
            <a:pPr marL="342900" indent="-342900">
              <a:buFont typeface="Arial" panose="020B0604020202020204" pitchFamily="34" charset="0"/>
              <a:buChar char="•"/>
            </a:pPr>
            <a:endParaRPr lang="es-AR" sz="2200" dirty="0">
              <a:solidFill>
                <a:schemeClr val="tx1"/>
              </a:solidFill>
            </a:endParaRPr>
          </a:p>
        </p:txBody>
      </p:sp>
    </p:spTree>
    <p:extLst>
      <p:ext uri="{BB962C8B-B14F-4D97-AF65-F5344CB8AC3E}">
        <p14:creationId xmlns="" xmlns:p14="http://schemas.microsoft.com/office/powerpoint/2010/main" val="4810031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4 Marcador de contenido" descr="Captura de pantalla (8).png"/>
          <p:cNvPicPr>
            <a:picLocks noChangeAspect="1"/>
          </p:cNvPicPr>
          <p:nvPr/>
        </p:nvPicPr>
        <p:blipFill rotWithShape="1">
          <a:blip r:embed="rId2"/>
          <a:srcRect t="7572" r="2588"/>
          <a:stretch/>
        </p:blipFill>
        <p:spPr>
          <a:xfrm>
            <a:off x="0" y="404664"/>
            <a:ext cx="9166667" cy="5436000"/>
          </a:xfrm>
          <a:prstGeom prst="rect">
            <a:avLst/>
          </a:prstGeom>
        </p:spPr>
      </p:pic>
    </p:spTree>
    <p:extLst>
      <p:ext uri="{BB962C8B-B14F-4D97-AF65-F5344CB8AC3E}">
        <p14:creationId xmlns="" xmlns:p14="http://schemas.microsoft.com/office/powerpoint/2010/main" val="27445249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lipse 2"/>
          <p:cNvSpPr/>
          <p:nvPr/>
        </p:nvSpPr>
        <p:spPr>
          <a:xfrm>
            <a:off x="323528" y="3645024"/>
            <a:ext cx="2088232" cy="864096"/>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s-AR"/>
          </a:p>
        </p:txBody>
      </p:sp>
      <p:pic>
        <p:nvPicPr>
          <p:cNvPr id="2" name="Picture 2"/>
          <p:cNvPicPr>
            <a:picLocks noChangeAspect="1" noChangeArrowheads="1"/>
          </p:cNvPicPr>
          <p:nvPr/>
        </p:nvPicPr>
        <p:blipFill rotWithShape="1">
          <a:blip r:embed="rId2"/>
          <a:srcRect l="7628" t="7589" r="8078" b="19251"/>
          <a:stretch/>
        </p:blipFill>
        <p:spPr bwMode="auto">
          <a:xfrm>
            <a:off x="-1016" y="620688"/>
            <a:ext cx="9145016" cy="4968551"/>
          </a:xfrm>
          <a:prstGeom prst="rect">
            <a:avLst/>
          </a:prstGeom>
          <a:noFill/>
          <a:ln w="9525">
            <a:noFill/>
            <a:miter lim="800000"/>
            <a:headEnd/>
            <a:tailEnd/>
          </a:ln>
          <a:effectLst/>
        </p:spPr>
      </p:pic>
    </p:spTree>
    <p:extLst>
      <p:ext uri="{BB962C8B-B14F-4D97-AF65-F5344CB8AC3E}">
        <p14:creationId xmlns="" xmlns:p14="http://schemas.microsoft.com/office/powerpoint/2010/main" val="13212638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a:srcRect l="6964" t="7529" r="9406" b="14961"/>
          <a:stretch/>
        </p:blipFill>
        <p:spPr bwMode="auto">
          <a:xfrm>
            <a:off x="0" y="476672"/>
            <a:ext cx="9073008" cy="5256584"/>
          </a:xfrm>
          <a:prstGeom prst="rect">
            <a:avLst/>
          </a:prstGeom>
          <a:noFill/>
          <a:ln w="9525">
            <a:noFill/>
            <a:miter lim="800000"/>
            <a:headEnd/>
            <a:tailEnd/>
          </a:ln>
          <a:effectLst/>
        </p:spPr>
      </p:pic>
    </p:spTree>
    <p:extLst>
      <p:ext uri="{BB962C8B-B14F-4D97-AF65-F5344CB8AC3E}">
        <p14:creationId xmlns="" xmlns:p14="http://schemas.microsoft.com/office/powerpoint/2010/main" val="26427713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a:srcRect l="8603" t="7349" r="9992" b="8416"/>
          <a:stretch/>
        </p:blipFill>
        <p:spPr bwMode="auto">
          <a:xfrm>
            <a:off x="0" y="260648"/>
            <a:ext cx="9117572" cy="5904000"/>
          </a:xfrm>
          <a:prstGeom prst="rect">
            <a:avLst/>
          </a:prstGeom>
          <a:noFill/>
          <a:ln w="9525">
            <a:noFill/>
            <a:miter lim="800000"/>
            <a:headEnd/>
            <a:tailEnd/>
          </a:ln>
          <a:effectLst/>
        </p:spPr>
      </p:pic>
      <p:sp>
        <p:nvSpPr>
          <p:cNvPr id="9" name="Rectángulo 8"/>
          <p:cNvSpPr/>
          <p:nvPr/>
        </p:nvSpPr>
        <p:spPr>
          <a:xfrm>
            <a:off x="251520" y="2492896"/>
            <a:ext cx="3456384"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 xmlns:p14="http://schemas.microsoft.com/office/powerpoint/2010/main" val="18260439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332656"/>
            <a:ext cx="8280920" cy="1084982"/>
          </a:xfrm>
        </p:spPr>
        <p:txBody>
          <a:bodyPr anchor="t"/>
          <a:lstStyle/>
          <a:p>
            <a:pPr algn="ctr"/>
            <a:r>
              <a:rPr lang="es-AR" sz="2800" dirty="0" smtClean="0"/>
              <a:t>ANTECEDENTES NORMATIVOS </a:t>
            </a:r>
            <a:r>
              <a:rPr lang="es-AR" dirty="0" smtClean="0"/>
              <a:t/>
            </a:r>
            <a:br>
              <a:rPr lang="es-AR" dirty="0" smtClean="0"/>
            </a:br>
            <a:r>
              <a:rPr lang="es-AR" sz="2600" dirty="0"/>
              <a:t>A</a:t>
            </a:r>
            <a:r>
              <a:rPr lang="es-AR" sz="2600" dirty="0" smtClean="0"/>
              <a:t>filiaciones y contratos de cobertura de riesgos del trabajo</a:t>
            </a:r>
            <a:endParaRPr lang="es-AR" sz="2600" dirty="0"/>
          </a:p>
        </p:txBody>
      </p:sp>
      <p:sp>
        <p:nvSpPr>
          <p:cNvPr id="6" name="5 Marcador de contenido"/>
          <p:cNvSpPr>
            <a:spLocks noGrp="1"/>
          </p:cNvSpPr>
          <p:nvPr>
            <p:ph sz="half" idx="2"/>
          </p:nvPr>
        </p:nvSpPr>
        <p:spPr>
          <a:xfrm>
            <a:off x="467544" y="1484784"/>
            <a:ext cx="8280920" cy="4608512"/>
          </a:xfrm>
        </p:spPr>
        <p:txBody>
          <a:bodyPr>
            <a:noAutofit/>
          </a:bodyPr>
          <a:lstStyle/>
          <a:p>
            <a:pPr marL="342900" indent="-342900">
              <a:buFont typeface="Arial" panose="020B0604020202020204" pitchFamily="34" charset="0"/>
              <a:buChar char="•"/>
            </a:pPr>
            <a:r>
              <a:rPr lang="es-AR" sz="2400" dirty="0" smtClean="0">
                <a:solidFill>
                  <a:schemeClr val="tx1"/>
                </a:solidFill>
              </a:rPr>
              <a:t>Resoluciones </a:t>
            </a:r>
            <a:r>
              <a:rPr lang="es-AR" sz="2400" dirty="0">
                <a:solidFill>
                  <a:schemeClr val="tx1"/>
                </a:solidFill>
              </a:rPr>
              <a:t>S.R.T. N° 39/96, 51/98, 441/06, 365/09, 463/09, 741/10, 1.313/11, 2.224/14, </a:t>
            </a:r>
            <a:r>
              <a:rPr lang="es-AR" sz="2400" dirty="0" smtClean="0">
                <a:solidFill>
                  <a:schemeClr val="tx1"/>
                </a:solidFill>
              </a:rPr>
              <a:t>2.776/14.</a:t>
            </a:r>
          </a:p>
          <a:p>
            <a:pPr marL="342900" indent="-342900">
              <a:buFont typeface="Arial" panose="020B0604020202020204" pitchFamily="34" charset="0"/>
              <a:buChar char="•"/>
            </a:pPr>
            <a:r>
              <a:rPr lang="es-AR" sz="2400" dirty="0" smtClean="0">
                <a:solidFill>
                  <a:schemeClr val="tx1"/>
                </a:solidFill>
              </a:rPr>
              <a:t>Derogadas por:</a:t>
            </a:r>
          </a:p>
          <a:p>
            <a:pPr marL="342900" indent="-342900">
              <a:buFont typeface="Arial" panose="020B0604020202020204" pitchFamily="34" charset="0"/>
              <a:buChar char="•"/>
            </a:pPr>
            <a:endParaRPr lang="es-AR" sz="2000" dirty="0"/>
          </a:p>
          <a:p>
            <a:pPr marL="342900" indent="-342900">
              <a:buFont typeface="Arial" panose="020B0604020202020204" pitchFamily="34" charset="0"/>
              <a:buChar char="•"/>
            </a:pPr>
            <a:endParaRPr lang="es-AR" sz="2400" dirty="0" smtClean="0"/>
          </a:p>
          <a:p>
            <a:pPr marL="342900" indent="-342900">
              <a:buFont typeface="Arial" panose="020B0604020202020204" pitchFamily="34" charset="0"/>
              <a:buChar char="•"/>
            </a:pPr>
            <a:endParaRPr lang="es-AR" sz="1100" dirty="0"/>
          </a:p>
          <a:p>
            <a:pPr marL="342900" indent="-342900">
              <a:buFont typeface="Arial" panose="020B0604020202020204" pitchFamily="34" charset="0"/>
              <a:buChar char="•"/>
            </a:pPr>
            <a:r>
              <a:rPr lang="es-AR" sz="2400" b="1" dirty="0">
                <a:solidFill>
                  <a:schemeClr val="tx1"/>
                </a:solidFill>
              </a:rPr>
              <a:t>Crea el Servicio “Póliza Digital de Riesgos del Trabajo</a:t>
            </a:r>
            <a:r>
              <a:rPr lang="es-AR" sz="2400" b="1" dirty="0" smtClean="0">
                <a:solidFill>
                  <a:schemeClr val="tx1"/>
                </a:solidFill>
              </a:rPr>
              <a:t>” (P.D.)</a:t>
            </a:r>
          </a:p>
          <a:p>
            <a:pPr marL="342900" indent="-342900">
              <a:buFont typeface="Arial" panose="020B0604020202020204" pitchFamily="34" charset="0"/>
              <a:buChar char="•"/>
            </a:pPr>
            <a:r>
              <a:rPr lang="es-AR" sz="2400" b="1" dirty="0" smtClean="0">
                <a:solidFill>
                  <a:schemeClr val="tx1"/>
                </a:solidFill>
              </a:rPr>
              <a:t>Establece </a:t>
            </a:r>
            <a:r>
              <a:rPr lang="es-AR" sz="2400" b="1" dirty="0">
                <a:solidFill>
                  <a:schemeClr val="tx1"/>
                </a:solidFill>
              </a:rPr>
              <a:t>la Solicitud de Póliza Digital (S.P.D.), la cual reemplaza a la Solicitud de Afiliación.</a:t>
            </a:r>
          </a:p>
          <a:p>
            <a:pPr marL="342900" indent="-342900">
              <a:buFont typeface="Arial" panose="020B0604020202020204" pitchFamily="34" charset="0"/>
              <a:buChar char="•"/>
            </a:pPr>
            <a:r>
              <a:rPr lang="es-AR" sz="2400" b="1" dirty="0" smtClean="0">
                <a:solidFill>
                  <a:schemeClr val="tx1"/>
                </a:solidFill>
              </a:rPr>
              <a:t>Crea </a:t>
            </a:r>
            <a:r>
              <a:rPr lang="es-AR" sz="2400" b="1" dirty="0">
                <a:solidFill>
                  <a:schemeClr val="tx1"/>
                </a:solidFill>
              </a:rPr>
              <a:t>el Certificado de No Objeción (C.N.O.).</a:t>
            </a:r>
          </a:p>
          <a:p>
            <a:pPr marL="342900" indent="-342900">
              <a:buFont typeface="Arial" panose="020B0604020202020204" pitchFamily="34" charset="0"/>
              <a:buChar char="•"/>
            </a:pPr>
            <a:endParaRPr lang="es-AR" sz="2400" dirty="0"/>
          </a:p>
          <a:p>
            <a:pPr marL="342900" lvl="0" indent="-342900">
              <a:buFont typeface="Arial" panose="020B0604020202020204" pitchFamily="34" charset="0"/>
              <a:buChar char="•"/>
            </a:pPr>
            <a:endParaRPr lang="es-AR" sz="2400" dirty="0">
              <a:solidFill>
                <a:schemeClr val="tx1"/>
              </a:solidFill>
            </a:endParaRPr>
          </a:p>
        </p:txBody>
      </p:sp>
      <p:pic>
        <p:nvPicPr>
          <p:cNvPr id="4" name="4 Imagen"/>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6948264" y="4338285"/>
            <a:ext cx="1990115" cy="2011362"/>
          </a:xfrm>
          <a:prstGeom prst="rect">
            <a:avLst/>
          </a:prstGeom>
        </p:spPr>
      </p:pic>
      <p:sp>
        <p:nvSpPr>
          <p:cNvPr id="5" name="2 Rectángulo redondeado"/>
          <p:cNvSpPr/>
          <p:nvPr/>
        </p:nvSpPr>
        <p:spPr>
          <a:xfrm>
            <a:off x="467544" y="2852936"/>
            <a:ext cx="7968006" cy="690874"/>
          </a:xfrm>
          <a:prstGeom prst="roundRect">
            <a:avLst/>
          </a:prstGeom>
          <a:solidFill>
            <a:srgbClr val="0072B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3200" b="1" dirty="0" smtClean="0">
                <a:latin typeface="+mj-lt"/>
              </a:rPr>
              <a:t>RESOLUCIÓN SRT 46/2018</a:t>
            </a:r>
            <a:endParaRPr lang="es-AR" sz="3200" dirty="0">
              <a:latin typeface="+mj-lt"/>
            </a:endParaRPr>
          </a:p>
        </p:txBody>
      </p:sp>
    </p:spTree>
    <p:extLst>
      <p:ext uri="{BB962C8B-B14F-4D97-AF65-F5344CB8AC3E}">
        <p14:creationId xmlns="" xmlns:p14="http://schemas.microsoft.com/office/powerpoint/2010/main" val="3749918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36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332656"/>
            <a:ext cx="8280920" cy="1084982"/>
          </a:xfrm>
        </p:spPr>
        <p:txBody>
          <a:bodyPr anchor="t"/>
          <a:lstStyle/>
          <a:p>
            <a:pPr algn="ctr"/>
            <a:r>
              <a:rPr lang="es-AR" dirty="0" smtClean="0"/>
              <a:t>DIAGNOSTICO </a:t>
            </a:r>
            <a:br>
              <a:rPr lang="es-AR" dirty="0" smtClean="0"/>
            </a:br>
            <a:r>
              <a:rPr lang="es-AR" dirty="0" smtClean="0"/>
              <a:t>Antecedentes afiliaciones y contratos </a:t>
            </a:r>
            <a:endParaRPr lang="es-AR" dirty="0"/>
          </a:p>
        </p:txBody>
      </p:sp>
      <p:sp>
        <p:nvSpPr>
          <p:cNvPr id="6" name="5 Marcador de contenido"/>
          <p:cNvSpPr>
            <a:spLocks noGrp="1"/>
          </p:cNvSpPr>
          <p:nvPr>
            <p:ph sz="half" idx="2"/>
          </p:nvPr>
        </p:nvSpPr>
        <p:spPr>
          <a:xfrm>
            <a:off x="467544" y="1484784"/>
            <a:ext cx="8280920" cy="4608512"/>
          </a:xfrm>
        </p:spPr>
        <p:txBody>
          <a:bodyPr>
            <a:normAutofit fontScale="92500"/>
          </a:bodyPr>
          <a:lstStyle/>
          <a:p>
            <a:pPr marL="342900" lvl="0" indent="-342900">
              <a:buFont typeface="Arial" panose="020B0604020202020204" pitchFamily="34" charset="0"/>
              <a:buChar char="•"/>
            </a:pPr>
            <a:r>
              <a:rPr lang="es-AR" sz="2400" dirty="0">
                <a:solidFill>
                  <a:schemeClr val="tx1"/>
                </a:solidFill>
              </a:rPr>
              <a:t>Incumplimiento a la normativa.</a:t>
            </a:r>
          </a:p>
          <a:p>
            <a:pPr marL="342900" lvl="0" indent="-342900">
              <a:buFont typeface="Arial" panose="020B0604020202020204" pitchFamily="34" charset="0"/>
              <a:buChar char="•"/>
            </a:pPr>
            <a:r>
              <a:rPr lang="es-AR" sz="2400" dirty="0">
                <a:solidFill>
                  <a:schemeClr val="tx1"/>
                </a:solidFill>
              </a:rPr>
              <a:t>Alícuotas superiores al tope del código de actividad </a:t>
            </a:r>
            <a:r>
              <a:rPr lang="es-AR" sz="2400" dirty="0" smtClean="0">
                <a:solidFill>
                  <a:schemeClr val="tx1"/>
                </a:solidFill>
              </a:rPr>
              <a:t>CIIU</a:t>
            </a:r>
          </a:p>
          <a:p>
            <a:pPr marL="342900" lvl="0" indent="-342900">
              <a:buFont typeface="Arial" panose="020B0604020202020204" pitchFamily="34" charset="0"/>
              <a:buChar char="•"/>
            </a:pPr>
            <a:r>
              <a:rPr lang="es-AR" sz="2400" dirty="0" err="1" smtClean="0">
                <a:solidFill>
                  <a:schemeClr val="tx1"/>
                </a:solidFill>
              </a:rPr>
              <a:t>Multi</a:t>
            </a:r>
            <a:r>
              <a:rPr lang="es-AR" sz="2400" dirty="0" smtClean="0">
                <a:solidFill>
                  <a:schemeClr val="tx1"/>
                </a:solidFill>
              </a:rPr>
              <a:t> </a:t>
            </a:r>
            <a:r>
              <a:rPr lang="es-AR" sz="2400" dirty="0">
                <a:solidFill>
                  <a:schemeClr val="tx1"/>
                </a:solidFill>
              </a:rPr>
              <a:t>afiliaciones </a:t>
            </a:r>
            <a:r>
              <a:rPr lang="es-AR" sz="2400" dirty="0" smtClean="0">
                <a:solidFill>
                  <a:schemeClr val="tx1"/>
                </a:solidFill>
              </a:rPr>
              <a:t>(Para una misma CUIT dos ART presentaban el mismo día el alta de un contrato al Registro de la SRT)</a:t>
            </a:r>
          </a:p>
          <a:p>
            <a:pPr marL="342900" lvl="0" indent="-342900">
              <a:buFont typeface="Arial" panose="020B0604020202020204" pitchFamily="34" charset="0"/>
              <a:buChar char="•"/>
            </a:pPr>
            <a:r>
              <a:rPr lang="es-AR" sz="2400" dirty="0" smtClean="0">
                <a:solidFill>
                  <a:schemeClr val="tx1"/>
                </a:solidFill>
              </a:rPr>
              <a:t>Empleadores que no conseguían cotización por parte de las ART.</a:t>
            </a:r>
          </a:p>
          <a:p>
            <a:pPr marL="342900" lvl="0" indent="-342900">
              <a:buFont typeface="Arial" panose="020B0604020202020204" pitchFamily="34" charset="0"/>
              <a:buChar char="•"/>
            </a:pPr>
            <a:r>
              <a:rPr lang="es-AR" sz="2400" dirty="0" smtClean="0">
                <a:solidFill>
                  <a:schemeClr val="tx1"/>
                </a:solidFill>
              </a:rPr>
              <a:t>Altas </a:t>
            </a:r>
            <a:r>
              <a:rPr lang="es-AR" sz="2400" dirty="0">
                <a:solidFill>
                  <a:schemeClr val="tx1"/>
                </a:solidFill>
              </a:rPr>
              <a:t>informadas en forma tardía </a:t>
            </a:r>
            <a:r>
              <a:rPr lang="es-AR" sz="2400" dirty="0" smtClean="0">
                <a:solidFill>
                  <a:schemeClr val="tx1"/>
                </a:solidFill>
              </a:rPr>
              <a:t>(</a:t>
            </a:r>
            <a:r>
              <a:rPr lang="es-AR" sz="2400" dirty="0">
                <a:solidFill>
                  <a:schemeClr val="tx1"/>
                </a:solidFill>
              </a:rPr>
              <a:t>L</a:t>
            </a:r>
            <a:r>
              <a:rPr lang="es-AR" sz="2400" dirty="0" smtClean="0">
                <a:solidFill>
                  <a:schemeClr val="tx1"/>
                </a:solidFill>
              </a:rPr>
              <a:t>as </a:t>
            </a:r>
            <a:r>
              <a:rPr lang="es-AR" sz="2400" dirty="0">
                <a:solidFill>
                  <a:schemeClr val="tx1"/>
                </a:solidFill>
              </a:rPr>
              <a:t>ART </a:t>
            </a:r>
            <a:r>
              <a:rPr lang="es-AR" sz="2400" dirty="0" err="1" smtClean="0">
                <a:solidFill>
                  <a:schemeClr val="tx1"/>
                </a:solidFill>
              </a:rPr>
              <a:t>tenian</a:t>
            </a:r>
            <a:r>
              <a:rPr lang="es-AR" sz="2400" dirty="0" smtClean="0">
                <a:solidFill>
                  <a:schemeClr val="tx1"/>
                </a:solidFill>
              </a:rPr>
              <a:t> </a:t>
            </a:r>
            <a:r>
              <a:rPr lang="es-AR" sz="2400" dirty="0">
                <a:solidFill>
                  <a:schemeClr val="tx1"/>
                </a:solidFill>
              </a:rPr>
              <a:t>un plazo de 40 días para declarar el alta de los contratos al Registro de esta </a:t>
            </a:r>
            <a:r>
              <a:rPr lang="es-AR" sz="2400" dirty="0" smtClean="0">
                <a:solidFill>
                  <a:schemeClr val="tx1"/>
                </a:solidFill>
              </a:rPr>
              <a:t>SRT)</a:t>
            </a:r>
            <a:endParaRPr lang="es-AR" sz="2400" dirty="0">
              <a:solidFill>
                <a:schemeClr val="tx1"/>
              </a:solidFill>
            </a:endParaRPr>
          </a:p>
          <a:p>
            <a:pPr marL="342900" lvl="0" indent="-342900">
              <a:buFont typeface="Arial" panose="020B0604020202020204" pitchFamily="34" charset="0"/>
              <a:buChar char="•"/>
            </a:pPr>
            <a:r>
              <a:rPr lang="es-AR" sz="2400" dirty="0">
                <a:solidFill>
                  <a:schemeClr val="tx1"/>
                </a:solidFill>
              </a:rPr>
              <a:t>Conflictos asociados a vigencias </a:t>
            </a:r>
            <a:r>
              <a:rPr lang="es-AR" sz="2400" dirty="0" smtClean="0">
                <a:solidFill>
                  <a:schemeClr val="tx1"/>
                </a:solidFill>
              </a:rPr>
              <a:t>(Las ART ingresaban en </a:t>
            </a:r>
            <a:r>
              <a:rPr lang="es-AR" sz="2400" dirty="0">
                <a:solidFill>
                  <a:schemeClr val="tx1"/>
                </a:solidFill>
              </a:rPr>
              <a:t>el Registro de Contratos el alta de afiliación con una fecha distinta a la que </a:t>
            </a:r>
            <a:r>
              <a:rPr lang="es-AR" sz="2400" dirty="0" smtClean="0">
                <a:solidFill>
                  <a:schemeClr val="tx1"/>
                </a:solidFill>
              </a:rPr>
              <a:t>acordaban </a:t>
            </a:r>
            <a:r>
              <a:rPr lang="es-AR" sz="2400" dirty="0">
                <a:solidFill>
                  <a:schemeClr val="tx1"/>
                </a:solidFill>
              </a:rPr>
              <a:t>con el empleador en el instrumento de </a:t>
            </a:r>
            <a:r>
              <a:rPr lang="es-AR" sz="2400" dirty="0" smtClean="0">
                <a:solidFill>
                  <a:schemeClr val="tx1"/>
                </a:solidFill>
              </a:rPr>
              <a:t>cobertura).</a:t>
            </a:r>
          </a:p>
          <a:p>
            <a:pPr marL="342900" indent="-342900">
              <a:buFont typeface="Arial" panose="020B0604020202020204" pitchFamily="34" charset="0"/>
              <a:buChar char="•"/>
            </a:pPr>
            <a:r>
              <a:rPr lang="es-AR" sz="2400" dirty="0">
                <a:solidFill>
                  <a:schemeClr val="tx1"/>
                </a:solidFill>
              </a:rPr>
              <a:t>Solicitudes de afiliación incompletas (acreditación de personería</a:t>
            </a:r>
            <a:r>
              <a:rPr lang="es-AR" sz="2400" dirty="0" smtClean="0">
                <a:solidFill>
                  <a:schemeClr val="tx1"/>
                </a:solidFill>
              </a:rPr>
              <a:t>).</a:t>
            </a:r>
            <a:endParaRPr lang="es-AR" sz="2400" dirty="0">
              <a:solidFill>
                <a:schemeClr val="tx1"/>
              </a:solidFill>
            </a:endParaRPr>
          </a:p>
        </p:txBody>
      </p:sp>
    </p:spTree>
    <p:extLst>
      <p:ext uri="{BB962C8B-B14F-4D97-AF65-F5344CB8AC3E}">
        <p14:creationId xmlns="" xmlns:p14="http://schemas.microsoft.com/office/powerpoint/2010/main" val="21874542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332656"/>
            <a:ext cx="8280920" cy="1084982"/>
          </a:xfrm>
        </p:spPr>
        <p:txBody>
          <a:bodyPr anchor="t"/>
          <a:lstStyle/>
          <a:p>
            <a:pPr algn="ctr"/>
            <a:r>
              <a:rPr lang="es-AR" dirty="0"/>
              <a:t>DIAGNOSTICO</a:t>
            </a:r>
            <a:br>
              <a:rPr lang="es-AR" dirty="0"/>
            </a:br>
            <a:r>
              <a:rPr lang="es-AR" dirty="0" smtClean="0"/>
              <a:t>Antecedentes </a:t>
            </a:r>
            <a:r>
              <a:rPr lang="es-AR" dirty="0"/>
              <a:t>afiliaciones y contratos</a:t>
            </a:r>
          </a:p>
        </p:txBody>
      </p:sp>
      <p:sp>
        <p:nvSpPr>
          <p:cNvPr id="6" name="5 Marcador de contenido"/>
          <p:cNvSpPr>
            <a:spLocks noGrp="1"/>
          </p:cNvSpPr>
          <p:nvPr>
            <p:ph sz="half" idx="2"/>
          </p:nvPr>
        </p:nvSpPr>
        <p:spPr>
          <a:xfrm>
            <a:off x="467544" y="1700808"/>
            <a:ext cx="8280920" cy="4392488"/>
          </a:xfrm>
        </p:spPr>
        <p:txBody>
          <a:bodyPr>
            <a:normAutofit/>
          </a:bodyPr>
          <a:lstStyle/>
          <a:p>
            <a:pPr marL="342900" lvl="0" indent="-342900">
              <a:buFont typeface="Arial" panose="020B0604020202020204" pitchFamily="34" charset="0"/>
              <a:buChar char="•"/>
            </a:pPr>
            <a:r>
              <a:rPr lang="es-AR" sz="2400" dirty="0" smtClean="0">
                <a:solidFill>
                  <a:schemeClr val="tx1"/>
                </a:solidFill>
              </a:rPr>
              <a:t>Conflictos </a:t>
            </a:r>
            <a:r>
              <a:rPr lang="es-AR" sz="2400" dirty="0">
                <a:solidFill>
                  <a:schemeClr val="tx1"/>
                </a:solidFill>
              </a:rPr>
              <a:t>con traspasos de ART </a:t>
            </a:r>
            <a:r>
              <a:rPr lang="es-AR" sz="2400" dirty="0" smtClean="0">
                <a:solidFill>
                  <a:schemeClr val="tx1"/>
                </a:solidFill>
              </a:rPr>
              <a:t>(Las </a:t>
            </a:r>
            <a:r>
              <a:rPr lang="es-AR" sz="2400" dirty="0">
                <a:solidFill>
                  <a:schemeClr val="tx1"/>
                </a:solidFill>
              </a:rPr>
              <a:t>A.R.T. </a:t>
            </a:r>
            <a:r>
              <a:rPr lang="es-AR" sz="2400" dirty="0" smtClean="0">
                <a:solidFill>
                  <a:schemeClr val="tx1"/>
                </a:solidFill>
              </a:rPr>
              <a:t>podían </a:t>
            </a:r>
            <a:r>
              <a:rPr lang="es-AR" sz="2400" dirty="0">
                <a:solidFill>
                  <a:schemeClr val="tx1"/>
                </a:solidFill>
              </a:rPr>
              <a:t>declarar un alta al Registro por traspaso sin cumplir en forma total o parcial el procedimiento indicado en la normativa, es decir sin haber suscripto un contrato con el empleador, como así tampoco haber solicitado la situación de deuda de dicha CUIT a la A.R.T. de origen).</a:t>
            </a:r>
          </a:p>
          <a:p>
            <a:pPr marL="342900" lvl="0" indent="-342900">
              <a:buFont typeface="Arial" panose="020B0604020202020204" pitchFamily="34" charset="0"/>
              <a:buChar char="•"/>
            </a:pPr>
            <a:r>
              <a:rPr lang="es-AR" sz="2400" dirty="0" smtClean="0">
                <a:solidFill>
                  <a:schemeClr val="tx1"/>
                </a:solidFill>
              </a:rPr>
              <a:t>Falta </a:t>
            </a:r>
            <a:r>
              <a:rPr lang="es-AR" sz="2400" dirty="0">
                <a:solidFill>
                  <a:schemeClr val="tx1"/>
                </a:solidFill>
              </a:rPr>
              <a:t>de entrega del contrato al empleador.</a:t>
            </a:r>
          </a:p>
          <a:p>
            <a:pPr marL="342900" lvl="0" indent="-342900">
              <a:buFont typeface="Arial" panose="020B0604020202020204" pitchFamily="34" charset="0"/>
              <a:buChar char="•"/>
            </a:pPr>
            <a:r>
              <a:rPr lang="es-AR" sz="2400" dirty="0">
                <a:solidFill>
                  <a:schemeClr val="tx1"/>
                </a:solidFill>
              </a:rPr>
              <a:t>Inconsistencias entre el contrato y lo efectivamente declarado al Registro de Contratos.</a:t>
            </a:r>
          </a:p>
          <a:p>
            <a:pPr marL="342900" lvl="0" indent="-342900">
              <a:buFont typeface="Arial" panose="020B0604020202020204" pitchFamily="34" charset="0"/>
              <a:buChar char="•"/>
            </a:pPr>
            <a:r>
              <a:rPr lang="es-AR" sz="2400" dirty="0">
                <a:solidFill>
                  <a:schemeClr val="tx1"/>
                </a:solidFill>
              </a:rPr>
              <a:t>Inconsistencias de datos básicos en el formulario de afiliación. </a:t>
            </a:r>
          </a:p>
        </p:txBody>
      </p:sp>
    </p:spTree>
    <p:extLst>
      <p:ext uri="{BB962C8B-B14F-4D97-AF65-F5344CB8AC3E}">
        <p14:creationId xmlns="" xmlns:p14="http://schemas.microsoft.com/office/powerpoint/2010/main" val="41260133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76672"/>
            <a:ext cx="8280920" cy="940966"/>
          </a:xfrm>
        </p:spPr>
        <p:txBody>
          <a:bodyPr anchor="t"/>
          <a:lstStyle/>
          <a:p>
            <a:pPr algn="ctr"/>
            <a:r>
              <a:rPr lang="es-AR" dirty="0" smtClean="0"/>
              <a:t>PÓLIZA DIGITAL DE RIESGOS DEL TRABAJO </a:t>
            </a:r>
            <a:r>
              <a:rPr lang="es-AR" dirty="0"/>
              <a:t>(PD)</a:t>
            </a:r>
          </a:p>
        </p:txBody>
      </p:sp>
      <p:sp>
        <p:nvSpPr>
          <p:cNvPr id="6" name="5 Marcador de contenido"/>
          <p:cNvSpPr>
            <a:spLocks noGrp="1"/>
          </p:cNvSpPr>
          <p:nvPr>
            <p:ph sz="half" idx="2"/>
          </p:nvPr>
        </p:nvSpPr>
        <p:spPr>
          <a:xfrm>
            <a:off x="467544" y="1628800"/>
            <a:ext cx="8280920" cy="4464496"/>
          </a:xfrm>
        </p:spPr>
        <p:txBody>
          <a:bodyPr>
            <a:noAutofit/>
          </a:bodyPr>
          <a:lstStyle/>
          <a:p>
            <a:pPr marL="342900" indent="-342900">
              <a:buFont typeface="Arial" panose="020B0604020202020204" pitchFamily="34" charset="0"/>
              <a:buChar char="•"/>
            </a:pPr>
            <a:r>
              <a:rPr lang="es-AR" sz="2400" dirty="0" smtClean="0">
                <a:solidFill>
                  <a:schemeClr val="tx1"/>
                </a:solidFill>
              </a:rPr>
              <a:t>El servicio PD es una solución tecnológica </a:t>
            </a:r>
            <a:r>
              <a:rPr lang="es-AR" sz="2400" dirty="0">
                <a:solidFill>
                  <a:schemeClr val="tx1"/>
                </a:solidFill>
              </a:rPr>
              <a:t>de uso obligatorio para </a:t>
            </a:r>
            <a:r>
              <a:rPr lang="es-AR" sz="2400" dirty="0" smtClean="0">
                <a:solidFill>
                  <a:schemeClr val="tx1"/>
                </a:solidFill>
              </a:rPr>
              <a:t>las ART, sus canales comerciales y los EMPLEADORES</a:t>
            </a:r>
            <a:r>
              <a:rPr lang="es-AR" sz="2400" dirty="0">
                <a:solidFill>
                  <a:schemeClr val="tx1"/>
                </a:solidFill>
              </a:rPr>
              <a:t>, que reemplaza el procedimiento de afiliación y el contrato de cobertura en soporte </a:t>
            </a:r>
            <a:r>
              <a:rPr lang="es-AR" sz="2400" dirty="0" smtClean="0">
                <a:solidFill>
                  <a:schemeClr val="tx1"/>
                </a:solidFill>
              </a:rPr>
              <a:t>papel. </a:t>
            </a:r>
          </a:p>
          <a:p>
            <a:r>
              <a:rPr lang="es-AR" sz="2800" b="1" dirty="0" smtClean="0">
                <a:solidFill>
                  <a:srgbClr val="4BB6FF"/>
                </a:solidFill>
              </a:rPr>
              <a:t>Características</a:t>
            </a:r>
            <a:r>
              <a:rPr lang="es-AR" sz="2800" b="1" dirty="0">
                <a:solidFill>
                  <a:srgbClr val="4BB6FF"/>
                </a:solidFill>
              </a:rPr>
              <a:t>:</a:t>
            </a:r>
            <a:endParaRPr lang="es-AR" sz="2800" dirty="0">
              <a:solidFill>
                <a:srgbClr val="4BB6FF"/>
              </a:solidFill>
            </a:endParaRPr>
          </a:p>
          <a:p>
            <a:pPr marL="342900" lvl="0" indent="-342900">
              <a:buFont typeface="Arial" panose="020B0604020202020204" pitchFamily="34" charset="0"/>
              <a:buChar char="•"/>
            </a:pPr>
            <a:r>
              <a:rPr lang="es-AR" sz="2400" dirty="0">
                <a:solidFill>
                  <a:schemeClr val="tx1"/>
                </a:solidFill>
              </a:rPr>
              <a:t>Uso obligatorio por parte de todos los actores del sistema.</a:t>
            </a:r>
          </a:p>
          <a:p>
            <a:pPr marL="342900" lvl="0" indent="-342900">
              <a:buFont typeface="Arial" panose="020B0604020202020204" pitchFamily="34" charset="0"/>
              <a:buChar char="•"/>
            </a:pPr>
            <a:r>
              <a:rPr lang="es-AR" sz="2400" dirty="0">
                <a:solidFill>
                  <a:schemeClr val="tx1"/>
                </a:solidFill>
              </a:rPr>
              <a:t>Identificación electrónica de identidad con </a:t>
            </a:r>
            <a:r>
              <a:rPr lang="es-AR" sz="2400" dirty="0" smtClean="0">
                <a:solidFill>
                  <a:schemeClr val="tx1"/>
                </a:solidFill>
              </a:rPr>
              <a:t>CUIT y </a:t>
            </a:r>
            <a:r>
              <a:rPr lang="es-AR" sz="2400" dirty="0">
                <a:solidFill>
                  <a:schemeClr val="tx1"/>
                </a:solidFill>
              </a:rPr>
              <a:t>clave fiscal </a:t>
            </a:r>
          </a:p>
          <a:p>
            <a:pPr marL="342900" lvl="0" indent="-342900">
              <a:buFont typeface="Arial" panose="020B0604020202020204" pitchFamily="34" charset="0"/>
              <a:buChar char="•"/>
            </a:pPr>
            <a:r>
              <a:rPr lang="es-AR" sz="2400" dirty="0">
                <a:solidFill>
                  <a:schemeClr val="tx1"/>
                </a:solidFill>
              </a:rPr>
              <a:t>Validación de pertinencia.</a:t>
            </a:r>
          </a:p>
          <a:p>
            <a:pPr marL="342900" lvl="0" indent="-342900">
              <a:buFont typeface="Arial" panose="020B0604020202020204" pitchFamily="34" charset="0"/>
              <a:buChar char="•"/>
            </a:pPr>
            <a:r>
              <a:rPr lang="es-AR" sz="2400" dirty="0">
                <a:solidFill>
                  <a:schemeClr val="tx1"/>
                </a:solidFill>
              </a:rPr>
              <a:t>Consistencia de datos en tiempo real.</a:t>
            </a:r>
          </a:p>
          <a:p>
            <a:pPr marL="342900" indent="-342900">
              <a:buFont typeface="Arial" panose="020B0604020202020204" pitchFamily="34" charset="0"/>
              <a:buChar char="•"/>
            </a:pPr>
            <a:endParaRPr lang="es-AR" sz="2400" dirty="0">
              <a:solidFill>
                <a:schemeClr val="tx1"/>
              </a:solidFill>
            </a:endParaRPr>
          </a:p>
        </p:txBody>
      </p:sp>
    </p:spTree>
    <p:extLst>
      <p:ext uri="{BB962C8B-B14F-4D97-AF65-F5344CB8AC3E}">
        <p14:creationId xmlns="" xmlns:p14="http://schemas.microsoft.com/office/powerpoint/2010/main" val="6539283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04664"/>
            <a:ext cx="8280920" cy="1012974"/>
          </a:xfrm>
        </p:spPr>
        <p:txBody>
          <a:bodyPr anchor="t"/>
          <a:lstStyle/>
          <a:p>
            <a:pPr algn="ctr"/>
            <a:r>
              <a:rPr lang="es-AR" dirty="0"/>
              <a:t>¿Cuáles son los procesos que incluye la </a:t>
            </a:r>
            <a:r>
              <a:rPr lang="es-AR" dirty="0" smtClean="0"/>
              <a:t>PD?</a:t>
            </a:r>
            <a:r>
              <a:rPr lang="es-AR" dirty="0"/>
              <a:t/>
            </a:r>
            <a:br>
              <a:rPr lang="es-AR" dirty="0"/>
            </a:br>
            <a:endParaRPr lang="es-AR" dirty="0"/>
          </a:p>
        </p:txBody>
      </p:sp>
      <p:sp>
        <p:nvSpPr>
          <p:cNvPr id="6" name="5 Marcador de contenido"/>
          <p:cNvSpPr>
            <a:spLocks noGrp="1"/>
          </p:cNvSpPr>
          <p:nvPr>
            <p:ph sz="half" idx="2"/>
          </p:nvPr>
        </p:nvSpPr>
        <p:spPr>
          <a:xfrm>
            <a:off x="467544" y="1772816"/>
            <a:ext cx="8280920" cy="4320480"/>
          </a:xfrm>
        </p:spPr>
        <p:txBody>
          <a:bodyPr>
            <a:normAutofit/>
          </a:bodyPr>
          <a:lstStyle/>
          <a:p>
            <a:pPr marL="342900" indent="-342900">
              <a:buFont typeface="Arial" panose="020B0604020202020204" pitchFamily="34" charset="0"/>
              <a:buChar char="•"/>
            </a:pPr>
            <a:r>
              <a:rPr lang="es-AR" sz="2400" dirty="0">
                <a:solidFill>
                  <a:schemeClr val="tx1"/>
                </a:solidFill>
              </a:rPr>
              <a:t>Póliza Digital abarca el proceso completo de afiliación a una ART, ya sea por alta o por traspaso, tanto desde el punto de vista de la ART como del EMPLEADOR. </a:t>
            </a:r>
            <a:endParaRPr lang="es-AR" sz="2400" dirty="0" smtClean="0">
              <a:solidFill>
                <a:schemeClr val="tx1"/>
              </a:solidFill>
            </a:endParaRPr>
          </a:p>
          <a:p>
            <a:pPr marL="342900" indent="-342900">
              <a:buFont typeface="Arial" panose="020B0604020202020204" pitchFamily="34" charset="0"/>
              <a:buChar char="•"/>
            </a:pPr>
            <a:r>
              <a:rPr lang="es-AR" sz="2400" dirty="0" smtClean="0">
                <a:solidFill>
                  <a:schemeClr val="tx1"/>
                </a:solidFill>
              </a:rPr>
              <a:t>Adicionalmente</a:t>
            </a:r>
            <a:r>
              <a:rPr lang="es-AR" sz="2400" dirty="0">
                <a:solidFill>
                  <a:schemeClr val="tx1"/>
                </a:solidFill>
              </a:rPr>
              <a:t>, incluye una reingeniería en las operaciones y/o novedades que deben ser informadas por las ART al Registro de Contratos de esta SRT.</a:t>
            </a:r>
          </a:p>
          <a:p>
            <a:pPr marL="342900" indent="-342900">
              <a:buFont typeface="Arial" panose="020B0604020202020204" pitchFamily="34" charset="0"/>
              <a:buChar char="•"/>
            </a:pPr>
            <a:r>
              <a:rPr lang="es-AR" sz="2400" dirty="0">
                <a:solidFill>
                  <a:schemeClr val="tx1"/>
                </a:solidFill>
              </a:rPr>
              <a:t>Esto cambia de manera sustancial el procedimiento que actualmente existe para que un EMPLEADOR contrate su cobertura de riesgos del trabajo.</a:t>
            </a:r>
            <a:endParaRPr lang="es-AR" sz="2200" dirty="0">
              <a:solidFill>
                <a:schemeClr val="tx1"/>
              </a:solidFill>
            </a:endParaRPr>
          </a:p>
        </p:txBody>
      </p:sp>
    </p:spTree>
    <p:extLst>
      <p:ext uri="{BB962C8B-B14F-4D97-AF65-F5344CB8AC3E}">
        <p14:creationId xmlns="" xmlns:p14="http://schemas.microsoft.com/office/powerpoint/2010/main" val="14726736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0" y="6197652"/>
            <a:ext cx="9144000" cy="660348"/>
          </a:xfrm>
          <a:custGeom>
            <a:avLst/>
            <a:gdLst/>
            <a:ahLst/>
            <a:cxnLst/>
            <a:rect l="l" t="t" r="r" b="b"/>
            <a:pathLst>
              <a:path w="12433300" h="897890">
                <a:moveTo>
                  <a:pt x="0" y="897458"/>
                </a:moveTo>
                <a:lnTo>
                  <a:pt x="12433300" y="897458"/>
                </a:lnTo>
                <a:lnTo>
                  <a:pt x="12433300" y="0"/>
                </a:lnTo>
                <a:lnTo>
                  <a:pt x="0" y="0"/>
                </a:lnTo>
                <a:lnTo>
                  <a:pt x="0" y="897458"/>
                </a:lnTo>
                <a:close/>
              </a:path>
            </a:pathLst>
          </a:custGeom>
          <a:solidFill>
            <a:srgbClr val="1E70B6"/>
          </a:solidFill>
        </p:spPr>
        <p:txBody>
          <a:bodyPr wrap="square" lIns="0" tIns="0" rIns="0" bIns="0" rtlCol="0"/>
          <a:lstStyle/>
          <a:p>
            <a:endParaRPr sz="1324"/>
          </a:p>
        </p:txBody>
      </p:sp>
      <p:sp>
        <p:nvSpPr>
          <p:cNvPr id="4" name="object 4"/>
          <p:cNvSpPr/>
          <p:nvPr/>
        </p:nvSpPr>
        <p:spPr>
          <a:xfrm>
            <a:off x="6844176" y="6335765"/>
            <a:ext cx="1818666" cy="351475"/>
          </a:xfrm>
          <a:prstGeom prst="rect">
            <a:avLst/>
          </a:prstGeom>
          <a:blipFill>
            <a:blip r:embed="rId2" cstate="print"/>
            <a:stretch>
              <a:fillRect/>
            </a:stretch>
          </a:blipFill>
        </p:spPr>
        <p:txBody>
          <a:bodyPr wrap="square" lIns="0" tIns="0" rIns="0" bIns="0" rtlCol="0"/>
          <a:lstStyle/>
          <a:p>
            <a:endParaRPr sz="1324"/>
          </a:p>
        </p:txBody>
      </p:sp>
      <p:sp>
        <p:nvSpPr>
          <p:cNvPr id="5" name="object 5"/>
          <p:cNvSpPr/>
          <p:nvPr/>
        </p:nvSpPr>
        <p:spPr>
          <a:xfrm>
            <a:off x="6499208" y="6329888"/>
            <a:ext cx="248615" cy="394011"/>
          </a:xfrm>
          <a:prstGeom prst="rect">
            <a:avLst/>
          </a:prstGeom>
          <a:blipFill>
            <a:blip r:embed="rId3" cstate="print"/>
            <a:stretch>
              <a:fillRect/>
            </a:stretch>
          </a:blipFill>
        </p:spPr>
        <p:txBody>
          <a:bodyPr wrap="square" lIns="0" tIns="0" rIns="0" bIns="0" rtlCol="0"/>
          <a:lstStyle/>
          <a:p>
            <a:endParaRPr sz="1324"/>
          </a:p>
        </p:txBody>
      </p:sp>
      <p:sp>
        <p:nvSpPr>
          <p:cNvPr id="9" name="object 9"/>
          <p:cNvSpPr txBox="1"/>
          <p:nvPr/>
        </p:nvSpPr>
        <p:spPr>
          <a:xfrm>
            <a:off x="683568" y="2924944"/>
            <a:ext cx="7776864" cy="2895573"/>
          </a:xfrm>
          <a:prstGeom prst="rect">
            <a:avLst/>
          </a:prstGeom>
        </p:spPr>
        <p:txBody>
          <a:bodyPr vert="horz" wrap="square" lIns="0" tIns="12609" rIns="0" bIns="0" rtlCol="0">
            <a:spAutoFit/>
          </a:bodyPr>
          <a:lstStyle/>
          <a:p>
            <a:pPr algn="just"/>
            <a:r>
              <a:rPr lang="es-AR" sz="3200" b="1" dirty="0" smtClean="0">
                <a:solidFill>
                  <a:schemeClr val="tx1">
                    <a:lumMod val="95000"/>
                    <a:lumOff val="5000"/>
                  </a:schemeClr>
                </a:solidFill>
              </a:rPr>
              <a:t>MODULO II: NUEVAS HERRAMIENTAS DE UTILIDAD PARA EL PROFESIONAL EN CIENCIAS ECONÓMICAS</a:t>
            </a:r>
            <a:endParaRPr lang="es-AR" sz="3200" dirty="0" smtClean="0">
              <a:solidFill>
                <a:schemeClr val="tx1">
                  <a:lumMod val="95000"/>
                  <a:lumOff val="5000"/>
                </a:schemeClr>
              </a:solidFill>
            </a:endParaRPr>
          </a:p>
          <a:p>
            <a:pPr marL="9340">
              <a:spcBef>
                <a:spcPts val="99"/>
              </a:spcBef>
            </a:pPr>
            <a:endParaRPr lang="es-AR" b="1" spc="-180" dirty="0" smtClean="0">
              <a:solidFill>
                <a:schemeClr val="bg1"/>
              </a:solidFill>
              <a:cs typeface="Arial Black"/>
            </a:endParaRPr>
          </a:p>
          <a:p>
            <a:pPr marL="9340">
              <a:spcBef>
                <a:spcPts val="99"/>
              </a:spcBef>
            </a:pPr>
            <a:endParaRPr lang="es-AR" sz="1400" b="1" spc="-210" dirty="0" smtClean="0">
              <a:solidFill>
                <a:schemeClr val="bg1"/>
              </a:solidFill>
              <a:cs typeface="Arial Black"/>
            </a:endParaRPr>
          </a:p>
          <a:p>
            <a:pPr marL="9340">
              <a:spcBef>
                <a:spcPts val="99"/>
              </a:spcBef>
            </a:pPr>
            <a:r>
              <a:rPr lang="es-AR" sz="2800" b="1" spc="-210" dirty="0" smtClean="0">
                <a:solidFill>
                  <a:schemeClr val="bg1"/>
                </a:solidFill>
                <a:cs typeface="Arial Black"/>
              </a:rPr>
              <a:t>GERENCIA DE CONTROL PRESTACIONAL </a:t>
            </a:r>
          </a:p>
          <a:p>
            <a:pPr marL="9340">
              <a:spcBef>
                <a:spcPts val="99"/>
              </a:spcBef>
            </a:pPr>
            <a:endParaRPr lang="es-AR" sz="2800" b="1" dirty="0">
              <a:solidFill>
                <a:schemeClr val="bg1"/>
              </a:solidFill>
              <a:cs typeface="Arial Black"/>
            </a:endParaRPr>
          </a:p>
        </p:txBody>
      </p:sp>
    </p:spTree>
    <p:extLst>
      <p:ext uri="{BB962C8B-B14F-4D97-AF65-F5344CB8AC3E}">
        <p14:creationId xmlns="" xmlns:p14="http://schemas.microsoft.com/office/powerpoint/2010/main" val="32099420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332656"/>
            <a:ext cx="8280920" cy="1084982"/>
          </a:xfrm>
        </p:spPr>
        <p:txBody>
          <a:bodyPr anchor="t"/>
          <a:lstStyle/>
          <a:p>
            <a:pPr algn="ctr"/>
            <a:r>
              <a:rPr lang="es-AR" dirty="0" smtClean="0"/>
              <a:t>PÓLIZA </a:t>
            </a:r>
            <a:r>
              <a:rPr lang="es-AR" dirty="0"/>
              <a:t>DIGITAL (PD)</a:t>
            </a:r>
          </a:p>
        </p:txBody>
      </p:sp>
      <p:sp>
        <p:nvSpPr>
          <p:cNvPr id="6" name="5 Marcador de contenido"/>
          <p:cNvSpPr>
            <a:spLocks noGrp="1"/>
          </p:cNvSpPr>
          <p:nvPr>
            <p:ph sz="half" idx="2"/>
          </p:nvPr>
        </p:nvSpPr>
        <p:spPr>
          <a:xfrm>
            <a:off x="467544" y="1484784"/>
            <a:ext cx="8280920" cy="4608512"/>
          </a:xfrm>
        </p:spPr>
        <p:txBody>
          <a:bodyPr>
            <a:normAutofit lnSpcReduction="10000"/>
          </a:bodyPr>
          <a:lstStyle/>
          <a:p>
            <a:r>
              <a:rPr lang="es-AR" sz="2400" b="1" dirty="0" smtClean="0">
                <a:solidFill>
                  <a:schemeClr val="tx1"/>
                </a:solidFill>
              </a:rPr>
              <a:t>Beneficios </a:t>
            </a:r>
            <a:endParaRPr lang="es-AR" sz="2400" dirty="0">
              <a:solidFill>
                <a:schemeClr val="tx1"/>
              </a:solidFill>
            </a:endParaRPr>
          </a:p>
          <a:p>
            <a:pPr marL="342900" lvl="0" indent="-342900">
              <a:buFont typeface="Arial" panose="020B0604020202020204" pitchFamily="34" charset="0"/>
              <a:buChar char="•"/>
            </a:pPr>
            <a:r>
              <a:rPr lang="es-AR" sz="2400" dirty="0">
                <a:solidFill>
                  <a:schemeClr val="tx1"/>
                </a:solidFill>
              </a:rPr>
              <a:t>Incremento del cumplimiento normativo.</a:t>
            </a:r>
          </a:p>
          <a:p>
            <a:pPr marL="342900" lvl="0" indent="-342900">
              <a:buFont typeface="Arial" panose="020B0604020202020204" pitchFamily="34" charset="0"/>
              <a:buChar char="•"/>
            </a:pPr>
            <a:r>
              <a:rPr lang="es-AR" sz="2400" dirty="0">
                <a:solidFill>
                  <a:schemeClr val="tx1"/>
                </a:solidFill>
              </a:rPr>
              <a:t>Reducción de costos para el Sistema de Riesgos del Trabajo sin afectar la calidad prestacional.  </a:t>
            </a:r>
          </a:p>
          <a:p>
            <a:pPr marL="342900" lvl="0" indent="-342900">
              <a:buFont typeface="Arial" panose="020B0604020202020204" pitchFamily="34" charset="0"/>
              <a:buChar char="•"/>
            </a:pPr>
            <a:r>
              <a:rPr lang="es-AR" sz="2400" dirty="0">
                <a:solidFill>
                  <a:schemeClr val="tx1"/>
                </a:solidFill>
              </a:rPr>
              <a:t>Información en tiempo real para todos los actores del Sistema de Riesgos del Trabajo.</a:t>
            </a:r>
          </a:p>
          <a:p>
            <a:pPr marL="342900" lvl="0" indent="-342900">
              <a:buFont typeface="Arial" panose="020B0604020202020204" pitchFamily="34" charset="0"/>
              <a:buChar char="•"/>
            </a:pPr>
            <a:r>
              <a:rPr lang="es-AR" sz="2400" dirty="0">
                <a:solidFill>
                  <a:schemeClr val="tx1"/>
                </a:solidFill>
              </a:rPr>
              <a:t>Desburocratización y simplificación de procesos</a:t>
            </a:r>
          </a:p>
          <a:p>
            <a:pPr marL="342900" lvl="0" indent="-342900">
              <a:buFont typeface="Arial" panose="020B0604020202020204" pitchFamily="34" charset="0"/>
              <a:buChar char="•"/>
            </a:pPr>
            <a:r>
              <a:rPr lang="es-AR" sz="2400" dirty="0">
                <a:solidFill>
                  <a:schemeClr val="tx1"/>
                </a:solidFill>
              </a:rPr>
              <a:t>Transparencia en el proceso de cobertura. </a:t>
            </a:r>
          </a:p>
          <a:p>
            <a:pPr marL="342900" lvl="0" indent="-342900">
              <a:buFont typeface="Arial" panose="020B0604020202020204" pitchFamily="34" charset="0"/>
              <a:buChar char="•"/>
            </a:pPr>
            <a:r>
              <a:rPr lang="es-AR" sz="2400" dirty="0">
                <a:solidFill>
                  <a:schemeClr val="tx1"/>
                </a:solidFill>
              </a:rPr>
              <a:t>Estandarización de las etapas del proceso.</a:t>
            </a:r>
          </a:p>
          <a:p>
            <a:pPr marL="342900" lvl="0" indent="-342900">
              <a:buFont typeface="Arial" panose="020B0604020202020204" pitchFamily="34" charset="0"/>
              <a:buChar char="•"/>
            </a:pPr>
            <a:r>
              <a:rPr lang="es-AR" sz="2400" dirty="0">
                <a:solidFill>
                  <a:schemeClr val="tx1"/>
                </a:solidFill>
              </a:rPr>
              <a:t>Reducción de tiempos. </a:t>
            </a:r>
          </a:p>
          <a:p>
            <a:pPr marL="342900" lvl="0" indent="-342900">
              <a:buFont typeface="Arial" panose="020B0604020202020204" pitchFamily="34" charset="0"/>
              <a:buChar char="•"/>
            </a:pPr>
            <a:r>
              <a:rPr lang="es-AR" sz="2400" dirty="0" err="1">
                <a:solidFill>
                  <a:schemeClr val="tx1"/>
                </a:solidFill>
              </a:rPr>
              <a:t>Despapelización</a:t>
            </a:r>
            <a:r>
              <a:rPr lang="es-AR" sz="2400" dirty="0">
                <a:solidFill>
                  <a:schemeClr val="tx1"/>
                </a:solidFill>
              </a:rPr>
              <a:t>.</a:t>
            </a:r>
          </a:p>
          <a:p>
            <a:pPr marL="342900" indent="-342900">
              <a:buFont typeface="Arial" panose="020B0604020202020204" pitchFamily="34" charset="0"/>
              <a:buChar char="•"/>
            </a:pPr>
            <a:endParaRPr lang="es-AR" sz="2200" dirty="0">
              <a:solidFill>
                <a:schemeClr val="tx1"/>
              </a:solidFill>
            </a:endParaRPr>
          </a:p>
        </p:txBody>
      </p:sp>
    </p:spTree>
    <p:extLst>
      <p:ext uri="{BB962C8B-B14F-4D97-AF65-F5344CB8AC3E}">
        <p14:creationId xmlns="" xmlns:p14="http://schemas.microsoft.com/office/powerpoint/2010/main" val="35978352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620688"/>
            <a:ext cx="8280920" cy="796950"/>
          </a:xfrm>
        </p:spPr>
        <p:txBody>
          <a:bodyPr anchor="t"/>
          <a:lstStyle/>
          <a:p>
            <a:pPr algn="ctr"/>
            <a:r>
              <a:rPr lang="es-AR" sz="2800" dirty="0"/>
              <a:t>¿Cómo impacta </a:t>
            </a:r>
            <a:r>
              <a:rPr lang="es-AR" sz="2800" dirty="0" smtClean="0"/>
              <a:t>PD en </a:t>
            </a:r>
            <a:r>
              <a:rPr lang="es-AR" sz="2800" dirty="0"/>
              <a:t>el </a:t>
            </a:r>
            <a:r>
              <a:rPr lang="es-AR" sz="2800" dirty="0" smtClean="0"/>
              <a:t>empleador?</a:t>
            </a:r>
            <a:endParaRPr lang="es-AR" sz="2800" dirty="0"/>
          </a:p>
        </p:txBody>
      </p:sp>
      <p:sp>
        <p:nvSpPr>
          <p:cNvPr id="6" name="5 Marcador de contenido"/>
          <p:cNvSpPr>
            <a:spLocks noGrp="1"/>
          </p:cNvSpPr>
          <p:nvPr>
            <p:ph sz="half" idx="2"/>
          </p:nvPr>
        </p:nvSpPr>
        <p:spPr>
          <a:xfrm>
            <a:off x="467544" y="1916832"/>
            <a:ext cx="8280920" cy="4176464"/>
          </a:xfrm>
        </p:spPr>
        <p:txBody>
          <a:bodyPr>
            <a:noAutofit/>
          </a:bodyPr>
          <a:lstStyle/>
          <a:p>
            <a:pPr marL="342900" indent="-342900">
              <a:buFont typeface="Arial" panose="020B0604020202020204" pitchFamily="34" charset="0"/>
              <a:buChar char="•"/>
            </a:pPr>
            <a:r>
              <a:rPr lang="es-AR" sz="2400" dirty="0" smtClean="0">
                <a:solidFill>
                  <a:schemeClr val="tx1"/>
                </a:solidFill>
              </a:rPr>
              <a:t>El empleador para poder utilizar el servicio de PD debe ingresar a la pagina web de </a:t>
            </a:r>
            <a:r>
              <a:rPr lang="es-AR" sz="2400" dirty="0">
                <a:solidFill>
                  <a:schemeClr val="tx1"/>
                </a:solidFill>
              </a:rPr>
              <a:t>AFIP </a:t>
            </a:r>
            <a:r>
              <a:rPr lang="es-AR" sz="2400" dirty="0" smtClean="0">
                <a:solidFill>
                  <a:schemeClr val="tx1"/>
                </a:solidFill>
              </a:rPr>
              <a:t>con su </a:t>
            </a:r>
            <a:r>
              <a:rPr lang="es-AR" sz="2400" dirty="0">
                <a:solidFill>
                  <a:schemeClr val="tx1"/>
                </a:solidFill>
              </a:rPr>
              <a:t>CUIT y Clave </a:t>
            </a:r>
            <a:r>
              <a:rPr lang="es-AR" sz="2400" dirty="0" smtClean="0">
                <a:solidFill>
                  <a:schemeClr val="tx1"/>
                </a:solidFill>
              </a:rPr>
              <a:t>Fiscal y adherir a </a:t>
            </a:r>
            <a:r>
              <a:rPr lang="es-AR" sz="2400" dirty="0">
                <a:solidFill>
                  <a:schemeClr val="tx1"/>
                </a:solidFill>
              </a:rPr>
              <a:t>e-servicios </a:t>
            </a:r>
            <a:r>
              <a:rPr lang="es-AR" sz="2400" dirty="0" smtClean="0">
                <a:solidFill>
                  <a:schemeClr val="tx1"/>
                </a:solidFill>
              </a:rPr>
              <a:t>SRT. </a:t>
            </a:r>
          </a:p>
          <a:p>
            <a:pPr marL="342900" indent="-342900">
              <a:buFont typeface="Arial" panose="020B0604020202020204" pitchFamily="34" charset="0"/>
              <a:buChar char="•"/>
            </a:pPr>
            <a:r>
              <a:rPr lang="es-AR" sz="2400" dirty="0" smtClean="0">
                <a:solidFill>
                  <a:schemeClr val="tx1"/>
                </a:solidFill>
              </a:rPr>
              <a:t>De </a:t>
            </a:r>
            <a:r>
              <a:rPr lang="es-AR" sz="2400" dirty="0">
                <a:solidFill>
                  <a:schemeClr val="tx1"/>
                </a:solidFill>
              </a:rPr>
              <a:t>este modo el empleador podrá </a:t>
            </a:r>
            <a:r>
              <a:rPr lang="es-AR" sz="2400" dirty="0" smtClean="0">
                <a:solidFill>
                  <a:schemeClr val="tx1"/>
                </a:solidFill>
              </a:rPr>
              <a:t>entre otras funciones firmar </a:t>
            </a:r>
            <a:r>
              <a:rPr lang="es-AR" sz="2400" dirty="0">
                <a:solidFill>
                  <a:schemeClr val="tx1"/>
                </a:solidFill>
              </a:rPr>
              <a:t>electrónicamente una SPD que le permite contratar una ART para la cobertura de riesgos del trabajo de los trabajadores a su cargo. </a:t>
            </a:r>
          </a:p>
        </p:txBody>
      </p:sp>
    </p:spTree>
    <p:extLst>
      <p:ext uri="{BB962C8B-B14F-4D97-AF65-F5344CB8AC3E}">
        <p14:creationId xmlns="" xmlns:p14="http://schemas.microsoft.com/office/powerpoint/2010/main" val="5639735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9739" t="8001" r="10672" b="5201"/>
          <a:stretch/>
        </p:blipFill>
        <p:spPr>
          <a:xfrm>
            <a:off x="8333" y="404664"/>
            <a:ext cx="9154850" cy="5616000"/>
          </a:xfrm>
          <a:prstGeom prst="rect">
            <a:avLst/>
          </a:prstGeom>
        </p:spPr>
      </p:pic>
    </p:spTree>
    <p:extLst>
      <p:ext uri="{BB962C8B-B14F-4D97-AF65-F5344CB8AC3E}">
        <p14:creationId xmlns="" xmlns:p14="http://schemas.microsoft.com/office/powerpoint/2010/main" val="15123906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7475" t="9400" r="9838" b="6601"/>
          <a:stretch/>
        </p:blipFill>
        <p:spPr>
          <a:xfrm>
            <a:off x="0" y="476672"/>
            <a:ext cx="9135000" cy="5220000"/>
          </a:xfrm>
          <a:prstGeom prst="rect">
            <a:avLst/>
          </a:prstGeom>
        </p:spPr>
      </p:pic>
    </p:spTree>
    <p:extLst>
      <p:ext uri="{BB962C8B-B14F-4D97-AF65-F5344CB8AC3E}">
        <p14:creationId xmlns="" xmlns:p14="http://schemas.microsoft.com/office/powerpoint/2010/main" val="22527414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388" t="9401" r="16634" b="8000"/>
          <a:stretch/>
        </p:blipFill>
        <p:spPr>
          <a:xfrm>
            <a:off x="12922" y="548680"/>
            <a:ext cx="9129586" cy="5112000"/>
          </a:xfrm>
          <a:prstGeom prst="rect">
            <a:avLst/>
          </a:prstGeom>
        </p:spPr>
      </p:pic>
    </p:spTree>
    <p:extLst>
      <p:ext uri="{BB962C8B-B14F-4D97-AF65-F5344CB8AC3E}">
        <p14:creationId xmlns="" xmlns:p14="http://schemas.microsoft.com/office/powerpoint/2010/main" val="30318558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23925" t="9803" r="49212" b="5201"/>
          <a:stretch/>
        </p:blipFill>
        <p:spPr>
          <a:xfrm>
            <a:off x="107504" y="116632"/>
            <a:ext cx="3402260" cy="6055425"/>
          </a:xfrm>
          <a:prstGeom prst="rect">
            <a:avLst/>
          </a:prstGeom>
        </p:spPr>
      </p:pic>
      <p:pic>
        <p:nvPicPr>
          <p:cNvPr id="5" name="Imagen 4"/>
          <p:cNvPicPr>
            <a:picLocks noChangeAspect="1"/>
          </p:cNvPicPr>
          <p:nvPr/>
        </p:nvPicPr>
        <p:blipFill rotWithShape="1">
          <a:blip r:embed="rId3"/>
          <a:srcRect r="3996"/>
          <a:stretch/>
        </p:blipFill>
        <p:spPr>
          <a:xfrm>
            <a:off x="2159224" y="260648"/>
            <a:ext cx="6984776" cy="2736000"/>
          </a:xfrm>
          <a:prstGeom prst="rect">
            <a:avLst/>
          </a:prstGeom>
        </p:spPr>
      </p:pic>
      <p:sp>
        <p:nvSpPr>
          <p:cNvPr id="6" name="Rectángulo 5"/>
          <p:cNvSpPr/>
          <p:nvPr/>
        </p:nvSpPr>
        <p:spPr>
          <a:xfrm>
            <a:off x="5724128" y="620688"/>
            <a:ext cx="1656184" cy="7200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AR"/>
          </a:p>
        </p:txBody>
      </p:sp>
      <p:pic>
        <p:nvPicPr>
          <p:cNvPr id="7" name="Imagen 6"/>
          <p:cNvPicPr>
            <a:picLocks noChangeAspect="1"/>
          </p:cNvPicPr>
          <p:nvPr/>
        </p:nvPicPr>
        <p:blipFill>
          <a:blip r:embed="rId4"/>
          <a:stretch>
            <a:fillRect/>
          </a:stretch>
        </p:blipFill>
        <p:spPr>
          <a:xfrm>
            <a:off x="6156176" y="739168"/>
            <a:ext cx="1682642" cy="97544"/>
          </a:xfrm>
          <a:prstGeom prst="rect">
            <a:avLst/>
          </a:prstGeom>
        </p:spPr>
      </p:pic>
      <p:pic>
        <p:nvPicPr>
          <p:cNvPr id="8" name="Imagen 7"/>
          <p:cNvPicPr>
            <a:picLocks noChangeAspect="1"/>
          </p:cNvPicPr>
          <p:nvPr/>
        </p:nvPicPr>
        <p:blipFill>
          <a:blip r:embed="rId4"/>
          <a:stretch>
            <a:fillRect/>
          </a:stretch>
        </p:blipFill>
        <p:spPr>
          <a:xfrm>
            <a:off x="5561484" y="1308882"/>
            <a:ext cx="1682642" cy="97544"/>
          </a:xfrm>
          <a:prstGeom prst="rect">
            <a:avLst/>
          </a:prstGeom>
        </p:spPr>
      </p:pic>
      <p:pic>
        <p:nvPicPr>
          <p:cNvPr id="9" name="Imagen 8"/>
          <p:cNvPicPr>
            <a:picLocks noChangeAspect="1"/>
          </p:cNvPicPr>
          <p:nvPr/>
        </p:nvPicPr>
        <p:blipFill>
          <a:blip r:embed="rId4"/>
          <a:stretch>
            <a:fillRect/>
          </a:stretch>
        </p:blipFill>
        <p:spPr>
          <a:xfrm>
            <a:off x="5561484" y="2022612"/>
            <a:ext cx="1901718" cy="110244"/>
          </a:xfrm>
          <a:prstGeom prst="rect">
            <a:avLst/>
          </a:prstGeom>
        </p:spPr>
      </p:pic>
      <p:pic>
        <p:nvPicPr>
          <p:cNvPr id="10" name="Imagen 9"/>
          <p:cNvPicPr>
            <a:picLocks noChangeAspect="1"/>
          </p:cNvPicPr>
          <p:nvPr/>
        </p:nvPicPr>
        <p:blipFill>
          <a:blip r:embed="rId4"/>
          <a:stretch>
            <a:fillRect/>
          </a:stretch>
        </p:blipFill>
        <p:spPr>
          <a:xfrm>
            <a:off x="5561608" y="1501669"/>
            <a:ext cx="2178744" cy="126303"/>
          </a:xfrm>
          <a:prstGeom prst="rect">
            <a:avLst/>
          </a:prstGeom>
        </p:spPr>
      </p:pic>
    </p:spTree>
    <p:extLst>
      <p:ext uri="{BB962C8B-B14F-4D97-AF65-F5344CB8AC3E}">
        <p14:creationId xmlns="" xmlns:p14="http://schemas.microsoft.com/office/powerpoint/2010/main" val="36204740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9739" t="8001" r="10672" b="5201"/>
          <a:stretch/>
        </p:blipFill>
        <p:spPr>
          <a:xfrm>
            <a:off x="8333" y="404664"/>
            <a:ext cx="9154850" cy="5616000"/>
          </a:xfrm>
          <a:prstGeom prst="rect">
            <a:avLst/>
          </a:prstGeom>
        </p:spPr>
      </p:pic>
    </p:spTree>
    <p:extLst>
      <p:ext uri="{BB962C8B-B14F-4D97-AF65-F5344CB8AC3E}">
        <p14:creationId xmlns="" xmlns:p14="http://schemas.microsoft.com/office/powerpoint/2010/main" val="31728837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11812" t="8399" r="5501" b="9002"/>
          <a:stretch/>
        </p:blipFill>
        <p:spPr>
          <a:xfrm>
            <a:off x="0" y="548680"/>
            <a:ext cx="9161702" cy="5148000"/>
          </a:xfrm>
          <a:prstGeom prst="rect">
            <a:avLst/>
          </a:prstGeom>
        </p:spPr>
      </p:pic>
    </p:spTree>
    <p:extLst>
      <p:ext uri="{BB962C8B-B14F-4D97-AF65-F5344CB8AC3E}">
        <p14:creationId xmlns="" xmlns:p14="http://schemas.microsoft.com/office/powerpoint/2010/main" val="42440218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395536" y="1340768"/>
            <a:ext cx="8352928"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 name="2 Rectángulo redondeado"/>
          <p:cNvSpPr/>
          <p:nvPr/>
        </p:nvSpPr>
        <p:spPr>
          <a:xfrm>
            <a:off x="395536" y="364064"/>
            <a:ext cx="8288089" cy="760680"/>
          </a:xfrm>
          <a:prstGeom prst="roundRect">
            <a:avLst/>
          </a:prstGeom>
          <a:solidFill>
            <a:srgbClr val="0072B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3400" b="1" dirty="0" smtClean="0">
                <a:latin typeface="+mj-lt"/>
              </a:rPr>
              <a:t>Póliza Digital de Riesgos del trabajo (P.D.)</a:t>
            </a:r>
            <a:endParaRPr lang="es-AR" sz="3400" dirty="0">
              <a:latin typeface="+mj-lt"/>
            </a:endParaRPr>
          </a:p>
        </p:txBody>
      </p:sp>
      <p:sp>
        <p:nvSpPr>
          <p:cNvPr id="2" name="AutoShape 2" descr="Resultado de imagen para contratos"/>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a:p>
        </p:txBody>
      </p:sp>
      <p:sp>
        <p:nvSpPr>
          <p:cNvPr id="4" name="AutoShape 4" descr="Resultado de imagen para contratos"/>
          <p:cNvSpPr>
            <a:spLocks noChangeAspect="1" noChangeArrowheads="1"/>
          </p:cNvSpPr>
          <p:nvPr/>
        </p:nvSpPr>
        <p:spPr bwMode="auto">
          <a:xfrm>
            <a:off x="307975" y="7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a:p>
        </p:txBody>
      </p:sp>
      <p:pic>
        <p:nvPicPr>
          <p:cNvPr id="8" name="7 Imagen"/>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4959840" y="2924944"/>
            <a:ext cx="3744416" cy="2808312"/>
          </a:xfrm>
          <a:prstGeom prst="rect">
            <a:avLst/>
          </a:prstGeom>
        </p:spPr>
      </p:pic>
      <p:sp>
        <p:nvSpPr>
          <p:cNvPr id="5" name="4 Rectángulo"/>
          <p:cNvSpPr/>
          <p:nvPr/>
        </p:nvSpPr>
        <p:spPr>
          <a:xfrm>
            <a:off x="634166" y="1412776"/>
            <a:ext cx="8065731" cy="115212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AR" dirty="0">
                <a:solidFill>
                  <a:srgbClr val="0072BC"/>
                </a:solidFill>
              </a:rPr>
              <a:t>El acceso a esta plataforma electrónica podrá realizarse a través de la herramienta “</a:t>
            </a:r>
            <a:r>
              <a:rPr lang="es-AR" dirty="0" smtClean="0">
                <a:solidFill>
                  <a:srgbClr val="0072BC"/>
                </a:solidFill>
              </a:rPr>
              <a:t>e-Servicios </a:t>
            </a:r>
            <a:r>
              <a:rPr lang="es-AR" dirty="0">
                <a:solidFill>
                  <a:srgbClr val="0072BC"/>
                </a:solidFill>
              </a:rPr>
              <a:t>SRT</a:t>
            </a:r>
            <a:r>
              <a:rPr lang="es-AR" dirty="0" smtClean="0">
                <a:solidFill>
                  <a:srgbClr val="0072BC"/>
                </a:solidFill>
              </a:rPr>
              <a:t>”. Allí</a:t>
            </a:r>
            <a:r>
              <a:rPr lang="es-AR" dirty="0">
                <a:solidFill>
                  <a:srgbClr val="0072BC"/>
                </a:solidFill>
              </a:rPr>
              <a:t>, el </a:t>
            </a:r>
            <a:r>
              <a:rPr lang="es-AR" dirty="0" smtClean="0">
                <a:solidFill>
                  <a:srgbClr val="0072BC"/>
                </a:solidFill>
              </a:rPr>
              <a:t>Empleador </a:t>
            </a:r>
            <a:r>
              <a:rPr lang="es-AR" dirty="0">
                <a:solidFill>
                  <a:srgbClr val="0072BC"/>
                </a:solidFill>
              </a:rPr>
              <a:t>y la </a:t>
            </a:r>
            <a:r>
              <a:rPr lang="es-AR" dirty="0" smtClean="0">
                <a:solidFill>
                  <a:srgbClr val="0072BC"/>
                </a:solidFill>
              </a:rPr>
              <a:t>Aseguradora </a:t>
            </a:r>
            <a:r>
              <a:rPr lang="es-AR" dirty="0">
                <a:solidFill>
                  <a:srgbClr val="0072BC"/>
                </a:solidFill>
              </a:rPr>
              <a:t>podrán concretar su vínculo contractual en un formato que reemplaza al </a:t>
            </a:r>
            <a:r>
              <a:rPr lang="es-AR" dirty="0" smtClean="0">
                <a:solidFill>
                  <a:srgbClr val="0072BC"/>
                </a:solidFill>
              </a:rPr>
              <a:t>tradicional contrato en </a:t>
            </a:r>
            <a:r>
              <a:rPr lang="es-AR" dirty="0">
                <a:solidFill>
                  <a:srgbClr val="0072BC"/>
                </a:solidFill>
              </a:rPr>
              <a:t>papel.</a:t>
            </a:r>
          </a:p>
        </p:txBody>
      </p:sp>
      <p:sp>
        <p:nvSpPr>
          <p:cNvPr id="6" name="5 CuadroTexto"/>
          <p:cNvSpPr txBox="1"/>
          <p:nvPr/>
        </p:nvSpPr>
        <p:spPr>
          <a:xfrm>
            <a:off x="613661" y="2780928"/>
            <a:ext cx="4321315" cy="3631763"/>
          </a:xfrm>
          <a:prstGeom prst="rect">
            <a:avLst/>
          </a:prstGeom>
          <a:noFill/>
        </p:spPr>
        <p:txBody>
          <a:bodyPr wrap="square" rtlCol="0">
            <a:spAutoFit/>
          </a:bodyPr>
          <a:lstStyle/>
          <a:p>
            <a:r>
              <a:rPr lang="es-AR" u="sng" dirty="0" smtClean="0">
                <a:solidFill>
                  <a:srgbClr val="0072BC"/>
                </a:solidFill>
              </a:rPr>
              <a:t>Para utilizar el servicio el empleador debe</a:t>
            </a:r>
            <a:r>
              <a:rPr lang="es-AR" dirty="0" smtClean="0">
                <a:solidFill>
                  <a:srgbClr val="0072BC"/>
                </a:solidFill>
              </a:rPr>
              <a:t>:</a:t>
            </a:r>
          </a:p>
          <a:p>
            <a:endParaRPr lang="es-AR" dirty="0" smtClean="0">
              <a:solidFill>
                <a:srgbClr val="0072BC"/>
              </a:solidFill>
            </a:endParaRPr>
          </a:p>
          <a:p>
            <a:pPr marL="285750" indent="-285750">
              <a:buFont typeface="Wingdings" panose="05000000000000000000" pitchFamily="2" charset="2"/>
              <a:buChar char="q"/>
            </a:pPr>
            <a:r>
              <a:rPr lang="es-AR" dirty="0" smtClean="0">
                <a:solidFill>
                  <a:srgbClr val="0072BC"/>
                </a:solidFill>
              </a:rPr>
              <a:t>Haber verificado previamente su correo electrónico y actualizado sus datos de contacto en “e-Servicios” – Sistema de Ventanilla Electrónica.</a:t>
            </a:r>
          </a:p>
          <a:p>
            <a:pPr marL="285750" indent="-285750">
              <a:buFont typeface="Wingdings" panose="05000000000000000000" pitchFamily="2" charset="2"/>
              <a:buChar char="q"/>
            </a:pPr>
            <a:r>
              <a:rPr lang="es-AR" dirty="0" smtClean="0">
                <a:solidFill>
                  <a:srgbClr val="0072BC"/>
                </a:solidFill>
              </a:rPr>
              <a:t>En los casos de Traspaso, haber tramitado previamente el C.N.O. La ART sólo podrá rechazar la emisión del certificado cuando el empleador presente saldo deudor.</a:t>
            </a:r>
          </a:p>
          <a:p>
            <a:pPr marL="285750" indent="-285750">
              <a:buFont typeface="Wingdings" panose="05000000000000000000" pitchFamily="2" charset="2"/>
              <a:buChar char="q"/>
            </a:pPr>
            <a:endParaRPr lang="es-AR" sz="1600" dirty="0" smtClean="0">
              <a:solidFill>
                <a:srgbClr val="0072BC"/>
              </a:solidFill>
            </a:endParaRPr>
          </a:p>
          <a:p>
            <a:pPr marL="285750" indent="-285750">
              <a:buFont typeface="Wingdings" panose="05000000000000000000" pitchFamily="2" charset="2"/>
              <a:buChar char="q"/>
            </a:pPr>
            <a:endParaRPr lang="es-AR" sz="1600" dirty="0">
              <a:solidFill>
                <a:srgbClr val="0072BC"/>
              </a:solidFill>
            </a:endParaRPr>
          </a:p>
        </p:txBody>
      </p:sp>
    </p:spTree>
    <p:extLst>
      <p:ext uri="{BB962C8B-B14F-4D97-AF65-F5344CB8AC3E}">
        <p14:creationId xmlns="" xmlns:p14="http://schemas.microsoft.com/office/powerpoint/2010/main" val="53901508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95536" y="1196752"/>
            <a:ext cx="8424936"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5" name="4 Rectángulo"/>
          <p:cNvSpPr/>
          <p:nvPr/>
        </p:nvSpPr>
        <p:spPr>
          <a:xfrm>
            <a:off x="251520" y="248451"/>
            <a:ext cx="8568952" cy="707886"/>
          </a:xfrm>
          <a:prstGeom prst="rect">
            <a:avLst/>
          </a:prstGeom>
        </p:spPr>
        <p:txBody>
          <a:bodyPr wrap="square">
            <a:spAutoFit/>
          </a:bodyPr>
          <a:lstStyle/>
          <a:p>
            <a:pPr algn="ctr"/>
            <a:r>
              <a:rPr lang="es-AR" sz="2000" b="1" dirty="0">
                <a:solidFill>
                  <a:srgbClr val="0072BC"/>
                </a:solidFill>
              </a:rPr>
              <a:t>Servicios disponibles que se despliegan cuando el empleador ingresa con su N° de CUIT y clave fiscal a “</a:t>
            </a:r>
            <a:r>
              <a:rPr lang="es-AR" sz="2000" b="1" dirty="0" err="1">
                <a:solidFill>
                  <a:srgbClr val="0072BC"/>
                </a:solidFill>
              </a:rPr>
              <a:t>eServicios</a:t>
            </a:r>
            <a:r>
              <a:rPr lang="es-AR" sz="2000" b="1" dirty="0">
                <a:solidFill>
                  <a:srgbClr val="0072BC"/>
                </a:solidFill>
              </a:rPr>
              <a:t>” SRT - Sistema de Ventanilla Electrónica</a:t>
            </a:r>
          </a:p>
        </p:txBody>
      </p:sp>
      <p:pic>
        <p:nvPicPr>
          <p:cNvPr id="6" name="5 Imagen"/>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828969" y="956337"/>
            <a:ext cx="7414054" cy="4320480"/>
          </a:xfrm>
          <a:prstGeom prst="rect">
            <a:avLst/>
          </a:prstGeom>
        </p:spPr>
      </p:pic>
      <p:sp>
        <p:nvSpPr>
          <p:cNvPr id="7" name="5 Marcador de contenido"/>
          <p:cNvSpPr txBox="1">
            <a:spLocks/>
          </p:cNvSpPr>
          <p:nvPr/>
        </p:nvSpPr>
        <p:spPr>
          <a:xfrm>
            <a:off x="421196" y="5445224"/>
            <a:ext cx="8229600" cy="732656"/>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anose="020B0604020202020204" pitchFamily="34" charset="0"/>
              <a:buNone/>
              <a:defRPr sz="2200" kern="1200">
                <a:solidFill>
                  <a:srgbClr val="0072BC"/>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1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ctr"/>
            <a:r>
              <a:rPr lang="es-AR" sz="1400" b="1" dirty="0" smtClean="0">
                <a:latin typeface="+mj-lt"/>
              </a:rPr>
              <a:t>Aquí el empleador puede actualizar sus datos de contacto, solicitar el certificado que habilita su traspaso a otra ART, gestionar sus solicitudes de póliza digital, consultar su cobertura, solicitar cotización de riesgos del trabajo y consultar las comunicaciones que las ART y las ATL le remitan.</a:t>
            </a:r>
            <a:endParaRPr lang="es-AR" sz="1400" b="1" dirty="0">
              <a:latin typeface="+mj-lt"/>
            </a:endParaRPr>
          </a:p>
        </p:txBody>
      </p:sp>
    </p:spTree>
    <p:extLst>
      <p:ext uri="{BB962C8B-B14F-4D97-AF65-F5344CB8AC3E}">
        <p14:creationId xmlns="" xmlns:p14="http://schemas.microsoft.com/office/powerpoint/2010/main" val="10250135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3" name="Título 2"/>
          <p:cNvSpPr>
            <a:spLocks noGrp="1"/>
          </p:cNvSpPr>
          <p:nvPr>
            <p:ph type="title"/>
          </p:nvPr>
        </p:nvSpPr>
        <p:spPr>
          <a:xfrm>
            <a:off x="457200" y="692696"/>
            <a:ext cx="8229600" cy="724942"/>
          </a:xfrm>
        </p:spPr>
        <p:txBody>
          <a:bodyPr/>
          <a:lstStyle/>
          <a:p>
            <a:pPr algn="ctr"/>
            <a:r>
              <a:rPr lang="es-AR" dirty="0" smtClean="0"/>
              <a:t>CONTENIDOS:</a:t>
            </a:r>
            <a:endParaRPr lang="es-AR" dirty="0"/>
          </a:p>
        </p:txBody>
      </p:sp>
      <p:sp>
        <p:nvSpPr>
          <p:cNvPr id="4" name="Marcador de contenido 3"/>
          <p:cNvSpPr>
            <a:spLocks noGrp="1"/>
          </p:cNvSpPr>
          <p:nvPr>
            <p:ph idx="1"/>
          </p:nvPr>
        </p:nvSpPr>
        <p:spPr>
          <a:xfrm>
            <a:off x="457200" y="1556792"/>
            <a:ext cx="8229600" cy="4752528"/>
          </a:xfrm>
        </p:spPr>
        <p:txBody>
          <a:bodyPr>
            <a:normAutofit lnSpcReduction="10000"/>
          </a:bodyPr>
          <a:lstStyle/>
          <a:p>
            <a:pPr>
              <a:lnSpc>
                <a:spcPct val="107000"/>
              </a:lnSpc>
              <a:spcAft>
                <a:spcPts val="0"/>
              </a:spcAft>
            </a:pPr>
            <a:r>
              <a:rPr lang="es-AR" sz="1800" b="1" dirty="0" smtClean="0">
                <a:latin typeface="Calibri" panose="020F0502020204030204" pitchFamily="34" charset="0"/>
                <a:ea typeface="Calibri" panose="020F0502020204030204" pitchFamily="34" charset="0"/>
                <a:cs typeface="Calibri" panose="020F0502020204030204" pitchFamily="34" charset="0"/>
              </a:rPr>
              <a:t>1. Herramientas </a:t>
            </a:r>
            <a:r>
              <a:rPr lang="es-AR" sz="1800" b="1" dirty="0">
                <a:latin typeface="Calibri" panose="020F0502020204030204" pitchFamily="34" charset="0"/>
                <a:ea typeface="Calibri" panose="020F0502020204030204" pitchFamily="34" charset="0"/>
                <a:cs typeface="Calibri" panose="020F0502020204030204" pitchFamily="34" charset="0"/>
              </a:rPr>
              <a:t>Tecnológicas  </a:t>
            </a:r>
            <a:endParaRPr lang="es-AR" sz="1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AR" sz="1800" dirty="0">
                <a:solidFill>
                  <a:schemeClr val="tx1">
                    <a:lumMod val="95000"/>
                    <a:lumOff val="5000"/>
                  </a:schemeClr>
                </a:solidFill>
                <a:latin typeface="Arial" panose="020B0604020202020204" pitchFamily="34" charset="0"/>
                <a:ea typeface="Calibri" panose="020F0502020204030204" pitchFamily="34" charset="0"/>
                <a:cs typeface="Times New Roman" panose="02020603050405020304" pitchFamily="18" charset="0"/>
              </a:rPr>
              <a:t>• </a:t>
            </a:r>
            <a:r>
              <a:rPr lang="es-AR" sz="1800" dirty="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rPr>
              <a:t>Consulta de Alícuotas por CUIT</a:t>
            </a:r>
            <a:endParaRPr lang="es-AR" sz="1800" dirty="0">
              <a:solidFill>
                <a:schemeClr val="tx1">
                  <a:lumMod val="95000"/>
                  <a:lumOff val="5000"/>
                </a:schemeClr>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AR" sz="1800" dirty="0">
                <a:solidFill>
                  <a:schemeClr val="tx1">
                    <a:lumMod val="95000"/>
                    <a:lumOff val="5000"/>
                  </a:schemeClr>
                </a:solidFill>
                <a:latin typeface="Arial" panose="020B0604020202020204" pitchFamily="34" charset="0"/>
                <a:ea typeface="Calibri" panose="020F0502020204030204" pitchFamily="34" charset="0"/>
                <a:cs typeface="Times New Roman" panose="02020603050405020304" pitchFamily="18" charset="0"/>
              </a:rPr>
              <a:t>• </a:t>
            </a:r>
            <a:r>
              <a:rPr lang="es-AR" sz="1800" dirty="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rPr>
              <a:t>Consulta de Historial de Contratos</a:t>
            </a:r>
            <a:endParaRPr lang="es-AR" sz="1800" dirty="0">
              <a:solidFill>
                <a:schemeClr val="tx1">
                  <a:lumMod val="95000"/>
                  <a:lumOff val="5000"/>
                </a:schemeClr>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AR" sz="1800" dirty="0">
                <a:solidFill>
                  <a:schemeClr val="tx1">
                    <a:lumMod val="95000"/>
                    <a:lumOff val="5000"/>
                  </a:schemeClr>
                </a:solidFill>
                <a:latin typeface="Arial" panose="020B0604020202020204" pitchFamily="34" charset="0"/>
                <a:ea typeface="Calibri" panose="020F0502020204030204" pitchFamily="34" charset="0"/>
                <a:cs typeface="Times New Roman" panose="02020603050405020304" pitchFamily="18" charset="0"/>
              </a:rPr>
              <a:t>• </a:t>
            </a:r>
            <a:r>
              <a:rPr lang="es-AR" sz="1800" dirty="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rPr>
              <a:t>SEC – Solicitud Electrónica de Cotización</a:t>
            </a:r>
            <a:endParaRPr lang="es-AR" sz="1800" dirty="0">
              <a:solidFill>
                <a:schemeClr val="tx1">
                  <a:lumMod val="95000"/>
                  <a:lumOff val="5000"/>
                </a:schemeClr>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AR" sz="1800" dirty="0">
                <a:solidFill>
                  <a:schemeClr val="tx1">
                    <a:lumMod val="95000"/>
                    <a:lumOff val="5000"/>
                  </a:schemeClr>
                </a:solidFill>
                <a:latin typeface="Arial" panose="020B0604020202020204" pitchFamily="34" charset="0"/>
                <a:ea typeface="Calibri" panose="020F0502020204030204" pitchFamily="34" charset="0"/>
                <a:cs typeface="Times New Roman" panose="02020603050405020304" pitchFamily="18" charset="0"/>
              </a:rPr>
              <a:t>• </a:t>
            </a:r>
            <a:r>
              <a:rPr lang="es-AR" sz="1800" dirty="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rPr>
              <a:t>CEO – Consulta Electrónica de Oferentes</a:t>
            </a:r>
            <a:endParaRPr lang="es-AR" sz="1800" dirty="0">
              <a:solidFill>
                <a:schemeClr val="tx1">
                  <a:lumMod val="95000"/>
                  <a:lumOff val="5000"/>
                </a:schemeClr>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AR" sz="1800" dirty="0">
                <a:solidFill>
                  <a:schemeClr val="tx1">
                    <a:lumMod val="95000"/>
                    <a:lumOff val="5000"/>
                  </a:schemeClr>
                </a:solidFill>
                <a:latin typeface="Arial" panose="020B0604020202020204" pitchFamily="34" charset="0"/>
                <a:ea typeface="Calibri" panose="020F0502020204030204" pitchFamily="34" charset="0"/>
                <a:cs typeface="Times New Roman" panose="02020603050405020304" pitchFamily="18" charset="0"/>
              </a:rPr>
              <a:t>• </a:t>
            </a:r>
            <a:r>
              <a:rPr lang="es-AR" sz="1800" dirty="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rPr>
              <a:t>CNO – Certificado de No Objeción</a:t>
            </a:r>
            <a:endParaRPr lang="es-AR" sz="1800" dirty="0">
              <a:solidFill>
                <a:schemeClr val="tx1">
                  <a:lumMod val="95000"/>
                  <a:lumOff val="5000"/>
                </a:schemeClr>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AR" sz="1800" dirty="0">
                <a:solidFill>
                  <a:schemeClr val="tx1">
                    <a:lumMod val="95000"/>
                    <a:lumOff val="5000"/>
                  </a:schemeClr>
                </a:solidFill>
                <a:latin typeface="Arial" panose="020B0604020202020204" pitchFamily="34" charset="0"/>
                <a:ea typeface="Calibri" panose="020F0502020204030204" pitchFamily="34" charset="0"/>
                <a:cs typeface="Times New Roman" panose="02020603050405020304" pitchFamily="18" charset="0"/>
              </a:rPr>
              <a:t>• </a:t>
            </a:r>
            <a:r>
              <a:rPr lang="es-AR" sz="1800" dirty="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rPr>
              <a:t>PD – Póliza Digital</a:t>
            </a:r>
            <a:endParaRPr lang="es-AR" sz="1800" dirty="0">
              <a:solidFill>
                <a:schemeClr val="tx1">
                  <a:lumMod val="95000"/>
                  <a:lumOff val="5000"/>
                </a:schemeClr>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AR" sz="1800" dirty="0">
                <a:latin typeface="Calibri" panose="020F0502020204030204" pitchFamily="34" charset="0"/>
                <a:ea typeface="Calibri" panose="020F0502020204030204" pitchFamily="34" charset="0"/>
                <a:cs typeface="Calibri" panose="020F0502020204030204" pitchFamily="34" charset="0"/>
              </a:rPr>
              <a:t> </a:t>
            </a:r>
            <a:endParaRPr lang="es-AR" sz="1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AR" sz="1800" b="1" dirty="0" smtClean="0">
                <a:latin typeface="Calibri" panose="020F0502020204030204" pitchFamily="34" charset="0"/>
                <a:ea typeface="Calibri" panose="020F0502020204030204" pitchFamily="34" charset="0"/>
                <a:cs typeface="Calibri" panose="020F0502020204030204" pitchFamily="34" charset="0"/>
              </a:rPr>
              <a:t>2. Prestaciones </a:t>
            </a:r>
            <a:r>
              <a:rPr lang="es-AR" sz="1800" b="1" dirty="0">
                <a:latin typeface="Calibri" panose="020F0502020204030204" pitchFamily="34" charset="0"/>
                <a:ea typeface="Calibri" panose="020F0502020204030204" pitchFamily="34" charset="0"/>
                <a:cs typeface="Calibri" panose="020F0502020204030204" pitchFamily="34" charset="0"/>
              </a:rPr>
              <a:t>Dinerarias</a:t>
            </a:r>
            <a:endParaRPr lang="es-AR" sz="1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AR" sz="1800" dirty="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rPr>
              <a:t>Incapacidades Laborales: </a:t>
            </a:r>
            <a:r>
              <a:rPr lang="es-AR" sz="1800" dirty="0" smtClean="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rPr>
              <a:t>Concepto, Tipos, Grados</a:t>
            </a:r>
            <a:r>
              <a:rPr lang="es-AR" sz="1800" dirty="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rPr>
              <a:t>, Cálculo y Solicitud de </a:t>
            </a:r>
            <a:r>
              <a:rPr lang="es-AR" sz="1800" dirty="0" smtClean="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rPr>
              <a:t>Reintegro.</a:t>
            </a:r>
            <a:endParaRPr lang="es-AR" sz="1800" dirty="0">
              <a:solidFill>
                <a:schemeClr val="tx1">
                  <a:lumMod val="95000"/>
                  <a:lumOff val="5000"/>
                </a:schemeClr>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AR" sz="1800" dirty="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rPr>
              <a:t>Fallecimiento: Conceptos y Cálculo. </a:t>
            </a:r>
            <a:endParaRPr lang="es-AR" sz="1800" dirty="0">
              <a:solidFill>
                <a:schemeClr val="tx1">
                  <a:lumMod val="95000"/>
                  <a:lumOff val="5000"/>
                </a:schemeClr>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AR" sz="1800" dirty="0">
                <a:latin typeface="Calibri" panose="020F0502020204030204" pitchFamily="34" charset="0"/>
                <a:ea typeface="Calibri" panose="020F0502020204030204" pitchFamily="34" charset="0"/>
                <a:cs typeface="Calibri" panose="020F0502020204030204" pitchFamily="34" charset="0"/>
              </a:rPr>
              <a:t> </a:t>
            </a:r>
            <a:endParaRPr lang="es-AR" sz="1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AR" sz="1800" b="1" dirty="0" smtClean="0">
                <a:latin typeface="Calibri" panose="020F0502020204030204" pitchFamily="34" charset="0"/>
                <a:ea typeface="Calibri" panose="020F0502020204030204" pitchFamily="34" charset="0"/>
                <a:cs typeface="Calibri" panose="020F0502020204030204" pitchFamily="34" charset="0"/>
              </a:rPr>
              <a:t>3. Deuda </a:t>
            </a:r>
            <a:r>
              <a:rPr lang="es-AR" sz="1800" b="1" dirty="0">
                <a:latin typeface="Calibri" panose="020F0502020204030204" pitchFamily="34" charset="0"/>
                <a:ea typeface="Calibri" panose="020F0502020204030204" pitchFamily="34" charset="0"/>
                <a:cs typeface="Calibri" panose="020F0502020204030204" pitchFamily="34" charset="0"/>
              </a:rPr>
              <a:t>por Cuotas Omitidas</a:t>
            </a:r>
            <a:endParaRPr lang="es-AR" sz="1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AR" sz="1800" dirty="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rPr>
              <a:t>Origen </a:t>
            </a:r>
            <a:r>
              <a:rPr lang="es-AR" sz="1800" dirty="0" smtClean="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rPr>
              <a:t>, Cálculo</a:t>
            </a:r>
            <a:r>
              <a:rPr lang="es-AR" sz="1800" dirty="0" smtClean="0">
                <a:solidFill>
                  <a:schemeClr val="tx1">
                    <a:lumMod val="95000"/>
                    <a:lumOff val="5000"/>
                  </a:schemeClr>
                </a:solidFill>
                <a:latin typeface="Calibri" panose="020F0502020204030204" pitchFamily="34" charset="0"/>
                <a:ea typeface="Calibri" panose="020F0502020204030204" pitchFamily="34" charset="0"/>
                <a:cs typeface="Times New Roman" panose="02020603050405020304" pitchFamily="18" charset="0"/>
              </a:rPr>
              <a:t>, </a:t>
            </a:r>
            <a:r>
              <a:rPr lang="es-AR" sz="1800" dirty="0" smtClean="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rPr>
              <a:t>y </a:t>
            </a:r>
            <a:r>
              <a:rPr lang="es-AR" sz="1800" dirty="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rPr>
              <a:t>Plan de Pago </a:t>
            </a:r>
            <a:endParaRPr lang="es-AR" sz="1800" dirty="0">
              <a:solidFill>
                <a:schemeClr val="tx1">
                  <a:lumMod val="95000"/>
                  <a:lumOff val="5000"/>
                </a:schemeClr>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 xmlns:p14="http://schemas.microsoft.com/office/powerpoint/2010/main" val="35550122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95536" y="1196752"/>
            <a:ext cx="8424936"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 name="1 Rectángulo"/>
          <p:cNvSpPr/>
          <p:nvPr/>
        </p:nvSpPr>
        <p:spPr>
          <a:xfrm>
            <a:off x="2771800" y="188640"/>
            <a:ext cx="3252429" cy="400110"/>
          </a:xfrm>
          <a:prstGeom prst="rect">
            <a:avLst/>
          </a:prstGeom>
        </p:spPr>
        <p:txBody>
          <a:bodyPr wrap="none">
            <a:spAutoFit/>
          </a:bodyPr>
          <a:lstStyle/>
          <a:p>
            <a:r>
              <a:rPr lang="es-AR" sz="2000" b="1" u="sng" dirty="0" smtClean="0">
                <a:solidFill>
                  <a:srgbClr val="0072BC"/>
                </a:solidFill>
              </a:rPr>
              <a:t>Servicio “Datos de Contacto”</a:t>
            </a:r>
            <a:endParaRPr lang="es-AR" sz="2000" u="sng" dirty="0">
              <a:solidFill>
                <a:srgbClr val="0072BC"/>
              </a:solidFill>
            </a:endParaRPr>
          </a:p>
        </p:txBody>
      </p:sp>
      <p:pic>
        <p:nvPicPr>
          <p:cNvPr id="5" name="4 Imagen"/>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981607" y="692696"/>
            <a:ext cx="6913849" cy="4964722"/>
          </a:xfrm>
          <a:prstGeom prst="rect">
            <a:avLst/>
          </a:prstGeom>
        </p:spPr>
      </p:pic>
      <p:sp>
        <p:nvSpPr>
          <p:cNvPr id="6" name="5 CuadroTexto"/>
          <p:cNvSpPr txBox="1"/>
          <p:nvPr/>
        </p:nvSpPr>
        <p:spPr>
          <a:xfrm>
            <a:off x="323528" y="5553472"/>
            <a:ext cx="8568952" cy="830997"/>
          </a:xfrm>
          <a:prstGeom prst="rect">
            <a:avLst/>
          </a:prstGeom>
          <a:noFill/>
        </p:spPr>
        <p:txBody>
          <a:bodyPr wrap="square" rtlCol="0">
            <a:spAutoFit/>
          </a:bodyPr>
          <a:lstStyle/>
          <a:p>
            <a:pPr marL="171450" indent="-171450">
              <a:buFont typeface="Wingdings" panose="05000000000000000000" pitchFamily="2" charset="2"/>
              <a:buChar char="q"/>
            </a:pPr>
            <a:r>
              <a:rPr lang="es-AR" sz="1200" b="1" dirty="0" smtClean="0">
                <a:solidFill>
                  <a:srgbClr val="0072BC"/>
                </a:solidFill>
                <a:latin typeface="+mj-lt"/>
              </a:rPr>
              <a:t>Es obligación  del empleador completar y mantener actualizados los Datos de Contacto.</a:t>
            </a:r>
            <a:endParaRPr lang="es-AR" sz="1200" b="1" dirty="0">
              <a:solidFill>
                <a:srgbClr val="0072BC"/>
              </a:solidFill>
              <a:latin typeface="+mj-lt"/>
            </a:endParaRPr>
          </a:p>
          <a:p>
            <a:pPr marL="171450" indent="-171450">
              <a:buFont typeface="Wingdings" panose="05000000000000000000" pitchFamily="2" charset="2"/>
              <a:buChar char="q"/>
            </a:pPr>
            <a:r>
              <a:rPr lang="es-AR" sz="1200" b="1" dirty="0" smtClean="0">
                <a:solidFill>
                  <a:srgbClr val="0072BC"/>
                </a:solidFill>
                <a:latin typeface="+mj-lt"/>
              </a:rPr>
              <a:t>El empleador deberá completar sus Datos de Contacto en forma previa a avanzar en la contratación de su cobertura de riesgos del trabajo</a:t>
            </a:r>
            <a:r>
              <a:rPr lang="es-AR" sz="1200" dirty="0">
                <a:latin typeface="+mj-lt"/>
              </a:rPr>
              <a:t>.</a:t>
            </a:r>
            <a:endParaRPr lang="es-AR" sz="1200" dirty="0" smtClean="0">
              <a:latin typeface="+mj-lt"/>
            </a:endParaRPr>
          </a:p>
          <a:p>
            <a:endParaRPr lang="es-AR" sz="1200" dirty="0" smtClean="0">
              <a:latin typeface="+mj-lt"/>
            </a:endParaRPr>
          </a:p>
        </p:txBody>
      </p:sp>
    </p:spTree>
    <p:extLst>
      <p:ext uri="{BB962C8B-B14F-4D97-AF65-F5344CB8AC3E}">
        <p14:creationId xmlns="" xmlns:p14="http://schemas.microsoft.com/office/powerpoint/2010/main" val="298296537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395536" y="404664"/>
            <a:ext cx="8315133" cy="5724000"/>
          </a:xfrm>
          <a:prstGeom prst="rect">
            <a:avLst/>
          </a:prstGeom>
        </p:spPr>
      </p:pic>
    </p:spTree>
    <p:extLst>
      <p:ext uri="{BB962C8B-B14F-4D97-AF65-F5344CB8AC3E}">
        <p14:creationId xmlns="" xmlns:p14="http://schemas.microsoft.com/office/powerpoint/2010/main" val="10726828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79512" y="764704"/>
            <a:ext cx="8792745" cy="5148000"/>
          </a:xfrm>
          <a:prstGeom prst="rect">
            <a:avLst/>
          </a:prstGeom>
        </p:spPr>
      </p:pic>
    </p:spTree>
    <p:extLst>
      <p:ext uri="{BB962C8B-B14F-4D97-AF65-F5344CB8AC3E}">
        <p14:creationId xmlns="" xmlns:p14="http://schemas.microsoft.com/office/powerpoint/2010/main" val="23739997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redondeado"/>
          <p:cNvSpPr/>
          <p:nvPr/>
        </p:nvSpPr>
        <p:spPr>
          <a:xfrm>
            <a:off x="2089525" y="752941"/>
            <a:ext cx="1503765" cy="129614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AR" sz="1600" b="1" dirty="0" smtClean="0">
                <a:solidFill>
                  <a:schemeClr val="bg1"/>
                </a:solidFill>
              </a:rPr>
              <a:t>Canal Comercial de la ART confecciona la SPD</a:t>
            </a:r>
            <a:endParaRPr lang="es-AR" sz="1600" b="1" dirty="0">
              <a:solidFill>
                <a:schemeClr val="bg1"/>
              </a:solidFill>
            </a:endParaRPr>
          </a:p>
        </p:txBody>
      </p:sp>
      <p:sp>
        <p:nvSpPr>
          <p:cNvPr id="14" name="13 Pentágono"/>
          <p:cNvSpPr/>
          <p:nvPr/>
        </p:nvSpPr>
        <p:spPr>
          <a:xfrm>
            <a:off x="4251505" y="1079595"/>
            <a:ext cx="3168352" cy="700827"/>
          </a:xfrm>
          <a:prstGeom prst="homePlate">
            <a:avLst/>
          </a:prstGeom>
        </p:spPr>
        <p:style>
          <a:lnRef idx="1">
            <a:schemeClr val="accent1"/>
          </a:lnRef>
          <a:fillRef idx="2">
            <a:schemeClr val="accent1"/>
          </a:fillRef>
          <a:effectRef idx="1">
            <a:schemeClr val="accent1"/>
          </a:effectRef>
          <a:fontRef idx="minor">
            <a:schemeClr val="dk1"/>
          </a:fontRef>
        </p:style>
        <p:txBody>
          <a:bodyPr vert="horz" rtlCol="0" anchor="ctr"/>
          <a:lstStyle/>
          <a:p>
            <a:pPr algn="ctr"/>
            <a:r>
              <a:rPr lang="es-AR" sz="1300" b="1" dirty="0" smtClean="0">
                <a:solidFill>
                  <a:srgbClr val="0072BC"/>
                </a:solidFill>
              </a:rPr>
              <a:t>5 DH o hasta las 11:59 </a:t>
            </a:r>
            <a:r>
              <a:rPr lang="es-AR" sz="1300" b="1" dirty="0">
                <a:solidFill>
                  <a:srgbClr val="0072BC"/>
                </a:solidFill>
              </a:rPr>
              <a:t>H</a:t>
            </a:r>
            <a:r>
              <a:rPr lang="es-AR" sz="1300" b="1" dirty="0" smtClean="0">
                <a:solidFill>
                  <a:srgbClr val="0072BC"/>
                </a:solidFill>
              </a:rPr>
              <a:t>s. del día hábil anterior a la entrada en vigencia </a:t>
            </a:r>
            <a:endParaRPr lang="es-AR" sz="1300" b="1" dirty="0">
              <a:solidFill>
                <a:srgbClr val="0072BC"/>
              </a:solidFill>
            </a:endParaRPr>
          </a:p>
        </p:txBody>
      </p:sp>
      <p:sp>
        <p:nvSpPr>
          <p:cNvPr id="21" name="20 Llamada con línea 1"/>
          <p:cNvSpPr/>
          <p:nvPr/>
        </p:nvSpPr>
        <p:spPr>
          <a:xfrm>
            <a:off x="3759451" y="2288008"/>
            <a:ext cx="2053043" cy="603087"/>
          </a:xfrm>
          <a:prstGeom prst="borderCallout1">
            <a:avLst>
              <a:gd name="adj1" fmla="val 100417"/>
              <a:gd name="adj2" fmla="val 49459"/>
              <a:gd name="adj3" fmla="val 159120"/>
              <a:gd name="adj4" fmla="val 49877"/>
            </a:avLst>
          </a:prstGeom>
          <a:noFill/>
          <a:ln w="19050">
            <a:solidFill>
              <a:srgbClr val="0070C0"/>
            </a:solidFill>
            <a:prstDash val="sysDot"/>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300" dirty="0">
                <a:solidFill>
                  <a:srgbClr val="0072BC"/>
                </a:solidFill>
              </a:rPr>
              <a:t>Vencido este plazo se </a:t>
            </a:r>
            <a:r>
              <a:rPr lang="es-AR" sz="1300" dirty="0" smtClean="0">
                <a:solidFill>
                  <a:srgbClr val="0072BC"/>
                </a:solidFill>
              </a:rPr>
              <a:t>ANULA </a:t>
            </a:r>
            <a:r>
              <a:rPr lang="es-AR" sz="1300" dirty="0">
                <a:solidFill>
                  <a:srgbClr val="0072BC"/>
                </a:solidFill>
              </a:rPr>
              <a:t>automáticamente la SPD</a:t>
            </a:r>
          </a:p>
        </p:txBody>
      </p:sp>
      <p:sp>
        <p:nvSpPr>
          <p:cNvPr id="24" name="23 Llamada de flecha hacia abajo"/>
          <p:cNvSpPr/>
          <p:nvPr/>
        </p:nvSpPr>
        <p:spPr>
          <a:xfrm>
            <a:off x="7745699" y="1151306"/>
            <a:ext cx="1069268" cy="1071173"/>
          </a:xfrm>
          <a:prstGeom prst="downArrowCallout">
            <a:avLst>
              <a:gd name="adj1" fmla="val 25000"/>
              <a:gd name="adj2" fmla="val 25000"/>
              <a:gd name="adj3" fmla="val 25000"/>
              <a:gd name="adj4" fmla="val 5745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AR" b="1" dirty="0"/>
              <a:t>ART</a:t>
            </a:r>
          </a:p>
        </p:txBody>
      </p:sp>
      <p:sp>
        <p:nvSpPr>
          <p:cNvPr id="25" name="24 Rectángulo redondeado"/>
          <p:cNvSpPr/>
          <p:nvPr/>
        </p:nvSpPr>
        <p:spPr>
          <a:xfrm>
            <a:off x="3745589" y="3263182"/>
            <a:ext cx="2139574" cy="72008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AR" sz="1300" b="1" dirty="0">
                <a:solidFill>
                  <a:srgbClr val="0072BC"/>
                </a:solidFill>
              </a:rPr>
              <a:t>5 DH o hasta las 23:59 </a:t>
            </a:r>
            <a:r>
              <a:rPr lang="es-AR" sz="1300" b="1" dirty="0" smtClean="0">
                <a:solidFill>
                  <a:srgbClr val="0072BC"/>
                </a:solidFill>
              </a:rPr>
              <a:t>Hs. </a:t>
            </a:r>
            <a:r>
              <a:rPr lang="es-AR" sz="1300" b="1" dirty="0">
                <a:solidFill>
                  <a:srgbClr val="0072BC"/>
                </a:solidFill>
              </a:rPr>
              <a:t>del día </a:t>
            </a:r>
            <a:r>
              <a:rPr lang="es-AR" sz="1300" b="1" dirty="0" smtClean="0">
                <a:solidFill>
                  <a:srgbClr val="0072BC"/>
                </a:solidFill>
              </a:rPr>
              <a:t>hábil anterior </a:t>
            </a:r>
            <a:r>
              <a:rPr lang="es-AR" sz="1300" b="1" dirty="0">
                <a:solidFill>
                  <a:srgbClr val="0072BC"/>
                </a:solidFill>
              </a:rPr>
              <a:t>a la entrada en vigencia </a:t>
            </a:r>
          </a:p>
        </p:txBody>
      </p:sp>
      <p:sp>
        <p:nvSpPr>
          <p:cNvPr id="26" name="25 Rectángulo redondeado"/>
          <p:cNvSpPr/>
          <p:nvPr/>
        </p:nvSpPr>
        <p:spPr>
          <a:xfrm>
            <a:off x="3609738" y="4778731"/>
            <a:ext cx="1476164" cy="89479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AR" sz="1400" b="1" dirty="0" smtClean="0"/>
              <a:t>Aceptar y enviar la SPD al Empleador</a:t>
            </a:r>
            <a:endParaRPr lang="es-AR" sz="1400" b="1" dirty="0"/>
          </a:p>
        </p:txBody>
      </p:sp>
      <p:sp>
        <p:nvSpPr>
          <p:cNvPr id="27" name="26 Rectángulo redondeado"/>
          <p:cNvSpPr/>
          <p:nvPr/>
        </p:nvSpPr>
        <p:spPr>
          <a:xfrm>
            <a:off x="613012" y="3226078"/>
            <a:ext cx="914400" cy="57606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AR" sz="1400" b="1" dirty="0" smtClean="0"/>
              <a:t>Rechazar la SPD</a:t>
            </a:r>
            <a:endParaRPr lang="es-AR" sz="1400" b="1" dirty="0"/>
          </a:p>
        </p:txBody>
      </p:sp>
      <p:sp>
        <p:nvSpPr>
          <p:cNvPr id="28" name="27 Rectángulo redondeado"/>
          <p:cNvSpPr/>
          <p:nvPr/>
        </p:nvSpPr>
        <p:spPr>
          <a:xfrm>
            <a:off x="1614659" y="3981304"/>
            <a:ext cx="914400" cy="57606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AR" sz="1400" b="1" dirty="0" smtClean="0"/>
              <a:t>Editar la SPD</a:t>
            </a:r>
            <a:endParaRPr lang="es-AR" sz="1400" b="1" dirty="0"/>
          </a:p>
        </p:txBody>
      </p:sp>
      <p:sp>
        <p:nvSpPr>
          <p:cNvPr id="30" name="29 CuadroTexto"/>
          <p:cNvSpPr txBox="1"/>
          <p:nvPr/>
        </p:nvSpPr>
        <p:spPr>
          <a:xfrm>
            <a:off x="1331640" y="5007630"/>
            <a:ext cx="1695497" cy="738664"/>
          </a:xfrm>
          <a:prstGeom prst="rect">
            <a:avLst/>
          </a:prstGeom>
          <a:noFill/>
          <a:ln w="19050">
            <a:solidFill>
              <a:srgbClr val="0072BC"/>
            </a:solidFill>
          </a:ln>
        </p:spPr>
        <p:txBody>
          <a:bodyPr wrap="square" rtlCol="0">
            <a:spAutoFit/>
          </a:bodyPr>
          <a:lstStyle/>
          <a:p>
            <a:r>
              <a:rPr lang="es-AR" sz="1400" b="1" dirty="0" smtClean="0">
                <a:solidFill>
                  <a:srgbClr val="0072BC"/>
                </a:solidFill>
              </a:rPr>
              <a:t>Solo podrá modificar el CIIU, el Nivel y/o la Alícuota</a:t>
            </a:r>
            <a:endParaRPr lang="es-AR" sz="1400" b="1" dirty="0">
              <a:solidFill>
                <a:srgbClr val="0072BC"/>
              </a:solidFill>
            </a:endParaRPr>
          </a:p>
        </p:txBody>
      </p:sp>
      <p:cxnSp>
        <p:nvCxnSpPr>
          <p:cNvPr id="32" name="31 Conector recto de flecha"/>
          <p:cNvCxnSpPr>
            <a:stCxn id="28" idx="2"/>
          </p:cNvCxnSpPr>
          <p:nvPr/>
        </p:nvCxnSpPr>
        <p:spPr>
          <a:xfrm flipH="1">
            <a:off x="2069275" y="4557368"/>
            <a:ext cx="2584" cy="442727"/>
          </a:xfrm>
          <a:prstGeom prst="straightConnector1">
            <a:avLst/>
          </a:prstGeom>
          <a:ln w="19050">
            <a:solidFill>
              <a:srgbClr val="0072BC"/>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3" name="32 Conector recto de flecha"/>
          <p:cNvCxnSpPr>
            <a:endCxn id="27" idx="3"/>
          </p:cNvCxnSpPr>
          <p:nvPr/>
        </p:nvCxnSpPr>
        <p:spPr>
          <a:xfrm flipH="1">
            <a:off x="1527412" y="3514110"/>
            <a:ext cx="2218178" cy="0"/>
          </a:xfrm>
          <a:prstGeom prst="straightConnector1">
            <a:avLst/>
          </a:prstGeom>
          <a:ln w="38100">
            <a:solidFill>
              <a:srgbClr val="0072BC"/>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3" name="42 Conector angular"/>
          <p:cNvCxnSpPr/>
          <p:nvPr/>
        </p:nvCxnSpPr>
        <p:spPr>
          <a:xfrm rot="10800000" flipV="1">
            <a:off x="2529061" y="3765039"/>
            <a:ext cx="1230390" cy="437344"/>
          </a:xfrm>
          <a:prstGeom prst="bentConnector3">
            <a:avLst>
              <a:gd name="adj1" fmla="val 50000"/>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5" name="44 Conector recto de flecha"/>
          <p:cNvCxnSpPr/>
          <p:nvPr/>
        </p:nvCxnSpPr>
        <p:spPr>
          <a:xfrm>
            <a:off x="4278664" y="3986644"/>
            <a:ext cx="0" cy="792087"/>
          </a:xfrm>
          <a:prstGeom prst="straightConnector1">
            <a:avLst/>
          </a:prstGeom>
          <a:ln w="38100">
            <a:solidFill>
              <a:srgbClr val="0072BC"/>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9" name="48 CuadroTexto"/>
          <p:cNvSpPr txBox="1"/>
          <p:nvPr/>
        </p:nvSpPr>
        <p:spPr>
          <a:xfrm>
            <a:off x="5823041" y="4373855"/>
            <a:ext cx="2961163" cy="1292662"/>
          </a:xfrm>
          <a:prstGeom prst="rect">
            <a:avLst/>
          </a:prstGeom>
          <a:noFill/>
          <a:ln w="19050">
            <a:solidFill>
              <a:srgbClr val="0072BC"/>
            </a:solidFill>
          </a:ln>
        </p:spPr>
        <p:txBody>
          <a:bodyPr wrap="square" rtlCol="0">
            <a:spAutoFit/>
          </a:bodyPr>
          <a:lstStyle/>
          <a:p>
            <a:r>
              <a:rPr lang="es-AR" sz="1300" b="1" dirty="0" smtClean="0">
                <a:solidFill>
                  <a:srgbClr val="0072BC"/>
                </a:solidFill>
              </a:rPr>
              <a:t>Una vez recibida la SPD ya validada, el Empleador deberá aceptarla. Tiene tiempo hasta las 23:59hs del día de entrada en vigencia o del día hábil posterior si el primero fuera un feriado. </a:t>
            </a:r>
            <a:endParaRPr lang="es-AR" sz="1300" b="1" dirty="0">
              <a:solidFill>
                <a:srgbClr val="0072BC"/>
              </a:solidFill>
            </a:endParaRPr>
          </a:p>
          <a:p>
            <a:r>
              <a:rPr lang="es-AR" sz="1300" b="1" dirty="0" smtClean="0">
                <a:solidFill>
                  <a:srgbClr val="0072BC"/>
                </a:solidFill>
              </a:rPr>
              <a:t>SI NO LO HACE SE ANULA POR DEFECTO</a:t>
            </a:r>
            <a:endParaRPr lang="es-AR" sz="1300" b="1" u="sng" dirty="0">
              <a:solidFill>
                <a:srgbClr val="0072BC"/>
              </a:solidFill>
            </a:endParaRPr>
          </a:p>
        </p:txBody>
      </p:sp>
      <p:sp>
        <p:nvSpPr>
          <p:cNvPr id="50" name="49 Llamada con línea 1"/>
          <p:cNvSpPr/>
          <p:nvPr/>
        </p:nvSpPr>
        <p:spPr>
          <a:xfrm>
            <a:off x="6911629" y="3068166"/>
            <a:ext cx="1872576" cy="542064"/>
          </a:xfrm>
          <a:prstGeom prst="borderCallout1">
            <a:avLst>
              <a:gd name="adj1" fmla="val 48010"/>
              <a:gd name="adj2" fmla="val -457"/>
              <a:gd name="adj3" fmla="val 48120"/>
              <a:gd name="adj4" fmla="val -33940"/>
            </a:avLst>
          </a:prstGeom>
          <a:noFill/>
          <a:ln w="19050">
            <a:solidFill>
              <a:srgbClr val="0070C0"/>
            </a:solidFill>
            <a:prstDash val="sysDot"/>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300" dirty="0">
                <a:solidFill>
                  <a:srgbClr val="0072BC"/>
                </a:solidFill>
              </a:rPr>
              <a:t>Vencido este plazo </a:t>
            </a:r>
            <a:r>
              <a:rPr lang="es-AR" sz="1300" dirty="0" smtClean="0">
                <a:solidFill>
                  <a:srgbClr val="0072BC"/>
                </a:solidFill>
              </a:rPr>
              <a:t>la SPD queda ACEPTADA por defecto.</a:t>
            </a:r>
            <a:endParaRPr lang="es-AR" sz="1300" dirty="0">
              <a:solidFill>
                <a:srgbClr val="0072BC"/>
              </a:solidFill>
            </a:endParaRPr>
          </a:p>
        </p:txBody>
      </p:sp>
      <p:cxnSp>
        <p:nvCxnSpPr>
          <p:cNvPr id="51" name="50 Conector recto de flecha"/>
          <p:cNvCxnSpPr>
            <a:endCxn id="49" idx="1"/>
          </p:cNvCxnSpPr>
          <p:nvPr/>
        </p:nvCxnSpPr>
        <p:spPr>
          <a:xfrm>
            <a:off x="5085902" y="5007630"/>
            <a:ext cx="737139" cy="12556"/>
          </a:xfrm>
          <a:prstGeom prst="straightConnector1">
            <a:avLst/>
          </a:prstGeom>
          <a:ln w="19050">
            <a:solidFill>
              <a:srgbClr val="0072BC"/>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2" name="13 Pentágono"/>
          <p:cNvSpPr/>
          <p:nvPr/>
        </p:nvSpPr>
        <p:spPr>
          <a:xfrm>
            <a:off x="464280" y="526145"/>
            <a:ext cx="1211865" cy="1501981"/>
          </a:xfrm>
          <a:prstGeom prst="rect">
            <a:avLst/>
          </a:prstGeom>
        </p:spPr>
        <p:style>
          <a:lnRef idx="2">
            <a:schemeClr val="accent1"/>
          </a:lnRef>
          <a:fillRef idx="1">
            <a:schemeClr val="lt1"/>
          </a:fillRef>
          <a:effectRef idx="0">
            <a:schemeClr val="accent1"/>
          </a:effectRef>
          <a:fontRef idx="minor">
            <a:schemeClr val="dk1"/>
          </a:fontRef>
        </p:style>
        <p:txBody>
          <a:bodyPr vert="horz" rtlCol="0" anchor="ctr"/>
          <a:lstStyle/>
          <a:p>
            <a:pPr algn="ctr"/>
            <a:r>
              <a:rPr lang="es-AR" sz="1300" b="1" dirty="0" smtClean="0">
                <a:solidFill>
                  <a:srgbClr val="0072BC"/>
                </a:solidFill>
              </a:rPr>
              <a:t>Empleador solicita cotización a una ART y acuerdan las condiciones comerciales </a:t>
            </a:r>
            <a:endParaRPr lang="es-AR" sz="1300" b="1" dirty="0">
              <a:solidFill>
                <a:srgbClr val="0072BC"/>
              </a:solidFill>
            </a:endParaRPr>
          </a:p>
        </p:txBody>
      </p:sp>
      <p:sp>
        <p:nvSpPr>
          <p:cNvPr id="29" name="13 Pentágono"/>
          <p:cNvSpPr/>
          <p:nvPr/>
        </p:nvSpPr>
        <p:spPr>
          <a:xfrm>
            <a:off x="4251505" y="126193"/>
            <a:ext cx="1747985" cy="693229"/>
          </a:xfrm>
          <a:prstGeom prst="rect">
            <a:avLst/>
          </a:prstGeom>
        </p:spPr>
        <p:style>
          <a:lnRef idx="2">
            <a:schemeClr val="accent1"/>
          </a:lnRef>
          <a:fillRef idx="1">
            <a:schemeClr val="lt1"/>
          </a:fillRef>
          <a:effectRef idx="0">
            <a:schemeClr val="accent1"/>
          </a:effectRef>
          <a:fontRef idx="minor">
            <a:schemeClr val="dk1"/>
          </a:fontRef>
        </p:style>
        <p:txBody>
          <a:bodyPr vert="horz" rtlCol="0" anchor="ctr"/>
          <a:lstStyle/>
          <a:p>
            <a:pPr algn="ctr"/>
            <a:r>
              <a:rPr lang="es-AR" sz="1300" b="1" dirty="0" smtClean="0">
                <a:solidFill>
                  <a:srgbClr val="0072BC"/>
                </a:solidFill>
              </a:rPr>
              <a:t>Si es un traspaso el empleador debe tener un CNO vigente</a:t>
            </a:r>
            <a:endParaRPr lang="es-AR" sz="1300" b="1" dirty="0">
              <a:solidFill>
                <a:srgbClr val="0072BC"/>
              </a:solidFill>
            </a:endParaRPr>
          </a:p>
        </p:txBody>
      </p:sp>
      <p:cxnSp>
        <p:nvCxnSpPr>
          <p:cNvPr id="11" name="Conector recto 10"/>
          <p:cNvCxnSpPr/>
          <p:nvPr/>
        </p:nvCxnSpPr>
        <p:spPr>
          <a:xfrm>
            <a:off x="3593290" y="1079595"/>
            <a:ext cx="34525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Conector recto 12"/>
          <p:cNvCxnSpPr/>
          <p:nvPr/>
        </p:nvCxnSpPr>
        <p:spPr>
          <a:xfrm flipV="1">
            <a:off x="3938546" y="472808"/>
            <a:ext cx="0" cy="6067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Conector recto 15"/>
          <p:cNvCxnSpPr>
            <a:endCxn id="29" idx="1"/>
          </p:cNvCxnSpPr>
          <p:nvPr/>
        </p:nvCxnSpPr>
        <p:spPr>
          <a:xfrm flipV="1">
            <a:off x="3938546" y="472808"/>
            <a:ext cx="312959" cy="3864"/>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Conector recto 19"/>
          <p:cNvCxnSpPr>
            <a:stCxn id="21" idx="3"/>
          </p:cNvCxnSpPr>
          <p:nvPr/>
        </p:nvCxnSpPr>
        <p:spPr>
          <a:xfrm flipV="1">
            <a:off x="4785973" y="1807619"/>
            <a:ext cx="15913" cy="480389"/>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20348802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95536" y="1196752"/>
            <a:ext cx="8424936"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 name="2 Título"/>
          <p:cNvSpPr>
            <a:spLocks noGrp="1"/>
          </p:cNvSpPr>
          <p:nvPr>
            <p:ph type="title"/>
          </p:nvPr>
        </p:nvSpPr>
        <p:spPr>
          <a:xfrm>
            <a:off x="457200" y="274638"/>
            <a:ext cx="8229600" cy="850106"/>
          </a:xfrm>
        </p:spPr>
        <p:txBody>
          <a:bodyPr>
            <a:normAutofit/>
          </a:bodyPr>
          <a:lstStyle/>
          <a:p>
            <a:pPr algn="ctr"/>
            <a:r>
              <a:rPr lang="es-AR" sz="2500" b="1" dirty="0" smtClean="0"/>
              <a:t>Servicio “Póliza Digital de Riesgos del Trabajo”</a:t>
            </a:r>
            <a:endParaRPr lang="es-AR" sz="2500" dirty="0"/>
          </a:p>
        </p:txBody>
      </p:sp>
      <p:pic>
        <p:nvPicPr>
          <p:cNvPr id="5" name="4 Imagen"/>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980728"/>
            <a:ext cx="9144000" cy="4103649"/>
          </a:xfrm>
          <a:prstGeom prst="rect">
            <a:avLst/>
          </a:prstGeom>
        </p:spPr>
      </p:pic>
      <p:sp>
        <p:nvSpPr>
          <p:cNvPr id="6" name="3 Marcador de contenido"/>
          <p:cNvSpPr txBox="1">
            <a:spLocks/>
          </p:cNvSpPr>
          <p:nvPr/>
        </p:nvSpPr>
        <p:spPr>
          <a:xfrm>
            <a:off x="539552" y="4616325"/>
            <a:ext cx="8075240" cy="936104"/>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anose="020B0604020202020204" pitchFamily="34" charset="0"/>
              <a:buNone/>
              <a:defRPr sz="2200" kern="1200">
                <a:solidFill>
                  <a:srgbClr val="0072BC"/>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1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s-AR" sz="1800" b="1" dirty="0" smtClean="0"/>
              <a:t>En este servicio el empleador puede solicitar el certificado que habilita su traspaso a otra ART, gestionar sus solicitudes de póliza digital y consultar su historial de pólizas digitales</a:t>
            </a:r>
          </a:p>
          <a:p>
            <a:endParaRPr lang="es-AR" sz="1200" dirty="0"/>
          </a:p>
        </p:txBody>
      </p:sp>
    </p:spTree>
    <p:extLst>
      <p:ext uri="{BB962C8B-B14F-4D97-AF65-F5344CB8AC3E}">
        <p14:creationId xmlns="" xmlns:p14="http://schemas.microsoft.com/office/powerpoint/2010/main" val="116616928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95536" y="1196752"/>
            <a:ext cx="8424936"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 name="2 Título"/>
          <p:cNvSpPr>
            <a:spLocks noGrp="1"/>
          </p:cNvSpPr>
          <p:nvPr>
            <p:ph type="title"/>
          </p:nvPr>
        </p:nvSpPr>
        <p:spPr>
          <a:xfrm>
            <a:off x="457200" y="274638"/>
            <a:ext cx="8229600" cy="778098"/>
          </a:xfrm>
        </p:spPr>
        <p:txBody>
          <a:bodyPr>
            <a:normAutofit/>
          </a:bodyPr>
          <a:lstStyle/>
          <a:p>
            <a:pPr algn="ctr"/>
            <a:r>
              <a:rPr lang="es-AR" sz="2200" b="1" dirty="0" smtClean="0"/>
              <a:t>Aplicativo “Solicitud de Póliza Digital”</a:t>
            </a:r>
            <a:endParaRPr lang="es-AR" sz="2200" b="1" dirty="0"/>
          </a:p>
        </p:txBody>
      </p:sp>
      <p:pic>
        <p:nvPicPr>
          <p:cNvPr id="5" name="4 Imagen"/>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043608" y="908720"/>
            <a:ext cx="6959150" cy="3872977"/>
          </a:xfrm>
          <a:prstGeom prst="rect">
            <a:avLst/>
          </a:prstGeom>
        </p:spPr>
      </p:pic>
      <p:sp>
        <p:nvSpPr>
          <p:cNvPr id="6" name="5 CuadroTexto"/>
          <p:cNvSpPr txBox="1"/>
          <p:nvPr/>
        </p:nvSpPr>
        <p:spPr>
          <a:xfrm>
            <a:off x="1008584" y="5085184"/>
            <a:ext cx="3024336" cy="954107"/>
          </a:xfrm>
          <a:prstGeom prst="rect">
            <a:avLst/>
          </a:prstGeom>
          <a:noFill/>
        </p:spPr>
        <p:txBody>
          <a:bodyPr wrap="square" rtlCol="0">
            <a:spAutoFit/>
          </a:bodyPr>
          <a:lstStyle/>
          <a:p>
            <a:r>
              <a:rPr lang="es-AR" sz="1400" b="1" dirty="0" smtClean="0">
                <a:solidFill>
                  <a:srgbClr val="0072BC"/>
                </a:solidFill>
              </a:rPr>
              <a:t>En el sub-aplicativo “Solicitudes pendientes de confirmación” el empleador podrá Descargar, Confirmar o Rechazar una SPD.</a:t>
            </a:r>
            <a:endParaRPr lang="es-AR" sz="1400" b="1" dirty="0">
              <a:solidFill>
                <a:srgbClr val="0072BC"/>
              </a:solidFill>
            </a:endParaRPr>
          </a:p>
        </p:txBody>
      </p:sp>
      <p:sp>
        <p:nvSpPr>
          <p:cNvPr id="7" name="6 CuadroTexto"/>
          <p:cNvSpPr txBox="1"/>
          <p:nvPr/>
        </p:nvSpPr>
        <p:spPr>
          <a:xfrm>
            <a:off x="5940152" y="5085183"/>
            <a:ext cx="1693878" cy="738664"/>
          </a:xfrm>
          <a:prstGeom prst="rect">
            <a:avLst/>
          </a:prstGeom>
          <a:noFill/>
        </p:spPr>
        <p:txBody>
          <a:bodyPr wrap="square" rtlCol="0">
            <a:spAutoFit/>
          </a:bodyPr>
          <a:lstStyle/>
          <a:p>
            <a:r>
              <a:rPr lang="es-AR" sz="1400" b="1" dirty="0" smtClean="0">
                <a:solidFill>
                  <a:srgbClr val="0072BC"/>
                </a:solidFill>
              </a:rPr>
              <a:t>Al Confirmar una SPD, se origina la Póliza Digital</a:t>
            </a:r>
            <a:endParaRPr lang="es-AR" sz="1400" b="1" dirty="0">
              <a:solidFill>
                <a:srgbClr val="0072BC"/>
              </a:solidFill>
            </a:endParaRPr>
          </a:p>
        </p:txBody>
      </p:sp>
      <p:cxnSp>
        <p:nvCxnSpPr>
          <p:cNvPr id="8" name="7 Conector recto de flecha"/>
          <p:cNvCxnSpPr/>
          <p:nvPr/>
        </p:nvCxnSpPr>
        <p:spPr>
          <a:xfrm flipV="1">
            <a:off x="6588224" y="4290410"/>
            <a:ext cx="0" cy="79477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1" name="10 Conector recto de flecha"/>
          <p:cNvCxnSpPr/>
          <p:nvPr/>
        </p:nvCxnSpPr>
        <p:spPr>
          <a:xfrm flipV="1">
            <a:off x="1331640" y="2311532"/>
            <a:ext cx="0" cy="277365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40325916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95536" y="1196752"/>
            <a:ext cx="8424936"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 name="2 Título"/>
          <p:cNvSpPr>
            <a:spLocks noGrp="1"/>
          </p:cNvSpPr>
          <p:nvPr>
            <p:ph type="title"/>
          </p:nvPr>
        </p:nvSpPr>
        <p:spPr>
          <a:xfrm>
            <a:off x="457200" y="274638"/>
            <a:ext cx="8229600" cy="778098"/>
          </a:xfrm>
        </p:spPr>
        <p:txBody>
          <a:bodyPr>
            <a:normAutofit/>
          </a:bodyPr>
          <a:lstStyle/>
          <a:p>
            <a:pPr algn="ctr"/>
            <a:r>
              <a:rPr lang="es-AR" sz="2200" b="1" dirty="0" smtClean="0"/>
              <a:t>Aplicativo </a:t>
            </a:r>
            <a:r>
              <a:rPr lang="es-AR" sz="2200" b="1" dirty="0"/>
              <a:t>“</a:t>
            </a:r>
            <a:r>
              <a:rPr lang="es-AR" sz="2200" b="1" dirty="0" smtClean="0"/>
              <a:t>Solicitud de Póliza Digital”</a:t>
            </a:r>
            <a:endParaRPr lang="es-AR" sz="2200" dirty="0"/>
          </a:p>
        </p:txBody>
      </p:sp>
      <p:pic>
        <p:nvPicPr>
          <p:cNvPr id="5" name="4 Imagen"/>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845840" y="908720"/>
            <a:ext cx="7524328" cy="3703495"/>
          </a:xfrm>
          <a:prstGeom prst="rect">
            <a:avLst/>
          </a:prstGeom>
        </p:spPr>
      </p:pic>
      <p:sp>
        <p:nvSpPr>
          <p:cNvPr id="6" name="5 CuadroTexto"/>
          <p:cNvSpPr txBox="1"/>
          <p:nvPr/>
        </p:nvSpPr>
        <p:spPr>
          <a:xfrm>
            <a:off x="1187624" y="5229199"/>
            <a:ext cx="2664296" cy="954107"/>
          </a:xfrm>
          <a:prstGeom prst="rect">
            <a:avLst/>
          </a:prstGeom>
          <a:noFill/>
        </p:spPr>
        <p:txBody>
          <a:bodyPr wrap="square" rtlCol="0">
            <a:spAutoFit/>
          </a:bodyPr>
          <a:lstStyle/>
          <a:p>
            <a:r>
              <a:rPr lang="es-AR" sz="1400" b="1" dirty="0" smtClean="0">
                <a:solidFill>
                  <a:srgbClr val="0072BC"/>
                </a:solidFill>
              </a:rPr>
              <a:t>En el sub-aplicativo “Solicitudes provisorias de póliza digital”, el empleador puede consultar sus SPD en trámite.</a:t>
            </a:r>
            <a:endParaRPr lang="es-AR" sz="1400" b="1" dirty="0">
              <a:solidFill>
                <a:srgbClr val="0072BC"/>
              </a:solidFill>
            </a:endParaRPr>
          </a:p>
        </p:txBody>
      </p:sp>
      <p:cxnSp>
        <p:nvCxnSpPr>
          <p:cNvPr id="7" name="6 Conector recto de flecha"/>
          <p:cNvCxnSpPr/>
          <p:nvPr/>
        </p:nvCxnSpPr>
        <p:spPr>
          <a:xfrm flipV="1">
            <a:off x="2267744" y="2348880"/>
            <a:ext cx="1116124" cy="2880319"/>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9" name="8 CuadroTexto"/>
          <p:cNvSpPr txBox="1"/>
          <p:nvPr/>
        </p:nvSpPr>
        <p:spPr>
          <a:xfrm>
            <a:off x="6372199" y="5321531"/>
            <a:ext cx="2590463" cy="738664"/>
          </a:xfrm>
          <a:prstGeom prst="rect">
            <a:avLst/>
          </a:prstGeom>
          <a:noFill/>
        </p:spPr>
        <p:txBody>
          <a:bodyPr wrap="square" rtlCol="0">
            <a:spAutoFit/>
          </a:bodyPr>
          <a:lstStyle/>
          <a:p>
            <a:r>
              <a:rPr lang="es-AR" sz="1400" b="1" dirty="0" smtClean="0">
                <a:solidFill>
                  <a:srgbClr val="0072BC"/>
                </a:solidFill>
              </a:rPr>
              <a:t>La única acción que puede realizar un empleador sobre una SPD provisoria, es Anular</a:t>
            </a:r>
            <a:endParaRPr lang="es-AR" sz="1400" b="1" dirty="0">
              <a:solidFill>
                <a:srgbClr val="0072BC"/>
              </a:solidFill>
            </a:endParaRPr>
          </a:p>
        </p:txBody>
      </p:sp>
      <p:cxnSp>
        <p:nvCxnSpPr>
          <p:cNvPr id="10" name="9 Conector recto de flecha"/>
          <p:cNvCxnSpPr/>
          <p:nvPr/>
        </p:nvCxnSpPr>
        <p:spPr>
          <a:xfrm flipV="1">
            <a:off x="7667430" y="4144163"/>
            <a:ext cx="3888" cy="108503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89195207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95536" y="1196752"/>
            <a:ext cx="8424936"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5" name="2 Título"/>
          <p:cNvSpPr>
            <a:spLocks noGrp="1"/>
          </p:cNvSpPr>
          <p:nvPr>
            <p:ph type="title"/>
          </p:nvPr>
        </p:nvSpPr>
        <p:spPr>
          <a:xfrm>
            <a:off x="457200" y="274638"/>
            <a:ext cx="8229600" cy="778098"/>
          </a:xfrm>
        </p:spPr>
        <p:txBody>
          <a:bodyPr>
            <a:normAutofit/>
          </a:bodyPr>
          <a:lstStyle/>
          <a:p>
            <a:pPr algn="ctr"/>
            <a:r>
              <a:rPr lang="es-AR" sz="2200" b="1" dirty="0" smtClean="0"/>
              <a:t>Aplicativo </a:t>
            </a:r>
            <a:r>
              <a:rPr lang="es-AR" sz="2200" b="1" dirty="0"/>
              <a:t>“</a:t>
            </a:r>
            <a:r>
              <a:rPr lang="es-AR" sz="2200" b="1" dirty="0" smtClean="0"/>
              <a:t>Solicitud de Póliza Digital”</a:t>
            </a:r>
            <a:endParaRPr lang="es-AR" sz="2200" dirty="0"/>
          </a:p>
        </p:txBody>
      </p:sp>
      <p:pic>
        <p:nvPicPr>
          <p:cNvPr id="6" name="5 Imagen"/>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737828" y="1052736"/>
            <a:ext cx="7740352" cy="4035504"/>
          </a:xfrm>
          <a:prstGeom prst="rect">
            <a:avLst/>
          </a:prstGeom>
        </p:spPr>
      </p:pic>
      <p:cxnSp>
        <p:nvCxnSpPr>
          <p:cNvPr id="7" name="6 Conector recto de flecha"/>
          <p:cNvCxnSpPr/>
          <p:nvPr/>
        </p:nvCxnSpPr>
        <p:spPr>
          <a:xfrm flipV="1">
            <a:off x="6156176" y="2639968"/>
            <a:ext cx="0" cy="244827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8" name="7 CuadroTexto"/>
          <p:cNvSpPr txBox="1"/>
          <p:nvPr/>
        </p:nvSpPr>
        <p:spPr>
          <a:xfrm>
            <a:off x="4860032" y="5088240"/>
            <a:ext cx="3456384" cy="954107"/>
          </a:xfrm>
          <a:prstGeom prst="rect">
            <a:avLst/>
          </a:prstGeom>
          <a:noFill/>
        </p:spPr>
        <p:txBody>
          <a:bodyPr wrap="square" rtlCol="0">
            <a:spAutoFit/>
          </a:bodyPr>
          <a:lstStyle/>
          <a:p>
            <a:r>
              <a:rPr lang="es-AR" sz="1400" b="1" dirty="0" smtClean="0">
                <a:solidFill>
                  <a:srgbClr val="0072BC"/>
                </a:solidFill>
              </a:rPr>
              <a:t>En el sub-aplicativo Solicitudes históricas de póliza digital, el empleador puede consultar todas las SPD que no llegaron a ser pólizas digitales.</a:t>
            </a:r>
            <a:endParaRPr lang="es-AR" sz="1400" b="1" dirty="0">
              <a:solidFill>
                <a:srgbClr val="0072BC"/>
              </a:solidFill>
            </a:endParaRPr>
          </a:p>
        </p:txBody>
      </p:sp>
    </p:spTree>
    <p:extLst>
      <p:ext uri="{BB962C8B-B14F-4D97-AF65-F5344CB8AC3E}">
        <p14:creationId xmlns="" xmlns:p14="http://schemas.microsoft.com/office/powerpoint/2010/main" val="143891725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95536" y="1268760"/>
            <a:ext cx="8352928"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 name="2 Rectángulo redondeado"/>
          <p:cNvSpPr/>
          <p:nvPr/>
        </p:nvSpPr>
        <p:spPr>
          <a:xfrm>
            <a:off x="656113" y="420848"/>
            <a:ext cx="7920880" cy="9144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AR" sz="3600" b="1" dirty="0" smtClean="0">
                <a:solidFill>
                  <a:srgbClr val="0072BC"/>
                </a:solidFill>
              </a:rPr>
              <a:t>Certificado de No Objeción (CNO)</a:t>
            </a:r>
            <a:endParaRPr lang="es-AR" sz="3600" b="1" dirty="0">
              <a:solidFill>
                <a:srgbClr val="0072BC"/>
              </a:solidFill>
            </a:endParaRPr>
          </a:p>
        </p:txBody>
      </p:sp>
      <p:sp>
        <p:nvSpPr>
          <p:cNvPr id="4" name="3 Rectángulo redondeado"/>
          <p:cNvSpPr/>
          <p:nvPr/>
        </p:nvSpPr>
        <p:spPr>
          <a:xfrm>
            <a:off x="656113" y="1472794"/>
            <a:ext cx="7920880" cy="98315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AR" dirty="0"/>
              <a:t>El EMPLEADOR que desee traspasarse de </a:t>
            </a:r>
            <a:r>
              <a:rPr lang="es-AR" dirty="0" smtClean="0"/>
              <a:t>ART </a:t>
            </a:r>
            <a:r>
              <a:rPr lang="es-AR" dirty="0"/>
              <a:t>deberá gestionar previamente un </a:t>
            </a:r>
            <a:r>
              <a:rPr lang="es-AR" dirty="0" smtClean="0"/>
              <a:t>(</a:t>
            </a:r>
            <a:r>
              <a:rPr lang="es-AR" dirty="0"/>
              <a:t>C.N.O.), que es el documento que acredita que la </a:t>
            </a:r>
            <a:r>
              <a:rPr lang="es-AR" dirty="0" smtClean="0"/>
              <a:t>ART </a:t>
            </a:r>
            <a:r>
              <a:rPr lang="es-AR" dirty="0"/>
              <a:t>vigente no cuestiona el traspaso pretendido</a:t>
            </a:r>
            <a:endParaRPr lang="es-AR" b="1" dirty="0"/>
          </a:p>
        </p:txBody>
      </p:sp>
      <p:sp>
        <p:nvSpPr>
          <p:cNvPr id="5" name="4 Rectángulo redondeado"/>
          <p:cNvSpPr/>
          <p:nvPr/>
        </p:nvSpPr>
        <p:spPr>
          <a:xfrm>
            <a:off x="656113" y="2593498"/>
            <a:ext cx="7920880" cy="79855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AR" dirty="0"/>
              <a:t>Al solicitar el CNO, el empleador deberá seleccionar la/las ASEGURADORAS habilitadas para utilizarlo.</a:t>
            </a:r>
            <a:endParaRPr lang="es-AR" b="1" dirty="0"/>
          </a:p>
        </p:txBody>
      </p:sp>
      <p:sp>
        <p:nvSpPr>
          <p:cNvPr id="6" name="5 Rectángulo redondeado"/>
          <p:cNvSpPr/>
          <p:nvPr/>
        </p:nvSpPr>
        <p:spPr>
          <a:xfrm>
            <a:off x="656113" y="4684064"/>
            <a:ext cx="7938640" cy="145135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AR" dirty="0"/>
              <a:t> La ART tendrá CINCO (5) días hábiles para dar respuesta al pedido del empleador, consintiendo o rechazando la emisión del C.N.O.. Transcurrido dicho plazo sin que medie respuesta, la solicitud se considerará aprobada por ausencia de respuesta de la </a:t>
            </a:r>
            <a:r>
              <a:rPr lang="es-AR" dirty="0" smtClean="0"/>
              <a:t>ART </a:t>
            </a:r>
            <a:r>
              <a:rPr lang="es-AR" dirty="0"/>
              <a:t>y el CNO será emitido de oficio.</a:t>
            </a:r>
            <a:r>
              <a:rPr lang="es-AR" b="1" dirty="0" smtClean="0"/>
              <a:t>.</a:t>
            </a:r>
            <a:endParaRPr lang="es-AR" b="1" dirty="0"/>
          </a:p>
        </p:txBody>
      </p:sp>
      <p:sp>
        <p:nvSpPr>
          <p:cNvPr id="9" name="8 Rectángulo redondeado"/>
          <p:cNvSpPr/>
          <p:nvPr/>
        </p:nvSpPr>
        <p:spPr>
          <a:xfrm>
            <a:off x="656113" y="3558405"/>
            <a:ext cx="7920880" cy="95931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AR" dirty="0"/>
              <a:t>El EMPLEADOR podrá </a:t>
            </a:r>
            <a:r>
              <a:rPr lang="es-AR" dirty="0" smtClean="0"/>
              <a:t>agregar ART </a:t>
            </a:r>
            <a:r>
              <a:rPr lang="es-AR" dirty="0"/>
              <a:t>a las </a:t>
            </a:r>
            <a:r>
              <a:rPr lang="es-AR" dirty="0" smtClean="0"/>
              <a:t>seleccionadas, </a:t>
            </a:r>
            <a:r>
              <a:rPr lang="es-AR" dirty="0"/>
              <a:t>siempre que el CNO se encuentre en estado PENDIENTE o ACEPTADO</a:t>
            </a:r>
            <a:r>
              <a:rPr lang="es-AR" dirty="0" smtClean="0"/>
              <a:t>.</a:t>
            </a:r>
            <a:r>
              <a:rPr lang="es-AR" dirty="0"/>
              <a:t> El EMPLEADOR no podrá eliminar </a:t>
            </a:r>
            <a:r>
              <a:rPr lang="es-AR" dirty="0" smtClean="0"/>
              <a:t>las ART </a:t>
            </a:r>
            <a:r>
              <a:rPr lang="es-AR" dirty="0"/>
              <a:t>seleccionadas</a:t>
            </a:r>
            <a:endParaRPr lang="es-AR" b="1" dirty="0"/>
          </a:p>
        </p:txBody>
      </p:sp>
    </p:spTree>
    <p:extLst>
      <p:ext uri="{BB962C8B-B14F-4D97-AF65-F5344CB8AC3E}">
        <p14:creationId xmlns="" xmlns:p14="http://schemas.microsoft.com/office/powerpoint/2010/main" val="342533353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95536" y="1268760"/>
            <a:ext cx="8352928"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4" name="3 Rectángulo redondeado"/>
          <p:cNvSpPr/>
          <p:nvPr/>
        </p:nvSpPr>
        <p:spPr>
          <a:xfrm>
            <a:off x="667403" y="569044"/>
            <a:ext cx="7920880" cy="134778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AR" dirty="0" smtClean="0"/>
              <a:t>El </a:t>
            </a:r>
            <a:r>
              <a:rPr lang="es-AR" dirty="0"/>
              <a:t>CNO tiene vigencia hasta el último día del mes de su emisión. Si cumplido dicho plazo no se hubiera utilizado para tramitar un traspaso a otra A.R.T., el empleador deberá tramitarlo nuevamente.</a:t>
            </a:r>
            <a:endParaRPr lang="es-AR" b="1" dirty="0"/>
          </a:p>
        </p:txBody>
      </p:sp>
      <p:sp>
        <p:nvSpPr>
          <p:cNvPr id="5" name="4 Rectángulo redondeado"/>
          <p:cNvSpPr/>
          <p:nvPr/>
        </p:nvSpPr>
        <p:spPr>
          <a:xfrm>
            <a:off x="674374" y="2212351"/>
            <a:ext cx="7920880" cy="93610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s-AR" dirty="0"/>
              <a:t>A partir del inicio de vigencia de PD y del CNO, es el EMPLEADOR el que gestiona su salida de su ART actual y su llegada a la nueva ART, brindando así transparencia al proceso y dotando al EMPLEADOR de la capacidad para gestionar su cobertura.</a:t>
            </a:r>
          </a:p>
        </p:txBody>
      </p:sp>
      <p:sp>
        <p:nvSpPr>
          <p:cNvPr id="6" name="5 Rectángulo redondeado"/>
          <p:cNvSpPr/>
          <p:nvPr/>
        </p:nvSpPr>
        <p:spPr>
          <a:xfrm>
            <a:off x="611290" y="3443974"/>
            <a:ext cx="7920880" cy="104883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AR" dirty="0"/>
              <a:t>El CNO se gestiona de manera previa a la firma de la SPD, lo que acentúa aún más dicha transparencia ya que impide la interrupción posterior del proceso de </a:t>
            </a:r>
            <a:r>
              <a:rPr lang="es-AR" dirty="0" smtClean="0"/>
              <a:t>afiliación</a:t>
            </a:r>
            <a:endParaRPr lang="es-AR" dirty="0"/>
          </a:p>
        </p:txBody>
      </p:sp>
      <p:sp>
        <p:nvSpPr>
          <p:cNvPr id="7" name="6 Rectángulo redondeado"/>
          <p:cNvSpPr/>
          <p:nvPr/>
        </p:nvSpPr>
        <p:spPr>
          <a:xfrm>
            <a:off x="599550" y="4835553"/>
            <a:ext cx="7932620" cy="90075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AR" dirty="0"/>
              <a:t>La comunicación entre el empleador y la ART es fehaciente y gratuita. El CNO agiliza el procedimiento de traspaso, minimizando las situaciones de conflicto entre ART y empleadores.</a:t>
            </a:r>
          </a:p>
        </p:txBody>
      </p:sp>
    </p:spTree>
    <p:extLst>
      <p:ext uri="{BB962C8B-B14F-4D97-AF65-F5344CB8AC3E}">
        <p14:creationId xmlns="" xmlns:p14="http://schemas.microsoft.com/office/powerpoint/2010/main" val="2248119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467544" y="2564904"/>
            <a:ext cx="8208912" cy="1752600"/>
          </a:xfrm>
        </p:spPr>
        <p:txBody>
          <a:bodyPr>
            <a:noAutofit/>
          </a:bodyPr>
          <a:lstStyle/>
          <a:p>
            <a:pPr algn="ctr"/>
            <a:r>
              <a:rPr lang="es-AR" sz="6000" dirty="0" smtClean="0">
                <a:latin typeface="Arial" panose="020B0604020202020204" pitchFamily="34" charset="0"/>
                <a:cs typeface="Arial" panose="020B0604020202020204" pitchFamily="34" charset="0"/>
              </a:rPr>
              <a:t>1. HERRAMIENTAS TECNOLOGICAS </a:t>
            </a:r>
            <a:endParaRPr lang="es-AR" sz="6000" dirty="0">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198112947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95536" y="1268760"/>
            <a:ext cx="8352928"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 name="2 Rectángulo redondeado"/>
          <p:cNvSpPr/>
          <p:nvPr/>
        </p:nvSpPr>
        <p:spPr>
          <a:xfrm>
            <a:off x="2211193" y="188640"/>
            <a:ext cx="3456384" cy="9144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AR" sz="3600" b="1" dirty="0" smtClean="0">
                <a:solidFill>
                  <a:srgbClr val="0072BC"/>
                </a:solidFill>
              </a:rPr>
              <a:t>Traspaso</a:t>
            </a:r>
            <a:endParaRPr lang="es-AR" sz="3600" b="1" dirty="0">
              <a:solidFill>
                <a:srgbClr val="0072BC"/>
              </a:solidFill>
            </a:endParaRPr>
          </a:p>
        </p:txBody>
      </p:sp>
      <p:sp>
        <p:nvSpPr>
          <p:cNvPr id="4" name="3 Rectángulo redondeado"/>
          <p:cNvSpPr/>
          <p:nvPr/>
        </p:nvSpPr>
        <p:spPr>
          <a:xfrm>
            <a:off x="350145" y="1608561"/>
            <a:ext cx="1656184" cy="93610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AR" sz="1600" b="1" dirty="0" smtClean="0"/>
              <a:t>Empleador solicita el CNO por VE</a:t>
            </a:r>
            <a:endParaRPr lang="es-AR" sz="1600" b="1" dirty="0"/>
          </a:p>
        </p:txBody>
      </p:sp>
      <p:cxnSp>
        <p:nvCxnSpPr>
          <p:cNvPr id="8" name="7 Conector recto de flecha"/>
          <p:cNvCxnSpPr>
            <a:stCxn id="4" idx="3"/>
          </p:cNvCxnSpPr>
          <p:nvPr/>
        </p:nvCxnSpPr>
        <p:spPr>
          <a:xfrm>
            <a:off x="2006329" y="2076613"/>
            <a:ext cx="843524" cy="0"/>
          </a:xfrm>
          <a:prstGeom prst="straightConnector1">
            <a:avLst/>
          </a:prstGeom>
          <a:ln w="28575">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 name="8 Llamada de flecha hacia abajo"/>
          <p:cNvSpPr/>
          <p:nvPr/>
        </p:nvSpPr>
        <p:spPr>
          <a:xfrm>
            <a:off x="2593245" y="1822241"/>
            <a:ext cx="1069268" cy="1071173"/>
          </a:xfrm>
          <a:prstGeom prst="downArrowCallout">
            <a:avLst>
              <a:gd name="adj1" fmla="val 25000"/>
              <a:gd name="adj2" fmla="val 25000"/>
              <a:gd name="adj3" fmla="val 25000"/>
              <a:gd name="adj4" fmla="val 5745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AR" b="1" dirty="0" smtClean="0"/>
              <a:t>ART actual</a:t>
            </a:r>
            <a:endParaRPr lang="es-AR" b="1" dirty="0"/>
          </a:p>
        </p:txBody>
      </p:sp>
      <p:sp>
        <p:nvSpPr>
          <p:cNvPr id="10" name="9 Rectángulo redondeado"/>
          <p:cNvSpPr/>
          <p:nvPr/>
        </p:nvSpPr>
        <p:spPr>
          <a:xfrm>
            <a:off x="2363292" y="2915999"/>
            <a:ext cx="1507905" cy="7137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AR" sz="1400" b="1" dirty="0">
                <a:solidFill>
                  <a:srgbClr val="0072BC"/>
                </a:solidFill>
              </a:rPr>
              <a:t>5 DH </a:t>
            </a:r>
            <a:r>
              <a:rPr lang="es-AR" sz="1400" b="1" dirty="0" smtClean="0">
                <a:solidFill>
                  <a:srgbClr val="0072BC"/>
                </a:solidFill>
              </a:rPr>
              <a:t> para Responder</a:t>
            </a:r>
            <a:endParaRPr lang="es-AR" sz="1400" b="1" dirty="0">
              <a:solidFill>
                <a:srgbClr val="0072BC"/>
              </a:solidFill>
            </a:endParaRPr>
          </a:p>
        </p:txBody>
      </p:sp>
      <p:sp>
        <p:nvSpPr>
          <p:cNvPr id="11" name="10 Rectángulo redondeado"/>
          <p:cNvSpPr/>
          <p:nvPr/>
        </p:nvSpPr>
        <p:spPr>
          <a:xfrm>
            <a:off x="4572000" y="2763879"/>
            <a:ext cx="1457071" cy="81724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AR" sz="1600" b="1" dirty="0" smtClean="0"/>
              <a:t>Rechazarlo por Objeción de Deuda.</a:t>
            </a:r>
            <a:endParaRPr lang="es-AR" sz="1600" b="1" dirty="0"/>
          </a:p>
        </p:txBody>
      </p:sp>
      <p:sp>
        <p:nvSpPr>
          <p:cNvPr id="12" name="11 Rectángulo redondeado"/>
          <p:cNvSpPr/>
          <p:nvPr/>
        </p:nvSpPr>
        <p:spPr>
          <a:xfrm>
            <a:off x="2388708" y="4005064"/>
            <a:ext cx="1457071" cy="81724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AR" sz="1600" b="1" dirty="0" smtClean="0"/>
              <a:t>Consentirlo </a:t>
            </a:r>
            <a:endParaRPr lang="es-AR" sz="1600" b="1" dirty="0"/>
          </a:p>
        </p:txBody>
      </p:sp>
      <p:cxnSp>
        <p:nvCxnSpPr>
          <p:cNvPr id="13" name="12 Conector recto de flecha"/>
          <p:cNvCxnSpPr>
            <a:stCxn id="10" idx="2"/>
            <a:endCxn id="12" idx="0"/>
          </p:cNvCxnSpPr>
          <p:nvPr/>
        </p:nvCxnSpPr>
        <p:spPr>
          <a:xfrm flipH="1">
            <a:off x="3117244" y="3629699"/>
            <a:ext cx="1" cy="375365"/>
          </a:xfrm>
          <a:prstGeom prst="straightConnector1">
            <a:avLst/>
          </a:prstGeom>
          <a:ln w="28575">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15 Conector recto de flecha"/>
          <p:cNvCxnSpPr>
            <a:endCxn id="11" idx="1"/>
          </p:cNvCxnSpPr>
          <p:nvPr/>
        </p:nvCxnSpPr>
        <p:spPr>
          <a:xfrm>
            <a:off x="3871197" y="3156293"/>
            <a:ext cx="700803" cy="16206"/>
          </a:xfrm>
          <a:prstGeom prst="straightConnector1">
            <a:avLst/>
          </a:prstGeom>
          <a:ln w="28575">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2" name="21 Rectángulo redondeado"/>
          <p:cNvSpPr/>
          <p:nvPr/>
        </p:nvSpPr>
        <p:spPr>
          <a:xfrm>
            <a:off x="6948264" y="2715299"/>
            <a:ext cx="1584176" cy="914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AR" sz="1400" b="1" dirty="0" smtClean="0"/>
              <a:t>Regularizar la situación y volver a solicitar el CNO.</a:t>
            </a:r>
            <a:endParaRPr lang="es-AR" sz="1400" b="1" dirty="0"/>
          </a:p>
        </p:txBody>
      </p:sp>
      <p:cxnSp>
        <p:nvCxnSpPr>
          <p:cNvPr id="23" name="22 Conector recto de flecha"/>
          <p:cNvCxnSpPr>
            <a:endCxn id="22" idx="1"/>
          </p:cNvCxnSpPr>
          <p:nvPr/>
        </p:nvCxnSpPr>
        <p:spPr>
          <a:xfrm flipV="1">
            <a:off x="5957063" y="3172499"/>
            <a:ext cx="991201" cy="1599"/>
          </a:xfrm>
          <a:prstGeom prst="straightConnector1">
            <a:avLst/>
          </a:prstGeom>
          <a:ln w="28575">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6" name="25 Rectángulo redondeado"/>
          <p:cNvSpPr/>
          <p:nvPr/>
        </p:nvSpPr>
        <p:spPr>
          <a:xfrm>
            <a:off x="3845779" y="5229200"/>
            <a:ext cx="1584176" cy="914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AR" sz="1400" b="1" dirty="0" smtClean="0"/>
              <a:t>Dar curso a la SPD (Solicitud de Póliza Digital)</a:t>
            </a:r>
            <a:endParaRPr lang="es-AR" sz="1400" b="1" dirty="0"/>
          </a:p>
        </p:txBody>
      </p:sp>
      <p:cxnSp>
        <p:nvCxnSpPr>
          <p:cNvPr id="28" name="27 Conector angular"/>
          <p:cNvCxnSpPr>
            <a:stCxn id="12" idx="2"/>
            <a:endCxn id="26" idx="1"/>
          </p:cNvCxnSpPr>
          <p:nvPr/>
        </p:nvCxnSpPr>
        <p:spPr>
          <a:xfrm rot="16200000" flipH="1">
            <a:off x="3049463" y="4890084"/>
            <a:ext cx="864096" cy="728535"/>
          </a:xfrm>
          <a:prstGeom prst="bentConnector2">
            <a:avLst/>
          </a:prstGeom>
          <a:ln w="28575">
            <a:solidFill>
              <a:srgbClr val="0072BC"/>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9" name="28 Llamada de flecha hacia arriba"/>
          <p:cNvSpPr/>
          <p:nvPr/>
        </p:nvSpPr>
        <p:spPr>
          <a:xfrm>
            <a:off x="184938" y="2596434"/>
            <a:ext cx="1866782" cy="2848790"/>
          </a:xfrm>
          <a:prstGeom prst="upArrowCallout">
            <a:avLst>
              <a:gd name="adj1" fmla="val 15831"/>
              <a:gd name="adj2" fmla="val 20416"/>
              <a:gd name="adj3" fmla="val 25000"/>
              <a:gd name="adj4" fmla="val 78956"/>
            </a:avLst>
          </a:prstGeom>
          <a:noFill/>
          <a:ln w="19050">
            <a:solidFill>
              <a:srgbClr val="0072BC"/>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400" b="1" dirty="0" smtClean="0">
                <a:solidFill>
                  <a:srgbClr val="0072BC"/>
                </a:solidFill>
              </a:rPr>
              <a:t>El Empleador  podrá seleccionar una o mas ART al confeccionar el CNO. En caso de ser concedido podrá ser utilizado por cualquiera de esas aseguradoras consignadas.</a:t>
            </a:r>
            <a:endParaRPr lang="es-AR" sz="1400" b="1" dirty="0">
              <a:solidFill>
                <a:srgbClr val="0072BC"/>
              </a:solidFill>
            </a:endParaRPr>
          </a:p>
        </p:txBody>
      </p:sp>
      <p:sp>
        <p:nvSpPr>
          <p:cNvPr id="30" name="29 Elipse"/>
          <p:cNvSpPr/>
          <p:nvPr/>
        </p:nvSpPr>
        <p:spPr>
          <a:xfrm>
            <a:off x="6282892" y="3861048"/>
            <a:ext cx="2592288" cy="2060486"/>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AR" sz="1400" b="1" dirty="0" smtClean="0">
                <a:solidFill>
                  <a:srgbClr val="0072BC"/>
                </a:solidFill>
              </a:rPr>
              <a:t>El CNO tiene validez solo para iniciar el Traspaso dentro del mes en el que fue emitido. Si no se usa en ese mes, se deberá solicitar uno nuevo.</a:t>
            </a:r>
            <a:endParaRPr lang="es-AR" sz="1400" b="1" dirty="0">
              <a:solidFill>
                <a:srgbClr val="0072BC"/>
              </a:solidFill>
            </a:endParaRPr>
          </a:p>
        </p:txBody>
      </p:sp>
      <p:pic>
        <p:nvPicPr>
          <p:cNvPr id="4098" name="Picture 2"/>
          <p:cNvPicPr>
            <a:picLocks noChangeAspect="1" noChangeArrowheads="1"/>
          </p:cNvPicPr>
          <p:nvPr/>
        </p:nvPicPr>
        <p:blipFill>
          <a:blip r:embed="rId3">
            <a:duotone>
              <a:schemeClr val="accent1">
                <a:shade val="45000"/>
                <a:satMod val="135000"/>
              </a:schemeClr>
              <a:prstClr val="white"/>
            </a:duotone>
            <a:extLst>
              <a:ext uri="{BEBA8EAE-BF5A-486C-A8C5-ECC9F3942E4B}">
                <a14:imgProps xmlns="" xmlns:a14="http://schemas.microsoft.com/office/drawing/2010/main">
                  <a14:imgLayer r:embed="rId4">
                    <a14:imgEffect>
                      <a14:sharpenSoften amount="50000"/>
                    </a14:imgEffect>
                  </a14:imgLayer>
                </a14:imgProps>
              </a:ext>
              <a:ext uri="{28A0092B-C50C-407E-A947-70E740481C1C}">
                <a14:useLocalDpi xmlns="" xmlns:a14="http://schemas.microsoft.com/office/drawing/2010/main" val="0"/>
              </a:ext>
            </a:extLst>
          </a:blip>
          <a:srcRect/>
          <a:stretch>
            <a:fillRect/>
          </a:stretch>
        </p:blipFill>
        <p:spPr bwMode="auto">
          <a:xfrm>
            <a:off x="6400590" y="188640"/>
            <a:ext cx="2114550" cy="21621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72536591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95536" y="1196752"/>
            <a:ext cx="8424936"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 name="5 Título"/>
          <p:cNvSpPr>
            <a:spLocks noGrp="1"/>
          </p:cNvSpPr>
          <p:nvPr>
            <p:ph type="title"/>
          </p:nvPr>
        </p:nvSpPr>
        <p:spPr>
          <a:xfrm>
            <a:off x="457200" y="274638"/>
            <a:ext cx="8229600" cy="778098"/>
          </a:xfrm>
        </p:spPr>
        <p:txBody>
          <a:bodyPr>
            <a:normAutofit/>
          </a:bodyPr>
          <a:lstStyle/>
          <a:p>
            <a:pPr algn="ctr"/>
            <a:r>
              <a:rPr lang="es-AR" sz="2000" b="1" dirty="0" smtClean="0"/>
              <a:t>Aplicativo “Certificado de no Objeción”</a:t>
            </a:r>
            <a:endParaRPr lang="es-AR" sz="2000" dirty="0"/>
          </a:p>
        </p:txBody>
      </p:sp>
      <p:pic>
        <p:nvPicPr>
          <p:cNvPr id="5" name="4 Imagen"/>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971600" y="1556792"/>
            <a:ext cx="7020272" cy="3317032"/>
          </a:xfrm>
          <a:prstGeom prst="rect">
            <a:avLst/>
          </a:prstGeom>
        </p:spPr>
      </p:pic>
      <p:sp>
        <p:nvSpPr>
          <p:cNvPr id="6" name="6 Marcador de contenido"/>
          <p:cNvSpPr txBox="1">
            <a:spLocks/>
          </p:cNvSpPr>
          <p:nvPr/>
        </p:nvSpPr>
        <p:spPr>
          <a:xfrm>
            <a:off x="457200" y="836712"/>
            <a:ext cx="8229600" cy="1008112"/>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anose="020B0604020202020204" pitchFamily="34" charset="0"/>
              <a:buNone/>
              <a:defRPr sz="2200" kern="1200">
                <a:solidFill>
                  <a:srgbClr val="0072BC"/>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1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s-AR" sz="1400" b="1" dirty="0" smtClean="0"/>
              <a:t>El empleador deberá solicitar un CNO en forma previa a iniciar un traspaso de ART. El CNO es el documento que certifica que la ART habilita al empleador a traspasarse a otra aseguradora. El CNO </a:t>
            </a:r>
            <a:r>
              <a:rPr lang="es-AR" sz="1400" b="1" u="sng" dirty="0" smtClean="0"/>
              <a:t>no</a:t>
            </a:r>
            <a:r>
              <a:rPr lang="es-AR" sz="1400" b="1" dirty="0" smtClean="0"/>
              <a:t> es un libre deuda.</a:t>
            </a:r>
            <a:endParaRPr lang="es-AR" sz="1400" b="1" dirty="0"/>
          </a:p>
        </p:txBody>
      </p:sp>
      <p:sp>
        <p:nvSpPr>
          <p:cNvPr id="7" name="6 CuadroTexto"/>
          <p:cNvSpPr txBox="1"/>
          <p:nvPr/>
        </p:nvSpPr>
        <p:spPr>
          <a:xfrm>
            <a:off x="611560" y="5085184"/>
            <a:ext cx="3528392" cy="954107"/>
          </a:xfrm>
          <a:prstGeom prst="rect">
            <a:avLst/>
          </a:prstGeom>
          <a:noFill/>
        </p:spPr>
        <p:txBody>
          <a:bodyPr wrap="square" rtlCol="0">
            <a:spAutoFit/>
          </a:bodyPr>
          <a:lstStyle/>
          <a:p>
            <a:r>
              <a:rPr lang="es-AR" sz="1400" b="1" dirty="0" smtClean="0">
                <a:solidFill>
                  <a:srgbClr val="0072BC"/>
                </a:solidFill>
              </a:rPr>
              <a:t>Si el empleador no cumpliera con el plazo de permanencia mínima en su ART actual o no contara con cobertura vigente, no estará habilitada la opción “Solicitar CNO”</a:t>
            </a:r>
          </a:p>
        </p:txBody>
      </p:sp>
      <p:sp>
        <p:nvSpPr>
          <p:cNvPr id="8" name="7 CuadroTexto"/>
          <p:cNvSpPr txBox="1"/>
          <p:nvPr/>
        </p:nvSpPr>
        <p:spPr>
          <a:xfrm>
            <a:off x="4427984" y="5085184"/>
            <a:ext cx="3888432" cy="954107"/>
          </a:xfrm>
          <a:prstGeom prst="rect">
            <a:avLst/>
          </a:prstGeom>
          <a:noFill/>
        </p:spPr>
        <p:txBody>
          <a:bodyPr wrap="square" rtlCol="0">
            <a:spAutoFit/>
          </a:bodyPr>
          <a:lstStyle/>
          <a:p>
            <a:r>
              <a:rPr lang="es-AR" sz="1400" b="1" dirty="0" smtClean="0">
                <a:solidFill>
                  <a:srgbClr val="0072BC"/>
                </a:solidFill>
              </a:rPr>
              <a:t>El empleador podrá elegir la o las ART que podrán utilizar el CNO para gestionar su traspaso. Una vez seleccionada una ART, podrá agregar pero no eliminar </a:t>
            </a:r>
            <a:r>
              <a:rPr lang="es-AR" sz="1400" b="1" dirty="0" err="1" smtClean="0">
                <a:solidFill>
                  <a:srgbClr val="0072BC"/>
                </a:solidFill>
              </a:rPr>
              <a:t>ART´s</a:t>
            </a:r>
            <a:r>
              <a:rPr lang="es-AR" sz="1400" b="1" dirty="0" smtClean="0">
                <a:solidFill>
                  <a:srgbClr val="0072BC"/>
                </a:solidFill>
              </a:rPr>
              <a:t> previamente seleccionadas</a:t>
            </a:r>
            <a:endParaRPr lang="es-AR" sz="1400" b="1" dirty="0">
              <a:solidFill>
                <a:srgbClr val="0072BC"/>
              </a:solidFill>
            </a:endParaRPr>
          </a:p>
        </p:txBody>
      </p:sp>
      <p:sp>
        <p:nvSpPr>
          <p:cNvPr id="9" name="8 Flecha derecha"/>
          <p:cNvSpPr/>
          <p:nvPr/>
        </p:nvSpPr>
        <p:spPr>
          <a:xfrm rot="18717558">
            <a:off x="1958194" y="3913003"/>
            <a:ext cx="2499543" cy="937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0" name="9 Flecha derecha"/>
          <p:cNvSpPr/>
          <p:nvPr/>
        </p:nvSpPr>
        <p:spPr>
          <a:xfrm rot="13340123">
            <a:off x="4565695" y="4161936"/>
            <a:ext cx="2499543" cy="937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 xmlns:p14="http://schemas.microsoft.com/office/powerpoint/2010/main" val="393137082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95536" y="1196752"/>
            <a:ext cx="8424936"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 name="2 Título"/>
          <p:cNvSpPr>
            <a:spLocks noGrp="1"/>
          </p:cNvSpPr>
          <p:nvPr>
            <p:ph type="title"/>
          </p:nvPr>
        </p:nvSpPr>
        <p:spPr>
          <a:xfrm>
            <a:off x="457200" y="274638"/>
            <a:ext cx="8229600" cy="778098"/>
          </a:xfrm>
        </p:spPr>
        <p:txBody>
          <a:bodyPr>
            <a:normAutofit/>
          </a:bodyPr>
          <a:lstStyle/>
          <a:p>
            <a:pPr algn="ctr"/>
            <a:r>
              <a:rPr lang="es-AR" sz="2200" b="1" dirty="0" smtClean="0"/>
              <a:t>Selección de ART´S </a:t>
            </a:r>
            <a:r>
              <a:rPr lang="es-AR" sz="2200" dirty="0" smtClean="0"/>
              <a:t>autorizadas a utilizar el </a:t>
            </a:r>
            <a:r>
              <a:rPr lang="es-AR" sz="2200" b="1" dirty="0" smtClean="0"/>
              <a:t>CNO </a:t>
            </a:r>
            <a:endParaRPr lang="es-AR" sz="2200" b="1" dirty="0"/>
          </a:p>
        </p:txBody>
      </p:sp>
      <p:pic>
        <p:nvPicPr>
          <p:cNvPr id="5" name="4 Imagen"/>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721804" y="783297"/>
            <a:ext cx="7666620" cy="5336348"/>
          </a:xfrm>
          <a:prstGeom prst="rect">
            <a:avLst/>
          </a:prstGeom>
        </p:spPr>
      </p:pic>
      <p:sp>
        <p:nvSpPr>
          <p:cNvPr id="6" name="5 CuadroTexto"/>
          <p:cNvSpPr txBox="1"/>
          <p:nvPr/>
        </p:nvSpPr>
        <p:spPr>
          <a:xfrm>
            <a:off x="4636334" y="2276872"/>
            <a:ext cx="2879576" cy="3293209"/>
          </a:xfrm>
          <a:prstGeom prst="rect">
            <a:avLst/>
          </a:prstGeom>
          <a:noFill/>
        </p:spPr>
        <p:txBody>
          <a:bodyPr wrap="square" rtlCol="0">
            <a:spAutoFit/>
          </a:bodyPr>
          <a:lstStyle/>
          <a:p>
            <a:pPr marL="171450" indent="-171450">
              <a:buFont typeface="Arial" charset="0"/>
              <a:buChar char="•"/>
            </a:pPr>
            <a:r>
              <a:rPr lang="es-AR" sz="1300" b="1" dirty="0" smtClean="0">
                <a:solidFill>
                  <a:srgbClr val="0072BC"/>
                </a:solidFill>
              </a:rPr>
              <a:t>Una vez seleccionada una ART, no se puede eliminar dicha selección.</a:t>
            </a:r>
          </a:p>
          <a:p>
            <a:endParaRPr lang="es-AR" sz="1300" b="1" dirty="0" smtClean="0">
              <a:solidFill>
                <a:srgbClr val="0072BC"/>
              </a:solidFill>
            </a:endParaRPr>
          </a:p>
          <a:p>
            <a:pPr marL="171450" indent="-171450">
              <a:buFont typeface="Arial" charset="0"/>
              <a:buChar char="•"/>
            </a:pPr>
            <a:r>
              <a:rPr lang="es-AR" sz="1300" b="1" dirty="0" smtClean="0">
                <a:solidFill>
                  <a:srgbClr val="0072BC"/>
                </a:solidFill>
              </a:rPr>
              <a:t>Si inicialmente el empleador desea solicitar cotización a una sola ART, deberá seleccionar la misma.</a:t>
            </a:r>
          </a:p>
          <a:p>
            <a:endParaRPr lang="es-AR" sz="1300" b="1" dirty="0">
              <a:solidFill>
                <a:srgbClr val="0072BC"/>
              </a:solidFill>
            </a:endParaRPr>
          </a:p>
          <a:p>
            <a:pPr marL="171450" indent="-171450">
              <a:buFont typeface="Arial" charset="0"/>
              <a:buChar char="•"/>
            </a:pPr>
            <a:r>
              <a:rPr lang="es-AR" sz="1300" b="1" dirty="0" smtClean="0">
                <a:solidFill>
                  <a:srgbClr val="0072BC"/>
                </a:solidFill>
              </a:rPr>
              <a:t>Si con posterioridad a dicha selección, desea solicitar cotización a otra ART, debe ingresar al presente aplicativo y agregar la o las ART que desee.</a:t>
            </a:r>
          </a:p>
          <a:p>
            <a:endParaRPr lang="es-AR" sz="1300" b="1" dirty="0">
              <a:solidFill>
                <a:srgbClr val="0072BC"/>
              </a:solidFill>
            </a:endParaRPr>
          </a:p>
          <a:p>
            <a:pPr marL="171450" indent="-171450">
              <a:buFont typeface="Arial" charset="0"/>
              <a:buChar char="•"/>
            </a:pPr>
            <a:r>
              <a:rPr lang="es-AR" sz="1300" b="1" dirty="0" smtClean="0">
                <a:solidFill>
                  <a:srgbClr val="0072BC"/>
                </a:solidFill>
              </a:rPr>
              <a:t>El empleador puede agregar </a:t>
            </a:r>
            <a:r>
              <a:rPr lang="es-AR" sz="1300" b="1" dirty="0" err="1" smtClean="0">
                <a:solidFill>
                  <a:srgbClr val="0072BC"/>
                </a:solidFill>
              </a:rPr>
              <a:t>ART´s</a:t>
            </a:r>
            <a:r>
              <a:rPr lang="es-AR" sz="1300" b="1" dirty="0" smtClean="0">
                <a:solidFill>
                  <a:srgbClr val="0072BC"/>
                </a:solidFill>
              </a:rPr>
              <a:t> siempre que el CNO se encuentre en estado Pendiente o Aprobado.</a:t>
            </a:r>
          </a:p>
        </p:txBody>
      </p:sp>
    </p:spTree>
    <p:extLst>
      <p:ext uri="{BB962C8B-B14F-4D97-AF65-F5344CB8AC3E}">
        <p14:creationId xmlns="" xmlns:p14="http://schemas.microsoft.com/office/powerpoint/2010/main" val="328696204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395536" y="1340768"/>
            <a:ext cx="8352928"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 name="2 Rectángulo redondeado"/>
          <p:cNvSpPr/>
          <p:nvPr/>
        </p:nvSpPr>
        <p:spPr>
          <a:xfrm>
            <a:off x="395536" y="364064"/>
            <a:ext cx="8288089" cy="760680"/>
          </a:xfrm>
          <a:prstGeom prst="roundRect">
            <a:avLst/>
          </a:prstGeom>
          <a:solidFill>
            <a:srgbClr val="0072B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3400" b="1" dirty="0" smtClean="0">
                <a:latin typeface="+mj-lt"/>
              </a:rPr>
              <a:t>Disposiciones Generales</a:t>
            </a:r>
            <a:endParaRPr lang="es-AR" sz="3400" dirty="0">
              <a:latin typeface="+mj-lt"/>
            </a:endParaRPr>
          </a:p>
        </p:txBody>
      </p:sp>
      <p:sp>
        <p:nvSpPr>
          <p:cNvPr id="2" name="AutoShape 2" descr="Resultado de imagen para contratos"/>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a:p>
        </p:txBody>
      </p:sp>
      <p:sp>
        <p:nvSpPr>
          <p:cNvPr id="4" name="AutoShape 4" descr="Resultado de imagen para contratos"/>
          <p:cNvSpPr>
            <a:spLocks noChangeAspect="1" noChangeArrowheads="1"/>
          </p:cNvSpPr>
          <p:nvPr/>
        </p:nvSpPr>
        <p:spPr bwMode="auto">
          <a:xfrm>
            <a:off x="307975" y="7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a:p>
        </p:txBody>
      </p:sp>
      <p:sp>
        <p:nvSpPr>
          <p:cNvPr id="5" name="4 Rectángulo"/>
          <p:cNvSpPr/>
          <p:nvPr/>
        </p:nvSpPr>
        <p:spPr>
          <a:xfrm>
            <a:off x="898704" y="3228738"/>
            <a:ext cx="6903600" cy="1200329"/>
          </a:xfrm>
          <a:prstGeom prst="rect">
            <a:avLst/>
          </a:prstGeom>
        </p:spPr>
        <p:txBody>
          <a:bodyPr wrap="square">
            <a:spAutoFit/>
          </a:bodyPr>
          <a:lstStyle/>
          <a:p>
            <a:pPr marL="285750" indent="-285750" algn="just">
              <a:buFont typeface="Wingdings" panose="05000000000000000000" pitchFamily="2" charset="2"/>
              <a:buChar char="q"/>
            </a:pPr>
            <a:r>
              <a:rPr lang="es-AR" dirty="0">
                <a:solidFill>
                  <a:srgbClr val="0072BC"/>
                </a:solidFill>
              </a:rPr>
              <a:t>Cuando la ART considera que el C.I.I.U. del empleador no se corresponde con su actividad económica real, podrá modificarlo, notificándolo fehacientemente con una antelación de 60 días </a:t>
            </a:r>
            <a:r>
              <a:rPr lang="es-AR" dirty="0" smtClean="0">
                <a:solidFill>
                  <a:srgbClr val="0072BC"/>
                </a:solidFill>
              </a:rPr>
              <a:t>corridos.</a:t>
            </a:r>
            <a:endParaRPr lang="es-AR" dirty="0">
              <a:solidFill>
                <a:srgbClr val="FF0000"/>
              </a:solidFill>
            </a:endParaRPr>
          </a:p>
        </p:txBody>
      </p:sp>
      <p:sp>
        <p:nvSpPr>
          <p:cNvPr id="10" name="9 Rectángulo"/>
          <p:cNvSpPr/>
          <p:nvPr/>
        </p:nvSpPr>
        <p:spPr>
          <a:xfrm>
            <a:off x="899592" y="1484784"/>
            <a:ext cx="7056784" cy="1477328"/>
          </a:xfrm>
          <a:prstGeom prst="rect">
            <a:avLst/>
          </a:prstGeom>
        </p:spPr>
        <p:txBody>
          <a:bodyPr wrap="square">
            <a:spAutoFit/>
          </a:bodyPr>
          <a:lstStyle/>
          <a:p>
            <a:pPr marL="285750" indent="-285750" algn="just">
              <a:buFont typeface="Wingdings" panose="05000000000000000000" pitchFamily="2" charset="2"/>
              <a:buChar char="q"/>
            </a:pPr>
            <a:r>
              <a:rPr lang="es-AR" dirty="0">
                <a:solidFill>
                  <a:srgbClr val="0072BC"/>
                </a:solidFill>
              </a:rPr>
              <a:t>El aumento de alícuota por un cambio de C.I.I.U. solo podrá realizarse cuando el empleador haya cumplido con la condición de permanencia mínima de 6 meses para su primera afiliación o 1 año para las afiliaciones posteriores, excepto con acuerdo expreso de ambas partes.</a:t>
            </a:r>
          </a:p>
        </p:txBody>
      </p:sp>
      <p:sp>
        <p:nvSpPr>
          <p:cNvPr id="11" name="10 Rectángulo"/>
          <p:cNvSpPr/>
          <p:nvPr/>
        </p:nvSpPr>
        <p:spPr>
          <a:xfrm>
            <a:off x="723156" y="4725144"/>
            <a:ext cx="7632848" cy="769977"/>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r>
              <a:rPr lang="es-AR" b="1" dirty="0" smtClean="0">
                <a:solidFill>
                  <a:srgbClr val="0072BC"/>
                </a:solidFill>
              </a:rPr>
              <a:t>El contrato tendrá una vigencia mínima de 1 año contado desde las 0:00 Hs. de la fecha de inicio de vigencia estipulada en la S.P.D.</a:t>
            </a:r>
            <a:endParaRPr lang="es-AR" b="1" dirty="0">
              <a:solidFill>
                <a:srgbClr val="0072BC"/>
              </a:solidFill>
            </a:endParaRPr>
          </a:p>
        </p:txBody>
      </p:sp>
    </p:spTree>
    <p:extLst>
      <p:ext uri="{BB962C8B-B14F-4D97-AF65-F5344CB8AC3E}">
        <p14:creationId xmlns="" xmlns:p14="http://schemas.microsoft.com/office/powerpoint/2010/main" val="328016958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395536" y="1340768"/>
            <a:ext cx="8352928"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 name="2 Rectángulo redondeado"/>
          <p:cNvSpPr/>
          <p:nvPr/>
        </p:nvSpPr>
        <p:spPr>
          <a:xfrm>
            <a:off x="395536" y="364064"/>
            <a:ext cx="8288089" cy="760680"/>
          </a:xfrm>
          <a:prstGeom prst="roundRect">
            <a:avLst/>
          </a:prstGeom>
          <a:solidFill>
            <a:srgbClr val="0072B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3400" b="1" dirty="0" smtClean="0">
                <a:latin typeface="+mj-lt"/>
              </a:rPr>
              <a:t>Rescisiones contractuales</a:t>
            </a:r>
            <a:endParaRPr lang="es-AR" sz="3400" b="1" dirty="0">
              <a:latin typeface="+mj-lt"/>
            </a:endParaRPr>
          </a:p>
        </p:txBody>
      </p:sp>
      <p:sp>
        <p:nvSpPr>
          <p:cNvPr id="2" name="AutoShape 2" descr="Resultado de imagen para contratos"/>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a:p>
        </p:txBody>
      </p:sp>
      <p:sp>
        <p:nvSpPr>
          <p:cNvPr id="4" name="AutoShape 4" descr="Resultado de imagen para contratos"/>
          <p:cNvSpPr>
            <a:spLocks noChangeAspect="1" noChangeArrowheads="1"/>
          </p:cNvSpPr>
          <p:nvPr/>
        </p:nvSpPr>
        <p:spPr bwMode="auto">
          <a:xfrm>
            <a:off x="307975" y="7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a:p>
        </p:txBody>
      </p:sp>
      <p:sp>
        <p:nvSpPr>
          <p:cNvPr id="8" name="7 CuadroTexto"/>
          <p:cNvSpPr txBox="1"/>
          <p:nvPr/>
        </p:nvSpPr>
        <p:spPr>
          <a:xfrm>
            <a:off x="383600" y="2850208"/>
            <a:ext cx="8496944" cy="3385542"/>
          </a:xfrm>
          <a:prstGeom prst="rect">
            <a:avLst/>
          </a:prstGeom>
          <a:noFill/>
        </p:spPr>
        <p:txBody>
          <a:bodyPr wrap="square" rtlCol="0">
            <a:spAutoFit/>
          </a:bodyPr>
          <a:lstStyle/>
          <a:p>
            <a:r>
              <a:rPr lang="es-AR" dirty="0" smtClean="0">
                <a:solidFill>
                  <a:srgbClr val="0072BC"/>
                </a:solidFill>
              </a:rPr>
              <a:t>Las rescisiones contractuales, excepto la originada por un traspaso o por la adhesión al régimen de </a:t>
            </a:r>
            <a:r>
              <a:rPr lang="es-AR" dirty="0" err="1" smtClean="0">
                <a:solidFill>
                  <a:srgbClr val="0072BC"/>
                </a:solidFill>
              </a:rPr>
              <a:t>autoaseguro</a:t>
            </a:r>
            <a:r>
              <a:rPr lang="es-AR" dirty="0" smtClean="0">
                <a:solidFill>
                  <a:srgbClr val="0072BC"/>
                </a:solidFill>
              </a:rPr>
              <a:t>, se podrán ejecutar en cualquier momento del mes, no siendo condición necesaria que tenga vigencia por periodos mensuales completos. Las ART deberán informar este tipo de novedades a la SRT. </a:t>
            </a:r>
          </a:p>
          <a:p>
            <a:endParaRPr lang="es-AR" sz="700" dirty="0">
              <a:solidFill>
                <a:srgbClr val="0072BC"/>
              </a:solidFill>
            </a:endParaRPr>
          </a:p>
          <a:p>
            <a:r>
              <a:rPr lang="es-AR" dirty="0" smtClean="0">
                <a:solidFill>
                  <a:srgbClr val="0072BC"/>
                </a:solidFill>
              </a:rPr>
              <a:t>La fecha de finalización de los contratos motivada en una rescisión por traspaso o por la incorporación del empleador al régimen de </a:t>
            </a:r>
            <a:r>
              <a:rPr lang="es-AR" dirty="0" err="1" smtClean="0">
                <a:solidFill>
                  <a:srgbClr val="0072BC"/>
                </a:solidFill>
              </a:rPr>
              <a:t>autoaseguro</a:t>
            </a:r>
            <a:r>
              <a:rPr lang="es-AR" dirty="0" smtClean="0">
                <a:solidFill>
                  <a:srgbClr val="0072BC"/>
                </a:solidFill>
              </a:rPr>
              <a:t>, deberá coincidir con el último día del mes calendario. </a:t>
            </a:r>
          </a:p>
          <a:p>
            <a:endParaRPr lang="es-AR" sz="700" dirty="0">
              <a:solidFill>
                <a:srgbClr val="0072BC"/>
              </a:solidFill>
            </a:endParaRPr>
          </a:p>
          <a:p>
            <a:r>
              <a:rPr lang="es-AR" dirty="0" smtClean="0">
                <a:solidFill>
                  <a:srgbClr val="0072BC"/>
                </a:solidFill>
              </a:rPr>
              <a:t>Cuando el empleador solicite por medio de una nota formal a la ART </a:t>
            </a:r>
            <a:r>
              <a:rPr lang="es-AR" dirty="0">
                <a:solidFill>
                  <a:srgbClr val="0072BC"/>
                </a:solidFill>
              </a:rPr>
              <a:t>la rescisión por Cese </a:t>
            </a:r>
            <a:r>
              <a:rPr lang="es-AR" dirty="0" smtClean="0">
                <a:solidFill>
                  <a:srgbClr val="0072BC"/>
                </a:solidFill>
              </a:rPr>
              <a:t>de la </a:t>
            </a:r>
            <a:r>
              <a:rPr lang="es-AR" dirty="0">
                <a:solidFill>
                  <a:srgbClr val="0072BC"/>
                </a:solidFill>
              </a:rPr>
              <a:t>actividad del establecimiento </a:t>
            </a:r>
            <a:r>
              <a:rPr lang="es-AR" dirty="0" smtClean="0">
                <a:solidFill>
                  <a:srgbClr val="0072BC"/>
                </a:solidFill>
              </a:rPr>
              <a:t>o porque no </a:t>
            </a:r>
            <a:r>
              <a:rPr lang="es-AR" dirty="0">
                <a:solidFill>
                  <a:srgbClr val="0072BC"/>
                </a:solidFill>
              </a:rPr>
              <a:t>tenga más trabajadores en relación de </a:t>
            </a:r>
            <a:r>
              <a:rPr lang="es-AR" dirty="0" smtClean="0">
                <a:solidFill>
                  <a:srgbClr val="0072BC"/>
                </a:solidFill>
              </a:rPr>
              <a:t>dependencia, deberá además presentar la documentación  de AFIP </a:t>
            </a:r>
            <a:r>
              <a:rPr lang="es-AR" dirty="0" err="1" smtClean="0">
                <a:solidFill>
                  <a:srgbClr val="0072BC"/>
                </a:solidFill>
              </a:rPr>
              <a:t>respaldatoria</a:t>
            </a:r>
            <a:r>
              <a:rPr lang="es-AR" dirty="0" smtClean="0">
                <a:solidFill>
                  <a:srgbClr val="0072BC"/>
                </a:solidFill>
              </a:rPr>
              <a:t>. </a:t>
            </a:r>
            <a:r>
              <a:rPr lang="es-AR" dirty="0">
                <a:solidFill>
                  <a:srgbClr val="0072BC"/>
                </a:solidFill>
              </a:rPr>
              <a:t>L</a:t>
            </a:r>
            <a:r>
              <a:rPr lang="es-AR" dirty="0" smtClean="0">
                <a:solidFill>
                  <a:srgbClr val="0072BC"/>
                </a:solidFill>
              </a:rPr>
              <a:t>a ART deberá corroborar dicha documentación. </a:t>
            </a:r>
            <a:endParaRPr lang="es-AR" dirty="0">
              <a:solidFill>
                <a:srgbClr val="0072BC"/>
              </a:solidFill>
            </a:endParaRPr>
          </a:p>
        </p:txBody>
      </p:sp>
      <p:sp>
        <p:nvSpPr>
          <p:cNvPr id="5" name="4 Rectángulo"/>
          <p:cNvSpPr/>
          <p:nvPr/>
        </p:nvSpPr>
        <p:spPr>
          <a:xfrm>
            <a:off x="395536" y="1278568"/>
            <a:ext cx="6192688" cy="151216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AR" b="1" dirty="0">
                <a:solidFill>
                  <a:srgbClr val="0072BC"/>
                </a:solidFill>
              </a:rPr>
              <a:t>Si al termino de la vigencia de un contrato el empleador no hubiera contratado otra ART, ni se hubiera adherido al régimen de </a:t>
            </a:r>
            <a:r>
              <a:rPr lang="es-AR" b="1" dirty="0" err="1">
                <a:solidFill>
                  <a:srgbClr val="0072BC"/>
                </a:solidFill>
              </a:rPr>
              <a:t>autoaseguro</a:t>
            </a:r>
            <a:r>
              <a:rPr lang="es-AR" b="1" dirty="0">
                <a:solidFill>
                  <a:srgbClr val="0072BC"/>
                </a:solidFill>
              </a:rPr>
              <a:t>, el contrato se entenderá renovado automáticamente por otro año.</a:t>
            </a:r>
          </a:p>
        </p:txBody>
      </p:sp>
      <p:pic>
        <p:nvPicPr>
          <p:cNvPr id="6" name="5 Imagen"/>
          <p:cNvPicPr>
            <a:picLocks noChangeAspect="1"/>
          </p:cNvPicPr>
          <p:nvPr/>
        </p:nvPicPr>
        <p:blipFill>
          <a:blip r:embed="rId2">
            <a:duotone>
              <a:schemeClr val="accent5">
                <a:shade val="45000"/>
                <a:satMod val="135000"/>
              </a:schemeClr>
              <a:prstClr val="white"/>
            </a:duotone>
            <a:extLst>
              <a:ext uri="{28A0092B-C50C-407E-A947-70E740481C1C}">
                <a14:useLocalDpi xmlns="" xmlns:a14="http://schemas.microsoft.com/office/drawing/2010/main" val="0"/>
              </a:ext>
            </a:extLst>
          </a:blip>
          <a:stretch>
            <a:fillRect/>
          </a:stretch>
        </p:blipFill>
        <p:spPr>
          <a:xfrm>
            <a:off x="6766165" y="1206560"/>
            <a:ext cx="1917460" cy="1656184"/>
          </a:xfrm>
          <a:prstGeom prst="rect">
            <a:avLst/>
          </a:prstGeom>
        </p:spPr>
      </p:pic>
    </p:spTree>
    <p:extLst>
      <p:ext uri="{BB962C8B-B14F-4D97-AF65-F5344CB8AC3E}">
        <p14:creationId xmlns="" xmlns:p14="http://schemas.microsoft.com/office/powerpoint/2010/main" val="368021352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395536" y="1340768"/>
            <a:ext cx="8352928"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 name="2 Rectángulo redondeado"/>
          <p:cNvSpPr/>
          <p:nvPr/>
        </p:nvSpPr>
        <p:spPr>
          <a:xfrm>
            <a:off x="395536" y="364064"/>
            <a:ext cx="8288089" cy="760680"/>
          </a:xfrm>
          <a:prstGeom prst="roundRect">
            <a:avLst/>
          </a:prstGeom>
          <a:solidFill>
            <a:srgbClr val="0072B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3400" b="1" dirty="0" smtClean="0">
                <a:latin typeface="+mj-lt"/>
              </a:rPr>
              <a:t>Rescisiones contractuales</a:t>
            </a:r>
            <a:endParaRPr lang="es-AR" sz="3400" b="1" dirty="0">
              <a:latin typeface="+mj-lt"/>
            </a:endParaRPr>
          </a:p>
        </p:txBody>
      </p:sp>
      <p:sp>
        <p:nvSpPr>
          <p:cNvPr id="2" name="AutoShape 2" descr="Resultado de imagen para contratos"/>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a:p>
        </p:txBody>
      </p:sp>
      <p:sp>
        <p:nvSpPr>
          <p:cNvPr id="4" name="AutoShape 4" descr="Resultado de imagen para contratos"/>
          <p:cNvSpPr>
            <a:spLocks noChangeAspect="1" noChangeArrowheads="1"/>
          </p:cNvSpPr>
          <p:nvPr/>
        </p:nvSpPr>
        <p:spPr bwMode="auto">
          <a:xfrm>
            <a:off x="307975" y="7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a:p>
        </p:txBody>
      </p:sp>
      <p:sp>
        <p:nvSpPr>
          <p:cNvPr id="8" name="7 CuadroTexto"/>
          <p:cNvSpPr txBox="1"/>
          <p:nvPr/>
        </p:nvSpPr>
        <p:spPr>
          <a:xfrm>
            <a:off x="395536" y="1412776"/>
            <a:ext cx="8223250" cy="2708434"/>
          </a:xfrm>
          <a:prstGeom prst="rect">
            <a:avLst/>
          </a:prstGeom>
          <a:noFill/>
        </p:spPr>
        <p:txBody>
          <a:bodyPr wrap="square" rtlCol="0">
            <a:spAutoFit/>
          </a:bodyPr>
          <a:lstStyle/>
          <a:p>
            <a:pPr algn="just"/>
            <a:r>
              <a:rPr lang="es-AR" dirty="0" smtClean="0">
                <a:solidFill>
                  <a:srgbClr val="0072BC"/>
                </a:solidFill>
              </a:rPr>
              <a:t>Las ART podrán solicitar la baja del </a:t>
            </a:r>
            <a:r>
              <a:rPr lang="es-AR" dirty="0">
                <a:solidFill>
                  <a:srgbClr val="0072BC"/>
                </a:solidFill>
              </a:rPr>
              <a:t>contrato </a:t>
            </a:r>
            <a:r>
              <a:rPr lang="es-AR" dirty="0" smtClean="0">
                <a:solidFill>
                  <a:srgbClr val="0072BC"/>
                </a:solidFill>
              </a:rPr>
              <a:t>por cese </a:t>
            </a:r>
            <a:r>
              <a:rPr lang="es-AR" dirty="0">
                <a:solidFill>
                  <a:srgbClr val="0072BC"/>
                </a:solidFill>
              </a:rPr>
              <a:t>de </a:t>
            </a:r>
            <a:r>
              <a:rPr lang="es-AR" dirty="0" smtClean="0">
                <a:solidFill>
                  <a:srgbClr val="0072BC"/>
                </a:solidFill>
              </a:rPr>
              <a:t>actividades del empleador  cuando verifique que el mismo figura en el listado mensual que provee la SRT, con la nómina de empleadores que solicitaron la baja como tales ante AFIP. </a:t>
            </a:r>
          </a:p>
          <a:p>
            <a:endParaRPr lang="es-AR" dirty="0">
              <a:solidFill>
                <a:srgbClr val="0072BC"/>
              </a:solidFill>
            </a:endParaRPr>
          </a:p>
          <a:p>
            <a:pPr algn="just"/>
            <a:r>
              <a:rPr lang="es-AR" dirty="0" smtClean="0">
                <a:solidFill>
                  <a:srgbClr val="0072BC"/>
                </a:solidFill>
              </a:rPr>
              <a:t>Lo mismo sucederá cuando el empleador no haya presentado el Formulario de AFIP N° 931 durante </a:t>
            </a:r>
            <a:r>
              <a:rPr lang="es-AR" u="sng" dirty="0" smtClean="0">
                <a:solidFill>
                  <a:srgbClr val="0072BC"/>
                </a:solidFill>
              </a:rPr>
              <a:t>24 meses consecutivos desde la publicación de la Norma (01/06/2018)</a:t>
            </a:r>
            <a:r>
              <a:rPr lang="es-AR" dirty="0" smtClean="0">
                <a:solidFill>
                  <a:srgbClr val="0072BC"/>
                </a:solidFill>
              </a:rPr>
              <a:t>. En este caso, la ART deberá notificar al empleador que su contrato quedará extinguido a partir de los 15 días de recibida la notificación, excepto que el empleador en dicho plazo manifieste su voluntad de que el contrato continúe vigente. </a:t>
            </a:r>
          </a:p>
          <a:p>
            <a:endParaRPr lang="es-AR" sz="800" dirty="0">
              <a:solidFill>
                <a:srgbClr val="0072BC"/>
              </a:solidFill>
            </a:endParaRPr>
          </a:p>
        </p:txBody>
      </p:sp>
      <p:sp>
        <p:nvSpPr>
          <p:cNvPr id="6" name="5 CuadroTexto"/>
          <p:cNvSpPr txBox="1"/>
          <p:nvPr/>
        </p:nvSpPr>
        <p:spPr>
          <a:xfrm>
            <a:off x="395536" y="4221088"/>
            <a:ext cx="5400600" cy="1477328"/>
          </a:xfrm>
          <a:prstGeom prst="rect">
            <a:avLst/>
          </a:prstGeom>
          <a:noFill/>
        </p:spPr>
        <p:txBody>
          <a:bodyPr wrap="square" rtlCol="0">
            <a:spAutoFit/>
          </a:bodyPr>
          <a:lstStyle/>
          <a:p>
            <a:r>
              <a:rPr lang="es-AR" dirty="0" smtClean="0">
                <a:solidFill>
                  <a:srgbClr val="0072BC"/>
                </a:solidFill>
              </a:rPr>
              <a:t>La </a:t>
            </a:r>
            <a:r>
              <a:rPr lang="es-AR" dirty="0">
                <a:solidFill>
                  <a:srgbClr val="0072BC"/>
                </a:solidFill>
              </a:rPr>
              <a:t>notificación deberá realizarse vía correo postal, con acuse de recibo al domicilio fiscal declarado ante AFIP o al último domicilio declarado ante la ART si no hubiera domicilio </a:t>
            </a:r>
            <a:r>
              <a:rPr lang="es-AR" dirty="0" smtClean="0">
                <a:solidFill>
                  <a:srgbClr val="0072BC"/>
                </a:solidFill>
              </a:rPr>
              <a:t>fiscal. </a:t>
            </a:r>
            <a:r>
              <a:rPr lang="es-AR" u="sng" dirty="0" smtClean="0">
                <a:solidFill>
                  <a:srgbClr val="0072BC"/>
                </a:solidFill>
              </a:rPr>
              <a:t>Adicionalmente</a:t>
            </a:r>
            <a:r>
              <a:rPr lang="es-AR" u="sng" dirty="0">
                <a:solidFill>
                  <a:srgbClr val="0072BC"/>
                </a:solidFill>
              </a:rPr>
              <a:t>, podrá </a:t>
            </a:r>
            <a:r>
              <a:rPr lang="es-AR" u="sng" dirty="0" smtClean="0">
                <a:solidFill>
                  <a:srgbClr val="0072BC"/>
                </a:solidFill>
              </a:rPr>
              <a:t>realizarse </a:t>
            </a:r>
            <a:r>
              <a:rPr lang="es-AR" u="sng" dirty="0">
                <a:solidFill>
                  <a:srgbClr val="0072BC"/>
                </a:solidFill>
              </a:rPr>
              <a:t>una notificación vía ventanilla electrónica</a:t>
            </a:r>
            <a:r>
              <a:rPr lang="es-AR" dirty="0">
                <a:solidFill>
                  <a:srgbClr val="0072BC"/>
                </a:solidFill>
              </a:rPr>
              <a:t>.</a:t>
            </a:r>
          </a:p>
        </p:txBody>
      </p:sp>
      <p:pic>
        <p:nvPicPr>
          <p:cNvPr id="5" name="4 Imagen"/>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6228184" y="4042232"/>
            <a:ext cx="1944216" cy="1944216"/>
          </a:xfrm>
          <a:prstGeom prst="rect">
            <a:avLst/>
          </a:prstGeom>
        </p:spPr>
      </p:pic>
    </p:spTree>
    <p:extLst>
      <p:ext uri="{BB962C8B-B14F-4D97-AF65-F5344CB8AC3E}">
        <p14:creationId xmlns="" xmlns:p14="http://schemas.microsoft.com/office/powerpoint/2010/main" val="98842758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11 Imagen"/>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2719502"/>
            <a:ext cx="1575618" cy="1287586"/>
          </a:xfrm>
          <a:prstGeom prst="rect">
            <a:avLst/>
          </a:prstGeom>
        </p:spPr>
      </p:pic>
      <p:sp>
        <p:nvSpPr>
          <p:cNvPr id="9" name="8 Rectángulo"/>
          <p:cNvSpPr/>
          <p:nvPr/>
        </p:nvSpPr>
        <p:spPr>
          <a:xfrm>
            <a:off x="395536" y="1340768"/>
            <a:ext cx="8352928"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pic>
        <p:nvPicPr>
          <p:cNvPr id="11" name="10 Imagen"/>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7714782" y="1212581"/>
            <a:ext cx="1431468" cy="1327802"/>
          </a:xfrm>
          <a:prstGeom prst="rect">
            <a:avLst/>
          </a:prstGeom>
        </p:spPr>
      </p:pic>
      <p:sp>
        <p:nvSpPr>
          <p:cNvPr id="3" name="2 Rectángulo redondeado"/>
          <p:cNvSpPr/>
          <p:nvPr/>
        </p:nvSpPr>
        <p:spPr>
          <a:xfrm>
            <a:off x="395536" y="364064"/>
            <a:ext cx="8288089" cy="760680"/>
          </a:xfrm>
          <a:prstGeom prst="roundRect">
            <a:avLst/>
          </a:prstGeom>
          <a:solidFill>
            <a:srgbClr val="0072B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3400" b="1" dirty="0" smtClean="0">
                <a:latin typeface="+mj-lt"/>
              </a:rPr>
              <a:t>Obligaciones de la ART</a:t>
            </a:r>
            <a:endParaRPr lang="es-AR" sz="3400" b="1" dirty="0">
              <a:latin typeface="+mj-lt"/>
            </a:endParaRPr>
          </a:p>
        </p:txBody>
      </p:sp>
      <p:sp>
        <p:nvSpPr>
          <p:cNvPr id="2" name="AutoShape 2" descr="Resultado de imagen para contratos"/>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a:p>
        </p:txBody>
      </p:sp>
      <p:sp>
        <p:nvSpPr>
          <p:cNvPr id="4" name="AutoShape 4" descr="Resultado de imagen para contratos"/>
          <p:cNvSpPr>
            <a:spLocks noChangeAspect="1" noChangeArrowheads="1"/>
          </p:cNvSpPr>
          <p:nvPr/>
        </p:nvSpPr>
        <p:spPr bwMode="auto">
          <a:xfrm>
            <a:off x="307975" y="7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a:p>
        </p:txBody>
      </p:sp>
      <p:sp>
        <p:nvSpPr>
          <p:cNvPr id="6" name="5 Rectángulo"/>
          <p:cNvSpPr/>
          <p:nvPr/>
        </p:nvSpPr>
        <p:spPr>
          <a:xfrm>
            <a:off x="114374" y="1300418"/>
            <a:ext cx="7632848" cy="115212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AR" dirty="0" smtClean="0">
                <a:solidFill>
                  <a:srgbClr val="0072BC"/>
                </a:solidFill>
              </a:rPr>
              <a:t>Las ART deberán poner en conocimiento de sus empleadores afiliados, en forma mensual, el estado de su situación de pagos, mediante una cuenta corriente. La misma podrá ser habilitando desde su sitio web el acceso a cada empleador a su estado de cuenta corriente. </a:t>
            </a:r>
            <a:endParaRPr lang="es-AR" dirty="0">
              <a:solidFill>
                <a:srgbClr val="0072BC"/>
              </a:solidFill>
            </a:endParaRPr>
          </a:p>
        </p:txBody>
      </p:sp>
      <p:sp>
        <p:nvSpPr>
          <p:cNvPr id="7" name="6 Rectángulo"/>
          <p:cNvSpPr/>
          <p:nvPr/>
        </p:nvSpPr>
        <p:spPr>
          <a:xfrm>
            <a:off x="1403648" y="2708920"/>
            <a:ext cx="7632848" cy="136815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AR" dirty="0" smtClean="0">
                <a:solidFill>
                  <a:srgbClr val="0072BC"/>
                </a:solidFill>
              </a:rPr>
              <a:t>Las notificaciones de incrementos de alícuotas superiores al 50% o a 3 puntos porcentuales, lo que sea menor, deberán realizarse vía Ventanilla Electrónica con la leyenda </a:t>
            </a:r>
            <a:r>
              <a:rPr lang="es-AR" b="1" i="1" dirty="0" smtClean="0">
                <a:solidFill>
                  <a:srgbClr val="0072BC"/>
                </a:solidFill>
              </a:rPr>
              <a:t>“Modificación </a:t>
            </a:r>
            <a:r>
              <a:rPr lang="es-AR" b="1" i="1" dirty="0">
                <a:solidFill>
                  <a:srgbClr val="0072BC"/>
                </a:solidFill>
              </a:rPr>
              <a:t>de alícuotas diferenciada</a:t>
            </a:r>
            <a:r>
              <a:rPr lang="es-AR" b="1" i="1" dirty="0" smtClean="0">
                <a:solidFill>
                  <a:srgbClr val="0072BC"/>
                </a:solidFill>
              </a:rPr>
              <a:t>”</a:t>
            </a:r>
            <a:r>
              <a:rPr lang="es-AR" dirty="0" smtClean="0">
                <a:solidFill>
                  <a:srgbClr val="0072BC"/>
                </a:solidFill>
              </a:rPr>
              <a:t>, complementariamente, podrá utilizar otros medios de notificación. </a:t>
            </a:r>
            <a:endParaRPr lang="es-AR" dirty="0">
              <a:solidFill>
                <a:srgbClr val="0072BC"/>
              </a:solidFill>
            </a:endParaRPr>
          </a:p>
        </p:txBody>
      </p:sp>
      <p:sp>
        <p:nvSpPr>
          <p:cNvPr id="10" name="9 Rectángulo"/>
          <p:cNvSpPr/>
          <p:nvPr/>
        </p:nvSpPr>
        <p:spPr>
          <a:xfrm>
            <a:off x="155575" y="4308832"/>
            <a:ext cx="7632848" cy="129614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AR" dirty="0" smtClean="0">
                <a:solidFill>
                  <a:srgbClr val="0072BC"/>
                </a:solidFill>
              </a:rPr>
              <a:t>Cuando la ART sea notificada de inicios de procesos judiciales o extrajudiciales relacionados con Accidentes de Trabajo y/o Enfermedades Profesionales, deberá informar dicha situación al empleador de manera fehaciente.</a:t>
            </a:r>
            <a:endParaRPr lang="es-AR" dirty="0">
              <a:solidFill>
                <a:srgbClr val="0072BC"/>
              </a:solidFill>
            </a:endParaRPr>
          </a:p>
        </p:txBody>
      </p:sp>
      <p:pic>
        <p:nvPicPr>
          <p:cNvPr id="13" name="12 Imagen"/>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7117850" y="4797152"/>
            <a:ext cx="1918646" cy="1254249"/>
          </a:xfrm>
          <a:prstGeom prst="rect">
            <a:avLst/>
          </a:prstGeom>
        </p:spPr>
      </p:pic>
    </p:spTree>
    <p:extLst>
      <p:ext uri="{BB962C8B-B14F-4D97-AF65-F5344CB8AC3E}">
        <p14:creationId xmlns="" xmlns:p14="http://schemas.microsoft.com/office/powerpoint/2010/main" val="15425260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395536" y="1340768"/>
            <a:ext cx="8352928"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 name="2 Rectángulo redondeado"/>
          <p:cNvSpPr/>
          <p:nvPr/>
        </p:nvSpPr>
        <p:spPr>
          <a:xfrm>
            <a:off x="395536" y="364064"/>
            <a:ext cx="8288089" cy="760680"/>
          </a:xfrm>
          <a:prstGeom prst="roundRect">
            <a:avLst/>
          </a:prstGeom>
          <a:solidFill>
            <a:srgbClr val="0072B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2800" b="1" dirty="0" smtClean="0">
                <a:latin typeface="+mj-lt"/>
              </a:rPr>
              <a:t>Régimen Especial de Personal de Casas Particulares</a:t>
            </a:r>
            <a:endParaRPr lang="es-AR" sz="2800" b="1" dirty="0">
              <a:latin typeface="+mj-lt"/>
            </a:endParaRPr>
          </a:p>
        </p:txBody>
      </p:sp>
      <p:sp>
        <p:nvSpPr>
          <p:cNvPr id="2" name="AutoShape 2" descr="Resultado de imagen para contratos"/>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a:p>
        </p:txBody>
      </p:sp>
      <p:sp>
        <p:nvSpPr>
          <p:cNvPr id="4" name="AutoShape 4" descr="Resultado de imagen para contratos"/>
          <p:cNvSpPr>
            <a:spLocks noChangeAspect="1" noChangeArrowheads="1"/>
          </p:cNvSpPr>
          <p:nvPr/>
        </p:nvSpPr>
        <p:spPr bwMode="auto">
          <a:xfrm>
            <a:off x="307975" y="7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a:p>
        </p:txBody>
      </p:sp>
      <p:sp>
        <p:nvSpPr>
          <p:cNvPr id="6" name="5 Rectángulo"/>
          <p:cNvSpPr/>
          <p:nvPr/>
        </p:nvSpPr>
        <p:spPr>
          <a:xfrm>
            <a:off x="460375" y="1268760"/>
            <a:ext cx="8144073" cy="100811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AR" dirty="0" smtClean="0">
                <a:solidFill>
                  <a:srgbClr val="0072BC"/>
                </a:solidFill>
              </a:rPr>
              <a:t>Cuando el empleador registre, </a:t>
            </a:r>
            <a:r>
              <a:rPr lang="es-AR" u="sng" dirty="0" smtClean="0">
                <a:solidFill>
                  <a:srgbClr val="0072BC"/>
                </a:solidFill>
              </a:rPr>
              <a:t>en forma simultánea</a:t>
            </a:r>
            <a:r>
              <a:rPr lang="es-AR" dirty="0" smtClean="0">
                <a:solidFill>
                  <a:srgbClr val="0072BC"/>
                </a:solidFill>
              </a:rPr>
              <a:t>, trabajadores del Régimen Especial de Personal de Casas Particulares y del Régimen General, la cobertura de la ART para todos los trabajadores se regirá por la condiciones del Régimen General. </a:t>
            </a:r>
            <a:endParaRPr lang="es-AR" dirty="0">
              <a:solidFill>
                <a:srgbClr val="0072BC"/>
              </a:solidFill>
            </a:endParaRPr>
          </a:p>
        </p:txBody>
      </p:sp>
      <p:sp>
        <p:nvSpPr>
          <p:cNvPr id="7" name="6 Rectángulo"/>
          <p:cNvSpPr/>
          <p:nvPr/>
        </p:nvSpPr>
        <p:spPr>
          <a:xfrm>
            <a:off x="467543" y="2492896"/>
            <a:ext cx="8144073" cy="108012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AR" dirty="0" smtClean="0">
                <a:solidFill>
                  <a:srgbClr val="0072BC"/>
                </a:solidFill>
              </a:rPr>
              <a:t>Cuando el empleador se encuentre afiliado a una ART dentro del </a:t>
            </a:r>
            <a:r>
              <a:rPr lang="es-AR" dirty="0">
                <a:solidFill>
                  <a:srgbClr val="0072BC"/>
                </a:solidFill>
              </a:rPr>
              <a:t>Régimen Especial de Personal de Casas </a:t>
            </a:r>
            <a:r>
              <a:rPr lang="es-AR" dirty="0" smtClean="0">
                <a:solidFill>
                  <a:srgbClr val="0072BC"/>
                </a:solidFill>
              </a:rPr>
              <a:t>Particulares, y </a:t>
            </a:r>
            <a:r>
              <a:rPr lang="es-AR" u="sng" dirty="0" smtClean="0">
                <a:solidFill>
                  <a:srgbClr val="0072BC"/>
                </a:solidFill>
              </a:rPr>
              <a:t>posteriormente</a:t>
            </a:r>
            <a:r>
              <a:rPr lang="es-AR" dirty="0" smtClean="0">
                <a:solidFill>
                  <a:srgbClr val="0072BC"/>
                </a:solidFill>
              </a:rPr>
              <a:t> adquiera la categoría de empleador del Régimen General, será cubierto por la ART ya contratada en el Régimen Especial. </a:t>
            </a:r>
            <a:endParaRPr lang="es-AR" dirty="0">
              <a:solidFill>
                <a:srgbClr val="0072BC"/>
              </a:solidFill>
            </a:endParaRPr>
          </a:p>
        </p:txBody>
      </p:sp>
      <p:pic>
        <p:nvPicPr>
          <p:cNvPr id="5" name="4 Imagen"/>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6948264" y="3867904"/>
            <a:ext cx="2038095" cy="2133333"/>
          </a:xfrm>
          <a:prstGeom prst="rect">
            <a:avLst/>
          </a:prstGeom>
        </p:spPr>
      </p:pic>
      <p:sp>
        <p:nvSpPr>
          <p:cNvPr id="10" name="9 Rectángulo"/>
          <p:cNvSpPr/>
          <p:nvPr/>
        </p:nvSpPr>
        <p:spPr>
          <a:xfrm>
            <a:off x="467543" y="3717033"/>
            <a:ext cx="6480721" cy="228420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AR" dirty="0" smtClean="0">
                <a:solidFill>
                  <a:srgbClr val="0072BC"/>
                </a:solidFill>
              </a:rPr>
              <a:t>La ART deberá notificarle al empleador las alícuotas a aplicar a partir del mes siguiente a la notificación. Cuando no exista información con respecto a la actividad del empleador, se deberá considerar el C.I.I.U. registrado en AFIP,  la cantidad de trabajadores y la masa salarial declarada en el Formulario de AFIP N°931. </a:t>
            </a:r>
            <a:r>
              <a:rPr lang="es-AR" dirty="0">
                <a:solidFill>
                  <a:srgbClr val="0072BC"/>
                </a:solidFill>
              </a:rPr>
              <a:t>L</a:t>
            </a:r>
            <a:r>
              <a:rPr lang="es-AR" dirty="0" smtClean="0">
                <a:solidFill>
                  <a:srgbClr val="0072BC"/>
                </a:solidFill>
              </a:rPr>
              <a:t>a </a:t>
            </a:r>
            <a:r>
              <a:rPr lang="es-AR" dirty="0">
                <a:solidFill>
                  <a:srgbClr val="0072BC"/>
                </a:solidFill>
              </a:rPr>
              <a:t>cuota resultará de la sumatoria de las cuotas de ambos regímenes. De igual modo se procederá cuando empleador del Régimen General incorpore trabajadores del Régimen Especial. </a:t>
            </a:r>
          </a:p>
        </p:txBody>
      </p:sp>
    </p:spTree>
    <p:extLst>
      <p:ext uri="{BB962C8B-B14F-4D97-AF65-F5344CB8AC3E}">
        <p14:creationId xmlns="" xmlns:p14="http://schemas.microsoft.com/office/powerpoint/2010/main" val="324782135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16 Imagen"/>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683568" y="4797152"/>
            <a:ext cx="1673428" cy="1368152"/>
          </a:xfrm>
          <a:prstGeom prst="rect">
            <a:avLst/>
          </a:prstGeom>
        </p:spPr>
      </p:pic>
      <p:sp>
        <p:nvSpPr>
          <p:cNvPr id="9" name="8 Rectángulo"/>
          <p:cNvSpPr/>
          <p:nvPr/>
        </p:nvSpPr>
        <p:spPr>
          <a:xfrm>
            <a:off x="395536" y="1340768"/>
            <a:ext cx="8352928"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 name="2 Rectángulo redondeado"/>
          <p:cNvSpPr/>
          <p:nvPr/>
        </p:nvSpPr>
        <p:spPr>
          <a:xfrm>
            <a:off x="395536" y="364064"/>
            <a:ext cx="8288089" cy="760680"/>
          </a:xfrm>
          <a:prstGeom prst="roundRect">
            <a:avLst/>
          </a:prstGeom>
          <a:solidFill>
            <a:srgbClr val="0072B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2800" b="1" dirty="0" smtClean="0">
                <a:latin typeface="+mj-lt"/>
              </a:rPr>
              <a:t>Régimen Especial de Personal de Casas Particulares</a:t>
            </a:r>
            <a:endParaRPr lang="es-AR" sz="2800" b="1" dirty="0">
              <a:latin typeface="+mj-lt"/>
            </a:endParaRPr>
          </a:p>
        </p:txBody>
      </p:sp>
      <p:sp>
        <p:nvSpPr>
          <p:cNvPr id="2" name="AutoShape 2" descr="Resultado de imagen para contratos"/>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a:p>
        </p:txBody>
      </p:sp>
      <p:sp>
        <p:nvSpPr>
          <p:cNvPr id="4" name="AutoShape 4" descr="Resultado de imagen para contratos"/>
          <p:cNvSpPr>
            <a:spLocks noChangeAspect="1" noChangeArrowheads="1"/>
          </p:cNvSpPr>
          <p:nvPr/>
        </p:nvSpPr>
        <p:spPr bwMode="auto">
          <a:xfrm>
            <a:off x="307975" y="7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a:p>
        </p:txBody>
      </p:sp>
      <p:sp>
        <p:nvSpPr>
          <p:cNvPr id="7" name="6 Rectángulo"/>
          <p:cNvSpPr/>
          <p:nvPr/>
        </p:nvSpPr>
        <p:spPr>
          <a:xfrm>
            <a:off x="484639" y="1340768"/>
            <a:ext cx="5383506" cy="144016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AR" dirty="0">
                <a:solidFill>
                  <a:srgbClr val="0072BC"/>
                </a:solidFill>
              </a:rPr>
              <a:t>A</a:t>
            </a:r>
            <a:r>
              <a:rPr lang="es-AR" dirty="0" smtClean="0">
                <a:solidFill>
                  <a:srgbClr val="0072BC"/>
                </a:solidFill>
              </a:rPr>
              <a:t>l empleador del Régimen Especial que hubiere omitido suscribir un contrato con una ART, pero ingrese pagos de cuotas al Sistema de Riesgos del Trabajo, desde la SRT se le asignará de oficio una ART.</a:t>
            </a:r>
          </a:p>
        </p:txBody>
      </p:sp>
      <p:sp>
        <p:nvSpPr>
          <p:cNvPr id="11" name="10 Rectángulo"/>
          <p:cNvSpPr/>
          <p:nvPr/>
        </p:nvSpPr>
        <p:spPr>
          <a:xfrm>
            <a:off x="499963" y="2924944"/>
            <a:ext cx="8144073" cy="86409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AR" b="1" dirty="0">
                <a:solidFill>
                  <a:srgbClr val="0072BC"/>
                </a:solidFill>
              </a:rPr>
              <a:t>Excepto que se encuentre incorporado en el Registro de Contratos rescindidos por falta de pago . </a:t>
            </a:r>
          </a:p>
        </p:txBody>
      </p:sp>
      <p:sp>
        <p:nvSpPr>
          <p:cNvPr id="12" name="11 Rectángulo"/>
          <p:cNvSpPr/>
          <p:nvPr/>
        </p:nvSpPr>
        <p:spPr>
          <a:xfrm>
            <a:off x="474582" y="4005064"/>
            <a:ext cx="8144073" cy="79208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AR" dirty="0" smtClean="0">
                <a:solidFill>
                  <a:srgbClr val="0072BC"/>
                </a:solidFill>
              </a:rPr>
              <a:t>La asignación de la ART será en función de la participación de la misma en el mercado.</a:t>
            </a:r>
          </a:p>
        </p:txBody>
      </p:sp>
      <p:sp>
        <p:nvSpPr>
          <p:cNvPr id="13" name="12 Rectángulo"/>
          <p:cNvSpPr/>
          <p:nvPr/>
        </p:nvSpPr>
        <p:spPr>
          <a:xfrm>
            <a:off x="2627784" y="5013176"/>
            <a:ext cx="5959398" cy="93610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AR" b="1" dirty="0" smtClean="0">
                <a:solidFill>
                  <a:srgbClr val="0072BC"/>
                </a:solidFill>
              </a:rPr>
              <a:t>La vigencia de la cobertura, para los contratos asignados de oficio, será a partir de la 00:00 Hs. </a:t>
            </a:r>
            <a:r>
              <a:rPr lang="es-AR" b="1" dirty="0">
                <a:solidFill>
                  <a:srgbClr val="0072BC"/>
                </a:solidFill>
              </a:rPr>
              <a:t>d</a:t>
            </a:r>
            <a:r>
              <a:rPr lang="es-AR" b="1" dirty="0" smtClean="0">
                <a:solidFill>
                  <a:srgbClr val="0072BC"/>
                </a:solidFill>
              </a:rPr>
              <a:t>el día inmediato posterior a la fecha de pago.</a:t>
            </a:r>
          </a:p>
        </p:txBody>
      </p:sp>
      <p:pic>
        <p:nvPicPr>
          <p:cNvPr id="15" name="14 Imagen"/>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6228184" y="1229772"/>
            <a:ext cx="1719634" cy="1551156"/>
          </a:xfrm>
          <a:prstGeom prst="rect">
            <a:avLst/>
          </a:prstGeom>
        </p:spPr>
      </p:pic>
    </p:spTree>
    <p:extLst>
      <p:ext uri="{BB962C8B-B14F-4D97-AF65-F5344CB8AC3E}">
        <p14:creationId xmlns="" xmlns:p14="http://schemas.microsoft.com/office/powerpoint/2010/main" val="390239926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395536" y="1340768"/>
            <a:ext cx="8352928"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 name="2 Rectángulo redondeado"/>
          <p:cNvSpPr/>
          <p:nvPr/>
        </p:nvSpPr>
        <p:spPr>
          <a:xfrm>
            <a:off x="395536" y="364064"/>
            <a:ext cx="8288089" cy="760680"/>
          </a:xfrm>
          <a:prstGeom prst="roundRect">
            <a:avLst/>
          </a:prstGeom>
          <a:solidFill>
            <a:srgbClr val="0072B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2800" b="1" dirty="0" smtClean="0">
                <a:latin typeface="+mj-lt"/>
              </a:rPr>
              <a:t>Disposiciones Finales y Transitorias</a:t>
            </a:r>
            <a:endParaRPr lang="es-AR" sz="2800" b="1" dirty="0">
              <a:latin typeface="+mj-lt"/>
            </a:endParaRPr>
          </a:p>
        </p:txBody>
      </p:sp>
      <p:sp>
        <p:nvSpPr>
          <p:cNvPr id="2" name="AutoShape 2" descr="Resultado de imagen para contratos"/>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a:p>
        </p:txBody>
      </p:sp>
      <p:sp>
        <p:nvSpPr>
          <p:cNvPr id="4" name="AutoShape 4" descr="Resultado de imagen para contratos"/>
          <p:cNvSpPr>
            <a:spLocks noChangeAspect="1" noChangeArrowheads="1"/>
          </p:cNvSpPr>
          <p:nvPr/>
        </p:nvSpPr>
        <p:spPr bwMode="auto">
          <a:xfrm>
            <a:off x="307975" y="7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a:p>
        </p:txBody>
      </p:sp>
      <p:sp>
        <p:nvSpPr>
          <p:cNvPr id="7" name="6 Rectángulo"/>
          <p:cNvSpPr/>
          <p:nvPr/>
        </p:nvSpPr>
        <p:spPr>
          <a:xfrm>
            <a:off x="484638" y="1340768"/>
            <a:ext cx="8144073" cy="115212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AR" b="1" dirty="0" smtClean="0">
                <a:solidFill>
                  <a:srgbClr val="0072BC"/>
                </a:solidFill>
              </a:rPr>
              <a:t>La utilización del Servicio “Póliza Digital de Riesgos del Trabajo” será obligatoria para todas las solicitudes de cobertura que se originen a partir del 01/08/2018 y para todos los contratos que inicien vigencia a partir del 01/09/2018.</a:t>
            </a:r>
          </a:p>
        </p:txBody>
      </p:sp>
      <p:sp>
        <p:nvSpPr>
          <p:cNvPr id="11" name="10 Rectángulo"/>
          <p:cNvSpPr/>
          <p:nvPr/>
        </p:nvSpPr>
        <p:spPr>
          <a:xfrm>
            <a:off x="484638" y="2708920"/>
            <a:ext cx="8144073" cy="86409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AR" b="1" dirty="0" smtClean="0">
                <a:solidFill>
                  <a:srgbClr val="0072BC"/>
                </a:solidFill>
              </a:rPr>
              <a:t>En caso que un empleador registrase afiliación en más de una ART, se presumirá como valido el 1° Contrato de afiliación declarado ante la SRT. </a:t>
            </a:r>
            <a:endParaRPr lang="es-AR" b="1" dirty="0">
              <a:solidFill>
                <a:srgbClr val="0072BC"/>
              </a:solidFill>
            </a:endParaRPr>
          </a:p>
        </p:txBody>
      </p:sp>
      <p:sp>
        <p:nvSpPr>
          <p:cNvPr id="5" name="4 CuadroTexto"/>
          <p:cNvSpPr txBox="1"/>
          <p:nvPr/>
        </p:nvSpPr>
        <p:spPr>
          <a:xfrm>
            <a:off x="471127" y="3820398"/>
            <a:ext cx="8157583" cy="1846659"/>
          </a:xfrm>
          <a:prstGeom prst="rect">
            <a:avLst/>
          </a:prstGeom>
          <a:noFill/>
        </p:spPr>
        <p:txBody>
          <a:bodyPr wrap="square" rtlCol="0">
            <a:spAutoFit/>
          </a:bodyPr>
          <a:lstStyle/>
          <a:p>
            <a:r>
              <a:rPr lang="es-AR" u="sng" dirty="0" smtClean="0">
                <a:solidFill>
                  <a:srgbClr val="0072BC"/>
                </a:solidFill>
              </a:rPr>
              <a:t>Se consideran conductas restrictivas de los derechos del empleador</a:t>
            </a:r>
            <a:r>
              <a:rPr lang="es-AR" dirty="0" smtClean="0">
                <a:solidFill>
                  <a:srgbClr val="0072BC"/>
                </a:solidFill>
              </a:rPr>
              <a:t>:</a:t>
            </a:r>
          </a:p>
          <a:p>
            <a:endParaRPr lang="es-AR" sz="800" dirty="0" smtClean="0">
              <a:solidFill>
                <a:srgbClr val="0072BC"/>
              </a:solidFill>
            </a:endParaRPr>
          </a:p>
          <a:p>
            <a:pPr marL="285750" indent="-285750">
              <a:buFont typeface="Wingdings" panose="05000000000000000000" pitchFamily="2" charset="2"/>
              <a:buChar char="q"/>
            </a:pPr>
            <a:r>
              <a:rPr lang="es-AR" dirty="0" smtClean="0">
                <a:solidFill>
                  <a:srgbClr val="0072BC"/>
                </a:solidFill>
              </a:rPr>
              <a:t>Falta de inicio de la tramitación del C.N.O., si el empleador los solicitara.</a:t>
            </a:r>
          </a:p>
          <a:p>
            <a:pPr marL="285750" indent="-285750">
              <a:buFont typeface="Wingdings" panose="05000000000000000000" pitchFamily="2" charset="2"/>
              <a:buChar char="q"/>
            </a:pPr>
            <a:endParaRPr lang="es-AR" sz="800" dirty="0" smtClean="0">
              <a:solidFill>
                <a:srgbClr val="0072BC"/>
              </a:solidFill>
            </a:endParaRPr>
          </a:p>
          <a:p>
            <a:pPr marL="285750" indent="-285750">
              <a:buFont typeface="Wingdings" panose="05000000000000000000" pitchFamily="2" charset="2"/>
              <a:buChar char="q"/>
            </a:pPr>
            <a:r>
              <a:rPr lang="es-AR" dirty="0" smtClean="0">
                <a:solidFill>
                  <a:srgbClr val="0072BC"/>
                </a:solidFill>
              </a:rPr>
              <a:t>Falta de entrega del comprobante de C.N.O., ante requerimiento del empleador.</a:t>
            </a:r>
          </a:p>
          <a:p>
            <a:pPr marL="285750" indent="-285750">
              <a:buFont typeface="Wingdings" panose="05000000000000000000" pitchFamily="2" charset="2"/>
              <a:buChar char="q"/>
            </a:pPr>
            <a:endParaRPr lang="es-AR" sz="800" dirty="0" smtClean="0">
              <a:solidFill>
                <a:srgbClr val="0072BC"/>
              </a:solidFill>
            </a:endParaRPr>
          </a:p>
          <a:p>
            <a:pPr marL="285750" indent="-285750">
              <a:buFont typeface="Wingdings" panose="05000000000000000000" pitchFamily="2" charset="2"/>
              <a:buChar char="q"/>
            </a:pPr>
            <a:r>
              <a:rPr lang="es-AR" dirty="0" smtClean="0">
                <a:solidFill>
                  <a:srgbClr val="0072BC"/>
                </a:solidFill>
              </a:rPr>
              <a:t>Rechazos reiterados de C.N.O. sin que medien acciones concretas por parte de la ART orientadas al cobro de la deuda que motiva dichos rechazos. </a:t>
            </a:r>
            <a:endParaRPr lang="es-AR" dirty="0">
              <a:solidFill>
                <a:srgbClr val="0072BC"/>
              </a:solidFill>
            </a:endParaRPr>
          </a:p>
        </p:txBody>
      </p:sp>
    </p:spTree>
    <p:extLst>
      <p:ext uri="{BB962C8B-B14F-4D97-AF65-F5344CB8AC3E}">
        <p14:creationId xmlns="" xmlns:p14="http://schemas.microsoft.com/office/powerpoint/2010/main" val="13766444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18"/>
          <p:cNvSpPr txBox="1"/>
          <p:nvPr/>
        </p:nvSpPr>
        <p:spPr>
          <a:xfrm>
            <a:off x="467544" y="1484784"/>
            <a:ext cx="8208000" cy="1008000"/>
          </a:xfrm>
          <a:prstGeom prst="rect">
            <a:avLst/>
          </a:prstGeom>
          <a:solidFill>
            <a:srgbClr val="1BAEE4"/>
          </a:solidFill>
        </p:spPr>
        <p:txBody>
          <a:bodyPr vert="horz" wrap="square" lIns="0" tIns="81915" rIns="0" bIns="0" rtlCol="0">
            <a:spAutoFit/>
          </a:bodyPr>
          <a:lstStyle/>
          <a:p>
            <a:pPr marL="532130">
              <a:lnSpc>
                <a:spcPct val="100000"/>
              </a:lnSpc>
              <a:spcBef>
                <a:spcPts val="645"/>
              </a:spcBef>
            </a:pPr>
            <a:endParaRPr sz="1650" dirty="0">
              <a:latin typeface="Arial Black"/>
              <a:cs typeface="Arial Black"/>
            </a:endParaRPr>
          </a:p>
        </p:txBody>
      </p:sp>
      <p:sp>
        <p:nvSpPr>
          <p:cNvPr id="2" name="1 Título"/>
          <p:cNvSpPr>
            <a:spLocks noGrp="1"/>
          </p:cNvSpPr>
          <p:nvPr>
            <p:ph type="title"/>
          </p:nvPr>
        </p:nvSpPr>
        <p:spPr>
          <a:xfrm>
            <a:off x="467544" y="476672"/>
            <a:ext cx="8280920" cy="940966"/>
          </a:xfrm>
        </p:spPr>
        <p:txBody>
          <a:bodyPr anchor="t"/>
          <a:lstStyle/>
          <a:p>
            <a:pPr algn="ctr"/>
            <a:r>
              <a:rPr lang="es-AR" sz="3600" dirty="0" smtClean="0">
                <a:latin typeface="Calibri" panose="020F0502020204030204" pitchFamily="34" charset="0"/>
                <a:ea typeface="Calibri" panose="020F0502020204030204" pitchFamily="34" charset="0"/>
                <a:cs typeface="Calibri" panose="020F0502020204030204" pitchFamily="34" charset="0"/>
              </a:rPr>
              <a:t>HERRAMIENTAS TECNOLÓGICAS  </a:t>
            </a:r>
            <a:r>
              <a:rPr lang="es-AR" sz="4000" dirty="0">
                <a:latin typeface="Calibri" panose="020F0502020204030204" pitchFamily="34" charset="0"/>
                <a:ea typeface="Calibri" panose="020F0502020204030204" pitchFamily="34" charset="0"/>
                <a:cs typeface="Times New Roman" panose="02020603050405020304" pitchFamily="18" charset="0"/>
              </a:rPr>
              <a:t/>
            </a:r>
            <a:br>
              <a:rPr lang="es-AR" sz="4000" dirty="0">
                <a:latin typeface="Calibri" panose="020F0502020204030204" pitchFamily="34" charset="0"/>
                <a:ea typeface="Calibri" panose="020F0502020204030204" pitchFamily="34" charset="0"/>
                <a:cs typeface="Times New Roman" panose="02020603050405020304" pitchFamily="18" charset="0"/>
              </a:rPr>
            </a:br>
            <a:endParaRPr lang="es-AR" sz="4000" dirty="0"/>
          </a:p>
        </p:txBody>
      </p:sp>
      <p:sp>
        <p:nvSpPr>
          <p:cNvPr id="6" name="5 Marcador de contenido"/>
          <p:cNvSpPr>
            <a:spLocks noGrp="1"/>
          </p:cNvSpPr>
          <p:nvPr>
            <p:ph sz="half" idx="2"/>
          </p:nvPr>
        </p:nvSpPr>
        <p:spPr>
          <a:xfrm>
            <a:off x="467544" y="1484784"/>
            <a:ext cx="8280920" cy="4608512"/>
          </a:xfrm>
        </p:spPr>
        <p:txBody>
          <a:bodyPr>
            <a:noAutofit/>
          </a:bodyPr>
          <a:lstStyle/>
          <a:p>
            <a:r>
              <a:rPr lang="es-AR" sz="2800" b="1" dirty="0" smtClean="0">
                <a:solidFill>
                  <a:schemeClr val="bg1"/>
                </a:solidFill>
              </a:rPr>
              <a:t>LA NUEVA PROPUESTA TECNOLÓGICA DE LA SRT TIENE COMO OBJETIVOS:</a:t>
            </a:r>
          </a:p>
          <a:p>
            <a:endParaRPr lang="es-AR" dirty="0" smtClean="0">
              <a:solidFill>
                <a:schemeClr val="tx1"/>
              </a:solidFill>
            </a:endParaRPr>
          </a:p>
          <a:p>
            <a:pPr marL="342900" indent="-342900">
              <a:buFont typeface="Arial" panose="020B0604020202020204" pitchFamily="34" charset="0"/>
              <a:buChar char="•"/>
            </a:pPr>
            <a:r>
              <a:rPr lang="es-AR" sz="2400" dirty="0" smtClean="0">
                <a:solidFill>
                  <a:schemeClr val="tx1"/>
                </a:solidFill>
              </a:rPr>
              <a:t>Incrementar los procesos de control.</a:t>
            </a:r>
            <a:endParaRPr lang="es-AR" sz="2400" dirty="0">
              <a:solidFill>
                <a:schemeClr val="tx1"/>
              </a:solidFill>
            </a:endParaRPr>
          </a:p>
          <a:p>
            <a:pPr marL="342900" indent="-342900">
              <a:buFont typeface="Arial" panose="020B0604020202020204" pitchFamily="34" charset="0"/>
              <a:buChar char="•"/>
            </a:pPr>
            <a:r>
              <a:rPr lang="es-AR" sz="2400" dirty="0">
                <a:solidFill>
                  <a:schemeClr val="tx1"/>
                </a:solidFill>
              </a:rPr>
              <a:t>Promover la dinámica de mercado</a:t>
            </a:r>
            <a:r>
              <a:rPr lang="es-AR" sz="2400" dirty="0" smtClean="0">
                <a:solidFill>
                  <a:schemeClr val="tx1"/>
                </a:solidFill>
              </a:rPr>
              <a:t>.</a:t>
            </a:r>
            <a:endParaRPr lang="es-AR" sz="2400" dirty="0">
              <a:solidFill>
                <a:schemeClr val="tx1"/>
              </a:solidFill>
            </a:endParaRPr>
          </a:p>
          <a:p>
            <a:pPr marL="342900" indent="-342900">
              <a:buFont typeface="Arial" panose="020B0604020202020204" pitchFamily="34" charset="0"/>
              <a:buChar char="•"/>
            </a:pPr>
            <a:r>
              <a:rPr lang="es-AR" sz="2400" dirty="0">
                <a:solidFill>
                  <a:schemeClr val="tx1"/>
                </a:solidFill>
              </a:rPr>
              <a:t>Simplificar y desburocratizar procesos. </a:t>
            </a:r>
          </a:p>
          <a:p>
            <a:pPr marL="342900" indent="-342900">
              <a:buFont typeface="Arial" panose="020B0604020202020204" pitchFamily="34" charset="0"/>
              <a:buChar char="•"/>
            </a:pPr>
            <a:r>
              <a:rPr lang="es-AR" sz="2400" dirty="0">
                <a:solidFill>
                  <a:schemeClr val="tx1"/>
                </a:solidFill>
              </a:rPr>
              <a:t>Brindar información en tiempo real para todos los actores del Sistema. </a:t>
            </a:r>
          </a:p>
          <a:p>
            <a:pPr marL="342900" indent="-342900">
              <a:buFont typeface="Arial" panose="020B0604020202020204" pitchFamily="34" charset="0"/>
              <a:buChar char="•"/>
            </a:pPr>
            <a:r>
              <a:rPr lang="es-AR" sz="2400" dirty="0">
                <a:solidFill>
                  <a:schemeClr val="tx1"/>
                </a:solidFill>
              </a:rPr>
              <a:t>Reducir los costos del Sistema de Riesgos del Trabajo sin afectar la calidad prestacional.</a:t>
            </a:r>
          </a:p>
        </p:txBody>
      </p:sp>
    </p:spTree>
    <p:extLst>
      <p:ext uri="{BB962C8B-B14F-4D97-AF65-F5344CB8AC3E}">
        <p14:creationId xmlns="" xmlns:p14="http://schemas.microsoft.com/office/powerpoint/2010/main" val="67720059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395536" y="1340768"/>
            <a:ext cx="8352928"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 name="2 Rectángulo redondeado"/>
          <p:cNvSpPr/>
          <p:nvPr/>
        </p:nvSpPr>
        <p:spPr>
          <a:xfrm>
            <a:off x="395536" y="346944"/>
            <a:ext cx="8288089" cy="936104"/>
          </a:xfrm>
          <a:prstGeom prst="roundRect">
            <a:avLst/>
          </a:prstGeom>
          <a:solidFill>
            <a:srgbClr val="0072B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4400" b="1" dirty="0" smtClean="0">
                <a:latin typeface="+mj-lt"/>
              </a:rPr>
              <a:t>Resolución SRT 47/2018</a:t>
            </a:r>
            <a:endParaRPr lang="es-AR" sz="4400" dirty="0">
              <a:latin typeface="+mj-lt"/>
            </a:endParaRPr>
          </a:p>
        </p:txBody>
      </p:sp>
      <p:sp>
        <p:nvSpPr>
          <p:cNvPr id="2" name="AutoShape 2" descr="Resultado de imagen para contratos"/>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a:p>
        </p:txBody>
      </p:sp>
      <p:sp>
        <p:nvSpPr>
          <p:cNvPr id="4" name="AutoShape 4" descr="Resultado de imagen para contratos"/>
          <p:cNvSpPr>
            <a:spLocks noChangeAspect="1" noChangeArrowheads="1"/>
          </p:cNvSpPr>
          <p:nvPr/>
        </p:nvSpPr>
        <p:spPr bwMode="auto">
          <a:xfrm>
            <a:off x="307975" y="7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a:p>
        </p:txBody>
      </p:sp>
      <p:sp>
        <p:nvSpPr>
          <p:cNvPr id="7" name="6 Rectángulo"/>
          <p:cNvSpPr/>
          <p:nvPr/>
        </p:nvSpPr>
        <p:spPr>
          <a:xfrm>
            <a:off x="395536" y="1412777"/>
            <a:ext cx="7920881" cy="3447098"/>
          </a:xfrm>
          <a:prstGeom prst="rect">
            <a:avLst/>
          </a:prstGeom>
        </p:spPr>
        <p:txBody>
          <a:bodyPr wrap="square">
            <a:spAutoFit/>
          </a:bodyPr>
          <a:lstStyle/>
          <a:p>
            <a:pPr marL="285750" indent="-285750">
              <a:buFont typeface="Wingdings" panose="05000000000000000000" pitchFamily="2" charset="2"/>
              <a:buChar char="q"/>
            </a:pPr>
            <a:r>
              <a:rPr lang="es-AR" sz="2000" dirty="0">
                <a:solidFill>
                  <a:srgbClr val="0072BC"/>
                </a:solidFill>
              </a:rPr>
              <a:t>Crea el S</a:t>
            </a:r>
            <a:r>
              <a:rPr lang="es-AR" sz="2000" dirty="0" smtClean="0">
                <a:solidFill>
                  <a:srgbClr val="0072BC"/>
                </a:solidFill>
              </a:rPr>
              <a:t>ervicio “Aplicativos de Ayuda a la Cotización”. </a:t>
            </a:r>
          </a:p>
          <a:p>
            <a:pPr marL="285750" indent="-285750">
              <a:buFont typeface="Wingdings" panose="05000000000000000000" pitchFamily="2" charset="2"/>
              <a:buChar char="q"/>
            </a:pPr>
            <a:endParaRPr lang="es-AR" sz="2000" dirty="0" smtClean="0">
              <a:solidFill>
                <a:srgbClr val="0072BC"/>
              </a:solidFill>
            </a:endParaRPr>
          </a:p>
          <a:p>
            <a:pPr marL="285750" indent="-285750">
              <a:buFont typeface="Wingdings" panose="05000000000000000000" pitchFamily="2" charset="2"/>
              <a:buChar char="q"/>
            </a:pPr>
            <a:r>
              <a:rPr lang="es-AR" sz="2000" dirty="0" smtClean="0">
                <a:solidFill>
                  <a:srgbClr val="0072BC"/>
                </a:solidFill>
              </a:rPr>
              <a:t>El mismo estará compuesto por 2 aplicativos:</a:t>
            </a:r>
          </a:p>
          <a:p>
            <a:endParaRPr lang="es-AR" sz="2000" dirty="0">
              <a:solidFill>
                <a:srgbClr val="0072BC"/>
              </a:solidFill>
            </a:endParaRPr>
          </a:p>
          <a:p>
            <a:pPr marL="342900" indent="-342900">
              <a:buFont typeface="+mj-lt"/>
              <a:buAutoNum type="arabicPeriod"/>
            </a:pPr>
            <a:r>
              <a:rPr lang="es-AR" sz="2000" dirty="0" smtClean="0">
                <a:solidFill>
                  <a:srgbClr val="0072BC"/>
                </a:solidFill>
              </a:rPr>
              <a:t>“Solicitud Electrónica de Cotización” (S.E.C.)</a:t>
            </a:r>
          </a:p>
          <a:p>
            <a:pPr marL="342900" indent="-342900">
              <a:buFont typeface="+mj-lt"/>
              <a:buAutoNum type="arabicPeriod"/>
            </a:pPr>
            <a:r>
              <a:rPr lang="es-AR" sz="2000" dirty="0" smtClean="0">
                <a:solidFill>
                  <a:srgbClr val="0072BC"/>
                </a:solidFill>
              </a:rPr>
              <a:t>“Consulta Electrónica de Oferentes” (C.E.O.)</a:t>
            </a:r>
          </a:p>
          <a:p>
            <a:pPr marL="342900" indent="-342900">
              <a:buFont typeface="+mj-lt"/>
              <a:buAutoNum type="arabicPeriod"/>
            </a:pPr>
            <a:endParaRPr lang="es-AR" sz="2000" dirty="0">
              <a:solidFill>
                <a:srgbClr val="0072BC"/>
              </a:solidFill>
            </a:endParaRPr>
          </a:p>
          <a:p>
            <a:pPr marL="285750" indent="-285750">
              <a:buFont typeface="Wingdings" panose="05000000000000000000" pitchFamily="2" charset="2"/>
              <a:buChar char="q"/>
            </a:pPr>
            <a:r>
              <a:rPr lang="es-AR" sz="2000" dirty="0" smtClean="0">
                <a:solidFill>
                  <a:srgbClr val="0072BC"/>
                </a:solidFill>
              </a:rPr>
              <a:t>Para utilizar el servicio, el empleador deberá previamente haber actualizado su información en el servicio de “Datos de Contacto” disponible en “e-Servicios SRT” – Sistema de Ventanilla Electrónica.</a:t>
            </a:r>
          </a:p>
          <a:p>
            <a:pPr marL="285750" indent="-285750">
              <a:buFont typeface="Wingdings" panose="05000000000000000000" pitchFamily="2" charset="2"/>
              <a:buChar char="q"/>
            </a:pPr>
            <a:endParaRPr lang="es-AR" dirty="0">
              <a:solidFill>
                <a:srgbClr val="0072BC"/>
              </a:solidFill>
            </a:endParaRPr>
          </a:p>
        </p:txBody>
      </p:sp>
      <p:pic>
        <p:nvPicPr>
          <p:cNvPr id="6" name="5 Imagen"/>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6190809" y="1300168"/>
            <a:ext cx="1984816" cy="1984816"/>
          </a:xfrm>
          <a:prstGeom prst="rect">
            <a:avLst/>
          </a:prstGeom>
        </p:spPr>
      </p:pic>
      <p:sp>
        <p:nvSpPr>
          <p:cNvPr id="5" name="4 Rectángulo redondeado"/>
          <p:cNvSpPr/>
          <p:nvPr/>
        </p:nvSpPr>
        <p:spPr>
          <a:xfrm>
            <a:off x="395536" y="5013176"/>
            <a:ext cx="8288089" cy="64807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AR" b="1" dirty="0">
                <a:solidFill>
                  <a:srgbClr val="0072BC"/>
                </a:solidFill>
              </a:rPr>
              <a:t>No es </a:t>
            </a:r>
            <a:r>
              <a:rPr lang="es-AR" b="1" dirty="0" smtClean="0">
                <a:solidFill>
                  <a:srgbClr val="0072BC"/>
                </a:solidFill>
              </a:rPr>
              <a:t>obligatorio para el empleador el </a:t>
            </a:r>
            <a:r>
              <a:rPr lang="es-AR" b="1" dirty="0">
                <a:solidFill>
                  <a:srgbClr val="0072BC"/>
                </a:solidFill>
              </a:rPr>
              <a:t>uso de los </a:t>
            </a:r>
            <a:r>
              <a:rPr lang="es-AR" b="1" dirty="0" smtClean="0">
                <a:solidFill>
                  <a:srgbClr val="0072BC"/>
                </a:solidFill>
              </a:rPr>
              <a:t>aplicativos S.E.C. y C.E.O. </a:t>
            </a:r>
            <a:r>
              <a:rPr lang="es-AR" b="1" dirty="0">
                <a:solidFill>
                  <a:srgbClr val="0072BC"/>
                </a:solidFill>
              </a:rPr>
              <a:t>para poder utilizar el servicios de </a:t>
            </a:r>
            <a:r>
              <a:rPr lang="es-AR" b="1" dirty="0" smtClean="0">
                <a:solidFill>
                  <a:srgbClr val="0072BC"/>
                </a:solidFill>
              </a:rPr>
              <a:t>“Póliza </a:t>
            </a:r>
            <a:r>
              <a:rPr lang="es-AR" b="1" dirty="0">
                <a:solidFill>
                  <a:srgbClr val="0072BC"/>
                </a:solidFill>
              </a:rPr>
              <a:t>Digital de Riesgos del Trabajo”</a:t>
            </a:r>
          </a:p>
        </p:txBody>
      </p:sp>
    </p:spTree>
    <p:extLst>
      <p:ext uri="{BB962C8B-B14F-4D97-AF65-F5344CB8AC3E}">
        <p14:creationId xmlns="" xmlns:p14="http://schemas.microsoft.com/office/powerpoint/2010/main" val="1466065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fade">
                                      <p:cBhvr>
                                        <p:cTn id="15" dur="1000"/>
                                        <p:tgtEl>
                                          <p:spTgt spid="7">
                                            <p:txEl>
                                              <p:pRg st="0" end="0"/>
                                            </p:txEl>
                                          </p:spTgt>
                                        </p:tgtEl>
                                      </p:cBhvr>
                                    </p:animEffect>
                                    <p:anim calcmode="lin" valueType="num">
                                      <p:cBhvr>
                                        <p:cTn id="16"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fade">
                                      <p:cBhvr>
                                        <p:cTn id="22" dur="1000"/>
                                        <p:tgtEl>
                                          <p:spTgt spid="7">
                                            <p:txEl>
                                              <p:pRg st="2" end="2"/>
                                            </p:txEl>
                                          </p:spTgt>
                                        </p:tgtEl>
                                      </p:cBhvr>
                                    </p:animEffect>
                                    <p:anim calcmode="lin" valueType="num">
                                      <p:cBhvr>
                                        <p:cTn id="23"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7">
                                            <p:txEl>
                                              <p:pRg st="4" end="4"/>
                                            </p:txEl>
                                          </p:spTgt>
                                        </p:tgtEl>
                                        <p:attrNameLst>
                                          <p:attrName>style.visibility</p:attrName>
                                        </p:attrNameLst>
                                      </p:cBhvr>
                                      <p:to>
                                        <p:strVal val="visible"/>
                                      </p:to>
                                    </p:set>
                                    <p:animEffect transition="in" filter="fade">
                                      <p:cBhvr>
                                        <p:cTn id="29" dur="1000"/>
                                        <p:tgtEl>
                                          <p:spTgt spid="7">
                                            <p:txEl>
                                              <p:pRg st="4" end="4"/>
                                            </p:txEl>
                                          </p:spTgt>
                                        </p:tgtEl>
                                      </p:cBhvr>
                                    </p:animEffect>
                                    <p:anim calcmode="lin" valueType="num">
                                      <p:cBhvr>
                                        <p:cTn id="30"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7">
                                            <p:txEl>
                                              <p:pRg st="5" end="5"/>
                                            </p:txEl>
                                          </p:spTgt>
                                        </p:tgtEl>
                                        <p:attrNameLst>
                                          <p:attrName>style.visibility</p:attrName>
                                        </p:attrNameLst>
                                      </p:cBhvr>
                                      <p:to>
                                        <p:strVal val="visible"/>
                                      </p:to>
                                    </p:set>
                                    <p:animEffect transition="in" filter="fade">
                                      <p:cBhvr>
                                        <p:cTn id="36" dur="1000"/>
                                        <p:tgtEl>
                                          <p:spTgt spid="7">
                                            <p:txEl>
                                              <p:pRg st="5" end="5"/>
                                            </p:txEl>
                                          </p:spTgt>
                                        </p:tgtEl>
                                      </p:cBhvr>
                                    </p:animEffect>
                                    <p:anim calcmode="lin" valueType="num">
                                      <p:cBhvr>
                                        <p:cTn id="37"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7">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7">
                                            <p:txEl>
                                              <p:pRg st="7" end="7"/>
                                            </p:txEl>
                                          </p:spTgt>
                                        </p:tgtEl>
                                        <p:attrNameLst>
                                          <p:attrName>style.visibility</p:attrName>
                                        </p:attrNameLst>
                                      </p:cBhvr>
                                      <p:to>
                                        <p:strVal val="visible"/>
                                      </p:to>
                                    </p:set>
                                    <p:animEffect transition="in" filter="fade">
                                      <p:cBhvr>
                                        <p:cTn id="43" dur="1000"/>
                                        <p:tgtEl>
                                          <p:spTgt spid="7">
                                            <p:txEl>
                                              <p:pRg st="7" end="7"/>
                                            </p:txEl>
                                          </p:spTgt>
                                        </p:tgtEl>
                                      </p:cBhvr>
                                    </p:animEffect>
                                    <p:anim calcmode="lin" valueType="num">
                                      <p:cBhvr>
                                        <p:cTn id="44" dur="1000" fill="hold"/>
                                        <p:tgtEl>
                                          <p:spTgt spid="7">
                                            <p:txEl>
                                              <p:pRg st="7" end="7"/>
                                            </p:txEl>
                                          </p:spTgt>
                                        </p:tgtEl>
                                        <p:attrNameLst>
                                          <p:attrName>ppt_x</p:attrName>
                                        </p:attrNameLst>
                                      </p:cBhvr>
                                      <p:tavLst>
                                        <p:tav tm="0">
                                          <p:val>
                                            <p:strVal val="#ppt_x"/>
                                          </p:val>
                                        </p:tav>
                                        <p:tav tm="100000">
                                          <p:val>
                                            <p:strVal val="#ppt_x"/>
                                          </p:val>
                                        </p:tav>
                                      </p:tavLst>
                                    </p:anim>
                                    <p:anim calcmode="lin" valueType="num">
                                      <p:cBhvr>
                                        <p:cTn id="45" dur="1000" fill="hold"/>
                                        <p:tgtEl>
                                          <p:spTgt spid="7">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55" presetClass="entr" presetSubtype="0" fill="hold" grpId="0" nodeType="clickEffect">
                                  <p:stCondLst>
                                    <p:cond delay="0"/>
                                  </p:stCondLst>
                                  <p:childTnLst>
                                    <p:set>
                                      <p:cBhvr>
                                        <p:cTn id="49" dur="1" fill="hold">
                                          <p:stCondLst>
                                            <p:cond delay="0"/>
                                          </p:stCondLst>
                                        </p:cTn>
                                        <p:tgtEl>
                                          <p:spTgt spid="5"/>
                                        </p:tgtEl>
                                        <p:attrNameLst>
                                          <p:attrName>style.visibility</p:attrName>
                                        </p:attrNameLst>
                                      </p:cBhvr>
                                      <p:to>
                                        <p:strVal val="visible"/>
                                      </p:to>
                                    </p:set>
                                    <p:anim calcmode="lin" valueType="num">
                                      <p:cBhvr>
                                        <p:cTn id="50" dur="1000" fill="hold"/>
                                        <p:tgtEl>
                                          <p:spTgt spid="5"/>
                                        </p:tgtEl>
                                        <p:attrNameLst>
                                          <p:attrName>ppt_w</p:attrName>
                                        </p:attrNameLst>
                                      </p:cBhvr>
                                      <p:tavLst>
                                        <p:tav tm="0">
                                          <p:val>
                                            <p:strVal val="#ppt_w*0.70"/>
                                          </p:val>
                                        </p:tav>
                                        <p:tav tm="100000">
                                          <p:val>
                                            <p:strVal val="#ppt_w"/>
                                          </p:val>
                                        </p:tav>
                                      </p:tavLst>
                                    </p:anim>
                                    <p:anim calcmode="lin" valueType="num">
                                      <p:cBhvr>
                                        <p:cTn id="51" dur="1000" fill="hold"/>
                                        <p:tgtEl>
                                          <p:spTgt spid="5"/>
                                        </p:tgtEl>
                                        <p:attrNameLst>
                                          <p:attrName>ppt_h</p:attrName>
                                        </p:attrNameLst>
                                      </p:cBhvr>
                                      <p:tavLst>
                                        <p:tav tm="0">
                                          <p:val>
                                            <p:strVal val="#ppt_h"/>
                                          </p:val>
                                        </p:tav>
                                        <p:tav tm="100000">
                                          <p:val>
                                            <p:strVal val="#ppt_h"/>
                                          </p:val>
                                        </p:tav>
                                      </p:tavLst>
                                    </p:anim>
                                    <p:animEffect transition="in" filter="fade">
                                      <p:cBhvr>
                                        <p:cTn id="5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332656"/>
            <a:ext cx="8280920" cy="1084982"/>
          </a:xfrm>
        </p:spPr>
        <p:txBody>
          <a:bodyPr anchor="t"/>
          <a:lstStyle/>
          <a:p>
            <a:pPr algn="ctr"/>
            <a:r>
              <a:rPr lang="es-AR" dirty="0"/>
              <a:t>SOLICITUD ELECTRÓNICA DE COTIZACIÓN (SEC)</a:t>
            </a:r>
            <a:br>
              <a:rPr lang="es-AR" dirty="0"/>
            </a:br>
            <a:endParaRPr lang="es-AR" dirty="0"/>
          </a:p>
        </p:txBody>
      </p:sp>
      <p:sp>
        <p:nvSpPr>
          <p:cNvPr id="6" name="5 Marcador de contenido"/>
          <p:cNvSpPr>
            <a:spLocks noGrp="1"/>
          </p:cNvSpPr>
          <p:nvPr>
            <p:ph sz="half" idx="2"/>
          </p:nvPr>
        </p:nvSpPr>
        <p:spPr>
          <a:xfrm>
            <a:off x="467544" y="1484784"/>
            <a:ext cx="8280920" cy="4608512"/>
          </a:xfrm>
        </p:spPr>
        <p:txBody>
          <a:bodyPr>
            <a:noAutofit/>
          </a:bodyPr>
          <a:lstStyle/>
          <a:p>
            <a:r>
              <a:rPr lang="es-AR" sz="2400" b="1" dirty="0">
                <a:solidFill>
                  <a:schemeClr val="tx1"/>
                </a:solidFill>
              </a:rPr>
              <a:t>Descripción: </a:t>
            </a:r>
            <a:endParaRPr lang="es-AR" sz="2400" dirty="0">
              <a:solidFill>
                <a:schemeClr val="tx1"/>
              </a:solidFill>
            </a:endParaRPr>
          </a:p>
          <a:p>
            <a:r>
              <a:rPr lang="es-AR" sz="2400" dirty="0">
                <a:solidFill>
                  <a:schemeClr val="tx1"/>
                </a:solidFill>
              </a:rPr>
              <a:t>Servicio web que brinda al empleador la posibilidad de generar un pedido de cotización a la ART de su elección.</a:t>
            </a:r>
          </a:p>
          <a:p>
            <a:r>
              <a:rPr lang="es-AR" sz="2400" dirty="0">
                <a:solidFill>
                  <a:schemeClr val="tx1"/>
                </a:solidFill>
              </a:rPr>
              <a:t>Se encuentra disponible en la Ventanilla Electrónica de  la SRT “</a:t>
            </a:r>
            <a:r>
              <a:rPr lang="es-AR" sz="2400" dirty="0" err="1">
                <a:solidFill>
                  <a:schemeClr val="tx1"/>
                </a:solidFill>
              </a:rPr>
              <a:t>eServicios</a:t>
            </a:r>
            <a:r>
              <a:rPr lang="es-AR" sz="2400" dirty="0">
                <a:solidFill>
                  <a:schemeClr val="tx1"/>
                </a:solidFill>
              </a:rPr>
              <a:t> SRT”, dentro del entorno de la página Web de AFIP.</a:t>
            </a:r>
          </a:p>
          <a:p>
            <a:r>
              <a:rPr lang="es-AR" sz="2400" b="1" dirty="0">
                <a:solidFill>
                  <a:schemeClr val="tx1"/>
                </a:solidFill>
              </a:rPr>
              <a:t>Características:</a:t>
            </a:r>
            <a:endParaRPr lang="es-AR" sz="2400" dirty="0">
              <a:solidFill>
                <a:schemeClr val="tx1"/>
              </a:solidFill>
            </a:endParaRPr>
          </a:p>
          <a:p>
            <a:pPr marL="342900" lvl="0" indent="-342900">
              <a:buFont typeface="Arial" panose="020B0604020202020204" pitchFamily="34" charset="0"/>
              <a:buChar char="•"/>
            </a:pPr>
            <a:r>
              <a:rPr lang="es-AR" sz="2400" dirty="0">
                <a:solidFill>
                  <a:schemeClr val="tx1"/>
                </a:solidFill>
              </a:rPr>
              <a:t>Tramitación web por parte del empleador. </a:t>
            </a:r>
          </a:p>
          <a:p>
            <a:pPr marL="342900" lvl="0" indent="-342900">
              <a:buFont typeface="Arial" panose="020B0604020202020204" pitchFamily="34" charset="0"/>
              <a:buChar char="•"/>
            </a:pPr>
            <a:r>
              <a:rPr lang="es-AR" sz="2400" dirty="0">
                <a:solidFill>
                  <a:schemeClr val="tx1"/>
                </a:solidFill>
              </a:rPr>
              <a:t>La solicitud por parte del empleador </a:t>
            </a:r>
            <a:r>
              <a:rPr lang="es-AR" sz="2400" b="1" dirty="0">
                <a:solidFill>
                  <a:schemeClr val="tx1"/>
                </a:solidFill>
              </a:rPr>
              <a:t>no es anónima</a:t>
            </a:r>
            <a:endParaRPr lang="es-AR" sz="2400" dirty="0">
              <a:solidFill>
                <a:schemeClr val="tx1"/>
              </a:solidFill>
            </a:endParaRPr>
          </a:p>
          <a:p>
            <a:pPr marL="342900" lvl="0" indent="-342900">
              <a:buFont typeface="Arial" panose="020B0604020202020204" pitchFamily="34" charset="0"/>
              <a:buChar char="•"/>
            </a:pPr>
            <a:r>
              <a:rPr lang="es-AR" sz="2400" dirty="0">
                <a:solidFill>
                  <a:schemeClr val="tx1"/>
                </a:solidFill>
              </a:rPr>
              <a:t>La solicitud no es masiva, </a:t>
            </a:r>
            <a:r>
              <a:rPr lang="es-AR" sz="2400" dirty="0" smtClean="0">
                <a:solidFill>
                  <a:schemeClr val="tx1"/>
                </a:solidFill>
              </a:rPr>
              <a:t>se </a:t>
            </a:r>
            <a:r>
              <a:rPr lang="es-AR" sz="2400" dirty="0">
                <a:solidFill>
                  <a:schemeClr val="tx1"/>
                </a:solidFill>
              </a:rPr>
              <a:t>realiza a una sola ART por vez.</a:t>
            </a:r>
          </a:p>
          <a:p>
            <a:pPr marL="342900" lvl="0" indent="-342900">
              <a:buFont typeface="Arial" panose="020B0604020202020204" pitchFamily="34" charset="0"/>
              <a:buChar char="•"/>
            </a:pPr>
            <a:r>
              <a:rPr lang="es-AR" sz="2400" dirty="0">
                <a:solidFill>
                  <a:schemeClr val="tx1"/>
                </a:solidFill>
              </a:rPr>
              <a:t>La respuesta de la ART es obligatoria.</a:t>
            </a:r>
          </a:p>
          <a:p>
            <a:pPr marL="342900" indent="-342900">
              <a:buFont typeface="Arial" panose="020B0604020202020204" pitchFamily="34" charset="0"/>
              <a:buChar char="•"/>
            </a:pPr>
            <a:endParaRPr lang="es-AR" sz="2200" dirty="0">
              <a:solidFill>
                <a:schemeClr val="tx1"/>
              </a:solidFill>
            </a:endParaRPr>
          </a:p>
        </p:txBody>
      </p:sp>
    </p:spTree>
    <p:extLst>
      <p:ext uri="{BB962C8B-B14F-4D97-AF65-F5344CB8AC3E}">
        <p14:creationId xmlns="" xmlns:p14="http://schemas.microsoft.com/office/powerpoint/2010/main" val="222212969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332656"/>
            <a:ext cx="8280920" cy="1084982"/>
          </a:xfrm>
        </p:spPr>
        <p:txBody>
          <a:bodyPr anchor="t"/>
          <a:lstStyle/>
          <a:p>
            <a:pPr algn="ctr"/>
            <a:r>
              <a:rPr lang="es-AR" dirty="0"/>
              <a:t>SOLICITUD ELECTRÓNICA DE COTIZACIÓN (SEC)</a:t>
            </a:r>
            <a:br>
              <a:rPr lang="es-AR" dirty="0"/>
            </a:br>
            <a:endParaRPr lang="es-AR" dirty="0"/>
          </a:p>
        </p:txBody>
      </p:sp>
      <p:sp>
        <p:nvSpPr>
          <p:cNvPr id="6" name="5 Marcador de contenido"/>
          <p:cNvSpPr>
            <a:spLocks noGrp="1"/>
          </p:cNvSpPr>
          <p:nvPr>
            <p:ph sz="half" idx="2"/>
          </p:nvPr>
        </p:nvSpPr>
        <p:spPr>
          <a:xfrm>
            <a:off x="467544" y="1417638"/>
            <a:ext cx="8280920" cy="4675658"/>
          </a:xfrm>
        </p:spPr>
        <p:txBody>
          <a:bodyPr>
            <a:normAutofit fontScale="77500" lnSpcReduction="20000"/>
          </a:bodyPr>
          <a:lstStyle/>
          <a:p>
            <a:r>
              <a:rPr lang="es-AR" sz="3200" b="1" dirty="0" smtClean="0">
                <a:solidFill>
                  <a:schemeClr val="tx1"/>
                </a:solidFill>
              </a:rPr>
              <a:t>Beneficios</a:t>
            </a:r>
            <a:r>
              <a:rPr lang="es-AR" sz="3200" dirty="0">
                <a:solidFill>
                  <a:schemeClr val="tx1"/>
                </a:solidFill>
              </a:rPr>
              <a:t>: </a:t>
            </a:r>
          </a:p>
          <a:p>
            <a:pPr marL="342900" lvl="0" indent="-342900">
              <a:buFont typeface="Arial" panose="020B0604020202020204" pitchFamily="34" charset="0"/>
              <a:buChar char="•"/>
            </a:pPr>
            <a:r>
              <a:rPr lang="es-AR" sz="3200" dirty="0">
                <a:solidFill>
                  <a:schemeClr val="tx1"/>
                </a:solidFill>
              </a:rPr>
              <a:t>Genera un canal de comunicación fehaciente y controlado entre un empleador que requiere cotización y una ART. </a:t>
            </a:r>
          </a:p>
          <a:p>
            <a:pPr marL="342900" lvl="0" indent="-342900">
              <a:buFont typeface="Arial" panose="020B0604020202020204" pitchFamily="34" charset="0"/>
              <a:buChar char="•"/>
            </a:pPr>
            <a:r>
              <a:rPr lang="es-AR" sz="3200" dirty="0">
                <a:solidFill>
                  <a:schemeClr val="tx1"/>
                </a:solidFill>
              </a:rPr>
              <a:t>Garantiza la cotización. </a:t>
            </a:r>
          </a:p>
          <a:p>
            <a:pPr marL="342900" lvl="0" indent="-342900">
              <a:buFont typeface="Arial" panose="020B0604020202020204" pitchFamily="34" charset="0"/>
              <a:buChar char="•"/>
            </a:pPr>
            <a:r>
              <a:rPr lang="es-AR" sz="3200" dirty="0">
                <a:solidFill>
                  <a:schemeClr val="tx1"/>
                </a:solidFill>
              </a:rPr>
              <a:t>Elimina la </a:t>
            </a:r>
            <a:r>
              <a:rPr lang="es-AR" sz="3200" dirty="0" err="1">
                <a:solidFill>
                  <a:schemeClr val="tx1"/>
                </a:solidFill>
              </a:rPr>
              <a:t>carterización</a:t>
            </a:r>
            <a:r>
              <a:rPr lang="es-AR" sz="3200" dirty="0">
                <a:solidFill>
                  <a:schemeClr val="tx1"/>
                </a:solidFill>
              </a:rPr>
              <a:t>. </a:t>
            </a:r>
          </a:p>
          <a:p>
            <a:pPr marL="342900" lvl="0" indent="-342900">
              <a:buFont typeface="Arial" panose="020B0604020202020204" pitchFamily="34" charset="0"/>
              <a:buChar char="•"/>
            </a:pPr>
            <a:r>
              <a:rPr lang="es-AR" sz="3200" dirty="0">
                <a:solidFill>
                  <a:schemeClr val="tx1"/>
                </a:solidFill>
              </a:rPr>
              <a:t>Promueve la cobertura.</a:t>
            </a:r>
          </a:p>
          <a:p>
            <a:pPr marL="342900" lvl="0" indent="-342900">
              <a:buFont typeface="Arial" panose="020B0604020202020204" pitchFamily="34" charset="0"/>
              <a:buChar char="•"/>
            </a:pPr>
            <a:r>
              <a:rPr lang="es-AR" sz="3200" dirty="0">
                <a:solidFill>
                  <a:schemeClr val="tx1"/>
                </a:solidFill>
              </a:rPr>
              <a:t>Reduce la judicialización de casos sin cotización. </a:t>
            </a:r>
          </a:p>
          <a:p>
            <a:pPr marL="342900" lvl="0" indent="-342900">
              <a:buFont typeface="Arial" panose="020B0604020202020204" pitchFamily="34" charset="0"/>
              <a:buChar char="•"/>
            </a:pPr>
            <a:r>
              <a:rPr lang="es-AR" sz="3200" dirty="0">
                <a:solidFill>
                  <a:schemeClr val="tx1"/>
                </a:solidFill>
              </a:rPr>
              <a:t>Reduce los tiempos de procesos ya que impone plazos de respuestas entre las partes.</a:t>
            </a:r>
          </a:p>
          <a:p>
            <a:pPr marL="342900" lvl="0" indent="-342900">
              <a:buFont typeface="Arial" panose="020B0604020202020204" pitchFamily="34" charset="0"/>
              <a:buChar char="•"/>
            </a:pPr>
            <a:r>
              <a:rPr lang="es-AR" sz="3200" dirty="0">
                <a:solidFill>
                  <a:schemeClr val="tx1"/>
                </a:solidFill>
              </a:rPr>
              <a:t>Transparenta el proceso de cotización.</a:t>
            </a:r>
          </a:p>
          <a:p>
            <a:pPr marL="342900" lvl="0" indent="-342900">
              <a:buFont typeface="Arial" panose="020B0604020202020204" pitchFamily="34" charset="0"/>
              <a:buChar char="•"/>
            </a:pPr>
            <a:r>
              <a:rPr lang="es-AR" sz="3200" dirty="0">
                <a:solidFill>
                  <a:schemeClr val="tx1"/>
                </a:solidFill>
              </a:rPr>
              <a:t>Reduce de costos. </a:t>
            </a:r>
          </a:p>
          <a:p>
            <a:r>
              <a:rPr lang="es-AR" sz="2400" b="1" dirty="0"/>
              <a:t> </a:t>
            </a:r>
            <a:endParaRPr lang="es-AR" sz="2400" dirty="0"/>
          </a:p>
          <a:p>
            <a:pPr marL="342900" indent="-342900">
              <a:buFont typeface="Arial" panose="020B0604020202020204" pitchFamily="34" charset="0"/>
              <a:buChar char="•"/>
            </a:pPr>
            <a:endParaRPr lang="es-AR" sz="2200" dirty="0">
              <a:solidFill>
                <a:schemeClr val="tx1"/>
              </a:solidFill>
            </a:endParaRPr>
          </a:p>
        </p:txBody>
      </p:sp>
    </p:spTree>
    <p:extLst>
      <p:ext uri="{BB962C8B-B14F-4D97-AF65-F5344CB8AC3E}">
        <p14:creationId xmlns="" xmlns:p14="http://schemas.microsoft.com/office/powerpoint/2010/main" val="73035633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395536" y="1340768"/>
            <a:ext cx="8352928"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 name="2 Rectángulo redondeado"/>
          <p:cNvSpPr/>
          <p:nvPr/>
        </p:nvSpPr>
        <p:spPr>
          <a:xfrm>
            <a:off x="395536" y="364064"/>
            <a:ext cx="8288089" cy="760680"/>
          </a:xfrm>
          <a:prstGeom prst="roundRect">
            <a:avLst/>
          </a:prstGeom>
          <a:solidFill>
            <a:srgbClr val="0072B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3400" b="1" dirty="0" smtClean="0">
                <a:latin typeface="+mj-lt"/>
              </a:rPr>
              <a:t>Solicitud </a:t>
            </a:r>
            <a:r>
              <a:rPr lang="es-AR" sz="3400" b="1" dirty="0">
                <a:latin typeface="+mj-lt"/>
              </a:rPr>
              <a:t>Electrónica de </a:t>
            </a:r>
            <a:r>
              <a:rPr lang="es-AR" sz="3400" b="1" dirty="0" smtClean="0">
                <a:latin typeface="+mj-lt"/>
              </a:rPr>
              <a:t>Cotización </a:t>
            </a:r>
            <a:r>
              <a:rPr lang="es-AR" sz="3400" b="1" dirty="0">
                <a:latin typeface="+mj-lt"/>
              </a:rPr>
              <a:t>(S.E.C.)</a:t>
            </a:r>
          </a:p>
        </p:txBody>
      </p:sp>
      <p:sp>
        <p:nvSpPr>
          <p:cNvPr id="2" name="AutoShape 2" descr="Resultado de imagen para contratos"/>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a:p>
        </p:txBody>
      </p:sp>
      <p:sp>
        <p:nvSpPr>
          <p:cNvPr id="4" name="AutoShape 4" descr="Resultado de imagen para contratos"/>
          <p:cNvSpPr>
            <a:spLocks noChangeAspect="1" noChangeArrowheads="1"/>
          </p:cNvSpPr>
          <p:nvPr/>
        </p:nvSpPr>
        <p:spPr bwMode="auto">
          <a:xfrm>
            <a:off x="307975" y="7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a:p>
        </p:txBody>
      </p:sp>
      <p:sp>
        <p:nvSpPr>
          <p:cNvPr id="6" name="5 CuadroTexto"/>
          <p:cNvSpPr txBox="1"/>
          <p:nvPr/>
        </p:nvSpPr>
        <p:spPr>
          <a:xfrm>
            <a:off x="584310" y="1340768"/>
            <a:ext cx="7991675" cy="4893647"/>
          </a:xfrm>
          <a:prstGeom prst="rect">
            <a:avLst/>
          </a:prstGeom>
          <a:noFill/>
        </p:spPr>
        <p:txBody>
          <a:bodyPr wrap="square" rtlCol="0">
            <a:spAutoFit/>
          </a:bodyPr>
          <a:lstStyle/>
          <a:p>
            <a:pPr marL="285750" indent="-285750">
              <a:buFont typeface="Wingdings" panose="05000000000000000000" pitchFamily="2" charset="2"/>
              <a:buChar char="q"/>
            </a:pPr>
            <a:r>
              <a:rPr lang="es-AR" sz="1900" dirty="0" smtClean="0">
                <a:solidFill>
                  <a:srgbClr val="0072BC"/>
                </a:solidFill>
              </a:rPr>
              <a:t>Podrá ser utilizado por un empleador a una misma ART, una vez cada 180 días, pudiendo realizar en ese plazo una solicitud a una ART diferente. </a:t>
            </a:r>
          </a:p>
          <a:p>
            <a:pPr marL="285750" indent="-285750">
              <a:buFont typeface="Wingdings" panose="05000000000000000000" pitchFamily="2" charset="2"/>
              <a:buChar char="q"/>
            </a:pPr>
            <a:r>
              <a:rPr lang="es-AR" sz="1900" dirty="0" smtClean="0">
                <a:solidFill>
                  <a:srgbClr val="0072BC"/>
                </a:solidFill>
              </a:rPr>
              <a:t>En </a:t>
            </a:r>
            <a:r>
              <a:rPr lang="es-AR" sz="1900" dirty="0">
                <a:solidFill>
                  <a:srgbClr val="0072BC"/>
                </a:solidFill>
              </a:rPr>
              <a:t>cada caso, para efectuar una nueva solicitud, la anterior deberá estar finalizada, sea porque la </a:t>
            </a:r>
            <a:r>
              <a:rPr lang="es-AR" sz="1900" dirty="0" smtClean="0">
                <a:solidFill>
                  <a:srgbClr val="0072BC"/>
                </a:solidFill>
              </a:rPr>
              <a:t>(</a:t>
            </a:r>
            <a:r>
              <a:rPr lang="es-AR" sz="1900" dirty="0">
                <a:solidFill>
                  <a:srgbClr val="0072BC"/>
                </a:solidFill>
              </a:rPr>
              <a:t>A.R.T.) haya contestado o porque transcurrió el plazo con que la misma contaba para dar </a:t>
            </a:r>
            <a:r>
              <a:rPr lang="es-AR" sz="1900" dirty="0" smtClean="0">
                <a:solidFill>
                  <a:srgbClr val="0072BC"/>
                </a:solidFill>
              </a:rPr>
              <a:t>respuesta</a:t>
            </a:r>
            <a:endParaRPr lang="es-AR" sz="1900" dirty="0">
              <a:solidFill>
                <a:srgbClr val="0072BC"/>
              </a:solidFill>
            </a:endParaRPr>
          </a:p>
          <a:p>
            <a:pPr marL="285750" indent="-285750">
              <a:buFont typeface="Wingdings" panose="05000000000000000000" pitchFamily="2" charset="2"/>
              <a:buChar char="q"/>
            </a:pPr>
            <a:r>
              <a:rPr lang="es-AR" sz="1900" dirty="0" smtClean="0">
                <a:solidFill>
                  <a:srgbClr val="0072BC"/>
                </a:solidFill>
              </a:rPr>
              <a:t>Las ART tendrán un plazo de 5 días hábiles para contestar </a:t>
            </a:r>
            <a:r>
              <a:rPr lang="es-AR" sz="1900" dirty="0">
                <a:solidFill>
                  <a:srgbClr val="0072BC"/>
                </a:solidFill>
              </a:rPr>
              <a:t>la solicitud de cotización </a:t>
            </a:r>
            <a:r>
              <a:rPr lang="es-AR" sz="1900" dirty="0" smtClean="0">
                <a:solidFill>
                  <a:srgbClr val="0072BC"/>
                </a:solidFill>
              </a:rPr>
              <a:t>recibida cuando el </a:t>
            </a:r>
            <a:r>
              <a:rPr lang="es-AR" sz="1900" dirty="0">
                <a:solidFill>
                  <a:srgbClr val="0072BC"/>
                </a:solidFill>
              </a:rPr>
              <a:t>empleador solicitante tenga hasta CINCUENTA (50) trabajadores. Para los casos en que el empleador tenga más de CINCUENTA (50) trabajadores el plazo será de QUINCE (15) días hábiles</a:t>
            </a:r>
            <a:r>
              <a:rPr lang="es-AR" sz="1900" dirty="0" smtClean="0">
                <a:solidFill>
                  <a:srgbClr val="0072BC"/>
                </a:solidFill>
              </a:rPr>
              <a:t>.</a:t>
            </a:r>
            <a:r>
              <a:rPr lang="es-AR" sz="1900" dirty="0">
                <a:solidFill>
                  <a:srgbClr val="0072BC"/>
                </a:solidFill>
              </a:rPr>
              <a:t> Transcurrido </a:t>
            </a:r>
            <a:r>
              <a:rPr lang="es-AR" sz="1900" dirty="0" smtClean="0">
                <a:solidFill>
                  <a:srgbClr val="0072BC"/>
                </a:solidFill>
              </a:rPr>
              <a:t>dicho plazo, </a:t>
            </a:r>
            <a:r>
              <a:rPr lang="es-AR" sz="1900" dirty="0">
                <a:solidFill>
                  <a:srgbClr val="0072BC"/>
                </a:solidFill>
              </a:rPr>
              <a:t>sin que medie respuesta, la ART quedará automáticamente incursa en incumplimiento. </a:t>
            </a:r>
            <a:endParaRPr lang="es-AR" sz="1900" dirty="0" smtClean="0">
              <a:solidFill>
                <a:srgbClr val="0072BC"/>
              </a:solidFill>
            </a:endParaRPr>
          </a:p>
          <a:p>
            <a:pPr marL="285750" indent="-285750">
              <a:buFont typeface="Wingdings" panose="05000000000000000000" pitchFamily="2" charset="2"/>
              <a:buChar char="q"/>
            </a:pPr>
            <a:r>
              <a:rPr lang="es-AR" sz="1900" dirty="0" smtClean="0">
                <a:solidFill>
                  <a:srgbClr val="0072BC"/>
                </a:solidFill>
              </a:rPr>
              <a:t>La </a:t>
            </a:r>
            <a:r>
              <a:rPr lang="es-AR" sz="1900" dirty="0">
                <a:solidFill>
                  <a:srgbClr val="0072BC"/>
                </a:solidFill>
              </a:rPr>
              <a:t>respuesta a la Solicitud de Cotización tendrá una validez de TREINTA (30) días </a:t>
            </a:r>
            <a:r>
              <a:rPr lang="es-AR" sz="1900" dirty="0" smtClean="0">
                <a:solidFill>
                  <a:srgbClr val="0072BC"/>
                </a:solidFill>
              </a:rPr>
              <a:t>corridos.</a:t>
            </a:r>
            <a:endParaRPr lang="es-AR" sz="1900" dirty="0" smtClean="0"/>
          </a:p>
          <a:p>
            <a:pPr marL="285750" indent="-285750">
              <a:buFont typeface="Wingdings" panose="05000000000000000000" pitchFamily="2" charset="2"/>
              <a:buChar char="q"/>
            </a:pPr>
            <a:r>
              <a:rPr lang="es-AR" sz="1900" dirty="0" smtClean="0">
                <a:solidFill>
                  <a:srgbClr val="0072BC"/>
                </a:solidFill>
              </a:rPr>
              <a:t>En </a:t>
            </a:r>
            <a:r>
              <a:rPr lang="es-AR" sz="1900" dirty="0">
                <a:solidFill>
                  <a:srgbClr val="0072BC"/>
                </a:solidFill>
              </a:rPr>
              <a:t>el Aplicativo estarán a disposición la solicitudes históricas y las respuestas realizadas por las ART. </a:t>
            </a:r>
          </a:p>
          <a:p>
            <a:pPr marL="285750" indent="-285750">
              <a:buFont typeface="Wingdings" panose="05000000000000000000" pitchFamily="2" charset="2"/>
              <a:buChar char="q"/>
            </a:pPr>
            <a:endParaRPr lang="es-AR" sz="1900" dirty="0" smtClean="0">
              <a:solidFill>
                <a:srgbClr val="0072BC"/>
              </a:solidFill>
            </a:endParaRPr>
          </a:p>
          <a:p>
            <a:pPr marL="285750" indent="-285750">
              <a:buFont typeface="Wingdings" panose="05000000000000000000" pitchFamily="2" charset="2"/>
              <a:buChar char="q"/>
            </a:pPr>
            <a:endParaRPr lang="es-AR" sz="800" dirty="0" smtClean="0">
              <a:solidFill>
                <a:srgbClr val="0072BC"/>
              </a:solidFill>
            </a:endParaRPr>
          </a:p>
        </p:txBody>
      </p:sp>
    </p:spTree>
    <p:extLst>
      <p:ext uri="{BB962C8B-B14F-4D97-AF65-F5344CB8AC3E}">
        <p14:creationId xmlns="" xmlns:p14="http://schemas.microsoft.com/office/powerpoint/2010/main" val="3066706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fade">
                                      <p:cBhvr>
                                        <p:cTn id="28" dur="1000"/>
                                        <p:tgtEl>
                                          <p:spTgt spid="6">
                                            <p:txEl>
                                              <p:pRg st="3" end="3"/>
                                            </p:txEl>
                                          </p:spTgt>
                                        </p:tgtEl>
                                      </p:cBhvr>
                                    </p:animEffect>
                                    <p:anim calcmode="lin" valueType="num">
                                      <p:cBhvr>
                                        <p:cTn id="29"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Effect transition="in" filter="fade">
                                      <p:cBhvr>
                                        <p:cTn id="35" dur="1000"/>
                                        <p:tgtEl>
                                          <p:spTgt spid="6">
                                            <p:txEl>
                                              <p:pRg st="4" end="4"/>
                                            </p:txEl>
                                          </p:spTgt>
                                        </p:tgtEl>
                                      </p:cBhvr>
                                    </p:animEffect>
                                    <p:anim calcmode="lin" valueType="num">
                                      <p:cBhvr>
                                        <p:cTn id="36"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95536" y="1340768"/>
            <a:ext cx="8424936"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 name="2 Rectángulo redondeado"/>
          <p:cNvSpPr/>
          <p:nvPr/>
        </p:nvSpPr>
        <p:spPr>
          <a:xfrm>
            <a:off x="696680" y="260648"/>
            <a:ext cx="7920880" cy="9144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AR" sz="3400" b="1" dirty="0" smtClean="0">
                <a:solidFill>
                  <a:srgbClr val="0072BC"/>
                </a:solidFill>
              </a:rPr>
              <a:t>Solicitud Electrónica de Cotización (S.E.C.)</a:t>
            </a:r>
            <a:endParaRPr lang="es-AR" sz="3400" b="1" dirty="0">
              <a:solidFill>
                <a:srgbClr val="0072BC"/>
              </a:solidFill>
            </a:endParaRPr>
          </a:p>
        </p:txBody>
      </p:sp>
      <p:sp>
        <p:nvSpPr>
          <p:cNvPr id="4" name="3 CuadroTexto"/>
          <p:cNvSpPr txBox="1"/>
          <p:nvPr/>
        </p:nvSpPr>
        <p:spPr>
          <a:xfrm>
            <a:off x="395536" y="1340768"/>
            <a:ext cx="6048672" cy="1600438"/>
          </a:xfrm>
          <a:prstGeom prst="rect">
            <a:avLst/>
          </a:prstGeom>
          <a:noFill/>
        </p:spPr>
        <p:txBody>
          <a:bodyPr wrap="square" rtlCol="0">
            <a:spAutoFit/>
          </a:bodyPr>
          <a:lstStyle/>
          <a:p>
            <a:pPr marL="285750" indent="-285750" algn="just">
              <a:buFont typeface="Wingdings" panose="05000000000000000000" pitchFamily="2" charset="2"/>
              <a:buChar char="q"/>
            </a:pPr>
            <a:r>
              <a:rPr lang="es-AR" dirty="0" smtClean="0">
                <a:solidFill>
                  <a:srgbClr val="0072BC"/>
                </a:solidFill>
              </a:rPr>
              <a:t>El Empleador podrá solicitarle a cualquier Aseguradora que le cotice la cobertura del personal de acuerdo a su actividad.</a:t>
            </a:r>
          </a:p>
          <a:p>
            <a:pPr marL="285750" indent="-285750" algn="just">
              <a:buFont typeface="Wingdings" panose="05000000000000000000" pitchFamily="2" charset="2"/>
              <a:buChar char="q"/>
            </a:pPr>
            <a:endParaRPr lang="es-AR" sz="800" dirty="0" smtClean="0">
              <a:solidFill>
                <a:srgbClr val="0072BC"/>
              </a:solidFill>
            </a:endParaRPr>
          </a:p>
          <a:p>
            <a:pPr marL="285750" indent="-285750" algn="just">
              <a:buFont typeface="Wingdings" panose="05000000000000000000" pitchFamily="2" charset="2"/>
              <a:buChar char="q"/>
            </a:pPr>
            <a:r>
              <a:rPr lang="es-AR" dirty="0" smtClean="0">
                <a:solidFill>
                  <a:srgbClr val="0072BC"/>
                </a:solidFill>
              </a:rPr>
              <a:t>Lo debe realizar vía Ventanilla Electrónica, por lo que antes de solicitarlo deberán estar validados todos sus datos.</a:t>
            </a:r>
            <a:endParaRPr lang="es-AR" dirty="0">
              <a:solidFill>
                <a:srgbClr val="0072BC"/>
              </a:solidFill>
            </a:endParaRPr>
          </a:p>
        </p:txBody>
      </p:sp>
      <p:pic>
        <p:nvPicPr>
          <p:cNvPr id="2050" name="Picture 2"/>
          <p:cNvPicPr>
            <a:picLocks noChangeAspect="1" noChangeArrowheads="1"/>
          </p:cNvPicPr>
          <p:nvPr/>
        </p:nvPicPr>
        <p:blipFill>
          <a:blip r:embed="rId2">
            <a:duotone>
              <a:schemeClr val="accent1">
                <a:shade val="45000"/>
                <a:satMod val="135000"/>
              </a:schemeClr>
              <a:prstClr val="white"/>
            </a:duotone>
            <a:extLst>
              <a:ext uri="{BEBA8EAE-BF5A-486C-A8C5-ECC9F3942E4B}">
                <a14:imgProps xmlns="" xmlns:a14="http://schemas.microsoft.com/office/drawing/2010/main">
                  <a14:imgLayer r:embed="rId3">
                    <a14:imgEffect>
                      <a14:sharpenSoften amount="50000"/>
                    </a14:imgEffect>
                  </a14:imgLayer>
                </a14:imgProps>
              </a:ext>
              <a:ext uri="{28A0092B-C50C-407E-A947-70E740481C1C}">
                <a14:useLocalDpi xmlns="" xmlns:a14="http://schemas.microsoft.com/office/drawing/2010/main" val="0"/>
              </a:ext>
            </a:extLst>
          </a:blip>
          <a:srcRect/>
          <a:stretch>
            <a:fillRect/>
          </a:stretch>
        </p:blipFill>
        <p:spPr bwMode="auto">
          <a:xfrm>
            <a:off x="7092281" y="1311320"/>
            <a:ext cx="1728191" cy="172819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6" name="5 CuadroTexto"/>
          <p:cNvSpPr txBox="1"/>
          <p:nvPr/>
        </p:nvSpPr>
        <p:spPr>
          <a:xfrm>
            <a:off x="395536" y="3072407"/>
            <a:ext cx="7920880" cy="2985433"/>
          </a:xfrm>
          <a:prstGeom prst="rect">
            <a:avLst/>
          </a:prstGeom>
          <a:noFill/>
        </p:spPr>
        <p:txBody>
          <a:bodyPr wrap="square" rtlCol="0">
            <a:spAutoFit/>
          </a:bodyPr>
          <a:lstStyle/>
          <a:p>
            <a:r>
              <a:rPr lang="es-AR" u="sng" dirty="0" smtClean="0">
                <a:solidFill>
                  <a:srgbClr val="0072BC"/>
                </a:solidFill>
              </a:rPr>
              <a:t>Al efectuar la solicitud, la Aseguradora recibe los siguientes datos </a:t>
            </a:r>
            <a:r>
              <a:rPr lang="es-AR" dirty="0" smtClean="0">
                <a:solidFill>
                  <a:srgbClr val="0072BC"/>
                </a:solidFill>
              </a:rPr>
              <a:t>:</a:t>
            </a:r>
          </a:p>
          <a:p>
            <a:endParaRPr lang="es-AR" sz="800" dirty="0" smtClean="0">
              <a:solidFill>
                <a:srgbClr val="0072BC"/>
              </a:solidFill>
            </a:endParaRPr>
          </a:p>
          <a:p>
            <a:pPr marL="285750" indent="-285750">
              <a:buFont typeface="Wingdings" panose="05000000000000000000" pitchFamily="2" charset="2"/>
              <a:buChar char="ü"/>
            </a:pPr>
            <a:r>
              <a:rPr lang="es-AR" dirty="0">
                <a:solidFill>
                  <a:srgbClr val="0072BC"/>
                </a:solidFill>
              </a:rPr>
              <a:t>Código Único de Identificación Tributaria (C.U.I.T.)</a:t>
            </a:r>
          </a:p>
          <a:p>
            <a:pPr marL="285750" indent="-285750">
              <a:buFont typeface="Wingdings" panose="05000000000000000000" pitchFamily="2" charset="2"/>
              <a:buChar char="ü"/>
            </a:pPr>
            <a:r>
              <a:rPr lang="es-AR" dirty="0" smtClean="0">
                <a:solidFill>
                  <a:srgbClr val="0072BC"/>
                </a:solidFill>
              </a:rPr>
              <a:t>Razón </a:t>
            </a:r>
            <a:r>
              <a:rPr lang="es-AR" dirty="0">
                <a:solidFill>
                  <a:srgbClr val="0072BC"/>
                </a:solidFill>
              </a:rPr>
              <a:t>Social</a:t>
            </a:r>
          </a:p>
          <a:p>
            <a:pPr marL="285750" indent="-285750">
              <a:buFont typeface="Wingdings" panose="05000000000000000000" pitchFamily="2" charset="2"/>
              <a:buChar char="ü"/>
            </a:pPr>
            <a:r>
              <a:rPr lang="es-AR" dirty="0" smtClean="0">
                <a:solidFill>
                  <a:srgbClr val="0072BC"/>
                </a:solidFill>
              </a:rPr>
              <a:t>Domicilio </a:t>
            </a:r>
            <a:r>
              <a:rPr lang="es-AR" dirty="0">
                <a:solidFill>
                  <a:srgbClr val="0072BC"/>
                </a:solidFill>
              </a:rPr>
              <a:t>Fiscal</a:t>
            </a:r>
          </a:p>
          <a:p>
            <a:pPr marL="285750" indent="-285750">
              <a:buFont typeface="Wingdings" panose="05000000000000000000" pitchFamily="2" charset="2"/>
              <a:buChar char="ü"/>
            </a:pPr>
            <a:r>
              <a:rPr lang="es-AR" dirty="0" smtClean="0">
                <a:solidFill>
                  <a:srgbClr val="0072BC"/>
                </a:solidFill>
              </a:rPr>
              <a:t>Índice </a:t>
            </a:r>
            <a:r>
              <a:rPr lang="es-AR" dirty="0">
                <a:solidFill>
                  <a:srgbClr val="0072BC"/>
                </a:solidFill>
              </a:rPr>
              <a:t>de incidencia de los últimos </a:t>
            </a:r>
            <a:r>
              <a:rPr lang="es-AR" dirty="0" smtClean="0">
                <a:solidFill>
                  <a:srgbClr val="0072BC"/>
                </a:solidFill>
              </a:rPr>
              <a:t>2 </a:t>
            </a:r>
            <a:r>
              <a:rPr lang="es-AR" dirty="0">
                <a:solidFill>
                  <a:srgbClr val="0072BC"/>
                </a:solidFill>
              </a:rPr>
              <a:t>años</a:t>
            </a:r>
          </a:p>
          <a:p>
            <a:pPr marL="285750" indent="-285750">
              <a:buFont typeface="Wingdings" panose="05000000000000000000" pitchFamily="2" charset="2"/>
              <a:buChar char="ü"/>
            </a:pPr>
            <a:r>
              <a:rPr lang="es-AR" dirty="0" smtClean="0">
                <a:solidFill>
                  <a:srgbClr val="0072BC"/>
                </a:solidFill>
              </a:rPr>
              <a:t>Clasificación </a:t>
            </a:r>
            <a:r>
              <a:rPr lang="es-AR" dirty="0">
                <a:solidFill>
                  <a:srgbClr val="0072BC"/>
                </a:solidFill>
              </a:rPr>
              <a:t>Internacional Industrial Uniforme (C.I.I.U.) principal</a:t>
            </a:r>
          </a:p>
          <a:p>
            <a:pPr marL="285750" indent="-285750">
              <a:buFont typeface="Wingdings" panose="05000000000000000000" pitchFamily="2" charset="2"/>
              <a:buChar char="ü"/>
            </a:pPr>
            <a:r>
              <a:rPr lang="es-AR" dirty="0" smtClean="0">
                <a:solidFill>
                  <a:srgbClr val="0072BC"/>
                </a:solidFill>
              </a:rPr>
              <a:t>Promedio </a:t>
            </a:r>
            <a:r>
              <a:rPr lang="es-AR" dirty="0">
                <a:solidFill>
                  <a:srgbClr val="0072BC"/>
                </a:solidFill>
              </a:rPr>
              <a:t>mensual de </a:t>
            </a:r>
            <a:r>
              <a:rPr lang="es-AR" dirty="0" err="1">
                <a:solidFill>
                  <a:srgbClr val="0072BC"/>
                </a:solidFill>
              </a:rPr>
              <a:t>cápitas</a:t>
            </a:r>
            <a:r>
              <a:rPr lang="es-AR" dirty="0">
                <a:solidFill>
                  <a:srgbClr val="0072BC"/>
                </a:solidFill>
              </a:rPr>
              <a:t> declaradas en los últimos </a:t>
            </a:r>
            <a:r>
              <a:rPr lang="es-AR" dirty="0" smtClean="0">
                <a:solidFill>
                  <a:srgbClr val="0072BC"/>
                </a:solidFill>
              </a:rPr>
              <a:t>12 </a:t>
            </a:r>
            <a:r>
              <a:rPr lang="es-AR" dirty="0">
                <a:solidFill>
                  <a:srgbClr val="0072BC"/>
                </a:solidFill>
              </a:rPr>
              <a:t>meses</a:t>
            </a:r>
          </a:p>
          <a:p>
            <a:pPr marL="285750" indent="-285750">
              <a:buFont typeface="Wingdings" panose="05000000000000000000" pitchFamily="2" charset="2"/>
              <a:buChar char="ü"/>
            </a:pPr>
            <a:r>
              <a:rPr lang="es-AR" dirty="0" smtClean="0">
                <a:solidFill>
                  <a:srgbClr val="0072BC"/>
                </a:solidFill>
              </a:rPr>
              <a:t>Promedio </a:t>
            </a:r>
            <a:r>
              <a:rPr lang="es-AR" dirty="0">
                <a:solidFill>
                  <a:srgbClr val="0072BC"/>
                </a:solidFill>
              </a:rPr>
              <a:t>mensual de remuneración declarada en los últimos </a:t>
            </a:r>
            <a:r>
              <a:rPr lang="es-AR" dirty="0" smtClean="0">
                <a:solidFill>
                  <a:srgbClr val="0072BC"/>
                </a:solidFill>
              </a:rPr>
              <a:t>12 </a:t>
            </a:r>
            <a:r>
              <a:rPr lang="es-AR" dirty="0">
                <a:solidFill>
                  <a:srgbClr val="0072BC"/>
                </a:solidFill>
              </a:rPr>
              <a:t>meses</a:t>
            </a:r>
          </a:p>
          <a:p>
            <a:pPr marL="285750" indent="-285750">
              <a:buFont typeface="Wingdings" panose="05000000000000000000" pitchFamily="2" charset="2"/>
              <a:buChar char="ü"/>
            </a:pPr>
            <a:r>
              <a:rPr lang="es-AR" dirty="0" smtClean="0">
                <a:solidFill>
                  <a:srgbClr val="0072BC"/>
                </a:solidFill>
              </a:rPr>
              <a:t>Alícuota </a:t>
            </a:r>
            <a:r>
              <a:rPr lang="es-AR" dirty="0">
                <a:solidFill>
                  <a:srgbClr val="0072BC"/>
                </a:solidFill>
              </a:rPr>
              <a:t>promedio para la actividad</a:t>
            </a:r>
          </a:p>
          <a:p>
            <a:pPr marL="285750" indent="-285750">
              <a:buFont typeface="Wingdings" panose="05000000000000000000" pitchFamily="2" charset="2"/>
              <a:buChar char="ü"/>
            </a:pPr>
            <a:r>
              <a:rPr lang="es-AR" dirty="0" smtClean="0">
                <a:solidFill>
                  <a:srgbClr val="0072BC"/>
                </a:solidFill>
              </a:rPr>
              <a:t>Índice </a:t>
            </a:r>
            <a:r>
              <a:rPr lang="es-AR" dirty="0">
                <a:solidFill>
                  <a:srgbClr val="0072BC"/>
                </a:solidFill>
              </a:rPr>
              <a:t>de incidencia promedio para la </a:t>
            </a:r>
            <a:r>
              <a:rPr lang="es-AR" dirty="0" smtClean="0">
                <a:solidFill>
                  <a:srgbClr val="0072BC"/>
                </a:solidFill>
              </a:rPr>
              <a:t>actividad</a:t>
            </a:r>
            <a:endParaRPr lang="es-AR" dirty="0">
              <a:solidFill>
                <a:srgbClr val="0072BC"/>
              </a:solidFill>
            </a:endParaRPr>
          </a:p>
        </p:txBody>
      </p:sp>
    </p:spTree>
    <p:extLst>
      <p:ext uri="{BB962C8B-B14F-4D97-AF65-F5344CB8AC3E}">
        <p14:creationId xmlns="" xmlns:p14="http://schemas.microsoft.com/office/powerpoint/2010/main" val="2814560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2000"/>
                                        <p:tgtEl>
                                          <p:spTgt spid="2050"/>
                                        </p:tgtEl>
                                      </p:cBhvr>
                                    </p:animEffect>
                                    <p:anim calcmode="lin" valueType="num">
                                      <p:cBhvr>
                                        <p:cTn id="8" dur="2000" fill="hold"/>
                                        <p:tgtEl>
                                          <p:spTgt spid="2050"/>
                                        </p:tgtEl>
                                        <p:attrNameLst>
                                          <p:attrName>ppt_w</p:attrName>
                                        </p:attrNameLst>
                                      </p:cBhvr>
                                      <p:tavLst>
                                        <p:tav tm="0" fmla="#ppt_w*sin(2.5*pi*$)">
                                          <p:val>
                                            <p:fltVal val="0"/>
                                          </p:val>
                                        </p:tav>
                                        <p:tav tm="100000">
                                          <p:val>
                                            <p:fltVal val="1"/>
                                          </p:val>
                                        </p:tav>
                                      </p:tavLst>
                                    </p:anim>
                                    <p:anim calcmode="lin" valueType="num">
                                      <p:cBhvr>
                                        <p:cTn id="9" dur="2000" fill="hold"/>
                                        <p:tgtEl>
                                          <p:spTgt spid="2050"/>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nodeType="clickEffect">
                                  <p:stCondLst>
                                    <p:cond delay="0"/>
                                  </p:stCondLst>
                                  <p:childTnLst>
                                    <p:set>
                                      <p:cBhvr>
                                        <p:cTn id="59"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nodeType="clickEffect">
                                  <p:stCondLst>
                                    <p:cond delay="0"/>
                                  </p:stCondLst>
                                  <p:childTnLst>
                                    <p:set>
                                      <p:cBhvr>
                                        <p:cTn id="63"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332656"/>
            <a:ext cx="8280920" cy="1084982"/>
          </a:xfrm>
        </p:spPr>
        <p:txBody>
          <a:bodyPr anchor="t"/>
          <a:lstStyle/>
          <a:p>
            <a:pPr algn="ctr"/>
            <a:r>
              <a:rPr lang="es-AR" dirty="0"/>
              <a:t>CONSULTA ELECTRÓNICA DE OFERENTES (CEO)</a:t>
            </a:r>
            <a:br>
              <a:rPr lang="es-AR" dirty="0"/>
            </a:br>
            <a:endParaRPr lang="es-AR" dirty="0"/>
          </a:p>
        </p:txBody>
      </p:sp>
      <p:sp>
        <p:nvSpPr>
          <p:cNvPr id="6" name="5 Marcador de contenido"/>
          <p:cNvSpPr>
            <a:spLocks noGrp="1"/>
          </p:cNvSpPr>
          <p:nvPr>
            <p:ph sz="half" idx="2"/>
          </p:nvPr>
        </p:nvSpPr>
        <p:spPr>
          <a:xfrm>
            <a:off x="467544" y="1484784"/>
            <a:ext cx="8280920" cy="4608512"/>
          </a:xfrm>
        </p:spPr>
        <p:txBody>
          <a:bodyPr>
            <a:noAutofit/>
          </a:bodyPr>
          <a:lstStyle/>
          <a:p>
            <a:r>
              <a:rPr lang="es-AR" sz="2400" b="1" dirty="0">
                <a:solidFill>
                  <a:schemeClr val="tx1"/>
                </a:solidFill>
              </a:rPr>
              <a:t>Descripción: </a:t>
            </a:r>
            <a:endParaRPr lang="es-AR" sz="2400" dirty="0">
              <a:solidFill>
                <a:schemeClr val="tx1"/>
              </a:solidFill>
            </a:endParaRPr>
          </a:p>
          <a:p>
            <a:r>
              <a:rPr lang="es-AR" sz="2400" dirty="0" smtClean="0">
                <a:solidFill>
                  <a:schemeClr val="tx1"/>
                </a:solidFill>
              </a:rPr>
              <a:t>Servicio </a:t>
            </a:r>
            <a:r>
              <a:rPr lang="es-AR" sz="2400" dirty="0">
                <a:solidFill>
                  <a:schemeClr val="tx1"/>
                </a:solidFill>
              </a:rPr>
              <a:t>web a través del cual el empleador puede consultar en forma simultánea a todas las ART si tienen interés en avanzar con el proceso de cotización y otorgamiento de cobertura. </a:t>
            </a:r>
          </a:p>
          <a:p>
            <a:r>
              <a:rPr lang="es-AR" sz="2400" dirty="0">
                <a:solidFill>
                  <a:schemeClr val="tx1"/>
                </a:solidFill>
              </a:rPr>
              <a:t>Se encuentra disponible en la Ventanilla Electrónica de  la SRT “</a:t>
            </a:r>
            <a:r>
              <a:rPr lang="es-AR" sz="2400" dirty="0" err="1">
                <a:solidFill>
                  <a:schemeClr val="tx1"/>
                </a:solidFill>
              </a:rPr>
              <a:t>eServicios</a:t>
            </a:r>
            <a:r>
              <a:rPr lang="es-AR" sz="2400" dirty="0">
                <a:solidFill>
                  <a:schemeClr val="tx1"/>
                </a:solidFill>
              </a:rPr>
              <a:t> SRT”, dentro del entorno de la página Web de AFIP.</a:t>
            </a:r>
          </a:p>
          <a:p>
            <a:r>
              <a:rPr lang="es-AR" sz="2400" b="1" dirty="0">
                <a:solidFill>
                  <a:schemeClr val="tx1"/>
                </a:solidFill>
              </a:rPr>
              <a:t>Características </a:t>
            </a:r>
            <a:endParaRPr lang="es-AR" sz="2400" dirty="0">
              <a:solidFill>
                <a:schemeClr val="tx1"/>
              </a:solidFill>
            </a:endParaRPr>
          </a:p>
          <a:p>
            <a:pPr marL="342900" lvl="0" indent="-342900">
              <a:buFont typeface="Arial" panose="020B0604020202020204" pitchFamily="34" charset="0"/>
              <a:buChar char="•"/>
            </a:pPr>
            <a:r>
              <a:rPr lang="es-AR" sz="2400" dirty="0">
                <a:solidFill>
                  <a:schemeClr val="tx1"/>
                </a:solidFill>
              </a:rPr>
              <a:t>Tramitación web por parte del empleador. </a:t>
            </a:r>
          </a:p>
          <a:p>
            <a:pPr marL="342900" lvl="0" indent="-342900">
              <a:buFont typeface="Arial" panose="020B0604020202020204" pitchFamily="34" charset="0"/>
              <a:buChar char="•"/>
            </a:pPr>
            <a:r>
              <a:rPr lang="es-AR" sz="2400" dirty="0">
                <a:solidFill>
                  <a:schemeClr val="tx1"/>
                </a:solidFill>
              </a:rPr>
              <a:t>La consulta por parte del empleador </a:t>
            </a:r>
            <a:r>
              <a:rPr lang="es-AR" sz="2400" b="1" dirty="0">
                <a:solidFill>
                  <a:schemeClr val="tx1"/>
                </a:solidFill>
              </a:rPr>
              <a:t>es anónima</a:t>
            </a:r>
            <a:endParaRPr lang="es-AR" sz="2400" dirty="0">
              <a:solidFill>
                <a:schemeClr val="tx1"/>
              </a:solidFill>
            </a:endParaRPr>
          </a:p>
          <a:p>
            <a:pPr marL="342900" lvl="0" indent="-342900">
              <a:buFont typeface="Arial" panose="020B0604020202020204" pitchFamily="34" charset="0"/>
              <a:buChar char="•"/>
            </a:pPr>
            <a:r>
              <a:rPr lang="es-AR" sz="2400" dirty="0">
                <a:solidFill>
                  <a:schemeClr val="tx1"/>
                </a:solidFill>
              </a:rPr>
              <a:t>La consulta es masiva a todas las ART.</a:t>
            </a:r>
          </a:p>
          <a:p>
            <a:pPr marL="342900" lvl="0" indent="-342900">
              <a:buFont typeface="Arial" panose="020B0604020202020204" pitchFamily="34" charset="0"/>
              <a:buChar char="•"/>
            </a:pPr>
            <a:r>
              <a:rPr lang="es-AR" sz="2400" dirty="0">
                <a:solidFill>
                  <a:schemeClr val="tx1"/>
                </a:solidFill>
              </a:rPr>
              <a:t>La respuesta de la ART no es obligatoria</a:t>
            </a:r>
            <a:r>
              <a:rPr lang="es-AR" sz="2400" dirty="0" smtClean="0">
                <a:solidFill>
                  <a:schemeClr val="tx1"/>
                </a:solidFill>
              </a:rPr>
              <a:t>.</a:t>
            </a:r>
            <a:endParaRPr lang="es-AR" sz="2400" dirty="0">
              <a:solidFill>
                <a:schemeClr val="tx1"/>
              </a:solidFill>
            </a:endParaRPr>
          </a:p>
        </p:txBody>
      </p:sp>
    </p:spTree>
    <p:extLst>
      <p:ext uri="{BB962C8B-B14F-4D97-AF65-F5344CB8AC3E}">
        <p14:creationId xmlns="" xmlns:p14="http://schemas.microsoft.com/office/powerpoint/2010/main" val="40097537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332656"/>
            <a:ext cx="8280920" cy="1084982"/>
          </a:xfrm>
        </p:spPr>
        <p:txBody>
          <a:bodyPr anchor="t"/>
          <a:lstStyle/>
          <a:p>
            <a:pPr algn="ctr"/>
            <a:r>
              <a:rPr lang="es-AR" dirty="0"/>
              <a:t>CONSULTA ELECTRÓNICA DE OFERENTES (CEO)</a:t>
            </a:r>
            <a:br>
              <a:rPr lang="es-AR" dirty="0"/>
            </a:br>
            <a:endParaRPr lang="es-AR" dirty="0"/>
          </a:p>
        </p:txBody>
      </p:sp>
      <p:sp>
        <p:nvSpPr>
          <p:cNvPr id="6" name="5 Marcador de contenido"/>
          <p:cNvSpPr>
            <a:spLocks noGrp="1"/>
          </p:cNvSpPr>
          <p:nvPr>
            <p:ph sz="half" idx="2"/>
          </p:nvPr>
        </p:nvSpPr>
        <p:spPr>
          <a:xfrm>
            <a:off x="467544" y="1484784"/>
            <a:ext cx="8280920" cy="4608512"/>
          </a:xfrm>
        </p:spPr>
        <p:txBody>
          <a:bodyPr>
            <a:noAutofit/>
          </a:bodyPr>
          <a:lstStyle/>
          <a:p>
            <a:r>
              <a:rPr lang="es-AR" sz="2400" b="1" dirty="0" smtClean="0">
                <a:solidFill>
                  <a:schemeClr val="tx1"/>
                </a:solidFill>
              </a:rPr>
              <a:t>Beneficios</a:t>
            </a:r>
            <a:r>
              <a:rPr lang="es-AR" sz="2400" b="1" dirty="0">
                <a:solidFill>
                  <a:schemeClr val="tx1"/>
                </a:solidFill>
              </a:rPr>
              <a:t>:</a:t>
            </a:r>
            <a:endParaRPr lang="es-AR" sz="2400" dirty="0">
              <a:solidFill>
                <a:schemeClr val="tx1"/>
              </a:solidFill>
            </a:endParaRPr>
          </a:p>
          <a:p>
            <a:pPr marL="342900" lvl="0" indent="-342900">
              <a:buFont typeface="Arial" panose="020B0604020202020204" pitchFamily="34" charset="0"/>
              <a:buChar char="•"/>
            </a:pPr>
            <a:r>
              <a:rPr lang="es-AR" sz="2400" dirty="0">
                <a:solidFill>
                  <a:schemeClr val="tx1"/>
                </a:solidFill>
              </a:rPr>
              <a:t>Dinamiza el mercado.</a:t>
            </a:r>
          </a:p>
          <a:p>
            <a:pPr marL="342900" lvl="0" indent="-342900">
              <a:buFont typeface="Arial" panose="020B0604020202020204" pitchFamily="34" charset="0"/>
              <a:buChar char="•"/>
            </a:pPr>
            <a:r>
              <a:rPr lang="es-AR" sz="2400" dirty="0">
                <a:solidFill>
                  <a:schemeClr val="tx1"/>
                </a:solidFill>
              </a:rPr>
              <a:t>Simplifica el proceso de inicio de cotización al permitir que sea remoto.</a:t>
            </a:r>
          </a:p>
          <a:p>
            <a:pPr marL="342900" lvl="0" indent="-342900">
              <a:buFont typeface="Arial" panose="020B0604020202020204" pitchFamily="34" charset="0"/>
              <a:buChar char="•"/>
            </a:pPr>
            <a:r>
              <a:rPr lang="es-AR" sz="2400" dirty="0">
                <a:solidFill>
                  <a:schemeClr val="tx1"/>
                </a:solidFill>
              </a:rPr>
              <a:t>Genera contactos de interés mutuo.</a:t>
            </a:r>
          </a:p>
          <a:p>
            <a:pPr marL="342900" lvl="0" indent="-342900">
              <a:buFont typeface="Arial" panose="020B0604020202020204" pitchFamily="34" charset="0"/>
              <a:buChar char="•"/>
            </a:pPr>
            <a:r>
              <a:rPr lang="es-AR" sz="2400" dirty="0">
                <a:solidFill>
                  <a:schemeClr val="tx1"/>
                </a:solidFill>
              </a:rPr>
              <a:t>Reduce los tiempos y los costos.</a:t>
            </a:r>
          </a:p>
          <a:p>
            <a:pPr marL="342900" indent="-342900">
              <a:buFont typeface="Arial" panose="020B0604020202020204" pitchFamily="34" charset="0"/>
              <a:buChar char="•"/>
            </a:pPr>
            <a:endParaRPr lang="es-AR" sz="2200" dirty="0">
              <a:solidFill>
                <a:schemeClr val="tx1"/>
              </a:solidFill>
            </a:endParaRPr>
          </a:p>
        </p:txBody>
      </p:sp>
    </p:spTree>
    <p:extLst>
      <p:ext uri="{BB962C8B-B14F-4D97-AF65-F5344CB8AC3E}">
        <p14:creationId xmlns="" xmlns:p14="http://schemas.microsoft.com/office/powerpoint/2010/main" val="233841514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395536" y="1340768"/>
            <a:ext cx="8352928"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 name="2 Rectángulo redondeado"/>
          <p:cNvSpPr/>
          <p:nvPr/>
        </p:nvSpPr>
        <p:spPr>
          <a:xfrm>
            <a:off x="395536" y="364064"/>
            <a:ext cx="8288089" cy="760680"/>
          </a:xfrm>
          <a:prstGeom prst="roundRect">
            <a:avLst/>
          </a:prstGeom>
          <a:solidFill>
            <a:srgbClr val="0072B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3400" b="1" dirty="0">
                <a:latin typeface="+mj-lt"/>
              </a:rPr>
              <a:t>Consulta Electrónica de </a:t>
            </a:r>
            <a:r>
              <a:rPr lang="es-AR" sz="3400" b="1" dirty="0" smtClean="0">
                <a:latin typeface="+mj-lt"/>
              </a:rPr>
              <a:t>Oferentes</a:t>
            </a:r>
            <a:r>
              <a:rPr lang="es-AR" sz="3400" b="1" dirty="0">
                <a:latin typeface="+mj-lt"/>
              </a:rPr>
              <a:t> </a:t>
            </a:r>
            <a:r>
              <a:rPr lang="es-AR" sz="3400" b="1" dirty="0" smtClean="0">
                <a:latin typeface="+mj-lt"/>
              </a:rPr>
              <a:t>(C.E.O</a:t>
            </a:r>
            <a:r>
              <a:rPr lang="es-AR" sz="3400" b="1" dirty="0">
                <a:latin typeface="+mj-lt"/>
              </a:rPr>
              <a:t>.)</a:t>
            </a:r>
          </a:p>
        </p:txBody>
      </p:sp>
      <p:sp>
        <p:nvSpPr>
          <p:cNvPr id="2" name="AutoShape 2" descr="Resultado de imagen para contratos"/>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a:p>
        </p:txBody>
      </p:sp>
      <p:sp>
        <p:nvSpPr>
          <p:cNvPr id="4" name="AutoShape 4" descr="Resultado de imagen para contratos"/>
          <p:cNvSpPr>
            <a:spLocks noChangeAspect="1" noChangeArrowheads="1"/>
          </p:cNvSpPr>
          <p:nvPr/>
        </p:nvSpPr>
        <p:spPr bwMode="auto">
          <a:xfrm>
            <a:off x="307975" y="7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a:p>
        </p:txBody>
      </p:sp>
      <p:sp>
        <p:nvSpPr>
          <p:cNvPr id="6" name="5 CuadroTexto"/>
          <p:cNvSpPr txBox="1"/>
          <p:nvPr/>
        </p:nvSpPr>
        <p:spPr>
          <a:xfrm>
            <a:off x="484638" y="2923808"/>
            <a:ext cx="8076630" cy="892552"/>
          </a:xfrm>
          <a:prstGeom prst="rect">
            <a:avLst/>
          </a:prstGeom>
          <a:noFill/>
        </p:spPr>
        <p:txBody>
          <a:bodyPr wrap="square" rtlCol="0">
            <a:spAutoFit/>
          </a:bodyPr>
          <a:lstStyle/>
          <a:p>
            <a:pPr marL="285750" indent="-285750">
              <a:buFont typeface="Wingdings" panose="05000000000000000000" pitchFamily="2" charset="2"/>
              <a:buChar char="q"/>
            </a:pPr>
            <a:endParaRPr lang="es-AR" sz="800" dirty="0" smtClean="0">
              <a:solidFill>
                <a:srgbClr val="0072BC"/>
              </a:solidFill>
            </a:endParaRPr>
          </a:p>
          <a:p>
            <a:pPr marL="285750" indent="-285750">
              <a:buFont typeface="Wingdings" panose="05000000000000000000" pitchFamily="2" charset="2"/>
              <a:buChar char="q"/>
            </a:pPr>
            <a:r>
              <a:rPr lang="es-AR" dirty="0" smtClean="0">
                <a:solidFill>
                  <a:srgbClr val="0072BC"/>
                </a:solidFill>
              </a:rPr>
              <a:t>En el Aplicativo estarán a disposición la solicitudes históricas y las respuestas realizadas por la ART.</a:t>
            </a:r>
          </a:p>
          <a:p>
            <a:pPr marL="285750" indent="-285750">
              <a:buFont typeface="Wingdings" panose="05000000000000000000" pitchFamily="2" charset="2"/>
              <a:buChar char="q"/>
            </a:pPr>
            <a:endParaRPr lang="es-AR" sz="800" dirty="0" smtClean="0">
              <a:solidFill>
                <a:srgbClr val="0072BC"/>
              </a:solidFill>
            </a:endParaRPr>
          </a:p>
        </p:txBody>
      </p:sp>
      <p:sp>
        <p:nvSpPr>
          <p:cNvPr id="8" name="7 Rectángulo"/>
          <p:cNvSpPr/>
          <p:nvPr/>
        </p:nvSpPr>
        <p:spPr>
          <a:xfrm>
            <a:off x="484638" y="1340768"/>
            <a:ext cx="8144073" cy="129614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AR" b="1" dirty="0" smtClean="0">
                <a:solidFill>
                  <a:srgbClr val="0072BC"/>
                </a:solidFill>
              </a:rPr>
              <a:t>Es una herramienta que permite a un empleador comunicarse </a:t>
            </a:r>
            <a:r>
              <a:rPr lang="es-AR" b="1" u="sng" dirty="0" smtClean="0">
                <a:solidFill>
                  <a:srgbClr val="0072BC"/>
                </a:solidFill>
              </a:rPr>
              <a:t>fehacientemente con todas las ART</a:t>
            </a:r>
            <a:r>
              <a:rPr lang="es-AR" b="1" dirty="0" smtClean="0">
                <a:solidFill>
                  <a:srgbClr val="0072BC"/>
                </a:solidFill>
              </a:rPr>
              <a:t>, para consultar si se encuentran interesadas en avanzar con el proceso de cotización para la cobertura de los riesgos del trabajo del personal a su cargo.</a:t>
            </a:r>
          </a:p>
        </p:txBody>
      </p:sp>
      <p:sp>
        <p:nvSpPr>
          <p:cNvPr id="5" name="4 CuadroTexto"/>
          <p:cNvSpPr txBox="1"/>
          <p:nvPr/>
        </p:nvSpPr>
        <p:spPr>
          <a:xfrm>
            <a:off x="468159" y="3819520"/>
            <a:ext cx="4739999" cy="2308324"/>
          </a:xfrm>
          <a:prstGeom prst="rect">
            <a:avLst/>
          </a:prstGeom>
          <a:noFill/>
        </p:spPr>
        <p:txBody>
          <a:bodyPr wrap="square" rtlCol="0">
            <a:spAutoFit/>
          </a:bodyPr>
          <a:lstStyle/>
          <a:p>
            <a:pPr marL="285750" indent="-285750">
              <a:buFont typeface="Wingdings" panose="05000000000000000000" pitchFamily="2" charset="2"/>
              <a:buChar char="q"/>
            </a:pPr>
            <a:r>
              <a:rPr lang="es-AR" dirty="0">
                <a:solidFill>
                  <a:srgbClr val="0072BC"/>
                </a:solidFill>
              </a:rPr>
              <a:t>Las ART tendrán 5 días hábiles para contestar, a través del mismo aplicativo, la solicitud  de cotización recibida. Transcurrido el plazo mencionado sin que medie respuesta, quedará automáticamente inhabilitada la posibilidad de ingresar una </a:t>
            </a:r>
            <a:r>
              <a:rPr lang="es-AR" dirty="0" smtClean="0">
                <a:solidFill>
                  <a:srgbClr val="0072BC"/>
                </a:solidFill>
              </a:rPr>
              <a:t>respuesta. </a:t>
            </a:r>
            <a:r>
              <a:rPr lang="es-AR" i="1" dirty="0" smtClean="0">
                <a:solidFill>
                  <a:srgbClr val="0072BC"/>
                </a:solidFill>
              </a:rPr>
              <a:t>Es decir que no </a:t>
            </a:r>
            <a:r>
              <a:rPr lang="es-AR" i="1" dirty="0">
                <a:solidFill>
                  <a:srgbClr val="0072BC"/>
                </a:solidFill>
              </a:rPr>
              <a:t>es obligatorio que las Aseguradoras respondan</a:t>
            </a:r>
            <a:r>
              <a:rPr lang="es-AR" i="1" dirty="0" smtClean="0">
                <a:solidFill>
                  <a:srgbClr val="0072BC"/>
                </a:solidFill>
              </a:rPr>
              <a:t>. </a:t>
            </a:r>
            <a:endParaRPr lang="es-AR" i="1" dirty="0">
              <a:solidFill>
                <a:srgbClr val="0072BC"/>
              </a:solidFill>
            </a:endParaRPr>
          </a:p>
        </p:txBody>
      </p:sp>
      <p:pic>
        <p:nvPicPr>
          <p:cNvPr id="7" name="6 Imagen"/>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5868744" y="4074060"/>
            <a:ext cx="1728192" cy="1728192"/>
          </a:xfrm>
          <a:prstGeom prst="rect">
            <a:avLst/>
          </a:prstGeom>
        </p:spPr>
      </p:pic>
    </p:spTree>
    <p:extLst>
      <p:ext uri="{BB962C8B-B14F-4D97-AF65-F5344CB8AC3E}">
        <p14:creationId xmlns="" xmlns:p14="http://schemas.microsoft.com/office/powerpoint/2010/main" val="1868712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2000"/>
                                        <p:tgtEl>
                                          <p:spTgt spid="7"/>
                                        </p:tgtEl>
                                      </p:cBhvr>
                                    </p:animEffect>
                                    <p:anim calcmode="lin" valueType="num">
                                      <p:cBhvr>
                                        <p:cTn id="15" dur="2000" fill="hold"/>
                                        <p:tgtEl>
                                          <p:spTgt spid="7"/>
                                        </p:tgtEl>
                                        <p:attrNameLst>
                                          <p:attrName>ppt_w</p:attrName>
                                        </p:attrNameLst>
                                      </p:cBhvr>
                                      <p:tavLst>
                                        <p:tav tm="0" fmla="#ppt_w*sin(2.5*pi*$)">
                                          <p:val>
                                            <p:fltVal val="0"/>
                                          </p:val>
                                        </p:tav>
                                        <p:tav tm="100000">
                                          <p:val>
                                            <p:fltVal val="1"/>
                                          </p:val>
                                        </p:tav>
                                      </p:tavLst>
                                    </p:anim>
                                    <p:anim calcmode="lin" valueType="num">
                                      <p:cBhvr>
                                        <p:cTn id="16"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Effect transition="in" filter="fade">
                                      <p:cBhvr>
                                        <p:cTn id="21" dur="1000"/>
                                        <p:tgtEl>
                                          <p:spTgt spid="6">
                                            <p:txEl>
                                              <p:pRg st="1" end="1"/>
                                            </p:txEl>
                                          </p:spTgt>
                                        </p:tgtEl>
                                      </p:cBhvr>
                                    </p:animEffect>
                                    <p:anim calcmode="lin" valueType="num">
                                      <p:cBhvr>
                                        <p:cTn id="22"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Flecha derecha"/>
          <p:cNvSpPr/>
          <p:nvPr/>
        </p:nvSpPr>
        <p:spPr>
          <a:xfrm>
            <a:off x="395536" y="1321217"/>
            <a:ext cx="8496944" cy="288032"/>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 name="2 Rectángulo redondeado"/>
          <p:cNvSpPr/>
          <p:nvPr/>
        </p:nvSpPr>
        <p:spPr>
          <a:xfrm>
            <a:off x="683568" y="291815"/>
            <a:ext cx="7920880" cy="9144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AR" sz="3400" b="1" dirty="0" smtClean="0">
                <a:solidFill>
                  <a:srgbClr val="0072BC"/>
                </a:solidFill>
              </a:rPr>
              <a:t>Consulta Electrónica de Oferentes (C.E.O.)</a:t>
            </a:r>
            <a:endParaRPr lang="es-AR" sz="3400" b="1" dirty="0">
              <a:solidFill>
                <a:srgbClr val="0072BC"/>
              </a:solidFill>
            </a:endParaRPr>
          </a:p>
        </p:txBody>
      </p:sp>
      <p:sp>
        <p:nvSpPr>
          <p:cNvPr id="5" name="4 Rectángulo redondeado"/>
          <p:cNvSpPr/>
          <p:nvPr/>
        </p:nvSpPr>
        <p:spPr>
          <a:xfrm>
            <a:off x="683568" y="1740505"/>
            <a:ext cx="2160240" cy="144016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AR" sz="1600" b="1" dirty="0" smtClean="0"/>
              <a:t>La consulta es ANONIMA y se hace con datos mínimos.</a:t>
            </a:r>
            <a:endParaRPr lang="es-AR" sz="1600" b="1" dirty="0"/>
          </a:p>
        </p:txBody>
      </p:sp>
      <p:sp>
        <p:nvSpPr>
          <p:cNvPr id="8" name="7 Rectángulo redondeado"/>
          <p:cNvSpPr/>
          <p:nvPr/>
        </p:nvSpPr>
        <p:spPr>
          <a:xfrm>
            <a:off x="3419872" y="1778909"/>
            <a:ext cx="2160240" cy="144016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AR" sz="1600" b="1" dirty="0" smtClean="0"/>
              <a:t>Se puede solicitar una vez cada 6 meses.</a:t>
            </a:r>
            <a:endParaRPr lang="es-AR" sz="1600" b="1" dirty="0"/>
          </a:p>
        </p:txBody>
      </p:sp>
      <p:sp>
        <p:nvSpPr>
          <p:cNvPr id="9" name="AutoShape 2" descr="Resultado de imagen para consulta png"/>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a:p>
        </p:txBody>
      </p:sp>
      <p:pic>
        <p:nvPicPr>
          <p:cNvPr id="10" name="9 Imagen"/>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6372200" y="1644930"/>
            <a:ext cx="2133898" cy="2029108"/>
          </a:xfrm>
          <a:prstGeom prst="rect">
            <a:avLst/>
          </a:prstGeom>
        </p:spPr>
      </p:pic>
      <p:sp>
        <p:nvSpPr>
          <p:cNvPr id="11" name="10 CuadroTexto"/>
          <p:cNvSpPr txBox="1"/>
          <p:nvPr/>
        </p:nvSpPr>
        <p:spPr>
          <a:xfrm>
            <a:off x="689450" y="4005064"/>
            <a:ext cx="7920880" cy="1600438"/>
          </a:xfrm>
          <a:prstGeom prst="rect">
            <a:avLst/>
          </a:prstGeom>
          <a:noFill/>
        </p:spPr>
        <p:txBody>
          <a:bodyPr wrap="square" rtlCol="0">
            <a:spAutoFit/>
          </a:bodyPr>
          <a:lstStyle/>
          <a:p>
            <a:r>
              <a:rPr lang="es-AR" u="sng" dirty="0" smtClean="0">
                <a:solidFill>
                  <a:srgbClr val="0072BC"/>
                </a:solidFill>
              </a:rPr>
              <a:t>Al efectuar la consulta, las aseguradoras reciben los siguientes datos</a:t>
            </a:r>
            <a:r>
              <a:rPr lang="es-AR" dirty="0" smtClean="0">
                <a:solidFill>
                  <a:srgbClr val="0072BC"/>
                </a:solidFill>
              </a:rPr>
              <a:t>:</a:t>
            </a:r>
          </a:p>
          <a:p>
            <a:endParaRPr lang="es-AR" sz="800" dirty="0" smtClean="0">
              <a:solidFill>
                <a:srgbClr val="0072BC"/>
              </a:solidFill>
            </a:endParaRPr>
          </a:p>
          <a:p>
            <a:pPr marL="285750" indent="-285750">
              <a:buFont typeface="Wingdings" panose="05000000000000000000" pitchFamily="2" charset="2"/>
              <a:buChar char="ü"/>
            </a:pPr>
            <a:r>
              <a:rPr lang="es-AR" dirty="0" smtClean="0">
                <a:solidFill>
                  <a:srgbClr val="0072BC"/>
                </a:solidFill>
              </a:rPr>
              <a:t>Índice </a:t>
            </a:r>
            <a:r>
              <a:rPr lang="es-AR" dirty="0">
                <a:solidFill>
                  <a:srgbClr val="0072BC"/>
                </a:solidFill>
              </a:rPr>
              <a:t>de incidencia de los últimos </a:t>
            </a:r>
            <a:r>
              <a:rPr lang="es-AR" dirty="0" smtClean="0">
                <a:solidFill>
                  <a:srgbClr val="0072BC"/>
                </a:solidFill>
              </a:rPr>
              <a:t>2 </a:t>
            </a:r>
            <a:r>
              <a:rPr lang="es-AR" dirty="0">
                <a:solidFill>
                  <a:srgbClr val="0072BC"/>
                </a:solidFill>
              </a:rPr>
              <a:t>años</a:t>
            </a:r>
          </a:p>
          <a:p>
            <a:pPr marL="285750" indent="-285750">
              <a:buFont typeface="Wingdings" panose="05000000000000000000" pitchFamily="2" charset="2"/>
              <a:buChar char="ü"/>
            </a:pPr>
            <a:r>
              <a:rPr lang="es-AR" dirty="0" smtClean="0">
                <a:solidFill>
                  <a:srgbClr val="0072BC"/>
                </a:solidFill>
              </a:rPr>
              <a:t>Clasificación </a:t>
            </a:r>
            <a:r>
              <a:rPr lang="es-AR" dirty="0">
                <a:solidFill>
                  <a:srgbClr val="0072BC"/>
                </a:solidFill>
              </a:rPr>
              <a:t>Internacional Industrial Uniforme (C.I.I.U.) principal</a:t>
            </a:r>
          </a:p>
          <a:p>
            <a:pPr marL="285750" indent="-285750">
              <a:buFont typeface="Wingdings" panose="05000000000000000000" pitchFamily="2" charset="2"/>
              <a:buChar char="ü"/>
            </a:pPr>
            <a:r>
              <a:rPr lang="es-AR" dirty="0" smtClean="0">
                <a:solidFill>
                  <a:srgbClr val="0072BC"/>
                </a:solidFill>
              </a:rPr>
              <a:t>Promedio </a:t>
            </a:r>
            <a:r>
              <a:rPr lang="es-AR" dirty="0">
                <a:solidFill>
                  <a:srgbClr val="0072BC"/>
                </a:solidFill>
              </a:rPr>
              <a:t>mensual de </a:t>
            </a:r>
            <a:r>
              <a:rPr lang="es-AR" dirty="0" err="1">
                <a:solidFill>
                  <a:srgbClr val="0072BC"/>
                </a:solidFill>
              </a:rPr>
              <a:t>cápitas</a:t>
            </a:r>
            <a:r>
              <a:rPr lang="es-AR" dirty="0">
                <a:solidFill>
                  <a:srgbClr val="0072BC"/>
                </a:solidFill>
              </a:rPr>
              <a:t> declaradas en los últimos </a:t>
            </a:r>
            <a:r>
              <a:rPr lang="es-AR" dirty="0" smtClean="0">
                <a:solidFill>
                  <a:srgbClr val="0072BC"/>
                </a:solidFill>
              </a:rPr>
              <a:t>12 </a:t>
            </a:r>
            <a:r>
              <a:rPr lang="es-AR" dirty="0">
                <a:solidFill>
                  <a:srgbClr val="0072BC"/>
                </a:solidFill>
              </a:rPr>
              <a:t>meses</a:t>
            </a:r>
          </a:p>
          <a:p>
            <a:pPr marL="285750" indent="-285750">
              <a:buFont typeface="Wingdings" panose="05000000000000000000" pitchFamily="2" charset="2"/>
              <a:buChar char="ü"/>
            </a:pPr>
            <a:r>
              <a:rPr lang="es-AR" dirty="0" smtClean="0">
                <a:solidFill>
                  <a:srgbClr val="0072BC"/>
                </a:solidFill>
              </a:rPr>
              <a:t>Promedio </a:t>
            </a:r>
            <a:r>
              <a:rPr lang="es-AR" dirty="0">
                <a:solidFill>
                  <a:srgbClr val="0072BC"/>
                </a:solidFill>
              </a:rPr>
              <a:t>mensual de remuneración declarada en los últimos </a:t>
            </a:r>
            <a:r>
              <a:rPr lang="es-AR" dirty="0" smtClean="0">
                <a:solidFill>
                  <a:srgbClr val="0072BC"/>
                </a:solidFill>
              </a:rPr>
              <a:t>12 meses</a:t>
            </a:r>
            <a:endParaRPr lang="es-AR" dirty="0">
              <a:solidFill>
                <a:srgbClr val="0072BC"/>
              </a:solidFill>
            </a:endParaRPr>
          </a:p>
        </p:txBody>
      </p:sp>
    </p:spTree>
    <p:extLst>
      <p:ext uri="{BB962C8B-B14F-4D97-AF65-F5344CB8AC3E}">
        <p14:creationId xmlns="" xmlns:p14="http://schemas.microsoft.com/office/powerpoint/2010/main" val="1029498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anim calcmode="lin" valueType="num">
                                      <p:cBhvr>
                                        <p:cTn id="8" dur="2000" fill="hold"/>
                                        <p:tgtEl>
                                          <p:spTgt spid="10"/>
                                        </p:tgtEl>
                                        <p:attrNameLst>
                                          <p:attrName>ppt_w</p:attrName>
                                        </p:attrNameLst>
                                      </p:cBhvr>
                                      <p:tavLst>
                                        <p:tav tm="0" fmla="#ppt_w*sin(2.5*pi*$)">
                                          <p:val>
                                            <p:fltVal val="0"/>
                                          </p:val>
                                        </p:tav>
                                        <p:tav tm="100000">
                                          <p:val>
                                            <p:fltVal val="1"/>
                                          </p:val>
                                        </p:tav>
                                      </p:tavLst>
                                    </p:anim>
                                    <p:anim calcmode="lin" valueType="num">
                                      <p:cBhvr>
                                        <p:cTn id="9" dur="20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fltVal val="0"/>
                                          </p:val>
                                        </p:tav>
                                        <p:tav tm="100000">
                                          <p:val>
                                            <p:strVal val="#ppt_w"/>
                                          </p:val>
                                        </p:tav>
                                      </p:tavLst>
                                    </p:anim>
                                    <p:anim calcmode="lin" valueType="num">
                                      <p:cBhvr>
                                        <p:cTn id="15" dur="1000" fill="hold"/>
                                        <p:tgtEl>
                                          <p:spTgt spid="5"/>
                                        </p:tgtEl>
                                        <p:attrNameLst>
                                          <p:attrName>ppt_h</p:attrName>
                                        </p:attrNameLst>
                                      </p:cBhvr>
                                      <p:tavLst>
                                        <p:tav tm="0">
                                          <p:val>
                                            <p:fltVal val="0"/>
                                          </p:val>
                                        </p:tav>
                                        <p:tav tm="100000">
                                          <p:val>
                                            <p:strVal val="#ppt_h"/>
                                          </p:val>
                                        </p:tav>
                                      </p:tavLst>
                                    </p:anim>
                                    <p:animEffect transition="in" filter="fade">
                                      <p:cBhvr>
                                        <p:cTn id="16" dur="1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1000" fill="hold"/>
                                        <p:tgtEl>
                                          <p:spTgt spid="8"/>
                                        </p:tgtEl>
                                        <p:attrNameLst>
                                          <p:attrName>ppt_w</p:attrName>
                                        </p:attrNameLst>
                                      </p:cBhvr>
                                      <p:tavLst>
                                        <p:tav tm="0">
                                          <p:val>
                                            <p:fltVal val="0"/>
                                          </p:val>
                                        </p:tav>
                                        <p:tav tm="100000">
                                          <p:val>
                                            <p:strVal val="#ppt_w"/>
                                          </p:val>
                                        </p:tav>
                                      </p:tavLst>
                                    </p:anim>
                                    <p:anim calcmode="lin" valueType="num">
                                      <p:cBhvr>
                                        <p:cTn id="22" dur="1000" fill="hold"/>
                                        <p:tgtEl>
                                          <p:spTgt spid="8"/>
                                        </p:tgtEl>
                                        <p:attrNameLst>
                                          <p:attrName>ppt_h</p:attrName>
                                        </p:attrNameLst>
                                      </p:cBhvr>
                                      <p:tavLst>
                                        <p:tav tm="0">
                                          <p:val>
                                            <p:fltVal val="0"/>
                                          </p:val>
                                        </p:tav>
                                        <p:tav tm="100000">
                                          <p:val>
                                            <p:strVal val="#ppt_h"/>
                                          </p:val>
                                        </p:tav>
                                      </p:tavLst>
                                    </p:anim>
                                    <p:animEffect transition="in" filter="fade">
                                      <p:cBhvr>
                                        <p:cTn id="23" dur="10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1">
                                            <p:txEl>
                                              <p:pRg st="0" end="0"/>
                                            </p:txEl>
                                          </p:spTgt>
                                        </p:tgtEl>
                                        <p:attrNameLst>
                                          <p:attrName>style.visibility</p:attrName>
                                        </p:attrNameLst>
                                      </p:cBhvr>
                                      <p:to>
                                        <p:strVal val="visible"/>
                                      </p:to>
                                    </p:set>
                                    <p:animEffect transition="in" filter="fade">
                                      <p:cBhvr>
                                        <p:cTn id="28" dur="1000"/>
                                        <p:tgtEl>
                                          <p:spTgt spid="11">
                                            <p:txEl>
                                              <p:pRg st="0" end="0"/>
                                            </p:txEl>
                                          </p:spTgt>
                                        </p:tgtEl>
                                      </p:cBhvr>
                                    </p:animEffect>
                                    <p:anim calcmode="lin" valueType="num">
                                      <p:cBhvr>
                                        <p:cTn id="29"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95536" y="1268760"/>
            <a:ext cx="8424936"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 name="2 Rectángulo"/>
          <p:cNvSpPr/>
          <p:nvPr/>
        </p:nvSpPr>
        <p:spPr>
          <a:xfrm>
            <a:off x="611560" y="1844824"/>
            <a:ext cx="7776864" cy="3785652"/>
          </a:xfrm>
          <a:prstGeom prst="rect">
            <a:avLst/>
          </a:prstGeom>
        </p:spPr>
        <p:txBody>
          <a:bodyPr wrap="square">
            <a:spAutoFit/>
          </a:bodyPr>
          <a:lstStyle/>
          <a:p>
            <a:pPr marL="342900" lvl="0" indent="-342900">
              <a:lnSpc>
                <a:spcPct val="150000"/>
              </a:lnSpc>
              <a:buFont typeface="Wingdings" panose="05000000000000000000" pitchFamily="2" charset="2"/>
              <a:buChar char="q"/>
            </a:pPr>
            <a:r>
              <a:rPr lang="es-AR" sz="2000" b="1" dirty="0" smtClean="0">
                <a:solidFill>
                  <a:srgbClr val="0072BC"/>
                </a:solidFill>
              </a:rPr>
              <a:t>Se reemplaza </a:t>
            </a:r>
            <a:r>
              <a:rPr lang="es-AR" sz="2000" b="1" dirty="0">
                <a:solidFill>
                  <a:srgbClr val="0072BC"/>
                </a:solidFill>
              </a:rPr>
              <a:t>la Solicitud de </a:t>
            </a:r>
            <a:r>
              <a:rPr lang="es-AR" sz="2000" b="1" dirty="0" smtClean="0">
                <a:solidFill>
                  <a:srgbClr val="0072BC"/>
                </a:solidFill>
              </a:rPr>
              <a:t>Afiliación por una Gestión Digital.</a:t>
            </a:r>
            <a:endParaRPr lang="es-AR" sz="2000" b="1" dirty="0">
              <a:solidFill>
                <a:srgbClr val="0072BC"/>
              </a:solidFill>
            </a:endParaRPr>
          </a:p>
          <a:p>
            <a:pPr marL="342900" lvl="0" indent="-342900">
              <a:lnSpc>
                <a:spcPct val="150000"/>
              </a:lnSpc>
              <a:buFont typeface="Wingdings" panose="05000000000000000000" pitchFamily="2" charset="2"/>
              <a:buChar char="q"/>
            </a:pPr>
            <a:r>
              <a:rPr lang="es-AR" sz="2000" b="1" dirty="0">
                <a:solidFill>
                  <a:srgbClr val="0072BC"/>
                </a:solidFill>
              </a:rPr>
              <a:t>Es necesario tener habilitado </a:t>
            </a:r>
            <a:r>
              <a:rPr lang="es-AR" sz="2000" b="1" dirty="0" smtClean="0">
                <a:solidFill>
                  <a:srgbClr val="0072BC"/>
                </a:solidFill>
              </a:rPr>
              <a:t>“e-Servicios” </a:t>
            </a:r>
            <a:r>
              <a:rPr lang="es-AR" sz="2000" b="1" dirty="0">
                <a:solidFill>
                  <a:srgbClr val="0072BC"/>
                </a:solidFill>
              </a:rPr>
              <a:t>(</a:t>
            </a:r>
            <a:r>
              <a:rPr lang="es-AR" sz="2000" b="1" dirty="0" smtClean="0">
                <a:solidFill>
                  <a:srgbClr val="0072BC"/>
                </a:solidFill>
              </a:rPr>
              <a:t>Ventanilla Electrónica) </a:t>
            </a:r>
            <a:r>
              <a:rPr lang="es-AR" sz="2000" b="1" dirty="0">
                <a:solidFill>
                  <a:srgbClr val="0072BC"/>
                </a:solidFill>
              </a:rPr>
              <a:t>y validados los datos de contacto para poder solicitar cobertura o gestionar traspasos.</a:t>
            </a:r>
          </a:p>
          <a:p>
            <a:pPr marL="342900" lvl="0" indent="-342900">
              <a:lnSpc>
                <a:spcPct val="150000"/>
              </a:lnSpc>
              <a:buFont typeface="Wingdings" panose="05000000000000000000" pitchFamily="2" charset="2"/>
              <a:buChar char="q"/>
            </a:pPr>
            <a:r>
              <a:rPr lang="es-AR" sz="2000" b="1" dirty="0">
                <a:solidFill>
                  <a:srgbClr val="0072BC"/>
                </a:solidFill>
              </a:rPr>
              <a:t>Validación automática online de </a:t>
            </a:r>
            <a:r>
              <a:rPr lang="es-AR" sz="2000" b="1" dirty="0" smtClean="0">
                <a:solidFill>
                  <a:srgbClr val="0072BC"/>
                </a:solidFill>
              </a:rPr>
              <a:t>datos.</a:t>
            </a:r>
          </a:p>
          <a:p>
            <a:pPr marL="342900" indent="-342900">
              <a:lnSpc>
                <a:spcPct val="150000"/>
              </a:lnSpc>
              <a:buFont typeface="Wingdings" panose="05000000000000000000" pitchFamily="2" charset="2"/>
              <a:buChar char="q"/>
            </a:pPr>
            <a:r>
              <a:rPr lang="es-AR" sz="2000" b="1" dirty="0">
                <a:solidFill>
                  <a:srgbClr val="0072BC"/>
                </a:solidFill>
              </a:rPr>
              <a:t>Uso Obligatorio</a:t>
            </a:r>
            <a:r>
              <a:rPr lang="es-AR" sz="2000" b="1" dirty="0" smtClean="0">
                <a:solidFill>
                  <a:srgbClr val="0072BC"/>
                </a:solidFill>
              </a:rPr>
              <a:t>.</a:t>
            </a:r>
          </a:p>
          <a:p>
            <a:pPr marL="342900" lvl="0" indent="-342900">
              <a:lnSpc>
                <a:spcPct val="150000"/>
              </a:lnSpc>
              <a:buFont typeface="Wingdings" panose="05000000000000000000" pitchFamily="2" charset="2"/>
              <a:buChar char="q"/>
            </a:pPr>
            <a:r>
              <a:rPr lang="es-AR" sz="2000" b="1" dirty="0" smtClean="0">
                <a:solidFill>
                  <a:srgbClr val="0072BC"/>
                </a:solidFill>
              </a:rPr>
              <a:t>Elimina la gestión por papel.</a:t>
            </a:r>
          </a:p>
          <a:p>
            <a:pPr marL="342900" lvl="0" indent="-342900">
              <a:lnSpc>
                <a:spcPct val="150000"/>
              </a:lnSpc>
              <a:buFont typeface="Wingdings" panose="05000000000000000000" pitchFamily="2" charset="2"/>
              <a:buChar char="q"/>
            </a:pPr>
            <a:r>
              <a:rPr lang="es-AR" sz="2000" b="1" dirty="0" smtClean="0">
                <a:solidFill>
                  <a:srgbClr val="0072BC"/>
                </a:solidFill>
              </a:rPr>
              <a:t>Es mas dinámico, ya que se procesan las solicitudes en tiempo real.</a:t>
            </a:r>
            <a:endParaRPr lang="es-AR" sz="2000" b="1" dirty="0">
              <a:solidFill>
                <a:srgbClr val="0072BC"/>
              </a:solidFill>
            </a:endParaRPr>
          </a:p>
        </p:txBody>
      </p:sp>
      <p:sp>
        <p:nvSpPr>
          <p:cNvPr id="5" name="4 Rectángulo redondeado"/>
          <p:cNvSpPr/>
          <p:nvPr/>
        </p:nvSpPr>
        <p:spPr>
          <a:xfrm>
            <a:off x="395536" y="592644"/>
            <a:ext cx="8352928" cy="77616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AR" sz="3400" b="1" dirty="0" smtClean="0">
                <a:solidFill>
                  <a:srgbClr val="0072BC"/>
                </a:solidFill>
              </a:rPr>
              <a:t>¿Qué Cambia?</a:t>
            </a:r>
            <a:endParaRPr lang="es-AR" sz="3400" b="1" dirty="0">
              <a:solidFill>
                <a:srgbClr val="0072BC"/>
              </a:solidFill>
            </a:endParaRPr>
          </a:p>
        </p:txBody>
      </p:sp>
    </p:spTree>
    <p:extLst>
      <p:ext uri="{BB962C8B-B14F-4D97-AF65-F5344CB8AC3E}">
        <p14:creationId xmlns="" xmlns:p14="http://schemas.microsoft.com/office/powerpoint/2010/main" val="3912087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417783" y="396139"/>
            <a:ext cx="8352927" cy="1118842"/>
          </a:xfrm>
          <a:prstGeom prst="rect">
            <a:avLst/>
          </a:prstGeom>
        </p:spPr>
        <p:txBody>
          <a:bodyPr vert="horz" wrap="square" lIns="0" tIns="10741" rIns="0" bIns="0" rtlCol="0" anchor="t">
            <a:spAutoFit/>
          </a:bodyPr>
          <a:lstStyle/>
          <a:p>
            <a:pPr algn="ctr">
              <a:spcBef>
                <a:spcPts val="85"/>
              </a:spcBef>
            </a:pPr>
            <a:r>
              <a:rPr lang="es-AR" sz="2400" dirty="0" smtClean="0"/>
              <a:t>DESARROLLADAS PARA OPTIMIZAR EL FUNCIONAMIENTO DEL SISTEMA DE RIESGOS DEL TRABAJO</a:t>
            </a:r>
            <a:r>
              <a:rPr lang="es-AR" sz="2400" dirty="0" smtClean="0">
                <a:latin typeface="+mn-lt"/>
                <a:cs typeface="Arial Black"/>
              </a:rPr>
              <a:t/>
            </a:r>
            <a:br>
              <a:rPr lang="es-AR" sz="2400" dirty="0" smtClean="0">
                <a:latin typeface="+mn-lt"/>
                <a:cs typeface="Arial Black"/>
              </a:rPr>
            </a:br>
            <a:endParaRPr sz="2400" dirty="0">
              <a:latin typeface="+mn-lt"/>
            </a:endParaRPr>
          </a:p>
        </p:txBody>
      </p:sp>
      <p:sp>
        <p:nvSpPr>
          <p:cNvPr id="12" name="object 12"/>
          <p:cNvSpPr txBox="1"/>
          <p:nvPr/>
        </p:nvSpPr>
        <p:spPr>
          <a:xfrm>
            <a:off x="1039062" y="1835512"/>
            <a:ext cx="1458346" cy="800564"/>
          </a:xfrm>
          <a:prstGeom prst="rect">
            <a:avLst/>
          </a:prstGeom>
        </p:spPr>
        <p:txBody>
          <a:bodyPr vert="horz" wrap="square" lIns="0" tIns="30822" rIns="0" bIns="0" rtlCol="0">
            <a:spAutoFit/>
          </a:bodyPr>
          <a:lstStyle/>
          <a:p>
            <a:pPr marL="9340" marR="3736">
              <a:lnSpc>
                <a:spcPts val="1499"/>
              </a:lnSpc>
              <a:spcBef>
                <a:spcPts val="243"/>
              </a:spcBef>
            </a:pPr>
            <a:r>
              <a:rPr lang="es-AR" sz="1600" dirty="0" smtClean="0">
                <a:solidFill>
                  <a:srgbClr val="1C1F3E"/>
                </a:solidFill>
                <a:latin typeface="Arial Black"/>
                <a:cs typeface="Arial Black"/>
              </a:rPr>
              <a:t>CONSULTA HISTORIAL </a:t>
            </a:r>
            <a:r>
              <a:rPr lang="es-AR" sz="1600" dirty="0">
                <a:solidFill>
                  <a:srgbClr val="1C1F3E"/>
                </a:solidFill>
                <a:latin typeface="Arial Black"/>
                <a:cs typeface="Arial Black"/>
              </a:rPr>
              <a:t>DE CONTRATOS</a:t>
            </a:r>
            <a:endParaRPr sz="1600" dirty="0">
              <a:latin typeface="Arial Black"/>
              <a:cs typeface="Arial Black"/>
            </a:endParaRPr>
          </a:p>
        </p:txBody>
      </p:sp>
      <p:sp>
        <p:nvSpPr>
          <p:cNvPr id="13" name="object 13"/>
          <p:cNvSpPr/>
          <p:nvPr/>
        </p:nvSpPr>
        <p:spPr>
          <a:xfrm>
            <a:off x="497829" y="1851907"/>
            <a:ext cx="392753" cy="392753"/>
          </a:xfrm>
          <a:custGeom>
            <a:avLst/>
            <a:gdLst/>
            <a:ahLst/>
            <a:cxnLst/>
            <a:rect l="l" t="t" r="r" b="b"/>
            <a:pathLst>
              <a:path w="534035" h="534035">
                <a:moveTo>
                  <a:pt x="266814" y="0"/>
                </a:moveTo>
                <a:lnTo>
                  <a:pt x="218860" y="4298"/>
                </a:lnTo>
                <a:lnTo>
                  <a:pt x="173724" y="16690"/>
                </a:lnTo>
                <a:lnTo>
                  <a:pt x="132159" y="36424"/>
                </a:lnTo>
                <a:lnTo>
                  <a:pt x="94919" y="62745"/>
                </a:lnTo>
                <a:lnTo>
                  <a:pt x="62759" y="94901"/>
                </a:lnTo>
                <a:lnTo>
                  <a:pt x="36433" y="132138"/>
                </a:lnTo>
                <a:lnTo>
                  <a:pt x="16695" y="173702"/>
                </a:lnTo>
                <a:lnTo>
                  <a:pt x="4299" y="218841"/>
                </a:lnTo>
                <a:lnTo>
                  <a:pt x="0" y="266801"/>
                </a:lnTo>
                <a:lnTo>
                  <a:pt x="4299" y="314761"/>
                </a:lnTo>
                <a:lnTo>
                  <a:pt x="16695" y="359900"/>
                </a:lnTo>
                <a:lnTo>
                  <a:pt x="36433" y="401464"/>
                </a:lnTo>
                <a:lnTo>
                  <a:pt x="62759" y="438701"/>
                </a:lnTo>
                <a:lnTo>
                  <a:pt x="94919" y="470857"/>
                </a:lnTo>
                <a:lnTo>
                  <a:pt x="132159" y="497178"/>
                </a:lnTo>
                <a:lnTo>
                  <a:pt x="173724" y="516912"/>
                </a:lnTo>
                <a:lnTo>
                  <a:pt x="218860" y="529304"/>
                </a:lnTo>
                <a:lnTo>
                  <a:pt x="266814" y="533603"/>
                </a:lnTo>
                <a:lnTo>
                  <a:pt x="314778" y="529304"/>
                </a:lnTo>
                <a:lnTo>
                  <a:pt x="359919" y="516912"/>
                </a:lnTo>
                <a:lnTo>
                  <a:pt x="401486" y="497178"/>
                </a:lnTo>
                <a:lnTo>
                  <a:pt x="438724" y="470857"/>
                </a:lnTo>
                <a:lnTo>
                  <a:pt x="470881" y="438701"/>
                </a:lnTo>
                <a:lnTo>
                  <a:pt x="497203" y="401464"/>
                </a:lnTo>
                <a:lnTo>
                  <a:pt x="516937" y="359900"/>
                </a:lnTo>
                <a:lnTo>
                  <a:pt x="529330" y="314761"/>
                </a:lnTo>
                <a:lnTo>
                  <a:pt x="533628" y="266801"/>
                </a:lnTo>
                <a:lnTo>
                  <a:pt x="529330" y="218841"/>
                </a:lnTo>
                <a:lnTo>
                  <a:pt x="516937" y="173702"/>
                </a:lnTo>
                <a:lnTo>
                  <a:pt x="497203" y="132138"/>
                </a:lnTo>
                <a:lnTo>
                  <a:pt x="470881" y="94901"/>
                </a:lnTo>
                <a:lnTo>
                  <a:pt x="438724" y="62745"/>
                </a:lnTo>
                <a:lnTo>
                  <a:pt x="401486" y="36424"/>
                </a:lnTo>
                <a:lnTo>
                  <a:pt x="359919" y="16690"/>
                </a:lnTo>
                <a:lnTo>
                  <a:pt x="314778" y="4298"/>
                </a:lnTo>
                <a:lnTo>
                  <a:pt x="266814" y="0"/>
                </a:lnTo>
                <a:close/>
              </a:path>
            </a:pathLst>
          </a:custGeom>
          <a:solidFill>
            <a:srgbClr val="00B3E6"/>
          </a:solidFill>
        </p:spPr>
        <p:txBody>
          <a:bodyPr wrap="square" lIns="0" tIns="0" rIns="0" bIns="0" rtlCol="0"/>
          <a:lstStyle/>
          <a:p>
            <a:endParaRPr sz="1324"/>
          </a:p>
        </p:txBody>
      </p:sp>
      <p:sp>
        <p:nvSpPr>
          <p:cNvPr id="14" name="object 14"/>
          <p:cNvSpPr txBox="1"/>
          <p:nvPr/>
        </p:nvSpPr>
        <p:spPr>
          <a:xfrm>
            <a:off x="637455" y="1892266"/>
            <a:ext cx="113483" cy="276753"/>
          </a:xfrm>
          <a:prstGeom prst="rect">
            <a:avLst/>
          </a:prstGeom>
        </p:spPr>
        <p:txBody>
          <a:bodyPr vert="horz" wrap="square" lIns="0" tIns="10741" rIns="0" bIns="0" rtlCol="0">
            <a:spAutoFit/>
          </a:bodyPr>
          <a:lstStyle/>
          <a:p>
            <a:pPr marL="9340">
              <a:spcBef>
                <a:spcPts val="85"/>
              </a:spcBef>
            </a:pPr>
            <a:r>
              <a:rPr sz="1728" dirty="0">
                <a:solidFill>
                  <a:srgbClr val="FFFFFF"/>
                </a:solidFill>
                <a:latin typeface="Arial Black"/>
                <a:cs typeface="Arial Black"/>
              </a:rPr>
              <a:t>1</a:t>
            </a:r>
            <a:endParaRPr sz="1728" dirty="0">
              <a:latin typeface="Arial Black"/>
              <a:cs typeface="Arial Black"/>
            </a:endParaRPr>
          </a:p>
        </p:txBody>
      </p:sp>
      <p:sp>
        <p:nvSpPr>
          <p:cNvPr id="15" name="object 15"/>
          <p:cNvSpPr/>
          <p:nvPr/>
        </p:nvSpPr>
        <p:spPr>
          <a:xfrm>
            <a:off x="3398336" y="1851907"/>
            <a:ext cx="392753" cy="392753"/>
          </a:xfrm>
          <a:custGeom>
            <a:avLst/>
            <a:gdLst/>
            <a:ahLst/>
            <a:cxnLst/>
            <a:rect l="l" t="t" r="r" b="b"/>
            <a:pathLst>
              <a:path w="534035" h="534035">
                <a:moveTo>
                  <a:pt x="266801" y="0"/>
                </a:moveTo>
                <a:lnTo>
                  <a:pt x="218855" y="4298"/>
                </a:lnTo>
                <a:lnTo>
                  <a:pt x="173723" y="16690"/>
                </a:lnTo>
                <a:lnTo>
                  <a:pt x="132160" y="36424"/>
                </a:lnTo>
                <a:lnTo>
                  <a:pt x="94922" y="62745"/>
                </a:lnTo>
                <a:lnTo>
                  <a:pt x="62762" y="94901"/>
                </a:lnTo>
                <a:lnTo>
                  <a:pt x="36435" y="132138"/>
                </a:lnTo>
                <a:lnTo>
                  <a:pt x="16696" y="173702"/>
                </a:lnTo>
                <a:lnTo>
                  <a:pt x="4299" y="218841"/>
                </a:lnTo>
                <a:lnTo>
                  <a:pt x="0" y="266801"/>
                </a:lnTo>
                <a:lnTo>
                  <a:pt x="4299" y="314761"/>
                </a:lnTo>
                <a:lnTo>
                  <a:pt x="16696" y="359900"/>
                </a:lnTo>
                <a:lnTo>
                  <a:pt x="36435" y="401464"/>
                </a:lnTo>
                <a:lnTo>
                  <a:pt x="62762" y="438701"/>
                </a:lnTo>
                <a:lnTo>
                  <a:pt x="94922" y="470857"/>
                </a:lnTo>
                <a:lnTo>
                  <a:pt x="132160" y="497178"/>
                </a:lnTo>
                <a:lnTo>
                  <a:pt x="173723" y="516912"/>
                </a:lnTo>
                <a:lnTo>
                  <a:pt x="218855" y="529304"/>
                </a:lnTo>
                <a:lnTo>
                  <a:pt x="266801" y="533603"/>
                </a:lnTo>
                <a:lnTo>
                  <a:pt x="314768" y="529304"/>
                </a:lnTo>
                <a:lnTo>
                  <a:pt x="359912" y="516912"/>
                </a:lnTo>
                <a:lnTo>
                  <a:pt x="401479" y="497178"/>
                </a:lnTo>
                <a:lnTo>
                  <a:pt x="438717" y="470857"/>
                </a:lnTo>
                <a:lnTo>
                  <a:pt x="470873" y="438701"/>
                </a:lnTo>
                <a:lnTo>
                  <a:pt x="497193" y="401464"/>
                </a:lnTo>
                <a:lnTo>
                  <a:pt x="516926" y="359900"/>
                </a:lnTo>
                <a:lnTo>
                  <a:pt x="529318" y="314761"/>
                </a:lnTo>
                <a:lnTo>
                  <a:pt x="533615" y="266801"/>
                </a:lnTo>
                <a:lnTo>
                  <a:pt x="529318" y="218841"/>
                </a:lnTo>
                <a:lnTo>
                  <a:pt x="516926" y="173702"/>
                </a:lnTo>
                <a:lnTo>
                  <a:pt x="497193" y="132138"/>
                </a:lnTo>
                <a:lnTo>
                  <a:pt x="470873" y="94901"/>
                </a:lnTo>
                <a:lnTo>
                  <a:pt x="438717" y="62745"/>
                </a:lnTo>
                <a:lnTo>
                  <a:pt x="401479" y="36424"/>
                </a:lnTo>
                <a:lnTo>
                  <a:pt x="359912" y="16690"/>
                </a:lnTo>
                <a:lnTo>
                  <a:pt x="314768" y="4298"/>
                </a:lnTo>
                <a:lnTo>
                  <a:pt x="266801" y="0"/>
                </a:lnTo>
                <a:close/>
              </a:path>
            </a:pathLst>
          </a:custGeom>
          <a:solidFill>
            <a:srgbClr val="00B3E6"/>
          </a:solidFill>
        </p:spPr>
        <p:txBody>
          <a:bodyPr wrap="square" lIns="0" tIns="0" rIns="0" bIns="0" rtlCol="0"/>
          <a:lstStyle/>
          <a:p>
            <a:endParaRPr sz="1324"/>
          </a:p>
        </p:txBody>
      </p:sp>
      <p:sp>
        <p:nvSpPr>
          <p:cNvPr id="16" name="object 16"/>
          <p:cNvSpPr txBox="1"/>
          <p:nvPr/>
        </p:nvSpPr>
        <p:spPr>
          <a:xfrm>
            <a:off x="3537952" y="1892266"/>
            <a:ext cx="127493" cy="276753"/>
          </a:xfrm>
          <a:prstGeom prst="rect">
            <a:avLst/>
          </a:prstGeom>
        </p:spPr>
        <p:txBody>
          <a:bodyPr vert="horz" wrap="square" lIns="0" tIns="10741" rIns="0" bIns="0" rtlCol="0">
            <a:spAutoFit/>
          </a:bodyPr>
          <a:lstStyle/>
          <a:p>
            <a:pPr marL="9340">
              <a:spcBef>
                <a:spcPts val="85"/>
              </a:spcBef>
            </a:pPr>
            <a:r>
              <a:rPr sz="1728" dirty="0">
                <a:solidFill>
                  <a:srgbClr val="FFFFFF"/>
                </a:solidFill>
                <a:latin typeface="Arial Black"/>
                <a:cs typeface="Arial Black"/>
              </a:rPr>
              <a:t>2</a:t>
            </a:r>
            <a:endParaRPr sz="1728">
              <a:latin typeface="Arial Black"/>
              <a:cs typeface="Arial Black"/>
            </a:endParaRPr>
          </a:p>
        </p:txBody>
      </p:sp>
      <p:sp>
        <p:nvSpPr>
          <p:cNvPr id="17" name="object 17"/>
          <p:cNvSpPr/>
          <p:nvPr/>
        </p:nvSpPr>
        <p:spPr>
          <a:xfrm>
            <a:off x="6382441" y="1791623"/>
            <a:ext cx="392753" cy="392753"/>
          </a:xfrm>
          <a:custGeom>
            <a:avLst/>
            <a:gdLst/>
            <a:ahLst/>
            <a:cxnLst/>
            <a:rect l="l" t="t" r="r" b="b"/>
            <a:pathLst>
              <a:path w="534034" h="534035">
                <a:moveTo>
                  <a:pt x="266814" y="0"/>
                </a:moveTo>
                <a:lnTo>
                  <a:pt x="218860" y="4298"/>
                </a:lnTo>
                <a:lnTo>
                  <a:pt x="173724" y="16692"/>
                </a:lnTo>
                <a:lnTo>
                  <a:pt x="132159" y="36427"/>
                </a:lnTo>
                <a:lnTo>
                  <a:pt x="94919" y="62751"/>
                </a:lnTo>
                <a:lnTo>
                  <a:pt x="62759" y="94908"/>
                </a:lnTo>
                <a:lnTo>
                  <a:pt x="36433" y="132147"/>
                </a:lnTo>
                <a:lnTo>
                  <a:pt x="16695" y="173713"/>
                </a:lnTo>
                <a:lnTo>
                  <a:pt x="4299" y="218853"/>
                </a:lnTo>
                <a:lnTo>
                  <a:pt x="0" y="266814"/>
                </a:lnTo>
                <a:lnTo>
                  <a:pt x="4299" y="314774"/>
                </a:lnTo>
                <a:lnTo>
                  <a:pt x="16695" y="359913"/>
                </a:lnTo>
                <a:lnTo>
                  <a:pt x="36433" y="401477"/>
                </a:lnTo>
                <a:lnTo>
                  <a:pt x="62759" y="438714"/>
                </a:lnTo>
                <a:lnTo>
                  <a:pt x="94919" y="470870"/>
                </a:lnTo>
                <a:lnTo>
                  <a:pt x="132159" y="497191"/>
                </a:lnTo>
                <a:lnTo>
                  <a:pt x="173724" y="516924"/>
                </a:lnTo>
                <a:lnTo>
                  <a:pt x="218860" y="529317"/>
                </a:lnTo>
                <a:lnTo>
                  <a:pt x="266814" y="533615"/>
                </a:lnTo>
                <a:lnTo>
                  <a:pt x="314778" y="529317"/>
                </a:lnTo>
                <a:lnTo>
                  <a:pt x="359919" y="516924"/>
                </a:lnTo>
                <a:lnTo>
                  <a:pt x="401486" y="497191"/>
                </a:lnTo>
                <a:lnTo>
                  <a:pt x="438724" y="470870"/>
                </a:lnTo>
                <a:lnTo>
                  <a:pt x="470881" y="438714"/>
                </a:lnTo>
                <a:lnTo>
                  <a:pt x="497203" y="401477"/>
                </a:lnTo>
                <a:lnTo>
                  <a:pt x="516937" y="359913"/>
                </a:lnTo>
                <a:lnTo>
                  <a:pt x="529330" y="314774"/>
                </a:lnTo>
                <a:lnTo>
                  <a:pt x="533628" y="266814"/>
                </a:lnTo>
                <a:lnTo>
                  <a:pt x="529330" y="218853"/>
                </a:lnTo>
                <a:lnTo>
                  <a:pt x="516937" y="173713"/>
                </a:lnTo>
                <a:lnTo>
                  <a:pt x="497203" y="132147"/>
                </a:lnTo>
                <a:lnTo>
                  <a:pt x="470881" y="94908"/>
                </a:lnTo>
                <a:lnTo>
                  <a:pt x="438724" y="62751"/>
                </a:lnTo>
                <a:lnTo>
                  <a:pt x="401486" y="36427"/>
                </a:lnTo>
                <a:lnTo>
                  <a:pt x="359919" y="16692"/>
                </a:lnTo>
                <a:lnTo>
                  <a:pt x="314778" y="4298"/>
                </a:lnTo>
                <a:lnTo>
                  <a:pt x="266814" y="0"/>
                </a:lnTo>
                <a:close/>
              </a:path>
            </a:pathLst>
          </a:custGeom>
          <a:solidFill>
            <a:srgbClr val="00B3E6"/>
          </a:solidFill>
        </p:spPr>
        <p:txBody>
          <a:bodyPr wrap="square" lIns="0" tIns="0" rIns="0" bIns="0" rtlCol="0"/>
          <a:lstStyle/>
          <a:p>
            <a:endParaRPr sz="1324"/>
          </a:p>
        </p:txBody>
      </p:sp>
      <p:sp>
        <p:nvSpPr>
          <p:cNvPr id="18" name="object 18"/>
          <p:cNvSpPr txBox="1"/>
          <p:nvPr/>
        </p:nvSpPr>
        <p:spPr>
          <a:xfrm>
            <a:off x="6514603" y="1861524"/>
            <a:ext cx="128427" cy="276753"/>
          </a:xfrm>
          <a:prstGeom prst="rect">
            <a:avLst/>
          </a:prstGeom>
        </p:spPr>
        <p:txBody>
          <a:bodyPr vert="horz" wrap="square" lIns="0" tIns="10741" rIns="0" bIns="0" rtlCol="0">
            <a:spAutoFit/>
          </a:bodyPr>
          <a:lstStyle/>
          <a:p>
            <a:pPr marL="9340">
              <a:spcBef>
                <a:spcPts val="85"/>
              </a:spcBef>
            </a:pPr>
            <a:r>
              <a:rPr sz="1728" dirty="0">
                <a:solidFill>
                  <a:srgbClr val="FFFFFF"/>
                </a:solidFill>
                <a:latin typeface="Arial Black"/>
                <a:cs typeface="Arial Black"/>
              </a:rPr>
              <a:t>3</a:t>
            </a:r>
            <a:endParaRPr sz="1728" dirty="0">
              <a:latin typeface="Arial Black"/>
              <a:cs typeface="Arial Black"/>
            </a:endParaRPr>
          </a:p>
        </p:txBody>
      </p:sp>
      <p:sp>
        <p:nvSpPr>
          <p:cNvPr id="20" name="object 20"/>
          <p:cNvSpPr txBox="1"/>
          <p:nvPr/>
        </p:nvSpPr>
        <p:spPr>
          <a:xfrm>
            <a:off x="6911790" y="1729455"/>
            <a:ext cx="1457062" cy="862997"/>
          </a:xfrm>
          <a:prstGeom prst="rect">
            <a:avLst/>
          </a:prstGeom>
        </p:spPr>
        <p:txBody>
          <a:bodyPr vert="horz" wrap="square" lIns="0" tIns="23817" rIns="0" bIns="0" rtlCol="0">
            <a:spAutoFit/>
          </a:bodyPr>
          <a:lstStyle/>
          <a:p>
            <a:pPr marL="9340" marR="3736" lvl="0" indent="-467">
              <a:lnSpc>
                <a:spcPct val="93700"/>
              </a:lnSpc>
              <a:spcBef>
                <a:spcPts val="187"/>
              </a:spcBef>
            </a:pPr>
            <a:r>
              <a:rPr lang="es-AR" sz="1600" dirty="0">
                <a:solidFill>
                  <a:srgbClr val="1C1F3E"/>
                </a:solidFill>
                <a:latin typeface="Arial Black"/>
                <a:cs typeface="Arial Black"/>
              </a:rPr>
              <a:t>CEO </a:t>
            </a:r>
            <a:r>
              <a:rPr lang="es-AR" sz="1400" i="1" dirty="0">
                <a:solidFill>
                  <a:srgbClr val="1C1F3E"/>
                </a:solidFill>
                <a:latin typeface="Arial"/>
                <a:cs typeface="Arial"/>
              </a:rPr>
              <a:t>(CONSULTA ELECTRÓNICA DE OFERENTE</a:t>
            </a:r>
            <a:r>
              <a:rPr lang="es-AR" sz="1400" i="1" dirty="0" smtClean="0">
                <a:solidFill>
                  <a:srgbClr val="1C1F3E"/>
                </a:solidFill>
                <a:latin typeface="Arial"/>
                <a:cs typeface="Arial"/>
              </a:rPr>
              <a:t>)</a:t>
            </a:r>
            <a:endParaRPr lang="es-AR" sz="1400" dirty="0">
              <a:solidFill>
                <a:prstClr val="black"/>
              </a:solidFill>
              <a:latin typeface="Arial"/>
              <a:cs typeface="Arial"/>
            </a:endParaRPr>
          </a:p>
        </p:txBody>
      </p:sp>
      <p:sp>
        <p:nvSpPr>
          <p:cNvPr id="22" name="object 22"/>
          <p:cNvSpPr txBox="1"/>
          <p:nvPr/>
        </p:nvSpPr>
        <p:spPr>
          <a:xfrm>
            <a:off x="3906504" y="1835512"/>
            <a:ext cx="1427751" cy="826212"/>
          </a:xfrm>
          <a:prstGeom prst="rect">
            <a:avLst/>
          </a:prstGeom>
        </p:spPr>
        <p:txBody>
          <a:bodyPr vert="horz" wrap="square" lIns="0" tIns="30822" rIns="0" bIns="0" rtlCol="0">
            <a:spAutoFit/>
          </a:bodyPr>
          <a:lstStyle/>
          <a:p>
            <a:pPr marL="9340" marR="3736">
              <a:lnSpc>
                <a:spcPts val="1499"/>
              </a:lnSpc>
              <a:spcBef>
                <a:spcPts val="243"/>
              </a:spcBef>
            </a:pPr>
            <a:r>
              <a:rPr lang="es-AR" sz="1600" dirty="0" smtClean="0">
                <a:solidFill>
                  <a:srgbClr val="1C1F3E"/>
                </a:solidFill>
                <a:latin typeface="Arial Black"/>
                <a:cs typeface="Arial Black"/>
              </a:rPr>
              <a:t>CONSULTA  DE </a:t>
            </a:r>
            <a:r>
              <a:rPr lang="es-AR" sz="1600" dirty="0">
                <a:solidFill>
                  <a:srgbClr val="1C1F3E"/>
                </a:solidFill>
                <a:latin typeface="Arial Black"/>
                <a:cs typeface="Arial Black"/>
              </a:rPr>
              <a:t>ALÍCUOTA</a:t>
            </a:r>
            <a:endParaRPr lang="es-AR" sz="1600" dirty="0">
              <a:latin typeface="Arial Black"/>
              <a:cs typeface="Arial Black"/>
            </a:endParaRPr>
          </a:p>
          <a:p>
            <a:pPr marL="9340" marR="3736">
              <a:lnSpc>
                <a:spcPts val="1499"/>
              </a:lnSpc>
              <a:spcBef>
                <a:spcPts val="243"/>
              </a:spcBef>
            </a:pPr>
            <a:endParaRPr sz="1360" dirty="0">
              <a:latin typeface="Arial Black"/>
              <a:cs typeface="Arial Black"/>
            </a:endParaRPr>
          </a:p>
        </p:txBody>
      </p:sp>
      <p:sp>
        <p:nvSpPr>
          <p:cNvPr id="23" name="object 23"/>
          <p:cNvSpPr/>
          <p:nvPr/>
        </p:nvSpPr>
        <p:spPr>
          <a:xfrm>
            <a:off x="494591" y="3944715"/>
            <a:ext cx="392753" cy="392753"/>
          </a:xfrm>
          <a:custGeom>
            <a:avLst/>
            <a:gdLst/>
            <a:ahLst/>
            <a:cxnLst/>
            <a:rect l="l" t="t" r="r" b="b"/>
            <a:pathLst>
              <a:path w="534035" h="534035">
                <a:moveTo>
                  <a:pt x="266814" y="0"/>
                </a:moveTo>
                <a:lnTo>
                  <a:pt x="218863" y="4298"/>
                </a:lnTo>
                <a:lnTo>
                  <a:pt x="173729" y="16692"/>
                </a:lnTo>
                <a:lnTo>
                  <a:pt x="132164" y="36427"/>
                </a:lnTo>
                <a:lnTo>
                  <a:pt x="94924" y="62751"/>
                </a:lnTo>
                <a:lnTo>
                  <a:pt x="62763" y="94908"/>
                </a:lnTo>
                <a:lnTo>
                  <a:pt x="36436" y="132147"/>
                </a:lnTo>
                <a:lnTo>
                  <a:pt x="16696" y="173713"/>
                </a:lnTo>
                <a:lnTo>
                  <a:pt x="4299" y="218853"/>
                </a:lnTo>
                <a:lnTo>
                  <a:pt x="0" y="266814"/>
                </a:lnTo>
                <a:lnTo>
                  <a:pt x="4299" y="314778"/>
                </a:lnTo>
                <a:lnTo>
                  <a:pt x="16696" y="359919"/>
                </a:lnTo>
                <a:lnTo>
                  <a:pt x="36436" y="401486"/>
                </a:lnTo>
                <a:lnTo>
                  <a:pt x="62763" y="438724"/>
                </a:lnTo>
                <a:lnTo>
                  <a:pt x="94924" y="470881"/>
                </a:lnTo>
                <a:lnTo>
                  <a:pt x="132164" y="497203"/>
                </a:lnTo>
                <a:lnTo>
                  <a:pt x="173729" y="516937"/>
                </a:lnTo>
                <a:lnTo>
                  <a:pt x="218863" y="529330"/>
                </a:lnTo>
                <a:lnTo>
                  <a:pt x="266814" y="533628"/>
                </a:lnTo>
                <a:lnTo>
                  <a:pt x="314778" y="529330"/>
                </a:lnTo>
                <a:lnTo>
                  <a:pt x="359919" y="516937"/>
                </a:lnTo>
                <a:lnTo>
                  <a:pt x="401486" y="497203"/>
                </a:lnTo>
                <a:lnTo>
                  <a:pt x="438724" y="470881"/>
                </a:lnTo>
                <a:lnTo>
                  <a:pt x="470881" y="438724"/>
                </a:lnTo>
                <a:lnTo>
                  <a:pt x="497203" y="401486"/>
                </a:lnTo>
                <a:lnTo>
                  <a:pt x="516937" y="359919"/>
                </a:lnTo>
                <a:lnTo>
                  <a:pt x="529330" y="314778"/>
                </a:lnTo>
                <a:lnTo>
                  <a:pt x="533628" y="266814"/>
                </a:lnTo>
                <a:lnTo>
                  <a:pt x="529330" y="218853"/>
                </a:lnTo>
                <a:lnTo>
                  <a:pt x="516937" y="173713"/>
                </a:lnTo>
                <a:lnTo>
                  <a:pt x="497203" y="132147"/>
                </a:lnTo>
                <a:lnTo>
                  <a:pt x="470881" y="94908"/>
                </a:lnTo>
                <a:lnTo>
                  <a:pt x="438724" y="62751"/>
                </a:lnTo>
                <a:lnTo>
                  <a:pt x="401486" y="36427"/>
                </a:lnTo>
                <a:lnTo>
                  <a:pt x="359919" y="16692"/>
                </a:lnTo>
                <a:lnTo>
                  <a:pt x="314778" y="4298"/>
                </a:lnTo>
                <a:lnTo>
                  <a:pt x="266814" y="0"/>
                </a:lnTo>
                <a:close/>
              </a:path>
            </a:pathLst>
          </a:custGeom>
          <a:solidFill>
            <a:srgbClr val="00B3E6"/>
          </a:solidFill>
        </p:spPr>
        <p:txBody>
          <a:bodyPr wrap="square" lIns="0" tIns="0" rIns="0" bIns="0" rtlCol="0"/>
          <a:lstStyle/>
          <a:p>
            <a:endParaRPr sz="1324"/>
          </a:p>
        </p:txBody>
      </p:sp>
      <p:sp>
        <p:nvSpPr>
          <p:cNvPr id="24" name="object 24"/>
          <p:cNvSpPr txBox="1"/>
          <p:nvPr/>
        </p:nvSpPr>
        <p:spPr>
          <a:xfrm>
            <a:off x="634217" y="3985084"/>
            <a:ext cx="135899" cy="276753"/>
          </a:xfrm>
          <a:prstGeom prst="rect">
            <a:avLst/>
          </a:prstGeom>
        </p:spPr>
        <p:txBody>
          <a:bodyPr vert="horz" wrap="square" lIns="0" tIns="10741" rIns="0" bIns="0" rtlCol="0">
            <a:spAutoFit/>
          </a:bodyPr>
          <a:lstStyle/>
          <a:p>
            <a:pPr marL="9340">
              <a:spcBef>
                <a:spcPts val="85"/>
              </a:spcBef>
            </a:pPr>
            <a:r>
              <a:rPr sz="1728" dirty="0">
                <a:solidFill>
                  <a:srgbClr val="FFFFFF"/>
                </a:solidFill>
                <a:latin typeface="Arial Black"/>
                <a:cs typeface="Arial Black"/>
              </a:rPr>
              <a:t>4</a:t>
            </a:r>
            <a:endParaRPr sz="1728">
              <a:latin typeface="Arial Black"/>
              <a:cs typeface="Arial Black"/>
            </a:endParaRPr>
          </a:p>
        </p:txBody>
      </p:sp>
      <p:sp>
        <p:nvSpPr>
          <p:cNvPr id="26" name="object 26"/>
          <p:cNvSpPr txBox="1"/>
          <p:nvPr/>
        </p:nvSpPr>
        <p:spPr>
          <a:xfrm>
            <a:off x="1002767" y="3957425"/>
            <a:ext cx="1485550" cy="862997"/>
          </a:xfrm>
          <a:prstGeom prst="rect">
            <a:avLst/>
          </a:prstGeom>
        </p:spPr>
        <p:txBody>
          <a:bodyPr vert="horz" wrap="square" lIns="0" tIns="23817" rIns="0" bIns="0" rtlCol="0">
            <a:spAutoFit/>
          </a:bodyPr>
          <a:lstStyle/>
          <a:p>
            <a:pPr marL="9340" marR="3736" indent="-467">
              <a:lnSpc>
                <a:spcPct val="93700"/>
              </a:lnSpc>
              <a:spcBef>
                <a:spcPts val="187"/>
              </a:spcBef>
            </a:pPr>
            <a:r>
              <a:rPr lang="es-AR" sz="1600" dirty="0">
                <a:solidFill>
                  <a:srgbClr val="1C1F3E"/>
                </a:solidFill>
                <a:latin typeface="Arial Black"/>
                <a:cs typeface="Arial Black"/>
              </a:rPr>
              <a:t>SEC </a:t>
            </a:r>
            <a:r>
              <a:rPr lang="es-AR" sz="1400" i="1" dirty="0">
                <a:solidFill>
                  <a:srgbClr val="1C1F3E"/>
                </a:solidFill>
                <a:latin typeface="Arial"/>
                <a:cs typeface="Arial"/>
              </a:rPr>
              <a:t>(SOLICITUD ELECTRÓNICA DE COTIZACIÓN)</a:t>
            </a:r>
            <a:endParaRPr lang="es-AR" sz="1400" dirty="0">
              <a:latin typeface="Arial"/>
              <a:cs typeface="Arial"/>
            </a:endParaRPr>
          </a:p>
        </p:txBody>
      </p:sp>
      <p:sp>
        <p:nvSpPr>
          <p:cNvPr id="27" name="object 27"/>
          <p:cNvSpPr/>
          <p:nvPr/>
        </p:nvSpPr>
        <p:spPr>
          <a:xfrm flipV="1">
            <a:off x="229900" y="3445751"/>
            <a:ext cx="8503553" cy="94145"/>
          </a:xfrm>
          <a:custGeom>
            <a:avLst/>
            <a:gdLst/>
            <a:ahLst/>
            <a:cxnLst/>
            <a:rect l="l" t="t" r="r" b="b"/>
            <a:pathLst>
              <a:path w="3128009">
                <a:moveTo>
                  <a:pt x="3127806" y="0"/>
                </a:moveTo>
                <a:lnTo>
                  <a:pt x="0" y="0"/>
                </a:lnTo>
              </a:path>
            </a:pathLst>
          </a:custGeom>
          <a:ln w="12700">
            <a:solidFill>
              <a:srgbClr val="D7D7D6"/>
            </a:solidFill>
          </a:ln>
        </p:spPr>
        <p:txBody>
          <a:bodyPr wrap="square" lIns="0" tIns="0" rIns="0" bIns="0" rtlCol="0"/>
          <a:lstStyle/>
          <a:p>
            <a:endParaRPr sz="1324"/>
          </a:p>
        </p:txBody>
      </p:sp>
      <p:sp>
        <p:nvSpPr>
          <p:cNvPr id="28" name="object 28"/>
          <p:cNvSpPr/>
          <p:nvPr/>
        </p:nvSpPr>
        <p:spPr>
          <a:xfrm>
            <a:off x="6293771" y="3944715"/>
            <a:ext cx="392753" cy="392753"/>
          </a:xfrm>
          <a:custGeom>
            <a:avLst/>
            <a:gdLst/>
            <a:ahLst/>
            <a:cxnLst/>
            <a:rect l="l" t="t" r="r" b="b"/>
            <a:pathLst>
              <a:path w="534034" h="534035">
                <a:moveTo>
                  <a:pt x="266814" y="0"/>
                </a:moveTo>
                <a:lnTo>
                  <a:pt x="218867" y="4298"/>
                </a:lnTo>
                <a:lnTo>
                  <a:pt x="173734" y="16692"/>
                </a:lnTo>
                <a:lnTo>
                  <a:pt x="132170" y="36427"/>
                </a:lnTo>
                <a:lnTo>
                  <a:pt x="94929" y="62751"/>
                </a:lnTo>
                <a:lnTo>
                  <a:pt x="62767" y="94908"/>
                </a:lnTo>
                <a:lnTo>
                  <a:pt x="36439" y="132147"/>
                </a:lnTo>
                <a:lnTo>
                  <a:pt x="16698" y="173713"/>
                </a:lnTo>
                <a:lnTo>
                  <a:pt x="4300" y="218853"/>
                </a:lnTo>
                <a:lnTo>
                  <a:pt x="0" y="266814"/>
                </a:lnTo>
                <a:lnTo>
                  <a:pt x="4300" y="314778"/>
                </a:lnTo>
                <a:lnTo>
                  <a:pt x="16698" y="359919"/>
                </a:lnTo>
                <a:lnTo>
                  <a:pt x="36439" y="401486"/>
                </a:lnTo>
                <a:lnTo>
                  <a:pt x="62767" y="438724"/>
                </a:lnTo>
                <a:lnTo>
                  <a:pt x="94929" y="470881"/>
                </a:lnTo>
                <a:lnTo>
                  <a:pt x="132170" y="497203"/>
                </a:lnTo>
                <a:lnTo>
                  <a:pt x="173734" y="516937"/>
                </a:lnTo>
                <a:lnTo>
                  <a:pt x="218867" y="529330"/>
                </a:lnTo>
                <a:lnTo>
                  <a:pt x="266814" y="533628"/>
                </a:lnTo>
                <a:lnTo>
                  <a:pt x="314781" y="529330"/>
                </a:lnTo>
                <a:lnTo>
                  <a:pt x="359926" y="516937"/>
                </a:lnTo>
                <a:lnTo>
                  <a:pt x="401495" y="497203"/>
                </a:lnTo>
                <a:lnTo>
                  <a:pt x="438735" y="470881"/>
                </a:lnTo>
                <a:lnTo>
                  <a:pt x="470893" y="438724"/>
                </a:lnTo>
                <a:lnTo>
                  <a:pt x="497215" y="401486"/>
                </a:lnTo>
                <a:lnTo>
                  <a:pt x="516950" y="359919"/>
                </a:lnTo>
                <a:lnTo>
                  <a:pt x="529342" y="314778"/>
                </a:lnTo>
                <a:lnTo>
                  <a:pt x="533641" y="266814"/>
                </a:lnTo>
                <a:lnTo>
                  <a:pt x="529342" y="218853"/>
                </a:lnTo>
                <a:lnTo>
                  <a:pt x="516950" y="173713"/>
                </a:lnTo>
                <a:lnTo>
                  <a:pt x="497215" y="132147"/>
                </a:lnTo>
                <a:lnTo>
                  <a:pt x="470893" y="94908"/>
                </a:lnTo>
                <a:lnTo>
                  <a:pt x="438735" y="62751"/>
                </a:lnTo>
                <a:lnTo>
                  <a:pt x="401495" y="36427"/>
                </a:lnTo>
                <a:lnTo>
                  <a:pt x="359926" y="16692"/>
                </a:lnTo>
                <a:lnTo>
                  <a:pt x="314781" y="4298"/>
                </a:lnTo>
                <a:lnTo>
                  <a:pt x="266814" y="0"/>
                </a:lnTo>
                <a:close/>
              </a:path>
            </a:pathLst>
          </a:custGeom>
          <a:solidFill>
            <a:srgbClr val="00B3E6"/>
          </a:solidFill>
        </p:spPr>
        <p:txBody>
          <a:bodyPr wrap="square" lIns="0" tIns="0" rIns="0" bIns="0" rtlCol="0"/>
          <a:lstStyle/>
          <a:p>
            <a:endParaRPr sz="1324"/>
          </a:p>
        </p:txBody>
      </p:sp>
      <p:sp>
        <p:nvSpPr>
          <p:cNvPr id="29" name="object 29"/>
          <p:cNvSpPr txBox="1"/>
          <p:nvPr/>
        </p:nvSpPr>
        <p:spPr>
          <a:xfrm>
            <a:off x="6433396" y="3985084"/>
            <a:ext cx="136366" cy="276753"/>
          </a:xfrm>
          <a:prstGeom prst="rect">
            <a:avLst/>
          </a:prstGeom>
        </p:spPr>
        <p:txBody>
          <a:bodyPr vert="horz" wrap="square" lIns="0" tIns="10741" rIns="0" bIns="0" rtlCol="0">
            <a:spAutoFit/>
          </a:bodyPr>
          <a:lstStyle/>
          <a:p>
            <a:pPr marL="9340">
              <a:spcBef>
                <a:spcPts val="85"/>
              </a:spcBef>
            </a:pPr>
            <a:r>
              <a:rPr sz="1728" dirty="0">
                <a:solidFill>
                  <a:srgbClr val="FFFFFF"/>
                </a:solidFill>
                <a:latin typeface="Arial Black"/>
                <a:cs typeface="Arial Black"/>
              </a:rPr>
              <a:t>6</a:t>
            </a:r>
            <a:endParaRPr sz="1728">
              <a:latin typeface="Arial Black"/>
              <a:cs typeface="Arial Black"/>
            </a:endParaRPr>
          </a:p>
        </p:txBody>
      </p:sp>
      <p:sp>
        <p:nvSpPr>
          <p:cNvPr id="30" name="object 30"/>
          <p:cNvSpPr/>
          <p:nvPr/>
        </p:nvSpPr>
        <p:spPr>
          <a:xfrm>
            <a:off x="3446036" y="3944715"/>
            <a:ext cx="392753" cy="392753"/>
          </a:xfrm>
          <a:custGeom>
            <a:avLst/>
            <a:gdLst/>
            <a:ahLst/>
            <a:cxnLst/>
            <a:rect l="l" t="t" r="r" b="b"/>
            <a:pathLst>
              <a:path w="534035" h="534035">
                <a:moveTo>
                  <a:pt x="266801" y="0"/>
                </a:moveTo>
                <a:lnTo>
                  <a:pt x="218855" y="4298"/>
                </a:lnTo>
                <a:lnTo>
                  <a:pt x="173723" y="16690"/>
                </a:lnTo>
                <a:lnTo>
                  <a:pt x="132160" y="36424"/>
                </a:lnTo>
                <a:lnTo>
                  <a:pt x="94922" y="62745"/>
                </a:lnTo>
                <a:lnTo>
                  <a:pt x="62762" y="94901"/>
                </a:lnTo>
                <a:lnTo>
                  <a:pt x="36435" y="132138"/>
                </a:lnTo>
                <a:lnTo>
                  <a:pt x="16696" y="173702"/>
                </a:lnTo>
                <a:lnTo>
                  <a:pt x="4299" y="218841"/>
                </a:lnTo>
                <a:lnTo>
                  <a:pt x="0" y="266801"/>
                </a:lnTo>
                <a:lnTo>
                  <a:pt x="4299" y="314765"/>
                </a:lnTo>
                <a:lnTo>
                  <a:pt x="16696" y="359907"/>
                </a:lnTo>
                <a:lnTo>
                  <a:pt x="36435" y="401473"/>
                </a:lnTo>
                <a:lnTo>
                  <a:pt x="62762" y="438712"/>
                </a:lnTo>
                <a:lnTo>
                  <a:pt x="94922" y="470868"/>
                </a:lnTo>
                <a:lnTo>
                  <a:pt x="132160" y="497190"/>
                </a:lnTo>
                <a:lnTo>
                  <a:pt x="173723" y="516924"/>
                </a:lnTo>
                <a:lnTo>
                  <a:pt x="218855" y="529317"/>
                </a:lnTo>
                <a:lnTo>
                  <a:pt x="266801" y="533615"/>
                </a:lnTo>
                <a:lnTo>
                  <a:pt x="314768" y="529317"/>
                </a:lnTo>
                <a:lnTo>
                  <a:pt x="359912" y="516924"/>
                </a:lnTo>
                <a:lnTo>
                  <a:pt x="401479" y="497190"/>
                </a:lnTo>
                <a:lnTo>
                  <a:pt x="438717" y="470868"/>
                </a:lnTo>
                <a:lnTo>
                  <a:pt x="470873" y="438712"/>
                </a:lnTo>
                <a:lnTo>
                  <a:pt x="497193" y="401473"/>
                </a:lnTo>
                <a:lnTo>
                  <a:pt x="516926" y="359907"/>
                </a:lnTo>
                <a:lnTo>
                  <a:pt x="529318" y="314765"/>
                </a:lnTo>
                <a:lnTo>
                  <a:pt x="533615" y="266801"/>
                </a:lnTo>
                <a:lnTo>
                  <a:pt x="529318" y="218841"/>
                </a:lnTo>
                <a:lnTo>
                  <a:pt x="516926" y="173702"/>
                </a:lnTo>
                <a:lnTo>
                  <a:pt x="497193" y="132138"/>
                </a:lnTo>
                <a:lnTo>
                  <a:pt x="470873" y="94901"/>
                </a:lnTo>
                <a:lnTo>
                  <a:pt x="438717" y="62745"/>
                </a:lnTo>
                <a:lnTo>
                  <a:pt x="401479" y="36424"/>
                </a:lnTo>
                <a:lnTo>
                  <a:pt x="359912" y="16690"/>
                </a:lnTo>
                <a:lnTo>
                  <a:pt x="314768" y="4298"/>
                </a:lnTo>
                <a:lnTo>
                  <a:pt x="266801" y="0"/>
                </a:lnTo>
                <a:close/>
              </a:path>
            </a:pathLst>
          </a:custGeom>
          <a:solidFill>
            <a:srgbClr val="00B3E6"/>
          </a:solidFill>
        </p:spPr>
        <p:txBody>
          <a:bodyPr wrap="square" lIns="0" tIns="0" rIns="0" bIns="0" rtlCol="0"/>
          <a:lstStyle/>
          <a:p>
            <a:endParaRPr sz="1324"/>
          </a:p>
        </p:txBody>
      </p:sp>
      <p:sp>
        <p:nvSpPr>
          <p:cNvPr id="31" name="object 31"/>
          <p:cNvSpPr txBox="1"/>
          <p:nvPr/>
        </p:nvSpPr>
        <p:spPr>
          <a:xfrm>
            <a:off x="3585661" y="3985075"/>
            <a:ext cx="128894" cy="276753"/>
          </a:xfrm>
          <a:prstGeom prst="rect">
            <a:avLst/>
          </a:prstGeom>
        </p:spPr>
        <p:txBody>
          <a:bodyPr vert="horz" wrap="square" lIns="0" tIns="10741" rIns="0" bIns="0" rtlCol="0">
            <a:spAutoFit/>
          </a:bodyPr>
          <a:lstStyle/>
          <a:p>
            <a:pPr marL="9340">
              <a:spcBef>
                <a:spcPts val="85"/>
              </a:spcBef>
            </a:pPr>
            <a:r>
              <a:rPr sz="1728" dirty="0">
                <a:solidFill>
                  <a:srgbClr val="FFFFFF"/>
                </a:solidFill>
                <a:latin typeface="Arial Black"/>
                <a:cs typeface="Arial Black"/>
              </a:rPr>
              <a:t>5</a:t>
            </a:r>
            <a:endParaRPr sz="1728">
              <a:latin typeface="Arial Black"/>
              <a:cs typeface="Arial Black"/>
            </a:endParaRPr>
          </a:p>
        </p:txBody>
      </p:sp>
      <p:sp>
        <p:nvSpPr>
          <p:cNvPr id="33" name="object 33"/>
          <p:cNvSpPr txBox="1"/>
          <p:nvPr/>
        </p:nvSpPr>
        <p:spPr>
          <a:xfrm>
            <a:off x="3954214" y="3928321"/>
            <a:ext cx="1280067" cy="486997"/>
          </a:xfrm>
          <a:prstGeom prst="rect">
            <a:avLst/>
          </a:prstGeom>
        </p:spPr>
        <p:txBody>
          <a:bodyPr vert="horz" wrap="square" lIns="0" tIns="23817" rIns="0" bIns="0" rtlCol="0">
            <a:spAutoFit/>
          </a:bodyPr>
          <a:lstStyle/>
          <a:p>
            <a:pPr marL="9340" marR="3736" indent="-467">
              <a:lnSpc>
                <a:spcPct val="93700"/>
              </a:lnSpc>
              <a:spcBef>
                <a:spcPts val="187"/>
              </a:spcBef>
            </a:pPr>
            <a:r>
              <a:rPr lang="es-AR" sz="1600" dirty="0">
                <a:solidFill>
                  <a:srgbClr val="1C1F3E"/>
                </a:solidFill>
                <a:latin typeface="Arial Black"/>
                <a:cs typeface="Arial Black"/>
              </a:rPr>
              <a:t>PD </a:t>
            </a:r>
            <a:r>
              <a:rPr lang="es-AR" sz="1600" i="1" dirty="0">
                <a:solidFill>
                  <a:srgbClr val="1C1F3E"/>
                </a:solidFill>
                <a:latin typeface="Arial"/>
                <a:cs typeface="Arial"/>
              </a:rPr>
              <a:t>(PÓLIZA DIGITAL)</a:t>
            </a:r>
            <a:endParaRPr sz="1600" dirty="0">
              <a:latin typeface="Arial"/>
              <a:cs typeface="Arial"/>
            </a:endParaRPr>
          </a:p>
        </p:txBody>
      </p:sp>
      <p:sp>
        <p:nvSpPr>
          <p:cNvPr id="35" name="object 35"/>
          <p:cNvSpPr txBox="1"/>
          <p:nvPr/>
        </p:nvSpPr>
        <p:spPr>
          <a:xfrm>
            <a:off x="6801950" y="3957424"/>
            <a:ext cx="1427448" cy="1021630"/>
          </a:xfrm>
          <a:prstGeom prst="rect">
            <a:avLst/>
          </a:prstGeom>
        </p:spPr>
        <p:txBody>
          <a:bodyPr vert="horz" wrap="square" lIns="0" tIns="23817" rIns="0" bIns="0" rtlCol="0">
            <a:spAutoFit/>
          </a:bodyPr>
          <a:lstStyle/>
          <a:p>
            <a:pPr marL="9340" marR="3736" indent="-467">
              <a:lnSpc>
                <a:spcPct val="93700"/>
              </a:lnSpc>
              <a:spcBef>
                <a:spcPts val="187"/>
              </a:spcBef>
            </a:pPr>
            <a:r>
              <a:rPr lang="es-AR" sz="1600" dirty="0" smtClean="0">
                <a:solidFill>
                  <a:srgbClr val="1C1F3E"/>
                </a:solidFill>
                <a:latin typeface="Arial Black"/>
                <a:cs typeface="Arial Black"/>
              </a:rPr>
              <a:t>CNO </a:t>
            </a:r>
            <a:r>
              <a:rPr lang="es-AR" sz="1400" i="1" dirty="0">
                <a:solidFill>
                  <a:srgbClr val="1C1F3E"/>
                </a:solidFill>
                <a:latin typeface="Arial"/>
                <a:cs typeface="Arial"/>
              </a:rPr>
              <a:t>(CERTIFICADO DE  NO OBJECIÓN)</a:t>
            </a:r>
            <a:endParaRPr lang="es-AR" sz="1400" dirty="0">
              <a:latin typeface="Arial"/>
              <a:cs typeface="Arial"/>
            </a:endParaRPr>
          </a:p>
          <a:p>
            <a:pPr marL="9340" marR="3736" indent="-467">
              <a:lnSpc>
                <a:spcPct val="93700"/>
              </a:lnSpc>
              <a:spcBef>
                <a:spcPts val="187"/>
              </a:spcBef>
            </a:pPr>
            <a:endParaRPr sz="919" dirty="0">
              <a:latin typeface="Arial"/>
              <a:cs typeface="Arial"/>
            </a:endParaRPr>
          </a:p>
        </p:txBody>
      </p:sp>
      <p:sp>
        <p:nvSpPr>
          <p:cNvPr id="38" name="object 37"/>
          <p:cNvSpPr/>
          <p:nvPr/>
        </p:nvSpPr>
        <p:spPr>
          <a:xfrm rot="5400000">
            <a:off x="939180" y="3252584"/>
            <a:ext cx="3813540" cy="139691"/>
          </a:xfrm>
          <a:custGeom>
            <a:avLst/>
            <a:gdLst/>
            <a:ahLst/>
            <a:cxnLst/>
            <a:rect l="l" t="t" r="r" b="b"/>
            <a:pathLst>
              <a:path w="3256279">
                <a:moveTo>
                  <a:pt x="3256114" y="0"/>
                </a:moveTo>
                <a:lnTo>
                  <a:pt x="0" y="0"/>
                </a:lnTo>
              </a:path>
            </a:pathLst>
          </a:custGeom>
          <a:ln w="12700">
            <a:solidFill>
              <a:srgbClr val="D7D7D6"/>
            </a:solidFill>
          </a:ln>
        </p:spPr>
        <p:txBody>
          <a:bodyPr wrap="square" lIns="0" tIns="0" rIns="0" bIns="0" rtlCol="0"/>
          <a:lstStyle/>
          <a:p>
            <a:endParaRPr sz="1324"/>
          </a:p>
        </p:txBody>
      </p:sp>
      <p:sp>
        <p:nvSpPr>
          <p:cNvPr id="39" name="object 37"/>
          <p:cNvSpPr/>
          <p:nvPr/>
        </p:nvSpPr>
        <p:spPr>
          <a:xfrm rot="5400000">
            <a:off x="3953069" y="3279387"/>
            <a:ext cx="3813540" cy="86086"/>
          </a:xfrm>
          <a:custGeom>
            <a:avLst/>
            <a:gdLst/>
            <a:ahLst/>
            <a:cxnLst/>
            <a:rect l="l" t="t" r="r" b="b"/>
            <a:pathLst>
              <a:path w="3256279">
                <a:moveTo>
                  <a:pt x="3256114" y="0"/>
                </a:moveTo>
                <a:lnTo>
                  <a:pt x="0" y="0"/>
                </a:lnTo>
              </a:path>
            </a:pathLst>
          </a:custGeom>
          <a:ln w="12700">
            <a:solidFill>
              <a:srgbClr val="D7D7D6"/>
            </a:solidFill>
          </a:ln>
        </p:spPr>
        <p:txBody>
          <a:bodyPr wrap="square" lIns="0" tIns="0" rIns="0" bIns="0" rtlCol="0"/>
          <a:lstStyle/>
          <a:p>
            <a:endParaRPr sz="1324"/>
          </a:p>
        </p:txBody>
      </p:sp>
      <p:sp>
        <p:nvSpPr>
          <p:cNvPr id="43" name="Rectángulo 42"/>
          <p:cNvSpPr/>
          <p:nvPr/>
        </p:nvSpPr>
        <p:spPr>
          <a:xfrm>
            <a:off x="494591" y="5549731"/>
            <a:ext cx="8238861" cy="461665"/>
          </a:xfrm>
          <a:prstGeom prst="rect">
            <a:avLst/>
          </a:prstGeom>
        </p:spPr>
        <p:txBody>
          <a:bodyPr wrap="square">
            <a:spAutoFit/>
          </a:bodyPr>
          <a:lstStyle/>
          <a:p>
            <a:pPr algn="ctr"/>
            <a:r>
              <a:rPr lang="es-AR" sz="2400" b="1" dirty="0">
                <a:solidFill>
                  <a:srgbClr val="0072BC"/>
                </a:solidFill>
                <a:cs typeface="Arial Black"/>
              </a:rPr>
              <a:t>Simplificación - </a:t>
            </a:r>
            <a:r>
              <a:rPr lang="es-AR" sz="2400" b="1" dirty="0">
                <a:solidFill>
                  <a:srgbClr val="0072BC"/>
                </a:solidFill>
              </a:rPr>
              <a:t>Transparencia - Desburocratización</a:t>
            </a:r>
          </a:p>
        </p:txBody>
      </p:sp>
    </p:spTree>
    <p:extLst>
      <p:ext uri="{BB962C8B-B14F-4D97-AF65-F5344CB8AC3E}">
        <p14:creationId xmlns="" xmlns:p14="http://schemas.microsoft.com/office/powerpoint/2010/main" val="349823398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467544" y="2564904"/>
            <a:ext cx="8208912" cy="1752600"/>
          </a:xfrm>
        </p:spPr>
        <p:txBody>
          <a:bodyPr>
            <a:noAutofit/>
          </a:bodyPr>
          <a:lstStyle/>
          <a:p>
            <a:pPr algn="ctr"/>
            <a:r>
              <a:rPr lang="es-AR" sz="6000" dirty="0" smtClean="0">
                <a:latin typeface="Arial" panose="020B0604020202020204" pitchFamily="34" charset="0"/>
                <a:cs typeface="Arial" panose="020B0604020202020204" pitchFamily="34" charset="0"/>
              </a:rPr>
              <a:t>2. PRESTACIONES DINERARIAS</a:t>
            </a:r>
            <a:endParaRPr lang="es-AR" sz="6000" dirty="0">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126429658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404664"/>
            <a:ext cx="8219256" cy="1012974"/>
          </a:xfrm>
        </p:spPr>
        <p:txBody>
          <a:bodyPr/>
          <a:lstStyle/>
          <a:p>
            <a:pPr algn="ctr"/>
            <a:r>
              <a:rPr lang="es-AR" sz="2400" dirty="0" smtClean="0"/>
              <a:t/>
            </a:r>
            <a:br>
              <a:rPr lang="es-AR" sz="2400" dirty="0" smtClean="0"/>
            </a:br>
            <a:r>
              <a:rPr lang="es-AR" sz="2000" dirty="0" smtClean="0"/>
              <a:t>CONTINGENCIAS Y SITUACIONES CUBIERTAS POR LA LEY N°24557</a:t>
            </a:r>
            <a:endParaRPr lang="es-AR" sz="2400" dirty="0"/>
          </a:p>
        </p:txBody>
      </p:sp>
      <p:sp>
        <p:nvSpPr>
          <p:cNvPr id="5" name="Marcador de texto 4"/>
          <p:cNvSpPr>
            <a:spLocks noGrp="1"/>
          </p:cNvSpPr>
          <p:nvPr>
            <p:ph type="body" sz="quarter" idx="3"/>
          </p:nvPr>
        </p:nvSpPr>
        <p:spPr>
          <a:xfrm>
            <a:off x="422717" y="1484784"/>
            <a:ext cx="8181731" cy="4553321"/>
          </a:xfrm>
        </p:spPr>
        <p:txBody>
          <a:bodyPr/>
          <a:lstStyle/>
          <a:p>
            <a:pPr marL="285750" indent="-285750" algn="just">
              <a:lnSpc>
                <a:spcPts val="2400"/>
              </a:lnSpc>
              <a:spcBef>
                <a:spcPts val="600"/>
              </a:spcBef>
              <a:buClr>
                <a:schemeClr val="accent1"/>
              </a:buClr>
              <a:buFont typeface="Arial" panose="020B0604020202020204" pitchFamily="34" charset="0"/>
              <a:buChar char="•"/>
            </a:pPr>
            <a:r>
              <a:rPr lang="es-AR" altLang="es-AR" sz="2400" dirty="0" smtClean="0">
                <a:solidFill>
                  <a:schemeClr val="tx1"/>
                </a:solidFill>
              </a:rPr>
              <a:t>Accidentes </a:t>
            </a:r>
            <a:r>
              <a:rPr lang="es-AR" altLang="es-AR" sz="2400" dirty="0">
                <a:solidFill>
                  <a:schemeClr val="tx1"/>
                </a:solidFill>
              </a:rPr>
              <a:t>de </a:t>
            </a:r>
            <a:r>
              <a:rPr lang="es-AR" altLang="es-AR" sz="2400" dirty="0" smtClean="0">
                <a:solidFill>
                  <a:schemeClr val="tx1"/>
                </a:solidFill>
              </a:rPr>
              <a:t>trabajo</a:t>
            </a:r>
          </a:p>
          <a:p>
            <a:pPr lvl="1" algn="just">
              <a:lnSpc>
                <a:spcPts val="2400"/>
              </a:lnSpc>
              <a:spcBef>
                <a:spcPts val="600"/>
              </a:spcBef>
              <a:buClr>
                <a:schemeClr val="tx1"/>
              </a:buClr>
            </a:pPr>
            <a:r>
              <a:rPr lang="es-ES" altLang="es-AR" sz="2400" b="0" dirty="0" smtClean="0">
                <a:solidFill>
                  <a:schemeClr val="tx1"/>
                </a:solidFill>
              </a:rPr>
              <a:t>Se </a:t>
            </a:r>
            <a:r>
              <a:rPr lang="es-ES" altLang="es-AR" sz="2400" b="0" dirty="0">
                <a:solidFill>
                  <a:schemeClr val="tx1"/>
                </a:solidFill>
              </a:rPr>
              <a:t>considera accidente de trabajo a todo acontecimiento súbito y violento </a:t>
            </a:r>
            <a:r>
              <a:rPr lang="es-ES" altLang="es-AR" sz="2400" b="0" dirty="0" smtClean="0">
                <a:solidFill>
                  <a:schemeClr val="tx1"/>
                </a:solidFill>
              </a:rPr>
              <a:t>ocurrido </a:t>
            </a:r>
            <a:r>
              <a:rPr lang="es-ES" altLang="es-AR" sz="2400" b="0" dirty="0">
                <a:solidFill>
                  <a:schemeClr val="tx1"/>
                </a:solidFill>
              </a:rPr>
              <a:t>por el hecho o en ocasión del </a:t>
            </a:r>
            <a:r>
              <a:rPr lang="es-ES" altLang="es-AR" sz="2400" b="0" dirty="0" smtClean="0">
                <a:solidFill>
                  <a:schemeClr val="tx1"/>
                </a:solidFill>
              </a:rPr>
              <a:t>trabajo</a:t>
            </a:r>
          </a:p>
          <a:p>
            <a:pPr marL="285750" indent="-285750" algn="just" eaLnBrk="0" hangingPunct="0">
              <a:lnSpc>
                <a:spcPts val="2400"/>
              </a:lnSpc>
              <a:spcBef>
                <a:spcPts val="600"/>
              </a:spcBef>
              <a:buFont typeface="Arial" panose="020B0604020202020204" pitchFamily="34" charset="0"/>
              <a:buChar char="•"/>
            </a:pPr>
            <a:r>
              <a:rPr lang="es-AR" altLang="es-AR" sz="2400" dirty="0" smtClean="0">
                <a:solidFill>
                  <a:schemeClr val="tx1"/>
                </a:solidFill>
              </a:rPr>
              <a:t>Accidentes </a:t>
            </a:r>
            <a:r>
              <a:rPr lang="es-AR" altLang="es-AR" sz="2400" dirty="0">
                <a:solidFill>
                  <a:schemeClr val="tx1"/>
                </a:solidFill>
              </a:rPr>
              <a:t>IN ITINERE</a:t>
            </a:r>
          </a:p>
          <a:p>
            <a:pPr lvl="1" algn="just" eaLnBrk="0" hangingPunct="0">
              <a:lnSpc>
                <a:spcPts val="2400"/>
              </a:lnSpc>
              <a:spcBef>
                <a:spcPts val="600"/>
              </a:spcBef>
            </a:pPr>
            <a:r>
              <a:rPr lang="es-AR" altLang="es-AR" sz="2400" b="0" dirty="0" smtClean="0">
                <a:solidFill>
                  <a:schemeClr val="tx1"/>
                </a:solidFill>
              </a:rPr>
              <a:t>Accidentes </a:t>
            </a:r>
            <a:r>
              <a:rPr lang="es-AR" altLang="es-AR" sz="2400" b="0" dirty="0">
                <a:solidFill>
                  <a:schemeClr val="tx1"/>
                </a:solidFill>
              </a:rPr>
              <a:t>producidos e</a:t>
            </a:r>
            <a:r>
              <a:rPr lang="es-ES" altLang="es-AR" sz="2400" b="0" dirty="0">
                <a:solidFill>
                  <a:schemeClr val="tx1"/>
                </a:solidFill>
              </a:rPr>
              <a:t>n el trayecto entre el domicilio del trabajador y el lugar de trabajo, siempre y cuando el damnificado no hubiere interrumpido o alterado dicho trayecto por causas ajenas al trabajo</a:t>
            </a:r>
            <a:r>
              <a:rPr lang="es-ES" altLang="es-AR" sz="2400" b="0" dirty="0" smtClean="0">
                <a:solidFill>
                  <a:schemeClr val="tx1"/>
                </a:solidFill>
              </a:rPr>
              <a:t>.</a:t>
            </a:r>
          </a:p>
          <a:p>
            <a:pPr marL="285750" indent="-285750" algn="just" eaLnBrk="0" hangingPunct="0">
              <a:lnSpc>
                <a:spcPts val="2400"/>
              </a:lnSpc>
              <a:spcBef>
                <a:spcPts val="600"/>
              </a:spcBef>
              <a:buFont typeface="Arial" panose="020B0604020202020204" pitchFamily="34" charset="0"/>
              <a:buChar char="•"/>
            </a:pPr>
            <a:r>
              <a:rPr lang="es-AR" altLang="es-AR" sz="2400" dirty="0" smtClean="0">
                <a:solidFill>
                  <a:schemeClr val="tx1"/>
                </a:solidFill>
              </a:rPr>
              <a:t>Enfermedades </a:t>
            </a:r>
            <a:r>
              <a:rPr lang="es-AR" altLang="es-AR" sz="2400" dirty="0">
                <a:solidFill>
                  <a:schemeClr val="tx1"/>
                </a:solidFill>
              </a:rPr>
              <a:t>profesionales</a:t>
            </a:r>
          </a:p>
          <a:p>
            <a:pPr lvl="1" algn="just" eaLnBrk="0" hangingPunct="0">
              <a:lnSpc>
                <a:spcPts val="2400"/>
              </a:lnSpc>
              <a:spcBef>
                <a:spcPts val="600"/>
              </a:spcBef>
            </a:pPr>
            <a:r>
              <a:rPr lang="es-AR" altLang="es-AR" sz="2400" b="0" dirty="0" smtClean="0">
                <a:solidFill>
                  <a:schemeClr val="tx1"/>
                </a:solidFill>
              </a:rPr>
              <a:t>Son </a:t>
            </a:r>
            <a:r>
              <a:rPr lang="es-ES" altLang="es-AR" sz="2400" b="0" dirty="0">
                <a:solidFill>
                  <a:schemeClr val="tx1"/>
                </a:solidFill>
              </a:rPr>
              <a:t>aquellas que se encuentran incluidas en el </a:t>
            </a:r>
            <a:r>
              <a:rPr lang="es-ES" altLang="es-AR" sz="2400" b="0" dirty="0" smtClean="0">
                <a:solidFill>
                  <a:schemeClr val="tx1"/>
                </a:solidFill>
              </a:rPr>
              <a:t>Listado </a:t>
            </a:r>
            <a:r>
              <a:rPr lang="es-ES" altLang="es-AR" sz="2400" b="0" dirty="0">
                <a:solidFill>
                  <a:schemeClr val="tx1"/>
                </a:solidFill>
              </a:rPr>
              <a:t>de </a:t>
            </a:r>
            <a:r>
              <a:rPr lang="es-ES" altLang="es-AR" sz="2400" b="0" dirty="0" smtClean="0">
                <a:solidFill>
                  <a:schemeClr val="tx1"/>
                </a:solidFill>
              </a:rPr>
              <a:t>Enfermedades </a:t>
            </a:r>
            <a:r>
              <a:rPr lang="es-ES" altLang="es-AR" sz="2400" b="0" dirty="0">
                <a:solidFill>
                  <a:schemeClr val="tx1"/>
                </a:solidFill>
              </a:rPr>
              <a:t>P</a:t>
            </a:r>
            <a:r>
              <a:rPr lang="es-ES" altLang="es-AR" sz="2400" b="0" dirty="0" smtClean="0">
                <a:solidFill>
                  <a:schemeClr val="tx1"/>
                </a:solidFill>
              </a:rPr>
              <a:t>rofesionales.</a:t>
            </a:r>
            <a:endParaRPr lang="es-ES" altLang="es-AR" sz="2400" b="0" dirty="0">
              <a:solidFill>
                <a:schemeClr val="tx1"/>
              </a:solidFill>
            </a:endParaRPr>
          </a:p>
          <a:p>
            <a:pPr lvl="1">
              <a:lnSpc>
                <a:spcPts val="2400"/>
              </a:lnSpc>
              <a:buClr>
                <a:schemeClr val="tx1"/>
              </a:buClr>
              <a:buFontTx/>
              <a:buChar char="•"/>
            </a:pPr>
            <a:endParaRPr lang="es-ES" altLang="es-AR" dirty="0"/>
          </a:p>
        </p:txBody>
      </p:sp>
    </p:spTree>
    <p:extLst>
      <p:ext uri="{BB962C8B-B14F-4D97-AF65-F5344CB8AC3E}">
        <p14:creationId xmlns="" xmlns:p14="http://schemas.microsoft.com/office/powerpoint/2010/main" val="192203690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AR" sz="2400" dirty="0" smtClean="0"/>
              <a:t/>
            </a:r>
            <a:br>
              <a:rPr lang="es-AR" sz="2400" dirty="0" smtClean="0"/>
            </a:br>
            <a:r>
              <a:rPr lang="es-AR" sz="2400" dirty="0" smtClean="0"/>
              <a:t>CONTINGENCIAS Y SITUACIONES EXCLUIDAS</a:t>
            </a:r>
            <a:endParaRPr lang="es-AR" sz="2400" dirty="0"/>
          </a:p>
        </p:txBody>
      </p:sp>
      <p:sp>
        <p:nvSpPr>
          <p:cNvPr id="3" name="Marcador de texto 2"/>
          <p:cNvSpPr>
            <a:spLocks noGrp="1"/>
          </p:cNvSpPr>
          <p:nvPr>
            <p:ph type="body" idx="1"/>
          </p:nvPr>
        </p:nvSpPr>
        <p:spPr>
          <a:xfrm>
            <a:off x="827584" y="1535112"/>
            <a:ext cx="7560840" cy="3478063"/>
          </a:xfrm>
        </p:spPr>
        <p:txBody>
          <a:bodyPr/>
          <a:lstStyle/>
          <a:p>
            <a:pPr algn="just">
              <a:lnSpc>
                <a:spcPct val="90000"/>
              </a:lnSpc>
              <a:buSzPct val="66000"/>
              <a:defRPr/>
            </a:pPr>
            <a:endParaRPr lang="es-AR" sz="2000" b="0" u="sng" dirty="0" smtClean="0">
              <a:solidFill>
                <a:schemeClr val="tx1"/>
              </a:solidFill>
              <a:latin typeface="Calibri" panose="020F0502020204030204" pitchFamily="34" charset="0"/>
              <a:cs typeface="Calibri" panose="020F0502020204030204" pitchFamily="34" charset="0"/>
            </a:endParaRPr>
          </a:p>
          <a:p>
            <a:pPr algn="just">
              <a:lnSpc>
                <a:spcPts val="2160"/>
              </a:lnSpc>
              <a:buSzPct val="66000"/>
              <a:defRPr/>
            </a:pPr>
            <a:endParaRPr lang="es-AR" sz="2400" b="0" u="sng" dirty="0" smtClean="0">
              <a:solidFill>
                <a:schemeClr val="tx1"/>
              </a:solidFill>
              <a:latin typeface="Calibri" panose="020F0502020204030204" pitchFamily="34" charset="0"/>
              <a:cs typeface="Calibri" panose="020F0502020204030204" pitchFamily="34" charset="0"/>
            </a:endParaRPr>
          </a:p>
          <a:p>
            <a:pPr algn="just">
              <a:lnSpc>
                <a:spcPts val="2160"/>
              </a:lnSpc>
              <a:buSzPct val="66000"/>
              <a:defRPr/>
            </a:pPr>
            <a:r>
              <a:rPr lang="es-AR" sz="2400" dirty="0" smtClean="0">
                <a:solidFill>
                  <a:schemeClr val="tx1"/>
                </a:solidFill>
                <a:latin typeface="Calibri" panose="020F0502020204030204" pitchFamily="34" charset="0"/>
                <a:cs typeface="Calibri" panose="020F0502020204030204" pitchFamily="34" charset="0"/>
              </a:rPr>
              <a:t>Los </a:t>
            </a:r>
            <a:r>
              <a:rPr lang="es-AR" sz="2400" dirty="0">
                <a:solidFill>
                  <a:schemeClr val="tx1"/>
                </a:solidFill>
                <a:latin typeface="Calibri" panose="020F0502020204030204" pitchFamily="34" charset="0"/>
                <a:cs typeface="Calibri" panose="020F0502020204030204" pitchFamily="34" charset="0"/>
              </a:rPr>
              <a:t>a</a:t>
            </a:r>
            <a:r>
              <a:rPr lang="es-AR" sz="2400" dirty="0" smtClean="0">
                <a:solidFill>
                  <a:schemeClr val="tx1"/>
                </a:solidFill>
                <a:latin typeface="Calibri" panose="020F0502020204030204" pitchFamily="34" charset="0"/>
                <a:cs typeface="Calibri" panose="020F0502020204030204" pitchFamily="34" charset="0"/>
              </a:rPr>
              <a:t>ccidentes </a:t>
            </a:r>
            <a:r>
              <a:rPr lang="es-ES" sz="2400" dirty="0" smtClean="0">
                <a:solidFill>
                  <a:schemeClr val="tx1"/>
                </a:solidFill>
                <a:latin typeface="Calibri" panose="020F0502020204030204" pitchFamily="34" charset="0"/>
                <a:cs typeface="Calibri" panose="020F0502020204030204" pitchFamily="34" charset="0"/>
              </a:rPr>
              <a:t>de </a:t>
            </a:r>
            <a:r>
              <a:rPr lang="es-ES" sz="2400" dirty="0">
                <a:solidFill>
                  <a:schemeClr val="tx1"/>
                </a:solidFill>
                <a:latin typeface="Calibri" panose="020F0502020204030204" pitchFamily="34" charset="0"/>
                <a:cs typeface="Calibri" panose="020F0502020204030204" pitchFamily="34" charset="0"/>
              </a:rPr>
              <a:t>trabajo y las enfermedades profesionales causados por dolo del trabajador </a:t>
            </a:r>
            <a:r>
              <a:rPr lang="es-ES" sz="2400" b="0" dirty="0">
                <a:solidFill>
                  <a:schemeClr val="tx1"/>
                </a:solidFill>
                <a:latin typeface="Calibri" panose="020F0502020204030204" pitchFamily="34" charset="0"/>
                <a:cs typeface="Calibri" panose="020F0502020204030204" pitchFamily="34" charset="0"/>
              </a:rPr>
              <a:t>(fraude) o por fuerza mayor extraña al trabajo</a:t>
            </a:r>
            <a:r>
              <a:rPr lang="es-AR" sz="2400" b="0" dirty="0" smtClean="0">
                <a:solidFill>
                  <a:schemeClr val="tx1"/>
                </a:solidFill>
                <a:latin typeface="Calibri" panose="020F0502020204030204" pitchFamily="34" charset="0"/>
                <a:cs typeface="Calibri" panose="020F0502020204030204" pitchFamily="34" charset="0"/>
              </a:rPr>
              <a:t>.</a:t>
            </a:r>
          </a:p>
          <a:p>
            <a:pPr algn="just">
              <a:lnSpc>
                <a:spcPts val="2160"/>
              </a:lnSpc>
              <a:buSzPct val="66000"/>
              <a:defRPr/>
            </a:pPr>
            <a:endParaRPr lang="es-AR" sz="2400" b="0" dirty="0">
              <a:solidFill>
                <a:schemeClr val="tx1"/>
              </a:solidFill>
              <a:latin typeface="Calibri" panose="020F0502020204030204" pitchFamily="34" charset="0"/>
              <a:cs typeface="Calibri" panose="020F0502020204030204" pitchFamily="34" charset="0"/>
            </a:endParaRPr>
          </a:p>
          <a:p>
            <a:pPr algn="just">
              <a:lnSpc>
                <a:spcPts val="2160"/>
              </a:lnSpc>
              <a:buSzPct val="66000"/>
              <a:defRPr/>
            </a:pPr>
            <a:endParaRPr lang="es-ES" sz="2400" b="0" dirty="0" smtClean="0">
              <a:solidFill>
                <a:schemeClr val="tx1"/>
              </a:solidFill>
              <a:latin typeface="Calibri" panose="020F0502020204030204" pitchFamily="34" charset="0"/>
              <a:cs typeface="Calibri" panose="020F0502020204030204" pitchFamily="34" charset="0"/>
            </a:endParaRPr>
          </a:p>
          <a:p>
            <a:pPr algn="just">
              <a:lnSpc>
                <a:spcPts val="2160"/>
              </a:lnSpc>
              <a:spcBef>
                <a:spcPct val="50000"/>
              </a:spcBef>
              <a:buSzPct val="66000"/>
              <a:defRPr/>
            </a:pPr>
            <a:r>
              <a:rPr lang="es-AR" sz="2400" dirty="0" smtClean="0">
                <a:solidFill>
                  <a:schemeClr val="tx1"/>
                </a:solidFill>
                <a:latin typeface="Calibri" panose="020F0502020204030204" pitchFamily="34" charset="0"/>
                <a:cs typeface="Calibri" panose="020F0502020204030204" pitchFamily="34" charset="0"/>
              </a:rPr>
              <a:t>Incapacidades</a:t>
            </a:r>
            <a:r>
              <a:rPr lang="es-ES" sz="2400" dirty="0" smtClean="0">
                <a:solidFill>
                  <a:schemeClr val="tx1"/>
                </a:solidFill>
                <a:latin typeface="Calibri" panose="020F0502020204030204" pitchFamily="34" charset="0"/>
                <a:cs typeface="Calibri" panose="020F0502020204030204" pitchFamily="34" charset="0"/>
              </a:rPr>
              <a:t> </a:t>
            </a:r>
            <a:r>
              <a:rPr lang="es-ES" sz="2400" dirty="0">
                <a:solidFill>
                  <a:schemeClr val="tx1"/>
                </a:solidFill>
                <a:latin typeface="Calibri" panose="020F0502020204030204" pitchFamily="34" charset="0"/>
                <a:cs typeface="Calibri" panose="020F0502020204030204" pitchFamily="34" charset="0"/>
              </a:rPr>
              <a:t>del </a:t>
            </a:r>
            <a:r>
              <a:rPr lang="es-ES" sz="2400" dirty="0" smtClean="0">
                <a:solidFill>
                  <a:schemeClr val="tx1"/>
                </a:solidFill>
                <a:latin typeface="Calibri" panose="020F0502020204030204" pitchFamily="34" charset="0"/>
                <a:cs typeface="Calibri" panose="020F0502020204030204" pitchFamily="34" charset="0"/>
              </a:rPr>
              <a:t>trabajador preexistentes </a:t>
            </a:r>
            <a:r>
              <a:rPr lang="es-ES" sz="2400" b="0" dirty="0" smtClean="0">
                <a:solidFill>
                  <a:schemeClr val="tx1"/>
                </a:solidFill>
                <a:latin typeface="Calibri" panose="020F0502020204030204" pitchFamily="34" charset="0"/>
                <a:cs typeface="Calibri" panose="020F0502020204030204" pitchFamily="34" charset="0"/>
              </a:rPr>
              <a:t>al inicio de </a:t>
            </a:r>
            <a:r>
              <a:rPr lang="es-ES" sz="2400" b="0" dirty="0">
                <a:solidFill>
                  <a:schemeClr val="tx1"/>
                </a:solidFill>
                <a:latin typeface="Calibri" panose="020F0502020204030204" pitchFamily="34" charset="0"/>
                <a:cs typeface="Calibri" panose="020F0502020204030204" pitchFamily="34" charset="0"/>
              </a:rPr>
              <a:t>la relación laboral y acreditadas en el examen </a:t>
            </a:r>
            <a:r>
              <a:rPr lang="es-ES" sz="2400" b="0" dirty="0" err="1">
                <a:solidFill>
                  <a:schemeClr val="tx1"/>
                </a:solidFill>
                <a:latin typeface="Calibri" panose="020F0502020204030204" pitchFamily="34" charset="0"/>
                <a:cs typeface="Calibri" panose="020F0502020204030204" pitchFamily="34" charset="0"/>
              </a:rPr>
              <a:t>preocupacional</a:t>
            </a:r>
            <a:r>
              <a:rPr lang="es-ES" sz="2400" b="0" dirty="0">
                <a:solidFill>
                  <a:schemeClr val="tx1"/>
                </a:solidFill>
                <a:latin typeface="Calibri" panose="020F0502020204030204" pitchFamily="34" charset="0"/>
                <a:cs typeface="Calibri" panose="020F0502020204030204" pitchFamily="34" charset="0"/>
              </a:rPr>
              <a:t> efectuado según las pautas establecidas por la autoridad de aplicación</a:t>
            </a:r>
            <a:r>
              <a:rPr lang="es-AR" sz="2400" b="0" dirty="0">
                <a:solidFill>
                  <a:schemeClr val="tx1"/>
                </a:solidFill>
                <a:latin typeface="Calibri" panose="020F0502020204030204" pitchFamily="34" charset="0"/>
                <a:cs typeface="Calibri" panose="020F0502020204030204" pitchFamily="34" charset="0"/>
              </a:rPr>
              <a:t>.</a:t>
            </a:r>
            <a:endParaRPr lang="es-ES" sz="2400" b="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 xmlns:p14="http://schemas.microsoft.com/office/powerpoint/2010/main" val="321068946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06777" y="546001"/>
            <a:ext cx="8229600" cy="902710"/>
          </a:xfrm>
        </p:spPr>
        <p:txBody>
          <a:bodyPr anchor="t"/>
          <a:lstStyle/>
          <a:p>
            <a:pPr algn="ctr"/>
            <a:r>
              <a:rPr lang="es-AR" sz="2800" dirty="0" smtClean="0"/>
              <a:t>INCAPACIDADES LABORALES Y FALLECIMIENTO</a:t>
            </a:r>
            <a:endParaRPr lang="es-AR" dirty="0"/>
          </a:p>
        </p:txBody>
      </p:sp>
      <p:sp>
        <p:nvSpPr>
          <p:cNvPr id="33" name="1 Título"/>
          <p:cNvSpPr txBox="1">
            <a:spLocks/>
          </p:cNvSpPr>
          <p:nvPr/>
        </p:nvSpPr>
        <p:spPr>
          <a:xfrm>
            <a:off x="683568" y="1289160"/>
            <a:ext cx="7776863" cy="4804135"/>
          </a:xfrm>
          <a:prstGeom prst="rect">
            <a:avLst/>
          </a:prstGeom>
        </p:spPr>
        <p:txBody>
          <a:bodyPr vert="horz" lIns="91440" tIns="45720" rIns="91440" bIns="45720" rtlCol="0" anchor="t">
            <a:noAutofit/>
          </a:bodyPr>
          <a:lstStyle>
            <a:lvl1pPr algn="l" defTabSz="914400" rtl="0" eaLnBrk="1" latinLnBrk="0" hangingPunct="1">
              <a:spcBef>
                <a:spcPct val="0"/>
              </a:spcBef>
              <a:buNone/>
              <a:defRPr sz="3200" b="1" kern="1200" baseline="0">
                <a:solidFill>
                  <a:srgbClr val="0072BC"/>
                </a:solidFill>
                <a:latin typeface="+mj-lt"/>
                <a:ea typeface="+mj-ea"/>
                <a:cs typeface="+mj-cs"/>
              </a:defRPr>
            </a:lvl1pPr>
          </a:lstStyle>
          <a:p>
            <a:pPr algn="just">
              <a:defRPr/>
            </a:pPr>
            <a:endParaRPr lang="es-ES" sz="2800" b="0" dirty="0">
              <a:solidFill>
                <a:schemeClr val="tx1"/>
              </a:solidFill>
              <a:latin typeface="+mn-lt"/>
            </a:endParaRPr>
          </a:p>
          <a:p>
            <a:pPr algn="just">
              <a:defRPr/>
            </a:pPr>
            <a:r>
              <a:rPr lang="es-ES_tradnl" sz="2400" b="0" dirty="0">
                <a:solidFill>
                  <a:schemeClr val="tx1"/>
                </a:solidFill>
                <a:latin typeface="+mn-lt"/>
              </a:rPr>
              <a:t>Cuando el daño sufrido por el trabajador a partir de una contingencia laboral, ocasione una disminución PERMANENTE en la capacidad </a:t>
            </a:r>
            <a:r>
              <a:rPr lang="es-ES_tradnl" sz="2400" b="0" dirty="0" err="1">
                <a:solidFill>
                  <a:schemeClr val="tx1"/>
                </a:solidFill>
                <a:latin typeface="+mn-lt"/>
              </a:rPr>
              <a:t>laborativa</a:t>
            </a:r>
            <a:r>
              <a:rPr lang="es-ES_tradnl" sz="2400" b="0" dirty="0">
                <a:solidFill>
                  <a:schemeClr val="tx1"/>
                </a:solidFill>
                <a:latin typeface="+mn-lt"/>
              </a:rPr>
              <a:t> del damnificado o su fallecimiento, el trabajador o sus derechohabientes accederán </a:t>
            </a:r>
            <a:r>
              <a:rPr lang="es-ES_tradnl" sz="2400" b="0" dirty="0" smtClean="0">
                <a:solidFill>
                  <a:schemeClr val="tx1"/>
                </a:solidFill>
                <a:latin typeface="+mn-lt"/>
              </a:rPr>
              <a:t>al cobro de </a:t>
            </a:r>
            <a:r>
              <a:rPr lang="es-ES_tradnl" sz="2400" b="0" dirty="0">
                <a:solidFill>
                  <a:schemeClr val="tx1"/>
                </a:solidFill>
                <a:latin typeface="+mn-lt"/>
              </a:rPr>
              <a:t>prestaciones </a:t>
            </a:r>
            <a:r>
              <a:rPr lang="es-ES_tradnl" sz="2400" b="0" dirty="0" smtClean="0">
                <a:solidFill>
                  <a:schemeClr val="tx1"/>
                </a:solidFill>
                <a:latin typeface="+mn-lt"/>
              </a:rPr>
              <a:t>dinerarias.</a:t>
            </a:r>
          </a:p>
          <a:p>
            <a:pPr algn="just">
              <a:defRPr/>
            </a:pPr>
            <a:endParaRPr lang="es-ES_tradnl" sz="2400" b="0" dirty="0">
              <a:solidFill>
                <a:schemeClr val="tx1"/>
              </a:solidFill>
              <a:latin typeface="+mn-lt"/>
            </a:endParaRPr>
          </a:p>
          <a:p>
            <a:pPr algn="just">
              <a:defRPr/>
            </a:pPr>
            <a:r>
              <a:rPr lang="es-ES" sz="2400" b="0" dirty="0">
                <a:solidFill>
                  <a:schemeClr val="tx1"/>
                </a:solidFill>
                <a:latin typeface="+mn-lt"/>
              </a:rPr>
              <a:t>El grado de Incapacidad Laboral Permanente será determinado por las Comisiones Médicas.</a:t>
            </a:r>
          </a:p>
          <a:p>
            <a:pPr algn="just">
              <a:defRPr/>
            </a:pPr>
            <a:endParaRPr lang="es-ES" sz="2400" b="0" dirty="0">
              <a:solidFill>
                <a:schemeClr val="tx1"/>
              </a:solidFill>
              <a:latin typeface="+mn-lt"/>
            </a:endParaRPr>
          </a:p>
          <a:p>
            <a:pPr algn="just">
              <a:defRPr/>
            </a:pPr>
            <a:r>
              <a:rPr lang="es-ES" sz="2400" b="0" dirty="0">
                <a:solidFill>
                  <a:schemeClr val="tx1"/>
                </a:solidFill>
                <a:latin typeface="+mn-lt"/>
              </a:rPr>
              <a:t>Tipos y grados de incapacidades previstas en la LRT:</a:t>
            </a:r>
            <a:endParaRPr lang="es-AR" sz="2400" b="0" dirty="0">
              <a:solidFill>
                <a:schemeClr val="tx1"/>
              </a:solidFill>
              <a:latin typeface="+mn-lt"/>
            </a:endParaRPr>
          </a:p>
          <a:p>
            <a:pPr algn="just">
              <a:lnSpc>
                <a:spcPts val="1920"/>
              </a:lnSpc>
              <a:defRPr/>
            </a:pPr>
            <a:endParaRPr lang="es-AR" sz="1600" b="0" dirty="0">
              <a:latin typeface="+mn-lt"/>
            </a:endParaRPr>
          </a:p>
          <a:p>
            <a:pPr algn="just">
              <a:lnSpc>
                <a:spcPct val="80000"/>
              </a:lnSpc>
              <a:defRPr/>
            </a:pPr>
            <a:endParaRPr lang="es-ES" sz="1800" b="0" dirty="0">
              <a:latin typeface="+mn-lt"/>
            </a:endParaRPr>
          </a:p>
        </p:txBody>
      </p:sp>
    </p:spTree>
    <p:extLst>
      <p:ext uri="{BB962C8B-B14F-4D97-AF65-F5344CB8AC3E}">
        <p14:creationId xmlns="" xmlns:p14="http://schemas.microsoft.com/office/powerpoint/2010/main" val="41760893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chor="t"/>
          <a:lstStyle/>
          <a:p>
            <a:pPr algn="ctr"/>
            <a:r>
              <a:rPr lang="es-AR" dirty="0" smtClean="0"/>
              <a:t/>
            </a:r>
            <a:br>
              <a:rPr lang="es-AR" dirty="0" smtClean="0"/>
            </a:br>
            <a:r>
              <a:rPr lang="es-AR" sz="2100" dirty="0" smtClean="0">
                <a:solidFill>
                  <a:srgbClr val="0070C0"/>
                </a:solidFill>
                <a:latin typeface="Arial" panose="020B0604020202020204" pitchFamily="34" charset="0"/>
                <a:cs typeface="Arial" panose="020B0604020202020204" pitchFamily="34" charset="0"/>
              </a:rPr>
              <a:t>INCAPACIDADES LABORALES Y FALLECIMIENTO </a:t>
            </a:r>
            <a:endParaRPr lang="es-AR" sz="2100" dirty="0">
              <a:solidFill>
                <a:srgbClr val="0070C0"/>
              </a:solidFill>
              <a:latin typeface="Arial" panose="020B0604020202020204" pitchFamily="34" charset="0"/>
              <a:cs typeface="Arial" panose="020B0604020202020204" pitchFamily="34" charset="0"/>
            </a:endParaRPr>
          </a:p>
        </p:txBody>
      </p:sp>
      <p:sp>
        <p:nvSpPr>
          <p:cNvPr id="5" name="4 Marcador de texto"/>
          <p:cNvSpPr>
            <a:spLocks noGrp="1"/>
          </p:cNvSpPr>
          <p:nvPr>
            <p:ph type="body" sz="quarter" idx="3"/>
          </p:nvPr>
        </p:nvSpPr>
        <p:spPr>
          <a:xfrm>
            <a:off x="1323976" y="4139903"/>
            <a:ext cx="920093" cy="314528"/>
          </a:xfrm>
        </p:spPr>
        <p:txBody>
          <a:bodyPr anchor="t">
            <a:noAutofit/>
          </a:bodyPr>
          <a:lstStyle/>
          <a:p>
            <a:r>
              <a:rPr lang="es-AR" dirty="0">
                <a:latin typeface="+mj-lt"/>
              </a:rPr>
              <a:t>Grado</a:t>
            </a:r>
          </a:p>
        </p:txBody>
      </p:sp>
      <p:sp>
        <p:nvSpPr>
          <p:cNvPr id="31" name="30 Abrir llave"/>
          <p:cNvSpPr/>
          <p:nvPr/>
        </p:nvSpPr>
        <p:spPr>
          <a:xfrm>
            <a:off x="2426398" y="2976799"/>
            <a:ext cx="34289" cy="601167"/>
          </a:xfrm>
          <a:prstGeom prst="leftBrace">
            <a:avLst/>
          </a:pr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AR" sz="900"/>
          </a:p>
        </p:txBody>
      </p:sp>
      <p:sp>
        <p:nvSpPr>
          <p:cNvPr id="32" name="31 Abrir llave"/>
          <p:cNvSpPr/>
          <p:nvPr/>
        </p:nvSpPr>
        <p:spPr>
          <a:xfrm>
            <a:off x="2400541" y="3994018"/>
            <a:ext cx="51434" cy="609518"/>
          </a:xfrm>
          <a:prstGeom prst="leftBrace">
            <a:avLst/>
          </a:pr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AR" sz="900"/>
          </a:p>
        </p:txBody>
      </p:sp>
      <p:sp>
        <p:nvSpPr>
          <p:cNvPr id="34" name="4 Marcador de texto"/>
          <p:cNvSpPr txBox="1">
            <a:spLocks/>
          </p:cNvSpPr>
          <p:nvPr/>
        </p:nvSpPr>
        <p:spPr>
          <a:xfrm>
            <a:off x="1621943" y="3089386"/>
            <a:ext cx="702078" cy="314528"/>
          </a:xfrm>
          <a:prstGeom prst="rect">
            <a:avLst/>
          </a:prstGeom>
        </p:spPr>
        <p:txBody>
          <a:bodyPr vert="horz" lIns="68580" tIns="34290" rIns="68580" bIns="34290" rtlCol="0" anchor="t">
            <a:noAutofit/>
          </a:bodyPr>
          <a:lstStyle>
            <a:lvl1pPr marL="0" indent="0" algn="l" defTabSz="914400" rtl="0" eaLnBrk="1" latinLnBrk="0" hangingPunct="1">
              <a:spcBef>
                <a:spcPct val="20000"/>
              </a:spcBef>
              <a:buFont typeface="Arial" panose="020B0604020202020204" pitchFamily="34" charset="0"/>
              <a:buNone/>
              <a:defRPr sz="1800" b="1" kern="1200">
                <a:solidFill>
                  <a:srgbClr val="0072BC"/>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2000" b="1" kern="1200">
                <a:solidFill>
                  <a:srgbClr val="0072BC"/>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800" b="1" kern="1200">
                <a:solidFill>
                  <a:srgbClr val="0072BC"/>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600" b="1" kern="1200">
                <a:solidFill>
                  <a:srgbClr val="0072BC"/>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600" b="1" kern="1200">
                <a:solidFill>
                  <a:srgbClr val="0072BC"/>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r>
              <a:rPr lang="es-AR" dirty="0">
                <a:latin typeface="+mj-lt"/>
              </a:rPr>
              <a:t>Tipo</a:t>
            </a:r>
          </a:p>
        </p:txBody>
      </p:sp>
      <p:sp>
        <p:nvSpPr>
          <p:cNvPr id="33" name="1 Título"/>
          <p:cNvSpPr txBox="1">
            <a:spLocks/>
          </p:cNvSpPr>
          <p:nvPr/>
        </p:nvSpPr>
        <p:spPr>
          <a:xfrm>
            <a:off x="550985" y="1417638"/>
            <a:ext cx="6797323" cy="1349518"/>
          </a:xfrm>
          <a:prstGeom prst="rect">
            <a:avLst/>
          </a:prstGeom>
        </p:spPr>
        <p:txBody>
          <a:bodyPr vert="horz" lIns="68580" tIns="34290" rIns="68580" bIns="34290" rtlCol="0" anchor="t">
            <a:noAutofit/>
          </a:bodyPr>
          <a:lstStyle>
            <a:lvl1pPr algn="l" defTabSz="914400" rtl="0" eaLnBrk="1" latinLnBrk="0" hangingPunct="1">
              <a:spcBef>
                <a:spcPct val="0"/>
              </a:spcBef>
              <a:buNone/>
              <a:defRPr sz="3200" b="1" kern="1200" baseline="0">
                <a:solidFill>
                  <a:srgbClr val="0072BC"/>
                </a:solidFill>
                <a:latin typeface="+mj-lt"/>
                <a:ea typeface="+mj-ea"/>
                <a:cs typeface="+mj-cs"/>
              </a:defRPr>
            </a:lvl1pPr>
          </a:lstStyle>
          <a:p>
            <a:pPr algn="just">
              <a:lnSpc>
                <a:spcPct val="80000"/>
              </a:lnSpc>
              <a:defRPr/>
            </a:pPr>
            <a:endParaRPr lang="es-ES" sz="1350" b="0" dirty="0">
              <a:latin typeface="+mn-lt"/>
            </a:endParaRPr>
          </a:p>
          <a:p>
            <a:pPr algn="just">
              <a:lnSpc>
                <a:spcPts val="1440"/>
              </a:lnSpc>
              <a:defRPr/>
            </a:pPr>
            <a:endParaRPr lang="es-ES" sz="1200" b="0" dirty="0">
              <a:latin typeface="+mn-lt"/>
            </a:endParaRPr>
          </a:p>
          <a:p>
            <a:pPr algn="just">
              <a:lnSpc>
                <a:spcPts val="1440"/>
              </a:lnSpc>
              <a:defRPr/>
            </a:pPr>
            <a:r>
              <a:rPr lang="es-ES" sz="1500" b="0" dirty="0">
                <a:latin typeface="Arial" panose="020B0604020202020204" pitchFamily="34" charset="0"/>
                <a:cs typeface="Arial" panose="020B0604020202020204" pitchFamily="34" charset="0"/>
              </a:rPr>
              <a:t>Tipos y grados de incapacidades previstas en la LRT:</a:t>
            </a:r>
            <a:endParaRPr lang="es-AR" sz="1500" b="0" dirty="0">
              <a:latin typeface="Arial" panose="020B0604020202020204" pitchFamily="34" charset="0"/>
              <a:cs typeface="Arial" panose="020B0604020202020204" pitchFamily="34" charset="0"/>
            </a:endParaRPr>
          </a:p>
          <a:p>
            <a:pPr algn="just">
              <a:lnSpc>
                <a:spcPts val="1440"/>
              </a:lnSpc>
              <a:defRPr/>
            </a:pPr>
            <a:endParaRPr lang="es-AR" sz="1200" b="0" dirty="0">
              <a:latin typeface="+mn-lt"/>
            </a:endParaRPr>
          </a:p>
          <a:p>
            <a:pPr algn="just">
              <a:lnSpc>
                <a:spcPct val="80000"/>
              </a:lnSpc>
              <a:defRPr/>
            </a:pPr>
            <a:endParaRPr lang="es-ES" sz="1350" b="0" dirty="0">
              <a:latin typeface="+mn-lt"/>
            </a:endParaRPr>
          </a:p>
        </p:txBody>
      </p:sp>
      <p:grpSp>
        <p:nvGrpSpPr>
          <p:cNvPr id="35" name="Group 11"/>
          <p:cNvGrpSpPr>
            <a:grpSpLocks noChangeAspect="1"/>
          </p:cNvGrpSpPr>
          <p:nvPr/>
        </p:nvGrpSpPr>
        <p:grpSpPr bwMode="auto">
          <a:xfrm>
            <a:off x="1615654" y="2482508"/>
            <a:ext cx="5879654" cy="2921880"/>
            <a:chOff x="0" y="0"/>
            <a:chExt cx="8424" cy="3149"/>
          </a:xfrm>
        </p:grpSpPr>
        <p:sp>
          <p:nvSpPr>
            <p:cNvPr id="36" name="AutoShape 12"/>
            <p:cNvSpPr>
              <a:spLocks noChangeAspect="1" noChangeArrowheads="1"/>
            </p:cNvSpPr>
            <p:nvPr/>
          </p:nvSpPr>
          <p:spPr bwMode="auto">
            <a:xfrm>
              <a:off x="0" y="0"/>
              <a:ext cx="8424" cy="29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1" hangingPunct="1"/>
              <a:endParaRPr lang="es-AR" altLang="es-AR" sz="825"/>
            </a:p>
          </p:txBody>
        </p:sp>
        <p:sp>
          <p:nvSpPr>
            <p:cNvPr id="37" name="Line 13"/>
            <p:cNvSpPr>
              <a:spLocks noChangeShapeType="1"/>
            </p:cNvSpPr>
            <p:nvPr/>
          </p:nvSpPr>
          <p:spPr bwMode="auto">
            <a:xfrm>
              <a:off x="2438" y="327"/>
              <a:ext cx="2298" cy="0"/>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endParaRPr lang="es-AR" sz="825"/>
            </a:p>
          </p:txBody>
        </p:sp>
        <p:sp>
          <p:nvSpPr>
            <p:cNvPr id="38" name="Line 14"/>
            <p:cNvSpPr>
              <a:spLocks noChangeShapeType="1"/>
            </p:cNvSpPr>
            <p:nvPr/>
          </p:nvSpPr>
          <p:spPr bwMode="auto">
            <a:xfrm>
              <a:off x="2438" y="327"/>
              <a:ext cx="0" cy="154"/>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endParaRPr lang="es-AR" sz="825"/>
            </a:p>
          </p:txBody>
        </p:sp>
        <p:sp>
          <p:nvSpPr>
            <p:cNvPr id="39" name="Line 15"/>
            <p:cNvSpPr>
              <a:spLocks noChangeShapeType="1"/>
            </p:cNvSpPr>
            <p:nvPr/>
          </p:nvSpPr>
          <p:spPr bwMode="auto">
            <a:xfrm>
              <a:off x="4736" y="327"/>
              <a:ext cx="1" cy="154"/>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endParaRPr lang="es-AR" sz="825"/>
            </a:p>
          </p:txBody>
        </p:sp>
        <p:sp>
          <p:nvSpPr>
            <p:cNvPr id="40" name="Text Box 16"/>
            <p:cNvSpPr txBox="1">
              <a:spLocks noChangeArrowheads="1"/>
            </p:cNvSpPr>
            <p:nvPr/>
          </p:nvSpPr>
          <p:spPr bwMode="auto">
            <a:xfrm>
              <a:off x="1519" y="481"/>
              <a:ext cx="1838" cy="734"/>
            </a:xfrm>
            <a:prstGeom prst="rect">
              <a:avLst/>
            </a:prstGeom>
            <a:solidFill>
              <a:schemeClr val="tx2">
                <a:lumMod val="60000"/>
                <a:lumOff val="40000"/>
              </a:schemeClr>
            </a:solidFill>
            <a:ln w="9525">
              <a:solidFill>
                <a:srgbClr val="000000"/>
              </a:solidFill>
              <a:miter lim="800000"/>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1" hangingPunct="1"/>
              <a:endParaRPr lang="es-MX" altLang="es-AR" sz="825" dirty="0">
                <a:latin typeface="Arial" charset="0"/>
              </a:endParaRPr>
            </a:p>
            <a:p>
              <a:pPr algn="ctr" eaLnBrk="1" hangingPunct="1"/>
              <a:r>
                <a:rPr lang="es-MX" altLang="es-AR" sz="1050" b="1" dirty="0">
                  <a:latin typeface="Arial" charset="0"/>
                </a:rPr>
                <a:t>TEMPORARIA</a:t>
              </a:r>
              <a:r>
                <a:rPr lang="es-MX" altLang="es-AR" sz="1050" dirty="0">
                  <a:latin typeface="Arial" charset="0"/>
                </a:rPr>
                <a:t> </a:t>
              </a:r>
            </a:p>
          </p:txBody>
        </p:sp>
        <p:sp>
          <p:nvSpPr>
            <p:cNvPr id="41" name="Text Box 17"/>
            <p:cNvSpPr txBox="1">
              <a:spLocks noChangeArrowheads="1"/>
            </p:cNvSpPr>
            <p:nvPr/>
          </p:nvSpPr>
          <p:spPr bwMode="auto">
            <a:xfrm>
              <a:off x="3817" y="481"/>
              <a:ext cx="1838" cy="744"/>
            </a:xfrm>
            <a:prstGeom prst="rect">
              <a:avLst/>
            </a:prstGeom>
            <a:solidFill>
              <a:schemeClr val="tx2">
                <a:lumMod val="60000"/>
                <a:lumOff val="40000"/>
              </a:schemeClr>
            </a:solidFill>
            <a:ln w="9525">
              <a:solidFill>
                <a:srgbClr val="000000"/>
              </a:solidFill>
              <a:miter lim="800000"/>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1" hangingPunct="1"/>
              <a:endParaRPr lang="es-MX" altLang="es-AR" sz="825" dirty="0">
                <a:latin typeface="Arial" charset="0"/>
              </a:endParaRPr>
            </a:p>
            <a:p>
              <a:pPr algn="ctr"/>
              <a:r>
                <a:rPr lang="es-MX" altLang="es-AR" sz="1050" b="1" dirty="0">
                  <a:latin typeface="Arial" charset="0"/>
                </a:rPr>
                <a:t>PERMANENTE</a:t>
              </a:r>
              <a:r>
                <a:rPr lang="es-MX" altLang="es-AR" sz="825" b="1" dirty="0">
                  <a:latin typeface="Arial" charset="0"/>
                </a:rPr>
                <a:t> </a:t>
              </a:r>
              <a:endParaRPr lang="es-ES" altLang="es-AR" sz="675" dirty="0">
                <a:latin typeface="Arial" charset="0"/>
              </a:endParaRPr>
            </a:p>
          </p:txBody>
        </p:sp>
        <p:sp>
          <p:nvSpPr>
            <p:cNvPr id="42" name="Text Box 18"/>
            <p:cNvSpPr txBox="1">
              <a:spLocks noChangeArrowheads="1"/>
            </p:cNvSpPr>
            <p:nvPr/>
          </p:nvSpPr>
          <p:spPr bwMode="auto">
            <a:xfrm>
              <a:off x="1659" y="1700"/>
              <a:ext cx="1685" cy="538"/>
            </a:xfrm>
            <a:prstGeom prst="rect">
              <a:avLst/>
            </a:prstGeom>
            <a:solidFill>
              <a:schemeClr val="tx2">
                <a:lumMod val="60000"/>
                <a:lumOff val="40000"/>
              </a:schemeClr>
            </a:solidFill>
            <a:ln w="9525">
              <a:solidFill>
                <a:srgbClr val="000000"/>
              </a:solidFill>
              <a:miter lim="800000"/>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1" hangingPunct="1"/>
              <a:endParaRPr lang="es-MX" altLang="es-AR" sz="825" dirty="0">
                <a:latin typeface="Arial" charset="0"/>
              </a:endParaRPr>
            </a:p>
            <a:p>
              <a:pPr algn="ctr" eaLnBrk="1" hangingPunct="1"/>
              <a:r>
                <a:rPr lang="es-MX" altLang="es-AR" sz="1050" b="1" dirty="0">
                  <a:latin typeface="Arial" charset="0"/>
                </a:rPr>
                <a:t>PARCIAL</a:t>
              </a:r>
            </a:p>
            <a:p>
              <a:pPr algn="ctr" eaLnBrk="1" hangingPunct="1"/>
              <a:endParaRPr lang="es-ES" altLang="es-AR" sz="675" dirty="0">
                <a:latin typeface="Arial" panose="020B0604020202020204" pitchFamily="34" charset="0"/>
                <a:cs typeface="Arial" panose="020B0604020202020204" pitchFamily="34" charset="0"/>
              </a:endParaRPr>
            </a:p>
          </p:txBody>
        </p:sp>
        <p:sp>
          <p:nvSpPr>
            <p:cNvPr id="43" name="Text Box 19"/>
            <p:cNvSpPr txBox="1">
              <a:spLocks noChangeArrowheads="1"/>
            </p:cNvSpPr>
            <p:nvPr/>
          </p:nvSpPr>
          <p:spPr bwMode="auto">
            <a:xfrm>
              <a:off x="5926" y="1711"/>
              <a:ext cx="1685" cy="527"/>
            </a:xfrm>
            <a:prstGeom prst="rect">
              <a:avLst/>
            </a:prstGeom>
            <a:solidFill>
              <a:schemeClr val="tx2">
                <a:lumMod val="60000"/>
                <a:lumOff val="40000"/>
              </a:schemeClr>
            </a:solidFill>
            <a:ln w="9525">
              <a:solidFill>
                <a:srgbClr val="000000"/>
              </a:solidFill>
              <a:miter lim="800000"/>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1" hangingPunct="1"/>
              <a:endParaRPr lang="es-MX" altLang="es-AR" sz="825" dirty="0">
                <a:latin typeface="Arial" charset="0"/>
              </a:endParaRPr>
            </a:p>
            <a:p>
              <a:pPr algn="ctr" eaLnBrk="1" hangingPunct="1"/>
              <a:r>
                <a:rPr lang="es-MX" altLang="es-AR" sz="1050" b="1" dirty="0">
                  <a:latin typeface="Arial" charset="0"/>
                </a:rPr>
                <a:t>TOTAL</a:t>
              </a:r>
            </a:p>
            <a:p>
              <a:pPr algn="ctr">
                <a:defRPr/>
              </a:pPr>
              <a:endParaRPr lang="es-AR" sz="675" dirty="0">
                <a:latin typeface="Arial" panose="020B0604020202020204" pitchFamily="34" charset="0"/>
                <a:cs typeface="Arial" panose="020B0604020202020204" pitchFamily="34" charset="0"/>
              </a:endParaRPr>
            </a:p>
            <a:p>
              <a:pPr algn="ctr" eaLnBrk="1" hangingPunct="1"/>
              <a:endParaRPr lang="es-ES" altLang="es-AR" sz="825" dirty="0"/>
            </a:p>
          </p:txBody>
        </p:sp>
        <p:sp>
          <p:nvSpPr>
            <p:cNvPr id="44" name="Text Box 20"/>
            <p:cNvSpPr txBox="1">
              <a:spLocks noChangeArrowheads="1"/>
            </p:cNvSpPr>
            <p:nvPr/>
          </p:nvSpPr>
          <p:spPr bwMode="auto">
            <a:xfrm>
              <a:off x="6067" y="2561"/>
              <a:ext cx="1448" cy="462"/>
            </a:xfrm>
            <a:prstGeom prst="rect">
              <a:avLst/>
            </a:prstGeom>
            <a:solidFill>
              <a:schemeClr val="tx2">
                <a:lumMod val="60000"/>
                <a:lumOff val="40000"/>
              </a:schemeClr>
            </a:solidFill>
            <a:ln w="9525">
              <a:solidFill>
                <a:srgbClr val="000000"/>
              </a:solidFill>
              <a:miter lim="800000"/>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1" hangingPunct="1"/>
              <a:endParaRPr lang="es-MX" altLang="es-AR" sz="825" dirty="0">
                <a:latin typeface="Arial" charset="0"/>
              </a:endParaRPr>
            </a:p>
            <a:p>
              <a:pPr algn="ctr" eaLnBrk="1" hangingPunct="1"/>
              <a:r>
                <a:rPr lang="es-MX" altLang="es-AR" sz="1050" b="1" dirty="0">
                  <a:latin typeface="Arial" charset="0"/>
                </a:rPr>
                <a:t>&gt;=66%</a:t>
              </a:r>
              <a:endParaRPr lang="es-ES" altLang="es-AR" sz="1050" b="1" dirty="0"/>
            </a:p>
          </p:txBody>
        </p:sp>
        <p:sp>
          <p:nvSpPr>
            <p:cNvPr id="45" name="Line 21"/>
            <p:cNvSpPr>
              <a:spLocks noChangeShapeType="1"/>
            </p:cNvSpPr>
            <p:nvPr/>
          </p:nvSpPr>
          <p:spPr bwMode="auto">
            <a:xfrm flipV="1">
              <a:off x="2466" y="1546"/>
              <a:ext cx="4290" cy="0"/>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endParaRPr lang="es-AR" sz="825"/>
            </a:p>
          </p:txBody>
        </p:sp>
        <p:sp>
          <p:nvSpPr>
            <p:cNvPr id="46" name="Line 22"/>
            <p:cNvSpPr>
              <a:spLocks noChangeShapeType="1"/>
            </p:cNvSpPr>
            <p:nvPr/>
          </p:nvSpPr>
          <p:spPr bwMode="auto">
            <a:xfrm>
              <a:off x="2466" y="1546"/>
              <a:ext cx="0" cy="154"/>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endParaRPr lang="es-AR" sz="825"/>
            </a:p>
          </p:txBody>
        </p:sp>
        <p:sp>
          <p:nvSpPr>
            <p:cNvPr id="47" name="Line 23"/>
            <p:cNvSpPr>
              <a:spLocks noChangeShapeType="1"/>
            </p:cNvSpPr>
            <p:nvPr/>
          </p:nvSpPr>
          <p:spPr bwMode="auto">
            <a:xfrm>
              <a:off x="6755" y="1546"/>
              <a:ext cx="1" cy="154"/>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endParaRPr lang="es-AR" sz="825"/>
            </a:p>
          </p:txBody>
        </p:sp>
        <p:sp>
          <p:nvSpPr>
            <p:cNvPr id="48" name="Line 24"/>
            <p:cNvSpPr>
              <a:spLocks noChangeShapeType="1"/>
            </p:cNvSpPr>
            <p:nvPr/>
          </p:nvSpPr>
          <p:spPr bwMode="auto">
            <a:xfrm>
              <a:off x="6795" y="2238"/>
              <a:ext cx="0" cy="330"/>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endParaRPr lang="es-AR" sz="825"/>
            </a:p>
          </p:txBody>
        </p:sp>
        <p:sp>
          <p:nvSpPr>
            <p:cNvPr id="49" name="Text Box 25"/>
            <p:cNvSpPr txBox="1">
              <a:spLocks noChangeArrowheads="1"/>
            </p:cNvSpPr>
            <p:nvPr/>
          </p:nvSpPr>
          <p:spPr bwMode="auto">
            <a:xfrm>
              <a:off x="507" y="2645"/>
              <a:ext cx="1533" cy="469"/>
            </a:xfrm>
            <a:prstGeom prst="rect">
              <a:avLst/>
            </a:prstGeom>
            <a:solidFill>
              <a:schemeClr val="tx2">
                <a:lumMod val="60000"/>
                <a:lumOff val="40000"/>
              </a:schemeClr>
            </a:solidFill>
            <a:ln w="9525">
              <a:solidFill>
                <a:srgbClr val="000000"/>
              </a:solidFill>
              <a:miter lim="800000"/>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1" hangingPunct="1"/>
              <a:endParaRPr lang="es-MX" altLang="es-AR" sz="825" dirty="0">
                <a:latin typeface="Arial" charset="0"/>
              </a:endParaRPr>
            </a:p>
            <a:p>
              <a:pPr algn="ctr" eaLnBrk="1" hangingPunct="1"/>
              <a:r>
                <a:rPr lang="es-MX" altLang="es-AR" sz="1050" b="1" dirty="0">
                  <a:latin typeface="Arial" charset="0"/>
                </a:rPr>
                <a:t>&lt;=50%</a:t>
              </a:r>
            </a:p>
          </p:txBody>
        </p:sp>
        <p:sp>
          <p:nvSpPr>
            <p:cNvPr id="50" name="Text Box 26"/>
            <p:cNvSpPr txBox="1">
              <a:spLocks noChangeArrowheads="1"/>
            </p:cNvSpPr>
            <p:nvPr/>
          </p:nvSpPr>
          <p:spPr bwMode="auto">
            <a:xfrm>
              <a:off x="2668" y="2625"/>
              <a:ext cx="1838" cy="524"/>
            </a:xfrm>
            <a:prstGeom prst="rect">
              <a:avLst/>
            </a:prstGeom>
            <a:solidFill>
              <a:schemeClr val="tx2">
                <a:lumMod val="60000"/>
                <a:lumOff val="40000"/>
              </a:schemeClr>
            </a:solidFill>
            <a:ln w="9525">
              <a:solidFill>
                <a:srgbClr val="000000"/>
              </a:solidFill>
              <a:miter lim="800000"/>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1" hangingPunct="1"/>
              <a:endParaRPr lang="es-MX" altLang="es-AR" sz="825" dirty="0">
                <a:latin typeface="Arial" charset="0"/>
              </a:endParaRPr>
            </a:p>
            <a:p>
              <a:pPr algn="ctr" eaLnBrk="1" hangingPunct="1"/>
              <a:r>
                <a:rPr lang="es-MX" altLang="es-AR" sz="1050" b="1" dirty="0">
                  <a:latin typeface="Arial" charset="0"/>
                </a:rPr>
                <a:t>&gt;50% y &lt;66%</a:t>
              </a:r>
            </a:p>
          </p:txBody>
        </p:sp>
        <p:sp>
          <p:nvSpPr>
            <p:cNvPr id="51" name="Line 27"/>
            <p:cNvSpPr>
              <a:spLocks noChangeShapeType="1"/>
            </p:cNvSpPr>
            <p:nvPr/>
          </p:nvSpPr>
          <p:spPr bwMode="auto">
            <a:xfrm flipH="1">
              <a:off x="2466" y="2265"/>
              <a:ext cx="0" cy="219"/>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endParaRPr lang="es-AR" sz="825"/>
            </a:p>
          </p:txBody>
        </p:sp>
        <p:sp>
          <p:nvSpPr>
            <p:cNvPr id="52" name="Line 28"/>
            <p:cNvSpPr>
              <a:spLocks noChangeShapeType="1"/>
            </p:cNvSpPr>
            <p:nvPr/>
          </p:nvSpPr>
          <p:spPr bwMode="auto">
            <a:xfrm>
              <a:off x="1303" y="2484"/>
              <a:ext cx="2298" cy="1"/>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endParaRPr lang="es-AR" sz="825"/>
            </a:p>
          </p:txBody>
        </p:sp>
        <p:sp>
          <p:nvSpPr>
            <p:cNvPr id="53" name="Line 29"/>
            <p:cNvSpPr>
              <a:spLocks noChangeShapeType="1"/>
            </p:cNvSpPr>
            <p:nvPr/>
          </p:nvSpPr>
          <p:spPr bwMode="auto">
            <a:xfrm>
              <a:off x="1285" y="2491"/>
              <a:ext cx="0" cy="154"/>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endParaRPr lang="es-AR" sz="825"/>
            </a:p>
          </p:txBody>
        </p:sp>
        <p:sp>
          <p:nvSpPr>
            <p:cNvPr id="54" name="Line 30"/>
            <p:cNvSpPr>
              <a:spLocks noChangeShapeType="1"/>
            </p:cNvSpPr>
            <p:nvPr/>
          </p:nvSpPr>
          <p:spPr bwMode="auto">
            <a:xfrm>
              <a:off x="3592" y="2484"/>
              <a:ext cx="0" cy="154"/>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endParaRPr lang="es-AR" sz="825"/>
            </a:p>
          </p:txBody>
        </p:sp>
        <p:sp>
          <p:nvSpPr>
            <p:cNvPr id="55" name="Line 31"/>
            <p:cNvSpPr>
              <a:spLocks noChangeShapeType="1"/>
            </p:cNvSpPr>
            <p:nvPr/>
          </p:nvSpPr>
          <p:spPr bwMode="auto">
            <a:xfrm>
              <a:off x="4764" y="1227"/>
              <a:ext cx="0" cy="309"/>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endParaRPr lang="es-AR" sz="825"/>
            </a:p>
          </p:txBody>
        </p:sp>
      </p:grpSp>
      <p:sp>
        <p:nvSpPr>
          <p:cNvPr id="58" name="Text Box 17"/>
          <p:cNvSpPr txBox="1">
            <a:spLocks noChangeArrowheads="1"/>
          </p:cNvSpPr>
          <p:nvPr/>
        </p:nvSpPr>
        <p:spPr bwMode="auto">
          <a:xfrm>
            <a:off x="7237537" y="4077028"/>
            <a:ext cx="1036943" cy="507251"/>
          </a:xfrm>
          <a:prstGeom prst="rect">
            <a:avLst/>
          </a:prstGeom>
          <a:solidFill>
            <a:schemeClr val="tx2">
              <a:lumMod val="60000"/>
              <a:lumOff val="40000"/>
            </a:schemeClr>
          </a:solidFill>
          <a:ln w="9525">
            <a:solidFill>
              <a:srgbClr val="000000"/>
            </a:solidFill>
            <a:miter lim="800000"/>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1" hangingPunct="1"/>
            <a:endParaRPr lang="es-MX" altLang="es-AR" sz="900" dirty="0">
              <a:latin typeface="Arial" charset="0"/>
            </a:endParaRPr>
          </a:p>
          <a:p>
            <a:pPr algn="ctr"/>
            <a:r>
              <a:rPr lang="es-MX" altLang="es-AR" sz="900" b="1" dirty="0">
                <a:latin typeface="Arial" charset="0"/>
              </a:rPr>
              <a:t>GRAN INVALIDEZ</a:t>
            </a:r>
          </a:p>
          <a:p>
            <a:pPr algn="ctr"/>
            <a:endParaRPr lang="es-ES" altLang="es-AR" sz="900" dirty="0">
              <a:latin typeface="Arial" charset="0"/>
            </a:endParaRPr>
          </a:p>
        </p:txBody>
      </p:sp>
      <p:cxnSp>
        <p:nvCxnSpPr>
          <p:cNvPr id="4" name="3 Conector recto"/>
          <p:cNvCxnSpPr>
            <a:stCxn id="43" idx="3"/>
            <a:endCxn id="58" idx="1"/>
          </p:cNvCxnSpPr>
          <p:nvPr/>
        </p:nvCxnSpPr>
        <p:spPr>
          <a:xfrm>
            <a:off x="6927863" y="4314598"/>
            <a:ext cx="309674" cy="160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Text Box 17"/>
          <p:cNvSpPr txBox="1">
            <a:spLocks noChangeArrowheads="1"/>
          </p:cNvSpPr>
          <p:nvPr/>
        </p:nvSpPr>
        <p:spPr bwMode="auto">
          <a:xfrm>
            <a:off x="6438249" y="2941283"/>
            <a:ext cx="1598575" cy="507251"/>
          </a:xfrm>
          <a:prstGeom prst="rect">
            <a:avLst/>
          </a:prstGeom>
          <a:solidFill>
            <a:schemeClr val="tx2">
              <a:lumMod val="60000"/>
              <a:lumOff val="40000"/>
            </a:schemeClr>
          </a:solidFill>
          <a:ln w="9525">
            <a:solidFill>
              <a:srgbClr val="000000"/>
            </a:solidFill>
            <a:miter lim="800000"/>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1" hangingPunct="1"/>
            <a:endParaRPr lang="es-MX" altLang="es-AR" sz="900" dirty="0">
              <a:latin typeface="Arial" charset="0"/>
            </a:endParaRPr>
          </a:p>
          <a:p>
            <a:pPr algn="ctr"/>
            <a:r>
              <a:rPr lang="es-MX" altLang="es-AR" sz="900" b="1" dirty="0">
                <a:latin typeface="Arial" charset="0"/>
              </a:rPr>
              <a:t>FALLECIMIENTO</a:t>
            </a:r>
            <a:endParaRPr lang="es-ES" altLang="es-AR" sz="900" dirty="0">
              <a:latin typeface="Arial" charset="0"/>
            </a:endParaRPr>
          </a:p>
        </p:txBody>
      </p:sp>
    </p:spTree>
    <p:extLst>
      <p:ext uri="{BB962C8B-B14F-4D97-AF65-F5344CB8AC3E}">
        <p14:creationId xmlns="" xmlns:p14="http://schemas.microsoft.com/office/powerpoint/2010/main" val="259991791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AR" dirty="0"/>
              <a:t/>
            </a:r>
            <a:br>
              <a:rPr lang="es-AR" dirty="0"/>
            </a:br>
            <a:r>
              <a:rPr lang="es-AR" sz="2400" dirty="0" smtClean="0"/>
              <a:t>INCAPACIDADES LABORALES PERMANENTES Y FALLECIMIENTO</a:t>
            </a:r>
            <a:endParaRPr lang="es-AR" dirty="0"/>
          </a:p>
        </p:txBody>
      </p:sp>
      <p:sp>
        <p:nvSpPr>
          <p:cNvPr id="4" name="Rectangle 1"/>
          <p:cNvSpPr>
            <a:spLocks noGrp="1" noChangeArrowheads="1"/>
          </p:cNvSpPr>
          <p:nvPr>
            <p:ph idx="1"/>
          </p:nvPr>
        </p:nvSpPr>
        <p:spPr bwMode="auto">
          <a:xfrm>
            <a:off x="457200" y="1484784"/>
            <a:ext cx="8229600" cy="500136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11175" algn="l"/>
              </a:tabLst>
              <a:defRPr>
                <a:solidFill>
                  <a:schemeClr val="tx1"/>
                </a:solidFill>
                <a:latin typeface="Arial" panose="020B0604020202020204" pitchFamily="34" charset="0"/>
              </a:defRPr>
            </a:lvl1pPr>
            <a:lvl2pPr eaLnBrk="0" fontAlgn="base" hangingPunct="0">
              <a:spcBef>
                <a:spcPct val="0"/>
              </a:spcBef>
              <a:spcAft>
                <a:spcPct val="0"/>
              </a:spcAft>
              <a:tabLst>
                <a:tab pos="511175" algn="l"/>
              </a:tabLst>
              <a:defRPr>
                <a:solidFill>
                  <a:schemeClr val="tx1"/>
                </a:solidFill>
                <a:latin typeface="Arial" panose="020B0604020202020204" pitchFamily="34" charset="0"/>
              </a:defRPr>
            </a:lvl2pPr>
            <a:lvl3pPr eaLnBrk="0" fontAlgn="base" hangingPunct="0">
              <a:spcBef>
                <a:spcPct val="0"/>
              </a:spcBef>
              <a:spcAft>
                <a:spcPct val="0"/>
              </a:spcAft>
              <a:tabLst>
                <a:tab pos="511175" algn="l"/>
              </a:tabLst>
              <a:defRPr>
                <a:solidFill>
                  <a:schemeClr val="tx1"/>
                </a:solidFill>
                <a:latin typeface="Arial" panose="020B0604020202020204" pitchFamily="34" charset="0"/>
              </a:defRPr>
            </a:lvl3pPr>
            <a:lvl4pPr eaLnBrk="0" fontAlgn="base" hangingPunct="0">
              <a:spcBef>
                <a:spcPct val="0"/>
              </a:spcBef>
              <a:spcAft>
                <a:spcPct val="0"/>
              </a:spcAft>
              <a:tabLst>
                <a:tab pos="511175" algn="l"/>
              </a:tabLst>
              <a:defRPr>
                <a:solidFill>
                  <a:schemeClr val="tx1"/>
                </a:solidFill>
                <a:latin typeface="Arial" panose="020B0604020202020204" pitchFamily="34" charset="0"/>
              </a:defRPr>
            </a:lvl4pPr>
            <a:lvl5pPr eaLnBrk="0" fontAlgn="base" hangingPunct="0">
              <a:spcBef>
                <a:spcPct val="0"/>
              </a:spcBef>
              <a:spcAft>
                <a:spcPct val="0"/>
              </a:spcAft>
              <a:tabLst>
                <a:tab pos="511175" algn="l"/>
              </a:tabLst>
              <a:defRPr>
                <a:solidFill>
                  <a:schemeClr val="tx1"/>
                </a:solidFill>
                <a:latin typeface="Arial" panose="020B0604020202020204" pitchFamily="34" charset="0"/>
              </a:defRPr>
            </a:lvl5pPr>
            <a:lvl6pPr eaLnBrk="0" fontAlgn="base" hangingPunct="0">
              <a:spcBef>
                <a:spcPct val="0"/>
              </a:spcBef>
              <a:spcAft>
                <a:spcPct val="0"/>
              </a:spcAft>
              <a:tabLst>
                <a:tab pos="511175" algn="l"/>
              </a:tabLst>
              <a:defRPr>
                <a:solidFill>
                  <a:schemeClr val="tx1"/>
                </a:solidFill>
                <a:latin typeface="Arial" panose="020B0604020202020204" pitchFamily="34" charset="0"/>
              </a:defRPr>
            </a:lvl6pPr>
            <a:lvl7pPr eaLnBrk="0" fontAlgn="base" hangingPunct="0">
              <a:spcBef>
                <a:spcPct val="0"/>
              </a:spcBef>
              <a:spcAft>
                <a:spcPct val="0"/>
              </a:spcAft>
              <a:tabLst>
                <a:tab pos="511175" algn="l"/>
              </a:tabLst>
              <a:defRPr>
                <a:solidFill>
                  <a:schemeClr val="tx1"/>
                </a:solidFill>
                <a:latin typeface="Arial" panose="020B0604020202020204" pitchFamily="34" charset="0"/>
              </a:defRPr>
            </a:lvl7pPr>
            <a:lvl8pPr eaLnBrk="0" fontAlgn="base" hangingPunct="0">
              <a:spcBef>
                <a:spcPct val="0"/>
              </a:spcBef>
              <a:spcAft>
                <a:spcPct val="0"/>
              </a:spcAft>
              <a:tabLst>
                <a:tab pos="511175" algn="l"/>
              </a:tabLst>
              <a:defRPr>
                <a:solidFill>
                  <a:schemeClr val="tx1"/>
                </a:solidFill>
                <a:latin typeface="Arial" panose="020B0604020202020204" pitchFamily="34" charset="0"/>
              </a:defRPr>
            </a:lvl8pPr>
            <a:lvl9pPr eaLnBrk="0" fontAlgn="base" hangingPunct="0">
              <a:spcBef>
                <a:spcPct val="0"/>
              </a:spcBef>
              <a:spcAft>
                <a:spcPct val="0"/>
              </a:spcAft>
              <a:tabLst>
                <a:tab pos="511175" algn="l"/>
              </a:tabLst>
              <a:defRPr>
                <a:solidFill>
                  <a:schemeClr val="tx1"/>
                </a:solidFill>
                <a:latin typeface="Arial" panose="020B0604020202020204" pitchFamily="34" charset="0"/>
              </a:defRPr>
            </a:lvl9pPr>
          </a:lstStyle>
          <a:p>
            <a:pPr algn="just" eaLnBrk="1" hangingPunct="1">
              <a:defRPr/>
            </a:pPr>
            <a:r>
              <a:rPr lang="es-ES_tradnl" dirty="0" smtClean="0">
                <a:latin typeface="+mn-lt"/>
                <a:ea typeface="+mj-ea"/>
                <a:cs typeface="+mj-cs"/>
              </a:rPr>
              <a:t>En </a:t>
            </a:r>
            <a:r>
              <a:rPr lang="es-ES_tradnl" dirty="0">
                <a:latin typeface="+mn-lt"/>
                <a:ea typeface="+mj-ea"/>
                <a:cs typeface="+mj-cs"/>
              </a:rPr>
              <a:t>las incapacidades permanentes y fallecimientos, corresponde abonar una </a:t>
            </a:r>
            <a:r>
              <a:rPr lang="es-ES_tradnl" b="1" dirty="0">
                <a:latin typeface="+mn-lt"/>
                <a:ea typeface="+mj-ea"/>
                <a:cs typeface="+mj-cs"/>
              </a:rPr>
              <a:t>PRESTACIÓN DINERARIA DE PAGO </a:t>
            </a:r>
            <a:r>
              <a:rPr lang="es-ES_tradnl" b="1" dirty="0" smtClean="0">
                <a:latin typeface="+mn-lt"/>
                <a:ea typeface="+mj-ea"/>
                <a:cs typeface="+mj-cs"/>
              </a:rPr>
              <a:t>ÚNICO</a:t>
            </a:r>
            <a:r>
              <a:rPr lang="es-ES_tradnl" dirty="0" smtClean="0">
                <a:latin typeface="+mn-lt"/>
                <a:ea typeface="+mj-ea"/>
                <a:cs typeface="+mj-cs"/>
              </a:rPr>
              <a:t>. Dicha Prestación se calcula mediante la siguiente fórmula:</a:t>
            </a:r>
          </a:p>
          <a:p>
            <a:pPr algn="just" eaLnBrk="1" hangingPunct="1">
              <a:defRPr/>
            </a:pPr>
            <a:endParaRPr lang="es-ES_tradnl" dirty="0">
              <a:latin typeface="+mn-lt"/>
              <a:ea typeface="+mj-ea"/>
              <a:cs typeface="+mj-cs"/>
            </a:endParaRPr>
          </a:p>
          <a:p>
            <a:pPr algn="ctr" eaLnBrk="1" hangingPunct="1">
              <a:defRPr/>
            </a:pPr>
            <a:r>
              <a:rPr lang="es-ES_tradnl" b="1" dirty="0" smtClean="0">
                <a:latin typeface="+mn-lt"/>
                <a:ea typeface="+mj-ea"/>
                <a:cs typeface="+mj-cs"/>
              </a:rPr>
              <a:t>CAPITAL </a:t>
            </a:r>
            <a:r>
              <a:rPr lang="es-ES" b="1" dirty="0" smtClean="0">
                <a:latin typeface="+mn-lt"/>
                <a:ea typeface="+mj-ea"/>
                <a:cs typeface="+mj-cs"/>
              </a:rPr>
              <a:t>= 53 x VMIB o VIB x 65/Edad x %ILP</a:t>
            </a:r>
            <a:r>
              <a:rPr lang="es-ES" b="1" baseline="30000" dirty="0" smtClean="0">
                <a:latin typeface="+mn-lt"/>
                <a:ea typeface="+mj-ea"/>
                <a:cs typeface="+mj-cs"/>
              </a:rPr>
              <a:t>(*)</a:t>
            </a:r>
          </a:p>
          <a:p>
            <a:pPr algn="ctr" eaLnBrk="1" hangingPunct="1">
              <a:defRPr/>
            </a:pPr>
            <a:endParaRPr lang="es-ES" b="1" baseline="30000" dirty="0" smtClean="0">
              <a:latin typeface="+mn-lt"/>
              <a:ea typeface="+mj-ea"/>
              <a:cs typeface="+mj-cs"/>
            </a:endParaRPr>
          </a:p>
          <a:p>
            <a:pPr algn="just" eaLnBrk="1" hangingPunct="1">
              <a:defRPr/>
            </a:pPr>
            <a:r>
              <a:rPr lang="es-ES" baseline="30000" dirty="0" smtClean="0">
                <a:latin typeface="+mn-lt"/>
                <a:ea typeface="+mj-ea"/>
                <a:cs typeface="+mj-cs"/>
              </a:rPr>
              <a:t>(*)</a:t>
            </a:r>
            <a:r>
              <a:rPr lang="es-ES" dirty="0" smtClean="0">
                <a:latin typeface="+mn-lt"/>
                <a:ea typeface="+mj-ea"/>
                <a:cs typeface="+mj-cs"/>
              </a:rPr>
              <a:t> El % de ILP no debe ser considerado para las ILP totales ni en los casos de Fallecimiento.</a:t>
            </a:r>
          </a:p>
          <a:p>
            <a:pPr algn="just" eaLnBrk="1" hangingPunct="1">
              <a:defRPr/>
            </a:pPr>
            <a:endParaRPr lang="es-ES" sz="1200" dirty="0" smtClean="0">
              <a:latin typeface="+mn-lt"/>
              <a:ea typeface="+mj-ea"/>
              <a:cs typeface="+mj-cs"/>
            </a:endParaRPr>
          </a:p>
          <a:p>
            <a:pPr algn="just" eaLnBrk="1" hangingPunct="1">
              <a:defRPr/>
            </a:pPr>
            <a:r>
              <a:rPr lang="es-ES_tradnl" dirty="0" smtClean="0">
                <a:latin typeface="+mn-lt"/>
                <a:ea typeface="+mj-ea"/>
                <a:cs typeface="+mj-cs"/>
              </a:rPr>
              <a:t>El </a:t>
            </a:r>
            <a:r>
              <a:rPr lang="es-ES_tradnl" dirty="0">
                <a:latin typeface="+mn-lt"/>
                <a:ea typeface="+mj-ea"/>
                <a:cs typeface="+mj-cs"/>
              </a:rPr>
              <a:t>resultado de la fórmula se identifica como “CAPITAL” y para su cálculo resultan determinantes: </a:t>
            </a:r>
            <a:endParaRPr lang="es-AR" altLang="es-AR" dirty="0">
              <a:latin typeface="+mn-lt"/>
              <a:ea typeface="+mj-ea"/>
              <a:cs typeface="+mj-cs"/>
            </a:endParaRPr>
          </a:p>
          <a:p>
            <a:pPr marL="285750" marR="0" lvl="0" indent="-285750" algn="just" eaLnBrk="1" fontAlgn="base" hangingPunct="1">
              <a:spcAft>
                <a:spcPct val="0"/>
              </a:spcAft>
              <a:buClrTx/>
              <a:buSzTx/>
              <a:buFont typeface="Arial" panose="020B0604020202020204" pitchFamily="34" charset="0"/>
              <a:buChar char="•"/>
              <a:tabLst>
                <a:tab pos="511175" algn="l"/>
              </a:tabLst>
              <a:defRPr/>
            </a:pPr>
            <a:r>
              <a:rPr lang="es-ES_tradnl" altLang="es-AR" dirty="0">
                <a:latin typeface="+mn-lt"/>
                <a:ea typeface="+mj-ea"/>
                <a:cs typeface="+mj-cs"/>
              </a:rPr>
              <a:t>La edad del damnificado al momento de la </a:t>
            </a:r>
            <a:r>
              <a:rPr lang="es-ES_tradnl" altLang="es-AR" dirty="0" smtClean="0">
                <a:latin typeface="+mn-lt"/>
                <a:ea typeface="+mj-ea"/>
                <a:cs typeface="+mj-cs"/>
              </a:rPr>
              <a:t>contingencia</a:t>
            </a:r>
            <a:endParaRPr lang="es-AR" altLang="es-AR" dirty="0">
              <a:latin typeface="+mn-lt"/>
              <a:ea typeface="+mj-ea"/>
              <a:cs typeface="+mj-cs"/>
            </a:endParaRPr>
          </a:p>
          <a:p>
            <a:pPr marL="285750" lvl="0" indent="-285750" algn="just" eaLnBrk="1" hangingPunct="1">
              <a:buFont typeface="Arial" panose="020B0604020202020204" pitchFamily="34" charset="0"/>
              <a:buChar char="•"/>
              <a:defRPr/>
            </a:pPr>
            <a:r>
              <a:rPr lang="es-ES_tradnl" altLang="es-AR" dirty="0">
                <a:latin typeface="+mn-lt"/>
                <a:ea typeface="+mj-ea"/>
                <a:cs typeface="+mj-cs"/>
              </a:rPr>
              <a:t>El porcentaje de incapacidad </a:t>
            </a:r>
            <a:r>
              <a:rPr lang="es-ES_tradnl" altLang="es-AR" dirty="0" smtClean="0">
                <a:latin typeface="+mn-lt"/>
                <a:ea typeface="+mj-ea"/>
                <a:cs typeface="+mj-cs"/>
              </a:rPr>
              <a:t>que le determine la Comisión Médica</a:t>
            </a:r>
            <a:endParaRPr lang="es-AR" altLang="es-AR" dirty="0">
              <a:latin typeface="+mn-lt"/>
              <a:ea typeface="+mj-ea"/>
              <a:cs typeface="+mj-cs"/>
            </a:endParaRPr>
          </a:p>
          <a:p>
            <a:pPr marL="285750" marR="0" lvl="0" indent="-285750" algn="just" eaLnBrk="1" fontAlgn="base" hangingPunct="1">
              <a:spcAft>
                <a:spcPct val="0"/>
              </a:spcAft>
              <a:buClrTx/>
              <a:buSzTx/>
              <a:buFont typeface="Arial" panose="020B0604020202020204" pitchFamily="34" charset="0"/>
              <a:buChar char="•"/>
              <a:tabLst>
                <a:tab pos="511175" algn="l"/>
              </a:tabLst>
              <a:defRPr/>
            </a:pPr>
            <a:r>
              <a:rPr lang="es-ES_tradnl" altLang="es-AR" dirty="0">
                <a:latin typeface="+mn-lt"/>
                <a:ea typeface="+mj-ea"/>
                <a:cs typeface="+mj-cs"/>
              </a:rPr>
              <a:t>El Valor Mensual del Ingreso Base (VMIB</a:t>
            </a:r>
            <a:r>
              <a:rPr lang="es-ES_tradnl" altLang="es-AR" dirty="0" smtClean="0">
                <a:latin typeface="+mn-lt"/>
                <a:ea typeface="+mj-ea"/>
                <a:cs typeface="+mj-cs"/>
              </a:rPr>
              <a:t>) o Valor Ingreso Base (VIB)</a:t>
            </a:r>
            <a:endParaRPr lang="es-ES_tradnl" altLang="es-AR" dirty="0" smtClean="0">
              <a:latin typeface="+mn-lt"/>
              <a:ea typeface="+mj-ea"/>
              <a:cs typeface="Arial" panose="020B0604020202020204" pitchFamily="34" charset="0"/>
            </a:endParaRPr>
          </a:p>
          <a:p>
            <a:pPr marL="285750" marR="0" lvl="0" indent="-285750" algn="just" eaLnBrk="1" fontAlgn="base" hangingPunct="1">
              <a:lnSpc>
                <a:spcPts val="2160"/>
              </a:lnSpc>
              <a:spcAft>
                <a:spcPct val="0"/>
              </a:spcAft>
              <a:buClrTx/>
              <a:buSzTx/>
              <a:buFont typeface="Arial" panose="020B0604020202020204" pitchFamily="34" charset="0"/>
              <a:buChar char="•"/>
              <a:tabLst>
                <a:tab pos="511175" algn="l"/>
              </a:tabLst>
              <a:defRPr/>
            </a:pPr>
            <a:endParaRPr lang="es-AR" altLang="es-AR" sz="2000" dirty="0">
              <a:solidFill>
                <a:srgbClr val="0072BC"/>
              </a:solidFill>
              <a:latin typeface="+mn-lt"/>
              <a:ea typeface="+mj-ea"/>
              <a:cs typeface="+mj-cs"/>
            </a:endParaRPr>
          </a:p>
        </p:txBody>
      </p:sp>
    </p:spTree>
    <p:extLst>
      <p:ext uri="{BB962C8B-B14F-4D97-AF65-F5344CB8AC3E}">
        <p14:creationId xmlns="" xmlns:p14="http://schemas.microsoft.com/office/powerpoint/2010/main" val="376297791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AR" dirty="0"/>
              <a:t/>
            </a:r>
            <a:br>
              <a:rPr lang="es-AR" dirty="0"/>
            </a:br>
            <a:r>
              <a:rPr lang="es-AR" sz="2400" dirty="0" smtClean="0"/>
              <a:t>INCAPACIDADES LABORALES PERMANENTES Y FALLECIMIENTOS</a:t>
            </a:r>
            <a:endParaRPr lang="es-AR" dirty="0"/>
          </a:p>
        </p:txBody>
      </p:sp>
      <p:sp>
        <p:nvSpPr>
          <p:cNvPr id="4" name="Rectangle 1"/>
          <p:cNvSpPr>
            <a:spLocks noGrp="1" noChangeArrowheads="1"/>
          </p:cNvSpPr>
          <p:nvPr>
            <p:ph idx="1"/>
          </p:nvPr>
        </p:nvSpPr>
        <p:spPr bwMode="auto">
          <a:xfrm>
            <a:off x="435732" y="1417638"/>
            <a:ext cx="8229600" cy="486537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11175" algn="l"/>
              </a:tabLst>
              <a:defRPr>
                <a:solidFill>
                  <a:schemeClr val="tx1"/>
                </a:solidFill>
                <a:latin typeface="Arial" panose="020B0604020202020204" pitchFamily="34" charset="0"/>
              </a:defRPr>
            </a:lvl1pPr>
            <a:lvl2pPr eaLnBrk="0" fontAlgn="base" hangingPunct="0">
              <a:spcBef>
                <a:spcPct val="0"/>
              </a:spcBef>
              <a:spcAft>
                <a:spcPct val="0"/>
              </a:spcAft>
              <a:tabLst>
                <a:tab pos="511175" algn="l"/>
              </a:tabLst>
              <a:defRPr>
                <a:solidFill>
                  <a:schemeClr val="tx1"/>
                </a:solidFill>
                <a:latin typeface="Arial" panose="020B0604020202020204" pitchFamily="34" charset="0"/>
              </a:defRPr>
            </a:lvl2pPr>
            <a:lvl3pPr eaLnBrk="0" fontAlgn="base" hangingPunct="0">
              <a:spcBef>
                <a:spcPct val="0"/>
              </a:spcBef>
              <a:spcAft>
                <a:spcPct val="0"/>
              </a:spcAft>
              <a:tabLst>
                <a:tab pos="511175" algn="l"/>
              </a:tabLst>
              <a:defRPr>
                <a:solidFill>
                  <a:schemeClr val="tx1"/>
                </a:solidFill>
                <a:latin typeface="Arial" panose="020B0604020202020204" pitchFamily="34" charset="0"/>
              </a:defRPr>
            </a:lvl3pPr>
            <a:lvl4pPr eaLnBrk="0" fontAlgn="base" hangingPunct="0">
              <a:spcBef>
                <a:spcPct val="0"/>
              </a:spcBef>
              <a:spcAft>
                <a:spcPct val="0"/>
              </a:spcAft>
              <a:tabLst>
                <a:tab pos="511175" algn="l"/>
              </a:tabLst>
              <a:defRPr>
                <a:solidFill>
                  <a:schemeClr val="tx1"/>
                </a:solidFill>
                <a:latin typeface="Arial" panose="020B0604020202020204" pitchFamily="34" charset="0"/>
              </a:defRPr>
            </a:lvl4pPr>
            <a:lvl5pPr eaLnBrk="0" fontAlgn="base" hangingPunct="0">
              <a:spcBef>
                <a:spcPct val="0"/>
              </a:spcBef>
              <a:spcAft>
                <a:spcPct val="0"/>
              </a:spcAft>
              <a:tabLst>
                <a:tab pos="511175" algn="l"/>
              </a:tabLst>
              <a:defRPr>
                <a:solidFill>
                  <a:schemeClr val="tx1"/>
                </a:solidFill>
                <a:latin typeface="Arial" panose="020B0604020202020204" pitchFamily="34" charset="0"/>
              </a:defRPr>
            </a:lvl5pPr>
            <a:lvl6pPr eaLnBrk="0" fontAlgn="base" hangingPunct="0">
              <a:spcBef>
                <a:spcPct val="0"/>
              </a:spcBef>
              <a:spcAft>
                <a:spcPct val="0"/>
              </a:spcAft>
              <a:tabLst>
                <a:tab pos="511175" algn="l"/>
              </a:tabLst>
              <a:defRPr>
                <a:solidFill>
                  <a:schemeClr val="tx1"/>
                </a:solidFill>
                <a:latin typeface="Arial" panose="020B0604020202020204" pitchFamily="34" charset="0"/>
              </a:defRPr>
            </a:lvl6pPr>
            <a:lvl7pPr eaLnBrk="0" fontAlgn="base" hangingPunct="0">
              <a:spcBef>
                <a:spcPct val="0"/>
              </a:spcBef>
              <a:spcAft>
                <a:spcPct val="0"/>
              </a:spcAft>
              <a:tabLst>
                <a:tab pos="511175" algn="l"/>
              </a:tabLst>
              <a:defRPr>
                <a:solidFill>
                  <a:schemeClr val="tx1"/>
                </a:solidFill>
                <a:latin typeface="Arial" panose="020B0604020202020204" pitchFamily="34" charset="0"/>
              </a:defRPr>
            </a:lvl7pPr>
            <a:lvl8pPr eaLnBrk="0" fontAlgn="base" hangingPunct="0">
              <a:spcBef>
                <a:spcPct val="0"/>
              </a:spcBef>
              <a:spcAft>
                <a:spcPct val="0"/>
              </a:spcAft>
              <a:tabLst>
                <a:tab pos="511175" algn="l"/>
              </a:tabLst>
              <a:defRPr>
                <a:solidFill>
                  <a:schemeClr val="tx1"/>
                </a:solidFill>
                <a:latin typeface="Arial" panose="020B0604020202020204" pitchFamily="34" charset="0"/>
              </a:defRPr>
            </a:lvl8pPr>
            <a:lvl9pPr eaLnBrk="0" fontAlgn="base" hangingPunct="0">
              <a:spcBef>
                <a:spcPct val="0"/>
              </a:spcBef>
              <a:spcAft>
                <a:spcPct val="0"/>
              </a:spcAft>
              <a:tabLst>
                <a:tab pos="511175" algn="l"/>
              </a:tabLst>
              <a:defRPr>
                <a:solidFill>
                  <a:schemeClr val="tx1"/>
                </a:solidFill>
                <a:latin typeface="Arial" panose="020B0604020202020204" pitchFamily="34" charset="0"/>
              </a:defRPr>
            </a:lvl9pPr>
          </a:lstStyle>
          <a:p>
            <a:pPr lvl="0" algn="just" eaLnBrk="1" hangingPunct="1">
              <a:lnSpc>
                <a:spcPts val="2160"/>
              </a:lnSpc>
              <a:defRPr/>
            </a:pPr>
            <a:r>
              <a:rPr lang="es-ES_tradnl" altLang="es-AR" sz="1800" dirty="0" smtClean="0">
                <a:latin typeface="+mn-lt"/>
              </a:rPr>
              <a:t>Independientemente </a:t>
            </a:r>
            <a:r>
              <a:rPr lang="es-ES_tradnl" altLang="es-AR" sz="1800" dirty="0">
                <a:latin typeface="+mn-lt"/>
              </a:rPr>
              <a:t>del valor de CAPITAL que le corresponda al damnificado o a sus derechohabientes, la Ley de Riesgos de Trabajo garantiza la percepción de un PISO MÍNIMO DE LEY, cuyo valor se actualiza semestralmente y está vinculado a la fecha de la Primera Manifestación Invalidante (PMI). </a:t>
            </a:r>
          </a:p>
          <a:p>
            <a:pPr lvl="0" algn="just" eaLnBrk="1" hangingPunct="1">
              <a:lnSpc>
                <a:spcPts val="2160"/>
              </a:lnSpc>
              <a:defRPr/>
            </a:pPr>
            <a:r>
              <a:rPr lang="es-ES_tradnl" altLang="es-AR" sz="1800" dirty="0">
                <a:latin typeface="+mn-lt"/>
              </a:rPr>
              <a:t>A tal efecto, se compara el </a:t>
            </a:r>
            <a:r>
              <a:rPr lang="es-ES_tradnl" altLang="es-AR" sz="1800" b="1" dirty="0">
                <a:latin typeface="+mn-lt"/>
              </a:rPr>
              <a:t>CAPITAL</a:t>
            </a:r>
            <a:r>
              <a:rPr lang="es-ES_tradnl" altLang="es-AR" sz="1800" dirty="0">
                <a:latin typeface="+mn-lt"/>
              </a:rPr>
              <a:t> obtenido por la fórmula con el </a:t>
            </a:r>
            <a:r>
              <a:rPr lang="es-ES_tradnl" altLang="es-AR" sz="1800" b="1" dirty="0">
                <a:latin typeface="+mn-lt"/>
              </a:rPr>
              <a:t>PISO MÍNIMO</a:t>
            </a:r>
            <a:r>
              <a:rPr lang="es-ES_tradnl" altLang="es-AR" sz="1800" dirty="0">
                <a:latin typeface="+mn-lt"/>
              </a:rPr>
              <a:t>, debiendo abonarse el mayor de ambos</a:t>
            </a:r>
            <a:r>
              <a:rPr lang="es-ES_tradnl" altLang="es-AR" sz="1800" dirty="0" smtClean="0">
                <a:latin typeface="+mn-lt"/>
              </a:rPr>
              <a:t>.</a:t>
            </a:r>
            <a:endParaRPr lang="es-AR" altLang="es-AR" sz="1800" dirty="0">
              <a:latin typeface="+mn-lt"/>
            </a:endParaRPr>
          </a:p>
          <a:p>
            <a:pPr algn="just" eaLnBrk="1" hangingPunct="1">
              <a:lnSpc>
                <a:spcPts val="2160"/>
              </a:lnSpc>
              <a:defRPr/>
            </a:pPr>
            <a:r>
              <a:rPr lang="es-ES_tradnl" altLang="es-AR" sz="1800" dirty="0" smtClean="0">
                <a:latin typeface="+mn-lt"/>
              </a:rPr>
              <a:t>Cuando se trate de incapacidades </a:t>
            </a:r>
            <a:r>
              <a:rPr lang="es-ES_tradnl" altLang="es-AR" sz="1800" dirty="0">
                <a:latin typeface="+mn-lt"/>
              </a:rPr>
              <a:t>PARCIALES (&gt;50% y &lt;66%,) TOTALES (&gt;=66%), y también en los FALLECIMIENTOS, además de la Prestación de Pago Único mencionada, el damnificado o los derechohabientes, perciben una </a:t>
            </a:r>
            <a:r>
              <a:rPr lang="es-ES_tradnl" altLang="es-AR" sz="1800" b="1" dirty="0">
                <a:latin typeface="+mn-lt"/>
              </a:rPr>
              <a:t>COMPENSACIÓN ADICIONAL DE PAGO ÚNICO (CAPU)</a:t>
            </a:r>
            <a:r>
              <a:rPr lang="es-ES_tradnl" altLang="es-AR" sz="1800" dirty="0">
                <a:latin typeface="+mn-lt"/>
              </a:rPr>
              <a:t>, la cual se actualiza semestralmente vinculada a la fecha de la Primera Manifestación Invalidante (PMI). </a:t>
            </a:r>
            <a:endParaRPr lang="es-ES_tradnl" altLang="es-AR" sz="1800" dirty="0" smtClean="0">
              <a:latin typeface="+mn-lt"/>
            </a:endParaRPr>
          </a:p>
          <a:p>
            <a:pPr algn="just" eaLnBrk="1" hangingPunct="1">
              <a:lnSpc>
                <a:spcPts val="2160"/>
              </a:lnSpc>
              <a:defRPr/>
            </a:pPr>
            <a:r>
              <a:rPr lang="es-MX" altLang="es-AR" sz="1800" dirty="0">
                <a:latin typeface="+mn-lt"/>
              </a:rPr>
              <a:t>Para contingencias ocurridas con posterioridad al 26/10/12, además del CAPITAL y de la CAPU (de corresponder), </a:t>
            </a:r>
            <a:r>
              <a:rPr lang="es-AR" altLang="es-AR" sz="1800" dirty="0">
                <a:latin typeface="+mn-lt"/>
              </a:rPr>
              <a:t>cuando </a:t>
            </a:r>
            <a:r>
              <a:rPr lang="es-AR" sz="1800" dirty="0">
                <a:latin typeface="+mn-lt"/>
              </a:rPr>
              <a:t>el daño se produzca en el lugar de trabajo o lo sufra el dependiente mientras se encuentre a disposición del empleador (es decir que </a:t>
            </a:r>
            <a:r>
              <a:rPr lang="es-AR" sz="1800" b="1" dirty="0">
                <a:latin typeface="+mn-lt"/>
              </a:rPr>
              <a:t>no</a:t>
            </a:r>
            <a:r>
              <a:rPr lang="es-MX" altLang="es-AR" sz="1800" b="1" dirty="0">
                <a:latin typeface="+mn-lt"/>
              </a:rPr>
              <a:t> aplica para accidentes in </a:t>
            </a:r>
            <a:r>
              <a:rPr lang="es-MX" altLang="es-AR" sz="1800" b="1" dirty="0" err="1">
                <a:latin typeface="+mn-lt"/>
              </a:rPr>
              <a:t>itinere</a:t>
            </a:r>
            <a:r>
              <a:rPr lang="es-MX" altLang="es-AR" sz="1800" dirty="0">
                <a:latin typeface="+mn-lt"/>
              </a:rPr>
              <a:t>)</a:t>
            </a:r>
            <a:r>
              <a:rPr lang="es-AR" sz="1800" dirty="0">
                <a:latin typeface="+mn-lt"/>
              </a:rPr>
              <a:t>, se debe abonar una </a:t>
            </a:r>
            <a:r>
              <a:rPr lang="es-MX" altLang="es-AR" sz="1800" b="1" dirty="0" smtClean="0">
                <a:latin typeface="+mn-lt"/>
              </a:rPr>
              <a:t>INDEMNIZACIÓN ADICIONAL DE PAGO ÚNICO </a:t>
            </a:r>
            <a:r>
              <a:rPr lang="es-ES" altLang="es-AR" sz="1800" b="1" dirty="0" smtClean="0">
                <a:latin typeface="+mn-lt"/>
              </a:rPr>
              <a:t>(IAPU) </a:t>
            </a:r>
            <a:r>
              <a:rPr lang="es-MX" altLang="es-AR" sz="1800" dirty="0" smtClean="0">
                <a:latin typeface="+mn-lt"/>
              </a:rPr>
              <a:t>equivalente </a:t>
            </a:r>
            <a:r>
              <a:rPr lang="es-MX" altLang="es-AR" sz="1800" dirty="0">
                <a:latin typeface="+mn-lt"/>
              </a:rPr>
              <a:t>al 20% de las citadas </a:t>
            </a:r>
            <a:r>
              <a:rPr lang="es-MX" altLang="es-AR" sz="1800" dirty="0" smtClean="0">
                <a:latin typeface="+mn-lt"/>
              </a:rPr>
              <a:t>prestaciones.</a:t>
            </a:r>
            <a:endParaRPr lang="es-MX" altLang="es-AR" sz="1800" dirty="0">
              <a:latin typeface="+mn-lt"/>
            </a:endParaRPr>
          </a:p>
          <a:p>
            <a:pPr algn="just" eaLnBrk="1" hangingPunct="1">
              <a:lnSpc>
                <a:spcPts val="2160"/>
              </a:lnSpc>
              <a:defRPr/>
            </a:pPr>
            <a:endParaRPr lang="es-ES_tradnl" altLang="es-AR" sz="1400" dirty="0">
              <a:solidFill>
                <a:srgbClr val="0070C0"/>
              </a:solidFill>
              <a:latin typeface="+mn-lt"/>
            </a:endParaRPr>
          </a:p>
        </p:txBody>
      </p:sp>
    </p:spTree>
    <p:extLst>
      <p:ext uri="{BB962C8B-B14F-4D97-AF65-F5344CB8AC3E}">
        <p14:creationId xmlns="" xmlns:p14="http://schemas.microsoft.com/office/powerpoint/2010/main" val="407058721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AR" dirty="0" smtClean="0"/>
              <a:t/>
            </a:r>
            <a:br>
              <a:rPr lang="es-AR" dirty="0" smtClean="0"/>
            </a:br>
            <a:r>
              <a:rPr lang="es-AR" sz="2400" dirty="0" smtClean="0"/>
              <a:t>INCAPACIDADES LABORALES PERMANENTES Y FALLECIMIENTO</a:t>
            </a:r>
            <a:endParaRPr lang="es-AR" dirty="0"/>
          </a:p>
        </p:txBody>
      </p:sp>
      <p:sp>
        <p:nvSpPr>
          <p:cNvPr id="4" name="Rectangle 1"/>
          <p:cNvSpPr>
            <a:spLocks noGrp="1" noChangeArrowheads="1"/>
          </p:cNvSpPr>
          <p:nvPr>
            <p:ph idx="1"/>
          </p:nvPr>
        </p:nvSpPr>
        <p:spPr bwMode="auto">
          <a:xfrm>
            <a:off x="457200" y="1628800"/>
            <a:ext cx="8229600" cy="50495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11175" algn="l"/>
              </a:tabLst>
              <a:defRPr>
                <a:solidFill>
                  <a:schemeClr val="tx1"/>
                </a:solidFill>
                <a:latin typeface="Arial" panose="020B0604020202020204" pitchFamily="34" charset="0"/>
              </a:defRPr>
            </a:lvl1pPr>
            <a:lvl2pPr eaLnBrk="0" fontAlgn="base" hangingPunct="0">
              <a:spcBef>
                <a:spcPct val="0"/>
              </a:spcBef>
              <a:spcAft>
                <a:spcPct val="0"/>
              </a:spcAft>
              <a:tabLst>
                <a:tab pos="511175" algn="l"/>
              </a:tabLst>
              <a:defRPr>
                <a:solidFill>
                  <a:schemeClr val="tx1"/>
                </a:solidFill>
                <a:latin typeface="Arial" panose="020B0604020202020204" pitchFamily="34" charset="0"/>
              </a:defRPr>
            </a:lvl2pPr>
            <a:lvl3pPr eaLnBrk="0" fontAlgn="base" hangingPunct="0">
              <a:spcBef>
                <a:spcPct val="0"/>
              </a:spcBef>
              <a:spcAft>
                <a:spcPct val="0"/>
              </a:spcAft>
              <a:tabLst>
                <a:tab pos="511175" algn="l"/>
              </a:tabLst>
              <a:defRPr>
                <a:solidFill>
                  <a:schemeClr val="tx1"/>
                </a:solidFill>
                <a:latin typeface="Arial" panose="020B0604020202020204" pitchFamily="34" charset="0"/>
              </a:defRPr>
            </a:lvl3pPr>
            <a:lvl4pPr eaLnBrk="0" fontAlgn="base" hangingPunct="0">
              <a:spcBef>
                <a:spcPct val="0"/>
              </a:spcBef>
              <a:spcAft>
                <a:spcPct val="0"/>
              </a:spcAft>
              <a:tabLst>
                <a:tab pos="511175" algn="l"/>
              </a:tabLst>
              <a:defRPr>
                <a:solidFill>
                  <a:schemeClr val="tx1"/>
                </a:solidFill>
                <a:latin typeface="Arial" panose="020B0604020202020204" pitchFamily="34" charset="0"/>
              </a:defRPr>
            </a:lvl4pPr>
            <a:lvl5pPr eaLnBrk="0" fontAlgn="base" hangingPunct="0">
              <a:spcBef>
                <a:spcPct val="0"/>
              </a:spcBef>
              <a:spcAft>
                <a:spcPct val="0"/>
              </a:spcAft>
              <a:tabLst>
                <a:tab pos="511175" algn="l"/>
              </a:tabLst>
              <a:defRPr>
                <a:solidFill>
                  <a:schemeClr val="tx1"/>
                </a:solidFill>
                <a:latin typeface="Arial" panose="020B0604020202020204" pitchFamily="34" charset="0"/>
              </a:defRPr>
            </a:lvl5pPr>
            <a:lvl6pPr eaLnBrk="0" fontAlgn="base" hangingPunct="0">
              <a:spcBef>
                <a:spcPct val="0"/>
              </a:spcBef>
              <a:spcAft>
                <a:spcPct val="0"/>
              </a:spcAft>
              <a:tabLst>
                <a:tab pos="511175" algn="l"/>
              </a:tabLst>
              <a:defRPr>
                <a:solidFill>
                  <a:schemeClr val="tx1"/>
                </a:solidFill>
                <a:latin typeface="Arial" panose="020B0604020202020204" pitchFamily="34" charset="0"/>
              </a:defRPr>
            </a:lvl6pPr>
            <a:lvl7pPr eaLnBrk="0" fontAlgn="base" hangingPunct="0">
              <a:spcBef>
                <a:spcPct val="0"/>
              </a:spcBef>
              <a:spcAft>
                <a:spcPct val="0"/>
              </a:spcAft>
              <a:tabLst>
                <a:tab pos="511175" algn="l"/>
              </a:tabLst>
              <a:defRPr>
                <a:solidFill>
                  <a:schemeClr val="tx1"/>
                </a:solidFill>
                <a:latin typeface="Arial" panose="020B0604020202020204" pitchFamily="34" charset="0"/>
              </a:defRPr>
            </a:lvl7pPr>
            <a:lvl8pPr eaLnBrk="0" fontAlgn="base" hangingPunct="0">
              <a:spcBef>
                <a:spcPct val="0"/>
              </a:spcBef>
              <a:spcAft>
                <a:spcPct val="0"/>
              </a:spcAft>
              <a:tabLst>
                <a:tab pos="511175" algn="l"/>
              </a:tabLst>
              <a:defRPr>
                <a:solidFill>
                  <a:schemeClr val="tx1"/>
                </a:solidFill>
                <a:latin typeface="Arial" panose="020B0604020202020204" pitchFamily="34" charset="0"/>
              </a:defRPr>
            </a:lvl8pPr>
            <a:lvl9pPr eaLnBrk="0" fontAlgn="base" hangingPunct="0">
              <a:spcBef>
                <a:spcPct val="0"/>
              </a:spcBef>
              <a:spcAft>
                <a:spcPct val="0"/>
              </a:spcAft>
              <a:tabLst>
                <a:tab pos="511175" algn="l"/>
              </a:tabLst>
              <a:defRPr>
                <a:solidFill>
                  <a:schemeClr val="tx1"/>
                </a:solidFill>
                <a:latin typeface="Arial" panose="020B0604020202020204" pitchFamily="34" charset="0"/>
              </a:defRPr>
            </a:lvl9pPr>
          </a:lstStyle>
          <a:p>
            <a:pPr algn="just" eaLnBrk="1" hangingPunct="1">
              <a:lnSpc>
                <a:spcPts val="2160"/>
              </a:lnSpc>
              <a:defRPr/>
            </a:pPr>
            <a:r>
              <a:rPr lang="es-AR" altLang="es-AR" sz="1800" dirty="0" smtClean="0">
                <a:latin typeface="+mn-lt"/>
              </a:rPr>
              <a:t>A </a:t>
            </a:r>
            <a:r>
              <a:rPr lang="es-AR" altLang="es-AR" sz="1800" dirty="0">
                <a:latin typeface="+mn-lt"/>
              </a:rPr>
              <a:t>continuación se explicará </a:t>
            </a:r>
            <a:r>
              <a:rPr lang="es-AR" altLang="es-AR" sz="1800" dirty="0" smtClean="0">
                <a:latin typeface="+mn-lt"/>
              </a:rPr>
              <a:t>cómo </a:t>
            </a:r>
            <a:r>
              <a:rPr lang="es-AR" altLang="es-AR" sz="1800" dirty="0">
                <a:latin typeface="+mn-lt"/>
              </a:rPr>
              <a:t>se </a:t>
            </a:r>
            <a:r>
              <a:rPr lang="es-AR" altLang="es-AR" sz="1800" dirty="0" smtClean="0">
                <a:latin typeface="+mn-lt"/>
              </a:rPr>
              <a:t>calcula uno de los factores determinantes de la fórmula de </a:t>
            </a:r>
            <a:r>
              <a:rPr lang="es-AR" altLang="es-AR" sz="1800" b="1" dirty="0" smtClean="0">
                <a:latin typeface="+mn-lt"/>
              </a:rPr>
              <a:t>CAPITAL</a:t>
            </a:r>
            <a:r>
              <a:rPr lang="es-AR" altLang="es-AR" sz="1800" dirty="0" smtClean="0">
                <a:latin typeface="+mn-lt"/>
              </a:rPr>
              <a:t>:</a:t>
            </a:r>
            <a:endParaRPr lang="es-AR" altLang="es-AR" sz="1800" dirty="0">
              <a:latin typeface="+mn-lt"/>
            </a:endParaRPr>
          </a:p>
          <a:p>
            <a:pPr marL="285750" indent="-285750" algn="just" eaLnBrk="1" hangingPunct="1">
              <a:lnSpc>
                <a:spcPts val="2160"/>
              </a:lnSpc>
              <a:buFont typeface="Arial" panose="020B0604020202020204" pitchFamily="34" charset="0"/>
              <a:buChar char="•"/>
              <a:defRPr/>
            </a:pPr>
            <a:r>
              <a:rPr lang="es-AR" altLang="es-AR" sz="1800" b="1" dirty="0" smtClean="0">
                <a:latin typeface="+mn-lt"/>
              </a:rPr>
              <a:t>Valor Mensual Ingreso Base – VMIB</a:t>
            </a:r>
            <a:r>
              <a:rPr lang="es-AR" altLang="es-AR" sz="1800" dirty="0" smtClean="0">
                <a:latin typeface="+mn-lt"/>
              </a:rPr>
              <a:t>: </a:t>
            </a:r>
            <a:r>
              <a:rPr lang="es-ES_tradnl" altLang="es-AR" sz="1800" dirty="0">
                <a:latin typeface="+mn-lt"/>
              </a:rPr>
              <a:t>Dicho importe resulta de dividir las remuneraciones sujetas a aportes y contribuciones </a:t>
            </a:r>
            <a:r>
              <a:rPr lang="es-AR" sz="1800" dirty="0">
                <a:latin typeface="+mn-lt"/>
              </a:rPr>
              <a:t>durante el año anterior a la Primera Manifestación Invalidante </a:t>
            </a:r>
            <a:r>
              <a:rPr lang="es-ES" sz="1800" dirty="0">
                <a:latin typeface="+mn-lt"/>
              </a:rPr>
              <a:t>(PMI)</a:t>
            </a:r>
            <a:r>
              <a:rPr lang="es-AR" sz="1800" dirty="0">
                <a:latin typeface="+mn-lt"/>
              </a:rPr>
              <a:t>, o en el tiempo de prestación de servicio si fuera menor,</a:t>
            </a:r>
            <a:r>
              <a:rPr lang="es-ES_tradnl" altLang="es-AR" sz="1800" dirty="0">
                <a:latin typeface="+mn-lt"/>
              </a:rPr>
              <a:t> por los días corridos comprendidos en el período considerado (artículo 12 Ley Nº24557</a:t>
            </a:r>
            <a:r>
              <a:rPr lang="es-ES_tradnl" altLang="es-AR" sz="1800" dirty="0" smtClean="0">
                <a:latin typeface="+mn-lt"/>
              </a:rPr>
              <a:t>). Es de aplicación</a:t>
            </a:r>
            <a:r>
              <a:rPr lang="es-AR" altLang="es-AR" sz="1800" dirty="0" smtClean="0">
                <a:latin typeface="+mn-lt"/>
              </a:rPr>
              <a:t> para contingencias cuya fecha de Primera Manifestación Invalidante (PMI) es anterior al 24/01/17.</a:t>
            </a:r>
          </a:p>
          <a:p>
            <a:pPr marL="285750" indent="-285750" algn="just" eaLnBrk="1" hangingPunct="1">
              <a:lnSpc>
                <a:spcPts val="2160"/>
              </a:lnSpc>
              <a:buFont typeface="Arial" panose="020B0604020202020204" pitchFamily="34" charset="0"/>
              <a:buChar char="•"/>
              <a:defRPr/>
            </a:pPr>
            <a:r>
              <a:rPr lang="es-AR" altLang="es-AR" sz="1800" b="1" dirty="0" smtClean="0">
                <a:latin typeface="+mn-lt"/>
              </a:rPr>
              <a:t>Valor Ingreso Base (VIB</a:t>
            </a:r>
            <a:r>
              <a:rPr lang="es-AR" altLang="es-AR" sz="1800" b="1" dirty="0">
                <a:latin typeface="+mn-lt"/>
              </a:rPr>
              <a:t>)</a:t>
            </a:r>
            <a:r>
              <a:rPr lang="es-AR" altLang="es-AR" sz="1800" dirty="0">
                <a:latin typeface="+mn-lt"/>
              </a:rPr>
              <a:t>: </a:t>
            </a:r>
            <a:r>
              <a:rPr lang="es-AR" sz="1800" dirty="0">
                <a:latin typeface="+mn-lt"/>
              </a:rPr>
              <a:t>se considerará el promedio mensual de todos los salarios devengados </a:t>
            </a:r>
            <a:r>
              <a:rPr lang="es-AR" sz="1800" dirty="0" smtClean="0">
                <a:latin typeface="+mn-lt"/>
              </a:rPr>
              <a:t>por </a:t>
            </a:r>
            <a:r>
              <a:rPr lang="es-AR" sz="1800" dirty="0">
                <a:latin typeface="+mn-lt"/>
              </a:rPr>
              <a:t>el trabajador durante el año anterior a la primera manifestación </a:t>
            </a:r>
            <a:r>
              <a:rPr lang="es-AR" sz="1800" dirty="0" smtClean="0">
                <a:latin typeface="+mn-lt"/>
              </a:rPr>
              <a:t>invalidante, </a:t>
            </a:r>
            <a:r>
              <a:rPr lang="es-AR" sz="1800" dirty="0">
                <a:latin typeface="+mn-lt"/>
              </a:rPr>
              <a:t>o en el tiempo de prestación de servicio si fuera </a:t>
            </a:r>
            <a:r>
              <a:rPr lang="es-AR" sz="1800" dirty="0" smtClean="0">
                <a:latin typeface="+mn-lt"/>
              </a:rPr>
              <a:t>menor. E</a:t>
            </a:r>
            <a:r>
              <a:rPr lang="es-AR" altLang="es-AR" sz="1800" dirty="0" smtClean="0">
                <a:latin typeface="+mn-lt"/>
              </a:rPr>
              <a:t>s </a:t>
            </a:r>
            <a:r>
              <a:rPr lang="es-AR" altLang="es-AR" sz="1800" dirty="0">
                <a:latin typeface="+mn-lt"/>
              </a:rPr>
              <a:t>de aplicación </a:t>
            </a:r>
            <a:r>
              <a:rPr lang="es-AR" altLang="es-AR" sz="1800" dirty="0" smtClean="0">
                <a:latin typeface="+mn-lt"/>
              </a:rPr>
              <a:t>para </a:t>
            </a:r>
            <a:r>
              <a:rPr lang="es-AR" altLang="es-AR" sz="1800" dirty="0">
                <a:latin typeface="+mn-lt"/>
              </a:rPr>
              <a:t>contingencias cuya fecha de Primera Manifestación Invalidante (PMI) es </a:t>
            </a:r>
            <a:r>
              <a:rPr lang="es-AR" altLang="es-AR" sz="1800" dirty="0" smtClean="0">
                <a:latin typeface="+mn-lt"/>
              </a:rPr>
              <a:t>a partir del 24/01/17. No se computarán cualquier </a:t>
            </a:r>
            <a:r>
              <a:rPr lang="es-AR" sz="1800" dirty="0">
                <a:latin typeface="+mn-lt"/>
              </a:rPr>
              <a:t>otro concepto que no integre el salario aun cuando se liquide conjuntamente con él (por ejemplo: viáticos, beneficios sociales, indemnización por despidos, etc.). </a:t>
            </a:r>
            <a:endParaRPr lang="es-ES" sz="1800" dirty="0">
              <a:latin typeface="+mn-lt"/>
            </a:endParaRPr>
          </a:p>
          <a:p>
            <a:pPr marL="285750" indent="-285750" algn="just" eaLnBrk="1" hangingPunct="1">
              <a:lnSpc>
                <a:spcPts val="2160"/>
              </a:lnSpc>
              <a:buFont typeface="Arial" panose="020B0604020202020204" pitchFamily="34" charset="0"/>
              <a:buChar char="•"/>
              <a:defRPr/>
            </a:pPr>
            <a:endParaRPr lang="es-AR" altLang="es-AR" sz="1800" dirty="0" smtClean="0">
              <a:solidFill>
                <a:srgbClr val="0070C0"/>
              </a:solidFill>
              <a:latin typeface="+mn-lt"/>
            </a:endParaRPr>
          </a:p>
          <a:p>
            <a:pPr marL="285750" indent="-285750" algn="just" eaLnBrk="1" hangingPunct="1">
              <a:lnSpc>
                <a:spcPct val="80000"/>
              </a:lnSpc>
              <a:buFont typeface="Arial" panose="020B0604020202020204" pitchFamily="34" charset="0"/>
              <a:buChar char="•"/>
              <a:defRPr/>
            </a:pPr>
            <a:endParaRPr lang="es-AR" altLang="es-AR" sz="1800" dirty="0" smtClean="0">
              <a:solidFill>
                <a:srgbClr val="0072BC"/>
              </a:solidFill>
              <a:latin typeface="+mn-lt"/>
            </a:endParaRPr>
          </a:p>
          <a:p>
            <a:pPr lvl="0" algn="just" eaLnBrk="1" hangingPunct="1">
              <a:lnSpc>
                <a:spcPct val="80000"/>
              </a:lnSpc>
              <a:defRPr/>
            </a:pPr>
            <a:endParaRPr lang="es-ES_tradnl" altLang="es-AR" sz="1800" dirty="0">
              <a:solidFill>
                <a:srgbClr val="0072BC"/>
              </a:solidFill>
              <a:latin typeface="+mn-lt"/>
            </a:endParaRPr>
          </a:p>
        </p:txBody>
      </p:sp>
    </p:spTree>
    <p:extLst>
      <p:ext uri="{BB962C8B-B14F-4D97-AF65-F5344CB8AC3E}">
        <p14:creationId xmlns="" xmlns:p14="http://schemas.microsoft.com/office/powerpoint/2010/main" val="141200615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sz="2400" dirty="0" smtClean="0"/>
              <a:t/>
            </a:r>
            <a:br>
              <a:rPr lang="es-AR" sz="2400" dirty="0" smtClean="0"/>
            </a:br>
            <a:r>
              <a:rPr lang="es-AR" sz="2400" dirty="0"/>
              <a:t>Valor Ingreso Base (VIB) </a:t>
            </a:r>
            <a:r>
              <a:rPr lang="es-AR" sz="2400" dirty="0" smtClean="0"/>
              <a:t>– Actualizado por RIPTE</a:t>
            </a:r>
            <a:endParaRPr lang="es-AR" sz="2400" dirty="0"/>
          </a:p>
        </p:txBody>
      </p:sp>
      <p:sp>
        <p:nvSpPr>
          <p:cNvPr id="3" name="Marcador de contenido 2"/>
          <p:cNvSpPr>
            <a:spLocks noGrp="1"/>
          </p:cNvSpPr>
          <p:nvPr>
            <p:ph sz="half" idx="1"/>
          </p:nvPr>
        </p:nvSpPr>
        <p:spPr>
          <a:xfrm>
            <a:off x="457200" y="1417638"/>
            <a:ext cx="8229600" cy="4819674"/>
          </a:xfrm>
        </p:spPr>
        <p:txBody>
          <a:bodyPr>
            <a:normAutofit lnSpcReduction="10000"/>
          </a:bodyPr>
          <a:lstStyle/>
          <a:p>
            <a:pPr algn="just">
              <a:lnSpc>
                <a:spcPts val="2160"/>
              </a:lnSpc>
            </a:pPr>
            <a:r>
              <a:rPr lang="es-AR" dirty="0" smtClean="0">
                <a:solidFill>
                  <a:schemeClr val="tx1"/>
                </a:solidFill>
              </a:rPr>
              <a:t>Los </a:t>
            </a:r>
            <a:r>
              <a:rPr lang="es-AR" dirty="0">
                <a:solidFill>
                  <a:schemeClr val="tx1"/>
                </a:solidFill>
              </a:rPr>
              <a:t>salarios mensuales se actualizarán mes a mes aplicándose la variación del Í</a:t>
            </a:r>
            <a:r>
              <a:rPr lang="es-AR" dirty="0" smtClean="0">
                <a:solidFill>
                  <a:schemeClr val="tx1"/>
                </a:solidFill>
              </a:rPr>
              <a:t>ndice Remuneración Imponible Promedio de los Trabajadores Estables - RIPTE (artículo 11 punto 1 de la Ley </a:t>
            </a:r>
            <a:r>
              <a:rPr lang="es-AR" dirty="0">
                <a:solidFill>
                  <a:schemeClr val="tx1"/>
                </a:solidFill>
              </a:rPr>
              <a:t>N°27348</a:t>
            </a:r>
            <a:r>
              <a:rPr lang="es-AR" dirty="0" smtClean="0">
                <a:solidFill>
                  <a:schemeClr val="tx1"/>
                </a:solidFill>
              </a:rPr>
              <a:t>).</a:t>
            </a:r>
          </a:p>
          <a:p>
            <a:pPr lvl="0" algn="just"/>
            <a:r>
              <a:rPr lang="es-AR" sz="1400" b="1" dirty="0">
                <a:solidFill>
                  <a:schemeClr val="tx1"/>
                </a:solidFill>
              </a:rPr>
              <a:t>Metodología</a:t>
            </a:r>
            <a:r>
              <a:rPr lang="es-AR" sz="1400" dirty="0">
                <a:solidFill>
                  <a:schemeClr val="tx1"/>
                </a:solidFill>
              </a:rPr>
              <a:t>: por cada uno de los 12 períodos (anteriores a la PMI) se multiplica el salario declarado en forma mensual por el Índice RIPTE de la PMI y se divide por el Índice RIPTE del mes en cuestión.</a:t>
            </a:r>
          </a:p>
          <a:p>
            <a:pPr algn="just"/>
            <a:endParaRPr lang="es-ES" sz="2100" dirty="0"/>
          </a:p>
          <a:p>
            <a:pPr algn="just"/>
            <a:endParaRPr lang="es-ES" sz="2100" dirty="0" smtClean="0"/>
          </a:p>
          <a:p>
            <a:pPr algn="just"/>
            <a:endParaRPr lang="es-AR" sz="2100" dirty="0" smtClean="0"/>
          </a:p>
          <a:p>
            <a:pPr algn="just"/>
            <a:endParaRPr lang="es-ES" sz="1400" dirty="0" smtClean="0"/>
          </a:p>
          <a:p>
            <a:pPr algn="just"/>
            <a:endParaRPr lang="es-ES" sz="1400" dirty="0"/>
          </a:p>
          <a:p>
            <a:pPr algn="just"/>
            <a:r>
              <a:rPr lang="es-ES" sz="1400" dirty="0" smtClean="0"/>
              <a:t/>
            </a:r>
            <a:br>
              <a:rPr lang="es-ES" sz="1400" dirty="0" smtClean="0"/>
            </a:br>
            <a:endParaRPr lang="es-AR" sz="1400" dirty="0"/>
          </a:p>
          <a:p>
            <a:endParaRPr lang="es-AR" dirty="0"/>
          </a:p>
          <a:p>
            <a:endParaRPr lang="es-ES" dirty="0" smtClean="0"/>
          </a:p>
          <a:p>
            <a:endParaRPr lang="es-ES" dirty="0"/>
          </a:p>
          <a:p>
            <a:r>
              <a:rPr lang="es-AR" b="1" dirty="0">
                <a:solidFill>
                  <a:schemeClr val="tx1"/>
                </a:solidFill>
              </a:rPr>
              <a:t>Cálculo </a:t>
            </a:r>
            <a:r>
              <a:rPr lang="es-AR" dirty="0">
                <a:solidFill>
                  <a:schemeClr val="tx1"/>
                </a:solidFill>
              </a:rPr>
              <a:t>: Salario SUSS del período [x] * (Índice RIPTE del periodo de la FPMI / Índice RIPTE del periodo [x])</a:t>
            </a:r>
          </a:p>
          <a:p>
            <a:endParaRPr lang="es-ES" dirty="0" smtClean="0"/>
          </a:p>
          <a:p>
            <a:endParaRPr lang="es-ES" dirty="0"/>
          </a:p>
        </p:txBody>
      </p:sp>
      <p:pic>
        <p:nvPicPr>
          <p:cNvPr id="4" name="Imagen 3"/>
          <p:cNvPicPr>
            <a:picLocks noChangeAspect="1"/>
          </p:cNvPicPr>
          <p:nvPr/>
        </p:nvPicPr>
        <p:blipFill>
          <a:blip r:embed="rId3"/>
          <a:stretch>
            <a:fillRect/>
          </a:stretch>
        </p:blipFill>
        <p:spPr>
          <a:xfrm>
            <a:off x="2699792" y="2852936"/>
            <a:ext cx="3265834" cy="2625796"/>
          </a:xfrm>
          <a:prstGeom prst="rect">
            <a:avLst/>
          </a:prstGeom>
        </p:spPr>
      </p:pic>
    </p:spTree>
    <p:extLst>
      <p:ext uri="{BB962C8B-B14F-4D97-AF65-F5344CB8AC3E}">
        <p14:creationId xmlns="" xmlns:p14="http://schemas.microsoft.com/office/powerpoint/2010/main" val="217645663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sz="2400" dirty="0" smtClean="0"/>
              <a:t/>
            </a:r>
            <a:br>
              <a:rPr lang="es-AR" sz="2400" dirty="0" smtClean="0"/>
            </a:br>
            <a:r>
              <a:rPr lang="es-AR" sz="2400" dirty="0" smtClean="0"/>
              <a:t>Valor </a:t>
            </a:r>
            <a:r>
              <a:rPr lang="es-AR" sz="2400" dirty="0"/>
              <a:t>Ingreso Base (VIB) – Actualizado por RIPTE</a:t>
            </a:r>
          </a:p>
        </p:txBody>
      </p:sp>
      <p:sp>
        <p:nvSpPr>
          <p:cNvPr id="6" name="Subtítulo 4"/>
          <p:cNvSpPr txBox="1">
            <a:spLocks/>
          </p:cNvSpPr>
          <p:nvPr/>
        </p:nvSpPr>
        <p:spPr>
          <a:xfrm>
            <a:off x="1799692" y="4719240"/>
            <a:ext cx="5544616" cy="1296144"/>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1600" kern="1200">
                <a:solidFill>
                  <a:srgbClr val="0072BC"/>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rgbClr val="0072BC"/>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rgbClr val="0072BC"/>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rgbClr val="0072BC"/>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rgbClr val="0072BC"/>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algn="just">
              <a:lnSpc>
                <a:spcPts val="1920"/>
              </a:lnSpc>
            </a:pPr>
            <a:r>
              <a:rPr lang="es-AR" b="1" dirty="0" smtClean="0">
                <a:solidFill>
                  <a:schemeClr val="tx1"/>
                </a:solidFill>
              </a:rPr>
              <a:t>Total de remuneraciones actualizadas por RIPTE</a:t>
            </a:r>
            <a:r>
              <a:rPr lang="es-AR" dirty="0" smtClean="0">
                <a:solidFill>
                  <a:schemeClr val="tx1"/>
                </a:solidFill>
              </a:rPr>
              <a:t>: $505.296,93</a:t>
            </a:r>
          </a:p>
          <a:p>
            <a:pPr algn="just">
              <a:lnSpc>
                <a:spcPts val="1920"/>
              </a:lnSpc>
            </a:pPr>
            <a:r>
              <a:rPr lang="es-AR" b="1" dirty="0" smtClean="0">
                <a:solidFill>
                  <a:schemeClr val="tx1"/>
                </a:solidFill>
              </a:rPr>
              <a:t>Cantidad de meses</a:t>
            </a:r>
            <a:r>
              <a:rPr lang="es-AR" dirty="0" smtClean="0">
                <a:solidFill>
                  <a:schemeClr val="tx1"/>
                </a:solidFill>
              </a:rPr>
              <a:t>: 12</a:t>
            </a:r>
          </a:p>
          <a:p>
            <a:pPr algn="just">
              <a:lnSpc>
                <a:spcPts val="1920"/>
              </a:lnSpc>
            </a:pPr>
            <a:r>
              <a:rPr lang="es-AR" b="1" dirty="0" smtClean="0">
                <a:solidFill>
                  <a:schemeClr val="tx1"/>
                </a:solidFill>
              </a:rPr>
              <a:t>VIB (RIPTE)</a:t>
            </a:r>
            <a:r>
              <a:rPr lang="es-AR" dirty="0" smtClean="0">
                <a:solidFill>
                  <a:schemeClr val="tx1"/>
                </a:solidFill>
              </a:rPr>
              <a:t>: $505.296,93 / 12 : </a:t>
            </a:r>
            <a:r>
              <a:rPr lang="es-AR" b="1" u="sng" dirty="0">
                <a:solidFill>
                  <a:schemeClr val="tx1"/>
                </a:solidFill>
              </a:rPr>
              <a:t>$</a:t>
            </a:r>
            <a:r>
              <a:rPr lang="es-AR" b="1" u="sng" dirty="0" smtClean="0">
                <a:solidFill>
                  <a:schemeClr val="tx1"/>
                </a:solidFill>
              </a:rPr>
              <a:t>42.108,08</a:t>
            </a:r>
            <a:endParaRPr lang="es-AR" b="1" u="sng" dirty="0">
              <a:solidFill>
                <a:schemeClr val="tx1"/>
              </a:solidFill>
            </a:endParaRPr>
          </a:p>
        </p:txBody>
      </p:sp>
      <p:graphicFrame>
        <p:nvGraphicFramePr>
          <p:cNvPr id="3" name="Objeto 2"/>
          <p:cNvGraphicFramePr>
            <a:graphicFrameLocks noChangeAspect="1"/>
          </p:cNvGraphicFramePr>
          <p:nvPr>
            <p:extLst/>
          </p:nvPr>
        </p:nvGraphicFramePr>
        <p:xfrm>
          <a:off x="2051720" y="1595227"/>
          <a:ext cx="4536504" cy="2946424"/>
        </p:xfrm>
        <a:graphic>
          <a:graphicData uri="http://schemas.openxmlformats.org/presentationml/2006/ole">
            <p:oleObj spid="_x0000_s1030" name="Hoja de cálculo" r:id="rId3" imgW="4324485" imgH="2619465" progId="Excel.Sheet.12">
              <p:embed/>
            </p:oleObj>
          </a:graphicData>
        </a:graphic>
      </p:graphicFrame>
    </p:spTree>
    <p:extLst>
      <p:ext uri="{BB962C8B-B14F-4D97-AF65-F5344CB8AC3E}">
        <p14:creationId xmlns="" xmlns:p14="http://schemas.microsoft.com/office/powerpoint/2010/main" val="18356615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332656"/>
            <a:ext cx="8280920" cy="1084982"/>
          </a:xfrm>
        </p:spPr>
        <p:txBody>
          <a:bodyPr anchor="t"/>
          <a:lstStyle/>
          <a:p>
            <a:pPr algn="ctr"/>
            <a:r>
              <a:rPr lang="es-AR" dirty="0"/>
              <a:t>CONSULTA HISTORIAL DE CONTRATOS</a:t>
            </a:r>
          </a:p>
        </p:txBody>
      </p:sp>
      <p:sp>
        <p:nvSpPr>
          <p:cNvPr id="6" name="5 Marcador de contenido"/>
          <p:cNvSpPr>
            <a:spLocks noGrp="1"/>
          </p:cNvSpPr>
          <p:nvPr>
            <p:ph sz="half" idx="2"/>
          </p:nvPr>
        </p:nvSpPr>
        <p:spPr>
          <a:xfrm>
            <a:off x="467544" y="1484784"/>
            <a:ext cx="8280920" cy="4608512"/>
          </a:xfrm>
        </p:spPr>
        <p:txBody>
          <a:bodyPr>
            <a:noAutofit/>
          </a:bodyPr>
          <a:lstStyle/>
          <a:p>
            <a:r>
              <a:rPr lang="es-AR" sz="2400" dirty="0" smtClean="0">
                <a:solidFill>
                  <a:schemeClr val="tx1"/>
                </a:solidFill>
              </a:rPr>
              <a:t>Al ingresar la CUIT </a:t>
            </a:r>
            <a:r>
              <a:rPr lang="es-AR" sz="2400" dirty="0">
                <a:solidFill>
                  <a:schemeClr val="tx1"/>
                </a:solidFill>
              </a:rPr>
              <a:t>del </a:t>
            </a:r>
            <a:r>
              <a:rPr lang="es-AR" sz="2400" dirty="0" smtClean="0">
                <a:solidFill>
                  <a:schemeClr val="tx1"/>
                </a:solidFill>
              </a:rPr>
              <a:t>empleador, permite conocer </a:t>
            </a:r>
            <a:r>
              <a:rPr lang="es-AR" sz="2400" dirty="0">
                <a:solidFill>
                  <a:schemeClr val="tx1"/>
                </a:solidFill>
              </a:rPr>
              <a:t>el historial de contratos celebrados entre </a:t>
            </a:r>
            <a:r>
              <a:rPr lang="es-AR" sz="2400" dirty="0" smtClean="0">
                <a:solidFill>
                  <a:schemeClr val="tx1"/>
                </a:solidFill>
              </a:rPr>
              <a:t>ese </a:t>
            </a:r>
            <a:r>
              <a:rPr lang="es-AR" sz="2400" dirty="0">
                <a:solidFill>
                  <a:schemeClr val="tx1"/>
                </a:solidFill>
              </a:rPr>
              <a:t>empleador y una </a:t>
            </a:r>
            <a:r>
              <a:rPr lang="es-AR" sz="2400" dirty="0" smtClean="0">
                <a:solidFill>
                  <a:schemeClr val="tx1"/>
                </a:solidFill>
              </a:rPr>
              <a:t>ART, </a:t>
            </a:r>
            <a:r>
              <a:rPr lang="es-AR" sz="2400" dirty="0">
                <a:solidFill>
                  <a:schemeClr val="tx1"/>
                </a:solidFill>
              </a:rPr>
              <a:t>el registro de contratos con cada </a:t>
            </a:r>
            <a:r>
              <a:rPr lang="es-AR" sz="2400" dirty="0" smtClean="0">
                <a:solidFill>
                  <a:schemeClr val="tx1"/>
                </a:solidFill>
              </a:rPr>
              <a:t>ART, </a:t>
            </a:r>
            <a:r>
              <a:rPr lang="es-AR" sz="2400" dirty="0">
                <a:solidFill>
                  <a:schemeClr val="tx1"/>
                </a:solidFill>
              </a:rPr>
              <a:t>las fechas en la que estuvo asegurado, la afiliación vigente y si existieron contratos extinguidos por falta de pago. </a:t>
            </a:r>
          </a:p>
          <a:p>
            <a:r>
              <a:rPr lang="es-AR" sz="2400" dirty="0">
                <a:solidFill>
                  <a:schemeClr val="tx1"/>
                </a:solidFill>
              </a:rPr>
              <a:t>S</a:t>
            </a:r>
            <a:r>
              <a:rPr lang="es-AR" sz="2400" dirty="0" smtClean="0">
                <a:solidFill>
                  <a:schemeClr val="tx1"/>
                </a:solidFill>
              </a:rPr>
              <a:t>e </a:t>
            </a:r>
            <a:r>
              <a:rPr lang="es-AR" sz="2400" dirty="0">
                <a:solidFill>
                  <a:schemeClr val="tx1"/>
                </a:solidFill>
              </a:rPr>
              <a:t>encuentra disponible en la página Web de la SRT. </a:t>
            </a:r>
            <a:endParaRPr lang="es-AR" sz="2400" dirty="0" smtClean="0">
              <a:solidFill>
                <a:schemeClr val="tx1"/>
              </a:solidFill>
            </a:endParaRPr>
          </a:p>
          <a:p>
            <a:endParaRPr lang="es-AR" sz="2400" dirty="0">
              <a:solidFill>
                <a:schemeClr val="tx1"/>
              </a:solidFill>
            </a:endParaRPr>
          </a:p>
          <a:p>
            <a:r>
              <a:rPr lang="es-AR" sz="2400" b="1" dirty="0">
                <a:solidFill>
                  <a:schemeClr val="tx1"/>
                </a:solidFill>
              </a:rPr>
              <a:t>Beneficios:</a:t>
            </a:r>
            <a:endParaRPr lang="es-AR" sz="2400" dirty="0">
              <a:solidFill>
                <a:schemeClr val="tx1"/>
              </a:solidFill>
            </a:endParaRPr>
          </a:p>
          <a:p>
            <a:pPr marL="342900" lvl="0" indent="-342900">
              <a:buFont typeface="Arial" panose="020B0604020202020204" pitchFamily="34" charset="0"/>
              <a:buChar char="•"/>
            </a:pPr>
            <a:r>
              <a:rPr lang="es-AR" sz="2400" dirty="0" smtClean="0">
                <a:solidFill>
                  <a:schemeClr val="tx1"/>
                </a:solidFill>
              </a:rPr>
              <a:t>Transparenta y dinamiza </a:t>
            </a:r>
            <a:r>
              <a:rPr lang="es-AR" sz="2400" dirty="0">
                <a:solidFill>
                  <a:schemeClr val="tx1"/>
                </a:solidFill>
              </a:rPr>
              <a:t>el mercado. </a:t>
            </a:r>
          </a:p>
          <a:p>
            <a:pPr marL="342900" lvl="0" indent="-342900">
              <a:buFont typeface="Arial" panose="020B0604020202020204" pitchFamily="34" charset="0"/>
              <a:buChar char="•"/>
            </a:pPr>
            <a:r>
              <a:rPr lang="es-AR" sz="2400" dirty="0" smtClean="0">
                <a:solidFill>
                  <a:schemeClr val="tx1"/>
                </a:solidFill>
              </a:rPr>
              <a:t>Evita </a:t>
            </a:r>
            <a:r>
              <a:rPr lang="es-AR" sz="2400" dirty="0">
                <a:solidFill>
                  <a:schemeClr val="tx1"/>
                </a:solidFill>
              </a:rPr>
              <a:t>el tráfico de bases de datos. </a:t>
            </a:r>
          </a:p>
          <a:p>
            <a:pPr marL="342900" indent="-342900">
              <a:buFont typeface="Arial" panose="020B0604020202020204" pitchFamily="34" charset="0"/>
              <a:buChar char="•"/>
            </a:pPr>
            <a:endParaRPr lang="es-AR" sz="2200" dirty="0">
              <a:solidFill>
                <a:schemeClr val="tx1"/>
              </a:solidFill>
            </a:endParaRPr>
          </a:p>
        </p:txBody>
      </p:sp>
      <p:sp>
        <p:nvSpPr>
          <p:cNvPr id="4" name="object 37"/>
          <p:cNvSpPr/>
          <p:nvPr/>
        </p:nvSpPr>
        <p:spPr>
          <a:xfrm>
            <a:off x="515521" y="3573016"/>
            <a:ext cx="2394812" cy="0"/>
          </a:xfrm>
          <a:custGeom>
            <a:avLst/>
            <a:gdLst/>
            <a:ahLst/>
            <a:cxnLst/>
            <a:rect l="l" t="t" r="r" b="b"/>
            <a:pathLst>
              <a:path w="3256279">
                <a:moveTo>
                  <a:pt x="3256114" y="0"/>
                </a:moveTo>
                <a:lnTo>
                  <a:pt x="0" y="0"/>
                </a:lnTo>
              </a:path>
            </a:pathLst>
          </a:custGeom>
          <a:ln w="12700">
            <a:solidFill>
              <a:srgbClr val="D7D7D6"/>
            </a:solidFill>
          </a:ln>
        </p:spPr>
        <p:txBody>
          <a:bodyPr wrap="square" lIns="0" tIns="0" rIns="0" bIns="0" rtlCol="0"/>
          <a:lstStyle/>
          <a:p>
            <a:endParaRPr sz="1324"/>
          </a:p>
        </p:txBody>
      </p:sp>
    </p:spTree>
    <p:extLst>
      <p:ext uri="{BB962C8B-B14F-4D97-AF65-F5344CB8AC3E}">
        <p14:creationId xmlns="" xmlns:p14="http://schemas.microsoft.com/office/powerpoint/2010/main" val="157830997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6925" y="274638"/>
            <a:ext cx="8229600" cy="1143000"/>
          </a:xfrm>
        </p:spPr>
        <p:txBody>
          <a:bodyPr/>
          <a:lstStyle/>
          <a:p>
            <a:r>
              <a:rPr lang="es-AR" sz="2400" dirty="0" smtClean="0"/>
              <a:t/>
            </a:r>
            <a:br>
              <a:rPr lang="es-AR" sz="2400" dirty="0" smtClean="0"/>
            </a:br>
            <a:r>
              <a:rPr lang="es-AR" sz="2400" dirty="0"/>
              <a:t>Valor Ingreso Base (VIB) </a:t>
            </a:r>
            <a:r>
              <a:rPr lang="es-AR" sz="2400" dirty="0" smtClean="0"/>
              <a:t>– Actualizado por TASA BNA</a:t>
            </a:r>
            <a:endParaRPr lang="es-AR" sz="2400" dirty="0"/>
          </a:p>
        </p:txBody>
      </p:sp>
      <p:sp>
        <p:nvSpPr>
          <p:cNvPr id="3" name="Marcador de contenido 2"/>
          <p:cNvSpPr>
            <a:spLocks noGrp="1"/>
          </p:cNvSpPr>
          <p:nvPr>
            <p:ph sz="half" idx="1"/>
          </p:nvPr>
        </p:nvSpPr>
        <p:spPr>
          <a:xfrm>
            <a:off x="464887" y="1484784"/>
            <a:ext cx="8229600" cy="4392488"/>
          </a:xfrm>
        </p:spPr>
        <p:txBody>
          <a:bodyPr>
            <a:normAutofit fontScale="25000" lnSpcReduction="20000"/>
          </a:bodyPr>
          <a:lstStyle/>
          <a:p>
            <a:pPr algn="just">
              <a:lnSpc>
                <a:spcPts val="1400"/>
              </a:lnSpc>
            </a:pPr>
            <a:r>
              <a:rPr lang="es-AR" sz="6400" dirty="0" smtClean="0">
                <a:solidFill>
                  <a:schemeClr val="tx1"/>
                </a:solidFill>
              </a:rPr>
              <a:t>Desde </a:t>
            </a:r>
            <a:r>
              <a:rPr lang="es-AR" sz="6400" dirty="0">
                <a:solidFill>
                  <a:schemeClr val="tx1"/>
                </a:solidFill>
              </a:rPr>
              <a:t>la fecha de PMI y hasta el </a:t>
            </a:r>
            <a:r>
              <a:rPr lang="es-AR" sz="6400" u="sng" dirty="0">
                <a:solidFill>
                  <a:schemeClr val="tx1"/>
                </a:solidFill>
              </a:rPr>
              <a:t>momento de la </a:t>
            </a:r>
            <a:r>
              <a:rPr lang="es-AR" sz="6400" u="sng" dirty="0" smtClean="0">
                <a:solidFill>
                  <a:schemeClr val="tx1"/>
                </a:solidFill>
              </a:rPr>
              <a:t>liquidación</a:t>
            </a:r>
            <a:r>
              <a:rPr lang="es-AR" sz="6400" dirty="0" smtClean="0">
                <a:solidFill>
                  <a:schemeClr val="tx1"/>
                </a:solidFill>
              </a:rPr>
              <a:t> de </a:t>
            </a:r>
            <a:r>
              <a:rPr lang="es-AR" sz="6400" dirty="0">
                <a:solidFill>
                  <a:schemeClr val="tx1"/>
                </a:solidFill>
              </a:rPr>
              <a:t>la indemnización, se devengará un interés equivalente al promedio de la tasa activa cartera general nominal anual vencida a treinta (30) días del Banco de la Nación </a:t>
            </a:r>
            <a:r>
              <a:rPr lang="es-AR" sz="6400" dirty="0" smtClean="0">
                <a:solidFill>
                  <a:schemeClr val="tx1"/>
                </a:solidFill>
              </a:rPr>
              <a:t>Argentina (</a:t>
            </a:r>
            <a:r>
              <a:rPr lang="es-AR" sz="6400" dirty="0">
                <a:solidFill>
                  <a:schemeClr val="tx1"/>
                </a:solidFill>
              </a:rPr>
              <a:t>Art. 11 punto 2 de la Ley </a:t>
            </a:r>
            <a:r>
              <a:rPr lang="es-AR" sz="6400" dirty="0" smtClean="0">
                <a:solidFill>
                  <a:schemeClr val="tx1"/>
                </a:solidFill>
              </a:rPr>
              <a:t>N</a:t>
            </a:r>
            <a:r>
              <a:rPr lang="es-AR" sz="6600" dirty="0">
                <a:solidFill>
                  <a:schemeClr val="tx1"/>
                </a:solidFill>
              </a:rPr>
              <a:t>°</a:t>
            </a:r>
            <a:r>
              <a:rPr lang="es-AR" sz="6400" dirty="0" smtClean="0">
                <a:solidFill>
                  <a:schemeClr val="tx1"/>
                </a:solidFill>
              </a:rPr>
              <a:t>27348</a:t>
            </a:r>
            <a:r>
              <a:rPr lang="es-AR" sz="6400" dirty="0">
                <a:solidFill>
                  <a:schemeClr val="tx1"/>
                </a:solidFill>
              </a:rPr>
              <a:t>)</a:t>
            </a:r>
            <a:r>
              <a:rPr lang="es-AR" sz="6400" dirty="0" smtClean="0">
                <a:solidFill>
                  <a:schemeClr val="tx1"/>
                </a:solidFill>
              </a:rPr>
              <a:t>.</a:t>
            </a:r>
            <a:endParaRPr lang="es-AR" sz="6400" dirty="0">
              <a:solidFill>
                <a:schemeClr val="tx1"/>
              </a:solidFill>
            </a:endParaRPr>
          </a:p>
          <a:p>
            <a:pPr algn="just">
              <a:lnSpc>
                <a:spcPts val="1200"/>
              </a:lnSpc>
            </a:pPr>
            <a:endParaRPr lang="es-ES" sz="6400" b="1" u="sng" dirty="0">
              <a:solidFill>
                <a:schemeClr val="tx1"/>
              </a:solidFill>
            </a:endParaRPr>
          </a:p>
          <a:p>
            <a:pPr algn="just">
              <a:lnSpc>
                <a:spcPts val="1200"/>
              </a:lnSpc>
            </a:pPr>
            <a:r>
              <a:rPr lang="es-ES" sz="6400" b="1" dirty="0" smtClean="0">
                <a:solidFill>
                  <a:schemeClr val="tx1"/>
                </a:solidFill>
              </a:rPr>
              <a:t>“</a:t>
            </a:r>
            <a:r>
              <a:rPr lang="es-ES" sz="6400" b="1" dirty="0">
                <a:solidFill>
                  <a:schemeClr val="tx1"/>
                </a:solidFill>
              </a:rPr>
              <a:t>momento de la liquidación</a:t>
            </a:r>
            <a:r>
              <a:rPr lang="es-ES" sz="6400" b="1" dirty="0" smtClean="0">
                <a:solidFill>
                  <a:schemeClr val="tx1"/>
                </a:solidFill>
              </a:rPr>
              <a:t>” (Dictamen GAL 275/17)</a:t>
            </a:r>
          </a:p>
          <a:p>
            <a:pPr algn="just">
              <a:lnSpc>
                <a:spcPts val="1200"/>
              </a:lnSpc>
            </a:pPr>
            <a:endParaRPr lang="es-ES" sz="6400" dirty="0">
              <a:solidFill>
                <a:schemeClr val="tx1"/>
              </a:solidFill>
            </a:endParaRPr>
          </a:p>
          <a:p>
            <a:pPr algn="just">
              <a:lnSpc>
                <a:spcPts val="1200"/>
              </a:lnSpc>
            </a:pPr>
            <a:r>
              <a:rPr lang="es-ES" sz="6400" dirty="0" smtClean="0">
                <a:solidFill>
                  <a:schemeClr val="tx1"/>
                </a:solidFill>
              </a:rPr>
              <a:t>Se </a:t>
            </a:r>
            <a:r>
              <a:rPr lang="es-AR" sz="6400" dirty="0" smtClean="0">
                <a:solidFill>
                  <a:schemeClr val="tx1"/>
                </a:solidFill>
              </a:rPr>
              <a:t>podrían tener en cuenta tres oportunidades para que el obligado al pago tenga que emitir una liquidación:  </a:t>
            </a:r>
            <a:endParaRPr lang="es-AR" sz="6400" dirty="0">
              <a:solidFill>
                <a:schemeClr val="tx1"/>
              </a:solidFill>
            </a:endParaRPr>
          </a:p>
          <a:p>
            <a:pPr algn="just">
              <a:lnSpc>
                <a:spcPts val="1200"/>
              </a:lnSpc>
            </a:pPr>
            <a:r>
              <a:rPr lang="es-AR" sz="6400" dirty="0">
                <a:solidFill>
                  <a:schemeClr val="tx1"/>
                </a:solidFill>
              </a:rPr>
              <a:t> </a:t>
            </a:r>
          </a:p>
          <a:p>
            <a:pPr marL="354013" indent="-354013" algn="just">
              <a:lnSpc>
                <a:spcPts val="1200"/>
              </a:lnSpc>
              <a:buFont typeface="+mj-lt"/>
              <a:buAutoNum type="arabicPeriod"/>
            </a:pPr>
            <a:r>
              <a:rPr lang="es-AR" sz="6400" dirty="0" smtClean="0">
                <a:solidFill>
                  <a:schemeClr val="tx1"/>
                </a:solidFill>
              </a:rPr>
              <a:t>El </a:t>
            </a:r>
            <a:r>
              <a:rPr lang="es-AR" sz="6400" dirty="0">
                <a:solidFill>
                  <a:schemeClr val="tx1"/>
                </a:solidFill>
              </a:rPr>
              <a:t>damnificado y la ART </a:t>
            </a:r>
            <a:r>
              <a:rPr lang="es-AR" sz="6400" dirty="0" smtClean="0">
                <a:solidFill>
                  <a:schemeClr val="tx1"/>
                </a:solidFill>
              </a:rPr>
              <a:t>acuerdan </a:t>
            </a:r>
            <a:r>
              <a:rPr lang="es-AR" sz="6400" dirty="0">
                <a:solidFill>
                  <a:schemeClr val="tx1"/>
                </a:solidFill>
              </a:rPr>
              <a:t>el grado de ILP, como así también, el monto de la correspondiente prestación </a:t>
            </a:r>
            <a:r>
              <a:rPr lang="es-AR" sz="6400" dirty="0" smtClean="0">
                <a:solidFill>
                  <a:schemeClr val="tx1"/>
                </a:solidFill>
              </a:rPr>
              <a:t>dineraria: conforme </a:t>
            </a:r>
            <a:r>
              <a:rPr lang="es-AR" sz="6400" dirty="0">
                <a:solidFill>
                  <a:schemeClr val="tx1"/>
                </a:solidFill>
              </a:rPr>
              <a:t>el proyecto del formulario de Convenio, al momento de firmarse el </a:t>
            </a:r>
            <a:r>
              <a:rPr lang="es-AR" sz="6400" dirty="0" smtClean="0">
                <a:solidFill>
                  <a:schemeClr val="tx1"/>
                </a:solidFill>
              </a:rPr>
              <a:t>Acuerdo, la aseguradora </a:t>
            </a:r>
            <a:r>
              <a:rPr lang="es-AR" sz="6400" dirty="0">
                <a:solidFill>
                  <a:schemeClr val="tx1"/>
                </a:solidFill>
              </a:rPr>
              <a:t>tendría que informarle al trabajador el importe de la prestación dineraria, razón por la cual para estos casos se podría considerar como “fecha de liquidación” el día previo a la firma del citado </a:t>
            </a:r>
            <a:r>
              <a:rPr lang="es-AR" sz="6400" b="1" u="sng" dirty="0">
                <a:solidFill>
                  <a:schemeClr val="tx1"/>
                </a:solidFill>
              </a:rPr>
              <a:t>Acuerdo</a:t>
            </a:r>
            <a:r>
              <a:rPr lang="es-AR" sz="6400" dirty="0">
                <a:solidFill>
                  <a:schemeClr val="tx1"/>
                </a:solidFill>
              </a:rPr>
              <a:t>.</a:t>
            </a:r>
          </a:p>
          <a:p>
            <a:pPr marL="354013" indent="-354013" algn="just">
              <a:lnSpc>
                <a:spcPts val="1200"/>
              </a:lnSpc>
              <a:buFont typeface="+mj-lt"/>
              <a:buAutoNum type="arabicPeriod"/>
            </a:pPr>
            <a:endParaRPr lang="es-AR" sz="6400" dirty="0" smtClean="0">
              <a:solidFill>
                <a:schemeClr val="tx1"/>
              </a:solidFill>
            </a:endParaRPr>
          </a:p>
          <a:p>
            <a:pPr marL="354013" indent="-354013" algn="just">
              <a:lnSpc>
                <a:spcPts val="1200"/>
              </a:lnSpc>
              <a:buFont typeface="+mj-lt"/>
              <a:buAutoNum type="arabicPeriod"/>
            </a:pPr>
            <a:r>
              <a:rPr lang="es-AR" sz="6400" dirty="0" smtClean="0">
                <a:solidFill>
                  <a:schemeClr val="tx1"/>
                </a:solidFill>
              </a:rPr>
              <a:t>La Comisión Médica Jurisdiccional (CMJ) determina </a:t>
            </a:r>
            <a:r>
              <a:rPr lang="es-AR" sz="6400" dirty="0">
                <a:solidFill>
                  <a:schemeClr val="tx1"/>
                </a:solidFill>
              </a:rPr>
              <a:t>la </a:t>
            </a:r>
            <a:r>
              <a:rPr lang="es-AR" sz="6400" dirty="0" smtClean="0">
                <a:solidFill>
                  <a:schemeClr val="tx1"/>
                </a:solidFill>
              </a:rPr>
              <a:t>ILP: el </a:t>
            </a:r>
            <a:r>
              <a:rPr lang="es-AR" sz="6400" dirty="0">
                <a:solidFill>
                  <a:schemeClr val="tx1"/>
                </a:solidFill>
              </a:rPr>
              <a:t>dictamen se va a notificar a las partes, se los tendría que citar para la audiencia de homologación, en consecuencia, se tendría que considerar como “fecha de liquidación” el día previo a la mencionada </a:t>
            </a:r>
            <a:r>
              <a:rPr lang="es-AR" sz="6400" b="1" u="sng" dirty="0">
                <a:solidFill>
                  <a:schemeClr val="tx1"/>
                </a:solidFill>
              </a:rPr>
              <a:t>Audiencia</a:t>
            </a:r>
            <a:r>
              <a:rPr lang="es-AR" sz="6400" dirty="0">
                <a:solidFill>
                  <a:schemeClr val="tx1"/>
                </a:solidFill>
              </a:rPr>
              <a:t>.</a:t>
            </a:r>
          </a:p>
          <a:p>
            <a:pPr marL="354013" indent="-354013" algn="just">
              <a:lnSpc>
                <a:spcPts val="1200"/>
              </a:lnSpc>
              <a:buFont typeface="+mj-lt"/>
              <a:buAutoNum type="arabicPeriod"/>
            </a:pPr>
            <a:endParaRPr lang="es-AR" sz="6400" dirty="0">
              <a:solidFill>
                <a:schemeClr val="tx1"/>
              </a:solidFill>
            </a:endParaRPr>
          </a:p>
          <a:p>
            <a:pPr marL="354013" indent="-354013" algn="just">
              <a:lnSpc>
                <a:spcPts val="1200"/>
              </a:lnSpc>
              <a:buFont typeface="+mj-lt"/>
              <a:buAutoNum type="arabicPeriod"/>
            </a:pPr>
            <a:r>
              <a:rPr lang="es-AR" sz="6400" u="sng" dirty="0" smtClean="0">
                <a:solidFill>
                  <a:schemeClr val="tx1"/>
                </a:solidFill>
              </a:rPr>
              <a:t>JURISDICCIONES NO INCORPORADAS</a:t>
            </a:r>
            <a:r>
              <a:rPr lang="es-AR" sz="6400" dirty="0" smtClean="0">
                <a:solidFill>
                  <a:schemeClr val="tx1"/>
                </a:solidFill>
              </a:rPr>
              <a:t>: Hasta </a:t>
            </a:r>
            <a:r>
              <a:rPr lang="es-AR" sz="6400" dirty="0">
                <a:solidFill>
                  <a:schemeClr val="tx1"/>
                </a:solidFill>
              </a:rPr>
              <a:t>tanto las distintas jurisdicciones invitadas adhieran al sistema de la Ley de Riesgos del Trabajo, el plazo para abonar una prestación dineraria de pago único se seguirá rigiendo por el artículo 4° de la Ley N°26773, motivo por el cual se entiende que como “fecha de liquidación” se podría considerar el día previo a la fecha de </a:t>
            </a:r>
            <a:r>
              <a:rPr lang="es-AR" sz="6400" b="1" u="sng" dirty="0">
                <a:solidFill>
                  <a:schemeClr val="tx1"/>
                </a:solidFill>
              </a:rPr>
              <a:t>puesta a disposición</a:t>
            </a:r>
            <a:r>
              <a:rPr lang="es-AR" sz="6400" dirty="0">
                <a:solidFill>
                  <a:schemeClr val="tx1"/>
                </a:solidFill>
              </a:rPr>
              <a:t>.   </a:t>
            </a:r>
          </a:p>
          <a:p>
            <a:pPr algn="just">
              <a:lnSpc>
                <a:spcPts val="1680"/>
              </a:lnSpc>
            </a:pPr>
            <a:endParaRPr lang="es-AR" dirty="0" smtClean="0">
              <a:solidFill>
                <a:srgbClr val="0070C0"/>
              </a:solidFill>
            </a:endParaRPr>
          </a:p>
          <a:p>
            <a:endParaRPr lang="es-AR" dirty="0"/>
          </a:p>
        </p:txBody>
      </p:sp>
    </p:spTree>
    <p:extLst>
      <p:ext uri="{BB962C8B-B14F-4D97-AF65-F5344CB8AC3E}">
        <p14:creationId xmlns="" xmlns:p14="http://schemas.microsoft.com/office/powerpoint/2010/main" val="261407593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smtClean="0"/>
              <a:t/>
            </a:r>
            <a:br>
              <a:rPr lang="es-AR" dirty="0" smtClean="0"/>
            </a:br>
            <a:r>
              <a:rPr lang="es-AR" sz="2400" dirty="0"/>
              <a:t>Valor Ingreso Base (VIB) </a:t>
            </a:r>
            <a:r>
              <a:rPr lang="es-AR" sz="2400" dirty="0" smtClean="0"/>
              <a:t>– Actualizado por TASA BNA</a:t>
            </a:r>
            <a:endParaRPr lang="es-AR" sz="2400" dirty="0"/>
          </a:p>
        </p:txBody>
      </p:sp>
      <p:sp>
        <p:nvSpPr>
          <p:cNvPr id="7" name="Subtítulo 4"/>
          <p:cNvSpPr txBox="1">
            <a:spLocks/>
          </p:cNvSpPr>
          <p:nvPr/>
        </p:nvSpPr>
        <p:spPr>
          <a:xfrm>
            <a:off x="1047105" y="1700808"/>
            <a:ext cx="7049790" cy="3888432"/>
          </a:xfrm>
          <a:prstGeom prst="rect">
            <a:avLst/>
          </a:prstGeom>
          <a:ln>
            <a:solidFill>
              <a:schemeClr val="tx1"/>
            </a:solidFill>
          </a:ln>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1600" kern="1200">
                <a:solidFill>
                  <a:srgbClr val="0072BC"/>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rgbClr val="0072BC"/>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rgbClr val="0072BC"/>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rgbClr val="0072BC"/>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rgbClr val="0072BC"/>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algn="just"/>
            <a:endParaRPr lang="es-AR" sz="1400" b="1" dirty="0" smtClean="0"/>
          </a:p>
          <a:p>
            <a:pPr algn="just">
              <a:lnSpc>
                <a:spcPts val="1920"/>
              </a:lnSpc>
            </a:pPr>
            <a:r>
              <a:rPr lang="es-AR" b="1" dirty="0" smtClean="0">
                <a:solidFill>
                  <a:schemeClr val="tx1"/>
                </a:solidFill>
              </a:rPr>
              <a:t>Total de remuneraciones actualizadas por RIPTE</a:t>
            </a:r>
            <a:r>
              <a:rPr lang="es-AR" dirty="0" smtClean="0">
                <a:solidFill>
                  <a:schemeClr val="tx1"/>
                </a:solidFill>
              </a:rPr>
              <a:t>: $505.296,93</a:t>
            </a:r>
          </a:p>
          <a:p>
            <a:pPr algn="just">
              <a:lnSpc>
                <a:spcPts val="1920"/>
              </a:lnSpc>
            </a:pPr>
            <a:r>
              <a:rPr lang="es-AR" b="1" dirty="0" smtClean="0">
                <a:solidFill>
                  <a:schemeClr val="tx1"/>
                </a:solidFill>
              </a:rPr>
              <a:t>Cantidad de meses</a:t>
            </a:r>
            <a:r>
              <a:rPr lang="es-AR" dirty="0" smtClean="0">
                <a:solidFill>
                  <a:schemeClr val="tx1"/>
                </a:solidFill>
              </a:rPr>
              <a:t>: 12</a:t>
            </a:r>
          </a:p>
          <a:p>
            <a:pPr algn="just">
              <a:lnSpc>
                <a:spcPts val="1920"/>
              </a:lnSpc>
            </a:pPr>
            <a:endParaRPr lang="es-AR" b="1" u="sng" dirty="0" smtClean="0">
              <a:solidFill>
                <a:schemeClr val="tx1"/>
              </a:solidFill>
            </a:endParaRPr>
          </a:p>
          <a:p>
            <a:pPr algn="just">
              <a:lnSpc>
                <a:spcPts val="1920"/>
              </a:lnSpc>
            </a:pPr>
            <a:r>
              <a:rPr lang="es-AR" b="1" u="sng" dirty="0" smtClean="0">
                <a:solidFill>
                  <a:schemeClr val="tx1"/>
                </a:solidFill>
              </a:rPr>
              <a:t>VIB (RIPTE)</a:t>
            </a:r>
            <a:r>
              <a:rPr lang="es-AR" dirty="0" smtClean="0">
                <a:solidFill>
                  <a:schemeClr val="tx1"/>
                </a:solidFill>
              </a:rPr>
              <a:t>: $505.296,93 / 12 : </a:t>
            </a:r>
            <a:r>
              <a:rPr lang="es-AR" b="1" u="sng" dirty="0">
                <a:solidFill>
                  <a:schemeClr val="tx1"/>
                </a:solidFill>
              </a:rPr>
              <a:t>$</a:t>
            </a:r>
            <a:r>
              <a:rPr lang="es-AR" b="1" u="sng" dirty="0" smtClean="0">
                <a:solidFill>
                  <a:schemeClr val="tx1"/>
                </a:solidFill>
              </a:rPr>
              <a:t>42.108,08</a:t>
            </a:r>
          </a:p>
          <a:p>
            <a:pPr algn="just">
              <a:lnSpc>
                <a:spcPts val="1920"/>
              </a:lnSpc>
            </a:pPr>
            <a:endParaRPr lang="es-AR" b="1" dirty="0" smtClean="0">
              <a:solidFill>
                <a:schemeClr val="tx1"/>
              </a:solidFill>
            </a:endParaRPr>
          </a:p>
          <a:p>
            <a:pPr algn="just">
              <a:lnSpc>
                <a:spcPts val="1920"/>
              </a:lnSpc>
            </a:pPr>
            <a:r>
              <a:rPr lang="es-AR" b="1" dirty="0" smtClean="0">
                <a:solidFill>
                  <a:schemeClr val="tx1"/>
                </a:solidFill>
              </a:rPr>
              <a:t>Tasa promedio mensual de la operación: 0,02010902</a:t>
            </a:r>
          </a:p>
          <a:p>
            <a:pPr algn="just">
              <a:lnSpc>
                <a:spcPts val="1920"/>
              </a:lnSpc>
            </a:pPr>
            <a:r>
              <a:rPr lang="es-AR" b="1" dirty="0" smtClean="0">
                <a:solidFill>
                  <a:schemeClr val="tx1"/>
                </a:solidFill>
              </a:rPr>
              <a:t>Días entre fecha de PMI y Fecha de Liquidación:  342	Interés (tasa): $10.728,73</a:t>
            </a:r>
          </a:p>
          <a:p>
            <a:pPr algn="just">
              <a:lnSpc>
                <a:spcPts val="1920"/>
              </a:lnSpc>
            </a:pPr>
            <a:endParaRPr lang="es-AR" b="1" dirty="0">
              <a:solidFill>
                <a:schemeClr val="tx1"/>
              </a:solidFill>
            </a:endParaRPr>
          </a:p>
          <a:p>
            <a:pPr algn="just">
              <a:lnSpc>
                <a:spcPts val="1920"/>
              </a:lnSpc>
            </a:pPr>
            <a:r>
              <a:rPr lang="es-AR" b="1" u="sng" dirty="0" smtClean="0">
                <a:solidFill>
                  <a:schemeClr val="tx1"/>
                </a:solidFill>
              </a:rPr>
              <a:t>VIB (RIPTE) + Tasa</a:t>
            </a:r>
            <a:r>
              <a:rPr lang="es-AR" b="1" dirty="0">
                <a:solidFill>
                  <a:schemeClr val="tx1"/>
                </a:solidFill>
              </a:rPr>
              <a:t>:</a:t>
            </a:r>
            <a:r>
              <a:rPr lang="es-AR" b="1" dirty="0" smtClean="0">
                <a:solidFill>
                  <a:schemeClr val="tx1"/>
                </a:solidFill>
              </a:rPr>
              <a:t> </a:t>
            </a:r>
            <a:r>
              <a:rPr lang="es-AR" dirty="0" smtClean="0">
                <a:solidFill>
                  <a:schemeClr val="tx1"/>
                </a:solidFill>
              </a:rPr>
              <a:t>VIB (RIPTE) </a:t>
            </a:r>
            <a:r>
              <a:rPr lang="es-AR" dirty="0">
                <a:solidFill>
                  <a:schemeClr val="tx1"/>
                </a:solidFill>
              </a:rPr>
              <a:t>+ interés (tasa)</a:t>
            </a:r>
          </a:p>
          <a:p>
            <a:pPr algn="just">
              <a:lnSpc>
                <a:spcPts val="1920"/>
              </a:lnSpc>
            </a:pPr>
            <a:r>
              <a:rPr lang="es-AR" dirty="0" smtClean="0">
                <a:solidFill>
                  <a:schemeClr val="tx1"/>
                </a:solidFill>
              </a:rPr>
              <a:t>                                    $42.108,08 + </a:t>
            </a:r>
            <a:r>
              <a:rPr lang="es-AR" dirty="0">
                <a:solidFill>
                  <a:schemeClr val="tx1"/>
                </a:solidFill>
              </a:rPr>
              <a:t>$</a:t>
            </a:r>
            <a:r>
              <a:rPr lang="es-AR" dirty="0" smtClean="0">
                <a:solidFill>
                  <a:schemeClr val="tx1"/>
                </a:solidFill>
              </a:rPr>
              <a:t>10.728,73: </a:t>
            </a:r>
            <a:r>
              <a:rPr lang="es-AR" b="1" u="sng" dirty="0" smtClean="0">
                <a:solidFill>
                  <a:schemeClr val="tx1"/>
                </a:solidFill>
              </a:rPr>
              <a:t>$52.836,81</a:t>
            </a:r>
          </a:p>
          <a:p>
            <a:pPr algn="just"/>
            <a:endParaRPr lang="es-AR" sz="1400" b="1" dirty="0"/>
          </a:p>
        </p:txBody>
      </p:sp>
    </p:spTree>
    <p:extLst>
      <p:ext uri="{BB962C8B-B14F-4D97-AF65-F5344CB8AC3E}">
        <p14:creationId xmlns="" xmlns:p14="http://schemas.microsoft.com/office/powerpoint/2010/main" val="81754233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chor="t"/>
          <a:lstStyle/>
          <a:p>
            <a:pPr>
              <a:defRPr/>
            </a:pPr>
            <a:r>
              <a:rPr lang="es-AR" sz="2800" dirty="0" smtClean="0"/>
              <a:t/>
            </a:r>
            <a:br>
              <a:rPr lang="es-AR" sz="2800" dirty="0" smtClean="0"/>
            </a:br>
            <a:r>
              <a:rPr lang="es-AR" sz="2400" dirty="0"/>
              <a:t>Incapacidad Laboral Permanente Parcial Definitiva &lt;= 50%</a:t>
            </a:r>
            <a:endParaRPr lang="es-ES" sz="2400" dirty="0"/>
          </a:p>
        </p:txBody>
      </p:sp>
      <p:graphicFrame>
        <p:nvGraphicFramePr>
          <p:cNvPr id="9" name="8 Tabla"/>
          <p:cNvGraphicFramePr>
            <a:graphicFrameLocks noGrp="1"/>
          </p:cNvGraphicFramePr>
          <p:nvPr>
            <p:extLst/>
          </p:nvPr>
        </p:nvGraphicFramePr>
        <p:xfrm>
          <a:off x="457200" y="2348880"/>
          <a:ext cx="8280920" cy="1744820"/>
        </p:xfrm>
        <a:graphic>
          <a:graphicData uri="http://schemas.openxmlformats.org/drawingml/2006/table">
            <a:tbl>
              <a:tblPr firstRow="1" bandRow="1">
                <a:tableStyleId>{5C22544A-7EE6-4342-B048-85BDC9FD1C3A}</a:tableStyleId>
              </a:tblPr>
              <a:tblGrid>
                <a:gridCol w="4140460"/>
                <a:gridCol w="4140460"/>
              </a:tblGrid>
              <a:tr h="345796">
                <a:tc>
                  <a:txBody>
                    <a:bodyPr/>
                    <a:lstStyle/>
                    <a:p>
                      <a:pPr algn="ctr">
                        <a:lnSpc>
                          <a:spcPct val="80000"/>
                        </a:lnSpc>
                        <a:defRPr/>
                      </a:pPr>
                      <a:r>
                        <a:rPr lang="es-ES_tradnl" altLang="es-AR" sz="1500" b="1" u="none" dirty="0" smtClean="0">
                          <a:effectLst>
                            <a:outerShdw blurRad="38100" dist="38100" dir="2700000" algn="tl">
                              <a:srgbClr val="000000">
                                <a:alpha val="43137"/>
                              </a:srgbClr>
                            </a:outerShdw>
                          </a:effectLst>
                        </a:rPr>
                        <a:t>PMI anterior al 24/01/17</a:t>
                      </a:r>
                      <a:endParaRPr lang="es-ES_tradnl" altLang="es-AR" sz="1500" b="1" u="none" dirty="0">
                        <a:effectLst>
                          <a:outerShdw blurRad="38100" dist="38100" dir="2700000" algn="tl">
                            <a:srgbClr val="000000">
                              <a:alpha val="43137"/>
                            </a:srgbClr>
                          </a:outerShdw>
                        </a:effectLst>
                      </a:endParaRPr>
                    </a:p>
                  </a:txBody>
                  <a:tcPr anchor="ctr"/>
                </a:tc>
                <a:tc>
                  <a:txBody>
                    <a:bodyPr/>
                    <a:lstStyle/>
                    <a:p>
                      <a:pPr marL="0" algn="ctr" defTabSz="914400" rtl="0" eaLnBrk="1" latinLnBrk="0" hangingPunct="1">
                        <a:lnSpc>
                          <a:spcPct val="80000"/>
                        </a:lnSpc>
                        <a:defRPr/>
                      </a:pPr>
                      <a:r>
                        <a:rPr lang="es-AR" sz="1500" b="1" u="none" kern="1200" dirty="0" smtClean="0">
                          <a:solidFill>
                            <a:schemeClr val="lt1"/>
                          </a:solidFill>
                          <a:effectLst>
                            <a:outerShdw blurRad="38100" dist="38100" dir="2700000" algn="tl">
                              <a:srgbClr val="000000">
                                <a:alpha val="43137"/>
                              </a:srgbClr>
                            </a:outerShdw>
                          </a:effectLst>
                          <a:latin typeface="+mn-lt"/>
                          <a:ea typeface="+mn-ea"/>
                          <a:cs typeface="+mn-cs"/>
                        </a:rPr>
                        <a:t>PMI a partir del 24/01/17</a:t>
                      </a:r>
                    </a:p>
                  </a:txBody>
                  <a:tcPr anchor="ctr"/>
                </a:tc>
              </a:tr>
              <a:tr h="576064">
                <a:tc>
                  <a:txBody>
                    <a:bodyPr/>
                    <a:lstStyle/>
                    <a:p>
                      <a:pPr marL="0" marR="0" indent="0" algn="just" defTabSz="914400" rtl="0" eaLnBrk="1" fontAlgn="auto" latinLnBrk="0" hangingPunct="1">
                        <a:lnSpc>
                          <a:spcPct val="80000"/>
                        </a:lnSpc>
                        <a:spcBef>
                          <a:spcPct val="0"/>
                        </a:spcBef>
                        <a:spcAft>
                          <a:spcPts val="0"/>
                        </a:spcAft>
                        <a:buClrTx/>
                        <a:buSzPct val="66000"/>
                        <a:buFont typeface="Arial" panose="020B0604020202020204" pitchFamily="34" charset="0"/>
                        <a:buNone/>
                        <a:tabLst/>
                        <a:defRPr/>
                      </a:pPr>
                      <a:r>
                        <a:rPr lang="es-MX" sz="1500" b="1" u="none" kern="1200" baseline="0" dirty="0" smtClean="0">
                          <a:solidFill>
                            <a:srgbClr val="0070C0"/>
                          </a:solidFill>
                          <a:latin typeface="+mn-lt"/>
                          <a:ea typeface="+mj-ea"/>
                          <a:cs typeface="+mj-cs"/>
                        </a:rPr>
                        <a:t>CAPITAL</a:t>
                      </a:r>
                      <a:r>
                        <a:rPr lang="es-MX" sz="1500" b="0" u="none" kern="1200" baseline="0" dirty="0" smtClean="0">
                          <a:solidFill>
                            <a:srgbClr val="0070C0"/>
                          </a:solidFill>
                          <a:latin typeface="+mn-lt"/>
                          <a:ea typeface="+mj-ea"/>
                          <a:cs typeface="+mj-cs"/>
                        </a:rPr>
                        <a:t>= 53 x VMIB x % ILP x (65/Edad PMI)</a:t>
                      </a:r>
                      <a:endParaRPr lang="es-ES" sz="1500" b="0" u="none" kern="1200" baseline="0" dirty="0" smtClean="0">
                        <a:solidFill>
                          <a:srgbClr val="0070C0"/>
                        </a:solidFill>
                        <a:latin typeface="+mn-lt"/>
                        <a:ea typeface="+mj-ea"/>
                        <a:cs typeface="+mj-cs"/>
                      </a:endParaRPr>
                    </a:p>
                    <a:p>
                      <a:pPr marL="0" indent="0" algn="just" eaLnBrk="1" hangingPunct="1">
                        <a:lnSpc>
                          <a:spcPct val="80000"/>
                        </a:lnSpc>
                        <a:spcBef>
                          <a:spcPct val="0"/>
                        </a:spcBef>
                        <a:buClrTx/>
                        <a:buSzPct val="66000"/>
                        <a:buFont typeface="Arial" panose="020B0604020202020204" pitchFamily="34" charset="0"/>
                        <a:buNone/>
                        <a:defRPr/>
                      </a:pPr>
                      <a:endParaRPr lang="es-AR" sz="1500" b="0" u="sng" kern="1200" baseline="0" dirty="0">
                        <a:solidFill>
                          <a:srgbClr val="0070C0"/>
                        </a:solidFill>
                        <a:latin typeface="+mn-lt"/>
                        <a:ea typeface="+mj-ea"/>
                        <a:cs typeface="+mj-cs"/>
                      </a:endParaRPr>
                    </a:p>
                  </a:txBody>
                  <a:tcPr>
                    <a:solidFill>
                      <a:schemeClr val="accent6">
                        <a:lumMod val="20000"/>
                        <a:lumOff val="80000"/>
                      </a:schemeClr>
                    </a:solidFill>
                  </a:tcPr>
                </a:tc>
                <a:tc>
                  <a:txBody>
                    <a:bodyPr/>
                    <a:lstStyle/>
                    <a:p>
                      <a:pPr marL="0" marR="0" indent="0" algn="just" defTabSz="914400" rtl="0" eaLnBrk="1" fontAlgn="auto" latinLnBrk="0" hangingPunct="1">
                        <a:lnSpc>
                          <a:spcPct val="80000"/>
                        </a:lnSpc>
                        <a:spcBef>
                          <a:spcPct val="0"/>
                        </a:spcBef>
                        <a:spcAft>
                          <a:spcPts val="0"/>
                        </a:spcAft>
                        <a:buClrTx/>
                        <a:buSzPct val="66000"/>
                        <a:buFont typeface="Arial" panose="020B0604020202020204" pitchFamily="34" charset="0"/>
                        <a:buNone/>
                        <a:tabLst/>
                        <a:defRPr/>
                      </a:pPr>
                      <a:r>
                        <a:rPr lang="es-MX" sz="1500" b="1" u="none" kern="1200" baseline="0" dirty="0" smtClean="0">
                          <a:solidFill>
                            <a:srgbClr val="0070C0"/>
                          </a:solidFill>
                          <a:latin typeface="+mn-lt"/>
                          <a:ea typeface="+mj-ea"/>
                          <a:cs typeface="+mj-cs"/>
                        </a:rPr>
                        <a:t>CAPITAL</a:t>
                      </a:r>
                      <a:r>
                        <a:rPr lang="es-MX" sz="1500" b="0" u="none" kern="1200" baseline="0" dirty="0" smtClean="0">
                          <a:solidFill>
                            <a:srgbClr val="0070C0"/>
                          </a:solidFill>
                          <a:latin typeface="+mn-lt"/>
                          <a:ea typeface="+mj-ea"/>
                          <a:cs typeface="+mj-cs"/>
                        </a:rPr>
                        <a:t>= 53 x VIB (RIPTE + TASA BNA) x %ILP x (65/Edad PMI)</a:t>
                      </a:r>
                      <a:endParaRPr lang="es-ES" sz="1500" b="0" u="none" kern="1200" baseline="0" dirty="0" smtClean="0">
                        <a:solidFill>
                          <a:srgbClr val="0070C0"/>
                        </a:solidFill>
                        <a:latin typeface="+mn-lt"/>
                        <a:ea typeface="+mj-ea"/>
                        <a:cs typeface="+mj-cs"/>
                      </a:endParaRPr>
                    </a:p>
                  </a:txBody>
                  <a:tcPr>
                    <a:solidFill>
                      <a:schemeClr val="accent3">
                        <a:lumMod val="40000"/>
                        <a:lumOff val="60000"/>
                      </a:schemeClr>
                    </a:solidFill>
                  </a:tcPr>
                </a:tc>
              </a:tr>
              <a:tr h="717926">
                <a:tc>
                  <a:txBody>
                    <a:bodyPr/>
                    <a:lstStyle/>
                    <a:p>
                      <a:pPr marL="0" marR="0" indent="0" algn="just" defTabSz="914400" rtl="0" eaLnBrk="1" fontAlgn="auto" latinLnBrk="0" hangingPunct="1">
                        <a:lnSpc>
                          <a:spcPct val="80000"/>
                        </a:lnSpc>
                        <a:spcBef>
                          <a:spcPct val="0"/>
                        </a:spcBef>
                        <a:spcAft>
                          <a:spcPts val="0"/>
                        </a:spcAft>
                        <a:buClrTx/>
                        <a:buSzPct val="66000"/>
                        <a:buFont typeface="Arial" panose="020B0604020202020204" pitchFamily="34" charset="0"/>
                        <a:buNone/>
                        <a:tabLst/>
                        <a:defRPr/>
                      </a:pPr>
                      <a:r>
                        <a:rPr lang="es-ES_tradnl" altLang="es-AR" sz="1500" b="1" u="none" kern="1200" baseline="0" dirty="0" smtClean="0">
                          <a:solidFill>
                            <a:srgbClr val="0070C0"/>
                          </a:solidFill>
                          <a:latin typeface="+mn-lt"/>
                          <a:ea typeface="+mj-ea"/>
                          <a:cs typeface="+mj-cs"/>
                        </a:rPr>
                        <a:t>Piso mínimo de Ley </a:t>
                      </a:r>
                      <a:r>
                        <a:rPr lang="es-ES_tradnl" altLang="es-AR" sz="1500" b="0" u="none" kern="1200" baseline="0" dirty="0" smtClean="0">
                          <a:solidFill>
                            <a:srgbClr val="0070C0"/>
                          </a:solidFill>
                          <a:latin typeface="+mn-lt"/>
                          <a:ea typeface="+mj-ea"/>
                          <a:cs typeface="+mj-cs"/>
                        </a:rPr>
                        <a:t>=  $180.000 x % ILP actualizado por RIPTE </a:t>
                      </a:r>
                      <a:r>
                        <a:rPr lang="es-MX" altLang="es-AR" sz="1500" b="0" u="none" kern="1200" baseline="0" dirty="0" smtClean="0">
                          <a:solidFill>
                            <a:srgbClr val="0070C0"/>
                          </a:solidFill>
                          <a:latin typeface="+mn-lt"/>
                          <a:ea typeface="+mj-ea"/>
                          <a:cs typeface="+mj-cs"/>
                        </a:rPr>
                        <a:t>(A partir de Marzo/18: $1.569.865 x %ILP)</a:t>
                      </a:r>
                    </a:p>
                    <a:p>
                      <a:pPr marL="0" marR="0" indent="0" algn="just" defTabSz="914400" rtl="0" eaLnBrk="1" fontAlgn="auto" latinLnBrk="0" hangingPunct="1">
                        <a:lnSpc>
                          <a:spcPct val="80000"/>
                        </a:lnSpc>
                        <a:spcBef>
                          <a:spcPct val="0"/>
                        </a:spcBef>
                        <a:spcAft>
                          <a:spcPts val="0"/>
                        </a:spcAft>
                        <a:buClrTx/>
                        <a:buSzPct val="66000"/>
                        <a:buFont typeface="Arial" panose="020B0604020202020204" pitchFamily="34" charset="0"/>
                        <a:buNone/>
                        <a:tabLst/>
                        <a:defRPr/>
                      </a:pPr>
                      <a:endParaRPr lang="es-AR" sz="1500" b="0" u="sng" kern="1200" baseline="0" dirty="0">
                        <a:solidFill>
                          <a:srgbClr val="0070C0"/>
                        </a:solidFill>
                        <a:latin typeface="+mn-lt"/>
                        <a:ea typeface="+mj-ea"/>
                        <a:cs typeface="+mj-cs"/>
                      </a:endParaRPr>
                    </a:p>
                  </a:txBody>
                  <a:tcPr>
                    <a:solidFill>
                      <a:schemeClr val="accent6">
                        <a:lumMod val="20000"/>
                        <a:lumOff val="80000"/>
                      </a:schemeClr>
                    </a:solidFill>
                  </a:tcPr>
                </a:tc>
                <a:tc>
                  <a:txBody>
                    <a:bodyPr/>
                    <a:lstStyle/>
                    <a:p>
                      <a:pPr marL="0" marR="0" indent="0" algn="just" defTabSz="914400" rtl="0" eaLnBrk="1" fontAlgn="auto" latinLnBrk="0" hangingPunct="1">
                        <a:lnSpc>
                          <a:spcPct val="80000"/>
                        </a:lnSpc>
                        <a:spcBef>
                          <a:spcPct val="0"/>
                        </a:spcBef>
                        <a:spcAft>
                          <a:spcPts val="0"/>
                        </a:spcAft>
                        <a:buClrTx/>
                        <a:buSzPct val="66000"/>
                        <a:buFont typeface="Arial" panose="020B0604020202020204" pitchFamily="34" charset="0"/>
                        <a:buNone/>
                        <a:tabLst/>
                        <a:defRPr/>
                      </a:pPr>
                      <a:r>
                        <a:rPr lang="es-ES_tradnl" altLang="es-AR" sz="1500" b="1" u="none" kern="1200" baseline="0" dirty="0" smtClean="0">
                          <a:solidFill>
                            <a:srgbClr val="0070C0"/>
                          </a:solidFill>
                          <a:latin typeface="+mn-lt"/>
                          <a:ea typeface="+mj-ea"/>
                          <a:cs typeface="+mj-cs"/>
                        </a:rPr>
                        <a:t>Piso mínimo de Ley </a:t>
                      </a:r>
                      <a:r>
                        <a:rPr lang="es-ES_tradnl" altLang="es-AR" sz="1500" b="0" u="none" kern="1200" baseline="0" dirty="0" smtClean="0">
                          <a:solidFill>
                            <a:srgbClr val="0070C0"/>
                          </a:solidFill>
                          <a:latin typeface="+mn-lt"/>
                          <a:ea typeface="+mj-ea"/>
                          <a:cs typeface="+mj-cs"/>
                        </a:rPr>
                        <a:t>= $180.000 x % ILP  actualizado por RIPTE </a:t>
                      </a:r>
                      <a:r>
                        <a:rPr lang="es-MX" altLang="es-AR" sz="1500" b="0" u="none" kern="1200" baseline="0" dirty="0" smtClean="0">
                          <a:solidFill>
                            <a:srgbClr val="0070C0"/>
                          </a:solidFill>
                          <a:latin typeface="+mn-lt"/>
                          <a:ea typeface="+mj-ea"/>
                          <a:cs typeface="+mj-cs"/>
                        </a:rPr>
                        <a:t>(A partir de Marzo/18: $1.569.865 x %ILP) más Tasa BNA</a:t>
                      </a:r>
                    </a:p>
                    <a:p>
                      <a:pPr marL="0" marR="0" indent="0" algn="just" defTabSz="914400" rtl="0" eaLnBrk="1" fontAlgn="auto" latinLnBrk="0" hangingPunct="1">
                        <a:lnSpc>
                          <a:spcPct val="80000"/>
                        </a:lnSpc>
                        <a:spcBef>
                          <a:spcPct val="0"/>
                        </a:spcBef>
                        <a:spcAft>
                          <a:spcPts val="0"/>
                        </a:spcAft>
                        <a:buClrTx/>
                        <a:buSzPct val="66000"/>
                        <a:buFont typeface="Arial" panose="020B0604020202020204" pitchFamily="34" charset="0"/>
                        <a:buNone/>
                        <a:tabLst/>
                        <a:defRPr/>
                      </a:pPr>
                      <a:endParaRPr lang="es-AR" sz="1500" b="0" u="sng" kern="1200" baseline="0" dirty="0">
                        <a:solidFill>
                          <a:srgbClr val="0070C0"/>
                        </a:solidFill>
                        <a:latin typeface="+mn-lt"/>
                        <a:ea typeface="+mj-ea"/>
                        <a:cs typeface="+mj-cs"/>
                      </a:endParaRPr>
                    </a:p>
                  </a:txBody>
                  <a:tcPr>
                    <a:solidFill>
                      <a:schemeClr val="accent3">
                        <a:lumMod val="40000"/>
                        <a:lumOff val="60000"/>
                      </a:schemeClr>
                    </a:solidFill>
                  </a:tcPr>
                </a:tc>
              </a:tr>
            </a:tbl>
          </a:graphicData>
        </a:graphic>
      </p:graphicFrame>
      <p:sp>
        <p:nvSpPr>
          <p:cNvPr id="5" name="Rectangle 12"/>
          <p:cNvSpPr>
            <a:spLocks noChangeArrowheads="1"/>
          </p:cNvSpPr>
          <p:nvPr/>
        </p:nvSpPr>
        <p:spPr bwMode="auto">
          <a:xfrm>
            <a:off x="846290" y="5238453"/>
            <a:ext cx="7633344" cy="9732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2075" tIns="46038" rIns="92075" bIns="46038">
            <a:spAutoFit/>
          </a:bodyPr>
          <a:lstStyle>
            <a:lvl1pPr defTabSz="762000" eaLnBrk="0" hangingPunct="0">
              <a:buClr>
                <a:schemeClr val="tx1"/>
              </a:buClr>
              <a:buSzPct val="75000"/>
              <a:buChar char="l"/>
              <a:defRPr sz="2800">
                <a:solidFill>
                  <a:schemeClr val="tx1"/>
                </a:solidFill>
                <a:latin typeface="Arial" charset="0"/>
              </a:defRPr>
            </a:lvl1pPr>
            <a:lvl2pPr marL="742950" indent="-285750" defTabSz="762000" eaLnBrk="0" hangingPunct="0">
              <a:buClr>
                <a:schemeClr val="tx1"/>
              </a:buClr>
              <a:buSzPct val="75000"/>
              <a:buChar char="–"/>
              <a:defRPr sz="2400">
                <a:solidFill>
                  <a:schemeClr val="tx1"/>
                </a:solidFill>
                <a:latin typeface="Arial" charset="0"/>
              </a:defRPr>
            </a:lvl2pPr>
            <a:lvl3pPr marL="1143000" indent="-228600" defTabSz="762000" eaLnBrk="0" hangingPunct="0">
              <a:buClr>
                <a:schemeClr val="tx1"/>
              </a:buClr>
              <a:buSzPct val="75000"/>
              <a:buChar char="l"/>
              <a:defRPr sz="2000">
                <a:solidFill>
                  <a:schemeClr val="tx1"/>
                </a:solidFill>
                <a:latin typeface="Arial" charset="0"/>
              </a:defRPr>
            </a:lvl3pPr>
            <a:lvl4pPr marL="1600200" indent="-228600" defTabSz="762000" eaLnBrk="0" hangingPunct="0">
              <a:buClr>
                <a:schemeClr val="tx1"/>
              </a:buClr>
              <a:buSzPct val="80000"/>
              <a:buChar char="–"/>
              <a:defRPr>
                <a:solidFill>
                  <a:schemeClr val="tx1"/>
                </a:solidFill>
                <a:latin typeface="Arial" charset="0"/>
              </a:defRPr>
            </a:lvl4pPr>
            <a:lvl5pPr marL="2057400" indent="-228600" defTabSz="762000" eaLnBrk="0" hangingPunct="0">
              <a:buClr>
                <a:schemeClr val="tx1"/>
              </a:buClr>
              <a:buSzPct val="65000"/>
              <a:buChar char="l"/>
              <a:defRPr>
                <a:solidFill>
                  <a:schemeClr val="tx1"/>
                </a:solidFill>
                <a:latin typeface="Arial" charset="0"/>
              </a:defRPr>
            </a:lvl5pPr>
            <a:lvl6pPr marL="2514600" indent="-228600" defTabSz="7620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6pPr>
            <a:lvl7pPr marL="2971800" indent="-228600" defTabSz="7620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7pPr>
            <a:lvl8pPr marL="3429000" indent="-228600" defTabSz="7620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8pPr>
            <a:lvl9pPr marL="3886200" indent="-228600" defTabSz="7620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9pPr>
          </a:lstStyle>
          <a:p>
            <a:pPr algn="ctr" eaLnBrk="1" hangingPunct="1">
              <a:lnSpc>
                <a:spcPct val="80000"/>
              </a:lnSpc>
              <a:buFont typeface="Wingdings" pitchFamily="2" charset="2"/>
              <a:buNone/>
            </a:pPr>
            <a:endParaRPr lang="es-MX" altLang="es-AR" sz="1400" dirty="0">
              <a:latin typeface="Verdana" pitchFamily="34" charset="0"/>
            </a:endParaRPr>
          </a:p>
          <a:p>
            <a:pPr algn="ctr">
              <a:lnSpc>
                <a:spcPct val="100000"/>
              </a:lnSpc>
              <a:spcBef>
                <a:spcPct val="0"/>
              </a:spcBef>
              <a:buClrTx/>
              <a:buSzTx/>
              <a:buFontTx/>
              <a:buNone/>
            </a:pPr>
            <a:endParaRPr lang="es-ES" altLang="es-AR" sz="1400" u="none" dirty="0">
              <a:latin typeface="Verdana" pitchFamily="34" charset="0"/>
            </a:endParaRPr>
          </a:p>
          <a:p>
            <a:pPr algn="ctr">
              <a:lnSpc>
                <a:spcPct val="100000"/>
              </a:lnSpc>
              <a:spcBef>
                <a:spcPct val="0"/>
              </a:spcBef>
              <a:buClrTx/>
              <a:buSzTx/>
              <a:buFontTx/>
              <a:buNone/>
            </a:pPr>
            <a:endParaRPr lang="es-ES_tradnl" altLang="es-AR" sz="1400" i="1" u="none" dirty="0">
              <a:latin typeface="Verdana" pitchFamily="34" charset="0"/>
            </a:endParaRPr>
          </a:p>
          <a:p>
            <a:pPr algn="ctr">
              <a:lnSpc>
                <a:spcPct val="100000"/>
              </a:lnSpc>
              <a:spcBef>
                <a:spcPct val="0"/>
              </a:spcBef>
              <a:buClrTx/>
              <a:buSzTx/>
              <a:buFontTx/>
              <a:buNone/>
            </a:pPr>
            <a:endParaRPr lang="es-ES_tradnl" altLang="es-AR" sz="1800" i="1" u="none" dirty="0">
              <a:latin typeface="Verdana" pitchFamily="34" charset="0"/>
            </a:endParaRPr>
          </a:p>
        </p:txBody>
      </p:sp>
    </p:spTree>
    <p:extLst>
      <p:ext uri="{BB962C8B-B14F-4D97-AF65-F5344CB8AC3E}">
        <p14:creationId xmlns="" xmlns:p14="http://schemas.microsoft.com/office/powerpoint/2010/main" val="391089060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260648"/>
            <a:ext cx="8363272" cy="1143000"/>
          </a:xfrm>
        </p:spPr>
        <p:txBody>
          <a:bodyPr anchor="t"/>
          <a:lstStyle/>
          <a:p>
            <a:pPr>
              <a:defRPr/>
            </a:pPr>
            <a:r>
              <a:rPr lang="es-AR" sz="2800" dirty="0" smtClean="0"/>
              <a:t/>
            </a:r>
            <a:br>
              <a:rPr lang="es-AR" sz="2800" dirty="0" smtClean="0"/>
            </a:br>
            <a:r>
              <a:rPr lang="es-AR" sz="2400" dirty="0"/>
              <a:t>Incapacidad Laboral Permanente Parcial Definitiva </a:t>
            </a:r>
            <a:r>
              <a:rPr lang="es-AR" sz="2400" dirty="0" smtClean="0"/>
              <a:t>&gt; </a:t>
            </a:r>
            <a:r>
              <a:rPr lang="es-AR" sz="2400" dirty="0"/>
              <a:t>50</a:t>
            </a:r>
            <a:r>
              <a:rPr lang="es-AR" sz="2400" dirty="0" smtClean="0"/>
              <a:t>% y &lt;66%</a:t>
            </a:r>
            <a:endParaRPr lang="es-ES" sz="2400" dirty="0"/>
          </a:p>
        </p:txBody>
      </p:sp>
      <p:graphicFrame>
        <p:nvGraphicFramePr>
          <p:cNvPr id="9" name="8 Tabla"/>
          <p:cNvGraphicFramePr>
            <a:graphicFrameLocks noGrp="1"/>
          </p:cNvGraphicFramePr>
          <p:nvPr>
            <p:extLst/>
          </p:nvPr>
        </p:nvGraphicFramePr>
        <p:xfrm>
          <a:off x="477888" y="2060848"/>
          <a:ext cx="8280920" cy="2331412"/>
        </p:xfrm>
        <a:graphic>
          <a:graphicData uri="http://schemas.openxmlformats.org/drawingml/2006/table">
            <a:tbl>
              <a:tblPr firstRow="1" bandRow="1">
                <a:tableStyleId>{5C22544A-7EE6-4342-B048-85BDC9FD1C3A}</a:tableStyleId>
              </a:tblPr>
              <a:tblGrid>
                <a:gridCol w="4140460"/>
                <a:gridCol w="4140460"/>
              </a:tblGrid>
              <a:tr h="323770">
                <a:tc>
                  <a:txBody>
                    <a:bodyPr/>
                    <a:lstStyle/>
                    <a:p>
                      <a:pPr algn="ctr">
                        <a:lnSpc>
                          <a:spcPct val="80000"/>
                        </a:lnSpc>
                        <a:defRPr/>
                      </a:pPr>
                      <a:r>
                        <a:rPr lang="es-ES_tradnl" altLang="es-AR" sz="1500" b="1" u="none" dirty="0" smtClean="0">
                          <a:effectLst>
                            <a:outerShdw blurRad="38100" dist="38100" dir="2700000" algn="tl">
                              <a:srgbClr val="000000">
                                <a:alpha val="43137"/>
                              </a:srgbClr>
                            </a:outerShdw>
                          </a:effectLst>
                        </a:rPr>
                        <a:t>PMI anterior al 24/01/17</a:t>
                      </a:r>
                      <a:endParaRPr lang="es-ES_tradnl" altLang="es-AR" sz="1500" b="1" u="none" dirty="0">
                        <a:effectLst>
                          <a:outerShdw blurRad="38100" dist="38100" dir="2700000" algn="tl">
                            <a:srgbClr val="000000">
                              <a:alpha val="43137"/>
                            </a:srgbClr>
                          </a:outerShdw>
                        </a:effectLst>
                      </a:endParaRPr>
                    </a:p>
                  </a:txBody>
                  <a:tcPr anchor="ctr"/>
                </a:tc>
                <a:tc>
                  <a:txBody>
                    <a:bodyPr/>
                    <a:lstStyle/>
                    <a:p>
                      <a:pPr marL="0" algn="ctr" defTabSz="914400" rtl="0" eaLnBrk="1" latinLnBrk="0" hangingPunct="1">
                        <a:lnSpc>
                          <a:spcPct val="80000"/>
                        </a:lnSpc>
                        <a:defRPr/>
                      </a:pPr>
                      <a:r>
                        <a:rPr lang="es-AR" sz="1500" b="1" u="none" kern="1200" dirty="0" smtClean="0">
                          <a:solidFill>
                            <a:schemeClr val="lt1"/>
                          </a:solidFill>
                          <a:effectLst>
                            <a:outerShdw blurRad="38100" dist="38100" dir="2700000" algn="tl">
                              <a:srgbClr val="000000">
                                <a:alpha val="43137"/>
                              </a:srgbClr>
                            </a:outerShdw>
                          </a:effectLst>
                          <a:latin typeface="+mn-lt"/>
                          <a:ea typeface="+mn-ea"/>
                          <a:cs typeface="+mn-cs"/>
                        </a:rPr>
                        <a:t>PMI posteriores al 24/01/17</a:t>
                      </a:r>
                    </a:p>
                  </a:txBody>
                  <a:tcPr anchor="ctr"/>
                </a:tc>
              </a:tr>
              <a:tr h="539372">
                <a:tc>
                  <a:txBody>
                    <a:bodyPr/>
                    <a:lstStyle/>
                    <a:p>
                      <a:pPr marL="0" marR="0" indent="0" algn="just" defTabSz="914400" rtl="0" eaLnBrk="1" fontAlgn="auto" latinLnBrk="0" hangingPunct="1">
                        <a:lnSpc>
                          <a:spcPct val="80000"/>
                        </a:lnSpc>
                        <a:spcBef>
                          <a:spcPct val="0"/>
                        </a:spcBef>
                        <a:spcAft>
                          <a:spcPts val="0"/>
                        </a:spcAft>
                        <a:buClrTx/>
                        <a:buSzPct val="66000"/>
                        <a:buFont typeface="Arial" panose="020B0604020202020204" pitchFamily="34" charset="0"/>
                        <a:buNone/>
                        <a:tabLst/>
                        <a:defRPr/>
                      </a:pPr>
                      <a:r>
                        <a:rPr lang="es-MX" sz="1500" b="1" u="none" kern="1200" baseline="0" dirty="0" smtClean="0">
                          <a:solidFill>
                            <a:srgbClr val="0070C0"/>
                          </a:solidFill>
                          <a:latin typeface="+mn-lt"/>
                          <a:ea typeface="+mj-ea"/>
                          <a:cs typeface="+mj-cs"/>
                        </a:rPr>
                        <a:t>CAPITAL</a:t>
                      </a:r>
                      <a:r>
                        <a:rPr lang="es-MX" sz="1500" b="0" u="none" kern="1200" baseline="0" dirty="0" smtClean="0">
                          <a:solidFill>
                            <a:srgbClr val="0070C0"/>
                          </a:solidFill>
                          <a:latin typeface="+mn-lt"/>
                          <a:ea typeface="+mj-ea"/>
                          <a:cs typeface="+mj-cs"/>
                        </a:rPr>
                        <a:t> </a:t>
                      </a:r>
                      <a:r>
                        <a:rPr lang="es-MX" sz="1500" b="0" kern="1200" baseline="0" dirty="0" smtClean="0">
                          <a:solidFill>
                            <a:srgbClr val="0070C0"/>
                          </a:solidFill>
                          <a:latin typeface="+mn-lt"/>
                          <a:ea typeface="+mj-ea"/>
                          <a:cs typeface="+mj-cs"/>
                        </a:rPr>
                        <a:t>= 53 x VMIB x % ILP x (65/Edad PMI)</a:t>
                      </a:r>
                      <a:endParaRPr lang="es-ES" sz="1500" b="0" kern="1200" baseline="0" dirty="0" smtClean="0">
                        <a:solidFill>
                          <a:srgbClr val="0070C0"/>
                        </a:solidFill>
                        <a:latin typeface="+mn-lt"/>
                        <a:ea typeface="+mj-ea"/>
                        <a:cs typeface="+mj-cs"/>
                      </a:endParaRPr>
                    </a:p>
                    <a:p>
                      <a:pPr marL="0" indent="0" algn="just" eaLnBrk="1" hangingPunct="1">
                        <a:lnSpc>
                          <a:spcPct val="80000"/>
                        </a:lnSpc>
                        <a:spcBef>
                          <a:spcPct val="0"/>
                        </a:spcBef>
                        <a:buClrTx/>
                        <a:buSzPct val="66000"/>
                        <a:buFont typeface="Arial" panose="020B0604020202020204" pitchFamily="34" charset="0"/>
                        <a:buNone/>
                        <a:defRPr/>
                      </a:pPr>
                      <a:endParaRPr lang="es-AR" sz="1500" b="0" kern="1200" baseline="0" dirty="0">
                        <a:solidFill>
                          <a:srgbClr val="0070C0"/>
                        </a:solidFill>
                        <a:latin typeface="+mn-lt"/>
                        <a:ea typeface="+mj-ea"/>
                        <a:cs typeface="+mj-cs"/>
                      </a:endParaRPr>
                    </a:p>
                  </a:txBody>
                  <a:tcPr>
                    <a:solidFill>
                      <a:schemeClr val="accent6">
                        <a:lumMod val="20000"/>
                        <a:lumOff val="80000"/>
                      </a:schemeClr>
                    </a:solidFill>
                  </a:tcPr>
                </a:tc>
                <a:tc>
                  <a:txBody>
                    <a:bodyPr/>
                    <a:lstStyle/>
                    <a:p>
                      <a:pPr marL="0" marR="0" indent="0" algn="just" defTabSz="914400" rtl="0" eaLnBrk="1" fontAlgn="auto" latinLnBrk="0" hangingPunct="1">
                        <a:lnSpc>
                          <a:spcPct val="80000"/>
                        </a:lnSpc>
                        <a:spcBef>
                          <a:spcPct val="0"/>
                        </a:spcBef>
                        <a:spcAft>
                          <a:spcPts val="0"/>
                        </a:spcAft>
                        <a:buClrTx/>
                        <a:buSzPct val="66000"/>
                        <a:buFont typeface="Arial" panose="020B0604020202020204" pitchFamily="34" charset="0"/>
                        <a:buNone/>
                        <a:tabLst/>
                        <a:defRPr/>
                      </a:pPr>
                      <a:r>
                        <a:rPr lang="es-MX" sz="1500" b="1" u="none" kern="1200" baseline="0" dirty="0" smtClean="0">
                          <a:solidFill>
                            <a:srgbClr val="0070C0"/>
                          </a:solidFill>
                          <a:latin typeface="+mn-lt"/>
                          <a:ea typeface="+mj-ea"/>
                          <a:cs typeface="+mj-cs"/>
                        </a:rPr>
                        <a:t>CAPITAL</a:t>
                      </a:r>
                      <a:r>
                        <a:rPr lang="es-MX" sz="1500" b="0" u="none" kern="1200" baseline="0" dirty="0" smtClean="0">
                          <a:solidFill>
                            <a:srgbClr val="0070C0"/>
                          </a:solidFill>
                          <a:latin typeface="+mn-lt"/>
                          <a:ea typeface="+mj-ea"/>
                          <a:cs typeface="+mj-cs"/>
                        </a:rPr>
                        <a:t>= 53 x VIB (RIPTE + TASA BNA) x % ILP x (65/Edad PMI)</a:t>
                      </a:r>
                      <a:endParaRPr lang="es-ES" sz="1500" b="0" u="none" kern="1200" baseline="0" dirty="0" smtClean="0">
                        <a:solidFill>
                          <a:srgbClr val="0070C0"/>
                        </a:solidFill>
                        <a:latin typeface="+mn-lt"/>
                        <a:ea typeface="+mj-ea"/>
                        <a:cs typeface="+mj-cs"/>
                      </a:endParaRPr>
                    </a:p>
                  </a:txBody>
                  <a:tcPr>
                    <a:solidFill>
                      <a:schemeClr val="accent3">
                        <a:lumMod val="20000"/>
                        <a:lumOff val="80000"/>
                      </a:schemeClr>
                    </a:solidFill>
                  </a:tcPr>
                </a:tc>
              </a:tr>
              <a:tr h="770541">
                <a:tc>
                  <a:txBody>
                    <a:bodyPr/>
                    <a:lstStyle/>
                    <a:p>
                      <a:pPr marL="0" marR="0" indent="0" algn="just" defTabSz="914400" rtl="0" eaLnBrk="1" fontAlgn="auto" latinLnBrk="0" hangingPunct="1">
                        <a:lnSpc>
                          <a:spcPct val="80000"/>
                        </a:lnSpc>
                        <a:spcBef>
                          <a:spcPct val="0"/>
                        </a:spcBef>
                        <a:spcAft>
                          <a:spcPts val="0"/>
                        </a:spcAft>
                        <a:buClrTx/>
                        <a:buSzPct val="66000"/>
                        <a:buFont typeface="Arial" panose="020B0604020202020204" pitchFamily="34" charset="0"/>
                        <a:buNone/>
                        <a:tabLst/>
                        <a:defRPr/>
                      </a:pPr>
                      <a:r>
                        <a:rPr lang="es-ES_tradnl" altLang="es-AR" sz="1500" b="1" u="none" kern="1200" baseline="0" dirty="0" smtClean="0">
                          <a:solidFill>
                            <a:srgbClr val="0070C0"/>
                          </a:solidFill>
                          <a:latin typeface="+mn-lt"/>
                          <a:ea typeface="+mj-ea"/>
                          <a:cs typeface="+mj-cs"/>
                        </a:rPr>
                        <a:t>Piso mínimo de Ley </a:t>
                      </a:r>
                      <a:r>
                        <a:rPr lang="es-ES_tradnl" altLang="es-AR" sz="1500" b="0" u="none" kern="1200" baseline="0" dirty="0" smtClean="0">
                          <a:solidFill>
                            <a:srgbClr val="0070C0"/>
                          </a:solidFill>
                          <a:latin typeface="+mn-lt"/>
                          <a:ea typeface="+mj-ea"/>
                          <a:cs typeface="+mj-cs"/>
                        </a:rPr>
                        <a:t>=  $180.000 x % ILP actualizado por RIPTE </a:t>
                      </a:r>
                      <a:r>
                        <a:rPr lang="es-MX" altLang="es-AR" sz="1500" b="0" u="none" kern="1200" baseline="0" dirty="0" smtClean="0">
                          <a:solidFill>
                            <a:srgbClr val="0070C0"/>
                          </a:solidFill>
                          <a:latin typeface="+mn-lt"/>
                          <a:ea typeface="+mj-ea"/>
                          <a:cs typeface="+mj-cs"/>
                        </a:rPr>
                        <a:t>(A partir de Marzo/18: $1.569.865 x %ILP)</a:t>
                      </a:r>
                    </a:p>
                    <a:p>
                      <a:pPr marL="0" marR="0" indent="0" algn="just" defTabSz="914400" rtl="0" eaLnBrk="1" fontAlgn="auto" latinLnBrk="0" hangingPunct="1">
                        <a:lnSpc>
                          <a:spcPct val="80000"/>
                        </a:lnSpc>
                        <a:spcBef>
                          <a:spcPct val="0"/>
                        </a:spcBef>
                        <a:spcAft>
                          <a:spcPts val="0"/>
                        </a:spcAft>
                        <a:buClrTx/>
                        <a:buSzPct val="66000"/>
                        <a:buFont typeface="Arial" panose="020B0604020202020204" pitchFamily="34" charset="0"/>
                        <a:buNone/>
                        <a:tabLst/>
                        <a:defRPr/>
                      </a:pPr>
                      <a:endParaRPr lang="es-AR" sz="1500" b="0" u="sng" kern="1200" baseline="0" dirty="0">
                        <a:solidFill>
                          <a:srgbClr val="0070C0"/>
                        </a:solidFill>
                        <a:latin typeface="+mn-lt"/>
                        <a:ea typeface="+mj-ea"/>
                        <a:cs typeface="+mj-cs"/>
                      </a:endParaRPr>
                    </a:p>
                  </a:txBody>
                  <a:tcPr>
                    <a:solidFill>
                      <a:schemeClr val="accent6">
                        <a:lumMod val="20000"/>
                        <a:lumOff val="80000"/>
                      </a:schemeClr>
                    </a:solidFill>
                  </a:tcPr>
                </a:tc>
                <a:tc>
                  <a:txBody>
                    <a:bodyPr/>
                    <a:lstStyle/>
                    <a:p>
                      <a:pPr marL="0" marR="0" indent="0" algn="just" defTabSz="914400" rtl="0" eaLnBrk="1" fontAlgn="auto" latinLnBrk="0" hangingPunct="1">
                        <a:lnSpc>
                          <a:spcPct val="80000"/>
                        </a:lnSpc>
                        <a:spcBef>
                          <a:spcPct val="0"/>
                        </a:spcBef>
                        <a:spcAft>
                          <a:spcPts val="0"/>
                        </a:spcAft>
                        <a:buClrTx/>
                        <a:buSzPct val="66000"/>
                        <a:buFont typeface="Arial" panose="020B0604020202020204" pitchFamily="34" charset="0"/>
                        <a:buNone/>
                        <a:tabLst/>
                        <a:defRPr/>
                      </a:pPr>
                      <a:r>
                        <a:rPr lang="es-ES_tradnl" altLang="es-AR" sz="1500" b="1" u="none" kern="1200" baseline="0" dirty="0" smtClean="0">
                          <a:solidFill>
                            <a:srgbClr val="0070C0"/>
                          </a:solidFill>
                          <a:latin typeface="+mn-lt"/>
                          <a:ea typeface="+mj-ea"/>
                          <a:cs typeface="+mj-cs"/>
                        </a:rPr>
                        <a:t>Piso mínimo de Ley </a:t>
                      </a:r>
                      <a:r>
                        <a:rPr lang="es-ES_tradnl" altLang="es-AR" sz="1500" b="0" u="none" kern="1200" baseline="0" dirty="0" smtClean="0">
                          <a:solidFill>
                            <a:srgbClr val="0070C0"/>
                          </a:solidFill>
                          <a:latin typeface="+mn-lt"/>
                          <a:ea typeface="+mj-ea"/>
                          <a:cs typeface="+mj-cs"/>
                        </a:rPr>
                        <a:t>= $180.000 x % ILP  actualizado por RIPTE </a:t>
                      </a:r>
                      <a:r>
                        <a:rPr lang="es-MX" altLang="es-AR" sz="1500" b="0" u="none" kern="1200" baseline="0" dirty="0" smtClean="0">
                          <a:solidFill>
                            <a:srgbClr val="0070C0"/>
                          </a:solidFill>
                          <a:latin typeface="+mn-lt"/>
                          <a:ea typeface="+mj-ea"/>
                          <a:cs typeface="+mj-cs"/>
                        </a:rPr>
                        <a:t>(A partir de Marzo/18: $1.569.865 x %ILP) más Tasa BNA</a:t>
                      </a:r>
                    </a:p>
                    <a:p>
                      <a:pPr marL="0" marR="0" indent="0" algn="just" defTabSz="914400" rtl="0" eaLnBrk="1" fontAlgn="auto" latinLnBrk="0" hangingPunct="1">
                        <a:lnSpc>
                          <a:spcPct val="80000"/>
                        </a:lnSpc>
                        <a:spcBef>
                          <a:spcPct val="0"/>
                        </a:spcBef>
                        <a:spcAft>
                          <a:spcPts val="0"/>
                        </a:spcAft>
                        <a:buClrTx/>
                        <a:buSzPct val="66000"/>
                        <a:buFont typeface="Arial" panose="020B0604020202020204" pitchFamily="34" charset="0"/>
                        <a:buNone/>
                        <a:tabLst/>
                        <a:defRPr/>
                      </a:pPr>
                      <a:endParaRPr lang="es-AR" sz="1500" b="0" u="sng" kern="1200" baseline="0" dirty="0">
                        <a:solidFill>
                          <a:srgbClr val="0070C0"/>
                        </a:solidFill>
                        <a:latin typeface="+mn-lt"/>
                        <a:ea typeface="+mj-ea"/>
                        <a:cs typeface="+mj-cs"/>
                      </a:endParaRPr>
                    </a:p>
                  </a:txBody>
                  <a:tcPr>
                    <a:solidFill>
                      <a:schemeClr val="accent3">
                        <a:lumMod val="20000"/>
                        <a:lumOff val="80000"/>
                      </a:schemeClr>
                    </a:solidFill>
                  </a:tcPr>
                </a:tc>
              </a:tr>
              <a:tr h="645310">
                <a:tc gridSpan="2">
                  <a:txBody>
                    <a:bodyPr/>
                    <a:lstStyle/>
                    <a:p>
                      <a:pPr marL="0" marR="0" indent="0" algn="ctr" defTabSz="914400" rtl="0" eaLnBrk="1" fontAlgn="auto" latinLnBrk="0" hangingPunct="1">
                        <a:lnSpc>
                          <a:spcPct val="80000"/>
                        </a:lnSpc>
                        <a:spcBef>
                          <a:spcPct val="0"/>
                        </a:spcBef>
                        <a:spcAft>
                          <a:spcPts val="0"/>
                        </a:spcAft>
                        <a:buClrTx/>
                        <a:buSzPct val="66000"/>
                        <a:buFont typeface="Arial" panose="020B0604020202020204" pitchFamily="34" charset="0"/>
                        <a:buNone/>
                        <a:tabLst/>
                        <a:defRPr/>
                      </a:pPr>
                      <a:r>
                        <a:rPr lang="es-AR" sz="1500" b="0" u="none" kern="1200" baseline="0" dirty="0" smtClean="0">
                          <a:solidFill>
                            <a:srgbClr val="0070C0"/>
                          </a:solidFill>
                          <a:latin typeface="+mn-lt"/>
                          <a:ea typeface="+mj-ea"/>
                          <a:cs typeface="+mj-cs"/>
                        </a:rPr>
                        <a:t>En forma complementaria, también se liquidará una Compensación Adicional de Pago Único (CAPU) de $80.000, actualizada semestralmente por RIPTE(*) al momento de la PMI.</a:t>
                      </a:r>
                    </a:p>
                    <a:p>
                      <a:pPr marL="0" marR="0" indent="0" algn="ctr" defTabSz="914400" rtl="0" eaLnBrk="1" fontAlgn="auto" latinLnBrk="0" hangingPunct="1">
                        <a:lnSpc>
                          <a:spcPct val="80000"/>
                        </a:lnSpc>
                        <a:spcBef>
                          <a:spcPct val="0"/>
                        </a:spcBef>
                        <a:spcAft>
                          <a:spcPts val="0"/>
                        </a:spcAft>
                        <a:buClrTx/>
                        <a:buSzPct val="66000"/>
                        <a:buFont typeface="Arial" panose="020B0604020202020204" pitchFamily="34" charset="0"/>
                        <a:buNone/>
                        <a:tabLst/>
                        <a:defRPr/>
                      </a:pPr>
                      <a:r>
                        <a:rPr lang="es-AR" sz="1500" b="0" u="none" kern="1200" baseline="0" dirty="0" smtClean="0">
                          <a:solidFill>
                            <a:srgbClr val="0070C0"/>
                          </a:solidFill>
                          <a:latin typeface="+mn-lt"/>
                          <a:ea typeface="+mj-ea"/>
                          <a:cs typeface="+mj-cs"/>
                        </a:rPr>
                        <a:t>(*valor para contingencias ocurridas a partir del 01/03/18: $697.718)</a:t>
                      </a:r>
                    </a:p>
                  </a:txBody>
                  <a:tcPr anchor="ctr"/>
                </a:tc>
                <a:tc hMerge="1">
                  <a:txBody>
                    <a:bodyPr/>
                    <a:lstStyle/>
                    <a:p>
                      <a:pPr marL="0" marR="0" indent="0" algn="ctr" defTabSz="914400" rtl="0" eaLnBrk="1" fontAlgn="auto" latinLnBrk="0" hangingPunct="1">
                        <a:lnSpc>
                          <a:spcPct val="80000"/>
                        </a:lnSpc>
                        <a:spcBef>
                          <a:spcPct val="0"/>
                        </a:spcBef>
                        <a:spcAft>
                          <a:spcPts val="0"/>
                        </a:spcAft>
                        <a:buClrTx/>
                        <a:buSzPct val="66000"/>
                        <a:buFont typeface="Arial" panose="020B0604020202020204" pitchFamily="34" charset="0"/>
                        <a:buNone/>
                        <a:tabLst/>
                        <a:defRPr/>
                      </a:pPr>
                      <a:endParaRPr lang="es-AR" sz="1500" b="0" u="sng" kern="1200" baseline="0" dirty="0">
                        <a:solidFill>
                          <a:srgbClr val="0072BC"/>
                        </a:solidFill>
                        <a:latin typeface="+mn-lt"/>
                        <a:ea typeface="+mj-ea"/>
                        <a:cs typeface="+mj-cs"/>
                      </a:endParaRPr>
                    </a:p>
                  </a:txBody>
                  <a:tcPr/>
                </a:tc>
              </a:tr>
            </a:tbl>
          </a:graphicData>
        </a:graphic>
      </p:graphicFrame>
      <p:sp>
        <p:nvSpPr>
          <p:cNvPr id="5" name="Rectangle 12"/>
          <p:cNvSpPr>
            <a:spLocks noChangeArrowheads="1"/>
          </p:cNvSpPr>
          <p:nvPr/>
        </p:nvSpPr>
        <p:spPr bwMode="auto">
          <a:xfrm>
            <a:off x="846290" y="5238453"/>
            <a:ext cx="7633344" cy="9732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2075" tIns="46038" rIns="92075" bIns="46038">
            <a:spAutoFit/>
          </a:bodyPr>
          <a:lstStyle>
            <a:lvl1pPr defTabSz="762000" eaLnBrk="0" hangingPunct="0">
              <a:buClr>
                <a:schemeClr val="tx1"/>
              </a:buClr>
              <a:buSzPct val="75000"/>
              <a:buChar char="l"/>
              <a:defRPr sz="2800">
                <a:solidFill>
                  <a:schemeClr val="tx1"/>
                </a:solidFill>
                <a:latin typeface="Arial" charset="0"/>
              </a:defRPr>
            </a:lvl1pPr>
            <a:lvl2pPr marL="742950" indent="-285750" defTabSz="762000" eaLnBrk="0" hangingPunct="0">
              <a:buClr>
                <a:schemeClr val="tx1"/>
              </a:buClr>
              <a:buSzPct val="75000"/>
              <a:buChar char="–"/>
              <a:defRPr sz="2400">
                <a:solidFill>
                  <a:schemeClr val="tx1"/>
                </a:solidFill>
                <a:latin typeface="Arial" charset="0"/>
              </a:defRPr>
            </a:lvl2pPr>
            <a:lvl3pPr marL="1143000" indent="-228600" defTabSz="762000" eaLnBrk="0" hangingPunct="0">
              <a:buClr>
                <a:schemeClr val="tx1"/>
              </a:buClr>
              <a:buSzPct val="75000"/>
              <a:buChar char="l"/>
              <a:defRPr sz="2000">
                <a:solidFill>
                  <a:schemeClr val="tx1"/>
                </a:solidFill>
                <a:latin typeface="Arial" charset="0"/>
              </a:defRPr>
            </a:lvl3pPr>
            <a:lvl4pPr marL="1600200" indent="-228600" defTabSz="762000" eaLnBrk="0" hangingPunct="0">
              <a:buClr>
                <a:schemeClr val="tx1"/>
              </a:buClr>
              <a:buSzPct val="80000"/>
              <a:buChar char="–"/>
              <a:defRPr>
                <a:solidFill>
                  <a:schemeClr val="tx1"/>
                </a:solidFill>
                <a:latin typeface="Arial" charset="0"/>
              </a:defRPr>
            </a:lvl4pPr>
            <a:lvl5pPr marL="2057400" indent="-228600" defTabSz="762000" eaLnBrk="0" hangingPunct="0">
              <a:buClr>
                <a:schemeClr val="tx1"/>
              </a:buClr>
              <a:buSzPct val="65000"/>
              <a:buChar char="l"/>
              <a:defRPr>
                <a:solidFill>
                  <a:schemeClr val="tx1"/>
                </a:solidFill>
                <a:latin typeface="Arial" charset="0"/>
              </a:defRPr>
            </a:lvl5pPr>
            <a:lvl6pPr marL="2514600" indent="-228600" defTabSz="7620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6pPr>
            <a:lvl7pPr marL="2971800" indent="-228600" defTabSz="7620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7pPr>
            <a:lvl8pPr marL="3429000" indent="-228600" defTabSz="7620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8pPr>
            <a:lvl9pPr marL="3886200" indent="-228600" defTabSz="7620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9pPr>
          </a:lstStyle>
          <a:p>
            <a:pPr algn="ctr" eaLnBrk="1" hangingPunct="1">
              <a:lnSpc>
                <a:spcPct val="80000"/>
              </a:lnSpc>
              <a:buFont typeface="Wingdings" pitchFamily="2" charset="2"/>
              <a:buNone/>
            </a:pPr>
            <a:endParaRPr lang="es-MX" altLang="es-AR" sz="1400" dirty="0">
              <a:latin typeface="Verdana" pitchFamily="34" charset="0"/>
            </a:endParaRPr>
          </a:p>
          <a:p>
            <a:pPr algn="ctr">
              <a:lnSpc>
                <a:spcPct val="100000"/>
              </a:lnSpc>
              <a:spcBef>
                <a:spcPct val="0"/>
              </a:spcBef>
              <a:buClrTx/>
              <a:buSzTx/>
              <a:buFontTx/>
              <a:buNone/>
            </a:pPr>
            <a:endParaRPr lang="es-ES" altLang="es-AR" sz="1400" u="none" dirty="0">
              <a:latin typeface="Verdana" pitchFamily="34" charset="0"/>
            </a:endParaRPr>
          </a:p>
          <a:p>
            <a:pPr algn="ctr">
              <a:lnSpc>
                <a:spcPct val="100000"/>
              </a:lnSpc>
              <a:spcBef>
                <a:spcPct val="0"/>
              </a:spcBef>
              <a:buClrTx/>
              <a:buSzTx/>
              <a:buFontTx/>
              <a:buNone/>
            </a:pPr>
            <a:endParaRPr lang="es-ES_tradnl" altLang="es-AR" sz="1400" i="1" u="none" dirty="0">
              <a:latin typeface="Verdana" pitchFamily="34" charset="0"/>
            </a:endParaRPr>
          </a:p>
          <a:p>
            <a:pPr algn="ctr">
              <a:lnSpc>
                <a:spcPct val="100000"/>
              </a:lnSpc>
              <a:spcBef>
                <a:spcPct val="0"/>
              </a:spcBef>
              <a:buClrTx/>
              <a:buSzTx/>
              <a:buFontTx/>
              <a:buNone/>
            </a:pPr>
            <a:endParaRPr lang="es-ES_tradnl" altLang="es-AR" sz="1800" i="1" u="none" dirty="0">
              <a:latin typeface="Verdana" pitchFamily="34" charset="0"/>
            </a:endParaRPr>
          </a:p>
        </p:txBody>
      </p:sp>
    </p:spTree>
    <p:extLst>
      <p:ext uri="{BB962C8B-B14F-4D97-AF65-F5344CB8AC3E}">
        <p14:creationId xmlns="" xmlns:p14="http://schemas.microsoft.com/office/powerpoint/2010/main" val="427712476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260648"/>
            <a:ext cx="8363272" cy="1143000"/>
          </a:xfrm>
        </p:spPr>
        <p:txBody>
          <a:bodyPr anchor="t"/>
          <a:lstStyle/>
          <a:p>
            <a:pPr>
              <a:defRPr/>
            </a:pPr>
            <a:r>
              <a:rPr lang="es-AR" sz="2800" dirty="0" smtClean="0"/>
              <a:t/>
            </a:r>
            <a:br>
              <a:rPr lang="es-AR" sz="2800" dirty="0" smtClean="0"/>
            </a:br>
            <a:r>
              <a:rPr lang="es-AR" sz="2400" dirty="0"/>
              <a:t>Incapacidad Laboral Permanente </a:t>
            </a:r>
            <a:r>
              <a:rPr lang="es-AR" sz="2400" dirty="0" smtClean="0"/>
              <a:t>Total &gt;= 66%</a:t>
            </a:r>
            <a:endParaRPr lang="es-ES" sz="2400" dirty="0"/>
          </a:p>
        </p:txBody>
      </p:sp>
      <p:graphicFrame>
        <p:nvGraphicFramePr>
          <p:cNvPr id="9" name="8 Tabla"/>
          <p:cNvGraphicFramePr>
            <a:graphicFrameLocks noGrp="1"/>
          </p:cNvGraphicFramePr>
          <p:nvPr>
            <p:extLst/>
          </p:nvPr>
        </p:nvGraphicFramePr>
        <p:xfrm>
          <a:off x="482201" y="1988840"/>
          <a:ext cx="8280920" cy="2331412"/>
        </p:xfrm>
        <a:graphic>
          <a:graphicData uri="http://schemas.openxmlformats.org/drawingml/2006/table">
            <a:tbl>
              <a:tblPr firstRow="1" bandRow="1">
                <a:tableStyleId>{5C22544A-7EE6-4342-B048-85BDC9FD1C3A}</a:tableStyleId>
              </a:tblPr>
              <a:tblGrid>
                <a:gridCol w="4140460"/>
                <a:gridCol w="4140460"/>
              </a:tblGrid>
              <a:tr h="323770">
                <a:tc>
                  <a:txBody>
                    <a:bodyPr/>
                    <a:lstStyle/>
                    <a:p>
                      <a:pPr algn="ctr">
                        <a:lnSpc>
                          <a:spcPct val="80000"/>
                        </a:lnSpc>
                        <a:defRPr/>
                      </a:pPr>
                      <a:r>
                        <a:rPr lang="es-ES_tradnl" altLang="es-AR" sz="1500" b="1" u="none" dirty="0" smtClean="0">
                          <a:effectLst>
                            <a:outerShdw blurRad="38100" dist="38100" dir="2700000" algn="tl">
                              <a:srgbClr val="000000">
                                <a:alpha val="43137"/>
                              </a:srgbClr>
                            </a:outerShdw>
                          </a:effectLst>
                        </a:rPr>
                        <a:t>PMI anterior al 24/01/17</a:t>
                      </a:r>
                      <a:endParaRPr lang="es-ES_tradnl" altLang="es-AR" sz="1500" b="1" u="none" dirty="0">
                        <a:effectLst>
                          <a:outerShdw blurRad="38100" dist="38100" dir="2700000" algn="tl">
                            <a:srgbClr val="000000">
                              <a:alpha val="43137"/>
                            </a:srgbClr>
                          </a:outerShdw>
                        </a:effectLst>
                      </a:endParaRPr>
                    </a:p>
                  </a:txBody>
                  <a:tcPr anchor="ctr"/>
                </a:tc>
                <a:tc>
                  <a:txBody>
                    <a:bodyPr/>
                    <a:lstStyle/>
                    <a:p>
                      <a:pPr marL="0" algn="ctr" defTabSz="914400" rtl="0" eaLnBrk="1" latinLnBrk="0" hangingPunct="1">
                        <a:lnSpc>
                          <a:spcPct val="80000"/>
                        </a:lnSpc>
                        <a:defRPr/>
                      </a:pPr>
                      <a:r>
                        <a:rPr lang="es-AR" sz="1500" b="1" u="none" kern="1200" dirty="0" smtClean="0">
                          <a:solidFill>
                            <a:schemeClr val="lt1"/>
                          </a:solidFill>
                          <a:effectLst>
                            <a:outerShdw blurRad="38100" dist="38100" dir="2700000" algn="tl">
                              <a:srgbClr val="000000">
                                <a:alpha val="43137"/>
                              </a:srgbClr>
                            </a:outerShdw>
                          </a:effectLst>
                          <a:latin typeface="+mn-lt"/>
                          <a:ea typeface="+mn-ea"/>
                          <a:cs typeface="+mn-cs"/>
                        </a:rPr>
                        <a:t>PMI posteriores al 24/01/17</a:t>
                      </a:r>
                    </a:p>
                  </a:txBody>
                  <a:tcPr anchor="ctr"/>
                </a:tc>
              </a:tr>
              <a:tr h="539372">
                <a:tc>
                  <a:txBody>
                    <a:bodyPr/>
                    <a:lstStyle/>
                    <a:p>
                      <a:pPr marL="0" marR="0" indent="0" algn="just" defTabSz="914400" rtl="0" eaLnBrk="1" fontAlgn="auto" latinLnBrk="0" hangingPunct="1">
                        <a:lnSpc>
                          <a:spcPct val="80000"/>
                        </a:lnSpc>
                        <a:spcBef>
                          <a:spcPct val="0"/>
                        </a:spcBef>
                        <a:spcAft>
                          <a:spcPts val="0"/>
                        </a:spcAft>
                        <a:buClrTx/>
                        <a:buSzPct val="66000"/>
                        <a:buFont typeface="Arial" panose="020B0604020202020204" pitchFamily="34" charset="0"/>
                        <a:buNone/>
                        <a:tabLst/>
                        <a:defRPr/>
                      </a:pPr>
                      <a:r>
                        <a:rPr lang="es-MX" sz="1500" b="1" u="none" kern="1200" baseline="0" dirty="0" smtClean="0">
                          <a:solidFill>
                            <a:srgbClr val="0070C0"/>
                          </a:solidFill>
                          <a:latin typeface="+mn-lt"/>
                          <a:ea typeface="+mj-ea"/>
                          <a:cs typeface="+mj-cs"/>
                        </a:rPr>
                        <a:t>CAPITAL</a:t>
                      </a:r>
                      <a:r>
                        <a:rPr lang="es-MX" sz="1500" b="0" kern="1200" baseline="0" dirty="0" smtClean="0">
                          <a:solidFill>
                            <a:srgbClr val="0072BC"/>
                          </a:solidFill>
                          <a:latin typeface="+mn-lt"/>
                          <a:ea typeface="+mj-ea"/>
                          <a:cs typeface="+mj-cs"/>
                        </a:rPr>
                        <a:t>= 53 x VMIB x (65/Edad PMI)</a:t>
                      </a:r>
                      <a:endParaRPr lang="es-ES" sz="1500" b="0" kern="1200" baseline="0" dirty="0" smtClean="0">
                        <a:solidFill>
                          <a:srgbClr val="0072BC"/>
                        </a:solidFill>
                        <a:latin typeface="+mn-lt"/>
                        <a:ea typeface="+mj-ea"/>
                        <a:cs typeface="+mj-cs"/>
                      </a:endParaRPr>
                    </a:p>
                    <a:p>
                      <a:pPr marL="0" indent="0" algn="just" eaLnBrk="1" hangingPunct="1">
                        <a:lnSpc>
                          <a:spcPct val="80000"/>
                        </a:lnSpc>
                        <a:spcBef>
                          <a:spcPct val="0"/>
                        </a:spcBef>
                        <a:buClrTx/>
                        <a:buSzPct val="66000"/>
                        <a:buFont typeface="Arial" panose="020B0604020202020204" pitchFamily="34" charset="0"/>
                        <a:buNone/>
                        <a:defRPr/>
                      </a:pPr>
                      <a:endParaRPr lang="es-AR" sz="1500" b="0" kern="1200" baseline="0" dirty="0">
                        <a:solidFill>
                          <a:srgbClr val="0072BC"/>
                        </a:solidFill>
                        <a:latin typeface="+mn-lt"/>
                        <a:ea typeface="+mj-ea"/>
                        <a:cs typeface="+mj-cs"/>
                      </a:endParaRPr>
                    </a:p>
                  </a:txBody>
                  <a:tcPr>
                    <a:solidFill>
                      <a:schemeClr val="accent6">
                        <a:lumMod val="20000"/>
                        <a:lumOff val="80000"/>
                      </a:schemeClr>
                    </a:solidFill>
                  </a:tcPr>
                </a:tc>
                <a:tc>
                  <a:txBody>
                    <a:bodyPr/>
                    <a:lstStyle/>
                    <a:p>
                      <a:pPr marL="0" marR="0" indent="0" algn="just" defTabSz="914400" rtl="0" eaLnBrk="1" fontAlgn="auto" latinLnBrk="0" hangingPunct="1">
                        <a:lnSpc>
                          <a:spcPct val="80000"/>
                        </a:lnSpc>
                        <a:spcBef>
                          <a:spcPct val="0"/>
                        </a:spcBef>
                        <a:spcAft>
                          <a:spcPts val="0"/>
                        </a:spcAft>
                        <a:buClrTx/>
                        <a:buSzPct val="66000"/>
                        <a:buFont typeface="Arial" panose="020B0604020202020204" pitchFamily="34" charset="0"/>
                        <a:buNone/>
                        <a:tabLst/>
                        <a:defRPr/>
                      </a:pPr>
                      <a:r>
                        <a:rPr lang="es-MX" sz="1500" b="1" u="none" kern="1200" baseline="0" dirty="0" smtClean="0">
                          <a:solidFill>
                            <a:srgbClr val="0070C0"/>
                          </a:solidFill>
                          <a:latin typeface="+mn-lt"/>
                          <a:ea typeface="+mj-ea"/>
                          <a:cs typeface="+mj-cs"/>
                        </a:rPr>
                        <a:t>CAPITAL</a:t>
                      </a:r>
                      <a:r>
                        <a:rPr lang="es-MX" sz="1500" b="0" u="none" kern="1200" baseline="0" dirty="0" smtClean="0">
                          <a:solidFill>
                            <a:srgbClr val="0072BC"/>
                          </a:solidFill>
                          <a:latin typeface="+mn-lt"/>
                          <a:ea typeface="+mj-ea"/>
                          <a:cs typeface="+mj-cs"/>
                        </a:rPr>
                        <a:t>= 53 x VIB (RIPTE + TASA BNA) x (65/Edad PMI)</a:t>
                      </a:r>
                      <a:endParaRPr lang="es-ES" sz="1500" b="0" u="none" kern="1200" baseline="0" dirty="0" smtClean="0">
                        <a:solidFill>
                          <a:srgbClr val="0072BC"/>
                        </a:solidFill>
                        <a:latin typeface="+mn-lt"/>
                        <a:ea typeface="+mj-ea"/>
                        <a:cs typeface="+mj-cs"/>
                      </a:endParaRPr>
                    </a:p>
                  </a:txBody>
                  <a:tcPr>
                    <a:solidFill>
                      <a:schemeClr val="accent3">
                        <a:lumMod val="20000"/>
                        <a:lumOff val="80000"/>
                      </a:schemeClr>
                    </a:solidFill>
                  </a:tcPr>
                </a:tc>
              </a:tr>
              <a:tr h="770541">
                <a:tc>
                  <a:txBody>
                    <a:bodyPr/>
                    <a:lstStyle/>
                    <a:p>
                      <a:pPr marL="0" marR="0" indent="0" algn="just" defTabSz="914400" rtl="0" eaLnBrk="1" fontAlgn="auto" latinLnBrk="0" hangingPunct="1">
                        <a:lnSpc>
                          <a:spcPct val="80000"/>
                        </a:lnSpc>
                        <a:spcBef>
                          <a:spcPct val="0"/>
                        </a:spcBef>
                        <a:spcAft>
                          <a:spcPts val="0"/>
                        </a:spcAft>
                        <a:buClrTx/>
                        <a:buSzPct val="66000"/>
                        <a:buFont typeface="Arial" panose="020B0604020202020204" pitchFamily="34" charset="0"/>
                        <a:buNone/>
                        <a:tabLst/>
                        <a:defRPr/>
                      </a:pPr>
                      <a:r>
                        <a:rPr lang="es-ES_tradnl" altLang="es-AR" sz="1500" b="1" u="none" kern="1200" baseline="0" dirty="0" smtClean="0">
                          <a:solidFill>
                            <a:srgbClr val="0072BC"/>
                          </a:solidFill>
                          <a:latin typeface="+mn-lt"/>
                          <a:ea typeface="+mj-ea"/>
                          <a:cs typeface="+mj-cs"/>
                        </a:rPr>
                        <a:t>Piso mínimo de Ley </a:t>
                      </a:r>
                      <a:r>
                        <a:rPr lang="es-ES_tradnl" altLang="es-AR" sz="1500" b="0" u="none" kern="1200" baseline="0" dirty="0" smtClean="0">
                          <a:solidFill>
                            <a:srgbClr val="0072BC"/>
                          </a:solidFill>
                          <a:latin typeface="+mn-lt"/>
                          <a:ea typeface="+mj-ea"/>
                          <a:cs typeface="+mj-cs"/>
                        </a:rPr>
                        <a:t>= $180.000 actualizado por RIPTE </a:t>
                      </a:r>
                      <a:r>
                        <a:rPr lang="es-MX" altLang="es-AR" sz="1500" b="0" u="none" kern="1200" baseline="0" dirty="0" smtClean="0">
                          <a:solidFill>
                            <a:srgbClr val="0072BC"/>
                          </a:solidFill>
                          <a:latin typeface="+mn-lt"/>
                          <a:ea typeface="+mj-ea"/>
                          <a:cs typeface="+mj-cs"/>
                        </a:rPr>
                        <a:t>(A partir de Marzo/18: $1.569.865)</a:t>
                      </a:r>
                    </a:p>
                    <a:p>
                      <a:pPr marL="0" marR="0" indent="0" algn="just" defTabSz="914400" rtl="0" eaLnBrk="1" fontAlgn="auto" latinLnBrk="0" hangingPunct="1">
                        <a:lnSpc>
                          <a:spcPct val="80000"/>
                        </a:lnSpc>
                        <a:spcBef>
                          <a:spcPct val="0"/>
                        </a:spcBef>
                        <a:spcAft>
                          <a:spcPts val="0"/>
                        </a:spcAft>
                        <a:buClrTx/>
                        <a:buSzPct val="66000"/>
                        <a:buFont typeface="Arial" panose="020B0604020202020204" pitchFamily="34" charset="0"/>
                        <a:buNone/>
                        <a:tabLst/>
                        <a:defRPr/>
                      </a:pPr>
                      <a:endParaRPr lang="es-AR" sz="1500" b="0" u="sng" kern="1200" baseline="0" dirty="0">
                        <a:solidFill>
                          <a:srgbClr val="0072BC"/>
                        </a:solidFill>
                        <a:latin typeface="+mn-lt"/>
                        <a:ea typeface="+mj-ea"/>
                        <a:cs typeface="+mj-cs"/>
                      </a:endParaRPr>
                    </a:p>
                  </a:txBody>
                  <a:tcPr>
                    <a:solidFill>
                      <a:schemeClr val="accent6">
                        <a:lumMod val="20000"/>
                        <a:lumOff val="80000"/>
                      </a:schemeClr>
                    </a:solidFill>
                  </a:tcPr>
                </a:tc>
                <a:tc>
                  <a:txBody>
                    <a:bodyPr/>
                    <a:lstStyle/>
                    <a:p>
                      <a:pPr marL="0" marR="0" indent="0" algn="just" defTabSz="914400" rtl="0" eaLnBrk="1" fontAlgn="auto" latinLnBrk="0" hangingPunct="1">
                        <a:lnSpc>
                          <a:spcPct val="80000"/>
                        </a:lnSpc>
                        <a:spcBef>
                          <a:spcPct val="0"/>
                        </a:spcBef>
                        <a:spcAft>
                          <a:spcPts val="0"/>
                        </a:spcAft>
                        <a:buClrTx/>
                        <a:buSzPct val="66000"/>
                        <a:buFont typeface="Arial" panose="020B0604020202020204" pitchFamily="34" charset="0"/>
                        <a:buNone/>
                        <a:tabLst/>
                        <a:defRPr/>
                      </a:pPr>
                      <a:r>
                        <a:rPr lang="es-ES_tradnl" altLang="es-AR" sz="1500" b="1" u="none" kern="1200" baseline="0" dirty="0" smtClean="0">
                          <a:solidFill>
                            <a:srgbClr val="0072BC"/>
                          </a:solidFill>
                          <a:latin typeface="+mn-lt"/>
                          <a:ea typeface="+mj-ea"/>
                          <a:cs typeface="+mj-cs"/>
                        </a:rPr>
                        <a:t>Piso mínimo de Ley </a:t>
                      </a:r>
                      <a:r>
                        <a:rPr lang="es-ES_tradnl" altLang="es-AR" sz="1500" b="0" u="none" kern="1200" baseline="0" dirty="0" smtClean="0">
                          <a:solidFill>
                            <a:srgbClr val="0072BC"/>
                          </a:solidFill>
                          <a:latin typeface="+mn-lt"/>
                          <a:ea typeface="+mj-ea"/>
                          <a:cs typeface="+mj-cs"/>
                        </a:rPr>
                        <a:t>= $180.000 actualizado por RIPTE </a:t>
                      </a:r>
                      <a:r>
                        <a:rPr lang="es-MX" altLang="es-AR" sz="1500" b="0" u="none" kern="1200" baseline="0" dirty="0" smtClean="0">
                          <a:solidFill>
                            <a:srgbClr val="0072BC"/>
                          </a:solidFill>
                          <a:latin typeface="+mn-lt"/>
                          <a:ea typeface="+mj-ea"/>
                          <a:cs typeface="+mj-cs"/>
                        </a:rPr>
                        <a:t>(A partir de Marzo/18: $1.569.865) más Tasa BNA</a:t>
                      </a:r>
                    </a:p>
                    <a:p>
                      <a:pPr marL="0" marR="0" indent="0" algn="just" defTabSz="914400" rtl="0" eaLnBrk="1" fontAlgn="auto" latinLnBrk="0" hangingPunct="1">
                        <a:lnSpc>
                          <a:spcPct val="80000"/>
                        </a:lnSpc>
                        <a:spcBef>
                          <a:spcPct val="0"/>
                        </a:spcBef>
                        <a:spcAft>
                          <a:spcPts val="0"/>
                        </a:spcAft>
                        <a:buClrTx/>
                        <a:buSzPct val="66000"/>
                        <a:buFont typeface="Arial" panose="020B0604020202020204" pitchFamily="34" charset="0"/>
                        <a:buNone/>
                        <a:tabLst/>
                        <a:defRPr/>
                      </a:pPr>
                      <a:endParaRPr lang="es-AR" sz="1500" b="0" u="sng" kern="1200" baseline="0" dirty="0">
                        <a:solidFill>
                          <a:srgbClr val="0072BC"/>
                        </a:solidFill>
                        <a:latin typeface="+mn-lt"/>
                        <a:ea typeface="+mj-ea"/>
                        <a:cs typeface="+mj-cs"/>
                      </a:endParaRPr>
                    </a:p>
                  </a:txBody>
                  <a:tcPr>
                    <a:solidFill>
                      <a:schemeClr val="accent3">
                        <a:lumMod val="20000"/>
                        <a:lumOff val="80000"/>
                      </a:schemeClr>
                    </a:solidFill>
                  </a:tcPr>
                </a:tc>
              </a:tr>
              <a:tr h="645310">
                <a:tc gridSpan="2">
                  <a:txBody>
                    <a:bodyPr/>
                    <a:lstStyle/>
                    <a:p>
                      <a:pPr marL="0" marR="0" indent="0" algn="ctr" defTabSz="914400" rtl="0" eaLnBrk="1" fontAlgn="auto" latinLnBrk="0" hangingPunct="1">
                        <a:lnSpc>
                          <a:spcPct val="80000"/>
                        </a:lnSpc>
                        <a:spcBef>
                          <a:spcPct val="0"/>
                        </a:spcBef>
                        <a:spcAft>
                          <a:spcPts val="0"/>
                        </a:spcAft>
                        <a:buClrTx/>
                        <a:buSzPct val="66000"/>
                        <a:buFont typeface="Arial" panose="020B0604020202020204" pitchFamily="34" charset="0"/>
                        <a:buNone/>
                        <a:tabLst/>
                        <a:defRPr/>
                      </a:pPr>
                      <a:r>
                        <a:rPr lang="es-AR" sz="1500" b="0" u="none" kern="1200" baseline="0" dirty="0" smtClean="0">
                          <a:solidFill>
                            <a:srgbClr val="0072BC"/>
                          </a:solidFill>
                          <a:latin typeface="+mn-lt"/>
                          <a:ea typeface="+mj-ea"/>
                          <a:cs typeface="+mj-cs"/>
                        </a:rPr>
                        <a:t>En forma complementaria, también se liquidará una Compensación Adicional de Pago Único (CAPU) de $100.000, actualizada semestralmente por RIPTE(*) al momento de la PMI.</a:t>
                      </a:r>
                    </a:p>
                    <a:p>
                      <a:pPr marL="0" marR="0" indent="0" algn="ctr" defTabSz="914400" rtl="0" eaLnBrk="1" fontAlgn="auto" latinLnBrk="0" hangingPunct="1">
                        <a:lnSpc>
                          <a:spcPct val="80000"/>
                        </a:lnSpc>
                        <a:spcBef>
                          <a:spcPct val="0"/>
                        </a:spcBef>
                        <a:spcAft>
                          <a:spcPts val="0"/>
                        </a:spcAft>
                        <a:buClrTx/>
                        <a:buSzPct val="66000"/>
                        <a:buFont typeface="Arial" panose="020B0604020202020204" pitchFamily="34" charset="0"/>
                        <a:buNone/>
                        <a:tabLst/>
                        <a:defRPr/>
                      </a:pPr>
                      <a:r>
                        <a:rPr lang="es-AR" sz="1500" b="0" u="none" kern="1200" baseline="0" dirty="0" smtClean="0">
                          <a:solidFill>
                            <a:srgbClr val="0072BC"/>
                          </a:solidFill>
                          <a:latin typeface="+mn-lt"/>
                          <a:ea typeface="+mj-ea"/>
                          <a:cs typeface="+mj-cs"/>
                        </a:rPr>
                        <a:t>(*contingencias ocurridas a partir del 01/03/18: $872.147)</a:t>
                      </a:r>
                    </a:p>
                  </a:txBody>
                  <a:tcPr anchor="ctr"/>
                </a:tc>
                <a:tc hMerge="1">
                  <a:txBody>
                    <a:bodyPr/>
                    <a:lstStyle/>
                    <a:p>
                      <a:pPr marL="0" marR="0" indent="0" algn="ctr" defTabSz="914400" rtl="0" eaLnBrk="1" fontAlgn="auto" latinLnBrk="0" hangingPunct="1">
                        <a:lnSpc>
                          <a:spcPct val="80000"/>
                        </a:lnSpc>
                        <a:spcBef>
                          <a:spcPct val="0"/>
                        </a:spcBef>
                        <a:spcAft>
                          <a:spcPts val="0"/>
                        </a:spcAft>
                        <a:buClrTx/>
                        <a:buSzPct val="66000"/>
                        <a:buFont typeface="Arial" panose="020B0604020202020204" pitchFamily="34" charset="0"/>
                        <a:buNone/>
                        <a:tabLst/>
                        <a:defRPr/>
                      </a:pPr>
                      <a:endParaRPr lang="es-AR" sz="1500" b="0" u="sng" kern="1200" baseline="0" dirty="0">
                        <a:solidFill>
                          <a:srgbClr val="0072BC"/>
                        </a:solidFill>
                        <a:latin typeface="+mn-lt"/>
                        <a:ea typeface="+mj-ea"/>
                        <a:cs typeface="+mj-cs"/>
                      </a:endParaRPr>
                    </a:p>
                  </a:txBody>
                  <a:tcPr/>
                </a:tc>
              </a:tr>
            </a:tbl>
          </a:graphicData>
        </a:graphic>
      </p:graphicFrame>
      <p:sp>
        <p:nvSpPr>
          <p:cNvPr id="5" name="Rectangle 12"/>
          <p:cNvSpPr>
            <a:spLocks noChangeArrowheads="1"/>
          </p:cNvSpPr>
          <p:nvPr/>
        </p:nvSpPr>
        <p:spPr bwMode="auto">
          <a:xfrm>
            <a:off x="846290" y="5238453"/>
            <a:ext cx="7633344" cy="9732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2075" tIns="46038" rIns="92075" bIns="46038">
            <a:spAutoFit/>
          </a:bodyPr>
          <a:lstStyle>
            <a:lvl1pPr defTabSz="762000" eaLnBrk="0" hangingPunct="0">
              <a:buClr>
                <a:schemeClr val="tx1"/>
              </a:buClr>
              <a:buSzPct val="75000"/>
              <a:buChar char="l"/>
              <a:defRPr sz="2800">
                <a:solidFill>
                  <a:schemeClr val="tx1"/>
                </a:solidFill>
                <a:latin typeface="Arial" charset="0"/>
              </a:defRPr>
            </a:lvl1pPr>
            <a:lvl2pPr marL="742950" indent="-285750" defTabSz="762000" eaLnBrk="0" hangingPunct="0">
              <a:buClr>
                <a:schemeClr val="tx1"/>
              </a:buClr>
              <a:buSzPct val="75000"/>
              <a:buChar char="–"/>
              <a:defRPr sz="2400">
                <a:solidFill>
                  <a:schemeClr val="tx1"/>
                </a:solidFill>
                <a:latin typeface="Arial" charset="0"/>
              </a:defRPr>
            </a:lvl2pPr>
            <a:lvl3pPr marL="1143000" indent="-228600" defTabSz="762000" eaLnBrk="0" hangingPunct="0">
              <a:buClr>
                <a:schemeClr val="tx1"/>
              </a:buClr>
              <a:buSzPct val="75000"/>
              <a:buChar char="l"/>
              <a:defRPr sz="2000">
                <a:solidFill>
                  <a:schemeClr val="tx1"/>
                </a:solidFill>
                <a:latin typeface="Arial" charset="0"/>
              </a:defRPr>
            </a:lvl3pPr>
            <a:lvl4pPr marL="1600200" indent="-228600" defTabSz="762000" eaLnBrk="0" hangingPunct="0">
              <a:buClr>
                <a:schemeClr val="tx1"/>
              </a:buClr>
              <a:buSzPct val="80000"/>
              <a:buChar char="–"/>
              <a:defRPr>
                <a:solidFill>
                  <a:schemeClr val="tx1"/>
                </a:solidFill>
                <a:latin typeface="Arial" charset="0"/>
              </a:defRPr>
            </a:lvl4pPr>
            <a:lvl5pPr marL="2057400" indent="-228600" defTabSz="762000" eaLnBrk="0" hangingPunct="0">
              <a:buClr>
                <a:schemeClr val="tx1"/>
              </a:buClr>
              <a:buSzPct val="65000"/>
              <a:buChar char="l"/>
              <a:defRPr>
                <a:solidFill>
                  <a:schemeClr val="tx1"/>
                </a:solidFill>
                <a:latin typeface="Arial" charset="0"/>
              </a:defRPr>
            </a:lvl5pPr>
            <a:lvl6pPr marL="2514600" indent="-228600" defTabSz="7620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6pPr>
            <a:lvl7pPr marL="2971800" indent="-228600" defTabSz="7620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7pPr>
            <a:lvl8pPr marL="3429000" indent="-228600" defTabSz="7620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8pPr>
            <a:lvl9pPr marL="3886200" indent="-228600" defTabSz="7620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9pPr>
          </a:lstStyle>
          <a:p>
            <a:pPr algn="ctr" eaLnBrk="1" hangingPunct="1">
              <a:lnSpc>
                <a:spcPct val="80000"/>
              </a:lnSpc>
              <a:buFont typeface="Wingdings" pitchFamily="2" charset="2"/>
              <a:buNone/>
            </a:pPr>
            <a:endParaRPr lang="es-MX" altLang="es-AR" sz="1400" dirty="0">
              <a:latin typeface="Verdana" pitchFamily="34" charset="0"/>
            </a:endParaRPr>
          </a:p>
          <a:p>
            <a:pPr algn="ctr">
              <a:lnSpc>
                <a:spcPct val="100000"/>
              </a:lnSpc>
              <a:spcBef>
                <a:spcPct val="0"/>
              </a:spcBef>
              <a:buClrTx/>
              <a:buSzTx/>
              <a:buFontTx/>
              <a:buNone/>
            </a:pPr>
            <a:endParaRPr lang="es-ES" altLang="es-AR" sz="1400" u="none" dirty="0">
              <a:latin typeface="Verdana" pitchFamily="34" charset="0"/>
            </a:endParaRPr>
          </a:p>
          <a:p>
            <a:pPr algn="ctr">
              <a:lnSpc>
                <a:spcPct val="100000"/>
              </a:lnSpc>
              <a:spcBef>
                <a:spcPct val="0"/>
              </a:spcBef>
              <a:buClrTx/>
              <a:buSzTx/>
              <a:buFontTx/>
              <a:buNone/>
            </a:pPr>
            <a:endParaRPr lang="es-ES_tradnl" altLang="es-AR" sz="1400" i="1" u="none" dirty="0">
              <a:latin typeface="Verdana" pitchFamily="34" charset="0"/>
            </a:endParaRPr>
          </a:p>
          <a:p>
            <a:pPr algn="ctr">
              <a:lnSpc>
                <a:spcPct val="100000"/>
              </a:lnSpc>
              <a:spcBef>
                <a:spcPct val="0"/>
              </a:spcBef>
              <a:buClrTx/>
              <a:buSzTx/>
              <a:buFontTx/>
              <a:buNone/>
            </a:pPr>
            <a:endParaRPr lang="es-ES_tradnl" altLang="es-AR" sz="1800" i="1" u="none" dirty="0">
              <a:latin typeface="Verdana" pitchFamily="34" charset="0"/>
            </a:endParaRPr>
          </a:p>
        </p:txBody>
      </p:sp>
    </p:spTree>
    <p:extLst>
      <p:ext uri="{BB962C8B-B14F-4D97-AF65-F5344CB8AC3E}">
        <p14:creationId xmlns="" xmlns:p14="http://schemas.microsoft.com/office/powerpoint/2010/main" val="347543979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260648"/>
            <a:ext cx="8363272" cy="1143000"/>
          </a:xfrm>
        </p:spPr>
        <p:txBody>
          <a:bodyPr anchor="t"/>
          <a:lstStyle/>
          <a:p>
            <a:pPr>
              <a:defRPr/>
            </a:pPr>
            <a:r>
              <a:rPr lang="es-AR" sz="2800" dirty="0" smtClean="0"/>
              <a:t/>
            </a:r>
            <a:br>
              <a:rPr lang="es-AR" sz="2800" dirty="0" smtClean="0"/>
            </a:br>
            <a:r>
              <a:rPr lang="es-AR" sz="2400" dirty="0" smtClean="0"/>
              <a:t>Fallecimiento</a:t>
            </a:r>
            <a:endParaRPr lang="es-ES" sz="2400" dirty="0"/>
          </a:p>
        </p:txBody>
      </p:sp>
      <p:graphicFrame>
        <p:nvGraphicFramePr>
          <p:cNvPr id="9" name="8 Tabla"/>
          <p:cNvGraphicFramePr>
            <a:graphicFrameLocks noGrp="1"/>
          </p:cNvGraphicFramePr>
          <p:nvPr>
            <p:extLst/>
          </p:nvPr>
        </p:nvGraphicFramePr>
        <p:xfrm>
          <a:off x="467544" y="1772816"/>
          <a:ext cx="8280920" cy="2949904"/>
        </p:xfrm>
        <a:graphic>
          <a:graphicData uri="http://schemas.openxmlformats.org/drawingml/2006/table">
            <a:tbl>
              <a:tblPr firstRow="1" bandRow="1">
                <a:tableStyleId>{5C22544A-7EE6-4342-B048-85BDC9FD1C3A}</a:tableStyleId>
              </a:tblPr>
              <a:tblGrid>
                <a:gridCol w="4140460"/>
                <a:gridCol w="4140460"/>
              </a:tblGrid>
              <a:tr h="409662">
                <a:tc>
                  <a:txBody>
                    <a:bodyPr/>
                    <a:lstStyle/>
                    <a:p>
                      <a:pPr algn="ctr">
                        <a:lnSpc>
                          <a:spcPct val="80000"/>
                        </a:lnSpc>
                        <a:defRPr/>
                      </a:pPr>
                      <a:r>
                        <a:rPr lang="es-ES_tradnl" altLang="es-AR" sz="1500" b="1" u="none" dirty="0" smtClean="0">
                          <a:effectLst>
                            <a:outerShdw blurRad="38100" dist="38100" dir="2700000" algn="tl">
                              <a:srgbClr val="000000">
                                <a:alpha val="43137"/>
                              </a:srgbClr>
                            </a:outerShdw>
                          </a:effectLst>
                        </a:rPr>
                        <a:t>PMI anterior al 24/01/17</a:t>
                      </a:r>
                      <a:endParaRPr lang="es-ES_tradnl" altLang="es-AR" sz="1500" b="1" u="none" dirty="0">
                        <a:effectLst>
                          <a:outerShdw blurRad="38100" dist="38100" dir="2700000" algn="tl">
                            <a:srgbClr val="000000">
                              <a:alpha val="43137"/>
                            </a:srgbClr>
                          </a:outerShdw>
                        </a:effectLst>
                      </a:endParaRPr>
                    </a:p>
                  </a:txBody>
                  <a:tcPr anchor="ctr"/>
                </a:tc>
                <a:tc>
                  <a:txBody>
                    <a:bodyPr/>
                    <a:lstStyle/>
                    <a:p>
                      <a:pPr marL="0" algn="ctr" defTabSz="914400" rtl="0" eaLnBrk="1" latinLnBrk="0" hangingPunct="1">
                        <a:lnSpc>
                          <a:spcPct val="80000"/>
                        </a:lnSpc>
                        <a:defRPr/>
                      </a:pPr>
                      <a:r>
                        <a:rPr lang="es-AR" sz="1500" b="1" u="none" kern="1200" dirty="0" smtClean="0">
                          <a:solidFill>
                            <a:schemeClr val="lt1"/>
                          </a:solidFill>
                          <a:effectLst>
                            <a:outerShdw blurRad="38100" dist="38100" dir="2700000" algn="tl">
                              <a:srgbClr val="000000">
                                <a:alpha val="43137"/>
                              </a:srgbClr>
                            </a:outerShdw>
                          </a:effectLst>
                          <a:latin typeface="+mn-lt"/>
                          <a:ea typeface="+mn-ea"/>
                          <a:cs typeface="+mn-cs"/>
                        </a:rPr>
                        <a:t>PMI posteriores al 24/01/17</a:t>
                      </a:r>
                    </a:p>
                  </a:txBody>
                  <a:tcPr anchor="ctr"/>
                </a:tc>
              </a:tr>
              <a:tr h="682460">
                <a:tc>
                  <a:txBody>
                    <a:bodyPr/>
                    <a:lstStyle/>
                    <a:p>
                      <a:pPr marL="0" marR="0" indent="0" algn="just" defTabSz="914400" rtl="0" eaLnBrk="1" fontAlgn="auto" latinLnBrk="0" hangingPunct="1">
                        <a:lnSpc>
                          <a:spcPct val="80000"/>
                        </a:lnSpc>
                        <a:spcBef>
                          <a:spcPct val="0"/>
                        </a:spcBef>
                        <a:spcAft>
                          <a:spcPts val="0"/>
                        </a:spcAft>
                        <a:buClrTx/>
                        <a:buSzPct val="66000"/>
                        <a:buFont typeface="Arial" panose="020B0604020202020204" pitchFamily="34" charset="0"/>
                        <a:buNone/>
                        <a:tabLst/>
                        <a:defRPr/>
                      </a:pPr>
                      <a:r>
                        <a:rPr lang="es-MX" sz="1500" b="1" u="none" kern="1200" baseline="0" dirty="0" smtClean="0">
                          <a:solidFill>
                            <a:srgbClr val="0070C0"/>
                          </a:solidFill>
                          <a:latin typeface="+mn-lt"/>
                          <a:ea typeface="+mj-ea"/>
                          <a:cs typeface="+mj-cs"/>
                        </a:rPr>
                        <a:t>CAPITAL</a:t>
                      </a:r>
                      <a:r>
                        <a:rPr lang="es-MX" sz="1500" b="0" kern="1200" baseline="0" dirty="0" smtClean="0">
                          <a:solidFill>
                            <a:srgbClr val="0072BC"/>
                          </a:solidFill>
                          <a:latin typeface="+mn-lt"/>
                          <a:ea typeface="+mj-ea"/>
                          <a:cs typeface="+mj-cs"/>
                        </a:rPr>
                        <a:t>= 53 x VMIB x (65/Edad PMI)</a:t>
                      </a:r>
                      <a:endParaRPr lang="es-ES" sz="1500" b="0" kern="1200" baseline="0" dirty="0" smtClean="0">
                        <a:solidFill>
                          <a:srgbClr val="0072BC"/>
                        </a:solidFill>
                        <a:latin typeface="+mn-lt"/>
                        <a:ea typeface="+mj-ea"/>
                        <a:cs typeface="+mj-cs"/>
                      </a:endParaRPr>
                    </a:p>
                    <a:p>
                      <a:pPr marL="0" indent="0" algn="just" eaLnBrk="1" hangingPunct="1">
                        <a:lnSpc>
                          <a:spcPct val="80000"/>
                        </a:lnSpc>
                        <a:spcBef>
                          <a:spcPct val="0"/>
                        </a:spcBef>
                        <a:buClrTx/>
                        <a:buSzPct val="66000"/>
                        <a:buFont typeface="Arial" panose="020B0604020202020204" pitchFamily="34" charset="0"/>
                        <a:buNone/>
                        <a:defRPr/>
                      </a:pPr>
                      <a:endParaRPr lang="es-AR" sz="1500" b="0" kern="1200" baseline="0" dirty="0">
                        <a:solidFill>
                          <a:srgbClr val="0072BC"/>
                        </a:solidFill>
                        <a:latin typeface="+mn-lt"/>
                        <a:ea typeface="+mj-ea"/>
                        <a:cs typeface="+mj-cs"/>
                      </a:endParaRPr>
                    </a:p>
                  </a:txBody>
                  <a:tcPr>
                    <a:solidFill>
                      <a:schemeClr val="accent6">
                        <a:lumMod val="20000"/>
                        <a:lumOff val="80000"/>
                      </a:schemeClr>
                    </a:solidFill>
                  </a:tcPr>
                </a:tc>
                <a:tc>
                  <a:txBody>
                    <a:bodyPr/>
                    <a:lstStyle/>
                    <a:p>
                      <a:pPr marL="0" marR="0" indent="0" algn="just" defTabSz="914400" rtl="0" eaLnBrk="1" fontAlgn="auto" latinLnBrk="0" hangingPunct="1">
                        <a:lnSpc>
                          <a:spcPct val="80000"/>
                        </a:lnSpc>
                        <a:spcBef>
                          <a:spcPct val="0"/>
                        </a:spcBef>
                        <a:spcAft>
                          <a:spcPts val="0"/>
                        </a:spcAft>
                        <a:buClrTx/>
                        <a:buSzPct val="66000"/>
                        <a:buFont typeface="Arial" panose="020B0604020202020204" pitchFamily="34" charset="0"/>
                        <a:buNone/>
                        <a:tabLst/>
                        <a:defRPr/>
                      </a:pPr>
                      <a:r>
                        <a:rPr lang="es-MX" sz="1500" b="1" u="none" kern="1200" baseline="0" dirty="0" smtClean="0">
                          <a:solidFill>
                            <a:srgbClr val="0070C0"/>
                          </a:solidFill>
                          <a:latin typeface="+mn-lt"/>
                          <a:ea typeface="+mj-ea"/>
                          <a:cs typeface="+mj-cs"/>
                        </a:rPr>
                        <a:t>CAPITAL</a:t>
                      </a:r>
                      <a:r>
                        <a:rPr lang="es-MX" sz="1500" b="0" u="none" kern="1200" baseline="0" dirty="0" smtClean="0">
                          <a:solidFill>
                            <a:srgbClr val="0072BC"/>
                          </a:solidFill>
                          <a:latin typeface="+mn-lt"/>
                          <a:ea typeface="+mj-ea"/>
                          <a:cs typeface="+mj-cs"/>
                        </a:rPr>
                        <a:t> = 53 x VIB (RIPTE + TASA BNA) x (65/Edad PMI)</a:t>
                      </a:r>
                      <a:endParaRPr lang="es-ES" sz="1500" b="0" u="none" kern="1200" baseline="0" dirty="0" smtClean="0">
                        <a:solidFill>
                          <a:srgbClr val="0072BC"/>
                        </a:solidFill>
                        <a:latin typeface="+mn-lt"/>
                        <a:ea typeface="+mj-ea"/>
                        <a:cs typeface="+mj-cs"/>
                      </a:endParaRPr>
                    </a:p>
                  </a:txBody>
                  <a:tcPr>
                    <a:solidFill>
                      <a:schemeClr val="accent3">
                        <a:lumMod val="20000"/>
                        <a:lumOff val="80000"/>
                      </a:schemeClr>
                    </a:solidFill>
                  </a:tcPr>
                </a:tc>
              </a:tr>
              <a:tr h="1041280">
                <a:tc>
                  <a:txBody>
                    <a:bodyPr/>
                    <a:lstStyle/>
                    <a:p>
                      <a:pPr marL="0" marR="0" indent="0" algn="just" defTabSz="914400" rtl="0" eaLnBrk="1" fontAlgn="auto" latinLnBrk="0" hangingPunct="1">
                        <a:lnSpc>
                          <a:spcPct val="80000"/>
                        </a:lnSpc>
                        <a:spcBef>
                          <a:spcPct val="0"/>
                        </a:spcBef>
                        <a:spcAft>
                          <a:spcPts val="0"/>
                        </a:spcAft>
                        <a:buClrTx/>
                        <a:buSzPct val="66000"/>
                        <a:buFont typeface="Arial" panose="020B0604020202020204" pitchFamily="34" charset="0"/>
                        <a:buNone/>
                        <a:tabLst/>
                        <a:defRPr/>
                      </a:pPr>
                      <a:r>
                        <a:rPr lang="es-ES_tradnl" altLang="es-AR" sz="1500" b="1" u="none" kern="1200" baseline="0" dirty="0" smtClean="0">
                          <a:solidFill>
                            <a:srgbClr val="0072BC"/>
                          </a:solidFill>
                          <a:latin typeface="+mn-lt"/>
                          <a:ea typeface="+mj-ea"/>
                          <a:cs typeface="+mj-cs"/>
                        </a:rPr>
                        <a:t>Piso mínimo de Ley </a:t>
                      </a:r>
                      <a:r>
                        <a:rPr lang="es-ES_tradnl" altLang="es-AR" sz="1500" b="0" u="none" kern="1200" baseline="0" dirty="0" smtClean="0">
                          <a:solidFill>
                            <a:srgbClr val="0072BC"/>
                          </a:solidFill>
                          <a:latin typeface="+mn-lt"/>
                          <a:ea typeface="+mj-ea"/>
                          <a:cs typeface="+mj-cs"/>
                        </a:rPr>
                        <a:t>= $180.000 actualizado por RIPTE </a:t>
                      </a:r>
                      <a:r>
                        <a:rPr lang="es-MX" altLang="es-AR" sz="1500" b="0" u="none" kern="1200" baseline="0" dirty="0" smtClean="0">
                          <a:solidFill>
                            <a:srgbClr val="0072BC"/>
                          </a:solidFill>
                          <a:latin typeface="+mn-lt"/>
                          <a:ea typeface="+mj-ea"/>
                          <a:cs typeface="+mj-cs"/>
                        </a:rPr>
                        <a:t>(A partir de Marzo/18: $1.569.865)</a:t>
                      </a:r>
                    </a:p>
                    <a:p>
                      <a:pPr marL="0" marR="0" indent="0" algn="just" defTabSz="914400" rtl="0" eaLnBrk="1" fontAlgn="auto" latinLnBrk="0" hangingPunct="1">
                        <a:lnSpc>
                          <a:spcPct val="80000"/>
                        </a:lnSpc>
                        <a:spcBef>
                          <a:spcPct val="0"/>
                        </a:spcBef>
                        <a:spcAft>
                          <a:spcPts val="0"/>
                        </a:spcAft>
                        <a:buClrTx/>
                        <a:buSzPct val="66000"/>
                        <a:buFont typeface="Arial" panose="020B0604020202020204" pitchFamily="34" charset="0"/>
                        <a:buNone/>
                        <a:tabLst/>
                        <a:defRPr/>
                      </a:pPr>
                      <a:endParaRPr lang="es-AR" sz="1500" b="0" u="sng" kern="1200" baseline="0" dirty="0">
                        <a:solidFill>
                          <a:srgbClr val="0072BC"/>
                        </a:solidFill>
                        <a:latin typeface="+mn-lt"/>
                        <a:ea typeface="+mj-ea"/>
                        <a:cs typeface="+mj-cs"/>
                      </a:endParaRPr>
                    </a:p>
                  </a:txBody>
                  <a:tcPr>
                    <a:solidFill>
                      <a:schemeClr val="accent6">
                        <a:lumMod val="20000"/>
                        <a:lumOff val="80000"/>
                      </a:schemeClr>
                    </a:solidFill>
                  </a:tcPr>
                </a:tc>
                <a:tc>
                  <a:txBody>
                    <a:bodyPr/>
                    <a:lstStyle/>
                    <a:p>
                      <a:pPr marL="0" marR="0" indent="0" algn="just" defTabSz="914400" rtl="0" eaLnBrk="1" fontAlgn="auto" latinLnBrk="0" hangingPunct="1">
                        <a:lnSpc>
                          <a:spcPct val="80000"/>
                        </a:lnSpc>
                        <a:spcBef>
                          <a:spcPct val="0"/>
                        </a:spcBef>
                        <a:spcAft>
                          <a:spcPts val="0"/>
                        </a:spcAft>
                        <a:buClrTx/>
                        <a:buSzPct val="66000"/>
                        <a:buFont typeface="Arial" panose="020B0604020202020204" pitchFamily="34" charset="0"/>
                        <a:buNone/>
                        <a:tabLst/>
                        <a:defRPr/>
                      </a:pPr>
                      <a:r>
                        <a:rPr lang="es-ES_tradnl" altLang="es-AR" sz="1500" b="1" u="none" kern="1200" baseline="0" dirty="0" smtClean="0">
                          <a:solidFill>
                            <a:srgbClr val="0072BC"/>
                          </a:solidFill>
                          <a:latin typeface="+mn-lt"/>
                          <a:ea typeface="+mj-ea"/>
                          <a:cs typeface="+mj-cs"/>
                        </a:rPr>
                        <a:t>Piso mínimo de Ley </a:t>
                      </a:r>
                      <a:r>
                        <a:rPr lang="es-ES_tradnl" altLang="es-AR" sz="1500" b="0" u="none" kern="1200" baseline="0" dirty="0" smtClean="0">
                          <a:solidFill>
                            <a:srgbClr val="0072BC"/>
                          </a:solidFill>
                          <a:latin typeface="+mn-lt"/>
                          <a:ea typeface="+mj-ea"/>
                          <a:cs typeface="+mj-cs"/>
                        </a:rPr>
                        <a:t>= $180.000 actualizado por RIPTE </a:t>
                      </a:r>
                      <a:r>
                        <a:rPr lang="es-MX" altLang="es-AR" sz="1500" b="0" u="none" kern="1200" baseline="0" dirty="0" smtClean="0">
                          <a:solidFill>
                            <a:srgbClr val="0072BC"/>
                          </a:solidFill>
                          <a:latin typeface="+mn-lt"/>
                          <a:ea typeface="+mj-ea"/>
                          <a:cs typeface="+mj-cs"/>
                        </a:rPr>
                        <a:t>(A partir de Marzo/18: $1.569.865) y por Tasa BNA</a:t>
                      </a:r>
                    </a:p>
                    <a:p>
                      <a:pPr marL="0" marR="0" indent="0" algn="just" defTabSz="914400" rtl="0" eaLnBrk="1" fontAlgn="auto" latinLnBrk="0" hangingPunct="1">
                        <a:lnSpc>
                          <a:spcPct val="80000"/>
                        </a:lnSpc>
                        <a:spcBef>
                          <a:spcPct val="0"/>
                        </a:spcBef>
                        <a:spcAft>
                          <a:spcPts val="0"/>
                        </a:spcAft>
                        <a:buClrTx/>
                        <a:buSzPct val="66000"/>
                        <a:buFont typeface="Arial" panose="020B0604020202020204" pitchFamily="34" charset="0"/>
                        <a:buNone/>
                        <a:tabLst/>
                        <a:defRPr/>
                      </a:pPr>
                      <a:endParaRPr lang="es-AR" sz="1500" b="0" u="sng" kern="1200" baseline="0" dirty="0">
                        <a:solidFill>
                          <a:srgbClr val="0072BC"/>
                        </a:solidFill>
                        <a:latin typeface="+mn-lt"/>
                        <a:ea typeface="+mj-ea"/>
                        <a:cs typeface="+mj-cs"/>
                      </a:endParaRPr>
                    </a:p>
                  </a:txBody>
                  <a:tcPr>
                    <a:solidFill>
                      <a:schemeClr val="accent3">
                        <a:lumMod val="20000"/>
                        <a:lumOff val="80000"/>
                      </a:schemeClr>
                    </a:solidFill>
                  </a:tcPr>
                </a:tc>
              </a:tr>
              <a:tr h="816502">
                <a:tc gridSpan="2">
                  <a:txBody>
                    <a:bodyPr/>
                    <a:lstStyle/>
                    <a:p>
                      <a:pPr marL="0" marR="0" indent="0" algn="ctr" defTabSz="914400" rtl="0" eaLnBrk="1" fontAlgn="auto" latinLnBrk="0" hangingPunct="1">
                        <a:lnSpc>
                          <a:spcPct val="80000"/>
                        </a:lnSpc>
                        <a:spcBef>
                          <a:spcPct val="0"/>
                        </a:spcBef>
                        <a:spcAft>
                          <a:spcPts val="0"/>
                        </a:spcAft>
                        <a:buClrTx/>
                        <a:buSzPct val="66000"/>
                        <a:buFont typeface="Arial" panose="020B0604020202020204" pitchFamily="34" charset="0"/>
                        <a:buNone/>
                        <a:tabLst/>
                        <a:defRPr/>
                      </a:pPr>
                      <a:r>
                        <a:rPr lang="es-AR" sz="1500" b="0" u="none" kern="1200" baseline="0" dirty="0" smtClean="0">
                          <a:solidFill>
                            <a:srgbClr val="0072BC"/>
                          </a:solidFill>
                          <a:latin typeface="+mn-lt"/>
                          <a:ea typeface="+mj-ea"/>
                          <a:cs typeface="+mj-cs"/>
                        </a:rPr>
                        <a:t>En forma complementaria, también se liquidará una Compensación Adicional de Pago Único (CAPU) de $120.000, actualizada semestralmente por RIPTE(*) al momento de la PMI.</a:t>
                      </a:r>
                    </a:p>
                    <a:p>
                      <a:pPr marL="0" marR="0" indent="0" algn="ctr" defTabSz="914400" rtl="0" eaLnBrk="1" fontAlgn="auto" latinLnBrk="0" hangingPunct="1">
                        <a:lnSpc>
                          <a:spcPct val="80000"/>
                        </a:lnSpc>
                        <a:spcBef>
                          <a:spcPct val="0"/>
                        </a:spcBef>
                        <a:spcAft>
                          <a:spcPts val="0"/>
                        </a:spcAft>
                        <a:buClrTx/>
                        <a:buSzPct val="66000"/>
                        <a:buFont typeface="Arial" panose="020B0604020202020204" pitchFamily="34" charset="0"/>
                        <a:buNone/>
                        <a:tabLst/>
                        <a:defRPr/>
                      </a:pPr>
                      <a:r>
                        <a:rPr lang="es-AR" sz="1500" b="0" u="none" kern="1200" baseline="0" dirty="0" smtClean="0">
                          <a:solidFill>
                            <a:srgbClr val="0072BC"/>
                          </a:solidFill>
                          <a:latin typeface="+mn-lt"/>
                          <a:ea typeface="+mj-ea"/>
                          <a:cs typeface="+mj-cs"/>
                        </a:rPr>
                        <a:t>(*contingencias ocurridas a partir del 01/03/18: $1.046.577)</a:t>
                      </a:r>
                    </a:p>
                  </a:txBody>
                  <a:tcPr anchor="ctr"/>
                </a:tc>
                <a:tc hMerge="1">
                  <a:txBody>
                    <a:bodyPr/>
                    <a:lstStyle/>
                    <a:p>
                      <a:pPr marL="0" marR="0" indent="0" algn="ctr" defTabSz="914400" rtl="0" eaLnBrk="1" fontAlgn="auto" latinLnBrk="0" hangingPunct="1">
                        <a:lnSpc>
                          <a:spcPct val="80000"/>
                        </a:lnSpc>
                        <a:spcBef>
                          <a:spcPct val="0"/>
                        </a:spcBef>
                        <a:spcAft>
                          <a:spcPts val="0"/>
                        </a:spcAft>
                        <a:buClrTx/>
                        <a:buSzPct val="66000"/>
                        <a:buFont typeface="Arial" panose="020B0604020202020204" pitchFamily="34" charset="0"/>
                        <a:buNone/>
                        <a:tabLst/>
                        <a:defRPr/>
                      </a:pPr>
                      <a:endParaRPr lang="es-AR" sz="1500" b="0" u="sng" kern="1200" baseline="0" dirty="0">
                        <a:solidFill>
                          <a:srgbClr val="0072BC"/>
                        </a:solidFill>
                        <a:latin typeface="+mn-lt"/>
                        <a:ea typeface="+mj-ea"/>
                        <a:cs typeface="+mj-cs"/>
                      </a:endParaRPr>
                    </a:p>
                  </a:txBody>
                  <a:tcPr/>
                </a:tc>
              </a:tr>
            </a:tbl>
          </a:graphicData>
        </a:graphic>
      </p:graphicFrame>
    </p:spTree>
    <p:extLst>
      <p:ext uri="{BB962C8B-B14F-4D97-AF65-F5344CB8AC3E}">
        <p14:creationId xmlns="" xmlns:p14="http://schemas.microsoft.com/office/powerpoint/2010/main" val="263389301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260648"/>
            <a:ext cx="8363272" cy="1143000"/>
          </a:xfrm>
        </p:spPr>
        <p:txBody>
          <a:bodyPr anchor="t"/>
          <a:lstStyle/>
          <a:p>
            <a:pPr algn="ctr">
              <a:defRPr/>
            </a:pPr>
            <a:r>
              <a:rPr lang="es-AR" sz="2800" dirty="0" smtClean="0"/>
              <a:t/>
            </a:r>
            <a:br>
              <a:rPr lang="es-AR" sz="2800" dirty="0" smtClean="0"/>
            </a:br>
            <a:r>
              <a:rPr lang="es-AR" sz="2400" dirty="0" smtClean="0"/>
              <a:t>Fallecimiento - Derechohabientes</a:t>
            </a:r>
            <a:endParaRPr lang="es-ES" sz="2400" dirty="0"/>
          </a:p>
        </p:txBody>
      </p:sp>
      <p:sp>
        <p:nvSpPr>
          <p:cNvPr id="5" name="Rectangle 12"/>
          <p:cNvSpPr>
            <a:spLocks noChangeArrowheads="1"/>
          </p:cNvSpPr>
          <p:nvPr/>
        </p:nvSpPr>
        <p:spPr bwMode="auto">
          <a:xfrm>
            <a:off x="846290" y="5238453"/>
            <a:ext cx="7633344" cy="9732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2075" tIns="46038" rIns="92075" bIns="46038">
            <a:spAutoFit/>
          </a:bodyPr>
          <a:lstStyle>
            <a:lvl1pPr defTabSz="762000" eaLnBrk="0" hangingPunct="0">
              <a:buClr>
                <a:schemeClr val="tx1"/>
              </a:buClr>
              <a:buSzPct val="75000"/>
              <a:buChar char="l"/>
              <a:defRPr sz="2800">
                <a:solidFill>
                  <a:schemeClr val="tx1"/>
                </a:solidFill>
                <a:latin typeface="Arial" charset="0"/>
              </a:defRPr>
            </a:lvl1pPr>
            <a:lvl2pPr marL="742950" indent="-285750" defTabSz="762000" eaLnBrk="0" hangingPunct="0">
              <a:buClr>
                <a:schemeClr val="tx1"/>
              </a:buClr>
              <a:buSzPct val="75000"/>
              <a:buChar char="–"/>
              <a:defRPr sz="2400">
                <a:solidFill>
                  <a:schemeClr val="tx1"/>
                </a:solidFill>
                <a:latin typeface="Arial" charset="0"/>
              </a:defRPr>
            </a:lvl2pPr>
            <a:lvl3pPr marL="1143000" indent="-228600" defTabSz="762000" eaLnBrk="0" hangingPunct="0">
              <a:buClr>
                <a:schemeClr val="tx1"/>
              </a:buClr>
              <a:buSzPct val="75000"/>
              <a:buChar char="l"/>
              <a:defRPr sz="2000">
                <a:solidFill>
                  <a:schemeClr val="tx1"/>
                </a:solidFill>
                <a:latin typeface="Arial" charset="0"/>
              </a:defRPr>
            </a:lvl3pPr>
            <a:lvl4pPr marL="1600200" indent="-228600" defTabSz="762000" eaLnBrk="0" hangingPunct="0">
              <a:buClr>
                <a:schemeClr val="tx1"/>
              </a:buClr>
              <a:buSzPct val="80000"/>
              <a:buChar char="–"/>
              <a:defRPr>
                <a:solidFill>
                  <a:schemeClr val="tx1"/>
                </a:solidFill>
                <a:latin typeface="Arial" charset="0"/>
              </a:defRPr>
            </a:lvl4pPr>
            <a:lvl5pPr marL="2057400" indent="-228600" defTabSz="762000" eaLnBrk="0" hangingPunct="0">
              <a:buClr>
                <a:schemeClr val="tx1"/>
              </a:buClr>
              <a:buSzPct val="65000"/>
              <a:buChar char="l"/>
              <a:defRPr>
                <a:solidFill>
                  <a:schemeClr val="tx1"/>
                </a:solidFill>
                <a:latin typeface="Arial" charset="0"/>
              </a:defRPr>
            </a:lvl5pPr>
            <a:lvl6pPr marL="2514600" indent="-228600" defTabSz="7620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6pPr>
            <a:lvl7pPr marL="2971800" indent="-228600" defTabSz="7620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7pPr>
            <a:lvl8pPr marL="3429000" indent="-228600" defTabSz="7620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8pPr>
            <a:lvl9pPr marL="3886200" indent="-228600" defTabSz="7620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9pPr>
          </a:lstStyle>
          <a:p>
            <a:pPr algn="ctr" eaLnBrk="1" hangingPunct="1">
              <a:lnSpc>
                <a:spcPct val="80000"/>
              </a:lnSpc>
              <a:buFont typeface="Wingdings" pitchFamily="2" charset="2"/>
              <a:buNone/>
            </a:pPr>
            <a:endParaRPr lang="es-MX" altLang="es-AR" sz="1400" dirty="0">
              <a:latin typeface="Verdana" pitchFamily="34" charset="0"/>
            </a:endParaRPr>
          </a:p>
          <a:p>
            <a:pPr algn="ctr">
              <a:lnSpc>
                <a:spcPct val="100000"/>
              </a:lnSpc>
              <a:spcBef>
                <a:spcPct val="0"/>
              </a:spcBef>
              <a:buClrTx/>
              <a:buSzTx/>
              <a:buFontTx/>
              <a:buNone/>
            </a:pPr>
            <a:endParaRPr lang="es-ES" altLang="es-AR" sz="1400" u="none" dirty="0">
              <a:latin typeface="Verdana" pitchFamily="34" charset="0"/>
            </a:endParaRPr>
          </a:p>
          <a:p>
            <a:pPr algn="ctr">
              <a:lnSpc>
                <a:spcPct val="100000"/>
              </a:lnSpc>
              <a:spcBef>
                <a:spcPct val="0"/>
              </a:spcBef>
              <a:buClrTx/>
              <a:buSzTx/>
              <a:buFontTx/>
              <a:buNone/>
            </a:pPr>
            <a:endParaRPr lang="es-ES_tradnl" altLang="es-AR" sz="1400" i="1" u="none" dirty="0">
              <a:latin typeface="Verdana" pitchFamily="34" charset="0"/>
            </a:endParaRPr>
          </a:p>
          <a:p>
            <a:pPr algn="ctr">
              <a:lnSpc>
                <a:spcPct val="100000"/>
              </a:lnSpc>
              <a:spcBef>
                <a:spcPct val="0"/>
              </a:spcBef>
              <a:buClrTx/>
              <a:buSzTx/>
              <a:buFontTx/>
              <a:buNone/>
            </a:pPr>
            <a:endParaRPr lang="es-ES_tradnl" altLang="es-AR" sz="1800" i="1" u="none" dirty="0">
              <a:latin typeface="Verdana" pitchFamily="34" charset="0"/>
            </a:endParaRPr>
          </a:p>
        </p:txBody>
      </p:sp>
      <p:sp>
        <p:nvSpPr>
          <p:cNvPr id="3" name="2 Rectángulo"/>
          <p:cNvSpPr/>
          <p:nvPr/>
        </p:nvSpPr>
        <p:spPr>
          <a:xfrm>
            <a:off x="467544" y="1556792"/>
            <a:ext cx="8280920" cy="4324261"/>
          </a:xfrm>
          <a:prstGeom prst="rect">
            <a:avLst/>
          </a:prstGeom>
        </p:spPr>
        <p:txBody>
          <a:bodyPr wrap="square">
            <a:spAutoFit/>
          </a:bodyPr>
          <a:lstStyle/>
          <a:p>
            <a:pPr algn="just">
              <a:lnSpc>
                <a:spcPts val="2160"/>
              </a:lnSpc>
              <a:spcBef>
                <a:spcPct val="0"/>
              </a:spcBef>
              <a:buSzPct val="66000"/>
              <a:defRPr/>
            </a:pPr>
            <a:r>
              <a:rPr lang="es-AR" dirty="0" smtClean="0"/>
              <a:t>Se </a:t>
            </a:r>
            <a:r>
              <a:rPr lang="es-AR" dirty="0"/>
              <a:t>consideran derechohabientes, a las viudas, viudos, convivientes, como así también los hijos solteros, las hijas solteras y las hijas viudas, siempre que no gozaran de jubilación, pensión, retiro o prestación no contributiva todos ellos hasta los 21 años de </a:t>
            </a:r>
            <a:r>
              <a:rPr lang="es-AR" dirty="0" smtClean="0"/>
              <a:t>edad. La </a:t>
            </a:r>
            <a:r>
              <a:rPr lang="es-AR" dirty="0"/>
              <a:t>limitación a la edad establecida no rige si los derechohabientes se encontraren incapacitados para el trabajo a la fecha de fallecimiento del causante o incapacitados a la fecha en que cumplieran 21 años de edad, elevándose hasta 25 años en caso de tratarse de estudiantes a cargo exclusivo del trabajador fallecido</a:t>
            </a:r>
            <a:r>
              <a:rPr lang="es-AR" dirty="0" smtClean="0"/>
              <a:t>.</a:t>
            </a:r>
          </a:p>
          <a:p>
            <a:pPr algn="just">
              <a:lnSpc>
                <a:spcPts val="2160"/>
              </a:lnSpc>
              <a:spcBef>
                <a:spcPct val="0"/>
              </a:spcBef>
              <a:buSzPct val="66000"/>
              <a:defRPr/>
            </a:pPr>
            <a:endParaRPr lang="es-AR" dirty="0"/>
          </a:p>
          <a:p>
            <a:pPr algn="just">
              <a:lnSpc>
                <a:spcPts val="2160"/>
              </a:lnSpc>
              <a:spcBef>
                <a:spcPct val="0"/>
              </a:spcBef>
              <a:buSzPct val="66000"/>
              <a:defRPr/>
            </a:pPr>
            <a:r>
              <a:rPr lang="es-AR" dirty="0"/>
              <a:t>En ausencia de las personas enumeradas, accederán los padres del trabajador en partes iguales; si hubiera fallecido uno de ellos, la prestación será percibida íntegramente por el otro</a:t>
            </a:r>
            <a:r>
              <a:rPr lang="es-AR" dirty="0" smtClean="0"/>
              <a:t>.</a:t>
            </a:r>
          </a:p>
          <a:p>
            <a:pPr algn="just">
              <a:lnSpc>
                <a:spcPts val="2160"/>
              </a:lnSpc>
              <a:spcBef>
                <a:spcPct val="0"/>
              </a:spcBef>
              <a:buSzPct val="66000"/>
              <a:defRPr/>
            </a:pPr>
            <a:endParaRPr lang="es-AR" dirty="0"/>
          </a:p>
          <a:p>
            <a:pPr algn="just">
              <a:lnSpc>
                <a:spcPts val="2160"/>
              </a:lnSpc>
              <a:spcBef>
                <a:spcPct val="0"/>
              </a:spcBef>
              <a:buSzPct val="66000"/>
              <a:defRPr/>
            </a:pPr>
            <a:r>
              <a:rPr lang="es-AR" dirty="0"/>
              <a:t>En caso de fallecimiento de ambos padres, la prestación corresponderá, en partes iguales, a aquellos familiares del trabajador fallecido que acrediten haber estado a su cargo.</a:t>
            </a:r>
          </a:p>
        </p:txBody>
      </p:sp>
    </p:spTree>
    <p:extLst>
      <p:ext uri="{BB962C8B-B14F-4D97-AF65-F5344CB8AC3E}">
        <p14:creationId xmlns="" xmlns:p14="http://schemas.microsoft.com/office/powerpoint/2010/main" val="322354484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z="2400" dirty="0" smtClean="0"/>
              <a:t/>
            </a:r>
            <a:br>
              <a:rPr lang="es-ES" sz="2400" dirty="0" smtClean="0"/>
            </a:br>
            <a:r>
              <a:rPr lang="es-ES" sz="2400" dirty="0" smtClean="0"/>
              <a:t>Consideraciones generales para todas las </a:t>
            </a:r>
            <a:r>
              <a:rPr lang="es-ES" sz="2400" dirty="0" smtClean="0">
                <a:solidFill>
                  <a:srgbClr val="0070C0"/>
                </a:solidFill>
              </a:rPr>
              <a:t>prestaciones</a:t>
            </a:r>
            <a:r>
              <a:rPr lang="es-ES" sz="2400" dirty="0" smtClean="0"/>
              <a:t> permanentes y de fallecimiento</a:t>
            </a:r>
            <a:endParaRPr lang="es-AR" sz="2400" dirty="0"/>
          </a:p>
        </p:txBody>
      </p:sp>
      <p:sp>
        <p:nvSpPr>
          <p:cNvPr id="6" name="Marcador de contenido 2"/>
          <p:cNvSpPr>
            <a:spLocks noGrp="1"/>
          </p:cNvSpPr>
          <p:nvPr>
            <p:ph sz="half" idx="1"/>
          </p:nvPr>
        </p:nvSpPr>
        <p:spPr>
          <a:xfrm>
            <a:off x="457200" y="1417638"/>
            <a:ext cx="8229600" cy="4464496"/>
          </a:xfrm>
        </p:spPr>
        <p:txBody>
          <a:bodyPr>
            <a:normAutofit fontScale="55000" lnSpcReduction="20000"/>
          </a:bodyPr>
          <a:lstStyle/>
          <a:p>
            <a:pPr marL="285750" indent="-285750" algn="just">
              <a:lnSpc>
                <a:spcPct val="80000"/>
              </a:lnSpc>
              <a:spcBef>
                <a:spcPct val="0"/>
              </a:spcBef>
              <a:buSzPct val="66000"/>
              <a:buFont typeface="Arial" panose="020B0604020202020204" pitchFamily="34" charset="0"/>
              <a:buChar char="•"/>
              <a:defRPr/>
            </a:pPr>
            <a:endParaRPr lang="es-AR" sz="1800" dirty="0" smtClean="0"/>
          </a:p>
          <a:p>
            <a:pPr marL="285750" indent="-285750" algn="just">
              <a:lnSpc>
                <a:spcPct val="80000"/>
              </a:lnSpc>
              <a:spcBef>
                <a:spcPct val="0"/>
              </a:spcBef>
              <a:buSzPct val="66000"/>
              <a:buFont typeface="Arial" panose="020B0604020202020204" pitchFamily="34" charset="0"/>
              <a:buChar char="•"/>
              <a:defRPr/>
            </a:pPr>
            <a:endParaRPr lang="es-AR" sz="1800" dirty="0" smtClean="0"/>
          </a:p>
          <a:p>
            <a:pPr marL="457200" indent="-457200" algn="just">
              <a:lnSpc>
                <a:spcPts val="2160"/>
              </a:lnSpc>
              <a:buClr>
                <a:srgbClr val="0070C0"/>
              </a:buClr>
              <a:buSzPct val="100000"/>
              <a:buFont typeface="Arial" panose="020B0604020202020204" pitchFamily="34" charset="0"/>
              <a:buChar char="•"/>
              <a:defRPr/>
            </a:pPr>
            <a:r>
              <a:rPr lang="es-AR" sz="3800" b="1" dirty="0">
                <a:solidFill>
                  <a:schemeClr val="tx1"/>
                </a:solidFill>
              </a:rPr>
              <a:t>Son de Pago Único</a:t>
            </a:r>
            <a:r>
              <a:rPr lang="es-AR" sz="3800" dirty="0">
                <a:solidFill>
                  <a:schemeClr val="tx1"/>
                </a:solidFill>
              </a:rPr>
              <a:t> (principio general que deriva de la Ley N°26773</a:t>
            </a:r>
            <a:r>
              <a:rPr lang="es-AR" sz="3800" dirty="0" smtClean="0">
                <a:solidFill>
                  <a:schemeClr val="tx1"/>
                </a:solidFill>
              </a:rPr>
              <a:t>)</a:t>
            </a:r>
            <a:endParaRPr lang="es-AR" sz="3800" dirty="0">
              <a:solidFill>
                <a:schemeClr val="tx1"/>
              </a:solidFill>
            </a:endParaRPr>
          </a:p>
          <a:p>
            <a:pPr marL="457200" indent="-457200" algn="just">
              <a:lnSpc>
                <a:spcPts val="2160"/>
              </a:lnSpc>
              <a:buClr>
                <a:srgbClr val="0070C0"/>
              </a:buClr>
              <a:buSzPct val="100000"/>
              <a:buFont typeface="Arial" panose="020B0604020202020204" pitchFamily="34" charset="0"/>
              <a:buChar char="•"/>
              <a:defRPr/>
            </a:pPr>
            <a:r>
              <a:rPr lang="es-ES_tradnl" altLang="es-AR" sz="3800" b="1" dirty="0">
                <a:solidFill>
                  <a:schemeClr val="tx1"/>
                </a:solidFill>
              </a:rPr>
              <a:t>Plazo de pago</a:t>
            </a:r>
            <a:r>
              <a:rPr lang="es-ES_tradnl" altLang="es-AR" sz="3800" dirty="0">
                <a:solidFill>
                  <a:schemeClr val="tx1"/>
                </a:solidFill>
              </a:rPr>
              <a:t>: JURISDICCIÓN ADHERIDA - 5 días hábiles (anexo I artículo 4 Ley N°27348); JURISDICCION NO ADHERIDA - 15 días corridos (artículo 4 Ley </a:t>
            </a:r>
            <a:r>
              <a:rPr lang="es-ES_tradnl" altLang="es-AR" sz="3800" dirty="0" smtClean="0">
                <a:solidFill>
                  <a:schemeClr val="tx1"/>
                </a:solidFill>
              </a:rPr>
              <a:t>N°26773)</a:t>
            </a:r>
            <a:endParaRPr lang="es-ES_tradnl" altLang="es-AR" sz="3800" dirty="0">
              <a:solidFill>
                <a:schemeClr val="tx1"/>
              </a:solidFill>
            </a:endParaRPr>
          </a:p>
          <a:p>
            <a:pPr marL="457200" indent="-457200" algn="just">
              <a:lnSpc>
                <a:spcPts val="2160"/>
              </a:lnSpc>
              <a:buClr>
                <a:srgbClr val="0070C0"/>
              </a:buClr>
              <a:buSzPct val="100000"/>
              <a:buFont typeface="Arial" panose="020B0604020202020204" pitchFamily="34" charset="0"/>
              <a:buChar char="•"/>
              <a:defRPr/>
            </a:pPr>
            <a:r>
              <a:rPr lang="es-MX" altLang="es-AR" sz="3800" dirty="0" smtClean="0">
                <a:solidFill>
                  <a:schemeClr val="tx1"/>
                </a:solidFill>
              </a:rPr>
              <a:t>Para contingencias ocurridas con posterioridad al 26/10/12, además </a:t>
            </a:r>
            <a:r>
              <a:rPr lang="es-MX" altLang="es-AR" sz="3800" dirty="0">
                <a:solidFill>
                  <a:schemeClr val="tx1"/>
                </a:solidFill>
              </a:rPr>
              <a:t>del CAPITAL y de la CAPU (de corresponder), </a:t>
            </a:r>
            <a:r>
              <a:rPr lang="es-AR" altLang="es-AR" sz="3800" dirty="0">
                <a:solidFill>
                  <a:schemeClr val="tx1"/>
                </a:solidFill>
              </a:rPr>
              <a:t>cuando </a:t>
            </a:r>
            <a:r>
              <a:rPr lang="es-AR" sz="3800" dirty="0">
                <a:solidFill>
                  <a:schemeClr val="tx1"/>
                </a:solidFill>
              </a:rPr>
              <a:t>el daño se produzca en el lugar de trabajo o lo sufra el dependiente mientras se encuentre a disposición del empleador (es decir que no</a:t>
            </a:r>
            <a:r>
              <a:rPr lang="es-MX" altLang="es-AR" sz="3800" dirty="0">
                <a:solidFill>
                  <a:schemeClr val="tx1"/>
                </a:solidFill>
              </a:rPr>
              <a:t> aplica para accidentes in </a:t>
            </a:r>
            <a:r>
              <a:rPr lang="es-MX" altLang="es-AR" sz="3800" dirty="0" err="1">
                <a:solidFill>
                  <a:schemeClr val="tx1"/>
                </a:solidFill>
              </a:rPr>
              <a:t>itinere</a:t>
            </a:r>
            <a:r>
              <a:rPr lang="es-MX" altLang="es-AR" sz="3800" dirty="0">
                <a:solidFill>
                  <a:schemeClr val="tx1"/>
                </a:solidFill>
              </a:rPr>
              <a:t>)</a:t>
            </a:r>
            <a:r>
              <a:rPr lang="es-AR" sz="3800" dirty="0">
                <a:solidFill>
                  <a:schemeClr val="tx1"/>
                </a:solidFill>
              </a:rPr>
              <a:t>, </a:t>
            </a:r>
            <a:r>
              <a:rPr lang="es-AR" sz="3800" b="1" dirty="0">
                <a:solidFill>
                  <a:schemeClr val="tx1"/>
                </a:solidFill>
              </a:rPr>
              <a:t>se debe abonar una </a:t>
            </a:r>
            <a:r>
              <a:rPr lang="es-MX" altLang="es-AR" sz="3800" b="1" dirty="0">
                <a:solidFill>
                  <a:schemeClr val="tx1"/>
                </a:solidFill>
              </a:rPr>
              <a:t>Indemnización Adicional de Pago Único equivalente al 20% </a:t>
            </a:r>
            <a:r>
              <a:rPr lang="es-MX" altLang="es-AR" sz="3800" dirty="0">
                <a:solidFill>
                  <a:schemeClr val="tx1"/>
                </a:solidFill>
              </a:rPr>
              <a:t>de las citadas </a:t>
            </a:r>
            <a:r>
              <a:rPr lang="es-MX" altLang="es-AR" sz="3800" dirty="0" smtClean="0">
                <a:solidFill>
                  <a:schemeClr val="tx1"/>
                </a:solidFill>
              </a:rPr>
              <a:t>prestaciones.</a:t>
            </a:r>
            <a:endParaRPr lang="es-MX" altLang="es-AR" sz="3800" dirty="0">
              <a:solidFill>
                <a:schemeClr val="tx1"/>
              </a:solidFill>
            </a:endParaRPr>
          </a:p>
          <a:p>
            <a:pPr marL="457200" indent="-457200" algn="just">
              <a:lnSpc>
                <a:spcPts val="2160"/>
              </a:lnSpc>
              <a:buClr>
                <a:srgbClr val="0070C0"/>
              </a:buClr>
              <a:buSzPct val="100000"/>
              <a:buFont typeface="Arial" panose="020B0604020202020204" pitchFamily="34" charset="0"/>
              <a:buChar char="•"/>
              <a:defRPr/>
            </a:pPr>
            <a:r>
              <a:rPr lang="es-ES" altLang="es-AR" sz="3800" dirty="0">
                <a:solidFill>
                  <a:schemeClr val="tx1"/>
                </a:solidFill>
              </a:rPr>
              <a:t>Los damnificados </a:t>
            </a:r>
            <a:r>
              <a:rPr lang="es-ES" altLang="es-AR" sz="3800" b="1" dirty="0">
                <a:solidFill>
                  <a:schemeClr val="tx1"/>
                </a:solidFill>
              </a:rPr>
              <a:t>podrán optar de modo excluyente</a:t>
            </a:r>
            <a:r>
              <a:rPr lang="es-ES" altLang="es-AR" sz="3800" dirty="0">
                <a:solidFill>
                  <a:schemeClr val="tx1"/>
                </a:solidFill>
              </a:rPr>
              <a:t> entre las indemnizaciones previstas en este régimen de reparación o las que les pudieran corresponder con fundamento en otros sistemas de </a:t>
            </a:r>
            <a:r>
              <a:rPr lang="es-ES" altLang="es-AR" sz="3800" dirty="0" smtClean="0">
                <a:solidFill>
                  <a:schemeClr val="tx1"/>
                </a:solidFill>
              </a:rPr>
              <a:t>responsabilidad</a:t>
            </a:r>
            <a:endParaRPr lang="es-ES_tradnl" altLang="es-AR" sz="3800" dirty="0">
              <a:solidFill>
                <a:schemeClr val="tx1"/>
              </a:solidFill>
            </a:endParaRPr>
          </a:p>
          <a:p>
            <a:pPr algn="ctr">
              <a:lnSpc>
                <a:spcPct val="80000"/>
              </a:lnSpc>
              <a:spcBef>
                <a:spcPct val="0"/>
              </a:spcBef>
              <a:buSzPct val="66000"/>
              <a:defRPr/>
            </a:pPr>
            <a:endParaRPr lang="es-MX" altLang="es-AR" sz="2400" dirty="0"/>
          </a:p>
          <a:p>
            <a:pPr marL="857250" indent="-857250">
              <a:lnSpc>
                <a:spcPct val="80000"/>
              </a:lnSpc>
              <a:spcBef>
                <a:spcPct val="0"/>
              </a:spcBef>
              <a:buSzPct val="66000"/>
              <a:buFont typeface="Arial" panose="020B0604020202020204" pitchFamily="34" charset="0"/>
              <a:buChar char="•"/>
              <a:defRPr/>
            </a:pPr>
            <a:endParaRPr lang="es-AR" sz="6000" u="sng" dirty="0"/>
          </a:p>
          <a:p>
            <a:pPr marL="857250" indent="-857250">
              <a:lnSpc>
                <a:spcPct val="80000"/>
              </a:lnSpc>
              <a:spcBef>
                <a:spcPct val="0"/>
              </a:spcBef>
              <a:buSzPct val="66000"/>
              <a:buFont typeface="Arial" panose="020B0604020202020204" pitchFamily="34" charset="0"/>
              <a:buChar char="•"/>
              <a:defRPr/>
            </a:pPr>
            <a:endParaRPr lang="es-AR" sz="5500" dirty="0" smtClean="0"/>
          </a:p>
          <a:p>
            <a:pPr marL="857250" indent="-857250">
              <a:lnSpc>
                <a:spcPct val="80000"/>
              </a:lnSpc>
              <a:spcBef>
                <a:spcPct val="0"/>
              </a:spcBef>
              <a:buSzPct val="66000"/>
              <a:buFont typeface="Arial" panose="020B0604020202020204" pitchFamily="34" charset="0"/>
              <a:buChar char="•"/>
              <a:defRPr/>
            </a:pPr>
            <a:endParaRPr lang="es-AR" sz="5500" dirty="0" smtClean="0"/>
          </a:p>
          <a:p>
            <a:pPr marL="857250" indent="-857250" algn="ctr">
              <a:lnSpc>
                <a:spcPct val="80000"/>
              </a:lnSpc>
              <a:spcBef>
                <a:spcPct val="0"/>
              </a:spcBef>
              <a:buSzPct val="66000"/>
              <a:buFont typeface="Arial" panose="020B0604020202020204" pitchFamily="34" charset="0"/>
              <a:buChar char="•"/>
              <a:defRPr/>
            </a:pPr>
            <a:endParaRPr lang="es-AR" sz="6000" dirty="0"/>
          </a:p>
          <a:p>
            <a:pPr marL="914400" indent="-914400" algn="just">
              <a:buFont typeface="+mj-lt"/>
              <a:buAutoNum type="arabicPeriod"/>
            </a:pPr>
            <a:endParaRPr lang="es-AR" sz="5600" dirty="0" smtClean="0"/>
          </a:p>
          <a:p>
            <a:pPr algn="just"/>
            <a:endParaRPr lang="es-AR" dirty="0" smtClean="0"/>
          </a:p>
          <a:p>
            <a:endParaRPr lang="es-AR" dirty="0"/>
          </a:p>
        </p:txBody>
      </p:sp>
    </p:spTree>
    <p:extLst>
      <p:ext uri="{BB962C8B-B14F-4D97-AF65-F5344CB8AC3E}">
        <p14:creationId xmlns="" xmlns:p14="http://schemas.microsoft.com/office/powerpoint/2010/main" val="86486146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260648"/>
            <a:ext cx="8363272" cy="1143000"/>
          </a:xfrm>
        </p:spPr>
        <p:txBody>
          <a:bodyPr anchor="t"/>
          <a:lstStyle/>
          <a:p>
            <a:pPr>
              <a:defRPr/>
            </a:pPr>
            <a:r>
              <a:rPr lang="es-AR" sz="2800" dirty="0" smtClean="0"/>
              <a:t/>
            </a:r>
            <a:br>
              <a:rPr lang="es-AR" sz="2800" dirty="0" smtClean="0"/>
            </a:br>
            <a:r>
              <a:rPr lang="es-AR" sz="2400" dirty="0" smtClean="0"/>
              <a:t>Gran Invalidez</a:t>
            </a:r>
            <a:endParaRPr lang="es-ES" sz="2400" dirty="0"/>
          </a:p>
        </p:txBody>
      </p:sp>
      <p:sp>
        <p:nvSpPr>
          <p:cNvPr id="5" name="Rectangle 12"/>
          <p:cNvSpPr>
            <a:spLocks noChangeArrowheads="1"/>
          </p:cNvSpPr>
          <p:nvPr/>
        </p:nvSpPr>
        <p:spPr bwMode="auto">
          <a:xfrm>
            <a:off x="846290" y="5238453"/>
            <a:ext cx="7633344" cy="9732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2075" tIns="46038" rIns="92075" bIns="46038">
            <a:spAutoFit/>
          </a:bodyPr>
          <a:lstStyle>
            <a:lvl1pPr defTabSz="762000" eaLnBrk="0" hangingPunct="0">
              <a:buClr>
                <a:schemeClr val="tx1"/>
              </a:buClr>
              <a:buSzPct val="75000"/>
              <a:buChar char="l"/>
              <a:defRPr sz="2800">
                <a:solidFill>
                  <a:schemeClr val="tx1"/>
                </a:solidFill>
                <a:latin typeface="Arial" charset="0"/>
              </a:defRPr>
            </a:lvl1pPr>
            <a:lvl2pPr marL="742950" indent="-285750" defTabSz="762000" eaLnBrk="0" hangingPunct="0">
              <a:buClr>
                <a:schemeClr val="tx1"/>
              </a:buClr>
              <a:buSzPct val="75000"/>
              <a:buChar char="–"/>
              <a:defRPr sz="2400">
                <a:solidFill>
                  <a:schemeClr val="tx1"/>
                </a:solidFill>
                <a:latin typeface="Arial" charset="0"/>
              </a:defRPr>
            </a:lvl2pPr>
            <a:lvl3pPr marL="1143000" indent="-228600" defTabSz="762000" eaLnBrk="0" hangingPunct="0">
              <a:buClr>
                <a:schemeClr val="tx1"/>
              </a:buClr>
              <a:buSzPct val="75000"/>
              <a:buChar char="l"/>
              <a:defRPr sz="2000">
                <a:solidFill>
                  <a:schemeClr val="tx1"/>
                </a:solidFill>
                <a:latin typeface="Arial" charset="0"/>
              </a:defRPr>
            </a:lvl3pPr>
            <a:lvl4pPr marL="1600200" indent="-228600" defTabSz="762000" eaLnBrk="0" hangingPunct="0">
              <a:buClr>
                <a:schemeClr val="tx1"/>
              </a:buClr>
              <a:buSzPct val="80000"/>
              <a:buChar char="–"/>
              <a:defRPr>
                <a:solidFill>
                  <a:schemeClr val="tx1"/>
                </a:solidFill>
                <a:latin typeface="Arial" charset="0"/>
              </a:defRPr>
            </a:lvl4pPr>
            <a:lvl5pPr marL="2057400" indent="-228600" defTabSz="762000" eaLnBrk="0" hangingPunct="0">
              <a:buClr>
                <a:schemeClr val="tx1"/>
              </a:buClr>
              <a:buSzPct val="65000"/>
              <a:buChar char="l"/>
              <a:defRPr>
                <a:solidFill>
                  <a:schemeClr val="tx1"/>
                </a:solidFill>
                <a:latin typeface="Arial" charset="0"/>
              </a:defRPr>
            </a:lvl5pPr>
            <a:lvl6pPr marL="2514600" indent="-228600" defTabSz="7620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6pPr>
            <a:lvl7pPr marL="2971800" indent="-228600" defTabSz="7620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7pPr>
            <a:lvl8pPr marL="3429000" indent="-228600" defTabSz="7620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8pPr>
            <a:lvl9pPr marL="3886200" indent="-228600" defTabSz="7620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9pPr>
          </a:lstStyle>
          <a:p>
            <a:pPr algn="ctr" eaLnBrk="1" hangingPunct="1">
              <a:lnSpc>
                <a:spcPct val="80000"/>
              </a:lnSpc>
              <a:buFont typeface="Wingdings" pitchFamily="2" charset="2"/>
              <a:buNone/>
            </a:pPr>
            <a:endParaRPr lang="es-MX" altLang="es-AR" sz="1400" dirty="0">
              <a:latin typeface="Verdana" pitchFamily="34" charset="0"/>
            </a:endParaRPr>
          </a:p>
          <a:p>
            <a:pPr algn="ctr">
              <a:lnSpc>
                <a:spcPct val="100000"/>
              </a:lnSpc>
              <a:spcBef>
                <a:spcPct val="0"/>
              </a:spcBef>
              <a:buClrTx/>
              <a:buSzTx/>
              <a:buFontTx/>
              <a:buNone/>
            </a:pPr>
            <a:endParaRPr lang="es-ES" altLang="es-AR" sz="1400" u="none" dirty="0">
              <a:latin typeface="Verdana" pitchFamily="34" charset="0"/>
            </a:endParaRPr>
          </a:p>
          <a:p>
            <a:pPr algn="ctr">
              <a:lnSpc>
                <a:spcPct val="100000"/>
              </a:lnSpc>
              <a:spcBef>
                <a:spcPct val="0"/>
              </a:spcBef>
              <a:buClrTx/>
              <a:buSzTx/>
              <a:buFontTx/>
              <a:buNone/>
            </a:pPr>
            <a:endParaRPr lang="es-ES_tradnl" altLang="es-AR" sz="1400" i="1" u="none" dirty="0">
              <a:latin typeface="Verdana" pitchFamily="34" charset="0"/>
            </a:endParaRPr>
          </a:p>
          <a:p>
            <a:pPr algn="ctr">
              <a:lnSpc>
                <a:spcPct val="100000"/>
              </a:lnSpc>
              <a:spcBef>
                <a:spcPct val="0"/>
              </a:spcBef>
              <a:buClrTx/>
              <a:buSzTx/>
              <a:buFontTx/>
              <a:buNone/>
            </a:pPr>
            <a:endParaRPr lang="es-ES_tradnl" altLang="es-AR" sz="1800" i="1" u="none" dirty="0">
              <a:latin typeface="Verdana" pitchFamily="34" charset="0"/>
            </a:endParaRPr>
          </a:p>
        </p:txBody>
      </p:sp>
      <p:sp>
        <p:nvSpPr>
          <p:cNvPr id="3" name="2 Rectángulo"/>
          <p:cNvSpPr/>
          <p:nvPr/>
        </p:nvSpPr>
        <p:spPr>
          <a:xfrm>
            <a:off x="465989" y="1592488"/>
            <a:ext cx="8208912" cy="4289379"/>
          </a:xfrm>
          <a:prstGeom prst="rect">
            <a:avLst/>
          </a:prstGeom>
        </p:spPr>
        <p:txBody>
          <a:bodyPr wrap="square">
            <a:spAutoFit/>
          </a:bodyPr>
          <a:lstStyle/>
          <a:p>
            <a:pPr algn="just">
              <a:lnSpc>
                <a:spcPts val="2160"/>
              </a:lnSpc>
              <a:spcBef>
                <a:spcPct val="20000"/>
              </a:spcBef>
              <a:defRPr/>
            </a:pPr>
            <a:r>
              <a:rPr lang="es-AR" sz="2000" dirty="0" smtClean="0"/>
              <a:t>Se </a:t>
            </a:r>
            <a:r>
              <a:rPr lang="es-AR" sz="2000" dirty="0"/>
              <a:t>considera que un trabajador está en situación de Gran Invalidez cuando tiene una Incapacidad Laboral Permanente Total y necesita la asistencia continua de otra persona para realizar los actos elementales de la </a:t>
            </a:r>
            <a:r>
              <a:rPr lang="es-AR" sz="2000" dirty="0" smtClean="0"/>
              <a:t>vida (artículo 17 Ley N°24557).</a:t>
            </a:r>
            <a:endParaRPr lang="es-AR" sz="2000" dirty="0"/>
          </a:p>
          <a:p>
            <a:pPr algn="just">
              <a:lnSpc>
                <a:spcPts val="2160"/>
              </a:lnSpc>
              <a:spcBef>
                <a:spcPct val="20000"/>
              </a:spcBef>
              <a:defRPr/>
            </a:pPr>
            <a:r>
              <a:rPr lang="es-AR" sz="2000" dirty="0" smtClean="0"/>
              <a:t>Quienes se encuentren en esta situación, percibirán </a:t>
            </a:r>
            <a:r>
              <a:rPr lang="es-AR" sz="2000" dirty="0"/>
              <a:t>una prestación mensual, </a:t>
            </a:r>
            <a:r>
              <a:rPr lang="es-ES_tradnl" altLang="es-AR" sz="2000" dirty="0"/>
              <a:t>ajustable </a:t>
            </a:r>
            <a:r>
              <a:rPr lang="es-ES_tradnl" altLang="es-AR" sz="2000" dirty="0" smtClean="0"/>
              <a:t>trimestralmente en </a:t>
            </a:r>
            <a:r>
              <a:rPr lang="es-ES_tradnl" altLang="es-AR" sz="2000" dirty="0"/>
              <a:t>función a las variaciones de la base imponible máxima y mínima previsional.</a:t>
            </a:r>
          </a:p>
          <a:p>
            <a:pPr algn="just">
              <a:lnSpc>
                <a:spcPts val="2160"/>
              </a:lnSpc>
              <a:spcBef>
                <a:spcPct val="20000"/>
              </a:spcBef>
              <a:defRPr/>
            </a:pPr>
            <a:r>
              <a:rPr lang="es-ES_tradnl" altLang="es-AR" sz="2000" dirty="0"/>
              <a:t> </a:t>
            </a:r>
            <a:endParaRPr lang="es-AR" sz="2000" dirty="0"/>
          </a:p>
          <a:p>
            <a:pPr algn="ctr">
              <a:lnSpc>
                <a:spcPts val="2160"/>
              </a:lnSpc>
              <a:spcBef>
                <a:spcPct val="20000"/>
              </a:spcBef>
              <a:defRPr/>
            </a:pPr>
            <a:r>
              <a:rPr lang="es-AR" sz="2000" dirty="0"/>
              <a:t>Valor vigente a partir del 01/06/18: </a:t>
            </a:r>
            <a:r>
              <a:rPr lang="es-AR" sz="2000" b="1" dirty="0"/>
              <a:t>$</a:t>
            </a:r>
            <a:r>
              <a:rPr lang="es-AR" sz="2000" b="1" dirty="0" smtClean="0"/>
              <a:t>19.574.34</a:t>
            </a:r>
          </a:p>
          <a:p>
            <a:pPr algn="ctr">
              <a:lnSpc>
                <a:spcPts val="2160"/>
              </a:lnSpc>
              <a:spcBef>
                <a:spcPct val="20000"/>
              </a:spcBef>
              <a:defRPr/>
            </a:pPr>
            <a:endParaRPr lang="es-AR" sz="2000" b="1" dirty="0"/>
          </a:p>
          <a:p>
            <a:pPr algn="just">
              <a:lnSpc>
                <a:spcPts val="2160"/>
              </a:lnSpc>
              <a:spcBef>
                <a:spcPct val="20000"/>
              </a:spcBef>
              <a:defRPr/>
            </a:pPr>
            <a:r>
              <a:rPr lang="es-ES_tradnl" altLang="es-AR" sz="2000" dirty="0"/>
              <a:t>Dicho importe y sus actualizaciones deberán abonarse a todos los casos con Gran Invalidez, independientemente de la fecha de ocurrencia del evento dañoso.</a:t>
            </a:r>
          </a:p>
          <a:p>
            <a:pPr algn="ctr">
              <a:lnSpc>
                <a:spcPct val="80000"/>
              </a:lnSpc>
            </a:pPr>
            <a:endParaRPr lang="es-MX" altLang="es-AR" b="1" u="sng" dirty="0">
              <a:latin typeface="Verdana" pitchFamily="34" charset="0"/>
            </a:endParaRPr>
          </a:p>
        </p:txBody>
      </p:sp>
    </p:spTree>
    <p:extLst>
      <p:ext uri="{BB962C8B-B14F-4D97-AF65-F5344CB8AC3E}">
        <p14:creationId xmlns="" xmlns:p14="http://schemas.microsoft.com/office/powerpoint/2010/main" val="421355070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260648"/>
            <a:ext cx="8363272" cy="1143000"/>
          </a:xfrm>
        </p:spPr>
        <p:txBody>
          <a:bodyPr anchor="t"/>
          <a:lstStyle/>
          <a:p>
            <a:pPr>
              <a:defRPr/>
            </a:pPr>
            <a:r>
              <a:rPr lang="es-AR" sz="2800" dirty="0" smtClean="0"/>
              <a:t/>
            </a:r>
            <a:br>
              <a:rPr lang="es-AR" sz="2800" dirty="0" smtClean="0"/>
            </a:br>
            <a:r>
              <a:rPr lang="es-MX" sz="2400" dirty="0" smtClean="0"/>
              <a:t>Pluriempleo – artículo 13 del Decreto N°491/97</a:t>
            </a:r>
            <a:endParaRPr lang="es-ES" sz="2400" dirty="0"/>
          </a:p>
        </p:txBody>
      </p:sp>
      <p:sp>
        <p:nvSpPr>
          <p:cNvPr id="5" name="Rectangle 12"/>
          <p:cNvSpPr>
            <a:spLocks noChangeArrowheads="1"/>
          </p:cNvSpPr>
          <p:nvPr/>
        </p:nvSpPr>
        <p:spPr bwMode="auto">
          <a:xfrm>
            <a:off x="846290" y="5238453"/>
            <a:ext cx="7633344" cy="9732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2075" tIns="46038" rIns="92075" bIns="46038">
            <a:spAutoFit/>
          </a:bodyPr>
          <a:lstStyle>
            <a:lvl1pPr defTabSz="762000" eaLnBrk="0" hangingPunct="0">
              <a:buClr>
                <a:schemeClr val="tx1"/>
              </a:buClr>
              <a:buSzPct val="75000"/>
              <a:buChar char="l"/>
              <a:defRPr sz="2800">
                <a:solidFill>
                  <a:schemeClr val="tx1"/>
                </a:solidFill>
                <a:latin typeface="Arial" charset="0"/>
              </a:defRPr>
            </a:lvl1pPr>
            <a:lvl2pPr marL="742950" indent="-285750" defTabSz="762000" eaLnBrk="0" hangingPunct="0">
              <a:buClr>
                <a:schemeClr val="tx1"/>
              </a:buClr>
              <a:buSzPct val="75000"/>
              <a:buChar char="–"/>
              <a:defRPr sz="2400">
                <a:solidFill>
                  <a:schemeClr val="tx1"/>
                </a:solidFill>
                <a:latin typeface="Arial" charset="0"/>
              </a:defRPr>
            </a:lvl2pPr>
            <a:lvl3pPr marL="1143000" indent="-228600" defTabSz="762000" eaLnBrk="0" hangingPunct="0">
              <a:buClr>
                <a:schemeClr val="tx1"/>
              </a:buClr>
              <a:buSzPct val="75000"/>
              <a:buChar char="l"/>
              <a:defRPr sz="2000">
                <a:solidFill>
                  <a:schemeClr val="tx1"/>
                </a:solidFill>
                <a:latin typeface="Arial" charset="0"/>
              </a:defRPr>
            </a:lvl3pPr>
            <a:lvl4pPr marL="1600200" indent="-228600" defTabSz="762000" eaLnBrk="0" hangingPunct="0">
              <a:buClr>
                <a:schemeClr val="tx1"/>
              </a:buClr>
              <a:buSzPct val="80000"/>
              <a:buChar char="–"/>
              <a:defRPr>
                <a:solidFill>
                  <a:schemeClr val="tx1"/>
                </a:solidFill>
                <a:latin typeface="Arial" charset="0"/>
              </a:defRPr>
            </a:lvl4pPr>
            <a:lvl5pPr marL="2057400" indent="-228600" defTabSz="762000" eaLnBrk="0" hangingPunct="0">
              <a:buClr>
                <a:schemeClr val="tx1"/>
              </a:buClr>
              <a:buSzPct val="65000"/>
              <a:buChar char="l"/>
              <a:defRPr>
                <a:solidFill>
                  <a:schemeClr val="tx1"/>
                </a:solidFill>
                <a:latin typeface="Arial" charset="0"/>
              </a:defRPr>
            </a:lvl5pPr>
            <a:lvl6pPr marL="2514600" indent="-228600" defTabSz="7620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6pPr>
            <a:lvl7pPr marL="2971800" indent="-228600" defTabSz="7620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7pPr>
            <a:lvl8pPr marL="3429000" indent="-228600" defTabSz="7620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8pPr>
            <a:lvl9pPr marL="3886200" indent="-228600" defTabSz="7620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9pPr>
          </a:lstStyle>
          <a:p>
            <a:pPr algn="ctr" eaLnBrk="1" hangingPunct="1">
              <a:lnSpc>
                <a:spcPct val="80000"/>
              </a:lnSpc>
              <a:buFont typeface="Wingdings" pitchFamily="2" charset="2"/>
              <a:buNone/>
            </a:pPr>
            <a:endParaRPr lang="es-MX" altLang="es-AR" sz="1400" dirty="0">
              <a:latin typeface="Verdana" pitchFamily="34" charset="0"/>
            </a:endParaRPr>
          </a:p>
          <a:p>
            <a:pPr algn="ctr">
              <a:lnSpc>
                <a:spcPct val="100000"/>
              </a:lnSpc>
              <a:spcBef>
                <a:spcPct val="0"/>
              </a:spcBef>
              <a:buClrTx/>
              <a:buSzTx/>
              <a:buFontTx/>
              <a:buNone/>
            </a:pPr>
            <a:endParaRPr lang="es-ES" altLang="es-AR" sz="1400" u="none" dirty="0">
              <a:latin typeface="Verdana" pitchFamily="34" charset="0"/>
            </a:endParaRPr>
          </a:p>
          <a:p>
            <a:pPr algn="ctr">
              <a:lnSpc>
                <a:spcPct val="100000"/>
              </a:lnSpc>
              <a:spcBef>
                <a:spcPct val="0"/>
              </a:spcBef>
              <a:buClrTx/>
              <a:buSzTx/>
              <a:buFontTx/>
              <a:buNone/>
            </a:pPr>
            <a:endParaRPr lang="es-ES_tradnl" altLang="es-AR" sz="1400" i="1" u="none" dirty="0">
              <a:latin typeface="Verdana" pitchFamily="34" charset="0"/>
            </a:endParaRPr>
          </a:p>
          <a:p>
            <a:pPr algn="ctr">
              <a:lnSpc>
                <a:spcPct val="100000"/>
              </a:lnSpc>
              <a:spcBef>
                <a:spcPct val="0"/>
              </a:spcBef>
              <a:buClrTx/>
              <a:buSzTx/>
              <a:buFontTx/>
              <a:buNone/>
            </a:pPr>
            <a:endParaRPr lang="es-ES_tradnl" altLang="es-AR" sz="1800" i="1" u="none" dirty="0">
              <a:latin typeface="Verdana" pitchFamily="34" charset="0"/>
            </a:endParaRPr>
          </a:p>
        </p:txBody>
      </p:sp>
      <p:sp>
        <p:nvSpPr>
          <p:cNvPr id="3" name="2 Rectángulo"/>
          <p:cNvSpPr/>
          <p:nvPr/>
        </p:nvSpPr>
        <p:spPr>
          <a:xfrm>
            <a:off x="444555" y="1556792"/>
            <a:ext cx="8280920" cy="4430700"/>
          </a:xfrm>
          <a:prstGeom prst="rect">
            <a:avLst/>
          </a:prstGeom>
        </p:spPr>
        <p:txBody>
          <a:bodyPr wrap="square">
            <a:spAutoFit/>
          </a:bodyPr>
          <a:lstStyle/>
          <a:p>
            <a:pPr algn="just">
              <a:lnSpc>
                <a:spcPct val="80000"/>
              </a:lnSpc>
            </a:pPr>
            <a:r>
              <a:rPr lang="es-AR" sz="1600" dirty="0" smtClean="0"/>
              <a:t>(</a:t>
            </a:r>
            <a:r>
              <a:rPr lang="es-AR" sz="1600" dirty="0"/>
              <a:t>Reglamentario del artículo 45, inciso </a:t>
            </a:r>
            <a:r>
              <a:rPr lang="es-AR" sz="1600" dirty="0" smtClean="0"/>
              <a:t>a de la Ley N°24557)</a:t>
            </a:r>
          </a:p>
          <a:p>
            <a:pPr algn="just">
              <a:lnSpc>
                <a:spcPct val="80000"/>
              </a:lnSpc>
            </a:pPr>
            <a:endParaRPr lang="es-AR" sz="1600" dirty="0"/>
          </a:p>
          <a:p>
            <a:pPr algn="just">
              <a:lnSpc>
                <a:spcPct val="80000"/>
              </a:lnSpc>
            </a:pPr>
            <a:r>
              <a:rPr lang="es-AR" sz="1600" dirty="0" smtClean="0"/>
              <a:t>En </a:t>
            </a:r>
            <a:r>
              <a:rPr lang="es-AR" sz="1600" dirty="0"/>
              <a:t>caso de producirse alguna de las contingencias previstas en la Ley </a:t>
            </a:r>
            <a:r>
              <a:rPr lang="es-AR" sz="1600" dirty="0" smtClean="0"/>
              <a:t>Nº24.557 </a:t>
            </a:r>
            <a:r>
              <a:rPr lang="es-AR" sz="1600" dirty="0"/>
              <a:t>en situación de pluriempleo deberá estarse a lo siguiente</a:t>
            </a:r>
            <a:r>
              <a:rPr lang="es-AR" sz="1600" dirty="0" smtClean="0"/>
              <a:t>:</a:t>
            </a:r>
          </a:p>
          <a:p>
            <a:pPr algn="just">
              <a:lnSpc>
                <a:spcPct val="80000"/>
              </a:lnSpc>
            </a:pPr>
            <a:endParaRPr lang="es-AR" sz="1600" dirty="0"/>
          </a:p>
          <a:p>
            <a:pPr marL="342900" indent="-342900" algn="just">
              <a:lnSpc>
                <a:spcPct val="80000"/>
              </a:lnSpc>
              <a:buFont typeface="+mj-lt"/>
              <a:buAutoNum type="alphaLcParenR"/>
            </a:pPr>
            <a:r>
              <a:rPr lang="es-AR" sz="1600" dirty="0" smtClean="0"/>
              <a:t>Las </a:t>
            </a:r>
            <a:r>
              <a:rPr lang="es-AR" sz="1600" dirty="0"/>
              <a:t>prestaciones serán abonadas, otorgadas o contratadas por la Aseguradora del empleador cuya actividad implique la presencia del agente de riesgo para el cual hubiera estado trabajando al momento de producirse la contingencia</a:t>
            </a:r>
            <a:r>
              <a:rPr lang="es-AR" sz="1600" dirty="0" smtClean="0"/>
              <a:t>.</a:t>
            </a:r>
          </a:p>
          <a:p>
            <a:pPr marL="342900" indent="-342900" algn="just">
              <a:lnSpc>
                <a:spcPct val="80000"/>
              </a:lnSpc>
              <a:buFont typeface="+mj-lt"/>
              <a:buAutoNum type="alphaLcParenR"/>
            </a:pPr>
            <a:endParaRPr lang="es-AR" sz="1600" dirty="0"/>
          </a:p>
          <a:p>
            <a:pPr marL="342900" indent="-342900" algn="just">
              <a:lnSpc>
                <a:spcPct val="80000"/>
              </a:lnSpc>
              <a:buFont typeface="+mj-lt"/>
              <a:buAutoNum type="alphaLcParenR"/>
            </a:pPr>
            <a:r>
              <a:rPr lang="es-AR" sz="1600" dirty="0" smtClean="0"/>
              <a:t>Cuando </a:t>
            </a:r>
            <a:r>
              <a:rPr lang="es-AR" sz="1600" dirty="0"/>
              <a:t>por las circunstancias del accidente de trabajo o de la enfermedad profesional el hecho fuera atribuible a más de un empleo, las prestaciones serán abonadas, otorgadas o contratadas a favor del damnificado o sus derechohabientes, según el caso, por la Aseguradora del empleador respecto al cual el damnificado haya devengado mayor remuneración sujeta a cotización en el mes anterior a la primera manifestación invalidante</a:t>
            </a:r>
            <a:r>
              <a:rPr lang="es-AR" sz="1600" dirty="0" smtClean="0"/>
              <a:t>.</a:t>
            </a:r>
          </a:p>
          <a:p>
            <a:pPr marL="342900" indent="-342900" algn="just">
              <a:lnSpc>
                <a:spcPct val="80000"/>
              </a:lnSpc>
              <a:buFont typeface="+mj-lt"/>
              <a:buAutoNum type="alphaLcParenR"/>
            </a:pPr>
            <a:endParaRPr lang="es-AR" sz="1600" dirty="0"/>
          </a:p>
          <a:p>
            <a:pPr marL="342900" indent="-342900" algn="just">
              <a:lnSpc>
                <a:spcPct val="80000"/>
              </a:lnSpc>
              <a:buFont typeface="+mj-lt"/>
              <a:buAutoNum type="alphaLcParenR"/>
            </a:pPr>
            <a:r>
              <a:rPr lang="es-AR" sz="1600" dirty="0" smtClean="0"/>
              <a:t>La </a:t>
            </a:r>
            <a:r>
              <a:rPr lang="es-AR" sz="1600" dirty="0"/>
              <a:t>cuantía de las prestaciones dinerarias se determinará en relación a los ingresos base del trabajador en las actividades que impliquen la presencia del agente de riesgo, o respecto de los empleos para los cuales se hubiera encontrado trabajando en el momento de producirse el accidente</a:t>
            </a:r>
            <a:r>
              <a:rPr lang="es-AR" sz="1600" dirty="0" smtClean="0"/>
              <a:t>.</a:t>
            </a:r>
          </a:p>
          <a:p>
            <a:pPr marL="342900" indent="-342900" algn="just">
              <a:lnSpc>
                <a:spcPct val="80000"/>
              </a:lnSpc>
              <a:buFont typeface="+mj-lt"/>
              <a:buAutoNum type="alphaLcParenR"/>
            </a:pPr>
            <a:endParaRPr lang="es-AR" sz="1600" dirty="0"/>
          </a:p>
          <a:p>
            <a:pPr marL="342900" indent="-342900" algn="just">
              <a:lnSpc>
                <a:spcPct val="80000"/>
              </a:lnSpc>
              <a:buFont typeface="+mj-lt"/>
              <a:buAutoNum type="alphaLcParenR"/>
            </a:pPr>
            <a:r>
              <a:rPr lang="es-AR" sz="1600" dirty="0" smtClean="0"/>
              <a:t>La </a:t>
            </a:r>
            <a:r>
              <a:rPr lang="es-AR" sz="1600" dirty="0"/>
              <a:t>obligada al pago podrá repetir de las restantes Aseguradoras los costos de las prestaciones abonadas u otorgadas en la proporción en que cada una de ella sea responsable.</a:t>
            </a:r>
          </a:p>
        </p:txBody>
      </p:sp>
    </p:spTree>
    <p:extLst>
      <p:ext uri="{BB962C8B-B14F-4D97-AF65-F5344CB8AC3E}">
        <p14:creationId xmlns="" xmlns:p14="http://schemas.microsoft.com/office/powerpoint/2010/main" val="34313673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lipse 8"/>
          <p:cNvSpPr/>
          <p:nvPr/>
        </p:nvSpPr>
        <p:spPr>
          <a:xfrm>
            <a:off x="2555776" y="1772816"/>
            <a:ext cx="1800200" cy="648072"/>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AR"/>
          </a:p>
        </p:txBody>
      </p:sp>
      <p:sp>
        <p:nvSpPr>
          <p:cNvPr id="7" name="object 37"/>
          <p:cNvSpPr/>
          <p:nvPr/>
        </p:nvSpPr>
        <p:spPr>
          <a:xfrm>
            <a:off x="515521" y="3573016"/>
            <a:ext cx="2394812" cy="0"/>
          </a:xfrm>
          <a:custGeom>
            <a:avLst/>
            <a:gdLst/>
            <a:ahLst/>
            <a:cxnLst/>
            <a:rect l="l" t="t" r="r" b="b"/>
            <a:pathLst>
              <a:path w="3256279">
                <a:moveTo>
                  <a:pt x="3256114" y="0"/>
                </a:moveTo>
                <a:lnTo>
                  <a:pt x="0" y="0"/>
                </a:lnTo>
              </a:path>
            </a:pathLst>
          </a:custGeom>
          <a:ln w="12700">
            <a:solidFill>
              <a:srgbClr val="D7D7D6"/>
            </a:solidFill>
          </a:ln>
        </p:spPr>
        <p:txBody>
          <a:bodyPr wrap="square" lIns="0" tIns="0" rIns="0" bIns="0" rtlCol="0"/>
          <a:lstStyle/>
          <a:p>
            <a:endParaRPr sz="1324"/>
          </a:p>
        </p:txBody>
      </p:sp>
      <p:pic>
        <p:nvPicPr>
          <p:cNvPr id="8" name="4 Marcador de contenido" descr="Captura de pantalla (9).png"/>
          <p:cNvPicPr>
            <a:picLocks noChangeAspect="1"/>
          </p:cNvPicPr>
          <p:nvPr/>
        </p:nvPicPr>
        <p:blipFill rotWithShape="1">
          <a:blip r:embed="rId2"/>
          <a:srcRect l="8759" t="8107" r="7185" b="1924"/>
          <a:stretch/>
        </p:blipFill>
        <p:spPr>
          <a:xfrm>
            <a:off x="35496" y="0"/>
            <a:ext cx="9108504" cy="6093296"/>
          </a:xfrm>
          <a:prstGeom prst="rect">
            <a:avLst/>
          </a:prstGeom>
        </p:spPr>
      </p:pic>
    </p:spTree>
    <p:extLst>
      <p:ext uri="{BB962C8B-B14F-4D97-AF65-F5344CB8AC3E}">
        <p14:creationId xmlns="" xmlns:p14="http://schemas.microsoft.com/office/powerpoint/2010/main" val="100613103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txBox="1">
            <a:spLocks noChangeArrowheads="1"/>
          </p:cNvSpPr>
          <p:nvPr/>
        </p:nvSpPr>
        <p:spPr bwMode="auto">
          <a:xfrm>
            <a:off x="611560" y="548680"/>
            <a:ext cx="8229600" cy="87818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marL="0" indent="0" algn="l" defTabSz="914400" rtl="0" eaLnBrk="0" fontAlgn="base" latinLnBrk="0" hangingPunct="0">
              <a:spcBef>
                <a:spcPct val="0"/>
              </a:spcBef>
              <a:spcAft>
                <a:spcPct val="0"/>
              </a:spcAft>
              <a:buFont typeface="Arial" panose="020B0604020202020204" pitchFamily="34" charset="0"/>
              <a:buNone/>
              <a:tabLst>
                <a:tab pos="511175" algn="l"/>
              </a:tabLst>
              <a:defRPr sz="2200" kern="1200">
                <a:solidFill>
                  <a:schemeClr val="tx1"/>
                </a:solidFill>
                <a:latin typeface="Arial" panose="020B0604020202020204" pitchFamily="34" charset="0"/>
                <a:ea typeface="+mn-ea"/>
                <a:cs typeface="+mn-cs"/>
              </a:defRPr>
            </a:lvl1pPr>
            <a:lvl2pPr marL="742950" indent="-285750" algn="l" defTabSz="914400" rtl="0" eaLnBrk="0" fontAlgn="base" latinLnBrk="0" hangingPunct="0">
              <a:spcBef>
                <a:spcPct val="0"/>
              </a:spcBef>
              <a:spcAft>
                <a:spcPct val="0"/>
              </a:spcAft>
              <a:buFont typeface="Arial" panose="020B0604020202020204" pitchFamily="34" charset="0"/>
              <a:buChar char="–"/>
              <a:tabLst>
                <a:tab pos="511175" algn="l"/>
              </a:tabLst>
              <a:defRPr sz="2200" kern="1200">
                <a:solidFill>
                  <a:schemeClr val="tx1"/>
                </a:solidFill>
                <a:latin typeface="Arial" panose="020B0604020202020204" pitchFamily="34" charset="0"/>
                <a:ea typeface="+mn-ea"/>
                <a:cs typeface="+mn-cs"/>
              </a:defRPr>
            </a:lvl2pPr>
            <a:lvl3pPr marL="1143000" indent="-228600" algn="l" defTabSz="914400" rtl="0" eaLnBrk="0" fontAlgn="base" latinLnBrk="0" hangingPunct="0">
              <a:spcBef>
                <a:spcPct val="0"/>
              </a:spcBef>
              <a:spcAft>
                <a:spcPct val="0"/>
              </a:spcAft>
              <a:buFont typeface="Arial" panose="020B0604020202020204" pitchFamily="34" charset="0"/>
              <a:buChar char="•"/>
              <a:tabLst>
                <a:tab pos="511175" algn="l"/>
              </a:tabLst>
              <a:defRPr sz="2100" kern="1200">
                <a:solidFill>
                  <a:schemeClr val="tx1"/>
                </a:solidFill>
                <a:latin typeface="Arial" panose="020B0604020202020204" pitchFamily="34" charset="0"/>
                <a:ea typeface="+mn-ea"/>
                <a:cs typeface="+mn-cs"/>
              </a:defRPr>
            </a:lvl3pPr>
            <a:lvl4pPr marL="1600200" indent="-228600" algn="l" defTabSz="914400" rtl="0" eaLnBrk="0" fontAlgn="base" latinLnBrk="0" hangingPunct="0">
              <a:spcBef>
                <a:spcPct val="0"/>
              </a:spcBef>
              <a:spcAft>
                <a:spcPct val="0"/>
              </a:spcAft>
              <a:buFont typeface="Arial" panose="020B0604020202020204" pitchFamily="34" charset="0"/>
              <a:buChar char="–"/>
              <a:tabLst>
                <a:tab pos="511175" algn="l"/>
              </a:tabLst>
              <a:defRPr sz="2000" kern="1200">
                <a:solidFill>
                  <a:schemeClr val="tx1"/>
                </a:solidFill>
                <a:latin typeface="Arial" panose="020B0604020202020204" pitchFamily="34" charset="0"/>
                <a:ea typeface="+mn-ea"/>
                <a:cs typeface="+mn-cs"/>
              </a:defRPr>
            </a:lvl4pPr>
            <a:lvl5pPr marL="2057400" indent="-228600" algn="l" defTabSz="914400" rtl="0" eaLnBrk="0" fontAlgn="base" latinLnBrk="0" hangingPunct="0">
              <a:spcBef>
                <a:spcPct val="0"/>
              </a:spcBef>
              <a:spcAft>
                <a:spcPct val="0"/>
              </a:spcAft>
              <a:buFont typeface="Arial" panose="020B0604020202020204" pitchFamily="34" charset="0"/>
              <a:buChar char="»"/>
              <a:tabLst>
                <a:tab pos="511175" algn="l"/>
              </a:tabLst>
              <a:defRPr sz="1800"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spcBef>
                <a:spcPct val="0"/>
              </a:spcBef>
              <a:spcAft>
                <a:spcPct val="0"/>
              </a:spcAft>
              <a:buFont typeface="Arial" panose="020B0604020202020204" pitchFamily="34" charset="0"/>
              <a:buChar char="•"/>
              <a:tabLst>
                <a:tab pos="511175" algn="l"/>
              </a:tabLst>
              <a:defRPr sz="2000"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spcBef>
                <a:spcPct val="0"/>
              </a:spcBef>
              <a:spcAft>
                <a:spcPct val="0"/>
              </a:spcAft>
              <a:buFont typeface="Arial" panose="020B0604020202020204" pitchFamily="34" charset="0"/>
              <a:buChar char="•"/>
              <a:tabLst>
                <a:tab pos="511175" algn="l"/>
              </a:tabLst>
              <a:defRPr sz="2000"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spcBef>
                <a:spcPct val="0"/>
              </a:spcBef>
              <a:spcAft>
                <a:spcPct val="0"/>
              </a:spcAft>
              <a:buFont typeface="Arial" panose="020B0604020202020204" pitchFamily="34" charset="0"/>
              <a:buChar char="•"/>
              <a:tabLst>
                <a:tab pos="511175" algn="l"/>
              </a:tabLst>
              <a:defRPr sz="2000"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spcBef>
                <a:spcPct val="0"/>
              </a:spcBef>
              <a:spcAft>
                <a:spcPct val="0"/>
              </a:spcAft>
              <a:buFont typeface="Arial" panose="020B0604020202020204" pitchFamily="34" charset="0"/>
              <a:buChar char="•"/>
              <a:tabLst>
                <a:tab pos="511175" algn="l"/>
              </a:tabLst>
              <a:defRPr sz="2000" kern="1200">
                <a:solidFill>
                  <a:schemeClr val="tx1"/>
                </a:solidFill>
                <a:latin typeface="Arial" panose="020B0604020202020204" pitchFamily="34" charset="0"/>
                <a:ea typeface="+mn-ea"/>
                <a:cs typeface="+mn-cs"/>
              </a:defRPr>
            </a:lvl9pPr>
          </a:lstStyle>
          <a:p>
            <a:pPr algn="just" eaLnBrk="1" hangingPunct="1">
              <a:lnSpc>
                <a:spcPct val="80000"/>
              </a:lnSpc>
              <a:defRPr/>
            </a:pPr>
            <a:endParaRPr lang="es-ES_tradnl" sz="1800" dirty="0" smtClean="0">
              <a:solidFill>
                <a:srgbClr val="0072BC"/>
              </a:solidFill>
              <a:latin typeface="+mn-lt"/>
              <a:ea typeface="+mj-ea"/>
              <a:cs typeface="+mj-cs"/>
            </a:endParaRPr>
          </a:p>
          <a:p>
            <a:pPr algn="just" eaLnBrk="1" hangingPunct="1">
              <a:lnSpc>
                <a:spcPts val="2160"/>
              </a:lnSpc>
              <a:defRPr/>
            </a:pPr>
            <a:r>
              <a:rPr lang="es-AR" sz="2400" b="1" dirty="0" smtClean="0">
                <a:solidFill>
                  <a:srgbClr val="0072BC"/>
                </a:solidFill>
                <a:latin typeface="+mj-lt"/>
              </a:rPr>
              <a:t>Incapacidad Laboral Temporaria</a:t>
            </a:r>
            <a:endParaRPr lang="es-ES_tradnl" altLang="es-AR" sz="1400" dirty="0" smtClean="0">
              <a:solidFill>
                <a:srgbClr val="0070C0"/>
              </a:solidFill>
              <a:latin typeface="+mn-lt"/>
            </a:endParaRPr>
          </a:p>
          <a:p>
            <a:pPr algn="just" eaLnBrk="1" hangingPunct="1">
              <a:lnSpc>
                <a:spcPts val="2160"/>
              </a:lnSpc>
              <a:defRPr/>
            </a:pPr>
            <a:endParaRPr lang="es-ES_tradnl" altLang="es-AR" sz="1400" dirty="0">
              <a:solidFill>
                <a:srgbClr val="0070C0"/>
              </a:solidFill>
              <a:latin typeface="+mn-lt"/>
            </a:endParaRPr>
          </a:p>
        </p:txBody>
      </p:sp>
      <p:sp>
        <p:nvSpPr>
          <p:cNvPr id="5" name="2 Rectángulo"/>
          <p:cNvSpPr/>
          <p:nvPr/>
        </p:nvSpPr>
        <p:spPr>
          <a:xfrm>
            <a:off x="444555" y="1556792"/>
            <a:ext cx="8280920" cy="4479944"/>
          </a:xfrm>
          <a:prstGeom prst="rect">
            <a:avLst/>
          </a:prstGeom>
        </p:spPr>
        <p:txBody>
          <a:bodyPr wrap="square">
            <a:spAutoFit/>
          </a:bodyPr>
          <a:lstStyle/>
          <a:p>
            <a:pPr algn="just" hangingPunct="0"/>
            <a:r>
              <a:rPr lang="es-ES_tradnl" sz="1600" dirty="0" smtClean="0"/>
              <a:t>A </a:t>
            </a:r>
            <a:r>
              <a:rPr lang="es-ES_tradnl" sz="1600" dirty="0"/>
              <a:t>partir de la primera manifestación invalidante y mientras dure el período de Incapacidad Laboral Temporaria (ILT), el damnificado percibirá una prestación de pago mensual, de cuantía igual al valor mensual del ingreso base.</a:t>
            </a:r>
            <a:endParaRPr lang="es-AR" sz="1600" dirty="0"/>
          </a:p>
          <a:p>
            <a:pPr algn="just" hangingPunct="0"/>
            <a:r>
              <a:rPr lang="es-ES_tradnl" sz="1600" dirty="0"/>
              <a:t> </a:t>
            </a:r>
            <a:endParaRPr lang="es-AR" sz="1600" dirty="0"/>
          </a:p>
          <a:p>
            <a:pPr algn="just" hangingPunct="0"/>
            <a:r>
              <a:rPr lang="es-ES_tradnl" sz="1600" dirty="0"/>
              <a:t>La prestación dineraria correspondiente a los primeros diez días estará a cargo del empleador. Las prestaciones dinerarias siguientes estarán a cargo de la ART la que, en todo caso, asumirá las prestaciones en especie.</a:t>
            </a:r>
            <a:endParaRPr lang="es-AR" sz="1600" dirty="0"/>
          </a:p>
          <a:p>
            <a:pPr algn="just" hangingPunct="0"/>
            <a:r>
              <a:rPr lang="es-ES_tradnl" sz="1600" dirty="0"/>
              <a:t> </a:t>
            </a:r>
            <a:endParaRPr lang="es-AR" sz="1600" dirty="0"/>
          </a:p>
          <a:p>
            <a:pPr algn="just" hangingPunct="0"/>
            <a:r>
              <a:rPr lang="es-ES_tradnl" sz="1600" dirty="0"/>
              <a:t>El pago de la prestación dineraria deberá efectuarse en el plazo y en la forma establecida en la ley 20.744 (</a:t>
            </a:r>
            <a:r>
              <a:rPr lang="es-ES_tradnl" sz="1600" dirty="0" err="1"/>
              <a:t>t.o</a:t>
            </a:r>
            <a:r>
              <a:rPr lang="es-ES_tradnl" sz="1600" dirty="0"/>
              <a:t>. 1976) para el pago de las remuneraciones a los trabajadores.</a:t>
            </a:r>
            <a:endParaRPr lang="es-AR" sz="1600" dirty="0"/>
          </a:p>
          <a:p>
            <a:pPr algn="just" hangingPunct="0"/>
            <a:r>
              <a:rPr lang="es-ES_tradnl" sz="1600" dirty="0"/>
              <a:t> </a:t>
            </a:r>
            <a:endParaRPr lang="es-ES_tradnl" sz="1600" dirty="0" smtClean="0"/>
          </a:p>
          <a:p>
            <a:pPr algn="just" hangingPunct="0"/>
            <a:r>
              <a:rPr lang="es-ES_tradnl" sz="1600" dirty="0" smtClean="0"/>
              <a:t>El </a:t>
            </a:r>
            <a:r>
              <a:rPr lang="es-ES_tradnl" sz="1600" dirty="0"/>
              <a:t>responsable del pago de la prestación dineraria retendrá los aportes y efectuará las contribuciones correspondientes al sistema de seguridad social, abonando asimismo las asignaciones familiares.</a:t>
            </a:r>
            <a:endParaRPr lang="es-AR" sz="1600" dirty="0"/>
          </a:p>
          <a:p>
            <a:pPr algn="just" hangingPunct="0"/>
            <a:endParaRPr lang="es-ES_tradnl" sz="1600" dirty="0" smtClean="0"/>
          </a:p>
          <a:p>
            <a:pPr algn="just" hangingPunct="0"/>
            <a:r>
              <a:rPr lang="es-ES_tradnl" sz="1600" dirty="0" smtClean="0"/>
              <a:t>Durante </a:t>
            </a:r>
            <a:r>
              <a:rPr lang="es-ES_tradnl" sz="1600" dirty="0"/>
              <a:t>el período de Incapacidad Laboral Temporaria, originada en accidentes de trabajo o en enfermedades profesionales, el trabajador no devengará remuneraciones de su </a:t>
            </a:r>
            <a:r>
              <a:rPr lang="es-ES_tradnl" sz="1600" dirty="0" smtClean="0"/>
              <a:t>empleador</a:t>
            </a:r>
            <a:r>
              <a:rPr lang="es-ES" sz="1600" dirty="0" smtClean="0"/>
              <a:t>.</a:t>
            </a:r>
            <a:endParaRPr lang="es-AR" sz="1600" dirty="0"/>
          </a:p>
          <a:p>
            <a:pPr algn="just">
              <a:lnSpc>
                <a:spcPct val="80000"/>
              </a:lnSpc>
            </a:pPr>
            <a:endParaRPr lang="es-AR" sz="1600" dirty="0" smtClean="0">
              <a:solidFill>
                <a:srgbClr val="0072BC"/>
              </a:solidFill>
            </a:endParaRPr>
          </a:p>
        </p:txBody>
      </p:sp>
    </p:spTree>
    <p:extLst>
      <p:ext uri="{BB962C8B-B14F-4D97-AF65-F5344CB8AC3E}">
        <p14:creationId xmlns="" xmlns:p14="http://schemas.microsoft.com/office/powerpoint/2010/main" val="144854545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444555" y="1556792"/>
            <a:ext cx="8280920" cy="4247317"/>
          </a:xfrm>
          <a:prstGeom prst="rect">
            <a:avLst/>
          </a:prstGeom>
        </p:spPr>
        <p:txBody>
          <a:bodyPr wrap="square">
            <a:spAutoFit/>
          </a:bodyPr>
          <a:lstStyle/>
          <a:p>
            <a:pPr algn="just" hangingPunct="0"/>
            <a:r>
              <a:rPr lang="es-ES" sz="1500" dirty="0" smtClean="0"/>
              <a:t>El empleador podrá efectuar </a:t>
            </a:r>
            <a:r>
              <a:rPr lang="es-ES" sz="1500" dirty="0"/>
              <a:t>por cuenta y orden de la </a:t>
            </a:r>
            <a:r>
              <a:rPr lang="es-ES" sz="1500" dirty="0" smtClean="0"/>
              <a:t>ART </a:t>
            </a:r>
            <a:r>
              <a:rPr lang="es-ES" sz="1500" dirty="0"/>
              <a:t>el pago de las prestaciones dinerarias de pago mensual, de las asignaciones familiares y efectuará en igual sentido la declaración y pago de aportes y contribuciones a la Seguridad Social</a:t>
            </a:r>
            <a:r>
              <a:rPr lang="es-ES" sz="1500" dirty="0" smtClean="0"/>
              <a:t>.</a:t>
            </a:r>
          </a:p>
          <a:p>
            <a:pPr algn="just" hangingPunct="0"/>
            <a:r>
              <a:rPr lang="es-ES" sz="1500" dirty="0"/>
              <a:t/>
            </a:r>
            <a:br>
              <a:rPr lang="es-ES" sz="1500" dirty="0"/>
            </a:br>
            <a:r>
              <a:rPr lang="es-ES" sz="1500" dirty="0" smtClean="0"/>
              <a:t>En tal caso, la ART, </a:t>
            </a:r>
            <a:r>
              <a:rPr lang="es-ES" sz="1500" dirty="0"/>
              <a:t>por su parte, deberá reembolsar al </a:t>
            </a:r>
            <a:r>
              <a:rPr lang="es-ES" sz="1500" dirty="0" smtClean="0"/>
              <a:t>empleador </a:t>
            </a:r>
            <a:r>
              <a:rPr lang="es-ES" sz="1500" dirty="0"/>
              <a:t>el monto de dichos conceptos dentro de los TREINTA (30) días corridos de la presentación de la documentación que acredite el </a:t>
            </a:r>
            <a:r>
              <a:rPr lang="es-ES" sz="1500" dirty="0" smtClean="0"/>
              <a:t>pago. En caso de incumplimiento del plazo indicado, la ART deberá </a:t>
            </a:r>
            <a:r>
              <a:rPr lang="es-ES" sz="1500" dirty="0"/>
              <a:t>reconocer un interés igual al establecido en la </a:t>
            </a:r>
            <a:r>
              <a:rPr lang="es-ES" sz="1500" dirty="0" smtClean="0"/>
              <a:t>CLÁUSULA CUARTA del ANEXO I de la RESOLUCION SRT N°46/18. (Interés por Mora).</a:t>
            </a:r>
          </a:p>
          <a:p>
            <a:pPr algn="just" hangingPunct="0"/>
            <a:r>
              <a:rPr lang="es-ES" sz="1500" dirty="0"/>
              <a:t/>
            </a:r>
            <a:br>
              <a:rPr lang="es-ES" sz="1500" dirty="0"/>
            </a:br>
            <a:r>
              <a:rPr lang="es-ES" sz="1500" dirty="0"/>
              <a:t>Mensualmente, la </a:t>
            </a:r>
            <a:r>
              <a:rPr lang="es-ES" sz="1500" dirty="0" smtClean="0"/>
              <a:t>ART </a:t>
            </a:r>
            <a:r>
              <a:rPr lang="es-ES" sz="1500" dirty="0"/>
              <a:t>deberá informar al </a:t>
            </a:r>
            <a:r>
              <a:rPr lang="es-ES" sz="1500" dirty="0" smtClean="0"/>
              <a:t>empleador </a:t>
            </a:r>
            <a:r>
              <a:rPr lang="es-ES" sz="1500" dirty="0"/>
              <a:t>por Ventanilla Electrónica los siniestros conocidos durante el mes calendario anterior, indicando la documentación a presentar para el reintegro de las prestaciones dinerarias por I.L.T</a:t>
            </a:r>
            <a:r>
              <a:rPr lang="es-ES" sz="1500" dirty="0" smtClean="0"/>
              <a:t>. </a:t>
            </a:r>
          </a:p>
          <a:p>
            <a:pPr algn="just" hangingPunct="0"/>
            <a:r>
              <a:rPr lang="es-ES" sz="1500" dirty="0"/>
              <a:t/>
            </a:r>
            <a:br>
              <a:rPr lang="es-ES" sz="1500" dirty="0"/>
            </a:br>
            <a:r>
              <a:rPr lang="es-ES" sz="1500" dirty="0"/>
              <a:t>Para el caso en que las partes hayan adherido a esta cláusula, se tornará obligatoria para la </a:t>
            </a:r>
            <a:r>
              <a:rPr lang="es-ES" sz="1500" dirty="0" smtClean="0"/>
              <a:t>ART </a:t>
            </a:r>
            <a:r>
              <a:rPr lang="es-ES" sz="1500" dirty="0"/>
              <a:t>la compensación de alícuotas impagas con reintegros de prestaciones dinerarias en concepto de I.L.T. </a:t>
            </a:r>
          </a:p>
          <a:p>
            <a:pPr algn="just" hangingPunct="0"/>
            <a:r>
              <a:rPr lang="es-ES" sz="1500" dirty="0"/>
              <a:t/>
            </a:r>
            <a:br>
              <a:rPr lang="es-ES" sz="1500" dirty="0"/>
            </a:br>
            <a:r>
              <a:rPr lang="es-ES" sz="1500" dirty="0" smtClean="0"/>
              <a:t>En </a:t>
            </a:r>
            <a:r>
              <a:rPr lang="es-ES" sz="1500" dirty="0"/>
              <a:t>ningún caso y bajo ningún concepto </a:t>
            </a:r>
            <a:r>
              <a:rPr lang="es-ES" sz="1500" dirty="0" smtClean="0"/>
              <a:t>la ART será eximida de </a:t>
            </a:r>
            <a:r>
              <a:rPr lang="es-ES" sz="1500" dirty="0"/>
              <a:t>su responsabilidad frente al trabajador.</a:t>
            </a:r>
            <a:br>
              <a:rPr lang="es-ES" sz="1500" dirty="0"/>
            </a:br>
            <a:endParaRPr lang="es-AR" sz="1500" dirty="0"/>
          </a:p>
        </p:txBody>
      </p:sp>
      <p:sp>
        <p:nvSpPr>
          <p:cNvPr id="4" name="Rectangle 1"/>
          <p:cNvSpPr txBox="1">
            <a:spLocks noChangeArrowheads="1"/>
          </p:cNvSpPr>
          <p:nvPr/>
        </p:nvSpPr>
        <p:spPr bwMode="auto">
          <a:xfrm>
            <a:off x="437672" y="655763"/>
            <a:ext cx="8229600" cy="66992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marL="0" indent="0" algn="l" defTabSz="914400" rtl="0" eaLnBrk="0" fontAlgn="base" latinLnBrk="0" hangingPunct="0">
              <a:spcBef>
                <a:spcPct val="0"/>
              </a:spcBef>
              <a:spcAft>
                <a:spcPct val="0"/>
              </a:spcAft>
              <a:buFont typeface="Arial" panose="020B0604020202020204" pitchFamily="34" charset="0"/>
              <a:buNone/>
              <a:tabLst>
                <a:tab pos="511175" algn="l"/>
              </a:tabLst>
              <a:defRPr sz="2200" kern="1200">
                <a:solidFill>
                  <a:schemeClr val="tx1"/>
                </a:solidFill>
                <a:latin typeface="Arial" panose="020B0604020202020204" pitchFamily="34" charset="0"/>
                <a:ea typeface="+mn-ea"/>
                <a:cs typeface="+mn-cs"/>
              </a:defRPr>
            </a:lvl1pPr>
            <a:lvl2pPr marL="742950" indent="-285750" algn="l" defTabSz="914400" rtl="0" eaLnBrk="0" fontAlgn="base" latinLnBrk="0" hangingPunct="0">
              <a:spcBef>
                <a:spcPct val="0"/>
              </a:spcBef>
              <a:spcAft>
                <a:spcPct val="0"/>
              </a:spcAft>
              <a:buFont typeface="Arial" panose="020B0604020202020204" pitchFamily="34" charset="0"/>
              <a:buChar char="–"/>
              <a:tabLst>
                <a:tab pos="511175" algn="l"/>
              </a:tabLst>
              <a:defRPr sz="2200" kern="1200">
                <a:solidFill>
                  <a:schemeClr val="tx1"/>
                </a:solidFill>
                <a:latin typeface="Arial" panose="020B0604020202020204" pitchFamily="34" charset="0"/>
                <a:ea typeface="+mn-ea"/>
                <a:cs typeface="+mn-cs"/>
              </a:defRPr>
            </a:lvl2pPr>
            <a:lvl3pPr marL="1143000" indent="-228600" algn="l" defTabSz="914400" rtl="0" eaLnBrk="0" fontAlgn="base" latinLnBrk="0" hangingPunct="0">
              <a:spcBef>
                <a:spcPct val="0"/>
              </a:spcBef>
              <a:spcAft>
                <a:spcPct val="0"/>
              </a:spcAft>
              <a:buFont typeface="Arial" panose="020B0604020202020204" pitchFamily="34" charset="0"/>
              <a:buChar char="•"/>
              <a:tabLst>
                <a:tab pos="511175" algn="l"/>
              </a:tabLst>
              <a:defRPr sz="2100" kern="1200">
                <a:solidFill>
                  <a:schemeClr val="tx1"/>
                </a:solidFill>
                <a:latin typeface="Arial" panose="020B0604020202020204" pitchFamily="34" charset="0"/>
                <a:ea typeface="+mn-ea"/>
                <a:cs typeface="+mn-cs"/>
              </a:defRPr>
            </a:lvl3pPr>
            <a:lvl4pPr marL="1600200" indent="-228600" algn="l" defTabSz="914400" rtl="0" eaLnBrk="0" fontAlgn="base" latinLnBrk="0" hangingPunct="0">
              <a:spcBef>
                <a:spcPct val="0"/>
              </a:spcBef>
              <a:spcAft>
                <a:spcPct val="0"/>
              </a:spcAft>
              <a:buFont typeface="Arial" panose="020B0604020202020204" pitchFamily="34" charset="0"/>
              <a:buChar char="–"/>
              <a:tabLst>
                <a:tab pos="511175" algn="l"/>
              </a:tabLst>
              <a:defRPr sz="2000" kern="1200">
                <a:solidFill>
                  <a:schemeClr val="tx1"/>
                </a:solidFill>
                <a:latin typeface="Arial" panose="020B0604020202020204" pitchFamily="34" charset="0"/>
                <a:ea typeface="+mn-ea"/>
                <a:cs typeface="+mn-cs"/>
              </a:defRPr>
            </a:lvl4pPr>
            <a:lvl5pPr marL="2057400" indent="-228600" algn="l" defTabSz="914400" rtl="0" eaLnBrk="0" fontAlgn="base" latinLnBrk="0" hangingPunct="0">
              <a:spcBef>
                <a:spcPct val="0"/>
              </a:spcBef>
              <a:spcAft>
                <a:spcPct val="0"/>
              </a:spcAft>
              <a:buFont typeface="Arial" panose="020B0604020202020204" pitchFamily="34" charset="0"/>
              <a:buChar char="»"/>
              <a:tabLst>
                <a:tab pos="511175" algn="l"/>
              </a:tabLst>
              <a:defRPr sz="1800"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spcBef>
                <a:spcPct val="0"/>
              </a:spcBef>
              <a:spcAft>
                <a:spcPct val="0"/>
              </a:spcAft>
              <a:buFont typeface="Arial" panose="020B0604020202020204" pitchFamily="34" charset="0"/>
              <a:buChar char="•"/>
              <a:tabLst>
                <a:tab pos="511175" algn="l"/>
              </a:tabLst>
              <a:defRPr sz="2000"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spcBef>
                <a:spcPct val="0"/>
              </a:spcBef>
              <a:spcAft>
                <a:spcPct val="0"/>
              </a:spcAft>
              <a:buFont typeface="Arial" panose="020B0604020202020204" pitchFamily="34" charset="0"/>
              <a:buChar char="•"/>
              <a:tabLst>
                <a:tab pos="511175" algn="l"/>
              </a:tabLst>
              <a:defRPr sz="2000"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spcBef>
                <a:spcPct val="0"/>
              </a:spcBef>
              <a:spcAft>
                <a:spcPct val="0"/>
              </a:spcAft>
              <a:buFont typeface="Arial" panose="020B0604020202020204" pitchFamily="34" charset="0"/>
              <a:buChar char="•"/>
              <a:tabLst>
                <a:tab pos="511175" algn="l"/>
              </a:tabLst>
              <a:defRPr sz="2000"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spcBef>
                <a:spcPct val="0"/>
              </a:spcBef>
              <a:spcAft>
                <a:spcPct val="0"/>
              </a:spcAft>
              <a:buFont typeface="Arial" panose="020B0604020202020204" pitchFamily="34" charset="0"/>
              <a:buChar char="•"/>
              <a:tabLst>
                <a:tab pos="511175" algn="l"/>
              </a:tabLst>
              <a:defRPr sz="2000" kern="1200">
                <a:solidFill>
                  <a:schemeClr val="tx1"/>
                </a:solidFill>
                <a:latin typeface="Arial" panose="020B0604020202020204" pitchFamily="34" charset="0"/>
                <a:ea typeface="+mn-ea"/>
                <a:cs typeface="+mn-cs"/>
              </a:defRPr>
            </a:lvl9pPr>
          </a:lstStyle>
          <a:p>
            <a:pPr algn="just" eaLnBrk="1" hangingPunct="1">
              <a:lnSpc>
                <a:spcPct val="80000"/>
              </a:lnSpc>
              <a:defRPr/>
            </a:pPr>
            <a:r>
              <a:rPr lang="es-ES" sz="2400" b="1" dirty="0" smtClean="0">
                <a:solidFill>
                  <a:srgbClr val="0072BC"/>
                </a:solidFill>
                <a:latin typeface="+mn-lt"/>
                <a:ea typeface="+mj-ea"/>
                <a:cs typeface="+mj-cs"/>
              </a:rPr>
              <a:t>Reintegro de I.L.T. (Cláusula adicional – opcional-)</a:t>
            </a:r>
            <a:endParaRPr lang="es-ES_tradnl" altLang="es-AR" sz="2400" b="1" dirty="0" smtClean="0">
              <a:solidFill>
                <a:srgbClr val="0070C0"/>
              </a:solidFill>
              <a:latin typeface="+mn-lt"/>
            </a:endParaRPr>
          </a:p>
          <a:p>
            <a:pPr algn="just" eaLnBrk="1" hangingPunct="1">
              <a:lnSpc>
                <a:spcPts val="2160"/>
              </a:lnSpc>
              <a:defRPr/>
            </a:pPr>
            <a:endParaRPr lang="es-ES_tradnl" altLang="es-AR" sz="1400" dirty="0">
              <a:solidFill>
                <a:srgbClr val="0070C0"/>
              </a:solidFill>
              <a:latin typeface="+mn-lt"/>
            </a:endParaRPr>
          </a:p>
        </p:txBody>
      </p:sp>
    </p:spTree>
    <p:extLst>
      <p:ext uri="{BB962C8B-B14F-4D97-AF65-F5344CB8AC3E}">
        <p14:creationId xmlns="" xmlns:p14="http://schemas.microsoft.com/office/powerpoint/2010/main" val="187072219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467544" y="2564904"/>
            <a:ext cx="8208912" cy="1752600"/>
          </a:xfrm>
        </p:spPr>
        <p:txBody>
          <a:bodyPr>
            <a:noAutofit/>
          </a:bodyPr>
          <a:lstStyle/>
          <a:p>
            <a:pPr algn="ctr"/>
            <a:r>
              <a:rPr lang="es-AR" sz="6000" dirty="0">
                <a:latin typeface="Arial" panose="020B0604020202020204" pitchFamily="34" charset="0"/>
                <a:cs typeface="Arial" panose="020B0604020202020204" pitchFamily="34" charset="0"/>
              </a:rPr>
              <a:t>3</a:t>
            </a:r>
            <a:r>
              <a:rPr lang="es-AR" sz="6000" dirty="0" smtClean="0">
                <a:latin typeface="Arial" panose="020B0604020202020204" pitchFamily="34" charset="0"/>
                <a:cs typeface="Arial" panose="020B0604020202020204" pitchFamily="34" charset="0"/>
              </a:rPr>
              <a:t>. DEUDA POR CUOTAS OMITIDAS</a:t>
            </a:r>
            <a:endParaRPr lang="es-AR" sz="6000" dirty="0">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36053104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539552" y="692696"/>
            <a:ext cx="8136904" cy="4896544"/>
          </a:xfrm>
          <a:prstGeom prst="rect">
            <a:avLst/>
          </a:prstGeom>
        </p:spPr>
        <p:txBody>
          <a:bodyPr>
            <a:normAutofit lnSpcReduction="10000"/>
          </a:bodyPr>
          <a:lstStyle>
            <a:lvl1pPr marL="342900" indent="-342900" algn="l" defTabSz="914400" rtl="0" eaLnBrk="1" latinLnBrk="0" hangingPunct="1">
              <a:spcBef>
                <a:spcPct val="20000"/>
              </a:spcBef>
              <a:buClr>
                <a:schemeClr val="accent3">
                  <a:lumMod val="50000"/>
                </a:schemeClr>
              </a:buClr>
              <a:buFont typeface="Calibri" pitchFamily="34" charset="0"/>
              <a:buChar char="›"/>
              <a:defRPr sz="32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Clr>
                <a:schemeClr val="accent3">
                  <a:lumMod val="50000"/>
                </a:schemeClr>
              </a:buClr>
              <a:buFont typeface="Calibri" pitchFamily="34" charset="0"/>
              <a:buChar char="›"/>
              <a:defRPr sz="28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chemeClr val="accent3">
                  <a:lumMod val="50000"/>
                </a:schemeClr>
              </a:buClr>
              <a:buFont typeface="Calibri" pitchFamily="34" charset="0"/>
              <a:buChar char="›"/>
              <a:defRPr sz="2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chemeClr val="accent3">
                  <a:lumMod val="50000"/>
                </a:schemeClr>
              </a:buClr>
              <a:buFont typeface="Calibri" pitchFamily="34" charset="0"/>
              <a:buChar char="›"/>
              <a:defRPr sz="20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chemeClr val="accent3">
                  <a:lumMod val="50000"/>
                </a:schemeClr>
              </a:buClr>
              <a:buFont typeface="Calibri" pitchFamily="34" charset="0"/>
              <a:buChar char="›"/>
              <a:defRPr sz="20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defRPr/>
            </a:pPr>
            <a:r>
              <a:rPr lang="es-ES" sz="3600" b="1" dirty="0" smtClean="0">
                <a:solidFill>
                  <a:srgbClr val="0072BC"/>
                </a:solidFill>
              </a:rPr>
              <a:t>APLICACIÓN DE LA LRT</a:t>
            </a:r>
            <a:endParaRPr lang="es-AR" sz="3600" b="1" dirty="0" smtClean="0">
              <a:solidFill>
                <a:srgbClr val="0072BC"/>
              </a:solidFill>
            </a:endParaRPr>
          </a:p>
          <a:p>
            <a:pPr marL="0" indent="0" algn="ctr">
              <a:buNone/>
              <a:defRPr/>
            </a:pPr>
            <a:endParaRPr lang="es-AR" sz="1800" b="1" dirty="0" smtClean="0">
              <a:effectLst>
                <a:outerShdw blurRad="38100" dist="38100" dir="2700000" algn="tl">
                  <a:srgbClr val="000000">
                    <a:alpha val="43137"/>
                  </a:srgbClr>
                </a:outerShdw>
              </a:effectLst>
            </a:endParaRPr>
          </a:p>
          <a:p>
            <a:pPr marL="0" indent="0" algn="ctr">
              <a:buNone/>
              <a:defRPr/>
            </a:pPr>
            <a:endParaRPr lang="es-AR" sz="1800" b="1" dirty="0">
              <a:effectLst>
                <a:outerShdw blurRad="38100" dist="38100" dir="2700000" algn="tl">
                  <a:srgbClr val="000000">
                    <a:alpha val="43137"/>
                  </a:srgbClr>
                </a:outerShdw>
              </a:effectLst>
            </a:endParaRPr>
          </a:p>
          <a:p>
            <a:pPr marL="0" indent="0" algn="ctr">
              <a:buNone/>
              <a:defRPr/>
            </a:pPr>
            <a:endParaRPr lang="es-AR" sz="1800" b="1" dirty="0">
              <a:effectLst>
                <a:outerShdw blurRad="38100" dist="38100" dir="2700000" algn="tl">
                  <a:srgbClr val="000000">
                    <a:alpha val="43137"/>
                  </a:srgbClr>
                </a:outerShdw>
              </a:effectLst>
            </a:endParaRPr>
          </a:p>
          <a:p>
            <a:pPr algn="just">
              <a:buClrTx/>
              <a:buFont typeface="Arial" panose="020B0604020202020204" pitchFamily="34" charset="0"/>
              <a:buChar char="•"/>
              <a:defRPr/>
            </a:pPr>
            <a:r>
              <a:rPr lang="es-ES" sz="2400" b="1" dirty="0"/>
              <a:t>Trabajadores en relación de dependencia, tanto del sector privado como público.</a:t>
            </a:r>
          </a:p>
          <a:p>
            <a:pPr marL="0" indent="0" algn="just">
              <a:buClrTx/>
              <a:buNone/>
              <a:defRPr/>
            </a:pPr>
            <a:endParaRPr lang="es-ES" sz="2400" b="1" dirty="0"/>
          </a:p>
          <a:p>
            <a:pPr algn="just">
              <a:buClrTx/>
              <a:buFont typeface="Arial" panose="020B0604020202020204" pitchFamily="34" charset="0"/>
              <a:buChar char="•"/>
              <a:defRPr/>
            </a:pPr>
            <a:r>
              <a:rPr lang="es-ES" sz="2400" b="1" dirty="0"/>
              <a:t>Trabajadores vinculados por relaciones no laborales, como por ejemplo pasantías, becas y programas de capacitación.</a:t>
            </a:r>
          </a:p>
          <a:p>
            <a:pPr algn="just">
              <a:buClrTx/>
              <a:buFont typeface="Arial" panose="020B0604020202020204" pitchFamily="34" charset="0"/>
              <a:buChar char="•"/>
              <a:defRPr/>
            </a:pPr>
            <a:endParaRPr lang="es-ES" sz="2400" b="1" dirty="0"/>
          </a:p>
          <a:p>
            <a:pPr algn="just">
              <a:buClrTx/>
              <a:buFont typeface="Arial" panose="020B0604020202020204" pitchFamily="34" charset="0"/>
              <a:buChar char="•"/>
              <a:defRPr/>
            </a:pPr>
            <a:r>
              <a:rPr lang="es-ES" sz="2400" b="1" dirty="0"/>
              <a:t>Las personas obligadas a prestar un servicio de carga pública.</a:t>
            </a:r>
          </a:p>
          <a:p>
            <a:pPr marL="0" indent="0">
              <a:buNone/>
              <a:defRPr/>
            </a:pPr>
            <a:endParaRPr lang="es-AR" sz="1800" b="1" dirty="0">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38937074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467544" y="1538790"/>
            <a:ext cx="8208912" cy="3714750"/>
          </a:xfrm>
          <a:prstGeom prst="rect">
            <a:avLst/>
          </a:prstGeom>
        </p:spPr>
        <p:txBody>
          <a:bodyPr>
            <a:noAutofit/>
          </a:bodyPr>
          <a:lstStyle>
            <a:lvl1pPr marL="342900" indent="-342900" algn="l" defTabSz="914400" rtl="0" eaLnBrk="1" latinLnBrk="0" hangingPunct="1">
              <a:spcBef>
                <a:spcPct val="20000"/>
              </a:spcBef>
              <a:buClr>
                <a:schemeClr val="accent3">
                  <a:lumMod val="50000"/>
                </a:schemeClr>
              </a:buClr>
              <a:buFont typeface="Calibri" pitchFamily="34" charset="0"/>
              <a:buChar char="›"/>
              <a:defRPr sz="32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Clr>
                <a:schemeClr val="accent3">
                  <a:lumMod val="50000"/>
                </a:schemeClr>
              </a:buClr>
              <a:buFont typeface="Calibri" pitchFamily="34" charset="0"/>
              <a:buChar char="›"/>
              <a:defRPr sz="28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chemeClr val="accent3">
                  <a:lumMod val="50000"/>
                </a:schemeClr>
              </a:buClr>
              <a:buFont typeface="Calibri" pitchFamily="34" charset="0"/>
              <a:buChar char="›"/>
              <a:defRPr sz="2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chemeClr val="accent3">
                  <a:lumMod val="50000"/>
                </a:schemeClr>
              </a:buClr>
              <a:buFont typeface="Calibri" pitchFamily="34" charset="0"/>
              <a:buChar char="›"/>
              <a:defRPr sz="20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chemeClr val="accent3">
                  <a:lumMod val="50000"/>
                </a:schemeClr>
              </a:buClr>
              <a:buFont typeface="Calibri" pitchFamily="34" charset="0"/>
              <a:buChar char="›"/>
              <a:defRPr sz="20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90000"/>
              </a:lnSpc>
              <a:buClrTx/>
              <a:buFont typeface="Arial" panose="020B0604020202020204" pitchFamily="34" charset="0"/>
              <a:buChar char="•"/>
              <a:defRPr/>
            </a:pPr>
            <a:r>
              <a:rPr lang="es-ES" sz="2400" dirty="0"/>
              <a:t>La LRT rige para todos aquellos que contraten a trabajadores incluidos en su ámbito de aplicación.</a:t>
            </a:r>
          </a:p>
          <a:p>
            <a:pPr algn="just">
              <a:lnSpc>
                <a:spcPct val="90000"/>
              </a:lnSpc>
              <a:buClrTx/>
              <a:buFont typeface="Arial" panose="020B0604020202020204" pitchFamily="34" charset="0"/>
              <a:buChar char="•"/>
              <a:defRPr/>
            </a:pPr>
            <a:r>
              <a:rPr lang="es-ES" sz="2400" dirty="0"/>
              <a:t>Los empleadores deberán asegurarse obligatoriamente en una Aseguradora de Riesgos del Trabajo (ART) de su libre elección (o podrán autoasegurarse, siempre y  cuando reúnan las condiciones dispuestas por el Art. 3, inciso 2, de la L.24557).</a:t>
            </a:r>
          </a:p>
          <a:p>
            <a:pPr algn="just">
              <a:lnSpc>
                <a:spcPct val="90000"/>
              </a:lnSpc>
              <a:buClrTx/>
              <a:buFont typeface="Arial" panose="020B0604020202020204" pitchFamily="34" charset="0"/>
              <a:buChar char="•"/>
              <a:defRPr/>
            </a:pPr>
            <a:r>
              <a:rPr lang="es-ES" sz="2400" dirty="0"/>
              <a:t>Si el empleador no autoasegurado omitiera afiliarse a una ART, deberá depositar las cuotas omitidas al Fondo de Garantía. </a:t>
            </a:r>
          </a:p>
          <a:p>
            <a:pPr algn="just">
              <a:lnSpc>
                <a:spcPct val="90000"/>
              </a:lnSpc>
              <a:buFont typeface="Arial" panose="020B0604020202020204" pitchFamily="34" charset="0"/>
              <a:buChar char="•"/>
              <a:defRPr/>
            </a:pPr>
            <a:endParaRPr lang="es-ES" sz="2400" dirty="0"/>
          </a:p>
          <a:p>
            <a:pPr marL="0" indent="0" algn="ctr">
              <a:lnSpc>
                <a:spcPct val="90000"/>
              </a:lnSpc>
              <a:buNone/>
              <a:defRPr/>
            </a:pPr>
            <a:r>
              <a:rPr lang="es-ES" sz="2400" dirty="0"/>
              <a:t>Las intimaciones masivas de cuotas omitidas SOLO se remiten a empleadores del ámbito privado</a:t>
            </a:r>
          </a:p>
          <a:p>
            <a:pPr marL="0" indent="0">
              <a:lnSpc>
                <a:spcPct val="90000"/>
              </a:lnSpc>
              <a:buNone/>
            </a:pPr>
            <a:endParaRPr lang="es-AR" sz="1800" b="1" dirty="0"/>
          </a:p>
        </p:txBody>
      </p:sp>
      <p:sp>
        <p:nvSpPr>
          <p:cNvPr id="2" name="Título 1"/>
          <p:cNvSpPr>
            <a:spLocks noGrp="1"/>
          </p:cNvSpPr>
          <p:nvPr>
            <p:ph type="title"/>
          </p:nvPr>
        </p:nvSpPr>
        <p:spPr>
          <a:xfrm>
            <a:off x="457200" y="548680"/>
            <a:ext cx="8229600" cy="1143000"/>
          </a:xfrm>
        </p:spPr>
        <p:txBody>
          <a:bodyPr/>
          <a:lstStyle/>
          <a:p>
            <a:pPr algn="ctr"/>
            <a:r>
              <a:rPr lang="es-AR" dirty="0" smtClean="0"/>
              <a:t>ORIGEN DE CUOTAS OMITIDAS </a:t>
            </a:r>
            <a:endParaRPr lang="es-AR" dirty="0"/>
          </a:p>
        </p:txBody>
      </p:sp>
    </p:spTree>
    <p:extLst>
      <p:ext uri="{BB962C8B-B14F-4D97-AF65-F5344CB8AC3E}">
        <p14:creationId xmlns="" xmlns:p14="http://schemas.microsoft.com/office/powerpoint/2010/main" val="216254313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467544" y="620688"/>
            <a:ext cx="8208912" cy="5976664"/>
          </a:xfrm>
          <a:prstGeom prst="rect">
            <a:avLst/>
          </a:prstGeom>
        </p:spPr>
        <p:txBody>
          <a:bodyPr>
            <a:normAutofit/>
          </a:bodyPr>
          <a:lstStyle>
            <a:lvl1pPr marL="342900" indent="-342900" algn="l" defTabSz="914400" rtl="0" eaLnBrk="1" latinLnBrk="0" hangingPunct="1">
              <a:spcBef>
                <a:spcPct val="20000"/>
              </a:spcBef>
              <a:buClr>
                <a:schemeClr val="accent3">
                  <a:lumMod val="50000"/>
                </a:schemeClr>
              </a:buClr>
              <a:buFont typeface="Calibri" pitchFamily="34" charset="0"/>
              <a:buChar char="›"/>
              <a:defRPr sz="32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Clr>
                <a:schemeClr val="accent3">
                  <a:lumMod val="50000"/>
                </a:schemeClr>
              </a:buClr>
              <a:buFont typeface="Calibri" pitchFamily="34" charset="0"/>
              <a:buChar char="›"/>
              <a:defRPr sz="28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chemeClr val="accent3">
                  <a:lumMod val="50000"/>
                </a:schemeClr>
              </a:buClr>
              <a:buFont typeface="Calibri" pitchFamily="34" charset="0"/>
              <a:buChar char="›"/>
              <a:defRPr sz="2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chemeClr val="accent3">
                  <a:lumMod val="50000"/>
                </a:schemeClr>
              </a:buClr>
              <a:buFont typeface="Calibri" pitchFamily="34" charset="0"/>
              <a:buChar char="›"/>
              <a:defRPr sz="20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chemeClr val="accent3">
                  <a:lumMod val="50000"/>
                </a:schemeClr>
              </a:buClr>
              <a:buFont typeface="Calibri" pitchFamily="34" charset="0"/>
              <a:buChar char="›"/>
              <a:defRPr sz="20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defRPr/>
            </a:pPr>
            <a:r>
              <a:rPr lang="es-AR" sz="3600" b="1" dirty="0" smtClean="0">
                <a:solidFill>
                  <a:srgbClr val="0072BC"/>
                </a:solidFill>
              </a:rPr>
              <a:t>ORIGEN DE LA DEUDA</a:t>
            </a:r>
          </a:p>
          <a:p>
            <a:pPr marL="0" indent="0" algn="ctr">
              <a:buNone/>
              <a:defRPr/>
            </a:pPr>
            <a:endParaRPr lang="es-ES" sz="1650" b="1" dirty="0" smtClean="0"/>
          </a:p>
          <a:p>
            <a:pPr marL="0" indent="0" algn="ctr">
              <a:buNone/>
              <a:defRPr/>
            </a:pPr>
            <a:endParaRPr lang="es-ES" sz="1650" b="1" dirty="0" smtClean="0"/>
          </a:p>
          <a:p>
            <a:pPr marL="0" indent="0">
              <a:buNone/>
              <a:defRPr/>
            </a:pPr>
            <a:r>
              <a:rPr lang="es-ES" sz="2000" dirty="0" smtClean="0"/>
              <a:t>Son </a:t>
            </a:r>
            <a:r>
              <a:rPr lang="es-ES" sz="2000" dirty="0"/>
              <a:t>cuotas omitidas las que hubiera debido pagar el empleador a una Aseguradora de Riesgos del Trabajo (ART) desde que estuviera obligado a afiliarse (artículo 17 del Decreto Nº 334/96 -Reglamentario del artículo 28, apartado 3 de la Ley de Riesgos del Trabajo N° 24.557).</a:t>
            </a:r>
          </a:p>
          <a:p>
            <a:pPr marL="0" indent="0" algn="ctr">
              <a:buNone/>
              <a:defRPr/>
            </a:pPr>
            <a:endParaRPr lang="es-AR" sz="2100" b="1" u="sng" dirty="0">
              <a:solidFill>
                <a:srgbClr val="FF0000"/>
              </a:solidFill>
              <a:effectLst>
                <a:outerShdw blurRad="38100" dist="38100" dir="2700000" algn="tl">
                  <a:srgbClr val="000000">
                    <a:alpha val="43137"/>
                  </a:srgbClr>
                </a:outerShdw>
              </a:effectLst>
            </a:endParaRPr>
          </a:p>
        </p:txBody>
      </p:sp>
      <p:pic>
        <p:nvPicPr>
          <p:cNvPr id="4" name="Imagen 3"/>
          <p:cNvPicPr>
            <a:picLocks noChangeAspect="1"/>
          </p:cNvPicPr>
          <p:nvPr/>
        </p:nvPicPr>
        <p:blipFill>
          <a:blip r:embed="rId2"/>
          <a:stretch>
            <a:fillRect/>
          </a:stretch>
        </p:blipFill>
        <p:spPr>
          <a:xfrm>
            <a:off x="883578" y="3353573"/>
            <a:ext cx="7720870" cy="2689647"/>
          </a:xfrm>
          <a:prstGeom prst="rect">
            <a:avLst/>
          </a:prstGeom>
        </p:spPr>
      </p:pic>
    </p:spTree>
    <p:extLst>
      <p:ext uri="{BB962C8B-B14F-4D97-AF65-F5344CB8AC3E}">
        <p14:creationId xmlns="" xmlns:p14="http://schemas.microsoft.com/office/powerpoint/2010/main" val="197812200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611560" y="620688"/>
            <a:ext cx="7920880" cy="4470834"/>
          </a:xfrm>
          <a:prstGeom prst="rect">
            <a:avLst/>
          </a:prstGeom>
        </p:spPr>
        <p:txBody>
          <a:bodyPr>
            <a:normAutofit/>
          </a:bodyPr>
          <a:lstStyle>
            <a:lvl1pPr marL="342900" indent="-342900" algn="l" defTabSz="914400" rtl="0" eaLnBrk="1" latinLnBrk="0" hangingPunct="1">
              <a:spcBef>
                <a:spcPct val="20000"/>
              </a:spcBef>
              <a:buClr>
                <a:schemeClr val="accent3">
                  <a:lumMod val="50000"/>
                </a:schemeClr>
              </a:buClr>
              <a:buFont typeface="Calibri" pitchFamily="34" charset="0"/>
              <a:buChar char="›"/>
              <a:defRPr sz="32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Clr>
                <a:schemeClr val="accent3">
                  <a:lumMod val="50000"/>
                </a:schemeClr>
              </a:buClr>
              <a:buFont typeface="Calibri" pitchFamily="34" charset="0"/>
              <a:buChar char="›"/>
              <a:defRPr sz="28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chemeClr val="accent3">
                  <a:lumMod val="50000"/>
                </a:schemeClr>
              </a:buClr>
              <a:buFont typeface="Calibri" pitchFamily="34" charset="0"/>
              <a:buChar char="›"/>
              <a:defRPr sz="2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chemeClr val="accent3">
                  <a:lumMod val="50000"/>
                </a:schemeClr>
              </a:buClr>
              <a:buFont typeface="Calibri" pitchFamily="34" charset="0"/>
              <a:buChar char="›"/>
              <a:defRPr sz="20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chemeClr val="accent3">
                  <a:lumMod val="50000"/>
                </a:schemeClr>
              </a:buClr>
              <a:buFont typeface="Calibri" pitchFamily="34" charset="0"/>
              <a:buChar char="›"/>
              <a:defRPr sz="20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None/>
            </a:pPr>
            <a:r>
              <a:rPr lang="es-AR" b="1" u="sng" dirty="0" smtClean="0">
                <a:solidFill>
                  <a:srgbClr val="0072BC"/>
                </a:solidFill>
              </a:rPr>
              <a:t>CÁLCULO DE DEUDA</a:t>
            </a:r>
          </a:p>
          <a:p>
            <a:pPr marL="0" indent="0" algn="ctr">
              <a:lnSpc>
                <a:spcPct val="90000"/>
              </a:lnSpc>
              <a:buNone/>
            </a:pPr>
            <a:endParaRPr lang="es-AR" sz="1800" b="1" u="sng" dirty="0">
              <a:effectLst>
                <a:outerShdw blurRad="38100" dist="38100" dir="2700000" algn="tl">
                  <a:srgbClr val="000000">
                    <a:alpha val="43137"/>
                  </a:srgbClr>
                </a:outerShdw>
              </a:effectLst>
            </a:endParaRPr>
          </a:p>
          <a:p>
            <a:pPr marL="0" indent="0" algn="ctr">
              <a:lnSpc>
                <a:spcPct val="90000"/>
              </a:lnSpc>
              <a:buNone/>
            </a:pPr>
            <a:endParaRPr lang="es-AR" sz="1800" u="sng" dirty="0" smtClean="0">
              <a:effectLst>
                <a:outerShdw blurRad="38100" dist="38100" dir="2700000" algn="tl">
                  <a:srgbClr val="000000">
                    <a:alpha val="43137"/>
                  </a:srgbClr>
                </a:outerShdw>
              </a:effectLst>
            </a:endParaRPr>
          </a:p>
          <a:p>
            <a:pPr marL="0" indent="0" algn="ctr">
              <a:lnSpc>
                <a:spcPct val="90000"/>
              </a:lnSpc>
              <a:buNone/>
            </a:pPr>
            <a:endParaRPr lang="es-AR" sz="1800" u="sng" dirty="0">
              <a:effectLst>
                <a:outerShdw blurRad="38100" dist="38100" dir="2700000" algn="tl">
                  <a:srgbClr val="000000">
                    <a:alpha val="43137"/>
                  </a:srgbClr>
                </a:outerShdw>
              </a:effectLst>
            </a:endParaRPr>
          </a:p>
          <a:p>
            <a:pPr marL="0" indent="0" algn="just">
              <a:lnSpc>
                <a:spcPct val="90000"/>
              </a:lnSpc>
              <a:buNone/>
            </a:pPr>
            <a:r>
              <a:rPr lang="es-ES" sz="2400" dirty="0"/>
              <a:t>El valor de la cuota omitida es equivalente al CIENTO CINCUENTA POR CIENTO (150%) del valor que surja de aplicar a la cantidad de trabajadores y masa salarial de cada uno de los períodos intimados (según el SUSS), la alícuota promedio de mercado para su categoría de riesgo (Decreto Nº 1223/03).</a:t>
            </a:r>
          </a:p>
          <a:p>
            <a:pPr marL="0" indent="0" algn="ctr">
              <a:lnSpc>
                <a:spcPct val="90000"/>
              </a:lnSpc>
              <a:buNone/>
            </a:pPr>
            <a:endParaRPr lang="es-ES" sz="2400" dirty="0"/>
          </a:p>
          <a:p>
            <a:pPr marL="0" indent="0" algn="ctr">
              <a:lnSpc>
                <a:spcPct val="90000"/>
              </a:lnSpc>
              <a:buNone/>
            </a:pPr>
            <a:r>
              <a:rPr lang="es-ES" sz="2400" dirty="0">
                <a:effectLst>
                  <a:outerShdw blurRad="38100" dist="38100" dir="2700000" algn="tl">
                    <a:srgbClr val="000000">
                      <a:alpha val="43137"/>
                    </a:srgbClr>
                  </a:outerShdw>
                </a:effectLst>
              </a:rPr>
              <a:t>La prescripción es de 10 años</a:t>
            </a:r>
            <a:endParaRPr lang="es-AR" sz="2400" dirty="0">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1121934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467544" y="620688"/>
            <a:ext cx="8280920" cy="5112568"/>
          </a:xfrm>
          <a:prstGeom prst="rect">
            <a:avLst/>
          </a:prstGeom>
        </p:spPr>
        <p:txBody>
          <a:bodyPr>
            <a:normAutofit/>
          </a:bodyPr>
          <a:lstStyle>
            <a:lvl1pPr marL="342900" indent="-342900" algn="l" defTabSz="914400" rtl="0" eaLnBrk="1" latinLnBrk="0" hangingPunct="1">
              <a:spcBef>
                <a:spcPct val="20000"/>
              </a:spcBef>
              <a:buClr>
                <a:schemeClr val="accent3">
                  <a:lumMod val="50000"/>
                </a:schemeClr>
              </a:buClr>
              <a:buFont typeface="Calibri" pitchFamily="34" charset="0"/>
              <a:buChar char="›"/>
              <a:defRPr sz="32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Clr>
                <a:schemeClr val="accent3">
                  <a:lumMod val="50000"/>
                </a:schemeClr>
              </a:buClr>
              <a:buFont typeface="Calibri" pitchFamily="34" charset="0"/>
              <a:buChar char="›"/>
              <a:defRPr sz="28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chemeClr val="accent3">
                  <a:lumMod val="50000"/>
                </a:schemeClr>
              </a:buClr>
              <a:buFont typeface="Calibri" pitchFamily="34" charset="0"/>
              <a:buChar char="›"/>
              <a:defRPr sz="2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chemeClr val="accent3">
                  <a:lumMod val="50000"/>
                </a:schemeClr>
              </a:buClr>
              <a:buFont typeface="Calibri" pitchFamily="34" charset="0"/>
              <a:buChar char="›"/>
              <a:defRPr sz="20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chemeClr val="accent3">
                  <a:lumMod val="50000"/>
                </a:schemeClr>
              </a:buClr>
              <a:buFont typeface="Calibri" pitchFamily="34" charset="0"/>
              <a:buChar char="›"/>
              <a:defRPr sz="20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None/>
            </a:pPr>
            <a:r>
              <a:rPr lang="es-AR" b="1" dirty="0" smtClean="0">
                <a:solidFill>
                  <a:srgbClr val="0072BC"/>
                </a:solidFill>
              </a:rPr>
              <a:t>ALGUNAS ACLARACIONES</a:t>
            </a:r>
          </a:p>
          <a:p>
            <a:pPr marL="0" indent="0" algn="ctr">
              <a:lnSpc>
                <a:spcPct val="90000"/>
              </a:lnSpc>
              <a:buNone/>
            </a:pPr>
            <a:endParaRPr lang="es-AR" sz="2600" u="sng" dirty="0" smtClean="0">
              <a:solidFill>
                <a:srgbClr val="FF0000"/>
              </a:solidFill>
              <a:effectLst>
                <a:outerShdw blurRad="38100" dist="38100" dir="2700000" algn="tl">
                  <a:srgbClr val="000000">
                    <a:alpha val="43137"/>
                  </a:srgbClr>
                </a:outerShdw>
              </a:effectLst>
            </a:endParaRPr>
          </a:p>
          <a:p>
            <a:pPr marL="0" indent="0" algn="ctr">
              <a:lnSpc>
                <a:spcPct val="90000"/>
              </a:lnSpc>
              <a:buNone/>
            </a:pPr>
            <a:endParaRPr lang="es-AR" sz="2600" u="sng" dirty="0">
              <a:solidFill>
                <a:srgbClr val="FF0000"/>
              </a:solidFill>
              <a:effectLst>
                <a:outerShdw blurRad="38100" dist="38100" dir="2700000" algn="tl">
                  <a:srgbClr val="000000">
                    <a:alpha val="43137"/>
                  </a:srgbClr>
                </a:outerShdw>
              </a:effectLst>
            </a:endParaRPr>
          </a:p>
          <a:p>
            <a:pPr algn="just">
              <a:spcBef>
                <a:spcPct val="0"/>
              </a:spcBef>
              <a:buClrTx/>
              <a:buFont typeface="Arial" panose="020B0604020202020204" pitchFamily="34" charset="0"/>
              <a:buChar char="•"/>
              <a:defRPr/>
            </a:pPr>
            <a:r>
              <a:rPr lang="es-ES" sz="2200" dirty="0"/>
              <a:t>No es una deuda con la ART, ya que el reclamo es realizado por la Superintendencia. </a:t>
            </a:r>
          </a:p>
          <a:p>
            <a:pPr algn="just">
              <a:spcBef>
                <a:spcPct val="0"/>
              </a:spcBef>
              <a:buClrTx/>
              <a:buFont typeface="Arial" panose="020B0604020202020204" pitchFamily="34" charset="0"/>
              <a:buChar char="•"/>
              <a:defRPr/>
            </a:pPr>
            <a:endParaRPr lang="es-ES" sz="2200" dirty="0"/>
          </a:p>
          <a:p>
            <a:pPr algn="just">
              <a:spcBef>
                <a:spcPct val="0"/>
              </a:spcBef>
              <a:buClrTx/>
              <a:buFont typeface="Arial" panose="020B0604020202020204" pitchFamily="34" charset="0"/>
              <a:buChar char="•"/>
              <a:defRPr/>
            </a:pPr>
            <a:r>
              <a:rPr lang="es-ES" sz="2200" dirty="0"/>
              <a:t>No es una deuda por falta de pago. El origen de la misma es  haber declarado trabajadores en relación de dependencia para períodos donde NO se encontraba vigente un contrato de ART.</a:t>
            </a:r>
          </a:p>
          <a:p>
            <a:pPr algn="just">
              <a:spcBef>
                <a:spcPct val="0"/>
              </a:spcBef>
              <a:buClrTx/>
              <a:buFont typeface="Arial" panose="020B0604020202020204" pitchFamily="34" charset="0"/>
              <a:buChar char="•"/>
              <a:defRPr/>
            </a:pPr>
            <a:endParaRPr lang="es-ES" sz="2200" dirty="0"/>
          </a:p>
          <a:p>
            <a:pPr algn="just">
              <a:spcBef>
                <a:spcPct val="0"/>
              </a:spcBef>
              <a:buClrTx/>
              <a:buFont typeface="Arial" panose="020B0604020202020204" pitchFamily="34" charset="0"/>
              <a:buChar char="•"/>
              <a:defRPr/>
            </a:pPr>
            <a:r>
              <a:rPr lang="es-ES" sz="2200" dirty="0"/>
              <a:t>La información vinculada a DDJJ es provista por AFIP. Omisiones, errores o modificaciones DEBEN ser tramitados ante la citada Administración Federal.</a:t>
            </a:r>
          </a:p>
          <a:p>
            <a:pPr algn="just">
              <a:spcBef>
                <a:spcPct val="0"/>
              </a:spcBef>
              <a:buClr>
                <a:srgbClr val="0070C0"/>
              </a:buClr>
              <a:buFont typeface="Arial" panose="020B0604020202020204" pitchFamily="34" charset="0"/>
              <a:buChar char="•"/>
              <a:defRPr/>
            </a:pPr>
            <a:endParaRPr lang="es-ES" sz="1800" b="1" dirty="0">
              <a:solidFill>
                <a:srgbClr val="0070C0"/>
              </a:solidFill>
            </a:endParaRPr>
          </a:p>
          <a:p>
            <a:pPr marL="0" indent="0" algn="ctr">
              <a:lnSpc>
                <a:spcPct val="90000"/>
              </a:lnSpc>
              <a:buNone/>
            </a:pPr>
            <a:endParaRPr lang="es-AR" sz="1800" b="1" u="sng" dirty="0">
              <a:solidFill>
                <a:srgbClr val="FF0000"/>
              </a:solidFill>
              <a:effectLst>
                <a:outerShdw blurRad="38100" dist="38100" dir="2700000" algn="tl">
                  <a:srgbClr val="000000">
                    <a:alpha val="43137"/>
                  </a:srgbClr>
                </a:outerShdw>
              </a:effectLst>
            </a:endParaRPr>
          </a:p>
          <a:p>
            <a:pPr marL="0" indent="0">
              <a:lnSpc>
                <a:spcPct val="90000"/>
              </a:lnSpc>
              <a:buNone/>
            </a:pPr>
            <a:endParaRPr lang="es-AR" sz="18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18579733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611560" y="620688"/>
            <a:ext cx="7848872" cy="4968552"/>
          </a:xfrm>
          <a:prstGeom prst="rect">
            <a:avLst/>
          </a:prstGeom>
        </p:spPr>
        <p:txBody>
          <a:bodyPr>
            <a:normAutofit/>
          </a:bodyPr>
          <a:lstStyle>
            <a:lvl1pPr marL="342900" indent="-342900" algn="l" defTabSz="914400" rtl="0" eaLnBrk="1" latinLnBrk="0" hangingPunct="1">
              <a:spcBef>
                <a:spcPct val="20000"/>
              </a:spcBef>
              <a:buClr>
                <a:schemeClr val="accent3">
                  <a:lumMod val="50000"/>
                </a:schemeClr>
              </a:buClr>
              <a:buFont typeface="Calibri" pitchFamily="34" charset="0"/>
              <a:buChar char="›"/>
              <a:defRPr sz="32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Clr>
                <a:schemeClr val="accent3">
                  <a:lumMod val="50000"/>
                </a:schemeClr>
              </a:buClr>
              <a:buFont typeface="Calibri" pitchFamily="34" charset="0"/>
              <a:buChar char="›"/>
              <a:defRPr sz="28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chemeClr val="accent3">
                  <a:lumMod val="50000"/>
                </a:schemeClr>
              </a:buClr>
              <a:buFont typeface="Calibri" pitchFamily="34" charset="0"/>
              <a:buChar char="›"/>
              <a:defRPr sz="2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chemeClr val="accent3">
                  <a:lumMod val="50000"/>
                </a:schemeClr>
              </a:buClr>
              <a:buFont typeface="Calibri" pitchFamily="34" charset="0"/>
              <a:buChar char="›"/>
              <a:defRPr sz="20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chemeClr val="accent3">
                  <a:lumMod val="50000"/>
                </a:schemeClr>
              </a:buClr>
              <a:buFont typeface="Calibri" pitchFamily="34" charset="0"/>
              <a:buChar char="›"/>
              <a:defRPr sz="20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defRPr/>
            </a:pPr>
            <a:r>
              <a:rPr lang="es-AR" sz="2800" b="1" dirty="0" smtClean="0">
                <a:solidFill>
                  <a:srgbClr val="0072BC"/>
                </a:solidFill>
              </a:rPr>
              <a:t>ENVÍO DE INTIMACIONES</a:t>
            </a:r>
          </a:p>
          <a:p>
            <a:pPr marL="0" indent="0">
              <a:buNone/>
              <a:defRPr/>
            </a:pPr>
            <a:endParaRPr lang="es-AR" sz="1650" b="1" dirty="0" smtClean="0"/>
          </a:p>
          <a:p>
            <a:pPr marL="0" indent="0">
              <a:buNone/>
              <a:defRPr/>
            </a:pPr>
            <a:endParaRPr lang="es-AR" sz="1650" b="1" dirty="0"/>
          </a:p>
          <a:p>
            <a:pPr marL="0" indent="0">
              <a:buNone/>
              <a:defRPr/>
            </a:pPr>
            <a:endParaRPr lang="es-AR" sz="1650" b="1" dirty="0"/>
          </a:p>
          <a:p>
            <a:pPr marL="0" indent="0">
              <a:buNone/>
              <a:defRPr/>
            </a:pPr>
            <a:r>
              <a:rPr lang="es-AR" sz="2000" b="1" dirty="0"/>
              <a:t>Se remite nota vía correo postal al domicilio fiscal declarado ante AFIP.</a:t>
            </a:r>
          </a:p>
          <a:p>
            <a:pPr marL="0" indent="0">
              <a:buNone/>
              <a:defRPr/>
            </a:pPr>
            <a:endParaRPr lang="es-AR" sz="2000" b="1" dirty="0"/>
          </a:p>
          <a:p>
            <a:pPr algn="just">
              <a:lnSpc>
                <a:spcPct val="90000"/>
              </a:lnSpc>
              <a:buFont typeface="Arial" panose="020B0604020202020204" pitchFamily="34" charset="0"/>
              <a:buChar char="•"/>
              <a:defRPr/>
            </a:pPr>
            <a:r>
              <a:rPr lang="es-ES" sz="2000" b="1" dirty="0"/>
              <a:t>Nombre del empleador, domicilio fiscal (AFIP), número de IP, fecha de Liquidación.</a:t>
            </a:r>
          </a:p>
          <a:p>
            <a:pPr algn="just">
              <a:lnSpc>
                <a:spcPct val="90000"/>
              </a:lnSpc>
              <a:buFont typeface="Arial" panose="020B0604020202020204" pitchFamily="34" charset="0"/>
              <a:buChar char="•"/>
              <a:defRPr/>
            </a:pPr>
            <a:r>
              <a:rPr lang="es-ES" sz="2000" b="1" dirty="0"/>
              <a:t>Explicación del origen , cálculo de la deuda y marco normativo.</a:t>
            </a:r>
          </a:p>
          <a:p>
            <a:pPr algn="just">
              <a:lnSpc>
                <a:spcPct val="90000"/>
              </a:lnSpc>
              <a:buFont typeface="Arial" panose="020B0604020202020204" pitchFamily="34" charset="0"/>
              <a:buChar char="•"/>
              <a:defRPr/>
            </a:pPr>
            <a:r>
              <a:rPr lang="es-ES" sz="2000" b="1" dirty="0"/>
              <a:t>Monto adeudado. </a:t>
            </a:r>
          </a:p>
          <a:p>
            <a:pPr algn="just">
              <a:lnSpc>
                <a:spcPct val="90000"/>
              </a:lnSpc>
              <a:buFont typeface="Arial" panose="020B0604020202020204" pitchFamily="34" charset="0"/>
              <a:buChar char="•"/>
              <a:defRPr/>
            </a:pPr>
            <a:r>
              <a:rPr lang="es-ES" sz="2000" b="1" dirty="0"/>
              <a:t>Forma de pago: formulario, códigos y período.</a:t>
            </a:r>
          </a:p>
          <a:p>
            <a:pPr marL="0" indent="0">
              <a:buNone/>
              <a:defRPr/>
            </a:pPr>
            <a:endParaRPr lang="es-AR" sz="2000" b="1" dirty="0"/>
          </a:p>
          <a:p>
            <a:pPr marL="0" indent="0" algn="ctr">
              <a:buNone/>
              <a:defRPr/>
            </a:pPr>
            <a:r>
              <a:rPr lang="es-AR" sz="2000" b="1" dirty="0"/>
              <a:t>El detalle de deuda se remite vía Ventanilla Electrónica</a:t>
            </a:r>
          </a:p>
          <a:p>
            <a:pPr marL="0" indent="0">
              <a:buNone/>
              <a:defRPr/>
            </a:pPr>
            <a:endParaRPr lang="es-AR" sz="1800" b="1" dirty="0">
              <a:solidFill>
                <a:srgbClr val="0066FF"/>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275871646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539552" y="692696"/>
            <a:ext cx="7992888" cy="4506838"/>
          </a:xfrm>
          <a:prstGeom prst="rect">
            <a:avLst/>
          </a:prstGeom>
        </p:spPr>
        <p:txBody>
          <a:bodyPr>
            <a:normAutofit lnSpcReduction="10000"/>
          </a:bodyPr>
          <a:lstStyle>
            <a:lvl1pPr marL="342900" indent="-342900" algn="l" defTabSz="914400" rtl="0" eaLnBrk="1" latinLnBrk="0" hangingPunct="1">
              <a:spcBef>
                <a:spcPct val="20000"/>
              </a:spcBef>
              <a:buClr>
                <a:schemeClr val="accent3">
                  <a:lumMod val="50000"/>
                </a:schemeClr>
              </a:buClr>
              <a:buFont typeface="Calibri" pitchFamily="34" charset="0"/>
              <a:buChar char="›"/>
              <a:defRPr sz="32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Clr>
                <a:schemeClr val="accent3">
                  <a:lumMod val="50000"/>
                </a:schemeClr>
              </a:buClr>
              <a:buFont typeface="Calibri" pitchFamily="34" charset="0"/>
              <a:buChar char="›"/>
              <a:defRPr sz="28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chemeClr val="accent3">
                  <a:lumMod val="50000"/>
                </a:schemeClr>
              </a:buClr>
              <a:buFont typeface="Calibri" pitchFamily="34" charset="0"/>
              <a:buChar char="›"/>
              <a:defRPr sz="2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chemeClr val="accent3">
                  <a:lumMod val="50000"/>
                </a:schemeClr>
              </a:buClr>
              <a:buFont typeface="Calibri" pitchFamily="34" charset="0"/>
              <a:buChar char="›"/>
              <a:defRPr sz="20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chemeClr val="accent3">
                  <a:lumMod val="50000"/>
                </a:schemeClr>
              </a:buClr>
              <a:buFont typeface="Calibri" pitchFamily="34" charset="0"/>
              <a:buChar char="›"/>
              <a:defRPr sz="20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None/>
            </a:pPr>
            <a:r>
              <a:rPr lang="es-AR" b="1" dirty="0" smtClean="0">
                <a:solidFill>
                  <a:srgbClr val="0072BC"/>
                </a:solidFill>
              </a:rPr>
              <a:t>DETALLE DE DEUDA</a:t>
            </a:r>
          </a:p>
          <a:p>
            <a:pPr marL="0" indent="0" algn="ctr">
              <a:lnSpc>
                <a:spcPct val="90000"/>
              </a:lnSpc>
              <a:buNone/>
            </a:pPr>
            <a:endParaRPr lang="es-AR" sz="1800" b="1" u="sng" dirty="0" smtClean="0">
              <a:effectLst>
                <a:outerShdw blurRad="38100" dist="38100" dir="2700000" algn="tl">
                  <a:srgbClr val="000000">
                    <a:alpha val="43137"/>
                  </a:srgbClr>
                </a:outerShdw>
              </a:effectLst>
            </a:endParaRPr>
          </a:p>
          <a:p>
            <a:pPr marL="0" indent="0" algn="ctr">
              <a:lnSpc>
                <a:spcPct val="90000"/>
              </a:lnSpc>
              <a:buNone/>
            </a:pPr>
            <a:endParaRPr lang="es-AR" sz="1800" b="1" u="sng" dirty="0" smtClean="0">
              <a:effectLst>
                <a:outerShdw blurRad="38100" dist="38100" dir="2700000" algn="tl">
                  <a:srgbClr val="000000">
                    <a:alpha val="43137"/>
                  </a:srgbClr>
                </a:outerShdw>
              </a:effectLst>
            </a:endParaRPr>
          </a:p>
          <a:p>
            <a:pPr marL="0" indent="0" algn="ctr">
              <a:lnSpc>
                <a:spcPct val="90000"/>
              </a:lnSpc>
              <a:buNone/>
            </a:pPr>
            <a:endParaRPr lang="es-AR" sz="1800" b="1" u="sng" dirty="0">
              <a:effectLst>
                <a:outerShdw blurRad="38100" dist="38100" dir="2700000" algn="tl">
                  <a:srgbClr val="000000">
                    <a:alpha val="43137"/>
                  </a:srgbClr>
                </a:outerShdw>
              </a:effectLst>
            </a:endParaRPr>
          </a:p>
          <a:p>
            <a:pPr marL="0" indent="0" algn="just">
              <a:lnSpc>
                <a:spcPct val="90000"/>
              </a:lnSpc>
              <a:buNone/>
            </a:pPr>
            <a:r>
              <a:rPr lang="es-AR" sz="2400" dirty="0"/>
              <a:t>Está conformado por las declaraciones juradas presentadas al SUSS. </a:t>
            </a:r>
            <a:r>
              <a:rPr lang="es-AR" sz="2400" dirty="0">
                <a:effectLst>
                  <a:outerShdw blurRad="38100" dist="38100" dir="2700000" algn="tl">
                    <a:srgbClr val="000000">
                      <a:alpha val="43137"/>
                    </a:srgbClr>
                  </a:outerShdw>
                </a:effectLst>
              </a:rPr>
              <a:t>DDJJ</a:t>
            </a:r>
            <a:r>
              <a:rPr lang="es-AR" sz="2400" dirty="0"/>
              <a:t> refiere a la declaración jurada utilizada como base de cálculo. </a:t>
            </a:r>
            <a:r>
              <a:rPr lang="es-AR" sz="2400" dirty="0">
                <a:effectLst>
                  <a:outerShdw blurRad="38100" dist="38100" dir="2700000" algn="tl">
                    <a:srgbClr val="000000">
                      <a:alpha val="43137"/>
                    </a:srgbClr>
                  </a:outerShdw>
                </a:effectLst>
              </a:rPr>
              <a:t>Período</a:t>
            </a:r>
            <a:r>
              <a:rPr lang="es-AR" sz="2400" dirty="0"/>
              <a:t> refiere al período propiamente dicho donde se verificó el incumplimiento</a:t>
            </a:r>
          </a:p>
          <a:p>
            <a:pPr marL="0" indent="0" algn="just">
              <a:lnSpc>
                <a:spcPct val="90000"/>
              </a:lnSpc>
              <a:buNone/>
            </a:pPr>
            <a:endParaRPr lang="es-AR" sz="2400" dirty="0"/>
          </a:p>
          <a:p>
            <a:pPr marL="0" indent="0" algn="just">
              <a:lnSpc>
                <a:spcPct val="90000"/>
              </a:lnSpc>
              <a:buNone/>
            </a:pPr>
            <a:r>
              <a:rPr lang="es-AR" sz="2400" dirty="0"/>
              <a:t>De haber efectuado pagos para períodos intimados (con anterioridad a la emisión de la liquidación), los mismos pueden verificarse descontados (</a:t>
            </a:r>
            <a:r>
              <a:rPr lang="es-AR" sz="2400" i="1" dirty="0"/>
              <a:t>teniendo en cuenta las previsiones del Decreto N° 491/97 – pago para el mes en curso en función de la nómina salarial del mes anterior</a:t>
            </a:r>
            <a:r>
              <a:rPr lang="es-AR" sz="2400" dirty="0"/>
              <a:t>). </a:t>
            </a:r>
          </a:p>
          <a:p>
            <a:pPr marL="0" indent="0" algn="just">
              <a:lnSpc>
                <a:spcPct val="90000"/>
              </a:lnSpc>
              <a:buNone/>
            </a:pPr>
            <a:endParaRPr lang="es-AR" sz="1800" dirty="0">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406829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4 Marcador de contenido" descr="Captura de pantalla (10).png"/>
          <p:cNvPicPr>
            <a:picLocks noGrp="1" noChangeAspect="1"/>
          </p:cNvPicPr>
          <p:nvPr>
            <p:ph idx="1"/>
          </p:nvPr>
        </p:nvPicPr>
        <p:blipFill rotWithShape="1">
          <a:blip r:embed="rId2"/>
          <a:srcRect l="12962" t="7043" r="4583" b="1459"/>
          <a:stretch/>
        </p:blipFill>
        <p:spPr>
          <a:xfrm>
            <a:off x="215008" y="0"/>
            <a:ext cx="8928992" cy="6192688"/>
          </a:xfrm>
        </p:spPr>
      </p:pic>
      <p:sp>
        <p:nvSpPr>
          <p:cNvPr id="8" name="Rectángulo 7"/>
          <p:cNvSpPr/>
          <p:nvPr/>
        </p:nvSpPr>
        <p:spPr>
          <a:xfrm>
            <a:off x="5004048" y="1484784"/>
            <a:ext cx="1584176" cy="34563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 xmlns:p14="http://schemas.microsoft.com/office/powerpoint/2010/main" val="65989370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539552" y="404664"/>
            <a:ext cx="8064896" cy="4740864"/>
          </a:xfrm>
          <a:prstGeom prst="rect">
            <a:avLst/>
          </a:prstGeom>
        </p:spPr>
        <p:txBody>
          <a:bodyPr>
            <a:normAutofit lnSpcReduction="10000"/>
          </a:bodyPr>
          <a:lstStyle>
            <a:lvl1pPr marL="342900" indent="-342900" algn="l" defTabSz="914400" rtl="0" eaLnBrk="1" latinLnBrk="0" hangingPunct="1">
              <a:spcBef>
                <a:spcPct val="20000"/>
              </a:spcBef>
              <a:buClr>
                <a:schemeClr val="accent3">
                  <a:lumMod val="50000"/>
                </a:schemeClr>
              </a:buClr>
              <a:buFont typeface="Calibri" pitchFamily="34" charset="0"/>
              <a:buChar char="›"/>
              <a:defRPr sz="32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Clr>
                <a:schemeClr val="accent3">
                  <a:lumMod val="50000"/>
                </a:schemeClr>
              </a:buClr>
              <a:buFont typeface="Calibri" pitchFamily="34" charset="0"/>
              <a:buChar char="›"/>
              <a:defRPr sz="28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chemeClr val="accent3">
                  <a:lumMod val="50000"/>
                </a:schemeClr>
              </a:buClr>
              <a:buFont typeface="Calibri" pitchFamily="34" charset="0"/>
              <a:buChar char="›"/>
              <a:defRPr sz="2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chemeClr val="accent3">
                  <a:lumMod val="50000"/>
                </a:schemeClr>
              </a:buClr>
              <a:buFont typeface="Calibri" pitchFamily="34" charset="0"/>
              <a:buChar char="›"/>
              <a:defRPr sz="20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chemeClr val="accent3">
                  <a:lumMod val="50000"/>
                </a:schemeClr>
              </a:buClr>
              <a:buFont typeface="Calibri" pitchFamily="34" charset="0"/>
              <a:buChar char="›"/>
              <a:defRPr sz="20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None/>
            </a:pPr>
            <a:r>
              <a:rPr lang="es-AR" sz="2800" b="1" dirty="0" smtClean="0">
                <a:solidFill>
                  <a:srgbClr val="0072BC"/>
                </a:solidFill>
              </a:rPr>
              <a:t>CURSOS DE ACCIÓN POR PARTE DEL EMPLEADOR</a:t>
            </a:r>
          </a:p>
          <a:p>
            <a:pPr marL="0" indent="0" algn="ctr">
              <a:lnSpc>
                <a:spcPct val="90000"/>
              </a:lnSpc>
              <a:buNone/>
            </a:pPr>
            <a:r>
              <a:rPr lang="es-AR" sz="2800" b="1" dirty="0" smtClean="0">
                <a:solidFill>
                  <a:srgbClr val="0072BC"/>
                </a:solidFill>
              </a:rPr>
              <a:t>ANTE UNA INTIMACIÓN</a:t>
            </a:r>
          </a:p>
          <a:p>
            <a:pPr marL="0" indent="0" algn="ctr">
              <a:lnSpc>
                <a:spcPct val="90000"/>
              </a:lnSpc>
              <a:buNone/>
            </a:pPr>
            <a:endParaRPr lang="es-AR" sz="2400" b="1" dirty="0" smtClean="0">
              <a:solidFill>
                <a:srgbClr val="0072BC"/>
              </a:solidFill>
            </a:endParaRPr>
          </a:p>
          <a:p>
            <a:pPr marL="0" indent="0" algn="ctr">
              <a:lnSpc>
                <a:spcPct val="90000"/>
              </a:lnSpc>
              <a:buNone/>
            </a:pPr>
            <a:endParaRPr lang="es-AR" sz="2400" b="1" dirty="0" smtClean="0">
              <a:solidFill>
                <a:srgbClr val="0072BC"/>
              </a:solidFill>
            </a:endParaRPr>
          </a:p>
          <a:p>
            <a:pPr algn="just">
              <a:lnSpc>
                <a:spcPct val="90000"/>
              </a:lnSpc>
              <a:buFont typeface="Arial" panose="020B0604020202020204" pitchFamily="34" charset="0"/>
              <a:buChar char="•"/>
            </a:pPr>
            <a:r>
              <a:rPr lang="es-AR" sz="2600" dirty="0" smtClean="0"/>
              <a:t>Presentar </a:t>
            </a:r>
            <a:r>
              <a:rPr lang="es-AR" sz="2600" dirty="0"/>
              <a:t>un descargo (a través de ventanilla electrónica/vía postal/mesa de entradas). Todos se responden (vía ventanilla electrónica) ratificando a rectificando la intimación cursada.</a:t>
            </a:r>
          </a:p>
          <a:p>
            <a:pPr algn="just">
              <a:lnSpc>
                <a:spcPct val="90000"/>
              </a:lnSpc>
              <a:buFont typeface="Arial" panose="020B0604020202020204" pitchFamily="34" charset="0"/>
              <a:buChar char="•"/>
            </a:pPr>
            <a:endParaRPr lang="es-AR" sz="2600" dirty="0"/>
          </a:p>
          <a:p>
            <a:pPr algn="just">
              <a:lnSpc>
                <a:spcPct val="90000"/>
              </a:lnSpc>
              <a:buFont typeface="Arial" panose="020B0604020202020204" pitchFamily="34" charset="0"/>
              <a:buChar char="•"/>
            </a:pPr>
            <a:r>
              <a:rPr lang="es-AR" sz="2600" dirty="0"/>
              <a:t>Cancelación en un solo pago.</a:t>
            </a:r>
          </a:p>
          <a:p>
            <a:pPr algn="just">
              <a:buFont typeface="Arial" panose="020B0604020202020204" pitchFamily="34" charset="0"/>
              <a:buChar char="•"/>
              <a:defRPr/>
            </a:pPr>
            <a:endParaRPr lang="es-AR" sz="2600" dirty="0"/>
          </a:p>
          <a:p>
            <a:pPr algn="just">
              <a:lnSpc>
                <a:spcPct val="90000"/>
              </a:lnSpc>
              <a:buFont typeface="Arial" panose="020B0604020202020204" pitchFamily="34" charset="0"/>
              <a:buChar char="•"/>
            </a:pPr>
            <a:r>
              <a:rPr lang="es-AR" sz="2600" dirty="0"/>
              <a:t>Adhesión a plan de pagos (deberá cumplir requisitos).</a:t>
            </a:r>
          </a:p>
        </p:txBody>
      </p:sp>
    </p:spTree>
    <p:extLst>
      <p:ext uri="{BB962C8B-B14F-4D97-AF65-F5344CB8AC3E}">
        <p14:creationId xmlns="" xmlns:p14="http://schemas.microsoft.com/office/powerpoint/2010/main" val="420246476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611560" y="620688"/>
            <a:ext cx="7920880" cy="4362822"/>
          </a:xfrm>
          <a:prstGeom prst="rect">
            <a:avLst/>
          </a:prstGeom>
        </p:spPr>
        <p:txBody>
          <a:bodyPr>
            <a:normAutofit/>
          </a:bodyPr>
          <a:lstStyle>
            <a:lvl1pPr marL="342900" indent="-342900" algn="l" defTabSz="914400" rtl="0" eaLnBrk="1" latinLnBrk="0" hangingPunct="1">
              <a:spcBef>
                <a:spcPct val="20000"/>
              </a:spcBef>
              <a:buClr>
                <a:schemeClr val="accent3">
                  <a:lumMod val="50000"/>
                </a:schemeClr>
              </a:buClr>
              <a:buFont typeface="Calibri" pitchFamily="34" charset="0"/>
              <a:buChar char="›"/>
              <a:defRPr sz="32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Clr>
                <a:schemeClr val="accent3">
                  <a:lumMod val="50000"/>
                </a:schemeClr>
              </a:buClr>
              <a:buFont typeface="Calibri" pitchFamily="34" charset="0"/>
              <a:buChar char="›"/>
              <a:defRPr sz="28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chemeClr val="accent3">
                  <a:lumMod val="50000"/>
                </a:schemeClr>
              </a:buClr>
              <a:buFont typeface="Calibri" pitchFamily="34" charset="0"/>
              <a:buChar char="›"/>
              <a:defRPr sz="2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chemeClr val="accent3">
                  <a:lumMod val="50000"/>
                </a:schemeClr>
              </a:buClr>
              <a:buFont typeface="Calibri" pitchFamily="34" charset="0"/>
              <a:buChar char="›"/>
              <a:defRPr sz="20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chemeClr val="accent3">
                  <a:lumMod val="50000"/>
                </a:schemeClr>
              </a:buClr>
              <a:buFont typeface="Calibri" pitchFamily="34" charset="0"/>
              <a:buChar char="›"/>
              <a:defRPr sz="20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None/>
            </a:pPr>
            <a:r>
              <a:rPr lang="es-AR" b="1" dirty="0" smtClean="0">
                <a:solidFill>
                  <a:srgbClr val="0072BC"/>
                </a:solidFill>
              </a:rPr>
              <a:t>CONFECCIÓN VEP</a:t>
            </a:r>
          </a:p>
          <a:p>
            <a:pPr marL="0" indent="0">
              <a:lnSpc>
                <a:spcPct val="90000"/>
              </a:lnSpc>
              <a:buNone/>
            </a:pPr>
            <a:endParaRPr lang="es-ES_tradnl" sz="1800" b="1" dirty="0"/>
          </a:p>
          <a:p>
            <a:pPr marL="0" indent="0">
              <a:lnSpc>
                <a:spcPct val="90000"/>
              </a:lnSpc>
              <a:buNone/>
            </a:pPr>
            <a:endParaRPr lang="es-ES_tradnl" sz="1800" dirty="0" smtClean="0"/>
          </a:p>
          <a:p>
            <a:pPr marL="0" indent="0">
              <a:lnSpc>
                <a:spcPct val="90000"/>
              </a:lnSpc>
              <a:buNone/>
            </a:pPr>
            <a:r>
              <a:rPr lang="es-ES_tradnl" sz="2400" dirty="0" smtClean="0"/>
              <a:t>Organismo </a:t>
            </a:r>
            <a:r>
              <a:rPr lang="es-ES_tradnl" sz="2400" dirty="0"/>
              <a:t>Recaudador : </a:t>
            </a:r>
            <a:r>
              <a:rPr lang="es-ES_tradnl" sz="2400" b="1" dirty="0"/>
              <a:t>AFIP </a:t>
            </a:r>
            <a:r>
              <a:rPr lang="es-ES_tradnl" sz="2400" dirty="0"/>
              <a:t/>
            </a:r>
            <a:br>
              <a:rPr lang="es-ES_tradnl" sz="2400" dirty="0"/>
            </a:br>
            <a:r>
              <a:rPr lang="es-ES_tradnl" sz="2400" dirty="0"/>
              <a:t>Grupo de tipo de pagos: </a:t>
            </a:r>
            <a:r>
              <a:rPr lang="es-ES_tradnl" sz="2400" b="1" dirty="0"/>
              <a:t>Otros pagos (seleccionando impuesto)  </a:t>
            </a:r>
            <a:r>
              <a:rPr lang="es-ES_tradnl" sz="2400" dirty="0"/>
              <a:t>Tipo de Pagos</a:t>
            </a:r>
            <a:r>
              <a:rPr lang="es-ES_tradnl" sz="2400" b="1" dirty="0"/>
              <a:t>: AFIP - Otros Pagos. </a:t>
            </a:r>
          </a:p>
          <a:p>
            <a:pPr marL="0" indent="0">
              <a:lnSpc>
                <a:spcPct val="90000"/>
              </a:lnSpc>
              <a:buNone/>
            </a:pPr>
            <a:endParaRPr lang="es-ES_tradnl" sz="2400" dirty="0"/>
          </a:p>
          <a:p>
            <a:pPr marL="0" indent="0">
              <a:lnSpc>
                <a:spcPct val="90000"/>
              </a:lnSpc>
              <a:buNone/>
            </a:pPr>
            <a:r>
              <a:rPr lang="es-ES_tradnl" sz="2400" dirty="0"/>
              <a:t>Conceptos: </a:t>
            </a:r>
            <a:r>
              <a:rPr lang="es-ES_tradnl" sz="2400" b="1" dirty="0"/>
              <a:t>312 (LRT)</a:t>
            </a:r>
            <a:r>
              <a:rPr lang="es-ES_tradnl" sz="2400" dirty="0"/>
              <a:t>; </a:t>
            </a:r>
            <a:r>
              <a:rPr lang="es-ES_tradnl" sz="2400" b="1" dirty="0"/>
              <a:t>019 (obligación mensual) </a:t>
            </a:r>
            <a:r>
              <a:rPr lang="es-ES_tradnl" sz="2400" dirty="0"/>
              <a:t>; </a:t>
            </a:r>
            <a:r>
              <a:rPr lang="es-ES_tradnl" sz="2400" b="1" dirty="0"/>
              <a:t>204 (multa LRT)</a:t>
            </a:r>
            <a:r>
              <a:rPr lang="es-ES_tradnl" sz="2400" dirty="0"/>
              <a:t>.</a:t>
            </a:r>
            <a:br>
              <a:rPr lang="es-ES_tradnl" sz="2400" dirty="0"/>
            </a:br>
            <a:r>
              <a:rPr lang="es-ES_tradnl" sz="2400" dirty="0"/>
              <a:t/>
            </a:r>
            <a:br>
              <a:rPr lang="es-ES_tradnl" sz="2400" dirty="0"/>
            </a:br>
            <a:r>
              <a:rPr lang="es-ES_tradnl" sz="2400" dirty="0"/>
              <a:t>Período: cualquier que forme parte de la liquidación</a:t>
            </a:r>
            <a:r>
              <a:rPr lang="es-ES_tradnl" sz="1800" dirty="0"/>
              <a:t>.</a:t>
            </a:r>
            <a:endParaRPr lang="es-AR" sz="1800" b="1" u="sng"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61391847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539552" y="692696"/>
            <a:ext cx="7920880" cy="4398826"/>
          </a:xfrm>
          <a:prstGeom prst="rect">
            <a:avLst/>
          </a:prstGeom>
        </p:spPr>
        <p:txBody>
          <a:bodyPr>
            <a:normAutofit/>
          </a:bodyPr>
          <a:lstStyle>
            <a:lvl1pPr marL="342900" indent="-342900" algn="l" defTabSz="914400" rtl="0" eaLnBrk="1" latinLnBrk="0" hangingPunct="1">
              <a:spcBef>
                <a:spcPct val="20000"/>
              </a:spcBef>
              <a:buClr>
                <a:schemeClr val="accent3">
                  <a:lumMod val="50000"/>
                </a:schemeClr>
              </a:buClr>
              <a:buFont typeface="Calibri" pitchFamily="34" charset="0"/>
              <a:buChar char="›"/>
              <a:defRPr sz="32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Clr>
                <a:schemeClr val="accent3">
                  <a:lumMod val="50000"/>
                </a:schemeClr>
              </a:buClr>
              <a:buFont typeface="Calibri" pitchFamily="34" charset="0"/>
              <a:buChar char="›"/>
              <a:defRPr sz="28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chemeClr val="accent3">
                  <a:lumMod val="50000"/>
                </a:schemeClr>
              </a:buClr>
              <a:buFont typeface="Calibri" pitchFamily="34" charset="0"/>
              <a:buChar char="›"/>
              <a:defRPr sz="2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chemeClr val="accent3">
                  <a:lumMod val="50000"/>
                </a:schemeClr>
              </a:buClr>
              <a:buFont typeface="Calibri" pitchFamily="34" charset="0"/>
              <a:buChar char="›"/>
              <a:defRPr sz="20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chemeClr val="accent3">
                  <a:lumMod val="50000"/>
                </a:schemeClr>
              </a:buClr>
              <a:buFont typeface="Calibri" pitchFamily="34" charset="0"/>
              <a:buChar char="›"/>
              <a:defRPr sz="20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None/>
            </a:pPr>
            <a:r>
              <a:rPr lang="es-AR" b="1" dirty="0" smtClean="0">
                <a:solidFill>
                  <a:srgbClr val="0072BC"/>
                </a:solidFill>
              </a:rPr>
              <a:t>PLANES DE PAGO (RES. SRT N° 2775/14)</a:t>
            </a:r>
          </a:p>
          <a:p>
            <a:pPr marL="0" indent="0" algn="ctr">
              <a:lnSpc>
                <a:spcPct val="90000"/>
              </a:lnSpc>
              <a:buNone/>
            </a:pPr>
            <a:endParaRPr lang="es-AR" sz="1800" b="1" u="sng" dirty="0">
              <a:effectLst>
                <a:outerShdw blurRad="38100" dist="38100" dir="2700000" algn="tl">
                  <a:srgbClr val="000000">
                    <a:alpha val="43137"/>
                  </a:srgbClr>
                </a:outerShdw>
              </a:effectLst>
            </a:endParaRPr>
          </a:p>
          <a:p>
            <a:pPr marL="0" indent="0">
              <a:lnSpc>
                <a:spcPct val="90000"/>
              </a:lnSpc>
              <a:buNone/>
            </a:pPr>
            <a:endParaRPr lang="es-AR" sz="1800" b="1" dirty="0">
              <a:solidFill>
                <a:srgbClr val="0066FF"/>
              </a:solidFill>
              <a:effectLst>
                <a:outerShdw blurRad="38100" dist="38100" dir="2700000" algn="tl">
                  <a:srgbClr val="000000">
                    <a:alpha val="43137"/>
                  </a:srgbClr>
                </a:outerShdw>
              </a:effectLst>
            </a:endParaRPr>
          </a:p>
          <a:p>
            <a:pPr marL="0" indent="0">
              <a:lnSpc>
                <a:spcPct val="90000"/>
              </a:lnSpc>
              <a:buNone/>
            </a:pPr>
            <a:endParaRPr lang="es-AR" sz="1800" b="1" dirty="0">
              <a:solidFill>
                <a:srgbClr val="FFFF00"/>
              </a:solidFill>
              <a:effectLst>
                <a:outerShdw blurRad="38100" dist="38100" dir="2700000" algn="tl">
                  <a:srgbClr val="000000">
                    <a:alpha val="43137"/>
                  </a:srgbClr>
                </a:outerShdw>
              </a:effectLst>
            </a:endParaRPr>
          </a:p>
        </p:txBody>
      </p:sp>
      <p:pic>
        <p:nvPicPr>
          <p:cNvPr id="3" name="Imagen 2"/>
          <p:cNvPicPr>
            <a:picLocks noChangeAspect="1"/>
          </p:cNvPicPr>
          <p:nvPr/>
        </p:nvPicPr>
        <p:blipFill>
          <a:blip r:embed="rId2"/>
          <a:stretch>
            <a:fillRect/>
          </a:stretch>
        </p:blipFill>
        <p:spPr>
          <a:xfrm>
            <a:off x="899592" y="1569263"/>
            <a:ext cx="6115982" cy="2015978"/>
          </a:xfrm>
          <a:prstGeom prst="rect">
            <a:avLst/>
          </a:prstGeom>
        </p:spPr>
      </p:pic>
      <p:pic>
        <p:nvPicPr>
          <p:cNvPr id="4" name="Imagen 3"/>
          <p:cNvPicPr>
            <a:picLocks noChangeAspect="1"/>
          </p:cNvPicPr>
          <p:nvPr/>
        </p:nvPicPr>
        <p:blipFill>
          <a:blip r:embed="rId3"/>
          <a:stretch>
            <a:fillRect/>
          </a:stretch>
        </p:blipFill>
        <p:spPr>
          <a:xfrm>
            <a:off x="2787532" y="3531029"/>
            <a:ext cx="5672900" cy="1861558"/>
          </a:xfrm>
          <a:prstGeom prst="rect">
            <a:avLst/>
          </a:prstGeom>
        </p:spPr>
      </p:pic>
    </p:spTree>
    <p:extLst>
      <p:ext uri="{BB962C8B-B14F-4D97-AF65-F5344CB8AC3E}">
        <p14:creationId xmlns="" xmlns:p14="http://schemas.microsoft.com/office/powerpoint/2010/main" val="284609773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539552" y="620688"/>
            <a:ext cx="8064896" cy="5472608"/>
          </a:xfrm>
          <a:prstGeom prst="rect">
            <a:avLst/>
          </a:prstGeom>
        </p:spPr>
        <p:txBody>
          <a:bodyPr>
            <a:normAutofit fontScale="92500" lnSpcReduction="20000"/>
          </a:bodyPr>
          <a:lstStyle>
            <a:lvl1pPr marL="342900" indent="-342900" algn="l" defTabSz="914400" rtl="0" eaLnBrk="1" latinLnBrk="0" hangingPunct="1">
              <a:spcBef>
                <a:spcPct val="20000"/>
              </a:spcBef>
              <a:buClr>
                <a:schemeClr val="accent3">
                  <a:lumMod val="50000"/>
                </a:schemeClr>
              </a:buClr>
              <a:buFont typeface="Calibri" pitchFamily="34" charset="0"/>
              <a:buChar char="›"/>
              <a:defRPr sz="32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Clr>
                <a:schemeClr val="accent3">
                  <a:lumMod val="50000"/>
                </a:schemeClr>
              </a:buClr>
              <a:buFont typeface="Calibri" pitchFamily="34" charset="0"/>
              <a:buChar char="›"/>
              <a:defRPr sz="28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chemeClr val="accent3">
                  <a:lumMod val="50000"/>
                </a:schemeClr>
              </a:buClr>
              <a:buFont typeface="Calibri" pitchFamily="34" charset="0"/>
              <a:buChar char="›"/>
              <a:defRPr sz="2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chemeClr val="accent3">
                  <a:lumMod val="50000"/>
                </a:schemeClr>
              </a:buClr>
              <a:buFont typeface="Calibri" pitchFamily="34" charset="0"/>
              <a:buChar char="›"/>
              <a:defRPr sz="20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chemeClr val="accent3">
                  <a:lumMod val="50000"/>
                </a:schemeClr>
              </a:buClr>
              <a:buFont typeface="Calibri" pitchFamily="34" charset="0"/>
              <a:buChar char="›"/>
              <a:defRPr sz="20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None/>
            </a:pPr>
            <a:r>
              <a:rPr lang="es-AR" sz="3500" b="1" dirty="0" smtClean="0">
                <a:solidFill>
                  <a:srgbClr val="0072BC"/>
                </a:solidFill>
              </a:rPr>
              <a:t>PLANES DE PAGO (RES. SRT N° 2775/14)</a:t>
            </a:r>
          </a:p>
          <a:p>
            <a:pPr marL="0" indent="0" algn="ctr">
              <a:lnSpc>
                <a:spcPct val="90000"/>
              </a:lnSpc>
              <a:buNone/>
            </a:pPr>
            <a:endParaRPr lang="es-AR" sz="3000" b="1" u="sng" dirty="0">
              <a:solidFill>
                <a:srgbClr val="FF0000"/>
              </a:solidFill>
              <a:effectLst>
                <a:outerShdw blurRad="38100" dist="38100" dir="2700000" algn="tl">
                  <a:srgbClr val="000000">
                    <a:alpha val="43137"/>
                  </a:srgbClr>
                </a:outerShdw>
              </a:effectLst>
            </a:endParaRPr>
          </a:p>
          <a:p>
            <a:pPr marL="0" indent="0" algn="just">
              <a:spcBef>
                <a:spcPct val="0"/>
              </a:spcBef>
              <a:buNone/>
              <a:defRPr/>
            </a:pPr>
            <a:endParaRPr lang="es-ES" sz="2200" b="1" dirty="0" smtClean="0">
              <a:effectLst>
                <a:outerShdw blurRad="38100" dist="38100" dir="2700000" algn="tl">
                  <a:srgbClr val="000000">
                    <a:alpha val="43137"/>
                  </a:srgbClr>
                </a:outerShdw>
              </a:effectLst>
            </a:endParaRPr>
          </a:p>
          <a:p>
            <a:pPr marL="0" indent="0" algn="just">
              <a:spcBef>
                <a:spcPct val="0"/>
              </a:spcBef>
              <a:buNone/>
              <a:defRPr/>
            </a:pPr>
            <a:endParaRPr lang="es-ES" sz="2400" dirty="0">
              <a:effectLst>
                <a:outerShdw blurRad="38100" dist="38100" dir="2700000" algn="tl">
                  <a:srgbClr val="000000">
                    <a:alpha val="43137"/>
                  </a:srgbClr>
                </a:outerShdw>
              </a:effectLst>
            </a:endParaRPr>
          </a:p>
          <a:p>
            <a:pPr marL="0" indent="0" algn="just">
              <a:spcBef>
                <a:spcPct val="0"/>
              </a:spcBef>
              <a:buNone/>
              <a:defRPr/>
            </a:pPr>
            <a:r>
              <a:rPr lang="es-ES" sz="2400" dirty="0" smtClean="0">
                <a:effectLst>
                  <a:outerShdw blurRad="38100" dist="38100" dir="2700000" algn="tl">
                    <a:srgbClr val="000000">
                      <a:alpha val="43137"/>
                    </a:srgbClr>
                  </a:outerShdw>
                </a:effectLst>
              </a:rPr>
              <a:t>Duración</a:t>
            </a:r>
            <a:r>
              <a:rPr lang="es-ES" sz="2400" dirty="0">
                <a:effectLst>
                  <a:outerShdw blurRad="38100" dist="38100" dir="2700000" algn="tl">
                    <a:srgbClr val="000000">
                      <a:alpha val="43137"/>
                    </a:srgbClr>
                  </a:outerShdw>
                </a:effectLst>
              </a:rPr>
              <a:t>: </a:t>
            </a:r>
            <a:r>
              <a:rPr lang="es-ES" sz="2400" dirty="0"/>
              <a:t>Hasta 60 cuotas. Mensuales, iguales y consecutivas.</a:t>
            </a:r>
          </a:p>
          <a:p>
            <a:pPr marL="0" indent="0" algn="just">
              <a:spcBef>
                <a:spcPct val="0"/>
              </a:spcBef>
              <a:buNone/>
              <a:defRPr/>
            </a:pPr>
            <a:endParaRPr lang="es-ES" sz="2400" dirty="0"/>
          </a:p>
          <a:p>
            <a:pPr marL="0" indent="0" algn="just">
              <a:spcBef>
                <a:spcPct val="0"/>
              </a:spcBef>
              <a:buNone/>
              <a:defRPr/>
            </a:pPr>
            <a:r>
              <a:rPr lang="es-ES" sz="2400" dirty="0">
                <a:effectLst>
                  <a:outerShdw blurRad="38100" dist="38100" dir="2700000" algn="tl">
                    <a:srgbClr val="000000">
                      <a:alpha val="43137"/>
                    </a:srgbClr>
                  </a:outerShdw>
                </a:effectLst>
              </a:rPr>
              <a:t>Monto: </a:t>
            </a:r>
            <a:r>
              <a:rPr lang="es-ES" sz="2400" dirty="0"/>
              <a:t>La cuota no podrá ser inferior a $200 (doscientos pesos).</a:t>
            </a:r>
          </a:p>
          <a:p>
            <a:pPr marL="0" indent="0" algn="just">
              <a:spcBef>
                <a:spcPct val="0"/>
              </a:spcBef>
              <a:buNone/>
              <a:defRPr/>
            </a:pPr>
            <a:endParaRPr lang="es-ES" sz="2400" dirty="0"/>
          </a:p>
          <a:p>
            <a:pPr marL="0" indent="0" algn="just">
              <a:spcBef>
                <a:spcPct val="0"/>
              </a:spcBef>
              <a:buNone/>
              <a:defRPr/>
            </a:pPr>
            <a:r>
              <a:rPr lang="es-ES" sz="2400" dirty="0">
                <a:effectLst>
                  <a:outerShdw blurRad="38100" dist="38100" dir="2700000" algn="tl">
                    <a:srgbClr val="000000">
                      <a:alpha val="43137"/>
                    </a:srgbClr>
                  </a:outerShdw>
                </a:effectLst>
              </a:rPr>
              <a:t>Interés:</a:t>
            </a:r>
            <a:r>
              <a:rPr lang="es-ES" sz="2400" dirty="0"/>
              <a:t> Pasados los 90 (noventa) días desde la emisión de la intimación de pago, la deuda comenzará a devengar un interés, aplicable hasta la fecha en que el empleador formalice su adhesión al plan de pagos (Tasa Activa BNA). La tasa de interés de financiación será del 1,5% mensual)</a:t>
            </a:r>
          </a:p>
          <a:p>
            <a:pPr marL="0" indent="0" algn="just">
              <a:spcBef>
                <a:spcPct val="0"/>
              </a:spcBef>
              <a:buNone/>
              <a:defRPr/>
            </a:pPr>
            <a:endParaRPr lang="es-ES" sz="2400" dirty="0"/>
          </a:p>
          <a:p>
            <a:pPr marL="0" indent="0" algn="just">
              <a:spcBef>
                <a:spcPct val="0"/>
              </a:spcBef>
              <a:buNone/>
              <a:defRPr/>
            </a:pPr>
            <a:r>
              <a:rPr lang="es-ES" sz="2400" dirty="0">
                <a:effectLst>
                  <a:outerShdw blurRad="38100" dist="38100" dir="2700000" algn="tl">
                    <a:srgbClr val="000000">
                      <a:alpha val="43137"/>
                    </a:srgbClr>
                  </a:outerShdw>
                </a:effectLst>
              </a:rPr>
              <a:t>Vencimiento:</a:t>
            </a:r>
            <a:r>
              <a:rPr lang="es-ES" sz="2400" dirty="0"/>
              <a:t>  Día 20 de cada mes (o siguiente hábil). El plan de pagos inicia el mes siguiente a aquel en que se formalice la adhesión.</a:t>
            </a:r>
          </a:p>
          <a:p>
            <a:pPr marL="0" indent="0" algn="just">
              <a:spcBef>
                <a:spcPct val="0"/>
              </a:spcBef>
              <a:buNone/>
              <a:defRPr/>
            </a:pPr>
            <a:endParaRPr lang="es-ES" sz="2400" dirty="0"/>
          </a:p>
          <a:p>
            <a:pPr marL="0" indent="0" algn="just">
              <a:spcBef>
                <a:spcPct val="0"/>
              </a:spcBef>
              <a:buNone/>
              <a:defRPr/>
            </a:pPr>
            <a:r>
              <a:rPr lang="es-ES" sz="2400" dirty="0">
                <a:effectLst>
                  <a:outerShdw blurRad="38100" dist="38100" dir="2700000" algn="tl">
                    <a:srgbClr val="000000">
                      <a:alpha val="43137"/>
                    </a:srgbClr>
                  </a:outerShdw>
                </a:effectLst>
              </a:rPr>
              <a:t>Forma de Pago: </a:t>
            </a:r>
            <a:r>
              <a:rPr lang="es-ES" sz="2400" dirty="0"/>
              <a:t>Volante Electrónico de Pago</a:t>
            </a:r>
            <a:endParaRPr lang="es-AR" sz="2400" dirty="0"/>
          </a:p>
          <a:p>
            <a:pPr algn="ctr">
              <a:defRPr/>
            </a:pPr>
            <a:endParaRPr lang="es-ES" sz="1950" b="1" dirty="0"/>
          </a:p>
        </p:txBody>
      </p:sp>
    </p:spTree>
    <p:extLst>
      <p:ext uri="{BB962C8B-B14F-4D97-AF65-F5344CB8AC3E}">
        <p14:creationId xmlns="" xmlns:p14="http://schemas.microsoft.com/office/powerpoint/2010/main" val="83401230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539552" y="116632"/>
            <a:ext cx="7992888" cy="4866878"/>
          </a:xfrm>
          <a:prstGeom prst="rect">
            <a:avLst/>
          </a:prstGeom>
        </p:spPr>
        <p:txBody>
          <a:bodyPr>
            <a:normAutofit lnSpcReduction="10000"/>
          </a:bodyPr>
          <a:lstStyle>
            <a:lvl1pPr marL="342900" indent="-342900" algn="l" defTabSz="914400" rtl="0" eaLnBrk="1" latinLnBrk="0" hangingPunct="1">
              <a:spcBef>
                <a:spcPct val="20000"/>
              </a:spcBef>
              <a:buClr>
                <a:schemeClr val="accent3">
                  <a:lumMod val="50000"/>
                </a:schemeClr>
              </a:buClr>
              <a:buFont typeface="Calibri" pitchFamily="34" charset="0"/>
              <a:buChar char="›"/>
              <a:defRPr sz="32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Clr>
                <a:schemeClr val="accent3">
                  <a:lumMod val="50000"/>
                </a:schemeClr>
              </a:buClr>
              <a:buFont typeface="Calibri" pitchFamily="34" charset="0"/>
              <a:buChar char="›"/>
              <a:defRPr sz="28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chemeClr val="accent3">
                  <a:lumMod val="50000"/>
                </a:schemeClr>
              </a:buClr>
              <a:buFont typeface="Calibri" pitchFamily="34" charset="0"/>
              <a:buChar char="›"/>
              <a:defRPr sz="2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chemeClr val="accent3">
                  <a:lumMod val="50000"/>
                </a:schemeClr>
              </a:buClr>
              <a:buFont typeface="Calibri" pitchFamily="34" charset="0"/>
              <a:buChar char="›"/>
              <a:defRPr sz="20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chemeClr val="accent3">
                  <a:lumMod val="50000"/>
                </a:schemeClr>
              </a:buClr>
              <a:buFont typeface="Calibri" pitchFamily="34" charset="0"/>
              <a:buChar char="›"/>
              <a:defRPr sz="20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None/>
            </a:pPr>
            <a:endParaRPr lang="es-AR" sz="2550" b="1" u="sng" dirty="0">
              <a:effectLst>
                <a:outerShdw blurRad="38100" dist="38100" dir="2700000" algn="tl">
                  <a:srgbClr val="000000">
                    <a:alpha val="43137"/>
                  </a:srgbClr>
                </a:outerShdw>
              </a:effectLst>
            </a:endParaRPr>
          </a:p>
          <a:p>
            <a:pPr marL="0" indent="0" algn="ctr">
              <a:lnSpc>
                <a:spcPct val="90000"/>
              </a:lnSpc>
              <a:buNone/>
            </a:pPr>
            <a:r>
              <a:rPr lang="es-AR" b="1" dirty="0" smtClean="0">
                <a:solidFill>
                  <a:srgbClr val="0072BC"/>
                </a:solidFill>
              </a:rPr>
              <a:t>ADHESIÓN A PLANES DE PAGO (INSTANCIA ADMINISTRATIVA)</a:t>
            </a:r>
          </a:p>
          <a:p>
            <a:pPr marL="0" indent="0" algn="just">
              <a:spcBef>
                <a:spcPct val="0"/>
              </a:spcBef>
              <a:buNone/>
              <a:defRPr/>
            </a:pPr>
            <a:endParaRPr lang="es-ES" sz="1950" b="1" dirty="0">
              <a:effectLst>
                <a:outerShdw blurRad="38100" dist="38100" dir="2700000" algn="tl">
                  <a:srgbClr val="000000">
                    <a:alpha val="43137"/>
                  </a:srgbClr>
                </a:outerShdw>
              </a:effectLst>
            </a:endParaRPr>
          </a:p>
          <a:p>
            <a:pPr marL="0" indent="0" algn="just">
              <a:spcBef>
                <a:spcPct val="0"/>
              </a:spcBef>
              <a:buClrTx/>
              <a:buNone/>
              <a:defRPr/>
            </a:pPr>
            <a:endParaRPr lang="es-ES" sz="2100" b="1" dirty="0" smtClean="0"/>
          </a:p>
          <a:p>
            <a:pPr marL="0" indent="0" algn="just">
              <a:spcBef>
                <a:spcPct val="0"/>
              </a:spcBef>
              <a:buClrTx/>
              <a:buNone/>
              <a:defRPr/>
            </a:pPr>
            <a:endParaRPr lang="es-ES" sz="2800" dirty="0"/>
          </a:p>
          <a:p>
            <a:pPr algn="just">
              <a:spcBef>
                <a:spcPct val="0"/>
              </a:spcBef>
              <a:buClrTx/>
              <a:buFont typeface="Arial" panose="020B0604020202020204" pitchFamily="34" charset="0"/>
              <a:buChar char="•"/>
              <a:defRPr/>
            </a:pPr>
            <a:r>
              <a:rPr lang="es-ES" sz="2400" dirty="0"/>
              <a:t>Debe accederse mediante Ventanilla Electrónica.</a:t>
            </a:r>
          </a:p>
          <a:p>
            <a:pPr marL="0" indent="0" algn="just">
              <a:spcBef>
                <a:spcPct val="0"/>
              </a:spcBef>
              <a:buClrTx/>
              <a:buNone/>
              <a:defRPr/>
            </a:pPr>
            <a:endParaRPr lang="es-ES" sz="2400" dirty="0"/>
          </a:p>
          <a:p>
            <a:pPr algn="just">
              <a:spcBef>
                <a:spcPct val="0"/>
              </a:spcBef>
              <a:buClrTx/>
              <a:buFont typeface="Arial" panose="020B0604020202020204" pitchFamily="34" charset="0"/>
              <a:buChar char="•"/>
              <a:defRPr/>
            </a:pPr>
            <a:r>
              <a:rPr lang="es-ES" sz="2400" dirty="0"/>
              <a:t>Podrá consultarse el monto consolidado y seleccionarse la cantidad de cuotas en el momento. </a:t>
            </a:r>
          </a:p>
          <a:p>
            <a:pPr marL="0" indent="0" algn="just">
              <a:spcBef>
                <a:spcPct val="0"/>
              </a:spcBef>
              <a:buClrTx/>
              <a:buNone/>
              <a:defRPr/>
            </a:pPr>
            <a:endParaRPr lang="es-ES" sz="2800" dirty="0"/>
          </a:p>
          <a:p>
            <a:pPr algn="just">
              <a:spcBef>
                <a:spcPct val="0"/>
              </a:spcBef>
              <a:buClrTx/>
              <a:buFont typeface="Arial" panose="020B0604020202020204" pitchFamily="34" charset="0"/>
              <a:buChar char="•"/>
              <a:defRPr/>
            </a:pPr>
            <a:r>
              <a:rPr lang="es-ES" sz="2400" dirty="0"/>
              <a:t>Confirmando la adhesión, se genera automáticamente el plan de pagos</a:t>
            </a:r>
            <a:r>
              <a:rPr lang="es-ES" sz="1950" b="1" dirty="0"/>
              <a:t>.  </a:t>
            </a:r>
          </a:p>
          <a:p>
            <a:pPr marL="0" indent="0" algn="just">
              <a:spcBef>
                <a:spcPct val="0"/>
              </a:spcBef>
              <a:buClrTx/>
              <a:buNone/>
              <a:defRPr/>
            </a:pPr>
            <a:endParaRPr lang="es-ES" sz="1950" b="1" dirty="0"/>
          </a:p>
          <a:p>
            <a:pPr marL="0" indent="0" algn="just">
              <a:spcBef>
                <a:spcPct val="0"/>
              </a:spcBef>
              <a:buNone/>
              <a:defRPr/>
            </a:pPr>
            <a:endParaRPr lang="es-ES" sz="1950" b="1" dirty="0"/>
          </a:p>
          <a:p>
            <a:pPr algn="ctr">
              <a:defRPr/>
            </a:pPr>
            <a:endParaRPr lang="es-ES" sz="1950" b="1" dirty="0"/>
          </a:p>
        </p:txBody>
      </p:sp>
    </p:spTree>
    <p:extLst>
      <p:ext uri="{BB962C8B-B14F-4D97-AF65-F5344CB8AC3E}">
        <p14:creationId xmlns="" xmlns:p14="http://schemas.microsoft.com/office/powerpoint/2010/main" val="380509178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539552" y="476672"/>
            <a:ext cx="7992888" cy="5328592"/>
          </a:xfrm>
          <a:prstGeom prst="rect">
            <a:avLst/>
          </a:prstGeom>
        </p:spPr>
        <p:txBody>
          <a:bodyPr>
            <a:normAutofit fontScale="92500" lnSpcReduction="10000"/>
          </a:bodyPr>
          <a:lstStyle>
            <a:lvl1pPr marL="342900" indent="-342900" algn="l" defTabSz="914400" rtl="0" eaLnBrk="1" latinLnBrk="0" hangingPunct="1">
              <a:spcBef>
                <a:spcPct val="20000"/>
              </a:spcBef>
              <a:buClr>
                <a:schemeClr val="accent3">
                  <a:lumMod val="50000"/>
                </a:schemeClr>
              </a:buClr>
              <a:buFont typeface="Calibri" pitchFamily="34" charset="0"/>
              <a:buChar char="›"/>
              <a:defRPr sz="32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Clr>
                <a:schemeClr val="accent3">
                  <a:lumMod val="50000"/>
                </a:schemeClr>
              </a:buClr>
              <a:buFont typeface="Calibri" pitchFamily="34" charset="0"/>
              <a:buChar char="›"/>
              <a:defRPr sz="28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chemeClr val="accent3">
                  <a:lumMod val="50000"/>
                </a:schemeClr>
              </a:buClr>
              <a:buFont typeface="Calibri" pitchFamily="34" charset="0"/>
              <a:buChar char="›"/>
              <a:defRPr sz="2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chemeClr val="accent3">
                  <a:lumMod val="50000"/>
                </a:schemeClr>
              </a:buClr>
              <a:buFont typeface="Calibri" pitchFamily="34" charset="0"/>
              <a:buChar char="›"/>
              <a:defRPr sz="20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chemeClr val="accent3">
                  <a:lumMod val="50000"/>
                </a:schemeClr>
              </a:buClr>
              <a:buFont typeface="Calibri" pitchFamily="34" charset="0"/>
              <a:buChar char="›"/>
              <a:defRPr sz="20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None/>
            </a:pPr>
            <a:endParaRPr lang="es-AR" sz="2550" b="1" u="sng" dirty="0">
              <a:effectLst>
                <a:outerShdw blurRad="38100" dist="38100" dir="2700000" algn="tl">
                  <a:srgbClr val="000000">
                    <a:alpha val="43137"/>
                  </a:srgbClr>
                </a:outerShdw>
              </a:effectLst>
            </a:endParaRPr>
          </a:p>
          <a:p>
            <a:pPr marL="0" indent="0" algn="ctr">
              <a:lnSpc>
                <a:spcPct val="90000"/>
              </a:lnSpc>
              <a:buNone/>
            </a:pPr>
            <a:r>
              <a:rPr lang="es-AR" sz="2550" b="1" dirty="0" smtClean="0">
                <a:solidFill>
                  <a:srgbClr val="0072BC"/>
                </a:solidFill>
              </a:rPr>
              <a:t>ADHESIÓN A PLANES DE PAGO (INSTANCIA JUDICIAL)</a:t>
            </a:r>
          </a:p>
          <a:p>
            <a:pPr marL="0" indent="0" algn="just">
              <a:spcBef>
                <a:spcPct val="0"/>
              </a:spcBef>
              <a:buNone/>
              <a:defRPr/>
            </a:pPr>
            <a:endParaRPr lang="es-ES" sz="1950" b="1" dirty="0">
              <a:effectLst>
                <a:outerShdw blurRad="38100" dist="38100" dir="2700000" algn="tl">
                  <a:srgbClr val="000000">
                    <a:alpha val="43137"/>
                  </a:srgbClr>
                </a:outerShdw>
              </a:effectLst>
            </a:endParaRPr>
          </a:p>
          <a:p>
            <a:pPr marL="0" indent="0" algn="just">
              <a:spcBef>
                <a:spcPct val="0"/>
              </a:spcBef>
              <a:buNone/>
              <a:defRPr/>
            </a:pPr>
            <a:endParaRPr lang="es-ES" sz="1950" b="1" dirty="0" smtClean="0">
              <a:effectLst>
                <a:outerShdw blurRad="38100" dist="38100" dir="2700000" algn="tl">
                  <a:srgbClr val="000000">
                    <a:alpha val="43137"/>
                  </a:srgbClr>
                </a:outerShdw>
              </a:effectLst>
            </a:endParaRPr>
          </a:p>
          <a:p>
            <a:pPr marL="0" indent="0" algn="just">
              <a:spcBef>
                <a:spcPct val="0"/>
              </a:spcBef>
              <a:buNone/>
              <a:defRPr/>
            </a:pPr>
            <a:endParaRPr lang="es-ES" sz="1950" b="1" dirty="0">
              <a:effectLst>
                <a:outerShdw blurRad="38100" dist="38100" dir="2700000" algn="tl">
                  <a:srgbClr val="000000">
                    <a:alpha val="43137"/>
                  </a:srgbClr>
                </a:outerShdw>
              </a:effectLst>
            </a:endParaRPr>
          </a:p>
          <a:p>
            <a:pPr marL="0" indent="0" algn="just">
              <a:spcBef>
                <a:spcPct val="0"/>
              </a:spcBef>
              <a:buNone/>
              <a:defRPr/>
            </a:pPr>
            <a:endParaRPr lang="es-ES" sz="1950" b="1" dirty="0">
              <a:effectLst>
                <a:outerShdw blurRad="38100" dist="38100" dir="2700000" algn="tl">
                  <a:srgbClr val="000000">
                    <a:alpha val="43137"/>
                  </a:srgbClr>
                </a:outerShdw>
              </a:effectLst>
            </a:endParaRPr>
          </a:p>
          <a:p>
            <a:pPr algn="just">
              <a:spcBef>
                <a:spcPct val="0"/>
              </a:spcBef>
              <a:buFont typeface="Arial" panose="020B0604020202020204" pitchFamily="34" charset="0"/>
              <a:buChar char="•"/>
              <a:defRPr/>
            </a:pPr>
            <a:r>
              <a:rPr lang="es-ES" sz="2400" dirty="0"/>
              <a:t>En Ventanilla Electrónica se genera una solicitud de plan de pagos. La adhesión </a:t>
            </a:r>
            <a:r>
              <a:rPr lang="es-ES" sz="2400" u="sng" dirty="0"/>
              <a:t>NO</a:t>
            </a:r>
            <a:r>
              <a:rPr lang="es-ES" sz="2400" dirty="0"/>
              <a:t> es automática. Con la solicitud se le da intervención al letrado asignado al caso quien se contactará para confeccionar el acuerdo de pago final. </a:t>
            </a:r>
          </a:p>
          <a:p>
            <a:pPr marL="0" indent="0" algn="just">
              <a:spcBef>
                <a:spcPct val="0"/>
              </a:spcBef>
              <a:buClrTx/>
              <a:buNone/>
              <a:defRPr/>
            </a:pPr>
            <a:endParaRPr lang="es-ES" sz="2800" dirty="0"/>
          </a:p>
          <a:p>
            <a:pPr algn="just">
              <a:spcBef>
                <a:spcPct val="0"/>
              </a:spcBef>
              <a:buClrTx/>
              <a:buFont typeface="Arial" panose="020B0604020202020204" pitchFamily="34" charset="0"/>
              <a:buChar char="•"/>
              <a:defRPr/>
            </a:pPr>
            <a:r>
              <a:rPr lang="es-ES" sz="2400" dirty="0"/>
              <a:t>De existir medidas cautelares, las mismas permanecerán vigentes hasta tanto se registre la cancelación total del plan de pagos. </a:t>
            </a:r>
          </a:p>
          <a:p>
            <a:pPr marL="0" indent="0" algn="just">
              <a:spcBef>
                <a:spcPct val="0"/>
              </a:spcBef>
              <a:buClrTx/>
              <a:buNone/>
              <a:defRPr/>
            </a:pPr>
            <a:endParaRPr lang="es-ES" sz="2800" dirty="0"/>
          </a:p>
          <a:p>
            <a:pPr algn="just">
              <a:spcBef>
                <a:spcPct val="0"/>
              </a:spcBef>
              <a:buClrTx/>
              <a:buFont typeface="Arial" panose="020B0604020202020204" pitchFamily="34" charset="0"/>
              <a:buChar char="•"/>
              <a:defRPr/>
            </a:pPr>
            <a:r>
              <a:rPr lang="es-ES" sz="2400" dirty="0"/>
              <a:t>El plan de pagos puede celebrarse en cualquier momento del proceso, incluso si se cuenta con sentencia. En este último supuesto, se generará en función de las pautas allí dispuestas. </a:t>
            </a:r>
          </a:p>
          <a:p>
            <a:pPr marL="0" indent="0" algn="just">
              <a:spcBef>
                <a:spcPct val="0"/>
              </a:spcBef>
              <a:buClrTx/>
              <a:buNone/>
              <a:defRPr/>
            </a:pPr>
            <a:endParaRPr lang="es-ES" sz="1950" b="1" dirty="0"/>
          </a:p>
          <a:p>
            <a:pPr marL="0" indent="0" algn="just">
              <a:spcBef>
                <a:spcPct val="0"/>
              </a:spcBef>
              <a:buClrTx/>
              <a:buNone/>
              <a:defRPr/>
            </a:pPr>
            <a:endParaRPr lang="es-ES" sz="1950" b="1" dirty="0"/>
          </a:p>
          <a:p>
            <a:pPr algn="just">
              <a:spcBef>
                <a:spcPct val="0"/>
              </a:spcBef>
              <a:buFont typeface="Arial" panose="020B0604020202020204" pitchFamily="34" charset="0"/>
              <a:buChar char="•"/>
              <a:defRPr/>
            </a:pPr>
            <a:endParaRPr lang="es-ES" sz="1950" b="1" dirty="0"/>
          </a:p>
          <a:p>
            <a:pPr marL="0" indent="0" algn="just">
              <a:spcBef>
                <a:spcPct val="0"/>
              </a:spcBef>
              <a:buNone/>
              <a:defRPr/>
            </a:pPr>
            <a:endParaRPr lang="es-ES" sz="1950" b="1" dirty="0"/>
          </a:p>
          <a:p>
            <a:pPr algn="ctr">
              <a:defRPr/>
            </a:pPr>
            <a:endParaRPr lang="es-ES" sz="1950" b="1" dirty="0"/>
          </a:p>
        </p:txBody>
      </p:sp>
    </p:spTree>
    <p:extLst>
      <p:ext uri="{BB962C8B-B14F-4D97-AF65-F5344CB8AC3E}">
        <p14:creationId xmlns="" xmlns:p14="http://schemas.microsoft.com/office/powerpoint/2010/main" val="74263572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539552" y="836712"/>
            <a:ext cx="7992888" cy="4416828"/>
          </a:xfrm>
          <a:prstGeom prst="rect">
            <a:avLst/>
          </a:prstGeom>
        </p:spPr>
        <p:txBody>
          <a:bodyPr>
            <a:normAutofit fontScale="92500"/>
          </a:bodyPr>
          <a:lstStyle>
            <a:lvl1pPr marL="342900" indent="-342900" algn="l" defTabSz="914400" rtl="0" eaLnBrk="1" latinLnBrk="0" hangingPunct="1">
              <a:spcBef>
                <a:spcPct val="20000"/>
              </a:spcBef>
              <a:buClr>
                <a:schemeClr val="accent3">
                  <a:lumMod val="50000"/>
                </a:schemeClr>
              </a:buClr>
              <a:buFont typeface="Calibri" pitchFamily="34" charset="0"/>
              <a:buChar char="›"/>
              <a:defRPr sz="32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Clr>
                <a:schemeClr val="accent3">
                  <a:lumMod val="50000"/>
                </a:schemeClr>
              </a:buClr>
              <a:buFont typeface="Calibri" pitchFamily="34" charset="0"/>
              <a:buChar char="›"/>
              <a:defRPr sz="28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chemeClr val="accent3">
                  <a:lumMod val="50000"/>
                </a:schemeClr>
              </a:buClr>
              <a:buFont typeface="Calibri" pitchFamily="34" charset="0"/>
              <a:buChar char="›"/>
              <a:defRPr sz="2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chemeClr val="accent3">
                  <a:lumMod val="50000"/>
                </a:schemeClr>
              </a:buClr>
              <a:buFont typeface="Calibri" pitchFamily="34" charset="0"/>
              <a:buChar char="›"/>
              <a:defRPr sz="20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chemeClr val="accent3">
                  <a:lumMod val="50000"/>
                </a:schemeClr>
              </a:buClr>
              <a:buFont typeface="Calibri" pitchFamily="34" charset="0"/>
              <a:buChar char="›"/>
              <a:defRPr sz="20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None/>
            </a:pPr>
            <a:r>
              <a:rPr lang="es-AR" sz="2800" b="1" dirty="0" smtClean="0">
                <a:solidFill>
                  <a:srgbClr val="0072BC"/>
                </a:solidFill>
              </a:rPr>
              <a:t>CADUCIDAD DE PLANES DE PAGO (RES. SRT N° 2775/14</a:t>
            </a:r>
            <a:r>
              <a:rPr lang="es-AR" sz="2400" b="1" dirty="0" smtClean="0">
                <a:solidFill>
                  <a:srgbClr val="0072BC"/>
                </a:solidFill>
              </a:rPr>
              <a:t>)</a:t>
            </a:r>
          </a:p>
          <a:p>
            <a:pPr marL="0" indent="0" algn="ctr">
              <a:lnSpc>
                <a:spcPct val="90000"/>
              </a:lnSpc>
              <a:buNone/>
            </a:pPr>
            <a:endParaRPr lang="es-AR" sz="1800" b="1" dirty="0">
              <a:solidFill>
                <a:srgbClr val="FF0000"/>
              </a:solidFill>
            </a:endParaRPr>
          </a:p>
          <a:p>
            <a:pPr marL="0" indent="0" algn="just">
              <a:spcBef>
                <a:spcPct val="0"/>
              </a:spcBef>
              <a:buNone/>
              <a:defRPr/>
            </a:pPr>
            <a:endParaRPr lang="es-ES" sz="1800" b="1" dirty="0" smtClean="0">
              <a:solidFill>
                <a:srgbClr val="0070C0"/>
              </a:solidFill>
            </a:endParaRPr>
          </a:p>
          <a:p>
            <a:pPr marL="0" indent="0" algn="just">
              <a:spcBef>
                <a:spcPct val="0"/>
              </a:spcBef>
              <a:buNone/>
              <a:defRPr/>
            </a:pPr>
            <a:endParaRPr lang="es-ES" sz="1800" b="1" dirty="0">
              <a:solidFill>
                <a:srgbClr val="0070C0"/>
              </a:solidFill>
            </a:endParaRPr>
          </a:p>
          <a:p>
            <a:pPr algn="just">
              <a:spcBef>
                <a:spcPct val="0"/>
              </a:spcBef>
              <a:buClrTx/>
              <a:buFont typeface="Arial" panose="020B0604020202020204" pitchFamily="34" charset="0"/>
              <a:buChar char="•"/>
              <a:defRPr/>
            </a:pPr>
            <a:r>
              <a:rPr lang="es-ES" sz="2400" b="1" dirty="0"/>
              <a:t>Acumulación de deuda equivalente al valor de 4 (cuatro) cuotas.</a:t>
            </a:r>
          </a:p>
          <a:p>
            <a:pPr algn="just">
              <a:spcBef>
                <a:spcPct val="0"/>
              </a:spcBef>
              <a:buClrTx/>
              <a:buFont typeface="Arial" panose="020B0604020202020204" pitchFamily="34" charset="0"/>
              <a:buChar char="•"/>
              <a:defRPr/>
            </a:pPr>
            <a:endParaRPr lang="es-ES" sz="2400" b="1" dirty="0"/>
          </a:p>
          <a:p>
            <a:pPr algn="just">
              <a:spcBef>
                <a:spcPct val="0"/>
              </a:spcBef>
              <a:buClrTx/>
              <a:buFont typeface="Arial" panose="020B0604020202020204" pitchFamily="34" charset="0"/>
              <a:buChar char="•"/>
              <a:defRPr/>
            </a:pPr>
            <a:r>
              <a:rPr lang="es-ES" sz="2400" b="1" dirty="0"/>
              <a:t>Existencia de un saldo deudor a la fecha de vencimiento de la última cuota.</a:t>
            </a:r>
          </a:p>
          <a:p>
            <a:pPr algn="just">
              <a:spcBef>
                <a:spcPct val="0"/>
              </a:spcBef>
              <a:buClrTx/>
              <a:buFont typeface="Arial" panose="020B0604020202020204" pitchFamily="34" charset="0"/>
              <a:buChar char="•"/>
              <a:defRPr/>
            </a:pPr>
            <a:endParaRPr lang="es-ES" sz="2400" b="1" dirty="0"/>
          </a:p>
          <a:p>
            <a:pPr algn="just">
              <a:spcBef>
                <a:spcPct val="0"/>
              </a:spcBef>
              <a:buClrTx/>
              <a:buFont typeface="Arial" panose="020B0604020202020204" pitchFamily="34" charset="0"/>
              <a:buChar char="•"/>
              <a:defRPr/>
            </a:pPr>
            <a:r>
              <a:rPr lang="es-ES" sz="2400" b="1" dirty="0"/>
              <a:t>Presentación en concurso preventivo de acreedores o decreto de quiebra.</a:t>
            </a:r>
          </a:p>
          <a:p>
            <a:pPr algn="just">
              <a:spcBef>
                <a:spcPct val="0"/>
              </a:spcBef>
              <a:buClr>
                <a:srgbClr val="0070C0"/>
              </a:buClr>
              <a:buFont typeface="Arial" panose="020B0604020202020204" pitchFamily="34" charset="0"/>
              <a:buChar char="•"/>
              <a:defRPr/>
            </a:pPr>
            <a:endParaRPr lang="es-ES" sz="1800" b="1" dirty="0">
              <a:solidFill>
                <a:srgbClr val="0070C0"/>
              </a:solidFill>
            </a:endParaRPr>
          </a:p>
          <a:p>
            <a:pPr marL="0" indent="0" algn="just">
              <a:spcBef>
                <a:spcPct val="0"/>
              </a:spcBef>
              <a:buClr>
                <a:srgbClr val="0070C0"/>
              </a:buClr>
              <a:buNone/>
              <a:defRPr/>
            </a:pPr>
            <a:r>
              <a:rPr lang="es-ES" sz="1800" b="1" dirty="0">
                <a:solidFill>
                  <a:srgbClr val="0070C0"/>
                </a:solidFill>
              </a:rPr>
              <a:t>					</a:t>
            </a:r>
          </a:p>
          <a:p>
            <a:pPr marL="0" indent="0" algn="just">
              <a:buNone/>
              <a:defRPr/>
            </a:pPr>
            <a:endParaRPr lang="es-AR" sz="1800" b="1" dirty="0">
              <a:effectLst>
                <a:outerShdw blurRad="38100" dist="38100" dir="2700000" algn="tl">
                  <a:srgbClr val="000000">
                    <a:alpha val="43137"/>
                  </a:srgbClr>
                </a:outerShdw>
              </a:effectLst>
            </a:endParaRPr>
          </a:p>
          <a:p>
            <a:pPr algn="ctr">
              <a:defRPr/>
            </a:pPr>
            <a:endParaRPr lang="es-ES" sz="1800" b="1" u="sng" dirty="0">
              <a:solidFill>
                <a:srgbClr val="0070C0"/>
              </a:solidFill>
            </a:endParaRPr>
          </a:p>
        </p:txBody>
      </p:sp>
    </p:spTree>
    <p:extLst>
      <p:ext uri="{BB962C8B-B14F-4D97-AF65-F5344CB8AC3E}">
        <p14:creationId xmlns="" xmlns:p14="http://schemas.microsoft.com/office/powerpoint/2010/main" val="48702553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611560" y="692696"/>
            <a:ext cx="7848872" cy="4410490"/>
          </a:xfrm>
          <a:prstGeom prst="rect">
            <a:avLst/>
          </a:prstGeom>
        </p:spPr>
        <p:txBody>
          <a:bodyPr>
            <a:normAutofit/>
          </a:bodyPr>
          <a:lstStyle>
            <a:lvl1pPr marL="342900" indent="-342900" algn="l" defTabSz="914400" rtl="0" eaLnBrk="1" latinLnBrk="0" hangingPunct="1">
              <a:spcBef>
                <a:spcPct val="20000"/>
              </a:spcBef>
              <a:buClr>
                <a:schemeClr val="accent3">
                  <a:lumMod val="50000"/>
                </a:schemeClr>
              </a:buClr>
              <a:buFont typeface="Calibri" pitchFamily="34" charset="0"/>
              <a:buChar char="›"/>
              <a:defRPr sz="32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Clr>
                <a:schemeClr val="accent3">
                  <a:lumMod val="50000"/>
                </a:schemeClr>
              </a:buClr>
              <a:buFont typeface="Calibri" pitchFamily="34" charset="0"/>
              <a:buChar char="›"/>
              <a:defRPr sz="28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chemeClr val="accent3">
                  <a:lumMod val="50000"/>
                </a:schemeClr>
              </a:buClr>
              <a:buFont typeface="Calibri" pitchFamily="34" charset="0"/>
              <a:buChar char="›"/>
              <a:defRPr sz="2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chemeClr val="accent3">
                  <a:lumMod val="50000"/>
                </a:schemeClr>
              </a:buClr>
              <a:buFont typeface="Calibri" pitchFamily="34" charset="0"/>
              <a:buChar char="›"/>
              <a:defRPr sz="20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chemeClr val="accent3">
                  <a:lumMod val="50000"/>
                </a:schemeClr>
              </a:buClr>
              <a:buFont typeface="Calibri" pitchFamily="34" charset="0"/>
              <a:buChar char="›"/>
              <a:defRPr sz="20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None/>
            </a:pPr>
            <a:r>
              <a:rPr lang="es-AR" sz="2800" b="1" dirty="0" smtClean="0">
                <a:solidFill>
                  <a:srgbClr val="0072BC"/>
                </a:solidFill>
              </a:rPr>
              <a:t>VENTANILLA ELECTRÓNICA (E-SERVICIOS SRT)</a:t>
            </a:r>
          </a:p>
          <a:p>
            <a:pPr marL="0" indent="0" algn="ctr">
              <a:lnSpc>
                <a:spcPct val="90000"/>
              </a:lnSpc>
              <a:buNone/>
            </a:pPr>
            <a:endParaRPr lang="es-AR" sz="1800" b="1" u="sng" dirty="0" smtClean="0">
              <a:solidFill>
                <a:srgbClr val="FF0000"/>
              </a:solidFill>
              <a:effectLst>
                <a:outerShdw blurRad="38100" dist="38100" dir="2700000" algn="tl">
                  <a:srgbClr val="000000">
                    <a:alpha val="43137"/>
                  </a:srgbClr>
                </a:outerShdw>
              </a:effectLst>
            </a:endParaRPr>
          </a:p>
          <a:p>
            <a:pPr marL="0" indent="0" algn="ctr">
              <a:lnSpc>
                <a:spcPct val="90000"/>
              </a:lnSpc>
              <a:buNone/>
            </a:pPr>
            <a:endParaRPr lang="es-AR" sz="1800" b="1" u="sng" dirty="0" smtClean="0">
              <a:solidFill>
                <a:srgbClr val="FF0000"/>
              </a:solidFill>
              <a:effectLst>
                <a:outerShdw blurRad="38100" dist="38100" dir="2700000" algn="tl">
                  <a:srgbClr val="000000">
                    <a:alpha val="43137"/>
                  </a:srgbClr>
                </a:outerShdw>
              </a:effectLst>
            </a:endParaRPr>
          </a:p>
          <a:p>
            <a:pPr marL="0" indent="0" algn="ctr">
              <a:lnSpc>
                <a:spcPct val="90000"/>
              </a:lnSpc>
              <a:buNone/>
            </a:pPr>
            <a:endParaRPr lang="es-AR" sz="1800" b="1" u="sng" dirty="0">
              <a:solidFill>
                <a:srgbClr val="FF0000"/>
              </a:solidFill>
              <a:effectLst>
                <a:outerShdw blurRad="38100" dist="38100" dir="2700000" algn="tl">
                  <a:srgbClr val="000000">
                    <a:alpha val="43137"/>
                  </a:srgbClr>
                </a:outerShdw>
              </a:effectLst>
            </a:endParaRPr>
          </a:p>
          <a:p>
            <a:pPr marL="0" indent="0" algn="just">
              <a:lnSpc>
                <a:spcPct val="90000"/>
              </a:lnSpc>
              <a:buNone/>
            </a:pPr>
            <a:r>
              <a:rPr lang="es-AR" sz="2400" b="1" dirty="0"/>
              <a:t>Res. SRT N° 365/09  - Inclusión de empleadores.</a:t>
            </a:r>
          </a:p>
          <a:p>
            <a:pPr marL="0" indent="0" algn="just">
              <a:lnSpc>
                <a:spcPct val="90000"/>
              </a:lnSpc>
              <a:buNone/>
            </a:pPr>
            <a:endParaRPr lang="es-AR" sz="2400" b="1" dirty="0"/>
          </a:p>
          <a:p>
            <a:pPr marL="0" indent="0" algn="just">
              <a:lnSpc>
                <a:spcPct val="90000"/>
              </a:lnSpc>
              <a:buNone/>
            </a:pPr>
            <a:r>
              <a:rPr lang="es-AR" sz="2400" b="1" dirty="0"/>
              <a:t>Medio fehaciente de notificación para aseguradoras, administraciones de trabajo local y la Superintendencia.</a:t>
            </a:r>
          </a:p>
          <a:p>
            <a:pPr marL="0" indent="0" algn="just">
              <a:lnSpc>
                <a:spcPct val="90000"/>
              </a:lnSpc>
              <a:buNone/>
            </a:pPr>
            <a:endParaRPr lang="es-AR" sz="2400" b="1" dirty="0"/>
          </a:p>
          <a:p>
            <a:pPr marL="0" indent="0" algn="just">
              <a:lnSpc>
                <a:spcPct val="90000"/>
              </a:lnSpc>
              <a:buNone/>
            </a:pPr>
            <a:r>
              <a:rPr lang="es-AR" sz="2400" b="1" dirty="0"/>
              <a:t>Todo lo remitido por dicha vía se entiende notificado desde su puesta a disposición (independientemente de la fecha de lectura por parte del empleador).</a:t>
            </a:r>
          </a:p>
          <a:p>
            <a:pPr marL="0" indent="0" algn="just">
              <a:lnSpc>
                <a:spcPct val="90000"/>
              </a:lnSpc>
              <a:buNone/>
            </a:pPr>
            <a:endParaRPr lang="es-AR" sz="1800" b="1" dirty="0">
              <a:solidFill>
                <a:srgbClr val="0066FF"/>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4038176554"/>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689</TotalTime>
  <Words>6802</Words>
  <Application>Microsoft Office PowerPoint</Application>
  <PresentationFormat>Presentación en pantalla (4:3)</PresentationFormat>
  <Paragraphs>647</Paragraphs>
  <Slides>97</Slides>
  <Notes>13</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97</vt:i4>
      </vt:variant>
    </vt:vector>
  </HeadingPairs>
  <TitlesOfParts>
    <vt:vector size="99" baseType="lpstr">
      <vt:lpstr>Tema de Office</vt:lpstr>
      <vt:lpstr>Hoja de cálculo</vt:lpstr>
      <vt:lpstr>Diapositiva 1</vt:lpstr>
      <vt:lpstr>Diapositiva 2</vt:lpstr>
      <vt:lpstr>CONTENIDOS:</vt:lpstr>
      <vt:lpstr>Diapositiva 4</vt:lpstr>
      <vt:lpstr>HERRAMIENTAS TECNOLÓGICAS   </vt:lpstr>
      <vt:lpstr>DESARROLLADAS PARA OPTIMIZAR EL FUNCIONAMIENTO DEL SISTEMA DE RIESGOS DEL TRABAJO </vt:lpstr>
      <vt:lpstr>CONSULTA HISTORIAL DE CONTRATOS</vt:lpstr>
      <vt:lpstr>Diapositiva 8</vt:lpstr>
      <vt:lpstr>Diapositiva 9</vt:lpstr>
      <vt:lpstr>CONSULTA DE ALÍCUOTA POR CUIT</vt:lpstr>
      <vt:lpstr>Diapositiva 11</vt:lpstr>
      <vt:lpstr>Diapositiva 12</vt:lpstr>
      <vt:lpstr>Diapositiva 13</vt:lpstr>
      <vt:lpstr>Diapositiva 14</vt:lpstr>
      <vt:lpstr>ANTECEDENTES NORMATIVOS  Afiliaciones y contratos de cobertura de riesgos del trabajo</vt:lpstr>
      <vt:lpstr>DIAGNOSTICO  Antecedentes afiliaciones y contratos </vt:lpstr>
      <vt:lpstr>DIAGNOSTICO Antecedentes afiliaciones y contratos</vt:lpstr>
      <vt:lpstr>PÓLIZA DIGITAL DE RIESGOS DEL TRABAJO (PD)</vt:lpstr>
      <vt:lpstr>¿Cuáles son los procesos que incluye la PD? </vt:lpstr>
      <vt:lpstr>PÓLIZA DIGITAL (PD)</vt:lpstr>
      <vt:lpstr>¿Cómo impacta PD en el empleador?</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Servicio “Póliza Digital de Riesgos del Trabajo”</vt:lpstr>
      <vt:lpstr>Aplicativo “Solicitud de Póliza Digital”</vt:lpstr>
      <vt:lpstr>Aplicativo “Solicitud de Póliza Digital”</vt:lpstr>
      <vt:lpstr>Aplicativo “Solicitud de Póliza Digital”</vt:lpstr>
      <vt:lpstr>Diapositiva 38</vt:lpstr>
      <vt:lpstr>Diapositiva 39</vt:lpstr>
      <vt:lpstr>Diapositiva 40</vt:lpstr>
      <vt:lpstr>Aplicativo “Certificado de no Objeción”</vt:lpstr>
      <vt:lpstr>Selección de ART´S autorizadas a utilizar el CNO </vt:lpstr>
      <vt:lpstr>Diapositiva 43</vt:lpstr>
      <vt:lpstr>Diapositiva 44</vt:lpstr>
      <vt:lpstr>Diapositiva 45</vt:lpstr>
      <vt:lpstr>Diapositiva 46</vt:lpstr>
      <vt:lpstr>Diapositiva 47</vt:lpstr>
      <vt:lpstr>Diapositiva 48</vt:lpstr>
      <vt:lpstr>Diapositiva 49</vt:lpstr>
      <vt:lpstr>Diapositiva 50</vt:lpstr>
      <vt:lpstr>SOLICITUD ELECTRÓNICA DE COTIZACIÓN (SEC) </vt:lpstr>
      <vt:lpstr>SOLICITUD ELECTRÓNICA DE COTIZACIÓN (SEC) </vt:lpstr>
      <vt:lpstr>Diapositiva 53</vt:lpstr>
      <vt:lpstr>Diapositiva 54</vt:lpstr>
      <vt:lpstr>CONSULTA ELECTRÓNICA DE OFERENTES (CEO) </vt:lpstr>
      <vt:lpstr>CONSULTA ELECTRÓNICA DE OFERENTES (CEO) </vt:lpstr>
      <vt:lpstr>Diapositiva 57</vt:lpstr>
      <vt:lpstr>Diapositiva 58</vt:lpstr>
      <vt:lpstr>Diapositiva 59</vt:lpstr>
      <vt:lpstr>Diapositiva 60</vt:lpstr>
      <vt:lpstr> CONTINGENCIAS Y SITUACIONES CUBIERTAS POR LA LEY N°24557</vt:lpstr>
      <vt:lpstr> CONTINGENCIAS Y SITUACIONES EXCLUIDAS</vt:lpstr>
      <vt:lpstr>INCAPACIDADES LABORALES Y FALLECIMIENTO</vt:lpstr>
      <vt:lpstr> INCAPACIDADES LABORALES Y FALLECIMIENTO </vt:lpstr>
      <vt:lpstr> INCAPACIDADES LABORALES PERMANENTES Y FALLECIMIENTO</vt:lpstr>
      <vt:lpstr> INCAPACIDADES LABORALES PERMANENTES Y FALLECIMIENTOS</vt:lpstr>
      <vt:lpstr> INCAPACIDADES LABORALES PERMANENTES Y FALLECIMIENTO</vt:lpstr>
      <vt:lpstr> Valor Ingreso Base (VIB) – Actualizado por RIPTE</vt:lpstr>
      <vt:lpstr> Valor Ingreso Base (VIB) – Actualizado por RIPTE</vt:lpstr>
      <vt:lpstr> Valor Ingreso Base (VIB) – Actualizado por TASA BNA</vt:lpstr>
      <vt:lpstr> Valor Ingreso Base (VIB) – Actualizado por TASA BNA</vt:lpstr>
      <vt:lpstr> Incapacidad Laboral Permanente Parcial Definitiva &lt;= 50%</vt:lpstr>
      <vt:lpstr> Incapacidad Laboral Permanente Parcial Definitiva &gt; 50% y &lt;66%</vt:lpstr>
      <vt:lpstr> Incapacidad Laboral Permanente Total &gt;= 66%</vt:lpstr>
      <vt:lpstr> Fallecimiento</vt:lpstr>
      <vt:lpstr> Fallecimiento - Derechohabientes</vt:lpstr>
      <vt:lpstr> Consideraciones generales para todas las prestaciones permanentes y de fallecimiento</vt:lpstr>
      <vt:lpstr> Gran Invalidez</vt:lpstr>
      <vt:lpstr> Pluriempleo – artículo 13 del Decreto N°491/97</vt:lpstr>
      <vt:lpstr>Diapositiva 80</vt:lpstr>
      <vt:lpstr>Diapositiva 81</vt:lpstr>
      <vt:lpstr>Diapositiva 82</vt:lpstr>
      <vt:lpstr>Diapositiva 83</vt:lpstr>
      <vt:lpstr>ORIGEN DE CUOTAS OMITIDAS </vt:lpstr>
      <vt:lpstr>Diapositiva 85</vt:lpstr>
      <vt:lpstr>Diapositiva 86</vt:lpstr>
      <vt:lpstr>Diapositiva 87</vt:lpstr>
      <vt:lpstr>Diapositiva 88</vt:lpstr>
      <vt:lpstr>Diapositiva 89</vt:lpstr>
      <vt:lpstr>Diapositiva 90</vt:lpstr>
      <vt:lpstr>Diapositiva 91</vt:lpstr>
      <vt:lpstr>Diapositiva 92</vt:lpstr>
      <vt:lpstr>Diapositiva 93</vt:lpstr>
      <vt:lpstr>Diapositiva 94</vt:lpstr>
      <vt:lpstr>Diapositiva 95</vt:lpstr>
      <vt:lpstr>Diapositiva 96</vt:lpstr>
      <vt:lpstr>Diapositiva 97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SRT</dc:creator>
  <cp:lastModifiedBy>Mails</cp:lastModifiedBy>
  <cp:revision>65</cp:revision>
  <dcterms:created xsi:type="dcterms:W3CDTF">2016-04-05T16:58:20Z</dcterms:created>
  <dcterms:modified xsi:type="dcterms:W3CDTF">2018-10-29T12:43:59Z</dcterms:modified>
</cp:coreProperties>
</file>