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9" r:id="rId3"/>
    <p:sldId id="260"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58"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16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A5077-7A28-4F0C-B6D7-14F7D5564601}" type="datetimeFigureOut">
              <a:rPr lang="es-ES" smtClean="0"/>
              <a:pPr/>
              <a:t>30/10/2018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0143A-76B2-40EC-8199-18651708CA67}" type="slidenum">
              <a:rPr lang="es-ES" smtClean="0"/>
              <a:pPr/>
              <a:t>‹Nº›</a:t>
            </a:fld>
            <a:endParaRPr lang="es-ES"/>
          </a:p>
        </p:txBody>
      </p:sp>
    </p:spTree>
    <p:extLst>
      <p:ext uri="{BB962C8B-B14F-4D97-AF65-F5344CB8AC3E}">
        <p14:creationId xmlns:p14="http://schemas.microsoft.com/office/powerpoint/2010/main" xmlns="" val="11670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D95AF10C-F5C3-4A01-B6E0-B4C949998462}" type="datetime1">
              <a:rPr lang="es-ES" smtClean="0"/>
              <a:pPr/>
              <a:t>30/10/2018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750D68-EBD5-4E53-A24C-310C61E9F1A4}" type="datetime1">
              <a:rPr lang="es-ES" smtClean="0"/>
              <a:pPr/>
              <a:t>30/10/2018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142984"/>
            <a:ext cx="2057400" cy="498317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142984"/>
            <a:ext cx="6019800" cy="498317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fecha"/>
          <p:cNvSpPr>
            <a:spLocks noGrp="1"/>
          </p:cNvSpPr>
          <p:nvPr>
            <p:ph type="dt" sz="half" idx="10"/>
          </p:nvPr>
        </p:nvSpPr>
        <p:spPr/>
        <p:txBody>
          <a:bodyPr/>
          <a:lstStyle/>
          <a:p>
            <a:fld id="{E06B04D0-8CEC-4791-917A-83C79FA94934}" type="datetime1">
              <a:rPr lang="es-ES" smtClean="0"/>
              <a:pPr/>
              <a:t>30/10/2018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CFE4EA0-91B4-4489-9434-B000A0B99C47}" type="datetime1">
              <a:rPr lang="es-ES" smtClean="0"/>
              <a:pPr/>
              <a:t>30/10/2018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A8B506-97AC-4F0B-A926-A10C97D93562}" type="datetime1">
              <a:rPr lang="es-ES" smtClean="0"/>
              <a:pPr/>
              <a:t>30/10/2018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AC6915C-44DB-4966-AE18-1DE49858553C}" type="datetime1">
              <a:rPr lang="es-ES" smtClean="0"/>
              <a:pPr/>
              <a:t>30/10/2018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BFCB6E0-ADC4-45FE-AFB5-9E1E7DC45805}" type="datetime1">
              <a:rPr lang="es-ES" smtClean="0"/>
              <a:pPr/>
              <a:t>30/10/2018</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992BF8E-BD79-4328-B844-AB92E4086AB0}" type="datetime1">
              <a:rPr lang="es-ES" smtClean="0"/>
              <a:pPr/>
              <a:t>30/10/2018</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7A56D6E-274E-4D2B-8E7C-10702782DBE6}" type="datetime1">
              <a:rPr lang="es-ES" smtClean="0"/>
              <a:pPr/>
              <a:t>30/10/2018</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5"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smtClean="0"/>
              <a:t>Haga clic para modificar el estilo de título del patrón</a:t>
            </a:r>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E7727F-80D9-46FF-90E2-6A1C31DCC40B}" type="datetime1">
              <a:rPr lang="es-ES" smtClean="0"/>
              <a:pPr/>
              <a:t>30/10/2018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1071545"/>
            <a:ext cx="5486400" cy="36560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2B83D2-C06E-4D3D-8DE0-5B985A79ECF0}" type="datetime1">
              <a:rPr lang="es-ES" smtClean="0"/>
              <a:pPr/>
              <a:t>30/10/2018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8"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nterior.png"/>
          <p:cNvPicPr>
            <a:picLocks noChangeAspect="1"/>
          </p:cNvPicPr>
          <p:nvPr/>
        </p:nvPicPr>
        <p:blipFill>
          <a:blip r:embed="rId13"/>
          <a:stretch>
            <a:fillRect/>
          </a:stretch>
        </p:blipFill>
        <p:spPr>
          <a:xfrm>
            <a:off x="0" y="3371"/>
            <a:ext cx="9144000" cy="6854629"/>
          </a:xfrm>
          <a:prstGeom prst="rect">
            <a:avLst/>
          </a:prstGeom>
        </p:spPr>
      </p:pic>
      <p:sp>
        <p:nvSpPr>
          <p:cNvPr id="2"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0" y="6356351"/>
            <a:ext cx="5857884" cy="287360"/>
          </a:xfrm>
          <a:prstGeom prst="rect">
            <a:avLst/>
          </a:prstGeom>
        </p:spPr>
        <p:txBody>
          <a:bodyPr vert="horz" lIns="91440" tIns="45720" rIns="91440" bIns="45720" rtlCol="0" anchor="ctr"/>
          <a:lstStyle>
            <a:lvl1pPr algn="l">
              <a:defRPr sz="1200">
                <a:solidFill>
                  <a:schemeClr val="tx1">
                    <a:lumMod val="75000"/>
                    <a:lumOff val="25000"/>
                  </a:schemeClr>
                </a:solidFill>
                <a:latin typeface="Gill Sans MT" pitchFamily="34" charset="0"/>
              </a:defRPr>
            </a:lvl1pPr>
          </a:lstStyle>
          <a:p>
            <a:fld id="{5B1A5BBD-D288-499C-86F3-C8F3EF709F02}" type="datetime1">
              <a:rPr lang="es-ES" smtClean="0"/>
              <a:pPr/>
              <a:t>30/10/2018</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200" kern="1200">
          <a:solidFill>
            <a:schemeClr val="bg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nicio.png"/>
          <p:cNvPicPr>
            <a:picLocks noChangeAspect="1"/>
          </p:cNvPicPr>
          <p:nvPr/>
        </p:nvPicPr>
        <p:blipFill>
          <a:blip r:embed="rId2"/>
          <a:stretch>
            <a:fillRect/>
          </a:stretch>
        </p:blipFill>
        <p:spPr>
          <a:xfrm>
            <a:off x="8384" y="-171400"/>
            <a:ext cx="9161860" cy="6696744"/>
          </a:xfrm>
          <a:prstGeom prst="rect">
            <a:avLst/>
          </a:prstGeom>
        </p:spPr>
      </p:pic>
      <p:sp>
        <p:nvSpPr>
          <p:cNvPr id="2" name="1 Título"/>
          <p:cNvSpPr>
            <a:spLocks noGrp="1"/>
          </p:cNvSpPr>
          <p:nvPr>
            <p:ph type="ctrTitle"/>
          </p:nvPr>
        </p:nvSpPr>
        <p:spPr>
          <a:xfrm>
            <a:off x="685800" y="836712"/>
            <a:ext cx="7772400" cy="2490677"/>
          </a:xfrm>
        </p:spPr>
        <p:txBody>
          <a:bodyPr>
            <a:normAutofit fontScale="90000"/>
          </a:bodyPr>
          <a:lstStyle/>
          <a:p>
            <a:pPr algn="ctr"/>
            <a:r>
              <a:rPr lang="es-ES" sz="4400" b="1" dirty="0" smtClean="0">
                <a:effectLst>
                  <a:outerShdw blurRad="38100" dist="38100" dir="2700000" algn="tl">
                    <a:srgbClr val="000000">
                      <a:alpha val="43137"/>
                    </a:srgbClr>
                  </a:outerShdw>
                </a:effectLst>
                <a:latin typeface="Arial Black" panose="020B0A04020102020204" pitchFamily="34" charset="0"/>
              </a:rPr>
              <a:t>LEY </a:t>
            </a:r>
            <a:r>
              <a:rPr lang="es-ES" sz="4400" b="1" dirty="0">
                <a:effectLst>
                  <a:outerShdw blurRad="38100" dist="38100" dir="2700000" algn="tl">
                    <a:srgbClr val="000000">
                      <a:alpha val="43137"/>
                    </a:srgbClr>
                  </a:outerShdw>
                </a:effectLst>
                <a:latin typeface="Arial Black" panose="020B0A04020102020204" pitchFamily="34" charset="0"/>
              </a:rPr>
              <a:t>27.430 de REFORMA A LA LEY 11.683 DE PROCEDIMIENTO </a:t>
            </a:r>
            <a:r>
              <a:rPr lang="es-ES" sz="4400" b="1" dirty="0" smtClean="0">
                <a:effectLst>
                  <a:outerShdw blurRad="38100" dist="38100" dir="2700000" algn="tl">
                    <a:srgbClr val="000000">
                      <a:alpha val="43137"/>
                    </a:srgbClr>
                  </a:outerShdw>
                </a:effectLst>
                <a:latin typeface="Arial Black" panose="020B0A04020102020204" pitchFamily="34" charset="0"/>
              </a:rPr>
              <a:t>FISCAL</a:t>
            </a:r>
            <a:r>
              <a:rPr lang="es-ES" sz="4400" b="1" dirty="0">
                <a:effectLst>
                  <a:outerShdw blurRad="38100" dist="38100" dir="2700000" algn="tl">
                    <a:srgbClr val="000000">
                      <a:alpha val="43137"/>
                    </a:srgbClr>
                  </a:outerShdw>
                </a:effectLst>
                <a:latin typeface="Arial Black" panose="020B0A04020102020204" pitchFamily="34" charset="0"/>
              </a:rPr>
              <a:t/>
            </a:r>
            <a:br>
              <a:rPr lang="es-ES" sz="4400" b="1" dirty="0">
                <a:effectLst>
                  <a:outerShdw blurRad="38100" dist="38100" dir="2700000" algn="tl">
                    <a:srgbClr val="000000">
                      <a:alpha val="43137"/>
                    </a:srgbClr>
                  </a:outerShdw>
                </a:effectLst>
                <a:latin typeface="Arial Black" panose="020B0A04020102020204" pitchFamily="34" charset="0"/>
              </a:rPr>
            </a:br>
            <a:r>
              <a:rPr lang="es-ES" sz="2700" b="1" dirty="0">
                <a:effectLst>
                  <a:outerShdw blurRad="38100" dist="38100" dir="2700000" algn="tl">
                    <a:srgbClr val="000000">
                      <a:alpha val="43137"/>
                    </a:srgbClr>
                  </a:outerShdw>
                </a:effectLst>
                <a:latin typeface="Arial Black" panose="020B0A04020102020204" pitchFamily="34" charset="0"/>
              </a:rPr>
              <a:t>B.O. 29/12/2017</a:t>
            </a:r>
            <a:br>
              <a:rPr lang="es-ES" sz="2700" b="1" dirty="0">
                <a:effectLst>
                  <a:outerShdw blurRad="38100" dist="38100" dir="2700000" algn="tl">
                    <a:srgbClr val="000000">
                      <a:alpha val="43137"/>
                    </a:srgbClr>
                  </a:outerShdw>
                </a:effectLst>
                <a:latin typeface="Arial Black" panose="020B0A04020102020204" pitchFamily="34" charset="0"/>
              </a:rPr>
            </a:br>
            <a:endParaRPr lang="es-ES" sz="2700" dirty="0"/>
          </a:p>
        </p:txBody>
      </p:sp>
      <p:sp>
        <p:nvSpPr>
          <p:cNvPr id="3" name="2 Subtítulo"/>
          <p:cNvSpPr>
            <a:spLocks noGrp="1"/>
          </p:cNvSpPr>
          <p:nvPr>
            <p:ph type="subTitle" idx="1"/>
          </p:nvPr>
        </p:nvSpPr>
        <p:spPr>
          <a:xfrm>
            <a:off x="251520" y="3861048"/>
            <a:ext cx="8784976" cy="1872208"/>
          </a:xfrm>
        </p:spPr>
        <p:txBody>
          <a:bodyPr>
            <a:normAutofit fontScale="25000" lnSpcReduction="20000"/>
          </a:bodyPr>
          <a:lstStyle/>
          <a:p>
            <a:pPr marL="432283" indent="-432283" algn="just">
              <a:lnSpc>
                <a:spcPct val="170000"/>
              </a:lnSpc>
              <a:buFontTx/>
              <a:buChar char="-"/>
            </a:pPr>
            <a:r>
              <a:rPr lang="es-ES" sz="62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Nuevo </a:t>
            </a:r>
            <a:r>
              <a:rPr lang="es-ES" sz="62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Régimen Sancionatorio. </a:t>
            </a:r>
          </a:p>
          <a:p>
            <a:pPr marL="432283" indent="-432283" algn="just">
              <a:lnSpc>
                <a:spcPct val="170000"/>
              </a:lnSpc>
              <a:buFontTx/>
              <a:buChar char="-"/>
            </a:pPr>
            <a:r>
              <a:rPr lang="es-ES" sz="62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Nueva escala para Reducción de Sanciones. </a:t>
            </a:r>
          </a:p>
          <a:p>
            <a:pPr marL="432283" indent="-432283" algn="just">
              <a:lnSpc>
                <a:spcPct val="170000"/>
              </a:lnSpc>
              <a:buFontTx/>
              <a:buChar char="-"/>
            </a:pPr>
            <a:r>
              <a:rPr lang="es-ES" sz="62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Aspectos a destacar</a:t>
            </a:r>
          </a:p>
          <a:p>
            <a:pPr marL="432283" indent="-432283" algn="just">
              <a:lnSpc>
                <a:spcPct val="170000"/>
              </a:lnSpc>
              <a:buFontTx/>
              <a:buChar char="-"/>
            </a:pPr>
            <a:endParaRPr lang="es-ES" sz="1100"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ndParaRPr>
          </a:p>
          <a:p>
            <a:pPr marL="432283" indent="-432283" algn="just">
              <a:lnSpc>
                <a:spcPct val="170000"/>
              </a:lnSpc>
              <a:buFontTx/>
              <a:buChar char="-"/>
            </a:pPr>
            <a:endParaRPr lang="es-ES" sz="1100"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ndParaRPr>
          </a:p>
          <a:p>
            <a:pPr marL="432283" indent="-432283" algn="just">
              <a:buFontTx/>
              <a:buChar char="-"/>
            </a:pPr>
            <a:endParaRPr lang="es-ES" sz="1100"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ndParaRPr>
          </a:p>
          <a:p>
            <a:pPr algn="just"/>
            <a:r>
              <a:rPr lang="es-ES" sz="3600"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rPr>
              <a:t>    </a:t>
            </a:r>
            <a:r>
              <a:rPr lang="es-ES" sz="64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Cr. Diuvigildo Yedro 	                                            </a:t>
            </a:r>
            <a:r>
              <a:rPr lang="es-ES" sz="64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         Noviembr</a:t>
            </a:r>
            <a:r>
              <a:rPr lang="es-ES" sz="64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e</a:t>
            </a:r>
            <a:r>
              <a:rPr lang="es-ES" sz="64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 2018</a:t>
            </a:r>
            <a:endParaRPr lang="es-ES" sz="64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endParaRPr>
          </a:p>
          <a:p>
            <a:endParaRPr lang="es-ES" sz="6400" dirty="0">
              <a:solidFill>
                <a:schemeClr val="tx2">
                  <a:lumMod val="75000"/>
                </a:schemeClr>
              </a:solidFill>
              <a:latin typeface="Gill Sans MT" pitchFamily="34" charset="0"/>
            </a:endParaRPr>
          </a:p>
        </p:txBody>
      </p:sp>
      <p:sp>
        <p:nvSpPr>
          <p:cNvPr id="6" name="5 Marcador de número de diapositiva"/>
          <p:cNvSpPr>
            <a:spLocks noGrp="1"/>
          </p:cNvSpPr>
          <p:nvPr>
            <p:ph type="sldNum" sz="quarter" idx="12"/>
          </p:nvPr>
        </p:nvSpPr>
        <p:spPr/>
        <p:txBody>
          <a:bodyPr/>
          <a:lstStyle/>
          <a:p>
            <a:fld id="{C10695CF-4832-40CB-BA83-E4223507C1F3}" type="slidenum">
              <a:rPr lang="es-ES" smtClean="0"/>
              <a:pPr/>
              <a:t>1</a:t>
            </a:fld>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678768" cy="864096"/>
          </a:xfrm>
          <a:ln>
            <a:solidFill>
              <a:srgbClr val="002060"/>
            </a:solidFill>
          </a:ln>
        </p:spPr>
        <p:txBody>
          <a:bodyPr>
            <a:noAutofit/>
          </a:bodyPr>
          <a:lstStyle/>
          <a:p>
            <a:pPr algn="ctr"/>
            <a:r>
              <a:rPr lang="es-ES" sz="2400" b="1" dirty="0" smtClean="0">
                <a:effectLst>
                  <a:outerShdw blurRad="38100" dist="38100" dir="2700000" algn="tl">
                    <a:srgbClr val="000000">
                      <a:alpha val="43137"/>
                    </a:srgbClr>
                  </a:outerShdw>
                </a:effectLst>
                <a:latin typeface="Arial Black" panose="020B0A04020102020204" pitchFamily="34" charset="0"/>
              </a:rPr>
              <a:t/>
            </a:r>
            <a:br>
              <a:rPr lang="es-ES" sz="2400" b="1" dirty="0" smtClean="0">
                <a:effectLst>
                  <a:outerShdw blurRad="38100" dist="38100" dir="2700000" algn="tl">
                    <a:srgbClr val="000000">
                      <a:alpha val="43137"/>
                    </a:srgbClr>
                  </a:outerShdw>
                </a:effectLst>
                <a:latin typeface="Arial Black" panose="020B0A04020102020204" pitchFamily="34" charset="0"/>
              </a:rPr>
            </a:br>
            <a:r>
              <a:rPr lang="es-ES" sz="2400" b="1" dirty="0" smtClean="0">
                <a:effectLst>
                  <a:outerShdw blurRad="38100" dist="38100" dir="2700000" algn="tl">
                    <a:srgbClr val="000000">
                      <a:alpha val="43137"/>
                    </a:srgbClr>
                  </a:outerShdw>
                </a:effectLst>
                <a:latin typeface="Arial Black" panose="020B0A04020102020204" pitchFamily="34" charset="0"/>
              </a:rPr>
              <a:t>ARTÍCULO </a:t>
            </a:r>
            <a:r>
              <a:rPr lang="es-ES" sz="2400" b="1" dirty="0">
                <a:effectLst>
                  <a:outerShdw blurRad="38100" dist="38100" dir="2700000" algn="tl">
                    <a:srgbClr val="000000">
                      <a:alpha val="43137"/>
                    </a:srgbClr>
                  </a:outerShdw>
                </a:effectLst>
                <a:latin typeface="Arial Black" panose="020B0A04020102020204" pitchFamily="34" charset="0"/>
              </a:rPr>
              <a:t>193.- </a:t>
            </a:r>
            <a:r>
              <a:rPr lang="es-ES" sz="2400" b="1" dirty="0" err="1">
                <a:effectLst>
                  <a:outerShdw blurRad="38100" dist="38100" dir="2700000" algn="tl">
                    <a:srgbClr val="000000">
                      <a:alpha val="43137"/>
                    </a:srgbClr>
                  </a:outerShdw>
                </a:effectLst>
                <a:latin typeface="Arial Black" panose="020B0A04020102020204" pitchFamily="34" charset="0"/>
              </a:rPr>
              <a:t>Sustitúyese</a:t>
            </a:r>
            <a:r>
              <a:rPr lang="es-ES" sz="2400" b="1" dirty="0">
                <a:effectLst>
                  <a:outerShdw blurRad="38100" dist="38100" dir="2700000" algn="tl">
                    <a:srgbClr val="000000">
                      <a:alpha val="43137"/>
                    </a:srgbClr>
                  </a:outerShdw>
                </a:effectLst>
                <a:latin typeface="Arial Black" panose="020B0A04020102020204" pitchFamily="34" charset="0"/>
              </a:rPr>
              <a:t> el acápite del  1er. </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Párr. del art. 40 de la ley 11.683, por el </a:t>
            </a:r>
            <a:r>
              <a:rPr lang="es-ES" sz="2400" b="1" dirty="0" err="1">
                <a:solidFill>
                  <a:schemeClr val="tx2"/>
                </a:solidFill>
                <a:effectLst>
                  <a:outerShdw blurRad="38100" dist="38100" dir="2700000" algn="tl">
                    <a:srgbClr val="000000">
                      <a:alpha val="43137"/>
                    </a:srgbClr>
                  </a:outerShdw>
                </a:effectLst>
                <a:latin typeface="Arial Black" panose="020B0A04020102020204" pitchFamily="34" charset="0"/>
              </a:rPr>
              <a:t>sigte</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a:t>
            </a:r>
            <a:r>
              <a:rPr lang="es-ES" sz="2400" dirty="0">
                <a:solidFill>
                  <a:schemeClr val="tx2"/>
                </a:solidFill>
                <a:latin typeface="Arial Black" panose="020B0A04020102020204" pitchFamily="34" charset="0"/>
              </a:rPr>
              <a:t/>
            </a:r>
            <a:br>
              <a:rPr lang="es-ES" sz="2400" dirty="0">
                <a:solidFill>
                  <a:schemeClr val="tx2"/>
                </a:solidFill>
                <a:latin typeface="Arial Black" panose="020B0A04020102020204" pitchFamily="34" charset="0"/>
              </a:rPr>
            </a:br>
            <a:endParaRPr lang="es-ES" sz="2400" dirty="0">
              <a:solidFill>
                <a:schemeClr val="tx2"/>
              </a:solidFill>
              <a:latin typeface="Arial Black" panose="020B0A04020102020204" pitchFamily="34" charset="0"/>
            </a:endParaRPr>
          </a:p>
        </p:txBody>
      </p:sp>
      <p:sp>
        <p:nvSpPr>
          <p:cNvPr id="3" name="2 Marcador de contenido"/>
          <p:cNvSpPr>
            <a:spLocks noGrp="1"/>
          </p:cNvSpPr>
          <p:nvPr>
            <p:ph idx="1"/>
          </p:nvPr>
        </p:nvSpPr>
        <p:spPr>
          <a:xfrm>
            <a:off x="251520" y="1268760"/>
            <a:ext cx="8568952" cy="4857403"/>
          </a:xfrm>
        </p:spPr>
        <p:txBody>
          <a:bodyPr>
            <a:normAutofit fontScale="62500" lnSpcReduction="20000"/>
          </a:bodyPr>
          <a:lstStyle/>
          <a:p>
            <a:pPr algn="just"/>
            <a:r>
              <a:rPr lang="es-ES" i="1" dirty="0">
                <a:solidFill>
                  <a:schemeClr val="tx2"/>
                </a:solidFill>
                <a:latin typeface="Arial Black" panose="020B0A04020102020204" pitchFamily="34" charset="0"/>
              </a:rPr>
              <a:t>“</a:t>
            </a:r>
            <a:r>
              <a:rPr lang="es-ES" i="1" u="sng" dirty="0">
                <a:solidFill>
                  <a:schemeClr val="tx2"/>
                </a:solidFill>
                <a:effectLst>
                  <a:outerShdw blurRad="38100" dist="38100" dir="2700000" algn="tl">
                    <a:srgbClr val="000000">
                      <a:alpha val="43137"/>
                    </a:srgbClr>
                  </a:outerShdw>
                </a:effectLst>
                <a:latin typeface="Arial Black" panose="020B0A04020102020204" pitchFamily="34" charset="0"/>
              </a:rPr>
              <a:t>Serán sancionados con clausura de dos (2) a seis (6) días del establecimiento</a:t>
            </a:r>
            <a:r>
              <a:rPr lang="es-ES" i="1" dirty="0">
                <a:solidFill>
                  <a:schemeClr val="tx2"/>
                </a:solidFill>
                <a:latin typeface="Arial Black" panose="020B0A04020102020204" pitchFamily="34" charset="0"/>
              </a:rPr>
              <a:t>, local, oficina, recinto comercial, industrial, agropecuario o de prestación de servicios, o puesto móvil de venta, siempre que el valor de los bienes o servicios de que se trate exceda de diez pesos ($ 10), quienes:”</a:t>
            </a:r>
          </a:p>
          <a:p>
            <a:pPr algn="just"/>
            <a:r>
              <a:rPr lang="es-ES" sz="4000" u="sng" dirty="0">
                <a:solidFill>
                  <a:schemeClr val="tx2"/>
                </a:solidFill>
                <a:effectLst>
                  <a:outerShdw blurRad="38100" dist="38100" dir="2700000" algn="tl">
                    <a:srgbClr val="000000">
                      <a:alpha val="43137"/>
                    </a:srgbClr>
                  </a:outerShdw>
                </a:effectLst>
                <a:latin typeface="Arial Black" panose="020B0A04020102020204" pitchFamily="34" charset="0"/>
              </a:rPr>
              <a:t>Art. 194</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 </a:t>
            </a:r>
            <a:r>
              <a:rPr lang="es-ES" i="1" dirty="0">
                <a:solidFill>
                  <a:schemeClr val="tx2"/>
                </a:solidFill>
                <a:latin typeface="Arial Black" panose="020B0A04020102020204" pitchFamily="34" charset="0"/>
              </a:rPr>
              <a:t>“a) </a:t>
            </a:r>
            <a:r>
              <a:rPr lang="es-ES" i="1" u="sng" dirty="0">
                <a:solidFill>
                  <a:schemeClr val="tx2"/>
                </a:solidFill>
                <a:effectLst>
                  <a:outerShdw blurRad="38100" dist="38100" dir="2700000" algn="tl">
                    <a:srgbClr val="000000">
                      <a:alpha val="43137"/>
                    </a:srgbClr>
                  </a:outerShdw>
                </a:effectLst>
                <a:latin typeface="Arial Black" panose="020B0A04020102020204" pitchFamily="34" charset="0"/>
              </a:rPr>
              <a:t>No emitieren facturas o comprobantes equivalentes</a:t>
            </a:r>
            <a:r>
              <a:rPr lang="es-ES" i="1" dirty="0">
                <a:solidFill>
                  <a:schemeClr val="tx2"/>
                </a:solidFill>
                <a:latin typeface="Arial Black" panose="020B0A04020102020204" pitchFamily="34" charset="0"/>
              </a:rPr>
              <a:t> por una o más operaciones comerciales, industriales, agropecuarias o de prestación de servicios que realicen en las formas, requisitos y condiciones que establezca la AFIP”.</a:t>
            </a:r>
          </a:p>
          <a:p>
            <a:pPr algn="just"/>
            <a:r>
              <a:rPr lang="es-ES" sz="4000" u="sng" dirty="0">
                <a:solidFill>
                  <a:schemeClr val="tx2"/>
                </a:solidFill>
                <a:effectLst>
                  <a:outerShdw blurRad="38100" dist="38100" dir="2700000" algn="tl">
                    <a:srgbClr val="000000">
                      <a:alpha val="43137"/>
                    </a:srgbClr>
                  </a:outerShdw>
                </a:effectLst>
                <a:latin typeface="Arial Black" panose="020B0A04020102020204" pitchFamily="34" charset="0"/>
              </a:rPr>
              <a:t>Art. 195</a:t>
            </a:r>
            <a:r>
              <a:rPr lang="es-ES" sz="4000" dirty="0">
                <a:solidFill>
                  <a:schemeClr val="tx2"/>
                </a:solidFill>
                <a:latin typeface="Arial Black" panose="020B0A04020102020204" pitchFamily="34" charset="0"/>
              </a:rPr>
              <a:t>: </a:t>
            </a:r>
            <a:r>
              <a:rPr lang="es-ES" i="1" dirty="0">
                <a:solidFill>
                  <a:schemeClr val="tx2"/>
                </a:solidFill>
                <a:latin typeface="Arial Black" panose="020B0A04020102020204" pitchFamily="34" charset="0"/>
              </a:rPr>
              <a:t>“g) En el caso de un establecimiento de al menos diez (10) empleados,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tengan 50% o más del personal relevado sin registrar</a:t>
            </a:r>
            <a:r>
              <a:rPr lang="es-ES" i="1" dirty="0">
                <a:solidFill>
                  <a:schemeClr val="tx2"/>
                </a:solidFill>
                <a:latin typeface="Arial Black" panose="020B0A04020102020204" pitchFamily="34" charset="0"/>
              </a:rPr>
              <a:t>, aun cuando estuvieran dados de alta como empleadores.”.  A estos efectos el art. </a:t>
            </a:r>
            <a:r>
              <a:rPr lang="es-ES" b="1" i="1" dirty="0">
                <a:solidFill>
                  <a:schemeClr val="tx2"/>
                </a:solidFill>
                <a:latin typeface="Arial Black" panose="020B0A04020102020204" pitchFamily="34" charset="0"/>
              </a:rPr>
              <a:t>245 d</a:t>
            </a:r>
            <a:r>
              <a:rPr lang="es-ES" i="1" dirty="0">
                <a:solidFill>
                  <a:schemeClr val="tx2"/>
                </a:solidFill>
                <a:latin typeface="Arial Black" panose="020B0A04020102020204" pitchFamily="34" charset="0"/>
              </a:rPr>
              <a:t>eroga, </a:t>
            </a:r>
            <a:r>
              <a:rPr lang="es-ES" b="1" i="1" dirty="0">
                <a:solidFill>
                  <a:schemeClr val="tx2"/>
                </a:solidFill>
                <a:latin typeface="Arial Black" panose="020B0A04020102020204" pitchFamily="34" charset="0"/>
              </a:rPr>
              <a:t>el 1er. Art. s/n </a:t>
            </a:r>
            <a:r>
              <a:rPr lang="es-ES" b="1" i="1" dirty="0" err="1">
                <a:solidFill>
                  <a:schemeClr val="tx2"/>
                </a:solidFill>
                <a:latin typeface="Arial Black" panose="020B0A04020102020204" pitchFamily="34" charset="0"/>
              </a:rPr>
              <a:t>agreg</a:t>
            </a:r>
            <a:r>
              <a:rPr lang="es-ES" b="1" i="1" dirty="0">
                <a:solidFill>
                  <a:schemeClr val="tx2"/>
                </a:solidFill>
                <a:latin typeface="Arial Black" panose="020B0A04020102020204" pitchFamily="34" charset="0"/>
              </a:rPr>
              <a:t>. A cont. Del 40* .</a:t>
            </a:r>
            <a:endParaRPr lang="es-ES" i="1" dirty="0">
              <a:solidFill>
                <a:schemeClr val="tx2"/>
              </a:solidFill>
              <a:latin typeface="Arial Black" panose="020B0A04020102020204" pitchFamily="34" charset="0"/>
            </a:endParaRPr>
          </a:p>
          <a:p>
            <a:endParaRPr lang="es-ES" dirty="0">
              <a:solidFill>
                <a:schemeClr val="tx2"/>
              </a:solidFill>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10</a:t>
            </a:fld>
            <a:endParaRPr lang="es-ES"/>
          </a:p>
        </p:txBody>
      </p:sp>
    </p:spTree>
    <p:extLst>
      <p:ext uri="{BB962C8B-B14F-4D97-AF65-F5344CB8AC3E}">
        <p14:creationId xmlns:p14="http://schemas.microsoft.com/office/powerpoint/2010/main" xmlns="" val="53051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8858280" cy="648072"/>
          </a:xfrm>
          <a:ln>
            <a:solidFill>
              <a:srgbClr val="002060"/>
            </a:solidFill>
          </a:ln>
        </p:spPr>
        <p:txBody>
          <a:bodyPr>
            <a:noAutofit/>
          </a:bodyPr>
          <a:lstStyle/>
          <a:p>
            <a:pPr algn="ctr"/>
            <a:r>
              <a:rPr lang="es-ES" sz="2400" b="1" dirty="0">
                <a:effectLst>
                  <a:outerShdw blurRad="38100" dist="38100" dir="2700000" algn="tl">
                    <a:srgbClr val="000000">
                      <a:alpha val="43137"/>
                    </a:srgbClr>
                  </a:outerShdw>
                </a:effectLst>
                <a:latin typeface="Arial Black" panose="020B0A04020102020204" pitchFamily="34" charset="0"/>
              </a:rPr>
              <a:t>ARTÍCULO 195.- </a:t>
            </a:r>
            <a:r>
              <a:rPr lang="es-ES" sz="2400" b="1" u="sng" dirty="0">
                <a:effectLst>
                  <a:outerShdw blurRad="38100" dist="38100" dir="2700000" algn="tl">
                    <a:srgbClr val="000000">
                      <a:alpha val="43137"/>
                    </a:srgbClr>
                  </a:outerShdw>
                </a:effectLst>
                <a:latin typeface="Arial Black" panose="020B0A04020102020204" pitchFamily="34" charset="0"/>
              </a:rPr>
              <a:t>QUEDAN  el 2do. y 3er. Párr. del </a:t>
            </a:r>
            <a:br>
              <a:rPr lang="es-ES" sz="2400" b="1" u="sng" dirty="0">
                <a:effectLst>
                  <a:outerShdw blurRad="38100" dist="38100" dir="2700000" algn="tl">
                    <a:srgbClr val="000000">
                      <a:alpha val="43137"/>
                    </a:srgbClr>
                  </a:outerShdw>
                </a:effectLst>
                <a:latin typeface="Arial Black" panose="020B0A04020102020204" pitchFamily="34" charset="0"/>
              </a:rPr>
            </a:br>
            <a:r>
              <a:rPr lang="es-ES" sz="2400" b="1" u="sng" dirty="0" smtClean="0">
                <a:solidFill>
                  <a:schemeClr val="tx2"/>
                </a:solidFill>
                <a:effectLst>
                  <a:outerShdw blurRad="38100" dist="38100" dir="2700000" algn="tl">
                    <a:srgbClr val="000000">
                      <a:alpha val="43137"/>
                    </a:srgbClr>
                  </a:outerShdw>
                </a:effectLst>
                <a:latin typeface="Arial Black" panose="020B0A04020102020204" pitchFamily="34" charset="0"/>
              </a:rPr>
              <a:t>art</a:t>
            </a:r>
            <a:r>
              <a:rPr lang="es-ES" sz="2400" b="1" u="sng" dirty="0">
                <a:solidFill>
                  <a:schemeClr val="tx2"/>
                </a:solidFill>
                <a:effectLst>
                  <a:outerShdw blurRad="38100" dist="38100" dir="2700000" algn="tl">
                    <a:srgbClr val="000000">
                      <a:alpha val="43137"/>
                    </a:srgbClr>
                  </a:outerShdw>
                </a:effectLst>
                <a:latin typeface="Arial Black" panose="020B0A04020102020204" pitchFamily="34" charset="0"/>
              </a:rPr>
              <a:t>. 40 de la ley 11.683</a:t>
            </a:r>
            <a: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t>:</a:t>
            </a:r>
            <a:b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br>
            <a:endParaRPr lang="es-ES" sz="2400" dirty="0">
              <a:solidFill>
                <a:schemeClr val="tx2"/>
              </a:solidFill>
            </a:endParaRPr>
          </a:p>
        </p:txBody>
      </p:sp>
      <p:sp>
        <p:nvSpPr>
          <p:cNvPr id="3" name="2 Marcador de contenido"/>
          <p:cNvSpPr>
            <a:spLocks noGrp="1"/>
          </p:cNvSpPr>
          <p:nvPr>
            <p:ph idx="1"/>
          </p:nvPr>
        </p:nvSpPr>
        <p:spPr>
          <a:xfrm>
            <a:off x="323528" y="1268760"/>
            <a:ext cx="8496944" cy="4857403"/>
          </a:xfrm>
        </p:spPr>
        <p:txBody>
          <a:bodyPr>
            <a:normAutofit/>
          </a:bodyPr>
          <a:lstStyle/>
          <a:p>
            <a:pPr algn="just"/>
            <a:r>
              <a:rPr lang="es-ES" sz="2000" b="1" i="1" dirty="0">
                <a:solidFill>
                  <a:schemeClr val="tx2"/>
                </a:solidFill>
                <a:latin typeface="Arial Black" panose="020B0A04020102020204" pitchFamily="34" charset="0"/>
              </a:rPr>
              <a:t>2do. Párrafo: </a:t>
            </a:r>
          </a:p>
          <a:p>
            <a:pPr algn="just"/>
            <a:r>
              <a:rPr lang="es-ES" sz="2000" b="1" i="1" dirty="0">
                <a:solidFill>
                  <a:schemeClr val="tx2"/>
                </a:solidFill>
                <a:latin typeface="Arial Black" panose="020B0A04020102020204" pitchFamily="34" charset="0"/>
              </a:rPr>
              <a:t>“El mínimo y el máximo de la sanción de clausura se duplicará cuando se cometa otra infracción de las previstas en este artículo dentro de los dos (2) años desde que se detectó la anterior.</a:t>
            </a:r>
          </a:p>
          <a:p>
            <a:pPr algn="just"/>
            <a:endParaRPr lang="es-ES" sz="2000" b="1" i="1" dirty="0">
              <a:solidFill>
                <a:schemeClr val="tx2"/>
              </a:solidFill>
              <a:latin typeface="Arial Black" panose="020B0A04020102020204" pitchFamily="34" charset="0"/>
            </a:endParaRPr>
          </a:p>
          <a:p>
            <a:pPr algn="just"/>
            <a:r>
              <a:rPr lang="es-ES" sz="2000" b="1" i="1" dirty="0">
                <a:solidFill>
                  <a:schemeClr val="tx2"/>
                </a:solidFill>
                <a:latin typeface="Arial Black" panose="020B0A04020102020204" pitchFamily="34" charset="0"/>
              </a:rPr>
              <a:t>3er. Párrafo: </a:t>
            </a:r>
          </a:p>
          <a:p>
            <a:pPr algn="just"/>
            <a:r>
              <a:rPr lang="es-ES" sz="2000" b="1" i="1" dirty="0">
                <a:solidFill>
                  <a:schemeClr val="tx2"/>
                </a:solidFill>
                <a:latin typeface="Arial Black" panose="020B0A04020102020204" pitchFamily="34" charset="0"/>
              </a:rPr>
              <a:t>Sin perjuicio de la sanción de clausura, y cuando sea pertinente, también se podrá aplicar la suspensión en el uso de matrícula, licencia o inscripción registral que las disposiciones exigen para el ejercicio de determinadas actividades, cuando su otorgamiento sea competencia del Poder Ejecutivo Nacional.”.</a:t>
            </a:r>
          </a:p>
          <a:p>
            <a:endParaRPr lang="es-ES" sz="2000" b="1" i="1" dirty="0">
              <a:solidFill>
                <a:schemeClr val="tx2"/>
              </a:solidFill>
              <a:latin typeface="Calibri" panose="020F050202020403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11</a:t>
            </a:fld>
            <a:endParaRPr lang="es-ES"/>
          </a:p>
        </p:txBody>
      </p:sp>
    </p:spTree>
    <p:extLst>
      <p:ext uri="{BB962C8B-B14F-4D97-AF65-F5344CB8AC3E}">
        <p14:creationId xmlns:p14="http://schemas.microsoft.com/office/powerpoint/2010/main" xmlns="" val="2967991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858280" cy="1052736"/>
          </a:xfrm>
          <a:ln>
            <a:solidFill>
              <a:srgbClr val="002060"/>
            </a:solidFill>
          </a:ln>
        </p:spPr>
        <p:txBody>
          <a:bodyPr>
            <a:normAutofit/>
          </a:bodyPr>
          <a:lstStyle/>
          <a:p>
            <a:pPr algn="ctr"/>
            <a:r>
              <a:rPr lang="es-ES" sz="2400" dirty="0">
                <a:latin typeface="Arial Black" panose="020B0A04020102020204" pitchFamily="34" charset="0"/>
              </a:rPr>
              <a:t>Art. 196: incorpora a cont. del 1er. Párrafo del art. </a:t>
            </a:r>
            <a:r>
              <a:rPr lang="es-ES" sz="2400" dirty="0">
                <a:solidFill>
                  <a:srgbClr val="002060"/>
                </a:solidFill>
                <a:latin typeface="Arial Black" panose="020B0A04020102020204" pitchFamily="34" charset="0"/>
              </a:rPr>
              <a:t>40, el </a:t>
            </a:r>
            <a:r>
              <a:rPr lang="es-ES" sz="2400" dirty="0" err="1">
                <a:solidFill>
                  <a:srgbClr val="002060"/>
                </a:solidFill>
                <a:latin typeface="Arial Black" panose="020B0A04020102020204" pitchFamily="34" charset="0"/>
              </a:rPr>
              <a:t>sigte</a:t>
            </a:r>
            <a:r>
              <a:rPr lang="es-ES" sz="2400" dirty="0">
                <a:solidFill>
                  <a:srgbClr val="002060"/>
                </a:solidFill>
                <a:latin typeface="Arial Black" panose="020B0A04020102020204" pitchFamily="34" charset="0"/>
              </a:rPr>
              <a:t>.: </a:t>
            </a:r>
            <a:endParaRPr lang="es-ES" sz="2400" dirty="0">
              <a:solidFill>
                <a:srgbClr val="002060"/>
              </a:solidFill>
            </a:endParaRPr>
          </a:p>
        </p:txBody>
      </p:sp>
      <p:sp>
        <p:nvSpPr>
          <p:cNvPr id="3" name="2 Marcador de contenido"/>
          <p:cNvSpPr>
            <a:spLocks noGrp="1"/>
          </p:cNvSpPr>
          <p:nvPr>
            <p:ph idx="1"/>
          </p:nvPr>
        </p:nvSpPr>
        <p:spPr>
          <a:xfrm>
            <a:off x="457200" y="1412776"/>
            <a:ext cx="8229600" cy="4713387"/>
          </a:xfrm>
        </p:spPr>
        <p:txBody>
          <a:bodyPr>
            <a:normAutofit/>
          </a:bodyPr>
          <a:lstStyle/>
          <a:p>
            <a:pPr algn="just"/>
            <a:r>
              <a:rPr lang="es-ES" sz="2400" i="1" dirty="0">
                <a:solidFill>
                  <a:srgbClr val="002060"/>
                </a:solidFill>
                <a:latin typeface="Arial Black" panose="020B0A04020102020204" pitchFamily="34" charset="0"/>
              </a:rPr>
              <a:t>Sin perjuicio de las demás sanciones que pudieren corresponder, se aplicará una multa de $ </a:t>
            </a:r>
            <a:r>
              <a:rPr lang="es-ES" sz="2400" i="1" dirty="0" smtClean="0">
                <a:solidFill>
                  <a:srgbClr val="002060"/>
                </a:solidFill>
                <a:latin typeface="Arial Black" panose="020B0A04020102020204" pitchFamily="34" charset="0"/>
              </a:rPr>
              <a:t>3.000 </a:t>
            </a:r>
            <a:r>
              <a:rPr lang="es-ES" sz="2400" i="1" dirty="0">
                <a:solidFill>
                  <a:srgbClr val="002060"/>
                </a:solidFill>
                <a:latin typeface="Arial Black" panose="020B0A04020102020204" pitchFamily="34" charset="0"/>
              </a:rPr>
              <a:t>a $ 100.000 a quienes ocuparen trabajadores en relación de </a:t>
            </a:r>
            <a:r>
              <a:rPr lang="es-ES" sz="2400" i="1" dirty="0" smtClean="0">
                <a:solidFill>
                  <a:srgbClr val="002060"/>
                </a:solidFill>
                <a:latin typeface="Arial Black" panose="020B0A04020102020204" pitchFamily="34" charset="0"/>
              </a:rPr>
              <a:t>dependencia </a:t>
            </a:r>
            <a:r>
              <a:rPr lang="es-ES" sz="2400" i="1" dirty="0">
                <a:solidFill>
                  <a:srgbClr val="002060"/>
                </a:solidFill>
                <a:latin typeface="Arial Black" panose="020B0A04020102020204" pitchFamily="34" charset="0"/>
              </a:rPr>
              <a:t>y no los registraren y declararen conforme las formalidades legales exigidas.</a:t>
            </a:r>
          </a:p>
          <a:p>
            <a:pPr algn="just"/>
            <a:endParaRPr lang="es-ES" sz="2400" i="1" dirty="0">
              <a:solidFill>
                <a:srgbClr val="002060"/>
              </a:solidFill>
              <a:latin typeface="Arial Black" panose="020B0A04020102020204" pitchFamily="34" charset="0"/>
            </a:endParaRPr>
          </a:p>
          <a:p>
            <a:pPr algn="just"/>
            <a:r>
              <a:rPr lang="es-ES" sz="2400" i="1" dirty="0">
                <a:solidFill>
                  <a:srgbClr val="002060"/>
                </a:solidFill>
                <a:latin typeface="Arial Black" panose="020B0A04020102020204" pitchFamily="34" charset="0"/>
              </a:rPr>
              <a:t>En ese caso resultará aplicable el procedimiento recursivo de la clausura, previsto en el art. 77* de esta ley.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12</a:t>
            </a:fld>
            <a:endParaRPr lang="es-ES"/>
          </a:p>
        </p:txBody>
      </p:sp>
    </p:spTree>
    <p:extLst>
      <p:ext uri="{BB962C8B-B14F-4D97-AF65-F5344CB8AC3E}">
        <p14:creationId xmlns:p14="http://schemas.microsoft.com/office/powerpoint/2010/main" xmlns="" val="3650815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858280" cy="1052736"/>
          </a:xfrm>
          <a:ln>
            <a:solidFill>
              <a:schemeClr val="tx2"/>
            </a:solidFill>
          </a:ln>
        </p:spPr>
        <p:txBody>
          <a:bodyPr>
            <a:noAutofit/>
          </a:bodyPr>
          <a:lstStyle/>
          <a:p>
            <a:pPr algn="ctr"/>
            <a:r>
              <a:rPr lang="es-ES" sz="2400" b="1" dirty="0">
                <a:latin typeface="Arial Black" panose="020B0A04020102020204" pitchFamily="34" charset="0"/>
              </a:rPr>
              <a:t>ARTÍCULO 213.- </a:t>
            </a:r>
            <a:r>
              <a:rPr lang="es-ES" sz="2400" b="1" dirty="0" err="1">
                <a:latin typeface="Arial Black" panose="020B0A04020102020204" pitchFamily="34" charset="0"/>
              </a:rPr>
              <a:t>Sustitúyese</a:t>
            </a:r>
            <a:r>
              <a:rPr lang="es-ES" sz="2400" b="1" dirty="0">
                <a:latin typeface="Arial Black" panose="020B0A04020102020204" pitchFamily="34" charset="0"/>
              </a:rPr>
              <a:t> el art. 77 de la 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sp>
        <p:nvSpPr>
          <p:cNvPr id="3" name="2 Marcador de contenido"/>
          <p:cNvSpPr>
            <a:spLocks noGrp="1"/>
          </p:cNvSpPr>
          <p:nvPr>
            <p:ph idx="1"/>
          </p:nvPr>
        </p:nvSpPr>
        <p:spPr>
          <a:xfrm>
            <a:off x="457200" y="1484784"/>
            <a:ext cx="8229600" cy="4641379"/>
          </a:xfrm>
        </p:spPr>
        <p:txBody>
          <a:bodyPr>
            <a:normAutofit fontScale="92500" lnSpcReduction="10000"/>
          </a:bodyPr>
          <a:lstStyle/>
          <a:p>
            <a:pPr marL="0" indent="0" algn="just">
              <a:buNone/>
            </a:pPr>
            <a:endParaRPr lang="es-ES" sz="2900" i="1" dirty="0" smtClean="0">
              <a:solidFill>
                <a:schemeClr val="tx2"/>
              </a:solidFill>
              <a:latin typeface="Arial Black" panose="020B0A04020102020204" pitchFamily="34" charset="0"/>
            </a:endParaRPr>
          </a:p>
          <a:p>
            <a:pPr marL="0" indent="0" algn="just">
              <a:buNone/>
            </a:pPr>
            <a:r>
              <a:rPr lang="es-ES" sz="2200" i="1" dirty="0" smtClean="0">
                <a:solidFill>
                  <a:schemeClr val="tx2"/>
                </a:solidFill>
                <a:latin typeface="Arial Black" panose="020B0A04020102020204" pitchFamily="34" charset="0"/>
                <a:cs typeface="Arial" panose="020B0604020202020204" pitchFamily="34" charset="0"/>
              </a:rPr>
              <a:t>“</a:t>
            </a:r>
            <a:r>
              <a:rPr lang="es-ES" sz="2200" i="1" dirty="0">
                <a:solidFill>
                  <a:schemeClr val="tx2"/>
                </a:solidFill>
                <a:latin typeface="Arial Black" panose="020B0A04020102020204" pitchFamily="34" charset="0"/>
                <a:cs typeface="Arial" panose="020B0604020202020204" pitchFamily="34" charset="0"/>
              </a:rPr>
              <a:t>ARTÍCULO 77.- Las sanciones de clausura y de suspensión de matrícula, licencia e inscripción en el respectivo registro, cuando proceda, </a:t>
            </a:r>
            <a:r>
              <a:rPr lang="es-ES" sz="2200" i="1" u="sng" dirty="0">
                <a:solidFill>
                  <a:schemeClr val="tx2"/>
                </a:solidFill>
                <a:latin typeface="Arial Black" panose="020B0A04020102020204" pitchFamily="34" charset="0"/>
                <a:cs typeface="Arial" panose="020B0604020202020204" pitchFamily="34" charset="0"/>
              </a:rPr>
              <a:t>serán </a:t>
            </a:r>
            <a:r>
              <a:rPr lang="es-ES" sz="2200" b="1" i="1" u="sng" dirty="0">
                <a:solidFill>
                  <a:schemeClr val="tx2"/>
                </a:solidFill>
                <a:latin typeface="Arial Black" panose="020B0A04020102020204" pitchFamily="34" charset="0"/>
                <a:cs typeface="Arial" panose="020B0604020202020204" pitchFamily="34" charset="0"/>
              </a:rPr>
              <a:t>recurribles dentro de los cinco (5) días</a:t>
            </a:r>
            <a:r>
              <a:rPr lang="es-ES" sz="2200" i="1" u="sng" dirty="0">
                <a:solidFill>
                  <a:schemeClr val="tx2"/>
                </a:solidFill>
                <a:latin typeface="Arial Black" panose="020B0A04020102020204" pitchFamily="34" charset="0"/>
                <a:cs typeface="Arial" panose="020B0604020202020204" pitchFamily="34" charset="0"/>
              </a:rPr>
              <a:t> por apelación administrativa </a:t>
            </a:r>
            <a:r>
              <a:rPr lang="es-ES" sz="2200" i="1" dirty="0">
                <a:solidFill>
                  <a:schemeClr val="tx2"/>
                </a:solidFill>
                <a:latin typeface="Arial Black" panose="020B0A04020102020204" pitchFamily="34" charset="0"/>
                <a:cs typeface="Arial" panose="020B0604020202020204" pitchFamily="34" charset="0"/>
              </a:rPr>
              <a:t>ante los funcionarios superiores que designe la AFIP, quienes deberán expedirse en un plazo no mayor a diez (10) días.</a:t>
            </a:r>
          </a:p>
          <a:p>
            <a:pPr algn="just"/>
            <a:r>
              <a:rPr lang="es-ES" sz="2200" i="1" dirty="0">
                <a:solidFill>
                  <a:schemeClr val="tx2"/>
                </a:solidFill>
                <a:latin typeface="Arial Black" panose="020B0A04020102020204" pitchFamily="34" charset="0"/>
                <a:cs typeface="Arial" panose="020B0604020202020204" pitchFamily="34" charset="0"/>
              </a:rPr>
              <a:t>La resolución a que se refiere el párrafo anterior será recurrible por </a:t>
            </a:r>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recurso de apelación</a:t>
            </a:r>
            <a:r>
              <a:rPr lang="es-ES" sz="2200" i="1" dirty="0">
                <a:solidFill>
                  <a:schemeClr val="tx2"/>
                </a:solidFill>
                <a:latin typeface="Arial Black" panose="020B0A04020102020204" pitchFamily="34" charset="0"/>
                <a:cs typeface="Arial" panose="020B0604020202020204" pitchFamily="34" charset="0"/>
              </a:rPr>
              <a:t>, ante los juzgados en lo penal económico de la CABA y los juzgados federales del resto de la República.</a:t>
            </a:r>
          </a:p>
          <a:p>
            <a:pPr algn="just"/>
            <a:r>
              <a:rPr lang="es-ES" sz="2200" i="1" dirty="0">
                <a:solidFill>
                  <a:schemeClr val="tx2"/>
                </a:solidFill>
                <a:latin typeface="Arial Black" panose="020B0A04020102020204" pitchFamily="34" charset="0"/>
                <a:cs typeface="Arial" panose="020B0604020202020204" pitchFamily="34" charset="0"/>
              </a:rPr>
              <a:t>El escrito del recurso deberá ser interpuesto y fundado en sede administrativa, dentro de los cinco (5) días de notificada la resolución.</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13</a:t>
            </a:fld>
            <a:endParaRPr lang="es-ES"/>
          </a:p>
        </p:txBody>
      </p:sp>
    </p:spTree>
    <p:extLst>
      <p:ext uri="{BB962C8B-B14F-4D97-AF65-F5344CB8AC3E}">
        <p14:creationId xmlns:p14="http://schemas.microsoft.com/office/powerpoint/2010/main" xmlns="" val="3537763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858280" cy="792088"/>
          </a:xfrm>
          <a:ln>
            <a:solidFill>
              <a:schemeClr val="tx2"/>
            </a:solidFill>
          </a:ln>
        </p:spPr>
        <p:txBody>
          <a:bodyPr>
            <a:noAutofit/>
          </a:bodyPr>
          <a:lstStyle/>
          <a:p>
            <a:pPr algn="ctr"/>
            <a:r>
              <a:rPr lang="es-ES" sz="2400" b="1" dirty="0">
                <a:latin typeface="Arial Black" panose="020B0A04020102020204" pitchFamily="34" charset="0"/>
              </a:rPr>
              <a:t>///ARTÍCULO 213.- </a:t>
            </a:r>
            <a:r>
              <a:rPr lang="es-ES" sz="2400" b="1" dirty="0" err="1">
                <a:latin typeface="Arial Black" panose="020B0A04020102020204" pitchFamily="34" charset="0"/>
              </a:rPr>
              <a:t>Sustitúyese</a:t>
            </a:r>
            <a:r>
              <a:rPr lang="es-ES" sz="2400" b="1" dirty="0">
                <a:latin typeface="Arial Black" panose="020B0A04020102020204" pitchFamily="34" charset="0"/>
              </a:rPr>
              <a:t> el art. 77 de la ley </a:t>
            </a:r>
            <a:r>
              <a:rPr lang="es-ES" sz="2400" b="1" dirty="0">
                <a:solidFill>
                  <a:srgbClr val="002060"/>
                </a:solidFill>
                <a:latin typeface="Arial Black" panose="020B0A04020102020204" pitchFamily="34" charset="0"/>
              </a:rPr>
              <a:t>11.683</a:t>
            </a:r>
            <a:r>
              <a:rPr lang="es-ES" sz="2400" dirty="0">
                <a:solidFill>
                  <a:srgbClr val="002060"/>
                </a:solidFill>
                <a:latin typeface="Arial Black" panose="020B0A04020102020204" pitchFamily="34" charset="0"/>
              </a:rPr>
              <a:t>, por el siguiente</a:t>
            </a:r>
            <a:endParaRPr lang="es-ES" sz="2400" dirty="0">
              <a:solidFill>
                <a:srgbClr val="002060"/>
              </a:solidFill>
            </a:endParaRPr>
          </a:p>
        </p:txBody>
      </p:sp>
      <p:sp>
        <p:nvSpPr>
          <p:cNvPr id="3" name="2 Marcador de contenido"/>
          <p:cNvSpPr>
            <a:spLocks noGrp="1"/>
          </p:cNvSpPr>
          <p:nvPr>
            <p:ph idx="1"/>
          </p:nvPr>
        </p:nvSpPr>
        <p:spPr>
          <a:xfrm>
            <a:off x="457200" y="1268760"/>
            <a:ext cx="8229600" cy="4857403"/>
          </a:xfrm>
        </p:spPr>
        <p:txBody>
          <a:bodyPr>
            <a:normAutofit/>
          </a:bodyPr>
          <a:lstStyle/>
          <a:p>
            <a:pPr algn="just"/>
            <a:r>
              <a:rPr lang="es-ES" sz="2000" i="1" dirty="0">
                <a:solidFill>
                  <a:srgbClr val="002060"/>
                </a:solidFill>
                <a:latin typeface="Arial Black" panose="020B0A04020102020204" pitchFamily="34" charset="0"/>
              </a:rPr>
              <a:t>Verificado el cumplimiento de los requisitos formales, dentro de las veinticuatro (24) horas de formulada la apelación, deberán elevarse las piezas pertinentes al juez competente con arreglo a las previsiones del Código </a:t>
            </a:r>
            <a:r>
              <a:rPr lang="es-ES" sz="2000" i="1" dirty="0" err="1" smtClean="0">
                <a:solidFill>
                  <a:srgbClr val="002060"/>
                </a:solidFill>
                <a:latin typeface="Arial Black" panose="020B0A04020102020204" pitchFamily="34" charset="0"/>
              </a:rPr>
              <a:t>Proc.Penal</a:t>
            </a:r>
            <a:r>
              <a:rPr lang="es-ES" sz="2000" i="1" dirty="0" smtClean="0">
                <a:solidFill>
                  <a:srgbClr val="002060"/>
                </a:solidFill>
                <a:latin typeface="Arial Black" panose="020B0A04020102020204" pitchFamily="34" charset="0"/>
              </a:rPr>
              <a:t> </a:t>
            </a:r>
            <a:r>
              <a:rPr lang="es-ES" sz="2000" i="1" dirty="0">
                <a:solidFill>
                  <a:srgbClr val="002060"/>
                </a:solidFill>
                <a:latin typeface="Arial Black" panose="020B0A04020102020204" pitchFamily="34" charset="0"/>
              </a:rPr>
              <a:t>de la Nación, que será de aplicación subsidiaria, en tanto no se oponga a esta ley.</a:t>
            </a:r>
          </a:p>
          <a:p>
            <a:pPr algn="just"/>
            <a:r>
              <a:rPr lang="es-ES" sz="2000" i="1" dirty="0">
                <a:solidFill>
                  <a:srgbClr val="002060"/>
                </a:solidFill>
                <a:latin typeface="Arial Black" panose="020B0A04020102020204" pitchFamily="34" charset="0"/>
              </a:rPr>
              <a:t>La decisión del juez será apelable.</a:t>
            </a:r>
          </a:p>
          <a:p>
            <a:pPr algn="just"/>
            <a:r>
              <a:rPr lang="es-ES" sz="2000" i="1" u="sng" dirty="0">
                <a:solidFill>
                  <a:srgbClr val="002060"/>
                </a:solidFill>
                <a:effectLst>
                  <a:outerShdw blurRad="38100" dist="38100" dir="2700000" algn="tl">
                    <a:srgbClr val="000000">
                      <a:alpha val="43137"/>
                    </a:srgbClr>
                  </a:outerShdw>
                </a:effectLst>
                <a:latin typeface="Arial Black" panose="020B0A04020102020204" pitchFamily="34" charset="0"/>
              </a:rPr>
              <a:t>Los recursos previstos en este artículo serán concedidos al sólo efecto suspensivo</a:t>
            </a:r>
            <a:r>
              <a:rPr lang="es-ES" sz="2000" i="1" u="sng" dirty="0" smtClean="0">
                <a:solidFill>
                  <a:srgbClr val="002060"/>
                </a:solidFill>
                <a:effectLst>
                  <a:outerShdw blurRad="38100" dist="38100" dir="2700000" algn="tl">
                    <a:srgbClr val="000000">
                      <a:alpha val="43137"/>
                    </a:srgbClr>
                  </a:outerShdw>
                </a:effectLst>
                <a:latin typeface="Arial Black" panose="020B0A04020102020204" pitchFamily="34" charset="0"/>
              </a:rPr>
              <a:t>.”.</a:t>
            </a:r>
          </a:p>
          <a:p>
            <a:pPr algn="just"/>
            <a:endParaRPr lang="es-ES" sz="2000" i="1" u="sng" dirty="0">
              <a:solidFill>
                <a:srgbClr val="002060"/>
              </a:solidFill>
              <a:effectLst>
                <a:outerShdw blurRad="38100" dist="38100" dir="2700000" algn="tl">
                  <a:srgbClr val="000000">
                    <a:alpha val="43137"/>
                  </a:srgbClr>
                </a:outerShdw>
              </a:effectLst>
              <a:latin typeface="Arial Black" panose="020B0A04020102020204" pitchFamily="34" charset="0"/>
            </a:endParaRPr>
          </a:p>
          <a:p>
            <a:pPr algn="just"/>
            <a:r>
              <a:rPr lang="es-ES" sz="1800" u="sng" dirty="0">
                <a:solidFill>
                  <a:srgbClr val="002060"/>
                </a:solidFill>
                <a:effectLst>
                  <a:outerShdw blurRad="38100" dist="38100" dir="2700000" algn="tl">
                    <a:srgbClr val="000000">
                      <a:alpha val="43137"/>
                    </a:srgbClr>
                  </a:outerShdw>
                </a:effectLst>
                <a:latin typeface="Arial Black" panose="020B0A04020102020204" pitchFamily="34" charset="0"/>
              </a:rPr>
              <a:t>Recepta la doctrina de la CSJN en “</a:t>
            </a:r>
            <a:r>
              <a:rPr lang="es-ES" sz="1800" u="sng" dirty="0" err="1">
                <a:solidFill>
                  <a:srgbClr val="002060"/>
                </a:solidFill>
                <a:effectLst>
                  <a:outerShdw blurRad="38100" dist="38100" dir="2700000" algn="tl">
                    <a:srgbClr val="000000">
                      <a:alpha val="43137"/>
                    </a:srgbClr>
                  </a:outerShdw>
                </a:effectLst>
                <a:latin typeface="Arial Black" panose="020B0A04020102020204" pitchFamily="34" charset="0"/>
              </a:rPr>
              <a:t>Lapiduz</a:t>
            </a:r>
            <a:r>
              <a:rPr lang="es-ES" sz="1800" u="sng" dirty="0">
                <a:solidFill>
                  <a:srgbClr val="002060"/>
                </a:solidFill>
                <a:effectLst>
                  <a:outerShdw blurRad="38100" dist="38100" dir="2700000" algn="tl">
                    <a:srgbClr val="000000">
                      <a:alpha val="43137"/>
                    </a:srgbClr>
                  </a:outerShdw>
                </a:effectLst>
                <a:latin typeface="Arial Black" panose="020B0A04020102020204" pitchFamily="34" charset="0"/>
              </a:rPr>
              <a:t>, Enrique c/DGI s/acción de amparo”.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14</a:t>
            </a:fld>
            <a:endParaRPr lang="es-ES"/>
          </a:p>
        </p:txBody>
      </p:sp>
    </p:spTree>
    <p:extLst>
      <p:ext uri="{BB962C8B-B14F-4D97-AF65-F5344CB8AC3E}">
        <p14:creationId xmlns:p14="http://schemas.microsoft.com/office/powerpoint/2010/main" xmlns="" val="839584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936104"/>
          </a:xfrm>
          <a:ln>
            <a:solidFill>
              <a:schemeClr val="tx2"/>
            </a:solidFill>
          </a:ln>
        </p:spPr>
        <p:txBody>
          <a:bodyPr>
            <a:noAutofit/>
          </a:bodyPr>
          <a:lstStyle/>
          <a:p>
            <a:pPr algn="ctr"/>
            <a:r>
              <a:rPr lang="es-ES" sz="2400" b="1" dirty="0" smtClean="0">
                <a:latin typeface="Arial Black" panose="020B0A04020102020204" pitchFamily="34" charset="0"/>
              </a:rPr>
              <a:t/>
            </a:r>
            <a:br>
              <a:rPr lang="es-ES" sz="2400" b="1" dirty="0" smtClean="0">
                <a:latin typeface="Arial Black" panose="020B0A04020102020204" pitchFamily="34" charset="0"/>
              </a:rPr>
            </a:br>
            <a:r>
              <a:rPr lang="es-ES" sz="2400" b="1" dirty="0" smtClean="0">
                <a:latin typeface="Arial Black" panose="020B0A04020102020204" pitchFamily="34" charset="0"/>
              </a:rPr>
              <a:t>ARTÍCULO </a:t>
            </a:r>
            <a:r>
              <a:rPr lang="es-ES" sz="2400" b="1" dirty="0">
                <a:latin typeface="Arial Black" panose="020B0A04020102020204" pitchFamily="34" charset="0"/>
              </a:rPr>
              <a:t>214.- </a:t>
            </a:r>
            <a:r>
              <a:rPr lang="es-ES" sz="2400" b="1" dirty="0" err="1">
                <a:latin typeface="Arial Black" panose="020B0A04020102020204" pitchFamily="34" charset="0"/>
              </a:rPr>
              <a:t>Sustitúyese</a:t>
            </a:r>
            <a:r>
              <a:rPr lang="es-ES" sz="2400" b="1" dirty="0">
                <a:latin typeface="Arial Black" panose="020B0A04020102020204" pitchFamily="34" charset="0"/>
              </a:rPr>
              <a:t> el art. 78 de la ley </a:t>
            </a:r>
            <a:br>
              <a:rPr lang="es-ES" sz="2400" b="1" dirty="0">
                <a:latin typeface="Arial Black" panose="020B0A04020102020204" pitchFamily="34" charset="0"/>
              </a:rPr>
            </a:br>
            <a:r>
              <a:rPr lang="es-ES" sz="2400" b="1" dirty="0" smtClean="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sp>
        <p:nvSpPr>
          <p:cNvPr id="3" name="2 Marcador de contenido"/>
          <p:cNvSpPr>
            <a:spLocks noGrp="1"/>
          </p:cNvSpPr>
          <p:nvPr>
            <p:ph idx="1"/>
          </p:nvPr>
        </p:nvSpPr>
        <p:spPr>
          <a:xfrm>
            <a:off x="323528" y="1196752"/>
            <a:ext cx="8568952" cy="4929411"/>
          </a:xfrm>
        </p:spPr>
        <p:txBody>
          <a:bodyPr>
            <a:noAutofit/>
          </a:bodyPr>
          <a:lstStyle/>
          <a:p>
            <a:pPr algn="just"/>
            <a:r>
              <a:rPr lang="es-ES" sz="2000" i="1" dirty="0">
                <a:solidFill>
                  <a:schemeClr val="tx2"/>
                </a:solidFill>
                <a:latin typeface="Arial Black" panose="020B0A04020102020204" pitchFamily="34" charset="0"/>
              </a:rPr>
              <a:t>“ARTÍCULO 78.- La resolución que disponga el </a:t>
            </a:r>
            <a:r>
              <a:rPr lang="es-ES" sz="2000" i="1" dirty="0">
                <a:solidFill>
                  <a:schemeClr val="tx2"/>
                </a:solidFill>
                <a:effectLst>
                  <a:outerShdw blurRad="38100" dist="38100" dir="2700000" algn="tl">
                    <a:srgbClr val="000000">
                      <a:alpha val="43137"/>
                    </a:srgbClr>
                  </a:outerShdw>
                </a:effectLst>
                <a:latin typeface="Arial Black" panose="020B0A04020102020204" pitchFamily="34" charset="0"/>
              </a:rPr>
              <a:t>decomiso </a:t>
            </a:r>
            <a:r>
              <a:rPr lang="es-ES" sz="2000" i="1" dirty="0">
                <a:solidFill>
                  <a:schemeClr val="tx2"/>
                </a:solidFill>
                <a:latin typeface="Arial Black" panose="020B0A04020102020204" pitchFamily="34" charset="0"/>
              </a:rPr>
              <a:t>de la mercadería sujeta a secuestro o interdicción, </a:t>
            </a:r>
            <a:r>
              <a:rPr lang="es-ES" sz="2000" i="1" u="sng" dirty="0">
                <a:solidFill>
                  <a:schemeClr val="tx2"/>
                </a:solidFill>
                <a:effectLst>
                  <a:outerShdw blurRad="38100" dist="38100" dir="2700000" algn="tl">
                    <a:srgbClr val="000000">
                      <a:alpha val="43137"/>
                    </a:srgbClr>
                  </a:outerShdw>
                </a:effectLst>
                <a:latin typeface="Arial Black" panose="020B0A04020102020204" pitchFamily="34" charset="0"/>
              </a:rPr>
              <a:t>será recurrible dentro de los tres (3) días por apelación administrativa</a:t>
            </a:r>
            <a:r>
              <a:rPr lang="es-ES" sz="2000" i="1" dirty="0">
                <a:solidFill>
                  <a:schemeClr val="tx2"/>
                </a:solidFill>
                <a:latin typeface="Arial Black" panose="020B0A04020102020204" pitchFamily="34" charset="0"/>
              </a:rPr>
              <a:t> ante los funcionarios superiores que designe la AFIP, quienes </a:t>
            </a:r>
            <a:r>
              <a:rPr lang="es-ES" sz="2000" i="1" u="sng" dirty="0">
                <a:solidFill>
                  <a:schemeClr val="tx2"/>
                </a:solidFill>
                <a:latin typeface="Arial Black" panose="020B0A04020102020204" pitchFamily="34" charset="0"/>
              </a:rPr>
              <a:t>deberán expedirse en un plazo no mayor a los diez (10) días</a:t>
            </a:r>
            <a:r>
              <a:rPr lang="es-ES" sz="2000" i="1" dirty="0">
                <a:solidFill>
                  <a:schemeClr val="tx2"/>
                </a:solidFill>
                <a:latin typeface="Arial Black" panose="020B0A04020102020204" pitchFamily="34" charset="0"/>
              </a:rPr>
              <a:t>. En caso de </a:t>
            </a:r>
            <a:r>
              <a:rPr lang="es-ES" sz="2000" i="1" u="sng" dirty="0">
                <a:solidFill>
                  <a:schemeClr val="tx2"/>
                </a:solidFill>
                <a:effectLst>
                  <a:outerShdw blurRad="38100" dist="38100" dir="2700000" algn="tl">
                    <a:srgbClr val="000000">
                      <a:alpha val="43137"/>
                    </a:srgbClr>
                  </a:outerShdw>
                </a:effectLst>
                <a:latin typeface="Arial Black" panose="020B0A04020102020204" pitchFamily="34" charset="0"/>
              </a:rPr>
              <a:t>urgencia,</a:t>
            </a:r>
            <a:r>
              <a:rPr lang="es-ES" sz="2000" i="1" dirty="0">
                <a:solidFill>
                  <a:schemeClr val="tx2"/>
                </a:solidFill>
                <a:latin typeface="Arial Black" panose="020B0A04020102020204" pitchFamily="34" charset="0"/>
              </a:rPr>
              <a:t> dicho plazo </a:t>
            </a:r>
            <a:r>
              <a:rPr lang="es-ES" sz="2000" i="1" u="sng" dirty="0">
                <a:solidFill>
                  <a:schemeClr val="tx2"/>
                </a:solidFill>
                <a:effectLst>
                  <a:outerShdw blurRad="38100" dist="38100" dir="2700000" algn="tl">
                    <a:srgbClr val="000000">
                      <a:alpha val="43137"/>
                    </a:srgbClr>
                  </a:outerShdw>
                </a:effectLst>
                <a:latin typeface="Arial Black" panose="020B0A04020102020204" pitchFamily="34" charset="0"/>
              </a:rPr>
              <a:t>se reducirá a cuarenta y ocho (48) horas de recibido el recurso de apelación.</a:t>
            </a:r>
            <a:r>
              <a:rPr lang="es-ES" sz="2000" i="1" dirty="0">
                <a:solidFill>
                  <a:schemeClr val="tx2"/>
                </a:solidFill>
                <a:latin typeface="Arial Black" panose="020B0A04020102020204" pitchFamily="34" charset="0"/>
              </a:rPr>
              <a:t> En su caso, la resolución que resuelva el recurso podrá ordenar al depositario de los bienes decomisados que los traslade al Ministerio de Desarrollo Social para satisfacer necesidades de bien público, conforme las reglamentaciones que al respecto se dicten.</a:t>
            </a:r>
          </a:p>
          <a:p>
            <a:pPr algn="just"/>
            <a:r>
              <a:rPr lang="es-ES" sz="2000" i="1" u="sng" dirty="0">
                <a:solidFill>
                  <a:schemeClr val="tx2"/>
                </a:solidFill>
                <a:latin typeface="Arial Black" panose="020B0A04020102020204" pitchFamily="34" charset="0"/>
              </a:rPr>
              <a:t>La resolución a que se refiere el párrafo anterior será recurrible por recurso de apelación ante los juzgados en lo penal económico de la CABA y los juzgados federales del resto de la República</a:t>
            </a:r>
            <a:r>
              <a:rPr lang="es-ES" sz="2000" i="1" u="sng" dirty="0" smtClean="0">
                <a:solidFill>
                  <a:schemeClr val="tx2"/>
                </a:solidFill>
                <a:latin typeface="Arial Black" panose="020B0A04020102020204" pitchFamily="34" charset="0"/>
              </a:rPr>
              <a:t>.”</a:t>
            </a:r>
            <a:endParaRPr lang="es-ES" sz="2000" i="1" u="sng" dirty="0">
              <a:solidFill>
                <a:schemeClr val="tx2"/>
              </a:solidFill>
              <a:latin typeface="Arial Black" panose="020B0A04020102020204" pitchFamily="34" charset="0"/>
            </a:endParaRPr>
          </a:p>
          <a:p>
            <a:endParaRPr lang="es-ES" sz="2000" dirty="0">
              <a:solidFill>
                <a:schemeClr val="tx2"/>
              </a:solidFill>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15</a:t>
            </a:fld>
            <a:endParaRPr lang="es-ES"/>
          </a:p>
        </p:txBody>
      </p:sp>
    </p:spTree>
    <p:extLst>
      <p:ext uri="{BB962C8B-B14F-4D97-AF65-F5344CB8AC3E}">
        <p14:creationId xmlns:p14="http://schemas.microsoft.com/office/powerpoint/2010/main" xmlns="" val="1122544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58280" cy="720080"/>
          </a:xfrm>
          <a:ln>
            <a:solidFill>
              <a:schemeClr val="tx2"/>
            </a:solidFill>
          </a:ln>
        </p:spPr>
        <p:txBody>
          <a:bodyPr>
            <a:noAutofit/>
          </a:bodyPr>
          <a:lstStyle/>
          <a:p>
            <a:pPr algn="ctr"/>
            <a:r>
              <a:rPr lang="es-ES" sz="2400" b="1" dirty="0">
                <a:latin typeface="Arial Black" panose="020B0A04020102020204" pitchFamily="34" charset="0"/>
              </a:rPr>
              <a:t>///ARTÍCULO 214.- </a:t>
            </a:r>
            <a:r>
              <a:rPr lang="es-ES" sz="2400" b="1" dirty="0" err="1">
                <a:latin typeface="Arial Black" panose="020B0A04020102020204" pitchFamily="34" charset="0"/>
              </a:rPr>
              <a:t>Sustitúyese</a:t>
            </a:r>
            <a:r>
              <a:rPr lang="es-ES" sz="2400" b="1" dirty="0">
                <a:latin typeface="Arial Black" panose="020B0A04020102020204" pitchFamily="34" charset="0"/>
              </a:rPr>
              <a:t> el art. 78 de la 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sp>
        <p:nvSpPr>
          <p:cNvPr id="3" name="2 Marcador de contenido"/>
          <p:cNvSpPr>
            <a:spLocks noGrp="1"/>
          </p:cNvSpPr>
          <p:nvPr>
            <p:ph idx="1"/>
          </p:nvPr>
        </p:nvSpPr>
        <p:spPr>
          <a:xfrm>
            <a:off x="457200" y="1124744"/>
            <a:ext cx="8229600" cy="5001419"/>
          </a:xfrm>
        </p:spPr>
        <p:txBody>
          <a:bodyPr>
            <a:normAutofit fontScale="92500"/>
          </a:bodyPr>
          <a:lstStyle/>
          <a:p>
            <a:pPr algn="just"/>
            <a:r>
              <a:rPr lang="es-ES" sz="2200" i="1" dirty="0" smtClean="0">
                <a:solidFill>
                  <a:schemeClr val="tx2"/>
                </a:solidFill>
                <a:latin typeface="Arial Black" panose="020B0A04020102020204" pitchFamily="34" charset="0"/>
              </a:rPr>
              <a:t>“El </a:t>
            </a:r>
            <a:r>
              <a:rPr lang="es-ES" sz="2200" i="1" dirty="0">
                <a:solidFill>
                  <a:schemeClr val="tx2"/>
                </a:solidFill>
                <a:latin typeface="Arial Black" panose="020B0A04020102020204" pitchFamily="34" charset="0"/>
              </a:rPr>
              <a:t>escrito del recurso deberá ser interpuesto y fundado en sede administrativa, </a:t>
            </a:r>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rPr>
              <a:t>dentro de los tres (3) días </a:t>
            </a:r>
            <a:r>
              <a:rPr lang="es-ES" sz="2200" i="1" dirty="0">
                <a:solidFill>
                  <a:schemeClr val="tx2"/>
                </a:solidFill>
                <a:latin typeface="Arial Black" panose="020B0A04020102020204" pitchFamily="34" charset="0"/>
              </a:rPr>
              <a:t>de notificada la resolución.</a:t>
            </a:r>
          </a:p>
          <a:p>
            <a:pPr algn="just"/>
            <a:r>
              <a:rPr lang="es-ES" sz="2200" i="1" dirty="0">
                <a:solidFill>
                  <a:schemeClr val="tx2"/>
                </a:solidFill>
                <a:latin typeface="Arial Black" panose="020B0A04020102020204" pitchFamily="34" charset="0"/>
              </a:rPr>
              <a:t>Verificado el cumplimiento de los requisitos formales, </a:t>
            </a:r>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rPr>
              <a:t>dentro de las veinticuatro (24) horas de formulada la apelación, deberán elevarse las piezas pertinentes al juez competente </a:t>
            </a:r>
            <a:r>
              <a:rPr lang="es-ES" sz="2200" i="1" dirty="0">
                <a:solidFill>
                  <a:schemeClr val="tx2"/>
                </a:solidFill>
                <a:latin typeface="Arial Black" panose="020B0A04020102020204" pitchFamily="34" charset="0"/>
              </a:rPr>
              <a:t>con arreglo a las previsiones del </a:t>
            </a:r>
            <a:r>
              <a:rPr lang="es-ES" sz="2200" i="1" dirty="0" smtClean="0">
                <a:solidFill>
                  <a:schemeClr val="tx2"/>
                </a:solidFill>
                <a:latin typeface="Arial Black" panose="020B0A04020102020204" pitchFamily="34" charset="0"/>
              </a:rPr>
              <a:t>Cód.  Pr. Penal </a:t>
            </a:r>
            <a:r>
              <a:rPr lang="es-ES" sz="2200" i="1" dirty="0" err="1" smtClean="0">
                <a:solidFill>
                  <a:schemeClr val="tx2"/>
                </a:solidFill>
                <a:latin typeface="Arial Black" panose="020B0A04020102020204" pitchFamily="34" charset="0"/>
              </a:rPr>
              <a:t>Nac</a:t>
            </a:r>
            <a:r>
              <a:rPr lang="es-ES" sz="2200" i="1" dirty="0" smtClean="0">
                <a:solidFill>
                  <a:schemeClr val="tx2"/>
                </a:solidFill>
                <a:latin typeface="Arial Black" panose="020B0A04020102020204" pitchFamily="34" charset="0"/>
              </a:rPr>
              <a:t>. </a:t>
            </a:r>
            <a:r>
              <a:rPr lang="es-ES" sz="2200" i="1" dirty="0">
                <a:solidFill>
                  <a:schemeClr val="tx2"/>
                </a:solidFill>
                <a:latin typeface="Arial Black" panose="020B0A04020102020204" pitchFamily="34" charset="0"/>
              </a:rPr>
              <a:t>que será de aplicación subsidiaria, en tanto no se oponga a esta ley.</a:t>
            </a:r>
          </a:p>
          <a:p>
            <a:pPr algn="just"/>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rPr>
              <a:t>La decisión del juez será apelable.</a:t>
            </a:r>
          </a:p>
          <a:p>
            <a:pPr algn="just"/>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rPr>
              <a:t>Los recursos a los que se refiere el presente artículo tendrán efecto suspensivo respecto del decomiso</a:t>
            </a:r>
            <a:r>
              <a:rPr lang="es-ES" sz="2200" i="1" dirty="0">
                <a:solidFill>
                  <a:schemeClr val="tx2"/>
                </a:solidFill>
                <a:latin typeface="Arial Black" panose="020B0A04020102020204" pitchFamily="34" charset="0"/>
              </a:rPr>
              <a:t> de la mercadería, con mantenimiento de la medida preventiva de secuestro o interdicción.”.</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16</a:t>
            </a:fld>
            <a:endParaRPr lang="es-ES"/>
          </a:p>
        </p:txBody>
      </p:sp>
    </p:spTree>
    <p:extLst>
      <p:ext uri="{BB962C8B-B14F-4D97-AF65-F5344CB8AC3E}">
        <p14:creationId xmlns:p14="http://schemas.microsoft.com/office/powerpoint/2010/main" xmlns="" val="4062591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8858280" cy="720080"/>
          </a:xfrm>
          <a:ln>
            <a:solidFill>
              <a:srgbClr val="002060"/>
            </a:solidFill>
          </a:ln>
        </p:spPr>
        <p:txBody>
          <a:bodyPr>
            <a:noAutofit/>
          </a:bodyPr>
          <a:lstStyle/>
          <a:p>
            <a:pPr algn="ctr"/>
            <a:r>
              <a:rPr lang="es-ES" sz="2400" b="1" dirty="0" smtClean="0">
                <a:latin typeface="Arial Black" panose="020B0A04020102020204" pitchFamily="34" charset="0"/>
              </a:rPr>
              <a:t/>
            </a:r>
            <a:br>
              <a:rPr lang="es-ES" sz="2400" b="1" dirty="0" smtClean="0">
                <a:latin typeface="Arial Black" panose="020B0A04020102020204" pitchFamily="34" charset="0"/>
              </a:rPr>
            </a:br>
            <a:r>
              <a:rPr lang="es-ES" sz="2400" b="1" dirty="0" smtClean="0">
                <a:latin typeface="Arial Black" panose="020B0A04020102020204" pitchFamily="34" charset="0"/>
              </a:rPr>
              <a:t>//</a:t>
            </a:r>
            <a:r>
              <a:rPr lang="es-ES" sz="2400" b="1" dirty="0">
                <a:latin typeface="Arial Black" panose="020B0A04020102020204" pitchFamily="34" charset="0"/>
              </a:rPr>
              <a:t>ARTÍCULO 197.- </a:t>
            </a:r>
            <a:r>
              <a:rPr lang="es-ES" sz="2400" b="1" dirty="0" err="1">
                <a:latin typeface="Arial Black" panose="020B0A04020102020204" pitchFamily="34" charset="0"/>
              </a:rPr>
              <a:t>Sustitúyese</a:t>
            </a:r>
            <a:r>
              <a:rPr lang="es-ES" sz="2400" b="1" dirty="0">
                <a:latin typeface="Arial Black" panose="020B0A04020102020204" pitchFamily="34" charset="0"/>
              </a:rPr>
              <a:t> el artículo 45 de la </a:t>
            </a:r>
            <a:r>
              <a:rPr lang="es-ES" sz="2400" b="1" dirty="0">
                <a:solidFill>
                  <a:schemeClr val="tx2"/>
                </a:solidFill>
                <a:latin typeface="Arial Black" panose="020B0A04020102020204" pitchFamily="34" charset="0"/>
              </a:rPr>
              <a:t>ley 11.683,</a:t>
            </a:r>
            <a:r>
              <a:rPr lang="es-ES" sz="2400" dirty="0">
                <a:solidFill>
                  <a:schemeClr val="tx2"/>
                </a:solidFill>
                <a:latin typeface="Arial Black" panose="020B0A04020102020204" pitchFamily="34" charset="0"/>
              </a:rPr>
              <a:t> por el siguiente:</a:t>
            </a:r>
            <a:br>
              <a:rPr lang="es-ES" sz="2400" dirty="0">
                <a:solidFill>
                  <a:schemeClr val="tx2"/>
                </a:solidFill>
                <a:latin typeface="Arial Black" panose="020B0A04020102020204" pitchFamily="34" charset="0"/>
              </a:rPr>
            </a:br>
            <a:endParaRPr lang="es-ES" sz="2400" dirty="0">
              <a:solidFill>
                <a:schemeClr val="tx2"/>
              </a:solidFill>
              <a:latin typeface="Arial Black" panose="020B0A04020102020204" pitchFamily="34" charset="0"/>
            </a:endParaRPr>
          </a:p>
        </p:txBody>
      </p:sp>
      <p:sp>
        <p:nvSpPr>
          <p:cNvPr id="3" name="2 Marcador de contenido"/>
          <p:cNvSpPr>
            <a:spLocks noGrp="1"/>
          </p:cNvSpPr>
          <p:nvPr>
            <p:ph idx="1"/>
          </p:nvPr>
        </p:nvSpPr>
        <p:spPr>
          <a:xfrm>
            <a:off x="457200" y="1412776"/>
            <a:ext cx="8229600" cy="4713387"/>
          </a:xfrm>
        </p:spPr>
        <p:txBody>
          <a:bodyPr>
            <a:normAutofit fontScale="62500" lnSpcReduction="20000"/>
          </a:bodyPr>
          <a:lstStyle/>
          <a:p>
            <a:pPr marL="0" indent="0" algn="just">
              <a:buNone/>
            </a:pPr>
            <a:r>
              <a:rPr lang="es-ES" b="1" u="sng" dirty="0">
                <a:solidFill>
                  <a:schemeClr val="tx2"/>
                </a:solidFill>
                <a:effectLst>
                  <a:outerShdw blurRad="38100" dist="38100" dir="2700000" algn="tl">
                    <a:srgbClr val="000000">
                      <a:alpha val="43137"/>
                    </a:srgbClr>
                  </a:outerShdw>
                </a:effectLst>
                <a:latin typeface="Arial Black" panose="020B0A04020102020204" pitchFamily="34" charset="0"/>
              </a:rPr>
              <a:t>Omisión de impuestos</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 Sanciones</a:t>
            </a:r>
            <a:r>
              <a:rPr lang="es-ES" dirty="0">
                <a:solidFill>
                  <a:schemeClr val="tx2"/>
                </a:solidFill>
                <a:latin typeface="Arial Black" panose="020B0A04020102020204" pitchFamily="34" charset="0"/>
              </a:rPr>
              <a:t>. </a:t>
            </a:r>
            <a:endParaRPr lang="es-ES" dirty="0" smtClean="0">
              <a:solidFill>
                <a:schemeClr val="tx2"/>
              </a:solidFill>
              <a:latin typeface="Arial Black" panose="020B0A04020102020204" pitchFamily="34" charset="0"/>
            </a:endParaRPr>
          </a:p>
          <a:p>
            <a:pPr marL="0" indent="0" algn="just">
              <a:buNone/>
            </a:pPr>
            <a:r>
              <a:rPr lang="es-ES" dirty="0" smtClean="0">
                <a:solidFill>
                  <a:schemeClr val="tx2"/>
                </a:solidFill>
                <a:latin typeface="Arial Black" panose="020B0A04020102020204" pitchFamily="34" charset="0"/>
              </a:rPr>
              <a:t>Será </a:t>
            </a:r>
            <a:r>
              <a:rPr lang="es-ES" dirty="0">
                <a:solidFill>
                  <a:schemeClr val="tx2"/>
                </a:solidFill>
                <a:latin typeface="Arial Black" panose="020B0A04020102020204" pitchFamily="34" charset="0"/>
              </a:rPr>
              <a:t>sancionado con una </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multa del 100% del gravamen </a:t>
            </a:r>
            <a:r>
              <a:rPr lang="es-ES" dirty="0">
                <a:solidFill>
                  <a:schemeClr val="tx2"/>
                </a:solidFill>
                <a:latin typeface="Arial Black" panose="020B0A04020102020204" pitchFamily="34" charset="0"/>
              </a:rPr>
              <a:t>dejado de pagar, retener o percibir oportunamente, siempre que no corresponda la aplicación del artículo 46 y en tanto no exista error excusable, </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quienes omitieren</a:t>
            </a:r>
            <a:r>
              <a:rPr lang="es-ES" u="sng" dirty="0" smtClean="0">
                <a:solidFill>
                  <a:schemeClr val="tx2"/>
                </a:solidFill>
                <a:effectLst>
                  <a:outerShdw blurRad="38100" dist="38100" dir="2700000" algn="tl">
                    <a:srgbClr val="000000">
                      <a:alpha val="43137"/>
                    </a:srgbClr>
                  </a:outerShdw>
                </a:effectLst>
                <a:latin typeface="Arial Black" panose="020B0A04020102020204" pitchFamily="34" charset="0"/>
              </a:rPr>
              <a:t>:</a:t>
            </a:r>
          </a:p>
          <a:p>
            <a:pPr marL="0" indent="0" algn="just">
              <a:buNone/>
            </a:pPr>
            <a:endParaRPr lang="es-ES" u="sng" dirty="0">
              <a:solidFill>
                <a:schemeClr val="tx2"/>
              </a:solidFill>
              <a:effectLst>
                <a:outerShdw blurRad="38100" dist="38100" dir="2700000" algn="tl">
                  <a:srgbClr val="000000">
                    <a:alpha val="43137"/>
                  </a:srgbClr>
                </a:outerShdw>
              </a:effectLst>
              <a:latin typeface="Arial Black" panose="020B0A04020102020204" pitchFamily="34" charset="0"/>
            </a:endParaRPr>
          </a:p>
          <a:p>
            <a:pPr algn="just"/>
            <a:r>
              <a:rPr lang="es-ES" dirty="0">
                <a:solidFill>
                  <a:schemeClr val="tx2"/>
                </a:solidFill>
                <a:latin typeface="Arial Black" panose="020B0A04020102020204" pitchFamily="34" charset="0"/>
              </a:rPr>
              <a:t>a) </a:t>
            </a:r>
            <a:r>
              <a:rPr lang="es-ES" dirty="0">
                <a:solidFill>
                  <a:schemeClr val="tx2"/>
                </a:solidFill>
                <a:effectLst>
                  <a:outerShdw blurRad="38100" dist="38100" dir="2700000" algn="tl">
                    <a:srgbClr val="000000">
                      <a:alpha val="43137"/>
                    </a:srgbClr>
                  </a:outerShdw>
                </a:effectLst>
                <a:latin typeface="Arial Black" panose="020B0A04020102020204" pitchFamily="34" charset="0"/>
              </a:rPr>
              <a:t>El pago de impuestos mediante la falta de presentación</a:t>
            </a:r>
            <a:r>
              <a:rPr lang="es-ES" dirty="0">
                <a:solidFill>
                  <a:schemeClr val="tx2"/>
                </a:solidFill>
                <a:latin typeface="Arial Black" panose="020B0A04020102020204" pitchFamily="34" charset="0"/>
              </a:rPr>
              <a:t> de DDJJ o </a:t>
            </a:r>
            <a:r>
              <a:rPr lang="es-ES" dirty="0">
                <a:solidFill>
                  <a:schemeClr val="tx2"/>
                </a:solidFill>
                <a:effectLst>
                  <a:outerShdw blurRad="38100" dist="38100" dir="2700000" algn="tl">
                    <a:srgbClr val="000000">
                      <a:alpha val="43137"/>
                    </a:srgbClr>
                  </a:outerShdw>
                </a:effectLst>
                <a:latin typeface="Arial Black" panose="020B0A04020102020204" pitchFamily="34" charset="0"/>
              </a:rPr>
              <a:t>por ser inexactas</a:t>
            </a:r>
            <a:r>
              <a:rPr lang="es-ES" dirty="0">
                <a:solidFill>
                  <a:schemeClr val="tx2"/>
                </a:solidFill>
                <a:latin typeface="Arial Black" panose="020B0A04020102020204" pitchFamily="34" charset="0"/>
              </a:rPr>
              <a:t> las presentadas.</a:t>
            </a:r>
          </a:p>
          <a:p>
            <a:pPr algn="just"/>
            <a:r>
              <a:rPr lang="es-ES" dirty="0">
                <a:solidFill>
                  <a:schemeClr val="tx2"/>
                </a:solidFill>
                <a:latin typeface="Arial Black" panose="020B0A04020102020204" pitchFamily="34" charset="0"/>
              </a:rPr>
              <a:t>b) Actuar como agentes de retención o percepción.</a:t>
            </a:r>
          </a:p>
          <a:p>
            <a:pPr algn="just"/>
            <a:r>
              <a:rPr lang="es-ES" dirty="0">
                <a:solidFill>
                  <a:schemeClr val="tx2"/>
                </a:solidFill>
                <a:latin typeface="Arial Black" panose="020B0A04020102020204" pitchFamily="34" charset="0"/>
              </a:rPr>
              <a:t>c) El pago de ingresos a cuenta o anticipos de impuestos, en los casos en que corresponda presentar DDJJ, liquidaciones u otros instrumentos que cumplan su finalidad, mediante la falta de su presentación, o por ser inexactas las presentadas.</a:t>
            </a:r>
          </a:p>
          <a:p>
            <a:pPr marL="0" indent="0">
              <a:buNone/>
            </a:pPr>
            <a:endParaRPr lang="es-ES" dirty="0"/>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17</a:t>
            </a:fld>
            <a:endParaRPr lang="es-ES"/>
          </a:p>
        </p:txBody>
      </p:sp>
    </p:spTree>
    <p:extLst>
      <p:ext uri="{BB962C8B-B14F-4D97-AF65-F5344CB8AC3E}">
        <p14:creationId xmlns:p14="http://schemas.microsoft.com/office/powerpoint/2010/main" xmlns="" val="3941289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1"/>
            <a:ext cx="8858280" cy="936105"/>
          </a:xfrm>
          <a:ln>
            <a:solidFill>
              <a:schemeClr val="tx2"/>
            </a:solidFill>
          </a:ln>
        </p:spPr>
        <p:txBody>
          <a:bodyPr>
            <a:noAutofit/>
          </a:bodyPr>
          <a:lstStyle/>
          <a:p>
            <a:pPr algn="ctr"/>
            <a:r>
              <a:rPr lang="es-ES" sz="2400" b="1" dirty="0" smtClean="0">
                <a:solidFill>
                  <a:srgbClr val="FFFF00"/>
                </a:solidFill>
                <a:effectLst>
                  <a:outerShdw blurRad="38100" dist="38100" dir="2700000" algn="tl">
                    <a:srgbClr val="000000">
                      <a:alpha val="43137"/>
                    </a:srgbClr>
                  </a:outerShdw>
                </a:effectLst>
                <a:latin typeface="Arial Black" panose="020B0A04020102020204" pitchFamily="34" charset="0"/>
              </a:rPr>
              <a:t/>
            </a:r>
            <a:br>
              <a:rPr lang="es-ES" sz="2400" b="1" dirty="0" smtClean="0">
                <a:solidFill>
                  <a:srgbClr val="FFFF00"/>
                </a:solidFill>
                <a:effectLst>
                  <a:outerShdw blurRad="38100" dist="38100" dir="2700000" algn="tl">
                    <a:srgbClr val="000000">
                      <a:alpha val="43137"/>
                    </a:srgbClr>
                  </a:outerShdw>
                </a:effectLst>
                <a:latin typeface="Arial Black" panose="020B0A04020102020204" pitchFamily="34" charset="0"/>
              </a:rPr>
            </a:br>
            <a:r>
              <a:rPr lang="es-ES" sz="2400" b="1" dirty="0" smtClean="0">
                <a:effectLst>
                  <a:outerShdw blurRad="38100" dist="38100" dir="2700000" algn="tl">
                    <a:srgbClr val="000000">
                      <a:alpha val="43137"/>
                    </a:srgbClr>
                  </a:outerShdw>
                </a:effectLst>
                <a:latin typeface="Arial Black" panose="020B0A04020102020204" pitchFamily="34" charset="0"/>
              </a:rPr>
              <a:t>///</a:t>
            </a:r>
            <a:r>
              <a:rPr lang="es-ES" sz="2400" b="1" dirty="0">
                <a:effectLst>
                  <a:outerShdw blurRad="38100" dist="38100" dir="2700000" algn="tl">
                    <a:srgbClr val="000000">
                      <a:alpha val="43137"/>
                    </a:srgbClr>
                  </a:outerShdw>
                </a:effectLst>
                <a:latin typeface="Arial Black" panose="020B0A04020102020204" pitchFamily="34" charset="0"/>
              </a:rPr>
              <a:t>ARTÍCULO 197.- </a:t>
            </a:r>
            <a:r>
              <a:rPr lang="es-ES" sz="2400" b="1" dirty="0" err="1">
                <a:effectLst>
                  <a:outerShdw blurRad="38100" dist="38100" dir="2700000" algn="tl">
                    <a:srgbClr val="000000">
                      <a:alpha val="43137"/>
                    </a:srgbClr>
                  </a:outerShdw>
                </a:effectLst>
                <a:latin typeface="Arial Black" panose="020B0A04020102020204" pitchFamily="34" charset="0"/>
              </a:rPr>
              <a:t>Sustitúyese</a:t>
            </a:r>
            <a:r>
              <a:rPr lang="es-ES" sz="2400" b="1" dirty="0">
                <a:effectLst>
                  <a:outerShdw blurRad="38100" dist="38100" dir="2700000" algn="tl">
                    <a:srgbClr val="000000">
                      <a:alpha val="43137"/>
                    </a:srgbClr>
                  </a:outerShdw>
                </a:effectLst>
                <a:latin typeface="Arial Black" panose="020B0A04020102020204" pitchFamily="34" charset="0"/>
              </a:rPr>
              <a:t> el artículo 45 de la </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ley 11.683,</a:t>
            </a:r>
            <a: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t> por el siguiente:</a:t>
            </a:r>
            <a:r>
              <a:rPr lang="es-ES" sz="2400" dirty="0">
                <a:solidFill>
                  <a:schemeClr val="tx2"/>
                </a:solidFill>
              </a:rPr>
              <a:t/>
            </a:r>
            <a:br>
              <a:rPr lang="es-ES" sz="2400" dirty="0">
                <a:solidFill>
                  <a:schemeClr val="tx2"/>
                </a:solidFill>
              </a:rPr>
            </a:br>
            <a:endParaRPr lang="es-ES" sz="2400" dirty="0">
              <a:solidFill>
                <a:schemeClr val="tx2"/>
              </a:solidFill>
            </a:endParaRPr>
          </a:p>
        </p:txBody>
      </p:sp>
      <p:sp>
        <p:nvSpPr>
          <p:cNvPr id="3" name="2 Marcador de contenido"/>
          <p:cNvSpPr>
            <a:spLocks noGrp="1"/>
          </p:cNvSpPr>
          <p:nvPr>
            <p:ph idx="1"/>
          </p:nvPr>
        </p:nvSpPr>
        <p:spPr>
          <a:xfrm>
            <a:off x="457200" y="1412776"/>
            <a:ext cx="8229600" cy="4713387"/>
          </a:xfrm>
        </p:spPr>
        <p:txBody>
          <a:bodyPr>
            <a:normAutofit fontScale="62500" lnSpcReduction="20000"/>
          </a:bodyPr>
          <a:lstStyle/>
          <a:p>
            <a:pPr algn="just"/>
            <a:r>
              <a:rPr lang="es-ES" dirty="0">
                <a:solidFill>
                  <a:schemeClr val="tx2"/>
                </a:solidFill>
                <a:latin typeface="Arial Black" panose="020B0A04020102020204" pitchFamily="34" charset="0"/>
              </a:rPr>
              <a:t>Será reprimido con una multa del 200% del tributo dejado de pagar, retener o percibir cuando la omisión a la que se refiere el párrafo anterior </a:t>
            </a:r>
            <a:r>
              <a:rPr lang="es-ES" u="sng" dirty="0">
                <a:solidFill>
                  <a:schemeClr val="tx2"/>
                </a:solidFill>
                <a:latin typeface="Arial Black" panose="020B0A04020102020204" pitchFamily="34" charset="0"/>
              </a:rPr>
              <a:t>se vincule con transacciones celebradas entre sociedades locales</a:t>
            </a:r>
            <a:r>
              <a:rPr lang="es-ES" dirty="0">
                <a:solidFill>
                  <a:schemeClr val="tx2"/>
                </a:solidFill>
                <a:latin typeface="Arial Black" panose="020B0A04020102020204" pitchFamily="34" charset="0"/>
              </a:rPr>
              <a:t>, empresas, fideicomisos o establecimientos permanentes ubicados en el país </a:t>
            </a:r>
            <a:r>
              <a:rPr lang="es-ES" u="sng" dirty="0">
                <a:solidFill>
                  <a:schemeClr val="tx2"/>
                </a:solidFill>
                <a:latin typeface="Arial Black" panose="020B0A04020102020204" pitchFamily="34" charset="0"/>
              </a:rPr>
              <a:t>con personas físicas, jurídicas o cualquier otro tipo de entidad domiciliada, constituida o ubicada </a:t>
            </a:r>
            <a:r>
              <a:rPr lang="es-ES" i="1" u="sng" dirty="0">
                <a:solidFill>
                  <a:schemeClr val="tx2"/>
                </a:solidFill>
                <a:latin typeface="Arial Black" panose="020B0A04020102020204" pitchFamily="34" charset="0"/>
              </a:rPr>
              <a:t>en el exterior</a:t>
            </a:r>
            <a:r>
              <a:rPr lang="es-ES" u="sng" dirty="0">
                <a:solidFill>
                  <a:schemeClr val="tx2"/>
                </a:solidFill>
                <a:latin typeface="Arial Black" panose="020B0A04020102020204" pitchFamily="34" charset="0"/>
              </a:rPr>
              <a:t>.</a:t>
            </a:r>
          </a:p>
          <a:p>
            <a:pPr algn="just"/>
            <a:endParaRPr lang="es-ES" dirty="0">
              <a:solidFill>
                <a:schemeClr val="tx2"/>
              </a:solidFill>
              <a:latin typeface="Arial Black" panose="020B0A04020102020204" pitchFamily="34" charset="0"/>
            </a:endParaRPr>
          </a:p>
          <a:p>
            <a:pPr algn="just"/>
            <a:r>
              <a:rPr lang="es-ES" dirty="0">
                <a:solidFill>
                  <a:schemeClr val="tx2"/>
                </a:solidFill>
                <a:latin typeface="Arial Black" panose="020B0A04020102020204" pitchFamily="34" charset="0"/>
              </a:rPr>
              <a:t>Cuando mediara  </a:t>
            </a:r>
            <a:r>
              <a:rPr lang="es-ES" b="1" i="1" u="sng" dirty="0">
                <a:solidFill>
                  <a:schemeClr val="tx2"/>
                </a:solidFill>
                <a:latin typeface="Arial Black" panose="020B0A04020102020204" pitchFamily="34" charset="0"/>
              </a:rPr>
              <a:t>reincidencia</a:t>
            </a:r>
            <a:r>
              <a:rPr lang="es-ES" b="1" u="sng" dirty="0">
                <a:solidFill>
                  <a:schemeClr val="tx2"/>
                </a:solidFill>
                <a:latin typeface="Arial Black" panose="020B0A04020102020204" pitchFamily="34" charset="0"/>
              </a:rPr>
              <a:t> en la comisión de las conductas tipificadas en el primer párrafo de este artículo, la sanción por la omisión se elevará al doscientos por ciento 200%</a:t>
            </a:r>
            <a:r>
              <a:rPr lang="es-ES" dirty="0">
                <a:solidFill>
                  <a:schemeClr val="tx2"/>
                </a:solidFill>
                <a:latin typeface="Arial Black" panose="020B0A04020102020204" pitchFamily="34" charset="0"/>
              </a:rPr>
              <a:t> del gravamen dejado de pagar, retener o percibir y, </a:t>
            </a:r>
            <a:r>
              <a:rPr lang="es-ES" b="1" u="sng" dirty="0">
                <a:solidFill>
                  <a:schemeClr val="tx2"/>
                </a:solidFill>
                <a:latin typeface="Arial Black" panose="020B0A04020102020204" pitchFamily="34" charset="0"/>
              </a:rPr>
              <a:t>cuando la conducta se encuentre incursa en las disposiciones del segundo párrafo, la sanción a aplicar será del trescientos por ciento (300%)</a:t>
            </a:r>
            <a:r>
              <a:rPr lang="es-ES" u="sng" dirty="0">
                <a:solidFill>
                  <a:schemeClr val="tx2"/>
                </a:solidFill>
                <a:latin typeface="Arial Black" panose="020B0A04020102020204" pitchFamily="34" charset="0"/>
              </a:rPr>
              <a:t> del importe omitido</a:t>
            </a:r>
            <a:r>
              <a:rPr lang="es-ES" dirty="0">
                <a:solidFill>
                  <a:schemeClr val="tx2"/>
                </a:solidFill>
                <a:latin typeface="Arial Black" panose="020B0A04020102020204" pitchFamily="34" charset="0"/>
              </a:rPr>
              <a:t>.”.	</a:t>
            </a:r>
          </a:p>
          <a:p>
            <a:pPr algn="just"/>
            <a:endParaRPr lang="es-ES" dirty="0">
              <a:solidFill>
                <a:schemeClr val="tx2"/>
              </a:solidFill>
              <a:latin typeface="Arial Black" panose="020B0A0402010202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18</a:t>
            </a:fld>
            <a:endParaRPr lang="es-ES"/>
          </a:p>
        </p:txBody>
      </p:sp>
    </p:spTree>
    <p:extLst>
      <p:ext uri="{BB962C8B-B14F-4D97-AF65-F5344CB8AC3E}">
        <p14:creationId xmlns:p14="http://schemas.microsoft.com/office/powerpoint/2010/main" xmlns="" val="4059974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858280" cy="980728"/>
          </a:xfrm>
          <a:ln>
            <a:solidFill>
              <a:schemeClr val="tx2"/>
            </a:solidFill>
          </a:ln>
        </p:spPr>
        <p:txBody>
          <a:bodyPr>
            <a:noAutofit/>
          </a:bodyPr>
          <a:lstStyle/>
          <a:p>
            <a:pPr algn="ctr"/>
            <a:r>
              <a:rPr lang="es-ES" sz="2400" b="1" dirty="0" smtClean="0">
                <a:latin typeface="Arial Black" panose="020B0A04020102020204" pitchFamily="34" charset="0"/>
              </a:rPr>
              <a:t>ARTÍCULO </a:t>
            </a:r>
            <a:r>
              <a:rPr lang="es-ES" sz="2400" b="1" dirty="0">
                <a:latin typeface="Arial Black" panose="020B0A04020102020204" pitchFamily="34" charset="0"/>
              </a:rPr>
              <a:t>198.- </a:t>
            </a:r>
            <a:r>
              <a:rPr lang="es-ES" sz="2400" b="1" dirty="0" err="1">
                <a:latin typeface="Arial Black" panose="020B0A04020102020204" pitchFamily="34" charset="0"/>
              </a:rPr>
              <a:t>Sustitúyese</a:t>
            </a:r>
            <a:r>
              <a:rPr lang="es-ES" sz="2400" b="1" dirty="0">
                <a:latin typeface="Arial Black" panose="020B0A04020102020204" pitchFamily="34" charset="0"/>
              </a:rPr>
              <a:t> el art. 46 de la 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,por el siguiente:</a:t>
            </a:r>
            <a:endParaRPr lang="es-ES" sz="2400" dirty="0">
              <a:solidFill>
                <a:schemeClr val="tx2"/>
              </a:solidFill>
            </a:endParaRPr>
          </a:p>
        </p:txBody>
      </p:sp>
      <p:sp>
        <p:nvSpPr>
          <p:cNvPr id="3" name="2 Marcador de contenido"/>
          <p:cNvSpPr>
            <a:spLocks noGrp="1"/>
          </p:cNvSpPr>
          <p:nvPr>
            <p:ph idx="1"/>
          </p:nvPr>
        </p:nvSpPr>
        <p:spPr>
          <a:xfrm>
            <a:off x="395536" y="1268760"/>
            <a:ext cx="8229600" cy="4813995"/>
          </a:xfrm>
        </p:spPr>
        <p:txBody>
          <a:bodyPr>
            <a:normAutofit/>
          </a:bodyPr>
          <a:lstStyle/>
          <a:p>
            <a:pPr algn="just"/>
            <a:endParaRPr lang="es-ES" dirty="0">
              <a:solidFill>
                <a:srgbClr val="FFFF00"/>
              </a:solidFill>
              <a:latin typeface="Arial Black" panose="020B0A04020102020204" pitchFamily="34" charset="0"/>
            </a:endParaRPr>
          </a:p>
          <a:p>
            <a:pPr algn="just"/>
            <a:r>
              <a:rPr lang="es-ES" sz="2000" i="1" dirty="0">
                <a:solidFill>
                  <a:schemeClr val="tx2"/>
                </a:solidFill>
                <a:latin typeface="Arial Black" panose="020B0A04020102020204" pitchFamily="34" charset="0"/>
              </a:rPr>
              <a:t>“ARTÍCULO 46.- Defraudación. Sanciones. El que mediante declaraciones engañosas u ocultación maliciosa, sea por acción u omisión, defraudare al Fisco, será reprimido con multa de 2 hasta 6 veces el importe del tributo evadido.”</a:t>
            </a:r>
          </a:p>
          <a:p>
            <a:pPr algn="just"/>
            <a:endParaRPr lang="es-ES" sz="2400" i="1" dirty="0">
              <a:solidFill>
                <a:schemeClr val="tx2"/>
              </a:solidFill>
              <a:latin typeface="Arial Black" panose="020B0A04020102020204" pitchFamily="34" charset="0"/>
            </a:endParaRPr>
          </a:p>
          <a:p>
            <a:pPr algn="just"/>
            <a:r>
              <a:rPr lang="es-ES" sz="2000" dirty="0">
                <a:solidFill>
                  <a:schemeClr val="tx2"/>
                </a:solidFill>
                <a:latin typeface="Arial Black" panose="020B0A04020102020204" pitchFamily="34" charset="0"/>
              </a:rPr>
              <a:t>Se reduce el límite máximo de la sanción fijado antes en 10 veces el importe del tributo evadido, a 6 veces de dicho importe. Ello así, es una norma penal más benigna. </a:t>
            </a:r>
          </a:p>
          <a:p>
            <a:pPr algn="just"/>
            <a:endParaRPr lang="es-ES" sz="2800" dirty="0">
              <a:solidFill>
                <a:srgbClr val="FFFF00"/>
              </a:solidFill>
              <a:latin typeface="Arial Black" panose="020B0A04020102020204" pitchFamily="34" charset="0"/>
            </a:endParaRP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19</a:t>
            </a:fld>
            <a:endParaRPr lang="es-ES"/>
          </a:p>
        </p:txBody>
      </p:sp>
    </p:spTree>
    <p:extLst>
      <p:ext uri="{BB962C8B-B14F-4D97-AF65-F5344CB8AC3E}">
        <p14:creationId xmlns:p14="http://schemas.microsoft.com/office/powerpoint/2010/main" xmlns="" val="402893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864096"/>
          </a:xfrm>
          <a:ln>
            <a:solidFill>
              <a:srgbClr val="002060"/>
            </a:solidFill>
          </a:ln>
        </p:spPr>
        <p:txBody>
          <a:bodyPr>
            <a:normAutofit/>
          </a:bodyPr>
          <a:lstStyle/>
          <a:p>
            <a:pPr algn="ctr"/>
            <a:r>
              <a:rPr lang="es-ES" sz="2400" dirty="0" smtClean="0">
                <a:latin typeface="Arial Black" panose="020B0A04020102020204" pitchFamily="34" charset="0"/>
              </a:rPr>
              <a:t>REGIMEN SANCIONATORIO LEY 11.683 </a:t>
            </a:r>
            <a:r>
              <a:rPr lang="es-ES" sz="2400" dirty="0" smtClean="0">
                <a:solidFill>
                  <a:srgbClr val="002060"/>
                </a:solidFill>
                <a:latin typeface="Arial Black" panose="020B0A04020102020204" pitchFamily="34" charset="0"/>
              </a:rPr>
              <a:t>ACTUALIZADO CON LEY 27.430</a:t>
            </a:r>
            <a:endParaRPr lang="es-ES" sz="2400" dirty="0">
              <a:solidFill>
                <a:srgbClr val="002060"/>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572431585"/>
              </p:ext>
            </p:extLst>
          </p:nvPr>
        </p:nvGraphicFramePr>
        <p:xfrm>
          <a:off x="323528" y="1052736"/>
          <a:ext cx="8713788" cy="4896324"/>
        </p:xfrm>
        <a:graphic>
          <a:graphicData uri="http://schemas.openxmlformats.org/drawingml/2006/table">
            <a:tbl>
              <a:tblPr firstRow="1" bandRow="1">
                <a:tableStyleId>{5C22544A-7EE6-4342-B048-85BDC9FD1C3A}</a:tableStyleId>
              </a:tblPr>
              <a:tblGrid>
                <a:gridCol w="5257279"/>
                <a:gridCol w="1728192"/>
                <a:gridCol w="1728317"/>
              </a:tblGrid>
              <a:tr h="386831">
                <a:tc>
                  <a:txBody>
                    <a:bodyPr/>
                    <a:lstStyle/>
                    <a:p>
                      <a:r>
                        <a:rPr lang="es-ES" b="1" dirty="0" smtClean="0">
                          <a:latin typeface="Calibri" panose="020F0502020204030204" pitchFamily="34" charset="0"/>
                        </a:rPr>
                        <a:t>INFRACCIÓN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SANCIÓN</a:t>
                      </a:r>
                      <a:r>
                        <a:rPr lang="es-ES" b="1" baseline="0" dirty="0" smtClean="0">
                          <a:latin typeface="Calibri" panose="020F0502020204030204" pitchFamily="34" charset="0"/>
                        </a:rPr>
                        <a:t>  $$</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NORMA</a:t>
                      </a:r>
                      <a:r>
                        <a:rPr lang="es-ES" baseline="0" dirty="0" smtClean="0">
                          <a:latin typeface="Calibri" panose="020F0502020204030204" pitchFamily="34" charset="0"/>
                        </a:rPr>
                        <a:t> </a:t>
                      </a:r>
                      <a:endParaRPr lang="es-ES" dirty="0">
                        <a:latin typeface="Calibri" panose="020F0502020204030204" pitchFamily="34" charset="0"/>
                      </a:endParaRPr>
                    </a:p>
                  </a:txBody>
                  <a:tcPr/>
                </a:tc>
              </a:tr>
              <a:tr h="386831">
                <a:tc>
                  <a:txBody>
                    <a:bodyPr/>
                    <a:lstStyle/>
                    <a:p>
                      <a:r>
                        <a:rPr lang="es-ES" b="1" dirty="0" smtClean="0">
                          <a:latin typeface="Calibri" panose="020F0502020204030204" pitchFamily="34" charset="0"/>
                        </a:rPr>
                        <a:t>Omisión de presentar DDJJ PH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200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38*</a:t>
                      </a:r>
                      <a:endParaRPr lang="es-ES" dirty="0">
                        <a:latin typeface="Calibri" panose="020F0502020204030204" pitchFamily="34" charset="0"/>
                      </a:endParaRPr>
                    </a:p>
                  </a:txBody>
                  <a:tcPr/>
                </a:tc>
              </a:tr>
              <a:tr h="386831">
                <a:tc>
                  <a:txBody>
                    <a:bodyPr/>
                    <a:lstStyle/>
                    <a:p>
                      <a:r>
                        <a:rPr lang="es-ES" b="1" dirty="0" smtClean="0">
                          <a:latin typeface="Calibri" panose="020F0502020204030204" pitchFamily="34" charset="0"/>
                        </a:rPr>
                        <a:t>Omisión</a:t>
                      </a:r>
                      <a:r>
                        <a:rPr lang="es-ES" b="1" baseline="0" dirty="0" smtClean="0">
                          <a:latin typeface="Calibri" panose="020F0502020204030204" pitchFamily="34" charset="0"/>
                        </a:rPr>
                        <a:t> de presentar DDJJ Personas Jurídicas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400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38*</a:t>
                      </a:r>
                      <a:endParaRPr lang="es-ES" dirty="0">
                        <a:latin typeface="Calibri" panose="020F0502020204030204" pitchFamily="34" charset="0"/>
                      </a:endParaRPr>
                    </a:p>
                  </a:txBody>
                  <a:tcPr/>
                </a:tc>
              </a:tr>
              <a:tr h="386831">
                <a:tc>
                  <a:txBody>
                    <a:bodyPr/>
                    <a:lstStyle/>
                    <a:p>
                      <a:r>
                        <a:rPr lang="es-ES" b="1" dirty="0" smtClean="0">
                          <a:latin typeface="Calibri" panose="020F0502020204030204" pitchFamily="34" charset="0"/>
                        </a:rPr>
                        <a:t>Omisión</a:t>
                      </a:r>
                      <a:r>
                        <a:rPr lang="es-ES" b="1" baseline="0" dirty="0" smtClean="0">
                          <a:latin typeface="Calibri" panose="020F0502020204030204" pitchFamily="34" charset="0"/>
                        </a:rPr>
                        <a:t> de presentar DDJJ Informativas  por PH o PJ</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5000  a</a:t>
                      </a:r>
                      <a:r>
                        <a:rPr lang="es-ES" b="1" baseline="0" dirty="0" smtClean="0">
                          <a:latin typeface="Calibri" panose="020F0502020204030204" pitchFamily="34" charset="0"/>
                        </a:rPr>
                        <a:t> 10000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38.1</a:t>
                      </a:r>
                      <a:r>
                        <a:rPr lang="es-ES" baseline="0" dirty="0" smtClean="0">
                          <a:latin typeface="Calibri" panose="020F0502020204030204" pitchFamily="34" charset="0"/>
                        </a:rPr>
                        <a:t> – 1* p.</a:t>
                      </a:r>
                      <a:endParaRPr lang="es-ES" dirty="0">
                        <a:latin typeface="Calibri" panose="020F0502020204030204" pitchFamily="34" charset="0"/>
                      </a:endParaRPr>
                    </a:p>
                  </a:txBody>
                  <a:tcPr/>
                </a:tc>
              </a:tr>
              <a:tr h="386831">
                <a:tc>
                  <a:txBody>
                    <a:bodyPr/>
                    <a:lstStyle/>
                    <a:p>
                      <a:r>
                        <a:rPr lang="es-ES" b="1" dirty="0" smtClean="0">
                          <a:latin typeface="Calibri" panose="020F0502020204030204" pitchFamily="34" charset="0"/>
                        </a:rPr>
                        <a:t>Omisión de </a:t>
                      </a:r>
                      <a:r>
                        <a:rPr lang="es-ES" b="1" dirty="0" err="1" smtClean="0">
                          <a:latin typeface="Calibri" panose="020F0502020204030204" pitchFamily="34" charset="0"/>
                        </a:rPr>
                        <a:t>info</a:t>
                      </a:r>
                      <a:r>
                        <a:rPr lang="es-ES" b="1" dirty="0" smtClean="0">
                          <a:latin typeface="Calibri" panose="020F0502020204030204" pitchFamily="34" charset="0"/>
                        </a:rPr>
                        <a:t> en Precios</a:t>
                      </a:r>
                      <a:r>
                        <a:rPr lang="es-ES" b="1" baseline="0" dirty="0" smtClean="0">
                          <a:latin typeface="Calibri" panose="020F0502020204030204" pitchFamily="34" charset="0"/>
                        </a:rPr>
                        <a:t> de Transferencia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1500  a</a:t>
                      </a:r>
                      <a:r>
                        <a:rPr lang="es-ES" b="1" baseline="0" dirty="0" smtClean="0">
                          <a:latin typeface="Calibri" panose="020F0502020204030204" pitchFamily="34" charset="0"/>
                        </a:rPr>
                        <a:t> 9000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38.1</a:t>
                      </a:r>
                      <a:r>
                        <a:rPr lang="es-ES" baseline="0" dirty="0" smtClean="0">
                          <a:latin typeface="Calibri" panose="020F0502020204030204" pitchFamily="34" charset="0"/>
                        </a:rPr>
                        <a:t> – 2* p. </a:t>
                      </a:r>
                      <a:endParaRPr lang="es-ES" dirty="0">
                        <a:latin typeface="Calibri" panose="020F0502020204030204" pitchFamily="34" charset="0"/>
                      </a:endParaRPr>
                    </a:p>
                  </a:txBody>
                  <a:tcPr/>
                </a:tc>
              </a:tr>
              <a:tr h="386831">
                <a:tc>
                  <a:txBody>
                    <a:bodyPr/>
                    <a:lstStyle/>
                    <a:p>
                      <a:r>
                        <a:rPr lang="es-ES" b="1" dirty="0" smtClean="0">
                          <a:latin typeface="Calibri" panose="020F0502020204030204" pitchFamily="34" charset="0"/>
                        </a:rPr>
                        <a:t>Violaciones o </a:t>
                      </a:r>
                      <a:r>
                        <a:rPr lang="es-ES" b="1" dirty="0" err="1" smtClean="0">
                          <a:latin typeface="Calibri" panose="020F0502020204030204" pitchFamily="34" charset="0"/>
                        </a:rPr>
                        <a:t>incumplim</a:t>
                      </a:r>
                      <a:r>
                        <a:rPr lang="es-ES" b="1" dirty="0" smtClean="0">
                          <a:latin typeface="Calibri" panose="020F0502020204030204" pitchFamily="34" charset="0"/>
                        </a:rPr>
                        <a:t>. </a:t>
                      </a:r>
                      <a:r>
                        <a:rPr lang="es-ES" b="1" baseline="0" dirty="0" smtClean="0">
                          <a:latin typeface="Calibri" panose="020F0502020204030204" pitchFamily="34" charset="0"/>
                        </a:rPr>
                        <a:t>formales a normas </a:t>
                      </a:r>
                      <a:r>
                        <a:rPr lang="es-ES" b="1" baseline="0" dirty="0" err="1" smtClean="0">
                          <a:latin typeface="Calibri" panose="020F0502020204030204" pitchFamily="34" charset="0"/>
                        </a:rPr>
                        <a:t>fisc</a:t>
                      </a:r>
                      <a:r>
                        <a:rPr lang="es-ES" b="1" baseline="0" dirty="0" smtClean="0">
                          <a:latin typeface="Calibri" panose="020F0502020204030204" pitchFamily="34" charset="0"/>
                        </a:rPr>
                        <a:t>.</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150 a 2500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39*</a:t>
                      </a:r>
                      <a:r>
                        <a:rPr lang="es-ES" baseline="0" dirty="0" smtClean="0">
                          <a:latin typeface="Calibri" panose="020F0502020204030204" pitchFamily="34" charset="0"/>
                        </a:rPr>
                        <a:t> - 1* p.</a:t>
                      </a:r>
                      <a:endParaRPr lang="es-ES" dirty="0">
                        <a:latin typeface="Calibri" panose="020F0502020204030204" pitchFamily="34" charset="0"/>
                      </a:endParaRPr>
                    </a:p>
                  </a:txBody>
                  <a:tcPr/>
                </a:tc>
              </a:tr>
              <a:tr h="953829">
                <a:tc>
                  <a:txBody>
                    <a:bodyPr/>
                    <a:lstStyle/>
                    <a:p>
                      <a:r>
                        <a:rPr lang="es-ES" b="1" dirty="0" smtClean="0">
                          <a:latin typeface="Calibri" panose="020F0502020204030204" pitchFamily="34" charset="0"/>
                        </a:rPr>
                        <a:t>Omisiones</a:t>
                      </a:r>
                      <a:r>
                        <a:rPr lang="es-ES" b="1" baseline="0" dirty="0" smtClean="0">
                          <a:latin typeface="Calibri" panose="020F0502020204030204" pitchFamily="34" charset="0"/>
                        </a:rPr>
                        <a:t> de domicilio fiscal, resistencia a </a:t>
                      </a:r>
                      <a:r>
                        <a:rPr lang="es-ES" b="1" baseline="0" dirty="0" err="1" smtClean="0">
                          <a:latin typeface="Calibri" panose="020F0502020204030204" pitchFamily="34" charset="0"/>
                        </a:rPr>
                        <a:t>fiscaliz</a:t>
                      </a:r>
                      <a:r>
                        <a:rPr lang="es-ES" b="1" baseline="0" dirty="0" smtClean="0">
                          <a:latin typeface="Calibri" panose="020F0502020204030204" pitchFamily="34" charset="0"/>
                        </a:rPr>
                        <a:t>. </a:t>
                      </a:r>
                    </a:p>
                    <a:p>
                      <a:r>
                        <a:rPr lang="es-ES" b="1" baseline="0" dirty="0" smtClean="0">
                          <a:latin typeface="Calibri" panose="020F0502020204030204" pitchFamily="34" charset="0"/>
                        </a:rPr>
                        <a:t>Omisiones de informar o falta de conservación de comprobantes de operaciones </a:t>
                      </a:r>
                      <a:r>
                        <a:rPr lang="es-ES" b="1" baseline="0" dirty="0" err="1" smtClean="0">
                          <a:latin typeface="Calibri" panose="020F0502020204030204" pitchFamily="34" charset="0"/>
                        </a:rPr>
                        <a:t>internac</a:t>
                      </a:r>
                      <a:r>
                        <a:rPr lang="es-ES" b="1" baseline="0" dirty="0" smtClean="0">
                          <a:latin typeface="Calibri" panose="020F0502020204030204" pitchFamily="34" charset="0"/>
                        </a:rPr>
                        <a:t>. </a:t>
                      </a:r>
                      <a:endParaRPr lang="es-ES" b="1" dirty="0">
                        <a:latin typeface="Calibri" panose="020F0502020204030204" pitchFamily="34" charset="0"/>
                      </a:endParaRPr>
                    </a:p>
                  </a:txBody>
                  <a:tcPr/>
                </a:tc>
                <a:tc>
                  <a:txBody>
                    <a:bodyPr/>
                    <a:lstStyle/>
                    <a:p>
                      <a:pPr algn="ctr"/>
                      <a:endParaRPr lang="es-ES" b="1" dirty="0" smtClean="0">
                        <a:latin typeface="Calibri" panose="020F0502020204030204" pitchFamily="34" charset="0"/>
                      </a:endParaRPr>
                    </a:p>
                    <a:p>
                      <a:pPr algn="ctr"/>
                      <a:r>
                        <a:rPr lang="es-ES" b="1" dirty="0" smtClean="0">
                          <a:latin typeface="Calibri" panose="020F0502020204030204" pitchFamily="34" charset="0"/>
                        </a:rPr>
                        <a:t>150 a 45000</a:t>
                      </a:r>
                      <a:endParaRPr lang="es-ES" b="1" dirty="0">
                        <a:latin typeface="Calibri" panose="020F0502020204030204" pitchFamily="34" charset="0"/>
                      </a:endParaRPr>
                    </a:p>
                  </a:txBody>
                  <a:tcPr/>
                </a:tc>
                <a:tc>
                  <a:txBody>
                    <a:bodyPr/>
                    <a:lstStyle/>
                    <a:p>
                      <a:pPr algn="ctr"/>
                      <a:endParaRPr lang="es-ES" dirty="0" smtClean="0">
                        <a:latin typeface="Calibri" panose="020F0502020204030204" pitchFamily="34" charset="0"/>
                      </a:endParaRPr>
                    </a:p>
                    <a:p>
                      <a:pPr algn="ctr"/>
                      <a:r>
                        <a:rPr lang="es-ES" dirty="0" smtClean="0">
                          <a:latin typeface="Calibri" panose="020F0502020204030204" pitchFamily="34" charset="0"/>
                        </a:rPr>
                        <a:t>39* - 2* p.</a:t>
                      </a:r>
                      <a:endParaRPr lang="es-ES" dirty="0">
                        <a:latin typeface="Calibri" panose="020F0502020204030204" pitchFamily="34" charset="0"/>
                      </a:endParaRPr>
                    </a:p>
                  </a:txBody>
                  <a:tcPr/>
                </a:tc>
              </a:tr>
              <a:tr h="667680">
                <a:tc>
                  <a:txBody>
                    <a:bodyPr/>
                    <a:lstStyle/>
                    <a:p>
                      <a:r>
                        <a:rPr lang="es-ES" b="1" dirty="0" smtClean="0">
                          <a:latin typeface="Calibri" panose="020F0502020204030204" pitchFamily="34" charset="0"/>
                        </a:rPr>
                        <a:t>Incumplimientos a requerimientos de AFIP sobre presentación de DDJJ Informativas del art. 38.1</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500 a 45000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39.1 – 1* p.</a:t>
                      </a:r>
                      <a:endParaRPr lang="es-ES" dirty="0">
                        <a:latin typeface="Calibri" panose="020F0502020204030204" pitchFamily="34" charset="0"/>
                      </a:endParaRPr>
                    </a:p>
                  </a:txBody>
                  <a:tcPr/>
                </a:tc>
              </a:tr>
              <a:tr h="953829">
                <a:tc>
                  <a:txBody>
                    <a:bodyPr/>
                    <a:lstStyle/>
                    <a:p>
                      <a:r>
                        <a:rPr lang="es-ES" b="1" dirty="0" err="1" smtClean="0">
                          <a:latin typeface="Calibri" panose="020F0502020204030204" pitchFamily="34" charset="0"/>
                        </a:rPr>
                        <a:t>Idem</a:t>
                      </a:r>
                      <a:r>
                        <a:rPr lang="es-ES" b="1" dirty="0" smtClean="0">
                          <a:latin typeface="Calibri" panose="020F0502020204030204" pitchFamily="34" charset="0"/>
                        </a:rPr>
                        <a:t> a la conducta anterior, para </a:t>
                      </a:r>
                      <a:r>
                        <a:rPr lang="es-ES" b="1" dirty="0" err="1" smtClean="0">
                          <a:latin typeface="Calibri" panose="020F0502020204030204" pitchFamily="34" charset="0"/>
                        </a:rPr>
                        <a:t>contrib</a:t>
                      </a:r>
                      <a:r>
                        <a:rPr lang="es-ES" b="1" dirty="0" smtClean="0">
                          <a:latin typeface="Calibri" panose="020F0502020204030204" pitchFamily="34" charset="0"/>
                        </a:rPr>
                        <a:t>.</a:t>
                      </a:r>
                      <a:r>
                        <a:rPr lang="es-ES" b="1" baseline="0" dirty="0" smtClean="0">
                          <a:latin typeface="Calibri" panose="020F0502020204030204" pitchFamily="34" charset="0"/>
                        </a:rPr>
                        <a:t> Con monto de ingresos = o + de $ 10.000.000 que incumplan el 3er. Requerimiento del párrafo anterior.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2 a 10 veces de </a:t>
                      </a:r>
                    </a:p>
                    <a:p>
                      <a:pPr algn="ctr"/>
                      <a:r>
                        <a:rPr lang="es-ES" b="1" dirty="0" smtClean="0">
                          <a:latin typeface="Calibri" panose="020F0502020204030204" pitchFamily="34" charset="0"/>
                        </a:rPr>
                        <a:t>45.000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39.1 – 4* p.</a:t>
                      </a:r>
                      <a:endParaRPr lang="es-ES" dirty="0">
                        <a:latin typeface="Calibri" panose="020F0502020204030204" pitchFamily="34" charset="0"/>
                      </a:endParaRPr>
                    </a:p>
                  </a:txBody>
                  <a:tcPr/>
                </a:tc>
              </a:tr>
            </a:tbl>
          </a:graphicData>
        </a:graphic>
      </p:graphicFrame>
      <p:sp>
        <p:nvSpPr>
          <p:cNvPr id="5" name="4 Marcador de número de diapositiva"/>
          <p:cNvSpPr>
            <a:spLocks noGrp="1"/>
          </p:cNvSpPr>
          <p:nvPr>
            <p:ph type="sldNum" sz="quarter" idx="12"/>
          </p:nvPr>
        </p:nvSpPr>
        <p:spPr/>
        <p:txBody>
          <a:bodyPr/>
          <a:lstStyle/>
          <a:p>
            <a:fld id="{C10695CF-4832-40CB-BA83-E4223507C1F3}" type="slidenum">
              <a:rPr lang="es-ES" smtClean="0"/>
              <a:pPr/>
              <a:t>2</a:t>
            </a:fld>
            <a:endParaRPr lang="es-ES"/>
          </a:p>
        </p:txBody>
      </p:sp>
    </p:spTree>
    <p:extLst>
      <p:ext uri="{BB962C8B-B14F-4D97-AF65-F5344CB8AC3E}">
        <p14:creationId xmlns:p14="http://schemas.microsoft.com/office/powerpoint/2010/main" xmlns="" val="738674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750776" cy="864096"/>
          </a:xfrm>
          <a:ln>
            <a:solidFill>
              <a:schemeClr val="tx2"/>
            </a:solidFill>
          </a:ln>
        </p:spPr>
        <p:txBody>
          <a:bodyPr>
            <a:noAutofit/>
          </a:bodyPr>
          <a:lstStyle/>
          <a:p>
            <a:pPr algn="just"/>
            <a:r>
              <a:rPr lang="es-ES" sz="2400" b="1" dirty="0" smtClean="0">
                <a:effectLst>
                  <a:outerShdw blurRad="38100" dist="38100" dir="2700000" algn="tl">
                    <a:srgbClr val="000000">
                      <a:alpha val="43137"/>
                    </a:srgbClr>
                  </a:outerShdw>
                </a:effectLst>
                <a:latin typeface="Arial Black" panose="020B0A04020102020204" pitchFamily="34" charset="0"/>
              </a:rPr>
              <a:t/>
            </a:r>
            <a:br>
              <a:rPr lang="es-ES" sz="2400" b="1" dirty="0" smtClean="0">
                <a:effectLst>
                  <a:outerShdw blurRad="38100" dist="38100" dir="2700000" algn="tl">
                    <a:srgbClr val="000000">
                      <a:alpha val="43137"/>
                    </a:srgbClr>
                  </a:outerShdw>
                </a:effectLst>
                <a:latin typeface="Arial Black" panose="020B0A04020102020204" pitchFamily="34" charset="0"/>
              </a:rPr>
            </a:br>
            <a:r>
              <a:rPr lang="es-ES" sz="2400" b="1" dirty="0" smtClean="0">
                <a:effectLst>
                  <a:outerShdw blurRad="38100" dist="38100" dir="2700000" algn="tl">
                    <a:srgbClr val="000000">
                      <a:alpha val="43137"/>
                    </a:srgbClr>
                  </a:outerShdw>
                </a:effectLst>
                <a:latin typeface="Arial Black" panose="020B0A04020102020204" pitchFamily="34" charset="0"/>
              </a:rPr>
              <a:t>ARTÍCULO </a:t>
            </a:r>
            <a:r>
              <a:rPr lang="es-ES" sz="2400" b="1" dirty="0">
                <a:effectLst>
                  <a:outerShdw blurRad="38100" dist="38100" dir="2700000" algn="tl">
                    <a:srgbClr val="000000">
                      <a:alpha val="43137"/>
                    </a:srgbClr>
                  </a:outerShdw>
                </a:effectLst>
                <a:latin typeface="Arial Black" panose="020B0A04020102020204" pitchFamily="34" charset="0"/>
              </a:rPr>
              <a:t>199.- </a:t>
            </a:r>
            <a:r>
              <a:rPr lang="es-ES" sz="2400" b="1" dirty="0" err="1">
                <a:effectLst>
                  <a:outerShdw blurRad="38100" dist="38100" dir="2700000" algn="tl">
                    <a:srgbClr val="000000">
                      <a:alpha val="43137"/>
                    </a:srgbClr>
                  </a:outerShdw>
                </a:effectLst>
                <a:latin typeface="Arial Black" panose="020B0A04020102020204" pitchFamily="34" charset="0"/>
              </a:rPr>
              <a:t>Sustitúyese</a:t>
            </a:r>
            <a:r>
              <a:rPr lang="es-ES" sz="2400" b="1" dirty="0">
                <a:effectLst>
                  <a:outerShdw blurRad="38100" dist="38100" dir="2700000" algn="tl">
                    <a:srgbClr val="000000">
                      <a:alpha val="43137"/>
                    </a:srgbClr>
                  </a:outerShdw>
                </a:effectLst>
                <a:latin typeface="Arial Black" panose="020B0A04020102020204" pitchFamily="34" charset="0"/>
              </a:rPr>
              <a:t> el art. s/n </a:t>
            </a:r>
            <a:r>
              <a:rPr lang="es-ES" sz="2400" b="1" dirty="0" err="1" smtClean="0">
                <a:effectLst>
                  <a:outerShdw blurRad="38100" dist="38100" dir="2700000" algn="tl">
                    <a:srgbClr val="000000">
                      <a:alpha val="43137"/>
                    </a:srgbClr>
                  </a:outerShdw>
                </a:effectLst>
                <a:latin typeface="Arial Black" panose="020B0A04020102020204" pitchFamily="34" charset="0"/>
              </a:rPr>
              <a:t>agreg</a:t>
            </a:r>
            <a:r>
              <a:rPr lang="es-ES" sz="2400" b="1" dirty="0" smtClean="0">
                <a:effectLst>
                  <a:outerShdw blurRad="38100" dist="38100" dir="2700000" algn="tl">
                    <a:srgbClr val="000000">
                      <a:alpha val="43137"/>
                    </a:srgbClr>
                  </a:outerShdw>
                </a:effectLst>
                <a:latin typeface="Arial Black" panose="020B0A04020102020204" pitchFamily="34" charset="0"/>
              </a:rPr>
              <a:t>. </a:t>
            </a:r>
            <a:r>
              <a:rPr lang="es-ES" sz="2400" b="1" dirty="0">
                <a:effectLst>
                  <a:outerShdw blurRad="38100" dist="38100" dir="2700000" algn="tl">
                    <a:srgbClr val="000000">
                      <a:alpha val="43137"/>
                    </a:srgbClr>
                  </a:outerShdw>
                </a:effectLst>
                <a:latin typeface="Arial Black" panose="020B0A04020102020204" pitchFamily="34" charset="0"/>
              </a:rPr>
              <a:t>a </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cont. del art. 46 de la ley 11.683</a:t>
            </a:r>
            <a: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t>, por el </a:t>
            </a:r>
            <a:r>
              <a:rPr lang="es-ES" sz="2400" dirty="0" err="1" smtClean="0">
                <a:solidFill>
                  <a:schemeClr val="tx2"/>
                </a:solidFill>
                <a:effectLst>
                  <a:outerShdw blurRad="38100" dist="38100" dir="2700000" algn="tl">
                    <a:srgbClr val="000000">
                      <a:alpha val="43137"/>
                    </a:srgbClr>
                  </a:outerShdw>
                </a:effectLst>
                <a:latin typeface="Arial Black" panose="020B0A04020102020204" pitchFamily="34" charset="0"/>
              </a:rPr>
              <a:t>sgte</a:t>
            </a:r>
            <a: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t>:</a:t>
            </a:r>
            <a:r>
              <a:rPr lang="es-ES" sz="2400" dirty="0">
                <a:solidFill>
                  <a:schemeClr val="tx2"/>
                </a:solidFill>
              </a:rPr>
              <a:t/>
            </a:r>
            <a:br>
              <a:rPr lang="es-ES" sz="2400" dirty="0">
                <a:solidFill>
                  <a:schemeClr val="tx2"/>
                </a:solidFill>
              </a:rPr>
            </a:br>
            <a:endParaRPr lang="es-ES" sz="2400" dirty="0">
              <a:solidFill>
                <a:schemeClr val="tx2"/>
              </a:solidFill>
            </a:endParaRPr>
          </a:p>
        </p:txBody>
      </p:sp>
      <p:sp>
        <p:nvSpPr>
          <p:cNvPr id="3" name="2 Marcador de contenido"/>
          <p:cNvSpPr>
            <a:spLocks noGrp="1"/>
          </p:cNvSpPr>
          <p:nvPr>
            <p:ph idx="1"/>
          </p:nvPr>
        </p:nvSpPr>
        <p:spPr>
          <a:xfrm>
            <a:off x="457200" y="1340768"/>
            <a:ext cx="8229600" cy="4785395"/>
          </a:xfrm>
        </p:spPr>
        <p:txBody>
          <a:bodyPr>
            <a:normAutofit/>
          </a:bodyPr>
          <a:lstStyle/>
          <a:p>
            <a:pPr algn="just"/>
            <a:r>
              <a:rPr lang="es-ES" sz="2000" i="1" dirty="0">
                <a:solidFill>
                  <a:schemeClr val="tx2"/>
                </a:solidFill>
                <a:latin typeface="Arial Black" panose="020B0A04020102020204" pitchFamily="34" charset="0"/>
              </a:rPr>
              <a:t>“ARTÍCULO …(I)- El que mediante declaraciones engañosas, ocultaciones maliciosas</a:t>
            </a:r>
            <a:r>
              <a:rPr lang="es-ES" sz="2000" i="1" dirty="0">
                <a:solidFill>
                  <a:srgbClr val="FFFF00"/>
                </a:solidFill>
                <a:latin typeface="Arial Black" panose="020B0A04020102020204" pitchFamily="34" charset="0"/>
              </a:rPr>
              <a:t>, </a:t>
            </a:r>
            <a:r>
              <a:rPr lang="es-ES" sz="2000" i="1" dirty="0">
                <a:solidFill>
                  <a:srgbClr val="FF0000"/>
                </a:solidFill>
                <a:latin typeface="Arial Black" panose="020B0A04020102020204" pitchFamily="34" charset="0"/>
              </a:rPr>
              <a:t>o cualquier otro ardid o engaño, se aprovechare, percibiere, o utilizare indebidamente de reintegros, </a:t>
            </a:r>
            <a:r>
              <a:rPr lang="es-ES" sz="2000" i="1" dirty="0" err="1">
                <a:solidFill>
                  <a:srgbClr val="FF0000"/>
                </a:solidFill>
                <a:latin typeface="Arial Black" panose="020B0A04020102020204" pitchFamily="34" charset="0"/>
              </a:rPr>
              <a:t>recuperos</a:t>
            </a:r>
            <a:r>
              <a:rPr lang="es-ES" sz="2000" i="1" dirty="0">
                <a:solidFill>
                  <a:srgbClr val="FF0000"/>
                </a:solidFill>
                <a:latin typeface="Arial Black" panose="020B0A04020102020204" pitchFamily="34" charset="0"/>
              </a:rPr>
              <a:t>, devoluciones, subsidios o cualquier otro beneficio de naturaleza tributaria</a:t>
            </a:r>
            <a:r>
              <a:rPr lang="es-ES" sz="2000" i="1" dirty="0">
                <a:solidFill>
                  <a:srgbClr val="FFFF00"/>
                </a:solidFill>
                <a:latin typeface="Arial Black" panose="020B0A04020102020204" pitchFamily="34" charset="0"/>
              </a:rPr>
              <a:t>, </a:t>
            </a:r>
            <a:r>
              <a:rPr lang="es-ES" sz="2000" i="1" dirty="0">
                <a:solidFill>
                  <a:schemeClr val="tx2"/>
                </a:solidFill>
                <a:latin typeface="Arial Black" panose="020B0A04020102020204" pitchFamily="34" charset="0"/>
              </a:rPr>
              <a:t>será reprimido con multa de dos (2) a </a:t>
            </a:r>
            <a:r>
              <a:rPr lang="es-ES" sz="2000" i="1" dirty="0">
                <a:solidFill>
                  <a:srgbClr val="FF0000"/>
                </a:solidFill>
                <a:latin typeface="Arial Black" panose="020B0A04020102020204" pitchFamily="34" charset="0"/>
              </a:rPr>
              <a:t>seis (6) veces</a:t>
            </a:r>
            <a:r>
              <a:rPr lang="es-ES" sz="2000" dirty="0">
                <a:solidFill>
                  <a:srgbClr val="FF0000"/>
                </a:solidFill>
                <a:latin typeface="Arial Black" panose="020B0A04020102020204" pitchFamily="34" charset="0"/>
              </a:rPr>
              <a:t> </a:t>
            </a:r>
            <a:r>
              <a:rPr lang="es-ES" sz="2000" dirty="0">
                <a:solidFill>
                  <a:schemeClr val="tx2"/>
                </a:solidFill>
                <a:latin typeface="Arial Black" panose="020B0A04020102020204" pitchFamily="34" charset="0"/>
              </a:rPr>
              <a:t>el monto aprovechado, percibido o utilizado.”.</a:t>
            </a:r>
          </a:p>
          <a:p>
            <a:endParaRPr lang="es-ES" dirty="0" smtClean="0"/>
          </a:p>
          <a:p>
            <a:pPr algn="just"/>
            <a:r>
              <a:rPr lang="es-ES" sz="2200" dirty="0">
                <a:solidFill>
                  <a:schemeClr val="tx2"/>
                </a:solidFill>
                <a:latin typeface="Arial" panose="020B0604020202020204" pitchFamily="34" charset="0"/>
                <a:cs typeface="Arial" panose="020B0604020202020204" pitchFamily="34" charset="0"/>
              </a:rPr>
              <a:t>Ídem al art. 3* de la L. 24. 769 para nuevas conductas. Con tope máximo para el fraude de 6 veces del tributo evadido o percibido. </a:t>
            </a:r>
            <a:r>
              <a:rPr lang="es-ES" sz="2200" b="1" dirty="0">
                <a:solidFill>
                  <a:schemeClr val="tx2"/>
                </a:solidFill>
                <a:latin typeface="Arial" panose="020B0604020202020204" pitchFamily="34" charset="0"/>
                <a:cs typeface="Arial" panose="020B0604020202020204" pitchFamily="34" charset="0"/>
              </a:rPr>
              <a:t>Es norma penal + gravosa: incorpora nuevas conductas antes no punibles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20</a:t>
            </a:fld>
            <a:endParaRPr lang="es-ES"/>
          </a:p>
        </p:txBody>
      </p:sp>
    </p:spTree>
    <p:extLst>
      <p:ext uri="{BB962C8B-B14F-4D97-AF65-F5344CB8AC3E}">
        <p14:creationId xmlns:p14="http://schemas.microsoft.com/office/powerpoint/2010/main" xmlns="" val="214014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750776" cy="936104"/>
          </a:xfrm>
          <a:ln>
            <a:solidFill>
              <a:schemeClr val="tx2"/>
            </a:solidFill>
          </a:ln>
        </p:spPr>
        <p:txBody>
          <a:bodyPr>
            <a:noAutofit/>
          </a:bodyPr>
          <a:lstStyle/>
          <a:p>
            <a:pPr algn="just"/>
            <a:r>
              <a:rPr lang="es-ES" sz="2400" b="1" dirty="0" smtClean="0">
                <a:latin typeface="Arial Black" panose="020B0A04020102020204" pitchFamily="34" charset="0"/>
              </a:rPr>
              <a:t>ART. </a:t>
            </a:r>
            <a:r>
              <a:rPr lang="es-ES" sz="2400" b="1" dirty="0">
                <a:latin typeface="Arial Black" panose="020B0A04020102020204" pitchFamily="34" charset="0"/>
              </a:rPr>
              <a:t>200.- </a:t>
            </a:r>
            <a:r>
              <a:rPr lang="es-ES" sz="2400" b="1" dirty="0" err="1">
                <a:latin typeface="Arial Black" panose="020B0A04020102020204" pitchFamily="34" charset="0"/>
              </a:rPr>
              <a:t>Incorpórase</a:t>
            </a:r>
            <a:r>
              <a:rPr lang="es-ES" sz="2400" b="1" dirty="0">
                <a:latin typeface="Arial Black" panose="020B0A04020102020204" pitchFamily="34" charset="0"/>
              </a:rPr>
              <a:t> como </a:t>
            </a:r>
            <a:r>
              <a:rPr lang="es-ES" sz="2400" b="1" dirty="0" smtClean="0">
                <a:latin typeface="Arial Black" panose="020B0A04020102020204" pitchFamily="34" charset="0"/>
              </a:rPr>
              <a:t>art. </a:t>
            </a:r>
            <a:r>
              <a:rPr lang="es-ES" sz="2400" b="1" dirty="0">
                <a:latin typeface="Arial Black" panose="020B0A04020102020204" pitchFamily="34" charset="0"/>
              </a:rPr>
              <a:t>s/n a cont. del art.</a:t>
            </a:r>
            <a:r>
              <a:rPr lang="es-ES" sz="2400" b="1" dirty="0">
                <a:solidFill>
                  <a:srgbClr val="FFFF00"/>
                </a:solidFill>
                <a:latin typeface="Arial Black" panose="020B0A04020102020204" pitchFamily="34" charset="0"/>
              </a:rPr>
              <a:t> </a:t>
            </a:r>
            <a:r>
              <a:rPr lang="es-ES" sz="2400" b="1" dirty="0" smtClean="0">
                <a:solidFill>
                  <a:schemeClr val="tx2"/>
                </a:solidFill>
                <a:latin typeface="Arial Black" panose="020B0A04020102020204" pitchFamily="34" charset="0"/>
              </a:rPr>
              <a:t>s/n </a:t>
            </a:r>
            <a:r>
              <a:rPr lang="es-ES" sz="2400" b="1" dirty="0" err="1">
                <a:solidFill>
                  <a:schemeClr val="tx2"/>
                </a:solidFill>
                <a:latin typeface="Arial Black" panose="020B0A04020102020204" pitchFamily="34" charset="0"/>
              </a:rPr>
              <a:t>agreg</a:t>
            </a:r>
            <a:r>
              <a:rPr lang="es-ES" sz="2400" b="1" dirty="0">
                <a:solidFill>
                  <a:schemeClr val="tx2"/>
                </a:solidFill>
                <a:latin typeface="Arial Black" panose="020B0A04020102020204" pitchFamily="34" charset="0"/>
              </a:rPr>
              <a:t>. a cont. del art. 46 </a:t>
            </a:r>
            <a:r>
              <a:rPr lang="es-ES" sz="2400" b="1" dirty="0" smtClean="0">
                <a:solidFill>
                  <a:schemeClr val="tx2"/>
                </a:solidFill>
                <a:latin typeface="Arial Black" panose="020B0A04020102020204" pitchFamily="34" charset="0"/>
              </a:rPr>
              <a:t>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a:t>
            </a:r>
            <a:r>
              <a:rPr lang="es-ES" sz="2400" dirty="0" smtClean="0">
                <a:solidFill>
                  <a:schemeClr val="tx2"/>
                </a:solidFill>
                <a:latin typeface="Arial Black" panose="020B0A04020102020204" pitchFamily="34" charset="0"/>
              </a:rPr>
              <a:t>el </a:t>
            </a:r>
            <a:r>
              <a:rPr lang="es-ES" sz="2400" dirty="0" err="1" smtClean="0">
                <a:solidFill>
                  <a:schemeClr val="tx2"/>
                </a:solidFill>
                <a:latin typeface="Arial Black" panose="020B0A04020102020204" pitchFamily="34" charset="0"/>
              </a:rPr>
              <a:t>sgte</a:t>
            </a:r>
            <a:endParaRPr lang="es-ES" sz="2400" dirty="0">
              <a:solidFill>
                <a:schemeClr val="tx2"/>
              </a:solidFill>
            </a:endParaRPr>
          </a:p>
        </p:txBody>
      </p:sp>
      <p:sp>
        <p:nvSpPr>
          <p:cNvPr id="3" name="2 Marcador de contenido"/>
          <p:cNvSpPr>
            <a:spLocks noGrp="1"/>
          </p:cNvSpPr>
          <p:nvPr>
            <p:ph idx="1"/>
          </p:nvPr>
        </p:nvSpPr>
        <p:spPr>
          <a:xfrm>
            <a:off x="457200" y="1268760"/>
            <a:ext cx="8229600" cy="4857403"/>
          </a:xfrm>
        </p:spPr>
        <p:txBody>
          <a:bodyPr>
            <a:normAutofit/>
          </a:bodyPr>
          <a:lstStyle/>
          <a:p>
            <a:pPr algn="just"/>
            <a:r>
              <a:rPr lang="es-ES" sz="2200" i="1" dirty="0">
                <a:solidFill>
                  <a:schemeClr val="tx2"/>
                </a:solidFill>
                <a:latin typeface="Arial Black" panose="020B0A04020102020204" pitchFamily="34" charset="0"/>
              </a:rPr>
              <a:t>“ARTÍCULO …(II)- El que mediante registraciones o comprobantes falsos o cualquier otro ardid o engaño, simulare la </a:t>
            </a:r>
            <a:r>
              <a:rPr lang="es-ES" sz="2200" i="1" u="sng" dirty="0">
                <a:solidFill>
                  <a:schemeClr val="tx2"/>
                </a:solidFill>
                <a:effectLst>
                  <a:outerShdw blurRad="38100" dist="38100" dir="2700000" algn="tl">
                    <a:srgbClr val="000000">
                      <a:alpha val="43137"/>
                    </a:srgbClr>
                  </a:outerShdw>
                </a:effectLst>
                <a:latin typeface="Arial Black" panose="020B0A04020102020204" pitchFamily="34" charset="0"/>
              </a:rPr>
              <a:t>cancelación </a:t>
            </a:r>
            <a:r>
              <a:rPr lang="es-ES" sz="2200" i="1" dirty="0">
                <a:solidFill>
                  <a:schemeClr val="tx2"/>
                </a:solidFill>
                <a:latin typeface="Arial Black" panose="020B0A04020102020204" pitchFamily="34" charset="0"/>
              </a:rPr>
              <a:t>total o parcial de obligaciones tributarias o de recursos de la seguridad social nacional, será reprimido con multa de dos (2) a seis (6) veces el monto del gravamen cuyo ingreso se simuló.”.</a:t>
            </a:r>
          </a:p>
          <a:p>
            <a:pPr algn="just"/>
            <a:endParaRPr lang="es-ES" dirty="0">
              <a:solidFill>
                <a:srgbClr val="FFFF00"/>
              </a:solidFill>
              <a:latin typeface="Arial Black" panose="020B0A04020102020204" pitchFamily="34" charset="0"/>
            </a:endParaRPr>
          </a:p>
          <a:p>
            <a:pPr algn="just"/>
            <a:r>
              <a:rPr lang="es-ES" sz="1800" dirty="0">
                <a:solidFill>
                  <a:schemeClr val="tx2"/>
                </a:solidFill>
                <a:latin typeface="Arial Black" panose="020B0A04020102020204" pitchFamily="34" charset="0"/>
              </a:rPr>
              <a:t>La reforma recoge la redacción del artículo 11* de la L. 24.769 para aplicarle a esta categoría de </a:t>
            </a:r>
            <a:r>
              <a:rPr lang="es-ES" sz="1800" i="1" dirty="0">
                <a:solidFill>
                  <a:schemeClr val="tx2"/>
                </a:solidFill>
                <a:latin typeface="Arial Black" panose="020B0A04020102020204" pitchFamily="34" charset="0"/>
              </a:rPr>
              <a:t>“delitos fiscales comunes”</a:t>
            </a:r>
            <a:r>
              <a:rPr lang="es-ES" sz="1800" dirty="0">
                <a:solidFill>
                  <a:schemeClr val="tx2"/>
                </a:solidFill>
                <a:latin typeface="Arial Black" panose="020B0A04020102020204" pitchFamily="34" charset="0"/>
              </a:rPr>
              <a:t>, cuya conducta específica consiste en la </a:t>
            </a:r>
            <a:r>
              <a:rPr lang="es-ES" sz="1800" i="1" dirty="0">
                <a:solidFill>
                  <a:schemeClr val="tx2"/>
                </a:solidFill>
                <a:effectLst>
                  <a:outerShdw blurRad="38100" dist="38100" dir="2700000" algn="tl">
                    <a:srgbClr val="000000">
                      <a:alpha val="43137"/>
                    </a:srgbClr>
                  </a:outerShdw>
                </a:effectLst>
                <a:latin typeface="Arial Black" panose="020B0A04020102020204" pitchFamily="34" charset="0"/>
              </a:rPr>
              <a:t>“Simulación dolosa de pagos”</a:t>
            </a:r>
            <a:r>
              <a:rPr lang="es-ES" sz="1800" dirty="0">
                <a:solidFill>
                  <a:schemeClr val="tx2"/>
                </a:solidFill>
                <a:latin typeface="Arial Black" panose="020B0A04020102020204" pitchFamily="34" charset="0"/>
              </a:rPr>
              <a:t>, la multa fijada para la defraudación fiscal (2 a 6 veces el importe evadido). </a:t>
            </a:r>
            <a:r>
              <a:rPr lang="es-ES" sz="1800" dirty="0">
                <a:solidFill>
                  <a:srgbClr val="FF0000"/>
                </a:solidFill>
                <a:effectLst>
                  <a:outerShdw blurRad="38100" dist="38100" dir="2700000" algn="tl">
                    <a:srgbClr val="000000">
                      <a:alpha val="43137"/>
                    </a:srgbClr>
                  </a:outerShdw>
                </a:effectLst>
                <a:latin typeface="Arial Black" panose="020B0A04020102020204" pitchFamily="34" charset="0"/>
              </a:rPr>
              <a:t>HOY art. 10* LPT.</a:t>
            </a: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21</a:t>
            </a:fld>
            <a:endParaRPr lang="es-ES"/>
          </a:p>
        </p:txBody>
      </p:sp>
    </p:spTree>
    <p:extLst>
      <p:ext uri="{BB962C8B-B14F-4D97-AF65-F5344CB8AC3E}">
        <p14:creationId xmlns:p14="http://schemas.microsoft.com/office/powerpoint/2010/main" xmlns="" val="2117260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750776" cy="936104"/>
          </a:xfrm>
          <a:ln>
            <a:solidFill>
              <a:schemeClr val="tx2"/>
            </a:solidFill>
          </a:ln>
        </p:spPr>
        <p:txBody>
          <a:bodyPr>
            <a:noAutofit/>
          </a:bodyPr>
          <a:lstStyle/>
          <a:p>
            <a:pPr algn="ctr"/>
            <a:r>
              <a:rPr lang="es-ES" sz="2400" b="1" dirty="0" smtClean="0">
                <a:solidFill>
                  <a:srgbClr val="FFFF00"/>
                </a:solidFill>
                <a:latin typeface="Arial Black" panose="020B0A04020102020204" pitchFamily="34" charset="0"/>
              </a:rPr>
              <a:t/>
            </a:r>
            <a:br>
              <a:rPr lang="es-ES" sz="2400" b="1" dirty="0" smtClean="0">
                <a:solidFill>
                  <a:srgbClr val="FFFF00"/>
                </a:solidFill>
                <a:latin typeface="Arial Black" panose="020B0A04020102020204" pitchFamily="34" charset="0"/>
              </a:rPr>
            </a:br>
            <a:r>
              <a:rPr lang="es-ES" sz="2400" b="1" dirty="0" smtClean="0">
                <a:latin typeface="Arial Black" panose="020B0A04020102020204" pitchFamily="34" charset="0"/>
              </a:rPr>
              <a:t>ARTÍCULO </a:t>
            </a:r>
            <a:r>
              <a:rPr lang="es-ES" sz="2400" b="1" dirty="0">
                <a:latin typeface="Arial Black" panose="020B0A04020102020204" pitchFamily="34" charset="0"/>
              </a:rPr>
              <a:t>201.- </a:t>
            </a:r>
            <a:r>
              <a:rPr lang="es-ES" sz="2400" b="1" dirty="0" err="1">
                <a:latin typeface="Arial Black" panose="020B0A04020102020204" pitchFamily="34" charset="0"/>
              </a:rPr>
              <a:t>Incorpórase</a:t>
            </a:r>
            <a:r>
              <a:rPr lang="es-ES" sz="2400" b="1" dirty="0">
                <a:latin typeface="Arial Black" panose="020B0A04020102020204" pitchFamily="34" charset="0"/>
              </a:rPr>
              <a:t> como inciso </a:t>
            </a:r>
            <a:r>
              <a:rPr lang="es-ES" sz="2400" b="1" i="1" dirty="0">
                <a:latin typeface="Arial Black" panose="020B0A04020102020204" pitchFamily="34" charset="0"/>
              </a:rPr>
              <a:t>f </a:t>
            </a:r>
            <a:r>
              <a:rPr lang="es-ES" sz="2400" b="1" dirty="0">
                <a:latin typeface="Arial Black" panose="020B0A04020102020204" pitchFamily="34" charset="0"/>
              </a:rPr>
              <a:t>del art. </a:t>
            </a:r>
            <a:r>
              <a:rPr lang="es-ES" sz="2400" b="1" dirty="0">
                <a:solidFill>
                  <a:schemeClr val="tx2"/>
                </a:solidFill>
                <a:latin typeface="Arial Black" panose="020B0A04020102020204" pitchFamily="34" charset="0"/>
              </a:rPr>
              <a:t>47 de la ley 11.683</a:t>
            </a:r>
            <a:r>
              <a:rPr lang="es-ES" sz="2400" dirty="0">
                <a:solidFill>
                  <a:schemeClr val="tx2"/>
                </a:solidFill>
                <a:latin typeface="Arial Black" panose="020B0A04020102020204" pitchFamily="34" charset="0"/>
              </a:rPr>
              <a:t>, el siguiente:</a:t>
            </a:r>
            <a:r>
              <a:rPr lang="es-ES" sz="2400" dirty="0">
                <a:solidFill>
                  <a:schemeClr val="tx2"/>
                </a:solidFill>
              </a:rPr>
              <a:t/>
            </a:r>
            <a:br>
              <a:rPr lang="es-ES" sz="2400" dirty="0">
                <a:solidFill>
                  <a:schemeClr val="tx2"/>
                </a:solidFill>
              </a:rPr>
            </a:br>
            <a:endParaRPr lang="es-ES" sz="2400" dirty="0">
              <a:solidFill>
                <a:schemeClr val="tx2"/>
              </a:solidFill>
            </a:endParaRPr>
          </a:p>
        </p:txBody>
      </p:sp>
      <p:sp>
        <p:nvSpPr>
          <p:cNvPr id="3" name="2 Marcador de contenido"/>
          <p:cNvSpPr>
            <a:spLocks noGrp="1"/>
          </p:cNvSpPr>
          <p:nvPr>
            <p:ph idx="1"/>
          </p:nvPr>
        </p:nvSpPr>
        <p:spPr>
          <a:xfrm>
            <a:off x="457200" y="1268760"/>
            <a:ext cx="8229600" cy="4857403"/>
          </a:xfrm>
        </p:spPr>
        <p:txBody>
          <a:bodyPr>
            <a:normAutofit fontScale="62500" lnSpcReduction="20000"/>
          </a:bodyPr>
          <a:lstStyle/>
          <a:p>
            <a:pPr algn="just"/>
            <a:r>
              <a:rPr lang="es-ES" i="1" dirty="0">
                <a:solidFill>
                  <a:schemeClr val="tx2"/>
                </a:solidFill>
                <a:latin typeface="Arial Black" panose="020B0A04020102020204" pitchFamily="34" charset="0"/>
              </a:rPr>
              <a:t>“f) no se utilicen los instrumentos de medición, control, rastreo y localización de mercaderías, tendientes a facilitar la verificación y fiscalización de los tributos, cuando ello resulte obligatorio en cumplimiento de lo dispuesto por leyes, decretos o reglamentaciones que dicte la AFIP.”.</a:t>
            </a:r>
          </a:p>
          <a:p>
            <a:pPr algn="just"/>
            <a:endParaRPr lang="es-ES" i="1" dirty="0" smtClean="0">
              <a:solidFill>
                <a:srgbClr val="FFFF00"/>
              </a:solidFill>
              <a:latin typeface="Arial Black" panose="020B0A04020102020204" pitchFamily="34" charset="0"/>
            </a:endParaRPr>
          </a:p>
          <a:p>
            <a:pPr algn="just"/>
            <a:endParaRPr lang="es-ES" i="1" dirty="0">
              <a:solidFill>
                <a:srgbClr val="FFFF00"/>
              </a:solidFill>
              <a:latin typeface="Arial Black" panose="020B0A04020102020204" pitchFamily="34" charset="0"/>
            </a:endParaRPr>
          </a:p>
          <a:p>
            <a:pPr algn="just"/>
            <a:r>
              <a:rPr lang="es-ES" sz="2900" b="1" dirty="0">
                <a:solidFill>
                  <a:schemeClr val="tx2"/>
                </a:solidFill>
                <a:latin typeface="Arial Black" panose="020B0A04020102020204" pitchFamily="34" charset="0"/>
              </a:rPr>
              <a:t>Esta nueva presunción – </a:t>
            </a:r>
            <a:r>
              <a:rPr lang="es-ES" sz="2900" b="1" i="1" dirty="0" err="1">
                <a:solidFill>
                  <a:schemeClr val="tx2"/>
                </a:solidFill>
                <a:effectLst>
                  <a:outerShdw blurRad="38100" dist="38100" dir="2700000" algn="tl">
                    <a:srgbClr val="000000">
                      <a:alpha val="43137"/>
                    </a:srgbClr>
                  </a:outerShdw>
                </a:effectLst>
                <a:latin typeface="Arial Black" panose="020B0A04020102020204" pitchFamily="34" charset="0"/>
              </a:rPr>
              <a:t>juris</a:t>
            </a:r>
            <a:r>
              <a:rPr lang="es-ES" sz="2900" b="1" i="1" dirty="0">
                <a:solidFill>
                  <a:schemeClr val="tx2"/>
                </a:solidFill>
                <a:effectLst>
                  <a:outerShdw blurRad="38100" dist="38100" dir="2700000" algn="tl">
                    <a:srgbClr val="000000">
                      <a:alpha val="43137"/>
                    </a:srgbClr>
                  </a:outerShdw>
                </a:effectLst>
                <a:latin typeface="Arial Black" panose="020B0A04020102020204" pitchFamily="34" charset="0"/>
              </a:rPr>
              <a:t> tantum</a:t>
            </a:r>
            <a:r>
              <a:rPr lang="es-ES" sz="2900" b="1" dirty="0">
                <a:solidFill>
                  <a:schemeClr val="tx2"/>
                </a:solidFill>
                <a:latin typeface="Arial Black" panose="020B0A04020102020204" pitchFamily="34" charset="0"/>
              </a:rPr>
              <a:t> -  resulta abusiva pues coloca en una situación desfavorable al contribuyente;</a:t>
            </a:r>
            <a:r>
              <a:rPr lang="es-ES" sz="2900" dirty="0">
                <a:solidFill>
                  <a:schemeClr val="tx2"/>
                </a:solidFill>
                <a:latin typeface="Arial Black" panose="020B0A04020102020204" pitchFamily="34" charset="0"/>
              </a:rPr>
              <a:t> </a:t>
            </a:r>
            <a:endParaRPr lang="es-ES" sz="2900" dirty="0" smtClean="0">
              <a:solidFill>
                <a:schemeClr val="tx2"/>
              </a:solidFill>
              <a:latin typeface="Arial Black" panose="020B0A04020102020204" pitchFamily="34" charset="0"/>
            </a:endParaRPr>
          </a:p>
          <a:p>
            <a:pPr algn="just"/>
            <a:r>
              <a:rPr lang="es-ES" sz="2900" dirty="0" smtClean="0">
                <a:solidFill>
                  <a:schemeClr val="tx2"/>
                </a:solidFill>
                <a:latin typeface="Arial Black" panose="020B0A04020102020204" pitchFamily="34" charset="0"/>
              </a:rPr>
              <a:t>configura </a:t>
            </a:r>
            <a:r>
              <a:rPr lang="es-ES" sz="2900" dirty="0">
                <a:solidFill>
                  <a:schemeClr val="tx2"/>
                </a:solidFill>
                <a:latin typeface="Arial Black" panose="020B0A04020102020204" pitchFamily="34" charset="0"/>
              </a:rPr>
              <a:t>una </a:t>
            </a:r>
            <a:r>
              <a:rPr lang="es-ES" sz="2900" b="1" i="1" dirty="0">
                <a:solidFill>
                  <a:schemeClr val="tx2"/>
                </a:solidFill>
                <a:latin typeface="Arial Black" panose="020B0A04020102020204" pitchFamily="34" charset="0"/>
              </a:rPr>
              <a:t>presunción de dolo</a:t>
            </a:r>
            <a:r>
              <a:rPr lang="es-ES" sz="2900" dirty="0">
                <a:solidFill>
                  <a:schemeClr val="tx2"/>
                </a:solidFill>
                <a:latin typeface="Arial Black" panose="020B0A04020102020204" pitchFamily="34" charset="0"/>
              </a:rPr>
              <a:t> tachada de inconstitucional por la doctrina </a:t>
            </a:r>
            <a:r>
              <a:rPr lang="es-ES" sz="2900" dirty="0" smtClean="0">
                <a:solidFill>
                  <a:schemeClr val="tx2"/>
                </a:solidFill>
                <a:latin typeface="Arial Black" panose="020B0A04020102020204" pitchFamily="34" charset="0"/>
              </a:rPr>
              <a:t>y </a:t>
            </a:r>
            <a:r>
              <a:rPr lang="es-ES" sz="2900" dirty="0">
                <a:solidFill>
                  <a:schemeClr val="tx2"/>
                </a:solidFill>
                <a:latin typeface="Arial Black" panose="020B0A04020102020204" pitchFamily="34" charset="0"/>
              </a:rPr>
              <a:t>jurisprudencia penal liberal, la </a:t>
            </a:r>
            <a:r>
              <a:rPr lang="es-ES" sz="2900" b="1" dirty="0">
                <a:solidFill>
                  <a:schemeClr val="tx2"/>
                </a:solidFill>
                <a:latin typeface="Arial Black" panose="020B0A04020102020204" pitchFamily="34" charset="0"/>
              </a:rPr>
              <a:t>que proscribe el uso de una </a:t>
            </a:r>
            <a:r>
              <a:rPr lang="es-ES" sz="2900" b="1" i="1" dirty="0">
                <a:solidFill>
                  <a:schemeClr val="tx2"/>
                </a:solidFill>
                <a:latin typeface="Arial Black" panose="020B0A04020102020204" pitchFamily="34" charset="0"/>
              </a:rPr>
              <a:t>presunción fiscal</a:t>
            </a:r>
            <a:r>
              <a:rPr lang="es-ES" sz="2900" b="1" dirty="0">
                <a:solidFill>
                  <a:schemeClr val="tx2"/>
                </a:solidFill>
                <a:latin typeface="Arial Black" panose="020B0A04020102020204" pitchFamily="34" charset="0"/>
              </a:rPr>
              <a:t> para fundar una </a:t>
            </a:r>
            <a:r>
              <a:rPr lang="es-ES" sz="2900" b="1" i="1" dirty="0">
                <a:solidFill>
                  <a:schemeClr val="tx2"/>
                </a:solidFill>
                <a:latin typeface="Arial Black" panose="020B0A04020102020204" pitchFamily="34" charset="0"/>
              </a:rPr>
              <a:t>presunción penal</a:t>
            </a:r>
            <a:r>
              <a:rPr lang="es-ES" sz="2900" b="1" dirty="0">
                <a:solidFill>
                  <a:schemeClr val="tx2"/>
                </a:solidFill>
                <a:latin typeface="Arial Black" panose="020B0A04020102020204" pitchFamily="34" charset="0"/>
              </a:rPr>
              <a:t>, o presunción de 2do. grado</a:t>
            </a:r>
            <a:r>
              <a:rPr lang="es-ES" sz="2900" dirty="0">
                <a:solidFill>
                  <a:schemeClr val="tx2"/>
                </a:solidFill>
                <a:latin typeface="Arial Black" panose="020B0A04020102020204" pitchFamily="34" charset="0"/>
              </a:rPr>
              <a:t> (en respecto del principio de </a:t>
            </a:r>
            <a:r>
              <a:rPr lang="es-ES" sz="2900" b="1" i="1" dirty="0">
                <a:solidFill>
                  <a:schemeClr val="tx2"/>
                </a:solidFill>
                <a:effectLst>
                  <a:outerShdw blurRad="38100" dist="38100" dir="2700000" algn="tl">
                    <a:srgbClr val="000000">
                      <a:alpha val="43137"/>
                    </a:srgbClr>
                  </a:outerShdw>
                </a:effectLst>
                <a:latin typeface="Arial Black" panose="020B0A04020102020204" pitchFamily="34" charset="0"/>
              </a:rPr>
              <a:t>“reserva de ley”</a:t>
            </a:r>
            <a:r>
              <a:rPr lang="es-ES" sz="2900" b="1" dirty="0">
                <a:solidFill>
                  <a:schemeClr val="tx2"/>
                </a:solidFill>
                <a:effectLst>
                  <a:outerShdw blurRad="38100" dist="38100" dir="2700000" algn="tl">
                    <a:srgbClr val="000000">
                      <a:alpha val="43137"/>
                    </a:srgbClr>
                  </a:outerShdw>
                </a:effectLst>
                <a:latin typeface="Arial Black" panose="020B0A04020102020204" pitchFamily="34" charset="0"/>
              </a:rPr>
              <a:t>): </a:t>
            </a:r>
            <a:r>
              <a:rPr lang="es-ES" sz="2900" b="1" dirty="0">
                <a:solidFill>
                  <a:schemeClr val="tx2"/>
                </a:solidFill>
                <a:latin typeface="Arial Black" panose="020B0A04020102020204" pitchFamily="34" charset="0"/>
              </a:rPr>
              <a:t>CSJN en Mazza, Generoso, en Casa </a:t>
            </a:r>
            <a:r>
              <a:rPr lang="es-ES" sz="2900" b="1" dirty="0" err="1">
                <a:solidFill>
                  <a:schemeClr val="tx2"/>
                </a:solidFill>
                <a:latin typeface="Arial Black" panose="020B0A04020102020204" pitchFamily="34" charset="0"/>
              </a:rPr>
              <a:t>Elen</a:t>
            </a:r>
            <a:r>
              <a:rPr lang="es-ES" sz="2900" b="1" dirty="0">
                <a:solidFill>
                  <a:schemeClr val="tx2"/>
                </a:solidFill>
                <a:latin typeface="Arial Black" panose="020B0A04020102020204" pitchFamily="34" charset="0"/>
              </a:rPr>
              <a:t> –</a:t>
            </a:r>
            <a:r>
              <a:rPr lang="es-ES" sz="2900" b="1" dirty="0" err="1">
                <a:solidFill>
                  <a:schemeClr val="tx2"/>
                </a:solidFill>
                <a:latin typeface="Arial Black" panose="020B0A04020102020204" pitchFamily="34" charset="0"/>
              </a:rPr>
              <a:t>Valmi</a:t>
            </a:r>
            <a:r>
              <a:rPr lang="es-ES" sz="2900" b="1" dirty="0">
                <a:solidFill>
                  <a:schemeClr val="tx2"/>
                </a:solidFill>
                <a:latin typeface="Arial Black" panose="020B0A04020102020204" pitchFamily="34" charset="0"/>
              </a:rPr>
              <a:t> de </a:t>
            </a:r>
            <a:r>
              <a:rPr lang="es-ES" sz="2900" b="1" dirty="0" err="1">
                <a:solidFill>
                  <a:schemeClr val="tx2"/>
                </a:solidFill>
                <a:latin typeface="Arial Black" panose="020B0A04020102020204" pitchFamily="34" charset="0"/>
              </a:rPr>
              <a:t>Claret</a:t>
            </a:r>
            <a:r>
              <a:rPr lang="es-ES" sz="2900" b="1" dirty="0">
                <a:solidFill>
                  <a:schemeClr val="tx2"/>
                </a:solidFill>
                <a:latin typeface="Arial Black" panose="020B0A04020102020204" pitchFamily="34" charset="0"/>
              </a:rPr>
              <a:t> y </a:t>
            </a:r>
            <a:r>
              <a:rPr lang="es-ES" sz="2900" b="1" dirty="0" err="1">
                <a:solidFill>
                  <a:schemeClr val="tx2"/>
                </a:solidFill>
                <a:latin typeface="Arial Black" panose="020B0A04020102020204" pitchFamily="34" charset="0"/>
              </a:rPr>
              <a:t>Garello</a:t>
            </a:r>
            <a:r>
              <a:rPr lang="es-ES" sz="2900" b="1" dirty="0">
                <a:solidFill>
                  <a:schemeClr val="tx2"/>
                </a:solidFill>
                <a:latin typeface="Arial Black" panose="020B0A04020102020204" pitchFamily="34" charset="0"/>
              </a:rPr>
              <a:t>, y Montenegro Hnos. </a:t>
            </a:r>
            <a:endParaRPr lang="es-ES" sz="2900" b="1" dirty="0" smtClean="0">
              <a:solidFill>
                <a:schemeClr val="tx2"/>
              </a:solidFill>
              <a:latin typeface="Arial Black" panose="020B0A04020102020204" pitchFamily="34" charset="0"/>
            </a:endParaRPr>
          </a:p>
          <a:p>
            <a:pPr algn="just"/>
            <a:r>
              <a:rPr lang="es-ES" sz="2900" b="1" dirty="0" smtClean="0">
                <a:solidFill>
                  <a:schemeClr val="tx2"/>
                </a:solidFill>
                <a:latin typeface="Arial Black" panose="020B0A04020102020204" pitchFamily="34" charset="0"/>
              </a:rPr>
              <a:t>Es </a:t>
            </a:r>
            <a:r>
              <a:rPr lang="es-ES" sz="2900" b="1" dirty="0">
                <a:solidFill>
                  <a:schemeClr val="tx2"/>
                </a:solidFill>
                <a:latin typeface="Arial Black" panose="020B0A04020102020204" pitchFamily="34" charset="0"/>
              </a:rPr>
              <a:t>una </a:t>
            </a:r>
            <a:r>
              <a:rPr lang="es-ES" sz="2900" b="1" i="1" dirty="0">
                <a:solidFill>
                  <a:schemeClr val="tx2"/>
                </a:solidFill>
                <a:effectLst>
                  <a:outerShdw blurRad="38100" dist="38100" dir="2700000" algn="tl">
                    <a:srgbClr val="000000">
                      <a:alpha val="43137"/>
                    </a:srgbClr>
                  </a:outerShdw>
                </a:effectLst>
                <a:latin typeface="Arial Black" panose="020B0A04020102020204" pitchFamily="34" charset="0"/>
              </a:rPr>
              <a:t>norma penal más gravosa</a:t>
            </a:r>
            <a:r>
              <a:rPr lang="es-ES" sz="2900" i="1" dirty="0">
                <a:solidFill>
                  <a:schemeClr val="tx2"/>
                </a:solidFill>
                <a:effectLst>
                  <a:outerShdw blurRad="38100" dist="38100" dir="2700000" algn="tl">
                    <a:srgbClr val="000000">
                      <a:alpha val="43137"/>
                    </a:srgbClr>
                  </a:outerShdw>
                </a:effectLst>
                <a:latin typeface="Arial Black" panose="020B0A04020102020204" pitchFamily="34" charset="0"/>
              </a:rPr>
              <a:t>.</a:t>
            </a:r>
            <a:r>
              <a:rPr lang="es-ES" sz="2900" dirty="0">
                <a:solidFill>
                  <a:schemeClr val="tx2"/>
                </a:solidFill>
                <a:latin typeface="Arial Black" panose="020B0A04020102020204" pitchFamily="34" charset="0"/>
              </a:rPr>
              <a:t> </a:t>
            </a:r>
          </a:p>
          <a:p>
            <a:endParaRPr lang="es-ES" sz="2900"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22</a:t>
            </a:fld>
            <a:endParaRPr lang="es-ES"/>
          </a:p>
        </p:txBody>
      </p:sp>
    </p:spTree>
    <p:extLst>
      <p:ext uri="{BB962C8B-B14F-4D97-AF65-F5344CB8AC3E}">
        <p14:creationId xmlns:p14="http://schemas.microsoft.com/office/powerpoint/2010/main" xmlns="" val="2885654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750776" cy="936104"/>
          </a:xfrm>
          <a:ln>
            <a:solidFill>
              <a:schemeClr val="tx2"/>
            </a:solidFill>
          </a:ln>
        </p:spPr>
        <p:txBody>
          <a:bodyPr>
            <a:normAutofit fontScale="90000"/>
          </a:bodyPr>
          <a:lstStyle/>
          <a:p>
            <a:pPr algn="ct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latin typeface="Arial Black" panose="020B0A04020102020204" pitchFamily="34" charset="0"/>
              </a:rPr>
              <a:t>ARTÍCULO </a:t>
            </a:r>
            <a:r>
              <a:rPr lang="es-ES" sz="2700" b="1" dirty="0">
                <a:latin typeface="Arial Black" panose="020B0A04020102020204" pitchFamily="34" charset="0"/>
              </a:rPr>
              <a:t>202.- </a:t>
            </a:r>
            <a:r>
              <a:rPr lang="es-ES" sz="2700" b="1" dirty="0" err="1">
                <a:latin typeface="Arial Black" panose="020B0A04020102020204" pitchFamily="34" charset="0"/>
              </a:rPr>
              <a:t>Sustitúyese</a:t>
            </a:r>
            <a:r>
              <a:rPr lang="es-ES" sz="2700" b="1" dirty="0">
                <a:latin typeface="Arial Black" panose="020B0A04020102020204" pitchFamily="34" charset="0"/>
              </a:rPr>
              <a:t> el </a:t>
            </a:r>
            <a:r>
              <a:rPr lang="es-ES" sz="2700" b="1" dirty="0" smtClean="0">
                <a:latin typeface="Arial Black" panose="020B0A04020102020204" pitchFamily="34" charset="0"/>
              </a:rPr>
              <a:t>art. </a:t>
            </a:r>
            <a:r>
              <a:rPr lang="es-ES" sz="2700" b="1" dirty="0">
                <a:latin typeface="Arial Black" panose="020B0A04020102020204" pitchFamily="34" charset="0"/>
              </a:rPr>
              <a:t>48 de la </a:t>
            </a:r>
            <a:r>
              <a:rPr lang="es-ES" sz="2700" b="1" dirty="0" smtClean="0">
                <a:latin typeface="Arial Black" panose="020B0A04020102020204" pitchFamily="34" charset="0"/>
              </a:rPr>
              <a:t>ley</a:t>
            </a: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solidFill>
                  <a:schemeClr val="tx2"/>
                </a:solidFill>
                <a:latin typeface="Arial Black" panose="020B0A04020102020204" pitchFamily="34" charset="0"/>
              </a:rPr>
              <a:t>11.683</a:t>
            </a:r>
            <a:r>
              <a:rPr lang="es-ES" sz="2700" dirty="0">
                <a:solidFill>
                  <a:schemeClr val="tx2"/>
                </a:solidFill>
                <a:latin typeface="Arial Black" panose="020B0A04020102020204" pitchFamily="34" charset="0"/>
              </a:rPr>
              <a:t>, por el </a:t>
            </a:r>
            <a:r>
              <a:rPr lang="es-ES" sz="2700" dirty="0" err="1" smtClean="0">
                <a:solidFill>
                  <a:schemeClr val="tx2"/>
                </a:solidFill>
                <a:latin typeface="Arial Black" panose="020B0A04020102020204" pitchFamily="34" charset="0"/>
              </a:rPr>
              <a:t>sigte</a:t>
            </a:r>
            <a:r>
              <a:rPr lang="es-ES" sz="2700" dirty="0" smtClean="0">
                <a:solidFill>
                  <a:schemeClr val="tx2"/>
                </a:solidFill>
                <a:latin typeface="Arial Black" panose="020B0A04020102020204" pitchFamily="34" charset="0"/>
              </a:rPr>
              <a:t>:</a:t>
            </a:r>
            <a:br>
              <a:rPr lang="es-ES" sz="2700" dirty="0" smtClean="0">
                <a:solidFill>
                  <a:schemeClr val="tx2"/>
                </a:solidFill>
                <a:latin typeface="Arial Black" panose="020B0A04020102020204" pitchFamily="34" charset="0"/>
              </a:rPr>
            </a:br>
            <a:r>
              <a:rPr lang="es-ES" dirty="0"/>
              <a:t/>
            </a:r>
            <a:br>
              <a:rPr lang="es-ES" dirty="0"/>
            </a:br>
            <a:endParaRPr lang="es-ES" dirty="0"/>
          </a:p>
        </p:txBody>
      </p:sp>
      <p:sp>
        <p:nvSpPr>
          <p:cNvPr id="3" name="2 Marcador de contenido"/>
          <p:cNvSpPr>
            <a:spLocks noGrp="1"/>
          </p:cNvSpPr>
          <p:nvPr>
            <p:ph idx="1"/>
          </p:nvPr>
        </p:nvSpPr>
        <p:spPr>
          <a:xfrm>
            <a:off x="457200" y="1268760"/>
            <a:ext cx="8229600" cy="4857403"/>
          </a:xfrm>
        </p:spPr>
        <p:txBody>
          <a:bodyPr>
            <a:normAutofit fontScale="85000" lnSpcReduction="20000"/>
          </a:bodyPr>
          <a:lstStyle/>
          <a:p>
            <a:pPr algn="just"/>
            <a:r>
              <a:rPr lang="es-ES" sz="2600" i="1" dirty="0">
                <a:solidFill>
                  <a:schemeClr val="tx2"/>
                </a:solidFill>
                <a:latin typeface="Arial Black" panose="020B0A04020102020204" pitchFamily="34" charset="0"/>
              </a:rPr>
              <a:t>“ARTÍCULO 48.- Serán reprimidos con multa de 2 hasta 6 veces el tributo retenido o percibido, los agentes de retención o percepción que lo mantengan en su poder, después de vencidos los plazos en que debieran ingresarlo.</a:t>
            </a:r>
          </a:p>
          <a:p>
            <a:pPr algn="just"/>
            <a:r>
              <a:rPr lang="es-ES" sz="2600" i="1" dirty="0">
                <a:solidFill>
                  <a:schemeClr val="tx2"/>
                </a:solidFill>
                <a:latin typeface="Arial Black" panose="020B0A04020102020204" pitchFamily="34" charset="0"/>
              </a:rPr>
              <a:t>No se admitirá excusación basada en la falta de existencia de la retención o percepción, cuando éstas se encuentren documentadas, registradas, contabilizadas, comprobadas o formalizadas de cualquier modo.”.</a:t>
            </a:r>
          </a:p>
          <a:p>
            <a:pPr algn="just"/>
            <a:endParaRPr lang="es-ES" sz="2900" dirty="0">
              <a:solidFill>
                <a:schemeClr val="tx2"/>
              </a:solidFill>
              <a:latin typeface="Arial Black" panose="020B0A04020102020204" pitchFamily="34" charset="0"/>
            </a:endParaRPr>
          </a:p>
          <a:p>
            <a:pPr algn="just"/>
            <a:r>
              <a:rPr lang="es-ES" sz="2300" b="1" dirty="0">
                <a:solidFill>
                  <a:schemeClr val="tx2"/>
                </a:solidFill>
                <a:latin typeface="Arial Black" panose="020B0A04020102020204" pitchFamily="34" charset="0"/>
              </a:rPr>
              <a:t>La reforma adecúa la graduación de penas en lo relativo al máximo legal fijado para la defraudación fiscal, </a:t>
            </a:r>
            <a:r>
              <a:rPr lang="es-ES" sz="2300" b="1" u="sng" dirty="0">
                <a:solidFill>
                  <a:schemeClr val="tx2"/>
                </a:solidFill>
                <a:effectLst>
                  <a:outerShdw blurRad="38100" dist="38100" dir="2700000" algn="tl">
                    <a:srgbClr val="000000">
                      <a:alpha val="43137"/>
                    </a:srgbClr>
                  </a:outerShdw>
                </a:effectLst>
                <a:latin typeface="Arial Black" panose="020B0A04020102020204" pitchFamily="34" charset="0"/>
              </a:rPr>
              <a:t>al que baja a 6 veces del tributo retenido o percibido y no sea ingresado después del vencimiento fijado por la AFIP. Es una norma penal más benigna. </a:t>
            </a:r>
          </a:p>
          <a:p>
            <a:endParaRPr lang="es-ES" sz="2300"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23</a:t>
            </a:fld>
            <a:endParaRPr lang="es-ES"/>
          </a:p>
        </p:txBody>
      </p:sp>
    </p:spTree>
    <p:extLst>
      <p:ext uri="{BB962C8B-B14F-4D97-AF65-F5344CB8AC3E}">
        <p14:creationId xmlns:p14="http://schemas.microsoft.com/office/powerpoint/2010/main" xmlns="" val="3490159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678768" cy="864096"/>
          </a:xfrm>
          <a:ln>
            <a:solidFill>
              <a:schemeClr val="tx2"/>
            </a:solidFill>
          </a:ln>
        </p:spPr>
        <p:txBody>
          <a:bodyPr>
            <a:normAutofit fontScale="90000"/>
          </a:bodyPr>
          <a:lstStyle/>
          <a:p>
            <a:pPr algn="ct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latin typeface="Arial Black" panose="020B0A04020102020204" pitchFamily="34" charset="0"/>
              </a:rPr>
              <a:t>ARTÍCULO </a:t>
            </a:r>
            <a:r>
              <a:rPr lang="es-ES" sz="2700" b="1" dirty="0">
                <a:latin typeface="Arial Black" panose="020B0A04020102020204" pitchFamily="34" charset="0"/>
              </a:rPr>
              <a:t>204.- </a:t>
            </a:r>
            <a:r>
              <a:rPr lang="es-ES" sz="2700" b="1" dirty="0" err="1">
                <a:latin typeface="Arial Black" panose="020B0A04020102020204" pitchFamily="34" charset="0"/>
              </a:rPr>
              <a:t>Sustitúyese</a:t>
            </a:r>
            <a:r>
              <a:rPr lang="es-ES" sz="2700" b="1" dirty="0">
                <a:latin typeface="Arial Black" panose="020B0A04020102020204" pitchFamily="34" charset="0"/>
              </a:rPr>
              <a:t> el art. 49 de la ley </a:t>
            </a:r>
            <a:r>
              <a:rPr lang="es-ES" sz="2700" b="1" dirty="0">
                <a:solidFill>
                  <a:schemeClr val="tx2"/>
                </a:solidFill>
                <a:latin typeface="Arial Black" panose="020B0A04020102020204" pitchFamily="34" charset="0"/>
              </a:rPr>
              <a:t>11.683</a:t>
            </a:r>
            <a:r>
              <a:rPr lang="es-ES" sz="2700" dirty="0">
                <a:solidFill>
                  <a:schemeClr val="tx2"/>
                </a:solidFill>
                <a:latin typeface="Arial Black" panose="020B0A04020102020204" pitchFamily="34" charset="0"/>
              </a:rPr>
              <a:t>, por el </a:t>
            </a:r>
            <a:r>
              <a:rPr lang="es-ES" sz="2700" dirty="0" err="1" smtClean="0">
                <a:solidFill>
                  <a:schemeClr val="tx2"/>
                </a:solidFill>
                <a:latin typeface="Arial Black" panose="020B0A04020102020204" pitchFamily="34" charset="0"/>
              </a:rPr>
              <a:t>sigte</a:t>
            </a:r>
            <a:r>
              <a:rPr lang="es-ES" sz="2700" dirty="0">
                <a:solidFill>
                  <a:schemeClr val="tx2"/>
                </a:solidFill>
                <a:latin typeface="Arial Black" panose="020B0A04020102020204" pitchFamily="34" charset="0"/>
              </a:rPr>
              <a:t>: Reducción de Sanciones</a:t>
            </a:r>
            <a:r>
              <a:rPr lang="es-ES" dirty="0">
                <a:solidFill>
                  <a:srgbClr val="FFFF00"/>
                </a:solidFill>
                <a:latin typeface="Arial Black" panose="020B0A04020102020204" pitchFamily="34" charset="0"/>
              </a:rPr>
              <a:t>	</a:t>
            </a:r>
            <a:br>
              <a:rPr lang="es-ES" dirty="0">
                <a:solidFill>
                  <a:srgbClr val="FFFF00"/>
                </a:solidFill>
                <a:latin typeface="Arial Black" panose="020B0A04020102020204" pitchFamily="34" charset="0"/>
              </a:rPr>
            </a:b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1369215720"/>
              </p:ext>
            </p:extLst>
          </p:nvPr>
        </p:nvGraphicFramePr>
        <p:xfrm>
          <a:off x="323528" y="980729"/>
          <a:ext cx="8569648" cy="5251743"/>
        </p:xfrm>
        <a:graphic>
          <a:graphicData uri="http://schemas.openxmlformats.org/drawingml/2006/table">
            <a:tbl>
              <a:tblPr firstRow="1" bandRow="1">
                <a:tableStyleId>{5C22544A-7EE6-4342-B048-85BDC9FD1C3A}</a:tableStyleId>
              </a:tblPr>
              <a:tblGrid>
                <a:gridCol w="3667958"/>
                <a:gridCol w="3072258"/>
                <a:gridCol w="1829432"/>
              </a:tblGrid>
              <a:tr h="388223">
                <a:tc>
                  <a:txBody>
                    <a:bodyPr/>
                    <a:lstStyle/>
                    <a:p>
                      <a:pPr algn="just" eaLnBrk="0" fontAlgn="base" hangingPunct="0">
                        <a:lnSpc>
                          <a:spcPct val="115000"/>
                        </a:lnSpc>
                        <a:spcBef>
                          <a:spcPts val="480"/>
                        </a:spcBef>
                        <a:spcAft>
                          <a:spcPts val="0"/>
                        </a:spcAft>
                      </a:pPr>
                      <a:r>
                        <a:rPr lang="es-AR" sz="1600" kern="1200" dirty="0">
                          <a:effectLst>
                            <a:outerShdw blurRad="38100" dist="38100" dir="2700000" algn="tl">
                              <a:srgbClr val="000000"/>
                            </a:outerShdw>
                          </a:effectLst>
                        </a:rPr>
                        <a:t>Supuestos: cuando…</a:t>
                      </a:r>
                      <a:endParaRPr lang="es-ES" sz="1600" dirty="0">
                        <a:effectLst/>
                        <a:latin typeface="Calibri"/>
                        <a:ea typeface="Calibri"/>
                        <a:cs typeface="Times New Roman"/>
                      </a:endParaRPr>
                    </a:p>
                  </a:txBody>
                  <a:tcPr marL="62774" marR="62774" marT="31387" marB="31387"/>
                </a:tc>
                <a:tc>
                  <a:txBody>
                    <a:bodyPr/>
                    <a:lstStyle/>
                    <a:p>
                      <a:pPr algn="ctr" eaLnBrk="0" fontAlgn="base" hangingPunct="0">
                        <a:lnSpc>
                          <a:spcPct val="115000"/>
                        </a:lnSpc>
                        <a:spcBef>
                          <a:spcPts val="480"/>
                        </a:spcBef>
                        <a:spcAft>
                          <a:spcPts val="0"/>
                        </a:spcAft>
                      </a:pPr>
                      <a:r>
                        <a:rPr lang="es-AR" sz="1800" b="1" kern="1200" dirty="0">
                          <a:effectLst>
                            <a:outerShdw blurRad="38100" dist="38100" dir="2700000" algn="tl">
                              <a:srgbClr val="000000"/>
                            </a:outerShdw>
                          </a:effectLst>
                        </a:rPr>
                        <a:t>Reducción </a:t>
                      </a:r>
                      <a:r>
                        <a:rPr lang="es-AR" sz="1800" b="1" kern="1200" baseline="0" dirty="0" smtClean="0">
                          <a:effectLst>
                            <a:outerShdw blurRad="38100" dist="38100" dir="2700000" algn="tl">
                              <a:srgbClr val="000000"/>
                            </a:outerShdw>
                          </a:effectLst>
                        </a:rPr>
                        <a:t>antes</a:t>
                      </a:r>
                      <a:endParaRPr lang="es-ES" sz="1800" b="1" dirty="0">
                        <a:effectLst/>
                        <a:latin typeface="Calibri"/>
                        <a:ea typeface="Calibri"/>
                        <a:cs typeface="Times New Roman"/>
                      </a:endParaRPr>
                    </a:p>
                  </a:txBody>
                  <a:tcPr marL="62774" marR="62774" marT="31387" marB="31387"/>
                </a:tc>
                <a:tc>
                  <a:txBody>
                    <a:bodyPr/>
                    <a:lstStyle/>
                    <a:p>
                      <a:pPr algn="ctr" eaLnBrk="0" fontAlgn="base" hangingPunct="0">
                        <a:lnSpc>
                          <a:spcPct val="115000"/>
                        </a:lnSpc>
                        <a:spcBef>
                          <a:spcPts val="480"/>
                        </a:spcBef>
                        <a:spcAft>
                          <a:spcPts val="0"/>
                        </a:spcAft>
                      </a:pPr>
                      <a:r>
                        <a:rPr lang="es-ES" sz="1800" b="1" kern="1200" dirty="0">
                          <a:effectLst>
                            <a:outerShdw blurRad="38100" dist="38100" dir="2700000" algn="tl">
                              <a:srgbClr val="000000"/>
                            </a:outerShdw>
                          </a:effectLst>
                        </a:rPr>
                        <a:t>Reducción </a:t>
                      </a:r>
                      <a:r>
                        <a:rPr lang="es-ES" sz="1800" b="1" kern="1200" dirty="0" smtClean="0">
                          <a:effectLst>
                            <a:outerShdw blurRad="38100" dist="38100" dir="2700000" algn="tl">
                              <a:srgbClr val="000000"/>
                            </a:outerShdw>
                          </a:effectLst>
                        </a:rPr>
                        <a:t>hoy </a:t>
                      </a:r>
                      <a:endParaRPr lang="es-ES" sz="1800" b="1" dirty="0">
                        <a:effectLst/>
                        <a:latin typeface="Calibri"/>
                        <a:ea typeface="Calibri"/>
                        <a:cs typeface="Times New Roman"/>
                      </a:endParaRPr>
                    </a:p>
                  </a:txBody>
                  <a:tcPr marL="0" marR="0" marT="0" marB="0"/>
                </a:tc>
              </a:tr>
              <a:tr h="1215694">
                <a:tc>
                  <a:txBody>
                    <a:bodyPr/>
                    <a:lstStyle/>
                    <a:p>
                      <a:pPr marL="0" lvl="0" indent="0" algn="just" eaLnBrk="0" fontAlgn="base" hangingPunct="0">
                        <a:lnSpc>
                          <a:spcPct val="115000"/>
                        </a:lnSpc>
                        <a:spcBef>
                          <a:spcPts val="480"/>
                        </a:spcBef>
                        <a:spcAft>
                          <a:spcPts val="0"/>
                        </a:spcAft>
                        <a:buFont typeface="+mj-lt"/>
                        <a:buNone/>
                      </a:pPr>
                      <a:r>
                        <a:rPr lang="es-AR" sz="1600" kern="1200" dirty="0" smtClean="0">
                          <a:effectLst>
                            <a:outerShdw blurRad="38100" dist="38100" dir="2700000" algn="tl">
                              <a:srgbClr val="000000"/>
                            </a:outerShdw>
                          </a:effectLst>
                        </a:rPr>
                        <a:t>a) Regulariza </a:t>
                      </a:r>
                      <a:r>
                        <a:rPr lang="es-AR" sz="1600" kern="1200" dirty="0">
                          <a:effectLst>
                            <a:outerShdw blurRad="38100" dist="38100" dir="2700000" algn="tl">
                              <a:srgbClr val="000000"/>
                            </a:outerShdw>
                          </a:effectLst>
                        </a:rPr>
                        <a:t>su situación y presente sus DDJJ o las rectifica </a:t>
                      </a:r>
                      <a:r>
                        <a:rPr lang="es-AR" sz="1600" b="1" u="sng" kern="1200" dirty="0">
                          <a:effectLst>
                            <a:outerShdw blurRad="38100" dist="38100" dir="2700000" algn="tl">
                              <a:srgbClr val="000000"/>
                            </a:outerShdw>
                          </a:effectLst>
                        </a:rPr>
                        <a:t>antes que le notifiquen la Orden de Intervención </a:t>
                      </a:r>
                      <a:r>
                        <a:rPr lang="es-AR" sz="1600" kern="1200" dirty="0">
                          <a:effectLst>
                            <a:outerShdw blurRad="38100" dist="38100" dir="2700000" algn="tl">
                              <a:srgbClr val="000000"/>
                            </a:outerShdw>
                          </a:effectLst>
                        </a:rPr>
                        <a:t>de inicio de inspección y no es </a:t>
                      </a:r>
                      <a:r>
                        <a:rPr lang="es-AR" sz="1600" kern="1200" dirty="0" smtClean="0">
                          <a:effectLst>
                            <a:outerShdw blurRad="38100" dist="38100" dir="2700000" algn="tl">
                              <a:srgbClr val="000000"/>
                            </a:outerShdw>
                          </a:effectLst>
                        </a:rPr>
                        <a:t>reincidente</a:t>
                      </a:r>
                      <a:endParaRPr lang="es-ES" sz="1600" dirty="0">
                        <a:effectLst/>
                        <a:latin typeface="Calibri"/>
                        <a:ea typeface="Calibri"/>
                        <a:cs typeface="Times New Roman"/>
                      </a:endParaRPr>
                    </a:p>
                  </a:txBody>
                  <a:tcPr marL="62774" marR="62774" marT="31387" marB="31387"/>
                </a:tc>
                <a:tc>
                  <a:txBody>
                    <a:bodyPr/>
                    <a:lstStyle/>
                    <a:p>
                      <a:pPr algn="just" eaLnBrk="0" fontAlgn="base" hangingPunct="0">
                        <a:lnSpc>
                          <a:spcPct val="115000"/>
                        </a:lnSpc>
                        <a:spcBef>
                          <a:spcPts val="480"/>
                        </a:spcBef>
                        <a:spcAft>
                          <a:spcPts val="0"/>
                        </a:spcAft>
                      </a:pPr>
                      <a:r>
                        <a:rPr lang="es-AR" sz="1600" kern="1200" dirty="0" smtClean="0">
                          <a:effectLst>
                            <a:outerShdw blurRad="38100" dist="38100" dir="2700000" algn="tl">
                              <a:srgbClr val="000000"/>
                            </a:outerShdw>
                          </a:effectLst>
                        </a:rPr>
                        <a:t>No</a:t>
                      </a:r>
                      <a:r>
                        <a:rPr lang="es-AR" sz="1600" kern="1200" baseline="0" dirty="0" smtClean="0">
                          <a:effectLst>
                            <a:outerShdw blurRad="38100" dist="38100" dir="2700000" algn="tl">
                              <a:srgbClr val="000000"/>
                            </a:outerShdw>
                          </a:effectLst>
                        </a:rPr>
                        <a:t> aplicaba  sanción </a:t>
                      </a:r>
                      <a:r>
                        <a:rPr lang="es-AR" sz="1600" kern="1200" dirty="0" smtClean="0">
                          <a:effectLst>
                            <a:outerShdw blurRad="38100" dist="38100" dir="2700000" algn="tl">
                              <a:srgbClr val="000000"/>
                            </a:outerShdw>
                          </a:effectLst>
                        </a:rPr>
                        <a:t> para la DDJJ Original.</a:t>
                      </a:r>
                      <a:r>
                        <a:rPr lang="es-AR" sz="1600" kern="1200" baseline="0" dirty="0" smtClean="0">
                          <a:effectLst>
                            <a:outerShdw blurRad="38100" dist="38100" dir="2700000" algn="tl">
                              <a:srgbClr val="000000"/>
                            </a:outerShdw>
                          </a:effectLst>
                        </a:rPr>
                        <a:t>  </a:t>
                      </a:r>
                      <a:r>
                        <a:rPr lang="es-AR" sz="1600" kern="1200" baseline="0" dirty="0" smtClean="0">
                          <a:effectLst>
                            <a:outerShdw blurRad="38100" dist="38100" dir="2700000" algn="tl">
                              <a:srgbClr val="000000"/>
                            </a:outerShdw>
                          </a:effectLst>
                          <a:latin typeface="Calibri"/>
                          <a:ea typeface="Calibri"/>
                          <a:cs typeface="Times New Roman"/>
                        </a:rPr>
                        <a:t>Para la DJ RECT: a 1/3 del Mínimo x es anterior a la Vista de la </a:t>
                      </a:r>
                      <a:r>
                        <a:rPr lang="es-AR" sz="1600" kern="1200" baseline="0" dirty="0" err="1" smtClean="0">
                          <a:effectLst>
                            <a:outerShdw blurRad="38100" dist="38100" dir="2700000" algn="tl">
                              <a:srgbClr val="000000"/>
                            </a:outerShdw>
                          </a:effectLst>
                          <a:latin typeface="Calibri"/>
                          <a:ea typeface="Calibri"/>
                          <a:cs typeface="Times New Roman"/>
                        </a:rPr>
                        <a:t>Det</a:t>
                      </a:r>
                      <a:r>
                        <a:rPr lang="es-AR" sz="1600" kern="1200" baseline="0" dirty="0" smtClean="0">
                          <a:effectLst>
                            <a:outerShdw blurRad="38100" dist="38100" dir="2700000" algn="tl">
                              <a:srgbClr val="000000"/>
                            </a:outerShdw>
                          </a:effectLst>
                          <a:latin typeface="Calibri"/>
                          <a:ea typeface="Calibri"/>
                          <a:cs typeface="Times New Roman"/>
                        </a:rPr>
                        <a:t>. Oficio. </a:t>
                      </a:r>
                      <a:endParaRPr lang="es-ES" sz="1600" dirty="0">
                        <a:effectLst/>
                        <a:latin typeface="Calibri"/>
                        <a:ea typeface="Calibri"/>
                        <a:cs typeface="Times New Roman"/>
                      </a:endParaRPr>
                    </a:p>
                  </a:txBody>
                  <a:tcPr marL="62774" marR="62774" marT="31387" marB="31387"/>
                </a:tc>
                <a:tc>
                  <a:txBody>
                    <a:bodyPr/>
                    <a:lstStyle/>
                    <a:p>
                      <a:pPr algn="just" eaLnBrk="0" fontAlgn="base" hangingPunct="0">
                        <a:lnSpc>
                          <a:spcPct val="115000"/>
                        </a:lnSpc>
                        <a:spcBef>
                          <a:spcPts val="480"/>
                        </a:spcBef>
                        <a:spcAft>
                          <a:spcPts val="0"/>
                        </a:spcAft>
                      </a:pPr>
                      <a:r>
                        <a:rPr lang="es-AR" sz="1600" kern="1200" dirty="0">
                          <a:effectLst>
                            <a:outerShdw blurRad="38100" dist="38100" dir="2700000" algn="tl">
                              <a:srgbClr val="000000"/>
                            </a:outerShdw>
                          </a:effectLst>
                        </a:rPr>
                        <a:t>  No aplica sanción</a:t>
                      </a:r>
                      <a:endParaRPr lang="es-ES" sz="1600" dirty="0">
                        <a:effectLst/>
                        <a:latin typeface="Calibri"/>
                        <a:ea typeface="Calibri"/>
                        <a:cs typeface="Times New Roman"/>
                      </a:endParaRPr>
                    </a:p>
                  </a:txBody>
                  <a:tcPr marL="0" marR="0" marT="0" marB="0"/>
                </a:tc>
              </a:tr>
              <a:tr h="2079141">
                <a:tc>
                  <a:txBody>
                    <a:bodyPr/>
                    <a:lstStyle/>
                    <a:p>
                      <a:pPr marL="0" lvl="0" indent="0" algn="just">
                        <a:lnSpc>
                          <a:spcPct val="115000"/>
                        </a:lnSpc>
                        <a:spcAft>
                          <a:spcPts val="1000"/>
                        </a:spcAft>
                        <a:buFont typeface="+mj-lt"/>
                        <a:buNone/>
                      </a:pPr>
                      <a:r>
                        <a:rPr lang="es-ES" sz="1600" kern="1200" dirty="0">
                          <a:effectLst>
                            <a:outerShdw blurRad="38100" dist="38100" dir="2700000" algn="tl">
                              <a:srgbClr val="000000"/>
                            </a:outerShdw>
                          </a:effectLst>
                        </a:rPr>
                        <a:t>b) </a:t>
                      </a:r>
                      <a:r>
                        <a:rPr lang="es-ES" sz="1600" kern="1200" dirty="0" smtClean="0">
                          <a:effectLst>
                            <a:outerShdw blurRad="38100" dist="38100" dir="2700000" algn="tl">
                              <a:srgbClr val="000000"/>
                            </a:outerShdw>
                          </a:effectLst>
                        </a:rPr>
                        <a:t> </a:t>
                      </a:r>
                      <a:r>
                        <a:rPr lang="es-AR" sz="1600" kern="1200" dirty="0" smtClean="0">
                          <a:effectLst>
                            <a:outerShdw blurRad="38100" dist="38100" dir="2700000" algn="tl">
                              <a:srgbClr val="000000"/>
                            </a:outerShdw>
                          </a:effectLst>
                        </a:rPr>
                        <a:t>Regulariza </a:t>
                      </a:r>
                      <a:r>
                        <a:rPr lang="es-AR" sz="1600" kern="1200" dirty="0">
                          <a:effectLst>
                            <a:outerShdw blurRad="38100" dist="38100" dir="2700000" algn="tl">
                              <a:srgbClr val="000000"/>
                            </a:outerShdw>
                          </a:effectLst>
                        </a:rPr>
                        <a:t>su situación y </a:t>
                      </a:r>
                      <a:r>
                        <a:rPr lang="es-AR" sz="1600" kern="1200" dirty="0" smtClean="0">
                          <a:effectLst>
                            <a:outerShdw blurRad="38100" dist="38100" dir="2700000" algn="tl">
                              <a:srgbClr val="000000"/>
                            </a:outerShdw>
                          </a:effectLst>
                        </a:rPr>
                        <a:t>presenta </a:t>
                      </a:r>
                      <a:r>
                        <a:rPr lang="es-AR" sz="1600" kern="1200" dirty="0">
                          <a:effectLst>
                            <a:outerShdw blurRad="38100" dist="38100" dir="2700000" algn="tl">
                              <a:srgbClr val="000000"/>
                            </a:outerShdw>
                          </a:effectLst>
                        </a:rPr>
                        <a:t>sus DDJJ o las rectifica </a:t>
                      </a:r>
                      <a:r>
                        <a:rPr lang="es-AR" sz="1600" b="1" u="sng" kern="1200" dirty="0">
                          <a:effectLst>
                            <a:outerShdw blurRad="38100" dist="38100" dir="2700000" algn="tl">
                              <a:srgbClr val="000000"/>
                            </a:outerShdw>
                          </a:effectLst>
                        </a:rPr>
                        <a:t>en el lapso que corre entre la fecha que le notifiquen la Orden de Intervención de inicio de inspección y la prevista </a:t>
                      </a:r>
                      <a:r>
                        <a:rPr lang="es-AR" sz="1600" b="1" u="sng" kern="1200" dirty="0" smtClean="0">
                          <a:effectLst>
                            <a:outerShdw blurRad="38100" dist="38100" dir="2700000" algn="tl">
                              <a:srgbClr val="000000"/>
                            </a:outerShdw>
                          </a:effectLst>
                        </a:rPr>
                        <a:t>del </a:t>
                      </a:r>
                      <a:r>
                        <a:rPr lang="es-AR" sz="1600" b="1" u="sng" kern="1200" dirty="0">
                          <a:effectLst>
                            <a:outerShdw blurRad="38100" dist="38100" dir="2700000" algn="tl">
                              <a:srgbClr val="000000"/>
                            </a:outerShdw>
                          </a:effectLst>
                        </a:rPr>
                        <a:t>art. 36.cont.</a:t>
                      </a:r>
                      <a:r>
                        <a:rPr lang="es-AR" sz="1600" kern="1200" dirty="0">
                          <a:effectLst>
                            <a:outerShdw blurRad="38100" dist="38100" dir="2700000" algn="tl">
                              <a:srgbClr val="000000"/>
                            </a:outerShdw>
                          </a:effectLst>
                        </a:rPr>
                        <a:t> y no sea reincidente de arts. 45,46,46.cont. y 48</a:t>
                      </a:r>
                      <a:r>
                        <a:rPr lang="es-AR" sz="1600" kern="1200" dirty="0" smtClean="0">
                          <a:effectLst>
                            <a:outerShdw blurRad="38100" dist="38100" dir="2700000" algn="tl">
                              <a:srgbClr val="000000"/>
                            </a:outerShdw>
                          </a:effectLst>
                        </a:rPr>
                        <a:t>.</a:t>
                      </a:r>
                      <a:endParaRPr lang="es-ES" sz="1600" dirty="0">
                        <a:effectLst/>
                        <a:latin typeface="Calibri"/>
                        <a:ea typeface="Calibri"/>
                        <a:cs typeface="Times New Roman"/>
                      </a:endParaRPr>
                    </a:p>
                  </a:txBody>
                  <a:tcPr marL="62774" marR="62774" marT="31387" marB="31387"/>
                </a:tc>
                <a:tc>
                  <a:txBody>
                    <a:bodyPr/>
                    <a:lstStyle/>
                    <a:p>
                      <a:pPr algn="just" eaLnBrk="0" fontAlgn="base" hangingPunct="0">
                        <a:lnSpc>
                          <a:spcPct val="115000"/>
                        </a:lnSpc>
                        <a:spcBef>
                          <a:spcPts val="480"/>
                        </a:spcBef>
                        <a:spcAft>
                          <a:spcPts val="0"/>
                        </a:spcAft>
                      </a:pPr>
                      <a:r>
                        <a:rPr lang="es-AR" sz="1600" kern="1200" dirty="0" smtClean="0">
                          <a:effectLst>
                            <a:outerShdw blurRad="38100" dist="38100" dir="2700000" algn="tl">
                              <a:srgbClr val="000000"/>
                            </a:outerShdw>
                          </a:effectLst>
                        </a:rPr>
                        <a:t> - Para la DDJJ RECT.: A </a:t>
                      </a:r>
                      <a:r>
                        <a:rPr lang="es-AR" sz="1600" kern="1200" dirty="0">
                          <a:effectLst>
                            <a:outerShdw blurRad="38100" dist="38100" dir="2700000" algn="tl">
                              <a:srgbClr val="000000"/>
                            </a:outerShdw>
                          </a:effectLst>
                        </a:rPr>
                        <a:t>1/3 del </a:t>
                      </a:r>
                      <a:r>
                        <a:rPr lang="es-AR" sz="1600" kern="1200" dirty="0" smtClean="0">
                          <a:effectLst>
                            <a:outerShdw blurRad="38100" dist="38100" dir="2700000" algn="tl">
                              <a:srgbClr val="000000"/>
                            </a:outerShdw>
                          </a:effectLst>
                        </a:rPr>
                        <a:t>MININO del impuesto</a:t>
                      </a:r>
                      <a:r>
                        <a:rPr lang="es-AR" sz="1600" kern="1200" dirty="0">
                          <a:effectLst>
                            <a:outerShdw blurRad="38100" dist="38100" dir="2700000" algn="tl">
                              <a:srgbClr val="000000"/>
                            </a:outerShdw>
                          </a:effectLst>
                        </a:rPr>
                        <a:t>: 16.67% del 45* y  66.67%:46* x es anterior a la Vista de la </a:t>
                      </a:r>
                      <a:r>
                        <a:rPr lang="es-AR" sz="1600" kern="1200" dirty="0" err="1">
                          <a:effectLst>
                            <a:outerShdw blurRad="38100" dist="38100" dir="2700000" algn="tl">
                              <a:srgbClr val="000000"/>
                            </a:outerShdw>
                          </a:effectLst>
                        </a:rPr>
                        <a:t>Det</a:t>
                      </a:r>
                      <a:r>
                        <a:rPr lang="es-AR" sz="1600" kern="1200" dirty="0">
                          <a:effectLst>
                            <a:outerShdw blurRad="38100" dist="38100" dir="2700000" algn="tl">
                              <a:srgbClr val="000000"/>
                            </a:outerShdw>
                          </a:effectLst>
                        </a:rPr>
                        <a:t>. Of</a:t>
                      </a:r>
                      <a:r>
                        <a:rPr lang="es-AR" sz="1600" kern="1200" dirty="0" smtClean="0">
                          <a:effectLst>
                            <a:outerShdw blurRad="38100" dist="38100" dir="2700000" algn="tl">
                              <a:srgbClr val="000000"/>
                            </a:outerShdw>
                          </a:effectLst>
                        </a:rPr>
                        <a:t>.</a:t>
                      </a:r>
                    </a:p>
                    <a:p>
                      <a:pPr algn="just" eaLnBrk="0" fontAlgn="base" hangingPunct="0">
                        <a:lnSpc>
                          <a:spcPct val="115000"/>
                        </a:lnSpc>
                        <a:spcBef>
                          <a:spcPts val="480"/>
                        </a:spcBef>
                        <a:spcAft>
                          <a:spcPts val="0"/>
                        </a:spcAft>
                      </a:pPr>
                      <a:r>
                        <a:rPr lang="es-AR" sz="1600" kern="1200" dirty="0" smtClean="0">
                          <a:effectLst>
                            <a:outerShdw blurRad="38100" dist="38100" dir="2700000" algn="tl">
                              <a:srgbClr val="000000"/>
                            </a:outerShdw>
                          </a:effectLst>
                        </a:rPr>
                        <a:t>- </a:t>
                      </a:r>
                      <a:r>
                        <a:rPr lang="es-AR" sz="1600" b="1" kern="1200" dirty="0" smtClean="0">
                          <a:effectLst>
                            <a:outerShdw blurRad="38100" dist="38100" dir="2700000" algn="tl">
                              <a:srgbClr val="000000"/>
                            </a:outerShdw>
                          </a:effectLst>
                        </a:rPr>
                        <a:t>Para</a:t>
                      </a:r>
                      <a:r>
                        <a:rPr lang="es-AR" sz="1600" b="1" kern="1200" baseline="0" dirty="0" smtClean="0">
                          <a:effectLst>
                            <a:outerShdw blurRad="38100" dist="38100" dir="2700000" algn="tl">
                              <a:srgbClr val="000000"/>
                            </a:outerShdw>
                          </a:effectLst>
                        </a:rPr>
                        <a:t> la DDJJ original:  No sanción. </a:t>
                      </a:r>
                      <a:r>
                        <a:rPr lang="es-AR" sz="1600" b="1" kern="1200" dirty="0" smtClean="0">
                          <a:effectLst>
                            <a:outerShdw blurRad="38100" dist="38100" dir="2700000" algn="tl">
                              <a:srgbClr val="000000"/>
                            </a:outerShdw>
                          </a:effectLst>
                        </a:rPr>
                        <a:t> </a:t>
                      </a:r>
                      <a:endParaRPr lang="es-ES" sz="1600" b="1" dirty="0">
                        <a:effectLst/>
                        <a:latin typeface="Calibri"/>
                        <a:ea typeface="Calibri"/>
                        <a:cs typeface="Times New Roman"/>
                      </a:endParaRPr>
                    </a:p>
                  </a:txBody>
                  <a:tcPr marL="62774" marR="62774" marT="31387" marB="31387"/>
                </a:tc>
                <a:tc>
                  <a:txBody>
                    <a:bodyPr/>
                    <a:lstStyle/>
                    <a:p>
                      <a:pPr algn="just" eaLnBrk="0" fontAlgn="base" hangingPunct="0">
                        <a:lnSpc>
                          <a:spcPct val="115000"/>
                        </a:lnSpc>
                        <a:spcBef>
                          <a:spcPts val="480"/>
                        </a:spcBef>
                        <a:spcAft>
                          <a:spcPts val="0"/>
                        </a:spcAft>
                      </a:pPr>
                      <a:r>
                        <a:rPr lang="es-AR" sz="1600" kern="1200" dirty="0">
                          <a:effectLst>
                            <a:outerShdw blurRad="38100" dist="38100" dir="2700000" algn="tl">
                              <a:srgbClr val="000000"/>
                            </a:outerShdw>
                          </a:effectLst>
                        </a:rPr>
                        <a:t>REDUCCIÓN AL 25% </a:t>
                      </a:r>
                      <a:r>
                        <a:rPr lang="es-AR" sz="1600" kern="1200" dirty="0" smtClean="0">
                          <a:effectLst>
                            <a:outerShdw blurRad="38100" dist="38100" dir="2700000" algn="tl">
                              <a:srgbClr val="000000"/>
                            </a:outerShdw>
                          </a:effectLst>
                        </a:rPr>
                        <a:t>DEL MINIMO del</a:t>
                      </a:r>
                      <a:r>
                        <a:rPr lang="es-AR" sz="1600" kern="1200" baseline="0" dirty="0" smtClean="0">
                          <a:effectLst>
                            <a:outerShdw blurRad="38100" dist="38100" dir="2700000" algn="tl">
                              <a:srgbClr val="000000"/>
                            </a:outerShdw>
                          </a:effectLst>
                        </a:rPr>
                        <a:t> </a:t>
                      </a:r>
                      <a:r>
                        <a:rPr lang="es-AR" sz="1600" kern="1200" dirty="0" smtClean="0">
                          <a:effectLst>
                            <a:outerShdw blurRad="38100" dist="38100" dir="2700000" algn="tl">
                              <a:srgbClr val="000000"/>
                            </a:outerShdw>
                          </a:effectLst>
                        </a:rPr>
                        <a:t> </a:t>
                      </a:r>
                      <a:r>
                        <a:rPr lang="es-AR" sz="1600" kern="1200" dirty="0">
                          <a:effectLst>
                            <a:outerShdw blurRad="38100" dist="38100" dir="2700000" algn="tl">
                              <a:srgbClr val="000000"/>
                            </a:outerShdw>
                          </a:effectLst>
                        </a:rPr>
                        <a:t>TRIBUTO </a:t>
                      </a:r>
                      <a:r>
                        <a:rPr lang="es-AR" sz="1600" kern="1200" dirty="0" smtClean="0">
                          <a:effectLst>
                            <a:outerShdw blurRad="38100" dist="38100" dir="2700000" algn="tl">
                              <a:srgbClr val="000000"/>
                            </a:outerShdw>
                          </a:effectLst>
                        </a:rPr>
                        <a:t>OMITIDO o </a:t>
                      </a:r>
                    </a:p>
                    <a:p>
                      <a:pPr algn="just" eaLnBrk="0" fontAlgn="base" hangingPunct="0">
                        <a:lnSpc>
                          <a:spcPct val="115000"/>
                        </a:lnSpc>
                        <a:spcBef>
                          <a:spcPts val="480"/>
                        </a:spcBef>
                        <a:spcAft>
                          <a:spcPts val="0"/>
                        </a:spcAft>
                      </a:pPr>
                      <a:r>
                        <a:rPr lang="es-AR" sz="1600" kern="1200" dirty="0" smtClean="0">
                          <a:effectLst>
                            <a:outerShdw blurRad="38100" dist="38100" dir="2700000" algn="tl">
                              <a:srgbClr val="000000"/>
                            </a:outerShdw>
                          </a:effectLst>
                          <a:latin typeface="Calibri"/>
                          <a:ea typeface="Calibri"/>
                          <a:cs typeface="Times New Roman"/>
                        </a:rPr>
                        <a:t>EVADIDO (50%)</a:t>
                      </a:r>
                      <a:endParaRPr lang="es-ES" sz="1600" dirty="0">
                        <a:effectLst/>
                        <a:latin typeface="Calibri"/>
                        <a:ea typeface="Calibri"/>
                        <a:cs typeface="Times New Roman"/>
                      </a:endParaRPr>
                    </a:p>
                  </a:txBody>
                  <a:tcPr marL="0" marR="0" marT="0" marB="0"/>
                </a:tc>
              </a:tr>
              <a:tr h="1568685">
                <a:tc>
                  <a:txBody>
                    <a:bodyPr/>
                    <a:lstStyle/>
                    <a:p>
                      <a:pPr marL="0" lvl="0" indent="0" algn="just">
                        <a:lnSpc>
                          <a:spcPct val="115000"/>
                        </a:lnSpc>
                        <a:spcAft>
                          <a:spcPts val="1000"/>
                        </a:spcAft>
                        <a:buFont typeface="+mj-lt"/>
                        <a:buNone/>
                      </a:pPr>
                      <a:r>
                        <a:rPr lang="es-AR" sz="1600" kern="1200" dirty="0" smtClean="0">
                          <a:effectLst>
                            <a:outerShdw blurRad="38100" dist="38100" dir="2700000" algn="tl">
                              <a:srgbClr val="000000"/>
                            </a:outerShdw>
                          </a:effectLst>
                        </a:rPr>
                        <a:t>c) Regulariza </a:t>
                      </a:r>
                      <a:r>
                        <a:rPr lang="es-AR" sz="1600" kern="1200" dirty="0">
                          <a:effectLst>
                            <a:outerShdw blurRad="38100" dist="38100" dir="2700000" algn="tl">
                              <a:srgbClr val="000000"/>
                            </a:outerShdw>
                          </a:effectLst>
                        </a:rPr>
                        <a:t>su situación y presenta </a:t>
                      </a:r>
                      <a:r>
                        <a:rPr lang="es-AR" sz="1600" kern="1200" dirty="0" smtClean="0">
                          <a:effectLst>
                            <a:outerShdw blurRad="38100" dist="38100" dir="2700000" algn="tl">
                              <a:srgbClr val="000000"/>
                            </a:outerShdw>
                          </a:effectLst>
                        </a:rPr>
                        <a:t>sus</a:t>
                      </a:r>
                      <a:r>
                        <a:rPr lang="es-AR" sz="1600" kern="1200" baseline="0" dirty="0" smtClean="0">
                          <a:effectLst>
                            <a:outerShdw blurRad="38100" dist="38100" dir="2700000" algn="tl">
                              <a:srgbClr val="000000"/>
                            </a:outerShdw>
                          </a:effectLst>
                        </a:rPr>
                        <a:t> </a:t>
                      </a:r>
                      <a:r>
                        <a:rPr lang="es-AR" sz="1600" kern="1200" dirty="0" smtClean="0">
                          <a:effectLst>
                            <a:outerShdw blurRad="38100" dist="38100" dir="2700000" algn="tl">
                              <a:srgbClr val="000000"/>
                            </a:outerShdw>
                          </a:effectLst>
                        </a:rPr>
                        <a:t>DDJJ </a:t>
                      </a:r>
                      <a:r>
                        <a:rPr lang="es-AR" sz="1600" kern="1200" dirty="0">
                          <a:effectLst>
                            <a:outerShdw blurRad="38100" dist="38100" dir="2700000" algn="tl">
                              <a:srgbClr val="000000"/>
                            </a:outerShdw>
                          </a:effectLst>
                        </a:rPr>
                        <a:t>o rectifica sus DDJJ </a:t>
                      </a:r>
                      <a:r>
                        <a:rPr lang="es-AR" sz="1600" b="1" u="sng" kern="1200" dirty="0">
                          <a:effectLst>
                            <a:outerShdw blurRad="38100" dist="38100" dir="2700000" algn="tl">
                              <a:srgbClr val="000000"/>
                            </a:outerShdw>
                          </a:effectLst>
                        </a:rPr>
                        <a:t>antes de la corrida de vista del ar. 17*</a:t>
                      </a:r>
                      <a:r>
                        <a:rPr lang="es-AR" sz="1600" kern="1200" dirty="0">
                          <a:effectLst>
                            <a:outerShdw blurRad="38100" dist="38100" dir="2700000" algn="tl">
                              <a:srgbClr val="000000"/>
                            </a:outerShdw>
                          </a:effectLst>
                        </a:rPr>
                        <a:t> y no fuere reincidente del arts. 45,46, 46.cont. y 48</a:t>
                      </a:r>
                      <a:r>
                        <a:rPr lang="es-AR" sz="1600" dirty="0">
                          <a:effectLst/>
                        </a:rPr>
                        <a:t> </a:t>
                      </a:r>
                      <a:endParaRPr lang="es-ES" sz="1600" dirty="0">
                        <a:effectLst/>
                        <a:latin typeface="Calibri"/>
                        <a:ea typeface="Calibri"/>
                        <a:cs typeface="Times New Roman"/>
                      </a:endParaRPr>
                    </a:p>
                  </a:txBody>
                  <a:tcPr marL="62774" marR="62774" marT="31387" marB="31387"/>
                </a:tc>
                <a:tc>
                  <a:txBody>
                    <a:bodyPr/>
                    <a:lstStyle/>
                    <a:p>
                      <a:pPr marL="0" indent="0" algn="just" eaLnBrk="0" fontAlgn="base" hangingPunct="0">
                        <a:lnSpc>
                          <a:spcPct val="115000"/>
                        </a:lnSpc>
                        <a:spcBef>
                          <a:spcPts val="480"/>
                        </a:spcBef>
                        <a:spcAft>
                          <a:spcPts val="0"/>
                        </a:spcAft>
                        <a:buFontTx/>
                        <a:buNone/>
                      </a:pPr>
                      <a:r>
                        <a:rPr lang="es-AR" sz="1600" kern="1200" baseline="0" dirty="0" smtClean="0">
                          <a:effectLst>
                            <a:outerShdw blurRad="38100" dist="38100" dir="2700000" algn="tl">
                              <a:srgbClr val="000000"/>
                            </a:outerShdw>
                          </a:effectLst>
                        </a:rPr>
                        <a:t>- Para la DDJJ RECT: </a:t>
                      </a:r>
                      <a:r>
                        <a:rPr lang="es-AR" sz="1600" kern="1200" dirty="0" smtClean="0">
                          <a:effectLst>
                            <a:outerShdw blurRad="38100" dist="38100" dir="2700000" algn="tl">
                              <a:srgbClr val="000000"/>
                            </a:outerShdw>
                          </a:effectLst>
                        </a:rPr>
                        <a:t>A </a:t>
                      </a:r>
                      <a:r>
                        <a:rPr lang="es-AR" sz="1600" kern="1200" dirty="0">
                          <a:effectLst>
                            <a:outerShdw blurRad="38100" dist="38100" dir="2700000" algn="tl">
                              <a:srgbClr val="000000"/>
                            </a:outerShdw>
                          </a:effectLst>
                        </a:rPr>
                        <a:t>1/3 del </a:t>
                      </a:r>
                      <a:r>
                        <a:rPr lang="es-AR" sz="1600" kern="1200" dirty="0" smtClean="0">
                          <a:effectLst>
                            <a:outerShdw blurRad="38100" dist="38100" dir="2700000" algn="tl">
                              <a:srgbClr val="000000"/>
                            </a:outerShdw>
                          </a:effectLst>
                        </a:rPr>
                        <a:t>MINIMO del Impuesto</a:t>
                      </a:r>
                      <a:r>
                        <a:rPr lang="es-AR" sz="1600" kern="1200" dirty="0">
                          <a:effectLst>
                            <a:outerShdw blurRad="38100" dist="38100" dir="2700000" algn="tl">
                              <a:srgbClr val="000000"/>
                            </a:outerShdw>
                          </a:effectLst>
                        </a:rPr>
                        <a:t>: 16.67% del 45* y  66.67%:46* x es anterior a la Vista de la </a:t>
                      </a:r>
                      <a:r>
                        <a:rPr lang="es-AR" sz="1600" kern="1200" dirty="0" err="1">
                          <a:effectLst>
                            <a:outerShdw blurRad="38100" dist="38100" dir="2700000" algn="tl">
                              <a:srgbClr val="000000"/>
                            </a:outerShdw>
                          </a:effectLst>
                        </a:rPr>
                        <a:t>Det</a:t>
                      </a:r>
                      <a:r>
                        <a:rPr lang="es-AR" sz="1600" kern="1200" dirty="0">
                          <a:effectLst>
                            <a:outerShdw blurRad="38100" dist="38100" dir="2700000" algn="tl">
                              <a:srgbClr val="000000"/>
                            </a:outerShdw>
                          </a:effectLst>
                        </a:rPr>
                        <a:t>. Of</a:t>
                      </a:r>
                      <a:r>
                        <a:rPr lang="es-AR" sz="1600" kern="1200" dirty="0" smtClean="0">
                          <a:effectLst>
                            <a:outerShdw blurRad="38100" dist="38100" dir="2700000" algn="tl">
                              <a:srgbClr val="000000"/>
                            </a:outerShdw>
                          </a:effectLst>
                        </a:rPr>
                        <a:t>.</a:t>
                      </a:r>
                    </a:p>
                    <a:p>
                      <a:pPr marL="0" indent="0" algn="just" eaLnBrk="0" fontAlgn="base" hangingPunct="0">
                        <a:lnSpc>
                          <a:spcPct val="115000"/>
                        </a:lnSpc>
                        <a:spcBef>
                          <a:spcPts val="480"/>
                        </a:spcBef>
                        <a:spcAft>
                          <a:spcPts val="0"/>
                        </a:spcAft>
                        <a:buFontTx/>
                        <a:buNone/>
                      </a:pPr>
                      <a:r>
                        <a:rPr lang="es-AR" sz="1600" kern="1200" dirty="0" smtClean="0">
                          <a:effectLst>
                            <a:outerShdw blurRad="38100" dist="38100" dir="2700000" algn="tl">
                              <a:srgbClr val="000000"/>
                            </a:outerShdw>
                          </a:effectLst>
                          <a:latin typeface="Calibri"/>
                          <a:ea typeface="Calibri"/>
                          <a:cs typeface="Times New Roman"/>
                        </a:rPr>
                        <a:t>-</a:t>
                      </a:r>
                      <a:r>
                        <a:rPr lang="es-AR" sz="1600" kern="1200" baseline="0" dirty="0" smtClean="0">
                          <a:effectLst>
                            <a:outerShdw blurRad="38100" dist="38100" dir="2700000" algn="tl">
                              <a:srgbClr val="000000"/>
                            </a:outerShdw>
                          </a:effectLst>
                          <a:latin typeface="Calibri"/>
                          <a:ea typeface="Calibri"/>
                          <a:cs typeface="Times New Roman"/>
                        </a:rPr>
                        <a:t> </a:t>
                      </a:r>
                      <a:r>
                        <a:rPr lang="es-AR" sz="1600" b="1" kern="1200" baseline="0" dirty="0" smtClean="0">
                          <a:effectLst>
                            <a:outerShdw blurRad="38100" dist="38100" dir="2700000" algn="tl">
                              <a:srgbClr val="000000"/>
                            </a:outerShdw>
                          </a:effectLst>
                          <a:latin typeface="Calibri"/>
                          <a:ea typeface="Calibri"/>
                          <a:cs typeface="Times New Roman"/>
                        </a:rPr>
                        <a:t>Para la DDJJ </a:t>
                      </a:r>
                      <a:r>
                        <a:rPr lang="es-AR" sz="1600" b="1" kern="1200" baseline="0" dirty="0" err="1" smtClean="0">
                          <a:effectLst>
                            <a:outerShdw blurRad="38100" dist="38100" dir="2700000" algn="tl">
                              <a:srgbClr val="000000"/>
                            </a:outerShdw>
                          </a:effectLst>
                          <a:latin typeface="Calibri"/>
                          <a:ea typeface="Calibri"/>
                          <a:cs typeface="Times New Roman"/>
                        </a:rPr>
                        <a:t>orig</a:t>
                      </a:r>
                      <a:r>
                        <a:rPr lang="es-AR" sz="1600" b="1" kern="1200" baseline="0" dirty="0" smtClean="0">
                          <a:effectLst>
                            <a:outerShdw blurRad="38100" dist="38100" dir="2700000" algn="tl">
                              <a:srgbClr val="000000"/>
                            </a:outerShdw>
                          </a:effectLst>
                          <a:latin typeface="Calibri"/>
                          <a:ea typeface="Calibri"/>
                          <a:cs typeface="Times New Roman"/>
                        </a:rPr>
                        <a:t>.: NO SANC</a:t>
                      </a:r>
                      <a:r>
                        <a:rPr lang="es-AR" sz="1600" kern="1200" baseline="0" dirty="0" smtClean="0">
                          <a:effectLst>
                            <a:outerShdw blurRad="38100" dist="38100" dir="2700000" algn="tl">
                              <a:srgbClr val="000000"/>
                            </a:outerShdw>
                          </a:effectLst>
                          <a:latin typeface="Calibri"/>
                          <a:ea typeface="Calibri"/>
                          <a:cs typeface="Times New Roman"/>
                        </a:rPr>
                        <a:t>.</a:t>
                      </a:r>
                      <a:endParaRPr lang="es-ES" sz="1600" dirty="0">
                        <a:effectLst/>
                        <a:latin typeface="Calibri"/>
                        <a:ea typeface="Calibri"/>
                        <a:cs typeface="Times New Roman"/>
                      </a:endParaRPr>
                    </a:p>
                  </a:txBody>
                  <a:tcPr marL="62774" marR="62774" marT="31387" marB="31387"/>
                </a:tc>
                <a:tc>
                  <a:txBody>
                    <a:bodyPr/>
                    <a:lstStyle/>
                    <a:p>
                      <a:pPr algn="just" eaLnBrk="0" fontAlgn="base" hangingPunct="0">
                        <a:lnSpc>
                          <a:spcPct val="115000"/>
                        </a:lnSpc>
                        <a:spcBef>
                          <a:spcPts val="480"/>
                        </a:spcBef>
                        <a:spcAft>
                          <a:spcPts val="0"/>
                        </a:spcAft>
                      </a:pPr>
                      <a:r>
                        <a:rPr lang="es-AR" sz="1600" kern="1200" dirty="0">
                          <a:effectLst>
                            <a:outerShdw blurRad="38100" dist="38100" dir="2700000" algn="tl">
                              <a:srgbClr val="000000"/>
                            </a:outerShdw>
                          </a:effectLst>
                        </a:rPr>
                        <a:t>REDUCCIÓN AL 50% DEL </a:t>
                      </a:r>
                      <a:r>
                        <a:rPr lang="es-AR" sz="1600" kern="1200" dirty="0" smtClean="0">
                          <a:effectLst>
                            <a:outerShdw blurRad="38100" dist="38100" dir="2700000" algn="tl">
                              <a:srgbClr val="000000"/>
                            </a:outerShdw>
                          </a:effectLst>
                        </a:rPr>
                        <a:t>MINIMO</a:t>
                      </a:r>
                      <a:r>
                        <a:rPr lang="es-AR" sz="1600" kern="1200" baseline="0" dirty="0" smtClean="0">
                          <a:effectLst>
                            <a:outerShdw blurRad="38100" dist="38100" dir="2700000" algn="tl">
                              <a:srgbClr val="000000"/>
                            </a:outerShdw>
                          </a:effectLst>
                        </a:rPr>
                        <a:t> del</a:t>
                      </a:r>
                      <a:r>
                        <a:rPr lang="es-AR" sz="1600" kern="1200" dirty="0" smtClean="0">
                          <a:effectLst>
                            <a:outerShdw blurRad="38100" dist="38100" dir="2700000" algn="tl">
                              <a:srgbClr val="000000"/>
                            </a:outerShdw>
                          </a:effectLst>
                        </a:rPr>
                        <a:t> TRIBUTO OMITIDO</a:t>
                      </a:r>
                      <a:r>
                        <a:rPr lang="es-AR" sz="1600" kern="1200" baseline="0" dirty="0" smtClean="0">
                          <a:effectLst>
                            <a:outerShdw blurRad="38100" dist="38100" dir="2700000" algn="tl">
                              <a:srgbClr val="000000"/>
                            </a:outerShdw>
                          </a:effectLst>
                        </a:rPr>
                        <a:t> o EVADIDO (100%)</a:t>
                      </a:r>
                      <a:endParaRPr lang="es-ES" sz="1600" dirty="0">
                        <a:effectLst/>
                        <a:latin typeface="Calibri"/>
                        <a:ea typeface="Calibri"/>
                        <a:cs typeface="Times New Roman"/>
                      </a:endParaRPr>
                    </a:p>
                  </a:txBody>
                  <a:tcPr marL="0" marR="0" marT="0" marB="0"/>
                </a:tc>
              </a:tr>
            </a:tbl>
          </a:graphicData>
        </a:graphic>
      </p:graphicFrame>
      <p:sp>
        <p:nvSpPr>
          <p:cNvPr id="4" name="3 Marcador de número de diapositiva"/>
          <p:cNvSpPr>
            <a:spLocks noGrp="1"/>
          </p:cNvSpPr>
          <p:nvPr>
            <p:ph type="sldNum" sz="quarter" idx="12"/>
          </p:nvPr>
        </p:nvSpPr>
        <p:spPr/>
        <p:txBody>
          <a:bodyPr/>
          <a:lstStyle/>
          <a:p>
            <a:fld id="{C10695CF-4832-40CB-BA83-E4223507C1F3}" type="slidenum">
              <a:rPr lang="es-ES" smtClean="0"/>
              <a:pPr/>
              <a:t>24</a:t>
            </a:fld>
            <a:endParaRPr lang="es-ES"/>
          </a:p>
        </p:txBody>
      </p:sp>
    </p:spTree>
    <p:extLst>
      <p:ext uri="{BB962C8B-B14F-4D97-AF65-F5344CB8AC3E}">
        <p14:creationId xmlns:p14="http://schemas.microsoft.com/office/powerpoint/2010/main" xmlns="" val="2184976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5206"/>
            <a:ext cx="8750776" cy="1047530"/>
          </a:xfrm>
          <a:ln>
            <a:solidFill>
              <a:schemeClr val="tx2"/>
            </a:solidFill>
          </a:ln>
        </p:spPr>
        <p:txBody>
          <a:bodyPr>
            <a:noAutofit/>
          </a:bodyPr>
          <a:lstStyle/>
          <a:p>
            <a:pPr algn="ctr"/>
            <a:r>
              <a:rPr lang="es-ES" sz="2400" b="1" dirty="0" smtClean="0">
                <a:latin typeface="Arial Black" panose="020B0A04020102020204" pitchFamily="34" charset="0"/>
              </a:rPr>
              <a:t>ARTÍCULO </a:t>
            </a:r>
            <a:r>
              <a:rPr lang="es-ES" sz="2400" b="1" dirty="0">
                <a:latin typeface="Arial Black" panose="020B0A04020102020204" pitchFamily="34" charset="0"/>
              </a:rPr>
              <a:t>204.- </a:t>
            </a:r>
            <a:r>
              <a:rPr lang="es-ES" sz="2400" b="1" dirty="0" err="1">
                <a:latin typeface="Arial Black" panose="020B0A04020102020204" pitchFamily="34" charset="0"/>
              </a:rPr>
              <a:t>Sustitúyese</a:t>
            </a:r>
            <a:r>
              <a:rPr lang="es-ES" sz="2400" b="1" dirty="0">
                <a:latin typeface="Arial Black" panose="020B0A04020102020204" pitchFamily="34" charset="0"/>
              </a:rPr>
              <a:t> el </a:t>
            </a:r>
            <a:r>
              <a:rPr lang="es-ES" sz="2400" b="1" dirty="0" smtClean="0">
                <a:latin typeface="Arial Black" panose="020B0A04020102020204" pitchFamily="34" charset="0"/>
              </a:rPr>
              <a:t>art. </a:t>
            </a:r>
            <a:r>
              <a:rPr lang="es-ES" sz="2400" b="1" dirty="0">
                <a:latin typeface="Arial Black" panose="020B0A04020102020204" pitchFamily="34" charset="0"/>
              </a:rPr>
              <a:t>49 de la 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3032733273"/>
              </p:ext>
            </p:extLst>
          </p:nvPr>
        </p:nvGraphicFramePr>
        <p:xfrm>
          <a:off x="251520" y="1196975"/>
          <a:ext cx="8640960" cy="5106416"/>
        </p:xfrm>
        <a:graphic>
          <a:graphicData uri="http://schemas.openxmlformats.org/drawingml/2006/table">
            <a:tbl>
              <a:tblPr firstRow="1" bandRow="1">
                <a:tableStyleId>{5C22544A-7EE6-4342-B048-85BDC9FD1C3A}</a:tableStyleId>
              </a:tblPr>
              <a:tblGrid>
                <a:gridCol w="4215132"/>
                <a:gridCol w="2373568"/>
                <a:gridCol w="2052260"/>
              </a:tblGrid>
              <a:tr h="370840">
                <a:tc>
                  <a:txBody>
                    <a:bodyPr/>
                    <a:lstStyle/>
                    <a:p>
                      <a:pPr marL="0" lvl="0" indent="0" algn="just" eaLnBrk="0" fontAlgn="base" hangingPunct="0">
                        <a:lnSpc>
                          <a:spcPct val="115000"/>
                        </a:lnSpc>
                        <a:spcBef>
                          <a:spcPts val="480"/>
                        </a:spcBef>
                        <a:spcAft>
                          <a:spcPts val="0"/>
                        </a:spcAft>
                        <a:buFont typeface="+mj-lt"/>
                        <a:buNone/>
                      </a:pPr>
                      <a:r>
                        <a:rPr lang="es-AR" sz="1600" b="1" kern="1200" dirty="0" smtClean="0">
                          <a:effectLst>
                            <a:outerShdw blurRad="38100" dist="38100" dir="2700000" algn="tl">
                              <a:srgbClr val="000000"/>
                            </a:outerShdw>
                          </a:effectLst>
                        </a:rPr>
                        <a:t>d) Acepta </a:t>
                      </a:r>
                      <a:r>
                        <a:rPr lang="es-AR" sz="1600" b="1" kern="1200" dirty="0">
                          <a:effectLst>
                            <a:outerShdw blurRad="38100" dist="38100" dir="2700000" algn="tl">
                              <a:srgbClr val="000000"/>
                            </a:outerShdw>
                          </a:effectLst>
                        </a:rPr>
                        <a:t>la pretensión fiscal una vez corrida la vista, antes de los 1ros. 15 d. y no fuere reincidente de arts. Citados. </a:t>
                      </a:r>
                      <a:endParaRPr lang="es-AR" sz="1600" b="1" kern="1200" dirty="0" smtClean="0">
                        <a:effectLst>
                          <a:outerShdw blurRad="38100" dist="38100" dir="2700000" algn="tl">
                            <a:srgbClr val="000000"/>
                          </a:outerShdw>
                        </a:effectLst>
                      </a:endParaRPr>
                    </a:p>
                    <a:p>
                      <a:pPr marL="0" lvl="0" indent="0" algn="just" eaLnBrk="0" fontAlgn="base" hangingPunct="0">
                        <a:lnSpc>
                          <a:spcPct val="115000"/>
                        </a:lnSpc>
                        <a:spcBef>
                          <a:spcPts val="480"/>
                        </a:spcBef>
                        <a:spcAft>
                          <a:spcPts val="0"/>
                        </a:spcAft>
                        <a:buFont typeface="+mj-lt"/>
                        <a:buNone/>
                      </a:pPr>
                      <a:r>
                        <a:rPr lang="es-AR" sz="1600" b="1" kern="1200" dirty="0" smtClean="0">
                          <a:effectLst>
                            <a:outerShdw blurRad="38100" dist="38100" dir="2700000" algn="tl">
                              <a:srgbClr val="000000"/>
                            </a:outerShdw>
                          </a:effectLst>
                          <a:latin typeface="Calibri"/>
                          <a:ea typeface="Calibri"/>
                          <a:cs typeface="Times New Roman"/>
                        </a:rPr>
                        <a:t>Art. 17 – 7mo. P.: tiene efectos de una D.O. </a:t>
                      </a:r>
                      <a:endParaRPr lang="es-ES" sz="1600" b="1" dirty="0">
                        <a:effectLst/>
                        <a:latin typeface="Calibri"/>
                        <a:ea typeface="Calibri"/>
                        <a:cs typeface="Times New Roman"/>
                      </a:endParaRPr>
                    </a:p>
                  </a:txBody>
                  <a:tcPr/>
                </a:tc>
                <a:tc>
                  <a:txBody>
                    <a:bodyPr/>
                    <a:lstStyle/>
                    <a:p>
                      <a:pPr algn="just" eaLnBrk="0" fontAlgn="base" hangingPunct="0">
                        <a:lnSpc>
                          <a:spcPct val="115000"/>
                        </a:lnSpc>
                        <a:spcBef>
                          <a:spcPts val="480"/>
                        </a:spcBef>
                        <a:spcAft>
                          <a:spcPts val="0"/>
                        </a:spcAft>
                      </a:pPr>
                      <a:r>
                        <a:rPr lang="es-AR" sz="1600" b="1" kern="1200" dirty="0" smtClean="0">
                          <a:effectLst>
                            <a:outerShdw blurRad="38100" dist="38100" dir="2700000" algn="tl">
                              <a:srgbClr val="000000"/>
                            </a:outerShdw>
                          </a:effectLst>
                        </a:rPr>
                        <a:t>A </a:t>
                      </a:r>
                      <a:r>
                        <a:rPr lang="es-AR" sz="1600" b="1" kern="1200" dirty="0">
                          <a:effectLst>
                            <a:outerShdw blurRad="38100" dist="38100" dir="2700000" algn="tl">
                              <a:srgbClr val="000000"/>
                            </a:outerShdw>
                          </a:effectLst>
                        </a:rPr>
                        <a:t>2/3 del </a:t>
                      </a:r>
                      <a:r>
                        <a:rPr lang="es-AR" sz="1600" b="1" kern="1200" dirty="0" smtClean="0">
                          <a:effectLst>
                            <a:outerShdw blurRad="38100" dist="38100" dir="2700000" algn="tl">
                              <a:srgbClr val="000000"/>
                            </a:outerShdw>
                          </a:effectLst>
                        </a:rPr>
                        <a:t>MINIMO del Impuesto: 33.34%;  o</a:t>
                      </a:r>
                      <a:r>
                        <a:rPr lang="es-AR" sz="1600" b="1" kern="1200" baseline="0" dirty="0" smtClean="0">
                          <a:effectLst>
                            <a:outerShdw blurRad="38100" dist="38100" dir="2700000" algn="tl">
                              <a:srgbClr val="000000"/>
                            </a:outerShdw>
                          </a:effectLst>
                        </a:rPr>
                        <a:t> </a:t>
                      </a:r>
                      <a:endParaRPr lang="es-AR" sz="1600" b="1" kern="1200" dirty="0" smtClean="0">
                        <a:effectLst>
                          <a:outerShdw blurRad="38100" dist="38100" dir="2700000" algn="tl">
                            <a:srgbClr val="000000"/>
                          </a:outerShdw>
                        </a:effectLst>
                      </a:endParaRPr>
                    </a:p>
                    <a:p>
                      <a:pPr algn="just" eaLnBrk="0" fontAlgn="base" hangingPunct="0">
                        <a:lnSpc>
                          <a:spcPct val="115000"/>
                        </a:lnSpc>
                        <a:spcBef>
                          <a:spcPts val="480"/>
                        </a:spcBef>
                        <a:spcAft>
                          <a:spcPts val="0"/>
                        </a:spcAft>
                      </a:pPr>
                      <a:r>
                        <a:rPr lang="es-AR" sz="1600" b="1" kern="1200" dirty="0" smtClean="0">
                          <a:effectLst>
                            <a:outerShdw blurRad="38100" dist="38100" dir="2700000" algn="tl">
                              <a:srgbClr val="000000"/>
                            </a:outerShdw>
                          </a:effectLst>
                        </a:rPr>
                        <a:t> </a:t>
                      </a:r>
                      <a:r>
                        <a:rPr lang="es-AR" sz="1600" b="1" kern="1200" dirty="0">
                          <a:effectLst>
                            <a:outerShdw blurRad="38100" dist="38100" dir="2700000" algn="tl">
                              <a:srgbClr val="000000"/>
                            </a:outerShdw>
                          </a:effectLst>
                        </a:rPr>
                        <a:t>133.34%</a:t>
                      </a:r>
                      <a:endParaRPr lang="es-ES" sz="1600" b="1" dirty="0">
                        <a:effectLst/>
                        <a:latin typeface="Calibri"/>
                        <a:ea typeface="Calibri"/>
                        <a:cs typeface="Times New Roman"/>
                      </a:endParaRPr>
                    </a:p>
                  </a:txBody>
                  <a:tcPr/>
                </a:tc>
                <a:tc>
                  <a:txBody>
                    <a:bodyPr/>
                    <a:lstStyle/>
                    <a:p>
                      <a:pPr algn="ctr" eaLnBrk="0" fontAlgn="base" hangingPunct="0">
                        <a:lnSpc>
                          <a:spcPct val="115000"/>
                        </a:lnSpc>
                        <a:spcBef>
                          <a:spcPts val="480"/>
                        </a:spcBef>
                        <a:spcAft>
                          <a:spcPts val="0"/>
                        </a:spcAft>
                      </a:pPr>
                      <a:r>
                        <a:rPr lang="es-AR" sz="1600" b="1" kern="1200" dirty="0" smtClean="0">
                          <a:effectLst>
                            <a:outerShdw blurRad="38100" dist="38100" dir="2700000" algn="tl">
                              <a:srgbClr val="000000"/>
                            </a:outerShdw>
                          </a:effectLst>
                        </a:rPr>
                        <a:t>REDUCCIÓN </a:t>
                      </a:r>
                      <a:r>
                        <a:rPr lang="es-AR" sz="1600" b="1" kern="1200" dirty="0">
                          <a:effectLst>
                            <a:outerShdw blurRad="38100" dist="38100" dir="2700000" algn="tl">
                              <a:srgbClr val="000000"/>
                            </a:outerShdw>
                          </a:effectLst>
                        </a:rPr>
                        <a:t>AL 75% </a:t>
                      </a:r>
                      <a:r>
                        <a:rPr lang="es-AR" sz="1600" b="1" kern="1200" dirty="0" smtClean="0">
                          <a:effectLst>
                            <a:outerShdw blurRad="38100" dist="38100" dir="2700000" algn="tl">
                              <a:srgbClr val="000000"/>
                            </a:outerShdw>
                          </a:effectLst>
                        </a:rPr>
                        <a:t>DEL MINIMO del TRIBUTO OMITIDO o EVADIDO (150%).</a:t>
                      </a:r>
                      <a:endParaRPr lang="es-ES" sz="1600" b="1" dirty="0">
                        <a:effectLst/>
                        <a:latin typeface="Calibri"/>
                        <a:ea typeface="Calibri"/>
                        <a:cs typeface="Times New Roman"/>
                      </a:endParaRPr>
                    </a:p>
                  </a:txBody>
                  <a:tcPr marL="0" marR="0" marT="0" marB="0"/>
                </a:tc>
              </a:tr>
              <a:tr h="370840">
                <a:tc>
                  <a:txBody>
                    <a:bodyPr/>
                    <a:lstStyle/>
                    <a:p>
                      <a:pPr marL="0" lvl="0" indent="0" algn="just" eaLnBrk="0" fontAlgn="base" hangingPunct="0">
                        <a:lnSpc>
                          <a:spcPct val="115000"/>
                        </a:lnSpc>
                        <a:spcBef>
                          <a:spcPts val="480"/>
                        </a:spcBef>
                        <a:spcAft>
                          <a:spcPts val="0"/>
                        </a:spcAft>
                        <a:buFont typeface="+mj-lt"/>
                        <a:buNone/>
                      </a:pPr>
                      <a:r>
                        <a:rPr lang="es-ES" sz="1600" b="1" kern="1200" dirty="0" smtClean="0">
                          <a:effectLst>
                            <a:outerShdw blurRad="38100" dist="38100" dir="2700000" algn="tl">
                              <a:srgbClr val="000000"/>
                            </a:outerShdw>
                          </a:effectLst>
                        </a:rPr>
                        <a:t>e) Acepta </a:t>
                      </a:r>
                      <a:r>
                        <a:rPr lang="es-ES" sz="1600" b="1" kern="1200" dirty="0">
                          <a:effectLst>
                            <a:outerShdw blurRad="38100" dist="38100" dir="2700000" algn="tl">
                              <a:srgbClr val="000000"/>
                            </a:outerShdw>
                          </a:effectLst>
                        </a:rPr>
                        <a:t>la </a:t>
                      </a:r>
                      <a:r>
                        <a:rPr lang="es-ES" sz="1600" b="1" kern="1200" dirty="0" err="1">
                          <a:effectLst>
                            <a:outerShdw blurRad="38100" dist="38100" dir="2700000" algn="tl">
                              <a:srgbClr val="000000"/>
                            </a:outerShdw>
                          </a:effectLst>
                        </a:rPr>
                        <a:t>Det</a:t>
                      </a:r>
                      <a:r>
                        <a:rPr lang="es-ES" sz="1600" b="1" kern="1200" dirty="0">
                          <a:effectLst>
                            <a:outerShdw blurRad="38100" dist="38100" dir="2700000" algn="tl">
                              <a:srgbClr val="000000"/>
                            </a:outerShdw>
                          </a:effectLst>
                        </a:rPr>
                        <a:t>. </a:t>
                      </a:r>
                      <a:r>
                        <a:rPr lang="es-ES" sz="1600" b="1" kern="1200" dirty="0" smtClean="0">
                          <a:effectLst>
                            <a:outerShdw blurRad="38100" dist="38100" dir="2700000" algn="tl">
                              <a:srgbClr val="000000"/>
                            </a:outerShdw>
                          </a:effectLst>
                        </a:rPr>
                        <a:t>Of. </a:t>
                      </a:r>
                      <a:r>
                        <a:rPr lang="es-ES" sz="1600" b="1" kern="1200" dirty="0">
                          <a:effectLst>
                            <a:outerShdw blurRad="38100" dist="38100" dir="2700000" algn="tl">
                              <a:srgbClr val="000000"/>
                            </a:outerShdw>
                          </a:effectLst>
                        </a:rPr>
                        <a:t>con posterioridad al plazo anterior y no </a:t>
                      </a:r>
                      <a:r>
                        <a:rPr lang="es-ES" sz="1600" b="1" kern="1200" dirty="0" smtClean="0">
                          <a:effectLst>
                            <a:outerShdw blurRad="38100" dist="38100" dir="2700000" algn="tl">
                              <a:srgbClr val="000000"/>
                            </a:outerShdw>
                          </a:effectLst>
                        </a:rPr>
                        <a:t> </a:t>
                      </a:r>
                      <a:r>
                        <a:rPr lang="es-ES" sz="1600" b="1" kern="1200" dirty="0" err="1" smtClean="0">
                          <a:effectLst>
                            <a:outerShdw blurRad="38100" dist="38100" dir="2700000" algn="tl">
                              <a:srgbClr val="000000"/>
                            </a:outerShdw>
                          </a:effectLst>
                        </a:rPr>
                        <a:t>reincid</a:t>
                      </a:r>
                      <a:r>
                        <a:rPr lang="es-ES" sz="1600" b="1" kern="1200" dirty="0" smtClean="0">
                          <a:effectLst>
                            <a:outerShdw blurRad="38100" dist="38100" dir="2700000" algn="tl">
                              <a:srgbClr val="000000"/>
                            </a:outerShdw>
                          </a:effectLst>
                        </a:rPr>
                        <a:t>.</a:t>
                      </a:r>
                      <a:endParaRPr lang="es-ES" sz="1600" b="1" dirty="0">
                        <a:effectLst/>
                        <a:latin typeface="Calibri"/>
                        <a:ea typeface="Calibri"/>
                        <a:cs typeface="Times New Roman"/>
                      </a:endParaRPr>
                    </a:p>
                  </a:txBody>
                  <a:tcPr/>
                </a:tc>
                <a:tc>
                  <a:txBody>
                    <a:bodyPr/>
                    <a:lstStyle/>
                    <a:p>
                      <a:pPr algn="just" eaLnBrk="0" fontAlgn="base" hangingPunct="0">
                        <a:lnSpc>
                          <a:spcPct val="115000"/>
                        </a:lnSpc>
                        <a:spcBef>
                          <a:spcPts val="480"/>
                        </a:spcBef>
                        <a:spcAft>
                          <a:spcPts val="0"/>
                        </a:spcAft>
                      </a:pPr>
                      <a:r>
                        <a:rPr lang="es-AR" sz="1600" b="1" kern="1200" dirty="0">
                          <a:effectLst>
                            <a:outerShdw blurRad="38100" dist="38100" dir="2700000" algn="tl">
                              <a:srgbClr val="000000"/>
                            </a:outerShdw>
                          </a:effectLst>
                        </a:rPr>
                        <a:t>Mínimo legal: 50% o 200%</a:t>
                      </a:r>
                      <a:endParaRPr lang="es-ES" sz="1600" b="1" dirty="0">
                        <a:effectLst/>
                        <a:latin typeface="Calibri"/>
                        <a:ea typeface="Calibri"/>
                        <a:cs typeface="Times New Roman"/>
                      </a:endParaRPr>
                    </a:p>
                  </a:txBody>
                  <a:tcPr/>
                </a:tc>
                <a:tc>
                  <a:txBody>
                    <a:bodyPr/>
                    <a:lstStyle/>
                    <a:p>
                      <a:pPr algn="ctr" eaLnBrk="0" fontAlgn="base" hangingPunct="0">
                        <a:lnSpc>
                          <a:spcPct val="115000"/>
                        </a:lnSpc>
                        <a:spcBef>
                          <a:spcPts val="480"/>
                        </a:spcBef>
                        <a:spcAft>
                          <a:spcPts val="0"/>
                        </a:spcAft>
                      </a:pPr>
                      <a:r>
                        <a:rPr lang="es-AR" sz="1600" b="1" kern="1200" dirty="0">
                          <a:effectLst>
                            <a:outerShdw blurRad="38100" dist="38100" dir="2700000" algn="tl">
                              <a:srgbClr val="000000"/>
                            </a:outerShdw>
                          </a:effectLst>
                        </a:rPr>
                        <a:t>Mínimo legal: 100% o 200%</a:t>
                      </a:r>
                      <a:endParaRPr lang="es-ES" sz="1600" b="1" dirty="0">
                        <a:effectLst/>
                        <a:latin typeface="Calibri"/>
                        <a:ea typeface="Calibri"/>
                        <a:cs typeface="Times New Roman"/>
                      </a:endParaRPr>
                    </a:p>
                  </a:txBody>
                  <a:tcPr marL="0" marR="0" marT="0" marB="0"/>
                </a:tc>
              </a:tr>
              <a:tr h="370840">
                <a:tc>
                  <a:txBody>
                    <a:bodyPr/>
                    <a:lstStyle/>
                    <a:p>
                      <a:pPr marL="0" lvl="0" indent="0" algn="just" eaLnBrk="0" fontAlgn="base" hangingPunct="0">
                        <a:lnSpc>
                          <a:spcPct val="115000"/>
                        </a:lnSpc>
                        <a:spcBef>
                          <a:spcPts val="480"/>
                        </a:spcBef>
                        <a:spcAft>
                          <a:spcPts val="0"/>
                        </a:spcAft>
                        <a:buFont typeface="+mj-lt"/>
                        <a:buNone/>
                      </a:pPr>
                      <a:r>
                        <a:rPr lang="es-AR" sz="1600" b="1" kern="1200" dirty="0" smtClean="0">
                          <a:effectLst>
                            <a:outerShdw blurRad="38100" dist="38100" dir="2700000" algn="tl">
                              <a:srgbClr val="000000"/>
                            </a:outerShdw>
                          </a:effectLst>
                        </a:rPr>
                        <a:t>f) Si </a:t>
                      </a:r>
                      <a:r>
                        <a:rPr lang="es-AR" sz="1600" b="1" kern="1200" dirty="0">
                          <a:effectLst>
                            <a:outerShdw blurRad="38100" dist="38100" dir="2700000" algn="tl">
                              <a:srgbClr val="000000"/>
                            </a:outerShdw>
                          </a:effectLst>
                        </a:rPr>
                        <a:t>el saldo de tributos adeudados no &gt;$1000 y lo ingresa dentro </a:t>
                      </a:r>
                      <a:r>
                        <a:rPr lang="es-AR" sz="1600" b="1" kern="1200" dirty="0" smtClean="0">
                          <a:effectLst>
                            <a:outerShdw blurRad="38100" dist="38100" dir="2700000" algn="tl">
                              <a:srgbClr val="000000"/>
                            </a:outerShdw>
                          </a:effectLst>
                        </a:rPr>
                        <a:t>de </a:t>
                      </a:r>
                      <a:r>
                        <a:rPr lang="es-AR" sz="1600" b="1" kern="1200" dirty="0">
                          <a:effectLst>
                            <a:outerShdw blurRad="38100" dist="38100" dir="2700000" algn="tl">
                              <a:srgbClr val="000000"/>
                            </a:outerShdw>
                          </a:effectLst>
                        </a:rPr>
                        <a:t>los 15 </a:t>
                      </a:r>
                      <a:r>
                        <a:rPr lang="es-AR" sz="1600" b="1" kern="1200" dirty="0" err="1">
                          <a:effectLst>
                            <a:outerShdw blurRad="38100" dist="38100" dir="2700000" algn="tl">
                              <a:srgbClr val="000000"/>
                            </a:outerShdw>
                          </a:effectLst>
                        </a:rPr>
                        <a:t>ds</a:t>
                      </a:r>
                      <a:endParaRPr lang="es-ES" sz="1600" b="1" dirty="0">
                        <a:effectLst/>
                        <a:latin typeface="Calibri"/>
                        <a:ea typeface="Calibri"/>
                        <a:cs typeface="Times New Roman"/>
                      </a:endParaRPr>
                    </a:p>
                  </a:txBody>
                  <a:tcPr/>
                </a:tc>
                <a:tc>
                  <a:txBody>
                    <a:bodyPr/>
                    <a:lstStyle/>
                    <a:p>
                      <a:pPr algn="just" eaLnBrk="0" fontAlgn="base" hangingPunct="0">
                        <a:lnSpc>
                          <a:spcPct val="115000"/>
                        </a:lnSpc>
                        <a:spcBef>
                          <a:spcPts val="480"/>
                        </a:spcBef>
                        <a:spcAft>
                          <a:spcPts val="0"/>
                        </a:spcAft>
                      </a:pPr>
                      <a:r>
                        <a:rPr lang="es-AR" sz="1600" b="1" kern="1200" dirty="0">
                          <a:effectLst>
                            <a:outerShdw blurRad="38100" dist="38100" dir="2700000" algn="tl">
                              <a:srgbClr val="000000"/>
                            </a:outerShdw>
                          </a:effectLst>
                        </a:rPr>
                        <a:t>No se aplica sanción</a:t>
                      </a:r>
                      <a:endParaRPr lang="es-ES" sz="1600" b="1" dirty="0">
                        <a:effectLst/>
                        <a:latin typeface="Calibri"/>
                        <a:ea typeface="Calibri"/>
                        <a:cs typeface="Times New Roman"/>
                      </a:endParaRPr>
                    </a:p>
                  </a:txBody>
                  <a:tcPr/>
                </a:tc>
                <a:tc>
                  <a:txBody>
                    <a:bodyPr/>
                    <a:lstStyle/>
                    <a:p>
                      <a:pPr algn="ctr" eaLnBrk="0" fontAlgn="base" hangingPunct="0">
                        <a:lnSpc>
                          <a:spcPct val="115000"/>
                        </a:lnSpc>
                        <a:spcBef>
                          <a:spcPts val="480"/>
                        </a:spcBef>
                        <a:spcAft>
                          <a:spcPts val="0"/>
                        </a:spcAft>
                      </a:pPr>
                      <a:r>
                        <a:rPr lang="es-AR" sz="1600" b="1" kern="1200" dirty="0">
                          <a:effectLst>
                            <a:outerShdw blurRad="38100" dist="38100" dir="2700000" algn="tl">
                              <a:srgbClr val="000000"/>
                            </a:outerShdw>
                          </a:effectLst>
                        </a:rPr>
                        <a:t>No previsto </a:t>
                      </a:r>
                      <a:endParaRPr lang="es-ES" sz="1600" b="1" dirty="0">
                        <a:effectLst/>
                        <a:latin typeface="Calibri"/>
                        <a:ea typeface="Calibri"/>
                        <a:cs typeface="Times New Roman"/>
                      </a:endParaRPr>
                    </a:p>
                  </a:txBody>
                  <a:tcPr marL="0" marR="0" marT="0" marB="0"/>
                </a:tc>
              </a:tr>
              <a:tr h="370840">
                <a:tc>
                  <a:txBody>
                    <a:bodyPr/>
                    <a:lstStyle/>
                    <a:p>
                      <a:pPr marL="0" marR="0" lvl="0" indent="0" algn="just" defTabSz="914400" rtl="0" eaLnBrk="0" fontAlgn="base" latinLnBrk="0" hangingPunct="0">
                        <a:lnSpc>
                          <a:spcPct val="115000"/>
                        </a:lnSpc>
                        <a:spcBef>
                          <a:spcPts val="480"/>
                        </a:spcBef>
                        <a:spcAft>
                          <a:spcPts val="0"/>
                        </a:spcAft>
                        <a:buClrTx/>
                        <a:buSzTx/>
                        <a:buFont typeface="+mj-lt"/>
                        <a:buNone/>
                        <a:tabLst/>
                        <a:defRPr/>
                      </a:pPr>
                      <a:r>
                        <a:rPr lang="es-ES" sz="1600" b="1" dirty="0" smtClean="0">
                          <a:effectLst>
                            <a:outerShdw blurRad="38100" dist="38100" dir="2700000" algn="tl">
                              <a:srgbClr val="000000">
                                <a:alpha val="43137"/>
                              </a:srgbClr>
                            </a:outerShdw>
                          </a:effectLst>
                        </a:rPr>
                        <a:t>g) cuando se habilite el Ac. </a:t>
                      </a:r>
                      <a:r>
                        <a:rPr lang="es-ES" sz="1600" b="1" dirty="0" err="1" smtClean="0">
                          <a:effectLst>
                            <a:outerShdw blurRad="38100" dist="38100" dir="2700000" algn="tl">
                              <a:srgbClr val="000000">
                                <a:alpha val="43137"/>
                              </a:srgbClr>
                            </a:outerShdw>
                          </a:effectLst>
                        </a:rPr>
                        <a:t>Concl</a:t>
                      </a:r>
                      <a:r>
                        <a:rPr lang="es-ES" sz="1600" b="1" dirty="0" smtClean="0">
                          <a:effectLst>
                            <a:outerShdw blurRad="38100" dist="38100" dir="2700000" algn="tl">
                              <a:srgbClr val="000000">
                                <a:alpha val="43137"/>
                              </a:srgbClr>
                            </a:outerShdw>
                          </a:effectLst>
                        </a:rPr>
                        <a:t>. </a:t>
                      </a:r>
                      <a:r>
                        <a:rPr lang="es-ES" sz="1600" b="1" dirty="0" err="1" smtClean="0">
                          <a:effectLst>
                            <a:outerShdw blurRad="38100" dist="38100" dir="2700000" algn="tl">
                              <a:srgbClr val="000000">
                                <a:alpha val="43137"/>
                              </a:srgbClr>
                            </a:outerShdw>
                          </a:effectLst>
                        </a:rPr>
                        <a:t>Volunt</a:t>
                      </a:r>
                      <a:r>
                        <a:rPr lang="es-ES" sz="1600" b="1" dirty="0" smtClean="0">
                          <a:effectLst>
                            <a:outerShdw blurRad="38100" dist="38100" dir="2700000" algn="tl">
                              <a:srgbClr val="000000">
                                <a:alpha val="43137"/>
                              </a:srgbClr>
                            </a:outerShdw>
                          </a:effectLst>
                        </a:rPr>
                        <a:t>.</a:t>
                      </a:r>
                      <a:endParaRPr lang="es-ES" sz="1600" b="1" dirty="0">
                        <a:effectLst/>
                        <a:latin typeface="Calibri"/>
                        <a:ea typeface="Calibri"/>
                        <a:cs typeface="Times New Roman"/>
                      </a:endParaRPr>
                    </a:p>
                  </a:txBody>
                  <a:tcPr/>
                </a:tc>
                <a:tc>
                  <a:txBody>
                    <a:bodyPr/>
                    <a:lstStyle/>
                    <a:p>
                      <a:pPr algn="just" eaLnBrk="0" fontAlgn="base" hangingPunct="0">
                        <a:lnSpc>
                          <a:spcPct val="115000"/>
                        </a:lnSpc>
                        <a:spcBef>
                          <a:spcPts val="480"/>
                        </a:spcBef>
                        <a:spcAft>
                          <a:spcPts val="0"/>
                        </a:spcAft>
                      </a:pPr>
                      <a:r>
                        <a:rPr lang="es-ES" sz="1600" b="1" dirty="0" smtClean="0">
                          <a:effectLst/>
                          <a:latin typeface="Calibri"/>
                          <a:ea typeface="Calibri"/>
                          <a:cs typeface="Times New Roman"/>
                        </a:rPr>
                        <a:t>………….</a:t>
                      </a:r>
                      <a:endParaRPr lang="es-ES" sz="1600" b="1" dirty="0">
                        <a:effectLst/>
                        <a:latin typeface="Calibri"/>
                        <a:ea typeface="Calibri"/>
                        <a:cs typeface="Times New Roman"/>
                      </a:endParaRPr>
                    </a:p>
                  </a:txBody>
                  <a:tcPr/>
                </a:tc>
                <a:tc>
                  <a:txBody>
                    <a:bodyPr/>
                    <a:lstStyle/>
                    <a:p>
                      <a:pPr marL="0" marR="0" indent="0" algn="ctr" defTabSz="914400" rtl="0" eaLnBrk="0" fontAlgn="base" latinLnBrk="0" hangingPunct="0">
                        <a:lnSpc>
                          <a:spcPct val="115000"/>
                        </a:lnSpc>
                        <a:spcBef>
                          <a:spcPts val="480"/>
                        </a:spcBef>
                        <a:spcAft>
                          <a:spcPts val="0"/>
                        </a:spcAft>
                        <a:buClrTx/>
                        <a:buSzTx/>
                        <a:buFontTx/>
                        <a:buNone/>
                        <a:tabLst/>
                        <a:defRPr/>
                      </a:pPr>
                      <a:r>
                        <a:rPr lang="es-AR" sz="1600" b="1" kern="1200" dirty="0" smtClean="0">
                          <a:effectLst/>
                        </a:rPr>
                        <a:t>NO HAY REDUC.</a:t>
                      </a:r>
                    </a:p>
                  </a:txBody>
                  <a:tcPr marL="0" marR="0" marT="0" marB="0"/>
                </a:tc>
              </a:tr>
              <a:tr h="370840">
                <a:tc>
                  <a:txBody>
                    <a:bodyPr/>
                    <a:lstStyle/>
                    <a:p>
                      <a:pPr marL="0" lvl="0" indent="0" algn="just" eaLnBrk="0" fontAlgn="base" hangingPunct="0">
                        <a:lnSpc>
                          <a:spcPct val="115000"/>
                        </a:lnSpc>
                        <a:spcBef>
                          <a:spcPts val="480"/>
                        </a:spcBef>
                        <a:spcAft>
                          <a:spcPts val="0"/>
                        </a:spcAft>
                        <a:buFont typeface="+mj-lt"/>
                        <a:buNone/>
                      </a:pPr>
                      <a:r>
                        <a:rPr lang="es-ES" sz="1600" b="1" u="sng" dirty="0" smtClean="0">
                          <a:effectLst>
                            <a:outerShdw blurRad="38100" dist="38100" dir="2700000" algn="tl">
                              <a:srgbClr val="000000">
                                <a:alpha val="43137"/>
                              </a:srgbClr>
                            </a:outerShdw>
                          </a:effectLst>
                          <a:latin typeface="Calibri"/>
                          <a:ea typeface="Calibri"/>
                          <a:cs typeface="Times New Roman"/>
                        </a:rPr>
                        <a:t>NOVEDAD EN ESTA LEY 27.430</a:t>
                      </a:r>
                      <a:r>
                        <a:rPr lang="es-ES" sz="1600" b="1" u="sng" baseline="0" dirty="0" smtClean="0">
                          <a:effectLst>
                            <a:outerShdw blurRad="38100" dist="38100" dir="2700000" algn="tl">
                              <a:srgbClr val="000000">
                                <a:alpha val="43137"/>
                              </a:srgbClr>
                            </a:outerShdw>
                          </a:effectLst>
                          <a:latin typeface="Calibri"/>
                          <a:ea typeface="Calibri"/>
                          <a:cs typeface="Times New Roman"/>
                        </a:rPr>
                        <a:t> </a:t>
                      </a:r>
                      <a:endParaRPr lang="es-ES" sz="1600" b="1" u="sng" dirty="0" smtClean="0">
                        <a:effectLst>
                          <a:outerShdw blurRad="38100" dist="38100" dir="2700000" algn="tl">
                            <a:srgbClr val="000000">
                              <a:alpha val="43137"/>
                            </a:srgbClr>
                          </a:outerShdw>
                        </a:effectLst>
                        <a:latin typeface="Calibri"/>
                        <a:ea typeface="Calibri"/>
                        <a:cs typeface="Times New Roman"/>
                      </a:endParaRPr>
                    </a:p>
                    <a:p>
                      <a:pPr marL="0" lvl="0" indent="0" algn="just" eaLnBrk="0" fontAlgn="base" hangingPunct="0">
                        <a:lnSpc>
                          <a:spcPct val="115000"/>
                        </a:lnSpc>
                        <a:spcBef>
                          <a:spcPts val="480"/>
                        </a:spcBef>
                        <a:spcAft>
                          <a:spcPts val="0"/>
                        </a:spcAft>
                        <a:buFont typeface="+mj-lt"/>
                        <a:buNone/>
                      </a:pPr>
                      <a:r>
                        <a:rPr lang="es-ES" sz="1600" b="1" u="sng" dirty="0" smtClean="0">
                          <a:effectLst>
                            <a:outerShdw blurRad="38100" dist="38100" dir="2700000" algn="tl">
                              <a:srgbClr val="000000">
                                <a:alpha val="43137"/>
                              </a:srgbClr>
                            </a:outerShdw>
                          </a:effectLst>
                          <a:latin typeface="Calibri"/>
                          <a:ea typeface="Calibri"/>
                          <a:cs typeface="Times New Roman"/>
                        </a:rPr>
                        <a:t>h) Reducción</a:t>
                      </a:r>
                      <a:r>
                        <a:rPr lang="es-ES" sz="1600" b="1" u="sng" baseline="0" dirty="0" smtClean="0">
                          <a:effectLst>
                            <a:outerShdw blurRad="38100" dist="38100" dir="2700000" algn="tl">
                              <a:srgbClr val="000000">
                                <a:alpha val="43137"/>
                              </a:srgbClr>
                            </a:outerShdw>
                          </a:effectLst>
                          <a:latin typeface="Calibri"/>
                          <a:ea typeface="Calibri"/>
                          <a:cs typeface="Times New Roman"/>
                        </a:rPr>
                        <a:t> para Agentes de </a:t>
                      </a:r>
                      <a:r>
                        <a:rPr lang="es-ES" sz="1600" b="1" u="sng" baseline="0" dirty="0" err="1" smtClean="0">
                          <a:effectLst>
                            <a:outerShdw blurRad="38100" dist="38100" dir="2700000" algn="tl">
                              <a:srgbClr val="000000">
                                <a:alpha val="43137"/>
                              </a:srgbClr>
                            </a:outerShdw>
                          </a:effectLst>
                          <a:latin typeface="Calibri"/>
                          <a:ea typeface="Calibri"/>
                          <a:cs typeface="Times New Roman"/>
                        </a:rPr>
                        <a:t>Retenc</a:t>
                      </a:r>
                      <a:r>
                        <a:rPr lang="es-ES" sz="1600" b="1" u="sng" baseline="0" dirty="0" smtClean="0">
                          <a:effectLst>
                            <a:outerShdw blurRad="38100" dist="38100" dir="2700000" algn="tl">
                              <a:srgbClr val="000000">
                                <a:alpha val="43137"/>
                              </a:srgbClr>
                            </a:outerShdw>
                          </a:effectLst>
                          <a:latin typeface="Calibri"/>
                          <a:ea typeface="Calibri"/>
                          <a:cs typeface="Times New Roman"/>
                        </a:rPr>
                        <a:t>./</a:t>
                      </a:r>
                      <a:r>
                        <a:rPr lang="es-ES" sz="1600" b="1" u="sng" baseline="0" dirty="0" err="1" smtClean="0">
                          <a:effectLst>
                            <a:outerShdw blurRad="38100" dist="38100" dir="2700000" algn="tl">
                              <a:srgbClr val="000000">
                                <a:alpha val="43137"/>
                              </a:srgbClr>
                            </a:outerShdw>
                          </a:effectLst>
                          <a:latin typeface="Calibri"/>
                          <a:ea typeface="Calibri"/>
                          <a:cs typeface="Times New Roman"/>
                        </a:rPr>
                        <a:t>Perc</a:t>
                      </a:r>
                      <a:r>
                        <a:rPr lang="es-ES" sz="1600" b="1" u="sng" baseline="0" dirty="0" smtClean="0">
                          <a:effectLst>
                            <a:outerShdw blurRad="38100" dist="38100" dir="2700000" algn="tl">
                              <a:srgbClr val="000000">
                                <a:alpha val="43137"/>
                              </a:srgbClr>
                            </a:outerShdw>
                          </a:effectLst>
                          <a:latin typeface="Calibri"/>
                          <a:ea typeface="Calibri"/>
                          <a:cs typeface="Times New Roman"/>
                        </a:rPr>
                        <a:t>:</a:t>
                      </a:r>
                    </a:p>
                    <a:p>
                      <a:pPr marL="342900" lvl="0" indent="-342900" algn="just" eaLnBrk="0" fontAlgn="base" hangingPunct="0">
                        <a:lnSpc>
                          <a:spcPct val="115000"/>
                        </a:lnSpc>
                        <a:spcBef>
                          <a:spcPts val="480"/>
                        </a:spcBef>
                        <a:spcAft>
                          <a:spcPts val="0"/>
                        </a:spcAft>
                        <a:buFont typeface="+mj-lt"/>
                        <a:buAutoNum type="alphaLcParenR"/>
                      </a:pPr>
                      <a:r>
                        <a:rPr lang="es-ES" sz="1600" b="1" baseline="0" dirty="0" smtClean="0">
                          <a:effectLst>
                            <a:outerShdw blurRad="38100" dist="38100" dir="2700000" algn="tl">
                              <a:srgbClr val="000000">
                                <a:alpha val="43137"/>
                              </a:srgbClr>
                            </a:outerShdw>
                          </a:effectLst>
                          <a:latin typeface="Calibri"/>
                          <a:ea typeface="Calibri"/>
                          <a:cs typeface="Times New Roman"/>
                        </a:rPr>
                        <a:t>Si omitieron retener o percibir: hay D.O. </a:t>
                      </a:r>
                    </a:p>
                    <a:p>
                      <a:pPr marL="342900" lvl="0" indent="-342900" algn="just" eaLnBrk="0" fontAlgn="base" hangingPunct="0">
                        <a:lnSpc>
                          <a:spcPct val="115000"/>
                        </a:lnSpc>
                        <a:spcBef>
                          <a:spcPts val="480"/>
                        </a:spcBef>
                        <a:spcAft>
                          <a:spcPts val="0"/>
                        </a:spcAft>
                        <a:buFont typeface="+mj-lt"/>
                        <a:buAutoNum type="alphaLcParenR"/>
                      </a:pPr>
                      <a:endParaRPr lang="es-ES" sz="1600" b="1" baseline="0" dirty="0" smtClean="0">
                        <a:effectLst>
                          <a:outerShdw blurRad="38100" dist="38100" dir="2700000" algn="tl">
                            <a:srgbClr val="000000">
                              <a:alpha val="43137"/>
                            </a:srgbClr>
                          </a:outerShdw>
                        </a:effectLst>
                        <a:latin typeface="Calibri"/>
                        <a:ea typeface="Calibri"/>
                        <a:cs typeface="Times New Roman"/>
                      </a:endParaRPr>
                    </a:p>
                    <a:p>
                      <a:pPr marL="342900" lvl="0" indent="-342900" algn="just" eaLnBrk="0" fontAlgn="base" hangingPunct="0">
                        <a:lnSpc>
                          <a:spcPct val="115000"/>
                        </a:lnSpc>
                        <a:spcBef>
                          <a:spcPts val="480"/>
                        </a:spcBef>
                        <a:spcAft>
                          <a:spcPts val="0"/>
                        </a:spcAft>
                        <a:buFont typeface="+mj-lt"/>
                        <a:buAutoNum type="alphaLcParenR"/>
                      </a:pPr>
                      <a:r>
                        <a:rPr lang="es-ES" sz="1600" b="1" baseline="0" dirty="0" smtClean="0">
                          <a:effectLst>
                            <a:outerShdw blurRad="38100" dist="38100" dir="2700000" algn="tl">
                              <a:srgbClr val="000000">
                                <a:alpha val="43137"/>
                              </a:srgbClr>
                            </a:outerShdw>
                          </a:effectLst>
                          <a:latin typeface="Calibri"/>
                          <a:ea typeface="Calibri"/>
                          <a:cs typeface="Times New Roman"/>
                        </a:rPr>
                        <a:t>Si retuvieron y no ingresaron: D.O., pero el Fisco puede intimar el pago </a:t>
                      </a:r>
                      <a:r>
                        <a:rPr lang="es-ES" sz="1600" b="1" baseline="0" dirty="0" err="1" smtClean="0">
                          <a:effectLst>
                            <a:outerShdw blurRad="38100" dist="38100" dir="2700000" algn="tl">
                              <a:srgbClr val="000000">
                                <a:alpha val="43137"/>
                              </a:srgbClr>
                            </a:outerShdw>
                          </a:effectLst>
                          <a:latin typeface="Calibri"/>
                          <a:ea typeface="Calibri"/>
                          <a:cs typeface="Times New Roman"/>
                        </a:rPr>
                        <a:t>via</a:t>
                      </a:r>
                      <a:r>
                        <a:rPr lang="es-ES" sz="1600" b="1" baseline="0" dirty="0" smtClean="0">
                          <a:effectLst>
                            <a:outerShdw blurRad="38100" dist="38100" dir="2700000" algn="tl">
                              <a:srgbClr val="000000">
                                <a:alpha val="43137"/>
                              </a:srgbClr>
                            </a:outerShdw>
                          </a:effectLst>
                          <a:latin typeface="Calibri"/>
                          <a:ea typeface="Calibri"/>
                          <a:cs typeface="Times New Roman"/>
                        </a:rPr>
                        <a:t> el art. 14*</a:t>
                      </a:r>
                      <a:endParaRPr lang="es-ES" sz="1600" b="1" dirty="0">
                        <a:effectLst>
                          <a:outerShdw blurRad="38100" dist="38100" dir="2700000" algn="tl">
                            <a:srgbClr val="000000">
                              <a:alpha val="43137"/>
                            </a:srgbClr>
                          </a:outerShdw>
                        </a:effectLst>
                        <a:latin typeface="Calibri"/>
                        <a:ea typeface="Calibri"/>
                        <a:cs typeface="Times New Roman"/>
                      </a:endParaRPr>
                    </a:p>
                  </a:txBody>
                  <a:tcPr/>
                </a:tc>
                <a:tc>
                  <a:txBody>
                    <a:bodyPr/>
                    <a:lstStyle/>
                    <a:p>
                      <a:pPr algn="just" eaLnBrk="0" fontAlgn="base" hangingPunct="0">
                        <a:lnSpc>
                          <a:spcPct val="115000"/>
                        </a:lnSpc>
                        <a:spcBef>
                          <a:spcPts val="480"/>
                        </a:spcBef>
                        <a:spcAft>
                          <a:spcPts val="0"/>
                        </a:spcAft>
                      </a:pPr>
                      <a:endParaRPr lang="es-AR" sz="1600" b="1" u="sng" kern="1200" dirty="0" smtClean="0">
                        <a:effectLst>
                          <a:outerShdw blurRad="38100" dist="38100" dir="2700000" algn="tl">
                            <a:srgbClr val="000000"/>
                          </a:outerShdw>
                        </a:effectLst>
                        <a:latin typeface="+mn-lt"/>
                        <a:ea typeface="+mn-ea"/>
                        <a:cs typeface="+mn-cs"/>
                      </a:endParaRPr>
                    </a:p>
                    <a:p>
                      <a:pPr algn="just" eaLnBrk="0" fontAlgn="base" hangingPunct="0">
                        <a:lnSpc>
                          <a:spcPct val="115000"/>
                        </a:lnSpc>
                        <a:spcBef>
                          <a:spcPts val="480"/>
                        </a:spcBef>
                        <a:spcAft>
                          <a:spcPts val="0"/>
                        </a:spcAft>
                      </a:pPr>
                      <a:endParaRPr lang="es-AR" sz="1600" b="1" u="sng" kern="1200" dirty="0" smtClean="0">
                        <a:effectLst>
                          <a:outerShdw blurRad="38100" dist="38100" dir="2700000" algn="tl">
                            <a:srgbClr val="000000"/>
                          </a:outerShdw>
                        </a:effectLst>
                        <a:latin typeface="+mn-lt"/>
                        <a:ea typeface="+mn-ea"/>
                        <a:cs typeface="+mn-cs"/>
                      </a:endParaRPr>
                    </a:p>
                    <a:p>
                      <a:pPr algn="just" eaLnBrk="0" fontAlgn="base" hangingPunct="0">
                        <a:lnSpc>
                          <a:spcPct val="115000"/>
                        </a:lnSpc>
                        <a:spcBef>
                          <a:spcPts val="480"/>
                        </a:spcBef>
                        <a:spcAft>
                          <a:spcPts val="0"/>
                        </a:spcAft>
                      </a:pPr>
                      <a:r>
                        <a:rPr lang="es-AR" sz="1600" b="0" u="none" kern="1200" dirty="0" smtClean="0">
                          <a:effectLst>
                            <a:outerShdw blurRad="38100" dist="38100" dir="2700000" algn="tl">
                              <a:srgbClr val="000000"/>
                            </a:outerShdw>
                          </a:effectLst>
                          <a:latin typeface="+mn-lt"/>
                          <a:ea typeface="+mn-ea"/>
                          <a:cs typeface="+mn-cs"/>
                        </a:rPr>
                        <a:t>……………</a:t>
                      </a:r>
                      <a:r>
                        <a:rPr lang="es-AR" sz="1600" b="1" u="sng" kern="1200" dirty="0" smtClean="0">
                          <a:effectLst>
                            <a:outerShdw blurRad="38100" dist="38100" dir="2700000" algn="tl">
                              <a:srgbClr val="000000"/>
                            </a:outerShdw>
                          </a:effectLst>
                          <a:latin typeface="+mn-lt"/>
                          <a:ea typeface="+mn-ea"/>
                          <a:cs typeface="+mn-cs"/>
                        </a:rPr>
                        <a:t> </a:t>
                      </a:r>
                      <a:endParaRPr lang="es-AR" sz="1600" b="0" u="none" kern="1200" dirty="0" smtClean="0">
                        <a:effectLst/>
                        <a:latin typeface="+mn-lt"/>
                        <a:ea typeface="+mn-ea"/>
                        <a:cs typeface="+mn-cs"/>
                      </a:endParaRPr>
                    </a:p>
                    <a:p>
                      <a:pPr algn="just" eaLnBrk="0" fontAlgn="base" hangingPunct="0">
                        <a:lnSpc>
                          <a:spcPct val="115000"/>
                        </a:lnSpc>
                        <a:spcBef>
                          <a:spcPts val="480"/>
                        </a:spcBef>
                        <a:spcAft>
                          <a:spcPts val="0"/>
                        </a:spcAft>
                      </a:pPr>
                      <a:endParaRPr lang="es-AR" sz="1600" b="1" u="sng" kern="1200" dirty="0" smtClean="0">
                        <a:effectLst>
                          <a:outerShdw blurRad="38100" dist="38100" dir="2700000" algn="tl">
                            <a:srgbClr val="000000"/>
                          </a:outerShdw>
                        </a:effectLst>
                        <a:latin typeface="+mn-lt"/>
                        <a:ea typeface="+mn-ea"/>
                        <a:cs typeface="+mn-cs"/>
                      </a:endParaRPr>
                    </a:p>
                    <a:p>
                      <a:pPr algn="just" eaLnBrk="0" fontAlgn="base" hangingPunct="0">
                        <a:lnSpc>
                          <a:spcPct val="115000"/>
                        </a:lnSpc>
                        <a:spcBef>
                          <a:spcPts val="480"/>
                        </a:spcBef>
                        <a:spcAft>
                          <a:spcPts val="0"/>
                        </a:spcAft>
                      </a:pPr>
                      <a:r>
                        <a:rPr lang="es-AR" sz="1600" b="1" u="sng" kern="1200" dirty="0" smtClean="0">
                          <a:effectLst>
                            <a:outerShdw blurRad="38100" dist="38100" dir="2700000" algn="tl">
                              <a:srgbClr val="000000"/>
                            </a:outerShdw>
                          </a:effectLst>
                          <a:latin typeface="+mn-lt"/>
                          <a:ea typeface="+mn-ea"/>
                          <a:cs typeface="+mn-cs"/>
                        </a:rPr>
                        <a:t>NO “FUGA DEL PROCESO”</a:t>
                      </a:r>
                      <a:r>
                        <a:rPr lang="es-AR" sz="1600" b="1" kern="1200" dirty="0" smtClean="0">
                          <a:effectLst>
                            <a:outerShdw blurRad="38100" dist="38100" dir="2700000" algn="tl">
                              <a:srgbClr val="000000"/>
                            </a:outerShdw>
                          </a:effectLst>
                          <a:latin typeface="+mn-lt"/>
                          <a:ea typeface="+mn-ea"/>
                          <a:cs typeface="+mn-cs"/>
                        </a:rPr>
                        <a:t> 16* L.</a:t>
                      </a:r>
                      <a:r>
                        <a:rPr lang="es-AR" sz="1600" b="1" kern="1200" baseline="0" dirty="0" smtClean="0">
                          <a:effectLst>
                            <a:outerShdw blurRad="38100" dist="38100" dir="2700000" algn="tl">
                              <a:srgbClr val="000000"/>
                            </a:outerShdw>
                          </a:effectLst>
                          <a:latin typeface="+mn-lt"/>
                          <a:ea typeface="+mn-ea"/>
                          <a:cs typeface="+mn-cs"/>
                        </a:rPr>
                        <a:t>P.T.</a:t>
                      </a:r>
                      <a:endParaRPr lang="es-ES" sz="1600" b="1" dirty="0">
                        <a:effectLst/>
                        <a:latin typeface="Calibri"/>
                        <a:ea typeface="Calibri"/>
                        <a:cs typeface="Times New Roman"/>
                      </a:endParaRPr>
                    </a:p>
                  </a:txBody>
                  <a:tcPr/>
                </a:tc>
                <a:tc>
                  <a:txBody>
                    <a:bodyPr/>
                    <a:lstStyle/>
                    <a:p>
                      <a:pPr algn="ctr" eaLnBrk="0" fontAlgn="base" hangingPunct="0">
                        <a:lnSpc>
                          <a:spcPct val="115000"/>
                        </a:lnSpc>
                        <a:spcBef>
                          <a:spcPts val="480"/>
                        </a:spcBef>
                        <a:spcAft>
                          <a:spcPts val="0"/>
                        </a:spcAft>
                      </a:pPr>
                      <a:r>
                        <a:rPr lang="es-AR" sz="1600" b="1" kern="1200" dirty="0" smtClean="0">
                          <a:effectLst>
                            <a:outerShdw blurRad="38100" dist="38100" dir="2700000" algn="tl">
                              <a:srgbClr val="000000"/>
                            </a:outerShdw>
                          </a:effectLst>
                          <a:latin typeface="Calibri"/>
                          <a:ea typeface="Calibri"/>
                          <a:cs typeface="Times New Roman"/>
                        </a:rPr>
                        <a:t>Reducción según momento.</a:t>
                      </a:r>
                      <a:r>
                        <a:rPr lang="es-AR" sz="1600" b="1" kern="1200" baseline="0" dirty="0" smtClean="0">
                          <a:effectLst>
                            <a:outerShdw blurRad="38100" dist="38100" dir="2700000" algn="tl">
                              <a:srgbClr val="000000"/>
                            </a:outerShdw>
                          </a:effectLst>
                          <a:latin typeface="Calibri"/>
                          <a:ea typeface="Calibri"/>
                          <a:cs typeface="Times New Roman"/>
                        </a:rPr>
                        <a:t> Con Ingreso</a:t>
                      </a:r>
                      <a:endParaRPr lang="es-AR" sz="1600" b="1" kern="1200" dirty="0" smtClean="0">
                        <a:effectLst>
                          <a:outerShdw blurRad="38100" dist="38100" dir="2700000" algn="tl">
                            <a:srgbClr val="000000"/>
                          </a:outerShdw>
                        </a:effectLst>
                        <a:latin typeface="Calibri"/>
                        <a:ea typeface="Calibri"/>
                        <a:cs typeface="Times New Roman"/>
                      </a:endParaRPr>
                    </a:p>
                    <a:p>
                      <a:pPr algn="ctr" eaLnBrk="0" fontAlgn="base" hangingPunct="0">
                        <a:lnSpc>
                          <a:spcPct val="115000"/>
                        </a:lnSpc>
                        <a:spcBef>
                          <a:spcPts val="480"/>
                        </a:spcBef>
                        <a:spcAft>
                          <a:spcPts val="0"/>
                        </a:spcAft>
                      </a:pPr>
                      <a:r>
                        <a:rPr lang="es-ES" sz="1600" b="1" dirty="0" smtClean="0">
                          <a:effectLst>
                            <a:outerShdw blurRad="38100" dist="38100" dir="2700000" algn="tl">
                              <a:srgbClr val="000000">
                                <a:alpha val="43137"/>
                              </a:srgbClr>
                            </a:outerShdw>
                          </a:effectLst>
                          <a:latin typeface="Calibri"/>
                          <a:ea typeface="Calibri"/>
                          <a:cs typeface="Times New Roman"/>
                        </a:rPr>
                        <a:t>En tanto subsista</a:t>
                      </a:r>
                      <a:r>
                        <a:rPr lang="es-ES" sz="1600" b="1" baseline="0" dirty="0" smtClean="0">
                          <a:effectLst>
                            <a:outerShdw blurRad="38100" dist="38100" dir="2700000" algn="tl">
                              <a:srgbClr val="000000">
                                <a:alpha val="43137"/>
                              </a:srgbClr>
                            </a:outerShdw>
                          </a:effectLst>
                          <a:latin typeface="Calibri"/>
                          <a:ea typeface="Calibri"/>
                          <a:cs typeface="Times New Roman"/>
                        </a:rPr>
                        <a:t> la obligación principal: si no se presentó la DDJJ</a:t>
                      </a:r>
                      <a:endParaRPr lang="es-ES" sz="1600" b="1" dirty="0">
                        <a:effectLst>
                          <a:outerShdw blurRad="38100" dist="38100" dir="2700000" algn="tl">
                            <a:srgbClr val="000000">
                              <a:alpha val="43137"/>
                            </a:srgbClr>
                          </a:outerShdw>
                        </a:effectLst>
                        <a:latin typeface="Calibri"/>
                        <a:ea typeface="Calibri"/>
                        <a:cs typeface="Times New Roman"/>
                      </a:endParaRPr>
                    </a:p>
                  </a:txBody>
                  <a:tcPr marL="0" marR="0" marT="0" marB="0"/>
                </a:tc>
              </a:tr>
            </a:tbl>
          </a:graphicData>
        </a:graphic>
      </p:graphicFrame>
      <p:sp>
        <p:nvSpPr>
          <p:cNvPr id="4" name="3 Marcador de número de diapositiva"/>
          <p:cNvSpPr>
            <a:spLocks noGrp="1"/>
          </p:cNvSpPr>
          <p:nvPr>
            <p:ph type="sldNum" sz="quarter" idx="12"/>
          </p:nvPr>
        </p:nvSpPr>
        <p:spPr/>
        <p:txBody>
          <a:bodyPr/>
          <a:lstStyle/>
          <a:p>
            <a:fld id="{C10695CF-4832-40CB-BA83-E4223507C1F3}" type="slidenum">
              <a:rPr lang="es-ES" smtClean="0"/>
              <a:pPr/>
              <a:t>25</a:t>
            </a:fld>
            <a:endParaRPr lang="es-ES"/>
          </a:p>
        </p:txBody>
      </p:sp>
      <p:sp>
        <p:nvSpPr>
          <p:cNvPr id="6" name="5 Flecha derecha"/>
          <p:cNvSpPr/>
          <p:nvPr/>
        </p:nvSpPr>
        <p:spPr>
          <a:xfrm>
            <a:off x="6012160" y="5013176"/>
            <a:ext cx="77723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899237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936104"/>
          </a:xfrm>
          <a:ln>
            <a:solidFill>
              <a:schemeClr val="tx2"/>
            </a:solidFill>
          </a:ln>
        </p:spPr>
        <p:txBody>
          <a:bodyPr>
            <a:noAutofit/>
          </a:bodyPr>
          <a:lstStyle/>
          <a:p>
            <a:pPr algn="ctr"/>
            <a:r>
              <a:rPr lang="es-ES" sz="2400" b="1" dirty="0" smtClean="0">
                <a:effectLst>
                  <a:outerShdw blurRad="38100" dist="38100" dir="2700000" algn="tl">
                    <a:srgbClr val="000000">
                      <a:alpha val="43137"/>
                    </a:srgbClr>
                  </a:outerShdw>
                </a:effectLst>
                <a:latin typeface="Arial Black" panose="020B0A04020102020204" pitchFamily="34" charset="0"/>
              </a:rPr>
              <a:t>SUCESIÓN </a:t>
            </a:r>
            <a:r>
              <a:rPr lang="es-ES" sz="2400" b="1" dirty="0">
                <a:effectLst>
                  <a:outerShdw blurRad="38100" dist="38100" dir="2700000" algn="tl">
                    <a:srgbClr val="000000">
                      <a:alpha val="43137"/>
                    </a:srgbClr>
                  </a:outerShdw>
                </a:effectLst>
                <a:latin typeface="Arial Black" panose="020B0A04020102020204" pitchFamily="34" charset="0"/>
              </a:rPr>
              <a:t>DE DOS LEYES PENALES: Ley 27.430 </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Modificó sanciones </a:t>
            </a:r>
            <a:r>
              <a:rPr lang="es-ES" sz="2400" b="1" dirty="0" smtClean="0">
                <a:solidFill>
                  <a:schemeClr val="tx2"/>
                </a:solidFill>
                <a:effectLst>
                  <a:outerShdw blurRad="38100" dist="38100" dir="2700000" algn="tl">
                    <a:srgbClr val="000000">
                      <a:alpha val="43137"/>
                    </a:srgbClr>
                  </a:outerShdw>
                </a:effectLst>
                <a:latin typeface="Arial Black" panose="020B0A04020102020204" pitchFamily="34" charset="0"/>
              </a:rPr>
              <a:t>de </a:t>
            </a:r>
            <a:r>
              <a:rPr lang="es-ES" sz="2400" b="1" dirty="0">
                <a:solidFill>
                  <a:schemeClr val="tx2"/>
                </a:solidFill>
                <a:effectLst>
                  <a:outerShdw blurRad="38100" dist="38100" dir="2700000" algn="tl">
                    <a:srgbClr val="000000">
                      <a:alpha val="43137"/>
                    </a:srgbClr>
                  </a:outerShdw>
                </a:effectLst>
                <a:latin typeface="Arial Black" panose="020B0A04020102020204" pitchFamily="34" charset="0"/>
              </a:rPr>
              <a:t>la L. 11.683 </a:t>
            </a:r>
            <a:endParaRPr lang="es-ES" sz="2400" dirty="0">
              <a:solidFill>
                <a:schemeClr val="tx2"/>
              </a:solidFill>
            </a:endParaRPr>
          </a:p>
        </p:txBody>
      </p:sp>
      <p:sp>
        <p:nvSpPr>
          <p:cNvPr id="3" name="2 Marcador de contenido"/>
          <p:cNvSpPr>
            <a:spLocks noGrp="1"/>
          </p:cNvSpPr>
          <p:nvPr>
            <p:ph idx="1"/>
          </p:nvPr>
        </p:nvSpPr>
        <p:spPr>
          <a:xfrm>
            <a:off x="457200" y="1196752"/>
            <a:ext cx="8363272" cy="4929411"/>
          </a:xfrm>
        </p:spPr>
        <p:txBody>
          <a:bodyPr>
            <a:normAutofit fontScale="70000" lnSpcReduction="20000"/>
          </a:bodyPr>
          <a:lstStyle/>
          <a:p>
            <a:pPr marL="457139" indent="-457139" algn="just">
              <a:buAutoNum type="arabicPeriod"/>
            </a:pPr>
            <a:r>
              <a:rPr lang="es-ES" sz="2900" dirty="0">
                <a:solidFill>
                  <a:schemeClr val="tx2"/>
                </a:solidFill>
                <a:latin typeface="Arial Black" panose="020B0A04020102020204" pitchFamily="34" charset="0"/>
              </a:rPr>
              <a:t>Rige la </a:t>
            </a:r>
            <a:r>
              <a:rPr lang="es-ES" sz="2900" i="1" dirty="0">
                <a:solidFill>
                  <a:schemeClr val="tx2"/>
                </a:solidFill>
                <a:latin typeface="Arial Black" panose="020B0A04020102020204" pitchFamily="34" charset="0"/>
              </a:rPr>
              <a:t>IRRETROACTIVIDAD</a:t>
            </a:r>
            <a:r>
              <a:rPr lang="es-ES" sz="2900" dirty="0">
                <a:solidFill>
                  <a:schemeClr val="tx2"/>
                </a:solidFill>
                <a:latin typeface="Arial Black" panose="020B0A04020102020204" pitchFamily="34" charset="0"/>
              </a:rPr>
              <a:t> DE LA LEY PENAL: s/ art. 18 C.N.: a)  exigencia de la Ley y b) anterior.</a:t>
            </a:r>
          </a:p>
          <a:p>
            <a:pPr marL="457139" indent="-457139" algn="just">
              <a:buAutoNum type="arabicPeriod"/>
            </a:pPr>
            <a:endParaRPr lang="es-ES" sz="2900" dirty="0">
              <a:solidFill>
                <a:schemeClr val="tx2"/>
              </a:solidFill>
              <a:latin typeface="Arial Black" panose="020B0A04020102020204" pitchFamily="34" charset="0"/>
            </a:endParaRPr>
          </a:p>
          <a:p>
            <a:pPr marL="0" indent="0" algn="just">
              <a:buNone/>
            </a:pPr>
            <a:r>
              <a:rPr lang="es-ES" sz="2900" dirty="0">
                <a:solidFill>
                  <a:schemeClr val="tx2"/>
                </a:solidFill>
                <a:latin typeface="Arial Black" panose="020B0A04020102020204" pitchFamily="34" charset="0"/>
              </a:rPr>
              <a:t>2. ANTECEDENTE: </a:t>
            </a:r>
          </a:p>
          <a:p>
            <a:pPr algn="just">
              <a:buFontTx/>
              <a:buChar char="-"/>
            </a:pPr>
            <a:r>
              <a:rPr lang="es-ES" sz="2900" dirty="0">
                <a:solidFill>
                  <a:schemeClr val="tx2"/>
                </a:solidFill>
                <a:latin typeface="Arial Black" panose="020B0A04020102020204" pitchFamily="34" charset="0"/>
              </a:rPr>
              <a:t>La L. 24.769 derogó a la L. 23.771</a:t>
            </a:r>
          </a:p>
          <a:p>
            <a:pPr algn="just">
              <a:buFontTx/>
              <a:buChar char="-"/>
            </a:pPr>
            <a:endParaRPr lang="es-ES" sz="2900" dirty="0">
              <a:solidFill>
                <a:schemeClr val="tx2"/>
              </a:solidFill>
              <a:latin typeface="Arial Black" panose="020B0A04020102020204" pitchFamily="34" charset="0"/>
            </a:endParaRPr>
          </a:p>
          <a:p>
            <a:pPr marL="0" indent="0" algn="just">
              <a:buNone/>
            </a:pPr>
            <a:r>
              <a:rPr lang="es-ES" sz="2900" dirty="0">
                <a:solidFill>
                  <a:schemeClr val="tx2"/>
                </a:solidFill>
                <a:latin typeface="Arial Black" panose="020B0A04020102020204" pitchFamily="34" charset="0"/>
              </a:rPr>
              <a:t>3. </a:t>
            </a:r>
            <a:r>
              <a:rPr lang="es-ES" sz="2900" dirty="0" err="1">
                <a:solidFill>
                  <a:schemeClr val="tx2"/>
                </a:solidFill>
                <a:latin typeface="Arial Black" panose="020B0A04020102020204" pitchFamily="34" charset="0"/>
              </a:rPr>
              <a:t>Ambito</a:t>
            </a:r>
            <a:r>
              <a:rPr lang="es-ES" sz="2900" dirty="0">
                <a:solidFill>
                  <a:schemeClr val="tx2"/>
                </a:solidFill>
                <a:latin typeface="Arial Black" panose="020B0A04020102020204" pitchFamily="34" charset="0"/>
              </a:rPr>
              <a:t> temporal de validez de la ley penal</a:t>
            </a:r>
            <a:r>
              <a:rPr lang="es-ES" sz="2900" dirty="0" smtClean="0">
                <a:solidFill>
                  <a:schemeClr val="tx2"/>
                </a:solidFill>
                <a:latin typeface="Arial Black" panose="020B0A04020102020204" pitchFamily="34" charset="0"/>
              </a:rPr>
              <a:t>.</a:t>
            </a:r>
          </a:p>
          <a:p>
            <a:pPr marL="0" indent="0" algn="just">
              <a:buNone/>
            </a:pPr>
            <a:r>
              <a:rPr lang="es-ES" sz="2900" dirty="0" smtClean="0">
                <a:solidFill>
                  <a:schemeClr val="tx2"/>
                </a:solidFill>
                <a:latin typeface="Arial Black" panose="020B0A04020102020204" pitchFamily="34" charset="0"/>
              </a:rPr>
              <a:t>    principios </a:t>
            </a:r>
            <a:r>
              <a:rPr lang="es-ES" sz="2900" dirty="0">
                <a:solidFill>
                  <a:schemeClr val="tx2"/>
                </a:solidFill>
                <a:latin typeface="Arial Black" panose="020B0A04020102020204" pitchFamily="34" charset="0"/>
              </a:rPr>
              <a:t>básicos</a:t>
            </a:r>
            <a:r>
              <a:rPr lang="es-ES" sz="2900" dirty="0" smtClean="0">
                <a:solidFill>
                  <a:schemeClr val="tx2"/>
                </a:solidFill>
                <a:latin typeface="Arial Black" panose="020B0A04020102020204" pitchFamily="34" charset="0"/>
              </a:rPr>
              <a:t>:</a:t>
            </a:r>
          </a:p>
          <a:p>
            <a:pPr marL="0" indent="0" algn="just">
              <a:buNone/>
            </a:pPr>
            <a:endParaRPr lang="es-ES" sz="2900" dirty="0">
              <a:solidFill>
                <a:schemeClr val="tx2"/>
              </a:solidFill>
              <a:latin typeface="Arial Black" panose="020B0A04020102020204" pitchFamily="34" charset="0"/>
            </a:endParaRPr>
          </a:p>
          <a:p>
            <a:pPr algn="just">
              <a:buFontTx/>
              <a:buChar char="-"/>
            </a:pPr>
            <a:r>
              <a:rPr lang="es-ES" sz="2900" dirty="0">
                <a:solidFill>
                  <a:schemeClr val="tx2"/>
                </a:solidFill>
                <a:latin typeface="Arial Black" panose="020B0A04020102020204" pitchFamily="34" charset="0"/>
              </a:rPr>
              <a:t>a) Reserva de la ley penal, </a:t>
            </a:r>
          </a:p>
          <a:p>
            <a:pPr algn="just">
              <a:buFontTx/>
              <a:buChar char="-"/>
            </a:pPr>
            <a:r>
              <a:rPr lang="es-ES" sz="2900" dirty="0">
                <a:solidFill>
                  <a:schemeClr val="tx2"/>
                </a:solidFill>
                <a:latin typeface="Arial Black" panose="020B0A04020102020204" pitchFamily="34" charset="0"/>
              </a:rPr>
              <a:t>b) Defensa social, </a:t>
            </a:r>
          </a:p>
          <a:p>
            <a:pPr algn="just">
              <a:buFontTx/>
              <a:buChar char="-"/>
            </a:pPr>
            <a:r>
              <a:rPr lang="es-ES" sz="2900" dirty="0">
                <a:solidFill>
                  <a:schemeClr val="tx2"/>
                </a:solidFill>
                <a:latin typeface="Arial Black" panose="020B0A04020102020204" pitchFamily="34" charset="0"/>
              </a:rPr>
              <a:t>c) Cosa Juzgada, </a:t>
            </a:r>
          </a:p>
          <a:p>
            <a:pPr algn="just">
              <a:buFontTx/>
              <a:buChar char="-"/>
            </a:pPr>
            <a:r>
              <a:rPr lang="es-ES" sz="2900" dirty="0">
                <a:solidFill>
                  <a:schemeClr val="tx2"/>
                </a:solidFill>
                <a:latin typeface="Arial Black" panose="020B0A04020102020204" pitchFamily="34" charset="0"/>
              </a:rPr>
              <a:t>d) Mínima suficiencia de la represión. </a:t>
            </a:r>
          </a:p>
          <a:p>
            <a:pPr algn="just">
              <a:buFontTx/>
              <a:buChar char="-"/>
            </a:pPr>
            <a:endParaRPr lang="es-ES" sz="2900" dirty="0">
              <a:solidFill>
                <a:schemeClr val="tx2"/>
              </a:solidFill>
              <a:latin typeface="Arial Black" panose="020B0A04020102020204" pitchFamily="34" charset="0"/>
            </a:endParaRPr>
          </a:p>
          <a:p>
            <a:pPr marL="0" indent="0" algn="just">
              <a:buNone/>
            </a:pPr>
            <a:r>
              <a:rPr lang="es-ES" sz="2900" dirty="0">
                <a:solidFill>
                  <a:schemeClr val="tx2"/>
                </a:solidFill>
                <a:latin typeface="Arial Black" panose="020B0A04020102020204" pitchFamily="34" charset="0"/>
              </a:rPr>
              <a:t>Todos ellos confluyen en el art. 2* C.P.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26</a:t>
            </a:fld>
            <a:endParaRPr lang="es-ES"/>
          </a:p>
        </p:txBody>
      </p:sp>
    </p:spTree>
    <p:extLst>
      <p:ext uri="{BB962C8B-B14F-4D97-AF65-F5344CB8AC3E}">
        <p14:creationId xmlns:p14="http://schemas.microsoft.com/office/powerpoint/2010/main" xmlns="" val="3121125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solidFill>
              <a:schemeClr val="tx2"/>
            </a:solidFill>
          </a:ln>
        </p:spPr>
        <p:txBody>
          <a:bodyPr>
            <a:normAutofit/>
          </a:bodyPr>
          <a:lstStyle/>
          <a:p>
            <a:pPr algn="ctr"/>
            <a:r>
              <a:rPr lang="es-ES_tradnl"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PRINCIPIOS DEL DERECHO PENAL</a:t>
            </a:r>
            <a:endParaRPr lang="es-ES" sz="2400" dirty="0"/>
          </a:p>
        </p:txBody>
      </p:sp>
      <p:sp>
        <p:nvSpPr>
          <p:cNvPr id="3" name="2 Marcador de contenido"/>
          <p:cNvSpPr>
            <a:spLocks noGrp="1"/>
          </p:cNvSpPr>
          <p:nvPr>
            <p:ph idx="1"/>
          </p:nvPr>
        </p:nvSpPr>
        <p:spPr>
          <a:xfrm>
            <a:off x="457200" y="1124744"/>
            <a:ext cx="8229600" cy="5001419"/>
          </a:xfrm>
        </p:spPr>
        <p:txBody>
          <a:bodyPr>
            <a:normAutofit/>
          </a:bodyPr>
          <a:lstStyle/>
          <a:p>
            <a:pPr algn="just">
              <a:buNone/>
              <a:defRPr/>
            </a:pPr>
            <a:endParaRPr lang="es-ES_tradnl" sz="2000" b="1" u="sng" dirty="0" smtClean="0">
              <a:solidFill>
                <a:schemeClr val="tx2"/>
              </a:solidFill>
              <a:latin typeface="Arial" panose="020B0604020202020204" pitchFamily="34" charset="0"/>
              <a:cs typeface="Arial" panose="020B0604020202020204" pitchFamily="34" charset="0"/>
            </a:endParaRPr>
          </a:p>
          <a:p>
            <a:pPr algn="just">
              <a:buNone/>
              <a:defRPr/>
            </a:pPr>
            <a:r>
              <a:rPr lang="es-ES_tradnl" sz="2000" b="1" u="sng" dirty="0" smtClean="0">
                <a:solidFill>
                  <a:schemeClr val="tx2"/>
                </a:solidFill>
                <a:latin typeface="Arial Black" panose="020B0A04020102020204" pitchFamily="34" charset="0"/>
                <a:cs typeface="Arial" panose="020B0604020202020204" pitchFamily="34" charset="0"/>
              </a:rPr>
              <a:t>4</a:t>
            </a:r>
            <a:r>
              <a:rPr lang="es-ES_tradnl" sz="2000" b="1" u="sng" dirty="0">
                <a:solidFill>
                  <a:schemeClr val="tx2"/>
                </a:solidFill>
                <a:latin typeface="Arial Black" panose="020B0A04020102020204" pitchFamily="34" charset="0"/>
                <a:cs typeface="Arial" panose="020B0604020202020204" pitchFamily="34" charset="0"/>
              </a:rPr>
              <a:t>.  Ley penal más benigna (</a:t>
            </a:r>
            <a:r>
              <a:rPr lang="es-ES_tradnl" sz="2000" b="1" dirty="0">
                <a:solidFill>
                  <a:schemeClr val="tx2"/>
                </a:solidFill>
                <a:latin typeface="Arial Black" panose="020B0A04020102020204" pitchFamily="34" charset="0"/>
                <a:cs typeface="Arial" panose="020B0604020202020204" pitchFamily="34" charset="0"/>
              </a:rPr>
              <a:t>art. 2* del C.P.) :</a:t>
            </a:r>
          </a:p>
          <a:p>
            <a:pPr algn="just">
              <a:buNone/>
              <a:defRPr/>
            </a:pPr>
            <a:r>
              <a:rPr lang="es-ES_tradnl" sz="2000" b="1" dirty="0">
                <a:solidFill>
                  <a:schemeClr val="tx2"/>
                </a:solidFill>
                <a:latin typeface="Arial Black" panose="020B0A04020102020204" pitchFamily="34" charset="0"/>
                <a:cs typeface="Arial" panose="020B0604020202020204" pitchFamily="34" charset="0"/>
              </a:rPr>
              <a:t>“</a:t>
            </a:r>
            <a:r>
              <a:rPr lang="es-ES_tradnl" sz="2000" b="1" i="1" dirty="0">
                <a:solidFill>
                  <a:schemeClr val="tx2"/>
                </a:solidFill>
                <a:latin typeface="Arial Black" panose="020B0A04020102020204" pitchFamily="34" charset="0"/>
                <a:cs typeface="Arial" panose="020B0604020202020204" pitchFamily="34" charset="0"/>
              </a:rPr>
              <a:t>Si la ley vigente al tiempo de cometerse el delito fuere distinta de la que exista al pronunciarse el fallo o en el tiempo intermedio, se aplicará siempre la más benigna. </a:t>
            </a:r>
          </a:p>
          <a:p>
            <a:pPr algn="just">
              <a:buNone/>
              <a:defRPr/>
            </a:pPr>
            <a:r>
              <a:rPr lang="es-ES_tradnl" sz="2000" b="1" i="1" dirty="0">
                <a:solidFill>
                  <a:schemeClr val="tx2"/>
                </a:solidFill>
                <a:latin typeface="Arial Black" panose="020B0A04020102020204" pitchFamily="34" charset="0"/>
                <a:cs typeface="Arial" panose="020B0604020202020204" pitchFamily="34" charset="0"/>
              </a:rPr>
              <a:t>Si durante la condena se dictare una ley más benigna, la pena se limitará a la establecida por esa ley.” </a:t>
            </a:r>
          </a:p>
          <a:p>
            <a:pPr algn="just">
              <a:buNone/>
              <a:defRPr/>
            </a:pPr>
            <a:endParaRPr lang="es-ES_tradnl" sz="2000" b="1" i="1" dirty="0" smtClean="0">
              <a:solidFill>
                <a:schemeClr val="tx2"/>
              </a:solidFill>
              <a:latin typeface="Arial Black" panose="020B0A04020102020204" pitchFamily="34" charset="0"/>
              <a:cs typeface="Arial" panose="020B0604020202020204" pitchFamily="34" charset="0"/>
            </a:endParaRPr>
          </a:p>
          <a:p>
            <a:pPr algn="just">
              <a:buNone/>
              <a:defRPr/>
            </a:pPr>
            <a:endParaRPr lang="es-ES_tradnl" sz="2000" b="1" i="1" dirty="0">
              <a:solidFill>
                <a:schemeClr val="tx2"/>
              </a:solidFill>
              <a:latin typeface="Arial Black" panose="020B0A04020102020204" pitchFamily="34" charset="0"/>
              <a:cs typeface="Arial" panose="020B0604020202020204" pitchFamily="34" charset="0"/>
            </a:endParaRPr>
          </a:p>
          <a:p>
            <a:pPr algn="just">
              <a:buNone/>
              <a:defRPr/>
            </a:pPr>
            <a:r>
              <a:rPr lang="es-ES_tradnl" sz="2000" b="1" dirty="0">
                <a:solidFill>
                  <a:schemeClr val="tx2"/>
                </a:solidFill>
                <a:latin typeface="Arial" panose="020B0604020202020204" pitchFamily="34" charset="0"/>
                <a:cs typeface="Arial" panose="020B0604020202020204" pitchFamily="34" charset="0"/>
              </a:rPr>
              <a:t>Regla ratificada por el art. 75* - inc. 22 C.N., por el art. 9 de la </a:t>
            </a:r>
            <a:r>
              <a:rPr lang="es-ES_tradnl" sz="2000" b="1" dirty="0" err="1">
                <a:solidFill>
                  <a:schemeClr val="tx2"/>
                </a:solidFill>
                <a:latin typeface="Arial" panose="020B0604020202020204" pitchFamily="34" charset="0"/>
                <a:cs typeface="Arial" panose="020B0604020202020204" pitchFamily="34" charset="0"/>
              </a:rPr>
              <a:t>Decl</a:t>
            </a:r>
            <a:r>
              <a:rPr lang="es-ES_tradnl" sz="2000" b="1" dirty="0">
                <a:solidFill>
                  <a:schemeClr val="tx2"/>
                </a:solidFill>
                <a:latin typeface="Arial" panose="020B0604020202020204" pitchFamily="34" charset="0"/>
                <a:cs typeface="Arial" panose="020B0604020202020204" pitchFamily="34" charset="0"/>
              </a:rPr>
              <a:t>. Americana de los Derechos Humanas y el art. 15 del Pacto Inter. De Derechos Civiles y políticos.</a:t>
            </a:r>
            <a:endParaRPr lang="es-ES_tradnl" sz="2000" dirty="0">
              <a:solidFill>
                <a:schemeClr val="tx2"/>
              </a:solidFill>
              <a:latin typeface="Arial" panose="020B0604020202020204" pitchFamily="34" charset="0"/>
              <a:cs typeface="Arial" panose="020B0604020202020204" pitchFamily="34" charset="0"/>
            </a:endParaRP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27</a:t>
            </a:fld>
            <a:endParaRPr lang="es-ES"/>
          </a:p>
        </p:txBody>
      </p:sp>
    </p:spTree>
    <p:extLst>
      <p:ext uri="{BB962C8B-B14F-4D97-AF65-F5344CB8AC3E}">
        <p14:creationId xmlns:p14="http://schemas.microsoft.com/office/powerpoint/2010/main" xmlns="" val="78403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altLang="es-ES" sz="2400" b="1" dirty="0">
                <a:latin typeface="Arial Black" panose="020B0A04020102020204" pitchFamily="34" charset="0"/>
                <a:cs typeface="Arial" charset="0"/>
              </a:rPr>
              <a:t>Efectos de aplicar la Ley más benigna</a:t>
            </a:r>
            <a:endParaRPr lang="es-ES" sz="2400" dirty="0">
              <a:latin typeface="Arial Black" panose="020B0A04020102020204" pitchFamily="34" charset="0"/>
            </a:endParaRPr>
          </a:p>
        </p:txBody>
      </p:sp>
      <p:sp>
        <p:nvSpPr>
          <p:cNvPr id="3" name="2 Marcador de contenido"/>
          <p:cNvSpPr>
            <a:spLocks noGrp="1"/>
          </p:cNvSpPr>
          <p:nvPr>
            <p:ph idx="1"/>
          </p:nvPr>
        </p:nvSpPr>
        <p:spPr>
          <a:xfrm>
            <a:off x="457200" y="1196752"/>
            <a:ext cx="8229600" cy="4929411"/>
          </a:xfrm>
        </p:spPr>
        <p:txBody>
          <a:bodyPr>
            <a:normAutofit fontScale="55000" lnSpcReduction="20000"/>
          </a:bodyPr>
          <a:lstStyle/>
          <a:p>
            <a:pPr algn="just">
              <a:defRPr/>
            </a:pPr>
            <a:r>
              <a:rPr lang="es-ES" b="1" dirty="0">
                <a:solidFill>
                  <a:schemeClr val="tx2"/>
                </a:solidFill>
                <a:latin typeface="Arial" panose="020B0604020202020204" pitchFamily="34" charset="0"/>
                <a:cs typeface="Arial" panose="020B0604020202020204" pitchFamily="34" charset="0"/>
              </a:rPr>
              <a:t>Para aquellas figuras tipificadas por la nueva ley, ella no puede aplicarse a </a:t>
            </a:r>
            <a:r>
              <a:rPr lang="es-ES" b="1" i="1" dirty="0">
                <a:solidFill>
                  <a:schemeClr val="tx2"/>
                </a:solidFill>
                <a:latin typeface="Arial" panose="020B0604020202020204" pitchFamily="34" charset="0"/>
                <a:cs typeface="Arial" panose="020B0604020202020204" pitchFamily="34" charset="0"/>
              </a:rPr>
              <a:t>hechos anteriores </a:t>
            </a:r>
            <a:r>
              <a:rPr lang="es-ES" b="1" dirty="0">
                <a:solidFill>
                  <a:schemeClr val="tx2"/>
                </a:solidFill>
                <a:latin typeface="Arial" panose="020B0604020202020204" pitchFamily="34" charset="0"/>
                <a:cs typeface="Arial" panose="020B0604020202020204" pitchFamily="34" charset="0"/>
              </a:rPr>
              <a:t>(</a:t>
            </a:r>
            <a:r>
              <a:rPr lang="es-ES" b="1" i="1" dirty="0">
                <a:solidFill>
                  <a:schemeClr val="tx2"/>
                </a:solidFill>
                <a:latin typeface="Arial" panose="020B0604020202020204" pitchFamily="34" charset="0"/>
                <a:cs typeface="Arial" panose="020B0604020202020204" pitchFamily="34" charset="0"/>
              </a:rPr>
              <a:t>reserva de ley</a:t>
            </a:r>
            <a:r>
              <a:rPr lang="es-ES" b="1" dirty="0">
                <a:solidFill>
                  <a:schemeClr val="tx2"/>
                </a:solidFill>
                <a:latin typeface="Arial" panose="020B0604020202020204" pitchFamily="34" charset="0"/>
                <a:cs typeface="Arial" panose="020B0604020202020204" pitchFamily="34" charset="0"/>
              </a:rPr>
              <a:t> s/ art. 18 C.N.). </a:t>
            </a:r>
            <a:r>
              <a:rPr lang="es-ES" b="1" dirty="0" err="1">
                <a:solidFill>
                  <a:schemeClr val="tx2"/>
                </a:solidFill>
                <a:latin typeface="Arial" panose="020B0604020202020204" pitchFamily="34" charset="0"/>
                <a:cs typeface="Arial" panose="020B0604020202020204" pitchFamily="34" charset="0"/>
              </a:rPr>
              <a:t>Ej</a:t>
            </a:r>
            <a:r>
              <a:rPr lang="es-ES" b="1" dirty="0">
                <a:solidFill>
                  <a:schemeClr val="tx2"/>
                </a:solidFill>
                <a:latin typeface="Arial" panose="020B0604020202020204" pitchFamily="34" charset="0"/>
                <a:cs typeface="Arial" panose="020B0604020202020204" pitchFamily="34" charset="0"/>
              </a:rPr>
              <a:t>: incumplimientos de la RG 4130, </a:t>
            </a:r>
          </a:p>
          <a:p>
            <a:pPr algn="just">
              <a:defRPr/>
            </a:pPr>
            <a:endParaRPr lang="es-ES" b="1" dirty="0">
              <a:solidFill>
                <a:schemeClr val="tx2"/>
              </a:solidFill>
              <a:latin typeface="Arial" panose="020B0604020202020204" pitchFamily="34" charset="0"/>
              <a:cs typeface="Arial" panose="020B0604020202020204" pitchFamily="34" charset="0"/>
            </a:endParaRPr>
          </a:p>
          <a:p>
            <a:pPr algn="just">
              <a:defRPr/>
            </a:pPr>
            <a:r>
              <a:rPr lang="es-ES" b="1" dirty="0">
                <a:solidFill>
                  <a:schemeClr val="tx2"/>
                </a:solidFill>
                <a:latin typeface="Arial" panose="020B0604020202020204" pitchFamily="34" charset="0"/>
                <a:cs typeface="Arial" panose="020B0604020202020204" pitchFamily="34" charset="0"/>
              </a:rPr>
              <a:t>Para los delitos que fueron despenalizados por la nueva ley, se aplica la L. </a:t>
            </a:r>
            <a:r>
              <a:rPr lang="es-ES" b="1" dirty="0" smtClean="0">
                <a:solidFill>
                  <a:schemeClr val="tx2"/>
                </a:solidFill>
                <a:latin typeface="Arial" panose="020B0604020202020204" pitchFamily="34" charset="0"/>
                <a:cs typeface="Arial" panose="020B0604020202020204" pitchFamily="34" charset="0"/>
              </a:rPr>
              <a:t>27.430, </a:t>
            </a:r>
            <a:r>
              <a:rPr lang="es-ES" b="1" dirty="0">
                <a:solidFill>
                  <a:schemeClr val="tx2"/>
                </a:solidFill>
                <a:latin typeface="Arial" panose="020B0604020202020204" pitchFamily="34" charset="0"/>
                <a:cs typeface="Arial" panose="020B0604020202020204" pitchFamily="34" charset="0"/>
              </a:rPr>
              <a:t>con </a:t>
            </a:r>
            <a:r>
              <a:rPr lang="es-ES" b="1"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efecto retroactivo </a:t>
            </a:r>
            <a:r>
              <a:rPr lang="es-ES" b="1" dirty="0">
                <a:solidFill>
                  <a:schemeClr val="tx2"/>
                </a:solidFill>
                <a:latin typeface="Arial" panose="020B0604020202020204" pitchFamily="34" charset="0"/>
                <a:cs typeface="Arial" panose="020B0604020202020204" pitchFamily="34" charset="0"/>
              </a:rPr>
              <a:t>(ejemplo: nuevas cuantías y penas para iguales delitos tipificados en la ley anterior: clausura – defraudación). En Penal Tribut. CSJN en “</a:t>
            </a:r>
            <a:r>
              <a:rPr lang="es-ES" b="1" dirty="0" err="1">
                <a:solidFill>
                  <a:schemeClr val="tx2"/>
                </a:solidFill>
                <a:latin typeface="Arial" panose="020B0604020202020204" pitchFamily="34" charset="0"/>
                <a:cs typeface="Arial" panose="020B0604020202020204" pitchFamily="34" charset="0"/>
              </a:rPr>
              <a:t>Cristalux</a:t>
            </a:r>
            <a:r>
              <a:rPr lang="es-ES" b="1" dirty="0">
                <a:solidFill>
                  <a:schemeClr val="tx2"/>
                </a:solidFill>
                <a:latin typeface="Arial" panose="020B0604020202020204" pitchFamily="34" charset="0"/>
                <a:cs typeface="Arial" panose="020B0604020202020204" pitchFamily="34" charset="0"/>
              </a:rPr>
              <a:t> S.A.”, “Palero, Jorge” y “Soler, Diego”.</a:t>
            </a:r>
          </a:p>
          <a:p>
            <a:pPr algn="just">
              <a:defRPr/>
            </a:pPr>
            <a:endParaRPr lang="es-ES" b="1" dirty="0">
              <a:solidFill>
                <a:schemeClr val="tx2"/>
              </a:solidFill>
              <a:latin typeface="Arial" panose="020B0604020202020204" pitchFamily="34" charset="0"/>
              <a:cs typeface="Arial" panose="020B0604020202020204" pitchFamily="34" charset="0"/>
            </a:endParaRPr>
          </a:p>
          <a:p>
            <a:pPr algn="just">
              <a:defRPr/>
            </a:pPr>
            <a:r>
              <a:rPr lang="es-ES" b="1" dirty="0">
                <a:solidFill>
                  <a:schemeClr val="tx2"/>
                </a:solidFill>
                <a:latin typeface="Arial" panose="020B0604020202020204" pitchFamily="34" charset="0"/>
                <a:cs typeface="Arial" panose="020B0604020202020204" pitchFamily="34" charset="0"/>
              </a:rPr>
              <a:t>Para delitos que la nueva ley crea sanciones más gravosas (art. 45 con multa del 100%), se aplica la ley reformada, </a:t>
            </a:r>
            <a:r>
              <a:rPr lang="es-ES" b="1" u="sng" dirty="0">
                <a:solidFill>
                  <a:schemeClr val="tx2"/>
                </a:solidFill>
                <a:latin typeface="Arial" panose="020B0604020202020204" pitchFamily="34" charset="0"/>
                <a:cs typeface="Arial" panose="020B0604020202020204" pitchFamily="34" charset="0"/>
              </a:rPr>
              <a:t>si los hechos se cometieron durante su vigencia</a:t>
            </a:r>
            <a:r>
              <a:rPr lang="es-ES" b="1" dirty="0">
                <a:solidFill>
                  <a:schemeClr val="tx2"/>
                </a:solidFill>
                <a:latin typeface="Arial" panose="020B0604020202020204" pitchFamily="34" charset="0"/>
                <a:cs typeface="Arial" panose="020B0604020202020204" pitchFamily="34" charset="0"/>
              </a:rPr>
              <a:t>. Si se cometieron durante la </a:t>
            </a:r>
            <a:r>
              <a:rPr lang="es-ES" b="1" u="sng" dirty="0">
                <a:solidFill>
                  <a:schemeClr val="tx2"/>
                </a:solidFill>
                <a:latin typeface="Arial" panose="020B0604020202020204" pitchFamily="34" charset="0"/>
                <a:cs typeface="Arial" panose="020B0604020202020204" pitchFamily="34" charset="0"/>
              </a:rPr>
              <a:t>vigencia de la ley anterior</a:t>
            </a:r>
            <a:r>
              <a:rPr lang="es-ES" b="1" dirty="0">
                <a:solidFill>
                  <a:schemeClr val="tx2"/>
                </a:solidFill>
                <a:latin typeface="Arial" panose="020B0604020202020204" pitchFamily="34" charset="0"/>
                <a:cs typeface="Arial" panose="020B0604020202020204" pitchFamily="34" charset="0"/>
              </a:rPr>
              <a:t>: se aplica la L. 11.683 antes vigente (</a:t>
            </a:r>
            <a:r>
              <a:rPr lang="es-ES" b="1" i="1" dirty="0" err="1">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ultraactividad</a:t>
            </a:r>
            <a:r>
              <a:rPr lang="es-ES" b="1" dirty="0">
                <a:solidFill>
                  <a:schemeClr val="tx2"/>
                </a:solidFill>
                <a:latin typeface="Arial" panose="020B0604020202020204" pitchFamily="34" charset="0"/>
                <a:cs typeface="Arial" panose="020B0604020202020204" pitchFamily="34" charset="0"/>
              </a:rPr>
              <a:t> de la ley más benigna) </a:t>
            </a:r>
          </a:p>
          <a:p>
            <a:pPr algn="just">
              <a:defRPr/>
            </a:pPr>
            <a:endParaRPr lang="es-ES" b="1" dirty="0">
              <a:solidFill>
                <a:schemeClr val="tx2"/>
              </a:solidFill>
              <a:latin typeface="Arial" panose="020B0604020202020204" pitchFamily="34" charset="0"/>
              <a:cs typeface="Arial" panose="020B0604020202020204" pitchFamily="34" charset="0"/>
            </a:endParaRPr>
          </a:p>
          <a:p>
            <a:pPr algn="just">
              <a:defRPr/>
            </a:pPr>
            <a:r>
              <a:rPr lang="es-ES" b="1" dirty="0">
                <a:solidFill>
                  <a:schemeClr val="tx2"/>
                </a:solidFill>
                <a:latin typeface="Arial" panose="020B0604020202020204" pitchFamily="34" charset="0"/>
                <a:cs typeface="Arial" panose="020B0604020202020204" pitchFamily="34" charset="0"/>
              </a:rPr>
              <a:t>El intérprete, al comparar ambas normas para el caso, debe elegir sólo una y aplicar todas sus premisas. No debe mezclar o </a:t>
            </a:r>
            <a:r>
              <a:rPr lang="es-ES"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crear</a:t>
            </a:r>
            <a:r>
              <a:rPr lang="es-ES" b="1" dirty="0">
                <a:solidFill>
                  <a:schemeClr val="tx2"/>
                </a:solidFill>
                <a:latin typeface="Arial" panose="020B0604020202020204" pitchFamily="34" charset="0"/>
                <a:cs typeface="Arial" panose="020B0604020202020204" pitchFamily="34" charset="0"/>
              </a:rPr>
              <a:t> una nueva ley.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28</a:t>
            </a:fld>
            <a:endParaRPr lang="es-ES"/>
          </a:p>
        </p:txBody>
      </p:sp>
    </p:spTree>
    <p:extLst>
      <p:ext uri="{BB962C8B-B14F-4D97-AF65-F5344CB8AC3E}">
        <p14:creationId xmlns:p14="http://schemas.microsoft.com/office/powerpoint/2010/main" xmlns="" val="64085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750776" cy="571456"/>
          </a:xfrm>
        </p:spPr>
        <p:txBody>
          <a:bodyPr>
            <a:normAutofit/>
          </a:bodyPr>
          <a:lstStyle/>
          <a:p>
            <a:pPr algn="ctr"/>
            <a:r>
              <a:rPr lang="es-ES" sz="2400" b="1" dirty="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LEYES PROCESALES: Regla </a:t>
            </a:r>
            <a:r>
              <a:rPr lang="es-ES" sz="2400" b="1" i="1" dirty="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t>
            </a:r>
            <a:r>
              <a:rPr lang="es-ES" sz="2400" b="1" i="1" dirty="0" err="1">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tempus</a:t>
            </a:r>
            <a:r>
              <a:rPr lang="es-ES" sz="2400" b="1" i="1" dirty="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a:t>
            </a:r>
            <a:r>
              <a:rPr lang="es-ES" sz="2400" b="1" i="1" dirty="0" err="1">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regit</a:t>
            </a:r>
            <a:r>
              <a:rPr lang="es-ES" sz="2400" b="1" i="1" dirty="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a:t>
            </a:r>
            <a:r>
              <a:rPr lang="es-ES" sz="2400" b="1" i="1" dirty="0" err="1">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actum</a:t>
            </a:r>
            <a:r>
              <a:rPr lang="es-ES" sz="2400" b="1" i="1" dirty="0">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t>
            </a:r>
            <a:endParaRPr lang="es-ES" sz="2400" dirty="0">
              <a:latin typeface="Arial Black" panose="020B0A04020102020204" pitchFamily="34" charset="0"/>
            </a:endParaRPr>
          </a:p>
        </p:txBody>
      </p:sp>
      <p:sp>
        <p:nvSpPr>
          <p:cNvPr id="3" name="2 Marcador de contenido"/>
          <p:cNvSpPr>
            <a:spLocks noGrp="1"/>
          </p:cNvSpPr>
          <p:nvPr>
            <p:ph idx="1"/>
          </p:nvPr>
        </p:nvSpPr>
        <p:spPr>
          <a:xfrm>
            <a:off x="467544" y="1268760"/>
            <a:ext cx="8352928" cy="4713387"/>
          </a:xfrm>
        </p:spPr>
        <p:txBody>
          <a:bodyPr>
            <a:normAutofit/>
          </a:bodyPr>
          <a:lstStyle/>
          <a:p>
            <a:pPr marL="457139" indent="-457139" algn="just">
              <a:buAutoNum type="arabicPeriod"/>
              <a:defRPr/>
            </a:pPr>
            <a:r>
              <a:rPr lang="es-ES" sz="2000" dirty="0">
                <a:solidFill>
                  <a:schemeClr val="tx2"/>
                </a:solidFill>
                <a:latin typeface="Arial Black" panose="020B0A04020102020204" pitchFamily="34" charset="0"/>
              </a:rPr>
              <a:t>Rige la </a:t>
            </a:r>
            <a:r>
              <a:rPr lang="es-ES" sz="2000" i="1" dirty="0">
                <a:solidFill>
                  <a:schemeClr val="tx2"/>
                </a:solidFill>
                <a:latin typeface="Arial Black" panose="020B0A04020102020204" pitchFamily="34" charset="0"/>
              </a:rPr>
              <a:t>IRRETROACTIVIDAD DE LA LEY PENAL</a:t>
            </a:r>
            <a:r>
              <a:rPr lang="es-ES" sz="2000" dirty="0">
                <a:solidFill>
                  <a:schemeClr val="tx2"/>
                </a:solidFill>
                <a:latin typeface="Arial Black" panose="020B0A04020102020204" pitchFamily="34" charset="0"/>
              </a:rPr>
              <a:t>: s/ art. 18 C.N.: a)  exigencia de la Ley y b) anterior al hecho del proceso. </a:t>
            </a:r>
            <a:endParaRPr lang="es-ES" sz="2000" dirty="0" smtClean="0">
              <a:solidFill>
                <a:schemeClr val="tx2"/>
              </a:solidFill>
              <a:latin typeface="Arial Black" panose="020B0A04020102020204" pitchFamily="34" charset="0"/>
            </a:endParaRPr>
          </a:p>
          <a:p>
            <a:pPr marL="457139" indent="-457139" algn="just">
              <a:buAutoNum type="arabicPeriod"/>
              <a:defRPr/>
            </a:pPr>
            <a:endParaRPr lang="es-ES" sz="2000" dirty="0">
              <a:solidFill>
                <a:schemeClr val="tx2"/>
              </a:solidFill>
              <a:latin typeface="Arial Black" panose="020B0A04020102020204" pitchFamily="34" charset="0"/>
            </a:endParaRPr>
          </a:p>
          <a:p>
            <a:pPr marL="457139" indent="-457139" algn="just">
              <a:buAutoNum type="arabicPeriod"/>
              <a:defRPr/>
            </a:pPr>
            <a:r>
              <a:rPr lang="es-ES" sz="2000" dirty="0">
                <a:solidFill>
                  <a:schemeClr val="tx2"/>
                </a:solidFill>
                <a:latin typeface="Arial Black" panose="020B0A04020102020204" pitchFamily="34" charset="0"/>
              </a:rPr>
              <a:t>La ley procesal se aplica al desenvolvimiento de los actos procesales en el momento en que éstos están teniendo lugar: </a:t>
            </a:r>
            <a:r>
              <a:rPr lang="es-ES" sz="2000" b="1" i="1" dirty="0">
                <a:solidFill>
                  <a:schemeClr val="tx2"/>
                </a:solidFill>
                <a:latin typeface="Arial Black" panose="020B0A04020102020204" pitchFamily="34" charset="0"/>
                <a:cs typeface="Arial" panose="020B0604020202020204" pitchFamily="34" charset="0"/>
              </a:rPr>
              <a:t>“</a:t>
            </a:r>
            <a:r>
              <a:rPr lang="es-ES" sz="2000" b="1" i="1" dirty="0" err="1">
                <a:solidFill>
                  <a:schemeClr val="tx2"/>
                </a:solidFill>
                <a:latin typeface="Arial Black" panose="020B0A04020102020204" pitchFamily="34" charset="0"/>
                <a:cs typeface="Arial" panose="020B0604020202020204" pitchFamily="34" charset="0"/>
              </a:rPr>
              <a:t>tempus</a:t>
            </a:r>
            <a:r>
              <a:rPr lang="es-ES" sz="2000" b="1" i="1" dirty="0">
                <a:solidFill>
                  <a:schemeClr val="tx2"/>
                </a:solidFill>
                <a:latin typeface="Arial Black" panose="020B0A04020102020204" pitchFamily="34" charset="0"/>
                <a:cs typeface="Arial" panose="020B0604020202020204" pitchFamily="34" charset="0"/>
              </a:rPr>
              <a:t> </a:t>
            </a:r>
            <a:r>
              <a:rPr lang="es-ES" sz="2000" b="1" i="1" dirty="0" err="1">
                <a:solidFill>
                  <a:schemeClr val="tx2"/>
                </a:solidFill>
                <a:latin typeface="Arial Black" panose="020B0A04020102020204" pitchFamily="34" charset="0"/>
                <a:cs typeface="Arial" panose="020B0604020202020204" pitchFamily="34" charset="0"/>
              </a:rPr>
              <a:t>regit</a:t>
            </a:r>
            <a:r>
              <a:rPr lang="es-ES" sz="2000" b="1" i="1" dirty="0">
                <a:solidFill>
                  <a:schemeClr val="tx2"/>
                </a:solidFill>
                <a:latin typeface="Arial Black" panose="020B0A04020102020204" pitchFamily="34" charset="0"/>
                <a:cs typeface="Arial" panose="020B0604020202020204" pitchFamily="34" charset="0"/>
              </a:rPr>
              <a:t> </a:t>
            </a:r>
            <a:r>
              <a:rPr lang="es-ES" sz="2000" b="1" i="1" dirty="0" err="1">
                <a:solidFill>
                  <a:schemeClr val="tx2"/>
                </a:solidFill>
                <a:latin typeface="Arial Black" panose="020B0A04020102020204" pitchFamily="34" charset="0"/>
                <a:cs typeface="Arial" panose="020B0604020202020204" pitchFamily="34" charset="0"/>
              </a:rPr>
              <a:t>actum</a:t>
            </a:r>
            <a:r>
              <a:rPr lang="es-ES" sz="2000" b="1" i="1" dirty="0">
                <a:solidFill>
                  <a:schemeClr val="tx2"/>
                </a:solidFill>
                <a:latin typeface="Arial Black" panose="020B0A04020102020204" pitchFamily="34" charset="0"/>
                <a:cs typeface="Arial" panose="020B0604020202020204" pitchFamily="34" charset="0"/>
              </a:rPr>
              <a:t>”. Ejemplo: </a:t>
            </a:r>
            <a:r>
              <a:rPr lang="es-ES" sz="2000" b="1" i="1" dirty="0" err="1">
                <a:solidFill>
                  <a:schemeClr val="tx2"/>
                </a:solidFill>
                <a:latin typeface="Arial Black" panose="020B0A04020102020204" pitchFamily="34" charset="0"/>
                <a:cs typeface="Arial" panose="020B0604020202020204" pitchFamily="34" charset="0"/>
              </a:rPr>
              <a:t>incompentencia</a:t>
            </a:r>
            <a:r>
              <a:rPr lang="es-ES" sz="2000" b="1" i="1" dirty="0">
                <a:solidFill>
                  <a:schemeClr val="tx2"/>
                </a:solidFill>
                <a:latin typeface="Arial Black" panose="020B0A04020102020204" pitchFamily="34" charset="0"/>
                <a:cs typeface="Arial" panose="020B0604020202020204" pitchFamily="34" charset="0"/>
              </a:rPr>
              <a:t> del  TFN en nuevos supuestos</a:t>
            </a:r>
            <a:r>
              <a:rPr lang="es-ES" sz="2000" b="1" i="1" dirty="0" smtClean="0">
                <a:solidFill>
                  <a:schemeClr val="tx2"/>
                </a:solidFill>
                <a:latin typeface="Arial Black" panose="020B0A04020102020204" pitchFamily="34" charset="0"/>
                <a:cs typeface="Arial" panose="020B0604020202020204" pitchFamily="34" charset="0"/>
              </a:rPr>
              <a:t>.</a:t>
            </a:r>
          </a:p>
          <a:p>
            <a:pPr marL="457139" indent="-457139" algn="just">
              <a:buAutoNum type="arabicPeriod"/>
              <a:defRPr/>
            </a:pPr>
            <a:endParaRPr lang="es-ES" sz="2000" b="1" i="1" dirty="0">
              <a:solidFill>
                <a:schemeClr val="tx2"/>
              </a:solidFill>
              <a:latin typeface="Arial Black" panose="020B0A04020102020204" pitchFamily="34" charset="0"/>
              <a:cs typeface="Arial" panose="020B0604020202020204" pitchFamily="34" charset="0"/>
            </a:endParaRPr>
          </a:p>
          <a:p>
            <a:pPr marL="457139" indent="-457139" algn="just">
              <a:buAutoNum type="arabicPeriod"/>
              <a:defRPr/>
            </a:pPr>
            <a:r>
              <a:rPr lang="es-ES" sz="2000" b="1" i="1" dirty="0">
                <a:solidFill>
                  <a:schemeClr val="tx2"/>
                </a:solidFill>
                <a:latin typeface="Arial Black" panose="020B0A04020102020204" pitchFamily="34" charset="0"/>
                <a:cs typeface="Arial" panose="020B0604020202020204" pitchFamily="34" charset="0"/>
              </a:rPr>
              <a:t>No cabe pensar que de ello pueda derivarse una aplicación retroactiva de la ley procesal</a:t>
            </a:r>
            <a:endParaRPr lang="es-ES" sz="2000" dirty="0">
              <a:solidFill>
                <a:schemeClr val="tx2"/>
              </a:solidFill>
              <a:latin typeface="Arial Black" panose="020B0A04020102020204" pitchFamily="34" charset="0"/>
            </a:endParaRPr>
          </a:p>
          <a:p>
            <a:endParaRPr lang="es-ES" sz="2000" dirty="0">
              <a:solidFill>
                <a:schemeClr val="tx2"/>
              </a:solidFill>
              <a:latin typeface="Arial Black" panose="020B0A0402010202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29</a:t>
            </a:fld>
            <a:endParaRPr lang="es-ES"/>
          </a:p>
        </p:txBody>
      </p:sp>
    </p:spTree>
    <p:extLst>
      <p:ext uri="{BB962C8B-B14F-4D97-AF65-F5344CB8AC3E}">
        <p14:creationId xmlns:p14="http://schemas.microsoft.com/office/powerpoint/2010/main" xmlns="" val="1969661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864096"/>
          </a:xfrm>
        </p:spPr>
        <p:txBody>
          <a:bodyPr>
            <a:noAutofit/>
          </a:bodyPr>
          <a:lstStyle/>
          <a:p>
            <a:pPr algn="ctr"/>
            <a:r>
              <a:rPr lang="es-ES" sz="2400" dirty="0">
                <a:latin typeface="Arial Black" panose="020B0A04020102020204" pitchFamily="34" charset="0"/>
              </a:rPr>
              <a:t>REGIMEN SANCIONATORIO LEY 11.683 </a:t>
            </a:r>
            <a:r>
              <a:rPr lang="es-ES" sz="2400" dirty="0">
                <a:solidFill>
                  <a:srgbClr val="002060"/>
                </a:solidFill>
                <a:latin typeface="Arial Black" panose="020B0A04020102020204" pitchFamily="34" charset="0"/>
              </a:rPr>
              <a:t>ACTUALIZADO CON LEY 27.430</a:t>
            </a:r>
            <a:endParaRPr lang="es-ES" sz="2400" dirty="0">
              <a:solidFill>
                <a:srgbClr val="002060"/>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1956187868"/>
              </p:ext>
            </p:extLst>
          </p:nvPr>
        </p:nvGraphicFramePr>
        <p:xfrm>
          <a:off x="251520" y="981075"/>
          <a:ext cx="8641656" cy="5034280"/>
        </p:xfrm>
        <a:graphic>
          <a:graphicData uri="http://schemas.openxmlformats.org/drawingml/2006/table">
            <a:tbl>
              <a:tblPr firstRow="1" bandRow="1">
                <a:tableStyleId>{5C22544A-7EE6-4342-B048-85BDC9FD1C3A}</a:tableStyleId>
              </a:tblPr>
              <a:tblGrid>
                <a:gridCol w="5688632"/>
                <a:gridCol w="1368152"/>
                <a:gridCol w="1584872"/>
              </a:tblGrid>
              <a:tr h="370840">
                <a:tc>
                  <a:txBody>
                    <a:bodyPr/>
                    <a:lstStyle/>
                    <a:p>
                      <a:r>
                        <a:rPr lang="es-ES" b="1" dirty="0" smtClean="0">
                          <a:latin typeface="Calibri" panose="020F0502020204030204" pitchFamily="34" charset="0"/>
                        </a:rPr>
                        <a:t>INFRACCIÓN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SANCIÓN</a:t>
                      </a:r>
                      <a:r>
                        <a:rPr lang="es-ES" b="1" baseline="0" dirty="0" smtClean="0">
                          <a:latin typeface="Calibri" panose="020F0502020204030204" pitchFamily="34" charset="0"/>
                        </a:rPr>
                        <a:t>  $</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NORMA</a:t>
                      </a:r>
                      <a:r>
                        <a:rPr lang="es-ES" baseline="0" dirty="0" smtClean="0">
                          <a:latin typeface="Calibri" panose="020F0502020204030204" pitchFamily="34" charset="0"/>
                        </a:rPr>
                        <a:t> </a:t>
                      </a:r>
                      <a:endParaRPr lang="es-ES" dirty="0">
                        <a:latin typeface="Calibri" panose="020F0502020204030204" pitchFamily="34" charset="0"/>
                      </a:endParaRPr>
                    </a:p>
                  </a:txBody>
                  <a:tcPr/>
                </a:tc>
              </a:tr>
              <a:tr h="370840">
                <a:tc>
                  <a:txBody>
                    <a:bodyPr/>
                    <a:lstStyle/>
                    <a:p>
                      <a:r>
                        <a:rPr lang="es-ES" b="1" dirty="0" smtClean="0">
                          <a:latin typeface="Calibri" panose="020F0502020204030204" pitchFamily="34" charset="0"/>
                        </a:rPr>
                        <a:t>Omitir informar la pertenencia</a:t>
                      </a:r>
                      <a:r>
                        <a:rPr lang="es-ES" b="1" baseline="0" dirty="0" smtClean="0">
                          <a:latin typeface="Calibri" panose="020F0502020204030204" pitchFamily="34" charset="0"/>
                        </a:rPr>
                        <a:t> a grupos de Entidades </a:t>
                      </a:r>
                      <a:r>
                        <a:rPr lang="es-ES" b="1" baseline="0" dirty="0" err="1" smtClean="0">
                          <a:latin typeface="Calibri" panose="020F0502020204030204" pitchFamily="34" charset="0"/>
                        </a:rPr>
                        <a:t>Multinac</a:t>
                      </a:r>
                      <a:r>
                        <a:rPr lang="es-ES" b="1" baseline="0" dirty="0" smtClean="0">
                          <a:latin typeface="Calibri" panose="020F0502020204030204" pitchFamily="34" charset="0"/>
                        </a:rPr>
                        <a:t>.  cuyos ingresos superen los fijados  por AFIP y  los datos  </a:t>
                      </a:r>
                      <a:r>
                        <a:rPr lang="es-ES" b="1" baseline="0" dirty="0" err="1" smtClean="0">
                          <a:latin typeface="Calibri" panose="020F0502020204030204" pitchFamily="34" charset="0"/>
                        </a:rPr>
                        <a:t>identificatorios</a:t>
                      </a:r>
                      <a:r>
                        <a:rPr lang="es-ES" b="1" baseline="0" dirty="0" smtClean="0">
                          <a:latin typeface="Calibri" panose="020F0502020204030204" pitchFamily="34" charset="0"/>
                        </a:rPr>
                        <a:t> de la última entidad controlantes del grupo </a:t>
                      </a:r>
                      <a:r>
                        <a:rPr lang="es-ES" b="1" baseline="0" dirty="0" err="1" smtClean="0">
                          <a:latin typeface="Calibri" panose="020F0502020204030204" pitchFamily="34" charset="0"/>
                        </a:rPr>
                        <a:t>multinac</a:t>
                      </a:r>
                      <a:r>
                        <a:rPr lang="es-ES" b="1" baseline="0" dirty="0" smtClean="0">
                          <a:latin typeface="Calibri" panose="020F0502020204030204" pitchFamily="34" charset="0"/>
                        </a:rPr>
                        <a:t>. al que pertenece</a:t>
                      </a:r>
                      <a:endParaRPr lang="es-ES" b="1" dirty="0">
                        <a:latin typeface="Calibri" panose="020F0502020204030204" pitchFamily="34" charset="0"/>
                      </a:endParaRPr>
                    </a:p>
                  </a:txBody>
                  <a:tcPr/>
                </a:tc>
                <a:tc>
                  <a:txBody>
                    <a:bodyPr/>
                    <a:lstStyle/>
                    <a:p>
                      <a:pPr algn="ctr"/>
                      <a:endParaRPr lang="es-ES" b="1" dirty="0" smtClean="0">
                        <a:latin typeface="Calibri" panose="020F0502020204030204" pitchFamily="34" charset="0"/>
                      </a:endParaRPr>
                    </a:p>
                    <a:p>
                      <a:pPr algn="ctr"/>
                      <a:r>
                        <a:rPr lang="es-ES" b="1" dirty="0" smtClean="0">
                          <a:latin typeface="Calibri" panose="020F0502020204030204" pitchFamily="34" charset="0"/>
                        </a:rPr>
                        <a:t>80000 a 200000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Art. </a:t>
                      </a:r>
                      <a:r>
                        <a:rPr lang="es-ES" dirty="0" err="1" smtClean="0">
                          <a:latin typeface="Calibri" panose="020F0502020204030204" pitchFamily="34" charset="0"/>
                        </a:rPr>
                        <a:t>Agreg</a:t>
                      </a:r>
                      <a:r>
                        <a:rPr lang="es-ES" dirty="0" smtClean="0">
                          <a:latin typeface="Calibri" panose="020F0502020204030204" pitchFamily="34" charset="0"/>
                        </a:rPr>
                        <a:t>. a</a:t>
                      </a:r>
                      <a:r>
                        <a:rPr lang="es-ES" baseline="0" dirty="0" smtClean="0">
                          <a:latin typeface="Calibri" panose="020F0502020204030204" pitchFamily="34" charset="0"/>
                        </a:rPr>
                        <a:t> cont. del art. 39.1  - a) (I) y  </a:t>
                      </a:r>
                      <a:r>
                        <a:rPr lang="es-ES" b="1" baseline="0" dirty="0" smtClean="0">
                          <a:latin typeface="Calibri" panose="020F0502020204030204" pitchFamily="34" charset="0"/>
                        </a:rPr>
                        <a:t>RG  4130</a:t>
                      </a:r>
                      <a:endParaRPr lang="es-ES" b="1" dirty="0">
                        <a:latin typeface="Calibri" panose="020F0502020204030204" pitchFamily="34" charset="0"/>
                      </a:endParaRPr>
                    </a:p>
                  </a:txBody>
                  <a:tcPr/>
                </a:tc>
              </a:tr>
              <a:tr h="370840">
                <a:tc>
                  <a:txBody>
                    <a:bodyPr/>
                    <a:lstStyle/>
                    <a:p>
                      <a:r>
                        <a:rPr lang="es-ES" b="1" dirty="0" err="1" smtClean="0">
                          <a:latin typeface="Calibri" panose="020F0502020204030204" pitchFamily="34" charset="0"/>
                        </a:rPr>
                        <a:t>Idem</a:t>
                      </a:r>
                      <a:r>
                        <a:rPr lang="es-ES" b="1" dirty="0" smtClean="0">
                          <a:latin typeface="Calibri" panose="020F0502020204030204" pitchFamily="34" charset="0"/>
                        </a:rPr>
                        <a:t> conducta</a:t>
                      </a:r>
                      <a:r>
                        <a:rPr lang="es-ES" b="1" baseline="0" dirty="0" smtClean="0">
                          <a:latin typeface="Calibri" panose="020F0502020204030204" pitchFamily="34" charset="0"/>
                        </a:rPr>
                        <a:t> anterior, pero cuando la Entidad  Multinacional tenga ingresos inferiores a los fijados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15000 a 70000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Ídem</a:t>
                      </a:r>
                      <a:r>
                        <a:rPr lang="es-ES" baseline="0" dirty="0" smtClean="0">
                          <a:latin typeface="Calibri" panose="020F0502020204030204" pitchFamily="34" charset="0"/>
                        </a:rPr>
                        <a:t> art anterior </a:t>
                      </a:r>
                      <a:endParaRPr lang="es-ES" dirty="0">
                        <a:latin typeface="Calibri" panose="020F0502020204030204" pitchFamily="34" charset="0"/>
                      </a:endParaRPr>
                    </a:p>
                  </a:txBody>
                  <a:tcPr/>
                </a:tc>
              </a:tr>
              <a:tr h="370840">
                <a:tc>
                  <a:txBody>
                    <a:bodyPr/>
                    <a:lstStyle/>
                    <a:p>
                      <a:r>
                        <a:rPr lang="es-ES" b="1" dirty="0" smtClean="0">
                          <a:latin typeface="Calibri" panose="020F0502020204030204" pitchFamily="34" charset="0"/>
                        </a:rPr>
                        <a:t>Omitir informar los datos </a:t>
                      </a:r>
                      <a:r>
                        <a:rPr lang="es-ES" b="1" dirty="0" err="1" smtClean="0">
                          <a:latin typeface="Calibri" panose="020F0502020204030204" pitchFamily="34" charset="0"/>
                        </a:rPr>
                        <a:t>identificatorios</a:t>
                      </a:r>
                      <a:r>
                        <a:rPr lang="es-ES" b="1" dirty="0" smtClean="0">
                          <a:latin typeface="Calibri" panose="020F0502020204030204" pitchFamily="34" charset="0"/>
                        </a:rPr>
                        <a:t> del sujeto informante</a:t>
                      </a:r>
                      <a:r>
                        <a:rPr lang="es-ES" b="1" baseline="0" dirty="0" smtClean="0">
                          <a:latin typeface="Calibri" panose="020F0502020204030204" pitchFamily="34" charset="0"/>
                        </a:rPr>
                        <a:t> designado para presentar el </a:t>
                      </a:r>
                      <a:r>
                        <a:rPr lang="es-ES" b="1" baseline="0" dirty="0" err="1" smtClean="0">
                          <a:latin typeface="Calibri" panose="020F0502020204030204" pitchFamily="34" charset="0"/>
                        </a:rPr>
                        <a:t>Info</a:t>
                      </a:r>
                      <a:r>
                        <a:rPr lang="es-ES" b="1" baseline="0" dirty="0" smtClean="0">
                          <a:latin typeface="Calibri" panose="020F0502020204030204" pitchFamily="34" charset="0"/>
                        </a:rPr>
                        <a:t> País </a:t>
                      </a:r>
                      <a:r>
                        <a:rPr lang="es-ES" b="1" baseline="0" dirty="0" err="1" smtClean="0">
                          <a:latin typeface="Calibri" panose="020F0502020204030204" pitchFamily="34" charset="0"/>
                        </a:rPr>
                        <a:t>xPaís</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80000 a 200000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Ídem</a:t>
                      </a:r>
                      <a:r>
                        <a:rPr lang="es-ES" baseline="0" dirty="0" smtClean="0">
                          <a:latin typeface="Calibri" panose="020F0502020204030204" pitchFamily="34" charset="0"/>
                        </a:rPr>
                        <a:t> art anterior</a:t>
                      </a:r>
                      <a:endParaRPr lang="es-ES" dirty="0">
                        <a:latin typeface="Calibri" panose="020F0502020204030204" pitchFamily="34" charset="0"/>
                      </a:endParaRPr>
                    </a:p>
                  </a:txBody>
                  <a:tcPr/>
                </a:tc>
              </a:tr>
              <a:tr h="370840">
                <a:tc>
                  <a:txBody>
                    <a:bodyPr/>
                    <a:lstStyle/>
                    <a:p>
                      <a:r>
                        <a:rPr lang="es-ES" b="1" dirty="0" smtClean="0">
                          <a:latin typeface="Calibri" panose="020F0502020204030204" pitchFamily="34" charset="0"/>
                        </a:rPr>
                        <a:t>Omisión de presentar el Informe País x País, o </a:t>
                      </a:r>
                      <a:r>
                        <a:rPr lang="es-ES" b="1" dirty="0" err="1" smtClean="0">
                          <a:latin typeface="Calibri" panose="020F0502020204030204" pitchFamily="34" charset="0"/>
                        </a:rPr>
                        <a:t>extempor</a:t>
                      </a:r>
                      <a:r>
                        <a:rPr lang="es-ES" b="1" dirty="0" smtClean="0">
                          <a:latin typeface="Calibri" panose="020F0502020204030204" pitchFamily="34" charset="0"/>
                        </a:rPr>
                        <a:t>.,</a:t>
                      </a:r>
                      <a:r>
                        <a:rPr lang="es-ES" b="1" baseline="0" dirty="0" smtClean="0">
                          <a:latin typeface="Calibri" panose="020F0502020204030204" pitchFamily="34" charset="0"/>
                        </a:rPr>
                        <a:t> parcial, incompleto o erróneo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600000 a 900000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Art. Agr.  a/</a:t>
                      </a:r>
                      <a:r>
                        <a:rPr lang="es-ES" dirty="0" err="1" smtClean="0">
                          <a:latin typeface="Calibri" panose="020F0502020204030204" pitchFamily="34" charset="0"/>
                        </a:rPr>
                        <a:t>cont</a:t>
                      </a:r>
                      <a:r>
                        <a:rPr lang="es-ES" baseline="0" dirty="0" smtClean="0">
                          <a:latin typeface="Calibri" panose="020F0502020204030204" pitchFamily="34" charset="0"/>
                        </a:rPr>
                        <a:t> </a:t>
                      </a:r>
                      <a:r>
                        <a:rPr lang="es-ES" dirty="0" smtClean="0">
                          <a:latin typeface="Calibri" panose="020F0502020204030204" pitchFamily="34" charset="0"/>
                        </a:rPr>
                        <a:t> 39.1-b)</a:t>
                      </a:r>
                      <a:endParaRPr lang="es-ES" dirty="0">
                        <a:latin typeface="Calibri" panose="020F0502020204030204" pitchFamily="34" charset="0"/>
                      </a:endParaRPr>
                    </a:p>
                  </a:txBody>
                  <a:tcPr/>
                </a:tc>
              </a:tr>
              <a:tr h="370840">
                <a:tc>
                  <a:txBody>
                    <a:bodyPr/>
                    <a:lstStyle/>
                    <a:p>
                      <a:r>
                        <a:rPr lang="es-ES" b="1" dirty="0" smtClean="0">
                          <a:latin typeface="Calibri" panose="020F0502020204030204" pitchFamily="34" charset="0"/>
                        </a:rPr>
                        <a:t>Incumplimiento total o parcial</a:t>
                      </a:r>
                      <a:r>
                        <a:rPr lang="es-ES" b="1" baseline="0" dirty="0" smtClean="0">
                          <a:latin typeface="Calibri" panose="020F0502020204030204" pitchFamily="34" charset="0"/>
                        </a:rPr>
                        <a:t> a los requerimientos de AFIP de </a:t>
                      </a:r>
                      <a:r>
                        <a:rPr lang="es-ES" b="1" baseline="0" dirty="0" err="1" smtClean="0">
                          <a:latin typeface="Calibri" panose="020F0502020204030204" pitchFamily="34" charset="0"/>
                        </a:rPr>
                        <a:t>info</a:t>
                      </a:r>
                      <a:r>
                        <a:rPr lang="es-ES" b="1" baseline="0" dirty="0" smtClean="0">
                          <a:latin typeface="Calibri" panose="020F0502020204030204" pitchFamily="34" charset="0"/>
                        </a:rPr>
                        <a:t> complementaria a la DDJJ </a:t>
                      </a:r>
                      <a:r>
                        <a:rPr lang="es-ES" b="1" baseline="0" dirty="0" err="1" smtClean="0">
                          <a:latin typeface="Calibri" panose="020F0502020204030204" pitchFamily="34" charset="0"/>
                        </a:rPr>
                        <a:t>info</a:t>
                      </a:r>
                      <a:r>
                        <a:rPr lang="es-ES" b="1" baseline="0" dirty="0" smtClean="0">
                          <a:latin typeface="Calibri" panose="020F0502020204030204" pitchFamily="34" charset="0"/>
                        </a:rPr>
                        <a:t> País x País </a:t>
                      </a:r>
                      <a:endParaRPr lang="es-ES" b="1" dirty="0">
                        <a:latin typeface="Calibri" panose="020F0502020204030204" pitchFamily="34" charset="0"/>
                      </a:endParaRPr>
                    </a:p>
                  </a:txBody>
                  <a:tcPr/>
                </a:tc>
                <a:tc>
                  <a:txBody>
                    <a:bodyPr/>
                    <a:lstStyle/>
                    <a:p>
                      <a:pPr algn="ctr"/>
                      <a:r>
                        <a:rPr lang="es-ES" b="1" dirty="0" smtClean="0">
                          <a:latin typeface="Calibri" panose="020F0502020204030204" pitchFamily="34" charset="0"/>
                        </a:rPr>
                        <a:t>180000 a 300000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Art </a:t>
                      </a:r>
                      <a:r>
                        <a:rPr lang="es-ES" dirty="0" err="1" smtClean="0">
                          <a:latin typeface="Calibri" panose="020F0502020204030204" pitchFamily="34" charset="0"/>
                        </a:rPr>
                        <a:t>agr</a:t>
                      </a:r>
                      <a:r>
                        <a:rPr lang="es-ES" baseline="0" dirty="0" smtClean="0">
                          <a:latin typeface="Calibri" panose="020F0502020204030204" pitchFamily="34" charset="0"/>
                        </a:rPr>
                        <a:t> a </a:t>
                      </a:r>
                      <a:r>
                        <a:rPr lang="es-ES" baseline="0" dirty="0" err="1" smtClean="0">
                          <a:latin typeface="Calibri" panose="020F0502020204030204" pitchFamily="34" charset="0"/>
                        </a:rPr>
                        <a:t>cont</a:t>
                      </a:r>
                      <a:r>
                        <a:rPr lang="es-ES" baseline="0" dirty="0" smtClean="0">
                          <a:latin typeface="Calibri" panose="020F0502020204030204" pitchFamily="34" charset="0"/>
                        </a:rPr>
                        <a:t> 39.1, inc. c)</a:t>
                      </a:r>
                      <a:endParaRPr lang="es-ES" dirty="0">
                        <a:latin typeface="Calibri" panose="020F0502020204030204" pitchFamily="34" charset="0"/>
                      </a:endParaRPr>
                    </a:p>
                  </a:txBody>
                  <a:tcPr/>
                </a:tc>
              </a:tr>
              <a:tr h="370840">
                <a:tc>
                  <a:txBody>
                    <a:bodyPr/>
                    <a:lstStyle/>
                    <a:p>
                      <a:r>
                        <a:rPr lang="es-ES" b="1" dirty="0" smtClean="0">
                          <a:latin typeface="Calibri" panose="020F0502020204030204" pitchFamily="34" charset="0"/>
                        </a:rPr>
                        <a:t>Incumplimiento</a:t>
                      </a:r>
                      <a:r>
                        <a:rPr lang="es-ES" b="1" baseline="0" dirty="0" smtClean="0">
                          <a:latin typeface="Calibri" panose="020F0502020204030204" pitchFamily="34" charset="0"/>
                        </a:rPr>
                        <a:t> a requerimientos de AFIP de cumplimentar los cuatro (4)  primeros deberes formales, multa acumulable  c/las de inc. a) y b).</a:t>
                      </a:r>
                      <a:endParaRPr lang="es-ES" b="1" dirty="0">
                        <a:latin typeface="Calibri" panose="020F0502020204030204" pitchFamily="34" charset="0"/>
                      </a:endParaRPr>
                    </a:p>
                  </a:txBody>
                  <a:tcPr/>
                </a:tc>
                <a:tc>
                  <a:txBody>
                    <a:bodyPr/>
                    <a:lstStyle/>
                    <a:p>
                      <a:pPr algn="ctr"/>
                      <a:endParaRPr lang="es-ES" b="1" dirty="0" smtClean="0">
                        <a:latin typeface="Calibri" panose="020F0502020204030204" pitchFamily="34" charset="0"/>
                      </a:endParaRPr>
                    </a:p>
                    <a:p>
                      <a:pPr algn="ctr"/>
                      <a:r>
                        <a:rPr lang="es-ES" b="1" dirty="0" smtClean="0">
                          <a:latin typeface="Calibri" panose="020F0502020204030204" pitchFamily="34" charset="0"/>
                        </a:rPr>
                        <a:t>200000</a:t>
                      </a:r>
                      <a:endParaRPr lang="es-ES" b="1" dirty="0">
                        <a:latin typeface="Calibri" panose="020F0502020204030204" pitchFamily="34" charset="0"/>
                      </a:endParaRPr>
                    </a:p>
                  </a:txBody>
                  <a:tcPr/>
                </a:tc>
                <a:tc>
                  <a:txBody>
                    <a:bodyPr/>
                    <a:lstStyle/>
                    <a:p>
                      <a:pPr algn="ctr"/>
                      <a:r>
                        <a:rPr lang="es-ES" dirty="0" smtClean="0">
                          <a:latin typeface="Calibri" panose="020F0502020204030204" pitchFamily="34" charset="0"/>
                        </a:rPr>
                        <a:t>Art </a:t>
                      </a:r>
                      <a:r>
                        <a:rPr lang="es-ES" dirty="0" err="1" smtClean="0">
                          <a:latin typeface="Calibri" panose="020F0502020204030204" pitchFamily="34" charset="0"/>
                        </a:rPr>
                        <a:t>agr</a:t>
                      </a:r>
                      <a:r>
                        <a:rPr lang="es-ES" dirty="0" smtClean="0">
                          <a:latin typeface="Calibri" panose="020F0502020204030204" pitchFamily="34" charset="0"/>
                        </a:rPr>
                        <a:t> a </a:t>
                      </a:r>
                      <a:r>
                        <a:rPr lang="es-ES" baseline="0" dirty="0" err="1" smtClean="0">
                          <a:latin typeface="Calibri" panose="020F0502020204030204" pitchFamily="34" charset="0"/>
                        </a:rPr>
                        <a:t>cont</a:t>
                      </a:r>
                      <a:r>
                        <a:rPr lang="es-ES" baseline="0" dirty="0" smtClean="0">
                          <a:latin typeface="Calibri" panose="020F0502020204030204" pitchFamily="34" charset="0"/>
                        </a:rPr>
                        <a:t> 39.1, </a:t>
                      </a:r>
                      <a:r>
                        <a:rPr lang="es-ES" baseline="0" dirty="0" err="1" smtClean="0">
                          <a:latin typeface="Calibri" panose="020F0502020204030204" pitchFamily="34" charset="0"/>
                        </a:rPr>
                        <a:t>inc</a:t>
                      </a:r>
                      <a:r>
                        <a:rPr lang="es-ES" baseline="0" dirty="0" smtClean="0">
                          <a:latin typeface="Calibri" panose="020F0502020204030204" pitchFamily="34" charset="0"/>
                        </a:rPr>
                        <a:t> d)</a:t>
                      </a:r>
                      <a:endParaRPr lang="es-ES" dirty="0">
                        <a:latin typeface="Calibri" panose="020F0502020204030204" pitchFamily="34" charset="0"/>
                      </a:endParaRPr>
                    </a:p>
                  </a:txBody>
                  <a:tcPr/>
                </a:tc>
              </a:tr>
            </a:tbl>
          </a:graphicData>
        </a:graphic>
      </p:graphicFrame>
      <p:sp>
        <p:nvSpPr>
          <p:cNvPr id="4" name="3 Marcador de número de diapositiva"/>
          <p:cNvSpPr>
            <a:spLocks noGrp="1"/>
          </p:cNvSpPr>
          <p:nvPr>
            <p:ph type="sldNum" sz="quarter" idx="12"/>
          </p:nvPr>
        </p:nvSpPr>
        <p:spPr/>
        <p:txBody>
          <a:bodyPr/>
          <a:lstStyle/>
          <a:p>
            <a:fld id="{C10695CF-4832-40CB-BA83-E4223507C1F3}" type="slidenum">
              <a:rPr lang="es-ES" smtClean="0"/>
              <a:pPr/>
              <a:t>3</a:t>
            </a:fld>
            <a:endParaRPr lang="es-ES"/>
          </a:p>
        </p:txBody>
      </p:sp>
    </p:spTree>
    <p:extLst>
      <p:ext uri="{BB962C8B-B14F-4D97-AF65-F5344CB8AC3E}">
        <p14:creationId xmlns:p14="http://schemas.microsoft.com/office/powerpoint/2010/main" xmlns="" val="180730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864096"/>
          </a:xfrm>
          <a:ln>
            <a:solidFill>
              <a:schemeClr val="tx2"/>
            </a:solidFill>
          </a:ln>
        </p:spPr>
        <p:txBody>
          <a:bodyPr>
            <a:noAutofit/>
          </a:bodyPr>
          <a:lstStyle/>
          <a:p>
            <a:pPr algn="ctr"/>
            <a:r>
              <a:rPr lang="es-ES" sz="2400" b="1" dirty="0" smtClean="0">
                <a:solidFill>
                  <a:srgbClr val="FFFF00"/>
                </a:solidFill>
                <a:latin typeface="Arial Black" panose="020B0A04020102020204" pitchFamily="34" charset="0"/>
              </a:rPr>
              <a:t/>
            </a:r>
            <a:br>
              <a:rPr lang="es-ES" sz="2400" b="1" dirty="0" smtClean="0">
                <a:solidFill>
                  <a:srgbClr val="FFFF00"/>
                </a:solidFill>
                <a:latin typeface="Arial Black" panose="020B0A04020102020204" pitchFamily="34" charset="0"/>
              </a:rPr>
            </a:br>
            <a:r>
              <a:rPr lang="es-ES" sz="2400" b="1" dirty="0" smtClean="0">
                <a:latin typeface="Arial Black" panose="020B0A04020102020204" pitchFamily="34" charset="0"/>
              </a:rPr>
              <a:t>ARTÍCULO </a:t>
            </a:r>
            <a:r>
              <a:rPr lang="es-ES" sz="2400" b="1" dirty="0">
                <a:latin typeface="Arial Black" panose="020B0A04020102020204" pitchFamily="34" charset="0"/>
              </a:rPr>
              <a:t>205.- </a:t>
            </a:r>
            <a:r>
              <a:rPr lang="es-ES" sz="2400" b="1" dirty="0" err="1">
                <a:latin typeface="Arial Black" panose="020B0A04020102020204" pitchFamily="34" charset="0"/>
              </a:rPr>
              <a:t>Incorpóranse</a:t>
            </a:r>
            <a:r>
              <a:rPr lang="es-ES" sz="2400" b="1" dirty="0">
                <a:latin typeface="Arial Black" panose="020B0A04020102020204" pitchFamily="34" charset="0"/>
              </a:rPr>
              <a:t> como artículos s/n a </a:t>
            </a:r>
            <a:r>
              <a:rPr lang="es-ES" sz="2400" b="1" dirty="0">
                <a:solidFill>
                  <a:schemeClr val="tx2"/>
                </a:solidFill>
                <a:latin typeface="Arial Black" panose="020B0A04020102020204" pitchFamily="34" charset="0"/>
              </a:rPr>
              <a:t>cont. del art. 50 de la ley 11.683</a:t>
            </a:r>
            <a:r>
              <a:rPr lang="es-ES" sz="2400" dirty="0">
                <a:solidFill>
                  <a:schemeClr val="tx2"/>
                </a:solidFill>
                <a:latin typeface="Arial Black" panose="020B0A04020102020204" pitchFamily="34" charset="0"/>
              </a:rPr>
              <a:t>, los siguientes:</a:t>
            </a:r>
            <a:r>
              <a:rPr lang="es-ES" sz="2400" dirty="0">
                <a:solidFill>
                  <a:srgbClr val="FFFF00"/>
                </a:solidFill>
                <a:latin typeface="Arial Black" panose="020B0A04020102020204" pitchFamily="34" charset="0"/>
              </a:rPr>
              <a:t/>
            </a:r>
            <a:br>
              <a:rPr lang="es-ES" sz="2400" dirty="0">
                <a:solidFill>
                  <a:srgbClr val="FFFF00"/>
                </a:solidFill>
                <a:latin typeface="Arial Black" panose="020B0A04020102020204" pitchFamily="34" charset="0"/>
              </a:rPr>
            </a:br>
            <a:endParaRPr lang="es-ES" sz="2400" dirty="0"/>
          </a:p>
        </p:txBody>
      </p:sp>
      <p:sp>
        <p:nvSpPr>
          <p:cNvPr id="3" name="2 Marcador de contenido"/>
          <p:cNvSpPr>
            <a:spLocks noGrp="1"/>
          </p:cNvSpPr>
          <p:nvPr>
            <p:ph idx="1"/>
          </p:nvPr>
        </p:nvSpPr>
        <p:spPr>
          <a:xfrm>
            <a:off x="457200" y="1412776"/>
            <a:ext cx="8229600" cy="4713387"/>
          </a:xfrm>
        </p:spPr>
        <p:txBody>
          <a:bodyPr>
            <a:normAutofit fontScale="62500" lnSpcReduction="20000"/>
          </a:bodyPr>
          <a:lstStyle/>
          <a:p>
            <a:pPr marL="0" indent="0" algn="just">
              <a:buNone/>
            </a:pPr>
            <a:r>
              <a:rPr lang="es-ES" b="1" dirty="0">
                <a:solidFill>
                  <a:schemeClr val="tx2"/>
                </a:solidFill>
                <a:latin typeface="Arial Black" panose="020B0A04020102020204" pitchFamily="34" charset="0"/>
              </a:rPr>
              <a:t>(I)</a:t>
            </a:r>
            <a:r>
              <a:rPr lang="es-ES" dirty="0">
                <a:solidFill>
                  <a:schemeClr val="tx2"/>
                </a:solidFill>
                <a:latin typeface="Arial Black" panose="020B0A04020102020204" pitchFamily="34" charset="0"/>
              </a:rPr>
              <a:t>- La nueva norma  realiza la distinción ontológica adecuada al Código Penal entre la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reiteración</a:t>
            </a:r>
            <a:r>
              <a:rPr lang="es-ES" b="1" dirty="0">
                <a:solidFill>
                  <a:schemeClr val="tx2"/>
                </a:solidFill>
                <a:latin typeface="Arial Black" panose="020B0A04020102020204" pitchFamily="34" charset="0"/>
              </a:rPr>
              <a:t> de infracciones y la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reincidencia</a:t>
            </a:r>
            <a:r>
              <a:rPr lang="es-ES" b="1" dirty="0">
                <a:solidFill>
                  <a:schemeClr val="tx2"/>
                </a:solidFill>
                <a:latin typeface="Arial Black" panose="020B0A04020102020204" pitchFamily="34" charset="0"/>
              </a:rPr>
              <a:t>: </a:t>
            </a:r>
            <a:endParaRPr lang="es-ES" dirty="0">
              <a:solidFill>
                <a:schemeClr val="tx2"/>
              </a:solidFill>
              <a:latin typeface="Arial Black" panose="020B0A04020102020204" pitchFamily="34" charset="0"/>
            </a:endParaRPr>
          </a:p>
          <a:p>
            <a:pPr lvl="0" algn="just"/>
            <a:r>
              <a:rPr lang="es-ES" i="1" u="sng" dirty="0">
                <a:solidFill>
                  <a:schemeClr val="tx2"/>
                </a:solidFill>
                <a:effectLst>
                  <a:outerShdw blurRad="38100" dist="38100" dir="2700000" algn="tl">
                    <a:srgbClr val="000000">
                      <a:alpha val="43137"/>
                    </a:srgbClr>
                  </a:outerShdw>
                </a:effectLst>
                <a:latin typeface="Arial Black" panose="020B0A04020102020204" pitchFamily="34" charset="0"/>
              </a:rPr>
              <a:t>habrá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reiteración</a:t>
            </a:r>
            <a:r>
              <a:rPr lang="es-ES" i="1" u="sng" dirty="0">
                <a:solidFill>
                  <a:schemeClr val="tx2"/>
                </a:solidFill>
                <a:effectLst>
                  <a:outerShdw blurRad="38100" dist="38100" dir="2700000" algn="tl">
                    <a:srgbClr val="000000">
                      <a:alpha val="43137"/>
                    </a:srgbClr>
                  </a:outerShdw>
                </a:effectLst>
                <a:latin typeface="Arial Black" panose="020B0A04020102020204" pitchFamily="34" charset="0"/>
              </a:rPr>
              <a:t> </a:t>
            </a:r>
            <a:r>
              <a:rPr lang="es-ES" dirty="0">
                <a:solidFill>
                  <a:schemeClr val="tx2"/>
                </a:solidFill>
                <a:latin typeface="Arial Black" panose="020B0A04020102020204" pitchFamily="34" charset="0"/>
              </a:rPr>
              <a:t>cuando se cometa más de una infracción de la misma naturaleza, </a:t>
            </a:r>
            <a:r>
              <a:rPr lang="es-ES" b="1" u="sng" dirty="0">
                <a:solidFill>
                  <a:schemeClr val="tx2"/>
                </a:solidFill>
                <a:effectLst>
                  <a:outerShdw blurRad="38100" dist="38100" dir="2700000" algn="tl">
                    <a:srgbClr val="000000">
                      <a:alpha val="43137"/>
                    </a:srgbClr>
                  </a:outerShdw>
                </a:effectLst>
                <a:latin typeface="Arial Black" panose="020B0A04020102020204" pitchFamily="34" charset="0"/>
              </a:rPr>
              <a:t>sin que exista</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 resolución o sentencia condenatoria </a:t>
            </a:r>
            <a:r>
              <a:rPr lang="es-ES" b="1" u="sng" dirty="0">
                <a:solidFill>
                  <a:schemeClr val="tx2"/>
                </a:solidFill>
                <a:effectLst>
                  <a:outerShdw blurRad="38100" dist="38100" dir="2700000" algn="tl">
                    <a:srgbClr val="000000">
                      <a:alpha val="43137"/>
                    </a:srgbClr>
                  </a:outerShdw>
                </a:effectLst>
                <a:latin typeface="Arial Black" panose="020B0A04020102020204" pitchFamily="34" charset="0"/>
              </a:rPr>
              <a:t>firme</a:t>
            </a:r>
            <a:r>
              <a:rPr lang="es-ES" dirty="0">
                <a:solidFill>
                  <a:schemeClr val="tx2"/>
                </a:solidFill>
                <a:latin typeface="Arial Black" panose="020B0A04020102020204" pitchFamily="34" charset="0"/>
              </a:rPr>
              <a:t> respecto de alguna de ellas al momento de la nueva comisión.</a:t>
            </a:r>
          </a:p>
          <a:p>
            <a:pPr lvl="0" algn="just"/>
            <a:endParaRPr lang="es-ES" dirty="0">
              <a:solidFill>
                <a:schemeClr val="tx2"/>
              </a:solidFill>
              <a:latin typeface="Arial Black" panose="020B0A04020102020204" pitchFamily="34" charset="0"/>
            </a:endParaRPr>
          </a:p>
          <a:p>
            <a:pPr lvl="0" algn="just"/>
            <a:r>
              <a:rPr lang="es-ES" i="1" u="sng" dirty="0">
                <a:solidFill>
                  <a:schemeClr val="tx2"/>
                </a:solidFill>
                <a:effectLst>
                  <a:outerShdw blurRad="38100" dist="38100" dir="2700000" algn="tl">
                    <a:srgbClr val="000000">
                      <a:alpha val="43137"/>
                    </a:srgbClr>
                  </a:outerShdw>
                </a:effectLst>
                <a:latin typeface="Arial Black" panose="020B0A04020102020204" pitchFamily="34" charset="0"/>
              </a:rPr>
              <a:t>habrá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reincidencia</a:t>
            </a:r>
            <a:r>
              <a:rPr lang="es-ES" dirty="0">
                <a:solidFill>
                  <a:schemeClr val="tx2"/>
                </a:solidFill>
                <a:latin typeface="Arial Black" panose="020B0A04020102020204" pitchFamily="34" charset="0"/>
              </a:rPr>
              <a:t>, cuando el infractor </a:t>
            </a:r>
            <a:r>
              <a:rPr lang="es-ES" u="sng" dirty="0">
                <a:solidFill>
                  <a:schemeClr val="tx2"/>
                </a:solidFill>
                <a:effectLst>
                  <a:outerShdw blurRad="38100" dist="38100" dir="2700000" algn="tl">
                    <a:srgbClr val="000000">
                      <a:alpha val="43137"/>
                    </a:srgbClr>
                  </a:outerShdw>
                </a:effectLst>
                <a:latin typeface="Arial Black" panose="020B0A04020102020204" pitchFamily="34" charset="0"/>
              </a:rPr>
              <a:t>condenado por sentencia o </a:t>
            </a:r>
            <a:r>
              <a:rPr lang="es-ES" b="1" u="sng" dirty="0">
                <a:solidFill>
                  <a:schemeClr val="tx2"/>
                </a:solidFill>
                <a:effectLst>
                  <a:outerShdw blurRad="38100" dist="38100" dir="2700000" algn="tl">
                    <a:srgbClr val="000000">
                      <a:alpha val="43137"/>
                    </a:srgbClr>
                  </a:outerShdw>
                </a:effectLst>
                <a:latin typeface="Arial Black" panose="020B0A04020102020204" pitchFamily="34" charset="0"/>
              </a:rPr>
              <a:t>resolución firme</a:t>
            </a:r>
            <a:r>
              <a:rPr lang="es-ES" dirty="0">
                <a:solidFill>
                  <a:schemeClr val="tx2"/>
                </a:solidFill>
                <a:latin typeface="Arial Black" panose="020B0A04020102020204" pitchFamily="34" charset="0"/>
              </a:rPr>
              <a:t> por la comisión de alguna de las infracciones previstas en esta ley, cometiera con posterioridad a dicha sentencia o resolución, </a:t>
            </a:r>
            <a:r>
              <a:rPr lang="es-ES" b="1" dirty="0">
                <a:solidFill>
                  <a:schemeClr val="tx2"/>
                </a:solidFill>
                <a:latin typeface="Arial Black" panose="020B0A04020102020204" pitchFamily="34" charset="0"/>
              </a:rPr>
              <a:t>una nueva infracción de la </a:t>
            </a:r>
            <a:r>
              <a:rPr lang="es-ES" b="1" u="sng" dirty="0">
                <a:solidFill>
                  <a:schemeClr val="tx2"/>
                </a:solidFill>
                <a:effectLst>
                  <a:outerShdw blurRad="38100" dist="38100" dir="2700000" algn="tl">
                    <a:srgbClr val="000000">
                      <a:alpha val="43137"/>
                    </a:srgbClr>
                  </a:outerShdw>
                </a:effectLst>
                <a:latin typeface="Arial Black" panose="020B0A04020102020204" pitchFamily="34" charset="0"/>
              </a:rPr>
              <a:t>misma naturaleza</a:t>
            </a:r>
            <a:r>
              <a:rPr lang="es-ES" dirty="0">
                <a:solidFill>
                  <a:schemeClr val="tx2"/>
                </a:solidFill>
                <a:latin typeface="Arial Black" panose="020B0A04020102020204" pitchFamily="34" charset="0"/>
              </a:rPr>
              <a:t>. La condena no se tendrá en cuenta a los fines de la reincidencia cuando hubieran transcurrido cinco (5) años desde que ella se impuso.</a:t>
            </a:r>
          </a:p>
          <a:p>
            <a:pPr algn="just"/>
            <a:endParaRPr lang="es-ES" dirty="0">
              <a:solidFill>
                <a:schemeClr val="tx2"/>
              </a:solidFill>
              <a:latin typeface="Arial Black" panose="020B0A04020102020204" pitchFamily="34" charset="0"/>
            </a:endParaRP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30</a:t>
            </a:fld>
            <a:endParaRPr lang="es-ES"/>
          </a:p>
        </p:txBody>
      </p:sp>
    </p:spTree>
    <p:extLst>
      <p:ext uri="{BB962C8B-B14F-4D97-AF65-F5344CB8AC3E}">
        <p14:creationId xmlns:p14="http://schemas.microsoft.com/office/powerpoint/2010/main" xmlns="" val="3762132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750776" cy="1008112"/>
          </a:xfrm>
          <a:ln>
            <a:solidFill>
              <a:schemeClr val="tx2"/>
            </a:solidFill>
          </a:ln>
        </p:spPr>
        <p:txBody>
          <a:bodyPr>
            <a:normAutofit fontScale="90000"/>
          </a:bodyPr>
          <a:lstStyle/>
          <a:p>
            <a:pPr algn="ctr"/>
            <a:r>
              <a:rPr lang="es-ES" sz="2700" b="1" dirty="0" smtClean="0">
                <a:latin typeface="Arial Black" panose="020B0A04020102020204" pitchFamily="34" charset="0"/>
              </a:rPr>
              <a:t/>
            </a:r>
            <a:br>
              <a:rPr lang="es-ES" sz="2700" b="1" dirty="0" smtClean="0">
                <a:latin typeface="Arial Black" panose="020B0A04020102020204" pitchFamily="34" charset="0"/>
              </a:rPr>
            </a:br>
            <a:r>
              <a:rPr lang="es-ES" sz="2700" b="1" dirty="0" smtClean="0">
                <a:latin typeface="Arial Black" panose="020B0A04020102020204" pitchFamily="34" charset="0"/>
              </a:rPr>
              <a:t>///</a:t>
            </a:r>
            <a:r>
              <a:rPr lang="es-ES" sz="2700" b="1" dirty="0">
                <a:latin typeface="Arial Black" panose="020B0A04020102020204" pitchFamily="34" charset="0"/>
              </a:rPr>
              <a:t>ARTÍCULO 205.- </a:t>
            </a:r>
            <a:r>
              <a:rPr lang="es-ES" sz="2700" b="1" dirty="0" err="1">
                <a:latin typeface="Arial Black" panose="020B0A04020102020204" pitchFamily="34" charset="0"/>
              </a:rPr>
              <a:t>Incorpóranse</a:t>
            </a:r>
            <a:r>
              <a:rPr lang="es-ES" sz="2700" b="1" dirty="0">
                <a:latin typeface="Arial Black" panose="020B0A04020102020204" pitchFamily="34" charset="0"/>
              </a:rPr>
              <a:t> como artículos s/n </a:t>
            </a:r>
            <a:r>
              <a:rPr lang="es-ES" sz="2700" b="1" dirty="0">
                <a:solidFill>
                  <a:schemeClr val="tx2"/>
                </a:solidFill>
                <a:latin typeface="Arial Black" panose="020B0A04020102020204" pitchFamily="34" charset="0"/>
              </a:rPr>
              <a:t>a cont. del art. 50 de la ley 11.683</a:t>
            </a:r>
            <a:r>
              <a:rPr lang="es-ES" sz="2700" dirty="0">
                <a:solidFill>
                  <a:schemeClr val="tx2"/>
                </a:solidFill>
                <a:latin typeface="Arial Black" panose="020B0A04020102020204" pitchFamily="34" charset="0"/>
              </a:rPr>
              <a:t>, los siguientes:</a:t>
            </a:r>
            <a:r>
              <a:rPr lang="es-ES" sz="2700" dirty="0">
                <a:solidFill>
                  <a:srgbClr val="FFFF00"/>
                </a:solidFill>
                <a:latin typeface="Arial Black" panose="020B0A04020102020204" pitchFamily="34" charset="0"/>
              </a:rPr>
              <a:t/>
            </a:r>
            <a:br>
              <a:rPr lang="es-ES" sz="2700" dirty="0">
                <a:solidFill>
                  <a:srgbClr val="FFFF00"/>
                </a:solidFill>
                <a:latin typeface="Arial Black" panose="020B0A04020102020204" pitchFamily="34" charset="0"/>
              </a:rPr>
            </a:br>
            <a:endParaRPr lang="es-ES" sz="2700" dirty="0"/>
          </a:p>
        </p:txBody>
      </p:sp>
      <p:sp>
        <p:nvSpPr>
          <p:cNvPr id="3" name="2 Marcador de contenido"/>
          <p:cNvSpPr>
            <a:spLocks noGrp="1"/>
          </p:cNvSpPr>
          <p:nvPr>
            <p:ph idx="1"/>
          </p:nvPr>
        </p:nvSpPr>
        <p:spPr>
          <a:xfrm>
            <a:off x="457200" y="1371600"/>
            <a:ext cx="8229600" cy="4754563"/>
          </a:xfrm>
        </p:spPr>
        <p:txBody>
          <a:bodyPr>
            <a:normAutofit fontScale="92500" lnSpcReduction="10000"/>
          </a:bodyPr>
          <a:lstStyle/>
          <a:p>
            <a:pPr algn="just"/>
            <a:r>
              <a:rPr lang="es-ES" sz="2200" dirty="0">
                <a:solidFill>
                  <a:schemeClr val="tx2"/>
                </a:solidFill>
                <a:latin typeface="Arial Black" panose="020B0A04020102020204" pitchFamily="34" charset="0"/>
              </a:rPr>
              <a:t>ARTÍCULO...(II)- </a:t>
            </a:r>
            <a:r>
              <a:rPr lang="es-ES" sz="2200" b="1" u="sng" dirty="0">
                <a:solidFill>
                  <a:schemeClr val="tx2"/>
                </a:solidFill>
                <a:effectLst>
                  <a:outerShdw blurRad="38100" dist="38100" dir="2700000" algn="tl">
                    <a:srgbClr val="000000">
                      <a:alpha val="43137"/>
                    </a:srgbClr>
                  </a:outerShdw>
                </a:effectLst>
                <a:latin typeface="Arial Black" panose="020B0A04020102020204" pitchFamily="34" charset="0"/>
              </a:rPr>
              <a:t>Error excusable</a:t>
            </a:r>
            <a:r>
              <a:rPr lang="es-ES" sz="2200" u="sng" dirty="0">
                <a:solidFill>
                  <a:schemeClr val="tx2"/>
                </a:solidFill>
                <a:effectLst>
                  <a:outerShdw blurRad="38100" dist="38100" dir="2700000" algn="tl">
                    <a:srgbClr val="000000">
                      <a:alpha val="43137"/>
                    </a:srgbClr>
                  </a:outerShdw>
                </a:effectLst>
                <a:latin typeface="Arial Black" panose="020B0A04020102020204" pitchFamily="34" charset="0"/>
              </a:rPr>
              <a:t>.</a:t>
            </a:r>
            <a:r>
              <a:rPr lang="es-ES" sz="2200" dirty="0">
                <a:solidFill>
                  <a:schemeClr val="tx2"/>
                </a:solidFill>
                <a:latin typeface="Arial Black" panose="020B0A04020102020204" pitchFamily="34" charset="0"/>
              </a:rPr>
              <a:t> </a:t>
            </a:r>
          </a:p>
          <a:p>
            <a:pPr algn="just"/>
            <a:r>
              <a:rPr lang="es-ES" sz="2200" dirty="0">
                <a:solidFill>
                  <a:schemeClr val="tx2"/>
                </a:solidFill>
                <a:latin typeface="Arial Black" panose="020B0A04020102020204" pitchFamily="34" charset="0"/>
              </a:rPr>
              <a:t>Se considerará que existe error excusable cuando la norma aplicable al caso –</a:t>
            </a:r>
            <a:r>
              <a:rPr lang="es-ES" sz="2200" i="1" dirty="0">
                <a:solidFill>
                  <a:schemeClr val="tx2"/>
                </a:solidFill>
                <a:latin typeface="Arial Black" panose="020B0A04020102020204" pitchFamily="34" charset="0"/>
              </a:rPr>
              <a:t>por su complejidad, oscuridad o novedad</a:t>
            </a:r>
            <a:r>
              <a:rPr lang="es-ES" sz="2200" dirty="0">
                <a:solidFill>
                  <a:schemeClr val="tx2"/>
                </a:solidFill>
                <a:latin typeface="Arial Black" panose="020B0A04020102020204" pitchFamily="34" charset="0"/>
              </a:rPr>
              <a:t>– admitiera diversas interpretaciones que impidieran al  contribuyente o responsable, aun actuando con la </a:t>
            </a:r>
            <a:r>
              <a:rPr lang="es-ES" sz="2200" i="1" dirty="0">
                <a:solidFill>
                  <a:schemeClr val="tx2"/>
                </a:solidFill>
                <a:latin typeface="Arial Black" panose="020B0A04020102020204" pitchFamily="34" charset="0"/>
              </a:rPr>
              <a:t>debida diligencia</a:t>
            </a:r>
            <a:r>
              <a:rPr lang="es-ES" sz="2200" dirty="0">
                <a:solidFill>
                  <a:schemeClr val="tx2"/>
                </a:solidFill>
                <a:latin typeface="Arial Black" panose="020B0A04020102020204" pitchFamily="34" charset="0"/>
              </a:rPr>
              <a:t>, comprender su </a:t>
            </a:r>
            <a:r>
              <a:rPr lang="es-ES" sz="2200" i="1" dirty="0">
                <a:solidFill>
                  <a:schemeClr val="tx2"/>
                </a:solidFill>
                <a:latin typeface="Arial Black" panose="020B0A04020102020204" pitchFamily="34" charset="0"/>
              </a:rPr>
              <a:t>verdadero significado</a:t>
            </a:r>
            <a:r>
              <a:rPr lang="es-ES" sz="2200" dirty="0">
                <a:solidFill>
                  <a:schemeClr val="tx2"/>
                </a:solidFill>
                <a:latin typeface="Arial Black" panose="020B0A04020102020204" pitchFamily="34" charset="0"/>
              </a:rPr>
              <a:t>.</a:t>
            </a:r>
          </a:p>
          <a:p>
            <a:pPr algn="just"/>
            <a:r>
              <a:rPr lang="es-ES" sz="2200" dirty="0">
                <a:solidFill>
                  <a:schemeClr val="tx2"/>
                </a:solidFill>
                <a:latin typeface="Arial Black" panose="020B0A04020102020204" pitchFamily="34" charset="0"/>
              </a:rPr>
              <a:t>En orden a evaluar la existencia de error excusable eximente de sanción, deberán valorarse, entre otros elementos de juicio, la norma incumplida, la condición del contribuyente y la reiteración de la conducta en anteriores oportunidades. </a:t>
            </a:r>
          </a:p>
          <a:p>
            <a:pPr algn="just"/>
            <a:endParaRPr lang="es-ES" sz="2200" dirty="0">
              <a:solidFill>
                <a:schemeClr val="tx2"/>
              </a:solidFill>
              <a:latin typeface="Arial Black" panose="020B0A04020102020204" pitchFamily="34" charset="0"/>
            </a:endParaRPr>
          </a:p>
          <a:p>
            <a:pPr algn="just"/>
            <a:r>
              <a:rPr lang="es-ES" sz="2200" b="1" dirty="0">
                <a:solidFill>
                  <a:schemeClr val="tx2"/>
                </a:solidFill>
              </a:rPr>
              <a:t>O sea, habrá </a:t>
            </a:r>
            <a:r>
              <a:rPr lang="es-ES" sz="2200" b="1" dirty="0" err="1">
                <a:solidFill>
                  <a:schemeClr val="tx2"/>
                </a:solidFill>
              </a:rPr>
              <a:t>exámen</a:t>
            </a:r>
            <a:r>
              <a:rPr lang="es-ES" sz="2200" b="1" dirty="0">
                <a:solidFill>
                  <a:schemeClr val="tx2"/>
                </a:solidFill>
              </a:rPr>
              <a:t> de subjetividad </a:t>
            </a:r>
            <a:r>
              <a:rPr lang="es-ES" sz="2200" b="1" dirty="0" smtClean="0">
                <a:solidFill>
                  <a:schemeClr val="tx2"/>
                </a:solidFill>
              </a:rPr>
              <a:t>en la conducta del </a:t>
            </a:r>
            <a:r>
              <a:rPr lang="es-ES" sz="2200" b="1" dirty="0">
                <a:solidFill>
                  <a:schemeClr val="tx2"/>
                </a:solidFill>
              </a:rPr>
              <a:t>supuesto infractor para determinar su ocurrencia.  </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31</a:t>
            </a:fld>
            <a:endParaRPr lang="es-ES"/>
          </a:p>
        </p:txBody>
      </p:sp>
    </p:spTree>
    <p:extLst>
      <p:ext uri="{BB962C8B-B14F-4D97-AF65-F5344CB8AC3E}">
        <p14:creationId xmlns:p14="http://schemas.microsoft.com/office/powerpoint/2010/main" xmlns="" val="1479174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750776" cy="980728"/>
          </a:xfrm>
          <a:ln>
            <a:solidFill>
              <a:schemeClr val="tx2"/>
            </a:solidFill>
          </a:ln>
        </p:spPr>
        <p:txBody>
          <a:bodyPr>
            <a:noAutofit/>
          </a:bodyPr>
          <a:lstStyle/>
          <a:p>
            <a:pPr algn="ctr"/>
            <a:r>
              <a:rPr lang="es-ES" sz="2400" b="1" dirty="0" smtClean="0">
                <a:latin typeface="Arial Black" panose="020B0A04020102020204" pitchFamily="34" charset="0"/>
              </a:rPr>
              <a:t>///</a:t>
            </a:r>
            <a:r>
              <a:rPr lang="es-ES" sz="2400" b="1" dirty="0">
                <a:latin typeface="Arial Black" panose="020B0A04020102020204" pitchFamily="34" charset="0"/>
              </a:rPr>
              <a:t>ARTÍCULO 205.- </a:t>
            </a:r>
            <a:r>
              <a:rPr lang="es-ES" sz="2400" b="1" dirty="0" err="1">
                <a:latin typeface="Arial Black" panose="020B0A04020102020204" pitchFamily="34" charset="0"/>
              </a:rPr>
              <a:t>Incorpóranse</a:t>
            </a:r>
            <a:r>
              <a:rPr lang="es-ES" sz="2400" b="1" dirty="0">
                <a:latin typeface="Arial Black" panose="020B0A04020102020204" pitchFamily="34" charset="0"/>
              </a:rPr>
              <a:t> como artículos s/n </a:t>
            </a:r>
            <a:r>
              <a:rPr lang="es-ES" sz="2400" b="1" dirty="0">
                <a:solidFill>
                  <a:schemeClr val="tx2"/>
                </a:solidFill>
                <a:latin typeface="Arial Black" panose="020B0A04020102020204" pitchFamily="34" charset="0"/>
              </a:rPr>
              <a:t>a cont. del art. 50 de la ley 11.683</a:t>
            </a:r>
            <a:r>
              <a:rPr lang="es-ES" sz="2400" dirty="0">
                <a:solidFill>
                  <a:schemeClr val="tx2"/>
                </a:solidFill>
                <a:latin typeface="Arial Black" panose="020B0A04020102020204" pitchFamily="34" charset="0"/>
              </a:rPr>
              <a:t>, los ss.</a:t>
            </a:r>
            <a:endParaRPr lang="es-ES" sz="2400" dirty="0">
              <a:solidFill>
                <a:schemeClr val="tx2"/>
              </a:solidFill>
            </a:endParaRPr>
          </a:p>
        </p:txBody>
      </p:sp>
      <p:sp>
        <p:nvSpPr>
          <p:cNvPr id="3" name="2 Marcador de contenido"/>
          <p:cNvSpPr>
            <a:spLocks noGrp="1"/>
          </p:cNvSpPr>
          <p:nvPr>
            <p:ph idx="1"/>
          </p:nvPr>
        </p:nvSpPr>
        <p:spPr>
          <a:xfrm>
            <a:off x="457200" y="1268760"/>
            <a:ext cx="8229600" cy="4857403"/>
          </a:xfrm>
        </p:spPr>
        <p:txBody>
          <a:bodyPr>
            <a:noAutofit/>
          </a:bodyPr>
          <a:lstStyle/>
          <a:p>
            <a:pPr algn="just"/>
            <a:r>
              <a:rPr lang="es-ES" sz="2000" b="1" dirty="0">
                <a:solidFill>
                  <a:schemeClr val="tx2"/>
                </a:solidFill>
                <a:latin typeface="Arial Black" panose="020B0A04020102020204" pitchFamily="34" charset="0"/>
              </a:rPr>
              <a:t>ARTICULO 50…(III)</a:t>
            </a:r>
            <a:r>
              <a:rPr lang="es-ES" sz="2000" dirty="0">
                <a:solidFill>
                  <a:schemeClr val="tx2"/>
                </a:solidFill>
                <a:latin typeface="Arial Black" panose="020B0A04020102020204" pitchFamily="34" charset="0"/>
              </a:rPr>
              <a:t>: </a:t>
            </a:r>
            <a:r>
              <a:rPr lang="es-ES" sz="2000" b="1" i="1" u="sng" dirty="0">
                <a:solidFill>
                  <a:schemeClr val="tx2"/>
                </a:solidFill>
                <a:effectLst>
                  <a:outerShdw blurRad="38100" dist="38100" dir="2700000" algn="tl">
                    <a:srgbClr val="000000">
                      <a:alpha val="43137"/>
                    </a:srgbClr>
                  </a:outerShdw>
                </a:effectLst>
                <a:latin typeface="Arial Black" panose="020B0A04020102020204" pitchFamily="34" charset="0"/>
              </a:rPr>
              <a:t>Graduación de sanciones. Atenuantes y agravantes</a:t>
            </a:r>
            <a:r>
              <a:rPr lang="es-ES" sz="2000" i="1" dirty="0">
                <a:solidFill>
                  <a:schemeClr val="tx2"/>
                </a:solidFill>
                <a:latin typeface="Arial Black" panose="020B0A04020102020204" pitchFamily="34" charset="0"/>
              </a:rPr>
              <a:t>. En la graduación de las sanciones regidas por esta ley, se considerarán como </a:t>
            </a:r>
            <a:r>
              <a:rPr lang="es-ES" sz="2000" b="1" i="1" u="sng" dirty="0">
                <a:solidFill>
                  <a:schemeClr val="tx2"/>
                </a:solidFill>
                <a:effectLst>
                  <a:outerShdw blurRad="38100" dist="38100" dir="2700000" algn="tl">
                    <a:srgbClr val="000000">
                      <a:alpha val="43137"/>
                    </a:srgbClr>
                  </a:outerShdw>
                </a:effectLst>
                <a:latin typeface="Arial Black" panose="020B0A04020102020204" pitchFamily="34" charset="0"/>
              </a:rPr>
              <a:t>atenuantes</a:t>
            </a:r>
            <a:r>
              <a:rPr lang="es-ES" sz="2000" i="1" dirty="0">
                <a:solidFill>
                  <a:schemeClr val="tx2"/>
                </a:solidFill>
                <a:latin typeface="Arial Black" panose="020B0A04020102020204" pitchFamily="34" charset="0"/>
              </a:rPr>
              <a:t>, entre otros, los siguientes:</a:t>
            </a:r>
            <a:endParaRPr lang="es-ES" sz="2000" dirty="0">
              <a:solidFill>
                <a:schemeClr val="tx2"/>
              </a:solidFill>
              <a:latin typeface="Arial Black" panose="020B0A04020102020204" pitchFamily="34" charset="0"/>
            </a:endParaRPr>
          </a:p>
          <a:p>
            <a:pPr algn="just"/>
            <a:r>
              <a:rPr lang="es-ES" sz="2000" i="1" dirty="0">
                <a:solidFill>
                  <a:schemeClr val="tx2"/>
                </a:solidFill>
                <a:latin typeface="Arial Black" panose="020B0A04020102020204" pitchFamily="34" charset="0"/>
              </a:rPr>
              <a:t>a) La actitud positiva frente a la fiscalización o verificación y la colaboración prestada durante su desarrollo.</a:t>
            </a:r>
            <a:endParaRPr lang="es-ES" sz="2000" dirty="0">
              <a:solidFill>
                <a:schemeClr val="tx2"/>
              </a:solidFill>
              <a:latin typeface="Arial Black" panose="020B0A04020102020204" pitchFamily="34" charset="0"/>
            </a:endParaRPr>
          </a:p>
          <a:p>
            <a:pPr algn="just"/>
            <a:r>
              <a:rPr lang="es-ES" sz="2000" i="1" dirty="0">
                <a:solidFill>
                  <a:schemeClr val="tx2"/>
                </a:solidFill>
                <a:latin typeface="Arial Black" panose="020B0A04020102020204" pitchFamily="34" charset="0"/>
              </a:rPr>
              <a:t>b) La adecuada organización, actualización, técnica y accesibilidad de las registraciones contables y archivos de comprobantes, en relación con la capacidad contributiva del infractor.</a:t>
            </a:r>
            <a:endParaRPr lang="es-ES" sz="2000" dirty="0">
              <a:solidFill>
                <a:schemeClr val="tx2"/>
              </a:solidFill>
              <a:latin typeface="Arial Black" panose="020B0A04020102020204" pitchFamily="34" charset="0"/>
            </a:endParaRPr>
          </a:p>
          <a:p>
            <a:pPr algn="just"/>
            <a:r>
              <a:rPr lang="es-ES" sz="2000" i="1" dirty="0">
                <a:solidFill>
                  <a:schemeClr val="tx2"/>
                </a:solidFill>
                <a:latin typeface="Arial Black" panose="020B0A04020102020204" pitchFamily="34" charset="0"/>
              </a:rPr>
              <a:t>c) La buena conducta general observada respecto de los deberes formales y materiales, con anterioridad a la fiscalización o verificación.</a:t>
            </a:r>
            <a:endParaRPr lang="es-ES" sz="2000" dirty="0">
              <a:solidFill>
                <a:schemeClr val="tx2"/>
              </a:solidFill>
              <a:latin typeface="Arial Black" panose="020B0A04020102020204" pitchFamily="34" charset="0"/>
            </a:endParaRPr>
          </a:p>
          <a:p>
            <a:pPr algn="just"/>
            <a:r>
              <a:rPr lang="es-ES" sz="2000" i="1" dirty="0">
                <a:solidFill>
                  <a:schemeClr val="tx2"/>
                </a:solidFill>
                <a:latin typeface="Arial Black" panose="020B0A04020102020204" pitchFamily="34" charset="0"/>
              </a:rPr>
              <a:t>d) La renuncia al término corrido de la prescripción.</a:t>
            </a:r>
            <a:endParaRPr lang="es-ES" sz="2000" dirty="0">
              <a:solidFill>
                <a:schemeClr val="tx2"/>
              </a:solidFill>
              <a:latin typeface="Arial Black" panose="020B0A04020102020204" pitchFamily="34" charset="0"/>
            </a:endParaRPr>
          </a:p>
          <a:p>
            <a:endParaRPr lang="es-ES" sz="2000" dirty="0">
              <a:solidFill>
                <a:schemeClr val="tx2"/>
              </a:solidFill>
            </a:endParaRPr>
          </a:p>
          <a:p>
            <a:endParaRPr lang="es-ES" sz="2000" dirty="0">
              <a:solidFill>
                <a:schemeClr val="tx2"/>
              </a:solidFill>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32</a:t>
            </a:fld>
            <a:endParaRPr lang="es-ES"/>
          </a:p>
        </p:txBody>
      </p:sp>
    </p:spTree>
    <p:extLst>
      <p:ext uri="{BB962C8B-B14F-4D97-AF65-F5344CB8AC3E}">
        <p14:creationId xmlns:p14="http://schemas.microsoft.com/office/powerpoint/2010/main" xmlns="" val="3624160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678768" cy="1008112"/>
          </a:xfrm>
          <a:ln>
            <a:solidFill>
              <a:schemeClr val="tx2"/>
            </a:solidFill>
          </a:ln>
        </p:spPr>
        <p:txBody>
          <a:bodyPr>
            <a:normAutofit fontScale="90000"/>
          </a:bodyPr>
          <a:lstStyle/>
          <a:p>
            <a:pPr algn="ct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latin typeface="Arial Black" panose="020B0A04020102020204" pitchFamily="34" charset="0"/>
              </a:rPr>
              <a:t>///</a:t>
            </a:r>
            <a:r>
              <a:rPr lang="es-ES" sz="2700" b="1" dirty="0">
                <a:latin typeface="Arial Black" panose="020B0A04020102020204" pitchFamily="34" charset="0"/>
              </a:rPr>
              <a:t>ARTÍCULO 205.- </a:t>
            </a:r>
            <a:r>
              <a:rPr lang="es-ES" sz="2700" b="1" dirty="0" err="1">
                <a:latin typeface="Arial Black" panose="020B0A04020102020204" pitchFamily="34" charset="0"/>
              </a:rPr>
              <a:t>Incorpóranse</a:t>
            </a:r>
            <a:r>
              <a:rPr lang="es-ES" sz="2700" b="1" dirty="0">
                <a:latin typeface="Arial Black" panose="020B0A04020102020204" pitchFamily="34" charset="0"/>
              </a:rPr>
              <a:t> como artículos s/n </a:t>
            </a:r>
            <a:r>
              <a:rPr lang="es-ES" sz="2700" b="1" dirty="0">
                <a:solidFill>
                  <a:schemeClr val="tx2"/>
                </a:solidFill>
                <a:latin typeface="Arial Black" panose="020B0A04020102020204" pitchFamily="34" charset="0"/>
              </a:rPr>
              <a:t>a cont. del art. 50 de la ley 11.683</a:t>
            </a:r>
            <a:r>
              <a:rPr lang="es-ES" sz="2700" dirty="0">
                <a:solidFill>
                  <a:schemeClr val="tx2"/>
                </a:solidFill>
                <a:latin typeface="Arial Black" panose="020B0A04020102020204" pitchFamily="34" charset="0"/>
              </a:rPr>
              <a:t>, los ss.</a:t>
            </a:r>
            <a:r>
              <a:rPr lang="es-ES" dirty="0">
                <a:solidFill>
                  <a:srgbClr val="FFFF00"/>
                </a:solidFill>
                <a:latin typeface="Arial Black" panose="020B0A04020102020204" pitchFamily="34" charset="0"/>
              </a:rPr>
              <a:t/>
            </a:r>
            <a:br>
              <a:rPr lang="es-ES" dirty="0">
                <a:solidFill>
                  <a:srgbClr val="FFFF00"/>
                </a:solidFill>
                <a:latin typeface="Arial Black" panose="020B0A04020102020204" pitchFamily="34" charset="0"/>
              </a:rPr>
            </a:br>
            <a:endParaRPr lang="es-ES" dirty="0"/>
          </a:p>
        </p:txBody>
      </p:sp>
      <p:sp>
        <p:nvSpPr>
          <p:cNvPr id="3" name="2 Marcador de contenido"/>
          <p:cNvSpPr>
            <a:spLocks noGrp="1"/>
          </p:cNvSpPr>
          <p:nvPr>
            <p:ph idx="1"/>
          </p:nvPr>
        </p:nvSpPr>
        <p:spPr>
          <a:xfrm>
            <a:off x="251520" y="1268760"/>
            <a:ext cx="8435280" cy="4857403"/>
          </a:xfrm>
        </p:spPr>
        <p:txBody>
          <a:bodyPr>
            <a:normAutofit fontScale="25000" lnSpcReduction="20000"/>
          </a:bodyPr>
          <a:lstStyle/>
          <a:p>
            <a:pPr algn="just"/>
            <a:r>
              <a:rPr lang="es-ES" sz="7200" dirty="0">
                <a:solidFill>
                  <a:schemeClr val="tx2"/>
                </a:solidFill>
                <a:latin typeface="Arial Black" panose="020B0A04020102020204" pitchFamily="34" charset="0"/>
              </a:rPr>
              <a:t>Asimismo, se considerarán como </a:t>
            </a:r>
            <a:r>
              <a:rPr lang="es-ES" sz="7200" b="1" u="sng" dirty="0">
                <a:solidFill>
                  <a:schemeClr val="tx2"/>
                </a:solidFill>
                <a:effectLst>
                  <a:outerShdw blurRad="38100" dist="38100" dir="2700000" algn="tl">
                    <a:srgbClr val="000000">
                      <a:alpha val="43137"/>
                    </a:srgbClr>
                  </a:outerShdw>
                </a:effectLst>
                <a:latin typeface="Arial Black" panose="020B0A04020102020204" pitchFamily="34" charset="0"/>
              </a:rPr>
              <a:t>agravante</a:t>
            </a:r>
            <a:r>
              <a:rPr lang="es-ES" sz="7200" b="1" dirty="0">
                <a:solidFill>
                  <a:schemeClr val="tx2"/>
                </a:solidFill>
                <a:latin typeface="Arial Black" panose="020B0A04020102020204" pitchFamily="34" charset="0"/>
              </a:rPr>
              <a:t>s</a:t>
            </a:r>
            <a:r>
              <a:rPr lang="es-ES" sz="7200" dirty="0">
                <a:solidFill>
                  <a:schemeClr val="tx2"/>
                </a:solidFill>
                <a:latin typeface="Arial Black" panose="020B0A04020102020204" pitchFamily="34" charset="0"/>
              </a:rPr>
              <a:t>, </a:t>
            </a:r>
            <a:r>
              <a:rPr lang="es-ES" sz="7200" dirty="0" smtClean="0">
                <a:solidFill>
                  <a:schemeClr val="tx2"/>
                </a:solidFill>
                <a:latin typeface="Arial Black" panose="020B0A04020102020204" pitchFamily="34" charset="0"/>
              </a:rPr>
              <a:t>los </a:t>
            </a:r>
            <a:r>
              <a:rPr lang="es-ES" sz="7200" dirty="0" err="1" smtClean="0">
                <a:solidFill>
                  <a:schemeClr val="tx2"/>
                </a:solidFill>
                <a:latin typeface="Arial Black" panose="020B0A04020102020204" pitchFamily="34" charset="0"/>
              </a:rPr>
              <a:t>sgtes</a:t>
            </a:r>
            <a:r>
              <a:rPr lang="es-ES" sz="7200" dirty="0" smtClean="0">
                <a:solidFill>
                  <a:schemeClr val="tx2"/>
                </a:solidFill>
                <a:latin typeface="Arial Black" panose="020B0A04020102020204" pitchFamily="34" charset="0"/>
              </a:rPr>
              <a:t>.:</a:t>
            </a:r>
            <a:endParaRPr lang="es-ES" sz="7200" dirty="0">
              <a:solidFill>
                <a:schemeClr val="tx2"/>
              </a:solidFill>
              <a:latin typeface="Arial Black" panose="020B0A04020102020204" pitchFamily="34" charset="0"/>
            </a:endParaRPr>
          </a:p>
          <a:p>
            <a:pPr algn="just"/>
            <a:r>
              <a:rPr lang="es-ES" sz="7200" dirty="0">
                <a:solidFill>
                  <a:schemeClr val="tx2"/>
                </a:solidFill>
                <a:latin typeface="Arial Black" panose="020B0A04020102020204" pitchFamily="34" charset="0"/>
              </a:rPr>
              <a:t>a) La actitud negativa frente a la fiscalización o verificación y la falta de colaboración o resistencia –activa o pasiva– evidenciada durante su desarrollo.</a:t>
            </a:r>
          </a:p>
          <a:p>
            <a:pPr algn="just"/>
            <a:r>
              <a:rPr lang="es-ES" sz="7200" dirty="0">
                <a:solidFill>
                  <a:schemeClr val="tx2"/>
                </a:solidFill>
                <a:latin typeface="Arial Black" panose="020B0A04020102020204" pitchFamily="34" charset="0"/>
              </a:rPr>
              <a:t>b) La insuficiente o inadecuada organización, actualización, técnica y accesibilidad de las registraciones contables y archivos de comprobantes, en relación con la capacidad contributiva del infractor.</a:t>
            </a:r>
          </a:p>
          <a:p>
            <a:pPr algn="just"/>
            <a:r>
              <a:rPr lang="es-ES" sz="7200" dirty="0">
                <a:solidFill>
                  <a:schemeClr val="tx2"/>
                </a:solidFill>
                <a:latin typeface="Arial Black" panose="020B0A04020102020204" pitchFamily="34" charset="0"/>
              </a:rPr>
              <a:t>c) El incumplimiento o cumplimiento irregular de los deberes formales y materiales, con anterioridad a la fiscalización o verificación.</a:t>
            </a:r>
          </a:p>
          <a:p>
            <a:pPr algn="just"/>
            <a:r>
              <a:rPr lang="es-ES" sz="7200" dirty="0">
                <a:solidFill>
                  <a:schemeClr val="tx2"/>
                </a:solidFill>
                <a:latin typeface="Arial Black" panose="020B0A04020102020204" pitchFamily="34" charset="0"/>
              </a:rPr>
              <a:t>d) La gravedad de los hechos y la peligrosidad fiscal evidenciada, en relación con la capacidad contributiva del infractor y la índole de la actividad o explotación.</a:t>
            </a:r>
          </a:p>
          <a:p>
            <a:pPr algn="just"/>
            <a:r>
              <a:rPr lang="es-ES" sz="7200" dirty="0">
                <a:solidFill>
                  <a:schemeClr val="tx2"/>
                </a:solidFill>
                <a:latin typeface="Arial Black" panose="020B0A04020102020204" pitchFamily="34" charset="0"/>
              </a:rPr>
              <a:t>e) El </a:t>
            </a:r>
            <a:r>
              <a:rPr lang="es-ES" sz="7200" i="1" dirty="0">
                <a:solidFill>
                  <a:schemeClr val="tx2"/>
                </a:solidFill>
                <a:latin typeface="Arial Black" panose="020B0A04020102020204" pitchFamily="34" charset="0"/>
              </a:rPr>
              <a:t>ocultamiento de mercaderías </a:t>
            </a:r>
            <a:r>
              <a:rPr lang="es-ES" sz="7200" dirty="0">
                <a:solidFill>
                  <a:schemeClr val="tx2"/>
                </a:solidFill>
                <a:latin typeface="Arial Black" panose="020B0A04020102020204" pitchFamily="34" charset="0"/>
              </a:rPr>
              <a:t>o la </a:t>
            </a:r>
            <a:r>
              <a:rPr lang="es-ES" sz="7200" i="1" dirty="0">
                <a:solidFill>
                  <a:schemeClr val="tx2"/>
                </a:solidFill>
                <a:latin typeface="Arial Black" panose="020B0A04020102020204" pitchFamily="34" charset="0"/>
              </a:rPr>
              <a:t>falsedad de los inventarios.</a:t>
            </a:r>
          </a:p>
          <a:p>
            <a:pPr algn="just"/>
            <a:r>
              <a:rPr lang="es-ES" sz="7200" dirty="0">
                <a:solidFill>
                  <a:schemeClr val="tx2"/>
                </a:solidFill>
                <a:latin typeface="Arial Black" panose="020B0A04020102020204" pitchFamily="34" charset="0"/>
              </a:rPr>
              <a:t>f) Las inconductas referentes al goce de beneficios fiscales.”.</a:t>
            </a:r>
          </a:p>
          <a:p>
            <a:endParaRPr lang="es-ES" dirty="0"/>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33</a:t>
            </a:fld>
            <a:endParaRPr lang="es-ES"/>
          </a:p>
        </p:txBody>
      </p:sp>
    </p:spTree>
    <p:extLst>
      <p:ext uri="{BB962C8B-B14F-4D97-AF65-F5344CB8AC3E}">
        <p14:creationId xmlns:p14="http://schemas.microsoft.com/office/powerpoint/2010/main" xmlns="" val="27323886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750776" cy="1052736"/>
          </a:xfrm>
          <a:ln>
            <a:solidFill>
              <a:schemeClr val="tx2"/>
            </a:solidFill>
          </a:ln>
        </p:spPr>
        <p:txBody>
          <a:bodyPr>
            <a:noAutofit/>
          </a:bodyPr>
          <a:lstStyle/>
          <a:p>
            <a:pPr algn="ctr"/>
            <a:r>
              <a:rPr lang="es-ES" sz="2400" b="1" dirty="0">
                <a:latin typeface="Arial Black" panose="020B0A04020102020204" pitchFamily="34" charset="0"/>
              </a:rPr>
              <a:t>ARTÍCULO 212.- </a:t>
            </a:r>
            <a:r>
              <a:rPr lang="es-ES" sz="2400" b="1" dirty="0" err="1">
                <a:latin typeface="Arial Black" panose="020B0A04020102020204" pitchFamily="34" charset="0"/>
              </a:rPr>
              <a:t>Sustitúyese</a:t>
            </a:r>
            <a:r>
              <a:rPr lang="es-ES" sz="2400" b="1" dirty="0">
                <a:latin typeface="Arial Black" panose="020B0A04020102020204" pitchFamily="34" charset="0"/>
              </a:rPr>
              <a:t> el 3er. Párr. del art. 76 </a:t>
            </a:r>
            <a:r>
              <a:rPr lang="es-ES" sz="2400" b="1" dirty="0">
                <a:solidFill>
                  <a:schemeClr val="tx2"/>
                </a:solidFill>
                <a:latin typeface="Arial Black" panose="020B0A04020102020204" pitchFamily="34" charset="0"/>
              </a:rPr>
              <a:t>de la ley 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sp>
        <p:nvSpPr>
          <p:cNvPr id="3" name="2 Marcador de contenido"/>
          <p:cNvSpPr>
            <a:spLocks noGrp="1"/>
          </p:cNvSpPr>
          <p:nvPr>
            <p:ph idx="1"/>
          </p:nvPr>
        </p:nvSpPr>
        <p:spPr>
          <a:xfrm>
            <a:off x="457200" y="1340768"/>
            <a:ext cx="8229600" cy="4785395"/>
          </a:xfrm>
        </p:spPr>
        <p:txBody>
          <a:bodyPr>
            <a:normAutofit fontScale="62500" lnSpcReduction="20000"/>
          </a:bodyPr>
          <a:lstStyle/>
          <a:p>
            <a:pPr marL="0" indent="0" algn="just">
              <a:buNone/>
            </a:pPr>
            <a:r>
              <a:rPr lang="es-ES" b="1" i="1" dirty="0">
                <a:solidFill>
                  <a:schemeClr val="tx2"/>
                </a:solidFill>
                <a:latin typeface="Arial Black" panose="020B0A04020102020204" pitchFamily="34" charset="0"/>
              </a:rPr>
              <a:t>“El recurso del inciso b) –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rPr>
              <a:t>por ante el TFN - </a:t>
            </a:r>
            <a:r>
              <a:rPr lang="es-ES" b="1" i="1" dirty="0">
                <a:solidFill>
                  <a:schemeClr val="tx2"/>
                </a:solidFill>
                <a:latin typeface="Arial Black" panose="020B0A04020102020204" pitchFamily="34" charset="0"/>
              </a:rPr>
              <a:t>no será procedente respecto de:</a:t>
            </a:r>
            <a:endParaRPr lang="es-ES" i="1" dirty="0">
              <a:solidFill>
                <a:schemeClr val="tx2"/>
              </a:solidFill>
              <a:latin typeface="Arial Black" panose="020B0A04020102020204" pitchFamily="34" charset="0"/>
            </a:endParaRPr>
          </a:p>
          <a:p>
            <a:pPr algn="just"/>
            <a:r>
              <a:rPr lang="es-ES" i="1" dirty="0">
                <a:solidFill>
                  <a:schemeClr val="tx2"/>
                </a:solidFill>
                <a:latin typeface="Arial Black" panose="020B0A04020102020204" pitchFamily="34" charset="0"/>
              </a:rPr>
              <a:t>1. Las liquidaciones de anticipos y otros pagos a cuenta, sus actualizaciones e intereses.</a:t>
            </a:r>
          </a:p>
          <a:p>
            <a:pPr algn="just"/>
            <a:r>
              <a:rPr lang="es-ES" i="1" dirty="0">
                <a:solidFill>
                  <a:schemeClr val="tx2"/>
                </a:solidFill>
                <a:latin typeface="Arial Black" panose="020B0A04020102020204" pitchFamily="34" charset="0"/>
              </a:rPr>
              <a:t>2. Las liquidaciones de actualizaciones e intereses cuando simultáneamente no se discuta la procedencia del gravamen</a:t>
            </a:r>
            <a:r>
              <a:rPr lang="es-ES" dirty="0">
                <a:solidFill>
                  <a:srgbClr val="FFFF00"/>
                </a:solidFill>
                <a:latin typeface="Arial Black" panose="020B0A04020102020204" pitchFamily="34" charset="0"/>
              </a:rPr>
              <a:t>.</a:t>
            </a:r>
          </a:p>
          <a:p>
            <a:pPr algn="just"/>
            <a:r>
              <a:rPr lang="es-ES" b="1" i="1" dirty="0">
                <a:solidFill>
                  <a:srgbClr val="FF0000"/>
                </a:solidFill>
                <a:effectLst>
                  <a:outerShdw blurRad="38100" dist="38100" dir="2700000" algn="tl">
                    <a:srgbClr val="000000">
                      <a:alpha val="43137"/>
                    </a:srgbClr>
                  </a:outerShdw>
                </a:effectLst>
                <a:latin typeface="Arial Black" panose="020B0A04020102020204" pitchFamily="34" charset="0"/>
              </a:rPr>
              <a:t>3. Los actos que declaran la caducidad de planes de facilidades de pago y/o las liquidaciones efectuadas como consecuencia de dicha caducidad.</a:t>
            </a:r>
          </a:p>
          <a:p>
            <a:pPr algn="just"/>
            <a:r>
              <a:rPr lang="es-ES" b="1" i="1" dirty="0">
                <a:solidFill>
                  <a:srgbClr val="FF0000"/>
                </a:solidFill>
                <a:effectLst>
                  <a:outerShdw blurRad="38100" dist="38100" dir="2700000" algn="tl">
                    <a:srgbClr val="000000">
                      <a:alpha val="43137"/>
                    </a:srgbClr>
                  </a:outerShdw>
                </a:effectLst>
                <a:latin typeface="Arial Black" panose="020B0A04020102020204" pitchFamily="34" charset="0"/>
              </a:rPr>
              <a:t>4. Los actos que declaran y disponen la exclusión del Régimen Simplificado para Pequeños Contribuyentes.</a:t>
            </a:r>
          </a:p>
          <a:p>
            <a:pPr algn="just"/>
            <a:r>
              <a:rPr lang="es-ES" b="1" i="1" dirty="0">
                <a:solidFill>
                  <a:srgbClr val="FF0000"/>
                </a:solidFill>
                <a:effectLst>
                  <a:outerShdw blurRad="38100" dist="38100" dir="2700000" algn="tl">
                    <a:srgbClr val="000000">
                      <a:alpha val="43137"/>
                    </a:srgbClr>
                  </a:outerShdw>
                </a:effectLst>
                <a:latin typeface="Arial Black" panose="020B0A04020102020204" pitchFamily="34" charset="0"/>
              </a:rPr>
              <a:t>5. Los actos mediante los cuales se intima la devolución de reintegros efectuados en concepto de IVA por operaciones de exportación.</a:t>
            </a:r>
          </a:p>
          <a:p>
            <a:pPr algn="just"/>
            <a:r>
              <a:rPr lang="es-ES" b="1" i="1" dirty="0">
                <a:solidFill>
                  <a:srgbClr val="FF0000"/>
                </a:solidFill>
                <a:effectLst>
                  <a:outerShdw blurRad="38100" dist="38100" dir="2700000" algn="tl">
                    <a:srgbClr val="000000">
                      <a:alpha val="43137"/>
                    </a:srgbClr>
                  </a:outerShdw>
                </a:effectLst>
                <a:latin typeface="Arial Black" panose="020B0A04020102020204" pitchFamily="34" charset="0"/>
              </a:rPr>
              <a:t>6. Las intimaciones cursadas de conformidad con lo previsto en el artículo 14 de esta ley.”.</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34</a:t>
            </a:fld>
            <a:endParaRPr lang="es-ES"/>
          </a:p>
        </p:txBody>
      </p:sp>
    </p:spTree>
    <p:extLst>
      <p:ext uri="{BB962C8B-B14F-4D97-AF65-F5344CB8AC3E}">
        <p14:creationId xmlns:p14="http://schemas.microsoft.com/office/powerpoint/2010/main" xmlns="" val="208761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750776" cy="1124744"/>
          </a:xfrm>
          <a:ln>
            <a:solidFill>
              <a:schemeClr val="tx2"/>
            </a:solidFill>
          </a:ln>
        </p:spPr>
        <p:txBody>
          <a:bodyPr>
            <a:noAutofit/>
          </a:bodyPr>
          <a:lstStyle/>
          <a:p>
            <a:pPr algn="ctr"/>
            <a:r>
              <a:rPr lang="es-ES" sz="2400" b="1" dirty="0" smtClean="0">
                <a:latin typeface="Arial Black" panose="020B0A04020102020204" pitchFamily="34" charset="0"/>
              </a:rPr>
              <a:t>ARTÍCULO </a:t>
            </a:r>
            <a:r>
              <a:rPr lang="es-ES" sz="2400" b="1" dirty="0">
                <a:latin typeface="Arial Black" panose="020B0A04020102020204" pitchFamily="34" charset="0"/>
              </a:rPr>
              <a:t>234: </a:t>
            </a:r>
            <a:r>
              <a:rPr lang="es-ES" sz="2400" b="1" dirty="0" err="1">
                <a:latin typeface="Arial Black" panose="020B0A04020102020204" pitchFamily="34" charset="0"/>
              </a:rPr>
              <a:t>Incorpórase</a:t>
            </a:r>
            <a:r>
              <a:rPr lang="es-ES" sz="2400" b="1" dirty="0">
                <a:latin typeface="Arial Black" panose="020B0A04020102020204" pitchFamily="34" charset="0"/>
              </a:rPr>
              <a:t> el 2do. Párrafo del art</a:t>
            </a:r>
            <a:r>
              <a:rPr lang="es-ES" sz="2400" b="1" dirty="0">
                <a:solidFill>
                  <a:srgbClr val="FFFF00"/>
                </a:solidFill>
                <a:latin typeface="Arial Black" panose="020B0A04020102020204" pitchFamily="34" charset="0"/>
              </a:rPr>
              <a:t>. </a:t>
            </a:r>
            <a:r>
              <a:rPr lang="es-ES" sz="2400" b="1" dirty="0">
                <a:solidFill>
                  <a:schemeClr val="tx2"/>
                </a:solidFill>
                <a:latin typeface="Arial Black" panose="020B0A04020102020204" pitchFamily="34" charset="0"/>
              </a:rPr>
              <a:t>167* de la ley 11.683</a:t>
            </a:r>
            <a:r>
              <a:rPr lang="es-ES" sz="2400" dirty="0">
                <a:solidFill>
                  <a:schemeClr val="tx2"/>
                </a:solidFill>
                <a:latin typeface="Arial Black" panose="020B0A04020102020204" pitchFamily="34" charset="0"/>
              </a:rPr>
              <a:t>, </a:t>
            </a:r>
            <a:r>
              <a:rPr lang="es-ES" sz="2400" dirty="0" smtClean="0">
                <a:solidFill>
                  <a:schemeClr val="tx2"/>
                </a:solidFill>
                <a:latin typeface="Arial Black" panose="020B0A04020102020204" pitchFamily="34" charset="0"/>
              </a:rPr>
              <a:t>el </a:t>
            </a:r>
            <a:r>
              <a:rPr lang="es-ES" sz="2400" dirty="0">
                <a:solidFill>
                  <a:schemeClr val="tx2"/>
                </a:solidFill>
                <a:latin typeface="Arial Black" panose="020B0A04020102020204" pitchFamily="34" charset="0"/>
              </a:rPr>
              <a:t>siguiente:</a:t>
            </a:r>
            <a:endParaRPr lang="es-ES" sz="2400" dirty="0">
              <a:solidFill>
                <a:schemeClr val="tx2"/>
              </a:solidFill>
            </a:endParaRPr>
          </a:p>
        </p:txBody>
      </p:sp>
      <p:sp>
        <p:nvSpPr>
          <p:cNvPr id="3" name="2 Marcador de contenido"/>
          <p:cNvSpPr>
            <a:spLocks noGrp="1"/>
          </p:cNvSpPr>
          <p:nvPr>
            <p:ph idx="1"/>
          </p:nvPr>
        </p:nvSpPr>
        <p:spPr>
          <a:xfrm>
            <a:off x="457200" y="1268760"/>
            <a:ext cx="8229600" cy="4857403"/>
          </a:xfrm>
        </p:spPr>
        <p:txBody>
          <a:bodyPr>
            <a:normAutofit fontScale="62500" lnSpcReduction="20000"/>
          </a:bodyPr>
          <a:lstStyle/>
          <a:p>
            <a:pPr algn="just"/>
            <a:endParaRPr lang="es-ES" b="1" i="1" dirty="0" smtClean="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pPr algn="just"/>
            <a:r>
              <a:rPr lang="es-ES" b="1" i="1" dirty="0" smtClean="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t>
            </a:r>
            <a:r>
              <a:rPr lang="es-ES" b="1" i="1"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Si se interpusiere el recurso de apelación ante el TFN contra los actos enumerados en el art. 76* de esta ley respecto de los cuales es manifiestamente improcedente, </a:t>
            </a:r>
            <a:r>
              <a:rPr lang="es-ES" b="1" i="1" u="sng"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no se suspenderán </a:t>
            </a:r>
            <a:r>
              <a:rPr lang="es-ES" b="1" i="1"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los efectos de dichos actos”.</a:t>
            </a:r>
          </a:p>
          <a:p>
            <a:pPr algn="just"/>
            <a:endParaRPr lang="es-ES" b="1" i="1"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pPr algn="just"/>
            <a:r>
              <a:rPr lang="es-ES" dirty="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En</a:t>
            </a:r>
            <a:r>
              <a:rPr lang="es-ES" dirty="0">
                <a:solidFill>
                  <a:schemeClr val="tx2"/>
                </a:solidFill>
                <a:latin typeface="Arial Black" panose="020B0A04020102020204" pitchFamily="34" charset="0"/>
                <a:cs typeface="Arial" panose="020B0604020202020204" pitchFamily="34" charset="0"/>
              </a:rPr>
              <a:t> las </a:t>
            </a:r>
            <a:r>
              <a:rPr lang="es-ES" b="1" dirty="0">
                <a:solidFill>
                  <a:schemeClr val="tx2"/>
                </a:solidFill>
                <a:latin typeface="Arial Black" panose="020B0A04020102020204" pitchFamily="34" charset="0"/>
                <a:cs typeface="Arial" panose="020B0604020202020204" pitchFamily="34" charset="0"/>
              </a:rPr>
              <a:t>Intimaciones del art. 14</a:t>
            </a:r>
            <a:r>
              <a:rPr lang="es-ES" dirty="0">
                <a:solidFill>
                  <a:schemeClr val="tx2"/>
                </a:solidFill>
                <a:latin typeface="Arial Black" panose="020B0A04020102020204" pitchFamily="34" charset="0"/>
                <a:cs typeface="Arial" panose="020B0604020202020204" pitchFamily="34" charset="0"/>
              </a:rPr>
              <a:t>* esto va a traer </a:t>
            </a:r>
            <a:r>
              <a:rPr lang="es-ES" b="1" u="sng" dirty="0">
                <a:solidFill>
                  <a:schemeClr val="tx2"/>
                </a:solidFill>
                <a:latin typeface="Arial Black" panose="020B0A04020102020204" pitchFamily="34" charset="0"/>
                <a:cs typeface="Arial" panose="020B0604020202020204" pitchFamily="34" charset="0"/>
              </a:rPr>
              <a:t>controversias</a:t>
            </a:r>
            <a:r>
              <a:rPr lang="es-ES" u="sng" dirty="0">
                <a:solidFill>
                  <a:schemeClr val="tx2"/>
                </a:solidFill>
                <a:latin typeface="Arial Black" panose="020B0A04020102020204" pitchFamily="34" charset="0"/>
                <a:cs typeface="Arial" panose="020B0604020202020204" pitchFamily="34" charset="0"/>
              </a:rPr>
              <a:t>: </a:t>
            </a:r>
          </a:p>
          <a:p>
            <a:pPr algn="just"/>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 deberá verificar si la Intimación responde a las causales de dicho artículo; </a:t>
            </a:r>
          </a:p>
          <a:p>
            <a:pPr algn="just"/>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Qué hacer con la remisión que hace el art. 2 L. 23.545 (caso Mera: la CSJN declaró la </a:t>
            </a:r>
            <a:r>
              <a:rPr lang="es-ES" dirty="0" err="1">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inconstituc</a:t>
            </a:r>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del art 2* in fine) </a:t>
            </a:r>
          </a:p>
          <a:p>
            <a:pPr algn="just"/>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sólo el TFN podrá declarar su incompetencia: mientras tanto el recurso </a:t>
            </a:r>
            <a:r>
              <a:rPr lang="es-ES" b="1" u="sng"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sí tendrá efecto suspensivo</a:t>
            </a:r>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(CSJN: </a:t>
            </a:r>
            <a:r>
              <a:rPr lang="es-ES" dirty="0" err="1">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Distri-Vision</a:t>
            </a:r>
            <a:r>
              <a:rPr lang="es-ES"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11/13)</a:t>
            </a:r>
          </a:p>
          <a:p>
            <a:pPr marL="0" indent="0" algn="just">
              <a:buNone/>
            </a:pPr>
            <a:r>
              <a:rPr lang="es-ES" dirty="0">
                <a:solidFill>
                  <a:schemeClr val="tx2"/>
                </a:solidFill>
                <a:latin typeface="Arial Black" panose="020B0A04020102020204" pitchFamily="34" charset="0"/>
                <a:cs typeface="Arial" panose="020B0604020202020204" pitchFamily="34" charset="0"/>
              </a:rPr>
              <a:t>Ver: CNACAF – Sala IV–12/12/17 en Corporación Catamarqueña SA</a:t>
            </a:r>
          </a:p>
          <a:p>
            <a:endParaRPr lang="es-ES" dirty="0"/>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35</a:t>
            </a:fld>
            <a:endParaRPr lang="es-ES"/>
          </a:p>
        </p:txBody>
      </p:sp>
    </p:spTree>
    <p:extLst>
      <p:ext uri="{BB962C8B-B14F-4D97-AF65-F5344CB8AC3E}">
        <p14:creationId xmlns:p14="http://schemas.microsoft.com/office/powerpoint/2010/main" xmlns="" val="695758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inal.png"/>
          <p:cNvPicPr>
            <a:picLocks noGrp="1" noChangeAspect="1"/>
          </p:cNvPicPr>
          <p:nvPr>
            <p:ph idx="1"/>
          </p:nvPr>
        </p:nvPicPr>
        <p:blipFill>
          <a:blip r:embed="rId2"/>
          <a:stretch>
            <a:fillRect/>
          </a:stretch>
        </p:blipFill>
        <p:spPr>
          <a:xfrm>
            <a:off x="0" y="0"/>
            <a:ext cx="9179718" cy="6858000"/>
          </a:xfrm>
        </p:spPr>
      </p:pic>
      <p:sp>
        <p:nvSpPr>
          <p:cNvPr id="2" name="1 Título"/>
          <p:cNvSpPr>
            <a:spLocks noGrp="1"/>
          </p:cNvSpPr>
          <p:nvPr>
            <p:ph type="title"/>
          </p:nvPr>
        </p:nvSpPr>
        <p:spPr>
          <a:xfrm>
            <a:off x="2071670" y="2357430"/>
            <a:ext cx="5500726" cy="571456"/>
          </a:xfrm>
        </p:spPr>
        <p:txBody>
          <a:bodyPr>
            <a:noAutofit/>
          </a:bodyPr>
          <a:lstStyle/>
          <a:p>
            <a:r>
              <a:rPr lang="es-ES" sz="4400" dirty="0" smtClean="0"/>
              <a:t>MUCHAS GRACIAS</a:t>
            </a:r>
            <a:endParaRPr lang="es-ES" sz="4400" dirty="0"/>
          </a:p>
        </p:txBody>
      </p:sp>
      <p:sp>
        <p:nvSpPr>
          <p:cNvPr id="3" name="2 Marcador de número de diapositiva"/>
          <p:cNvSpPr>
            <a:spLocks noGrp="1"/>
          </p:cNvSpPr>
          <p:nvPr>
            <p:ph type="sldNum" sz="quarter" idx="12"/>
          </p:nvPr>
        </p:nvSpPr>
        <p:spPr/>
        <p:txBody>
          <a:bodyPr/>
          <a:lstStyle/>
          <a:p>
            <a:fld id="{C10695CF-4832-40CB-BA83-E4223507C1F3}" type="slidenum">
              <a:rPr lang="es-ES" smtClean="0"/>
              <a:pPr/>
              <a:t>36</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79512" y="116632"/>
            <a:ext cx="8784976" cy="1008112"/>
          </a:xfrm>
          <a:ln>
            <a:solidFill>
              <a:srgbClr val="002060"/>
            </a:solidFill>
          </a:ln>
        </p:spPr>
        <p:txBody>
          <a:bodyPr>
            <a:noAutofit/>
          </a:bodyPr>
          <a:lstStyle/>
          <a:p>
            <a:pPr algn="ctr"/>
            <a:r>
              <a:rPr lang="es-ES" sz="2400" dirty="0">
                <a:effectLst>
                  <a:outerShdw blurRad="38100" dist="38100" dir="2700000" algn="tl">
                    <a:srgbClr val="000000">
                      <a:alpha val="43137"/>
                    </a:srgbClr>
                  </a:outerShdw>
                </a:effectLst>
                <a:latin typeface="Arial Black" panose="020B0A04020102020204" pitchFamily="34" charset="0"/>
              </a:rPr>
              <a:t>REGIMEN SANCIONATORIO LEY 11.683 </a:t>
            </a:r>
            <a:r>
              <a:rPr lang="es-ES" sz="2400" dirty="0">
                <a:solidFill>
                  <a:srgbClr val="002060"/>
                </a:solidFill>
                <a:latin typeface="Arial Black" panose="020B0A04020102020204" pitchFamily="34" charset="0"/>
              </a:rPr>
              <a:t>ACTUALIZADO CON LEY 27.430</a:t>
            </a:r>
            <a:endParaRPr lang="es-ES" sz="2400" dirty="0">
              <a:solidFill>
                <a:srgbClr val="002060"/>
              </a:solidFill>
            </a:endParaRPr>
          </a:p>
        </p:txBody>
      </p:sp>
      <p:sp>
        <p:nvSpPr>
          <p:cNvPr id="5" name="4 Marcador de contenido"/>
          <p:cNvSpPr>
            <a:spLocks noGrp="1"/>
          </p:cNvSpPr>
          <p:nvPr>
            <p:ph idx="1"/>
          </p:nvPr>
        </p:nvSpPr>
        <p:spPr/>
        <p:txBody>
          <a:bodyPr>
            <a:normAutofit fontScale="77500" lnSpcReduction="20000"/>
          </a:bodyPr>
          <a:lstStyle/>
          <a:p>
            <a:pPr algn="just"/>
            <a:r>
              <a:rPr lang="es-ES" b="1" i="1" dirty="0">
                <a:solidFill>
                  <a:srgbClr val="002060"/>
                </a:solidFill>
                <a:effectLst>
                  <a:outerShdw blurRad="38100" dist="38100" dir="2700000" algn="tl">
                    <a:srgbClr val="000000">
                      <a:alpha val="43137"/>
                    </a:srgbClr>
                  </a:outerShdw>
                </a:effectLst>
                <a:latin typeface="Calibri" panose="020F0502020204030204" pitchFamily="34" charset="0"/>
              </a:rPr>
              <a:t>Art. </a:t>
            </a:r>
            <a:r>
              <a:rPr lang="es-ES" b="1" i="1" dirty="0" err="1">
                <a:solidFill>
                  <a:srgbClr val="002060"/>
                </a:solidFill>
                <a:effectLst>
                  <a:outerShdw blurRad="38100" dist="38100" dir="2700000" algn="tl">
                    <a:srgbClr val="000000">
                      <a:alpha val="43137"/>
                    </a:srgbClr>
                  </a:outerShdw>
                </a:effectLst>
                <a:latin typeface="Calibri" panose="020F0502020204030204" pitchFamily="34" charset="0"/>
              </a:rPr>
              <a:t>Agreg</a:t>
            </a:r>
            <a:r>
              <a:rPr lang="es-ES" b="1" i="1" dirty="0">
                <a:solidFill>
                  <a:srgbClr val="002060"/>
                </a:solidFill>
                <a:effectLst>
                  <a:outerShdw blurRad="38100" dist="38100" dir="2700000" algn="tl">
                    <a:srgbClr val="000000">
                      <a:alpha val="43137"/>
                    </a:srgbClr>
                  </a:outerShdw>
                </a:effectLst>
                <a:latin typeface="Calibri" panose="020F0502020204030204" pitchFamily="34" charset="0"/>
              </a:rPr>
              <a:t>. a cont. del art. 39.1  </a:t>
            </a:r>
            <a:r>
              <a:rPr lang="es-ES" b="1" i="1" dirty="0" err="1">
                <a:solidFill>
                  <a:srgbClr val="002060"/>
                </a:solidFill>
                <a:effectLst>
                  <a:outerShdw blurRad="38100" dist="38100" dir="2700000" algn="tl">
                    <a:srgbClr val="000000">
                      <a:alpha val="43137"/>
                    </a:srgbClr>
                  </a:outerShdw>
                </a:effectLst>
                <a:latin typeface="Calibri" panose="020F0502020204030204" pitchFamily="34" charset="0"/>
              </a:rPr>
              <a:t>últ</a:t>
            </a:r>
            <a:r>
              <a:rPr lang="es-ES" b="1" i="1" dirty="0">
                <a:solidFill>
                  <a:srgbClr val="002060"/>
                </a:solidFill>
                <a:effectLst>
                  <a:outerShdw blurRad="38100" dist="38100" dir="2700000" algn="tl">
                    <a:srgbClr val="000000">
                      <a:alpha val="43137"/>
                    </a:srgbClr>
                  </a:outerShdw>
                </a:effectLst>
                <a:latin typeface="Calibri" panose="020F0502020204030204" pitchFamily="34" charset="0"/>
              </a:rPr>
              <a:t>. párrafo y  RG  4130:</a:t>
            </a:r>
          </a:p>
          <a:p>
            <a:pPr algn="just"/>
            <a:endParaRPr lang="es-ES" b="1" i="1" dirty="0">
              <a:solidFill>
                <a:srgbClr val="002060"/>
              </a:solidFill>
              <a:effectLst>
                <a:outerShdw blurRad="38100" dist="38100" dir="2700000" algn="tl">
                  <a:srgbClr val="000000">
                    <a:alpha val="43137"/>
                  </a:srgbClr>
                </a:outerShdw>
              </a:effectLst>
              <a:latin typeface="Calibri" panose="020F0502020204030204" pitchFamily="34" charset="0"/>
            </a:endParaRPr>
          </a:p>
          <a:p>
            <a:pPr algn="just"/>
            <a:r>
              <a:rPr lang="es-ES" i="1" dirty="0">
                <a:solidFill>
                  <a:srgbClr val="002060"/>
                </a:solidFill>
                <a:latin typeface="Calibri" panose="020F0502020204030204" pitchFamily="34" charset="0"/>
              </a:rPr>
              <a:t>“Si existiera resolución condenatoria respecto del incumplimiento de un requerimiento, las sucesivas </a:t>
            </a:r>
            <a:r>
              <a:rPr lang="es-ES" b="1" i="1" u="sng" dirty="0">
                <a:solidFill>
                  <a:srgbClr val="002060"/>
                </a:solidFill>
                <a:effectLst>
                  <a:outerShdw blurRad="38100" dist="38100" dir="2700000" algn="tl">
                    <a:srgbClr val="000000">
                      <a:alpha val="43137"/>
                    </a:srgbClr>
                  </a:outerShdw>
                </a:effectLst>
                <a:latin typeface="Calibri" panose="020F0502020204030204" pitchFamily="34" charset="0"/>
              </a:rPr>
              <a:t>reiteraciones</a:t>
            </a:r>
            <a:r>
              <a:rPr lang="es-ES" i="1" dirty="0">
                <a:solidFill>
                  <a:srgbClr val="002060"/>
                </a:solidFill>
                <a:latin typeface="Calibri" panose="020F0502020204030204" pitchFamily="34" charset="0"/>
              </a:rPr>
              <a:t> que se formulen a continuación y que tuvieren por objeto el mismo deber formal, </a:t>
            </a:r>
            <a:r>
              <a:rPr lang="es-ES" i="1" u="sng" dirty="0">
                <a:solidFill>
                  <a:srgbClr val="002060"/>
                </a:solidFill>
                <a:effectLst>
                  <a:outerShdw blurRad="38100" dist="38100" dir="2700000" algn="tl">
                    <a:srgbClr val="000000">
                      <a:alpha val="43137"/>
                    </a:srgbClr>
                  </a:outerShdw>
                </a:effectLst>
                <a:latin typeface="Calibri" panose="020F0502020204030204" pitchFamily="34" charset="0"/>
              </a:rPr>
              <a:t>serán pasibles de multas independientes, aun cuando las anteriores no hubieran quedado firmes o estuvieran en curso de discusión administrativa o judicial</a:t>
            </a:r>
            <a:r>
              <a:rPr lang="es-ES" i="1" dirty="0">
                <a:solidFill>
                  <a:srgbClr val="002060"/>
                </a:solidFill>
                <a:latin typeface="Calibri" panose="020F0502020204030204" pitchFamily="34" charset="0"/>
              </a:rPr>
              <a:t>”.</a:t>
            </a:r>
          </a:p>
          <a:p>
            <a:pPr algn="just"/>
            <a:endParaRPr lang="es-ES" i="1" dirty="0">
              <a:solidFill>
                <a:srgbClr val="002060"/>
              </a:solidFill>
              <a:latin typeface="Calibri" panose="020F0502020204030204" pitchFamily="34" charset="0"/>
            </a:endParaRPr>
          </a:p>
          <a:p>
            <a:pPr algn="just"/>
            <a:r>
              <a:rPr lang="es-ES" i="1" dirty="0">
                <a:solidFill>
                  <a:srgbClr val="002060"/>
                </a:solidFill>
                <a:effectLst>
                  <a:outerShdw blurRad="38100" dist="38100" dir="2700000" algn="tl">
                    <a:srgbClr val="000000">
                      <a:alpha val="43137"/>
                    </a:srgbClr>
                  </a:outerShdw>
                </a:effectLst>
                <a:latin typeface="Calibri" panose="020F0502020204030204" pitchFamily="34" charset="0"/>
              </a:rPr>
              <a:t>En contra</a:t>
            </a:r>
            <a:r>
              <a:rPr lang="es-ES" i="1" dirty="0" smtClean="0">
                <a:solidFill>
                  <a:srgbClr val="002060"/>
                </a:solidFill>
                <a:effectLst>
                  <a:outerShdw blurRad="38100" dist="38100" dir="2700000" algn="tl">
                    <a:srgbClr val="000000">
                      <a:alpha val="43137"/>
                    </a:srgbClr>
                  </a:outerShdw>
                </a:effectLst>
                <a:latin typeface="Calibri" panose="020F0502020204030204" pitchFamily="34" charset="0"/>
              </a:rPr>
              <a:t>: fallo </a:t>
            </a:r>
            <a:r>
              <a:rPr lang="es-ES" i="1" dirty="0">
                <a:solidFill>
                  <a:srgbClr val="002060"/>
                </a:solidFill>
                <a:effectLst>
                  <a:outerShdw blurRad="38100" dist="38100" dir="2700000" algn="tl">
                    <a:srgbClr val="000000">
                      <a:alpha val="43137"/>
                    </a:srgbClr>
                  </a:outerShdw>
                </a:effectLst>
                <a:latin typeface="Calibri" panose="020F0502020204030204" pitchFamily="34" charset="0"/>
              </a:rPr>
              <a:t>de </a:t>
            </a:r>
            <a:r>
              <a:rPr lang="es-ES" i="1" dirty="0" smtClean="0">
                <a:solidFill>
                  <a:srgbClr val="002060"/>
                </a:solidFill>
                <a:effectLst>
                  <a:outerShdw blurRad="38100" dist="38100" dir="2700000" algn="tl">
                    <a:srgbClr val="000000">
                      <a:alpha val="43137"/>
                    </a:srgbClr>
                  </a:outerShdw>
                </a:effectLst>
                <a:latin typeface="Calibri" panose="020F0502020204030204" pitchFamily="34" charset="0"/>
              </a:rPr>
              <a:t>CSJN–26/11/81-en </a:t>
            </a:r>
            <a:r>
              <a:rPr lang="es-ES" b="1" i="1" dirty="0" smtClean="0">
                <a:solidFill>
                  <a:srgbClr val="002060"/>
                </a:solidFill>
                <a:effectLst>
                  <a:outerShdw blurRad="38100" dist="38100" dir="2700000" algn="tl">
                    <a:srgbClr val="000000">
                      <a:alpha val="43137"/>
                    </a:srgbClr>
                  </a:outerShdw>
                </a:effectLst>
                <a:latin typeface="Calibri" panose="020F0502020204030204" pitchFamily="34" charset="0"/>
              </a:rPr>
              <a:t>Omar Merlos y </a:t>
            </a:r>
            <a:r>
              <a:rPr lang="es-ES" b="1" i="1" dirty="0" err="1" smtClean="0">
                <a:solidFill>
                  <a:srgbClr val="002060"/>
                </a:solidFill>
                <a:effectLst>
                  <a:outerShdw blurRad="38100" dist="38100" dir="2700000" algn="tl">
                    <a:srgbClr val="000000">
                      <a:alpha val="43137"/>
                    </a:srgbClr>
                  </a:outerShdw>
                </a:effectLst>
                <a:latin typeface="Calibri" panose="020F0502020204030204" pitchFamily="34" charset="0"/>
              </a:rPr>
              <a:t>Cia</a:t>
            </a:r>
            <a:r>
              <a:rPr lang="es-ES" i="1" dirty="0" smtClean="0">
                <a:solidFill>
                  <a:srgbClr val="002060"/>
                </a:solidFill>
                <a:effectLst>
                  <a:outerShdw blurRad="38100" dist="38100" dir="2700000" algn="tl">
                    <a:srgbClr val="000000">
                      <a:alpha val="43137"/>
                    </a:srgbClr>
                  </a:outerShdw>
                </a:effectLst>
                <a:latin typeface="Calibri" panose="020F0502020204030204" pitchFamily="34" charset="0"/>
              </a:rPr>
              <a:t>. y </a:t>
            </a:r>
            <a:r>
              <a:rPr lang="es-ES" b="1" i="1" dirty="0" smtClean="0">
                <a:solidFill>
                  <a:srgbClr val="002060"/>
                </a:solidFill>
                <a:effectLst>
                  <a:outerShdw blurRad="38100" dist="38100" dir="2700000" algn="tl">
                    <a:srgbClr val="000000">
                      <a:alpha val="43137"/>
                    </a:srgbClr>
                  </a:outerShdw>
                </a:effectLst>
                <a:latin typeface="Calibri" panose="020F0502020204030204" pitchFamily="34" charset="0"/>
              </a:rPr>
              <a:t> </a:t>
            </a:r>
            <a:r>
              <a:rPr lang="es-ES" b="1" i="1" dirty="0" err="1">
                <a:solidFill>
                  <a:srgbClr val="002060"/>
                </a:solidFill>
                <a:effectLst>
                  <a:outerShdw blurRad="38100" dist="38100" dir="2700000" algn="tl">
                    <a:srgbClr val="000000">
                      <a:alpha val="43137"/>
                    </a:srgbClr>
                  </a:outerShdw>
                </a:effectLst>
                <a:latin typeface="Calibri" panose="020F0502020204030204" pitchFamily="34" charset="0"/>
              </a:rPr>
              <a:t>Dispos</a:t>
            </a:r>
            <a:r>
              <a:rPr lang="es-ES" b="1" i="1" dirty="0">
                <a:solidFill>
                  <a:srgbClr val="002060"/>
                </a:solidFill>
                <a:effectLst>
                  <a:outerShdw blurRad="38100" dist="38100" dir="2700000" algn="tl">
                    <a:srgbClr val="000000">
                      <a:alpha val="43137"/>
                    </a:srgbClr>
                  </a:outerShdw>
                </a:effectLst>
                <a:latin typeface="Calibri" panose="020F0502020204030204" pitchFamily="34" charset="0"/>
              </a:rPr>
              <a:t>. N* 5519 de DGI 26/11/82</a:t>
            </a:r>
            <a:endParaRPr lang="es-ES" i="1"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2" name="1 Marcador de número de diapositiva"/>
          <p:cNvSpPr>
            <a:spLocks noGrp="1"/>
          </p:cNvSpPr>
          <p:nvPr>
            <p:ph type="sldNum" sz="quarter" idx="12"/>
          </p:nvPr>
        </p:nvSpPr>
        <p:spPr/>
        <p:txBody>
          <a:bodyPr/>
          <a:lstStyle/>
          <a:p>
            <a:fld id="{C10695CF-4832-40CB-BA83-E4223507C1F3}" type="slidenum">
              <a:rPr lang="es-ES" smtClean="0"/>
              <a:pPr/>
              <a:t>4</a:t>
            </a:fld>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936104"/>
          </a:xfrm>
          <a:ln>
            <a:solidFill>
              <a:srgbClr val="002060"/>
            </a:solidFill>
          </a:ln>
        </p:spPr>
        <p:txBody>
          <a:bodyPr>
            <a:noAutofit/>
          </a:bodyPr>
          <a:lstStyle/>
          <a:p>
            <a:pPr algn="ctr"/>
            <a:r>
              <a:rPr lang="es-ES" sz="2400" b="1" dirty="0">
                <a:effectLst>
                  <a:outerShdw blurRad="38100" dist="38100" dir="2700000" algn="tl">
                    <a:srgbClr val="000000">
                      <a:alpha val="43137"/>
                    </a:srgbClr>
                  </a:outerShdw>
                </a:effectLst>
                <a:latin typeface="Arial Black" panose="020B0A04020102020204" pitchFamily="34" charset="0"/>
              </a:rPr>
              <a:t>ARTÍCULO 210.- </a:t>
            </a:r>
            <a:r>
              <a:rPr lang="es-ES" sz="2400" b="1" dirty="0" err="1">
                <a:effectLst>
                  <a:outerShdw blurRad="38100" dist="38100" dir="2700000" algn="tl">
                    <a:srgbClr val="000000">
                      <a:alpha val="43137"/>
                    </a:srgbClr>
                  </a:outerShdw>
                </a:effectLst>
                <a:latin typeface="Arial Black" panose="020B0A04020102020204" pitchFamily="34" charset="0"/>
              </a:rPr>
              <a:t>Sustitúyese</a:t>
            </a:r>
            <a:r>
              <a:rPr lang="es-ES" sz="2400" b="1" dirty="0">
                <a:effectLst>
                  <a:outerShdw blurRad="38100" dist="38100" dir="2700000" algn="tl">
                    <a:srgbClr val="000000">
                      <a:alpha val="43137"/>
                    </a:srgbClr>
                  </a:outerShdw>
                </a:effectLst>
                <a:latin typeface="Arial Black" panose="020B0A04020102020204" pitchFamily="34" charset="0"/>
              </a:rPr>
              <a:t> el art. 70 de la ley </a:t>
            </a:r>
            <a:r>
              <a:rPr lang="es-ES" sz="2400" b="1" dirty="0">
                <a:solidFill>
                  <a:schemeClr val="tx2"/>
                </a:solidFill>
                <a:latin typeface="Arial Black" panose="020B0A04020102020204" pitchFamily="34" charset="0"/>
              </a:rPr>
              <a:t>11.683</a:t>
            </a:r>
            <a:r>
              <a:rPr lang="es-ES" sz="2400" dirty="0">
                <a:solidFill>
                  <a:schemeClr val="tx2"/>
                </a:solidFill>
                <a:latin typeface="Arial Black" panose="020B0A04020102020204" pitchFamily="34" charset="0"/>
              </a:rPr>
              <a:t>, por el siguiente:</a:t>
            </a:r>
            <a:endParaRPr lang="es-ES" sz="2400" dirty="0">
              <a:solidFill>
                <a:schemeClr val="tx2"/>
              </a:solidFill>
            </a:endParaRPr>
          </a:p>
        </p:txBody>
      </p:sp>
      <p:sp>
        <p:nvSpPr>
          <p:cNvPr id="3" name="2 Marcador de contenido"/>
          <p:cNvSpPr>
            <a:spLocks noGrp="1"/>
          </p:cNvSpPr>
          <p:nvPr>
            <p:ph idx="1"/>
          </p:nvPr>
        </p:nvSpPr>
        <p:spPr>
          <a:xfrm>
            <a:off x="457200" y="1556792"/>
            <a:ext cx="8229600" cy="4569371"/>
          </a:xfrm>
        </p:spPr>
        <p:txBody>
          <a:bodyPr>
            <a:normAutofit/>
          </a:bodyPr>
          <a:lstStyle/>
          <a:p>
            <a:pPr algn="just"/>
            <a:r>
              <a:rPr lang="es-ES" sz="2000" b="1" i="1" dirty="0">
                <a:solidFill>
                  <a:schemeClr val="tx2"/>
                </a:solidFill>
                <a:effectLst>
                  <a:outerShdw blurRad="38100" dist="38100" dir="2700000" algn="tl">
                    <a:srgbClr val="000000">
                      <a:alpha val="43137"/>
                    </a:srgbClr>
                  </a:outerShdw>
                </a:effectLst>
                <a:latin typeface="Calibri" panose="020F0502020204030204" pitchFamily="34" charset="0"/>
              </a:rPr>
              <a:t>“ARTÍCULO 70.- Los hechos reprimidos por los artículos 38 y el artículo sin número agregado a su continuación, 39 y los artículos sin número agregados a su continuación, 45, 46 y los artículos sin número agregados a su continuación y 48, serán objeto, en la oportunidad y forma que en cada caso se establecen, de un sumario administrativo </a:t>
            </a:r>
            <a:r>
              <a:rPr lang="es-ES" sz="2000" i="1" dirty="0">
                <a:solidFill>
                  <a:schemeClr val="tx2"/>
                </a:solidFill>
                <a:effectLst>
                  <a:outerShdw blurRad="38100" dist="38100" dir="2700000" algn="tl">
                    <a:srgbClr val="000000">
                      <a:alpha val="43137"/>
                    </a:srgbClr>
                  </a:outerShdw>
                </a:effectLst>
                <a:latin typeface="Calibri" panose="020F0502020204030204" pitchFamily="34" charset="0"/>
              </a:rPr>
              <a:t>cuya instrucción deberá disponerse por resolución emanada de juez administrativo, en la que deberá constar claramente el </a:t>
            </a:r>
            <a:r>
              <a:rPr lang="es-ES" sz="2000" b="1" i="1" dirty="0">
                <a:solidFill>
                  <a:schemeClr val="tx2"/>
                </a:solidFill>
                <a:effectLst>
                  <a:outerShdw blurRad="38100" dist="38100" dir="2700000" algn="tl">
                    <a:srgbClr val="000000">
                      <a:alpha val="43137"/>
                    </a:srgbClr>
                  </a:outerShdw>
                </a:effectLst>
                <a:latin typeface="Calibri" panose="020F0502020204030204" pitchFamily="34" charset="0"/>
              </a:rPr>
              <a:t>acto y omisión que se atribuyen al presunto infractor”.</a:t>
            </a:r>
          </a:p>
          <a:p>
            <a:pPr algn="just"/>
            <a:endParaRPr lang="es-ES" sz="2000" dirty="0">
              <a:solidFill>
                <a:schemeClr val="tx2"/>
              </a:solidFill>
              <a:latin typeface="Calibri" panose="020F0502020204030204" pitchFamily="34" charset="0"/>
            </a:endParaRPr>
          </a:p>
          <a:p>
            <a:pPr algn="just"/>
            <a:r>
              <a:rPr lang="es-ES" sz="2000" dirty="0">
                <a:solidFill>
                  <a:schemeClr val="tx2"/>
                </a:solidFill>
                <a:latin typeface="Calibri" panose="020F0502020204030204" pitchFamily="34" charset="0"/>
              </a:rPr>
              <a:t>La reforma realiza un ordenamiento del art. 70, antes vigente, con el 38</a:t>
            </a:r>
            <a:r>
              <a:rPr lang="es-ES" sz="2000" dirty="0" smtClean="0">
                <a:solidFill>
                  <a:schemeClr val="tx2"/>
                </a:solidFill>
                <a:latin typeface="Calibri" panose="020F0502020204030204" pitchFamily="34" charset="0"/>
              </a:rPr>
              <a:t>*, </a:t>
            </a:r>
            <a:r>
              <a:rPr lang="es-ES" sz="2000" dirty="0">
                <a:solidFill>
                  <a:schemeClr val="tx2"/>
                </a:solidFill>
                <a:latin typeface="Calibri" panose="020F0502020204030204" pitchFamily="34" charset="0"/>
              </a:rPr>
              <a:t>que consignaba en su 2do. párrafo el sumario sólo para la infracción de ese art. 38. Ahora se lo incorpora  junto a las demás normas </a:t>
            </a:r>
            <a:r>
              <a:rPr lang="es-ES" sz="2000" dirty="0" err="1">
                <a:solidFill>
                  <a:schemeClr val="tx2"/>
                </a:solidFill>
                <a:latin typeface="Calibri" panose="020F0502020204030204" pitchFamily="34" charset="0"/>
              </a:rPr>
              <a:t>infraccionales</a:t>
            </a:r>
            <a:r>
              <a:rPr lang="es-ES" sz="2000" dirty="0">
                <a:solidFill>
                  <a:schemeClr val="tx2"/>
                </a:solidFill>
                <a:latin typeface="Calibri" panose="020F0502020204030204" pitchFamily="34" charset="0"/>
              </a:rPr>
              <a:t>. </a:t>
            </a:r>
          </a:p>
          <a:p>
            <a:endParaRPr lang="es-ES" sz="2000" dirty="0">
              <a:solidFill>
                <a:schemeClr val="tx2"/>
              </a:solidFill>
              <a:latin typeface="Calibri" panose="020F050202020403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5</a:t>
            </a:fld>
            <a:endParaRPr lang="es-ES"/>
          </a:p>
        </p:txBody>
      </p:sp>
    </p:spTree>
    <p:extLst>
      <p:ext uri="{BB962C8B-B14F-4D97-AF65-F5344CB8AC3E}">
        <p14:creationId xmlns:p14="http://schemas.microsoft.com/office/powerpoint/2010/main" xmlns="" val="3782911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858280" cy="1080120"/>
          </a:xfrm>
          <a:ln>
            <a:solidFill>
              <a:srgbClr val="002060"/>
            </a:solidFill>
          </a:ln>
        </p:spPr>
        <p:txBody>
          <a:bodyPr>
            <a:noAutofit/>
          </a:bodyPr>
          <a:lstStyle/>
          <a:p>
            <a:pPr algn="ctr"/>
            <a:r>
              <a:rPr lang="es-ES" sz="2400" b="1" dirty="0">
                <a:latin typeface="Arial Black" panose="020B0A04020102020204" pitchFamily="34" charset="0"/>
              </a:rPr>
              <a:t>ART. 211.- </a:t>
            </a:r>
            <a:r>
              <a:rPr lang="es-ES" sz="2400" b="1" dirty="0" err="1">
                <a:latin typeface="Arial Black" panose="020B0A04020102020204" pitchFamily="34" charset="0"/>
              </a:rPr>
              <a:t>Incorpórase</a:t>
            </a:r>
            <a:r>
              <a:rPr lang="es-ES" sz="2400" b="1" dirty="0">
                <a:latin typeface="Arial Black" panose="020B0A04020102020204" pitchFamily="34" charset="0"/>
              </a:rPr>
              <a:t> como art. 70 cont.: </a:t>
            </a:r>
            <a:r>
              <a:rPr lang="es-ES" sz="2400" dirty="0">
                <a:latin typeface="Arial Black" panose="020B0A04020102020204" pitchFamily="34" charset="0"/>
              </a:rPr>
              <a:t> </a:t>
            </a:r>
            <a:r>
              <a:rPr lang="es-ES" sz="2400" dirty="0">
                <a:solidFill>
                  <a:srgbClr val="FFFF00"/>
                </a:solidFill>
                <a:latin typeface="Arial Black" panose="020B0A04020102020204" pitchFamily="34" charset="0"/>
              </a:rPr>
              <a:t/>
            </a:r>
            <a:br>
              <a:rPr lang="es-ES" sz="2400" dirty="0">
                <a:solidFill>
                  <a:srgbClr val="FFFF00"/>
                </a:solidFill>
                <a:latin typeface="Arial Black" panose="020B0A04020102020204" pitchFamily="34" charset="0"/>
              </a:rPr>
            </a:br>
            <a:r>
              <a:rPr lang="es-ES" sz="2400" dirty="0">
                <a:solidFill>
                  <a:srgbClr val="FFFF00"/>
                </a:solidFill>
                <a:latin typeface="Arial Black" panose="020B0A04020102020204" pitchFamily="34" charset="0"/>
              </a:rPr>
              <a:t> </a:t>
            </a:r>
            <a:r>
              <a:rPr lang="es-ES" sz="2400" dirty="0">
                <a:solidFill>
                  <a:srgbClr val="002060"/>
                </a:solidFill>
                <a:latin typeface="Arial Black" panose="020B0A04020102020204" pitchFamily="34" charset="0"/>
              </a:rPr>
              <a:t>Reducción de multas por infracciones formales</a:t>
            </a:r>
            <a:endParaRPr lang="es-ES" sz="2400" dirty="0">
              <a:solidFill>
                <a:srgbClr val="002060"/>
              </a:solidFill>
            </a:endParaRPr>
          </a:p>
        </p:txBody>
      </p:sp>
      <p:sp>
        <p:nvSpPr>
          <p:cNvPr id="3" name="2 Marcador de contenido"/>
          <p:cNvSpPr>
            <a:spLocks noGrp="1"/>
          </p:cNvSpPr>
          <p:nvPr>
            <p:ph idx="1"/>
          </p:nvPr>
        </p:nvSpPr>
        <p:spPr>
          <a:xfrm>
            <a:off x="457200" y="1340768"/>
            <a:ext cx="8435280" cy="4785395"/>
          </a:xfrm>
        </p:spPr>
        <p:txBody>
          <a:bodyPr>
            <a:noAutofit/>
          </a:bodyPr>
          <a:lstStyle/>
          <a:p>
            <a:pPr marL="0" indent="0" algn="just">
              <a:buNone/>
            </a:pPr>
            <a:r>
              <a:rPr lang="es-ES" sz="2000" i="1" dirty="0">
                <a:solidFill>
                  <a:srgbClr val="002060"/>
                </a:solidFill>
                <a:latin typeface="Calibri" panose="020F0502020204030204" pitchFamily="34" charset="0"/>
              </a:rPr>
              <a:t>“ARTÍCULO…- En el caso de las infracciones formales contempladas por el artículo s/n agregado a cont. del art. 38 y por el artículo 39 y los arts. s/n agregados a su cont., </a:t>
            </a:r>
            <a:r>
              <a:rPr lang="es-ES" sz="2000" b="1" i="1" dirty="0">
                <a:solidFill>
                  <a:srgbClr val="002060"/>
                </a:solidFill>
                <a:latin typeface="Calibri" panose="020F0502020204030204" pitchFamily="34" charset="0"/>
              </a:rPr>
              <a:t>cuando proceda la instrucción de sumario administrativo</a:t>
            </a:r>
            <a:r>
              <a:rPr lang="es-ES" sz="2000" i="1" dirty="0">
                <a:solidFill>
                  <a:srgbClr val="002060"/>
                </a:solidFill>
                <a:latin typeface="Calibri" panose="020F0502020204030204" pitchFamily="34" charset="0"/>
              </a:rPr>
              <a:t>, la AFIP </a:t>
            </a:r>
            <a:r>
              <a:rPr lang="es-ES" sz="2000" b="1" i="1" dirty="0">
                <a:solidFill>
                  <a:srgbClr val="002060"/>
                </a:solidFill>
                <a:latin typeface="Calibri" panose="020F0502020204030204" pitchFamily="34" charset="0"/>
              </a:rPr>
              <a:t>podrá</a:t>
            </a:r>
            <a:r>
              <a:rPr lang="es-ES" sz="2000" i="1" dirty="0">
                <a:solidFill>
                  <a:srgbClr val="002060"/>
                </a:solidFill>
                <a:latin typeface="Calibri" panose="020F0502020204030204" pitchFamily="34" charset="0"/>
              </a:rPr>
              <a:t>, con carácter previo a su sustanciación, iniciar el procedimiento de aplicación de la multa con una </a:t>
            </a:r>
            <a:r>
              <a:rPr lang="es-ES" sz="2000" b="1" i="1" dirty="0">
                <a:solidFill>
                  <a:srgbClr val="002060"/>
                </a:solidFill>
                <a:latin typeface="Calibri" panose="020F0502020204030204" pitchFamily="34" charset="0"/>
              </a:rPr>
              <a:t>notificación</a:t>
            </a:r>
            <a:r>
              <a:rPr lang="es-ES" sz="2000" i="1" dirty="0">
                <a:solidFill>
                  <a:srgbClr val="002060"/>
                </a:solidFill>
                <a:latin typeface="Calibri" panose="020F0502020204030204" pitchFamily="34" charset="0"/>
              </a:rPr>
              <a:t> emitida por el sistema de computación de datos que reúna los requisitos establecidos en el artículo 71 y contenga el nombre y cargo del juez administrativo.</a:t>
            </a:r>
          </a:p>
          <a:p>
            <a:pPr algn="just"/>
            <a:r>
              <a:rPr lang="es-ES" sz="2000" i="1" u="sng" dirty="0">
                <a:solidFill>
                  <a:srgbClr val="002060"/>
                </a:solidFill>
                <a:effectLst>
                  <a:outerShdw blurRad="38100" dist="38100" dir="2700000" algn="tl">
                    <a:srgbClr val="000000">
                      <a:alpha val="43137"/>
                    </a:srgbClr>
                  </a:outerShdw>
                </a:effectLst>
                <a:latin typeface="Calibri" panose="020F0502020204030204" pitchFamily="34" charset="0"/>
              </a:rPr>
              <a:t>Si dentro del plazo de quince (15) días a partir de la notificación, el infractor pagare voluntariamente la multa, cumpliera con el o los deberes formales omitidos y, en su caso, reconociera la materialidad del hecho </a:t>
            </a:r>
            <a:r>
              <a:rPr lang="es-ES" sz="2000" i="1" u="sng" dirty="0" err="1">
                <a:solidFill>
                  <a:srgbClr val="002060"/>
                </a:solidFill>
                <a:effectLst>
                  <a:outerShdw blurRad="38100" dist="38100" dir="2700000" algn="tl">
                    <a:srgbClr val="000000">
                      <a:alpha val="43137"/>
                    </a:srgbClr>
                  </a:outerShdw>
                </a:effectLst>
                <a:latin typeface="Calibri" panose="020F0502020204030204" pitchFamily="34" charset="0"/>
              </a:rPr>
              <a:t>infraccional</a:t>
            </a:r>
            <a:r>
              <a:rPr lang="es-ES" sz="2000" i="1" dirty="0">
                <a:solidFill>
                  <a:srgbClr val="002060"/>
                </a:solidFill>
                <a:latin typeface="Calibri" panose="020F0502020204030204" pitchFamily="34" charset="0"/>
              </a:rPr>
              <a:t>, los importes que correspondiera aplicar </a:t>
            </a:r>
            <a:r>
              <a:rPr lang="es-ES" sz="2000" i="1" u="sng" dirty="0">
                <a:solidFill>
                  <a:srgbClr val="002060"/>
                </a:solidFill>
                <a:effectLst>
                  <a:outerShdw blurRad="38100" dist="38100" dir="2700000" algn="tl">
                    <a:srgbClr val="000000">
                      <a:alpha val="43137"/>
                    </a:srgbClr>
                  </a:outerShdw>
                </a:effectLst>
                <a:latin typeface="Calibri" panose="020F0502020204030204" pitchFamily="34" charset="0"/>
              </a:rPr>
              <a:t>se reducirán de pleno derecho a la mitad</a:t>
            </a:r>
            <a:r>
              <a:rPr lang="es-ES" sz="2000" i="1" dirty="0">
                <a:solidFill>
                  <a:srgbClr val="002060"/>
                </a:solidFill>
                <a:latin typeface="Calibri" panose="020F0502020204030204" pitchFamily="34" charset="0"/>
              </a:rPr>
              <a:t> y la infracción no se considerará como un antecedente en su contra. </a:t>
            </a:r>
          </a:p>
          <a:p>
            <a:pPr algn="just"/>
            <a:r>
              <a:rPr lang="es-ES" sz="2000" i="1" u="sng" dirty="0">
                <a:solidFill>
                  <a:srgbClr val="002060"/>
                </a:solidFill>
                <a:effectLst>
                  <a:outerShdw blurRad="38100" dist="38100" dir="2700000" algn="tl">
                    <a:srgbClr val="000000">
                      <a:alpha val="43137"/>
                    </a:srgbClr>
                  </a:outerShdw>
                </a:effectLst>
                <a:latin typeface="Calibri" panose="020F0502020204030204" pitchFamily="34" charset="0"/>
              </a:rPr>
              <a:t>En caso de no pagarse la multa o no cumplirse con las obligaciones consignadas en el párrafo anterior</a:t>
            </a:r>
            <a:r>
              <a:rPr lang="es-ES" sz="2000" i="1" dirty="0">
                <a:solidFill>
                  <a:srgbClr val="002060"/>
                </a:solidFill>
                <a:latin typeface="Calibri" panose="020F0502020204030204" pitchFamily="34" charset="0"/>
              </a:rPr>
              <a:t>, deberá sustanciarse el sumario a que se refieren los artículos 70, 71 y siguientes, sirviendo como </a:t>
            </a:r>
            <a:r>
              <a:rPr lang="es-ES" sz="2000" i="1" u="sng" dirty="0">
                <a:solidFill>
                  <a:srgbClr val="002060"/>
                </a:solidFill>
                <a:effectLst>
                  <a:outerShdw blurRad="38100" dist="38100" dir="2700000" algn="tl">
                    <a:srgbClr val="000000">
                      <a:alpha val="43137"/>
                    </a:srgbClr>
                  </a:outerShdw>
                </a:effectLst>
                <a:latin typeface="Calibri" panose="020F0502020204030204" pitchFamily="34" charset="0"/>
              </a:rPr>
              <a:t>cabeza del sumario</a:t>
            </a:r>
            <a:r>
              <a:rPr lang="es-ES" sz="2000" i="1" dirty="0">
                <a:solidFill>
                  <a:srgbClr val="002060"/>
                </a:solidFill>
                <a:latin typeface="Calibri" panose="020F0502020204030204" pitchFamily="34" charset="0"/>
              </a:rPr>
              <a:t> la notificación indicada precedentemente.”.</a:t>
            </a:r>
          </a:p>
          <a:p>
            <a:endParaRPr lang="es-ES" sz="2000" dirty="0">
              <a:latin typeface="Calibri" panose="020F0502020204030204" pitchFamily="34" charset="0"/>
            </a:endParaRPr>
          </a:p>
          <a:p>
            <a:endParaRPr lang="es-ES" sz="2000" dirty="0">
              <a:latin typeface="Calibri" panose="020F050202020403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6</a:t>
            </a:fld>
            <a:endParaRPr lang="es-ES"/>
          </a:p>
        </p:txBody>
      </p:sp>
    </p:spTree>
    <p:extLst>
      <p:ext uri="{BB962C8B-B14F-4D97-AF65-F5344CB8AC3E}">
        <p14:creationId xmlns:p14="http://schemas.microsoft.com/office/powerpoint/2010/main" xmlns="" val="215090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864096"/>
          </a:xfrm>
          <a:ln>
            <a:solidFill>
              <a:srgbClr val="002060"/>
            </a:solidFill>
          </a:ln>
        </p:spPr>
        <p:txBody>
          <a:bodyPr>
            <a:noAutofit/>
          </a:bodyPr>
          <a:lstStyle/>
          <a:p>
            <a:pPr algn="ctr"/>
            <a:r>
              <a:rPr lang="es-ES" sz="2400" b="1" dirty="0">
                <a:latin typeface="Arial Black" panose="020B0A04020102020204" pitchFamily="34" charset="0"/>
              </a:rPr>
              <a:t>ARTÍCULO 188.- </a:t>
            </a:r>
            <a:r>
              <a:rPr lang="es-ES" sz="2400" b="1" dirty="0" err="1">
                <a:latin typeface="Arial Black" panose="020B0A04020102020204" pitchFamily="34" charset="0"/>
              </a:rPr>
              <a:t>Sustitúyese</a:t>
            </a:r>
            <a:r>
              <a:rPr lang="es-ES" sz="2400" b="1" dirty="0">
                <a:latin typeface="Arial Black" panose="020B0A04020102020204" pitchFamily="34" charset="0"/>
              </a:rPr>
              <a:t> el inciso </a:t>
            </a:r>
            <a:r>
              <a:rPr lang="es-ES" sz="2400" b="1" i="1" dirty="0">
                <a:latin typeface="Arial Black" panose="020B0A04020102020204" pitchFamily="34" charset="0"/>
              </a:rPr>
              <a:t>f </a:t>
            </a:r>
            <a:r>
              <a:rPr lang="es-ES" sz="2400" b="1" dirty="0">
                <a:latin typeface="Arial Black" panose="020B0A04020102020204" pitchFamily="34" charset="0"/>
              </a:rPr>
              <a:t>del art. 35</a:t>
            </a:r>
            <a:r>
              <a:rPr lang="es-ES" sz="2400" dirty="0">
                <a:latin typeface="Arial Black" panose="020B0A04020102020204" pitchFamily="34" charset="0"/>
              </a:rPr>
              <a:t> </a:t>
            </a:r>
            <a:r>
              <a:rPr lang="es-ES" sz="2400" dirty="0">
                <a:solidFill>
                  <a:srgbClr val="002060"/>
                </a:solidFill>
                <a:latin typeface="Arial Black" panose="020B0A04020102020204" pitchFamily="34" charset="0"/>
              </a:rPr>
              <a:t>de la ley 11.683, por el siguiente</a:t>
            </a:r>
            <a:r>
              <a:rPr lang="es-ES" sz="2400" dirty="0">
                <a:solidFill>
                  <a:srgbClr val="FFFF00"/>
                </a:solidFill>
                <a:latin typeface="Arial Black" panose="020B0A04020102020204" pitchFamily="34" charset="0"/>
              </a:rPr>
              <a:t>:</a:t>
            </a:r>
            <a:endParaRPr lang="es-ES" sz="2400" dirty="0"/>
          </a:p>
        </p:txBody>
      </p:sp>
      <p:sp>
        <p:nvSpPr>
          <p:cNvPr id="3" name="2 Marcador de contenido"/>
          <p:cNvSpPr>
            <a:spLocks noGrp="1"/>
          </p:cNvSpPr>
          <p:nvPr>
            <p:ph idx="1"/>
          </p:nvPr>
        </p:nvSpPr>
        <p:spPr>
          <a:xfrm>
            <a:off x="457200" y="1268760"/>
            <a:ext cx="8229600" cy="4857403"/>
          </a:xfrm>
        </p:spPr>
        <p:txBody>
          <a:bodyPr>
            <a:normAutofit/>
          </a:bodyPr>
          <a:lstStyle/>
          <a:p>
            <a:pPr algn="just"/>
            <a:r>
              <a:rPr lang="es-ES" sz="2400" i="1" dirty="0">
                <a:solidFill>
                  <a:srgbClr val="002060"/>
                </a:solidFill>
                <a:latin typeface="Calibri" panose="020F0502020204030204" pitchFamily="34" charset="0"/>
              </a:rPr>
              <a:t>“</a:t>
            </a:r>
            <a:r>
              <a:rPr lang="es-ES" sz="2400" b="1" i="1" dirty="0">
                <a:solidFill>
                  <a:srgbClr val="002060"/>
                </a:solidFill>
                <a:latin typeface="Calibri" panose="020F0502020204030204" pitchFamily="34" charset="0"/>
              </a:rPr>
              <a:t>f)</a:t>
            </a:r>
            <a:r>
              <a:rPr lang="es-ES" sz="2400" i="1" dirty="0">
                <a:solidFill>
                  <a:srgbClr val="002060"/>
                </a:solidFill>
                <a:latin typeface="Calibri" panose="020F0502020204030204" pitchFamily="34" charset="0"/>
              </a:rPr>
              <a:t> </a:t>
            </a:r>
            <a:r>
              <a:rPr lang="es-ES" sz="2400" b="1" i="1" u="sng" dirty="0">
                <a:solidFill>
                  <a:srgbClr val="002060"/>
                </a:solidFill>
                <a:effectLst>
                  <a:outerShdw blurRad="38100" dist="38100" dir="2700000" algn="tl">
                    <a:srgbClr val="000000">
                      <a:alpha val="43137"/>
                    </a:srgbClr>
                  </a:outerShdw>
                </a:effectLst>
                <a:latin typeface="Calibri" panose="020F0502020204030204" pitchFamily="34" charset="0"/>
              </a:rPr>
              <a:t>Clausurar preventivamente</a:t>
            </a:r>
            <a:r>
              <a:rPr lang="es-ES" sz="2400" i="1" u="sng" dirty="0">
                <a:solidFill>
                  <a:srgbClr val="002060"/>
                </a:solidFill>
                <a:effectLst>
                  <a:outerShdw blurRad="38100" dist="38100" dir="2700000" algn="tl">
                    <a:srgbClr val="000000">
                      <a:alpha val="43137"/>
                    </a:srgbClr>
                  </a:outerShdw>
                </a:effectLst>
                <a:latin typeface="Calibri" panose="020F0502020204030204" pitchFamily="34" charset="0"/>
              </a:rPr>
              <a:t> </a:t>
            </a:r>
            <a:r>
              <a:rPr lang="es-ES" sz="2400" i="1" dirty="0">
                <a:solidFill>
                  <a:srgbClr val="002060"/>
                </a:solidFill>
                <a:latin typeface="Calibri" panose="020F0502020204030204" pitchFamily="34" charset="0"/>
              </a:rPr>
              <a:t>un establecimiento, cuando el funcionario autorizado por la AFIP, constatare que:</a:t>
            </a:r>
          </a:p>
          <a:p>
            <a:pPr algn="just"/>
            <a:r>
              <a:rPr lang="es-ES" sz="2400" i="1" dirty="0">
                <a:solidFill>
                  <a:srgbClr val="002060"/>
                </a:solidFill>
                <a:latin typeface="Calibri" panose="020F0502020204030204" pitchFamily="34" charset="0"/>
              </a:rPr>
              <a:t>se han configurado </a:t>
            </a:r>
            <a:r>
              <a:rPr lang="es-ES" sz="2400" b="1" i="1" dirty="0">
                <a:solidFill>
                  <a:srgbClr val="002060"/>
                </a:solidFill>
                <a:latin typeface="Calibri" panose="020F0502020204030204" pitchFamily="34" charset="0"/>
              </a:rPr>
              <a:t>dos (2) o más de los hechos u omisiones previstos en el art. 40 </a:t>
            </a:r>
            <a:r>
              <a:rPr lang="es-ES" sz="2400" i="1" dirty="0">
                <a:solidFill>
                  <a:srgbClr val="002060"/>
                </a:solidFill>
                <a:latin typeface="Calibri" panose="020F0502020204030204" pitchFamily="34" charset="0"/>
              </a:rPr>
              <a:t> y,</a:t>
            </a:r>
          </a:p>
          <a:p>
            <a:pPr algn="just"/>
            <a:r>
              <a:rPr lang="es-ES" sz="2400" i="1" dirty="0">
                <a:solidFill>
                  <a:srgbClr val="002060"/>
                </a:solidFill>
                <a:latin typeface="Calibri" panose="020F0502020204030204" pitchFamily="34" charset="0"/>
              </a:rPr>
              <a:t>concurrentemente exista un </a:t>
            </a:r>
            <a:r>
              <a:rPr lang="es-ES" sz="2400" b="1" i="1" dirty="0">
                <a:solidFill>
                  <a:srgbClr val="002060"/>
                </a:solidFill>
                <a:latin typeface="Calibri" panose="020F0502020204030204" pitchFamily="34" charset="0"/>
              </a:rPr>
              <a:t>grave perjuicio</a:t>
            </a:r>
            <a:r>
              <a:rPr lang="es-ES" sz="2400" i="1" dirty="0">
                <a:solidFill>
                  <a:srgbClr val="002060"/>
                </a:solidFill>
                <a:latin typeface="Calibri" panose="020F0502020204030204" pitchFamily="34" charset="0"/>
              </a:rPr>
              <a:t>, o </a:t>
            </a:r>
          </a:p>
          <a:p>
            <a:pPr algn="just"/>
            <a:r>
              <a:rPr lang="es-ES" sz="2400" i="1" dirty="0">
                <a:solidFill>
                  <a:srgbClr val="002060"/>
                </a:solidFill>
                <a:latin typeface="Calibri" panose="020F0502020204030204" pitchFamily="34" charset="0"/>
              </a:rPr>
              <a:t>el responsable registre antecedentes por haber cometido la misma infracción en un período </a:t>
            </a:r>
            <a:r>
              <a:rPr lang="es-ES" sz="2400" b="1" i="1" dirty="0">
                <a:solidFill>
                  <a:srgbClr val="002060"/>
                </a:solidFill>
                <a:latin typeface="Calibri" panose="020F0502020204030204" pitchFamily="34" charset="0"/>
              </a:rPr>
              <a:t>no superior a dos (2) años desde que se detectó la anterior, siempre que se cuente con resolución condenatoria </a:t>
            </a:r>
            <a:r>
              <a:rPr lang="es-ES" sz="2400" b="1" i="1" u="sng" dirty="0">
                <a:solidFill>
                  <a:srgbClr val="002060"/>
                </a:solidFill>
                <a:latin typeface="Calibri" panose="020F0502020204030204" pitchFamily="34" charset="0"/>
              </a:rPr>
              <a:t>y </a:t>
            </a:r>
            <a:r>
              <a:rPr lang="es-ES" sz="2400" b="1" i="1" u="sng" dirty="0" smtClean="0">
                <a:solidFill>
                  <a:srgbClr val="002060"/>
                </a:solidFill>
                <a:latin typeface="Calibri" panose="020F0502020204030204" pitchFamily="34" charset="0"/>
              </a:rPr>
              <a:t>aún </a:t>
            </a:r>
            <a:r>
              <a:rPr lang="es-ES" sz="2400" b="1" i="1" u="sng" dirty="0">
                <a:solidFill>
                  <a:srgbClr val="002060"/>
                </a:solidFill>
                <a:latin typeface="Calibri" panose="020F0502020204030204" pitchFamily="34" charset="0"/>
              </a:rPr>
              <a:t>cuando esta última no haya quedado firme</a:t>
            </a:r>
            <a:r>
              <a:rPr lang="es-ES" sz="2400" b="1" i="1" dirty="0">
                <a:solidFill>
                  <a:srgbClr val="002060"/>
                </a:solidFill>
                <a:latin typeface="Calibri" panose="020F0502020204030204" pitchFamily="34" charset="0"/>
              </a:rPr>
              <a:t>.”.</a:t>
            </a:r>
            <a:endParaRPr lang="es-ES" sz="2400" i="1" dirty="0">
              <a:solidFill>
                <a:srgbClr val="002060"/>
              </a:solidFill>
              <a:latin typeface="Calibri" panose="020F0502020204030204" pitchFamily="34" charset="0"/>
            </a:endParaRPr>
          </a:p>
          <a:p>
            <a:endParaRPr lang="es-ES" sz="2400" i="1" dirty="0">
              <a:solidFill>
                <a:srgbClr val="002060"/>
              </a:solidFill>
              <a:latin typeface="Calibri" panose="020F0502020204030204" pitchFamily="34" charset="0"/>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7</a:t>
            </a:fld>
            <a:endParaRPr lang="es-ES"/>
          </a:p>
        </p:txBody>
      </p:sp>
    </p:spTree>
    <p:extLst>
      <p:ext uri="{BB962C8B-B14F-4D97-AF65-F5344CB8AC3E}">
        <p14:creationId xmlns:p14="http://schemas.microsoft.com/office/powerpoint/2010/main" xmlns="" val="2292817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1008112"/>
          </a:xfrm>
          <a:ln>
            <a:solidFill>
              <a:srgbClr val="002060"/>
            </a:solidFill>
          </a:ln>
        </p:spPr>
        <p:txBody>
          <a:bodyPr>
            <a:noAutofit/>
          </a:bodyPr>
          <a:lstStyle/>
          <a:p>
            <a:pPr algn="ctr"/>
            <a:r>
              <a:rPr lang="es-ES" sz="2400" b="1" dirty="0">
                <a:effectLst>
                  <a:outerShdw blurRad="38100" dist="38100" dir="2700000" algn="tl">
                    <a:srgbClr val="000000">
                      <a:alpha val="43137"/>
                    </a:srgbClr>
                  </a:outerShdw>
                </a:effectLst>
                <a:latin typeface="Arial Black" panose="020B0A04020102020204" pitchFamily="34" charset="0"/>
              </a:rPr>
              <a:t>ARTÍCULO 189.- </a:t>
            </a:r>
            <a:r>
              <a:rPr lang="es-ES" sz="2400" b="1" dirty="0" err="1">
                <a:effectLst>
                  <a:outerShdw blurRad="38100" dist="38100" dir="2700000" algn="tl">
                    <a:srgbClr val="000000">
                      <a:alpha val="43137"/>
                    </a:srgbClr>
                  </a:outerShdw>
                </a:effectLst>
                <a:latin typeface="Arial Black" panose="020B0A04020102020204" pitchFamily="34" charset="0"/>
              </a:rPr>
              <a:t>Incorpórase</a:t>
            </a:r>
            <a:r>
              <a:rPr lang="es-ES" sz="2400" b="1" dirty="0">
                <a:effectLst>
                  <a:outerShdw blurRad="38100" dist="38100" dir="2700000" algn="tl">
                    <a:srgbClr val="000000">
                      <a:alpha val="43137"/>
                    </a:srgbClr>
                  </a:outerShdw>
                </a:effectLst>
                <a:latin typeface="Arial Black" panose="020B0A04020102020204" pitchFamily="34" charset="0"/>
              </a:rPr>
              <a:t> como inciso </a:t>
            </a:r>
            <a:r>
              <a:rPr lang="es-ES" sz="2400" b="1" i="1" dirty="0">
                <a:effectLst>
                  <a:outerShdw blurRad="38100" dist="38100" dir="2700000" algn="tl">
                    <a:srgbClr val="000000">
                      <a:alpha val="43137"/>
                    </a:srgbClr>
                  </a:outerShdw>
                </a:effectLst>
                <a:latin typeface="Arial Black" panose="020B0A04020102020204" pitchFamily="34" charset="0"/>
              </a:rPr>
              <a:t>h </a:t>
            </a:r>
            <a:r>
              <a:rPr lang="es-ES" sz="2400" b="1" dirty="0">
                <a:effectLst>
                  <a:outerShdw blurRad="38100" dist="38100" dir="2700000" algn="tl">
                    <a:srgbClr val="000000">
                      <a:alpha val="43137"/>
                    </a:srgbClr>
                  </a:outerShdw>
                </a:effectLst>
                <a:latin typeface="Arial Black" panose="020B0A04020102020204" pitchFamily="34" charset="0"/>
              </a:rPr>
              <a:t>del </a:t>
            </a:r>
            <a:r>
              <a:rPr lang="es-ES" sz="2400" b="1" dirty="0">
                <a:solidFill>
                  <a:srgbClr val="002060"/>
                </a:solidFill>
                <a:latin typeface="Arial Black" panose="020B0A04020102020204" pitchFamily="34" charset="0"/>
              </a:rPr>
              <a:t>artículo 35 de la ley 11.683</a:t>
            </a:r>
            <a:r>
              <a:rPr lang="es-ES" sz="2400" dirty="0">
                <a:solidFill>
                  <a:srgbClr val="002060"/>
                </a:solidFill>
                <a:latin typeface="Arial Black" panose="020B0A04020102020204" pitchFamily="34" charset="0"/>
              </a:rPr>
              <a:t>, el siguiente:</a:t>
            </a:r>
            <a:endParaRPr lang="es-ES" sz="2400" dirty="0">
              <a:solidFill>
                <a:srgbClr val="002060"/>
              </a:solidFill>
            </a:endParaRPr>
          </a:p>
        </p:txBody>
      </p:sp>
      <p:sp>
        <p:nvSpPr>
          <p:cNvPr id="3" name="2 Marcador de contenido"/>
          <p:cNvSpPr>
            <a:spLocks noGrp="1"/>
          </p:cNvSpPr>
          <p:nvPr>
            <p:ph idx="1"/>
          </p:nvPr>
        </p:nvSpPr>
        <p:spPr/>
        <p:txBody>
          <a:bodyPr>
            <a:normAutofit/>
          </a:bodyPr>
          <a:lstStyle/>
          <a:p>
            <a:pPr algn="just"/>
            <a:r>
              <a:rPr lang="es-ES" sz="2000" i="1" dirty="0">
                <a:solidFill>
                  <a:srgbClr val="002060"/>
                </a:solidFill>
                <a:latin typeface="Arial Black" panose="020B0A04020102020204" pitchFamily="34" charset="0"/>
              </a:rPr>
              <a:t>“h) La AFIP </a:t>
            </a:r>
            <a:r>
              <a:rPr lang="es-ES" sz="2000" i="1" u="sng" dirty="0">
                <a:solidFill>
                  <a:srgbClr val="002060"/>
                </a:solidFill>
                <a:effectLst>
                  <a:outerShdw blurRad="38100" dist="38100" dir="2700000" algn="tl">
                    <a:srgbClr val="000000">
                      <a:alpha val="43137"/>
                    </a:srgbClr>
                  </a:outerShdw>
                </a:effectLst>
                <a:latin typeface="Arial Black" panose="020B0A04020102020204" pitchFamily="34" charset="0"/>
              </a:rPr>
              <a:t>podrá disponer medidas preventivas</a:t>
            </a:r>
            <a:r>
              <a:rPr lang="es-ES" sz="2000" i="1" dirty="0">
                <a:solidFill>
                  <a:srgbClr val="002060"/>
                </a:solidFill>
                <a:latin typeface="Arial Black" panose="020B0A04020102020204" pitchFamily="34" charset="0"/>
              </a:rPr>
              <a:t> tendientes a evitar la consumación de maniobras de evasión tributaria, tanto sobre la </a:t>
            </a:r>
            <a:r>
              <a:rPr lang="es-ES" sz="2000" i="1" u="sng" dirty="0">
                <a:solidFill>
                  <a:srgbClr val="002060"/>
                </a:solidFill>
                <a:effectLst>
                  <a:outerShdw blurRad="38100" dist="38100" dir="2700000" algn="tl">
                    <a:srgbClr val="000000">
                      <a:alpha val="43137"/>
                    </a:srgbClr>
                  </a:outerShdw>
                </a:effectLst>
                <a:latin typeface="Arial Black" panose="020B0A04020102020204" pitchFamily="34" charset="0"/>
              </a:rPr>
              <a:t>condición de inscriptos de los contribuyentes </a:t>
            </a:r>
            <a:r>
              <a:rPr lang="es-ES" sz="2000" i="1" dirty="0">
                <a:solidFill>
                  <a:srgbClr val="002060"/>
                </a:solidFill>
                <a:latin typeface="Arial Black" panose="020B0A04020102020204" pitchFamily="34" charset="0"/>
              </a:rPr>
              <a:t>y responsables, así como respecto de la </a:t>
            </a:r>
            <a:r>
              <a:rPr lang="es-ES" sz="2000" i="1" u="sng" dirty="0">
                <a:solidFill>
                  <a:srgbClr val="002060"/>
                </a:solidFill>
                <a:effectLst>
                  <a:outerShdw blurRad="38100" dist="38100" dir="2700000" algn="tl">
                    <a:srgbClr val="000000">
                      <a:alpha val="43137"/>
                    </a:srgbClr>
                  </a:outerShdw>
                </a:effectLst>
                <a:latin typeface="Arial Black" panose="020B0A04020102020204" pitchFamily="34" charset="0"/>
              </a:rPr>
              <a:t>autorización para la emisión de comprobantes</a:t>
            </a:r>
            <a:r>
              <a:rPr lang="es-ES" sz="2000" i="1" dirty="0">
                <a:solidFill>
                  <a:srgbClr val="002060"/>
                </a:solidFill>
                <a:latin typeface="Arial Black" panose="020B0A04020102020204" pitchFamily="34" charset="0"/>
              </a:rPr>
              <a:t> y la habilidad de dichos documentos para otorgar créditos fiscales a terceros o sobre su idoneidad para respaldar deducciones tributarias y en lo relativo a la realización de determinados actos económicos y sus  consecuencias </a:t>
            </a:r>
            <a:r>
              <a:rPr lang="es-ES" sz="2000" i="1" dirty="0" smtClean="0">
                <a:solidFill>
                  <a:srgbClr val="002060"/>
                </a:solidFill>
                <a:latin typeface="Arial Black" panose="020B0A04020102020204" pitchFamily="34" charset="0"/>
              </a:rPr>
              <a:t>tributarias”.</a:t>
            </a:r>
            <a:endParaRPr lang="es-ES" sz="2000" i="1" dirty="0">
              <a:solidFill>
                <a:srgbClr val="002060"/>
              </a:solidFill>
              <a:latin typeface="Arial Black" panose="020B0A04020102020204" pitchFamily="34" charset="0"/>
            </a:endParaRPr>
          </a:p>
          <a:p>
            <a:pPr algn="just"/>
            <a:endParaRPr lang="es-ES" sz="2000" i="1" dirty="0">
              <a:solidFill>
                <a:srgbClr val="002060"/>
              </a:solidFill>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8</a:t>
            </a:fld>
            <a:endParaRPr lang="es-ES"/>
          </a:p>
        </p:txBody>
      </p:sp>
    </p:spTree>
    <p:extLst>
      <p:ext uri="{BB962C8B-B14F-4D97-AF65-F5344CB8AC3E}">
        <p14:creationId xmlns:p14="http://schemas.microsoft.com/office/powerpoint/2010/main" xmlns="" val="884669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858280" cy="936104"/>
          </a:xfrm>
          <a:ln>
            <a:solidFill>
              <a:schemeClr val="tx2"/>
            </a:solidFill>
          </a:ln>
        </p:spPr>
        <p:txBody>
          <a:bodyPr>
            <a:noAutofit/>
          </a:bodyPr>
          <a:lstStyle/>
          <a:p>
            <a:pPr algn="ctr"/>
            <a:r>
              <a:rPr lang="es-ES" sz="2400" b="1" dirty="0">
                <a:latin typeface="Arial Black" panose="020B0A04020102020204" pitchFamily="34" charset="0"/>
              </a:rPr>
              <a:t>ARTÍCULO 189.- </a:t>
            </a:r>
            <a:r>
              <a:rPr lang="es-ES" sz="2400" b="1" dirty="0" err="1">
                <a:latin typeface="Arial Black" panose="020B0A04020102020204" pitchFamily="34" charset="0"/>
              </a:rPr>
              <a:t>Incorpórase</a:t>
            </a:r>
            <a:r>
              <a:rPr lang="es-ES" sz="2400" b="1" dirty="0">
                <a:latin typeface="Arial Black" panose="020B0A04020102020204" pitchFamily="34" charset="0"/>
              </a:rPr>
              <a:t> como inciso </a:t>
            </a:r>
            <a:r>
              <a:rPr lang="es-ES" sz="2400" b="1" i="1" dirty="0">
                <a:latin typeface="Arial Black" panose="020B0A04020102020204" pitchFamily="34" charset="0"/>
              </a:rPr>
              <a:t>h </a:t>
            </a:r>
            <a:r>
              <a:rPr lang="es-ES" sz="2400" b="1" dirty="0">
                <a:latin typeface="Arial Black" panose="020B0A04020102020204" pitchFamily="34" charset="0"/>
              </a:rPr>
              <a:t>del</a:t>
            </a:r>
            <a:r>
              <a:rPr lang="es-ES" sz="2400" b="1" dirty="0">
                <a:solidFill>
                  <a:srgbClr val="FFFF00"/>
                </a:solidFill>
                <a:latin typeface="Arial Black" panose="020B0A04020102020204" pitchFamily="34" charset="0"/>
              </a:rPr>
              <a:t> </a:t>
            </a:r>
            <a:r>
              <a:rPr lang="es-ES" sz="2400" b="1" dirty="0">
                <a:solidFill>
                  <a:srgbClr val="002060"/>
                </a:solidFill>
                <a:latin typeface="Arial Black" panose="020B0A04020102020204" pitchFamily="34" charset="0"/>
              </a:rPr>
              <a:t>artículo 35 de la ley 11.683</a:t>
            </a:r>
            <a:r>
              <a:rPr lang="es-ES" sz="2400" dirty="0">
                <a:solidFill>
                  <a:srgbClr val="002060"/>
                </a:solidFill>
                <a:latin typeface="Arial Black" panose="020B0A04020102020204" pitchFamily="34" charset="0"/>
              </a:rPr>
              <a:t>, el siguiente:</a:t>
            </a:r>
            <a:endParaRPr lang="es-ES" sz="2400" dirty="0">
              <a:solidFill>
                <a:srgbClr val="002060"/>
              </a:solidFill>
            </a:endParaRPr>
          </a:p>
        </p:txBody>
      </p:sp>
      <p:sp>
        <p:nvSpPr>
          <p:cNvPr id="3" name="2 Marcador de contenido"/>
          <p:cNvSpPr>
            <a:spLocks noGrp="1"/>
          </p:cNvSpPr>
          <p:nvPr>
            <p:ph idx="1"/>
          </p:nvPr>
        </p:nvSpPr>
        <p:spPr>
          <a:xfrm>
            <a:off x="457200" y="1268760"/>
            <a:ext cx="8229600" cy="4857403"/>
          </a:xfrm>
        </p:spPr>
        <p:txBody>
          <a:bodyPr>
            <a:normAutofit/>
          </a:bodyPr>
          <a:lstStyle/>
          <a:p>
            <a:pPr algn="just"/>
            <a:r>
              <a:rPr lang="es-ES" sz="2000" dirty="0">
                <a:solidFill>
                  <a:srgbClr val="002060"/>
                </a:solidFill>
                <a:latin typeface="Arial Black" panose="020B0A04020102020204" pitchFamily="34" charset="0"/>
              </a:rPr>
              <a:t>/// El contribuyente o responsable </a:t>
            </a:r>
            <a:r>
              <a:rPr lang="es-ES" sz="2000" u="sng" dirty="0">
                <a:solidFill>
                  <a:srgbClr val="002060"/>
                </a:solidFill>
                <a:effectLst>
                  <a:outerShdw blurRad="38100" dist="38100" dir="2700000" algn="tl">
                    <a:srgbClr val="000000">
                      <a:alpha val="43137"/>
                    </a:srgbClr>
                  </a:outerShdw>
                </a:effectLst>
                <a:latin typeface="Arial Black" panose="020B0A04020102020204" pitchFamily="34" charset="0"/>
              </a:rPr>
              <a:t>podrá plantear su disconformidad</a:t>
            </a:r>
            <a:r>
              <a:rPr lang="es-ES" sz="2000" dirty="0">
                <a:solidFill>
                  <a:srgbClr val="002060"/>
                </a:solidFill>
                <a:latin typeface="Arial Black" panose="020B0A04020102020204" pitchFamily="34" charset="0"/>
              </a:rPr>
              <a:t> ante el organismo recaudador. El reclamo tramitará </a:t>
            </a:r>
            <a:r>
              <a:rPr lang="es-ES" sz="2000" b="1" u="sng" dirty="0">
                <a:solidFill>
                  <a:srgbClr val="002060"/>
                </a:solidFill>
                <a:effectLst>
                  <a:outerShdw blurRad="38100" dist="38100" dir="2700000" algn="tl">
                    <a:srgbClr val="000000">
                      <a:alpha val="43137"/>
                    </a:srgbClr>
                  </a:outerShdw>
                </a:effectLst>
                <a:latin typeface="Arial Black" panose="020B0A04020102020204" pitchFamily="34" charset="0"/>
              </a:rPr>
              <a:t>con efecto devolutivo, </a:t>
            </a:r>
            <a:r>
              <a:rPr lang="es-ES" sz="2000" b="1" i="1" u="sng" dirty="0">
                <a:solidFill>
                  <a:srgbClr val="002060"/>
                </a:solidFill>
                <a:effectLst>
                  <a:outerShdw blurRad="38100" dist="38100" dir="2700000" algn="tl">
                    <a:srgbClr val="000000">
                      <a:alpha val="43137"/>
                    </a:srgbClr>
                  </a:outerShdw>
                </a:effectLst>
                <a:latin typeface="Arial Black" panose="020B0A04020102020204" pitchFamily="34" charset="0"/>
              </a:rPr>
              <a:t>salvo en el caso de suspensión de la </a:t>
            </a:r>
            <a:r>
              <a:rPr lang="es-ES" sz="2000" b="1" u="sng" dirty="0">
                <a:solidFill>
                  <a:srgbClr val="002060"/>
                </a:solidFill>
                <a:effectLst>
                  <a:outerShdw blurRad="38100" dist="38100" dir="2700000" algn="tl">
                    <a:srgbClr val="000000">
                      <a:alpha val="43137"/>
                    </a:srgbClr>
                  </a:outerShdw>
                </a:effectLst>
                <a:latin typeface="Arial Black" panose="020B0A04020102020204" pitchFamily="34" charset="0"/>
              </a:rPr>
              <a:t>condición de “inscripto”, en cuyo caso tendrá </a:t>
            </a:r>
            <a:r>
              <a:rPr lang="es-ES" sz="2000" b="1" i="1" u="sng" dirty="0">
                <a:solidFill>
                  <a:srgbClr val="002060"/>
                </a:solidFill>
                <a:effectLst>
                  <a:outerShdw blurRad="38100" dist="38100" dir="2700000" algn="tl">
                    <a:srgbClr val="000000">
                      <a:alpha val="43137"/>
                    </a:srgbClr>
                  </a:outerShdw>
                </a:effectLst>
                <a:latin typeface="Arial Black" panose="020B0A04020102020204" pitchFamily="34" charset="0"/>
              </a:rPr>
              <a:t>ambos efectos </a:t>
            </a:r>
            <a:r>
              <a:rPr lang="es-ES" sz="2000" b="1" u="sng" dirty="0">
                <a:solidFill>
                  <a:srgbClr val="002060"/>
                </a:solidFill>
                <a:effectLst>
                  <a:outerShdw blurRad="38100" dist="38100" dir="2700000" algn="tl">
                    <a:srgbClr val="000000">
                      <a:alpha val="43137"/>
                    </a:srgbClr>
                  </a:outerShdw>
                </a:effectLst>
                <a:latin typeface="Arial Black" panose="020B0A04020102020204" pitchFamily="34" charset="0"/>
              </a:rPr>
              <a:t>(*).</a:t>
            </a:r>
            <a:r>
              <a:rPr lang="es-ES" sz="2000" u="sng" dirty="0">
                <a:solidFill>
                  <a:srgbClr val="002060"/>
                </a:solidFill>
                <a:effectLst>
                  <a:outerShdw blurRad="38100" dist="38100" dir="2700000" algn="tl">
                    <a:srgbClr val="000000">
                      <a:alpha val="43137"/>
                    </a:srgbClr>
                  </a:outerShdw>
                </a:effectLst>
                <a:latin typeface="Arial Black" panose="020B0A04020102020204" pitchFamily="34" charset="0"/>
              </a:rPr>
              <a:t> El reclamo</a:t>
            </a:r>
            <a:r>
              <a:rPr lang="es-ES" sz="2000" dirty="0">
                <a:solidFill>
                  <a:srgbClr val="002060"/>
                </a:solidFill>
                <a:latin typeface="Arial Black" panose="020B0A04020102020204" pitchFamily="34" charset="0"/>
              </a:rPr>
              <a:t> deberá ser resuelto en el plazo de cinco (5) días. </a:t>
            </a:r>
            <a:endParaRPr lang="es-ES" sz="2000" dirty="0" smtClean="0">
              <a:solidFill>
                <a:srgbClr val="002060"/>
              </a:solidFill>
              <a:latin typeface="Arial Black" panose="020B0A04020102020204" pitchFamily="34" charset="0"/>
            </a:endParaRPr>
          </a:p>
          <a:p>
            <a:pPr algn="just"/>
            <a:endParaRPr lang="es-ES" sz="2000" dirty="0">
              <a:solidFill>
                <a:srgbClr val="002060"/>
              </a:solidFill>
              <a:latin typeface="Arial Black" panose="020B0A04020102020204" pitchFamily="34" charset="0"/>
            </a:endParaRPr>
          </a:p>
          <a:p>
            <a:pPr algn="just"/>
            <a:r>
              <a:rPr lang="es-ES" sz="2000" u="sng" dirty="0">
                <a:solidFill>
                  <a:srgbClr val="002060"/>
                </a:solidFill>
                <a:effectLst>
                  <a:outerShdw blurRad="38100" dist="38100" dir="2700000" algn="tl">
                    <a:srgbClr val="000000">
                      <a:alpha val="43137"/>
                    </a:srgbClr>
                  </a:outerShdw>
                </a:effectLst>
                <a:latin typeface="Arial Black" panose="020B0A04020102020204" pitchFamily="34" charset="0"/>
              </a:rPr>
              <a:t>La decisión que se adopte revestirá el carácter de definitiva pudiendo sólo impugnarse por la vía prevista en el artículo 23 de la Ley Nacional de Procedimientos Administrativos Nº 19.549</a:t>
            </a:r>
            <a:r>
              <a:rPr lang="es-ES" sz="2000" dirty="0" smtClean="0">
                <a:solidFill>
                  <a:srgbClr val="002060"/>
                </a:solidFill>
                <a:latin typeface="Arial Black" panose="020B0A04020102020204" pitchFamily="34" charset="0"/>
              </a:rPr>
              <a:t>.”</a:t>
            </a:r>
          </a:p>
          <a:p>
            <a:pPr algn="just"/>
            <a:endParaRPr lang="es-ES" sz="2000" dirty="0">
              <a:solidFill>
                <a:srgbClr val="002060"/>
              </a:solidFill>
              <a:latin typeface="Arial Black" panose="020B0A04020102020204" pitchFamily="34" charset="0"/>
            </a:endParaRPr>
          </a:p>
          <a:p>
            <a:pPr algn="just"/>
            <a:r>
              <a:rPr lang="es-ES" sz="2000" b="1" dirty="0">
                <a:solidFill>
                  <a:srgbClr val="002060"/>
                </a:solidFill>
                <a:latin typeface="Arial" panose="020B0604020202020204" pitchFamily="34" charset="0"/>
                <a:cs typeface="Arial" panose="020B0604020202020204" pitchFamily="34" charset="0"/>
              </a:rPr>
              <a:t>(*)</a:t>
            </a:r>
            <a:r>
              <a:rPr lang="es-ES" sz="2000" dirty="0">
                <a:solidFill>
                  <a:srgbClr val="002060"/>
                </a:solidFill>
                <a:latin typeface="Arial" panose="020B0604020202020204" pitchFamily="34" charset="0"/>
                <a:cs typeface="Arial" panose="020B0604020202020204" pitchFamily="34" charset="0"/>
              </a:rPr>
              <a:t>produce la remisión de las actuaciones al Juez superior y suspende la ejecución de lo resuelto</a:t>
            </a:r>
            <a:r>
              <a:rPr lang="es-ES" sz="2000" dirty="0">
                <a:solidFill>
                  <a:srgbClr val="002060"/>
                </a:solidFill>
              </a:rPr>
              <a:t>.</a:t>
            </a:r>
          </a:p>
          <a:p>
            <a:endParaRPr lang="es-ES" sz="2000" dirty="0">
              <a:solidFill>
                <a:srgbClr val="002060"/>
              </a:solidFill>
            </a:endParaRPr>
          </a:p>
        </p:txBody>
      </p:sp>
      <p:sp>
        <p:nvSpPr>
          <p:cNvPr id="4" name="3 Marcador de número de diapositiva"/>
          <p:cNvSpPr>
            <a:spLocks noGrp="1"/>
          </p:cNvSpPr>
          <p:nvPr>
            <p:ph type="sldNum" sz="quarter" idx="12"/>
          </p:nvPr>
        </p:nvSpPr>
        <p:spPr/>
        <p:txBody>
          <a:bodyPr/>
          <a:lstStyle/>
          <a:p>
            <a:fld id="{C10695CF-4832-40CB-BA83-E4223507C1F3}" type="slidenum">
              <a:rPr lang="es-ES" smtClean="0"/>
              <a:pPr/>
              <a:t>9</a:t>
            </a:fld>
            <a:endParaRPr lang="es-ES"/>
          </a:p>
        </p:txBody>
      </p:sp>
    </p:spTree>
    <p:extLst>
      <p:ext uri="{BB962C8B-B14F-4D97-AF65-F5344CB8AC3E}">
        <p14:creationId xmlns:p14="http://schemas.microsoft.com/office/powerpoint/2010/main" xmlns="" val="1835557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on-gral-facp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Presentacion-gral-facpce</Template>
  <TotalTime>198</TotalTime>
  <Words>4909</Words>
  <Application>Microsoft Office PowerPoint</Application>
  <PresentationFormat>Presentación en pantalla (4:3)</PresentationFormat>
  <Paragraphs>319</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Presentacion-gral-facpce</vt:lpstr>
      <vt:lpstr>LEY 27.430 de REFORMA A LA LEY 11.683 DE PROCEDIMIENTO FISCAL B.O. 29/12/2017 </vt:lpstr>
      <vt:lpstr>REGIMEN SANCIONATORIO LEY 11.683 ACTUALIZADO CON LEY 27.430</vt:lpstr>
      <vt:lpstr>REGIMEN SANCIONATORIO LEY 11.683 ACTUALIZADO CON LEY 27.430</vt:lpstr>
      <vt:lpstr>REGIMEN SANCIONATORIO LEY 11.683 ACTUALIZADO CON LEY 27.430</vt:lpstr>
      <vt:lpstr>ARTÍCULO 210.- Sustitúyese el art. 70 de la ley 11.683, por el siguiente:</vt:lpstr>
      <vt:lpstr>ART. 211.- Incorpórase como art. 70 cont.:    Reducción de multas por infracciones formales</vt:lpstr>
      <vt:lpstr>ARTÍCULO 188.- Sustitúyese el inciso f del art. 35 de la ley 11.683, por el siguiente:</vt:lpstr>
      <vt:lpstr>ARTÍCULO 189.- Incorpórase como inciso h del artículo 35 de la ley 11.683, el siguiente:</vt:lpstr>
      <vt:lpstr>ARTÍCULO 189.- Incorpórase como inciso h del artículo 35 de la ley 11.683, el siguiente:</vt:lpstr>
      <vt:lpstr> ARTÍCULO 193.- Sustitúyese el acápite del  1er. Párr. del art. 40 de la ley 11.683, por el sigte: </vt:lpstr>
      <vt:lpstr>ARTÍCULO 195.- QUEDAN  el 2do. y 3er. Párr. del  art. 40 de la ley 11.683: </vt:lpstr>
      <vt:lpstr>Art. 196: incorpora a cont. del 1er. Párrafo del art. 40, el sigte.: </vt:lpstr>
      <vt:lpstr>ARTÍCULO 213.- Sustitúyese el art. 77 de la ley 11.683, por el siguiente</vt:lpstr>
      <vt:lpstr>///ARTÍCULO 213.- Sustitúyese el art. 77 de la ley 11.683, por el siguiente</vt:lpstr>
      <vt:lpstr> ARTÍCULO 214.- Sustitúyese el art. 78 de la ley  11.683, por el siguiente:</vt:lpstr>
      <vt:lpstr>///ARTÍCULO 214.- Sustitúyese el art. 78 de la ley 11.683, por el siguiente:</vt:lpstr>
      <vt:lpstr> //ARTÍCULO 197.- Sustitúyese el artículo 45 de la ley 11.683, por el siguiente: </vt:lpstr>
      <vt:lpstr> ///ARTÍCULO 197.- Sustitúyese el artículo 45 de la ley 11.683, por el siguiente: </vt:lpstr>
      <vt:lpstr>ARTÍCULO 198.- Sustitúyese el art. 46 de la ley 11.683,por el siguiente:</vt:lpstr>
      <vt:lpstr> ARTÍCULO 199.- Sustitúyese el art. s/n agreg. a cont. del art. 46 de la ley 11.683, por el sgte: </vt:lpstr>
      <vt:lpstr>ART. 200.- Incorpórase como art. s/n a cont. del art. s/n agreg. a cont. del art. 46 ley 11.683, el sgte</vt:lpstr>
      <vt:lpstr> ARTÍCULO 201.- Incorpórase como inciso f del art. 47 de la ley 11.683, el siguiente: </vt:lpstr>
      <vt:lpstr>   ARTÍCULO 202.- Sustitúyese el art. 48 de la ley 11.683, por el sigte:  </vt:lpstr>
      <vt:lpstr> ARTÍCULO 204.- Sustitúyese el art. 49 de la ley 11.683, por el sigte: Reducción de Sanciones  </vt:lpstr>
      <vt:lpstr>ARTÍCULO 204.- Sustitúyese el art. 49 de la ley 11.683, por el siguiente</vt:lpstr>
      <vt:lpstr>SUCESIÓN DE DOS LEYES PENALES: Ley 27.430 Modificó sanciones de la L. 11.683 </vt:lpstr>
      <vt:lpstr>PRINCIPIOS DEL DERECHO PENAL</vt:lpstr>
      <vt:lpstr>Efectos de aplicar la Ley más benigna</vt:lpstr>
      <vt:lpstr>LEYES PROCESALES: Regla “tempus regit actum”</vt:lpstr>
      <vt:lpstr> ARTÍCULO 205.- Incorpóranse como artículos s/n a cont. del art. 50 de la ley 11.683, los siguientes: </vt:lpstr>
      <vt:lpstr> ///ARTÍCULO 205.- Incorpóranse como artículos s/n a cont. del art. 50 de la ley 11.683, los siguientes: </vt:lpstr>
      <vt:lpstr>///ARTÍCULO 205.- Incorpóranse como artículos s/n a cont. del art. 50 de la ley 11.683, los ss.</vt:lpstr>
      <vt:lpstr> ///ARTÍCULO 205.- Incorpóranse como artículos s/n a cont. del art. 50 de la ley 11.683, los ss. </vt:lpstr>
      <vt:lpstr>ARTÍCULO 212.- Sustitúyese el 3er. Párr. del art. 76 de la ley 11.683, por el siguiente:</vt:lpstr>
      <vt:lpstr>ARTÍCULO 234: Incorpórase el 2do. Párrafo del art. 167* de la ley 11.683, el siguiente:</vt:lpstr>
      <vt:lpstr>MUCHAS GRACIAS</vt:lpstr>
    </vt:vector>
  </TitlesOfParts>
  <Company>Luffi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Mails</cp:lastModifiedBy>
  <cp:revision>48</cp:revision>
  <dcterms:created xsi:type="dcterms:W3CDTF">2018-10-27T20:06:16Z</dcterms:created>
  <dcterms:modified xsi:type="dcterms:W3CDTF">2018-10-30T14:17:20Z</dcterms:modified>
</cp:coreProperties>
</file>