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2" r:id="rId24"/>
    <p:sldId id="283" r:id="rId25"/>
    <p:sldId id="258"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dirty="0"/>
          </a:p>
        </p:txBody>
      </p:sp>
      <p:sp>
        <p:nvSpPr>
          <p:cNvPr id="4" name="3 Marcador de fecha"/>
          <p:cNvSpPr>
            <a:spLocks noGrp="1"/>
          </p:cNvSpPr>
          <p:nvPr>
            <p:ph type="dt" sz="half" idx="10"/>
          </p:nvPr>
        </p:nvSpPr>
        <p:spPr/>
        <p:txBody>
          <a:bodyPr/>
          <a:lstStyle/>
          <a:p>
            <a:fld id="{E0232419-9ECE-4521-9AF5-EDFF0535D2AC}" type="datetimeFigureOut">
              <a:rPr lang="es-ES" smtClean="0"/>
              <a:pPr/>
              <a:t>19/10/2018</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
        <p:nvSpPr>
          <p:cNvPr id="7" name="1 Marcador de título"/>
          <p:cNvSpPr txBox="1">
            <a:spLocks/>
          </p:cNvSpPr>
          <p:nvPr userDrawn="1"/>
        </p:nvSpPr>
        <p:spPr>
          <a:xfrm>
            <a:off x="0" y="0"/>
            <a:ext cx="8858280" cy="571456"/>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200" b="0" i="0" u="none" strike="noStrike" kern="1200" cap="none" spc="0" normalizeH="0" baseline="0" noProof="0" smtClean="0">
                <a:ln>
                  <a:noFill/>
                </a:ln>
                <a:solidFill>
                  <a:schemeClr val="bg1"/>
                </a:solidFill>
                <a:effectLst/>
                <a:uLnTx/>
                <a:uFillTx/>
                <a:latin typeface="Gill Sans MT" pitchFamily="34" charset="0"/>
                <a:ea typeface="+mj-ea"/>
                <a:cs typeface="+mj-cs"/>
              </a:rPr>
              <a:t>Haga clic para modificar el estilo de título del patrón</a:t>
            </a:r>
            <a:endParaRPr kumimoji="0" lang="es-ES" sz="3200" b="0" i="0" u="none" strike="noStrike" kern="1200" cap="none" spc="0" normalizeH="0" baseline="0" noProof="0" dirty="0">
              <a:ln>
                <a:noFill/>
              </a:ln>
              <a:solidFill>
                <a:schemeClr val="bg1"/>
              </a:solidFill>
              <a:effectLst/>
              <a:uLnTx/>
              <a:uFillTx/>
              <a:latin typeface="Gill Sans MT" pitchFamily="34" charset="0"/>
              <a:ea typeface="+mj-ea"/>
              <a:cs typeface="+mj-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0232419-9ECE-4521-9AF5-EDFF0535D2AC}" type="datetimeFigureOut">
              <a:rPr lang="es-ES" smtClean="0"/>
              <a:pPr/>
              <a:t>19/10/2018</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142984"/>
            <a:ext cx="2057400" cy="4983179"/>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142984"/>
            <a:ext cx="6019800" cy="498317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4" name="3 Marcador de fecha"/>
          <p:cNvSpPr>
            <a:spLocks noGrp="1"/>
          </p:cNvSpPr>
          <p:nvPr>
            <p:ph type="dt" sz="half" idx="10"/>
          </p:nvPr>
        </p:nvSpPr>
        <p:spPr/>
        <p:txBody>
          <a:bodyPr/>
          <a:lstStyle/>
          <a:p>
            <a:fld id="{E0232419-9ECE-4521-9AF5-EDFF0535D2AC}" type="datetimeFigureOut">
              <a:rPr lang="es-ES" smtClean="0"/>
              <a:pPr/>
              <a:t>19/10/2018</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
        <p:nvSpPr>
          <p:cNvPr id="7" name="1 Marcador de título"/>
          <p:cNvSpPr txBox="1">
            <a:spLocks/>
          </p:cNvSpPr>
          <p:nvPr userDrawn="1"/>
        </p:nvSpPr>
        <p:spPr>
          <a:xfrm>
            <a:off x="0" y="0"/>
            <a:ext cx="8858280" cy="571456"/>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200" b="0" i="0" u="none" strike="noStrike" kern="1200" cap="none" spc="0" normalizeH="0" baseline="0" noProof="0" dirty="0" smtClean="0">
                <a:ln>
                  <a:noFill/>
                </a:ln>
                <a:solidFill>
                  <a:schemeClr val="bg1"/>
                </a:solidFill>
                <a:effectLst/>
                <a:uLnTx/>
                <a:uFillTx/>
                <a:latin typeface="Gill Sans MT" pitchFamily="34" charset="0"/>
                <a:ea typeface="+mj-ea"/>
                <a:cs typeface="+mj-cs"/>
              </a:rPr>
              <a:t>Haga clic para modificar el estilo de título del patrón</a:t>
            </a:r>
            <a:endParaRPr kumimoji="0" lang="es-ES" sz="3200" b="0" i="0" u="none" strike="noStrike" kern="1200" cap="none" spc="0" normalizeH="0" baseline="0" noProof="0" dirty="0">
              <a:ln>
                <a:noFill/>
              </a:ln>
              <a:solidFill>
                <a:schemeClr val="bg1"/>
              </a:solidFill>
              <a:effectLst/>
              <a:uLnTx/>
              <a:uFillTx/>
              <a:latin typeface="Gill Sans MT" pitchFamily="34" charset="0"/>
              <a:ea typeface="+mj-ea"/>
              <a:cs typeface="+mj-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0232419-9ECE-4521-9AF5-EDFF0535D2AC}" type="datetimeFigureOut">
              <a:rPr lang="es-ES" smtClean="0"/>
              <a:pPr/>
              <a:t>19/10/2018</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0232419-9ECE-4521-9AF5-EDFF0535D2AC}" type="datetimeFigureOut">
              <a:rPr lang="es-ES" smtClean="0"/>
              <a:pPr/>
              <a:t>19/10/2018</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
        <p:nvSpPr>
          <p:cNvPr id="7" name="1 Marcador de título"/>
          <p:cNvSpPr txBox="1">
            <a:spLocks/>
          </p:cNvSpPr>
          <p:nvPr userDrawn="1"/>
        </p:nvSpPr>
        <p:spPr>
          <a:xfrm>
            <a:off x="0" y="0"/>
            <a:ext cx="8858280" cy="571456"/>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200" b="0" i="0" u="none" strike="noStrike" kern="1200" cap="none" spc="0" normalizeH="0" baseline="0" noProof="0" smtClean="0">
                <a:ln>
                  <a:noFill/>
                </a:ln>
                <a:solidFill>
                  <a:schemeClr val="bg1"/>
                </a:solidFill>
                <a:effectLst/>
                <a:uLnTx/>
                <a:uFillTx/>
                <a:latin typeface="Gill Sans MT" pitchFamily="34" charset="0"/>
                <a:ea typeface="+mj-ea"/>
                <a:cs typeface="+mj-cs"/>
              </a:rPr>
              <a:t>Haga clic para modificar el estilo de título del patrón</a:t>
            </a:r>
            <a:endParaRPr kumimoji="0" lang="es-ES" sz="3200" b="0" i="0" u="none" strike="noStrike" kern="1200" cap="none" spc="0" normalizeH="0" baseline="0" noProof="0" dirty="0">
              <a:ln>
                <a:noFill/>
              </a:ln>
              <a:solidFill>
                <a:schemeClr val="bg1"/>
              </a:solidFill>
              <a:effectLst/>
              <a:uLnTx/>
              <a:uFillTx/>
              <a:latin typeface="Gill Sans MT" pitchFamily="34" charset="0"/>
              <a:ea typeface="+mj-ea"/>
              <a:cs typeface="+mj-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0232419-9ECE-4521-9AF5-EDFF0535D2AC}" type="datetimeFigureOut">
              <a:rPr lang="es-ES" smtClean="0"/>
              <a:pPr/>
              <a:t>19/10/2018</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0232419-9ECE-4521-9AF5-EDFF0535D2AC}" type="datetimeFigureOut">
              <a:rPr lang="es-ES" smtClean="0"/>
              <a:pPr/>
              <a:t>19/10/2018</a:t>
            </a:fld>
            <a:endParaRPr lang="es-ES"/>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0232419-9ECE-4521-9AF5-EDFF0535D2AC}" type="datetimeFigureOut">
              <a:rPr lang="es-ES" smtClean="0"/>
              <a:pPr/>
              <a:t>19/10/2018</a:t>
            </a:fld>
            <a:endParaRPr lang="es-ES"/>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0232419-9ECE-4521-9AF5-EDFF0535D2AC}" type="datetimeFigureOut">
              <a:rPr lang="es-ES" smtClean="0"/>
              <a:pPr/>
              <a:t>19/10/2018</a:t>
            </a:fld>
            <a:endParaRPr lang="es-ES"/>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
        <p:nvSpPr>
          <p:cNvPr id="5" name="1 Marcador de título"/>
          <p:cNvSpPr>
            <a:spLocks noGrp="1"/>
          </p:cNvSpPr>
          <p:nvPr>
            <p:ph type="title"/>
          </p:nvPr>
        </p:nvSpPr>
        <p:spPr>
          <a:xfrm>
            <a:off x="0" y="0"/>
            <a:ext cx="8858280" cy="571456"/>
          </a:xfrm>
          <a:prstGeom prst="rect">
            <a:avLst/>
          </a:prstGeom>
        </p:spPr>
        <p:txBody>
          <a:bodyPr vert="horz" lIns="91440" tIns="45720" rIns="91440" bIns="45720" rtlCol="0" anchor="ctr">
            <a:normAutofit/>
          </a:bodyPr>
          <a:lstStyle/>
          <a:p>
            <a:r>
              <a:rPr lang="es-ES" smtClean="0"/>
              <a:t>Haga clic para modificar el estilo de título del patrón</a:t>
            </a:r>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0232419-9ECE-4521-9AF5-EDFF0535D2AC}" type="datetimeFigureOut">
              <a:rPr lang="es-ES" smtClean="0"/>
              <a:pPr/>
              <a:t>19/10/2018</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1071545"/>
            <a:ext cx="5486400" cy="365602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0232419-9ECE-4521-9AF5-EDFF0535D2AC}" type="datetimeFigureOut">
              <a:rPr lang="es-ES" smtClean="0"/>
              <a:pPr/>
              <a:t>19/10/2018</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
        <p:nvSpPr>
          <p:cNvPr id="8" name="1 Marcador de título"/>
          <p:cNvSpPr txBox="1">
            <a:spLocks/>
          </p:cNvSpPr>
          <p:nvPr userDrawn="1"/>
        </p:nvSpPr>
        <p:spPr>
          <a:xfrm>
            <a:off x="0" y="0"/>
            <a:ext cx="8858280" cy="571456"/>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200" b="0" i="0" u="none" strike="noStrike" kern="1200" cap="none" spc="0" normalizeH="0" baseline="0" noProof="0" dirty="0" smtClean="0">
                <a:ln>
                  <a:noFill/>
                </a:ln>
                <a:solidFill>
                  <a:schemeClr val="bg1"/>
                </a:solidFill>
                <a:effectLst/>
                <a:uLnTx/>
                <a:uFillTx/>
                <a:latin typeface="Gill Sans MT" pitchFamily="34" charset="0"/>
                <a:ea typeface="+mj-ea"/>
                <a:cs typeface="+mj-cs"/>
              </a:rPr>
              <a:t>Haga clic para modificar el estilo de título del patrón</a:t>
            </a:r>
            <a:endParaRPr kumimoji="0" lang="es-ES" sz="3200" b="0" i="0" u="none" strike="noStrike" kern="1200" cap="none" spc="0" normalizeH="0" baseline="0" noProof="0" dirty="0">
              <a:ln>
                <a:noFill/>
              </a:ln>
              <a:solidFill>
                <a:schemeClr val="bg1"/>
              </a:solidFill>
              <a:effectLst/>
              <a:uLnTx/>
              <a:uFillTx/>
              <a:latin typeface="Gill Sans MT" pitchFamily="34" charset="0"/>
              <a:ea typeface="+mj-ea"/>
              <a:cs typeface="+mj-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Imagen" descr="interior.png"/>
          <p:cNvPicPr>
            <a:picLocks noChangeAspect="1"/>
          </p:cNvPicPr>
          <p:nvPr/>
        </p:nvPicPr>
        <p:blipFill>
          <a:blip r:embed="rId13"/>
          <a:stretch>
            <a:fillRect/>
          </a:stretch>
        </p:blipFill>
        <p:spPr>
          <a:xfrm>
            <a:off x="0" y="3371"/>
            <a:ext cx="9144000" cy="6854629"/>
          </a:xfrm>
          <a:prstGeom prst="rect">
            <a:avLst/>
          </a:prstGeom>
        </p:spPr>
      </p:pic>
      <p:sp>
        <p:nvSpPr>
          <p:cNvPr id="2" name="1 Marcador de título"/>
          <p:cNvSpPr>
            <a:spLocks noGrp="1"/>
          </p:cNvSpPr>
          <p:nvPr>
            <p:ph type="title"/>
          </p:nvPr>
        </p:nvSpPr>
        <p:spPr>
          <a:xfrm>
            <a:off x="0" y="0"/>
            <a:ext cx="8858280" cy="571456"/>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0" y="6356351"/>
            <a:ext cx="5857884" cy="287360"/>
          </a:xfrm>
          <a:prstGeom prst="rect">
            <a:avLst/>
          </a:prstGeom>
        </p:spPr>
        <p:txBody>
          <a:bodyPr vert="horz" lIns="91440" tIns="45720" rIns="91440" bIns="45720" rtlCol="0" anchor="ctr"/>
          <a:lstStyle>
            <a:lvl1pPr algn="l">
              <a:defRPr sz="1200">
                <a:solidFill>
                  <a:schemeClr val="tx1">
                    <a:lumMod val="75000"/>
                    <a:lumOff val="25000"/>
                  </a:schemeClr>
                </a:solidFill>
                <a:latin typeface="Gill Sans MT" pitchFamily="34" charset="0"/>
              </a:defRPr>
            </a:lvl1pPr>
          </a:lstStyle>
          <a:p>
            <a:fld id="{E0232419-9ECE-4521-9AF5-EDFF0535D2AC}" type="datetimeFigureOut">
              <a:rPr lang="es-ES" smtClean="0"/>
              <a:pPr/>
              <a:t>19/10/2018</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200" kern="1200">
          <a:solidFill>
            <a:schemeClr val="bg1"/>
          </a:solidFill>
          <a:latin typeface="Gill Sans M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inicio.png"/>
          <p:cNvPicPr>
            <a:picLocks noChangeAspect="1"/>
          </p:cNvPicPr>
          <p:nvPr/>
        </p:nvPicPr>
        <p:blipFill>
          <a:blip r:embed="rId2"/>
          <a:stretch>
            <a:fillRect/>
          </a:stretch>
        </p:blipFill>
        <p:spPr>
          <a:xfrm>
            <a:off x="-17860" y="0"/>
            <a:ext cx="9161860" cy="6858000"/>
          </a:xfrm>
          <a:prstGeom prst="rect">
            <a:avLst/>
          </a:prstGeom>
        </p:spPr>
      </p:pic>
      <p:sp>
        <p:nvSpPr>
          <p:cNvPr id="2" name="1 Título"/>
          <p:cNvSpPr>
            <a:spLocks noGrp="1"/>
          </p:cNvSpPr>
          <p:nvPr>
            <p:ph type="ctrTitle"/>
          </p:nvPr>
        </p:nvSpPr>
        <p:spPr>
          <a:xfrm>
            <a:off x="357158" y="428604"/>
            <a:ext cx="8101042" cy="2571767"/>
          </a:xfrm>
        </p:spPr>
        <p:txBody>
          <a:bodyPr>
            <a:noAutofit/>
          </a:bodyPr>
          <a:lstStyle/>
          <a:p>
            <a:pPr algn="ctr"/>
            <a:r>
              <a:rPr lang="es-ES" sz="4200" b="1" dirty="0" smtClean="0">
                <a:solidFill>
                  <a:schemeClr val="bg1">
                    <a:lumMod val="95000"/>
                  </a:schemeClr>
                </a:solidFill>
                <a:effectLst>
                  <a:outerShdw blurRad="38100" dist="38100" dir="2700000" algn="tl">
                    <a:srgbClr val="000000">
                      <a:alpha val="43137"/>
                    </a:srgbClr>
                  </a:outerShdw>
                </a:effectLst>
                <a:latin typeface="Arial Black" panose="020B0A04020102020204" pitchFamily="34" charset="0"/>
              </a:rPr>
              <a:t>LEY 27.430: </a:t>
            </a:r>
            <a:br>
              <a:rPr lang="es-ES" sz="4200" b="1" dirty="0" smtClean="0">
                <a:solidFill>
                  <a:schemeClr val="bg1">
                    <a:lumMod val="95000"/>
                  </a:schemeClr>
                </a:solidFill>
                <a:effectLst>
                  <a:outerShdw blurRad="38100" dist="38100" dir="2700000" algn="tl">
                    <a:srgbClr val="000000">
                      <a:alpha val="43137"/>
                    </a:srgbClr>
                  </a:outerShdw>
                </a:effectLst>
                <a:latin typeface="Arial Black" panose="020B0A04020102020204" pitchFamily="34" charset="0"/>
              </a:rPr>
            </a:br>
            <a:r>
              <a:rPr lang="es-ES" sz="4200" b="1" dirty="0" smtClean="0">
                <a:solidFill>
                  <a:schemeClr val="bg1">
                    <a:lumMod val="95000"/>
                  </a:schemeClr>
                </a:solidFill>
                <a:effectLst>
                  <a:outerShdw blurRad="38100" dist="38100" dir="2700000" algn="tl">
                    <a:srgbClr val="000000">
                      <a:alpha val="43137"/>
                    </a:srgbClr>
                  </a:outerShdw>
                </a:effectLst>
                <a:latin typeface="Arial Black" panose="020B0A04020102020204" pitchFamily="34" charset="0"/>
              </a:rPr>
              <a:t>REFORMA A LA LEY 11.683 DE PROCEDIMIENTO FISCAL</a:t>
            </a:r>
            <a:endParaRPr lang="es-ES" sz="4200" dirty="0">
              <a:solidFill>
                <a:schemeClr val="bg1">
                  <a:lumMod val="95000"/>
                </a:schemeClr>
              </a:solidFill>
            </a:endParaRPr>
          </a:p>
        </p:txBody>
      </p:sp>
      <p:sp>
        <p:nvSpPr>
          <p:cNvPr id="3" name="2 Subtítulo"/>
          <p:cNvSpPr>
            <a:spLocks noGrp="1"/>
          </p:cNvSpPr>
          <p:nvPr>
            <p:ph type="subTitle" idx="1"/>
          </p:nvPr>
        </p:nvSpPr>
        <p:spPr>
          <a:xfrm>
            <a:off x="214282" y="4071942"/>
            <a:ext cx="8072494" cy="2500330"/>
          </a:xfrm>
        </p:spPr>
        <p:txBody>
          <a:bodyPr>
            <a:normAutofit fontScale="25000" lnSpcReduction="20000"/>
          </a:bodyPr>
          <a:lstStyle/>
          <a:p>
            <a:pPr marL="432283" indent="-432283" algn="just">
              <a:buFontTx/>
              <a:buChar char="-"/>
            </a:pPr>
            <a:r>
              <a:rPr lang="es-ES" sz="6800" dirty="0" smtClean="0">
                <a:solidFill>
                  <a:schemeClr val="tx1"/>
                </a:solidFill>
                <a:latin typeface="Arial Black" panose="020B0A04020102020204" pitchFamily="34" charset="0"/>
              </a:rPr>
              <a:t>1ra</a:t>
            </a:r>
            <a:r>
              <a:rPr lang="es-ES" sz="6800" dirty="0" smtClean="0">
                <a:solidFill>
                  <a:schemeClr val="tx1"/>
                </a:solidFill>
                <a:latin typeface="Arial Black" panose="020B0A04020102020204" pitchFamily="34" charset="0"/>
              </a:rPr>
              <a:t>. Parte: </a:t>
            </a:r>
          </a:p>
          <a:p>
            <a:pPr marL="432283" indent="-432283" algn="just">
              <a:buFontTx/>
              <a:buChar char="-"/>
            </a:pPr>
            <a:r>
              <a:rPr lang="es-ES" sz="6800" dirty="0" smtClean="0">
                <a:solidFill>
                  <a:schemeClr val="tx1"/>
                </a:solidFill>
                <a:latin typeface="Arial Black" panose="020B0A04020102020204" pitchFamily="34" charset="0"/>
              </a:rPr>
              <a:t>Proscripción de la analogía. </a:t>
            </a:r>
          </a:p>
          <a:p>
            <a:pPr marL="432283" indent="-432283" algn="just">
              <a:buFontTx/>
              <a:buChar char="-"/>
            </a:pPr>
            <a:r>
              <a:rPr lang="es-ES" sz="6800" dirty="0" smtClean="0">
                <a:solidFill>
                  <a:schemeClr val="tx1"/>
                </a:solidFill>
                <a:latin typeface="Arial Black" panose="020B0A04020102020204" pitchFamily="34" charset="0"/>
              </a:rPr>
              <a:t>Responsables por deuda propia y por deuda ajena,</a:t>
            </a:r>
          </a:p>
          <a:p>
            <a:pPr marL="432283" indent="-432283" algn="just">
              <a:buFontTx/>
              <a:buChar char="-"/>
            </a:pPr>
            <a:r>
              <a:rPr lang="es-ES" sz="6800" dirty="0" smtClean="0">
                <a:solidFill>
                  <a:schemeClr val="tx1"/>
                </a:solidFill>
                <a:latin typeface="Arial Black" panose="020B0A04020102020204" pitchFamily="34" charset="0"/>
              </a:rPr>
              <a:t>Responsables solidarios, </a:t>
            </a:r>
          </a:p>
          <a:p>
            <a:pPr marL="432283" indent="-432283" algn="just">
              <a:buFontTx/>
              <a:buChar char="-"/>
            </a:pPr>
            <a:r>
              <a:rPr lang="es-ES" sz="6800" dirty="0" smtClean="0">
                <a:solidFill>
                  <a:schemeClr val="tx1"/>
                </a:solidFill>
                <a:latin typeface="Arial Black" panose="020B0A04020102020204" pitchFamily="34" charset="0"/>
              </a:rPr>
              <a:t>Régimen procesal a considerar.</a:t>
            </a:r>
          </a:p>
          <a:p>
            <a:pPr marL="432283" indent="-432283" algn="just">
              <a:buFontTx/>
              <a:buChar char="-"/>
            </a:pPr>
            <a:r>
              <a:rPr lang="es-ES" sz="6800" dirty="0" smtClean="0">
                <a:solidFill>
                  <a:schemeClr val="tx1"/>
                </a:solidFill>
                <a:latin typeface="Arial Black" panose="020B0A04020102020204" pitchFamily="34" charset="0"/>
              </a:rPr>
              <a:t>DDJJ rectificativas en menos. </a:t>
            </a:r>
          </a:p>
          <a:p>
            <a:pPr marL="432283" indent="-432283" algn="just">
              <a:buFontTx/>
              <a:buChar char="-"/>
            </a:pPr>
            <a:r>
              <a:rPr lang="es-ES" sz="6800" dirty="0" smtClean="0">
                <a:solidFill>
                  <a:schemeClr val="tx1"/>
                </a:solidFill>
                <a:latin typeface="Arial Black" panose="020B0A04020102020204" pitchFamily="34" charset="0"/>
              </a:rPr>
              <a:t>El Nuevo Acuerdo Conclusivo Voluntario. </a:t>
            </a:r>
          </a:p>
          <a:p>
            <a:pPr marL="432283" indent="-432283" algn="just"/>
            <a:endParaRPr lang="es-ES" sz="6400" dirty="0" smtClean="0">
              <a:solidFill>
                <a:schemeClr val="tx1"/>
              </a:solidFill>
              <a:latin typeface="Arial Black" panose="020B0A04020102020204" pitchFamily="34" charset="0"/>
            </a:endParaRPr>
          </a:p>
          <a:p>
            <a:pPr marL="432283" indent="-432283" algn="just">
              <a:buFontTx/>
              <a:buChar char="-"/>
            </a:pPr>
            <a:r>
              <a:rPr lang="es-ES" sz="6400" dirty="0" err="1" smtClean="0">
                <a:solidFill>
                  <a:schemeClr val="tx1"/>
                </a:solidFill>
                <a:latin typeface="Arial Black" panose="020B0A04020102020204" pitchFamily="34" charset="0"/>
              </a:rPr>
              <a:t>Cr.</a:t>
            </a:r>
            <a:r>
              <a:rPr lang="es-ES" sz="6400" dirty="0" smtClean="0">
                <a:solidFill>
                  <a:schemeClr val="tx1"/>
                </a:solidFill>
                <a:latin typeface="Arial Black" panose="020B0A04020102020204" pitchFamily="34" charset="0"/>
              </a:rPr>
              <a:t> </a:t>
            </a:r>
            <a:r>
              <a:rPr lang="es-ES" sz="6400" dirty="0" err="1" smtClean="0">
                <a:solidFill>
                  <a:schemeClr val="tx1"/>
                </a:solidFill>
                <a:latin typeface="Arial Black" panose="020B0A04020102020204" pitchFamily="34" charset="0"/>
              </a:rPr>
              <a:t>Diuvigildo</a:t>
            </a:r>
            <a:r>
              <a:rPr lang="es-ES" sz="6400" dirty="0" smtClean="0">
                <a:solidFill>
                  <a:schemeClr val="tx1"/>
                </a:solidFill>
                <a:latin typeface="Arial Black" panose="020B0A04020102020204" pitchFamily="34" charset="0"/>
              </a:rPr>
              <a:t> </a:t>
            </a:r>
            <a:r>
              <a:rPr lang="es-ES" sz="6400" dirty="0" err="1" smtClean="0">
                <a:solidFill>
                  <a:schemeClr val="tx1"/>
                </a:solidFill>
                <a:latin typeface="Arial Black" panose="020B0A04020102020204" pitchFamily="34" charset="0"/>
              </a:rPr>
              <a:t>Yedro</a:t>
            </a:r>
            <a:endParaRPr lang="es-ES" sz="6400" dirty="0" smtClean="0">
              <a:solidFill>
                <a:schemeClr val="tx1"/>
              </a:solidFill>
              <a:latin typeface="Arial Black" panose="020B0A04020102020204" pitchFamily="34" charset="0"/>
            </a:endParaRPr>
          </a:p>
          <a:p>
            <a:pPr marL="432283" indent="-432283" algn="just">
              <a:buFontTx/>
              <a:buChar char="-"/>
            </a:pPr>
            <a:r>
              <a:rPr lang="es-ES" sz="6400" dirty="0" smtClean="0">
                <a:solidFill>
                  <a:schemeClr val="tx1"/>
                </a:solidFill>
                <a:latin typeface="Arial Black" panose="020B0A04020102020204" pitchFamily="34" charset="0"/>
              </a:rPr>
              <a:t>Octubre </a:t>
            </a:r>
            <a:r>
              <a:rPr lang="es-ES" sz="6400" dirty="0" smtClean="0">
                <a:solidFill>
                  <a:schemeClr val="tx1"/>
                </a:solidFill>
                <a:latin typeface="Arial Black" panose="020B0A04020102020204" pitchFamily="34" charset="0"/>
              </a:rPr>
              <a:t>2018</a:t>
            </a:r>
          </a:p>
          <a:p>
            <a:endParaRPr lang="es-ES" sz="4400" dirty="0">
              <a:solidFill>
                <a:schemeClr val="tx1">
                  <a:lumMod val="65000"/>
                  <a:lumOff val="35000"/>
                </a:schemeClr>
              </a:solidFill>
              <a:latin typeface="Gill Sans M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571480"/>
            <a:ext cx="8001024" cy="1428760"/>
          </a:xfrm>
        </p:spPr>
        <p:txBody>
          <a:bodyPr>
            <a:noAutofit/>
          </a:bodyPr>
          <a:lstStyle/>
          <a:p>
            <a:r>
              <a:rPr lang="es-ES" sz="2400" dirty="0" smtClean="0">
                <a:solidFill>
                  <a:schemeClr val="tx2">
                    <a:lumMod val="75000"/>
                  </a:schemeClr>
                </a:solidFill>
                <a:latin typeface="Arial Black" panose="020B0A04020102020204" pitchFamily="34" charset="0"/>
              </a:rPr>
              <a:t>NATURALEZA JURIDICA DE LA RESPONSABILIDAD SOLIDARIA TRIBUTARIA</a:t>
            </a:r>
            <a:endParaRPr lang="es-AR" sz="2400" dirty="0">
              <a:solidFill>
                <a:schemeClr val="tx2">
                  <a:lumMod val="75000"/>
                </a:schemeClr>
              </a:solidFill>
            </a:endParaRPr>
          </a:p>
        </p:txBody>
      </p:sp>
      <p:graphicFrame>
        <p:nvGraphicFramePr>
          <p:cNvPr id="4" name="3 Tabla"/>
          <p:cNvGraphicFramePr>
            <a:graphicFrameLocks noGrp="1"/>
          </p:cNvGraphicFramePr>
          <p:nvPr/>
        </p:nvGraphicFramePr>
        <p:xfrm>
          <a:off x="285720" y="1785927"/>
          <a:ext cx="8572560" cy="3998632"/>
        </p:xfrm>
        <a:graphic>
          <a:graphicData uri="http://schemas.openxmlformats.org/drawingml/2006/table">
            <a:tbl>
              <a:tblPr firstRow="1" bandRow="1">
                <a:tableStyleId>{5C22544A-7EE6-4342-B048-85BDC9FD1C3A}</a:tableStyleId>
              </a:tblPr>
              <a:tblGrid>
                <a:gridCol w="2309778"/>
                <a:gridCol w="1976502"/>
                <a:gridCol w="2290943"/>
                <a:gridCol w="1995337"/>
              </a:tblGrid>
              <a:tr h="1024186">
                <a:tc>
                  <a:txBody>
                    <a:bodyPr/>
                    <a:lstStyle/>
                    <a:p>
                      <a:pPr algn="ctr"/>
                      <a:r>
                        <a:rPr lang="es-ES" dirty="0" smtClean="0"/>
                        <a:t>ATRIBUTOS </a:t>
                      </a:r>
                      <a:endParaRPr lang="es-ES" dirty="0"/>
                    </a:p>
                  </a:txBody>
                  <a:tcPr/>
                </a:tc>
                <a:tc>
                  <a:txBody>
                    <a:bodyPr/>
                    <a:lstStyle/>
                    <a:p>
                      <a:pPr algn="ctr"/>
                      <a:r>
                        <a:rPr lang="es-ES" baseline="0" dirty="0" smtClean="0"/>
                        <a:t>Código C. y C.: arts. </a:t>
                      </a:r>
                      <a:endParaRPr lang="es-ES" dirty="0"/>
                    </a:p>
                  </a:txBody>
                  <a:tcPr/>
                </a:tc>
                <a:tc>
                  <a:txBody>
                    <a:bodyPr/>
                    <a:lstStyle/>
                    <a:p>
                      <a:pPr algn="ctr"/>
                      <a:r>
                        <a:rPr lang="es-ES" dirty="0" smtClean="0"/>
                        <a:t>Fianza Solidaria </a:t>
                      </a:r>
                      <a:endParaRPr lang="es-ES" dirty="0"/>
                    </a:p>
                  </a:txBody>
                  <a:tcPr/>
                </a:tc>
                <a:tc>
                  <a:txBody>
                    <a:bodyPr/>
                    <a:lstStyle/>
                    <a:p>
                      <a:pPr algn="ctr"/>
                      <a:r>
                        <a:rPr lang="es-ES" dirty="0" smtClean="0"/>
                        <a:t>Responsabilidad</a:t>
                      </a:r>
                      <a:r>
                        <a:rPr lang="es-ES" baseline="0" dirty="0" smtClean="0"/>
                        <a:t> Solidaria Tributaria</a:t>
                      </a:r>
                      <a:endParaRPr lang="es-ES" dirty="0"/>
                    </a:p>
                  </a:txBody>
                  <a:tcPr/>
                </a:tc>
              </a:tr>
              <a:tr h="716930">
                <a:tc>
                  <a:txBody>
                    <a:bodyPr/>
                    <a:lstStyle/>
                    <a:p>
                      <a:r>
                        <a:rPr lang="es-ES" b="1" dirty="0" smtClean="0">
                          <a:latin typeface="Arial" panose="020B0604020202020204" pitchFamily="34" charset="0"/>
                          <a:cs typeface="Arial" panose="020B0604020202020204" pitchFamily="34" charset="0"/>
                        </a:rPr>
                        <a:t>Obligación Accesoria</a:t>
                      </a:r>
                      <a:endParaRPr lang="es-ES" b="1" dirty="0">
                        <a:latin typeface="Arial" panose="020B0604020202020204" pitchFamily="34" charset="0"/>
                        <a:cs typeface="Arial" panose="020B0604020202020204" pitchFamily="34" charset="0"/>
                      </a:endParaRPr>
                    </a:p>
                  </a:txBody>
                  <a:tcPr/>
                </a:tc>
                <a:tc>
                  <a:txBody>
                    <a:bodyPr/>
                    <a:lstStyle/>
                    <a:p>
                      <a:pPr algn="ctr"/>
                      <a:r>
                        <a:rPr lang="es-ES" dirty="0" smtClean="0"/>
                        <a:t> 856-1574 </a:t>
                      </a:r>
                      <a:r>
                        <a:rPr lang="es-ES" baseline="0" dirty="0" smtClean="0"/>
                        <a:t> </a:t>
                      </a:r>
                      <a:endParaRPr lang="es-ES" dirty="0"/>
                    </a:p>
                  </a:txBody>
                  <a:tcPr/>
                </a:tc>
                <a:tc>
                  <a:txBody>
                    <a:bodyPr/>
                    <a:lstStyle/>
                    <a:p>
                      <a:pPr algn="ctr"/>
                      <a:r>
                        <a:rPr lang="es-ES" dirty="0" smtClean="0"/>
                        <a:t>Si </a:t>
                      </a:r>
                      <a:endParaRPr lang="es-ES" dirty="0"/>
                    </a:p>
                  </a:txBody>
                  <a:tcPr/>
                </a:tc>
                <a:tc>
                  <a:txBody>
                    <a:bodyPr/>
                    <a:lstStyle/>
                    <a:p>
                      <a:pPr algn="ctr"/>
                      <a:r>
                        <a:rPr lang="es-ES" dirty="0" smtClean="0"/>
                        <a:t>Si </a:t>
                      </a:r>
                      <a:endParaRPr lang="es-ES" dirty="0"/>
                    </a:p>
                  </a:txBody>
                  <a:tcPr/>
                </a:tc>
              </a:tr>
              <a:tr h="716930">
                <a:tc>
                  <a:txBody>
                    <a:bodyPr/>
                    <a:lstStyle/>
                    <a:p>
                      <a:r>
                        <a:rPr lang="es-ES" b="1" dirty="0" smtClean="0">
                          <a:latin typeface="Arial" panose="020B0604020202020204" pitchFamily="34" charset="0"/>
                          <a:cs typeface="Arial" panose="020B0604020202020204" pitchFamily="34" charset="0"/>
                        </a:rPr>
                        <a:t>Beneficio de Excusión </a:t>
                      </a:r>
                      <a:endParaRPr lang="es-ES" b="1" dirty="0">
                        <a:latin typeface="Arial" panose="020B0604020202020204" pitchFamily="34" charset="0"/>
                        <a:cs typeface="Arial" panose="020B0604020202020204" pitchFamily="34" charset="0"/>
                      </a:endParaRPr>
                    </a:p>
                  </a:txBody>
                  <a:tcPr/>
                </a:tc>
                <a:tc>
                  <a:txBody>
                    <a:bodyPr/>
                    <a:lstStyle/>
                    <a:p>
                      <a:pPr algn="ctr"/>
                      <a:r>
                        <a:rPr lang="es-ES" dirty="0" smtClean="0"/>
                        <a:t>1583-1584-1590</a:t>
                      </a:r>
                      <a:r>
                        <a:rPr lang="es-ES" baseline="0" dirty="0" smtClean="0"/>
                        <a:t> </a:t>
                      </a:r>
                      <a:endParaRPr lang="es-ES" dirty="0"/>
                    </a:p>
                  </a:txBody>
                  <a:tcPr/>
                </a:tc>
                <a:tc>
                  <a:txBody>
                    <a:bodyPr/>
                    <a:lstStyle/>
                    <a:p>
                      <a:pPr algn="ctr"/>
                      <a:r>
                        <a:rPr lang="es-ES" dirty="0" smtClean="0"/>
                        <a:t>No puede ser opuesto por el fiador</a:t>
                      </a:r>
                      <a:r>
                        <a:rPr lang="es-ES" baseline="0" dirty="0" smtClean="0"/>
                        <a:t> </a:t>
                      </a:r>
                      <a:endParaRPr lang="es-ES" dirty="0"/>
                    </a:p>
                  </a:txBody>
                  <a:tcPr/>
                </a:tc>
                <a:tc>
                  <a:txBody>
                    <a:bodyPr/>
                    <a:lstStyle/>
                    <a:p>
                      <a:pPr algn="ctr"/>
                      <a:r>
                        <a:rPr lang="es-ES" dirty="0" smtClean="0"/>
                        <a:t>ídem </a:t>
                      </a:r>
                      <a:endParaRPr lang="es-ES" dirty="0"/>
                    </a:p>
                  </a:txBody>
                  <a:tcPr/>
                </a:tc>
              </a:tr>
              <a:tr h="516400">
                <a:tc>
                  <a:txBody>
                    <a:bodyPr/>
                    <a:lstStyle/>
                    <a:p>
                      <a:r>
                        <a:rPr lang="es-ES" b="1" dirty="0" smtClean="0">
                          <a:latin typeface="Arial" panose="020B0604020202020204" pitchFamily="34" charset="0"/>
                          <a:cs typeface="Arial" panose="020B0604020202020204" pitchFamily="34" charset="0"/>
                        </a:rPr>
                        <a:t>Divisibilidad </a:t>
                      </a:r>
                      <a:endParaRPr lang="es-ES" b="1" dirty="0">
                        <a:latin typeface="Arial" panose="020B0604020202020204" pitchFamily="34" charset="0"/>
                        <a:cs typeface="Arial" panose="020B0604020202020204" pitchFamily="34" charset="0"/>
                      </a:endParaRPr>
                    </a:p>
                  </a:txBody>
                  <a:tcPr/>
                </a:tc>
                <a:tc>
                  <a:txBody>
                    <a:bodyPr/>
                    <a:lstStyle/>
                    <a:p>
                      <a:pPr algn="ctr"/>
                      <a:r>
                        <a:rPr lang="es-ES" dirty="0" smtClean="0"/>
                        <a:t>833  </a:t>
                      </a:r>
                      <a:endParaRPr lang="es-ES" dirty="0"/>
                    </a:p>
                  </a:txBody>
                  <a:tcPr/>
                </a:tc>
                <a:tc>
                  <a:txBody>
                    <a:bodyPr/>
                    <a:lstStyle/>
                    <a:p>
                      <a:pPr algn="ctr"/>
                      <a:r>
                        <a:rPr lang="es-ES" dirty="0" smtClean="0"/>
                        <a:t>No </a:t>
                      </a:r>
                      <a:endParaRPr lang="es-ES" dirty="0"/>
                    </a:p>
                  </a:txBody>
                  <a:tcPr/>
                </a:tc>
                <a:tc>
                  <a:txBody>
                    <a:bodyPr/>
                    <a:lstStyle/>
                    <a:p>
                      <a:pPr algn="ctr"/>
                      <a:r>
                        <a:rPr lang="es-ES" dirty="0" smtClean="0"/>
                        <a:t>No </a:t>
                      </a:r>
                      <a:endParaRPr lang="es-ES" dirty="0"/>
                    </a:p>
                  </a:txBody>
                  <a:tcPr/>
                </a:tc>
              </a:tr>
              <a:tr h="1024186">
                <a:tc>
                  <a:txBody>
                    <a:bodyPr/>
                    <a:lstStyle/>
                    <a:p>
                      <a:r>
                        <a:rPr lang="es-ES" b="1" dirty="0" smtClean="0">
                          <a:latin typeface="Arial" panose="020B0604020202020204" pitchFamily="34" charset="0"/>
                          <a:cs typeface="Arial" panose="020B0604020202020204" pitchFamily="34" charset="0"/>
                        </a:rPr>
                        <a:t>Prelación</a:t>
                      </a:r>
                      <a:r>
                        <a:rPr lang="es-ES" b="1" baseline="0" dirty="0" smtClean="0">
                          <a:latin typeface="Arial" panose="020B0604020202020204" pitchFamily="34" charset="0"/>
                          <a:cs typeface="Arial" panose="020B0604020202020204" pitchFamily="34" charset="0"/>
                        </a:rPr>
                        <a:t>: primero el deudor, luego el responsable </a:t>
                      </a:r>
                      <a:endParaRPr lang="es-ES" b="1" dirty="0">
                        <a:latin typeface="Arial" panose="020B0604020202020204" pitchFamily="34" charset="0"/>
                        <a:cs typeface="Arial" panose="020B0604020202020204" pitchFamily="34" charset="0"/>
                      </a:endParaRPr>
                    </a:p>
                  </a:txBody>
                  <a:tcPr/>
                </a:tc>
                <a:tc>
                  <a:txBody>
                    <a:bodyPr/>
                    <a:lstStyle/>
                    <a:p>
                      <a:pPr algn="ctr"/>
                      <a:r>
                        <a:rPr lang="es-ES" dirty="0" smtClean="0"/>
                        <a:t>1574</a:t>
                      </a:r>
                    </a:p>
                    <a:p>
                      <a:pPr algn="ctr"/>
                      <a:r>
                        <a:rPr lang="es-ES" dirty="0" smtClean="0"/>
                        <a:t>y</a:t>
                      </a:r>
                      <a:r>
                        <a:rPr lang="es-ES" baseline="0" dirty="0" smtClean="0"/>
                        <a:t> 8* L. 11.683</a:t>
                      </a:r>
                      <a:endParaRPr lang="es-ES" dirty="0"/>
                    </a:p>
                  </a:txBody>
                  <a:tcPr/>
                </a:tc>
                <a:tc>
                  <a:txBody>
                    <a:bodyPr/>
                    <a:lstStyle/>
                    <a:p>
                      <a:pPr algn="ctr"/>
                      <a:r>
                        <a:rPr lang="es-ES" dirty="0" smtClean="0"/>
                        <a:t>Si </a:t>
                      </a:r>
                      <a:endParaRPr lang="es-ES" dirty="0"/>
                    </a:p>
                  </a:txBody>
                  <a:tcPr/>
                </a:tc>
                <a:tc>
                  <a:txBody>
                    <a:bodyPr/>
                    <a:lstStyle/>
                    <a:p>
                      <a:pPr algn="ctr"/>
                      <a:r>
                        <a:rPr lang="es-ES" dirty="0" smtClean="0"/>
                        <a:t>Si </a:t>
                      </a:r>
                      <a:endParaRPr lang="es-E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071546"/>
            <a:ext cx="8715404" cy="1000132"/>
          </a:xfrm>
        </p:spPr>
        <p:txBody>
          <a:bodyPr>
            <a:normAutofit fontScale="90000"/>
          </a:bodyPr>
          <a:lstStyle/>
          <a:p>
            <a:r>
              <a:rPr lang="es-ES" dirty="0" smtClean="0">
                <a:solidFill>
                  <a:schemeClr val="tx2">
                    <a:lumMod val="75000"/>
                  </a:schemeClr>
                </a:solidFill>
                <a:latin typeface="Arial Black" panose="020B0A04020102020204" pitchFamily="34" charset="0"/>
              </a:rPr>
              <a:t>Art. 180: Se sustituye el art. 8° por el </a:t>
            </a:r>
            <a:r>
              <a:rPr lang="es-ES" dirty="0" err="1" smtClean="0">
                <a:solidFill>
                  <a:schemeClr val="tx2">
                    <a:lumMod val="75000"/>
                  </a:schemeClr>
                </a:solidFill>
                <a:latin typeface="Arial Black" panose="020B0A04020102020204" pitchFamily="34" charset="0"/>
              </a:rPr>
              <a:t>sigte</a:t>
            </a:r>
            <a:r>
              <a:rPr lang="es-ES" dirty="0" smtClean="0">
                <a:solidFill>
                  <a:schemeClr val="tx2">
                    <a:lumMod val="75000"/>
                  </a:schemeClr>
                </a:solidFill>
                <a:latin typeface="Arial Black" panose="020B0A04020102020204" pitchFamily="34" charset="0"/>
              </a:rPr>
              <a:t>.: Responsabilidad </a:t>
            </a:r>
            <a:r>
              <a:rPr lang="es-ES" dirty="0" smtClean="0">
                <a:solidFill>
                  <a:schemeClr val="tx2">
                    <a:lumMod val="75000"/>
                  </a:schemeClr>
                </a:solidFill>
                <a:latin typeface="Arial Black" panose="020B0A04020102020204" pitchFamily="34" charset="0"/>
              </a:rPr>
              <a:t>Solidaria</a:t>
            </a:r>
            <a:endParaRPr lang="es-AR" dirty="0">
              <a:solidFill>
                <a:schemeClr val="tx2">
                  <a:lumMod val="75000"/>
                </a:schemeClr>
              </a:solidFill>
            </a:endParaRPr>
          </a:p>
        </p:txBody>
      </p:sp>
      <p:sp>
        <p:nvSpPr>
          <p:cNvPr id="3" name="2 Marcador de contenido"/>
          <p:cNvSpPr>
            <a:spLocks noGrp="1"/>
          </p:cNvSpPr>
          <p:nvPr>
            <p:ph idx="1"/>
          </p:nvPr>
        </p:nvSpPr>
        <p:spPr>
          <a:xfrm>
            <a:off x="285720" y="2428868"/>
            <a:ext cx="8401080" cy="3929090"/>
          </a:xfrm>
        </p:spPr>
        <p:txBody>
          <a:bodyPr>
            <a:normAutofit fontScale="55000" lnSpcReduction="20000"/>
          </a:bodyPr>
          <a:lstStyle/>
          <a:p>
            <a:pPr algn="just"/>
            <a:r>
              <a:rPr lang="es-ES" sz="3600" b="1" dirty="0" smtClean="0">
                <a:latin typeface="Arial" panose="020B0604020202020204" pitchFamily="34" charset="0"/>
                <a:cs typeface="Arial" panose="020B0604020202020204" pitchFamily="34" charset="0"/>
              </a:rPr>
              <a:t>Responden con sus bienes propios y solidariamente con los deudores del tributo y, si los hubiere, con otros responsables del mismo gravamen, sin perjuicio de las sanciones </a:t>
            </a:r>
            <a:r>
              <a:rPr lang="es-ES" sz="3600" b="1" dirty="0" err="1" smtClean="0">
                <a:latin typeface="Arial" panose="020B0604020202020204" pitchFamily="34" charset="0"/>
                <a:cs typeface="Arial" panose="020B0604020202020204" pitchFamily="34" charset="0"/>
              </a:rPr>
              <a:t>corresp</a:t>
            </a:r>
            <a:r>
              <a:rPr lang="es-ES" sz="3600" b="1" dirty="0" smtClean="0">
                <a:latin typeface="Arial" panose="020B0604020202020204" pitchFamily="34" charset="0"/>
                <a:cs typeface="Arial" panose="020B0604020202020204" pitchFamily="34" charset="0"/>
              </a:rPr>
              <a:t>. a las infracciones cometidas:</a:t>
            </a:r>
          </a:p>
          <a:p>
            <a:pPr algn="just"/>
            <a:r>
              <a:rPr lang="es-ES" sz="3600" b="1" dirty="0" smtClean="0">
                <a:latin typeface="Arial" panose="020B0604020202020204" pitchFamily="34" charset="0"/>
                <a:cs typeface="Arial" panose="020B0604020202020204" pitchFamily="34" charset="0"/>
              </a:rPr>
              <a:t>a) Todos los responsables enumerados en los puntos a) a e), del inciso 1, del artículo 6º cuando, por incumplimiento de sus deberes tributarios, no abonaran oportunamente el debido tributo, </a:t>
            </a:r>
            <a:r>
              <a:rPr lang="es-ES" sz="3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si los deudores no regularizan su situación fiscal dentro de los quince (15) días de la intimación administrativa de pago, </a:t>
            </a:r>
            <a:r>
              <a:rPr lang="es-ES" sz="3600" b="1" u="sng" dirty="0" smtClean="0">
                <a:latin typeface="Arial" panose="020B0604020202020204" pitchFamily="34" charset="0"/>
                <a:cs typeface="Arial" panose="020B0604020202020204" pitchFamily="34" charset="0"/>
              </a:rPr>
              <a:t>ya sea que se trate o no de un procedimiento de determinación de oficio.</a:t>
            </a:r>
            <a:r>
              <a:rPr lang="es-ES" sz="3600" b="1" dirty="0" smtClean="0">
                <a:latin typeface="Arial" panose="020B0604020202020204" pitchFamily="34" charset="0"/>
                <a:cs typeface="Arial" panose="020B0604020202020204" pitchFamily="34" charset="0"/>
              </a:rPr>
              <a:t> </a:t>
            </a:r>
            <a:r>
              <a:rPr lang="es-ES" sz="3600" b="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No existirá esta responsabilidad personal y solidaria respecto de aquellos que demuestren debidamente que dicha responsabilidad no les es imputable subjetivamente.</a:t>
            </a:r>
          </a:p>
          <a:p>
            <a:endParaRPr lang="es-A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785794"/>
            <a:ext cx="8501122" cy="1357322"/>
          </a:xfrm>
        </p:spPr>
        <p:txBody>
          <a:bodyPr>
            <a:normAutofit/>
          </a:bodyPr>
          <a:lstStyle/>
          <a:p>
            <a:r>
              <a:rPr lang="es-ES" dirty="0" smtClean="0">
                <a:solidFill>
                  <a:schemeClr val="tx2">
                    <a:lumMod val="75000"/>
                  </a:schemeClr>
                </a:solidFill>
                <a:latin typeface="Arial Black" panose="020B0A04020102020204" pitchFamily="34" charset="0"/>
              </a:rPr>
              <a:t>///Art. 180: Se sustituye el art. 8° por el </a:t>
            </a:r>
            <a:r>
              <a:rPr lang="es-ES" dirty="0" err="1" smtClean="0">
                <a:solidFill>
                  <a:schemeClr val="tx2">
                    <a:lumMod val="75000"/>
                  </a:schemeClr>
                </a:solidFill>
                <a:latin typeface="Arial Black" panose="020B0A04020102020204" pitchFamily="34" charset="0"/>
              </a:rPr>
              <a:t>sigte</a:t>
            </a:r>
            <a:r>
              <a:rPr lang="es-ES" dirty="0" smtClean="0">
                <a:solidFill>
                  <a:schemeClr val="tx2">
                    <a:lumMod val="75000"/>
                  </a:schemeClr>
                </a:solidFill>
                <a:latin typeface="Arial Black" panose="020B0A04020102020204" pitchFamily="34" charset="0"/>
              </a:rPr>
              <a:t>.: Responsabilidad </a:t>
            </a:r>
            <a:r>
              <a:rPr lang="es-ES" dirty="0" smtClean="0">
                <a:solidFill>
                  <a:schemeClr val="tx2">
                    <a:lumMod val="75000"/>
                  </a:schemeClr>
                </a:solidFill>
                <a:latin typeface="Arial Black" panose="020B0A04020102020204" pitchFamily="34" charset="0"/>
              </a:rPr>
              <a:t>Solidaria</a:t>
            </a:r>
            <a:endParaRPr lang="es-AR" dirty="0">
              <a:solidFill>
                <a:schemeClr val="tx2">
                  <a:lumMod val="75000"/>
                </a:schemeClr>
              </a:solidFill>
            </a:endParaRPr>
          </a:p>
        </p:txBody>
      </p:sp>
      <p:sp>
        <p:nvSpPr>
          <p:cNvPr id="3" name="2 Marcador de contenido"/>
          <p:cNvSpPr>
            <a:spLocks noGrp="1"/>
          </p:cNvSpPr>
          <p:nvPr>
            <p:ph idx="1"/>
          </p:nvPr>
        </p:nvSpPr>
        <p:spPr>
          <a:xfrm>
            <a:off x="457200" y="2285992"/>
            <a:ext cx="8229600" cy="4143404"/>
          </a:xfrm>
        </p:spPr>
        <p:txBody>
          <a:bodyPr>
            <a:normAutofit fontScale="70000" lnSpcReduction="20000"/>
          </a:bodyPr>
          <a:lstStyle/>
          <a:p>
            <a:pPr algn="just"/>
            <a:r>
              <a:rPr lang="es-ES" b="1" dirty="0" smtClean="0">
                <a:latin typeface="Arial" panose="020B0604020202020204" pitchFamily="34" charset="0"/>
                <a:cs typeface="Arial" panose="020B0604020202020204" pitchFamily="34" charset="0"/>
              </a:rPr>
              <a:t>En las mismas condiciones del párrafo anterior, los socios de las sociedades regidas por la Sección IV del Capítulo I de la Ley General de Sociedades Nº 19.550 (</a:t>
            </a:r>
            <a:r>
              <a:rPr lang="es-ES" b="1" dirty="0" err="1" smtClean="0">
                <a:latin typeface="Arial" panose="020B0604020202020204" pitchFamily="34" charset="0"/>
                <a:cs typeface="Arial" panose="020B0604020202020204" pitchFamily="34" charset="0"/>
              </a:rPr>
              <a:t>t.o.</a:t>
            </a:r>
            <a:r>
              <a:rPr lang="es-ES" b="1" dirty="0" smtClean="0">
                <a:latin typeface="Arial" panose="020B0604020202020204" pitchFamily="34" charset="0"/>
                <a:cs typeface="Arial" panose="020B0604020202020204" pitchFamily="34" charset="0"/>
              </a:rPr>
              <a:t> 1984) y sus modificaciones, y los socios solidariamente responsables de acuerdo con el derecho común, respecto de las obligaciones fiscales que correspondan a las sociedades o personas jurídicas que ellos representen o integren</a:t>
            </a:r>
            <a:r>
              <a:rPr lang="es-ES" dirty="0" smtClean="0"/>
              <a:t>.</a:t>
            </a:r>
          </a:p>
          <a:p>
            <a:pPr marL="0" indent="0" algn="just">
              <a:buNone/>
            </a:pPr>
            <a:endParaRPr lang="es-ES" dirty="0" smtClean="0"/>
          </a:p>
          <a:p>
            <a:pPr algn="just"/>
            <a:r>
              <a:rPr lang="es-ES" sz="2800" b="1" dirty="0" smtClean="0">
                <a:latin typeface="Arial" panose="020B0604020202020204" pitchFamily="34" charset="0"/>
                <a:cs typeface="Arial" panose="020B0604020202020204" pitchFamily="34" charset="0"/>
              </a:rPr>
              <a:t>Estas sociedades son  las previstas en el art. 21* de la L. 19550: No </a:t>
            </a:r>
            <a:r>
              <a:rPr lang="es-ES" sz="2800" b="1" dirty="0" err="1" smtClean="0">
                <a:latin typeface="Arial" panose="020B0604020202020204" pitchFamily="34" charset="0"/>
                <a:cs typeface="Arial" panose="020B0604020202020204" pitchFamily="34" charset="0"/>
              </a:rPr>
              <a:t>constituídas</a:t>
            </a:r>
            <a:r>
              <a:rPr lang="es-ES" sz="2800" b="1" dirty="0" smtClean="0">
                <a:latin typeface="Arial" panose="020B0604020202020204" pitchFamily="34" charset="0"/>
                <a:cs typeface="Arial" panose="020B0604020202020204" pitchFamily="34" charset="0"/>
              </a:rPr>
              <a:t> con sujeción a los tipos del Capítulo II (Soc. colectiva en comandita simple, capital e </a:t>
            </a:r>
            <a:r>
              <a:rPr lang="es-ES" sz="2800" b="1" dirty="0" err="1" smtClean="0">
                <a:latin typeface="Arial" panose="020B0604020202020204" pitchFamily="34" charset="0"/>
                <a:cs typeface="Arial" panose="020B0604020202020204" pitchFamily="34" charset="0"/>
              </a:rPr>
              <a:t>industr</a:t>
            </a:r>
            <a:r>
              <a:rPr lang="es-ES" sz="2800" b="1" dirty="0" smtClean="0">
                <a:latin typeface="Arial" panose="020B0604020202020204" pitchFamily="34" charset="0"/>
                <a:cs typeface="Arial" panose="020B0604020202020204" pitchFamily="34" charset="0"/>
              </a:rPr>
              <a:t>., SRL , S.A.), que omita requisitos esenciales o que incumpla formalidades exigidas x ley.</a:t>
            </a:r>
          </a:p>
          <a:p>
            <a:endParaRPr lang="es-A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1000108"/>
            <a:ext cx="8643998" cy="785818"/>
          </a:xfrm>
        </p:spPr>
        <p:txBody>
          <a:bodyPr>
            <a:normAutofit fontScale="90000"/>
          </a:bodyPr>
          <a:lstStyle/>
          <a:p>
            <a:r>
              <a:rPr lang="es-ES" dirty="0" smtClean="0">
                <a:solidFill>
                  <a:schemeClr val="tx2">
                    <a:lumMod val="75000"/>
                  </a:schemeClr>
                </a:solidFill>
                <a:latin typeface="Arial Black" panose="020B0A04020102020204" pitchFamily="34" charset="0"/>
              </a:rPr>
              <a:t>///Art. 180: Se sustituye el art. 8° por el </a:t>
            </a:r>
            <a:r>
              <a:rPr lang="es-ES" dirty="0" err="1" smtClean="0">
                <a:solidFill>
                  <a:schemeClr val="tx2">
                    <a:lumMod val="75000"/>
                  </a:schemeClr>
                </a:solidFill>
                <a:latin typeface="Arial Black" panose="020B0A04020102020204" pitchFamily="34" charset="0"/>
              </a:rPr>
              <a:t>sigte</a:t>
            </a:r>
            <a:r>
              <a:rPr lang="es-ES" dirty="0" smtClean="0">
                <a:solidFill>
                  <a:schemeClr val="tx2">
                    <a:lumMod val="75000"/>
                  </a:schemeClr>
                </a:solidFill>
                <a:latin typeface="Arial Black" panose="020B0A04020102020204" pitchFamily="34" charset="0"/>
              </a:rPr>
              <a:t>.: Responsabilidad </a:t>
            </a:r>
            <a:r>
              <a:rPr lang="es-ES" dirty="0" smtClean="0">
                <a:solidFill>
                  <a:schemeClr val="tx2">
                    <a:lumMod val="75000"/>
                  </a:schemeClr>
                </a:solidFill>
                <a:latin typeface="Arial Black" panose="020B0A04020102020204" pitchFamily="34" charset="0"/>
              </a:rPr>
              <a:t>Solidaria</a:t>
            </a:r>
            <a:endParaRPr lang="es-AR" dirty="0">
              <a:solidFill>
                <a:schemeClr val="tx2">
                  <a:lumMod val="75000"/>
                </a:schemeClr>
              </a:solidFill>
            </a:endParaRPr>
          </a:p>
        </p:txBody>
      </p:sp>
      <p:sp>
        <p:nvSpPr>
          <p:cNvPr id="3" name="2 Marcador de contenido"/>
          <p:cNvSpPr>
            <a:spLocks noGrp="1"/>
          </p:cNvSpPr>
          <p:nvPr>
            <p:ph idx="1"/>
          </p:nvPr>
        </p:nvSpPr>
        <p:spPr>
          <a:xfrm>
            <a:off x="285720" y="2285992"/>
            <a:ext cx="8643998" cy="3840171"/>
          </a:xfrm>
        </p:spPr>
        <p:txBody>
          <a:bodyPr>
            <a:normAutofit fontScale="70000" lnSpcReduction="20000"/>
          </a:bodyPr>
          <a:lstStyle/>
          <a:p>
            <a:r>
              <a:rPr lang="es-ES" b="1" dirty="0" smtClean="0">
                <a:latin typeface="Arial" panose="020B0604020202020204" pitchFamily="34" charset="0"/>
                <a:cs typeface="Arial" panose="020B0604020202020204" pitchFamily="34" charset="0"/>
              </a:rPr>
              <a:t>b) Sin perjuicio de lo dispuesto en el inciso anterior y con carácter general, </a:t>
            </a:r>
            <a:r>
              <a:rPr lang="es-ES" b="1" u="sng" dirty="0" smtClean="0">
                <a:latin typeface="Arial" panose="020B0604020202020204" pitchFamily="34" charset="0"/>
                <a:cs typeface="Arial" panose="020B0604020202020204" pitchFamily="34" charset="0"/>
              </a:rPr>
              <a:t>los síndicos de los concursos y de las quiebras que no hicieren las gestiones necesarias para la determinación y ulterior ingreso de los tributos adeudados por los responsables, respecto de los períodos anteriores y posteriores a la iniciación del juicio respectivo</a:t>
            </a:r>
            <a:r>
              <a:rPr lang="es-ES" b="1" dirty="0" smtClean="0">
                <a:latin typeface="Arial" panose="020B0604020202020204" pitchFamily="34" charset="0"/>
                <a:cs typeface="Arial" panose="020B0604020202020204" pitchFamily="34" charset="0"/>
              </a:rPr>
              <a:t>; en particular, tanto </a:t>
            </a:r>
            <a:r>
              <a:rPr lang="es-ES" b="1" u="sng" dirty="0" smtClean="0">
                <a:latin typeface="Arial" panose="020B0604020202020204" pitchFamily="34" charset="0"/>
                <a:cs typeface="Arial" panose="020B0604020202020204" pitchFamily="34" charset="0"/>
              </a:rPr>
              <a:t>si dentro de los quince (15) días corridos de aceptado el cargo en el expediente judicial como si con una anterioridad de quince (15) días al vencimiento del </a:t>
            </a:r>
            <a:r>
              <a:rPr lang="es-ES" b="1" u="sng" dirty="0" smtClean="0">
                <a:latin typeface="Arial" panose="020B0604020202020204" pitchFamily="34" charset="0"/>
                <a:cs typeface="Arial" panose="020B0604020202020204" pitchFamily="34" charset="0"/>
              </a:rPr>
              <a:t>plazo </a:t>
            </a:r>
            <a:r>
              <a:rPr lang="es-ES" b="1" u="sng" dirty="0" smtClean="0">
                <a:latin typeface="Arial" panose="020B0604020202020204" pitchFamily="34" charset="0"/>
                <a:cs typeface="Arial" panose="020B0604020202020204" pitchFamily="34" charset="0"/>
              </a:rPr>
              <a:t>para la verificación de los créditos</a:t>
            </a:r>
            <a:r>
              <a:rPr lang="es-ES" b="1" dirty="0" smtClean="0">
                <a:latin typeface="Arial" panose="020B0604020202020204" pitchFamily="34" charset="0"/>
                <a:cs typeface="Arial" panose="020B0604020202020204" pitchFamily="34" charset="0"/>
              </a:rPr>
              <a:t>, no hubieran requerido a la Administración Federal de Ingresos Públicos las constancias de las respectivas deudas tributarias, en la forma y condiciones que establezca dicho organismo</a:t>
            </a:r>
          </a:p>
          <a:p>
            <a:endParaRPr lang="es-A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000108"/>
            <a:ext cx="8358246" cy="714380"/>
          </a:xfrm>
        </p:spPr>
        <p:txBody>
          <a:bodyPr>
            <a:normAutofit fontScale="90000"/>
          </a:bodyPr>
          <a:lstStyle/>
          <a:p>
            <a:r>
              <a:rPr lang="es-ES" dirty="0" smtClean="0">
                <a:solidFill>
                  <a:schemeClr val="tx2">
                    <a:lumMod val="75000"/>
                  </a:schemeClr>
                </a:solidFill>
                <a:latin typeface="Arial Black" panose="020B0A04020102020204" pitchFamily="34" charset="0"/>
              </a:rPr>
              <a:t>///Art. 180: Se sustituye el art. 8° por el </a:t>
            </a:r>
            <a:r>
              <a:rPr lang="es-ES" dirty="0" err="1" smtClean="0">
                <a:solidFill>
                  <a:schemeClr val="tx2">
                    <a:lumMod val="75000"/>
                  </a:schemeClr>
                </a:solidFill>
                <a:latin typeface="Arial Black" panose="020B0A04020102020204" pitchFamily="34" charset="0"/>
              </a:rPr>
              <a:t>sigte</a:t>
            </a:r>
            <a:r>
              <a:rPr lang="es-ES" dirty="0" smtClean="0">
                <a:solidFill>
                  <a:schemeClr val="tx2">
                    <a:lumMod val="75000"/>
                  </a:schemeClr>
                </a:solidFill>
                <a:latin typeface="Arial Black" panose="020B0A04020102020204" pitchFamily="34" charset="0"/>
              </a:rPr>
              <a:t>.: Responsabilidad </a:t>
            </a:r>
            <a:r>
              <a:rPr lang="es-ES" dirty="0" smtClean="0">
                <a:solidFill>
                  <a:schemeClr val="tx2">
                    <a:lumMod val="75000"/>
                  </a:schemeClr>
                </a:solidFill>
                <a:latin typeface="Arial Black" panose="020B0A04020102020204" pitchFamily="34" charset="0"/>
              </a:rPr>
              <a:t>Solidaria</a:t>
            </a:r>
            <a:endParaRPr lang="es-AR" dirty="0">
              <a:solidFill>
                <a:schemeClr val="tx2">
                  <a:lumMod val="75000"/>
                </a:schemeClr>
              </a:solidFill>
            </a:endParaRPr>
          </a:p>
        </p:txBody>
      </p:sp>
      <p:sp>
        <p:nvSpPr>
          <p:cNvPr id="3" name="2 Marcador de contenido"/>
          <p:cNvSpPr>
            <a:spLocks noGrp="1"/>
          </p:cNvSpPr>
          <p:nvPr>
            <p:ph idx="1"/>
          </p:nvPr>
        </p:nvSpPr>
        <p:spPr>
          <a:xfrm>
            <a:off x="285720" y="1928802"/>
            <a:ext cx="8401080" cy="4643470"/>
          </a:xfrm>
        </p:spPr>
        <p:txBody>
          <a:bodyPr>
            <a:normAutofit fontScale="70000" lnSpcReduction="20000"/>
          </a:bodyPr>
          <a:lstStyle/>
          <a:p>
            <a:pPr algn="just"/>
            <a:r>
              <a:rPr lang="es-ES" b="1" dirty="0" smtClean="0">
                <a:latin typeface="Arial" panose="020B0604020202020204" pitchFamily="34" charset="0"/>
                <a:cs typeface="Arial" panose="020B0604020202020204" pitchFamily="34" charset="0"/>
              </a:rPr>
              <a:t>“c) Los agentes de retención por el tributo que omitieron retener, una vez vencido el plazo de 15 </a:t>
            </a:r>
            <a:r>
              <a:rPr lang="es-ES" b="1" dirty="0" err="1" smtClean="0">
                <a:latin typeface="Arial" panose="020B0604020202020204" pitchFamily="34" charset="0"/>
                <a:cs typeface="Arial" panose="020B0604020202020204" pitchFamily="34" charset="0"/>
              </a:rPr>
              <a:t>ds</a:t>
            </a:r>
            <a:r>
              <a:rPr lang="es-ES" b="1" dirty="0" smtClean="0">
                <a:latin typeface="Arial" panose="020B0604020202020204" pitchFamily="34" charset="0"/>
                <a:cs typeface="Arial" panose="020B0604020202020204" pitchFamily="34" charset="0"/>
              </a:rPr>
              <a:t>. de la fecha en que correspondía efectuar la retención, si no acreditaren que los </a:t>
            </a:r>
            <a:r>
              <a:rPr lang="es-ES" b="1" dirty="0" err="1" smtClean="0">
                <a:latin typeface="Arial" panose="020B0604020202020204" pitchFamily="34" charset="0"/>
                <a:cs typeface="Arial" panose="020B0604020202020204" pitchFamily="34" charset="0"/>
              </a:rPr>
              <a:t>contrib</a:t>
            </a:r>
            <a:r>
              <a:rPr lang="es-ES" b="1" dirty="0" smtClean="0">
                <a:latin typeface="Arial" panose="020B0604020202020204" pitchFamily="34" charset="0"/>
                <a:cs typeface="Arial" panose="020B0604020202020204" pitchFamily="34" charset="0"/>
              </a:rPr>
              <a:t>. han abonado el gravamen”. Y del tributo que retenido dejaron de ingresar a la AFIP, en la forma y plazos previstos </a:t>
            </a:r>
          </a:p>
          <a:p>
            <a:pPr algn="just"/>
            <a:r>
              <a:rPr lang="es-ES" b="1" dirty="0" smtClean="0">
                <a:latin typeface="Arial" panose="020B0604020202020204" pitchFamily="34" charset="0"/>
                <a:cs typeface="Arial" panose="020B0604020202020204" pitchFamily="34" charset="0"/>
              </a:rPr>
              <a:t>Quienes omitieron, tienen la multa del art. 45* - inc. b) – de la ley, con el 100% del impuesto no retenido (no tiene mínimo), </a:t>
            </a:r>
          </a:p>
          <a:p>
            <a:pPr algn="just"/>
            <a:endParaRPr lang="es-ES" b="1" dirty="0" smtClean="0">
              <a:latin typeface="Arial" panose="020B0604020202020204" pitchFamily="34" charset="0"/>
              <a:cs typeface="Arial" panose="020B0604020202020204" pitchFamily="34" charset="0"/>
            </a:endParaRPr>
          </a:p>
          <a:p>
            <a:pPr algn="just"/>
            <a:r>
              <a:rPr lang="es-ES" b="1" dirty="0" smtClean="0">
                <a:latin typeface="Arial" panose="020B0604020202020204" pitchFamily="34" charset="0"/>
                <a:cs typeface="Arial" panose="020B0604020202020204" pitchFamily="34" charset="0"/>
              </a:rPr>
              <a:t>Recordar: la </a:t>
            </a:r>
            <a:r>
              <a:rPr lang="es-ES" b="1" u="sng" dirty="0" smtClean="0">
                <a:latin typeface="Arial" panose="020B0604020202020204" pitchFamily="34" charset="0"/>
                <a:cs typeface="Arial" panose="020B0604020202020204" pitchFamily="34" charset="0"/>
              </a:rPr>
              <a:t>sanción impropia explícita </a:t>
            </a:r>
            <a:r>
              <a:rPr lang="es-ES" b="1" dirty="0" smtClean="0">
                <a:latin typeface="Arial" panose="020B0604020202020204" pitchFamily="34" charset="0"/>
                <a:cs typeface="Arial" panose="020B0604020202020204" pitchFamily="34" charset="0"/>
              </a:rPr>
              <a:t>del art. 40* de la Ley de Ganancias: prohíbe la deducción del gasto del Ag. de </a:t>
            </a:r>
            <a:r>
              <a:rPr lang="es-ES" b="1" dirty="0" err="1" smtClean="0">
                <a:latin typeface="Arial" panose="020B0604020202020204" pitchFamily="34" charset="0"/>
                <a:cs typeface="Arial" panose="020B0604020202020204" pitchFamily="34" charset="0"/>
              </a:rPr>
              <a:t>Ret</a:t>
            </a:r>
            <a:r>
              <a:rPr lang="es-ES" b="1" dirty="0" smtClean="0">
                <a:latin typeface="Arial" panose="020B0604020202020204" pitchFamily="34" charset="0"/>
                <a:cs typeface="Arial" panose="020B0604020202020204" pitchFamily="34" charset="0"/>
              </a:rPr>
              <a:t>. que omitió retener y no demostró que el beneficiario pagó el impuesto (CSJN en “San Juan S.A.” - 27/10/15). </a:t>
            </a:r>
          </a:p>
          <a:p>
            <a:endParaRPr lang="es-A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928670"/>
            <a:ext cx="8501122" cy="928694"/>
          </a:xfrm>
        </p:spPr>
        <p:txBody>
          <a:bodyPr>
            <a:normAutofit fontScale="90000"/>
          </a:bodyPr>
          <a:lstStyle/>
          <a:p>
            <a:r>
              <a:rPr lang="es-ES" dirty="0" smtClean="0">
                <a:solidFill>
                  <a:schemeClr val="tx2">
                    <a:lumMod val="75000"/>
                  </a:schemeClr>
                </a:solidFill>
                <a:latin typeface="Arial Black" panose="020B0A04020102020204" pitchFamily="34" charset="0"/>
              </a:rPr>
              <a:t>///Art. 180: Se sustituye el art. 8° por el </a:t>
            </a:r>
            <a:r>
              <a:rPr lang="es-ES" dirty="0" err="1" smtClean="0">
                <a:solidFill>
                  <a:schemeClr val="tx2">
                    <a:lumMod val="75000"/>
                  </a:schemeClr>
                </a:solidFill>
                <a:latin typeface="Arial Black" panose="020B0A04020102020204" pitchFamily="34" charset="0"/>
              </a:rPr>
              <a:t>sigte</a:t>
            </a:r>
            <a:r>
              <a:rPr lang="es-ES" dirty="0" smtClean="0">
                <a:solidFill>
                  <a:schemeClr val="tx2">
                    <a:lumMod val="75000"/>
                  </a:schemeClr>
                </a:solidFill>
                <a:latin typeface="Arial Black" panose="020B0A04020102020204" pitchFamily="34" charset="0"/>
              </a:rPr>
              <a:t>.: Responsabilidad </a:t>
            </a:r>
            <a:r>
              <a:rPr lang="es-ES" dirty="0" smtClean="0">
                <a:solidFill>
                  <a:schemeClr val="tx2">
                    <a:lumMod val="75000"/>
                  </a:schemeClr>
                </a:solidFill>
                <a:latin typeface="Arial Black" panose="020B0A04020102020204" pitchFamily="34" charset="0"/>
              </a:rPr>
              <a:t>Solidaria</a:t>
            </a:r>
            <a:endParaRPr lang="es-AR" dirty="0">
              <a:solidFill>
                <a:schemeClr val="tx2">
                  <a:lumMod val="75000"/>
                </a:schemeClr>
              </a:solidFill>
            </a:endParaRPr>
          </a:p>
        </p:txBody>
      </p:sp>
      <p:sp>
        <p:nvSpPr>
          <p:cNvPr id="3" name="2 Marcador de contenido"/>
          <p:cNvSpPr>
            <a:spLocks noGrp="1"/>
          </p:cNvSpPr>
          <p:nvPr>
            <p:ph idx="1"/>
          </p:nvPr>
        </p:nvSpPr>
        <p:spPr>
          <a:xfrm>
            <a:off x="285720" y="2143116"/>
            <a:ext cx="8572560" cy="4357718"/>
          </a:xfrm>
        </p:spPr>
        <p:txBody>
          <a:bodyPr>
            <a:normAutofit fontScale="55000" lnSpcReduction="20000"/>
          </a:bodyPr>
          <a:lstStyle/>
          <a:p>
            <a:pPr algn="just"/>
            <a:r>
              <a:rPr lang="es-ES" b="1" i="1" dirty="0" smtClean="0">
                <a:latin typeface="Arial" panose="020B0604020202020204" pitchFamily="34" charset="0"/>
                <a:cs typeface="Arial" panose="020B0604020202020204" pitchFamily="34" charset="0"/>
              </a:rPr>
              <a:t>e</a:t>
            </a:r>
            <a:r>
              <a:rPr lang="es-ES" b="1" dirty="0" smtClean="0">
                <a:latin typeface="Arial" panose="020B0604020202020204" pitchFamily="34" charset="0"/>
                <a:cs typeface="Arial" panose="020B0604020202020204" pitchFamily="34" charset="0"/>
              </a:rPr>
              <a:t>) Los sucesores a título particular en el activo y pasivo de empresas o explotaciones que las leyes tributarias consideran como una unidad económica susceptible de generar íntegramente el hecho imponible, con relación a sus propietarios o titulares, </a:t>
            </a:r>
            <a:r>
              <a:rPr lang="es-ES" sz="3600" b="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si los contribuyentes no regularizan su situación fiscal dentro de los quince (15) días de la intimación administrativa de pago, ya sea que se trate o no de un procedimiento de determinación de oficio.</a:t>
            </a:r>
          </a:p>
          <a:p>
            <a:pPr algn="just"/>
            <a:r>
              <a:rPr lang="es-ES" b="1" dirty="0" smtClean="0">
                <a:latin typeface="Arial" panose="020B0604020202020204" pitchFamily="34" charset="0"/>
                <a:cs typeface="Arial" panose="020B0604020202020204" pitchFamily="34" charset="0"/>
              </a:rPr>
              <a:t>La responsabilidad del adquirente, en cuanto a la deuda fiscal no determinada, caducará:</a:t>
            </a:r>
          </a:p>
          <a:p>
            <a:pPr algn="just"/>
            <a:r>
              <a:rPr lang="es-ES" b="1" dirty="0" smtClean="0">
                <a:latin typeface="Arial" panose="020B0604020202020204" pitchFamily="34" charset="0"/>
                <a:cs typeface="Arial" panose="020B0604020202020204" pitchFamily="34" charset="0"/>
              </a:rPr>
              <a:t>1. A los tres (3) meses de efectuada la transferencia, si con una antelación de quince (15) días ésta hubiera sido denunciada a la Administración Federal de Ingresos Públicos.</a:t>
            </a:r>
          </a:p>
          <a:p>
            <a:pPr algn="just"/>
            <a:r>
              <a:rPr lang="es-ES" b="1" dirty="0" smtClean="0">
                <a:latin typeface="Arial" panose="020B0604020202020204" pitchFamily="34" charset="0"/>
                <a:cs typeface="Arial" panose="020B0604020202020204" pitchFamily="34" charset="0"/>
              </a:rPr>
              <a:t>2. En cualquier momento en que la Administración Federal de Ingresos Públicos reconozca como suficiente la solvencia del cedente con relación al tributo que pudiera adeudarse, o en que acepte la garantía que éste ofrezca a ese efecto.</a:t>
            </a:r>
          </a:p>
          <a:p>
            <a:endParaRPr lang="es-A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000108"/>
            <a:ext cx="8858280" cy="642942"/>
          </a:xfrm>
        </p:spPr>
        <p:txBody>
          <a:bodyPr>
            <a:normAutofit fontScale="90000"/>
          </a:bodyPr>
          <a:lstStyle/>
          <a:p>
            <a:r>
              <a:rPr lang="es-ES" b="1" dirty="0" smtClean="0">
                <a:solidFill>
                  <a:schemeClr val="tx2">
                    <a:lumMod val="75000"/>
                  </a:schemeClr>
                </a:solidFill>
                <a:latin typeface="Arial Black" panose="020B0A04020102020204" pitchFamily="34" charset="0"/>
              </a:rPr>
              <a:t>///ARTÍCULO 180</a:t>
            </a:r>
            <a:r>
              <a:rPr lang="es-ES" dirty="0" smtClean="0">
                <a:solidFill>
                  <a:schemeClr val="tx2">
                    <a:lumMod val="75000"/>
                  </a:schemeClr>
                </a:solidFill>
                <a:latin typeface="Arial Black" panose="020B0A04020102020204" pitchFamily="34" charset="0"/>
              </a:rPr>
              <a:t>.- </a:t>
            </a:r>
            <a:r>
              <a:rPr lang="es-ES" b="1" dirty="0" err="1" smtClean="0">
                <a:solidFill>
                  <a:schemeClr val="tx2">
                    <a:lumMod val="75000"/>
                  </a:schemeClr>
                </a:solidFill>
                <a:latin typeface="Arial Black" panose="020B0A04020102020204" pitchFamily="34" charset="0"/>
              </a:rPr>
              <a:t>Sustitúyese</a:t>
            </a:r>
            <a:r>
              <a:rPr lang="es-ES" b="1" dirty="0" smtClean="0">
                <a:solidFill>
                  <a:schemeClr val="tx2">
                    <a:lumMod val="75000"/>
                  </a:schemeClr>
                </a:solidFill>
                <a:latin typeface="Arial Black" panose="020B0A04020102020204" pitchFamily="34" charset="0"/>
              </a:rPr>
              <a:t> el artículo 8º de la ley 11.683</a:t>
            </a:r>
            <a:r>
              <a:rPr lang="es-ES" dirty="0" smtClean="0">
                <a:solidFill>
                  <a:schemeClr val="tx2">
                    <a:lumMod val="75000"/>
                  </a:schemeClr>
                </a:solidFill>
                <a:latin typeface="Arial Black" panose="020B0A04020102020204" pitchFamily="34" charset="0"/>
              </a:rPr>
              <a:t>, por el siguiente:</a:t>
            </a:r>
            <a:endParaRPr lang="es-AR" dirty="0">
              <a:solidFill>
                <a:schemeClr val="tx2">
                  <a:lumMod val="75000"/>
                </a:schemeClr>
              </a:solidFill>
            </a:endParaRPr>
          </a:p>
        </p:txBody>
      </p:sp>
      <p:sp>
        <p:nvSpPr>
          <p:cNvPr id="3" name="2 Marcador de contenido"/>
          <p:cNvSpPr>
            <a:spLocks noGrp="1"/>
          </p:cNvSpPr>
          <p:nvPr>
            <p:ph idx="1"/>
          </p:nvPr>
        </p:nvSpPr>
        <p:spPr>
          <a:xfrm>
            <a:off x="214282" y="2143116"/>
            <a:ext cx="8572560" cy="4357718"/>
          </a:xfrm>
        </p:spPr>
        <p:txBody>
          <a:bodyPr>
            <a:normAutofit fontScale="70000" lnSpcReduction="20000"/>
          </a:bodyPr>
          <a:lstStyle/>
          <a:p>
            <a:pPr algn="just"/>
            <a:r>
              <a:rPr lang="es-ES" sz="2900" dirty="0" smtClean="0">
                <a:latin typeface="Arial Black" panose="020B0A04020102020204" pitchFamily="34" charset="0"/>
              </a:rPr>
              <a:t>d) </a:t>
            </a:r>
            <a:r>
              <a:rPr lang="es-ES" sz="2900" u="sng" dirty="0" smtClean="0">
                <a:latin typeface="Arial Black" panose="020B0A04020102020204" pitchFamily="34" charset="0"/>
              </a:rPr>
              <a:t>Los agentes de percepción </a:t>
            </a:r>
            <a:r>
              <a:rPr lang="es-ES" sz="2900" dirty="0" smtClean="0">
                <a:latin typeface="Arial Black" panose="020B0A04020102020204" pitchFamily="34" charset="0"/>
              </a:rPr>
              <a:t>por el tributo que dejaron de percibir o que percibido, dejaron de ingresar a la AFIP, en la forma y tiempo que establezcan las leyes respectivas, si no acreditaren que los </a:t>
            </a:r>
            <a:r>
              <a:rPr lang="es-ES" sz="2900" dirty="0" err="1" smtClean="0">
                <a:latin typeface="Arial Black" panose="020B0A04020102020204" pitchFamily="34" charset="0"/>
              </a:rPr>
              <a:t>contrib</a:t>
            </a:r>
            <a:r>
              <a:rPr lang="es-ES" sz="2900" dirty="0" smtClean="0">
                <a:latin typeface="Arial Black" panose="020B0A04020102020204" pitchFamily="34" charset="0"/>
              </a:rPr>
              <a:t>. no percibidos han abonado el Impuesto.</a:t>
            </a:r>
          </a:p>
          <a:p>
            <a:pPr algn="just"/>
            <a:r>
              <a:rPr lang="es-ES" sz="2900" dirty="0" smtClean="0">
                <a:latin typeface="Arial Black" panose="020B0A04020102020204" pitchFamily="34" charset="0"/>
              </a:rPr>
              <a:t>f) Los 3ros. que, aun cuando no tuvieran deberes tributarios a su cargo, faciliten por su culpa o dolo la evasión del tributo, </a:t>
            </a:r>
            <a:r>
              <a:rPr lang="es-ES" sz="2900" u="sng" dirty="0" smtClean="0">
                <a:effectLst>
                  <a:outerShdw blurRad="38100" dist="38100" dir="2700000" algn="tl">
                    <a:srgbClr val="000000">
                      <a:alpha val="43137"/>
                    </a:srgbClr>
                  </a:outerShdw>
                </a:effectLst>
                <a:latin typeface="Arial Black" panose="020B0A04020102020204" pitchFamily="34" charset="0"/>
              </a:rPr>
              <a:t>y aquellos que faciliten dolosamente la falta de ingreso del impuesto debido por parte del </a:t>
            </a:r>
            <a:r>
              <a:rPr lang="es-ES" sz="2900" u="sng" dirty="0" err="1" smtClean="0">
                <a:effectLst>
                  <a:outerShdw blurRad="38100" dist="38100" dir="2700000" algn="tl">
                    <a:srgbClr val="000000">
                      <a:alpha val="43137"/>
                    </a:srgbClr>
                  </a:outerShdw>
                </a:effectLst>
                <a:latin typeface="Arial Black" panose="020B0A04020102020204" pitchFamily="34" charset="0"/>
              </a:rPr>
              <a:t>contrib</a:t>
            </a:r>
            <a:r>
              <a:rPr lang="es-ES" sz="2900" u="sng" dirty="0" smtClean="0">
                <a:effectLst>
                  <a:outerShdw blurRad="38100" dist="38100" dir="2700000" algn="tl">
                    <a:srgbClr val="000000">
                      <a:alpha val="43137"/>
                    </a:srgbClr>
                  </a:outerShdw>
                </a:effectLst>
                <a:latin typeface="Arial Black" panose="020B0A04020102020204" pitchFamily="34" charset="0"/>
              </a:rPr>
              <a:t>. siempre que se haya aplicado la sanción correspondiente al deudor principal o se hubiere formulado denuncia penal en su contra.</a:t>
            </a:r>
            <a:r>
              <a:rPr lang="es-ES" sz="2900" dirty="0" smtClean="0">
                <a:effectLst>
                  <a:outerShdw blurRad="38100" dist="38100" dir="2700000" algn="tl">
                    <a:srgbClr val="000000">
                      <a:alpha val="43137"/>
                    </a:srgbClr>
                  </a:outerShdw>
                </a:effectLst>
                <a:latin typeface="Arial Black" panose="020B0A04020102020204" pitchFamily="34" charset="0"/>
              </a:rPr>
              <a:t> </a:t>
            </a:r>
            <a:r>
              <a:rPr lang="es-ES" sz="2900" u="sng" dirty="0" smtClean="0">
                <a:effectLst>
                  <a:outerShdw blurRad="38100" dist="38100" dir="2700000" algn="tl">
                    <a:srgbClr val="000000">
                      <a:alpha val="43137"/>
                    </a:srgbClr>
                  </a:outerShdw>
                </a:effectLst>
                <a:latin typeface="Arial Black" panose="020B0A04020102020204" pitchFamily="34" charset="0"/>
              </a:rPr>
              <a:t>Esta responsabilidad comprende a todos aquellos que posibiliten, faciliten, promuevan, organicen o de cualquier manera presten colaboración a tales fines.</a:t>
            </a:r>
            <a:endParaRPr lang="es-ES" sz="2900" dirty="0" smtClean="0">
              <a:effectLst>
                <a:outerShdw blurRad="38100" dist="38100" dir="2700000" algn="tl">
                  <a:srgbClr val="000000">
                    <a:alpha val="43137"/>
                  </a:srgbClr>
                </a:outerShdw>
              </a:effectLst>
              <a:latin typeface="Arial Black" panose="020B0A04020102020204" pitchFamily="34" charset="0"/>
            </a:endParaRPr>
          </a:p>
          <a:p>
            <a:endParaRPr lang="es-A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928670"/>
            <a:ext cx="8572560" cy="857256"/>
          </a:xfrm>
        </p:spPr>
        <p:txBody>
          <a:bodyPr>
            <a:normAutofit fontScale="90000"/>
          </a:bodyPr>
          <a:lstStyle/>
          <a:p>
            <a:r>
              <a:rPr lang="es-ES" b="1" dirty="0" smtClean="0">
                <a:solidFill>
                  <a:schemeClr val="tx2">
                    <a:lumMod val="75000"/>
                  </a:schemeClr>
                </a:solidFill>
                <a:latin typeface="Arial Black" panose="020B0A04020102020204" pitchFamily="34" charset="0"/>
                <a:cs typeface="Arial" panose="020B0604020202020204" pitchFamily="34" charset="0"/>
              </a:rPr>
              <a:t>///ARTÍCULO 180</a:t>
            </a:r>
            <a:r>
              <a:rPr lang="es-ES" dirty="0" smtClean="0">
                <a:solidFill>
                  <a:schemeClr val="tx2">
                    <a:lumMod val="75000"/>
                  </a:schemeClr>
                </a:solidFill>
                <a:latin typeface="Arial Black" panose="020B0A04020102020204" pitchFamily="34" charset="0"/>
                <a:cs typeface="Arial" panose="020B0604020202020204" pitchFamily="34" charset="0"/>
              </a:rPr>
              <a:t>.- </a:t>
            </a:r>
            <a:r>
              <a:rPr lang="es-ES" b="1" dirty="0" err="1" smtClean="0">
                <a:solidFill>
                  <a:schemeClr val="tx2">
                    <a:lumMod val="75000"/>
                  </a:schemeClr>
                </a:solidFill>
                <a:latin typeface="Arial Black" panose="020B0A04020102020204" pitchFamily="34" charset="0"/>
                <a:cs typeface="Arial" panose="020B0604020202020204" pitchFamily="34" charset="0"/>
              </a:rPr>
              <a:t>Sustitúyese</a:t>
            </a:r>
            <a:r>
              <a:rPr lang="es-ES" b="1" dirty="0" smtClean="0">
                <a:solidFill>
                  <a:schemeClr val="tx2">
                    <a:lumMod val="75000"/>
                  </a:schemeClr>
                </a:solidFill>
                <a:latin typeface="Arial Black" panose="020B0A04020102020204" pitchFamily="34" charset="0"/>
                <a:cs typeface="Arial" panose="020B0604020202020204" pitchFamily="34" charset="0"/>
              </a:rPr>
              <a:t> el artículo 8º de la ley 11.683</a:t>
            </a:r>
            <a:r>
              <a:rPr lang="es-ES" dirty="0" smtClean="0">
                <a:solidFill>
                  <a:schemeClr val="tx2">
                    <a:lumMod val="75000"/>
                  </a:schemeClr>
                </a:solidFill>
                <a:latin typeface="Arial Black" panose="020B0A04020102020204" pitchFamily="34" charset="0"/>
                <a:cs typeface="Arial" panose="020B0604020202020204" pitchFamily="34" charset="0"/>
              </a:rPr>
              <a:t>, por el siguiente:</a:t>
            </a:r>
            <a:endParaRPr lang="es-AR" dirty="0">
              <a:solidFill>
                <a:schemeClr val="tx2">
                  <a:lumMod val="75000"/>
                </a:schemeClr>
              </a:solidFill>
            </a:endParaRPr>
          </a:p>
        </p:txBody>
      </p:sp>
      <p:sp>
        <p:nvSpPr>
          <p:cNvPr id="3" name="2 Marcador de contenido"/>
          <p:cNvSpPr>
            <a:spLocks noGrp="1"/>
          </p:cNvSpPr>
          <p:nvPr>
            <p:ph idx="1"/>
          </p:nvPr>
        </p:nvSpPr>
        <p:spPr>
          <a:xfrm>
            <a:off x="285720" y="2143116"/>
            <a:ext cx="8401080" cy="4357718"/>
          </a:xfrm>
        </p:spPr>
        <p:txBody>
          <a:bodyPr>
            <a:normAutofit fontScale="70000" lnSpcReduction="20000"/>
          </a:bodyPr>
          <a:lstStyle/>
          <a:p>
            <a:pPr algn="just"/>
            <a:r>
              <a:rPr lang="es-ES" b="1" dirty="0" smtClean="0">
                <a:latin typeface="Arial Black" panose="020B0A04020102020204" pitchFamily="34" charset="0"/>
                <a:cs typeface="Arial" panose="020B0604020202020204" pitchFamily="34" charset="0"/>
              </a:rPr>
              <a:t>g) Los cedentes de créditos tributarios respecto de la deuda tributaria de sus cesionarios y hasta la concurrencia del importe aplicado a su cancelación, si se impugnara la existencia o legitimidad de tales créditos y los deudores no regularizan su situación fiscal dentro de los quince (15) días de la intimación administrativa de pago.</a:t>
            </a:r>
          </a:p>
          <a:p>
            <a:endParaRPr lang="es-ES" dirty="0" smtClean="0"/>
          </a:p>
          <a:p>
            <a:pPr algn="just"/>
            <a:r>
              <a:rPr lang="es-ES" sz="3600" b="1" dirty="0" smtClean="0">
                <a:latin typeface="Arial" panose="020B0604020202020204" pitchFamily="34" charset="0"/>
                <a:cs typeface="Arial" panose="020B0604020202020204" pitchFamily="34" charset="0"/>
              </a:rPr>
              <a:t>Comentario: Se amplía el plazo para extender la responsabilidad solidaria de los cedentes de créditos, ya que otorga 15 días contados desde la intimación administrativa al contribuyente.</a:t>
            </a:r>
            <a:endParaRPr lang="es-ES" sz="3600" dirty="0" smtClean="0">
              <a:latin typeface="Arial" panose="020B0604020202020204" pitchFamily="34" charset="0"/>
              <a:cs typeface="Arial" panose="020B0604020202020204" pitchFamily="34" charset="0"/>
            </a:endParaRPr>
          </a:p>
          <a:p>
            <a:endParaRPr lang="es-A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1000108"/>
            <a:ext cx="8786874" cy="1214446"/>
          </a:xfrm>
        </p:spPr>
        <p:txBody>
          <a:bodyPr>
            <a:noAutofit/>
          </a:bodyPr>
          <a:lstStyle/>
          <a:p>
            <a:r>
              <a:rPr lang="es-ES" sz="2700" dirty="0" smtClean="0">
                <a:solidFill>
                  <a:schemeClr val="tx2">
                    <a:lumMod val="75000"/>
                  </a:schemeClr>
                </a:solidFill>
                <a:effectLst>
                  <a:outerShdw blurRad="38100" dist="38100" dir="2700000" algn="tl">
                    <a:srgbClr val="000000">
                      <a:alpha val="43137"/>
                    </a:srgbClr>
                  </a:outerShdw>
                </a:effectLst>
                <a:latin typeface="Arial Black" panose="020B0A04020102020204" pitchFamily="34" charset="0"/>
              </a:rPr>
              <a:t>REQUISITOS A SER OBSERVADOS POR EL FISCO PARA </a:t>
            </a:r>
            <a:r>
              <a:rPr lang="es-ES" sz="2700" dirty="0" smtClean="0">
                <a:solidFill>
                  <a:schemeClr val="tx2">
                    <a:lumMod val="75000"/>
                  </a:schemeClr>
                </a:solidFill>
                <a:effectLst>
                  <a:outerShdw blurRad="38100" dist="38100" dir="2700000" algn="tl">
                    <a:srgbClr val="000000">
                      <a:alpha val="43137"/>
                    </a:srgbClr>
                  </a:outerShdw>
                </a:effectLst>
                <a:latin typeface="Arial Black" panose="020B0A04020102020204" pitchFamily="34" charset="0"/>
              </a:rPr>
              <a:t>EXTENDER LA RESPONSABILIDAD</a:t>
            </a:r>
            <a:endParaRPr lang="es-AR" sz="2700" dirty="0">
              <a:solidFill>
                <a:schemeClr val="tx2">
                  <a:lumMod val="75000"/>
                </a:schemeClr>
              </a:solidFill>
            </a:endParaRPr>
          </a:p>
        </p:txBody>
      </p:sp>
      <p:sp>
        <p:nvSpPr>
          <p:cNvPr id="3" name="2 Marcador de contenido"/>
          <p:cNvSpPr>
            <a:spLocks noGrp="1"/>
          </p:cNvSpPr>
          <p:nvPr>
            <p:ph idx="1"/>
          </p:nvPr>
        </p:nvSpPr>
        <p:spPr>
          <a:xfrm>
            <a:off x="457200" y="2357430"/>
            <a:ext cx="8229600" cy="3929090"/>
          </a:xfrm>
        </p:spPr>
        <p:txBody>
          <a:bodyPr>
            <a:normAutofit fontScale="70000" lnSpcReduction="20000"/>
          </a:bodyPr>
          <a:lstStyle/>
          <a:p>
            <a:pPr marL="0" indent="0" algn="just">
              <a:buNone/>
            </a:pPr>
            <a:r>
              <a:rPr lang="es-ES" sz="3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1. D.O. practicada al contribuyente (c/monto y sanciones). </a:t>
            </a:r>
          </a:p>
          <a:p>
            <a:pPr marL="0" indent="0" algn="just">
              <a:buNone/>
            </a:pPr>
            <a:r>
              <a:rPr lang="es-ES" sz="3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 Este incumpla la Intimación de pago luego de 15 </a:t>
            </a:r>
            <a:r>
              <a:rPr lang="es-ES" sz="3400"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ds</a:t>
            </a:r>
            <a:r>
              <a:rPr lang="es-ES" sz="3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Aún cuando recurra la D.O. (y ella no esté firme s/CSJN). </a:t>
            </a:r>
          </a:p>
          <a:p>
            <a:pPr marL="0" indent="0" algn="just">
              <a:buNone/>
            </a:pPr>
            <a:r>
              <a:rPr lang="es-ES" sz="3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3. D.O. derivativa de </a:t>
            </a:r>
            <a:r>
              <a:rPr lang="es-ES" sz="3400"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responsab</a:t>
            </a:r>
            <a:r>
              <a:rPr lang="es-ES" sz="3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al </a:t>
            </a:r>
            <a:r>
              <a:rPr lang="es-ES" sz="3400"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resp</a:t>
            </a:r>
            <a:r>
              <a:rPr lang="es-ES" sz="3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(5to.p. art. 17*). </a:t>
            </a:r>
          </a:p>
          <a:p>
            <a:pPr marL="0" indent="0" algn="just">
              <a:buNone/>
            </a:pPr>
            <a:r>
              <a:rPr lang="es-ES" sz="3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4. Este no hubiere podido demostrar que dicha responsabilidad no le es imputable subjetivamente. </a:t>
            </a:r>
          </a:p>
          <a:p>
            <a:pPr marL="0" indent="0" algn="just">
              <a:buNone/>
            </a:pPr>
            <a:r>
              <a:rPr lang="es-ES" sz="3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5. No procede la D.O. cuando los Agentes de </a:t>
            </a:r>
            <a:r>
              <a:rPr lang="es-ES" sz="3400"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Ret</a:t>
            </a:r>
            <a:r>
              <a:rPr lang="es-ES" sz="3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s-ES" sz="3400"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Percep</a:t>
            </a:r>
            <a:r>
              <a:rPr lang="es-ES" sz="3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 habiendo practicado la </a:t>
            </a:r>
            <a:r>
              <a:rPr lang="es-ES" sz="3400"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ret</a:t>
            </a:r>
            <a:r>
              <a:rPr lang="es-ES" sz="3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s-ES" sz="3400"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percep</a:t>
            </a:r>
            <a:r>
              <a:rPr lang="es-ES" sz="3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 hubieren presentado DDJJ determinativas o </a:t>
            </a:r>
            <a:r>
              <a:rPr lang="es-ES" sz="3400"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informat</a:t>
            </a:r>
            <a:r>
              <a:rPr lang="es-ES" sz="3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del </a:t>
            </a:r>
            <a:r>
              <a:rPr lang="es-ES" sz="3400"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gravámen</a:t>
            </a:r>
            <a:r>
              <a:rPr lang="es-ES" sz="3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o la AFIP constate la </a:t>
            </a:r>
            <a:r>
              <a:rPr lang="es-ES" sz="3400"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ret</a:t>
            </a:r>
            <a:r>
              <a:rPr lang="es-ES" sz="3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s-ES" sz="3400"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percep</a:t>
            </a:r>
            <a:r>
              <a:rPr lang="es-ES" sz="3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 través de certificados; bastando la simple intimación de las sumas reclamadas (vía art. 14*). </a:t>
            </a:r>
          </a:p>
          <a:p>
            <a:endParaRPr lang="es-A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1285860"/>
            <a:ext cx="8572560" cy="571504"/>
          </a:xfrm>
        </p:spPr>
        <p:txBody>
          <a:bodyPr>
            <a:normAutofit fontScale="90000"/>
          </a:bodyPr>
          <a:lstStyle/>
          <a:p>
            <a:r>
              <a:rPr lang="es-ES" dirty="0" smtClean="0">
                <a:solidFill>
                  <a:schemeClr val="tx2">
                    <a:lumMod val="75000"/>
                  </a:schemeClr>
                </a:solidFill>
                <a:latin typeface="Arial Black" panose="020B0A04020102020204" pitchFamily="34" charset="0"/>
              </a:rPr>
              <a:t>ARTÍCULO 182.- </a:t>
            </a:r>
            <a:r>
              <a:rPr lang="es-ES" b="1" dirty="0" err="1" smtClean="0">
                <a:solidFill>
                  <a:schemeClr val="tx2">
                    <a:lumMod val="75000"/>
                  </a:schemeClr>
                </a:solidFill>
                <a:latin typeface="Arial Black" panose="020B0A04020102020204" pitchFamily="34" charset="0"/>
              </a:rPr>
              <a:t>Sustitúyese</a:t>
            </a:r>
            <a:r>
              <a:rPr lang="es-ES" b="1" dirty="0" smtClean="0">
                <a:solidFill>
                  <a:schemeClr val="tx2">
                    <a:lumMod val="75000"/>
                  </a:schemeClr>
                </a:solidFill>
                <a:latin typeface="Arial Black" panose="020B0A04020102020204" pitchFamily="34" charset="0"/>
              </a:rPr>
              <a:t> el artículo 13 de la ley 11.683</a:t>
            </a:r>
            <a:r>
              <a:rPr lang="es-ES" dirty="0" smtClean="0">
                <a:solidFill>
                  <a:schemeClr val="tx2">
                    <a:lumMod val="75000"/>
                  </a:schemeClr>
                </a:solidFill>
                <a:latin typeface="Arial Black" panose="020B0A04020102020204" pitchFamily="34" charset="0"/>
              </a:rPr>
              <a:t>,  por el siguiente:</a:t>
            </a:r>
            <a:r>
              <a:rPr lang="es-ES" dirty="0" smtClean="0">
                <a:latin typeface="Arial Black" panose="020B0A04020102020204" pitchFamily="34" charset="0"/>
              </a:rPr>
              <a:t/>
            </a:r>
            <a:br>
              <a:rPr lang="es-ES" dirty="0" smtClean="0">
                <a:latin typeface="Arial Black" panose="020B0A04020102020204" pitchFamily="34" charset="0"/>
              </a:rPr>
            </a:br>
            <a:endParaRPr lang="es-AR" dirty="0"/>
          </a:p>
        </p:txBody>
      </p:sp>
      <p:sp>
        <p:nvSpPr>
          <p:cNvPr id="3" name="2 Marcador de contenido"/>
          <p:cNvSpPr>
            <a:spLocks noGrp="1"/>
          </p:cNvSpPr>
          <p:nvPr>
            <p:ph idx="1"/>
          </p:nvPr>
        </p:nvSpPr>
        <p:spPr>
          <a:xfrm>
            <a:off x="285720" y="2214554"/>
            <a:ext cx="8515352" cy="4429156"/>
          </a:xfrm>
        </p:spPr>
        <p:txBody>
          <a:bodyPr>
            <a:normAutofit fontScale="55000" lnSpcReduction="20000"/>
          </a:bodyPr>
          <a:lstStyle/>
          <a:p>
            <a:pPr algn="just"/>
            <a:r>
              <a:rPr lang="es-ES" sz="3800" dirty="0" smtClean="0">
                <a:latin typeface="Arial Black" panose="020B0A04020102020204" pitchFamily="34" charset="0"/>
              </a:rPr>
              <a:t>Texto Actual: </a:t>
            </a:r>
          </a:p>
          <a:p>
            <a:pPr algn="just"/>
            <a:r>
              <a:rPr lang="es-ES" sz="3800" dirty="0" smtClean="0">
                <a:latin typeface="Arial Black" panose="020B0A04020102020204" pitchFamily="34" charset="0"/>
              </a:rPr>
              <a:t>“ARTÍCULO 13.- La declaración jurada está sujeta a verificación administrativa y, sin perjuicio del tributo que en definitiva liquide o determine la AFIP, hace responsable al declarante por el gravamen que en ella se base o resulte, </a:t>
            </a:r>
            <a:r>
              <a:rPr lang="es-ES" sz="3800" u="sng" dirty="0" smtClean="0">
                <a:latin typeface="Arial Black" panose="020B0A04020102020204" pitchFamily="34" charset="0"/>
              </a:rPr>
              <a:t>cuyo monto no podrá reducir por declaraciones posteriores, salvo en los casos de errores de cálculo o errores materiales cometidos en la declaración misma</a:t>
            </a:r>
            <a:r>
              <a:rPr lang="es-ES" sz="3800" dirty="0" smtClean="0">
                <a:latin typeface="Arial Black" panose="020B0A04020102020204" pitchFamily="34" charset="0"/>
              </a:rPr>
              <a:t>. El declarante será también responsable en cuanto a la exactitud de los datos que contenga su declaración, sin que la presentación de otra posterior, aunque no le sea requerida, haga desaparecer dicha responsabilidad.</a:t>
            </a:r>
          </a:p>
          <a:p>
            <a:endParaRPr lang="es-A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14282" y="1000108"/>
            <a:ext cx="8643998" cy="1357322"/>
          </a:xfrm>
        </p:spPr>
        <p:txBody>
          <a:bodyPr>
            <a:normAutofit fontScale="90000"/>
          </a:bodyPr>
          <a:lstStyle/>
          <a:p>
            <a:r>
              <a:rPr lang="es-ES" b="1" dirty="0" smtClean="0">
                <a:solidFill>
                  <a:schemeClr val="tx2">
                    <a:lumMod val="75000"/>
                  </a:schemeClr>
                </a:solidFill>
                <a:latin typeface="Arial Black" panose="020B0A04020102020204" pitchFamily="34" charset="0"/>
              </a:rPr>
              <a:t>ARTÍCULO 174.- </a:t>
            </a:r>
            <a:r>
              <a:rPr lang="es-ES" b="1" dirty="0" err="1" smtClean="0">
                <a:solidFill>
                  <a:schemeClr val="tx2">
                    <a:lumMod val="75000"/>
                  </a:schemeClr>
                </a:solidFill>
                <a:latin typeface="Arial Black" panose="020B0A04020102020204" pitchFamily="34" charset="0"/>
              </a:rPr>
              <a:t>Incorpórase</a:t>
            </a:r>
            <a:r>
              <a:rPr lang="es-ES" b="1" dirty="0" smtClean="0">
                <a:solidFill>
                  <a:schemeClr val="tx2">
                    <a:lumMod val="75000"/>
                  </a:schemeClr>
                </a:solidFill>
                <a:latin typeface="Arial Black" panose="020B0A04020102020204" pitchFamily="34" charset="0"/>
              </a:rPr>
              <a:t> como 2do. párrafo del artículo 1º de la ley 11.683, el siguiente:</a:t>
            </a:r>
            <a:r>
              <a:rPr lang="es-ES" dirty="0" smtClean="0">
                <a:solidFill>
                  <a:srgbClr val="FFFF00"/>
                </a:solidFill>
                <a:latin typeface="Arial Black" panose="020B0A04020102020204" pitchFamily="34" charset="0"/>
              </a:rPr>
              <a:t/>
            </a:r>
            <a:br>
              <a:rPr lang="es-ES" dirty="0" smtClean="0">
                <a:solidFill>
                  <a:srgbClr val="FFFF00"/>
                </a:solidFill>
                <a:latin typeface="Arial Black" panose="020B0A04020102020204" pitchFamily="34" charset="0"/>
              </a:rPr>
            </a:br>
            <a:endParaRPr lang="es-ES" dirty="0"/>
          </a:p>
        </p:txBody>
      </p:sp>
      <p:sp>
        <p:nvSpPr>
          <p:cNvPr id="5" name="4 Marcador de contenido"/>
          <p:cNvSpPr>
            <a:spLocks noGrp="1"/>
          </p:cNvSpPr>
          <p:nvPr>
            <p:ph idx="1"/>
          </p:nvPr>
        </p:nvSpPr>
        <p:spPr>
          <a:xfrm>
            <a:off x="214282" y="1857364"/>
            <a:ext cx="8472518" cy="4714908"/>
          </a:xfrm>
        </p:spPr>
        <p:txBody>
          <a:bodyPr>
            <a:normAutofit fontScale="77500" lnSpcReduction="20000"/>
          </a:bodyPr>
          <a:lstStyle/>
          <a:p>
            <a:pPr algn="just">
              <a:buNone/>
            </a:pPr>
            <a:endParaRPr lang="es-ES" sz="2900" dirty="0" smtClean="0">
              <a:latin typeface="Arial Black" panose="020B0A04020102020204" pitchFamily="34" charset="0"/>
            </a:endParaRPr>
          </a:p>
          <a:p>
            <a:pPr algn="just"/>
            <a:r>
              <a:rPr lang="es-ES" sz="2900" dirty="0" smtClean="0">
                <a:latin typeface="Arial Black" panose="020B0A04020102020204" pitchFamily="34" charset="0"/>
              </a:rPr>
              <a:t>“</a:t>
            </a:r>
            <a:r>
              <a:rPr lang="es-ES" sz="2900" u="sng" dirty="0" smtClean="0">
                <a:latin typeface="Arial Black" panose="020B0A04020102020204" pitchFamily="34" charset="0"/>
              </a:rPr>
              <a:t>No se admitirá la analogía </a:t>
            </a:r>
            <a:r>
              <a:rPr lang="es-ES" sz="2900" dirty="0" smtClean="0">
                <a:latin typeface="Arial Black" panose="020B0A04020102020204" pitchFamily="34" charset="0"/>
              </a:rPr>
              <a:t>para ampliar el alcance del hecho imponible, de las exenciones o de los ilícitos tributarios.</a:t>
            </a:r>
          </a:p>
          <a:p>
            <a:pPr algn="just"/>
            <a:r>
              <a:rPr lang="es-ES" sz="2900" dirty="0" smtClean="0">
                <a:latin typeface="Arial Black" panose="020B0A04020102020204" pitchFamily="34" charset="0"/>
              </a:rPr>
              <a:t>En todos los casos de aplicación de esta ley se deberá salvaguardar y garantizar </a:t>
            </a:r>
            <a:r>
              <a:rPr lang="es-ES" sz="2900" u="sng" dirty="0" smtClean="0">
                <a:latin typeface="Arial Black" panose="020B0A04020102020204" pitchFamily="34" charset="0"/>
              </a:rPr>
              <a:t>el derecho del contribuyente a un tratamiento similar al dado a otros sujetos que posean su misma condición fiscal.</a:t>
            </a:r>
            <a:r>
              <a:rPr lang="es-ES" sz="2900" dirty="0" smtClean="0">
                <a:latin typeface="Arial Black" panose="020B0A04020102020204" pitchFamily="34" charset="0"/>
              </a:rPr>
              <a:t> Ese derecho importa el de </a:t>
            </a:r>
            <a:r>
              <a:rPr lang="es-ES" sz="2900" u="sng" dirty="0" smtClean="0">
                <a:latin typeface="Arial Black" panose="020B0A04020102020204" pitchFamily="34" charset="0"/>
              </a:rPr>
              <a:t>conocer las opiniones emitidas por la AFIP</a:t>
            </a:r>
            <a:r>
              <a:rPr lang="es-ES" sz="2900" dirty="0" smtClean="0">
                <a:latin typeface="Arial Black" panose="020B0A04020102020204" pitchFamily="34" charset="0"/>
              </a:rPr>
              <a:t>, las que </a:t>
            </a:r>
            <a:r>
              <a:rPr lang="es-ES" sz="2900" u="sng" dirty="0" smtClean="0">
                <a:latin typeface="Arial Black" panose="020B0A04020102020204" pitchFamily="34" charset="0"/>
              </a:rPr>
              <a:t>deberán ser publicadas</a:t>
            </a:r>
            <a:r>
              <a:rPr lang="es-ES" sz="2900" dirty="0" smtClean="0">
                <a:latin typeface="Arial Black" panose="020B0A04020102020204" pitchFamily="34" charset="0"/>
              </a:rPr>
              <a:t> de acuerdo con la reglamentación que a tales efectos dicte ese organismo. Estas opiniones </a:t>
            </a:r>
            <a:r>
              <a:rPr lang="es-ES" sz="2900" u="sng" dirty="0" smtClean="0">
                <a:latin typeface="Arial Black" panose="020B0A04020102020204" pitchFamily="34" charset="0"/>
              </a:rPr>
              <a:t>solo serán vinculantes cuando ello esté expresamente previsto en esta ley </a:t>
            </a:r>
            <a:r>
              <a:rPr lang="es-ES" sz="2900" dirty="0" smtClean="0">
                <a:latin typeface="Arial Black" panose="020B0A04020102020204" pitchFamily="34" charset="0"/>
              </a:rPr>
              <a:t>o en su reglamentación.”.</a:t>
            </a:r>
          </a:p>
          <a:p>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1142984"/>
            <a:ext cx="8572560" cy="500066"/>
          </a:xfrm>
        </p:spPr>
        <p:txBody>
          <a:bodyPr>
            <a:normAutofit fontScale="90000"/>
          </a:bodyPr>
          <a:lstStyle/>
          <a:p>
            <a:r>
              <a:rPr lang="es-ES" dirty="0" smtClean="0">
                <a:solidFill>
                  <a:schemeClr val="tx2">
                    <a:lumMod val="75000"/>
                  </a:schemeClr>
                </a:solidFill>
                <a:latin typeface="Arial Black" panose="020B0A04020102020204" pitchFamily="34" charset="0"/>
              </a:rPr>
              <a:t>///ARTÍCULO 182.- </a:t>
            </a:r>
            <a:r>
              <a:rPr lang="es-ES" b="1" dirty="0" err="1" smtClean="0">
                <a:solidFill>
                  <a:schemeClr val="tx2">
                    <a:lumMod val="75000"/>
                  </a:schemeClr>
                </a:solidFill>
                <a:latin typeface="Arial Black" panose="020B0A04020102020204" pitchFamily="34" charset="0"/>
              </a:rPr>
              <a:t>Sustitúyese</a:t>
            </a:r>
            <a:r>
              <a:rPr lang="es-ES" b="1" dirty="0" smtClean="0">
                <a:solidFill>
                  <a:schemeClr val="tx2">
                    <a:lumMod val="75000"/>
                  </a:schemeClr>
                </a:solidFill>
                <a:latin typeface="Arial Black" panose="020B0A04020102020204" pitchFamily="34" charset="0"/>
              </a:rPr>
              <a:t> el artículo 13 de la ley 11.683</a:t>
            </a:r>
            <a:r>
              <a:rPr lang="es-ES" dirty="0" smtClean="0">
                <a:solidFill>
                  <a:schemeClr val="tx2">
                    <a:lumMod val="75000"/>
                  </a:schemeClr>
                </a:solidFill>
                <a:latin typeface="Arial Black" panose="020B0A04020102020204" pitchFamily="34" charset="0"/>
              </a:rPr>
              <a:t>,  por el siguiente:</a:t>
            </a:r>
            <a:endParaRPr lang="es-AR" dirty="0">
              <a:solidFill>
                <a:schemeClr val="tx2">
                  <a:lumMod val="75000"/>
                </a:schemeClr>
              </a:solidFill>
            </a:endParaRPr>
          </a:p>
        </p:txBody>
      </p:sp>
      <p:sp>
        <p:nvSpPr>
          <p:cNvPr id="3" name="2 Marcador de contenido"/>
          <p:cNvSpPr>
            <a:spLocks noGrp="1"/>
          </p:cNvSpPr>
          <p:nvPr>
            <p:ph idx="1"/>
          </p:nvPr>
        </p:nvSpPr>
        <p:spPr>
          <a:xfrm>
            <a:off x="357158" y="2214554"/>
            <a:ext cx="8429684" cy="4429156"/>
          </a:xfrm>
        </p:spPr>
        <p:txBody>
          <a:bodyPr>
            <a:normAutofit fontScale="55000" lnSpcReduction="20000"/>
          </a:bodyPr>
          <a:lstStyle/>
          <a:p>
            <a:r>
              <a:rPr lang="es-ES" sz="3500" dirty="0" smtClean="0">
                <a:latin typeface="Arial Black" panose="020B0A04020102020204" pitchFamily="34" charset="0"/>
              </a:rPr>
              <a:t>2do. Pár. </a:t>
            </a:r>
            <a:r>
              <a:rPr lang="es-ES" sz="3500" dirty="0" err="1" smtClean="0">
                <a:latin typeface="Arial Black" panose="020B0A04020102020204" pitchFamily="34" charset="0"/>
              </a:rPr>
              <a:t>Incorp</a:t>
            </a:r>
            <a:r>
              <a:rPr lang="es-ES" sz="3500" dirty="0" smtClean="0">
                <a:latin typeface="Arial Black" panose="020B0A04020102020204" pitchFamily="34" charset="0"/>
              </a:rPr>
              <a:t>. por la reforma, permite la DDJJ en (-): </a:t>
            </a:r>
          </a:p>
          <a:p>
            <a:endParaRPr lang="es-ES" sz="3500" dirty="0" smtClean="0">
              <a:latin typeface="Arial Black" panose="020B0A04020102020204" pitchFamily="34" charset="0"/>
            </a:endParaRPr>
          </a:p>
          <a:p>
            <a:pPr algn="just"/>
            <a:r>
              <a:rPr lang="es-ES" sz="3500" dirty="0" smtClean="0">
                <a:latin typeface="Arial Black" panose="020B0A04020102020204" pitchFamily="34" charset="0"/>
              </a:rPr>
              <a:t>Si la declaración jurada rectificando </a:t>
            </a:r>
            <a:r>
              <a:rPr lang="es-ES" sz="3500" u="sng" dirty="0" smtClean="0">
                <a:latin typeface="Arial Black" panose="020B0A04020102020204" pitchFamily="34" charset="0"/>
              </a:rPr>
              <a:t>en menos </a:t>
            </a:r>
            <a:r>
              <a:rPr lang="es-ES" sz="3500" dirty="0" smtClean="0">
                <a:latin typeface="Arial Black" panose="020B0A04020102020204" pitchFamily="34" charset="0"/>
              </a:rPr>
              <a:t>la materia imponible </a:t>
            </a:r>
            <a:r>
              <a:rPr lang="es-ES" sz="3500" u="sng" dirty="0" smtClean="0">
                <a:latin typeface="Arial Black" panose="020B0A04020102020204" pitchFamily="34" charset="0"/>
              </a:rPr>
              <a:t>se presentara dentro del plazo de 5 días del vto. </a:t>
            </a:r>
            <a:r>
              <a:rPr lang="es-ES" sz="3500" u="sng" dirty="0" err="1" smtClean="0">
                <a:latin typeface="Arial Black" panose="020B0A04020102020204" pitchFamily="34" charset="0"/>
              </a:rPr>
              <a:t>gral</a:t>
            </a:r>
            <a:r>
              <a:rPr lang="es-ES" sz="3500" u="sng" dirty="0" smtClean="0">
                <a:latin typeface="Arial Black" panose="020B0A04020102020204" pitchFamily="34" charset="0"/>
              </a:rPr>
              <a:t>. </a:t>
            </a:r>
            <a:r>
              <a:rPr lang="es-ES" sz="3500" dirty="0" smtClean="0">
                <a:latin typeface="Arial Black" panose="020B0A04020102020204" pitchFamily="34" charset="0"/>
              </a:rPr>
              <a:t>de la obligación de que se trate </a:t>
            </a:r>
            <a:r>
              <a:rPr lang="es-ES" sz="3500" u="sng" dirty="0" smtClean="0">
                <a:latin typeface="Arial Black" panose="020B0A04020102020204" pitchFamily="34" charset="0"/>
              </a:rPr>
              <a:t>y la diferencia de dicha rectificación no excediera el  (5%) de la base imponible originalmente declarad</a:t>
            </a:r>
            <a:r>
              <a:rPr lang="es-ES" sz="3500" dirty="0" smtClean="0">
                <a:latin typeface="Arial Black" panose="020B0A04020102020204" pitchFamily="34" charset="0"/>
              </a:rPr>
              <a:t>a, conforme la reglamentación que al respecto dicte la AFIP, </a:t>
            </a:r>
            <a:r>
              <a:rPr lang="es-ES" sz="3500" u="sng" dirty="0" smtClean="0">
                <a:latin typeface="Arial Black" panose="020B0A04020102020204" pitchFamily="34" charset="0"/>
              </a:rPr>
              <a:t>la última declaración jurada presentada sustituirá a la anterior</a:t>
            </a:r>
            <a:r>
              <a:rPr lang="es-ES" sz="3500" dirty="0" smtClean="0">
                <a:latin typeface="Arial Black" panose="020B0A04020102020204" pitchFamily="34" charset="0"/>
              </a:rPr>
              <a:t>, sin perjuicio de los controles que establezca dicha AFIP en uso de sus facultades de verificación y fiscalización conforme los arts. 35 y ss. y, en su caso, de la determinación de oficio que correspondiere en los términos de los arts. 16 y </a:t>
            </a:r>
            <a:r>
              <a:rPr lang="es-ES" sz="3500" dirty="0" err="1" smtClean="0">
                <a:latin typeface="Arial Black" panose="020B0A04020102020204" pitchFamily="34" charset="0"/>
              </a:rPr>
              <a:t>sigs</a:t>
            </a:r>
            <a:r>
              <a:rPr lang="es-ES" sz="3500" dirty="0" smtClean="0">
                <a:latin typeface="Arial Black" panose="020B0A04020102020204" pitchFamily="34" charset="0"/>
              </a:rPr>
              <a:t>”.</a:t>
            </a:r>
          </a:p>
          <a:p>
            <a:endParaRPr lang="es-A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1357298"/>
            <a:ext cx="8501122" cy="428628"/>
          </a:xfrm>
        </p:spPr>
        <p:txBody>
          <a:bodyPr>
            <a:normAutofit fontScale="90000"/>
          </a:bodyPr>
          <a:lstStyle/>
          <a:p>
            <a:r>
              <a:rPr lang="es-ES" b="1" dirty="0" smtClean="0">
                <a:solidFill>
                  <a:schemeClr val="tx2">
                    <a:lumMod val="75000"/>
                  </a:schemeClr>
                </a:solidFill>
                <a:effectLst>
                  <a:outerShdw blurRad="38100" dist="38100" dir="2700000" algn="tl">
                    <a:srgbClr val="000000">
                      <a:alpha val="43137"/>
                    </a:srgbClr>
                  </a:outerShdw>
                </a:effectLst>
                <a:latin typeface="Arial Black" panose="020B0A04020102020204" pitchFamily="34" charset="0"/>
              </a:rPr>
              <a:t>ARTÍCULO 183.- </a:t>
            </a:r>
            <a:r>
              <a:rPr lang="es-ES" b="1" dirty="0" err="1" smtClean="0">
                <a:solidFill>
                  <a:schemeClr val="tx2">
                    <a:lumMod val="75000"/>
                  </a:schemeClr>
                </a:solidFill>
                <a:effectLst>
                  <a:outerShdw blurRad="38100" dist="38100" dir="2700000" algn="tl">
                    <a:srgbClr val="000000">
                      <a:alpha val="43137"/>
                    </a:srgbClr>
                  </a:outerShdw>
                </a:effectLst>
                <a:latin typeface="Arial Black" panose="020B0A04020102020204" pitchFamily="34" charset="0"/>
              </a:rPr>
              <a:t>Incorpórase</a:t>
            </a:r>
            <a:r>
              <a:rPr lang="es-ES" b="1" dirty="0" smtClean="0">
                <a:solidFill>
                  <a:schemeClr val="tx2">
                    <a:lumMod val="75000"/>
                  </a:schemeClr>
                </a:solidFill>
                <a:effectLst>
                  <a:outerShdw blurRad="38100" dist="38100" dir="2700000" algn="tl">
                    <a:srgbClr val="000000">
                      <a:alpha val="43137"/>
                    </a:srgbClr>
                  </a:outerShdw>
                </a:effectLst>
                <a:latin typeface="Arial Black" panose="020B0A04020102020204" pitchFamily="34" charset="0"/>
              </a:rPr>
              <a:t> como art, sin nro. a cont. del art. 16</a:t>
            </a:r>
            <a:r>
              <a:rPr lang="es-ES" dirty="0" smtClean="0">
                <a:solidFill>
                  <a:schemeClr val="tx2">
                    <a:lumMod val="75000"/>
                  </a:schemeClr>
                </a:solidFill>
                <a:effectLst>
                  <a:outerShdw blurRad="38100" dist="38100" dir="2700000" algn="tl">
                    <a:srgbClr val="000000">
                      <a:alpha val="43137"/>
                    </a:srgbClr>
                  </a:outerShdw>
                </a:effectLst>
                <a:latin typeface="Arial Black" panose="020B0A04020102020204" pitchFamily="34" charset="0"/>
              </a:rPr>
              <a:t> de la ley 11.683, el siguiente:</a:t>
            </a:r>
            <a:endParaRPr lang="es-AR" dirty="0">
              <a:solidFill>
                <a:schemeClr val="tx2">
                  <a:lumMod val="75000"/>
                </a:schemeClr>
              </a:solidFill>
            </a:endParaRPr>
          </a:p>
        </p:txBody>
      </p:sp>
      <p:sp>
        <p:nvSpPr>
          <p:cNvPr id="3" name="2 Marcador de contenido"/>
          <p:cNvSpPr>
            <a:spLocks noGrp="1"/>
          </p:cNvSpPr>
          <p:nvPr>
            <p:ph idx="1"/>
          </p:nvPr>
        </p:nvSpPr>
        <p:spPr>
          <a:xfrm>
            <a:off x="285720" y="2428868"/>
            <a:ext cx="8572560" cy="3786214"/>
          </a:xfrm>
        </p:spPr>
        <p:txBody>
          <a:bodyPr>
            <a:normAutofit fontScale="55000" lnSpcReduction="20000"/>
          </a:bodyPr>
          <a:lstStyle/>
          <a:p>
            <a:pPr marL="0" indent="0" algn="just">
              <a:buNone/>
            </a:pPr>
            <a:r>
              <a:rPr lang="es-ES" sz="3600" u="sng" dirty="0" smtClean="0">
                <a:effectLst>
                  <a:outerShdw blurRad="38100" dist="38100" dir="2700000" algn="tl">
                    <a:srgbClr val="000000">
                      <a:alpha val="43137"/>
                    </a:srgbClr>
                  </a:outerShdw>
                </a:effectLst>
                <a:latin typeface="Arial Black" panose="020B0A04020102020204" pitchFamily="34" charset="0"/>
              </a:rPr>
              <a:t>NUEVO ACUERDO CONCLUSIVO VOLUNTARIO</a:t>
            </a:r>
            <a:r>
              <a:rPr lang="es-ES" u="sng" dirty="0" smtClean="0">
                <a:effectLst>
                  <a:outerShdw blurRad="38100" dist="38100" dir="2700000" algn="tl">
                    <a:srgbClr val="000000">
                      <a:alpha val="43137"/>
                    </a:srgbClr>
                  </a:outerShdw>
                </a:effectLst>
                <a:latin typeface="Arial Black" panose="020B0A04020102020204" pitchFamily="34" charset="0"/>
              </a:rPr>
              <a:t>: </a:t>
            </a:r>
          </a:p>
          <a:p>
            <a:pPr marL="0" indent="0" algn="just">
              <a:buNone/>
            </a:pPr>
            <a:endParaRPr lang="es-ES" u="sng" dirty="0" smtClean="0">
              <a:effectLst>
                <a:outerShdw blurRad="38100" dist="38100" dir="2700000" algn="tl">
                  <a:srgbClr val="000000">
                    <a:alpha val="43137"/>
                  </a:srgbClr>
                </a:outerShdw>
              </a:effectLst>
              <a:latin typeface="Arial Black" panose="020B0A04020102020204" pitchFamily="34" charset="0"/>
            </a:endParaRPr>
          </a:p>
          <a:p>
            <a:pPr lvl="0" algn="just"/>
            <a:r>
              <a:rPr lang="es-ES" dirty="0" smtClean="0">
                <a:effectLst>
                  <a:outerShdw blurRad="38100" dist="38100" dir="2700000" algn="tl">
                    <a:srgbClr val="000000">
                      <a:alpha val="43137"/>
                    </a:srgbClr>
                  </a:outerShdw>
                </a:effectLst>
                <a:latin typeface="Arial Black" panose="020B0A04020102020204" pitchFamily="34" charset="0"/>
              </a:rPr>
              <a:t>La obligación tributaria es una obligación ex </a:t>
            </a:r>
            <a:r>
              <a:rPr lang="es-ES" dirty="0" err="1" smtClean="0">
                <a:effectLst>
                  <a:outerShdw blurRad="38100" dist="38100" dir="2700000" algn="tl">
                    <a:srgbClr val="000000">
                      <a:alpha val="43137"/>
                    </a:srgbClr>
                  </a:outerShdw>
                </a:effectLst>
                <a:latin typeface="Arial Black" panose="020B0A04020102020204" pitchFamily="34" charset="0"/>
              </a:rPr>
              <a:t>lege</a:t>
            </a:r>
            <a:r>
              <a:rPr lang="es-ES" dirty="0" smtClean="0">
                <a:effectLst>
                  <a:outerShdw blurRad="38100" dist="38100" dir="2700000" algn="tl">
                    <a:srgbClr val="000000">
                      <a:alpha val="43137"/>
                    </a:srgbClr>
                  </a:outerShdw>
                </a:effectLst>
                <a:latin typeface="Arial Black" panose="020B0A04020102020204" pitchFamily="34" charset="0"/>
              </a:rPr>
              <a:t>, de Derecho Público.</a:t>
            </a:r>
          </a:p>
          <a:p>
            <a:pPr lvl="0" algn="just"/>
            <a:r>
              <a:rPr lang="es-ES" dirty="0" smtClean="0">
                <a:effectLst>
                  <a:outerShdw blurRad="38100" dist="38100" dir="2700000" algn="tl">
                    <a:srgbClr val="000000">
                      <a:alpha val="43137"/>
                    </a:srgbClr>
                  </a:outerShdw>
                </a:effectLst>
                <a:latin typeface="Arial Black" panose="020B0A04020102020204" pitchFamily="34" charset="0"/>
              </a:rPr>
              <a:t>Una de sus características es su indisponibilidad. Las normas vigentes así lo prevén. </a:t>
            </a:r>
          </a:p>
          <a:p>
            <a:pPr lvl="0" algn="just"/>
            <a:r>
              <a:rPr lang="es-ES" dirty="0" smtClean="0">
                <a:effectLst>
                  <a:outerShdw blurRad="38100" dist="38100" dir="2700000" algn="tl">
                    <a:srgbClr val="000000">
                      <a:alpha val="43137"/>
                    </a:srgbClr>
                  </a:outerShdw>
                </a:effectLst>
                <a:latin typeface="Arial Black" panose="020B0A04020102020204" pitchFamily="34" charset="0"/>
              </a:rPr>
              <a:t>El nuevo Acuerdo Conclusivo Voluntario, no es una transacción: no hay contrato entre las partes. </a:t>
            </a:r>
          </a:p>
          <a:p>
            <a:pPr lvl="0" algn="just"/>
            <a:r>
              <a:rPr lang="es-ES" dirty="0" smtClean="0">
                <a:effectLst>
                  <a:outerShdw blurRad="38100" dist="38100" dir="2700000" algn="tl">
                    <a:srgbClr val="000000">
                      <a:alpha val="43137"/>
                    </a:srgbClr>
                  </a:outerShdw>
                </a:effectLst>
                <a:latin typeface="Arial Black" panose="020B0A04020102020204" pitchFamily="34" charset="0"/>
              </a:rPr>
              <a:t>Tiene la finalidad de que las dos partes de la relación jurídica-tributaria lleguen a encontrarse conformes en la concreta valoración de los </a:t>
            </a:r>
            <a:r>
              <a:rPr lang="es-ES" u="sng" dirty="0" smtClean="0">
                <a:effectLst>
                  <a:outerShdw blurRad="38100" dist="38100" dir="2700000" algn="tl">
                    <a:srgbClr val="000000">
                      <a:alpha val="43137"/>
                    </a:srgbClr>
                  </a:outerShdw>
                </a:effectLst>
                <a:latin typeface="Arial Black" panose="020B0A04020102020204" pitchFamily="34" charset="0"/>
              </a:rPr>
              <a:t>elementos de hecho</a:t>
            </a:r>
            <a:r>
              <a:rPr lang="es-ES" dirty="0" smtClean="0">
                <a:effectLst>
                  <a:outerShdw blurRad="38100" dist="38100" dir="2700000" algn="tl">
                    <a:srgbClr val="000000">
                      <a:alpha val="43137"/>
                    </a:srgbClr>
                  </a:outerShdw>
                </a:effectLst>
                <a:latin typeface="Arial Black" panose="020B0A04020102020204" pitchFamily="34" charset="0"/>
              </a:rPr>
              <a:t> del tributo en cuestión.</a:t>
            </a:r>
          </a:p>
          <a:p>
            <a:pPr algn="just"/>
            <a:r>
              <a:rPr lang="es-ES" dirty="0" smtClean="0">
                <a:effectLst>
                  <a:outerShdw blurRad="38100" dist="38100" dir="2700000" algn="tl">
                    <a:srgbClr val="000000">
                      <a:alpha val="43137"/>
                    </a:srgbClr>
                  </a:outerShdw>
                </a:effectLst>
                <a:latin typeface="Arial Black" panose="020B0A04020102020204" pitchFamily="34" charset="0"/>
              </a:rPr>
              <a:t>La norma omite precisar si la habilitación de esta instancia podrá solicitarla el contribuyente inspeccionado:  afirma que “podrá habilitarla” el Fisco previo al dictado de una </a:t>
            </a:r>
            <a:r>
              <a:rPr lang="es-ES" dirty="0" err="1" smtClean="0">
                <a:effectLst>
                  <a:outerShdw blurRad="38100" dist="38100" dir="2700000" algn="tl">
                    <a:srgbClr val="000000">
                      <a:alpha val="43137"/>
                    </a:srgbClr>
                  </a:outerShdw>
                </a:effectLst>
                <a:latin typeface="Arial Black" panose="020B0A04020102020204" pitchFamily="34" charset="0"/>
              </a:rPr>
              <a:t>Det</a:t>
            </a:r>
            <a:r>
              <a:rPr lang="es-ES" dirty="0" smtClean="0">
                <a:effectLst>
                  <a:outerShdw blurRad="38100" dist="38100" dir="2700000" algn="tl">
                    <a:srgbClr val="000000">
                      <a:alpha val="43137"/>
                    </a:srgbClr>
                  </a:outerShdw>
                </a:effectLst>
                <a:latin typeface="Arial Black" panose="020B0A04020102020204" pitchFamily="34" charset="0"/>
              </a:rPr>
              <a:t>. de Oficio. </a:t>
            </a:r>
          </a:p>
          <a:p>
            <a:endParaRPr lang="es-A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1500174"/>
            <a:ext cx="8501122" cy="571504"/>
          </a:xfrm>
        </p:spPr>
        <p:txBody>
          <a:bodyPr>
            <a:normAutofit fontScale="90000"/>
          </a:bodyPr>
          <a:lstStyle/>
          <a:p>
            <a:r>
              <a:rPr lang="es-ES" b="1" dirty="0" smtClean="0">
                <a:solidFill>
                  <a:schemeClr val="tx2">
                    <a:lumMod val="75000"/>
                  </a:schemeClr>
                </a:solidFill>
                <a:latin typeface="Arial Black" panose="020B0A04020102020204" pitchFamily="34" charset="0"/>
              </a:rPr>
              <a:t>ARTÍCULO 183.- </a:t>
            </a:r>
            <a:r>
              <a:rPr lang="es-ES" b="1" dirty="0" err="1" smtClean="0">
                <a:solidFill>
                  <a:schemeClr val="tx2">
                    <a:lumMod val="75000"/>
                  </a:schemeClr>
                </a:solidFill>
                <a:latin typeface="Arial Black" panose="020B0A04020102020204" pitchFamily="34" charset="0"/>
              </a:rPr>
              <a:t>Incorpórase</a:t>
            </a:r>
            <a:r>
              <a:rPr lang="es-ES" b="1" dirty="0" smtClean="0">
                <a:solidFill>
                  <a:schemeClr val="tx2">
                    <a:lumMod val="75000"/>
                  </a:schemeClr>
                </a:solidFill>
                <a:latin typeface="Arial Black" panose="020B0A04020102020204" pitchFamily="34" charset="0"/>
              </a:rPr>
              <a:t> como art, sin nro. a cont. del art. 16</a:t>
            </a:r>
            <a:r>
              <a:rPr lang="es-ES" dirty="0" smtClean="0">
                <a:solidFill>
                  <a:schemeClr val="tx2">
                    <a:lumMod val="75000"/>
                  </a:schemeClr>
                </a:solidFill>
                <a:latin typeface="Arial Black" panose="020B0A04020102020204" pitchFamily="34" charset="0"/>
              </a:rPr>
              <a:t> de la ley 11.683, el siguiente:</a:t>
            </a:r>
            <a:r>
              <a:rPr lang="es-ES" dirty="0" smtClean="0">
                <a:solidFill>
                  <a:srgbClr val="FFFF00"/>
                </a:solidFill>
                <a:latin typeface="Arial Black" panose="020B0A04020102020204" pitchFamily="34" charset="0"/>
              </a:rPr>
              <a:t/>
            </a:r>
            <a:br>
              <a:rPr lang="es-ES" dirty="0" smtClean="0">
                <a:solidFill>
                  <a:srgbClr val="FFFF00"/>
                </a:solidFill>
                <a:latin typeface="Arial Black" panose="020B0A04020102020204" pitchFamily="34" charset="0"/>
              </a:rPr>
            </a:br>
            <a:endParaRPr lang="es-AR" dirty="0"/>
          </a:p>
        </p:txBody>
      </p:sp>
      <p:sp>
        <p:nvSpPr>
          <p:cNvPr id="3" name="2 Marcador de contenido"/>
          <p:cNvSpPr>
            <a:spLocks noGrp="1"/>
          </p:cNvSpPr>
          <p:nvPr>
            <p:ph idx="1"/>
          </p:nvPr>
        </p:nvSpPr>
        <p:spPr>
          <a:xfrm>
            <a:off x="285720" y="2500306"/>
            <a:ext cx="8501122" cy="4000528"/>
          </a:xfrm>
        </p:spPr>
        <p:txBody>
          <a:bodyPr>
            <a:normAutofit fontScale="55000" lnSpcReduction="20000"/>
          </a:bodyPr>
          <a:lstStyle/>
          <a:p>
            <a:pPr lvl="0" algn="just"/>
            <a:r>
              <a:rPr lang="es-ES" dirty="0" smtClean="0">
                <a:latin typeface="Arial Black" panose="020B0A04020102020204" pitchFamily="34" charset="0"/>
              </a:rPr>
              <a:t>El caso se someterá a consideración de un  </a:t>
            </a:r>
            <a:r>
              <a:rPr lang="es-ES" b="1" dirty="0" smtClean="0">
                <a:latin typeface="Arial Black" panose="020B0A04020102020204" pitchFamily="34" charset="0"/>
              </a:rPr>
              <a:t>órgano de conciliación colegiado que </a:t>
            </a:r>
            <a:r>
              <a:rPr lang="es-ES" dirty="0" smtClean="0">
                <a:latin typeface="Arial Black" panose="020B0A04020102020204" pitchFamily="34" charset="0"/>
              </a:rPr>
              <a:t>sólo integran funcionarios superiores de AFIP: No está previsto que participe un experto designado por el contribuyente.</a:t>
            </a:r>
          </a:p>
          <a:p>
            <a:pPr lvl="0" algn="just"/>
            <a:endParaRPr lang="es-ES" dirty="0" smtClean="0">
              <a:latin typeface="Arial Black" panose="020B0A04020102020204" pitchFamily="34" charset="0"/>
            </a:endParaRPr>
          </a:p>
          <a:p>
            <a:pPr lvl="0" algn="just"/>
            <a:r>
              <a:rPr lang="es-ES" dirty="0" smtClean="0">
                <a:latin typeface="Arial Black" panose="020B0A04020102020204" pitchFamily="34" charset="0"/>
              </a:rPr>
              <a:t>El Fisco está autorizado para exigir la constitución de garantías, que en la práctica le serán seguramente impuestas al contribuyente como condición para proseguir esta instancia; en tanto que una apelación ante el </a:t>
            </a:r>
            <a:r>
              <a:rPr lang="es-ES" dirty="0" err="1" smtClean="0">
                <a:latin typeface="Arial Black" panose="020B0A04020102020204" pitchFamily="34" charset="0"/>
              </a:rPr>
              <a:t>Trib</a:t>
            </a:r>
            <a:r>
              <a:rPr lang="es-ES" dirty="0" smtClean="0">
                <a:latin typeface="Arial Black" panose="020B0A04020102020204" pitchFamily="34" charset="0"/>
              </a:rPr>
              <a:t>. </a:t>
            </a:r>
            <a:r>
              <a:rPr lang="es-ES" dirty="0" err="1" smtClean="0">
                <a:latin typeface="Arial Black" panose="020B0A04020102020204" pitchFamily="34" charset="0"/>
              </a:rPr>
              <a:t>Fcal</a:t>
            </a:r>
            <a:r>
              <a:rPr lang="es-ES" dirty="0" smtClean="0">
                <a:latin typeface="Arial Black" panose="020B0A04020102020204" pitchFamily="34" charset="0"/>
              </a:rPr>
              <a:t>. </a:t>
            </a:r>
            <a:r>
              <a:rPr lang="es-ES" dirty="0" err="1" smtClean="0">
                <a:latin typeface="Arial Black" panose="020B0A04020102020204" pitchFamily="34" charset="0"/>
              </a:rPr>
              <a:t>Nac</a:t>
            </a:r>
            <a:r>
              <a:rPr lang="es-ES" dirty="0" smtClean="0">
                <a:latin typeface="Arial Black" panose="020B0A04020102020204" pitchFamily="34" charset="0"/>
              </a:rPr>
              <a:t>. no tiene esa exigencia. </a:t>
            </a:r>
            <a:r>
              <a:rPr lang="es-ES" b="1" u="sng" dirty="0" smtClean="0">
                <a:latin typeface="Arial Black" panose="020B0A04020102020204" pitchFamily="34" charset="0"/>
              </a:rPr>
              <a:t>Esto es un contrasentido</a:t>
            </a:r>
            <a:r>
              <a:rPr lang="es-ES" dirty="0" smtClean="0">
                <a:latin typeface="Arial Black" panose="020B0A04020102020204" pitchFamily="34" charset="0"/>
              </a:rPr>
              <a:t>. </a:t>
            </a:r>
          </a:p>
          <a:p>
            <a:pPr lvl="0" algn="just"/>
            <a:endParaRPr lang="es-ES" dirty="0" smtClean="0">
              <a:latin typeface="Arial Black" panose="020B0A04020102020204" pitchFamily="34" charset="0"/>
            </a:endParaRPr>
          </a:p>
          <a:p>
            <a:pPr lvl="0" algn="just"/>
            <a:r>
              <a:rPr lang="es-ES" dirty="0" smtClean="0">
                <a:latin typeface="Arial Black" panose="020B0A04020102020204" pitchFamily="34" charset="0"/>
              </a:rPr>
              <a:t>La eventual conformidad prestada por el contribuyente no lo beneficia con una reducción de la sanción material que pudiere corresponder, según sea la conducta desplegada. </a:t>
            </a:r>
          </a:p>
          <a:p>
            <a:endParaRPr lang="es-A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285860"/>
            <a:ext cx="8429684" cy="1071570"/>
          </a:xfrm>
        </p:spPr>
        <p:txBody>
          <a:bodyPr>
            <a:normAutofit fontScale="90000"/>
          </a:bodyPr>
          <a:lstStyle/>
          <a:p>
            <a:r>
              <a:rPr lang="es-ES" b="1" dirty="0" smtClean="0">
                <a:solidFill>
                  <a:schemeClr val="tx2">
                    <a:lumMod val="75000"/>
                  </a:schemeClr>
                </a:solidFill>
                <a:latin typeface="Arial Black" panose="020B0A04020102020204" pitchFamily="34" charset="0"/>
              </a:rPr>
              <a:t>ARTÍCULO 183.- </a:t>
            </a:r>
            <a:r>
              <a:rPr lang="es-ES" b="1" dirty="0" err="1" smtClean="0">
                <a:solidFill>
                  <a:schemeClr val="tx2">
                    <a:lumMod val="75000"/>
                  </a:schemeClr>
                </a:solidFill>
                <a:latin typeface="Arial Black" panose="020B0A04020102020204" pitchFamily="34" charset="0"/>
              </a:rPr>
              <a:t>Incorpórase</a:t>
            </a:r>
            <a:r>
              <a:rPr lang="es-ES" b="1" dirty="0" smtClean="0">
                <a:solidFill>
                  <a:schemeClr val="tx2">
                    <a:lumMod val="75000"/>
                  </a:schemeClr>
                </a:solidFill>
                <a:latin typeface="Arial Black" panose="020B0A04020102020204" pitchFamily="34" charset="0"/>
              </a:rPr>
              <a:t> como art, sin nro. a cont. del art. 16</a:t>
            </a:r>
            <a:r>
              <a:rPr lang="es-ES" dirty="0" smtClean="0">
                <a:solidFill>
                  <a:schemeClr val="tx2">
                    <a:lumMod val="75000"/>
                  </a:schemeClr>
                </a:solidFill>
                <a:latin typeface="Arial Black" panose="020B0A04020102020204" pitchFamily="34" charset="0"/>
              </a:rPr>
              <a:t> de la ley 11.683, el siguiente:</a:t>
            </a:r>
            <a:r>
              <a:rPr lang="es-ES" dirty="0" smtClean="0">
                <a:solidFill>
                  <a:srgbClr val="FFFF00"/>
                </a:solidFill>
                <a:latin typeface="Arial Black" panose="020B0A04020102020204" pitchFamily="34" charset="0"/>
              </a:rPr>
              <a:t/>
            </a:r>
            <a:br>
              <a:rPr lang="es-ES" dirty="0" smtClean="0">
                <a:solidFill>
                  <a:srgbClr val="FFFF00"/>
                </a:solidFill>
                <a:latin typeface="Arial Black" panose="020B0A04020102020204" pitchFamily="34" charset="0"/>
              </a:rPr>
            </a:br>
            <a:endParaRPr lang="es-AR" dirty="0"/>
          </a:p>
        </p:txBody>
      </p:sp>
      <p:sp>
        <p:nvSpPr>
          <p:cNvPr id="3" name="2 Marcador de contenido"/>
          <p:cNvSpPr>
            <a:spLocks noGrp="1"/>
          </p:cNvSpPr>
          <p:nvPr>
            <p:ph idx="1"/>
          </p:nvPr>
        </p:nvSpPr>
        <p:spPr>
          <a:xfrm>
            <a:off x="285720" y="2571744"/>
            <a:ext cx="8572560" cy="3554419"/>
          </a:xfrm>
        </p:spPr>
        <p:txBody>
          <a:bodyPr>
            <a:normAutofit fontScale="62500" lnSpcReduction="20000"/>
          </a:bodyPr>
          <a:lstStyle/>
          <a:p>
            <a:pPr lvl="0" algn="just"/>
            <a:r>
              <a:rPr lang="es-ES" dirty="0" smtClean="0">
                <a:latin typeface="Arial Black" panose="020B0A04020102020204" pitchFamily="34" charset="0"/>
              </a:rPr>
              <a:t>En el supuesto que el Administrador Federal rechace el </a:t>
            </a:r>
            <a:r>
              <a:rPr lang="es-ES" i="1" dirty="0" smtClean="0">
                <a:latin typeface="Arial Black" panose="020B0A04020102020204" pitchFamily="34" charset="0"/>
              </a:rPr>
              <a:t>acuerdo</a:t>
            </a:r>
            <a:r>
              <a:rPr lang="es-ES" dirty="0" smtClean="0">
                <a:latin typeface="Arial Black" panose="020B0A04020102020204" pitchFamily="34" charset="0"/>
              </a:rPr>
              <a:t>, los elementos aportados por el contribuyente seguramente serán utilizados por el Fisco para el dictado de la Determinación de Oficio, colocándolo en una situación de desventaja procesal manifiesta. </a:t>
            </a:r>
          </a:p>
          <a:p>
            <a:pPr lvl="0" algn="just"/>
            <a:endParaRPr lang="es-ES" dirty="0" smtClean="0">
              <a:latin typeface="Arial Black" panose="020B0A04020102020204" pitchFamily="34" charset="0"/>
            </a:endParaRPr>
          </a:p>
          <a:p>
            <a:pPr lvl="0" algn="just"/>
            <a:r>
              <a:rPr lang="es-ES" dirty="0" smtClean="0">
                <a:latin typeface="Arial Black" panose="020B0A04020102020204" pitchFamily="34" charset="0"/>
              </a:rPr>
              <a:t>Esta actuación no estará amparada por el </a:t>
            </a:r>
            <a:r>
              <a:rPr lang="es-ES" i="1" dirty="0" smtClean="0">
                <a:latin typeface="Arial Black" panose="020B0A04020102020204" pitchFamily="34" charset="0"/>
              </a:rPr>
              <a:t>secreto fiscal</a:t>
            </a:r>
            <a:r>
              <a:rPr lang="es-ES" dirty="0" smtClean="0">
                <a:latin typeface="Arial Black" panose="020B0A04020102020204" pitchFamily="34" charset="0"/>
              </a:rPr>
              <a:t>. </a:t>
            </a:r>
          </a:p>
          <a:p>
            <a:pPr lvl="0" algn="just"/>
            <a:endParaRPr lang="es-ES" dirty="0" smtClean="0">
              <a:latin typeface="Arial Black" panose="020B0A04020102020204" pitchFamily="34" charset="0"/>
            </a:endParaRPr>
          </a:p>
          <a:p>
            <a:pPr lvl="0" algn="just"/>
            <a:r>
              <a:rPr lang="es-ES" dirty="0" smtClean="0">
                <a:latin typeface="Arial Black" panose="020B0A04020102020204" pitchFamily="34" charset="0"/>
              </a:rPr>
              <a:t>Si bien muchas de estas imprevisiones, incoherencias y normas de dudosa o débil constitucionalidad pueden ser subsanadas vía reglamentaria, la esencia autoritaria de la propuesta bajo examen difícilmente pueda ser subsanada. </a:t>
            </a:r>
          </a:p>
          <a:p>
            <a:endParaRPr lang="es-A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000108"/>
            <a:ext cx="8501122" cy="1071570"/>
          </a:xfrm>
        </p:spPr>
        <p:txBody>
          <a:bodyPr>
            <a:normAutofit fontScale="90000"/>
          </a:bodyPr>
          <a:lstStyle/>
          <a:p>
            <a:r>
              <a:rPr lang="es-ES" b="1" dirty="0" smtClean="0">
                <a:solidFill>
                  <a:schemeClr val="tx2">
                    <a:lumMod val="75000"/>
                  </a:schemeClr>
                </a:solidFill>
                <a:latin typeface="Arial Black" panose="020B0A04020102020204" pitchFamily="34" charset="0"/>
              </a:rPr>
              <a:t>ARTÍCULO 183.-  Nuevo art. sin nro. a cont. del art. 16</a:t>
            </a:r>
            <a:r>
              <a:rPr lang="es-ES" dirty="0" smtClean="0">
                <a:solidFill>
                  <a:schemeClr val="tx2">
                    <a:lumMod val="75000"/>
                  </a:schemeClr>
                </a:solidFill>
                <a:latin typeface="Arial Black" panose="020B0A04020102020204" pitchFamily="34" charset="0"/>
              </a:rPr>
              <a:t> de la ley 11.683: CONCLUSIÓN:</a:t>
            </a:r>
            <a:endParaRPr lang="es-AR" dirty="0">
              <a:solidFill>
                <a:schemeClr val="tx2">
                  <a:lumMod val="75000"/>
                </a:schemeClr>
              </a:solidFill>
            </a:endParaRPr>
          </a:p>
        </p:txBody>
      </p:sp>
      <p:sp>
        <p:nvSpPr>
          <p:cNvPr id="3" name="2 Marcador de contenido"/>
          <p:cNvSpPr>
            <a:spLocks noGrp="1"/>
          </p:cNvSpPr>
          <p:nvPr>
            <p:ph idx="1"/>
          </p:nvPr>
        </p:nvSpPr>
        <p:spPr>
          <a:xfrm>
            <a:off x="214282" y="2357430"/>
            <a:ext cx="8586790" cy="4071966"/>
          </a:xfrm>
        </p:spPr>
        <p:txBody>
          <a:bodyPr>
            <a:normAutofit fontScale="47500" lnSpcReduction="20000"/>
          </a:bodyPr>
          <a:lstStyle/>
          <a:p>
            <a:pPr lvl="0" algn="just"/>
            <a:r>
              <a:rPr lang="es-ES" sz="3400" dirty="0" smtClean="0">
                <a:latin typeface="Arial Black" panose="020B0A04020102020204" pitchFamily="34" charset="0"/>
              </a:rPr>
              <a:t>El titulado </a:t>
            </a:r>
            <a:r>
              <a:rPr lang="es-ES" sz="3400" b="1" i="1" dirty="0" smtClean="0">
                <a:latin typeface="Arial Black" panose="020B0A04020102020204" pitchFamily="34" charset="0"/>
              </a:rPr>
              <a:t>Acuerdo</a:t>
            </a:r>
            <a:r>
              <a:rPr lang="es-ES" sz="3400" dirty="0" smtClean="0">
                <a:latin typeface="Arial Black" panose="020B0A04020102020204" pitchFamily="34" charset="0"/>
              </a:rPr>
              <a:t> </a:t>
            </a:r>
            <a:r>
              <a:rPr lang="es-ES" sz="3400" u="sng" dirty="0" smtClean="0">
                <a:latin typeface="Arial Black" panose="020B0A04020102020204" pitchFamily="34" charset="0"/>
              </a:rPr>
              <a:t>no lo es</a:t>
            </a:r>
            <a:r>
              <a:rPr lang="es-ES" sz="3400" dirty="0" smtClean="0">
                <a:latin typeface="Arial Black" panose="020B0A04020102020204" pitchFamily="34" charset="0"/>
              </a:rPr>
              <a:t>, por la ausencia de una parte esencial en el mismo: </a:t>
            </a:r>
            <a:r>
              <a:rPr lang="es-ES" sz="3400" u="sng" dirty="0" smtClean="0">
                <a:latin typeface="Arial Black" panose="020B0A04020102020204" pitchFamily="34" charset="0"/>
              </a:rPr>
              <a:t>el contribuyente inspeccionado.</a:t>
            </a:r>
          </a:p>
          <a:p>
            <a:pPr lvl="0" algn="just"/>
            <a:endParaRPr lang="es-ES" sz="3400" u="sng" dirty="0" smtClean="0">
              <a:latin typeface="Arial Black" panose="020B0A04020102020204" pitchFamily="34" charset="0"/>
            </a:endParaRPr>
          </a:p>
          <a:p>
            <a:pPr lvl="0" algn="just"/>
            <a:r>
              <a:rPr lang="es-ES" sz="3400" b="1" u="sng" dirty="0" smtClean="0">
                <a:latin typeface="Arial Black" panose="020B0A04020102020204" pitchFamily="34" charset="0"/>
              </a:rPr>
              <a:t>No es </a:t>
            </a:r>
            <a:r>
              <a:rPr lang="es-ES" sz="3400" b="1" i="1" u="sng" dirty="0" smtClean="0">
                <a:latin typeface="Arial Black" panose="020B0A04020102020204" pitchFamily="34" charset="0"/>
              </a:rPr>
              <a:t>Conclusivo</a:t>
            </a:r>
            <a:r>
              <a:rPr lang="es-ES" sz="3400" i="1" dirty="0" smtClean="0">
                <a:latin typeface="Arial Black" panose="020B0A04020102020204" pitchFamily="34" charset="0"/>
              </a:rPr>
              <a:t>, </a:t>
            </a:r>
            <a:r>
              <a:rPr lang="es-ES" sz="3400" dirty="0" smtClean="0">
                <a:latin typeface="Arial Black" panose="020B0A04020102020204" pitchFamily="34" charset="0"/>
              </a:rPr>
              <a:t>porque</a:t>
            </a:r>
            <a:r>
              <a:rPr lang="es-ES" sz="3400" i="1" dirty="0" smtClean="0">
                <a:latin typeface="Arial Black" panose="020B0A04020102020204" pitchFamily="34" charset="0"/>
              </a:rPr>
              <a:t> </a:t>
            </a:r>
            <a:r>
              <a:rPr lang="es-ES" sz="3400" dirty="0" smtClean="0">
                <a:latin typeface="Arial Black" panose="020B0A04020102020204" pitchFamily="34" charset="0"/>
              </a:rPr>
              <a:t>no finaliza definitivamente el procedimiento del </a:t>
            </a:r>
            <a:r>
              <a:rPr lang="es-ES" sz="3400" i="1" dirty="0" smtClean="0">
                <a:latin typeface="Arial Black" panose="020B0A04020102020204" pitchFamily="34" charset="0"/>
              </a:rPr>
              <a:t>acuerdo:</a:t>
            </a:r>
            <a:r>
              <a:rPr lang="es-ES" sz="3400" dirty="0" smtClean="0">
                <a:latin typeface="Arial Black" panose="020B0A04020102020204" pitchFamily="34" charset="0"/>
              </a:rPr>
              <a:t> la propia norma habilita al Fisco a cuestionar tales hechos en sede judicial, es decir, en otro fuero diferente al administrativo. En beneficio de esta alternativa, cuenta con la ventaja adicional que le brinda el nuevo supuesto de suspensión del curso de la prescripción por un año más. </a:t>
            </a:r>
          </a:p>
          <a:p>
            <a:pPr lvl="0" algn="just"/>
            <a:endParaRPr lang="es-ES" sz="3400" dirty="0" smtClean="0">
              <a:latin typeface="Arial Black" panose="020B0A04020102020204" pitchFamily="34" charset="0"/>
            </a:endParaRPr>
          </a:p>
          <a:p>
            <a:pPr lvl="0" algn="just"/>
            <a:r>
              <a:rPr lang="es-ES" sz="3400" b="1" u="sng" dirty="0" smtClean="0">
                <a:latin typeface="Arial Black" panose="020B0A04020102020204" pitchFamily="34" charset="0"/>
              </a:rPr>
              <a:t>Ni es </a:t>
            </a:r>
            <a:r>
              <a:rPr lang="es-ES" sz="3400" b="1" i="1" u="sng" dirty="0" smtClean="0">
                <a:latin typeface="Arial Black" panose="020B0A04020102020204" pitchFamily="34" charset="0"/>
              </a:rPr>
              <a:t>Voluntario</a:t>
            </a:r>
            <a:r>
              <a:rPr lang="es-ES" sz="3400" dirty="0" smtClean="0">
                <a:latin typeface="Arial Black" panose="020B0A04020102020204" pitchFamily="34" charset="0"/>
              </a:rPr>
              <a:t>, porque al haber sido </a:t>
            </a:r>
            <a:r>
              <a:rPr lang="es-ES" sz="3400" dirty="0" err="1" smtClean="0">
                <a:latin typeface="Arial Black" panose="020B0A04020102020204" pitchFamily="34" charset="0"/>
              </a:rPr>
              <a:t>excluído</a:t>
            </a:r>
            <a:r>
              <a:rPr lang="es-ES" sz="3400" dirty="0" smtClean="0">
                <a:latin typeface="Arial Black" panose="020B0A04020102020204" pitchFamily="34" charset="0"/>
              </a:rPr>
              <a:t> el contribuyente del procedimiento del </a:t>
            </a:r>
            <a:r>
              <a:rPr lang="es-ES" sz="3400" i="1" dirty="0" smtClean="0">
                <a:latin typeface="Arial Black" panose="020B0A04020102020204" pitchFamily="34" charset="0"/>
              </a:rPr>
              <a:t>acuerdo</a:t>
            </a:r>
            <a:r>
              <a:rPr lang="es-ES" sz="3400" dirty="0" smtClean="0">
                <a:latin typeface="Arial Black" panose="020B0A04020102020204" pitchFamily="34" charset="0"/>
              </a:rPr>
              <a:t>, todos los actos se efectuaron sin su intervención, en violación al régimen de </a:t>
            </a:r>
            <a:r>
              <a:rPr lang="es-ES" sz="3400" i="1" dirty="0" smtClean="0">
                <a:latin typeface="Arial Black" panose="020B0A04020102020204" pitchFamily="34" charset="0"/>
              </a:rPr>
              <a:t>bilateralidad</a:t>
            </a:r>
            <a:r>
              <a:rPr lang="es-ES" sz="3400" dirty="0" smtClean="0">
                <a:latin typeface="Arial Black" panose="020B0A04020102020204" pitchFamily="34" charset="0"/>
              </a:rPr>
              <a:t> y al principio de </a:t>
            </a:r>
            <a:r>
              <a:rPr lang="es-ES" sz="3400" i="1" dirty="0" smtClean="0">
                <a:latin typeface="Arial Black" panose="020B0A04020102020204" pitchFamily="34" charset="0"/>
              </a:rPr>
              <a:t>contradicción</a:t>
            </a:r>
            <a:r>
              <a:rPr lang="es-ES" sz="3400" dirty="0" smtClean="0">
                <a:latin typeface="Arial Black" panose="020B0A04020102020204" pitchFamily="34" charset="0"/>
              </a:rPr>
              <a:t>. Por lo tanto, la eventual conformidad prestada por el contribuyente carece de la espontaneidad de su libre pensamiento y está determinada por la presión que dimana de la opinión fiscal ya aprobada por el Administrador Federal. La que no podrá ser revisada ni impugnada por aquél. </a:t>
            </a:r>
          </a:p>
          <a:p>
            <a:endParaRPr lang="es-A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final.png"/>
          <p:cNvPicPr>
            <a:picLocks noGrp="1" noChangeAspect="1"/>
          </p:cNvPicPr>
          <p:nvPr>
            <p:ph idx="1"/>
          </p:nvPr>
        </p:nvPicPr>
        <p:blipFill>
          <a:blip r:embed="rId2"/>
          <a:stretch>
            <a:fillRect/>
          </a:stretch>
        </p:blipFill>
        <p:spPr>
          <a:xfrm>
            <a:off x="0" y="0"/>
            <a:ext cx="9179718" cy="6858000"/>
          </a:xfrm>
        </p:spPr>
      </p:pic>
      <p:sp>
        <p:nvSpPr>
          <p:cNvPr id="2" name="1 Título"/>
          <p:cNvSpPr>
            <a:spLocks noGrp="1"/>
          </p:cNvSpPr>
          <p:nvPr>
            <p:ph type="title"/>
          </p:nvPr>
        </p:nvSpPr>
        <p:spPr>
          <a:xfrm>
            <a:off x="2071670" y="2357430"/>
            <a:ext cx="5500726" cy="571456"/>
          </a:xfrm>
        </p:spPr>
        <p:txBody>
          <a:bodyPr>
            <a:noAutofit/>
          </a:bodyPr>
          <a:lstStyle/>
          <a:p>
            <a:r>
              <a:rPr lang="es-ES" sz="4400" dirty="0" smtClean="0"/>
              <a:t>MUCHAS GRACIAS</a:t>
            </a:r>
            <a:endParaRPr lang="es-E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785794"/>
            <a:ext cx="8501122" cy="1357322"/>
          </a:xfrm>
        </p:spPr>
        <p:txBody>
          <a:bodyPr>
            <a:normAutofit fontScale="90000"/>
          </a:bodyPr>
          <a:lstStyle/>
          <a:p>
            <a:r>
              <a:rPr lang="es-ES" dirty="0" smtClean="0">
                <a:solidFill>
                  <a:schemeClr val="tx2">
                    <a:lumMod val="75000"/>
                  </a:schemeClr>
                </a:solidFill>
                <a:latin typeface="Arial Black" panose="020B0A04020102020204" pitchFamily="34" charset="0"/>
              </a:rPr>
              <a:t>ARTÍCULO 175.- </a:t>
            </a:r>
            <a:r>
              <a:rPr lang="es-ES" b="1" dirty="0" err="1" smtClean="0">
                <a:solidFill>
                  <a:schemeClr val="tx2">
                    <a:lumMod val="75000"/>
                  </a:schemeClr>
                </a:solidFill>
                <a:latin typeface="Arial Black" panose="020B0A04020102020204" pitchFamily="34" charset="0"/>
              </a:rPr>
              <a:t>Incorpórase</a:t>
            </a:r>
            <a:r>
              <a:rPr lang="es-ES" b="1" dirty="0" smtClean="0">
                <a:solidFill>
                  <a:schemeClr val="tx2">
                    <a:lumMod val="75000"/>
                  </a:schemeClr>
                </a:solidFill>
                <a:latin typeface="Arial Black" panose="020B0A04020102020204" pitchFamily="34" charset="0"/>
              </a:rPr>
              <a:t> a cont. del 3er. Párr. del art. 3º de la ley 11.683</a:t>
            </a:r>
            <a:r>
              <a:rPr lang="es-ES" dirty="0" smtClean="0">
                <a:solidFill>
                  <a:schemeClr val="tx2">
                    <a:lumMod val="75000"/>
                  </a:schemeClr>
                </a:solidFill>
                <a:latin typeface="Arial Black" panose="020B0A04020102020204" pitchFamily="34" charset="0"/>
              </a:rPr>
              <a:t>, el </a:t>
            </a:r>
            <a:r>
              <a:rPr lang="es-ES" dirty="0" err="1" smtClean="0">
                <a:solidFill>
                  <a:schemeClr val="tx2">
                    <a:lumMod val="75000"/>
                  </a:schemeClr>
                </a:solidFill>
                <a:latin typeface="Arial Black" panose="020B0A04020102020204" pitchFamily="34" charset="0"/>
              </a:rPr>
              <a:t>sigte</a:t>
            </a:r>
            <a:r>
              <a:rPr lang="es-ES" dirty="0" smtClean="0">
                <a:solidFill>
                  <a:schemeClr val="tx2">
                    <a:lumMod val="75000"/>
                  </a:schemeClr>
                </a:solidFill>
                <a:latin typeface="Arial Black" panose="020B0A04020102020204" pitchFamily="34" charset="0"/>
              </a:rPr>
              <a:t> párrafo</a:t>
            </a:r>
            <a:endParaRPr lang="es-AR" dirty="0">
              <a:solidFill>
                <a:schemeClr val="tx2">
                  <a:lumMod val="75000"/>
                </a:schemeClr>
              </a:solidFill>
            </a:endParaRPr>
          </a:p>
        </p:txBody>
      </p:sp>
      <p:sp>
        <p:nvSpPr>
          <p:cNvPr id="3" name="2 Marcador de contenido"/>
          <p:cNvSpPr>
            <a:spLocks noGrp="1"/>
          </p:cNvSpPr>
          <p:nvPr>
            <p:ph idx="1"/>
          </p:nvPr>
        </p:nvSpPr>
        <p:spPr>
          <a:xfrm>
            <a:off x="214282" y="2214554"/>
            <a:ext cx="8472518" cy="3911609"/>
          </a:xfrm>
        </p:spPr>
        <p:txBody>
          <a:bodyPr>
            <a:normAutofit fontScale="40000" lnSpcReduction="20000"/>
          </a:bodyPr>
          <a:lstStyle/>
          <a:p>
            <a:pPr algn="ctr"/>
            <a:r>
              <a:rPr lang="es-ES" sz="4500" u="sng" dirty="0" smtClean="0">
                <a:effectLst>
                  <a:outerShdw blurRad="38100" dist="38100" dir="2700000" algn="tl">
                    <a:srgbClr val="000000">
                      <a:alpha val="43137"/>
                    </a:srgbClr>
                  </a:outerShdw>
                </a:effectLst>
                <a:latin typeface="Arial Black" panose="020B0A04020102020204" pitchFamily="34" charset="0"/>
              </a:rPr>
              <a:t>DOMICILIO FISCAL: </a:t>
            </a:r>
          </a:p>
          <a:p>
            <a:pPr algn="just"/>
            <a:r>
              <a:rPr lang="es-ES" sz="4500" dirty="0" smtClean="0">
                <a:latin typeface="Arial Black" panose="020B0A04020102020204" pitchFamily="34" charset="0"/>
              </a:rPr>
              <a:t>“</a:t>
            </a:r>
            <a:r>
              <a:rPr lang="es-ES" sz="4500" dirty="0" err="1" smtClean="0">
                <a:latin typeface="Arial Black" panose="020B0A04020102020204" pitchFamily="34" charset="0"/>
              </a:rPr>
              <a:t>Facúltase</a:t>
            </a:r>
            <a:r>
              <a:rPr lang="es-ES" sz="4500" dirty="0" smtClean="0">
                <a:latin typeface="Arial Black" panose="020B0A04020102020204" pitchFamily="34" charset="0"/>
              </a:rPr>
              <a:t> a la AFIP para establecer las condiciones que debe reunir un lugar a fin de que se considere que en él está situada la dirección o administración principal y efectiva de las actividades.”</a:t>
            </a:r>
          </a:p>
          <a:p>
            <a:pPr algn="just"/>
            <a:endParaRPr lang="es-ES" sz="4500" dirty="0" smtClean="0">
              <a:latin typeface="Arial Black" panose="020B0A04020102020204" pitchFamily="34" charset="0"/>
            </a:endParaRPr>
          </a:p>
          <a:p>
            <a:pPr algn="just"/>
            <a:r>
              <a:rPr lang="es-ES" sz="4500" u="sng" dirty="0" smtClean="0">
                <a:effectLst>
                  <a:outerShdw blurRad="38100" dist="38100" dir="2700000" algn="tl">
                    <a:srgbClr val="000000">
                      <a:alpha val="43137"/>
                    </a:srgbClr>
                  </a:outerShdw>
                </a:effectLst>
                <a:latin typeface="Arial Black" panose="020B0A04020102020204" pitchFamily="34" charset="0"/>
              </a:rPr>
              <a:t>RECORDAR:</a:t>
            </a:r>
            <a:r>
              <a:rPr lang="es-ES" sz="4500" dirty="0" smtClean="0">
                <a:latin typeface="Arial Black" panose="020B0A04020102020204" pitchFamily="34" charset="0"/>
              </a:rPr>
              <a:t> </a:t>
            </a:r>
          </a:p>
          <a:p>
            <a:pPr algn="just"/>
            <a:r>
              <a:rPr lang="es-ES" sz="4500" dirty="0" smtClean="0">
                <a:latin typeface="Arial Black" panose="020B0A04020102020204" pitchFamily="34" charset="0"/>
              </a:rPr>
              <a:t>a) para las P.H. : es el real; </a:t>
            </a:r>
          </a:p>
          <a:p>
            <a:pPr algn="just"/>
            <a:r>
              <a:rPr lang="es-ES" sz="4500" dirty="0" smtClean="0">
                <a:latin typeface="Arial Black" panose="020B0A04020102020204" pitchFamily="34" charset="0"/>
              </a:rPr>
              <a:t>b) para las PJ es el legal.</a:t>
            </a:r>
          </a:p>
          <a:p>
            <a:pPr algn="just"/>
            <a:endParaRPr lang="es-ES" sz="4500" dirty="0" smtClean="0">
              <a:latin typeface="Arial Black" panose="020B0A04020102020204" pitchFamily="34" charset="0"/>
            </a:endParaRPr>
          </a:p>
          <a:p>
            <a:pPr algn="just"/>
            <a:r>
              <a:rPr lang="es-ES" sz="4500" u="sng" dirty="0" smtClean="0">
                <a:latin typeface="Arial Black" panose="020B0A04020102020204" pitchFamily="34" charset="0"/>
              </a:rPr>
              <a:t>SIRVE PARA: </a:t>
            </a:r>
          </a:p>
          <a:p>
            <a:pPr algn="just"/>
            <a:r>
              <a:rPr lang="es-ES" sz="4500" dirty="0" smtClean="0">
                <a:latin typeface="Arial Black" panose="020B0A04020102020204" pitchFamily="34" charset="0"/>
              </a:rPr>
              <a:t>Determinar la ley aplicable, fijar la competencia de los jueces, precisar el lugar válido para las notificaciones, para el cumplimiento de las obligaciones, atención de inspecciones y ejecuciones</a:t>
            </a:r>
          </a:p>
          <a:p>
            <a:endParaRPr lang="es-A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1357298"/>
            <a:ext cx="8501122" cy="857256"/>
          </a:xfrm>
        </p:spPr>
        <p:txBody>
          <a:bodyPr>
            <a:normAutofit fontScale="90000"/>
          </a:bodyPr>
          <a:lstStyle/>
          <a:p>
            <a:r>
              <a:rPr lang="es-ES" dirty="0" smtClean="0">
                <a:solidFill>
                  <a:schemeClr val="tx2">
                    <a:lumMod val="75000"/>
                  </a:schemeClr>
                </a:solidFill>
                <a:latin typeface="Arial Black" panose="020B0A04020102020204" pitchFamily="34" charset="0"/>
              </a:rPr>
              <a:t>ARTÍCULO 176.- </a:t>
            </a:r>
            <a:r>
              <a:rPr lang="es-ES" b="1" dirty="0" err="1" smtClean="0">
                <a:solidFill>
                  <a:schemeClr val="tx2">
                    <a:lumMod val="75000"/>
                  </a:schemeClr>
                </a:solidFill>
                <a:latin typeface="Arial Black" panose="020B0A04020102020204" pitchFamily="34" charset="0"/>
              </a:rPr>
              <a:t>Sustitúyese</a:t>
            </a:r>
            <a:r>
              <a:rPr lang="es-ES" b="1" dirty="0" smtClean="0">
                <a:solidFill>
                  <a:schemeClr val="tx2">
                    <a:lumMod val="75000"/>
                  </a:schemeClr>
                </a:solidFill>
                <a:latin typeface="Arial Black" panose="020B0A04020102020204" pitchFamily="34" charset="0"/>
              </a:rPr>
              <a:t> el art. s/n. </a:t>
            </a:r>
            <a:r>
              <a:rPr lang="es-ES" b="1" dirty="0" err="1" smtClean="0">
                <a:solidFill>
                  <a:schemeClr val="tx2">
                    <a:lumMod val="75000"/>
                  </a:schemeClr>
                </a:solidFill>
                <a:latin typeface="Arial Black" panose="020B0A04020102020204" pitchFamily="34" charset="0"/>
              </a:rPr>
              <a:t>agreg</a:t>
            </a:r>
            <a:r>
              <a:rPr lang="es-ES" b="1" dirty="0" smtClean="0">
                <a:solidFill>
                  <a:schemeClr val="tx2">
                    <a:lumMod val="75000"/>
                  </a:schemeClr>
                </a:solidFill>
                <a:latin typeface="Arial Black" panose="020B0A04020102020204" pitchFamily="34" charset="0"/>
              </a:rPr>
              <a:t>. a cont. del art. 3º de la ley 11.683</a:t>
            </a:r>
            <a:r>
              <a:rPr lang="es-ES" dirty="0" smtClean="0">
                <a:solidFill>
                  <a:schemeClr val="tx2">
                    <a:lumMod val="75000"/>
                  </a:schemeClr>
                </a:solidFill>
                <a:latin typeface="Arial Black" panose="020B0A04020102020204" pitchFamily="34" charset="0"/>
              </a:rPr>
              <a:t>, por el </a:t>
            </a:r>
            <a:r>
              <a:rPr lang="es-ES" dirty="0" err="1" smtClean="0">
                <a:solidFill>
                  <a:schemeClr val="tx2">
                    <a:lumMod val="75000"/>
                  </a:schemeClr>
                </a:solidFill>
                <a:latin typeface="Arial Black" panose="020B0A04020102020204" pitchFamily="34" charset="0"/>
              </a:rPr>
              <a:t>sigte</a:t>
            </a:r>
            <a:r>
              <a:rPr lang="es-ES" dirty="0" smtClean="0">
                <a:solidFill>
                  <a:schemeClr val="tx2">
                    <a:lumMod val="75000"/>
                  </a:schemeClr>
                </a:solidFill>
                <a:latin typeface="Arial Black" panose="020B0A04020102020204" pitchFamily="34" charset="0"/>
              </a:rPr>
              <a:t>:</a:t>
            </a:r>
            <a:r>
              <a:rPr lang="es-ES" dirty="0" smtClean="0">
                <a:solidFill>
                  <a:srgbClr val="FFFF00"/>
                </a:solidFill>
                <a:latin typeface="Arial Black" panose="020B0A04020102020204" pitchFamily="34" charset="0"/>
              </a:rPr>
              <a:t/>
            </a:r>
            <a:br>
              <a:rPr lang="es-ES" dirty="0" smtClean="0">
                <a:solidFill>
                  <a:srgbClr val="FFFF00"/>
                </a:solidFill>
                <a:latin typeface="Arial Black" panose="020B0A04020102020204" pitchFamily="34" charset="0"/>
              </a:rPr>
            </a:br>
            <a:endParaRPr lang="es-AR" dirty="0"/>
          </a:p>
        </p:txBody>
      </p:sp>
      <p:sp>
        <p:nvSpPr>
          <p:cNvPr id="3" name="2 Marcador de contenido"/>
          <p:cNvSpPr>
            <a:spLocks noGrp="1"/>
          </p:cNvSpPr>
          <p:nvPr>
            <p:ph idx="1"/>
          </p:nvPr>
        </p:nvSpPr>
        <p:spPr>
          <a:xfrm>
            <a:off x="0" y="2071678"/>
            <a:ext cx="8686800" cy="4429156"/>
          </a:xfrm>
        </p:spPr>
        <p:txBody>
          <a:bodyPr>
            <a:normAutofit fontScale="62500" lnSpcReduction="20000"/>
          </a:bodyPr>
          <a:lstStyle/>
          <a:p>
            <a:pPr>
              <a:buNone/>
            </a:pPr>
            <a:r>
              <a:rPr lang="es-ES" sz="2900" dirty="0" smtClean="0"/>
              <a:t> </a:t>
            </a:r>
            <a:endParaRPr lang="es-ES" sz="2900" dirty="0" smtClean="0">
              <a:latin typeface="Arial Black" panose="020B0A04020102020204" pitchFamily="34" charset="0"/>
            </a:endParaRPr>
          </a:p>
          <a:p>
            <a:pPr algn="just"/>
            <a:r>
              <a:rPr lang="es-ES" sz="2900" dirty="0" smtClean="0">
                <a:latin typeface="Arial Black" panose="020B0A04020102020204" pitchFamily="34" charset="0"/>
              </a:rPr>
              <a:t>“ARTÍCULO ...- Se considera domicilio fiscal electrónico al sitio informático seguro, personalizado y válido, registrado por los contribuyentes y responsables para el cumplimiento de sus obligaciones fiscales y para la entrega o recepción de comunicaciones de cualquier naturaleza que determine la reglamentación; ese domicilio será obligatorio y producirá en el ámbito administrativo los efectos del domicilio fiscal constituido, siendo válidos y plenamente eficaces todas las notificaciones, emplazamientos y comunicaciones que allí se practiquen.</a:t>
            </a:r>
          </a:p>
          <a:p>
            <a:pPr algn="just"/>
            <a:endParaRPr lang="es-ES" sz="2900" dirty="0" smtClean="0">
              <a:latin typeface="Arial Black" panose="020B0A04020102020204" pitchFamily="34" charset="0"/>
            </a:endParaRPr>
          </a:p>
          <a:p>
            <a:pPr algn="just"/>
            <a:r>
              <a:rPr lang="es-ES" sz="2900" dirty="0" smtClean="0">
                <a:latin typeface="Arial Black" panose="020B0A04020102020204" pitchFamily="34" charset="0"/>
              </a:rPr>
              <a:t>La AFIP establecerá la forma, requisitos y condiciones para su constitución, implementación y cambio, así como excepciones a su obligatoriedad basadas en razones de conectividad u otras circunstancias que obstaculicen o hagan desaconsejable su uso</a:t>
            </a:r>
            <a:r>
              <a:rPr lang="es-ES" sz="2900" dirty="0" smtClean="0"/>
              <a:t>.”.</a:t>
            </a:r>
          </a:p>
          <a:p>
            <a:endParaRPr lang="es-A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14356"/>
            <a:ext cx="8358246" cy="1071570"/>
          </a:xfrm>
        </p:spPr>
        <p:txBody>
          <a:bodyPr>
            <a:normAutofit/>
          </a:bodyPr>
          <a:lstStyle/>
          <a:p>
            <a:r>
              <a:rPr lang="es-ES" dirty="0" smtClean="0">
                <a:solidFill>
                  <a:schemeClr val="tx2">
                    <a:lumMod val="75000"/>
                  </a:schemeClr>
                </a:solidFill>
                <a:latin typeface="Arial Black" panose="020B0A04020102020204" pitchFamily="34" charset="0"/>
              </a:rPr>
              <a:t>Nuevo art. 5* de la L. 11.683</a:t>
            </a:r>
            <a:endParaRPr lang="es-AR" dirty="0">
              <a:solidFill>
                <a:schemeClr val="tx2">
                  <a:lumMod val="75000"/>
                </a:schemeClr>
              </a:solidFill>
            </a:endParaRPr>
          </a:p>
        </p:txBody>
      </p:sp>
      <p:sp>
        <p:nvSpPr>
          <p:cNvPr id="3" name="2 Marcador de contenido"/>
          <p:cNvSpPr>
            <a:spLocks noGrp="1"/>
          </p:cNvSpPr>
          <p:nvPr>
            <p:ph idx="1"/>
          </p:nvPr>
        </p:nvSpPr>
        <p:spPr>
          <a:xfrm>
            <a:off x="142844" y="1928802"/>
            <a:ext cx="8643998" cy="4714908"/>
          </a:xfrm>
        </p:spPr>
        <p:txBody>
          <a:bodyPr>
            <a:normAutofit fontScale="40000" lnSpcReduction="20000"/>
          </a:bodyPr>
          <a:lstStyle/>
          <a:p>
            <a:pPr algn="just"/>
            <a:r>
              <a:rPr lang="es-ES" sz="5500" dirty="0" smtClean="0">
                <a:latin typeface="Arial Black" panose="020B0A04020102020204" pitchFamily="34" charset="0"/>
              </a:rPr>
              <a:t>Revisten el carácter de contribuyentes….en tanto se verifique el hecho imponible que les atribuyen las leyes tributarias:  </a:t>
            </a:r>
          </a:p>
          <a:p>
            <a:pPr marL="0" indent="0" algn="just">
              <a:buNone/>
            </a:pPr>
            <a:endParaRPr lang="es-ES" sz="5500" dirty="0" smtClean="0">
              <a:latin typeface="Arial Black" panose="020B0A04020102020204" pitchFamily="34" charset="0"/>
            </a:endParaRPr>
          </a:p>
          <a:p>
            <a:pPr algn="just"/>
            <a:r>
              <a:rPr lang="es-ES" sz="5500" dirty="0" smtClean="0">
                <a:latin typeface="Arial Black" panose="020B0A04020102020204" pitchFamily="34" charset="0"/>
              </a:rPr>
              <a:t>a) las personas humanas, capaces, incapaces o </a:t>
            </a:r>
            <a:r>
              <a:rPr lang="es-ES" sz="5500" dirty="0" smtClean="0">
                <a:effectLst>
                  <a:outerShdw blurRad="38100" dist="38100" dir="2700000" algn="tl">
                    <a:srgbClr val="000000">
                      <a:alpha val="43137"/>
                    </a:srgbClr>
                  </a:outerShdw>
                </a:effectLst>
                <a:latin typeface="Arial Black" panose="020B0A04020102020204" pitchFamily="34" charset="0"/>
              </a:rPr>
              <a:t>con capacidad restringida</a:t>
            </a:r>
            <a:r>
              <a:rPr lang="es-ES" sz="5500" dirty="0" smtClean="0">
                <a:latin typeface="Arial Black" panose="020B0A04020102020204" pitchFamily="34" charset="0"/>
              </a:rPr>
              <a:t> según el derecho común. </a:t>
            </a:r>
          </a:p>
          <a:p>
            <a:pPr algn="just"/>
            <a:r>
              <a:rPr lang="es-ES" sz="5500" dirty="0" smtClean="0">
                <a:latin typeface="Arial Black" panose="020B0A04020102020204" pitchFamily="34" charset="0"/>
              </a:rPr>
              <a:t>b) las personas jurídicas a las que el derecho privado reconoce la calidad de sujetos de derecho. </a:t>
            </a:r>
          </a:p>
          <a:p>
            <a:pPr algn="just"/>
            <a:r>
              <a:rPr lang="es-ES" sz="5500" dirty="0" smtClean="0">
                <a:latin typeface="Arial Black" panose="020B0A04020102020204" pitchFamily="34" charset="0"/>
              </a:rPr>
              <a:t>c) las sociedades, </a:t>
            </a:r>
            <a:r>
              <a:rPr lang="es-ES" sz="5500" dirty="0" err="1" smtClean="0">
                <a:latin typeface="Arial Black" panose="020B0A04020102020204" pitchFamily="34" charset="0"/>
              </a:rPr>
              <a:t>asoc</a:t>
            </a:r>
            <a:r>
              <a:rPr lang="es-ES" sz="5500" dirty="0" smtClean="0">
                <a:latin typeface="Arial Black" panose="020B0A04020102020204" pitchFamily="34" charset="0"/>
              </a:rPr>
              <a:t>., entidades y empresas que no tengan la calidad de personas jurídicas pero son consideradas por leyes tributarias como unidades económicas para la atribución del hecho imponible. </a:t>
            </a:r>
          </a:p>
          <a:p>
            <a:pPr algn="just"/>
            <a:r>
              <a:rPr lang="es-ES" sz="5500" dirty="0" smtClean="0">
                <a:latin typeface="Arial Black" panose="020B0A04020102020204" pitchFamily="34" charset="0"/>
              </a:rPr>
              <a:t>d) las sucesiones indivisas…</a:t>
            </a:r>
          </a:p>
          <a:p>
            <a:endParaRPr lang="es-A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285860"/>
            <a:ext cx="8429684" cy="1000132"/>
          </a:xfrm>
        </p:spPr>
        <p:txBody>
          <a:bodyPr>
            <a:normAutofit fontScale="90000"/>
          </a:bodyPr>
          <a:lstStyle/>
          <a:p>
            <a:r>
              <a:rPr lang="es-ES" dirty="0" smtClean="0">
                <a:solidFill>
                  <a:schemeClr val="tx2">
                    <a:lumMod val="75000"/>
                  </a:schemeClr>
                </a:solidFill>
                <a:latin typeface="Arial Black" panose="020B0A04020102020204" pitchFamily="34" charset="0"/>
              </a:rPr>
              <a:t>Art. 177: Se sustituye el artículo 5° de la ley por el </a:t>
            </a:r>
            <a:r>
              <a:rPr lang="es-ES" dirty="0" err="1" smtClean="0">
                <a:solidFill>
                  <a:schemeClr val="tx2">
                    <a:lumMod val="75000"/>
                  </a:schemeClr>
                </a:solidFill>
                <a:latin typeface="Arial Black" panose="020B0A04020102020204" pitchFamily="34" charset="0"/>
              </a:rPr>
              <a:t>sigte</a:t>
            </a:r>
            <a:r>
              <a:rPr lang="es-ES" dirty="0" smtClean="0">
                <a:solidFill>
                  <a:schemeClr val="tx2">
                    <a:lumMod val="75000"/>
                  </a:schemeClr>
                </a:solidFill>
                <a:latin typeface="Arial Black" panose="020B0A04020102020204" pitchFamily="34" charset="0"/>
              </a:rPr>
              <a:t>: Responsables x deuda propia</a:t>
            </a:r>
            <a:r>
              <a:rPr lang="es-ES" dirty="0" smtClean="0"/>
              <a:t/>
            </a:r>
            <a:br>
              <a:rPr lang="es-ES" dirty="0" smtClean="0"/>
            </a:br>
            <a:endParaRPr lang="es-AR" dirty="0"/>
          </a:p>
        </p:txBody>
      </p:sp>
      <p:sp>
        <p:nvSpPr>
          <p:cNvPr id="3" name="2 Marcador de contenido"/>
          <p:cNvSpPr>
            <a:spLocks noGrp="1"/>
          </p:cNvSpPr>
          <p:nvPr>
            <p:ph idx="1"/>
          </p:nvPr>
        </p:nvSpPr>
        <p:spPr>
          <a:xfrm>
            <a:off x="457200" y="2143116"/>
            <a:ext cx="8229600" cy="3983047"/>
          </a:xfrm>
        </p:spPr>
        <p:txBody>
          <a:bodyPr>
            <a:normAutofit fontScale="92500" lnSpcReduction="20000"/>
          </a:bodyPr>
          <a:lstStyle/>
          <a:p>
            <a:pPr algn="just"/>
            <a:endParaRPr lang="es-ES" b="1" dirty="0" smtClean="0">
              <a:latin typeface="Arial Black" panose="020B0A04020102020204" pitchFamily="34" charset="0"/>
              <a:cs typeface="Arial" panose="020B0604020202020204" pitchFamily="34" charset="0"/>
            </a:endParaRPr>
          </a:p>
          <a:p>
            <a:pPr algn="just"/>
            <a:r>
              <a:rPr lang="es-ES" sz="2800" b="1" dirty="0" smtClean="0">
                <a:latin typeface="Arial Black" panose="020B0A04020102020204" pitchFamily="34" charset="0"/>
                <a:cs typeface="Arial" panose="020B0604020202020204" pitchFamily="34" charset="0"/>
              </a:rPr>
              <a:t>Dado a que el texto es muy similar al que viene a </a:t>
            </a:r>
            <a:r>
              <a:rPr lang="es-ES" sz="2800" b="1" dirty="0" err="1" smtClean="0">
                <a:latin typeface="Arial Black" panose="020B0A04020102020204" pitchFamily="34" charset="0"/>
                <a:cs typeface="Arial" panose="020B0604020202020204" pitchFamily="34" charset="0"/>
              </a:rPr>
              <a:t>sustituír</a:t>
            </a:r>
            <a:r>
              <a:rPr lang="es-ES" sz="2800" b="1" dirty="0" smtClean="0">
                <a:latin typeface="Arial Black" panose="020B0A04020102020204" pitchFamily="34" charset="0"/>
                <a:cs typeface="Arial" panose="020B0604020202020204" pitchFamily="34" charset="0"/>
              </a:rPr>
              <a:t>, se destacan las principales modificaciones: </a:t>
            </a:r>
          </a:p>
          <a:p>
            <a:pPr algn="just"/>
            <a:endParaRPr lang="es-ES" sz="2800" b="1" dirty="0" smtClean="0">
              <a:latin typeface="Arial Black" panose="020B0A04020102020204" pitchFamily="34" charset="0"/>
              <a:cs typeface="Arial" panose="020B0604020202020204" pitchFamily="34" charset="0"/>
            </a:endParaRPr>
          </a:p>
          <a:p>
            <a:pPr algn="just"/>
            <a:r>
              <a:rPr lang="es-ES" sz="2800" b="1" dirty="0" smtClean="0">
                <a:latin typeface="Arial Black" panose="020B0A04020102020204" pitchFamily="34" charset="0"/>
                <a:cs typeface="Arial" panose="020B0604020202020204" pitchFamily="34" charset="0"/>
              </a:rPr>
              <a:t>Adecua la redacción a los términos del nuevo </a:t>
            </a:r>
            <a:r>
              <a:rPr lang="es-ES" sz="2800" b="1" dirty="0" err="1" smtClean="0">
                <a:latin typeface="Arial Black" panose="020B0A04020102020204" pitchFamily="34" charset="0"/>
                <a:cs typeface="Arial" panose="020B0604020202020204" pitchFamily="34" charset="0"/>
              </a:rPr>
              <a:t>CCyC</a:t>
            </a:r>
            <a:r>
              <a:rPr lang="es-ES" sz="2800" b="1" dirty="0" smtClean="0">
                <a:latin typeface="Arial Black" panose="020B0A04020102020204" pitchFamily="34" charset="0"/>
                <a:cs typeface="Arial" panose="020B0604020202020204" pitchFamily="34" charset="0"/>
              </a:rPr>
              <a:t>: reemplaza a personas de existencia visible por humanas, y </a:t>
            </a:r>
          </a:p>
          <a:p>
            <a:pPr algn="just"/>
            <a:r>
              <a:rPr lang="es-ES" sz="2800" b="1" dirty="0" smtClean="0">
                <a:latin typeface="Arial Black" panose="020B0A04020102020204" pitchFamily="34" charset="0"/>
                <a:cs typeface="Arial" panose="020B0604020202020204" pitchFamily="34" charset="0"/>
              </a:rPr>
              <a:t>agrega a los sujetos con capacidades restringidas como contribuyentes. </a:t>
            </a:r>
          </a:p>
          <a:p>
            <a:endParaRPr lang="es-A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1071546"/>
            <a:ext cx="8643998" cy="571504"/>
          </a:xfrm>
        </p:spPr>
        <p:txBody>
          <a:bodyPr>
            <a:noAutofit/>
          </a:bodyPr>
          <a:lstStyle/>
          <a:p>
            <a:r>
              <a:rPr lang="es-ES" sz="2400" dirty="0" smtClean="0">
                <a:solidFill>
                  <a:schemeClr val="tx2">
                    <a:lumMod val="75000"/>
                  </a:schemeClr>
                </a:solidFill>
                <a:latin typeface="Arial Black" panose="020B0A04020102020204" pitchFamily="34" charset="0"/>
              </a:rPr>
              <a:t>ARTÍCULO 178.- </a:t>
            </a:r>
            <a:r>
              <a:rPr lang="es-ES" sz="2400" b="1" dirty="0" err="1" smtClean="0">
                <a:solidFill>
                  <a:schemeClr val="tx2">
                    <a:lumMod val="75000"/>
                  </a:schemeClr>
                </a:solidFill>
                <a:latin typeface="Arial Black" panose="020B0A04020102020204" pitchFamily="34" charset="0"/>
              </a:rPr>
              <a:t>Sustitúyese</a:t>
            </a:r>
            <a:r>
              <a:rPr lang="es-ES" sz="2400" b="1" dirty="0" smtClean="0">
                <a:solidFill>
                  <a:schemeClr val="tx2">
                    <a:lumMod val="75000"/>
                  </a:schemeClr>
                </a:solidFill>
                <a:latin typeface="Arial Black" panose="020B0A04020102020204" pitchFamily="34" charset="0"/>
              </a:rPr>
              <a:t> el art. 6º de la ley por el </a:t>
            </a:r>
            <a:r>
              <a:rPr lang="es-ES" sz="2400" b="1" dirty="0" err="1" smtClean="0">
                <a:solidFill>
                  <a:schemeClr val="tx2">
                    <a:lumMod val="75000"/>
                  </a:schemeClr>
                </a:solidFill>
                <a:latin typeface="Arial Black" panose="020B0A04020102020204" pitchFamily="34" charset="0"/>
              </a:rPr>
              <a:t>sigte</a:t>
            </a:r>
            <a:r>
              <a:rPr lang="es-ES" sz="2400" b="1" dirty="0" smtClean="0">
                <a:solidFill>
                  <a:schemeClr val="tx2">
                    <a:lumMod val="75000"/>
                  </a:schemeClr>
                </a:solidFill>
                <a:latin typeface="Arial Black" panose="020B0A04020102020204" pitchFamily="34" charset="0"/>
              </a:rPr>
              <a:t>.: Responsables x deuda ajena</a:t>
            </a:r>
            <a:endParaRPr lang="es-AR" sz="2400" dirty="0">
              <a:solidFill>
                <a:schemeClr val="tx2">
                  <a:lumMod val="75000"/>
                </a:schemeClr>
              </a:solidFill>
            </a:endParaRPr>
          </a:p>
        </p:txBody>
      </p:sp>
      <p:sp>
        <p:nvSpPr>
          <p:cNvPr id="3" name="2 Marcador de contenido"/>
          <p:cNvSpPr>
            <a:spLocks noGrp="1"/>
          </p:cNvSpPr>
          <p:nvPr>
            <p:ph idx="1"/>
          </p:nvPr>
        </p:nvSpPr>
        <p:spPr>
          <a:xfrm>
            <a:off x="214282" y="1500174"/>
            <a:ext cx="8715436" cy="5000660"/>
          </a:xfrm>
        </p:spPr>
        <p:txBody>
          <a:bodyPr>
            <a:normAutofit fontScale="40000" lnSpcReduction="20000"/>
          </a:bodyPr>
          <a:lstStyle/>
          <a:p>
            <a:pPr algn="just"/>
            <a:endParaRPr lang="es-ES" sz="2900" dirty="0" smtClean="0">
              <a:latin typeface="Arial Black" panose="020B0A04020102020204" pitchFamily="34" charset="0"/>
            </a:endParaRPr>
          </a:p>
          <a:p>
            <a:pPr algn="just"/>
            <a:endParaRPr lang="es-ES" sz="3400" dirty="0" smtClean="0">
              <a:latin typeface="Arial Black" panose="020B0A04020102020204" pitchFamily="34" charset="0"/>
            </a:endParaRPr>
          </a:p>
          <a:p>
            <a:pPr algn="just"/>
            <a:r>
              <a:rPr lang="es-ES" sz="3400" dirty="0" smtClean="0">
                <a:latin typeface="Arial Black" panose="020B0A04020102020204" pitchFamily="34" charset="0"/>
              </a:rPr>
              <a:t>“</a:t>
            </a:r>
            <a:r>
              <a:rPr lang="es-ES" sz="3400" dirty="0" smtClean="0">
                <a:latin typeface="Arial Black" panose="020B0A04020102020204" pitchFamily="34" charset="0"/>
              </a:rPr>
              <a:t>ARTÍCULO 6º.- Responsables del cumplimiento de la deuda ajena. Están obligados a pagar el tributo al Fisco, bajo pena de las sanciones previstas en esta ley:</a:t>
            </a:r>
            <a:endParaRPr lang="es-ES" sz="3400" b="1" dirty="0" smtClean="0">
              <a:latin typeface="Arial Black" panose="020B0A04020102020204" pitchFamily="34" charset="0"/>
            </a:endParaRPr>
          </a:p>
          <a:p>
            <a:pPr algn="just"/>
            <a:r>
              <a:rPr lang="es-ES" sz="3400" b="1" dirty="0" smtClean="0">
                <a:latin typeface="Arial Black" panose="020B0A04020102020204" pitchFamily="34" charset="0"/>
              </a:rPr>
              <a:t>1. Con los recursos que administran, perciben o disponen</a:t>
            </a:r>
            <a:r>
              <a:rPr lang="es-ES" sz="3400" dirty="0" smtClean="0">
                <a:latin typeface="Arial Black" panose="020B0A04020102020204" pitchFamily="34" charset="0"/>
              </a:rPr>
              <a:t>, como responsables del cumplimiento de la deuda tributaria de sus representados,  en la forma y oportunidad que rijan para aquéllos:</a:t>
            </a:r>
          </a:p>
          <a:p>
            <a:pPr algn="just"/>
            <a:endParaRPr lang="es-ES" sz="3400" dirty="0" smtClean="0">
              <a:latin typeface="Arial Black" panose="020B0A04020102020204" pitchFamily="34" charset="0"/>
            </a:endParaRPr>
          </a:p>
          <a:p>
            <a:pPr algn="just"/>
            <a:r>
              <a:rPr lang="es-ES" sz="3400" dirty="0" smtClean="0">
                <a:latin typeface="Arial Black" panose="020B0A04020102020204" pitchFamily="34" charset="0"/>
              </a:rPr>
              <a:t>  a) El cónyuge que percibe y dispone de todas las rentas propias del otro.</a:t>
            </a:r>
          </a:p>
          <a:p>
            <a:pPr algn="just"/>
            <a:r>
              <a:rPr lang="es-ES" sz="3400" dirty="0" smtClean="0">
                <a:latin typeface="Arial Black" panose="020B0A04020102020204" pitchFamily="34" charset="0"/>
              </a:rPr>
              <a:t>  b) Los padres, tutores, curadores de los incapaces y </a:t>
            </a:r>
            <a:r>
              <a:rPr lang="es-ES" sz="3400" u="sng" dirty="0" smtClean="0">
                <a:effectLst>
                  <a:outerShdw blurRad="38100" dist="38100" dir="2700000" algn="tl">
                    <a:srgbClr val="000000">
                      <a:alpha val="43137"/>
                    </a:srgbClr>
                  </a:outerShdw>
                </a:effectLst>
                <a:latin typeface="Arial Black" panose="020B0A04020102020204" pitchFamily="34" charset="0"/>
              </a:rPr>
              <a:t>personas de apoyo de las personas con capacidad restringida, </a:t>
            </a:r>
          </a:p>
          <a:p>
            <a:pPr algn="just"/>
            <a:r>
              <a:rPr lang="es-ES" sz="3400" dirty="0" smtClean="0">
                <a:latin typeface="Arial Black" panose="020B0A04020102020204" pitchFamily="34" charset="0"/>
              </a:rPr>
              <a:t>  c) Los síndicos y liquidadores de las quiebras, representantes de las sociedades en liquidación, quienes ejerzan la administración de las sucesiones y, a falta de estos últimos, el cónyuge supérstite y los herederos.</a:t>
            </a:r>
          </a:p>
          <a:p>
            <a:pPr algn="just"/>
            <a:r>
              <a:rPr lang="es-ES" sz="3400" dirty="0" smtClean="0">
                <a:latin typeface="Arial Black" panose="020B0A04020102020204" pitchFamily="34" charset="0"/>
              </a:rPr>
              <a:t>  d) Los directores, gerentes y demás representantes de las personas jurídicas, sociedades, asociaciones, entidades, empresas y patrimonios a que se refieren los incisos b) y c) del artículo 5º.</a:t>
            </a:r>
          </a:p>
          <a:p>
            <a:pPr algn="just"/>
            <a:r>
              <a:rPr lang="es-ES" sz="3400" dirty="0" smtClean="0">
                <a:latin typeface="Arial Black" panose="020B0A04020102020204" pitchFamily="34" charset="0"/>
              </a:rPr>
              <a:t>  e) Los administradores de patrimonios –incluidos los fiduciarios y las sociedades gerentes o administradoras de fideicomisos y FCI –, </a:t>
            </a:r>
          </a:p>
          <a:p>
            <a:pPr algn="just"/>
            <a:r>
              <a:rPr lang="es-ES" sz="3400" dirty="0" smtClean="0">
                <a:latin typeface="Arial Black" panose="020B0A04020102020204" pitchFamily="34" charset="0"/>
              </a:rPr>
              <a:t>  f) Los agentes de retención y </a:t>
            </a:r>
            <a:r>
              <a:rPr lang="es-ES" sz="3400" u="sng" dirty="0" smtClean="0">
                <a:effectLst>
                  <a:outerShdw blurRad="38100" dist="38100" dir="2700000" algn="tl">
                    <a:srgbClr val="000000">
                      <a:alpha val="43137"/>
                    </a:srgbClr>
                  </a:outerShdw>
                </a:effectLst>
                <a:latin typeface="Arial Black" panose="020B0A04020102020204" pitchFamily="34" charset="0"/>
              </a:rPr>
              <a:t>los de percepción de los tributos.</a:t>
            </a:r>
          </a:p>
          <a:p>
            <a:pPr marL="0" indent="0" algn="just">
              <a:buNone/>
            </a:pPr>
            <a:r>
              <a:rPr lang="es-ES" sz="3400" dirty="0" smtClean="0">
                <a:latin typeface="Arial Black" panose="020B0A04020102020204" pitchFamily="34" charset="0"/>
              </a:rPr>
              <a:t> </a:t>
            </a:r>
          </a:p>
          <a:p>
            <a:pPr algn="just"/>
            <a:r>
              <a:rPr lang="es-ES" sz="3400" b="1" dirty="0" smtClean="0">
                <a:latin typeface="Arial Black" panose="020B0A04020102020204" pitchFamily="34" charset="0"/>
              </a:rPr>
              <a:t>2</a:t>
            </a:r>
            <a:r>
              <a:rPr lang="es-ES" sz="3400" b="1" dirty="0" smtClean="0">
                <a:effectLst>
                  <a:outerShdw blurRad="38100" dist="38100" dir="2700000" algn="tl">
                    <a:srgbClr val="000000">
                      <a:alpha val="43137"/>
                    </a:srgbClr>
                  </a:outerShdw>
                </a:effectLst>
                <a:latin typeface="Arial Black" panose="020B0A04020102020204" pitchFamily="34" charset="0"/>
              </a:rPr>
              <a:t>. </a:t>
            </a:r>
            <a:r>
              <a:rPr lang="es-ES" sz="3400" b="1" u="sng" dirty="0" smtClean="0">
                <a:effectLst>
                  <a:outerShdw blurRad="38100" dist="38100" dir="2700000" algn="tl">
                    <a:srgbClr val="000000">
                      <a:alpha val="43137"/>
                    </a:srgbClr>
                  </a:outerShdw>
                </a:effectLst>
                <a:latin typeface="Arial Black" panose="020B0A04020102020204" pitchFamily="34" charset="0"/>
              </a:rPr>
              <a:t>Los responsables sustitutos</a:t>
            </a:r>
            <a:r>
              <a:rPr lang="es-ES" sz="3400" dirty="0" smtClean="0">
                <a:latin typeface="Arial Black" panose="020B0A04020102020204" pitchFamily="34" charset="0"/>
              </a:rPr>
              <a:t>, en la forma y oportunidad que se fijen para tales responsables en las leyes respectivas.”.</a:t>
            </a:r>
          </a:p>
          <a:p>
            <a:endParaRPr lang="es-A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571480"/>
            <a:ext cx="8501122" cy="1071570"/>
          </a:xfrm>
        </p:spPr>
        <p:txBody>
          <a:bodyPr>
            <a:normAutofit/>
          </a:bodyPr>
          <a:lstStyle/>
          <a:p>
            <a:r>
              <a:rPr lang="es-ES" dirty="0" smtClean="0">
                <a:solidFill>
                  <a:schemeClr val="tx2">
                    <a:lumMod val="75000"/>
                  </a:schemeClr>
                </a:solidFill>
                <a:latin typeface="Arial Black" panose="020B0A04020102020204" pitchFamily="34" charset="0"/>
              </a:rPr>
              <a:t>Responsabilidad solidaria tributaria</a:t>
            </a:r>
            <a:endParaRPr lang="es-AR" dirty="0">
              <a:solidFill>
                <a:schemeClr val="tx2">
                  <a:lumMod val="75000"/>
                </a:schemeClr>
              </a:solidFill>
            </a:endParaRPr>
          </a:p>
        </p:txBody>
      </p:sp>
      <p:sp>
        <p:nvSpPr>
          <p:cNvPr id="3" name="2 Marcador de contenido"/>
          <p:cNvSpPr>
            <a:spLocks noGrp="1"/>
          </p:cNvSpPr>
          <p:nvPr>
            <p:ph idx="1"/>
          </p:nvPr>
        </p:nvSpPr>
        <p:spPr>
          <a:xfrm>
            <a:off x="457200" y="1714488"/>
            <a:ext cx="8229600" cy="4572032"/>
          </a:xfrm>
        </p:spPr>
        <p:txBody>
          <a:bodyPr>
            <a:normAutofit fontScale="85000" lnSpcReduction="20000"/>
          </a:bodyPr>
          <a:lstStyle/>
          <a:p>
            <a:pPr marL="514350" indent="-514350" algn="just">
              <a:buAutoNum type="arabicPeriod"/>
            </a:pPr>
            <a:r>
              <a:rPr lang="es-ES" b="1" dirty="0" smtClean="0">
                <a:latin typeface="Arial" panose="020B0604020202020204" pitchFamily="34" charset="0"/>
                <a:cs typeface="Arial" panose="020B0604020202020204" pitchFamily="34" charset="0"/>
              </a:rPr>
              <a:t>Frente a toda </a:t>
            </a:r>
            <a:r>
              <a:rPr lang="es-ES"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deuda tributaria</a:t>
            </a:r>
            <a:r>
              <a:rPr lang="es-ES" b="1" dirty="0" smtClean="0">
                <a:latin typeface="Arial" panose="020B0604020202020204" pitchFamily="34" charset="0"/>
                <a:cs typeface="Arial" panose="020B0604020202020204" pitchFamily="34" charset="0"/>
              </a:rPr>
              <a:t>, </a:t>
            </a:r>
            <a:r>
              <a:rPr lang="es-ES" b="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líquida y exigible</a:t>
            </a:r>
            <a:r>
              <a:rPr lang="es-ES" b="1" dirty="0" smtClean="0">
                <a:latin typeface="Arial" panose="020B0604020202020204" pitchFamily="34" charset="0"/>
                <a:cs typeface="Arial" panose="020B0604020202020204" pitchFamily="34" charset="0"/>
              </a:rPr>
              <a:t>, existe un correlativo </a:t>
            </a:r>
            <a:r>
              <a:rPr lang="es-ES"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deudor </a:t>
            </a:r>
            <a:r>
              <a:rPr lang="es-ES" b="1" dirty="0" smtClean="0">
                <a:latin typeface="Arial" panose="020B0604020202020204" pitchFamily="34" charset="0"/>
                <a:cs typeface="Arial" panose="020B0604020202020204" pitchFamily="34" charset="0"/>
              </a:rPr>
              <a:t>llamado a hacerse cargo de ella, en forma directa: el sujeto que configuró el Hecho Imponible, o sea, el </a:t>
            </a:r>
            <a:r>
              <a:rPr lang="es-ES"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Contribuyente.</a:t>
            </a:r>
          </a:p>
          <a:p>
            <a:pPr marL="514350" indent="-514350" algn="just">
              <a:buAutoNum type="arabicPeriod"/>
            </a:pPr>
            <a:r>
              <a:rPr lang="es-ES" b="1" dirty="0" smtClean="0">
                <a:latin typeface="Arial" panose="020B0604020202020204" pitchFamily="34" charset="0"/>
                <a:cs typeface="Arial" panose="020B0604020202020204" pitchFamily="34" charset="0"/>
              </a:rPr>
              <a:t>En otros supuestos la ley fija que, además, </a:t>
            </a:r>
            <a:r>
              <a:rPr lang="es-ES"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otro sujeto </a:t>
            </a:r>
            <a:r>
              <a:rPr lang="es-ES" b="1" dirty="0" smtClean="0">
                <a:latin typeface="Arial" panose="020B0604020202020204" pitchFamily="34" charset="0"/>
                <a:cs typeface="Arial" panose="020B0604020202020204" pitchFamily="34" charset="0"/>
              </a:rPr>
              <a:t>aparezca como garante del pago.</a:t>
            </a:r>
          </a:p>
          <a:p>
            <a:pPr marL="514350" indent="-514350" algn="just">
              <a:buAutoNum type="arabicPeriod"/>
            </a:pPr>
            <a:r>
              <a:rPr lang="es-ES" b="1" dirty="0" smtClean="0">
                <a:latin typeface="Arial" panose="020B0604020202020204" pitchFamily="34" charset="0"/>
                <a:cs typeface="Arial" panose="020B0604020202020204" pitchFamily="34" charset="0"/>
              </a:rPr>
              <a:t>Pero </a:t>
            </a:r>
            <a:r>
              <a:rPr lang="es-ES" b="1" u="sng" dirty="0" smtClean="0">
                <a:latin typeface="Arial" panose="020B0604020202020204" pitchFamily="34" charset="0"/>
                <a:cs typeface="Arial" panose="020B0604020202020204" pitchFamily="34" charset="0"/>
              </a:rPr>
              <a:t>no de forma directa</a:t>
            </a:r>
            <a:r>
              <a:rPr lang="es-ES" b="1" dirty="0" smtClean="0">
                <a:latin typeface="Arial" panose="020B0604020202020204" pitchFamily="34" charset="0"/>
                <a:cs typeface="Arial" panose="020B0604020202020204" pitchFamily="34" charset="0"/>
              </a:rPr>
              <a:t>, sino cuando el contribuyente deudor </a:t>
            </a:r>
            <a:r>
              <a:rPr lang="es-ES" b="1" u="sng" dirty="0" smtClean="0">
                <a:latin typeface="Arial" panose="020B0604020202020204" pitchFamily="34" charset="0"/>
                <a:cs typeface="Arial" panose="020B0604020202020204" pitchFamily="34" charset="0"/>
              </a:rPr>
              <a:t>no paga</a:t>
            </a:r>
            <a:r>
              <a:rPr lang="es-ES" b="1" dirty="0" smtClean="0">
                <a:latin typeface="Arial" panose="020B0604020202020204" pitchFamily="34" charset="0"/>
                <a:cs typeface="Arial" panose="020B0604020202020204" pitchFamily="34" charset="0"/>
              </a:rPr>
              <a:t>.</a:t>
            </a:r>
          </a:p>
          <a:p>
            <a:pPr marL="514350" indent="-514350" algn="just">
              <a:buAutoNum type="arabicPeriod"/>
            </a:pPr>
            <a:r>
              <a:rPr lang="es-ES" b="1" dirty="0" smtClean="0">
                <a:latin typeface="Arial" panose="020B0604020202020204" pitchFamily="34" charset="0"/>
                <a:cs typeface="Arial" panose="020B0604020202020204" pitchFamily="34" charset="0"/>
              </a:rPr>
              <a:t>Para ello, la ley habilita a la Administración a atraer, junto al patrimonio del contribuyente, el patrimonio del otro sujeto: </a:t>
            </a:r>
            <a:r>
              <a:rPr lang="es-ES"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el Responsable</a:t>
            </a:r>
            <a:r>
              <a:rPr lang="es-ES" b="1" dirty="0" smtClean="0">
                <a:latin typeface="Arial" panose="020B0604020202020204" pitchFamily="34" charset="0"/>
                <a:cs typeface="Arial" panose="020B0604020202020204" pitchFamily="34" charset="0"/>
              </a:rPr>
              <a:t>.  </a:t>
            </a:r>
          </a:p>
          <a:p>
            <a:endParaRPr lang="es-A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14356"/>
            <a:ext cx="8858280" cy="1071570"/>
          </a:xfrm>
        </p:spPr>
        <p:txBody>
          <a:bodyPr>
            <a:normAutofit/>
          </a:bodyPr>
          <a:lstStyle/>
          <a:p>
            <a:r>
              <a:rPr lang="es-ES" dirty="0" smtClean="0">
                <a:solidFill>
                  <a:schemeClr val="tx2">
                    <a:lumMod val="75000"/>
                  </a:schemeClr>
                </a:solidFill>
                <a:latin typeface="Arial Black" panose="020B0A04020102020204" pitchFamily="34" charset="0"/>
              </a:rPr>
              <a:t>Responsabilidad solidaria tributaria</a:t>
            </a:r>
            <a:endParaRPr lang="es-AR" dirty="0">
              <a:solidFill>
                <a:schemeClr val="tx2">
                  <a:lumMod val="75000"/>
                </a:schemeClr>
              </a:solidFill>
            </a:endParaRPr>
          </a:p>
        </p:txBody>
      </p:sp>
      <p:sp>
        <p:nvSpPr>
          <p:cNvPr id="3" name="2 Marcador de contenido"/>
          <p:cNvSpPr>
            <a:spLocks noGrp="1"/>
          </p:cNvSpPr>
          <p:nvPr>
            <p:ph idx="1"/>
          </p:nvPr>
        </p:nvSpPr>
        <p:spPr>
          <a:xfrm>
            <a:off x="457200" y="1857364"/>
            <a:ext cx="8229600" cy="4268799"/>
          </a:xfrm>
        </p:spPr>
        <p:txBody>
          <a:bodyPr>
            <a:normAutofit fontScale="85000" lnSpcReduction="20000"/>
          </a:bodyPr>
          <a:lstStyle/>
          <a:p>
            <a:pPr algn="just"/>
            <a:r>
              <a:rPr lang="es-ES" b="1" u="sng" dirty="0" smtClean="0">
                <a:latin typeface="Arial" panose="020B0604020202020204" pitchFamily="34" charset="0"/>
                <a:cs typeface="Arial" panose="020B0604020202020204" pitchFamily="34" charset="0"/>
              </a:rPr>
              <a:t>Características: </a:t>
            </a:r>
          </a:p>
          <a:p>
            <a:pPr algn="just"/>
            <a:endParaRPr lang="es-ES" b="1" u="sng" dirty="0" smtClean="0">
              <a:latin typeface="Arial" panose="020B0604020202020204" pitchFamily="34" charset="0"/>
              <a:cs typeface="Arial" panose="020B0604020202020204" pitchFamily="34" charset="0"/>
            </a:endParaRPr>
          </a:p>
          <a:p>
            <a:pPr marL="0" indent="0" algn="just">
              <a:buNone/>
            </a:pPr>
            <a:r>
              <a:rPr lang="es-ES" dirty="0" smtClean="0">
                <a:latin typeface="Arial" panose="020B0604020202020204" pitchFamily="34" charset="0"/>
                <a:cs typeface="Arial" panose="020B0604020202020204" pitchFamily="34" charset="0"/>
              </a:rPr>
              <a:t>1. Es una obligación </a:t>
            </a:r>
            <a:r>
              <a:rPr lang="es-ES" b="1" i="1" dirty="0" smtClean="0">
                <a:latin typeface="Arial" panose="020B0604020202020204" pitchFamily="34" charset="0"/>
                <a:cs typeface="Arial" panose="020B0604020202020204" pitchFamily="34" charset="0"/>
              </a:rPr>
              <a:t>“ex </a:t>
            </a:r>
            <a:r>
              <a:rPr lang="es-ES" b="1" i="1" dirty="0" err="1" smtClean="0">
                <a:latin typeface="Arial" panose="020B0604020202020204" pitchFamily="34" charset="0"/>
                <a:cs typeface="Arial" panose="020B0604020202020204" pitchFamily="34" charset="0"/>
              </a:rPr>
              <a:t>lege</a:t>
            </a:r>
            <a:r>
              <a:rPr lang="es-ES" b="1" i="1" dirty="0" smtClean="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no se presume </a:t>
            </a:r>
            <a:r>
              <a:rPr lang="es-ES" sz="2000" dirty="0" smtClean="0">
                <a:latin typeface="Arial" panose="020B0604020202020204" pitchFamily="34" charset="0"/>
                <a:cs typeface="Arial" panose="020B0604020202020204" pitchFamily="34" charset="0"/>
              </a:rPr>
              <a:t>(art. 828 </a:t>
            </a:r>
            <a:r>
              <a:rPr lang="es-ES" sz="2000" dirty="0" err="1" smtClean="0">
                <a:latin typeface="Arial" panose="020B0604020202020204" pitchFamily="34" charset="0"/>
                <a:cs typeface="Arial" panose="020B0604020202020204" pitchFamily="34" charset="0"/>
              </a:rPr>
              <a:t>CCyC</a:t>
            </a:r>
            <a:r>
              <a:rPr lang="es-ES" sz="2000" dirty="0" smtClean="0">
                <a:latin typeface="Arial" panose="020B0604020202020204" pitchFamily="34" charset="0"/>
                <a:cs typeface="Arial" panose="020B0604020202020204" pitchFamily="34" charset="0"/>
              </a:rPr>
              <a:t>)</a:t>
            </a:r>
          </a:p>
          <a:p>
            <a:pPr marL="0" indent="0" algn="just">
              <a:buNone/>
            </a:pPr>
            <a:r>
              <a:rPr lang="es-ES" i="1" dirty="0" smtClean="0">
                <a:latin typeface="Arial" panose="020B0604020202020204" pitchFamily="34" charset="0"/>
                <a:cs typeface="Arial" panose="020B0604020202020204" pitchFamily="34" charset="0"/>
              </a:rPr>
              <a:t>2. </a:t>
            </a:r>
            <a:r>
              <a:rPr lang="es-ES" dirty="0" smtClean="0">
                <a:latin typeface="Arial" panose="020B0604020202020204" pitchFamily="34" charset="0"/>
                <a:cs typeface="Arial" panose="020B0604020202020204" pitchFamily="34" charset="0"/>
              </a:rPr>
              <a:t>Es necesario que, previamente, se dé el presupuesto de hecho imponible determinante de la obligación tributaria de </a:t>
            </a:r>
            <a:r>
              <a:rPr lang="es-ES" dirty="0" err="1" smtClean="0">
                <a:latin typeface="Arial" panose="020B0604020202020204" pitchFamily="34" charset="0"/>
                <a:cs typeface="Arial" panose="020B0604020202020204" pitchFamily="34" charset="0"/>
              </a:rPr>
              <a:t>contribuír</a:t>
            </a:r>
            <a:r>
              <a:rPr lang="es-ES" dirty="0" smtClean="0">
                <a:latin typeface="Arial" panose="020B0604020202020204" pitchFamily="34" charset="0"/>
                <a:cs typeface="Arial" panose="020B0604020202020204" pitchFamily="34" charset="0"/>
              </a:rPr>
              <a:t> en cabeza del sujeto pasivo (el contribuyente), y con posterioridad, </a:t>
            </a:r>
          </a:p>
          <a:p>
            <a:pPr marL="0" indent="0" algn="just">
              <a:buNone/>
            </a:pPr>
            <a:r>
              <a:rPr lang="es-ES" dirty="0" smtClean="0">
                <a:latin typeface="Arial" panose="020B0604020202020204" pitchFamily="34" charset="0"/>
                <a:cs typeface="Arial" panose="020B0604020202020204" pitchFamily="34" charset="0"/>
              </a:rPr>
              <a:t>3.</a:t>
            </a:r>
            <a:r>
              <a:rPr lang="es-ES" u="sng" dirty="0" smtClean="0">
                <a:latin typeface="Arial" panose="020B0604020202020204" pitchFamily="34" charset="0"/>
                <a:cs typeface="Arial" panose="020B0604020202020204" pitchFamily="34" charset="0"/>
              </a:rPr>
              <a:t> Ante el no pago del contribuyente</a:t>
            </a:r>
            <a:r>
              <a:rPr lang="es-ES" dirty="0" smtClean="0">
                <a:latin typeface="Arial" panose="020B0604020202020204" pitchFamily="34" charset="0"/>
                <a:cs typeface="Arial" panose="020B0604020202020204" pitchFamily="34" charset="0"/>
              </a:rPr>
              <a:t>, se dé el presupuesto de hecho de la responsabilidad (</a:t>
            </a:r>
            <a:r>
              <a:rPr lang="es-ES"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obligación accesoria</a:t>
            </a:r>
            <a:r>
              <a:rPr lang="es-ES" dirty="0" smtClean="0">
                <a:latin typeface="Arial" panose="020B0604020202020204" pitchFamily="34" charset="0"/>
                <a:cs typeface="Arial" panose="020B0604020202020204" pitchFamily="34" charset="0"/>
              </a:rPr>
              <a:t>), a cargo del responsable. </a:t>
            </a:r>
          </a:p>
          <a:p>
            <a:endParaRPr lang="es-A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cion-gral-facp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alizado 1">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Presentacion-gral-facpce</Template>
  <TotalTime>107</TotalTime>
  <Words>2886</Words>
  <Application>Microsoft Office PowerPoint</Application>
  <PresentationFormat>Presentación en pantalla (4:3)</PresentationFormat>
  <Paragraphs>156</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Presentacion-gral-facpce</vt:lpstr>
      <vt:lpstr>LEY 27.430:  REFORMA A LA LEY 11.683 DE PROCEDIMIENTO FISCAL</vt:lpstr>
      <vt:lpstr>ARTÍCULO 174.- Incorpórase como 2do. párrafo del artículo 1º de la ley 11.683, el siguiente: </vt:lpstr>
      <vt:lpstr>ARTÍCULO 175.- Incorpórase a cont. del 3er. Párr. del art. 3º de la ley 11.683, el sigte párrafo</vt:lpstr>
      <vt:lpstr>ARTÍCULO 176.- Sustitúyese el art. s/n. agreg. a cont. del art. 3º de la ley 11.683, por el sigte: </vt:lpstr>
      <vt:lpstr>Nuevo art. 5* de la L. 11.683</vt:lpstr>
      <vt:lpstr>Art. 177: Se sustituye el artículo 5° de la ley por el sigte: Responsables x deuda propia </vt:lpstr>
      <vt:lpstr>ARTÍCULO 178.- Sustitúyese el art. 6º de la ley por el sigte.: Responsables x deuda ajena</vt:lpstr>
      <vt:lpstr>Responsabilidad solidaria tributaria</vt:lpstr>
      <vt:lpstr>Responsabilidad solidaria tributaria</vt:lpstr>
      <vt:lpstr>NATURALEZA JURIDICA DE LA RESPONSABILIDAD SOLIDARIA TRIBUTARIA</vt:lpstr>
      <vt:lpstr>Art. 180: Se sustituye el art. 8° por el sigte.: Responsabilidad Solidaria</vt:lpstr>
      <vt:lpstr>///Art. 180: Se sustituye el art. 8° por el sigte.: Responsabilidad Solidaria</vt:lpstr>
      <vt:lpstr>///Art. 180: Se sustituye el art. 8° por el sigte.: Responsabilidad Solidaria</vt:lpstr>
      <vt:lpstr>///Art. 180: Se sustituye el art. 8° por el sigte.: Responsabilidad Solidaria</vt:lpstr>
      <vt:lpstr>///Art. 180: Se sustituye el art. 8° por el sigte.: Responsabilidad Solidaria</vt:lpstr>
      <vt:lpstr>///ARTÍCULO 180.- Sustitúyese el artículo 8º de la ley 11.683, por el siguiente:</vt:lpstr>
      <vt:lpstr>///ARTÍCULO 180.- Sustitúyese el artículo 8º de la ley 11.683, por el siguiente:</vt:lpstr>
      <vt:lpstr>REQUISITOS A SER OBSERVADOS POR EL FISCO PARA EXTENDER LA RESPONSABILIDAD</vt:lpstr>
      <vt:lpstr>ARTÍCULO 182.- Sustitúyese el artículo 13 de la ley 11.683,  por el siguiente: </vt:lpstr>
      <vt:lpstr>///ARTÍCULO 182.- Sustitúyese el artículo 13 de la ley 11.683,  por el siguiente:</vt:lpstr>
      <vt:lpstr>ARTÍCULO 183.- Incorpórase como art, sin nro. a cont. del art. 16 de la ley 11.683, el siguiente:</vt:lpstr>
      <vt:lpstr>ARTÍCULO 183.- Incorpórase como art, sin nro. a cont. del art. 16 de la ley 11.683, el siguiente: </vt:lpstr>
      <vt:lpstr>ARTÍCULO 183.- Incorpórase como art, sin nro. a cont. del art. 16 de la ley 11.683, el siguiente: </vt:lpstr>
      <vt:lpstr>ARTÍCULO 183.-  Nuevo art. sin nro. a cont. del art. 16 de la ley 11.683: CONCLUSIÓN:</vt:lpstr>
      <vt:lpstr>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 27.430:  REFORMA A LA LEY 11.683 DE PROCEDIMIENTO FISCAL</dc:title>
  <dc:creator>Fernando Diaz</dc:creator>
  <cp:lastModifiedBy>Fernando Diaz</cp:lastModifiedBy>
  <cp:revision>12</cp:revision>
  <dcterms:created xsi:type="dcterms:W3CDTF">2018-10-19T13:03:45Z</dcterms:created>
  <dcterms:modified xsi:type="dcterms:W3CDTF">2018-10-19T14:51:18Z</dcterms:modified>
</cp:coreProperties>
</file>