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7" r:id="rId2"/>
    <p:sldId id="278" r:id="rId3"/>
    <p:sldId id="326" r:id="rId4"/>
    <p:sldId id="329" r:id="rId5"/>
    <p:sldId id="373" r:id="rId6"/>
    <p:sldId id="350" r:id="rId7"/>
    <p:sldId id="351" r:id="rId8"/>
    <p:sldId id="352" r:id="rId9"/>
    <p:sldId id="361" r:id="rId10"/>
    <p:sldId id="393" r:id="rId11"/>
    <p:sldId id="398" r:id="rId12"/>
    <p:sldId id="399" r:id="rId13"/>
    <p:sldId id="402" r:id="rId14"/>
    <p:sldId id="400" r:id="rId15"/>
    <p:sldId id="401" r:id="rId16"/>
    <p:sldId id="374" r:id="rId17"/>
    <p:sldId id="378" r:id="rId18"/>
    <p:sldId id="403" r:id="rId19"/>
    <p:sldId id="338" r:id="rId20"/>
    <p:sldId id="339" r:id="rId21"/>
    <p:sldId id="340" r:id="rId22"/>
    <p:sldId id="341" r:id="rId23"/>
    <p:sldId id="342" r:id="rId24"/>
    <p:sldId id="343" r:id="rId25"/>
    <p:sldId id="345" r:id="rId26"/>
    <p:sldId id="346" r:id="rId27"/>
    <p:sldId id="344" r:id="rId28"/>
    <p:sldId id="347" r:id="rId29"/>
    <p:sldId id="365" r:id="rId30"/>
    <p:sldId id="380" r:id="rId31"/>
  </p:sldIdLst>
  <p:sldSz cx="9144000" cy="6858000" type="screen4x3"/>
  <p:notesSz cx="6858000" cy="9236075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88E8A44-ECD4-4759-B789-03949238C02C}">
          <p14:sldIdLst>
            <p14:sldId id="257"/>
            <p14:sldId id="278"/>
            <p14:sldId id="326"/>
            <p14:sldId id="329"/>
            <p14:sldId id="373"/>
            <p14:sldId id="350"/>
            <p14:sldId id="351"/>
          </p14:sldIdLst>
        </p14:section>
        <p14:section name="Untitled Section" id="{7975B8B0-4567-4C6F-B71B-3F11E8281D40}">
          <p14:sldIdLst>
            <p14:sldId id="352"/>
            <p14:sldId id="361"/>
            <p14:sldId id="393"/>
            <p14:sldId id="398"/>
            <p14:sldId id="399"/>
            <p14:sldId id="402"/>
            <p14:sldId id="400"/>
            <p14:sldId id="401"/>
            <p14:sldId id="374"/>
            <p14:sldId id="378"/>
            <p14:sldId id="403"/>
            <p14:sldId id="338"/>
            <p14:sldId id="339"/>
            <p14:sldId id="340"/>
            <p14:sldId id="341"/>
            <p14:sldId id="342"/>
            <p14:sldId id="343"/>
            <p14:sldId id="345"/>
            <p14:sldId id="346"/>
            <p14:sldId id="344"/>
            <p14:sldId id="347"/>
            <p14:sldId id="365"/>
            <p14:sldId id="38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User" initials="W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42" autoAdjust="0"/>
    <p:restoredTop sz="94009" autoAdjust="0"/>
  </p:normalViewPr>
  <p:slideViewPr>
    <p:cSldViewPr>
      <p:cViewPr varScale="1">
        <p:scale>
          <a:sx n="90" d="100"/>
          <a:sy n="90" d="100"/>
        </p:scale>
        <p:origin x="129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2298" tIns="46150" rIns="92298" bIns="4615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804"/>
          </a:xfrm>
          <a:prstGeom prst="rect">
            <a:avLst/>
          </a:prstGeom>
        </p:spPr>
        <p:txBody>
          <a:bodyPr vert="horz" lIns="92298" tIns="46150" rIns="92298" bIns="46150" rtlCol="0"/>
          <a:lstStyle>
            <a:lvl1pPr algn="r">
              <a:defRPr sz="1200"/>
            </a:lvl1pPr>
          </a:lstStyle>
          <a:p>
            <a:fld id="{4FC98101-9596-4D96-86B3-A9BD8EB60975}" type="datetimeFigureOut">
              <a:rPr lang="es-AR" smtClean="0"/>
              <a:t>5/12/2019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2971800" cy="461804"/>
          </a:xfrm>
          <a:prstGeom prst="rect">
            <a:avLst/>
          </a:prstGeom>
        </p:spPr>
        <p:txBody>
          <a:bodyPr vert="horz" lIns="92298" tIns="46150" rIns="92298" bIns="4615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72669"/>
            <a:ext cx="2971800" cy="461804"/>
          </a:xfrm>
          <a:prstGeom prst="rect">
            <a:avLst/>
          </a:prstGeom>
        </p:spPr>
        <p:txBody>
          <a:bodyPr vert="horz" lIns="92298" tIns="46150" rIns="92298" bIns="46150" rtlCol="0" anchor="b"/>
          <a:lstStyle>
            <a:lvl1pPr algn="r">
              <a:defRPr sz="1200"/>
            </a:lvl1pPr>
          </a:lstStyle>
          <a:p>
            <a:fld id="{B2304598-9E0C-4301-A27F-37BFF01B1D91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75095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2298" tIns="46150" rIns="92298" bIns="4615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1804"/>
          </a:xfrm>
          <a:prstGeom prst="rect">
            <a:avLst/>
          </a:prstGeom>
        </p:spPr>
        <p:txBody>
          <a:bodyPr vert="horz" lIns="92298" tIns="46150" rIns="92298" bIns="46150" rtlCol="0"/>
          <a:lstStyle>
            <a:lvl1pPr algn="r">
              <a:defRPr sz="1200"/>
            </a:lvl1pPr>
          </a:lstStyle>
          <a:p>
            <a:fld id="{61CDD0DE-C58B-4B7D-94C4-81C6B7AD6795}" type="datetimeFigureOut">
              <a:rPr lang="es-AR" smtClean="0"/>
              <a:t>5/12/2019</a:t>
            </a:fld>
            <a:endParaRPr lang="es-A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0775" y="693738"/>
            <a:ext cx="4616450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98" tIns="46150" rIns="92298" bIns="46150" rtlCol="0" anchor="ctr"/>
          <a:lstStyle/>
          <a:p>
            <a:endParaRPr lang="es-A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7136"/>
            <a:ext cx="5486400" cy="4156234"/>
          </a:xfrm>
          <a:prstGeom prst="rect">
            <a:avLst/>
          </a:prstGeom>
        </p:spPr>
        <p:txBody>
          <a:bodyPr vert="horz" lIns="92298" tIns="46150" rIns="92298" bIns="4615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2971800" cy="461804"/>
          </a:xfrm>
          <a:prstGeom prst="rect">
            <a:avLst/>
          </a:prstGeom>
        </p:spPr>
        <p:txBody>
          <a:bodyPr vert="horz" lIns="92298" tIns="46150" rIns="92298" bIns="4615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72669"/>
            <a:ext cx="2971800" cy="461804"/>
          </a:xfrm>
          <a:prstGeom prst="rect">
            <a:avLst/>
          </a:prstGeom>
        </p:spPr>
        <p:txBody>
          <a:bodyPr vert="horz" lIns="92298" tIns="46150" rIns="92298" bIns="46150" rtlCol="0" anchor="b"/>
          <a:lstStyle>
            <a:lvl1pPr algn="r">
              <a:defRPr sz="1200"/>
            </a:lvl1pPr>
          </a:lstStyle>
          <a:p>
            <a:fld id="{531AB2D0-B172-4A33-B1D1-30F52ADF1F13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74094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AB2D0-B172-4A33-B1D1-30F52ADF1F13}" type="slidenum">
              <a:rPr lang="es-AR" smtClean="0"/>
              <a:t>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550043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AB2D0-B172-4A33-B1D1-30F52ADF1F13}" type="slidenum">
              <a:rPr lang="es-AR" smtClean="0"/>
              <a:t>16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335085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AB2D0-B172-4A33-B1D1-30F52ADF1F13}" type="slidenum">
              <a:rPr lang="es-AR" smtClean="0"/>
              <a:t>17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122674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1AB2D0-B172-4A33-B1D1-30F52ADF1F13}" type="slidenum">
              <a:rPr kumimoji="0" lang="es-A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s-A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7124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1AB2D0-B172-4A33-B1D1-30F52ADF1F13}" type="slidenum">
              <a:rPr kumimoji="0" lang="es-A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s-A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63155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1AB2D0-B172-4A33-B1D1-30F52ADF1F13}" type="slidenum">
              <a:rPr kumimoji="0" lang="es-A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s-A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63155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1AB2D0-B172-4A33-B1D1-30F52ADF1F13}" type="slidenum">
              <a:rPr kumimoji="0" lang="es-A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s-A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63155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1AB2D0-B172-4A33-B1D1-30F52ADF1F13}" type="slidenum">
              <a:rPr kumimoji="0" lang="es-A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s-A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63155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1AB2D0-B172-4A33-B1D1-30F52ADF1F13}" type="slidenum">
              <a:rPr kumimoji="0" lang="es-A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s-A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63155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1AB2D0-B172-4A33-B1D1-30F52ADF1F13}" type="slidenum">
              <a:rPr kumimoji="0" lang="es-A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s-A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63155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1AB2D0-B172-4A33-B1D1-30F52ADF1F13}" type="slidenum">
              <a:rPr kumimoji="0" lang="es-A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s-A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6315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AB2D0-B172-4A33-B1D1-30F52ADF1F13}" type="slidenum">
              <a:rPr lang="es-AR" smtClean="0"/>
              <a:t>2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622618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1AB2D0-B172-4A33-B1D1-30F52ADF1F13}" type="slidenum">
              <a:rPr kumimoji="0" lang="es-A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s-A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63155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1AB2D0-B172-4A33-B1D1-30F52ADF1F13}" type="slidenum">
              <a:rPr kumimoji="0" lang="es-A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s-A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63155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1AB2D0-B172-4A33-B1D1-30F52ADF1F13}" type="slidenum">
              <a:rPr kumimoji="0" lang="es-A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s-A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63155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1AB2D0-B172-4A33-B1D1-30F52ADF1F13}" type="slidenum">
              <a:rPr kumimoji="0" lang="es-A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s-A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63155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>
            <a:spLocks noGrp="1" noRot="1" noChangeAspect="1"/>
          </p:cNvSpPr>
          <p:nvPr>
            <p:ph type="sldImg" idx="2"/>
          </p:nvPr>
        </p:nvSpPr>
        <p:spPr>
          <a:xfrm>
            <a:off x="1157288" y="681038"/>
            <a:ext cx="4543425" cy="34067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1" name="Shape 301"/>
          <p:cNvSpPr txBox="1">
            <a:spLocks noGrp="1"/>
          </p:cNvSpPr>
          <p:nvPr>
            <p:ph type="body" idx="1"/>
          </p:nvPr>
        </p:nvSpPr>
        <p:spPr>
          <a:xfrm>
            <a:off x="685801" y="4315215"/>
            <a:ext cx="5486399" cy="4088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2" name="Shape 302"/>
          <p:cNvSpPr txBox="1">
            <a:spLocks noGrp="1"/>
          </p:cNvSpPr>
          <p:nvPr>
            <p:ph type="sldNum" idx="12"/>
          </p:nvPr>
        </p:nvSpPr>
        <p:spPr>
          <a:xfrm>
            <a:off x="3884613" y="8628854"/>
            <a:ext cx="2971799" cy="45423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30</a:t>
            </a:fld>
            <a:endParaRPr lang="en-US" sz="120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9079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AB2D0-B172-4A33-B1D1-30F52ADF1F13}" type="slidenum">
              <a:rPr lang="es-AR" smtClean="0"/>
              <a:t>3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22592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AB2D0-B172-4A33-B1D1-30F52ADF1F13}" type="slidenum">
              <a:rPr lang="es-AR" smtClean="0"/>
              <a:t>4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569276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AB2D0-B172-4A33-B1D1-30F52ADF1F13}" type="slidenum">
              <a:rPr lang="es-AR" smtClean="0"/>
              <a:t>5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531479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AB2D0-B172-4A33-B1D1-30F52ADF1F13}" type="slidenum">
              <a:rPr lang="es-AR" smtClean="0"/>
              <a:t>6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063155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AB2D0-B172-4A33-B1D1-30F52ADF1F13}" type="slidenum">
              <a:rPr lang="es-AR" smtClean="0"/>
              <a:t>7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063155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AB2D0-B172-4A33-B1D1-30F52ADF1F13}" type="slidenum">
              <a:rPr lang="es-AR" smtClean="0"/>
              <a:t>8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063155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AB2D0-B172-4A33-B1D1-30F52ADF1F13}" type="slidenum">
              <a:rPr lang="es-AR" smtClean="0"/>
              <a:t>9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56927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5CAE8-2CB4-4263-8D1A-B9BD962D751A}" type="datetimeFigureOut">
              <a:rPr lang="es-AR" smtClean="0"/>
              <a:t>5/12/2019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CBBE-709F-441F-87A5-2829EF6EAA24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67274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5CAE8-2CB4-4263-8D1A-B9BD962D751A}" type="datetimeFigureOut">
              <a:rPr lang="es-AR" smtClean="0"/>
              <a:t>5/12/2019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CBBE-709F-441F-87A5-2829EF6EAA24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06876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5CAE8-2CB4-4263-8D1A-B9BD962D751A}" type="datetimeFigureOut">
              <a:rPr lang="es-AR" smtClean="0"/>
              <a:t>5/12/2019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CBBE-709F-441F-87A5-2829EF6EAA24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4956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8"/>
          <p:cNvGrpSpPr>
            <a:grpSpLocks/>
          </p:cNvGrpSpPr>
          <p:nvPr userDrawn="1"/>
        </p:nvGrpSpPr>
        <p:grpSpPr bwMode="auto">
          <a:xfrm>
            <a:off x="1752600" y="0"/>
            <a:ext cx="7391400" cy="6175375"/>
            <a:chOff x="19140488" y="13674"/>
            <a:chExt cx="7443798" cy="6145827"/>
          </a:xfrm>
        </p:grpSpPr>
        <p:sp>
          <p:nvSpPr>
            <p:cNvPr id="6" name="Rectangle 17"/>
            <p:cNvSpPr>
              <a:spLocks noChangeArrowheads="1"/>
            </p:cNvSpPr>
            <p:nvPr/>
          </p:nvSpPr>
          <p:spPr bwMode="gray">
            <a:xfrm>
              <a:off x="19140488" y="4189361"/>
              <a:ext cx="2302206" cy="1970140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gray">
            <a:xfrm>
              <a:off x="25663404" y="4032950"/>
              <a:ext cx="920882" cy="2126551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gray">
            <a:xfrm>
              <a:off x="25049482" y="2900159"/>
              <a:ext cx="735427" cy="1289202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gray">
            <a:xfrm>
              <a:off x="25049482" y="4032950"/>
              <a:ext cx="735427" cy="2126551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gray">
            <a:xfrm>
              <a:off x="24665781" y="705672"/>
              <a:ext cx="476429" cy="2264003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gray">
            <a:xfrm>
              <a:off x="24665781" y="2900159"/>
              <a:ext cx="476429" cy="1289202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gray">
            <a:xfrm>
              <a:off x="24665781" y="4032950"/>
              <a:ext cx="476429" cy="2126551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gray">
            <a:xfrm>
              <a:off x="19140488" y="669335"/>
              <a:ext cx="5662786" cy="2300340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gray">
            <a:xfrm>
              <a:off x="19140488" y="2900159"/>
              <a:ext cx="5662786" cy="1289202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gray">
            <a:xfrm>
              <a:off x="19140488" y="4032950"/>
              <a:ext cx="5662786" cy="21265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7" name="Rectangle 10"/>
            <p:cNvSpPr>
              <a:spLocks noChangeArrowheads="1"/>
            </p:cNvSpPr>
            <p:nvPr/>
          </p:nvSpPr>
          <p:spPr bwMode="gray">
            <a:xfrm>
              <a:off x="19140488" y="13674"/>
              <a:ext cx="5662786" cy="691998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</p:grpSp>
      <p:grpSp>
        <p:nvGrpSpPr>
          <p:cNvPr id="19" name="Group 32"/>
          <p:cNvGrpSpPr>
            <a:grpSpLocks/>
          </p:cNvGrpSpPr>
          <p:nvPr userDrawn="1"/>
        </p:nvGrpSpPr>
        <p:grpSpPr bwMode="auto">
          <a:xfrm>
            <a:off x="968375" y="6170613"/>
            <a:ext cx="914400" cy="533400"/>
            <a:chOff x="518032" y="978681"/>
            <a:chExt cx="4572000" cy="2667393"/>
          </a:xfrm>
        </p:grpSpPr>
        <p:sp>
          <p:nvSpPr>
            <p:cNvPr id="20" name="Rectangle 37"/>
            <p:cNvSpPr>
              <a:spLocks noChangeArrowheads="1"/>
            </p:cNvSpPr>
            <p:nvPr userDrawn="1"/>
          </p:nvSpPr>
          <p:spPr bwMode="black">
            <a:xfrm>
              <a:off x="3296157" y="978681"/>
              <a:ext cx="1143000" cy="261974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2" name="Freeform 7"/>
            <p:cNvSpPr>
              <a:spLocks noEditPoints="1"/>
            </p:cNvSpPr>
            <p:nvPr userDrawn="1"/>
          </p:nvSpPr>
          <p:spPr bwMode="black">
            <a:xfrm>
              <a:off x="518032" y="1923380"/>
              <a:ext cx="4572000" cy="1722694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</p:grpSp>
      <p:sp>
        <p:nvSpPr>
          <p:cNvPr id="15" name="Title 1"/>
          <p:cNvSpPr>
            <a:spLocks noGrp="1"/>
          </p:cNvSpPr>
          <p:nvPr>
            <p:ph type="ctrTitle"/>
          </p:nvPr>
        </p:nvSpPr>
        <p:spPr bwMode="white">
          <a:xfrm>
            <a:off x="1895475" y="838200"/>
            <a:ext cx="5343525" cy="9144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/>
              <a:t>Click to edit Master subtitle style</a:t>
            </a:r>
            <a:endParaRPr lang="en-GB" noProof="0" dirty="0"/>
          </a:p>
        </p:txBody>
      </p:sp>
      <p:sp>
        <p:nvSpPr>
          <p:cNvPr id="21" name="Text Placeholder 31"/>
          <p:cNvSpPr>
            <a:spLocks noGrp="1"/>
          </p:cNvSpPr>
          <p:nvPr>
            <p:ph type="body" sz="quarter" idx="10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0242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477000"/>
            <a:ext cx="2590800" cy="15240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latin typeface="Arial" pitchFamily="34" charset="0"/>
                <a:cs typeface="Arial" pitchFamily="34" charset="0"/>
              </a:rPr>
              <a:t>PwC Argentina</a:t>
            </a:r>
          </a:p>
        </p:txBody>
      </p:sp>
      <p:cxnSp>
        <p:nvCxnSpPr>
          <p:cNvPr id="5" name="Shape 8"/>
          <p:cNvCxnSpPr/>
          <p:nvPr/>
        </p:nvCxnSpPr>
        <p:spPr>
          <a:xfrm rot="5400000" flipH="1" flipV="1">
            <a:off x="4419600" y="-3429000"/>
            <a:ext cx="152400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1752600"/>
            <a:ext cx="8077200" cy="4419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533400" y="6324600"/>
            <a:ext cx="5257800" cy="152400"/>
          </a:xfrm>
        </p:spPr>
        <p:txBody>
          <a:bodyPr/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C52068B-DFEB-482A-AA06-754BCBB4A7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s-AR"/>
              <a:t>Mayo de 2011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5870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Divider: Colo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477000"/>
            <a:ext cx="2590800" cy="15240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PwC Argentina</a:t>
            </a:r>
          </a:p>
        </p:txBody>
      </p:sp>
      <p:cxnSp>
        <p:nvCxnSpPr>
          <p:cNvPr id="5" name="Shape 8"/>
          <p:cNvCxnSpPr/>
          <p:nvPr/>
        </p:nvCxnSpPr>
        <p:spPr>
          <a:xfrm rot="5400000" flipH="1" flipV="1">
            <a:off x="4419600" y="-3429000"/>
            <a:ext cx="152400" cy="82296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33400" y="685800"/>
            <a:ext cx="8077200" cy="10668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22" name="Subtitle 2"/>
          <p:cNvSpPr>
            <a:spLocks noGrp="1"/>
          </p:cNvSpPr>
          <p:nvPr>
            <p:ph type="subTitle" idx="1"/>
          </p:nvPr>
        </p:nvSpPr>
        <p:spPr bwMode="black">
          <a:xfrm>
            <a:off x="533400" y="1905000"/>
            <a:ext cx="8077200" cy="13716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33400" y="6324600"/>
            <a:ext cx="5257800" cy="152400"/>
          </a:xfrm>
        </p:spPr>
        <p:txBody>
          <a:bodyPr/>
          <a:lstStyle>
            <a:lvl1pPr algn="l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3000D2D-5411-44C3-BC0A-BE7AC8918C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r">
              <a:defRPr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869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5CAE8-2CB4-4263-8D1A-B9BD962D751A}" type="datetimeFigureOut">
              <a:rPr lang="es-AR" smtClean="0"/>
              <a:t>5/12/2019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CBBE-709F-441F-87A5-2829EF6EAA24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19251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5CAE8-2CB4-4263-8D1A-B9BD962D751A}" type="datetimeFigureOut">
              <a:rPr lang="es-AR" smtClean="0"/>
              <a:t>5/12/2019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CBBE-709F-441F-87A5-2829EF6EAA24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9230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5CAE8-2CB4-4263-8D1A-B9BD962D751A}" type="datetimeFigureOut">
              <a:rPr lang="es-AR" smtClean="0"/>
              <a:t>5/12/2019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CBBE-709F-441F-87A5-2829EF6EAA24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57285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5CAE8-2CB4-4263-8D1A-B9BD962D751A}" type="datetimeFigureOut">
              <a:rPr lang="es-AR" smtClean="0"/>
              <a:t>5/12/2019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CBBE-709F-441F-87A5-2829EF6EAA24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10958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5CAE8-2CB4-4263-8D1A-B9BD962D751A}" type="datetimeFigureOut">
              <a:rPr lang="es-AR" smtClean="0"/>
              <a:t>5/12/2019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CBBE-709F-441F-87A5-2829EF6EAA24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06400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5CAE8-2CB4-4263-8D1A-B9BD962D751A}" type="datetimeFigureOut">
              <a:rPr lang="es-AR" smtClean="0"/>
              <a:t>5/12/2019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CBBE-709F-441F-87A5-2829EF6EAA24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60650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5CAE8-2CB4-4263-8D1A-B9BD962D751A}" type="datetimeFigureOut">
              <a:rPr lang="es-AR" smtClean="0"/>
              <a:t>5/12/2019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CBBE-709F-441F-87A5-2829EF6EAA24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20591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5CAE8-2CB4-4263-8D1A-B9BD962D751A}" type="datetimeFigureOut">
              <a:rPr lang="es-AR" smtClean="0"/>
              <a:t>5/12/2019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CBBE-709F-441F-87A5-2829EF6EAA24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50098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5CAE8-2CB4-4263-8D1A-B9BD962D751A}" type="datetimeFigureOut">
              <a:rPr lang="es-AR" smtClean="0"/>
              <a:t>5/12/2019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6CBBE-709F-441F-87A5-2829EF6EAA24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3832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3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Excel_Worksheet1.xlsx"/><Relationship Id="rId4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8.jpeg"/><Relationship Id="rId4" Type="http://schemas.openxmlformats.org/officeDocument/2006/relationships/notesSlide" Target="../notesSlides/notesSlide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6"/>
          <p:cNvSpPr>
            <a:spLocks noGrp="1"/>
          </p:cNvSpPr>
          <p:nvPr>
            <p:ph type="ctrTitle"/>
          </p:nvPr>
        </p:nvSpPr>
        <p:spPr>
          <a:xfrm>
            <a:off x="1677305" y="1042175"/>
            <a:ext cx="5556845" cy="914400"/>
          </a:xfrm>
        </p:spPr>
        <p:txBody>
          <a:bodyPr/>
          <a:lstStyle/>
          <a:p>
            <a:pPr algn="l" eaLnBrk="1" hangingPunct="1"/>
            <a:br>
              <a:rPr lang="es-AR" dirty="0">
                <a:latin typeface="Georgia" pitchFamily="18" charset="0"/>
              </a:rPr>
            </a:br>
            <a:br>
              <a:rPr lang="es-AR" dirty="0">
                <a:latin typeface="Georgia" pitchFamily="18" charset="0"/>
              </a:rPr>
            </a:br>
            <a:r>
              <a:rPr lang="es-AR" sz="2800" dirty="0">
                <a:latin typeface="Georgia" pitchFamily="18" charset="0"/>
              </a:rPr>
              <a:t>AJUSTE POR INFLACION IMPOSITIVO</a:t>
            </a:r>
            <a:br>
              <a:rPr lang="es-AR" sz="4000" dirty="0">
                <a:latin typeface="Georgia" pitchFamily="18" charset="0"/>
              </a:rPr>
            </a:br>
            <a:br>
              <a:rPr lang="es-AR" sz="4000" dirty="0">
                <a:latin typeface="Georgia" pitchFamily="18" charset="0"/>
              </a:rPr>
            </a:br>
            <a:r>
              <a:rPr lang="es-AR" sz="2400" b="0" i="0" dirty="0">
                <a:latin typeface="Georgia" pitchFamily="18" charset="0"/>
              </a:rPr>
              <a:t>Enfoque General y Empresas Agropecuarias</a:t>
            </a:r>
            <a:endParaRPr lang="en-GB" sz="2400" b="0" i="0" dirty="0">
              <a:latin typeface="Georgia" pitchFamily="18" charset="0"/>
            </a:endParaRPr>
          </a:p>
        </p:txBody>
      </p:sp>
      <p:sp>
        <p:nvSpPr>
          <p:cNvPr id="23556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895475" y="374650"/>
            <a:ext cx="4105275" cy="146050"/>
          </a:xfrm>
        </p:spPr>
        <p:txBody>
          <a:bodyPr>
            <a:normAutofit fontScale="40000" lnSpcReduction="20000"/>
          </a:bodyPr>
          <a:lstStyle/>
          <a:p>
            <a:pPr eaLnBrk="1" hangingPunct="1"/>
            <a:r>
              <a:rPr lang="en-GB" dirty="0">
                <a:latin typeface="Arial" charset="0"/>
                <a:cs typeface="Arial" charset="0"/>
              </a:rPr>
              <a:t>www.pwc.com/ar</a:t>
            </a:r>
          </a:p>
        </p:txBody>
      </p:sp>
    </p:spTree>
    <p:extLst>
      <p:ext uri="{BB962C8B-B14F-4D97-AF65-F5344CB8AC3E}">
        <p14:creationId xmlns:p14="http://schemas.microsoft.com/office/powerpoint/2010/main" val="327690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07832-9B13-47EB-8777-B78D367D1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418058"/>
          </a:xfrm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000" dirty="0">
                <a:latin typeface="Georgia" pitchFamily="18" charset="0"/>
              </a:rPr>
              <a:t>Ajuste Impositivo por Inflación. Balance al 31.12.2018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9192386-83CE-4748-AF4C-72EE0B7D23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6184967"/>
              </p:ext>
            </p:extLst>
          </p:nvPr>
        </p:nvGraphicFramePr>
        <p:xfrm>
          <a:off x="395535" y="980728"/>
          <a:ext cx="4506867" cy="56746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Worksheet" r:id="rId3" imgW="3943165" imgH="11058525" progId="Excel.Sheet.12">
                  <p:embed/>
                </p:oleObj>
              </mc:Choice>
              <mc:Fallback>
                <p:oleObj name="Worksheet" r:id="rId3" imgW="3943165" imgH="110585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535" y="980728"/>
                        <a:ext cx="4506867" cy="56746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80C68F6-3EF3-4155-B675-301828A09B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1047687"/>
              </p:ext>
            </p:extLst>
          </p:nvPr>
        </p:nvGraphicFramePr>
        <p:xfrm>
          <a:off x="5148064" y="980728"/>
          <a:ext cx="3600400" cy="56026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Worksheet" r:id="rId5" imgW="3943165" imgH="8772525" progId="Excel.Sheet.12">
                  <p:embed/>
                </p:oleObj>
              </mc:Choice>
              <mc:Fallback>
                <p:oleObj name="Worksheet" r:id="rId5" imgW="3943165" imgH="87725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48064" y="980728"/>
                        <a:ext cx="3600400" cy="56026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7652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CE7BF25-FEFB-4251-B764-79AA3FA603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080234"/>
            <a:ext cx="8280920" cy="522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897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148C04D-4613-4335-9038-43471BA34E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619" y="1981381"/>
            <a:ext cx="8304762" cy="28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319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EE389D2-21CC-4194-8C9A-7FBA485F32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71600" y="476672"/>
            <a:ext cx="7272808" cy="597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065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0052750-3BBB-4170-8A60-2A0EA8D620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3568" y="643466"/>
            <a:ext cx="7296652" cy="5737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7565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21A45D1-F480-4D17-A65B-01EFF8572B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2600" y="980728"/>
            <a:ext cx="8178799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2218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11"/>
          <p:cNvSpPr>
            <a:spLocks noGrp="1"/>
          </p:cNvSpPr>
          <p:nvPr>
            <p:ph sz="quarter" idx="15"/>
          </p:nvPr>
        </p:nvSpPr>
        <p:spPr>
          <a:xfrm>
            <a:off x="533400" y="764704"/>
            <a:ext cx="8077200" cy="2592288"/>
          </a:xfrm>
        </p:spPr>
        <p:txBody>
          <a:bodyPr>
            <a:noAutofit/>
          </a:bodyPr>
          <a:lstStyle/>
          <a:p>
            <a:pPr marL="0" indent="0">
              <a:spcAft>
                <a:spcPct val="0"/>
              </a:spcAft>
              <a:buNone/>
            </a:pPr>
            <a:r>
              <a:rPr lang="es-AR" sz="2000" b="1" i="1" dirty="0">
                <a:solidFill>
                  <a:srgbClr val="C00000"/>
                </a:solidFill>
                <a:latin typeface="Georgia" pitchFamily="18" charset="0"/>
              </a:rPr>
              <a:t>Proyección del impuesto a las ganancias al 31.12.19 </a:t>
            </a:r>
          </a:p>
          <a:p>
            <a:pPr marL="0" indent="0">
              <a:spcAft>
                <a:spcPct val="0"/>
              </a:spcAft>
              <a:buNone/>
            </a:pPr>
            <a:r>
              <a:rPr lang="es-AR" sz="1800" b="1" u="sng" dirty="0">
                <a:latin typeface="Georgia" pitchFamily="18" charset="0"/>
              </a:rPr>
              <a:t>Ajuste dinámico</a:t>
            </a:r>
          </a:p>
          <a:p>
            <a:pPr marL="0" indent="0">
              <a:spcAft>
                <a:spcPct val="0"/>
              </a:spcAft>
              <a:buNone/>
            </a:pPr>
            <a:endParaRPr lang="es-AR" sz="1800" b="1" u="sng" dirty="0">
              <a:latin typeface="Georgia" pitchFamily="18" charset="0"/>
            </a:endParaRPr>
          </a:p>
          <a:p>
            <a:pPr marL="0" indent="0">
              <a:spcAft>
                <a:spcPct val="0"/>
              </a:spcAft>
              <a:buNone/>
            </a:pPr>
            <a:endParaRPr lang="es-AR" sz="1800" b="1" dirty="0">
              <a:solidFill>
                <a:srgbClr val="C00000"/>
              </a:solidFill>
              <a:latin typeface="Georgia" pitchFamily="18" charset="0"/>
            </a:endParaRPr>
          </a:p>
          <a:p>
            <a:pPr marL="457200" lvl="1" indent="0">
              <a:spcAft>
                <a:spcPct val="0"/>
              </a:spcAft>
              <a:buNone/>
            </a:pPr>
            <a:endParaRPr lang="es-AR" sz="1600" dirty="0">
              <a:latin typeface="Georgia" pitchFamily="18" charset="0"/>
            </a:endParaRPr>
          </a:p>
          <a:p>
            <a:pPr marL="457200" lvl="1" indent="0">
              <a:spcAft>
                <a:spcPct val="0"/>
              </a:spcAft>
              <a:buNone/>
            </a:pPr>
            <a:endParaRPr lang="es-AR" sz="1400" dirty="0">
              <a:solidFill>
                <a:srgbClr val="C00000"/>
              </a:solidFill>
              <a:latin typeface="Georgia" pitchFamily="18" charset="0"/>
            </a:endParaRPr>
          </a:p>
          <a:p>
            <a:pPr marL="457200" lvl="1" indent="0">
              <a:spcAft>
                <a:spcPct val="0"/>
              </a:spcAft>
              <a:buNone/>
            </a:pPr>
            <a:endParaRPr lang="es-AR" sz="1400" dirty="0">
              <a:solidFill>
                <a:srgbClr val="C00000"/>
              </a:solidFill>
              <a:latin typeface="Georgia" pitchFamily="18" charset="0"/>
            </a:endParaRPr>
          </a:p>
          <a:p>
            <a:pPr lvl="1">
              <a:spcAft>
                <a:spcPct val="0"/>
              </a:spcAft>
              <a:buFont typeface="Wingdings" panose="05000000000000000000" pitchFamily="2" charset="2"/>
              <a:buChar char="ü"/>
            </a:pPr>
            <a:endParaRPr lang="es-AR" sz="1400" dirty="0">
              <a:latin typeface="Georgia" pitchFamily="18" charset="0"/>
            </a:endParaRP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A7ACB8BA-84E9-447D-AFC7-C67851C9F01F}" type="slidenum">
              <a:rPr lang="en-GB" smtClean="0"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GB"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09563" y="223838"/>
            <a:ext cx="82867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dirty="0">
                <a:latin typeface="Georgia" pitchFamily="18" charset="0"/>
              </a:rPr>
              <a:t>Ajuste Impositivo por Inflación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-2052736" y="404664"/>
            <a:ext cx="80772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AR" sz="32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3356992"/>
            <a:ext cx="19896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ct val="0"/>
              </a:spcAft>
            </a:pPr>
            <a:r>
              <a:rPr lang="es-AR" b="1" u="sng" dirty="0">
                <a:latin typeface="Georgia" pitchFamily="18" charset="0"/>
              </a:rPr>
              <a:t>Ajuste integral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919761"/>
              </p:ext>
            </p:extLst>
          </p:nvPr>
        </p:nvGraphicFramePr>
        <p:xfrm>
          <a:off x="611559" y="1729050"/>
          <a:ext cx="7488832" cy="1267902"/>
        </p:xfrm>
        <a:graphic>
          <a:graphicData uri="http://schemas.openxmlformats.org/drawingml/2006/table">
            <a:tbl>
              <a:tblPr/>
              <a:tblGrid>
                <a:gridCol w="98537">
                  <a:extLst>
                    <a:ext uri="{9D8B030D-6E8A-4147-A177-3AD203B41FA5}">
                      <a16:colId xmlns:a16="http://schemas.microsoft.com/office/drawing/2014/main" val="54657917"/>
                    </a:ext>
                  </a:extLst>
                </a:gridCol>
                <a:gridCol w="2204771">
                  <a:extLst>
                    <a:ext uri="{9D8B030D-6E8A-4147-A177-3AD203B41FA5}">
                      <a16:colId xmlns:a16="http://schemas.microsoft.com/office/drawing/2014/main" val="2708314919"/>
                    </a:ext>
                  </a:extLst>
                </a:gridCol>
                <a:gridCol w="1170130">
                  <a:extLst>
                    <a:ext uri="{9D8B030D-6E8A-4147-A177-3AD203B41FA5}">
                      <a16:colId xmlns:a16="http://schemas.microsoft.com/office/drawing/2014/main" val="2353524934"/>
                    </a:ext>
                  </a:extLst>
                </a:gridCol>
                <a:gridCol w="1194765">
                  <a:extLst>
                    <a:ext uri="{9D8B030D-6E8A-4147-A177-3AD203B41FA5}">
                      <a16:colId xmlns:a16="http://schemas.microsoft.com/office/drawing/2014/main" val="1442727735"/>
                    </a:ext>
                  </a:extLst>
                </a:gridCol>
                <a:gridCol w="1071593">
                  <a:extLst>
                    <a:ext uri="{9D8B030D-6E8A-4147-A177-3AD203B41FA5}">
                      <a16:colId xmlns:a16="http://schemas.microsoft.com/office/drawing/2014/main" val="4144389243"/>
                    </a:ext>
                  </a:extLst>
                </a:gridCol>
                <a:gridCol w="1465742">
                  <a:extLst>
                    <a:ext uri="{9D8B030D-6E8A-4147-A177-3AD203B41FA5}">
                      <a16:colId xmlns:a16="http://schemas.microsoft.com/office/drawing/2014/main" val="1765747274"/>
                    </a:ext>
                  </a:extLst>
                </a:gridCol>
                <a:gridCol w="110854">
                  <a:extLst>
                    <a:ext uri="{9D8B030D-6E8A-4147-A177-3AD203B41FA5}">
                      <a16:colId xmlns:a16="http://schemas.microsoft.com/office/drawing/2014/main" val="1095011676"/>
                    </a:ext>
                  </a:extLst>
                </a:gridCol>
                <a:gridCol w="172440">
                  <a:extLst>
                    <a:ext uri="{9D8B030D-6E8A-4147-A177-3AD203B41FA5}">
                      <a16:colId xmlns:a16="http://schemas.microsoft.com/office/drawing/2014/main" val="2337782856"/>
                    </a:ext>
                  </a:extLst>
                </a:gridCol>
              </a:tblGrid>
              <a:tr h="180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AJUSTES DINÁMICOS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952608"/>
                  </a:ext>
                </a:extLst>
              </a:tr>
              <a:tr h="180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637539"/>
                  </a:ext>
                </a:extLst>
              </a:tr>
              <a:tr h="180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Ajuste positivos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543801"/>
                  </a:ext>
                </a:extLst>
              </a:tr>
              <a:tr h="180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712484"/>
                  </a:ext>
                </a:extLst>
              </a:tr>
              <a:tr h="180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AxI Altas de BU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-3.304.490,65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214188"/>
                  </a:ext>
                </a:extLst>
              </a:tr>
              <a:tr h="180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990447"/>
                  </a:ext>
                </a:extLst>
              </a:tr>
              <a:tr h="18706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Ajuste Dinámico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-3.304.490,65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865238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464524"/>
              </p:ext>
            </p:extLst>
          </p:nvPr>
        </p:nvGraphicFramePr>
        <p:xfrm>
          <a:off x="592138" y="4140502"/>
          <a:ext cx="7508255" cy="944681"/>
        </p:xfrm>
        <a:graphic>
          <a:graphicData uri="http://schemas.openxmlformats.org/drawingml/2006/table">
            <a:tbl>
              <a:tblPr/>
              <a:tblGrid>
                <a:gridCol w="116407">
                  <a:extLst>
                    <a:ext uri="{9D8B030D-6E8A-4147-A177-3AD203B41FA5}">
                      <a16:colId xmlns:a16="http://schemas.microsoft.com/office/drawing/2014/main" val="2035120725"/>
                    </a:ext>
                  </a:extLst>
                </a:gridCol>
                <a:gridCol w="1731555">
                  <a:extLst>
                    <a:ext uri="{9D8B030D-6E8A-4147-A177-3AD203B41FA5}">
                      <a16:colId xmlns:a16="http://schemas.microsoft.com/office/drawing/2014/main" val="2002541683"/>
                    </a:ext>
                  </a:extLst>
                </a:gridCol>
                <a:gridCol w="916705">
                  <a:extLst>
                    <a:ext uri="{9D8B030D-6E8A-4147-A177-3AD203B41FA5}">
                      <a16:colId xmlns:a16="http://schemas.microsoft.com/office/drawing/2014/main" val="2729601895"/>
                    </a:ext>
                  </a:extLst>
                </a:gridCol>
                <a:gridCol w="1411435">
                  <a:extLst>
                    <a:ext uri="{9D8B030D-6E8A-4147-A177-3AD203B41FA5}">
                      <a16:colId xmlns:a16="http://schemas.microsoft.com/office/drawing/2014/main" val="4265847956"/>
                    </a:ext>
                  </a:extLst>
                </a:gridCol>
                <a:gridCol w="1265927">
                  <a:extLst>
                    <a:ext uri="{9D8B030D-6E8A-4147-A177-3AD203B41FA5}">
                      <a16:colId xmlns:a16="http://schemas.microsoft.com/office/drawing/2014/main" val="3763406943"/>
                    </a:ext>
                  </a:extLst>
                </a:gridCol>
                <a:gridCol w="1346145">
                  <a:extLst>
                    <a:ext uri="{9D8B030D-6E8A-4147-A177-3AD203B41FA5}">
                      <a16:colId xmlns:a16="http://schemas.microsoft.com/office/drawing/2014/main" val="3776949087"/>
                    </a:ext>
                  </a:extLst>
                </a:gridCol>
                <a:gridCol w="516368">
                  <a:extLst>
                    <a:ext uri="{9D8B030D-6E8A-4147-A177-3AD203B41FA5}">
                      <a16:colId xmlns:a16="http://schemas.microsoft.com/office/drawing/2014/main" val="3248939063"/>
                    </a:ext>
                  </a:extLst>
                </a:gridCol>
                <a:gridCol w="203713">
                  <a:extLst>
                    <a:ext uri="{9D8B030D-6E8A-4147-A177-3AD203B41FA5}">
                      <a16:colId xmlns:a16="http://schemas.microsoft.com/office/drawing/2014/main" val="6346880"/>
                    </a:ext>
                  </a:extLst>
                </a:gridCol>
              </a:tblGrid>
              <a:tr h="23392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Ajuste por inflación total (H = F + 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-136.045.091,92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283812"/>
                  </a:ext>
                </a:extLst>
              </a:tr>
              <a:tr h="23392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Un tercio FY 2019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-45.348.363,97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5025469"/>
                  </a:ext>
                </a:extLst>
              </a:tr>
              <a:tr h="23392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Un tercio FY 2020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-45.348.363,97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576256"/>
                  </a:ext>
                </a:extLst>
              </a:tr>
              <a:tr h="24291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Un tercio FY 2021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-45.348.363,97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4066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77277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11"/>
          <p:cNvSpPr>
            <a:spLocks noGrp="1"/>
          </p:cNvSpPr>
          <p:nvPr>
            <p:ph sz="quarter" idx="15"/>
          </p:nvPr>
        </p:nvSpPr>
        <p:spPr>
          <a:xfrm>
            <a:off x="533400" y="764704"/>
            <a:ext cx="8077200" cy="2592288"/>
          </a:xfrm>
        </p:spPr>
        <p:txBody>
          <a:bodyPr>
            <a:noAutofit/>
          </a:bodyPr>
          <a:lstStyle/>
          <a:p>
            <a:pPr marL="0" indent="0">
              <a:spcAft>
                <a:spcPct val="0"/>
              </a:spcAft>
              <a:buNone/>
            </a:pPr>
            <a:r>
              <a:rPr lang="es-AR" sz="2000" b="1" i="1" dirty="0">
                <a:solidFill>
                  <a:srgbClr val="C00000"/>
                </a:solidFill>
                <a:latin typeface="Georgia" pitchFamily="18" charset="0"/>
              </a:rPr>
              <a:t>Proyección del impuesto a las ganancias al 31.12.19</a:t>
            </a:r>
          </a:p>
          <a:p>
            <a:pPr marL="0" indent="0">
              <a:spcAft>
                <a:spcPct val="0"/>
              </a:spcAft>
              <a:buNone/>
            </a:pPr>
            <a:r>
              <a:rPr lang="es-AR" sz="1800" b="1" u="sng" dirty="0">
                <a:latin typeface="Georgia" pitchFamily="18" charset="0"/>
              </a:rPr>
              <a:t>Consideraciones / Supuestos</a:t>
            </a:r>
          </a:p>
          <a:p>
            <a:r>
              <a:rPr lang="es-AR" sz="1800" dirty="0">
                <a:latin typeface="Georgia" panose="02040502050405020303" pitchFamily="18" charset="0"/>
              </a:rPr>
              <a:t>No hemos considerado el análisis el control de cierre de cuentas fiscal.</a:t>
            </a:r>
          </a:p>
          <a:p>
            <a:r>
              <a:rPr lang="es-AR" sz="1800" dirty="0">
                <a:latin typeface="Georgia" panose="02040502050405020303" pitchFamily="18" charset="0"/>
              </a:rPr>
              <a:t>Valuación sementeras: Por el </a:t>
            </a:r>
            <a:r>
              <a:rPr lang="es-AR" sz="1800">
                <a:latin typeface="Georgia" panose="02040502050405020303" pitchFamily="18" charset="0"/>
              </a:rPr>
              <a:t>momento no habrá </a:t>
            </a:r>
            <a:r>
              <a:rPr lang="es-AR" sz="1800" dirty="0">
                <a:latin typeface="Georgia" panose="02040502050405020303" pitchFamily="18" charset="0"/>
              </a:rPr>
              <a:t>que actualizar por inflación las mismas.</a:t>
            </a:r>
          </a:p>
          <a:p>
            <a:r>
              <a:rPr lang="es-AR" sz="1800" dirty="0">
                <a:latin typeface="Georgia" panose="02040502050405020303" pitchFamily="18" charset="0"/>
              </a:rPr>
              <a:t>Inversiones en FCI y Letras: Analizar por separado fuente extranjera</a:t>
            </a:r>
          </a:p>
          <a:p>
            <a:r>
              <a:rPr lang="es-AR" sz="1800" dirty="0"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 efectos de realizar el ajuste por inflación integral hemos considerado una estimación del 48% de inflación anual (real a agosto 30,04%)</a:t>
            </a:r>
          </a:p>
          <a:p>
            <a:endParaRPr lang="es-AR" sz="1800" dirty="0">
              <a:latin typeface="Georgia" panose="02040502050405020303" pitchFamily="18" charset="0"/>
            </a:endParaRPr>
          </a:p>
          <a:p>
            <a:pPr marL="457200" lvl="1" indent="0">
              <a:spcAft>
                <a:spcPct val="0"/>
              </a:spcAft>
              <a:buNone/>
            </a:pPr>
            <a:endParaRPr lang="es-AR" sz="1400" dirty="0">
              <a:solidFill>
                <a:srgbClr val="C00000"/>
              </a:solidFill>
              <a:latin typeface="Georgia" pitchFamily="18" charset="0"/>
            </a:endParaRPr>
          </a:p>
          <a:p>
            <a:pPr marL="457200" lvl="1" indent="0">
              <a:spcAft>
                <a:spcPct val="0"/>
              </a:spcAft>
              <a:buNone/>
            </a:pPr>
            <a:endParaRPr lang="es-AR" sz="1400" dirty="0">
              <a:solidFill>
                <a:srgbClr val="C00000"/>
              </a:solidFill>
              <a:latin typeface="Georgia" pitchFamily="18" charset="0"/>
            </a:endParaRPr>
          </a:p>
          <a:p>
            <a:pPr lvl="1">
              <a:spcAft>
                <a:spcPct val="0"/>
              </a:spcAft>
              <a:buFont typeface="Wingdings" panose="05000000000000000000" pitchFamily="2" charset="2"/>
              <a:buChar char="ü"/>
            </a:pPr>
            <a:endParaRPr lang="es-AR" sz="1400" dirty="0">
              <a:latin typeface="Georgia" pitchFamily="18" charset="0"/>
            </a:endParaRP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A7ACB8BA-84E9-447D-AFC7-C67851C9F01F}" type="slidenum">
              <a:rPr lang="en-GB" smtClean="0"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GB"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09563" y="223838"/>
            <a:ext cx="82867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dirty="0">
                <a:latin typeface="Georgia" pitchFamily="18" charset="0"/>
              </a:rPr>
              <a:t>Ajuste Impositivo por Inflación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-2052736" y="404664"/>
            <a:ext cx="80772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AR" sz="32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0190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ctrTitle"/>
          </p:nvPr>
        </p:nvSpPr>
        <p:spPr>
          <a:xfrm>
            <a:off x="107504" y="908720"/>
            <a:ext cx="8077200" cy="1066800"/>
          </a:xfrm>
        </p:spPr>
        <p:txBody>
          <a:bodyPr/>
          <a:lstStyle/>
          <a:p>
            <a:pPr algn="l"/>
            <a:r>
              <a:rPr lang="es-AR" b="1" i="1" dirty="0">
                <a:latin typeface="Georgia" pitchFamily="18" charset="0"/>
              </a:rPr>
              <a:t>ANEXO NORMATIVO</a:t>
            </a:r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7CA00F2-AD32-4D95-8C34-FA895C149FC7}" type="slidenum"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09563" y="223838"/>
            <a:ext cx="82867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Ajuste Impositivo por Inflación</a:t>
            </a:r>
          </a:p>
        </p:txBody>
      </p:sp>
    </p:spTree>
    <p:extLst>
      <p:ext uri="{BB962C8B-B14F-4D97-AF65-F5344CB8AC3E}">
        <p14:creationId xmlns:p14="http://schemas.microsoft.com/office/powerpoint/2010/main" val="12888401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11"/>
          <p:cNvSpPr>
            <a:spLocks noGrp="1"/>
          </p:cNvSpPr>
          <p:nvPr>
            <p:ph sz="quarter" idx="15"/>
          </p:nvPr>
        </p:nvSpPr>
        <p:spPr>
          <a:xfrm>
            <a:off x="533400" y="764704"/>
            <a:ext cx="8077200" cy="4896544"/>
          </a:xfrm>
        </p:spPr>
        <p:txBody>
          <a:bodyPr>
            <a:noAutofit/>
          </a:bodyPr>
          <a:lstStyle/>
          <a:p>
            <a:pPr marL="0" indent="0">
              <a:spcAft>
                <a:spcPct val="0"/>
              </a:spcAft>
              <a:buNone/>
            </a:pPr>
            <a:r>
              <a:rPr lang="es-AR" sz="2000" b="1" i="1" dirty="0">
                <a:solidFill>
                  <a:srgbClr val="C00000"/>
                </a:solidFill>
                <a:latin typeface="Georgia" pitchFamily="18" charset="0"/>
              </a:rPr>
              <a:t>Procedimiento de cálculo</a:t>
            </a:r>
            <a:endParaRPr lang="es-AR" sz="2000" b="1" i="1" u="sng" dirty="0">
              <a:solidFill>
                <a:srgbClr val="C00000"/>
              </a:solidFill>
              <a:latin typeface="Georgia" pitchFamily="18" charset="0"/>
            </a:endParaRPr>
          </a:p>
          <a:p>
            <a:pPr marL="0" indent="0">
              <a:spcAft>
                <a:spcPct val="0"/>
              </a:spcAft>
              <a:buNone/>
            </a:pPr>
            <a:endParaRPr lang="es-AR" sz="1800" b="1" u="sng" dirty="0">
              <a:latin typeface="Georgia" pitchFamily="18" charset="0"/>
            </a:endParaRPr>
          </a:p>
          <a:p>
            <a:pPr>
              <a:spcAft>
                <a:spcPct val="0"/>
              </a:spcAft>
              <a:buAutoNum type="alphaLcParenR"/>
            </a:pPr>
            <a:r>
              <a:rPr lang="es-AR" sz="1800" dirty="0">
                <a:latin typeface="Georgia" pitchFamily="18" charset="0"/>
              </a:rPr>
              <a:t>Al </a:t>
            </a:r>
            <a:r>
              <a:rPr lang="es-AR" sz="1800" b="1" dirty="0">
                <a:latin typeface="Georgia" pitchFamily="18" charset="0"/>
              </a:rPr>
              <a:t>total del activo según balance al inicio del ejercicio</a:t>
            </a:r>
            <a:r>
              <a:rPr lang="es-AR" sz="1800" dirty="0">
                <a:latin typeface="Georgia" pitchFamily="18" charset="0"/>
              </a:rPr>
              <a:t>, se le </a:t>
            </a:r>
            <a:r>
              <a:rPr lang="es-AR" sz="1800" b="1" dirty="0">
                <a:latin typeface="Georgia" pitchFamily="18" charset="0"/>
              </a:rPr>
              <a:t>detraen</a:t>
            </a:r>
            <a:r>
              <a:rPr lang="es-AR" sz="1800" dirty="0">
                <a:latin typeface="Georgia" pitchFamily="18" charset="0"/>
              </a:rPr>
              <a:t> los importes correspondientes a los siguientes conceptos:</a:t>
            </a:r>
          </a:p>
          <a:p>
            <a:pPr marL="0" indent="0">
              <a:spcAft>
                <a:spcPct val="0"/>
              </a:spcAft>
              <a:buNone/>
            </a:pPr>
            <a:endParaRPr lang="es-AR" sz="1800" dirty="0">
              <a:latin typeface="Georgia" pitchFamily="18" charset="0"/>
            </a:endParaRPr>
          </a:p>
          <a:p>
            <a:pPr>
              <a:spcAft>
                <a:spcPct val="0"/>
              </a:spcAft>
              <a:buFont typeface="+mj-lt"/>
              <a:buAutoNum type="arabicPeriod"/>
            </a:pPr>
            <a:r>
              <a:rPr lang="es-AR" sz="1800" dirty="0">
                <a:latin typeface="Georgia" pitchFamily="18" charset="0"/>
              </a:rPr>
              <a:t>Inmuebles y obras en curso sobre inmuebles, excepto los que tengan el carácter de bienes de cambio. </a:t>
            </a:r>
          </a:p>
          <a:p>
            <a:pPr>
              <a:spcAft>
                <a:spcPct val="0"/>
              </a:spcAft>
              <a:buFont typeface="+mj-lt"/>
              <a:buAutoNum type="arabicPeriod"/>
            </a:pPr>
            <a:r>
              <a:rPr lang="es-AR" sz="1800" dirty="0">
                <a:latin typeface="Georgia" pitchFamily="18" charset="0"/>
              </a:rPr>
              <a:t>Inversiones en materiales con destino a las obras comprendidas en 1. </a:t>
            </a:r>
          </a:p>
          <a:p>
            <a:pPr>
              <a:spcAft>
                <a:spcPct val="0"/>
              </a:spcAft>
              <a:buFont typeface="+mj-lt"/>
              <a:buAutoNum type="arabicPeriod"/>
            </a:pPr>
            <a:r>
              <a:rPr lang="es-AR" sz="1800" dirty="0">
                <a:latin typeface="Georgia" pitchFamily="18" charset="0"/>
              </a:rPr>
              <a:t>Bienes muebles amortizables, incluso reproductores. </a:t>
            </a:r>
          </a:p>
          <a:p>
            <a:pPr>
              <a:spcAft>
                <a:spcPct val="0"/>
              </a:spcAft>
              <a:buFont typeface="+mj-lt"/>
              <a:buAutoNum type="arabicPeriod"/>
            </a:pPr>
            <a:r>
              <a:rPr lang="es-AR" sz="1800" dirty="0">
                <a:latin typeface="Georgia" pitchFamily="18" charset="0"/>
              </a:rPr>
              <a:t>Bienes muebles en curso de elaboración con destino al activo fijo. </a:t>
            </a:r>
          </a:p>
          <a:p>
            <a:pPr>
              <a:spcAft>
                <a:spcPct val="0"/>
              </a:spcAft>
              <a:buFont typeface="+mj-lt"/>
              <a:buAutoNum type="arabicPeriod"/>
            </a:pPr>
            <a:r>
              <a:rPr lang="es-AR" sz="1800" dirty="0">
                <a:latin typeface="Georgia" pitchFamily="18" charset="0"/>
              </a:rPr>
              <a:t>Bienes inmateriales</a:t>
            </a:r>
          </a:p>
          <a:p>
            <a:pPr>
              <a:spcAft>
                <a:spcPct val="0"/>
              </a:spcAft>
              <a:buFont typeface="+mj-lt"/>
              <a:buAutoNum type="arabicPeriod"/>
            </a:pPr>
            <a:r>
              <a:rPr lang="es-AR" sz="1800" dirty="0">
                <a:latin typeface="Georgia" pitchFamily="18" charset="0"/>
              </a:rPr>
              <a:t>Existencias de madera cortada o en pie.</a:t>
            </a:r>
          </a:p>
          <a:p>
            <a:pPr>
              <a:spcAft>
                <a:spcPct val="0"/>
              </a:spcAft>
              <a:buFont typeface="+mj-lt"/>
              <a:buAutoNum type="arabicPeriod"/>
            </a:pPr>
            <a:r>
              <a:rPr lang="es-AR" sz="1800" dirty="0">
                <a:latin typeface="Georgia" pitchFamily="18" charset="0"/>
              </a:rPr>
              <a:t>Acciones y participaciones sociales, incluidas las cuotas partes de fondos comunes de inversión.</a:t>
            </a:r>
          </a:p>
        </p:txBody>
      </p:sp>
      <p:sp>
        <p:nvSpPr>
          <p:cNvPr id="26628" name="Footer Placeholder 3"/>
          <p:cNvSpPr>
            <a:spLocks noGrp="1"/>
          </p:cNvSpPr>
          <p:nvPr>
            <p:ph type="ftr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7ACB8BA-84E9-447D-AFC7-C67851C9F01F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6630" name="Date Placeholder 5"/>
          <p:cNvSpPr>
            <a:spLocks noGrp="1"/>
          </p:cNvSpPr>
          <p:nvPr>
            <p:ph type="dt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09563" y="223838"/>
            <a:ext cx="82867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Ajuste Impositivo por Inflación-Procedimiento de Cálculo Normativa Art 95 y siguientes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-876300" y="231304"/>
            <a:ext cx="80772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3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38690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ctrTitle"/>
          </p:nvPr>
        </p:nvSpPr>
        <p:spPr>
          <a:xfrm>
            <a:off x="-2628800" y="404664"/>
            <a:ext cx="8077200" cy="1066800"/>
          </a:xfrm>
        </p:spPr>
        <p:txBody>
          <a:bodyPr/>
          <a:lstStyle/>
          <a:p>
            <a:r>
              <a:rPr lang="es-AR" b="1" i="1" dirty="0">
                <a:latin typeface="Georgia" pitchFamily="18" charset="0"/>
              </a:rPr>
              <a:t>Agenda</a:t>
            </a:r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7CA00F2-AD32-4D95-8C34-FA895C149FC7}" type="slidenum">
              <a:rPr lang="en-GB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1752600"/>
            <a:ext cx="8077200" cy="4419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150000"/>
              </a:lnSpc>
              <a:buNone/>
            </a:pPr>
            <a:endParaRPr lang="es-AR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09563" y="223838"/>
            <a:ext cx="82867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dirty="0">
                <a:solidFill>
                  <a:schemeClr val="bg1"/>
                </a:solidFill>
                <a:latin typeface="Georgia" pitchFamily="18" charset="0"/>
              </a:rPr>
              <a:t>Ajuste Impositivo  por Inflación</a:t>
            </a:r>
          </a:p>
        </p:txBody>
      </p:sp>
    </p:spTree>
    <p:extLst>
      <p:ext uri="{BB962C8B-B14F-4D97-AF65-F5344CB8AC3E}">
        <p14:creationId xmlns:p14="http://schemas.microsoft.com/office/powerpoint/2010/main" val="22099187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11"/>
          <p:cNvSpPr>
            <a:spLocks noGrp="1"/>
          </p:cNvSpPr>
          <p:nvPr>
            <p:ph sz="quarter" idx="15"/>
          </p:nvPr>
        </p:nvSpPr>
        <p:spPr>
          <a:xfrm>
            <a:off x="533400" y="764704"/>
            <a:ext cx="8077200" cy="4896544"/>
          </a:xfrm>
        </p:spPr>
        <p:txBody>
          <a:bodyPr>
            <a:noAutofit/>
          </a:bodyPr>
          <a:lstStyle/>
          <a:p>
            <a:pPr marL="0" indent="0">
              <a:spcAft>
                <a:spcPct val="0"/>
              </a:spcAft>
              <a:buNone/>
            </a:pPr>
            <a:r>
              <a:rPr lang="es-AR" sz="2000" b="1" i="1" dirty="0">
                <a:solidFill>
                  <a:srgbClr val="C00000"/>
                </a:solidFill>
                <a:latin typeface="Georgia" pitchFamily="18" charset="0"/>
              </a:rPr>
              <a:t>Procedimiento de cálculo (cont.)</a:t>
            </a:r>
            <a:endParaRPr lang="es-AR" sz="2000" b="1" i="1" u="sng" dirty="0">
              <a:solidFill>
                <a:srgbClr val="C00000"/>
              </a:solidFill>
              <a:latin typeface="Georgia" pitchFamily="18" charset="0"/>
            </a:endParaRPr>
          </a:p>
          <a:p>
            <a:pPr marL="0" indent="0">
              <a:spcAft>
                <a:spcPct val="0"/>
              </a:spcAft>
              <a:buNone/>
            </a:pPr>
            <a:endParaRPr lang="es-AR" sz="1800" dirty="0">
              <a:latin typeface="Georgia" pitchFamily="18" charset="0"/>
            </a:endParaRPr>
          </a:p>
          <a:p>
            <a:pPr>
              <a:spcAft>
                <a:spcPct val="0"/>
              </a:spcAft>
              <a:buFont typeface="+mj-lt"/>
              <a:buAutoNum type="arabicPeriod" startAt="8"/>
            </a:pPr>
            <a:r>
              <a:rPr lang="es-AR" sz="1800" dirty="0">
                <a:latin typeface="Georgia" pitchFamily="18" charset="0"/>
              </a:rPr>
              <a:t>Inversiones en el exterior que no originen resultados de fuente argentina o no se encuentren afectadas a actividades que generan esos resultados. </a:t>
            </a:r>
          </a:p>
          <a:p>
            <a:pPr>
              <a:spcAft>
                <a:spcPct val="0"/>
              </a:spcAft>
              <a:buFont typeface="+mj-lt"/>
              <a:buAutoNum type="arabicPeriod" startAt="8"/>
            </a:pPr>
            <a:r>
              <a:rPr lang="es-AR" sz="1800" dirty="0">
                <a:latin typeface="Georgia" pitchFamily="18" charset="0"/>
              </a:rPr>
              <a:t>Bienes muebles no amortizables, excepto títulos valores y bienes de cambio. </a:t>
            </a:r>
          </a:p>
          <a:p>
            <a:pPr>
              <a:spcAft>
                <a:spcPct val="0"/>
              </a:spcAft>
              <a:buFont typeface="+mj-lt"/>
              <a:buAutoNum type="arabicPeriod" startAt="8"/>
            </a:pPr>
            <a:r>
              <a:rPr lang="es-AR" sz="1800" dirty="0">
                <a:latin typeface="Georgia" pitchFamily="18" charset="0"/>
              </a:rPr>
              <a:t>Créditos que representen señas o anticipos que congelen precios, efectuados con anterioridad a la adquisición de bienes comprendidos en los puntos 1 a 9.</a:t>
            </a:r>
          </a:p>
          <a:p>
            <a:pPr>
              <a:spcAft>
                <a:spcPct val="0"/>
              </a:spcAft>
              <a:buFont typeface="+mj-lt"/>
              <a:buAutoNum type="arabicPeriod" startAt="8"/>
            </a:pPr>
            <a:r>
              <a:rPr lang="es-AR" sz="1800" dirty="0">
                <a:latin typeface="Georgia" pitchFamily="18" charset="0"/>
              </a:rPr>
              <a:t>Aportes y anticipos efectuados a cuenta de futuras integraciones de capital, cuando existan compromisos de aportes debidamente documentados o irrevocables de suscripción de acciones con excepción de las que devengan intereses y actualizaciones.</a:t>
            </a:r>
          </a:p>
          <a:p>
            <a:pPr>
              <a:spcAft>
                <a:spcPct val="0"/>
              </a:spcAft>
              <a:buFont typeface="+mj-lt"/>
              <a:buAutoNum type="arabicPeriod" startAt="8"/>
            </a:pPr>
            <a:r>
              <a:rPr lang="es-AR" sz="1800" dirty="0">
                <a:latin typeface="Georgia" pitchFamily="18" charset="0"/>
              </a:rPr>
              <a:t>Saldos pendientes de integración de los accionistas.</a:t>
            </a:r>
          </a:p>
          <a:p>
            <a:pPr>
              <a:spcAft>
                <a:spcPct val="0"/>
              </a:spcAft>
              <a:buFont typeface="+mj-lt"/>
              <a:buAutoNum type="arabicPeriod" startAt="8"/>
            </a:pPr>
            <a:r>
              <a:rPr lang="es-AR" sz="1800" dirty="0">
                <a:latin typeface="Georgia" pitchFamily="18" charset="0"/>
              </a:rPr>
              <a:t>Saldos deudores del titular, dueño o socios, que provengan de integraciones pendientes o de operaciones efectuadas en condiciones distintas a las que pudieran pactarse entre partes independientes. </a:t>
            </a:r>
          </a:p>
        </p:txBody>
      </p:sp>
      <p:sp>
        <p:nvSpPr>
          <p:cNvPr id="26628" name="Footer Placeholder 3"/>
          <p:cNvSpPr>
            <a:spLocks noGrp="1"/>
          </p:cNvSpPr>
          <p:nvPr>
            <p:ph type="ftr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7ACB8BA-84E9-447D-AFC7-C67851C9F01F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6630" name="Date Placeholder 5"/>
          <p:cNvSpPr>
            <a:spLocks noGrp="1"/>
          </p:cNvSpPr>
          <p:nvPr>
            <p:ph type="dt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09563" y="223838"/>
            <a:ext cx="82867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AR" sz="1600" dirty="0">
                <a:solidFill>
                  <a:prstClr val="black"/>
                </a:solidFill>
                <a:latin typeface="Georgia" pitchFamily="18" charset="0"/>
              </a:rPr>
              <a:t>Ajuste Impositivo por Inflación-Procedimiento de Cálculo Normativa Art 95 y siguientes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-2124744" y="404664"/>
            <a:ext cx="80772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3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497388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11"/>
          <p:cNvSpPr>
            <a:spLocks noGrp="1"/>
          </p:cNvSpPr>
          <p:nvPr>
            <p:ph sz="quarter" idx="15"/>
          </p:nvPr>
        </p:nvSpPr>
        <p:spPr>
          <a:xfrm>
            <a:off x="533400" y="764704"/>
            <a:ext cx="8077200" cy="4896544"/>
          </a:xfrm>
        </p:spPr>
        <p:txBody>
          <a:bodyPr>
            <a:noAutofit/>
          </a:bodyPr>
          <a:lstStyle/>
          <a:p>
            <a:pPr marL="0" indent="0">
              <a:spcAft>
                <a:spcPct val="0"/>
              </a:spcAft>
              <a:buNone/>
            </a:pPr>
            <a:r>
              <a:rPr lang="es-AR" sz="2000" b="1" i="1" dirty="0">
                <a:solidFill>
                  <a:srgbClr val="C00000"/>
                </a:solidFill>
                <a:latin typeface="Georgia" pitchFamily="18" charset="0"/>
              </a:rPr>
              <a:t>Procedimiento de cálculo (cont.)</a:t>
            </a:r>
            <a:endParaRPr lang="es-AR" sz="2000" b="1" i="1" u="sng" dirty="0">
              <a:solidFill>
                <a:srgbClr val="C00000"/>
              </a:solidFill>
              <a:latin typeface="Georgia" pitchFamily="18" charset="0"/>
            </a:endParaRPr>
          </a:p>
          <a:p>
            <a:pPr marL="0" indent="0">
              <a:spcAft>
                <a:spcPct val="0"/>
              </a:spcAft>
              <a:buNone/>
            </a:pPr>
            <a:endParaRPr lang="es-AR" sz="1800" b="1" u="sng" dirty="0">
              <a:latin typeface="Georgia" pitchFamily="18" charset="0"/>
            </a:endParaRPr>
          </a:p>
          <a:p>
            <a:pPr>
              <a:spcAft>
                <a:spcPct val="0"/>
              </a:spcAft>
              <a:buFont typeface="+mj-lt"/>
              <a:buAutoNum type="arabicPeriod" startAt="14"/>
            </a:pPr>
            <a:r>
              <a:rPr lang="es-AR" sz="1800" dirty="0">
                <a:latin typeface="Georgia" pitchFamily="18" charset="0"/>
              </a:rPr>
              <a:t>En  las empresas locales de capital extranjero, los saldos deudores de personas o grupos de personas del extranjero que participen directa o indirectamente en su capital, control o dirección, cuando tales saldos tengan origen en actos jurídicos que no puedan repuntarse como celebrados entre partes independientes.</a:t>
            </a:r>
          </a:p>
          <a:p>
            <a:pPr>
              <a:spcAft>
                <a:spcPct val="0"/>
              </a:spcAft>
              <a:buFont typeface="+mj-lt"/>
              <a:buAutoNum type="arabicPeriod" startAt="14"/>
            </a:pPr>
            <a:r>
              <a:rPr lang="es-AR" sz="1800" dirty="0">
                <a:latin typeface="Georgia" pitchFamily="18" charset="0"/>
              </a:rPr>
              <a:t>Gastos de constitución, organización y/o reorganización de la empresa y los gastos de desarrollo, estudio o investigación, en la medida en que fueron deducidos impositivamente. </a:t>
            </a:r>
          </a:p>
          <a:p>
            <a:pPr>
              <a:spcAft>
                <a:spcPct val="0"/>
              </a:spcAft>
              <a:buFont typeface="+mj-lt"/>
              <a:buAutoNum type="arabicPeriod" startAt="14"/>
            </a:pPr>
            <a:r>
              <a:rPr lang="es-AR" sz="1800" dirty="0">
                <a:latin typeface="Georgia" pitchFamily="18" charset="0"/>
              </a:rPr>
              <a:t>Anticipos, retenciones y pagos a cuenta de impuestos y gastos, no deducibles a los fines del impuesto, que figuren registrados en el activo.</a:t>
            </a:r>
          </a:p>
        </p:txBody>
      </p:sp>
      <p:sp>
        <p:nvSpPr>
          <p:cNvPr id="26628" name="Footer Placeholder 3"/>
          <p:cNvSpPr>
            <a:spLocks noGrp="1"/>
          </p:cNvSpPr>
          <p:nvPr>
            <p:ph type="ftr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7ACB8BA-84E9-447D-AFC7-C67851C9F01F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6630" name="Date Placeholder 5"/>
          <p:cNvSpPr>
            <a:spLocks noGrp="1"/>
          </p:cNvSpPr>
          <p:nvPr>
            <p:ph type="dt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09563" y="223838"/>
            <a:ext cx="82867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>
              <a:defRPr/>
            </a:pPr>
            <a:r>
              <a:rPr lang="es-AR" sz="1600" dirty="0">
                <a:solidFill>
                  <a:prstClr val="black"/>
                </a:solidFill>
                <a:latin typeface="Georgia" pitchFamily="18" charset="0"/>
              </a:rPr>
              <a:t>Ajuste Impositivo por Inflación-Procedimiento de Cálculo Normativa Art 95 y siguientes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-2124744" y="404664"/>
            <a:ext cx="80772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3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539934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11"/>
          <p:cNvSpPr>
            <a:spLocks noGrp="1"/>
          </p:cNvSpPr>
          <p:nvPr>
            <p:ph sz="quarter" idx="15"/>
          </p:nvPr>
        </p:nvSpPr>
        <p:spPr>
          <a:xfrm>
            <a:off x="533400" y="836712"/>
            <a:ext cx="8077200" cy="4824536"/>
          </a:xfrm>
        </p:spPr>
        <p:txBody>
          <a:bodyPr>
            <a:noAutofit/>
          </a:bodyPr>
          <a:lstStyle/>
          <a:p>
            <a:pPr marL="0" indent="0">
              <a:spcAft>
                <a:spcPct val="0"/>
              </a:spcAft>
              <a:buNone/>
            </a:pPr>
            <a:r>
              <a:rPr lang="es-AR" sz="2000" b="1" i="1" dirty="0">
                <a:solidFill>
                  <a:srgbClr val="C00000"/>
                </a:solidFill>
                <a:latin typeface="Georgia" pitchFamily="18" charset="0"/>
              </a:rPr>
              <a:t>Procedimiento de cálculo (cont.)</a:t>
            </a:r>
            <a:endParaRPr lang="es-AR" sz="2000" b="1" i="1" u="sng" dirty="0">
              <a:solidFill>
                <a:srgbClr val="C00000"/>
              </a:solidFill>
              <a:latin typeface="Georgia" pitchFamily="18" charset="0"/>
            </a:endParaRPr>
          </a:p>
          <a:p>
            <a:pPr marL="0" indent="0">
              <a:spcAft>
                <a:spcPct val="0"/>
              </a:spcAft>
              <a:buNone/>
            </a:pPr>
            <a:endParaRPr lang="es-AR" sz="1800" b="1" u="sng" dirty="0">
              <a:latin typeface="Georgia" pitchFamily="18" charset="0"/>
            </a:endParaRPr>
          </a:p>
          <a:p>
            <a:pPr marL="0" indent="0">
              <a:spcAft>
                <a:spcPct val="0"/>
              </a:spcAft>
              <a:buNone/>
            </a:pPr>
            <a:r>
              <a:rPr lang="es-AR" sz="1800" dirty="0">
                <a:latin typeface="Georgia" pitchFamily="18" charset="0"/>
              </a:rPr>
              <a:t>Cuando</a:t>
            </a:r>
            <a:r>
              <a:rPr lang="es-AR" sz="1800" b="1" dirty="0">
                <a:latin typeface="Georgia" pitchFamily="18" charset="0"/>
              </a:rPr>
              <a:t> durante el transcurso del ejercicio que se liquida </a:t>
            </a:r>
            <a:r>
              <a:rPr lang="es-AR" sz="1800" dirty="0">
                <a:latin typeface="Georgia" pitchFamily="18" charset="0"/>
              </a:rPr>
              <a:t>se hubieran </a:t>
            </a:r>
            <a:r>
              <a:rPr lang="es-AR" sz="1800" b="1" dirty="0">
                <a:latin typeface="Georgia" pitchFamily="18" charset="0"/>
              </a:rPr>
              <a:t>enajenado bienes de los comprendidos en los puntos 1 a 7 del </a:t>
            </a:r>
            <a:r>
              <a:rPr lang="es-AR" sz="1800" b="1" dirty="0" err="1">
                <a:latin typeface="Georgia" pitchFamily="18" charset="0"/>
              </a:rPr>
              <a:t>slide</a:t>
            </a:r>
            <a:r>
              <a:rPr lang="es-AR" sz="1800" b="1" dirty="0">
                <a:latin typeface="Georgia" pitchFamily="18" charset="0"/>
              </a:rPr>
              <a:t> 22, </a:t>
            </a:r>
            <a:r>
              <a:rPr lang="es-AR" sz="1800" dirty="0">
                <a:latin typeface="Georgia" pitchFamily="18" charset="0"/>
              </a:rPr>
              <a:t>el valor que los mismos hubieran tenido </a:t>
            </a:r>
            <a:r>
              <a:rPr lang="es-AR" sz="1800" b="1" dirty="0">
                <a:latin typeface="Georgia" pitchFamily="18" charset="0"/>
              </a:rPr>
              <a:t>al inicio de ese ejercicio </a:t>
            </a:r>
            <a:r>
              <a:rPr lang="es-AR" sz="1800" dirty="0">
                <a:latin typeface="Georgia" pitchFamily="18" charset="0"/>
              </a:rPr>
              <a:t>no formará parte de los importes a detraer. </a:t>
            </a:r>
          </a:p>
          <a:p>
            <a:pPr marL="0" indent="0">
              <a:spcAft>
                <a:spcPct val="0"/>
              </a:spcAft>
              <a:buNone/>
            </a:pPr>
            <a:endParaRPr lang="es-AR" sz="1800" dirty="0">
              <a:latin typeface="Georgia" pitchFamily="18" charset="0"/>
            </a:endParaRPr>
          </a:p>
          <a:p>
            <a:pPr marL="0" indent="0">
              <a:spcAft>
                <a:spcPct val="0"/>
              </a:spcAft>
              <a:buNone/>
            </a:pPr>
            <a:r>
              <a:rPr lang="es-AR" sz="1800" dirty="0">
                <a:latin typeface="Georgia" pitchFamily="18" charset="0"/>
              </a:rPr>
              <a:t>El mismo tratamiento corresponderá si dichos bienes se hubieran </a:t>
            </a:r>
            <a:r>
              <a:rPr lang="es-AR" sz="1800" b="1" dirty="0">
                <a:latin typeface="Georgia" pitchFamily="18" charset="0"/>
              </a:rPr>
              <a:t>entregado por alguno de los conceptos a que se refieren los puntos 1 a 4 del primer párrafo del inciso d)</a:t>
            </a:r>
            <a:r>
              <a:rPr lang="es-AR" sz="1800" dirty="0">
                <a:latin typeface="Georgia" pitchFamily="18" charset="0"/>
              </a:rPr>
              <a:t> del art. 95 (ver </a:t>
            </a:r>
            <a:r>
              <a:rPr lang="es-AR" sz="1800" dirty="0" err="1">
                <a:latin typeface="Georgia" pitchFamily="18" charset="0"/>
              </a:rPr>
              <a:t>slide</a:t>
            </a:r>
            <a:r>
              <a:rPr lang="es-AR" sz="1800" dirty="0">
                <a:latin typeface="Georgia" pitchFamily="18" charset="0"/>
              </a:rPr>
              <a:t> 28).</a:t>
            </a:r>
          </a:p>
          <a:p>
            <a:pPr marL="0" indent="0">
              <a:spcAft>
                <a:spcPct val="0"/>
              </a:spcAft>
              <a:buNone/>
            </a:pPr>
            <a:endParaRPr lang="es-AR" sz="1800" dirty="0">
              <a:latin typeface="Georgia" pitchFamily="18" charset="0"/>
            </a:endParaRPr>
          </a:p>
          <a:p>
            <a:pPr marL="0" indent="0">
              <a:spcAft>
                <a:spcPct val="0"/>
              </a:spcAft>
              <a:buNone/>
            </a:pPr>
            <a:r>
              <a:rPr lang="es-AR" sz="1800" dirty="0">
                <a:latin typeface="Georgia" pitchFamily="18" charset="0"/>
              </a:rPr>
              <a:t>En el caso en que, </a:t>
            </a:r>
            <a:r>
              <a:rPr lang="es-AR" sz="1800" b="1" dirty="0">
                <a:latin typeface="Georgia" pitchFamily="18" charset="0"/>
              </a:rPr>
              <a:t>durante el ejercicio</a:t>
            </a:r>
            <a:r>
              <a:rPr lang="es-AR" sz="1800" dirty="0">
                <a:latin typeface="Georgia" pitchFamily="18" charset="0"/>
              </a:rPr>
              <a:t>, se hubieran afectado bienes de cambio como bienes de uso, el valor impositivo que se les hubiera asignado a los primeros al inicio del ejercicio formará parte de los conceptos a detraer del activo.</a:t>
            </a:r>
          </a:p>
        </p:txBody>
      </p:sp>
      <p:sp>
        <p:nvSpPr>
          <p:cNvPr id="26628" name="Footer Placeholder 3"/>
          <p:cNvSpPr>
            <a:spLocks noGrp="1"/>
          </p:cNvSpPr>
          <p:nvPr>
            <p:ph type="ftr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7ACB8BA-84E9-447D-AFC7-C67851C9F01F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6630" name="Date Placeholder 5"/>
          <p:cNvSpPr>
            <a:spLocks noGrp="1"/>
          </p:cNvSpPr>
          <p:nvPr>
            <p:ph type="dt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09563" y="223838"/>
            <a:ext cx="82867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>
              <a:defRPr/>
            </a:pPr>
            <a:r>
              <a:rPr lang="es-AR" sz="1600" dirty="0" err="1">
                <a:solidFill>
                  <a:prstClr val="black"/>
                </a:solidFill>
                <a:latin typeface="Georgia" pitchFamily="18" charset="0"/>
              </a:rPr>
              <a:t>AAjuste</a:t>
            </a:r>
            <a:r>
              <a:rPr lang="es-AR" sz="1600" dirty="0">
                <a:solidFill>
                  <a:prstClr val="black"/>
                </a:solidFill>
                <a:latin typeface="Georgia" pitchFamily="18" charset="0"/>
              </a:rPr>
              <a:t> Impositivo por Inflación-Procedimiento de Cálculo Normativa Art 95 y siguientes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-2124744" y="404664"/>
            <a:ext cx="80772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3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913419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11"/>
          <p:cNvSpPr>
            <a:spLocks noGrp="1"/>
          </p:cNvSpPr>
          <p:nvPr>
            <p:ph sz="quarter" idx="15"/>
          </p:nvPr>
        </p:nvSpPr>
        <p:spPr>
          <a:xfrm>
            <a:off x="533400" y="764704"/>
            <a:ext cx="8077200" cy="4896544"/>
          </a:xfrm>
        </p:spPr>
        <p:txBody>
          <a:bodyPr>
            <a:noAutofit/>
          </a:bodyPr>
          <a:lstStyle/>
          <a:p>
            <a:pPr marL="0" indent="0">
              <a:spcAft>
                <a:spcPct val="0"/>
              </a:spcAft>
              <a:buNone/>
            </a:pPr>
            <a:r>
              <a:rPr lang="es-AR" sz="2000" b="1" i="1" dirty="0">
                <a:solidFill>
                  <a:srgbClr val="C00000"/>
                </a:solidFill>
                <a:latin typeface="Georgia" pitchFamily="18" charset="0"/>
              </a:rPr>
              <a:t>Procedimiento de cálculo (cont.)</a:t>
            </a:r>
            <a:endParaRPr lang="es-AR" sz="2000" b="1" i="1" u="sng" dirty="0">
              <a:solidFill>
                <a:srgbClr val="C00000"/>
              </a:solidFill>
              <a:latin typeface="Georgia" pitchFamily="18" charset="0"/>
            </a:endParaRPr>
          </a:p>
          <a:p>
            <a:pPr marL="0" indent="0">
              <a:spcAft>
                <a:spcPct val="0"/>
              </a:spcAft>
              <a:buNone/>
            </a:pPr>
            <a:endParaRPr lang="es-AR" sz="1800" b="1" u="sng" dirty="0">
              <a:latin typeface="Georgia" pitchFamily="18" charset="0"/>
            </a:endParaRPr>
          </a:p>
          <a:p>
            <a:pPr>
              <a:spcAft>
                <a:spcPct val="0"/>
              </a:spcAft>
              <a:buFont typeface="+mj-lt"/>
              <a:buAutoNum type="alphaLcParenR" startAt="2"/>
            </a:pPr>
            <a:r>
              <a:rPr lang="es-AR" sz="1800" dirty="0">
                <a:latin typeface="Georgia" pitchFamily="18" charset="0"/>
              </a:rPr>
              <a:t>Al importe que se obtenga por aplicación del inciso a) se le </a:t>
            </a:r>
            <a:r>
              <a:rPr lang="es-AR" sz="1800" b="1" dirty="0">
                <a:latin typeface="Georgia" pitchFamily="18" charset="0"/>
              </a:rPr>
              <a:t>restará el pasivo al inicio del ejercicio. </a:t>
            </a:r>
            <a:r>
              <a:rPr lang="es-AR" sz="1800" dirty="0">
                <a:latin typeface="Georgia" pitchFamily="18" charset="0"/>
              </a:rPr>
              <a:t>Se entenderá por pasivo:</a:t>
            </a:r>
            <a:endParaRPr lang="es-AR" sz="1800" b="1" dirty="0">
              <a:latin typeface="Georgia" pitchFamily="18" charset="0"/>
            </a:endParaRPr>
          </a:p>
          <a:p>
            <a:pPr marL="0" indent="0">
              <a:spcAft>
                <a:spcPct val="0"/>
              </a:spcAft>
              <a:buNone/>
            </a:pPr>
            <a:endParaRPr lang="es-AR" sz="1800" dirty="0">
              <a:latin typeface="Georgia" pitchFamily="18" charset="0"/>
            </a:endParaRPr>
          </a:p>
          <a:p>
            <a:pPr>
              <a:spcAft>
                <a:spcPct val="0"/>
              </a:spcAft>
              <a:buAutoNum type="arabicPeriod"/>
            </a:pPr>
            <a:r>
              <a:rPr lang="es-AR" sz="1800" dirty="0">
                <a:latin typeface="Georgia" pitchFamily="18" charset="0"/>
              </a:rPr>
              <a:t>Deudas (las provisiones y previsiones a consignar, serán las admitidas por esta ley, las que se computarán por los importes que ella autoriza);</a:t>
            </a:r>
          </a:p>
          <a:p>
            <a:pPr>
              <a:spcAft>
                <a:spcPct val="0"/>
              </a:spcAft>
              <a:buAutoNum type="arabicPeriod"/>
            </a:pPr>
            <a:r>
              <a:rPr lang="es-AR" sz="1800" dirty="0">
                <a:latin typeface="Georgia" pitchFamily="18" charset="0"/>
              </a:rPr>
              <a:t>Utilidades percibidas por adelantado y las que representen beneficios a percibir en ejercicios futuros;</a:t>
            </a:r>
          </a:p>
          <a:p>
            <a:pPr>
              <a:spcAft>
                <a:spcPct val="0"/>
              </a:spcAft>
              <a:buAutoNum type="arabicPeriod"/>
            </a:pPr>
            <a:r>
              <a:rPr lang="es-AR" sz="1800" dirty="0">
                <a:latin typeface="Georgia" pitchFamily="18" charset="0"/>
              </a:rPr>
              <a:t>Importes de honorarios y gratificaciones que, conforme lo establecido en el art. 87, se hayan deducido en el ejercicio por el cual se pagaren. </a:t>
            </a:r>
          </a:p>
          <a:p>
            <a:pPr marL="0" indent="0">
              <a:spcAft>
                <a:spcPct val="0"/>
              </a:spcAft>
              <a:buNone/>
            </a:pPr>
            <a:endParaRPr lang="es-AR" sz="1800" dirty="0">
              <a:latin typeface="Georgia" pitchFamily="18" charset="0"/>
            </a:endParaRPr>
          </a:p>
        </p:txBody>
      </p:sp>
      <p:sp>
        <p:nvSpPr>
          <p:cNvPr id="26628" name="Footer Placeholder 3"/>
          <p:cNvSpPr>
            <a:spLocks noGrp="1"/>
          </p:cNvSpPr>
          <p:nvPr>
            <p:ph type="ftr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7ACB8BA-84E9-447D-AFC7-C67851C9F01F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6630" name="Date Placeholder 5"/>
          <p:cNvSpPr>
            <a:spLocks noGrp="1"/>
          </p:cNvSpPr>
          <p:nvPr>
            <p:ph type="dt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09563" y="223838"/>
            <a:ext cx="82867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>
              <a:defRPr/>
            </a:pPr>
            <a:r>
              <a:rPr lang="es-AR" sz="1600" dirty="0">
                <a:solidFill>
                  <a:prstClr val="black"/>
                </a:solidFill>
                <a:latin typeface="Georgia" pitchFamily="18" charset="0"/>
              </a:rPr>
              <a:t>Ajuste Impositivo por Inflación-Procedimiento de Cálculo Normativa Art 95 y siguientes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-2124744" y="404664"/>
            <a:ext cx="80772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3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713077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11"/>
          <p:cNvSpPr>
            <a:spLocks noGrp="1"/>
          </p:cNvSpPr>
          <p:nvPr>
            <p:ph sz="quarter" idx="15"/>
          </p:nvPr>
        </p:nvSpPr>
        <p:spPr>
          <a:xfrm>
            <a:off x="519113" y="764704"/>
            <a:ext cx="8077200" cy="5400600"/>
          </a:xfrm>
        </p:spPr>
        <p:txBody>
          <a:bodyPr>
            <a:noAutofit/>
          </a:bodyPr>
          <a:lstStyle/>
          <a:p>
            <a:pPr marL="0" indent="0">
              <a:spcAft>
                <a:spcPct val="0"/>
              </a:spcAft>
              <a:buNone/>
            </a:pPr>
            <a:r>
              <a:rPr lang="es-AR" sz="2000" b="1" i="1" dirty="0">
                <a:solidFill>
                  <a:srgbClr val="C00000"/>
                </a:solidFill>
                <a:latin typeface="Georgia" pitchFamily="18" charset="0"/>
              </a:rPr>
              <a:t>Procedimiento de cálculo (cont.)</a:t>
            </a:r>
            <a:endParaRPr lang="es-AR" sz="2000" b="1" i="1" u="sng" dirty="0">
              <a:solidFill>
                <a:srgbClr val="C00000"/>
              </a:solidFill>
              <a:latin typeface="Georgia" pitchFamily="18" charset="0"/>
            </a:endParaRPr>
          </a:p>
          <a:p>
            <a:pPr marL="0" indent="0">
              <a:spcAft>
                <a:spcPct val="0"/>
              </a:spcAft>
              <a:buNone/>
            </a:pPr>
            <a:endParaRPr lang="es-AR" sz="1800" dirty="0">
              <a:latin typeface="Georgia" pitchFamily="18" charset="0"/>
            </a:endParaRPr>
          </a:p>
          <a:p>
            <a:pPr marL="0" indent="0">
              <a:spcAft>
                <a:spcPct val="0"/>
              </a:spcAft>
              <a:buNone/>
            </a:pPr>
            <a:r>
              <a:rPr lang="es-AR" sz="1800" dirty="0">
                <a:latin typeface="Georgia" pitchFamily="18" charset="0"/>
              </a:rPr>
              <a:t>No se considerarán pasivos:</a:t>
            </a:r>
          </a:p>
          <a:p>
            <a:pPr>
              <a:spcAft>
                <a:spcPct val="0"/>
              </a:spcAft>
              <a:buFont typeface="+mj-lt"/>
              <a:buAutoNum type="arabicPeriod"/>
            </a:pPr>
            <a:r>
              <a:rPr lang="es-AR" sz="1800" dirty="0">
                <a:latin typeface="Georgia" pitchFamily="18" charset="0"/>
              </a:rPr>
              <a:t>Aportes o anticipos recibidos a cuenta de futuras integraciones de capital cuando existan compromisos de aportes debidamente documentados o irrevocables de suscripción de acciones, que no devenguen intereses o actualizaciones a favor del aportante</a:t>
            </a:r>
            <a:r>
              <a:rPr lang="es-AR" sz="1400" dirty="0">
                <a:latin typeface="Georgia" pitchFamily="18" charset="0"/>
              </a:rPr>
              <a:t>.</a:t>
            </a:r>
          </a:p>
          <a:p>
            <a:pPr>
              <a:spcAft>
                <a:spcPct val="0"/>
              </a:spcAft>
              <a:buFont typeface="+mj-lt"/>
              <a:buAutoNum type="arabicPeriod"/>
            </a:pPr>
            <a:endParaRPr lang="es-AR" sz="1800" dirty="0">
              <a:latin typeface="Georgia" pitchFamily="18" charset="0"/>
            </a:endParaRPr>
          </a:p>
          <a:p>
            <a:pPr>
              <a:spcAft>
                <a:spcPct val="0"/>
              </a:spcAft>
              <a:buFont typeface="+mj-lt"/>
              <a:buAutoNum type="arabicPeriod" startAt="2"/>
            </a:pPr>
            <a:r>
              <a:rPr lang="es-AR" sz="1800" dirty="0">
                <a:latin typeface="Georgia" pitchFamily="18" charset="0"/>
              </a:rPr>
              <a:t>Saldos acreedores del titular, dueño, socios, que provengan de operaciones de cualquier origen o naturaleza, efectuadas en condiciones distintas a las que pudieran pactarse entre partes independientes. </a:t>
            </a:r>
          </a:p>
          <a:p>
            <a:pPr>
              <a:spcAft>
                <a:spcPct val="0"/>
              </a:spcAft>
              <a:buFont typeface="+mj-lt"/>
              <a:buAutoNum type="arabicPeriod" startAt="2"/>
            </a:pPr>
            <a:endParaRPr lang="es-AR" sz="1800" dirty="0">
              <a:latin typeface="Georgia" pitchFamily="18" charset="0"/>
            </a:endParaRPr>
          </a:p>
          <a:p>
            <a:pPr>
              <a:spcAft>
                <a:spcPct val="0"/>
              </a:spcAft>
              <a:buFont typeface="+mj-lt"/>
              <a:buAutoNum type="arabicPeriod" startAt="2"/>
            </a:pPr>
            <a:r>
              <a:rPr lang="es-AR" sz="1800" dirty="0">
                <a:latin typeface="Georgia" pitchFamily="18" charset="0"/>
              </a:rPr>
              <a:t>En las empresas locales de capital extranjero, los saldos acreedores de personas o grupos de personas del extranjero que participen, directa o indirectamente, en su capital, control o dirección, cuando tales saldos tengan origen en actos jurídicos que no puedan reputarse como celebrados entre partes independientes, en razón de que sus prestaciones y condiciones no se ajustan a las prácticas normales del mercado.</a:t>
            </a:r>
          </a:p>
        </p:txBody>
      </p:sp>
      <p:sp>
        <p:nvSpPr>
          <p:cNvPr id="26628" name="Footer Placeholder 3"/>
          <p:cNvSpPr>
            <a:spLocks noGrp="1"/>
          </p:cNvSpPr>
          <p:nvPr>
            <p:ph type="ftr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7ACB8BA-84E9-447D-AFC7-C67851C9F01F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6630" name="Date Placeholder 5"/>
          <p:cNvSpPr>
            <a:spLocks noGrp="1"/>
          </p:cNvSpPr>
          <p:nvPr>
            <p:ph type="dt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09563" y="223838"/>
            <a:ext cx="82867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>
              <a:defRPr/>
            </a:pPr>
            <a:r>
              <a:rPr lang="es-AR" sz="1600" dirty="0">
                <a:solidFill>
                  <a:prstClr val="black"/>
                </a:solidFill>
                <a:latin typeface="Georgia" pitchFamily="18" charset="0"/>
              </a:rPr>
              <a:t>Ajuste Impositivo por Inflación-Procedimiento de Cálculo Normativa Art 95 y siguientes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-2124744" y="404664"/>
            <a:ext cx="80772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3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906788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11"/>
          <p:cNvSpPr>
            <a:spLocks noGrp="1"/>
          </p:cNvSpPr>
          <p:nvPr>
            <p:ph sz="quarter" idx="15"/>
          </p:nvPr>
        </p:nvSpPr>
        <p:spPr>
          <a:xfrm>
            <a:off x="533400" y="764704"/>
            <a:ext cx="8077200" cy="4896544"/>
          </a:xfrm>
        </p:spPr>
        <p:txBody>
          <a:bodyPr>
            <a:noAutofit/>
          </a:bodyPr>
          <a:lstStyle/>
          <a:p>
            <a:pPr marL="0" indent="0">
              <a:spcAft>
                <a:spcPct val="0"/>
              </a:spcAft>
              <a:buNone/>
            </a:pPr>
            <a:r>
              <a:rPr lang="es-AR" sz="2000" b="1" i="1" dirty="0">
                <a:solidFill>
                  <a:srgbClr val="C00000"/>
                </a:solidFill>
                <a:latin typeface="Georgia" pitchFamily="18" charset="0"/>
              </a:rPr>
              <a:t>Procedimiento de cálculo (cont.)</a:t>
            </a:r>
            <a:endParaRPr lang="es-AR" sz="2000" b="1" i="1" u="sng" dirty="0">
              <a:solidFill>
                <a:srgbClr val="C00000"/>
              </a:solidFill>
              <a:latin typeface="Georgia" pitchFamily="18" charset="0"/>
            </a:endParaRPr>
          </a:p>
          <a:p>
            <a:pPr marL="0" indent="0">
              <a:spcAft>
                <a:spcPct val="0"/>
              </a:spcAft>
              <a:buNone/>
            </a:pPr>
            <a:endParaRPr lang="es-AR" sz="1800" dirty="0">
              <a:latin typeface="Georgia" pitchFamily="18" charset="0"/>
            </a:endParaRPr>
          </a:p>
          <a:p>
            <a:pPr>
              <a:spcAft>
                <a:spcPct val="0"/>
              </a:spcAft>
              <a:buAutoNum type="alphaLcParenR" startAt="3"/>
            </a:pPr>
            <a:r>
              <a:rPr lang="es-AR" sz="1800" dirty="0">
                <a:latin typeface="Georgia" pitchFamily="18" charset="0"/>
              </a:rPr>
              <a:t>El importe que se obtenga en virtud de lo establecido en los incisos a) y b), será </a:t>
            </a:r>
            <a:r>
              <a:rPr lang="es-AR" sz="1800" b="1" dirty="0">
                <a:latin typeface="Georgia" pitchFamily="18" charset="0"/>
              </a:rPr>
              <a:t>actualizado mediante la aplicación del índice de precios al por mayor</a:t>
            </a:r>
            <a:r>
              <a:rPr lang="es-AR" sz="1800" dirty="0">
                <a:latin typeface="Georgia" pitchFamily="18" charset="0"/>
              </a:rPr>
              <a:t>, nivel general, suministrado por el Instituto Nacional de Estadística y Censos (IPIM Nivel General), teniendo en cuenta la variación operada en el mismo </a:t>
            </a:r>
            <a:r>
              <a:rPr lang="es-AR" sz="1800" b="1" dirty="0">
                <a:latin typeface="Georgia" pitchFamily="18" charset="0"/>
              </a:rPr>
              <a:t>entre el mes de cierre del ejercicio anterior y el mes de cierre del ejercicio que se liquida</a:t>
            </a:r>
            <a:r>
              <a:rPr lang="es-AR" sz="1800" dirty="0">
                <a:latin typeface="Georgia" pitchFamily="18" charset="0"/>
              </a:rPr>
              <a:t>. Debe tenerse en cuenta que actualmente los índices hay que calcularlos.</a:t>
            </a:r>
          </a:p>
          <a:p>
            <a:pPr marL="0" indent="0">
              <a:spcAft>
                <a:spcPct val="0"/>
              </a:spcAft>
              <a:buNone/>
            </a:pPr>
            <a:endParaRPr lang="es-AR" sz="1800" dirty="0">
              <a:latin typeface="Georgia" pitchFamily="18" charset="0"/>
            </a:endParaRPr>
          </a:p>
          <a:p>
            <a:pPr marL="0" indent="0">
              <a:spcAft>
                <a:spcPct val="0"/>
              </a:spcAft>
              <a:buNone/>
            </a:pPr>
            <a:r>
              <a:rPr lang="es-AR" sz="1800" dirty="0">
                <a:latin typeface="Georgia" pitchFamily="18" charset="0"/>
              </a:rPr>
              <a:t>La diferencia de valor que se obtenga como consecuencia de la actualización se considerará:</a:t>
            </a:r>
          </a:p>
          <a:p>
            <a:pPr marL="0" indent="0">
              <a:spcAft>
                <a:spcPct val="0"/>
              </a:spcAft>
              <a:buNone/>
            </a:pPr>
            <a:endParaRPr lang="es-AR" sz="1800" dirty="0">
              <a:latin typeface="Georgia" pitchFamily="18" charset="0"/>
            </a:endParaRPr>
          </a:p>
          <a:p>
            <a:pPr>
              <a:spcAft>
                <a:spcPct val="0"/>
              </a:spcAft>
              <a:buFontTx/>
              <a:buChar char="-"/>
            </a:pPr>
            <a:r>
              <a:rPr lang="es-AR" sz="1800" b="1" dirty="0">
                <a:latin typeface="Georgia" pitchFamily="18" charset="0"/>
              </a:rPr>
              <a:t>Ajuste Negativo</a:t>
            </a:r>
            <a:r>
              <a:rPr lang="es-AR" sz="1800" dirty="0">
                <a:latin typeface="Georgia" pitchFamily="18" charset="0"/>
              </a:rPr>
              <a:t>: monto del activo superior al monto del pasivo.</a:t>
            </a:r>
          </a:p>
          <a:p>
            <a:pPr marL="0" indent="0">
              <a:spcAft>
                <a:spcPct val="0"/>
              </a:spcAft>
              <a:buNone/>
            </a:pPr>
            <a:endParaRPr lang="es-AR" sz="1800" dirty="0">
              <a:latin typeface="Georgia" pitchFamily="18" charset="0"/>
            </a:endParaRPr>
          </a:p>
          <a:p>
            <a:pPr>
              <a:spcAft>
                <a:spcPct val="0"/>
              </a:spcAft>
              <a:buFontTx/>
              <a:buChar char="-"/>
            </a:pPr>
            <a:r>
              <a:rPr lang="es-AR" sz="1800" b="1" dirty="0">
                <a:latin typeface="Georgia" pitchFamily="18" charset="0"/>
              </a:rPr>
              <a:t>Ajuste Positivo: </a:t>
            </a:r>
            <a:r>
              <a:rPr lang="es-AR" sz="1800" dirty="0">
                <a:latin typeface="Georgia" pitchFamily="18" charset="0"/>
              </a:rPr>
              <a:t>monto del activo inferior al monto del pasivo.</a:t>
            </a:r>
          </a:p>
          <a:p>
            <a:pPr marL="0" indent="0">
              <a:spcAft>
                <a:spcPct val="0"/>
              </a:spcAft>
              <a:buNone/>
            </a:pPr>
            <a:endParaRPr lang="es-AR" sz="1800" dirty="0">
              <a:latin typeface="Georgia" pitchFamily="18" charset="0"/>
            </a:endParaRPr>
          </a:p>
        </p:txBody>
      </p:sp>
      <p:sp>
        <p:nvSpPr>
          <p:cNvPr id="26628" name="Footer Placeholder 3"/>
          <p:cNvSpPr>
            <a:spLocks noGrp="1"/>
          </p:cNvSpPr>
          <p:nvPr>
            <p:ph type="ftr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7ACB8BA-84E9-447D-AFC7-C67851C9F01F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6630" name="Date Placeholder 5"/>
          <p:cNvSpPr>
            <a:spLocks noGrp="1"/>
          </p:cNvSpPr>
          <p:nvPr>
            <p:ph type="dt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09563" y="223838"/>
            <a:ext cx="82867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>
              <a:defRPr/>
            </a:pPr>
            <a:r>
              <a:rPr lang="es-AR" sz="1600" dirty="0">
                <a:solidFill>
                  <a:prstClr val="black"/>
                </a:solidFill>
                <a:latin typeface="Georgia" pitchFamily="18" charset="0"/>
              </a:rPr>
              <a:t>Ajuste Impositivo por Inflación-Procedimiento de Cálculo Normativa Art 95 y siguientes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-2124744" y="404664"/>
            <a:ext cx="80772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3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653049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11"/>
          <p:cNvSpPr>
            <a:spLocks noGrp="1"/>
          </p:cNvSpPr>
          <p:nvPr>
            <p:ph sz="quarter" idx="15"/>
          </p:nvPr>
        </p:nvSpPr>
        <p:spPr>
          <a:xfrm>
            <a:off x="533400" y="764704"/>
            <a:ext cx="8077200" cy="5112568"/>
          </a:xfrm>
        </p:spPr>
        <p:txBody>
          <a:bodyPr>
            <a:noAutofit/>
          </a:bodyPr>
          <a:lstStyle/>
          <a:p>
            <a:pPr marL="0" indent="0">
              <a:spcAft>
                <a:spcPct val="0"/>
              </a:spcAft>
              <a:buNone/>
            </a:pPr>
            <a:r>
              <a:rPr lang="es-AR" sz="2000" b="1" i="1" dirty="0">
                <a:solidFill>
                  <a:srgbClr val="C00000"/>
                </a:solidFill>
                <a:latin typeface="Georgia" pitchFamily="18" charset="0"/>
              </a:rPr>
              <a:t>Procedimiento de cálculo (cont.)</a:t>
            </a:r>
            <a:endParaRPr lang="es-AR" sz="2000" b="1" i="1" u="sng" dirty="0">
              <a:solidFill>
                <a:srgbClr val="C00000"/>
              </a:solidFill>
              <a:latin typeface="Georgia" pitchFamily="18" charset="0"/>
            </a:endParaRPr>
          </a:p>
          <a:p>
            <a:pPr marL="0" indent="0">
              <a:spcAft>
                <a:spcPct val="0"/>
              </a:spcAft>
              <a:buNone/>
            </a:pPr>
            <a:endParaRPr lang="es-AR" sz="1800" dirty="0">
              <a:latin typeface="Georgia" pitchFamily="18" charset="0"/>
            </a:endParaRPr>
          </a:p>
          <a:p>
            <a:pPr>
              <a:spcAft>
                <a:spcPct val="0"/>
              </a:spcAft>
              <a:buAutoNum type="alphaLcParenR" startAt="4"/>
            </a:pPr>
            <a:r>
              <a:rPr lang="es-AR" sz="1800" dirty="0">
                <a:latin typeface="Georgia" pitchFamily="18" charset="0"/>
              </a:rPr>
              <a:t>Al ajuste que resulte por aplicación del inciso c) se le </a:t>
            </a:r>
            <a:r>
              <a:rPr lang="es-AR" sz="1800" b="1" dirty="0">
                <a:latin typeface="Georgia" pitchFamily="18" charset="0"/>
              </a:rPr>
              <a:t>sumarán o restarán</a:t>
            </a:r>
            <a:r>
              <a:rPr lang="es-AR" sz="1800" dirty="0">
                <a:latin typeface="Georgia" pitchFamily="18" charset="0"/>
              </a:rPr>
              <a:t>, según corresponda, lo siguiente (</a:t>
            </a:r>
            <a:r>
              <a:rPr lang="es-AR" sz="1800" dirty="0" err="1">
                <a:latin typeface="Georgia" pitchFamily="18" charset="0"/>
              </a:rPr>
              <a:t>AxI</a:t>
            </a:r>
            <a:r>
              <a:rPr lang="es-AR" sz="1800" dirty="0">
                <a:latin typeface="Georgia" pitchFamily="18" charset="0"/>
              </a:rPr>
              <a:t> dinámico):</a:t>
            </a:r>
          </a:p>
          <a:p>
            <a:pPr marL="0" indent="0">
              <a:spcAft>
                <a:spcPct val="0"/>
              </a:spcAft>
              <a:buNone/>
            </a:pPr>
            <a:endParaRPr lang="es-AR" sz="1800" dirty="0">
              <a:latin typeface="Georgia" pitchFamily="18" charset="0"/>
            </a:endParaRPr>
          </a:p>
          <a:p>
            <a:pPr marL="400050" indent="-400050">
              <a:spcAft>
                <a:spcPct val="0"/>
              </a:spcAft>
              <a:buAutoNum type="romanUcPeriod"/>
            </a:pPr>
            <a:r>
              <a:rPr lang="es-AR" sz="1800" b="1" dirty="0">
                <a:latin typeface="Georgia" pitchFamily="18" charset="0"/>
              </a:rPr>
              <a:t>Como ajuste positivo</a:t>
            </a:r>
            <a:r>
              <a:rPr lang="es-AR" sz="1800" dirty="0">
                <a:latin typeface="Georgia" pitchFamily="18" charset="0"/>
              </a:rPr>
              <a:t>, el importe de las actualizaciones calculadas aplicando el índice de precios al por mayor, nivel general suministrado por el </a:t>
            </a:r>
            <a:r>
              <a:rPr lang="es-AR" sz="1800" dirty="0" err="1">
                <a:latin typeface="Georgia" pitchFamily="18" charset="0"/>
              </a:rPr>
              <a:t>INdEC</a:t>
            </a:r>
            <a:r>
              <a:rPr lang="es-AR" sz="1800" dirty="0">
                <a:latin typeface="Georgia" pitchFamily="18" charset="0"/>
              </a:rPr>
              <a:t>, teniendo en cuenta la variación operada entre el mes del efectivo retiro, pago, adquisición o desafectación, según corresponda, hasta el mes del cierre del ejercicio que se liquida, sobre:</a:t>
            </a:r>
          </a:p>
          <a:p>
            <a:pPr marL="0" indent="0">
              <a:spcAft>
                <a:spcPct val="0"/>
              </a:spcAft>
              <a:buNone/>
            </a:pPr>
            <a:endParaRPr lang="es-AR" sz="1800" dirty="0">
              <a:latin typeface="Georgia" pitchFamily="18" charset="0"/>
            </a:endParaRPr>
          </a:p>
          <a:p>
            <a:pPr>
              <a:spcAft>
                <a:spcPct val="0"/>
              </a:spcAft>
              <a:buAutoNum type="arabicPeriod"/>
            </a:pPr>
            <a:r>
              <a:rPr lang="es-AR" sz="1800" dirty="0">
                <a:latin typeface="Georgia" pitchFamily="18" charset="0"/>
              </a:rPr>
              <a:t>Retiros de cualquier origen o naturaleza efectuados durante el ejercicio.</a:t>
            </a:r>
          </a:p>
          <a:p>
            <a:pPr>
              <a:spcAft>
                <a:spcPct val="0"/>
              </a:spcAft>
              <a:buAutoNum type="arabicPeriod"/>
            </a:pPr>
            <a:r>
              <a:rPr lang="es-AR" sz="1800" dirty="0">
                <a:latin typeface="Georgia" pitchFamily="18" charset="0"/>
              </a:rPr>
              <a:t>Dividendos distribuidos, excepto en acciones liberadas, durante el ejercicio.</a:t>
            </a:r>
          </a:p>
          <a:p>
            <a:pPr>
              <a:spcAft>
                <a:spcPct val="0"/>
              </a:spcAft>
              <a:buAutoNum type="arabicPeriod"/>
            </a:pPr>
            <a:r>
              <a:rPr lang="es-AR" sz="1800" dirty="0">
                <a:latin typeface="Georgia" pitchFamily="18" charset="0"/>
              </a:rPr>
              <a:t>Reducciones de capital realizadas durante el ejercicio.</a:t>
            </a:r>
          </a:p>
          <a:p>
            <a:pPr>
              <a:spcAft>
                <a:spcPct val="0"/>
              </a:spcAft>
              <a:buFont typeface="Arial" pitchFamily="34" charset="0"/>
              <a:buAutoNum type="arabicPeriod"/>
            </a:pPr>
            <a:r>
              <a:rPr lang="es-AR" sz="1800" dirty="0">
                <a:latin typeface="Georgia" pitchFamily="18" charset="0"/>
              </a:rPr>
              <a:t>Honorarios pagados en el ejercicio que supere límite del art. 87.</a:t>
            </a:r>
          </a:p>
          <a:p>
            <a:pPr>
              <a:spcAft>
                <a:spcPct val="0"/>
              </a:spcAft>
              <a:buAutoNum type="arabicPeriod"/>
            </a:pPr>
            <a:endParaRPr lang="es-AR" sz="1800" dirty="0">
              <a:latin typeface="Georgia" pitchFamily="18" charset="0"/>
            </a:endParaRPr>
          </a:p>
          <a:p>
            <a:pPr>
              <a:spcAft>
                <a:spcPct val="0"/>
              </a:spcAft>
              <a:buAutoNum type="arabicPeriod"/>
            </a:pPr>
            <a:endParaRPr lang="es-AR" sz="1800" dirty="0">
              <a:latin typeface="Georgia" pitchFamily="18" charset="0"/>
            </a:endParaRPr>
          </a:p>
        </p:txBody>
      </p:sp>
      <p:sp>
        <p:nvSpPr>
          <p:cNvPr id="26628" name="Footer Placeholder 3"/>
          <p:cNvSpPr>
            <a:spLocks noGrp="1"/>
          </p:cNvSpPr>
          <p:nvPr>
            <p:ph type="ftr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7ACB8BA-84E9-447D-AFC7-C67851C9F01F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6630" name="Date Placeholder 5"/>
          <p:cNvSpPr>
            <a:spLocks noGrp="1"/>
          </p:cNvSpPr>
          <p:nvPr>
            <p:ph type="dt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09563" y="223838"/>
            <a:ext cx="82867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>
              <a:defRPr/>
            </a:pPr>
            <a:r>
              <a:rPr lang="es-AR" sz="1600" dirty="0">
                <a:solidFill>
                  <a:prstClr val="black"/>
                </a:solidFill>
                <a:latin typeface="Georgia" pitchFamily="18" charset="0"/>
              </a:rPr>
              <a:t>Ajuste Impositivo por Inflación-Procedimiento de Cálculo Normativa Art 95 y siguientes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-2124744" y="404664"/>
            <a:ext cx="80772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3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775642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11"/>
          <p:cNvSpPr>
            <a:spLocks noGrp="1"/>
          </p:cNvSpPr>
          <p:nvPr>
            <p:ph sz="quarter" idx="15"/>
          </p:nvPr>
        </p:nvSpPr>
        <p:spPr>
          <a:xfrm>
            <a:off x="533400" y="764704"/>
            <a:ext cx="8077200" cy="4896544"/>
          </a:xfrm>
        </p:spPr>
        <p:txBody>
          <a:bodyPr>
            <a:noAutofit/>
          </a:bodyPr>
          <a:lstStyle/>
          <a:p>
            <a:pPr marL="0" indent="0">
              <a:spcAft>
                <a:spcPct val="0"/>
              </a:spcAft>
              <a:buNone/>
            </a:pPr>
            <a:r>
              <a:rPr lang="es-AR" sz="2000" b="1" i="1" dirty="0">
                <a:solidFill>
                  <a:srgbClr val="C00000"/>
                </a:solidFill>
                <a:latin typeface="Georgia" pitchFamily="18" charset="0"/>
              </a:rPr>
              <a:t>Procedimiento de cálculo (cont.)</a:t>
            </a:r>
            <a:endParaRPr lang="es-AR" sz="2000" b="1" i="1" u="sng" dirty="0">
              <a:solidFill>
                <a:srgbClr val="C00000"/>
              </a:solidFill>
              <a:latin typeface="Georgia" pitchFamily="18" charset="0"/>
            </a:endParaRPr>
          </a:p>
          <a:p>
            <a:pPr marL="0" indent="0">
              <a:spcAft>
                <a:spcPct val="0"/>
              </a:spcAft>
              <a:buNone/>
            </a:pPr>
            <a:endParaRPr lang="es-AR" sz="1800" b="1" u="sng" dirty="0">
              <a:latin typeface="Georgia" pitchFamily="18" charset="0"/>
            </a:endParaRPr>
          </a:p>
          <a:p>
            <a:pPr>
              <a:spcAft>
                <a:spcPct val="0"/>
              </a:spcAft>
              <a:buAutoNum type="arabicPeriod" startAt="5"/>
            </a:pPr>
            <a:r>
              <a:rPr lang="es-AR" sz="1800" dirty="0">
                <a:latin typeface="Georgia" pitchFamily="18" charset="0"/>
              </a:rPr>
              <a:t>Adquisiciones o incorporaciones efectuadas durante el ejercicio que se</a:t>
            </a:r>
          </a:p>
          <a:p>
            <a:pPr marL="0" indent="0">
              <a:spcAft>
                <a:spcPct val="0"/>
              </a:spcAft>
              <a:buNone/>
            </a:pPr>
            <a:r>
              <a:rPr lang="es-AR" sz="1800" dirty="0">
                <a:latin typeface="Georgia" pitchFamily="18" charset="0"/>
              </a:rPr>
              <a:t>      liquida, de los bienes comprendidos en los puntos 1 a 10 del inciso a) (ver</a:t>
            </a:r>
          </a:p>
          <a:p>
            <a:pPr marL="0" indent="0">
              <a:spcAft>
                <a:spcPct val="0"/>
              </a:spcAft>
              <a:buNone/>
            </a:pPr>
            <a:r>
              <a:rPr lang="es-AR" sz="1800" dirty="0">
                <a:latin typeface="Georgia" pitchFamily="18" charset="0"/>
              </a:rPr>
              <a:t>      </a:t>
            </a:r>
            <a:r>
              <a:rPr lang="es-AR" sz="1800" dirty="0" err="1">
                <a:latin typeface="Georgia" pitchFamily="18" charset="0"/>
              </a:rPr>
              <a:t>slide</a:t>
            </a:r>
            <a:r>
              <a:rPr lang="es-AR" sz="1800" dirty="0">
                <a:latin typeface="Georgia" pitchFamily="18" charset="0"/>
              </a:rPr>
              <a:t> 21 y 22) afectados o no a actividades que generen resultados de</a:t>
            </a:r>
          </a:p>
          <a:p>
            <a:pPr marL="0" indent="0">
              <a:spcAft>
                <a:spcPct val="0"/>
              </a:spcAft>
              <a:buNone/>
            </a:pPr>
            <a:r>
              <a:rPr lang="es-AR" sz="1800" dirty="0">
                <a:latin typeface="Georgia" pitchFamily="18" charset="0"/>
              </a:rPr>
              <a:t>      fuente argentina, en tanto permanezcan en el patrimonio al cierre del</a:t>
            </a:r>
          </a:p>
          <a:p>
            <a:pPr marL="0" indent="0">
              <a:spcAft>
                <a:spcPct val="0"/>
              </a:spcAft>
              <a:buNone/>
            </a:pPr>
            <a:r>
              <a:rPr lang="es-AR" sz="1800" dirty="0">
                <a:latin typeface="Georgia" pitchFamily="18" charset="0"/>
              </a:rPr>
              <a:t>      mismo. </a:t>
            </a:r>
          </a:p>
          <a:p>
            <a:pPr>
              <a:spcAft>
                <a:spcPct val="0"/>
              </a:spcAft>
              <a:buAutoNum type="arabicPeriod" startAt="6"/>
            </a:pPr>
            <a:r>
              <a:rPr lang="es-AR" sz="1800" dirty="0">
                <a:latin typeface="Georgia" pitchFamily="18" charset="0"/>
              </a:rPr>
              <a:t>Fondos o bienes no comprendidos en los puntos 1 a 7, 9 y 10 del inciso</a:t>
            </a:r>
          </a:p>
          <a:p>
            <a:pPr marL="0" indent="0">
              <a:spcAft>
                <a:spcPct val="0"/>
              </a:spcAft>
              <a:buNone/>
            </a:pPr>
            <a:r>
              <a:rPr lang="es-AR" sz="1800" dirty="0">
                <a:latin typeface="Georgia" pitchFamily="18" charset="0"/>
              </a:rPr>
              <a:t>      a) cuando se conviertan en inversiones a que se refiere el punto 8 de dicho</a:t>
            </a:r>
          </a:p>
          <a:p>
            <a:pPr marL="0" indent="0">
              <a:spcAft>
                <a:spcPct val="0"/>
              </a:spcAft>
              <a:buNone/>
            </a:pPr>
            <a:r>
              <a:rPr lang="es-AR" sz="1800" dirty="0">
                <a:latin typeface="Georgia" pitchFamily="18" charset="0"/>
              </a:rPr>
              <a:t>      inciso, o se destinen a las mismas. </a:t>
            </a:r>
          </a:p>
          <a:p>
            <a:pPr marL="0" indent="0">
              <a:spcAft>
                <a:spcPct val="0"/>
              </a:spcAft>
              <a:buNone/>
            </a:pPr>
            <a:endParaRPr lang="es-AR" sz="1800" dirty="0">
              <a:latin typeface="Georgia" pitchFamily="18" charset="0"/>
            </a:endParaRPr>
          </a:p>
        </p:txBody>
      </p:sp>
      <p:sp>
        <p:nvSpPr>
          <p:cNvPr id="26628" name="Footer Placeholder 3"/>
          <p:cNvSpPr>
            <a:spLocks noGrp="1"/>
          </p:cNvSpPr>
          <p:nvPr>
            <p:ph type="ftr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7ACB8BA-84E9-447D-AFC7-C67851C9F01F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6630" name="Date Placeholder 5"/>
          <p:cNvSpPr>
            <a:spLocks noGrp="1"/>
          </p:cNvSpPr>
          <p:nvPr>
            <p:ph type="dt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09563" y="223838"/>
            <a:ext cx="82867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>
              <a:defRPr/>
            </a:pPr>
            <a:r>
              <a:rPr lang="es-AR" sz="1600" dirty="0">
                <a:solidFill>
                  <a:prstClr val="black"/>
                </a:solidFill>
                <a:latin typeface="Georgia" pitchFamily="18" charset="0"/>
              </a:rPr>
              <a:t>Ajuste Impositivo por Inflación-Procedimiento de Cálculo Normativa Art 95 y siguientes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-2124744" y="404664"/>
            <a:ext cx="80772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3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442821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11"/>
          <p:cNvSpPr>
            <a:spLocks noGrp="1"/>
          </p:cNvSpPr>
          <p:nvPr>
            <p:ph sz="quarter" idx="15"/>
          </p:nvPr>
        </p:nvSpPr>
        <p:spPr>
          <a:xfrm>
            <a:off x="533400" y="764704"/>
            <a:ext cx="8077200" cy="5256584"/>
          </a:xfrm>
        </p:spPr>
        <p:txBody>
          <a:bodyPr>
            <a:noAutofit/>
          </a:bodyPr>
          <a:lstStyle/>
          <a:p>
            <a:pPr marL="0" indent="0">
              <a:spcAft>
                <a:spcPct val="0"/>
              </a:spcAft>
              <a:buNone/>
            </a:pPr>
            <a:r>
              <a:rPr lang="es-AR" sz="2000" b="1" i="1" dirty="0">
                <a:solidFill>
                  <a:srgbClr val="C00000"/>
                </a:solidFill>
                <a:latin typeface="Georgia" pitchFamily="18" charset="0"/>
              </a:rPr>
              <a:t>Procedimiento de cálculo (cont.)</a:t>
            </a:r>
            <a:endParaRPr lang="es-AR" sz="2000" b="1" i="1" u="sng" dirty="0">
              <a:solidFill>
                <a:srgbClr val="C00000"/>
              </a:solidFill>
              <a:latin typeface="Georgia" pitchFamily="18" charset="0"/>
            </a:endParaRPr>
          </a:p>
          <a:p>
            <a:pPr marL="0" indent="0">
              <a:spcAft>
                <a:spcPct val="0"/>
              </a:spcAft>
              <a:buNone/>
            </a:pPr>
            <a:endParaRPr lang="es-AR" sz="1800" dirty="0">
              <a:latin typeface="Georgia" pitchFamily="18" charset="0"/>
            </a:endParaRPr>
          </a:p>
          <a:p>
            <a:pPr marL="0" indent="0">
              <a:spcAft>
                <a:spcPct val="0"/>
              </a:spcAft>
              <a:buNone/>
            </a:pPr>
            <a:r>
              <a:rPr lang="es-AR" sz="1800" dirty="0">
                <a:latin typeface="Georgia" pitchFamily="18" charset="0"/>
              </a:rPr>
              <a:t>II</a:t>
            </a:r>
            <a:r>
              <a:rPr lang="es-AR" sz="1800" b="1" dirty="0">
                <a:latin typeface="Georgia" pitchFamily="18" charset="0"/>
              </a:rPr>
              <a:t>. Como ajuste negativo</a:t>
            </a:r>
            <a:r>
              <a:rPr lang="es-AR" sz="1800" dirty="0">
                <a:latin typeface="Georgia" pitchFamily="18" charset="0"/>
              </a:rPr>
              <a:t>, el importe de las actualizaciones calculadas aplicando el índice de precios al por mayor, nivel general suministrado por el </a:t>
            </a:r>
            <a:r>
              <a:rPr lang="es-AR" sz="1800" dirty="0" err="1">
                <a:latin typeface="Georgia" pitchFamily="18" charset="0"/>
              </a:rPr>
              <a:t>INdEC</a:t>
            </a:r>
            <a:r>
              <a:rPr lang="es-AR" sz="1800" dirty="0">
                <a:latin typeface="Georgia" pitchFamily="18" charset="0"/>
              </a:rPr>
              <a:t>, teniendo en cuenta la variación operada entre el mes de aporte, enajenación o afectación, según corresponda y el mes de cierre del ejercicio que se liquida sobre:</a:t>
            </a:r>
          </a:p>
          <a:p>
            <a:pPr marL="0" indent="0">
              <a:spcAft>
                <a:spcPct val="0"/>
              </a:spcAft>
              <a:buNone/>
            </a:pPr>
            <a:endParaRPr lang="es-AR" sz="1800" dirty="0">
              <a:latin typeface="Georgia" pitchFamily="18" charset="0"/>
            </a:endParaRPr>
          </a:p>
          <a:p>
            <a:pPr>
              <a:spcAft>
                <a:spcPct val="0"/>
              </a:spcAft>
              <a:buAutoNum type="arabicPeriod"/>
            </a:pPr>
            <a:r>
              <a:rPr lang="es-AR" sz="1800" dirty="0">
                <a:latin typeface="Georgia" pitchFamily="18" charset="0"/>
              </a:rPr>
              <a:t>Aportes de cualquier origen o naturaleza y de los aumentos de capital realizados durante el ejercicio que se liquida. </a:t>
            </a:r>
          </a:p>
          <a:p>
            <a:pPr>
              <a:spcAft>
                <a:spcPct val="0"/>
              </a:spcAft>
              <a:buAutoNum type="arabicPeriod"/>
            </a:pPr>
            <a:r>
              <a:rPr lang="es-AR" sz="1800" dirty="0">
                <a:latin typeface="Georgia" pitchFamily="18" charset="0"/>
              </a:rPr>
              <a:t>Inversiones en el exterior, mencionadas en el punto 8 del inciso a), cuando se realice su afectación a actividades que generen resultados de fuente argentina, salvo que se trate de bienes de la naturaleza de los comprendidos en los puntos 1 a 7, 9 y 10 del inciso a). </a:t>
            </a:r>
          </a:p>
          <a:p>
            <a:pPr>
              <a:spcAft>
                <a:spcPct val="0"/>
              </a:spcAft>
              <a:buAutoNum type="arabicPeriod"/>
            </a:pPr>
            <a:r>
              <a:rPr lang="es-AR" sz="1800" dirty="0">
                <a:latin typeface="Georgia" pitchFamily="18" charset="0"/>
              </a:rPr>
              <a:t>Costo impositivo computable en los casos de enajenación de los bienes mencionados en el punto 9 del inciso a), o cuando se entreguen por alguno de los conceptos a que se refieren los puntos 1 a 5 del punto 2. anterior. </a:t>
            </a:r>
          </a:p>
          <a:p>
            <a:pPr marL="0" indent="0">
              <a:spcAft>
                <a:spcPct val="0"/>
              </a:spcAft>
              <a:buNone/>
            </a:pPr>
            <a:endParaRPr lang="es-AR" sz="1800" dirty="0">
              <a:latin typeface="Georgia" pitchFamily="18" charset="0"/>
            </a:endParaRPr>
          </a:p>
        </p:txBody>
      </p:sp>
      <p:sp>
        <p:nvSpPr>
          <p:cNvPr id="26628" name="Footer Placeholder 3"/>
          <p:cNvSpPr>
            <a:spLocks noGrp="1"/>
          </p:cNvSpPr>
          <p:nvPr>
            <p:ph type="ftr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7ACB8BA-84E9-447D-AFC7-C67851C9F01F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6630" name="Date Placeholder 5"/>
          <p:cNvSpPr>
            <a:spLocks noGrp="1"/>
          </p:cNvSpPr>
          <p:nvPr>
            <p:ph type="dt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09563" y="223838"/>
            <a:ext cx="82867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>
              <a:defRPr/>
            </a:pPr>
            <a:r>
              <a:rPr lang="es-AR" sz="1600" dirty="0">
                <a:solidFill>
                  <a:prstClr val="black"/>
                </a:solidFill>
                <a:latin typeface="Georgia" pitchFamily="18" charset="0"/>
              </a:rPr>
              <a:t>Ajuste Impositivo por Inflación-Procedimiento de Cálculo Normativa Art 95 y siguientes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-2124744" y="404664"/>
            <a:ext cx="80772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3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854173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11"/>
          <p:cNvSpPr>
            <a:spLocks noGrp="1"/>
          </p:cNvSpPr>
          <p:nvPr>
            <p:ph sz="quarter" idx="15"/>
          </p:nvPr>
        </p:nvSpPr>
        <p:spPr>
          <a:xfrm>
            <a:off x="533400" y="764704"/>
            <a:ext cx="8077200" cy="5256584"/>
          </a:xfrm>
        </p:spPr>
        <p:txBody>
          <a:bodyPr>
            <a:noAutofit/>
          </a:bodyPr>
          <a:lstStyle/>
          <a:p>
            <a:pPr marL="0" indent="0">
              <a:spcAft>
                <a:spcPct val="0"/>
              </a:spcAft>
              <a:buNone/>
            </a:pPr>
            <a:r>
              <a:rPr lang="es-AR" sz="2000" b="1" i="1" dirty="0">
                <a:solidFill>
                  <a:srgbClr val="C00000"/>
                </a:solidFill>
                <a:latin typeface="Georgia" pitchFamily="18" charset="0"/>
              </a:rPr>
              <a:t>Procedimiento de cálculo (cont.)</a:t>
            </a:r>
            <a:endParaRPr lang="es-AR" sz="2000" b="1" i="1" u="sng" dirty="0">
              <a:solidFill>
                <a:srgbClr val="C00000"/>
              </a:solidFill>
              <a:latin typeface="Georgia" pitchFamily="18" charset="0"/>
            </a:endParaRPr>
          </a:p>
          <a:p>
            <a:pPr marL="0" indent="0">
              <a:spcAft>
                <a:spcPct val="0"/>
              </a:spcAft>
              <a:buNone/>
            </a:pPr>
            <a:endParaRPr lang="es-AR" sz="1800" dirty="0">
              <a:latin typeface="Georgia" pitchFamily="18" charset="0"/>
            </a:endParaRPr>
          </a:p>
          <a:p>
            <a:pPr marL="0" indent="0">
              <a:spcAft>
                <a:spcPct val="0"/>
              </a:spcAft>
              <a:buNone/>
            </a:pPr>
            <a:endParaRPr lang="es-AR" sz="1800" dirty="0">
              <a:latin typeface="Georgia" pitchFamily="18" charset="0"/>
            </a:endParaRPr>
          </a:p>
          <a:p>
            <a:pPr marL="0" indent="0">
              <a:spcAft>
                <a:spcPct val="0"/>
              </a:spcAft>
              <a:buNone/>
            </a:pPr>
            <a:endParaRPr lang="es-AR" sz="1800" dirty="0">
              <a:latin typeface="Georgia" pitchFamily="18" charset="0"/>
            </a:endParaRPr>
          </a:p>
          <a:p>
            <a:pPr marL="0" indent="0">
              <a:spcAft>
                <a:spcPct val="0"/>
              </a:spcAft>
              <a:buNone/>
            </a:pPr>
            <a:r>
              <a:rPr lang="es-AR" sz="1800" dirty="0">
                <a:latin typeface="Georgia" pitchFamily="18" charset="0"/>
              </a:rPr>
              <a:t>e) El </a:t>
            </a:r>
            <a:r>
              <a:rPr lang="es-AR" sz="1800" b="1" dirty="0">
                <a:latin typeface="Georgia" pitchFamily="18" charset="0"/>
              </a:rPr>
              <a:t>monto determinado conforme con el inciso anterior</a:t>
            </a:r>
            <a:r>
              <a:rPr lang="es-AR" sz="1800" dirty="0">
                <a:latin typeface="Georgia" pitchFamily="18" charset="0"/>
              </a:rPr>
              <a:t>, será el</a:t>
            </a:r>
          </a:p>
          <a:p>
            <a:pPr marL="0" indent="0">
              <a:spcAft>
                <a:spcPct val="0"/>
              </a:spcAft>
              <a:buNone/>
            </a:pPr>
            <a:r>
              <a:rPr lang="es-AR" sz="1800" b="1" dirty="0">
                <a:latin typeface="Georgia" pitchFamily="18" charset="0"/>
              </a:rPr>
              <a:t>    ajuste por inflación correspondiente al ejercicio </a:t>
            </a:r>
            <a:r>
              <a:rPr lang="es-AR" sz="1800" dirty="0">
                <a:latin typeface="Georgia" pitchFamily="18" charset="0"/>
              </a:rPr>
              <a:t>e incidirá como</a:t>
            </a:r>
          </a:p>
          <a:p>
            <a:pPr marL="0" indent="0">
              <a:spcAft>
                <a:spcPct val="0"/>
              </a:spcAft>
              <a:buNone/>
            </a:pPr>
            <a:r>
              <a:rPr lang="es-AR" sz="1800" b="1" dirty="0">
                <a:latin typeface="Georgia" pitchFamily="18" charset="0"/>
              </a:rPr>
              <a:t>    ajuste positivo, </a:t>
            </a:r>
            <a:r>
              <a:rPr lang="es-AR" sz="1800" dirty="0">
                <a:latin typeface="Georgia" pitchFamily="18" charset="0"/>
              </a:rPr>
              <a:t>aumentando la ganancia o disminuyendo la</a:t>
            </a:r>
          </a:p>
          <a:p>
            <a:pPr marL="0" indent="0">
              <a:spcAft>
                <a:spcPct val="0"/>
              </a:spcAft>
              <a:buNone/>
            </a:pPr>
            <a:r>
              <a:rPr lang="es-AR" sz="1800" dirty="0">
                <a:latin typeface="Georgia" pitchFamily="18" charset="0"/>
              </a:rPr>
              <a:t>    pérdida,</a:t>
            </a:r>
            <a:r>
              <a:rPr lang="es-AR" sz="1800" b="1" dirty="0">
                <a:latin typeface="Georgia" pitchFamily="18" charset="0"/>
              </a:rPr>
              <a:t> o negativo</a:t>
            </a:r>
            <a:r>
              <a:rPr lang="es-AR" sz="1800" dirty="0">
                <a:latin typeface="Georgia" pitchFamily="18" charset="0"/>
              </a:rPr>
              <a:t>, disminuyendo la ganancia o aumentando la</a:t>
            </a:r>
          </a:p>
          <a:p>
            <a:pPr marL="0" indent="0">
              <a:spcAft>
                <a:spcPct val="0"/>
              </a:spcAft>
              <a:buNone/>
            </a:pPr>
            <a:r>
              <a:rPr lang="es-AR" sz="1800" dirty="0">
                <a:latin typeface="Georgia" pitchFamily="18" charset="0"/>
              </a:rPr>
              <a:t>    pérdida,</a:t>
            </a:r>
            <a:r>
              <a:rPr lang="es-AR" sz="1800" b="1" dirty="0">
                <a:latin typeface="Georgia" pitchFamily="18" charset="0"/>
              </a:rPr>
              <a:t> en el resultado del ejercicio de que se trate</a:t>
            </a:r>
            <a:r>
              <a:rPr lang="es-AR" sz="1800" dirty="0">
                <a:latin typeface="Georgia" pitchFamily="18" charset="0"/>
              </a:rPr>
              <a:t>.</a:t>
            </a:r>
          </a:p>
          <a:p>
            <a:pPr marL="0" indent="0">
              <a:spcAft>
                <a:spcPct val="0"/>
              </a:spcAft>
              <a:buNone/>
            </a:pPr>
            <a:endParaRPr lang="es-AR" sz="1800" dirty="0">
              <a:latin typeface="Georgia" pitchFamily="18" charset="0"/>
            </a:endParaRPr>
          </a:p>
        </p:txBody>
      </p:sp>
      <p:sp>
        <p:nvSpPr>
          <p:cNvPr id="26628" name="Footer Placeholder 3"/>
          <p:cNvSpPr>
            <a:spLocks noGrp="1"/>
          </p:cNvSpPr>
          <p:nvPr>
            <p:ph type="ftr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7ACB8BA-84E9-447D-AFC7-C67851C9F01F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6630" name="Date Placeholder 5"/>
          <p:cNvSpPr>
            <a:spLocks noGrp="1"/>
          </p:cNvSpPr>
          <p:nvPr>
            <p:ph type="dt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09563" y="223838"/>
            <a:ext cx="82867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>
              <a:defRPr/>
            </a:pPr>
            <a:r>
              <a:rPr lang="es-AR" sz="1600" dirty="0">
                <a:solidFill>
                  <a:prstClr val="black"/>
                </a:solidFill>
                <a:latin typeface="Georgia" pitchFamily="18" charset="0"/>
              </a:rPr>
              <a:t>Ajuste Impositivo por Inflación-Procedimiento de Cálculo Normativa Art 95 y siguientes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-2124744" y="404664"/>
            <a:ext cx="80772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3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68217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11"/>
          <p:cNvSpPr>
            <a:spLocks noGrp="1"/>
          </p:cNvSpPr>
          <p:nvPr>
            <p:ph sz="quarter" idx="15"/>
          </p:nvPr>
        </p:nvSpPr>
        <p:spPr>
          <a:xfrm>
            <a:off x="251520" y="808613"/>
            <a:ext cx="8712968" cy="5363587"/>
          </a:xfrm>
        </p:spPr>
        <p:txBody>
          <a:bodyPr>
            <a:noAutofit/>
          </a:bodyPr>
          <a:lstStyle/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s-AR" sz="2400" dirty="0">
                <a:latin typeface="Georgia" panose="02040502050405020303" pitchFamily="18" charset="0"/>
              </a:rPr>
              <a:t>Normativa: </a:t>
            </a:r>
          </a:p>
          <a:p>
            <a:pPr marL="2333625" lvl="1" indent="26828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AR" sz="1800" b="1" i="1" dirty="0">
                <a:solidFill>
                  <a:srgbClr val="C00000"/>
                </a:solidFill>
                <a:latin typeface="Georgia" pitchFamily="18" charset="0"/>
              </a:rPr>
              <a:t>Aplicación e imputación</a:t>
            </a:r>
          </a:p>
          <a:p>
            <a:pPr marL="2333625" lvl="1" indent="26828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AR" sz="1800" b="1" i="1" dirty="0">
                <a:solidFill>
                  <a:srgbClr val="C00000"/>
                </a:solidFill>
                <a:latin typeface="Georgia" pitchFamily="18" charset="0"/>
              </a:rPr>
              <a:t>Procedimiento de cálculo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s-AR" sz="2400" dirty="0">
                <a:latin typeface="Georgia" pitchFamily="18" charset="0"/>
              </a:rPr>
              <a:t>Impuesto a las ganancias 31.12.19</a:t>
            </a:r>
          </a:p>
          <a:p>
            <a:pPr marL="2333625" lvl="1" indent="26828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AR" sz="1800" b="1" i="1" dirty="0">
                <a:solidFill>
                  <a:srgbClr val="C00000"/>
                </a:solidFill>
                <a:latin typeface="Georgia" pitchFamily="18" charset="0"/>
              </a:rPr>
              <a:t>Ajuste estático y dinámico </a:t>
            </a:r>
          </a:p>
          <a:p>
            <a:pPr marL="2333625" lvl="1" indent="26828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AR" sz="1800" b="1" i="1" dirty="0">
                <a:solidFill>
                  <a:srgbClr val="C00000"/>
                </a:solidFill>
                <a:latin typeface="Georgia" pitchFamily="18" charset="0"/>
              </a:rPr>
              <a:t>Provisión impuesto a las ganancias</a:t>
            </a:r>
          </a:p>
          <a:p>
            <a:pPr marL="2333625" lvl="1" indent="26828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AR" sz="1800" b="1" i="1" dirty="0">
                <a:solidFill>
                  <a:srgbClr val="C00000"/>
                </a:solidFill>
                <a:latin typeface="Georgia" pitchFamily="18" charset="0"/>
              </a:rPr>
              <a:t>Consideraciones / Supuestos</a:t>
            </a:r>
          </a:p>
          <a:p>
            <a:pPr marL="2333625" lvl="1" indent="268288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s-AR" sz="2400" b="1" i="1" dirty="0">
              <a:solidFill>
                <a:srgbClr val="C00000"/>
              </a:solidFill>
              <a:latin typeface="Georgia" pitchFamily="18" charset="0"/>
            </a:endParaRP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endParaRPr lang="es-AR" sz="2400" dirty="0">
              <a:latin typeface="Georgia" pitchFamily="18" charset="0"/>
            </a:endParaRP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endParaRPr lang="es-AR" sz="2400" dirty="0">
              <a:latin typeface="Georgia" pitchFamily="18" charset="0"/>
            </a:endParaRP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A7ACB8BA-84E9-447D-AFC7-C67851C9F01F}" type="slidenum">
              <a:rPr lang="en-GB" smtClean="0"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09563" y="223838"/>
            <a:ext cx="82867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dirty="0">
                <a:latin typeface="Georgia" pitchFamily="18" charset="0"/>
              </a:rPr>
              <a:t>Ajuste Impositivo por Inflación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sz="1600" dirty="0">
              <a:latin typeface="Georgia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-2569096" y="404664"/>
            <a:ext cx="80772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AR" sz="32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0371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id" hidden="1"/>
          <p:cNvGrpSpPr/>
          <p:nvPr>
            <p:custDataLst>
              <p:tags r:id="rId2"/>
            </p:custDataLst>
          </p:nvPr>
        </p:nvGrpSpPr>
        <p:grpSpPr>
          <a:xfrm>
            <a:off x="602428" y="540572"/>
            <a:ext cx="7939144" cy="6043108"/>
            <a:chOff x="530352" y="612648"/>
            <a:chExt cx="8997696" cy="6848856"/>
          </a:xfrm>
        </p:grpSpPr>
        <p:grpSp>
          <p:nvGrpSpPr>
            <p:cNvPr id="10" name="Group 9" hidden="1"/>
            <p:cNvGrpSpPr/>
            <p:nvPr userDrawn="1"/>
          </p:nvGrpSpPr>
          <p:grpSpPr>
            <a:xfrm>
              <a:off x="530352" y="7159752"/>
              <a:ext cx="8997696" cy="301752"/>
              <a:chOff x="530352" y="7159752"/>
              <a:chExt cx="8997696" cy="301752"/>
            </a:xfrm>
          </p:grpSpPr>
          <p:sp>
            <p:nvSpPr>
              <p:cNvPr id="57" name="Footer block" hidden="1"/>
              <p:cNvSpPr>
                <a:spLocks noChangeArrowheads="1"/>
              </p:cNvSpPr>
              <p:nvPr/>
            </p:nvSpPr>
            <p:spPr bwMode="gray">
              <a:xfrm>
                <a:off x="6629400" y="7159752"/>
                <a:ext cx="2898648" cy="301752"/>
              </a:xfrm>
              <a:prstGeom prst="rect">
                <a:avLst/>
              </a:prstGeom>
              <a:solidFill>
                <a:srgbClr val="CCFFFF">
                  <a:alpha val="25000"/>
                </a:srgbClr>
              </a:solidFill>
              <a:ln w="6350" cap="rnd">
                <a:solidFill>
                  <a:srgbClr val="CCFFFF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s-ES" sz="1588" dirty="0"/>
              </a:p>
            </p:txBody>
          </p:sp>
          <p:sp>
            <p:nvSpPr>
              <p:cNvPr id="58" name="Footer block" hidden="1"/>
              <p:cNvSpPr>
                <a:spLocks noChangeArrowheads="1"/>
              </p:cNvSpPr>
              <p:nvPr/>
            </p:nvSpPr>
            <p:spPr bwMode="gray">
              <a:xfrm>
                <a:off x="3584448" y="7159752"/>
                <a:ext cx="2898648" cy="301752"/>
              </a:xfrm>
              <a:prstGeom prst="rect">
                <a:avLst/>
              </a:prstGeom>
              <a:solidFill>
                <a:srgbClr val="CCFFFF">
                  <a:alpha val="25000"/>
                </a:srgbClr>
              </a:solidFill>
              <a:ln w="6350" cap="rnd">
                <a:solidFill>
                  <a:srgbClr val="CCFFFF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s-ES" sz="1588" dirty="0"/>
              </a:p>
            </p:txBody>
          </p:sp>
          <p:sp>
            <p:nvSpPr>
              <p:cNvPr id="59" name="Footer block" hidden="1"/>
              <p:cNvSpPr>
                <a:spLocks noChangeArrowheads="1"/>
              </p:cNvSpPr>
              <p:nvPr/>
            </p:nvSpPr>
            <p:spPr bwMode="gray">
              <a:xfrm>
                <a:off x="530352" y="7159752"/>
                <a:ext cx="2898648" cy="301752"/>
              </a:xfrm>
              <a:prstGeom prst="rect">
                <a:avLst/>
              </a:prstGeom>
              <a:solidFill>
                <a:srgbClr val="CCFFFF">
                  <a:alpha val="25000"/>
                </a:srgbClr>
              </a:solidFill>
              <a:ln w="6350" cap="rnd">
                <a:solidFill>
                  <a:srgbClr val="CCFFFF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s-ES" sz="1588" dirty="0"/>
              </a:p>
            </p:txBody>
          </p:sp>
        </p:grpSp>
        <p:grpSp>
          <p:nvGrpSpPr>
            <p:cNvPr id="11" name="Group 10" hidden="1"/>
            <p:cNvGrpSpPr/>
            <p:nvPr userDrawn="1"/>
          </p:nvGrpSpPr>
          <p:grpSpPr>
            <a:xfrm>
              <a:off x="530352" y="1066800"/>
              <a:ext cx="8997696" cy="835152"/>
              <a:chOff x="530352" y="1066800"/>
              <a:chExt cx="8997696" cy="835152"/>
            </a:xfrm>
          </p:grpSpPr>
          <p:sp>
            <p:nvSpPr>
              <p:cNvPr id="55" name="Title block" hidden="1"/>
              <p:cNvSpPr>
                <a:spLocks noChangeArrowheads="1"/>
              </p:cNvSpPr>
              <p:nvPr userDrawn="1"/>
            </p:nvSpPr>
            <p:spPr bwMode="gray">
              <a:xfrm>
                <a:off x="5102352" y="1066800"/>
                <a:ext cx="4425696" cy="832104"/>
              </a:xfrm>
              <a:prstGeom prst="rect">
                <a:avLst/>
              </a:prstGeom>
              <a:solidFill>
                <a:srgbClr val="FCC3D7">
                  <a:alpha val="25000"/>
                </a:srgbClr>
              </a:solidFill>
              <a:ln w="6350" cap="rnd">
                <a:solidFill>
                  <a:srgbClr val="FCC3D7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s-ES" sz="1588" dirty="0"/>
              </a:p>
            </p:txBody>
          </p:sp>
          <p:sp>
            <p:nvSpPr>
              <p:cNvPr id="56" name="Title block" hidden="1"/>
              <p:cNvSpPr>
                <a:spLocks noChangeArrowheads="1"/>
              </p:cNvSpPr>
              <p:nvPr/>
            </p:nvSpPr>
            <p:spPr bwMode="gray">
              <a:xfrm>
                <a:off x="530352" y="1069848"/>
                <a:ext cx="4425696" cy="832104"/>
              </a:xfrm>
              <a:prstGeom prst="rect">
                <a:avLst/>
              </a:prstGeom>
              <a:solidFill>
                <a:srgbClr val="FCC3D7">
                  <a:alpha val="25000"/>
                </a:srgbClr>
              </a:solidFill>
              <a:ln w="6350" cap="rnd">
                <a:solidFill>
                  <a:srgbClr val="FCC3D7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s-ES" sz="1588" dirty="0"/>
              </a:p>
            </p:txBody>
          </p:sp>
        </p:grpSp>
        <p:sp>
          <p:nvSpPr>
            <p:cNvPr id="12" name="Header block" hidden="1"/>
            <p:cNvSpPr>
              <a:spLocks noChangeArrowheads="1"/>
            </p:cNvSpPr>
            <p:nvPr userDrawn="1"/>
          </p:nvSpPr>
          <p:spPr bwMode="gray">
            <a:xfrm>
              <a:off x="530352" y="612648"/>
              <a:ext cx="8988552" cy="228600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 defTabSz="707409">
                <a:buSzPct val="90000"/>
                <a:defRPr/>
              </a:pPr>
              <a:endParaRPr lang="es-ES" sz="1235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13" name="Group 600" hidden="1"/>
            <p:cNvGrpSpPr/>
            <p:nvPr userDrawn="1"/>
          </p:nvGrpSpPr>
          <p:grpSpPr>
            <a:xfrm>
              <a:off x="533400" y="6245352"/>
              <a:ext cx="8994648" cy="688848"/>
              <a:chOff x="533400" y="6013704"/>
              <a:chExt cx="8994648" cy="688848"/>
            </a:xfrm>
          </p:grpSpPr>
          <p:sp>
            <p:nvSpPr>
              <p:cNvPr id="49" name="Content block 6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60137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s-ES" sz="1588" dirty="0"/>
              </a:p>
            </p:txBody>
          </p:sp>
          <p:sp>
            <p:nvSpPr>
              <p:cNvPr id="50" name="Content block 6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60137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s-ES" sz="1588" dirty="0"/>
              </a:p>
            </p:txBody>
          </p:sp>
          <p:sp>
            <p:nvSpPr>
              <p:cNvPr id="51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723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s-ES" sz="1588" dirty="0"/>
              </a:p>
            </p:txBody>
          </p:sp>
          <p:sp>
            <p:nvSpPr>
              <p:cNvPr id="52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262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s-ES" sz="1588" dirty="0"/>
              </a:p>
            </p:txBody>
          </p:sp>
          <p:sp>
            <p:nvSpPr>
              <p:cNvPr id="53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801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s-ES" sz="1588" dirty="0"/>
              </a:p>
            </p:txBody>
          </p:sp>
          <p:sp>
            <p:nvSpPr>
              <p:cNvPr id="54" name="Content block 601" hidden="1"/>
              <p:cNvSpPr>
                <a:spLocks noChangeArrowheads="1"/>
              </p:cNvSpPr>
              <p:nvPr/>
            </p:nvSpPr>
            <p:spPr bwMode="gray">
              <a:xfrm>
                <a:off x="533400" y="60167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s-ES" sz="1588" dirty="0"/>
              </a:p>
            </p:txBody>
          </p:sp>
        </p:grpSp>
        <p:grpSp>
          <p:nvGrpSpPr>
            <p:cNvPr id="14" name="Group 500" hidden="1"/>
            <p:cNvGrpSpPr/>
            <p:nvPr userDrawn="1"/>
          </p:nvGrpSpPr>
          <p:grpSpPr>
            <a:xfrm>
              <a:off x="533400" y="5407152"/>
              <a:ext cx="8994648" cy="688848"/>
              <a:chOff x="533400" y="5026152"/>
              <a:chExt cx="8994648" cy="688848"/>
            </a:xfrm>
          </p:grpSpPr>
          <p:sp>
            <p:nvSpPr>
              <p:cNvPr id="43" name="Content block 5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50261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s-ES" sz="1588" dirty="0"/>
              </a:p>
            </p:txBody>
          </p:sp>
          <p:sp>
            <p:nvSpPr>
              <p:cNvPr id="44" name="Content block 5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50261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s-ES" sz="1588" dirty="0"/>
              </a:p>
            </p:txBody>
          </p:sp>
          <p:sp>
            <p:nvSpPr>
              <p:cNvPr id="45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723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s-ES" sz="1588" dirty="0"/>
              </a:p>
            </p:txBody>
          </p:sp>
          <p:sp>
            <p:nvSpPr>
              <p:cNvPr id="46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262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s-ES" sz="1588" dirty="0"/>
              </a:p>
            </p:txBody>
          </p:sp>
          <p:sp>
            <p:nvSpPr>
              <p:cNvPr id="47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801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s-ES" sz="1588" dirty="0"/>
              </a:p>
            </p:txBody>
          </p:sp>
          <p:sp>
            <p:nvSpPr>
              <p:cNvPr id="48" name="Content block 501" hidden="1"/>
              <p:cNvSpPr>
                <a:spLocks noChangeArrowheads="1"/>
              </p:cNvSpPr>
              <p:nvPr/>
            </p:nvSpPr>
            <p:spPr bwMode="gray">
              <a:xfrm>
                <a:off x="533400" y="50292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s-ES" sz="1588" dirty="0"/>
              </a:p>
            </p:txBody>
          </p:sp>
        </p:grpSp>
        <p:grpSp>
          <p:nvGrpSpPr>
            <p:cNvPr id="15" name="Group 400" hidden="1"/>
            <p:cNvGrpSpPr/>
            <p:nvPr userDrawn="1"/>
          </p:nvGrpSpPr>
          <p:grpSpPr>
            <a:xfrm>
              <a:off x="533400" y="4568952"/>
              <a:ext cx="8994648" cy="688848"/>
              <a:chOff x="533400" y="4038600"/>
              <a:chExt cx="8994648" cy="688848"/>
            </a:xfrm>
          </p:grpSpPr>
          <p:sp>
            <p:nvSpPr>
              <p:cNvPr id="37" name="Content block 4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40386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s-ES" sz="1588" dirty="0"/>
              </a:p>
            </p:txBody>
          </p:sp>
          <p:sp>
            <p:nvSpPr>
              <p:cNvPr id="38" name="Content block 4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40386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s-ES" sz="1588" dirty="0"/>
              </a:p>
            </p:txBody>
          </p:sp>
          <p:sp>
            <p:nvSpPr>
              <p:cNvPr id="39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723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s-ES" sz="1588" dirty="0"/>
              </a:p>
            </p:txBody>
          </p:sp>
          <p:sp>
            <p:nvSpPr>
              <p:cNvPr id="40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262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s-ES" sz="1588" dirty="0"/>
              </a:p>
            </p:txBody>
          </p:sp>
          <p:sp>
            <p:nvSpPr>
              <p:cNvPr id="41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801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s-ES" sz="1588" dirty="0"/>
              </a:p>
            </p:txBody>
          </p:sp>
          <p:sp>
            <p:nvSpPr>
              <p:cNvPr id="42" name="Content block 401" hidden="1"/>
              <p:cNvSpPr>
                <a:spLocks noChangeArrowheads="1"/>
              </p:cNvSpPr>
              <p:nvPr/>
            </p:nvSpPr>
            <p:spPr bwMode="gray">
              <a:xfrm>
                <a:off x="533400" y="40416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s-ES" sz="1588" dirty="0"/>
              </a:p>
            </p:txBody>
          </p:sp>
        </p:grpSp>
        <p:grpSp>
          <p:nvGrpSpPr>
            <p:cNvPr id="16" name="Group 300" hidden="1"/>
            <p:cNvGrpSpPr/>
            <p:nvPr userDrawn="1"/>
          </p:nvGrpSpPr>
          <p:grpSpPr>
            <a:xfrm>
              <a:off x="533400" y="3730752"/>
              <a:ext cx="8994648" cy="688848"/>
              <a:chOff x="533400" y="3041904"/>
              <a:chExt cx="8994648" cy="688848"/>
            </a:xfrm>
          </p:grpSpPr>
          <p:sp>
            <p:nvSpPr>
              <p:cNvPr id="31" name="Content block 3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30419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s-ES" sz="1588" dirty="0"/>
              </a:p>
            </p:txBody>
          </p:sp>
          <p:sp>
            <p:nvSpPr>
              <p:cNvPr id="32" name="Content block 3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3041904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s-ES" sz="1588" dirty="0"/>
              </a:p>
            </p:txBody>
          </p:sp>
          <p:sp>
            <p:nvSpPr>
              <p:cNvPr id="33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723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s-ES" sz="1588" dirty="0"/>
              </a:p>
            </p:txBody>
          </p:sp>
          <p:sp>
            <p:nvSpPr>
              <p:cNvPr id="34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262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s-ES" sz="1588" dirty="0"/>
              </a:p>
            </p:txBody>
          </p:sp>
          <p:sp>
            <p:nvSpPr>
              <p:cNvPr id="35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801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s-ES" sz="1588" dirty="0"/>
              </a:p>
            </p:txBody>
          </p:sp>
          <p:sp>
            <p:nvSpPr>
              <p:cNvPr id="36" name="Content block 301" hidden="1"/>
              <p:cNvSpPr>
                <a:spLocks noChangeArrowheads="1"/>
              </p:cNvSpPr>
              <p:nvPr/>
            </p:nvSpPr>
            <p:spPr bwMode="gray">
              <a:xfrm>
                <a:off x="533400" y="30449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s-ES" sz="1588" dirty="0"/>
              </a:p>
            </p:txBody>
          </p:sp>
        </p:grpSp>
        <p:grpSp>
          <p:nvGrpSpPr>
            <p:cNvPr id="17" name="Group 200" hidden="1"/>
            <p:cNvGrpSpPr/>
            <p:nvPr userDrawn="1"/>
          </p:nvGrpSpPr>
          <p:grpSpPr>
            <a:xfrm>
              <a:off x="533400" y="2892552"/>
              <a:ext cx="8994648" cy="688848"/>
              <a:chOff x="533400" y="1066800"/>
              <a:chExt cx="8994648" cy="688848"/>
            </a:xfrm>
          </p:grpSpPr>
          <p:sp>
            <p:nvSpPr>
              <p:cNvPr id="25" name="Content block 2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10668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s-ES" sz="1588" dirty="0"/>
              </a:p>
            </p:txBody>
          </p:sp>
          <p:sp>
            <p:nvSpPr>
              <p:cNvPr id="26" name="Content block 2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10668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s-ES" sz="1588" dirty="0"/>
              </a:p>
            </p:txBody>
          </p:sp>
          <p:sp>
            <p:nvSpPr>
              <p:cNvPr id="27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723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s-ES" sz="1588" dirty="0"/>
              </a:p>
            </p:txBody>
          </p:sp>
          <p:sp>
            <p:nvSpPr>
              <p:cNvPr id="28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262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s-ES" sz="1588" dirty="0"/>
              </a:p>
            </p:txBody>
          </p:sp>
          <p:sp>
            <p:nvSpPr>
              <p:cNvPr id="29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801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s-ES" sz="1588" dirty="0"/>
              </a:p>
            </p:txBody>
          </p:sp>
          <p:sp>
            <p:nvSpPr>
              <p:cNvPr id="30" name="Content block 201" hidden="1"/>
              <p:cNvSpPr>
                <a:spLocks noChangeArrowheads="1"/>
              </p:cNvSpPr>
              <p:nvPr/>
            </p:nvSpPr>
            <p:spPr bwMode="gray">
              <a:xfrm>
                <a:off x="533400" y="1069848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s-ES" sz="1588" dirty="0"/>
              </a:p>
            </p:txBody>
          </p:sp>
        </p:grpSp>
        <p:grpSp>
          <p:nvGrpSpPr>
            <p:cNvPr id="18" name="Group 100" hidden="1"/>
            <p:cNvGrpSpPr/>
            <p:nvPr userDrawn="1"/>
          </p:nvGrpSpPr>
          <p:grpSpPr>
            <a:xfrm>
              <a:off x="533400" y="2054352"/>
              <a:ext cx="8994648" cy="688848"/>
              <a:chOff x="533400" y="2054352"/>
              <a:chExt cx="8994648" cy="688848"/>
            </a:xfrm>
          </p:grpSpPr>
          <p:sp>
            <p:nvSpPr>
              <p:cNvPr id="19" name="Content block 106" hidden="1"/>
              <p:cNvSpPr>
                <a:spLocks noChangeArrowheads="1"/>
              </p:cNvSpPr>
              <p:nvPr userDrawn="1"/>
            </p:nvSpPr>
            <p:spPr bwMode="gray">
              <a:xfrm>
                <a:off x="8156448" y="20543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s-ES" sz="1588" dirty="0"/>
              </a:p>
            </p:txBody>
          </p:sp>
          <p:sp>
            <p:nvSpPr>
              <p:cNvPr id="20" name="Content block 105" hidden="1"/>
              <p:cNvSpPr>
                <a:spLocks noChangeArrowheads="1"/>
              </p:cNvSpPr>
              <p:nvPr userDrawn="1"/>
            </p:nvSpPr>
            <p:spPr bwMode="gray">
              <a:xfrm>
                <a:off x="6631840" y="2054352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s-ES" sz="1588" dirty="0"/>
              </a:p>
            </p:txBody>
          </p:sp>
          <p:sp>
            <p:nvSpPr>
              <p:cNvPr id="21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723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s-ES" sz="1588" dirty="0"/>
              </a:p>
            </p:txBody>
          </p:sp>
          <p:sp>
            <p:nvSpPr>
              <p:cNvPr id="22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262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s-ES" sz="1588" dirty="0"/>
              </a:p>
            </p:txBody>
          </p:sp>
          <p:sp>
            <p:nvSpPr>
              <p:cNvPr id="23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801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s-ES" sz="1588" dirty="0"/>
              </a:p>
            </p:txBody>
          </p:sp>
          <p:sp>
            <p:nvSpPr>
              <p:cNvPr id="24" name="Content block 101" hidden="1"/>
              <p:cNvSpPr>
                <a:spLocks noChangeArrowheads="1"/>
              </p:cNvSpPr>
              <p:nvPr/>
            </p:nvSpPr>
            <p:spPr bwMode="gray">
              <a:xfrm>
                <a:off x="533400" y="2057400"/>
                <a:ext cx="1371600" cy="6858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 algn="ctr" defTabSz="805466">
                  <a:defRPr/>
                </a:pPr>
                <a:endParaRPr lang="es-ES" sz="1588" dirty="0"/>
              </a:p>
            </p:txBody>
          </p:sp>
        </p:grpSp>
      </p:grpSp>
      <p:sp>
        <p:nvSpPr>
          <p:cNvPr id="304" name="Shape 30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latin typeface="Georgia" panose="02040502050405020303" pitchFamily="18" charset="0"/>
              </a:rPr>
              <a:t>¿Preguntas?</a:t>
            </a: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652183" y="1690966"/>
            <a:ext cx="7839634" cy="3056966"/>
            <a:chOff x="720" y="816"/>
            <a:chExt cx="4161" cy="2736"/>
          </a:xfrm>
        </p:grpSpPr>
        <p:pic>
          <p:nvPicPr>
            <p:cNvPr id="6" name="Picture 4" descr="questions_bi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20" y="899"/>
              <a:ext cx="4153" cy="2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 flipH="1">
              <a:off x="4368" y="816"/>
              <a:ext cx="513" cy="2736"/>
            </a:xfrm>
            <a:prstGeom prst="rtTriangle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 sz="800" dirty="0"/>
            </a:p>
          </p:txBody>
        </p:sp>
      </p:grpSp>
      <p:sp>
        <p:nvSpPr>
          <p:cNvPr id="60" name="Text Placeholder 2"/>
          <p:cNvSpPr txBox="1">
            <a:spLocks/>
          </p:cNvSpPr>
          <p:nvPr/>
        </p:nvSpPr>
        <p:spPr>
          <a:xfrm>
            <a:off x="533399" y="4953000"/>
            <a:ext cx="7958417" cy="762000"/>
          </a:xfrm>
          <a:prstGeom prst="rect">
            <a:avLst/>
          </a:prstGeom>
        </p:spPr>
        <p:txBody>
          <a:bodyPr/>
          <a:lstStyle>
            <a:lvl1pPr marL="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Tx/>
              <a:buFontTx/>
              <a:buNone/>
              <a:tabLst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27432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Char char="•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54864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Char char="-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82296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Char char="◦"/>
              <a:defRPr sz="20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09728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Char char="›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7432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54864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SzPct val="100000"/>
              <a:buFont typeface="+mj-lt"/>
              <a:buAutoNum type="alpha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82296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SzPct val="100000"/>
              <a:buFont typeface="+mj-lt"/>
              <a:buAutoNum type="romanLcPeriod"/>
              <a:defRPr sz="20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0" indent="-27432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Arial" pitchFamily="34" charset="0"/>
              <a:buNone/>
              <a:defRPr sz="2000" b="1" kern="1200" baseline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r>
              <a:rPr lang="es-AR" sz="900" dirty="0"/>
              <a:t>Este documento publicación ha sido preparada para una orientación general acerca de asuntos de interés solamente, y no constituye asesoramiento profesional. Los receptores de la misma no deben actuar en base a la información contenida en esta publicación sin obtener asesoramiento independiente. No se efectúa manifestación ni se otorga garantía alguna (expresa o implícita) con respecto a la exactitud o integridad de la información contenida en esta publicación y, en la medida en que lo permite la ley, </a:t>
            </a:r>
            <a:r>
              <a:rPr lang="es-AR" sz="900" dirty="0" err="1"/>
              <a:t>PwC</a:t>
            </a:r>
            <a:r>
              <a:rPr lang="es-AR" sz="900" dirty="0"/>
              <a:t> Argentina, sus miembros, empleados y agentes no aceptan ni asumen ninguna responsabilidad, ni deber de cuidado por cualquier consecuencia de su accionar, o del accionar de terceros, o de negarse a actuar, confiando en la información contenida en esta publicación, o por ninguna decisión basada en la misma.</a:t>
            </a:r>
          </a:p>
          <a:p>
            <a:r>
              <a:rPr lang="es-AR" sz="900" dirty="0"/>
              <a:t>© 2019 En Argentina, las firmas miembro de la red global de </a:t>
            </a:r>
            <a:r>
              <a:rPr lang="es-AR" sz="900" dirty="0" err="1"/>
              <a:t>PricewaterhouseCoopers</a:t>
            </a:r>
            <a:r>
              <a:rPr lang="es-AR" sz="900" dirty="0"/>
              <a:t> International </a:t>
            </a:r>
            <a:r>
              <a:rPr lang="es-AR" sz="900" dirty="0" err="1"/>
              <a:t>Limited</a:t>
            </a:r>
            <a:r>
              <a:rPr lang="es-AR" sz="900" dirty="0"/>
              <a:t> son las sociedades Price </a:t>
            </a:r>
            <a:r>
              <a:rPr lang="es-AR" sz="900" dirty="0" err="1"/>
              <a:t>Waterhouse</a:t>
            </a:r>
            <a:r>
              <a:rPr lang="es-AR" sz="900" dirty="0"/>
              <a:t> &amp; Co. S.R.L., Price </a:t>
            </a:r>
            <a:r>
              <a:rPr lang="es-AR" sz="900" dirty="0" err="1"/>
              <a:t>Waterhouse</a:t>
            </a:r>
            <a:r>
              <a:rPr lang="es-AR" sz="900" dirty="0"/>
              <a:t> &amp; Co. Asesores de Empresas S.R.L. y </a:t>
            </a:r>
            <a:r>
              <a:rPr lang="es-AR" sz="900" dirty="0" err="1"/>
              <a:t>PricewaterhouseCoopers</a:t>
            </a:r>
            <a:r>
              <a:rPr lang="es-AR" sz="900" dirty="0"/>
              <a:t> Jurídico Fiscal S.R.L., que en forma separada o conjunta son identificadas como </a:t>
            </a:r>
            <a:r>
              <a:rPr lang="es-AR" sz="900" dirty="0" err="1"/>
              <a:t>PwC</a:t>
            </a:r>
            <a:r>
              <a:rPr lang="es-AR" sz="900" dirty="0"/>
              <a:t> Argentina.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3509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ctrTitle"/>
          </p:nvPr>
        </p:nvSpPr>
        <p:spPr>
          <a:xfrm>
            <a:off x="-2137048" y="404664"/>
            <a:ext cx="8077200" cy="1066800"/>
          </a:xfrm>
        </p:spPr>
        <p:txBody>
          <a:bodyPr/>
          <a:lstStyle/>
          <a:p>
            <a:r>
              <a:rPr lang="es-AR" b="1" i="1" dirty="0">
                <a:latin typeface="Georgia" pitchFamily="18" charset="0"/>
              </a:rPr>
              <a:t>Normativa</a:t>
            </a:r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7CA00F2-AD32-4D95-8C34-FA895C149FC7}" type="slidenum">
              <a:rPr lang="en-GB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09563" y="223838"/>
            <a:ext cx="82867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dirty="0">
                <a:solidFill>
                  <a:schemeClr val="bg1"/>
                </a:solidFill>
                <a:latin typeface="Georgia" pitchFamily="18" charset="0"/>
              </a:rPr>
              <a:t>Ajuste Impositivo por Inflación</a:t>
            </a:r>
          </a:p>
        </p:txBody>
      </p:sp>
    </p:spTree>
    <p:extLst>
      <p:ext uri="{BB962C8B-B14F-4D97-AF65-F5344CB8AC3E}">
        <p14:creationId xmlns:p14="http://schemas.microsoft.com/office/powerpoint/2010/main" val="470801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11"/>
          <p:cNvSpPr>
            <a:spLocks noGrp="1"/>
          </p:cNvSpPr>
          <p:nvPr>
            <p:ph sz="quarter" idx="15"/>
          </p:nvPr>
        </p:nvSpPr>
        <p:spPr>
          <a:xfrm>
            <a:off x="533400" y="764704"/>
            <a:ext cx="8077200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altLang="en-US" sz="1800" b="1" u="sng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altLang="en-US" sz="1800" b="1" u="sng" dirty="0" err="1">
                <a:latin typeface="Georgia" panose="02040502050405020303" pitchFamily="18" charset="0"/>
              </a:rPr>
              <a:t>Aplicación</a:t>
            </a:r>
            <a:r>
              <a:rPr lang="en-US" altLang="en-US" sz="1800" b="1" u="sng" dirty="0">
                <a:latin typeface="Georgia" panose="02040502050405020303" pitchFamily="18" charset="0"/>
              </a:rPr>
              <a:t> e </a:t>
            </a:r>
            <a:r>
              <a:rPr lang="en-US" altLang="en-US" sz="1800" b="1" u="sng" dirty="0" err="1">
                <a:latin typeface="Georgia" panose="02040502050405020303" pitchFamily="18" charset="0"/>
              </a:rPr>
              <a:t>imputación</a:t>
            </a:r>
            <a:endParaRPr lang="en-US" altLang="en-US" sz="1800" b="1" u="sng" dirty="0"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s-AR" sz="1600" dirty="0">
                <a:latin typeface="Georgia" panose="02040502050405020303" pitchFamily="18" charset="0"/>
              </a:rPr>
              <a:t>Re-establecimiento del mecanismo del </a:t>
            </a:r>
            <a:r>
              <a:rPr lang="es-AR" sz="1600" dirty="0" err="1">
                <a:latin typeface="Georgia" panose="02040502050405020303" pitchFamily="18" charset="0"/>
              </a:rPr>
              <a:t>AxI</a:t>
            </a:r>
            <a:r>
              <a:rPr lang="es-AR" sz="1600" dirty="0">
                <a:latin typeface="Georgia" panose="02040502050405020303" pitchFamily="18" charset="0"/>
              </a:rPr>
              <a:t> Fiscal – Título VI de la LIG -:</a:t>
            </a:r>
          </a:p>
          <a:p>
            <a:endParaRPr lang="es-AR" sz="1600" dirty="0">
              <a:latin typeface="Georgia" panose="02040502050405020303" pitchFamily="18" charset="0"/>
            </a:endParaRPr>
          </a:p>
          <a:p>
            <a:pPr marL="560070" lvl="2" indent="-285750"/>
            <a:r>
              <a:rPr lang="es-AR" sz="1600" dirty="0">
                <a:latin typeface="Georgia" panose="02040502050405020303" pitchFamily="18" charset="0"/>
              </a:rPr>
              <a:t>Aplicable en el ejercicio fiscal en el cual se verifique un % del IPC acumulado en los 36 anteriores al cierre del ejercicio que se liquida, superior al 100%.</a:t>
            </a:r>
          </a:p>
          <a:p>
            <a:pPr marL="560070" lvl="2" indent="-285750"/>
            <a:r>
              <a:rPr lang="es-AR" sz="1600" dirty="0">
                <a:latin typeface="Georgia" panose="02040502050405020303" pitchFamily="18" charset="0"/>
              </a:rPr>
              <a:t>Resultará aplicable para los ejercicios iniciados desde 01-01-2018, SIEMPRE QUE:</a:t>
            </a:r>
          </a:p>
          <a:p>
            <a:pPr marL="844550" lvl="5" indent="-285750">
              <a:buFont typeface="Wingdings" panose="05000000000000000000" pitchFamily="2" charset="2"/>
              <a:buChar char="ü"/>
            </a:pPr>
            <a:r>
              <a:rPr lang="es-AR" sz="1600" i="1" dirty="0">
                <a:latin typeface="Georgia" panose="02040502050405020303" pitchFamily="18" charset="0"/>
              </a:rPr>
              <a:t>Respecto del primer ejercicio a partir de la vigencia:</a:t>
            </a:r>
            <a:r>
              <a:rPr lang="es-AR" sz="1600" dirty="0">
                <a:latin typeface="Georgia" panose="02040502050405020303" pitchFamily="18" charset="0"/>
              </a:rPr>
              <a:t> si la variación del IPC &gt; 55%</a:t>
            </a:r>
          </a:p>
          <a:p>
            <a:pPr marL="844550" lvl="2" indent="-285750">
              <a:buFont typeface="Wingdings" panose="05000000000000000000" pitchFamily="2" charset="2"/>
              <a:buChar char="ü"/>
            </a:pPr>
            <a:r>
              <a:rPr lang="es-AR" sz="1600" i="1" dirty="0">
                <a:latin typeface="Georgia" panose="02040502050405020303" pitchFamily="18" charset="0"/>
              </a:rPr>
              <a:t>Respecto del segundo ejercicio a partir de la vigencia:</a:t>
            </a:r>
            <a:r>
              <a:rPr lang="es-AR" sz="1600" dirty="0">
                <a:latin typeface="Georgia" panose="02040502050405020303" pitchFamily="18" charset="0"/>
              </a:rPr>
              <a:t> si la variación del IPC &gt; 30%</a:t>
            </a:r>
          </a:p>
          <a:p>
            <a:pPr marL="844550" lvl="2" indent="-285750">
              <a:buFont typeface="Wingdings" panose="05000000000000000000" pitchFamily="2" charset="2"/>
              <a:buChar char="ü"/>
            </a:pPr>
            <a:r>
              <a:rPr lang="es-AR" sz="1600" i="1" dirty="0">
                <a:latin typeface="Georgia" panose="02040502050405020303" pitchFamily="18" charset="0"/>
              </a:rPr>
              <a:t>Respecto del tercer ejercicio a partir de la vigencia </a:t>
            </a:r>
            <a:r>
              <a:rPr lang="es-AR" sz="1600" dirty="0">
                <a:latin typeface="Georgia" panose="02040502050405020303" pitchFamily="18" charset="0"/>
              </a:rPr>
              <a:t>IPC &gt; 15%</a:t>
            </a:r>
          </a:p>
          <a:p>
            <a:pPr marL="558800" lvl="2"/>
            <a:endParaRPr lang="es-AR" sz="1600" dirty="0">
              <a:latin typeface="Georgia" panose="02040502050405020303" pitchFamily="18" charset="0"/>
            </a:endParaRPr>
          </a:p>
          <a:p>
            <a:pPr marL="560070" lvl="2" indent="-285750"/>
            <a:r>
              <a:rPr lang="es-AR" sz="1600" dirty="0">
                <a:latin typeface="Georgia" panose="02040502050405020303" pitchFamily="18" charset="0"/>
              </a:rPr>
              <a:t>El importe del </a:t>
            </a:r>
            <a:r>
              <a:rPr lang="es-AR" sz="1600" dirty="0" err="1">
                <a:latin typeface="Georgia" panose="02040502050405020303" pitchFamily="18" charset="0"/>
              </a:rPr>
              <a:t>AxI</a:t>
            </a:r>
            <a:r>
              <a:rPr lang="es-AR" sz="1600" dirty="0">
                <a:latin typeface="Georgia" panose="02040502050405020303" pitchFamily="18" charset="0"/>
              </a:rPr>
              <a:t> impositivo (pérdida o ganancia) deberá imputarse 1/3 en el ejercicio que se liquida y 2/3 en los ejercicios siguientes (activo o pasivo diferido) </a:t>
            </a:r>
          </a:p>
          <a:p>
            <a:pPr marL="0" indent="0">
              <a:spcAft>
                <a:spcPct val="0"/>
              </a:spcAft>
              <a:buNone/>
            </a:pPr>
            <a:endParaRPr lang="es-AR" sz="1800" dirty="0">
              <a:latin typeface="Georgia" pitchFamily="18" charset="0"/>
            </a:endParaRPr>
          </a:p>
          <a:p>
            <a:pPr marL="0" indent="0">
              <a:spcAft>
                <a:spcPct val="0"/>
              </a:spcAft>
              <a:buNone/>
            </a:pPr>
            <a:r>
              <a:rPr lang="es-AR" sz="1800" dirty="0">
                <a:latin typeface="Georgia" pitchFamily="18" charset="0"/>
              </a:rPr>
              <a:t>   </a:t>
            </a: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A7ACB8BA-84E9-447D-AFC7-C67851C9F01F}" type="slidenum">
              <a:rPr lang="en-GB" smtClean="0"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09563" y="223838"/>
            <a:ext cx="82867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dirty="0">
                <a:latin typeface="Georgia" pitchFamily="18" charset="0"/>
              </a:rPr>
              <a:t>Ajuste Impositivo por Inflación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-2117972" y="404664"/>
            <a:ext cx="80772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AR" sz="32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1044624" y="259715"/>
            <a:ext cx="80772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AR" sz="3200" b="1" i="1" dirty="0">
                <a:solidFill>
                  <a:srgbClr val="C00000"/>
                </a:solidFill>
                <a:latin typeface="Georgia" pitchFamily="18" charset="0"/>
              </a:rPr>
              <a:t>              Normativa</a:t>
            </a:r>
          </a:p>
        </p:txBody>
      </p:sp>
    </p:spTree>
    <p:extLst>
      <p:ext uri="{BB962C8B-B14F-4D97-AF65-F5344CB8AC3E}">
        <p14:creationId xmlns:p14="http://schemas.microsoft.com/office/powerpoint/2010/main" val="267670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11"/>
          <p:cNvSpPr>
            <a:spLocks noGrp="1"/>
          </p:cNvSpPr>
          <p:nvPr>
            <p:ph sz="quarter" idx="15"/>
          </p:nvPr>
        </p:nvSpPr>
        <p:spPr>
          <a:xfrm>
            <a:off x="519113" y="801862"/>
            <a:ext cx="8077200" cy="4419600"/>
          </a:xfrm>
        </p:spPr>
        <p:txBody>
          <a:bodyPr>
            <a:noAutofit/>
          </a:bodyPr>
          <a:lstStyle/>
          <a:p>
            <a:pPr marL="0" indent="0">
              <a:spcAft>
                <a:spcPct val="0"/>
              </a:spcAft>
              <a:buNone/>
            </a:pPr>
            <a:endParaRPr lang="es-AR" sz="1800" b="1" u="sng" dirty="0">
              <a:solidFill>
                <a:srgbClr val="C00000"/>
              </a:solidFill>
              <a:latin typeface="Georgia" pitchFamily="18" charset="0"/>
            </a:endParaRPr>
          </a:p>
          <a:p>
            <a:pPr marL="0" indent="0">
              <a:spcAft>
                <a:spcPct val="0"/>
              </a:spcAft>
              <a:buNone/>
            </a:pPr>
            <a:endParaRPr lang="es-AR" sz="1800" b="1" u="sng" dirty="0">
              <a:solidFill>
                <a:srgbClr val="C00000"/>
              </a:solidFill>
              <a:latin typeface="Georgia" pitchFamily="18" charset="0"/>
            </a:endParaRPr>
          </a:p>
          <a:p>
            <a:pPr marL="0" indent="0">
              <a:spcAft>
                <a:spcPct val="0"/>
              </a:spcAft>
              <a:buNone/>
            </a:pPr>
            <a:endParaRPr lang="es-AR" sz="1800" dirty="0">
              <a:latin typeface="Georgia" pitchFamily="18" charset="0"/>
            </a:endParaRP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7"/>
          </p:nvPr>
        </p:nvSpPr>
        <p:spPr bwMode="auto">
          <a:xfrm>
            <a:off x="5161384" y="5975727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s-AR" sz="1600" b="1" dirty="0">
                <a:solidFill>
                  <a:srgbClr val="C00000"/>
                </a:solidFill>
                <a:latin typeface="Georgia" panose="02040502050405020303" pitchFamily="18" charset="0"/>
              </a:rPr>
              <a:t>(Ganancia) 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09563" y="223838"/>
            <a:ext cx="82867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dirty="0">
                <a:latin typeface="Georgia" pitchFamily="18" charset="0"/>
              </a:rPr>
              <a:t>Ajuste Impositivo por Inflación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-2117972" y="404664"/>
            <a:ext cx="80772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AR" sz="32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555776" y="1471464"/>
            <a:ext cx="3672408" cy="936104"/>
          </a:xfrm>
          <a:prstGeom prst="round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>
                <a:latin typeface="Georgia" panose="02040502050405020303" pitchFamily="18" charset="0"/>
              </a:rPr>
              <a:t>Determinación de Activos y Pasivos Computables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31640" y="3284984"/>
            <a:ext cx="3145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>
                <a:latin typeface="Georgia" panose="02040502050405020303" pitchFamily="18" charset="0"/>
              </a:rPr>
              <a:t>Bienes muebles amortizables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1085" y="3721760"/>
            <a:ext cx="2191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>
                <a:latin typeface="Georgia" panose="02040502050405020303" pitchFamily="18" charset="0"/>
              </a:rPr>
              <a:t>Bienes inmateriales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20344" y="3077344"/>
            <a:ext cx="1266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>
                <a:latin typeface="Georgia" panose="02040502050405020303" pitchFamily="18" charset="0"/>
              </a:rPr>
              <a:t>Inmuebles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08104" y="3446676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>
                <a:latin typeface="Georgia" panose="02040502050405020303" pitchFamily="18" charset="0"/>
              </a:rPr>
              <a:t>Acciones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05095" y="3003748"/>
            <a:ext cx="2770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>
                <a:latin typeface="Georgia" panose="02040502050405020303" pitchFamily="18" charset="0"/>
              </a:rPr>
              <a:t>Inversiones en el exterior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13117" y="4211796"/>
            <a:ext cx="5075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>
                <a:latin typeface="Georgia" panose="02040502050405020303" pitchFamily="18" charset="0"/>
              </a:rPr>
              <a:t>Cuotas o Participaciones Sociales, cuotas de FCI</a:t>
            </a:r>
          </a:p>
        </p:txBody>
      </p:sp>
      <p:cxnSp>
        <p:nvCxnSpPr>
          <p:cNvPr id="6" name="Straight Arrow Connector 5"/>
          <p:cNvCxnSpPr>
            <a:stCxn id="24" idx="1"/>
          </p:cNvCxnSpPr>
          <p:nvPr/>
        </p:nvCxnSpPr>
        <p:spPr>
          <a:xfrm flipH="1">
            <a:off x="3352224" y="2607749"/>
            <a:ext cx="531004" cy="6772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572000" y="2792415"/>
            <a:ext cx="0" cy="409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248176" y="2607749"/>
            <a:ext cx="1844104" cy="4925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4220344" y="2792415"/>
            <a:ext cx="19286" cy="11140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24" idx="3"/>
          </p:cNvCxnSpPr>
          <p:nvPr/>
        </p:nvCxnSpPr>
        <p:spPr>
          <a:xfrm>
            <a:off x="5351900" y="2607749"/>
            <a:ext cx="728466" cy="8619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2987824" y="2792415"/>
            <a:ext cx="864096" cy="15006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Left Bracket 22"/>
          <p:cNvSpPr/>
          <p:nvPr/>
        </p:nvSpPr>
        <p:spPr>
          <a:xfrm>
            <a:off x="1399953" y="2673693"/>
            <a:ext cx="144016" cy="2088232"/>
          </a:xfrm>
          <a:prstGeom prst="leftBracket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4" name="TextBox 23"/>
          <p:cNvSpPr txBox="1"/>
          <p:nvPr/>
        </p:nvSpPr>
        <p:spPr>
          <a:xfrm>
            <a:off x="3883228" y="2423083"/>
            <a:ext cx="1468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>
                <a:solidFill>
                  <a:srgbClr val="C00000"/>
                </a:solidFill>
                <a:latin typeface="Georgia" panose="02040502050405020303" pitchFamily="18" charset="0"/>
              </a:rPr>
              <a:t>DETRAER</a:t>
            </a:r>
            <a:r>
              <a:rPr lang="es-AR" dirty="0">
                <a:latin typeface="Georgia" panose="02040502050405020303" pitchFamily="18" charset="0"/>
              </a:rPr>
              <a:t>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5496" y="3284984"/>
            <a:ext cx="15873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b="1" dirty="0">
                <a:solidFill>
                  <a:srgbClr val="C00000"/>
                </a:solidFill>
                <a:latin typeface="Georgia" panose="02040502050405020303" pitchFamily="18" charset="0"/>
              </a:rPr>
              <a:t>AJUSTES</a:t>
            </a:r>
          </a:p>
          <a:p>
            <a:r>
              <a:rPr lang="es-AR" sz="1600" b="1" dirty="0">
                <a:solidFill>
                  <a:srgbClr val="C00000"/>
                </a:solidFill>
                <a:latin typeface="Georgia" panose="02040502050405020303" pitchFamily="18" charset="0"/>
              </a:rPr>
              <a:t>ESTÁTICOS</a:t>
            </a:r>
          </a:p>
          <a:p>
            <a:r>
              <a:rPr lang="es-AR" sz="1600" b="1" dirty="0">
                <a:solidFill>
                  <a:srgbClr val="C00000"/>
                </a:solidFill>
                <a:latin typeface="Georgia" panose="02040502050405020303" pitchFamily="18" charset="0"/>
              </a:rPr>
              <a:t>(ajustados a sus valores impositivos)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27584" y="5013176"/>
            <a:ext cx="7053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>
                <a:solidFill>
                  <a:srgbClr val="C00000"/>
                </a:solidFill>
                <a:latin typeface="Georgia" panose="02040502050405020303" pitchFamily="18" charset="0"/>
              </a:rPr>
              <a:t>[ ACTIVO COMPUTABLE - PASIVO COMPUTABLE ] x  IPC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72490" y="5756077"/>
            <a:ext cx="55171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600" b="1" dirty="0">
                <a:solidFill>
                  <a:srgbClr val="C00000"/>
                </a:solidFill>
                <a:latin typeface="Georgia" panose="02040502050405020303" pitchFamily="18" charset="0"/>
              </a:rPr>
              <a:t>Ajuste Negativo: ACTIVO &gt; PASIVO</a:t>
            </a:r>
          </a:p>
          <a:p>
            <a:r>
              <a:rPr lang="es-AR" sz="1600" b="1" dirty="0">
                <a:solidFill>
                  <a:srgbClr val="C00000"/>
                </a:solidFill>
                <a:latin typeface="Georgia" panose="02040502050405020303" pitchFamily="18" charset="0"/>
              </a:rPr>
              <a:t>                      (Pérdida)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806280" y="5755461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AR" sz="1600" b="1" dirty="0">
                <a:solidFill>
                  <a:srgbClr val="C00000"/>
                </a:solidFill>
                <a:latin typeface="Georgia" panose="02040502050405020303" pitchFamily="18" charset="0"/>
              </a:rPr>
              <a:t>Ajuste Positivo : ACTIVO &lt; PASIVO 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2987824" y="5279142"/>
            <a:ext cx="895404" cy="4991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3883228" y="5279142"/>
            <a:ext cx="1048812" cy="5261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7" name="Title 1"/>
          <p:cNvSpPr txBox="1">
            <a:spLocks/>
          </p:cNvSpPr>
          <p:nvPr/>
        </p:nvSpPr>
        <p:spPr>
          <a:xfrm>
            <a:off x="-2386928" y="324601"/>
            <a:ext cx="80772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3200" b="1" i="1" dirty="0">
                <a:solidFill>
                  <a:srgbClr val="C00000"/>
                </a:solidFill>
                <a:latin typeface="Georgia" pitchFamily="18" charset="0"/>
              </a:rPr>
              <a:t>              Normativa (cont.)</a:t>
            </a:r>
          </a:p>
        </p:txBody>
      </p:sp>
      <p:sp>
        <p:nvSpPr>
          <p:cNvPr id="5" name="Rectangle 4"/>
          <p:cNvSpPr/>
          <p:nvPr/>
        </p:nvSpPr>
        <p:spPr>
          <a:xfrm>
            <a:off x="442867" y="1102132"/>
            <a:ext cx="31983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u="sng" dirty="0" err="1">
                <a:latin typeface="Georgia" panose="02040502050405020303" pitchFamily="18" charset="0"/>
              </a:rPr>
              <a:t>Procedimiento</a:t>
            </a:r>
            <a:r>
              <a:rPr lang="en-US" altLang="en-US" b="1" u="sng" dirty="0">
                <a:latin typeface="Georgia" panose="02040502050405020303" pitchFamily="18" charset="0"/>
              </a:rPr>
              <a:t> de </a:t>
            </a:r>
            <a:r>
              <a:rPr lang="en-US" altLang="en-US" b="1" u="sng" dirty="0" err="1">
                <a:latin typeface="Georgia" panose="02040502050405020303" pitchFamily="18" charset="0"/>
              </a:rPr>
              <a:t>cálculo</a:t>
            </a:r>
            <a:endParaRPr lang="en-US" altLang="en-US" b="1" u="sng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207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11"/>
          <p:cNvSpPr>
            <a:spLocks noGrp="1"/>
          </p:cNvSpPr>
          <p:nvPr>
            <p:ph sz="quarter" idx="15"/>
          </p:nvPr>
        </p:nvSpPr>
        <p:spPr>
          <a:xfrm>
            <a:off x="533400" y="1241648"/>
            <a:ext cx="8077200" cy="4419600"/>
          </a:xfrm>
        </p:spPr>
        <p:txBody>
          <a:bodyPr>
            <a:noAutofit/>
          </a:bodyPr>
          <a:lstStyle/>
          <a:p>
            <a:pPr marL="0" indent="0">
              <a:spcAft>
                <a:spcPct val="0"/>
              </a:spcAft>
              <a:buNone/>
            </a:pPr>
            <a:endParaRPr lang="es-AR" sz="1800" b="1" u="sng" dirty="0">
              <a:solidFill>
                <a:srgbClr val="C00000"/>
              </a:solidFill>
              <a:latin typeface="Georgia" pitchFamily="18" charset="0"/>
            </a:endParaRPr>
          </a:p>
          <a:p>
            <a:pPr marL="0" indent="0">
              <a:spcAft>
                <a:spcPct val="0"/>
              </a:spcAft>
              <a:buNone/>
            </a:pPr>
            <a:endParaRPr lang="es-AR" sz="1800" dirty="0">
              <a:latin typeface="Georgia" pitchFamily="18" charset="0"/>
            </a:endParaRP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A7ACB8BA-84E9-447D-AFC7-C67851C9F01F}" type="slidenum">
              <a:rPr lang="en-GB" smtClean="0"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GB"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09563" y="223838"/>
            <a:ext cx="82867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dirty="0">
                <a:latin typeface="Georgia" pitchFamily="18" charset="0"/>
              </a:rPr>
              <a:t>Ajuste Impositivo por Inflación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-2117972" y="404664"/>
            <a:ext cx="80772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3200" b="1" i="1" dirty="0">
                <a:solidFill>
                  <a:srgbClr val="C00000"/>
                </a:solidFill>
                <a:latin typeface="Georgia" pitchFamily="18" charset="0"/>
              </a:rPr>
              <a:t>             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555776" y="1471464"/>
            <a:ext cx="3672408" cy="936104"/>
          </a:xfrm>
          <a:prstGeom prst="round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>
                <a:latin typeface="Georgia" panose="02040502050405020303" pitchFamily="18" charset="0"/>
              </a:rPr>
              <a:t>Ajustes del Ejercicio bajo análisis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70805" y="2942902"/>
            <a:ext cx="363272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u="sng" dirty="0">
                <a:solidFill>
                  <a:srgbClr val="C00000"/>
                </a:solidFill>
                <a:latin typeface="Georgia" panose="02040502050405020303" pitchFamily="18" charset="0"/>
              </a:rPr>
              <a:t>Ajustes Positivos:</a:t>
            </a:r>
          </a:p>
          <a:p>
            <a:pPr marL="285750" indent="-285750">
              <a:buFontTx/>
              <a:buChar char="-"/>
            </a:pPr>
            <a:r>
              <a:rPr lang="es-AR" dirty="0">
                <a:latin typeface="Georgia" panose="02040502050405020303" pitchFamily="18" charset="0"/>
              </a:rPr>
              <a:t>Retiros de cualquier tipo</a:t>
            </a:r>
          </a:p>
          <a:p>
            <a:pPr marL="285750" indent="-285750">
              <a:buFontTx/>
              <a:buChar char="-"/>
            </a:pPr>
            <a:r>
              <a:rPr lang="es-AR" dirty="0">
                <a:latin typeface="Georgia" panose="02040502050405020303" pitchFamily="18" charset="0"/>
              </a:rPr>
              <a:t>Pagos de dividendos</a:t>
            </a:r>
          </a:p>
          <a:p>
            <a:pPr marL="285750" indent="-285750">
              <a:buFontTx/>
              <a:buChar char="-"/>
            </a:pPr>
            <a:r>
              <a:rPr lang="es-AR" dirty="0">
                <a:latin typeface="Georgia" panose="02040502050405020303" pitchFamily="18" charset="0"/>
              </a:rPr>
              <a:t>Reducciones de capital</a:t>
            </a:r>
          </a:p>
          <a:p>
            <a:pPr marL="285750" indent="-285750">
              <a:buFontTx/>
              <a:buChar char="-"/>
            </a:pPr>
            <a:r>
              <a:rPr lang="es-AR" dirty="0">
                <a:latin typeface="Georgia" panose="02040502050405020303" pitchFamily="18" charset="0"/>
              </a:rPr>
              <a:t>Adquisiciones de bienes de uso</a:t>
            </a:r>
          </a:p>
          <a:p>
            <a:pPr marL="285750" indent="-285750">
              <a:buFontTx/>
              <a:buChar char="-"/>
            </a:pPr>
            <a:r>
              <a:rPr lang="es-AR" dirty="0">
                <a:latin typeface="Georgia" panose="02040502050405020303" pitchFamily="18" charset="0"/>
              </a:rPr>
              <a:t>Inversiones en el exterior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71236" y="2924944"/>
            <a:ext cx="403027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u="sng" dirty="0">
                <a:solidFill>
                  <a:srgbClr val="C00000"/>
                </a:solidFill>
                <a:latin typeface="Georgia" panose="02040502050405020303" pitchFamily="18" charset="0"/>
              </a:rPr>
              <a:t>Ajustes Negativos:</a:t>
            </a:r>
          </a:p>
          <a:p>
            <a:pPr marL="285750" indent="-285750">
              <a:buFontTx/>
              <a:buChar char="-"/>
            </a:pPr>
            <a:r>
              <a:rPr lang="es-AR" dirty="0">
                <a:latin typeface="Georgia" panose="02040502050405020303" pitchFamily="18" charset="0"/>
              </a:rPr>
              <a:t>Aportes de cualquier tipo</a:t>
            </a:r>
          </a:p>
          <a:p>
            <a:endParaRPr lang="es-AR" dirty="0">
              <a:latin typeface="Georgia" panose="02040502050405020303" pitchFamily="18" charset="0"/>
            </a:endParaRPr>
          </a:p>
          <a:p>
            <a:pPr marL="285750" indent="-285750">
              <a:buFontTx/>
              <a:buChar char="-"/>
            </a:pPr>
            <a:r>
              <a:rPr lang="es-AR" dirty="0">
                <a:latin typeface="Georgia" panose="02040502050405020303" pitchFamily="18" charset="0"/>
              </a:rPr>
              <a:t>Aumentos de capital</a:t>
            </a:r>
          </a:p>
          <a:p>
            <a:pPr marL="285750" indent="-285750">
              <a:buFontTx/>
              <a:buChar char="-"/>
            </a:pPr>
            <a:endParaRPr lang="es-AR" dirty="0">
              <a:latin typeface="Georgia" panose="02040502050405020303" pitchFamily="18" charset="0"/>
            </a:endParaRPr>
          </a:p>
          <a:p>
            <a:pPr marL="285750" indent="-285750">
              <a:buFontTx/>
              <a:buChar char="-"/>
            </a:pPr>
            <a:r>
              <a:rPr lang="es-AR" dirty="0">
                <a:latin typeface="Georgia" panose="02040502050405020303" pitchFamily="18" charset="0"/>
              </a:rPr>
              <a:t>Desafectación Inversiones del ext.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203848" y="2407568"/>
            <a:ext cx="864096" cy="5173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067944" y="2407568"/>
            <a:ext cx="1080120" cy="5173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Left Bracket 15"/>
          <p:cNvSpPr/>
          <p:nvPr/>
        </p:nvSpPr>
        <p:spPr>
          <a:xfrm>
            <a:off x="1403648" y="2852936"/>
            <a:ext cx="144016" cy="1872208"/>
          </a:xfrm>
          <a:prstGeom prst="leftBracket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7" name="TextBox 16"/>
          <p:cNvSpPr txBox="1"/>
          <p:nvPr/>
        </p:nvSpPr>
        <p:spPr>
          <a:xfrm>
            <a:off x="35496" y="3284984"/>
            <a:ext cx="16898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>
                <a:solidFill>
                  <a:srgbClr val="C00000"/>
                </a:solidFill>
                <a:latin typeface="Georgia" panose="02040502050405020303" pitchFamily="18" charset="0"/>
              </a:rPr>
              <a:t>AJUSTES</a:t>
            </a:r>
          </a:p>
          <a:p>
            <a:endParaRPr lang="es-AR" b="1" dirty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r>
              <a:rPr lang="es-AR" b="1" dirty="0">
                <a:solidFill>
                  <a:srgbClr val="C00000"/>
                </a:solidFill>
                <a:latin typeface="Georgia" panose="02040502050405020303" pitchFamily="18" charset="0"/>
              </a:rPr>
              <a:t>DINÁMICOS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81064" y="4869160"/>
            <a:ext cx="5900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>
                <a:solidFill>
                  <a:srgbClr val="C00000"/>
                </a:solidFill>
                <a:latin typeface="Georgia" panose="02040502050405020303" pitchFamily="18" charset="0"/>
              </a:rPr>
              <a:t>[ AJUSTES POSITIVOS Y/O NEGATIVOS ] x  IPC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-2386928" y="291673"/>
            <a:ext cx="80772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3200" b="1" i="1" dirty="0">
                <a:solidFill>
                  <a:srgbClr val="C00000"/>
                </a:solidFill>
                <a:latin typeface="Georgia" pitchFamily="18" charset="0"/>
              </a:rPr>
              <a:t>              Normativa (cont.)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42867" y="1102132"/>
            <a:ext cx="4100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u="sng" dirty="0" err="1">
                <a:latin typeface="Georgia" panose="02040502050405020303" pitchFamily="18" charset="0"/>
              </a:rPr>
              <a:t>Procedimiento</a:t>
            </a:r>
            <a:r>
              <a:rPr lang="en-US" altLang="en-US" b="1" u="sng" dirty="0">
                <a:latin typeface="Georgia" panose="02040502050405020303" pitchFamily="18" charset="0"/>
              </a:rPr>
              <a:t> de </a:t>
            </a:r>
            <a:r>
              <a:rPr lang="en-US" altLang="en-US" b="1" u="sng" dirty="0" err="1">
                <a:latin typeface="Georgia" panose="02040502050405020303" pitchFamily="18" charset="0"/>
              </a:rPr>
              <a:t>cálculo</a:t>
            </a:r>
            <a:r>
              <a:rPr lang="en-US" altLang="en-US" b="1" u="sng" dirty="0">
                <a:latin typeface="Georgia" panose="02040502050405020303" pitchFamily="18" charset="0"/>
              </a:rPr>
              <a:t> (Cont.)</a:t>
            </a:r>
          </a:p>
        </p:txBody>
      </p:sp>
    </p:spTree>
    <p:extLst>
      <p:ext uri="{BB962C8B-B14F-4D97-AF65-F5344CB8AC3E}">
        <p14:creationId xmlns:p14="http://schemas.microsoft.com/office/powerpoint/2010/main" val="422786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11"/>
          <p:cNvSpPr>
            <a:spLocks noGrp="1"/>
          </p:cNvSpPr>
          <p:nvPr>
            <p:ph sz="quarter" idx="15"/>
          </p:nvPr>
        </p:nvSpPr>
        <p:spPr>
          <a:xfrm>
            <a:off x="533400" y="1241648"/>
            <a:ext cx="8077200" cy="4419600"/>
          </a:xfrm>
        </p:spPr>
        <p:txBody>
          <a:bodyPr>
            <a:noAutofit/>
          </a:bodyPr>
          <a:lstStyle/>
          <a:p>
            <a:pPr marL="0" indent="0">
              <a:spcAft>
                <a:spcPct val="0"/>
              </a:spcAft>
              <a:buNone/>
            </a:pPr>
            <a:endParaRPr lang="es-AR" sz="1800" b="1" u="sng" dirty="0">
              <a:solidFill>
                <a:srgbClr val="C00000"/>
              </a:solidFill>
              <a:latin typeface="Georgia" pitchFamily="18" charset="0"/>
            </a:endParaRPr>
          </a:p>
          <a:p>
            <a:pPr marL="0" indent="0">
              <a:spcAft>
                <a:spcPct val="0"/>
              </a:spcAft>
              <a:buNone/>
            </a:pPr>
            <a:endParaRPr lang="es-AR" sz="1800" dirty="0">
              <a:latin typeface="Georgia" pitchFamily="18" charset="0"/>
            </a:endParaRP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A7ACB8BA-84E9-447D-AFC7-C67851C9F01F}" type="slidenum">
              <a:rPr lang="en-GB" smtClean="0"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GB"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09563" y="223838"/>
            <a:ext cx="82867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dirty="0">
                <a:latin typeface="Georgia" pitchFamily="18" charset="0"/>
              </a:rPr>
              <a:t>Ajuste Impositivo por Inflación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-2412776" y="258391"/>
            <a:ext cx="80772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3200" b="1" i="1" dirty="0">
                <a:solidFill>
                  <a:srgbClr val="C00000"/>
                </a:solidFill>
                <a:latin typeface="Georgia" pitchFamily="18" charset="0"/>
              </a:rPr>
              <a:t>              Normativa (cont.)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555776" y="1471464"/>
            <a:ext cx="3672408" cy="936104"/>
          </a:xfrm>
          <a:prstGeom prst="round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>
                <a:latin typeface="Georgia" panose="02040502050405020303" pitchFamily="18" charset="0"/>
              </a:rPr>
              <a:t>DETERMINACION DEL AJUSTE POR INFLACION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9552" y="2996952"/>
            <a:ext cx="76081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AJUSTES ESTÁTICOS +/- AJUSTES DINÁMICOS = AJUSTE POR INFLACIÓN DEL EJERCICIO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211960" y="249289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loud 18"/>
          <p:cNvSpPr/>
          <p:nvPr/>
        </p:nvSpPr>
        <p:spPr>
          <a:xfrm>
            <a:off x="683567" y="3717032"/>
            <a:ext cx="7912745" cy="2304256"/>
          </a:xfrm>
          <a:prstGeom prst="cloud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b="1" dirty="0">
                <a:latin typeface="Georgia" panose="02040502050405020303" pitchFamily="18" charset="0"/>
              </a:rPr>
              <a:t>Importante:</a:t>
            </a:r>
            <a:r>
              <a:rPr lang="es-AR" dirty="0">
                <a:latin typeface="Georgia" panose="02040502050405020303" pitchFamily="18" charset="0"/>
              </a:rPr>
              <a:t> para los ajustes estáticos el balance a considerar es el del ejercicio anterior;</a:t>
            </a:r>
          </a:p>
          <a:p>
            <a:pPr algn="ctr"/>
            <a:r>
              <a:rPr lang="es-AR" dirty="0">
                <a:latin typeface="Georgia" panose="02040502050405020303" pitchFamily="18" charset="0"/>
              </a:rPr>
              <a:t>para los ajustes dinámicos se consideran los movimientos del ejercicio bajo análisis.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42867" y="1102132"/>
            <a:ext cx="4100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u="sng" dirty="0" err="1">
                <a:latin typeface="Georgia" panose="02040502050405020303" pitchFamily="18" charset="0"/>
              </a:rPr>
              <a:t>Procedimiento</a:t>
            </a:r>
            <a:r>
              <a:rPr lang="en-US" altLang="en-US" b="1" u="sng" dirty="0">
                <a:latin typeface="Georgia" panose="02040502050405020303" pitchFamily="18" charset="0"/>
              </a:rPr>
              <a:t> de </a:t>
            </a:r>
            <a:r>
              <a:rPr lang="en-US" altLang="en-US" b="1" u="sng" dirty="0" err="1">
                <a:latin typeface="Georgia" panose="02040502050405020303" pitchFamily="18" charset="0"/>
              </a:rPr>
              <a:t>cálculo</a:t>
            </a:r>
            <a:r>
              <a:rPr lang="en-US" altLang="en-US" b="1" u="sng" dirty="0">
                <a:latin typeface="Georgia" panose="02040502050405020303" pitchFamily="18" charset="0"/>
              </a:rPr>
              <a:t> (Cont.)</a:t>
            </a:r>
          </a:p>
        </p:txBody>
      </p:sp>
    </p:spTree>
    <p:extLst>
      <p:ext uri="{BB962C8B-B14F-4D97-AF65-F5344CB8AC3E}">
        <p14:creationId xmlns:p14="http://schemas.microsoft.com/office/powerpoint/2010/main" val="296762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ctrTitle"/>
          </p:nvPr>
        </p:nvSpPr>
        <p:spPr>
          <a:xfrm>
            <a:off x="107504" y="908720"/>
            <a:ext cx="8077200" cy="1066800"/>
          </a:xfrm>
        </p:spPr>
        <p:txBody>
          <a:bodyPr/>
          <a:lstStyle/>
          <a:p>
            <a:pPr algn="l"/>
            <a:r>
              <a:rPr lang="es-AR" b="1" i="1" dirty="0">
                <a:latin typeface="Georgia" pitchFamily="18" charset="0"/>
              </a:rPr>
              <a:t>EJEMPLO - Proyección del impuesto a las ganancias al 31.12.19</a:t>
            </a:r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7CA00F2-AD32-4D95-8C34-FA895C149FC7}" type="slidenum">
              <a:rPr lang="en-GB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GB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09563" y="223838"/>
            <a:ext cx="82867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dirty="0">
                <a:solidFill>
                  <a:schemeClr val="bg1"/>
                </a:solidFill>
                <a:latin typeface="Georgia" pitchFamily="18" charset="0"/>
              </a:rPr>
              <a:t>Ajuste Impositivo por Inflación</a:t>
            </a:r>
          </a:p>
        </p:txBody>
      </p:sp>
    </p:spTree>
    <p:extLst>
      <p:ext uri="{BB962C8B-B14F-4D97-AF65-F5344CB8AC3E}">
        <p14:creationId xmlns:p14="http://schemas.microsoft.com/office/powerpoint/2010/main" val="129682005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Grid"/>
  <p:tag name="SMARTISVISIBLE" val="{@GridOn}=Yes"/>
  <p:tag name="SMARTLOCKSHAPE" val="Yes"/>
  <p:tag name="SMARTGRID" val="Yes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2312</Words>
  <Application>Microsoft Office PowerPoint</Application>
  <PresentationFormat>On-screen Show (4:3)</PresentationFormat>
  <Paragraphs>335</Paragraphs>
  <Slides>30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Georgia</vt:lpstr>
      <vt:lpstr>Wingdings</vt:lpstr>
      <vt:lpstr>Office Theme</vt:lpstr>
      <vt:lpstr>Worksheet</vt:lpstr>
      <vt:lpstr>  AJUSTE POR INFLACION IMPOSITIVO  Enfoque General y Empresas Agropecuarias</vt:lpstr>
      <vt:lpstr>Agenda</vt:lpstr>
      <vt:lpstr>PowerPoint Presentation</vt:lpstr>
      <vt:lpstr>Normativa</vt:lpstr>
      <vt:lpstr>PowerPoint Presentation</vt:lpstr>
      <vt:lpstr>PowerPoint Presentation</vt:lpstr>
      <vt:lpstr>PowerPoint Presentation</vt:lpstr>
      <vt:lpstr>PowerPoint Presentation</vt:lpstr>
      <vt:lpstr>EJEMPLO - Proyección del impuesto a las ganancias al 31.12.19</vt:lpstr>
      <vt:lpstr>Ajuste Impositivo por Inflación. Balance al 31.12.2018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ANEXO NORMATIVO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¿Preguntas?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AJUSTE POR INFLACION IMPOSITIVO  Enfoque General y Empresas Agropecuarias</dc:title>
  <dc:creator>Miguel Angel Modarelli</dc:creator>
  <cp:lastModifiedBy>Miguel Angel Modarelli</cp:lastModifiedBy>
  <cp:revision>4</cp:revision>
  <dcterms:created xsi:type="dcterms:W3CDTF">2019-11-25T20:58:52Z</dcterms:created>
  <dcterms:modified xsi:type="dcterms:W3CDTF">2019-12-05T14:30:49Z</dcterms:modified>
</cp:coreProperties>
</file>