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45" r:id="rId2"/>
    <p:sldId id="343" r:id="rId3"/>
    <p:sldId id="344" r:id="rId4"/>
    <p:sldId id="279" r:id="rId5"/>
    <p:sldId id="311" r:id="rId6"/>
    <p:sldId id="329" r:id="rId7"/>
    <p:sldId id="330" r:id="rId8"/>
    <p:sldId id="272" r:id="rId9"/>
    <p:sldId id="280" r:id="rId10"/>
    <p:sldId id="297" r:id="rId11"/>
    <p:sldId id="333" r:id="rId12"/>
    <p:sldId id="334" r:id="rId13"/>
    <p:sldId id="335" r:id="rId14"/>
    <p:sldId id="336" r:id="rId15"/>
    <p:sldId id="337" r:id="rId16"/>
    <p:sldId id="338" r:id="rId17"/>
    <p:sldId id="346" r:id="rId18"/>
    <p:sldId id="341" r:id="rId19"/>
    <p:sldId id="342" r:id="rId20"/>
    <p:sldId id="298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83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267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0419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906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8587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196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7451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3440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929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419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835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268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48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93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295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41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593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F1FA8-0094-433A-9CCA-6326BAB19B04}" type="datetimeFigureOut">
              <a:rPr lang="es-AR" smtClean="0"/>
              <a:t>25/11/2020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3398-9D63-482F-9704-9296C073D1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1516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9579385-4A5B-4A43-9FE7-E550589DAF46}"/>
              </a:ext>
            </a:extLst>
          </p:cNvPr>
          <p:cNvSpPr txBox="1"/>
          <p:nvPr/>
        </p:nvSpPr>
        <p:spPr>
          <a:xfrm>
            <a:off x="1565419" y="3429000"/>
            <a:ext cx="925512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altLang="es-AR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Fraudes Fiscales.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altLang="es-AR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Impositivos y Aduaneros</a:t>
            </a:r>
            <a:br>
              <a:rPr lang="es-AR" altLang="es-AR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s-AR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2020</a:t>
            </a:r>
            <a:endParaRPr lang="es-A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9551008-D601-47F0-AEF0-86AD0DD01B07}"/>
              </a:ext>
            </a:extLst>
          </p:cNvPr>
          <p:cNvSpPr txBox="1"/>
          <p:nvPr/>
        </p:nvSpPr>
        <p:spPr>
          <a:xfrm>
            <a:off x="1690255" y="1108364"/>
            <a:ext cx="8866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pPr algn="ctr"/>
            <a:r>
              <a:rPr lang="es-A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Consejo Profesional de Ciencias Económicas de La Pampa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39E2AD4-6196-405D-A18F-51846F900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195263"/>
            <a:ext cx="10358437" cy="5619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</a:rPr>
              <a:t>Sociedades Comerciales. Anexo II Ap. II Ley N° 19.550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FAEF19CC-E4E2-4246-8D82-0EC93227964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25525" y="981075"/>
            <a:ext cx="9102725" cy="54006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colectiva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en comandita simple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de Capital e Industria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Accidental o en participación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de responsabilidad limitada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Anónima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Anónima Unipersonal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en Comandita por Acciones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Sociedad Anónima con participación estatal mayoritaria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Otras sociedades irregulares y de hecho, quedan incluidas en el Capitulo I, Sección IV LGS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557A3989-2E27-45DA-A6FB-BCDC2276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179388"/>
            <a:ext cx="11306175" cy="7096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por cumplimiento de deuda ajena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783EA3-B9F6-4A86-9B3A-7BCA6628D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997527"/>
            <a:ext cx="11416868" cy="5417561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Están obligados a pagar el tributo con los recursos que administren, perciban o dispongan, como representantes de sus mandantes: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El cónyuge que percibe y dispone de todas las rentas propias del otro.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Los padres, tutores, curadores de los incapaces y personas de apoyo de las personas con capacidad restringida.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Los síndicos y liquidadores de las quiebras, y a falta de estos últimos, el cónyuge supérstite y los herederos.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Los directores, gerentes y demás representantes de las personas jurídicas.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Los administradores de patrimonios -incluidos los fiduciarios y las sociedades gerentes, empresas o bienes que en ejercicio de sus funciones puedan determinar íntegramente la materia imponible, los mandatarios con facultad de percibir dinero.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Los agentes de retención y los de percepción de los tributos.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DE39D8E9-91E7-41E1-BF73-C380B51D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452438"/>
            <a:ext cx="10931235" cy="558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solidarios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A190D-15EA-4586-ADD7-C5A9377A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1163638"/>
            <a:ext cx="10585450" cy="5084762"/>
          </a:xfrm>
        </p:spPr>
        <p:txBody>
          <a:bodyPr>
            <a:normAutofit lnSpcReduction="10000"/>
          </a:bodyPr>
          <a:lstStyle/>
          <a:p>
            <a:pPr indent="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 Grand Gerardo Amado, CNCAF sala II del 30/04/2013</a:t>
            </a:r>
            <a:r>
              <a:rPr lang="es-AR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Sociedad conyugal. A favor del fisco</a:t>
            </a:r>
          </a:p>
          <a:p>
            <a:pPr indent="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Dictamen 20/94 Dirección de asesoría legal</a:t>
            </a:r>
            <a:r>
              <a:rPr lang="es-AR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Tratamiento de las rentas de menores de edad.</a:t>
            </a:r>
          </a:p>
          <a:p>
            <a:pPr indent="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Sucesión </a:t>
            </a:r>
            <a:r>
              <a:rPr lang="es-AR" sz="25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Uner</a:t>
            </a:r>
            <a:r>
              <a:rPr lang="es-AR" sz="2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Naum </a:t>
            </a:r>
            <a:r>
              <a:rPr lang="es-AR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s-AR" sz="2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Tribunal Fiscal de la Nación, sala A del 11/12/2006. </a:t>
            </a:r>
            <a:r>
              <a:rPr lang="es-AR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Administrador de sucesión indivisa, Nulidad de la resolución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s-AR" sz="2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Paramio Claudio Pascual Tribunal Fiscal de la Nación, sala A del 28/</a:t>
            </a:r>
            <a:r>
              <a:rPr lang="es-AR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05/2012 Director SA. A favor del fisco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254C71D9-825A-4F07-BB7B-251D6ED272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55700" y="908050"/>
            <a:ext cx="8824913" cy="1738313"/>
          </a:xfrm>
        </p:spPr>
        <p:txBody>
          <a:bodyPr/>
          <a:lstStyle/>
          <a:p>
            <a:pPr eaLnBrk="1" hangingPunct="1"/>
            <a:r>
              <a:rPr lang="es-AR" altLang="es-AR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Responsables Solidarios y subsidiarios</a:t>
            </a:r>
          </a:p>
        </p:txBody>
      </p:sp>
      <p:sp>
        <p:nvSpPr>
          <p:cNvPr id="16387" name="Subtítulo 2">
            <a:extLst>
              <a:ext uri="{FF2B5EF4-FFF2-40B4-BE49-F238E27FC236}">
                <a16:creationId xmlns:a16="http://schemas.microsoft.com/office/drawing/2014/main" id="{80D90CA6-2FDE-4CD1-9076-78C82EB45F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55700" y="3900488"/>
            <a:ext cx="8824913" cy="1738312"/>
          </a:xfrm>
        </p:spPr>
        <p:txBody>
          <a:bodyPr/>
          <a:lstStyle/>
          <a:p>
            <a:pPr eaLnBrk="1" hangingPunct="1"/>
            <a:r>
              <a:rPr lang="es-AR" altLang="es-AR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Art. 8 Ley N° 11.683 (LPT)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89910764-AC4D-4DBC-BD5A-5732C0AC4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330200"/>
            <a:ext cx="11485418" cy="558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solidarios y subsidiarios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1B9EEF-0836-4D2C-9C63-7D567B1B0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1163638"/>
            <a:ext cx="11070070" cy="536416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 3" panose="05040102010807070707" pitchFamily="18" charset="2"/>
              <a:buNone/>
              <a:defRPr/>
            </a:pPr>
            <a:r>
              <a:rPr lang="es-MX" sz="23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 con sus bienes propios y solidariamente con los deudores del tributo </a:t>
            </a: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y, si los hubiere, con otros responsables del mismo gravamen, sin perjuicio de las sanciones correspondientes a las infracciones cometidas:</a:t>
            </a:r>
          </a:p>
          <a:p>
            <a:pPr marL="457200" indent="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lphaLcParenR"/>
              <a:defRPr/>
            </a:pP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Todos los responsables enumerados en los puntos a) a e), del inciso 1, del artículo 6° cuando, por incumplimiento de sus deberes tributarios  si los deudores no regularizan su </a:t>
            </a:r>
            <a:r>
              <a:rPr lang="es-MX" sz="23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deuda dentro de los 15 días de la intimación administrativa de pago</a:t>
            </a: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aunque se trate o no de un procedimiento de determinación de oficio. </a:t>
            </a:r>
          </a:p>
          <a:p>
            <a:pPr marL="457200" indent="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s-MX" sz="2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 existirá esta responsabilidad personal y solidaria respecto de aquellos que demuestren debidamente que dicha responsabilidad no les es imputable subjetivamente.</a:t>
            </a:r>
          </a:p>
          <a:p>
            <a:pPr marL="360363" indent="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 3" panose="05040102010807070707" pitchFamily="18" charset="2"/>
              <a:buNone/>
              <a:defRPr/>
            </a:pPr>
            <a:endParaRPr lang="es-MX" sz="2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las mismas condiciones del párrafo anterior, los socios de las sociedades irregulares o atípicas de la sección IV Ley </a:t>
            </a:r>
            <a:r>
              <a:rPr lang="es-MX" sz="23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N.°</a:t>
            </a: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19.550 de manera mancomunada.</a:t>
            </a:r>
          </a:p>
          <a:p>
            <a:pPr marL="0" indent="0" eaLnBrk="1" hangingPunct="1">
              <a:buClr>
                <a:schemeClr val="tx1"/>
              </a:buClr>
              <a:buFont typeface="Wingdings 3" panose="05040102010807070707" pitchFamily="18" charset="2"/>
              <a:buNone/>
              <a:defRPr/>
            </a:pPr>
            <a:endParaRPr lang="es-MX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7BC9B6B5-6B86-4307-BBC3-4449AA273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330200"/>
            <a:ext cx="11596255" cy="558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solidarios y subsidiarios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B221DF-C65E-49AA-9F66-F4B9B8D8A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1163638"/>
            <a:ext cx="11360727" cy="5084762"/>
          </a:xfrm>
        </p:spPr>
        <p:txBody>
          <a:bodyPr>
            <a:normAutofit/>
          </a:bodyPr>
          <a:lstStyle/>
          <a:p>
            <a: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 síndicos de los concursos y de las quiebras que no hicieren las gestiones necesarias para la determinación y ulterior ingreso de los tributos adeudados, dentro de los 15 días corridos de aceptado el cargo en el expediente judicial…</a:t>
            </a:r>
          </a:p>
          <a:p>
            <a: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MX" sz="2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Los agentes de retención y percepción por el tributo que </a:t>
            </a:r>
            <a:r>
              <a:rPr lang="es-MX" sz="23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omitieron retener o percibir </a:t>
            </a: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 no acreditaren que los contribuyentes han abonado el gravamen, y sin perjuicio de la obligación solidaria de los contribuyentes para abonar el impuesto no retenido desde el vencimiento del plazo señalado.</a:t>
            </a:r>
          </a:p>
          <a:p>
            <a: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MX" sz="2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MX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 sucesores individuales en el activo y pasivo de empresas, si los contribuyentes no regularizan su situación fiscal dentro de los 15)días de la intimación administrativa de pago, ya sea que se trate o no de un procedimiento de determinación de oficio.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AD966E62-FFF0-4568-AF4E-68952A39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1913"/>
            <a:ext cx="11083636" cy="558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solidarios y subsidiarios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27173-F24F-4AFB-9E66-2FDE5E03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3125"/>
            <a:ext cx="11499850" cy="56435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MX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sz="26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terceros</a:t>
            </a:r>
            <a:r>
              <a:rPr lang="es-MX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que, aun cuando no tuvieran deberes tributarios a su cargo, faciliten por su culpa o dolo la evasión del tributo, y aquellos que </a:t>
            </a:r>
            <a:r>
              <a:rPr lang="es-MX" sz="26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faciliten dolosamente </a:t>
            </a:r>
            <a:r>
              <a:rPr lang="es-MX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falta de ingreso del, siempre que se haya aplicado la sanción correspondiente al deudor principal o se hubiere formulado denuncia penal en su contra. </a:t>
            </a:r>
          </a:p>
          <a:p>
            <a:pPr marL="263525" indent="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s-MX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 responsabilidad comprende a todos aquellos que posibiliten, faciliten, promuevan, organicen o de cualquier manera presten colaboración a tales fines.</a:t>
            </a:r>
          </a:p>
          <a:p>
            <a:pPr marL="263525" indent="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None/>
              <a:defRPr/>
            </a:pPr>
            <a:endParaRPr lang="es-MX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MX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Los cedentes de créditos tributarios respecto de la deuda tributaria de sus cesionarios y hasta la concurrencia del importe aplicado a su cancelación, si se impugnara la existencia o legitimidad de tales créditos y los deudores no regularizan su situación fiscal dentro de los quince (15) días de la intimación administrativa de pago.</a:t>
            </a:r>
          </a:p>
          <a:p>
            <a:pPr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MX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MX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Los  integrantes de una unión transitoria de empresas, de un agrupamiento de colaboración empresaria, de un negocio en participación, de un consorcio de cooperación o de otro contrato asociativo respecto de las obligaciones tributarias generadas por la asociación como tal y hasta el monto de estas últimas.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MX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AD966E62-FFF0-4568-AF4E-68952A39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02" y="361661"/>
            <a:ext cx="11083636" cy="558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solidarios y subsidiarios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27173-F24F-4AFB-9E66-2FDE5E03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3125"/>
            <a:ext cx="11499850" cy="5643563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MX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6369D74-6D0F-402E-B27A-E2C89B7D290C}"/>
              </a:ext>
            </a:extLst>
          </p:cNvPr>
          <p:cNvSpPr txBox="1"/>
          <p:nvPr/>
        </p:nvSpPr>
        <p:spPr>
          <a:xfrm>
            <a:off x="505402" y="1127125"/>
            <a:ext cx="11083636" cy="550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Citroni, René </a:t>
            </a:r>
            <a:r>
              <a:rPr lang="es-AR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Nerio</a:t>
            </a:r>
            <a:r>
              <a:rPr lang="es-A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c/DGI - </a:t>
            </a:r>
            <a:r>
              <a:rPr lang="es-AR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Cám</a:t>
            </a:r>
            <a:r>
              <a:rPr lang="es-A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AR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</a:t>
            </a:r>
            <a:r>
              <a:rPr lang="es-A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Cont. </a:t>
            </a:r>
            <a:r>
              <a:rPr lang="es-AR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</a:t>
            </a:r>
            <a:r>
              <a:rPr lang="es-A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Fed. - Sala IV - 16/04/2013. Presidente del directorio SA. </a:t>
            </a:r>
            <a:r>
              <a:rPr lang="es-A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determinación de oficio cumplida respecto de aquel a quien se quiere hacer efectiva la responsabilidad solidaria sólo se puede dictar una vez vencido el plazo de la intimación de pago cursada al deudor principal.</a:t>
            </a:r>
            <a:endParaRPr lang="es-AR" sz="22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AR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Méndez Ernesto Juan  c/DGI - CNFED. CONT. ADM. - SALA I - 26/4/2012. </a:t>
            </a:r>
            <a:r>
              <a:rPr lang="es-A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</a:t>
            </a:r>
            <a:r>
              <a:rPr lang="es-A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Sostiene que al estar pendiente la cuestión penal tributaria, mal puede pretenderse fundar la responsabilidad del solidario.</a:t>
            </a:r>
            <a:endParaRPr lang="es-AR" sz="22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AR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Moranevick</a:t>
            </a:r>
            <a:r>
              <a:rPr lang="es-AR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Jorge, Tribunal Fiscal de la Nación, sala B del 05/10/2004.  </a:t>
            </a: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Responsabilidad del sindico concursal.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s-A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73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Marcador de contenido 2">
            <a:extLst>
              <a:ext uri="{FF2B5EF4-FFF2-40B4-BE49-F238E27FC236}">
                <a16:creationId xmlns:a16="http://schemas.microsoft.com/office/drawing/2014/main" id="{1C113FCB-365C-490F-89BB-5A01450B53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2613" y="1136650"/>
            <a:ext cx="10944225" cy="6096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dirty="0"/>
              <a:t> </a:t>
            </a:r>
            <a:r>
              <a:rPr lang="es-MX" altLang="es-A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contribuyentes que por sus compras o locaciones reciban facturas o documentos equivalentes, </a:t>
            </a:r>
            <a:r>
              <a:rPr lang="es-MX" altLang="es-AR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apócrifos o no autorizados</a:t>
            </a:r>
            <a:r>
              <a:rPr lang="es-MX" altLang="es-A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cuando estuvieren obligados a constatar su adecuación, conforme las disposiciones del artículo sin número incorporado a continuación del artículo 33 de esta ley.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MX" altLang="es-A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este caso responderán por los impuestos adeudados por el emisor, emergentes de la respectiva operación y hasta el monto generado por esta última, </a:t>
            </a:r>
            <a:r>
              <a:rPr lang="es-MX" altLang="es-AR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siempre que no puedan acreditar la existencia y veracidad del hecho imponible</a:t>
            </a:r>
            <a:r>
              <a:rPr lang="es-MX" altLang="es-AR" u="sng" dirty="0"/>
              <a:t>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MX" altLang="es-AR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MX" altLang="es-AR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Hotelera Iberoamericana SA Corte Suprema de Justicia de la Nació</a:t>
            </a:r>
            <a:r>
              <a:rPr lang="es-MX" altLang="es-AR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26/08</a:t>
            </a:r>
            <a:r>
              <a:rPr lang="es-MX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/2006</a:t>
            </a:r>
          </a:p>
          <a:p>
            <a:pPr marL="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es-MX" alt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AR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CSJN, 19/03/2014, “Mera, Miguel </a:t>
            </a:r>
            <a:r>
              <a:rPr lang="es-ES" altLang="es-AR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s-ES" altLang="es-AR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s-ES" altLang="es-AR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Medios de pago.</a:t>
            </a:r>
            <a:endParaRPr lang="es-AR" altLang="es-AR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6D6BFA-CC70-4027-BB8F-3697A319679F}"/>
              </a:ext>
            </a:extLst>
          </p:cNvPr>
          <p:cNvSpPr txBox="1"/>
          <p:nvPr/>
        </p:nvSpPr>
        <p:spPr>
          <a:xfrm>
            <a:off x="720436" y="184150"/>
            <a:ext cx="10806402" cy="7334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00" name="CuadroTexto 4">
            <a:extLst>
              <a:ext uri="{FF2B5EF4-FFF2-40B4-BE49-F238E27FC236}">
                <a16:creationId xmlns:a16="http://schemas.microsoft.com/office/drawing/2014/main" id="{FFF02913-AFEA-4BB0-9E6A-3AD20689D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963" y="246063"/>
            <a:ext cx="9504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AR" altLang="es-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Sustituta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contenido 2">
            <a:extLst>
              <a:ext uri="{FF2B5EF4-FFF2-40B4-BE49-F238E27FC236}">
                <a16:creationId xmlns:a16="http://schemas.microsoft.com/office/drawing/2014/main" id="{5CF248B2-3402-435F-985F-3F406AE05F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6287" y="1261053"/>
            <a:ext cx="10418763" cy="491807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dirty="0"/>
              <a:t> </a:t>
            </a: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 4132/17 Dispone la emisión de comprobantes clase “M” en reemplazo de la clase “A”.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 facturación/personal declarado/ actividades declaradas.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Calificación SIPER.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 inconsistente entre el debito fiscal declarado/ créditos fiscal del IVA.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Antigüedad como empleador.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presentación de declaraciones juradas determinadas.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de terceros.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034E4E-66BC-4091-8B1A-16380B716FE1}"/>
              </a:ext>
            </a:extLst>
          </p:cNvPr>
          <p:cNvSpPr txBox="1"/>
          <p:nvPr/>
        </p:nvSpPr>
        <p:spPr>
          <a:xfrm>
            <a:off x="706582" y="346075"/>
            <a:ext cx="10806545" cy="47148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24" name="CuadroTexto 4">
            <a:extLst>
              <a:ext uri="{FF2B5EF4-FFF2-40B4-BE49-F238E27FC236}">
                <a16:creationId xmlns:a16="http://schemas.microsoft.com/office/drawing/2014/main" id="{BA577554-DDD7-465B-821F-BE293536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3" y="322263"/>
            <a:ext cx="9767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AR" altLang="es-AR" sz="1800" dirty="0">
                <a:solidFill>
                  <a:srgbClr val="000000"/>
                </a:solidFill>
              </a:rPr>
              <a:t>  </a:t>
            </a:r>
            <a:r>
              <a:rPr lang="es-AR" altLang="es-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Sustituta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DA60F37B-8856-490D-8DD4-5FA5664A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330200"/>
            <a:ext cx="10186988" cy="56991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 Impositivos</a:t>
            </a:r>
          </a:p>
        </p:txBody>
      </p:sp>
      <p:sp>
        <p:nvSpPr>
          <p:cNvPr id="8195" name="Marcador de contenido 2">
            <a:extLst>
              <a:ext uri="{FF2B5EF4-FFF2-40B4-BE49-F238E27FC236}">
                <a16:creationId xmlns:a16="http://schemas.microsoft.com/office/drawing/2014/main" id="{CA3E6310-39D3-4644-9090-DF747B71AA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1525" y="1163638"/>
            <a:ext cx="10520363" cy="5084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del cumplimiento por deuda propia o contribuyente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del cumplimiento por deuda ajena o representantes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Responsabilidad solidaria y subsidiaria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por los dependientes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sustituta que reemplaza al verdadero contribuyente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Art. 54 Ley – Inimputabilidad de los contribuyentes </a:t>
            </a:r>
            <a:r>
              <a:rPr lang="es-AR" altLang="es-AR" sz="2400">
                <a:latin typeface="Times New Roman" panose="02020603050405020304" pitchFamily="18" charset="0"/>
                <a:cs typeface="Times New Roman" panose="02020603050405020304" pitchFamily="18" charset="0"/>
              </a:rPr>
              <a:t>(sucesiones indivisas, incapaces, causante y penados por el Art. 12 C. Penal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189D6CA4-F1F9-4EA7-8FD4-0C3CF467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273050"/>
            <a:ext cx="10779414" cy="56197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AR" altLang="es-AR" sz="2800" b="1" i="1" dirty="0">
                <a:latin typeface="Times New Roman" panose="02020603050405020304" pitchFamily="18" charset="0"/>
              </a:rPr>
              <a:t>Base de datos e-</a:t>
            </a:r>
            <a:r>
              <a:rPr lang="es-AR" altLang="es-AR" sz="2800" b="1" i="1" dirty="0" err="1">
                <a:latin typeface="Times New Roman" panose="02020603050405020304" pitchFamily="18" charset="0"/>
              </a:rPr>
              <a:t>Apoc</a:t>
            </a:r>
            <a:r>
              <a:rPr lang="es-AR" altLang="es-AR" sz="2800" b="1" i="1" dirty="0">
                <a:latin typeface="Times New Roman" panose="02020603050405020304" pitchFamily="18" charset="0"/>
              </a:rPr>
              <a:t>. Facturación Apócrifa</a:t>
            </a:r>
            <a:endParaRPr lang="es-AR" altLang="es-AR" sz="2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46F9D-BE1B-41DE-8F69-13BA032CD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50" y="1055111"/>
            <a:ext cx="10418763" cy="5294312"/>
          </a:xfrm>
        </p:spPr>
        <p:txBody>
          <a:bodyPr/>
          <a:lstStyle/>
          <a:p>
            <a:pPr marL="360363" indent="96838" algn="just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dirty="0"/>
              <a:t> </a:t>
            </a:r>
            <a:r>
              <a:rPr lang="es-AR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Barros, Nelson B</a:t>
            </a:r>
            <a:r>
              <a:rPr lang="es-AR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artolo c/</a:t>
            </a:r>
            <a:r>
              <a:rPr lang="es-A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AFIP - DGI s/amparo L. 16986 - Cámara Fed. Córdoba - Sala B - 10/05/2016. A favor del contribuyente</a:t>
            </a:r>
          </a:p>
          <a:p>
            <a:pPr marL="360363" indent="96838" algn="just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96838" algn="just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Aranguren, Adrián Gabriel </a:t>
            </a:r>
            <a:r>
              <a:rPr lang="es-A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c/EN - AFIP s/amparo L. 16986 - Cámara Nacional Cont. Adm. Fed. - Sala I - 08/11/2018. RG 3832/16. Estado administrativo de la CUIT. A favor del fisco.</a:t>
            </a:r>
          </a:p>
          <a:p>
            <a:pPr marL="360363" indent="96838" algn="just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96838" algn="just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96838" algn="just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4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Thuir</a:t>
            </a:r>
            <a:r>
              <a:rPr lang="es-AR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 c. EN – AFIP </a:t>
            </a:r>
            <a:r>
              <a:rPr lang="es-AR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s-A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DGI s/ amparo ley 16.986 Cámara Nacional de Apelaciones en lo Contencioso administrativo Federal, sala IV - 14/02/2019 . A favor del fisco</a:t>
            </a:r>
          </a:p>
          <a:p>
            <a:pPr algn="just"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b="1" dirty="0"/>
          </a:p>
          <a:p>
            <a:pPr marL="0" indent="0" eaLnBrk="1" hangingPunct="1">
              <a:buClr>
                <a:schemeClr val="tx2">
                  <a:lumMod val="50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dirty="0"/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dirty="0"/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BB54-5C8C-44DA-9312-7520A79E1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4539" y="2124075"/>
            <a:ext cx="10515600" cy="1500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s-AR" sz="4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 de Aplicación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34828-018F-4859-AF1F-7A251A46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95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 en Aduana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E42C4-CA75-453C-B15A-EF7C7150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438"/>
            <a:ext cx="10515600" cy="4708525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b="1" dirty="0"/>
              <a:t> 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Importadores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responsabilidad por toda la operación económica, tributaria y penal e infraccional.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None/>
              <a:defRPr/>
            </a:pP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Exportadores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responsabilidad por toda la operación económica, tributaria y penal e infraccional.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Despachantes de aduana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responsabilidad únicamente por la operación en la que interviene en importación o exportación.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Agente de transporte aduanero,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penal e infraccional por el transporte de la mercadería.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88B83090-6523-4E35-A275-58E37FBB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214313"/>
            <a:ext cx="10242550" cy="67468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2182BC-D271-4DC6-8234-72EA9E25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50" y="1025525"/>
            <a:ext cx="10806113" cy="53387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Están obligados a pagar el tributo en la forma y oportunidad debidas, personalmente o por medio de sus representantes, los siguientes sujetos: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Personas humanas y sucesiones indivisas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Dentro de las personas humanas, debemos incluir los menores de edad, sociedad conyugal, personas por nacer…considerados incapaces hasta la mayoría de edad.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personas jurídicas conforme el derecho privado (Ley N ° 19.550)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sociedades, asociaciones, entidades y empresas que no tengan reconocimiento como personas jurídicas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reparticiones del Estado Nacional, provincial, municipal y de la CABA, así como las empresas estatales y mixtas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42">
            <a:extLst>
              <a:ext uri="{FF2B5EF4-FFF2-40B4-BE49-F238E27FC236}">
                <a16:creationId xmlns:a16="http://schemas.microsoft.com/office/drawing/2014/main" id="{1BA94653-866C-40FE-B6A8-EB21CA899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33513"/>
            <a:ext cx="693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>
                <a:srgbClr val="B01513"/>
              </a:buClr>
              <a:buSzPct val="68000"/>
              <a:buFont typeface="Wingdings 3" panose="05040102010807070707" pitchFamily="18" charset="2"/>
              <a:buNone/>
            </a:pPr>
            <a:endParaRPr lang="es-AR" altLang="es-AR" sz="3200" b="1" u="sng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5364" name="Text Box 10243">
            <a:extLst>
              <a:ext uri="{FF2B5EF4-FFF2-40B4-BE49-F238E27FC236}">
                <a16:creationId xmlns:a16="http://schemas.microsoft.com/office/drawing/2014/main" id="{8EA8729A-21C9-4CFC-BD2A-D652320B0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1103313"/>
            <a:ext cx="10612438" cy="54625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300" dirty="0">
                <a:latin typeface="Times New Roman" panose="02020603050405020304" pitchFamily="18" charset="0"/>
              </a:rPr>
              <a:t>A partir del 1 de Agosto de 2015 entró en vigencia la Ley N°26.994 Código Civil y Comercial de la Nación, quién cambio la concepción de determinados conceptos.</a:t>
            </a: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altLang="es-AR" sz="2300" dirty="0">
              <a:latin typeface="Times New Roman" panose="02020603050405020304" pitchFamily="18" charset="0"/>
            </a:endParaRP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300" dirty="0">
                <a:latin typeface="Times New Roman" panose="02020603050405020304" pitchFamily="18" charset="0"/>
              </a:rPr>
              <a:t>Personas humanas adquieren derechos desde su concepción.</a:t>
            </a: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altLang="es-AR" sz="2300" dirty="0">
              <a:latin typeface="Times New Roman" panose="02020603050405020304" pitchFamily="18" charset="0"/>
            </a:endParaRP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300" dirty="0">
                <a:latin typeface="Times New Roman" panose="02020603050405020304" pitchFamily="18" charset="0"/>
              </a:rPr>
              <a:t>Tratamiento sobre las rentas de los menores de edad y calidad de adolescentes</a:t>
            </a: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altLang="es-AR" sz="2300" dirty="0">
              <a:latin typeface="Times New Roman" panose="02020603050405020304" pitchFamily="18" charset="0"/>
            </a:endParaRP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300" dirty="0">
                <a:latin typeface="Times New Roman" panose="02020603050405020304" pitchFamily="18" charset="0"/>
              </a:rPr>
              <a:t>Tratamiento de las rentas obtenidas desde el inicio de la sociedad conyugal, y división patrimonial antes y después del matrimonio. </a:t>
            </a: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altLang="es-AR" sz="2300" dirty="0">
              <a:latin typeface="Times New Roman" panose="02020603050405020304" pitchFamily="18" charset="0"/>
            </a:endParaRP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300" dirty="0">
                <a:latin typeface="Times New Roman" panose="02020603050405020304" pitchFamily="18" charset="0"/>
              </a:rPr>
              <a:t>Uniones Convivenciales versus concubinato.</a:t>
            </a: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AR" altLang="es-AR" sz="2300" dirty="0">
              <a:latin typeface="Times New Roman" panose="02020603050405020304" pitchFamily="18" charset="0"/>
            </a:endParaRPr>
          </a:p>
          <a:p>
            <a:pPr marL="342900" defTabSz="457200" eaLnBrk="1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300" dirty="0">
                <a:latin typeface="Times New Roman" panose="02020603050405020304" pitchFamily="18" charset="0"/>
              </a:rPr>
              <a:t> Nuevas disposiciones patrimoniales respecto a las sucesiones indivisas.</a:t>
            </a:r>
          </a:p>
          <a:p>
            <a:pPr marL="342900" defTabSz="457200" eaLnBrk="1" hangingPunct="1">
              <a:spcBef>
                <a:spcPts val="0"/>
              </a:spcBef>
              <a:buClr>
                <a:prstClr val="white"/>
              </a:buClr>
              <a:buFont typeface="Wingdings" panose="05000000000000000000" pitchFamily="2" charset="2"/>
              <a:buChar char="ü"/>
              <a:defRPr/>
            </a:pPr>
            <a:endParaRPr lang="es-AR" altLang="es-AR" sz="2000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defTabSz="457200" eaLnBrk="1" hangingPunct="1">
              <a:spcBef>
                <a:spcPct val="50000"/>
              </a:spcBef>
              <a:defRPr/>
            </a:pPr>
            <a:endParaRPr lang="es-ES" altLang="es-AR" sz="20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ángulo 1">
            <a:extLst>
              <a:ext uri="{FF2B5EF4-FFF2-40B4-BE49-F238E27FC236}">
                <a16:creationId xmlns:a16="http://schemas.microsoft.com/office/drawing/2014/main" id="{B7B4722C-2142-46EA-8F17-47EA1F103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407988"/>
            <a:ext cx="10612438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</a:t>
            </a:r>
            <a:endParaRPr lang="es-AR" altLang="es-A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ángulo 1">
            <a:extLst>
              <a:ext uri="{FF2B5EF4-FFF2-40B4-BE49-F238E27FC236}">
                <a16:creationId xmlns:a16="http://schemas.microsoft.com/office/drawing/2014/main" id="{5D8438A5-17C9-43B7-9D36-ADBB7F31A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430338"/>
            <a:ext cx="10569575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300">
                <a:latin typeface="Times New Roman" panose="02020603050405020304" pitchFamily="18" charset="0"/>
              </a:rPr>
              <a:t>En las Uniones Convivenciales ante el fallecimiento de uno de los integrantes, el supérstite tiene derecho real de habitación por 2 años.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300">
                <a:latin typeface="Times New Roman" panose="02020603050405020304" pitchFamily="18" charset="0"/>
              </a:rPr>
              <a:t>Art. 36 y 37 Ley de ganancias, son contribuyentes hasta la declaratoria de herederos o declaración de validez del testamento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300" b="1" i="1">
                <a:latin typeface="Times New Roman" panose="02020603050405020304" pitchFamily="18" charset="0"/>
              </a:rPr>
              <a:t>Dictamen 8/85 DATyJ</a:t>
            </a:r>
            <a:r>
              <a:rPr lang="es-AR" altLang="es-AR" sz="2300">
                <a:latin typeface="Times New Roman" panose="02020603050405020304" pitchFamily="18" charset="0"/>
              </a:rPr>
              <a:t> – 50% de los bienes ganancias son asignados al supérstite.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300">
                <a:latin typeface="Times New Roman" panose="02020603050405020304" pitchFamily="18" charset="0"/>
              </a:rPr>
              <a:t>Art.103 DR 862/19, el administrador judicial es el cónyuge supérstite o sus herederos.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300" b="1" i="1">
                <a:latin typeface="Times New Roman" panose="02020603050405020304" pitchFamily="18" charset="0"/>
              </a:rPr>
              <a:t>Dictamen 33/2006 DALI y RSS</a:t>
            </a:r>
            <a:r>
              <a:rPr lang="es-AR" altLang="es-AR" sz="2300">
                <a:latin typeface="Times New Roman" panose="02020603050405020304" pitchFamily="18" charset="0"/>
              </a:rPr>
              <a:t> sujeto pasivo del gravamen antes de la declaratoria de herederos. Solidaridad.</a:t>
            </a:r>
          </a:p>
        </p:txBody>
      </p:sp>
      <p:sp>
        <p:nvSpPr>
          <p:cNvPr id="11267" name="Rectángulo 2">
            <a:extLst>
              <a:ext uri="{FF2B5EF4-FFF2-40B4-BE49-F238E27FC236}">
                <a16:creationId xmlns:a16="http://schemas.microsoft.com/office/drawing/2014/main" id="{B5978890-EBD9-4060-A6F4-26589FE42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625475"/>
            <a:ext cx="10460470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pasivos. Sucesiones Indivisas</a:t>
            </a:r>
            <a:endParaRPr lang="es-AR" altLang="es-AR" sz="2800" dirty="0"/>
          </a:p>
        </p:txBody>
      </p:sp>
    </p:spTree>
    <p:extLst>
      <p:ext uri="{BB962C8B-B14F-4D97-AF65-F5344CB8AC3E}">
        <p14:creationId xmlns:p14="http://schemas.microsoft.com/office/powerpoint/2010/main" val="166958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765046-6F1D-4EB5-BD85-B07E4271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274638"/>
            <a:ext cx="10930515" cy="56197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AR" altLang="es-AR" sz="28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Empresa o Explotación Unipersonal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5C1B69F-7762-4ACB-B208-21357B9AB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5163" y="1025525"/>
            <a:ext cx="10639425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200">
                <a:latin typeface="Times New Roman" panose="02020603050405020304" pitchFamily="18" charset="0"/>
              </a:rPr>
              <a:t>Ultimo párrafo Art.53 LIG. Art. 82f) y g) LIG complementada con explotación comercial.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200">
                <a:latin typeface="Times New Roman" panose="02020603050405020304" pitchFamily="18" charset="0"/>
              </a:rPr>
              <a:t>Dictamen 7/80 DAT y J. Concepto de empresa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200">
                <a:latin typeface="Times New Roman" panose="02020603050405020304" pitchFamily="18" charset="0"/>
              </a:rPr>
              <a:t>Circular 1080/79 Impuesto sobre los capitales y al Patrimonio Neto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2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200" b="1" i="1">
                <a:latin typeface="Times New Roman" panose="02020603050405020304" pitchFamily="18" charset="0"/>
              </a:rPr>
              <a:t>Ramos Jaime Francisco CNACAF sala I, 06/06/2006</a:t>
            </a:r>
            <a:r>
              <a:rPr lang="es-AR" altLang="es-AR" sz="2200">
                <a:latin typeface="Times New Roman" panose="02020603050405020304" pitchFamily="18" charset="0"/>
              </a:rPr>
              <a:t> - bioquímico tipificado como empresa por AFIP-DGI. Define el concepto de “actividad comercial”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2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200">
                <a:latin typeface="Times New Roman" panose="02020603050405020304" pitchFamily="18" charset="0"/>
              </a:rPr>
              <a:t>Las sociedades civiles y de profesionales tipificaban como rentas de 3ra categoría, en el artículo 53 inciso b) de la Ley de Impuesto a las Ganancias, pero son sujetos cada socio y allí hay que ver la excepción en materia de calificación de renta.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2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200" b="1" i="1">
                <a:latin typeface="Times New Roman" panose="02020603050405020304" pitchFamily="18" charset="0"/>
              </a:rPr>
              <a:t>Jorge Daniel Paracha - Corte Suprema Justicia de la Nación 06/09/2014</a:t>
            </a:r>
            <a:r>
              <a:rPr lang="es-AR" altLang="es-AR" sz="2200">
                <a:latin typeface="Times New Roman" panose="02020603050405020304" pitchFamily="18" charset="0"/>
              </a:rPr>
              <a:t> a favor del contribuyente</a:t>
            </a:r>
            <a:endParaRPr lang="es-AR" altLang="es-AR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A8DB9A9-142E-467E-9BD4-27F0350AD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225425"/>
            <a:ext cx="10958512" cy="57626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 Personas Jurídicas</a:t>
            </a:r>
            <a:endParaRPr lang="es-AR" altLang="es-AR" sz="2800" i="1" dirty="0">
              <a:latin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FDA5DE-376D-4532-8498-156C1318C80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703388" y="1052513"/>
            <a:ext cx="2016125" cy="5173662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endParaRPr lang="es-AR" altLang="es-AR" sz="2400" b="1" i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AR" altLang="es-AR" sz="2400" b="1" i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AR" altLang="es-AR" sz="2400" b="1" i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AR" altLang="es-AR" sz="2400" b="1" i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AR" altLang="es-AR" sz="2400" b="1" i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AR" altLang="es-AR" sz="2400" b="1" i="1">
              <a:latin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02565EE-19E1-4E6D-AD2B-9844EB60C22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776288" y="1127125"/>
            <a:ext cx="10680700" cy="509905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El inicio  de la calidad de sujeto pasivo de una persona jurídica es a partir de su constitución. 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Se clasifican en personas jurídicas públicas (Art.147 CCyCN) y privadas (Art.148 CCyCN)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Las personas jurídicas privadas constituidas en el extranjero se rigen por lo dispuesto en la Ley General de Sociedades N°19.550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El Anexo II, apartado II de la Ley General de sociedades 19.550 comprende cada uno de los tipos de sociedades comerciales, derogándose las sociedades civiles.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AR" altLang="es-AR" sz="23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AR" altLang="es-AR" sz="2300">
                <a:latin typeface="Times New Roman" panose="02020603050405020304" pitchFamily="18" charset="0"/>
              </a:rPr>
              <a:t>Las sociedades civiles de profesionales existentes pasan a la calificación de sociedades de la sección IV de la LGS siempre que estén organizadas como “empresas”.</a:t>
            </a:r>
            <a:endParaRPr lang="es-AR" altLang="es-AR" sz="2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91FEA531-F49B-4297-87F1-9759A2DA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466725"/>
            <a:ext cx="11070359" cy="5588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s-AR" altLang="es-A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de los sujetos pasivos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E94510-A399-4587-BDB0-6C9CAAE7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163638"/>
            <a:ext cx="10396537" cy="508476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s-AR" altLang="es-AR" sz="2400" i="1" dirty="0">
                <a:latin typeface="Times New Roman" panose="02020603050405020304" pitchFamily="18" charset="0"/>
              </a:rPr>
              <a:t>Constituyen Personas Jurídicas Privadas s/ CC. y CN Ley 26.994, y la ley N.º 19.550 los siguientes: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altLang="es-AR" sz="2400" dirty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Las sociedades enumeradas en la LGS </a:t>
            </a:r>
            <a:r>
              <a:rPr lang="es-AR" altLang="es-AR" sz="2400" dirty="0" err="1">
                <a:latin typeface="Times New Roman" panose="02020603050405020304" pitchFamily="18" charset="0"/>
              </a:rPr>
              <a:t>N°</a:t>
            </a:r>
            <a:r>
              <a:rPr lang="es-AR" altLang="es-AR" sz="2400" dirty="0">
                <a:latin typeface="Times New Roman" panose="02020603050405020304" pitchFamily="18" charset="0"/>
              </a:rPr>
              <a:t> 19.550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Asociaciones civiles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Simples asociaciones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Las Fundaciones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Las iglesias, confesiones, entidades religiosas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La mutuales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Las cooperativas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s-AR" altLang="es-AR" sz="2400" dirty="0">
                <a:latin typeface="Times New Roman" panose="02020603050405020304" pitchFamily="18" charset="0"/>
              </a:rPr>
              <a:t>Los consorcios de propiedad horizontal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58</TotalTime>
  <Words>2028</Words>
  <Application>Microsoft Office PowerPoint</Application>
  <PresentationFormat>Panorámica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1" baseType="lpstr">
      <vt:lpstr>Arial</vt:lpstr>
      <vt:lpstr>Bookman Old Style</vt:lpstr>
      <vt:lpstr>Calibri</vt:lpstr>
      <vt:lpstr>Century Gothic</vt:lpstr>
      <vt:lpstr>Lucida Sans Unicode</vt:lpstr>
      <vt:lpstr>Rockwell</vt:lpstr>
      <vt:lpstr>Times New Roman</vt:lpstr>
      <vt:lpstr>Wingdings</vt:lpstr>
      <vt:lpstr>Wingdings 3</vt:lpstr>
      <vt:lpstr>Damask</vt:lpstr>
      <vt:lpstr>Presentación de PowerPoint</vt:lpstr>
      <vt:lpstr>Responsabilidad de los sujetos pasivos Impositivos</vt:lpstr>
      <vt:lpstr>Responsabilidad de los sujetos pasivos en Aduana</vt:lpstr>
      <vt:lpstr>Responsabilidad de los sujetos pasivos</vt:lpstr>
      <vt:lpstr>Presentación de PowerPoint</vt:lpstr>
      <vt:lpstr>Presentación de PowerPoint</vt:lpstr>
      <vt:lpstr>Empresa o Explotación Unipersonal</vt:lpstr>
      <vt:lpstr>Responsabilidad de los sujetos pasivos Personas Jurídicas</vt:lpstr>
      <vt:lpstr>Responsabilidad de los sujetos pasivos</vt:lpstr>
      <vt:lpstr>Sociedades Comerciales. Anexo II Ap. II Ley N° 19.550</vt:lpstr>
      <vt:lpstr>Responsabilidad de los sujetos por cumplimiento de deuda ajena</vt:lpstr>
      <vt:lpstr>Responsabilidad de los sujetos solidarios</vt:lpstr>
      <vt:lpstr>Responsables Solidarios y subsidiarios</vt:lpstr>
      <vt:lpstr>Responsabilidad de los sujetos solidarios y subsidiarios</vt:lpstr>
      <vt:lpstr>Responsabilidad de los sujetos solidarios y subsidiarios</vt:lpstr>
      <vt:lpstr>Responsabilidad de los sujetos solidarios y subsidiarios</vt:lpstr>
      <vt:lpstr>Responsabilidad de los sujetos solidarios y subsidiarios</vt:lpstr>
      <vt:lpstr>Presentación de PowerPoint</vt:lpstr>
      <vt:lpstr>Presentación de PowerPoint</vt:lpstr>
      <vt:lpstr>Base de datos e-Apoc. Facturación Apócrifa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18</cp:revision>
  <dcterms:created xsi:type="dcterms:W3CDTF">2020-11-15T21:04:22Z</dcterms:created>
  <dcterms:modified xsi:type="dcterms:W3CDTF">2020-11-25T16:36:32Z</dcterms:modified>
</cp:coreProperties>
</file>